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mp" ContentType="image/p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256" r:id="rId2"/>
    <p:sldId id="272"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22" r:id="rId48"/>
    <p:sldId id="318" r:id="rId49"/>
    <p:sldId id="319" r:id="rId50"/>
    <p:sldId id="320" r:id="rId51"/>
    <p:sldId id="321"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20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78D207-DD6B-0F41-B500-BDCBFE188E8F}" type="datetimeFigureOut">
              <a:rPr lang="en-US" smtClean="0"/>
              <a:t>4/28/15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8B28FD-9D8D-6646-BE4D-37F64974F6C1}" type="slidenum">
              <a:rPr lang="en-US" smtClean="0"/>
              <a:t>‹#›</a:t>
            </a:fld>
            <a:endParaRPr lang="en-US" dirty="0"/>
          </a:p>
        </p:txBody>
      </p:sp>
    </p:spTree>
    <p:extLst>
      <p:ext uri="{BB962C8B-B14F-4D97-AF65-F5344CB8AC3E}">
        <p14:creationId xmlns:p14="http://schemas.microsoft.com/office/powerpoint/2010/main" val="3480899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256891-048B-7244-A76C-EED43B84AA56}" type="datetimeFigureOut">
              <a:rPr lang="en-US" smtClean="0"/>
              <a:t>4/28/15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FCDAAE-60F1-E74C-BBF6-17D801BE0B6D}" type="slidenum">
              <a:rPr lang="en-US" smtClean="0"/>
              <a:t>‹#›</a:t>
            </a:fld>
            <a:endParaRPr lang="en-US" dirty="0"/>
          </a:p>
        </p:txBody>
      </p:sp>
    </p:spTree>
    <p:extLst>
      <p:ext uri="{BB962C8B-B14F-4D97-AF65-F5344CB8AC3E}">
        <p14:creationId xmlns:p14="http://schemas.microsoft.com/office/powerpoint/2010/main" val="33964127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61AF88-F1A5-104A-BAFC-52332AFAE9A1}" type="datetimeFigureOut">
              <a:rPr lang="en-US" smtClean="0"/>
              <a:t>4/28/15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37382E-0EAB-CC41-A29B-0FED99EC0E78}" type="slidenum">
              <a:rPr lang="en-US" smtClean="0"/>
              <a:t>‹#›</a:t>
            </a:fld>
            <a:endParaRPr lang="en-US" dirty="0"/>
          </a:p>
        </p:txBody>
      </p:sp>
    </p:spTree>
    <p:extLst>
      <p:ext uri="{BB962C8B-B14F-4D97-AF65-F5344CB8AC3E}">
        <p14:creationId xmlns:p14="http://schemas.microsoft.com/office/powerpoint/2010/main" val="2637527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61AF88-F1A5-104A-BAFC-52332AFAE9A1}" type="datetimeFigureOut">
              <a:rPr lang="en-US" smtClean="0"/>
              <a:t>4/28/15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37382E-0EAB-CC41-A29B-0FED99EC0E78}" type="slidenum">
              <a:rPr lang="en-US" smtClean="0"/>
              <a:t>‹#›</a:t>
            </a:fld>
            <a:endParaRPr lang="en-US" dirty="0"/>
          </a:p>
        </p:txBody>
      </p:sp>
    </p:spTree>
    <p:extLst>
      <p:ext uri="{BB962C8B-B14F-4D97-AF65-F5344CB8AC3E}">
        <p14:creationId xmlns:p14="http://schemas.microsoft.com/office/powerpoint/2010/main" val="895812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61AF88-F1A5-104A-BAFC-52332AFAE9A1}" type="datetimeFigureOut">
              <a:rPr lang="en-US" smtClean="0"/>
              <a:t>4/28/15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37382E-0EAB-CC41-A29B-0FED99EC0E78}" type="slidenum">
              <a:rPr lang="en-US" smtClean="0"/>
              <a:t>‹#›</a:t>
            </a:fld>
            <a:endParaRPr lang="en-US" dirty="0"/>
          </a:p>
        </p:txBody>
      </p:sp>
    </p:spTree>
    <p:extLst>
      <p:ext uri="{BB962C8B-B14F-4D97-AF65-F5344CB8AC3E}">
        <p14:creationId xmlns:p14="http://schemas.microsoft.com/office/powerpoint/2010/main" val="40009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61AF88-F1A5-104A-BAFC-52332AFAE9A1}" type="datetimeFigureOut">
              <a:rPr lang="en-US" smtClean="0"/>
              <a:t>4/28/15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37382E-0EAB-CC41-A29B-0FED99EC0E78}" type="slidenum">
              <a:rPr lang="en-US" smtClean="0"/>
              <a:t>‹#›</a:t>
            </a:fld>
            <a:endParaRPr lang="en-US" dirty="0"/>
          </a:p>
        </p:txBody>
      </p:sp>
    </p:spTree>
    <p:extLst>
      <p:ext uri="{BB962C8B-B14F-4D97-AF65-F5344CB8AC3E}">
        <p14:creationId xmlns:p14="http://schemas.microsoft.com/office/powerpoint/2010/main" val="1470567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61AF88-F1A5-104A-BAFC-52332AFAE9A1}" type="datetimeFigureOut">
              <a:rPr lang="en-US" smtClean="0"/>
              <a:t>4/28/15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37382E-0EAB-CC41-A29B-0FED99EC0E78}" type="slidenum">
              <a:rPr lang="en-US" smtClean="0"/>
              <a:t>‹#›</a:t>
            </a:fld>
            <a:endParaRPr lang="en-US" dirty="0"/>
          </a:p>
        </p:txBody>
      </p:sp>
    </p:spTree>
    <p:extLst>
      <p:ext uri="{BB962C8B-B14F-4D97-AF65-F5344CB8AC3E}">
        <p14:creationId xmlns:p14="http://schemas.microsoft.com/office/powerpoint/2010/main" val="1027134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61AF88-F1A5-104A-BAFC-52332AFAE9A1}" type="datetimeFigureOut">
              <a:rPr lang="en-US" smtClean="0"/>
              <a:t>4/28/15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37382E-0EAB-CC41-A29B-0FED99EC0E78}" type="slidenum">
              <a:rPr lang="en-US" smtClean="0"/>
              <a:t>‹#›</a:t>
            </a:fld>
            <a:endParaRPr lang="en-US" dirty="0"/>
          </a:p>
        </p:txBody>
      </p:sp>
    </p:spTree>
    <p:extLst>
      <p:ext uri="{BB962C8B-B14F-4D97-AF65-F5344CB8AC3E}">
        <p14:creationId xmlns:p14="http://schemas.microsoft.com/office/powerpoint/2010/main" val="1119911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61AF88-F1A5-104A-BAFC-52332AFAE9A1}" type="datetimeFigureOut">
              <a:rPr lang="en-US" smtClean="0"/>
              <a:t>4/28/15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37382E-0EAB-CC41-A29B-0FED99EC0E78}" type="slidenum">
              <a:rPr lang="en-US" smtClean="0"/>
              <a:t>‹#›</a:t>
            </a:fld>
            <a:endParaRPr lang="en-US" dirty="0"/>
          </a:p>
        </p:txBody>
      </p:sp>
    </p:spTree>
    <p:extLst>
      <p:ext uri="{BB962C8B-B14F-4D97-AF65-F5344CB8AC3E}">
        <p14:creationId xmlns:p14="http://schemas.microsoft.com/office/powerpoint/2010/main" val="213280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61AF88-F1A5-104A-BAFC-52332AFAE9A1}" type="datetimeFigureOut">
              <a:rPr lang="en-US" smtClean="0"/>
              <a:t>4/28/15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37382E-0EAB-CC41-A29B-0FED99EC0E78}" type="slidenum">
              <a:rPr lang="en-US" smtClean="0"/>
              <a:t>‹#›</a:t>
            </a:fld>
            <a:endParaRPr lang="en-US" dirty="0"/>
          </a:p>
        </p:txBody>
      </p:sp>
    </p:spTree>
    <p:extLst>
      <p:ext uri="{BB962C8B-B14F-4D97-AF65-F5344CB8AC3E}">
        <p14:creationId xmlns:p14="http://schemas.microsoft.com/office/powerpoint/2010/main" val="150138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1AF88-F1A5-104A-BAFC-52332AFAE9A1}" type="datetimeFigureOut">
              <a:rPr lang="en-US" smtClean="0"/>
              <a:t>4/28/15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37382E-0EAB-CC41-A29B-0FED99EC0E78}" type="slidenum">
              <a:rPr lang="en-US" smtClean="0"/>
              <a:t>‹#›</a:t>
            </a:fld>
            <a:endParaRPr lang="en-US" dirty="0"/>
          </a:p>
        </p:txBody>
      </p:sp>
    </p:spTree>
    <p:extLst>
      <p:ext uri="{BB962C8B-B14F-4D97-AF65-F5344CB8AC3E}">
        <p14:creationId xmlns:p14="http://schemas.microsoft.com/office/powerpoint/2010/main" val="122784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1AF88-F1A5-104A-BAFC-52332AFAE9A1}" type="datetimeFigureOut">
              <a:rPr lang="en-US" smtClean="0"/>
              <a:t>4/28/15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37382E-0EAB-CC41-A29B-0FED99EC0E78}" type="slidenum">
              <a:rPr lang="en-US" smtClean="0"/>
              <a:t>‹#›</a:t>
            </a:fld>
            <a:endParaRPr lang="en-US" dirty="0"/>
          </a:p>
        </p:txBody>
      </p:sp>
    </p:spTree>
    <p:extLst>
      <p:ext uri="{BB962C8B-B14F-4D97-AF65-F5344CB8AC3E}">
        <p14:creationId xmlns:p14="http://schemas.microsoft.com/office/powerpoint/2010/main" val="430120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61AF88-F1A5-104A-BAFC-52332AFAE9A1}" type="datetimeFigureOut">
              <a:rPr lang="en-US" smtClean="0"/>
              <a:t>4/28/15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37382E-0EAB-CC41-A29B-0FED99EC0E78}" type="slidenum">
              <a:rPr lang="en-US" smtClean="0"/>
              <a:t>‹#›</a:t>
            </a:fld>
            <a:endParaRPr lang="en-US" dirty="0"/>
          </a:p>
        </p:txBody>
      </p:sp>
    </p:spTree>
    <p:extLst>
      <p:ext uri="{BB962C8B-B14F-4D97-AF65-F5344CB8AC3E}">
        <p14:creationId xmlns:p14="http://schemas.microsoft.com/office/powerpoint/2010/main" val="18612939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61AF88-F1A5-104A-BAFC-52332AFAE9A1}" type="datetimeFigureOut">
              <a:rPr lang="en-US" smtClean="0"/>
              <a:t>4/28/15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7382E-0EAB-CC41-A29B-0FED99EC0E78}" type="slidenum">
              <a:rPr lang="en-US" smtClean="0"/>
              <a:t>‹#›</a:t>
            </a:fld>
            <a:endParaRPr lang="en-US" dirty="0"/>
          </a:p>
        </p:txBody>
      </p:sp>
    </p:spTree>
    <p:extLst>
      <p:ext uri="{BB962C8B-B14F-4D97-AF65-F5344CB8AC3E}">
        <p14:creationId xmlns:p14="http://schemas.microsoft.com/office/powerpoint/2010/main" val="361627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CarrefourRisquesClimatiques.org" TargetMode="External"/><Relationship Id="rId4" Type="http://schemas.openxmlformats.org/officeDocument/2006/relationships/hyperlink" Target="http://www.IndiceClimatiqueActuarires.org" TargetMode="External"/><Relationship Id="rId5" Type="http://schemas.openxmlformats.org/officeDocument/2006/relationships/image" Target="../media/image33.tmp"/><Relationship Id="rId1" Type="http://schemas.openxmlformats.org/officeDocument/2006/relationships/slideLayout" Target="../slideLayouts/slideLayout7.xml"/><Relationship Id="rId2" Type="http://schemas.openxmlformats.org/officeDocument/2006/relationships/hyperlink" Target="http://www.ClimateRiskHub.or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dirty="0" smtClean="0">
                <a:solidFill>
                  <a:srgbClr val="008000"/>
                </a:solidFill>
                <a:latin typeface="Chalkduster"/>
                <a:cs typeface="Chalkduster"/>
              </a:rPr>
              <a:t>Climate Change:</a:t>
            </a:r>
            <a:r>
              <a:rPr lang="en-US" dirty="0" smtClean="0"/>
              <a:t> </a:t>
            </a:r>
            <a:br>
              <a:rPr lang="en-US" dirty="0" smtClean="0"/>
            </a:br>
            <a:r>
              <a:rPr lang="en-US" sz="3600" dirty="0" smtClean="0">
                <a:latin typeface="Chalkduster"/>
                <a:cs typeface="Chalkduster"/>
              </a:rPr>
              <a:t>What Should We Do About It?</a:t>
            </a:r>
            <a:endParaRPr lang="en-US" sz="3600" dirty="0">
              <a:latin typeface="Chalkduster"/>
              <a:cs typeface="Chalkduster"/>
            </a:endParaRPr>
          </a:p>
        </p:txBody>
      </p:sp>
      <p:sp>
        <p:nvSpPr>
          <p:cNvPr id="3" name="Subtitle 2"/>
          <p:cNvSpPr>
            <a:spLocks noGrp="1"/>
          </p:cNvSpPr>
          <p:nvPr>
            <p:ph type="subTitle" idx="1"/>
          </p:nvPr>
        </p:nvSpPr>
        <p:spPr/>
        <p:txBody>
          <a:bodyPr>
            <a:normAutofit/>
          </a:bodyPr>
          <a:lstStyle/>
          <a:p>
            <a:r>
              <a:rPr lang="en-US" dirty="0" smtClean="0">
                <a:solidFill>
                  <a:schemeClr val="accent2"/>
                </a:solidFill>
              </a:rPr>
              <a:t>CAS Spring Meeting – The Broadmoor</a:t>
            </a:r>
          </a:p>
          <a:p>
            <a:r>
              <a:rPr lang="en-US" sz="2800" dirty="0" smtClean="0"/>
              <a:t>May 19, 2015</a:t>
            </a:r>
          </a:p>
          <a:p>
            <a:r>
              <a:rPr lang="en-US" sz="2600" dirty="0" smtClean="0">
                <a:solidFill>
                  <a:schemeClr val="tx1"/>
                </a:solidFill>
              </a:rPr>
              <a:t>Lisa </a:t>
            </a:r>
            <a:r>
              <a:rPr lang="en-US" sz="2600" dirty="0" smtClean="0">
                <a:solidFill>
                  <a:schemeClr val="tx1"/>
                </a:solidFill>
              </a:rPr>
              <a:t>Dilling</a:t>
            </a:r>
            <a:r>
              <a:rPr lang="en-US" sz="2600" dirty="0" smtClean="0">
                <a:solidFill>
                  <a:schemeClr val="tx1"/>
                </a:solidFill>
              </a:rPr>
              <a:t>, Stu Mathewson and Doug Collins</a:t>
            </a:r>
          </a:p>
        </p:txBody>
      </p:sp>
      <p:cxnSp>
        <p:nvCxnSpPr>
          <p:cNvPr id="5" name="Straight Connector 4"/>
          <p:cNvCxnSpPr/>
          <p:nvPr/>
        </p:nvCxnSpPr>
        <p:spPr>
          <a:xfrm>
            <a:off x="832556" y="2865437"/>
            <a:ext cx="7521222" cy="0"/>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2089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10</a:t>
            </a:fld>
            <a:endParaRPr lang="en-US" dirty="0">
              <a:solidFill>
                <a:prstClr val="black">
                  <a:tint val="75000"/>
                </a:prstClr>
              </a:solidFill>
            </a:endParaRPr>
          </a:p>
        </p:txBody>
      </p:sp>
      <p:sp>
        <p:nvSpPr>
          <p:cNvPr id="205" name="Rectangle 3"/>
          <p:cNvSpPr txBox="1">
            <a:spLocks noChangeArrowheads="1"/>
          </p:cNvSpPr>
          <p:nvPr/>
        </p:nvSpPr>
        <p:spPr>
          <a:xfrm>
            <a:off x="609600" y="1622484"/>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spcAft>
                <a:spcPts val="0"/>
              </a:spcAft>
              <a:defRPr/>
            </a:pPr>
            <a:endParaRPr lang="en-CA" dirty="0"/>
          </a:p>
        </p:txBody>
      </p:sp>
      <p:sp>
        <p:nvSpPr>
          <p:cNvPr id="206" name="Title 1"/>
          <p:cNvSpPr txBox="1">
            <a:spLocks/>
          </p:cNvSpPr>
          <p:nvPr/>
        </p:nvSpPr>
        <p:spPr bwMode="auto">
          <a:xfrm>
            <a:off x="569913" y="537732"/>
            <a:ext cx="857408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800" dirty="0" smtClean="0">
                <a:solidFill>
                  <a:srgbClr val="00569F"/>
                </a:solidFill>
                <a:latin typeface="Georgia" panose="02040502050405020303" pitchFamily="18" charset="0"/>
              </a:rPr>
              <a:t>Knowledge gaps (IPCC WGII)</a:t>
            </a:r>
            <a:endParaRPr lang="en-US" sz="2800" dirty="0">
              <a:solidFill>
                <a:srgbClr val="00569F"/>
              </a:solidFill>
              <a:latin typeface="Georgia" panose="02040502050405020303" pitchFamily="18" charset="0"/>
            </a:endParaRPr>
          </a:p>
        </p:txBody>
      </p:sp>
      <p:cxnSp>
        <p:nvCxnSpPr>
          <p:cNvPr id="4" name="Straight Connector 3"/>
          <p:cNvCxnSpPr/>
          <p:nvPr/>
        </p:nvCxnSpPr>
        <p:spPr>
          <a:xfrm flipV="1">
            <a:off x="609600" y="1296215"/>
            <a:ext cx="7351713"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
        <p:nvSpPr>
          <p:cNvPr id="171" name="Rectangle 3"/>
          <p:cNvSpPr txBox="1">
            <a:spLocks noChangeArrowheads="1"/>
          </p:cNvSpPr>
          <p:nvPr/>
        </p:nvSpPr>
        <p:spPr>
          <a:xfrm>
            <a:off x="609600" y="1648972"/>
            <a:ext cx="4509862" cy="43180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2588">
              <a:lnSpc>
                <a:spcPct val="80000"/>
              </a:lnSpc>
              <a:buClr>
                <a:srgbClr val="000000"/>
              </a:buClr>
              <a:buFont typeface="Arial" charset="0"/>
              <a:buChar char="•"/>
              <a:defRPr/>
            </a:pPr>
            <a:r>
              <a:rPr lang="en-US" sz="1600" dirty="0">
                <a:latin typeface="Georgia"/>
                <a:cs typeface="Georgia"/>
              </a:rPr>
              <a:t>Costs and benefits</a:t>
            </a:r>
          </a:p>
          <a:p>
            <a:pPr marL="382588">
              <a:lnSpc>
                <a:spcPct val="80000"/>
              </a:lnSpc>
              <a:spcBef>
                <a:spcPts val="1700"/>
              </a:spcBef>
              <a:buClr>
                <a:srgbClr val="000000"/>
              </a:buClr>
              <a:buFont typeface="Arial" charset="0"/>
              <a:buChar char="•"/>
              <a:defRPr/>
            </a:pPr>
            <a:r>
              <a:rPr lang="en-US" sz="1600" dirty="0" smtClean="0">
                <a:latin typeface="Georgia"/>
                <a:cs typeface="Georgia"/>
              </a:rPr>
              <a:t>What’s </a:t>
            </a:r>
            <a:r>
              <a:rPr lang="en-US" sz="1600" dirty="0">
                <a:latin typeface="Georgia"/>
                <a:cs typeface="Georgia"/>
              </a:rPr>
              <a:t>relevant for decision makers</a:t>
            </a:r>
          </a:p>
          <a:p>
            <a:pPr marL="382588">
              <a:lnSpc>
                <a:spcPct val="80000"/>
              </a:lnSpc>
              <a:spcBef>
                <a:spcPts val="1700"/>
              </a:spcBef>
              <a:buClr>
                <a:srgbClr val="000000"/>
              </a:buClr>
              <a:buFont typeface="Arial" charset="0"/>
              <a:buChar char="•"/>
              <a:defRPr/>
            </a:pPr>
            <a:r>
              <a:rPr lang="en-US" sz="1600" dirty="0">
                <a:latin typeface="Georgia"/>
                <a:cs typeface="Georgia"/>
              </a:rPr>
              <a:t>Social drivers of vulnerability</a:t>
            </a:r>
          </a:p>
          <a:p>
            <a:pPr marL="382588">
              <a:lnSpc>
                <a:spcPct val="80000"/>
              </a:lnSpc>
              <a:spcBef>
                <a:spcPts val="1700"/>
              </a:spcBef>
              <a:buClr>
                <a:srgbClr val="000000"/>
              </a:buClr>
              <a:buFont typeface="Arial" charset="0"/>
              <a:buChar char="•"/>
              <a:defRPr/>
            </a:pPr>
            <a:r>
              <a:rPr lang="en-US" sz="1600" dirty="0">
                <a:latin typeface="Georgia"/>
                <a:cs typeface="Georgia"/>
              </a:rPr>
              <a:t>Extremes, disasters</a:t>
            </a:r>
          </a:p>
          <a:p>
            <a:pPr marL="382588">
              <a:lnSpc>
                <a:spcPct val="80000"/>
              </a:lnSpc>
              <a:spcBef>
                <a:spcPts val="1700"/>
              </a:spcBef>
              <a:buClr>
                <a:srgbClr val="000000"/>
              </a:buClr>
              <a:buFont typeface="Arial" charset="0"/>
              <a:buChar char="•"/>
              <a:defRPr/>
            </a:pPr>
            <a:r>
              <a:rPr lang="en-US" sz="1600" dirty="0">
                <a:latin typeface="Georgia"/>
                <a:cs typeface="Georgia"/>
              </a:rPr>
              <a:t>Assumptions</a:t>
            </a:r>
          </a:p>
          <a:p>
            <a:pPr marL="382588">
              <a:lnSpc>
                <a:spcPct val="80000"/>
              </a:lnSpc>
              <a:spcBef>
                <a:spcPts val="1700"/>
              </a:spcBef>
              <a:buClr>
                <a:srgbClr val="000000"/>
              </a:buClr>
              <a:buFont typeface="Arial" charset="0"/>
              <a:buChar char="•"/>
              <a:defRPr/>
            </a:pPr>
            <a:r>
              <a:rPr lang="en-US" sz="1600" dirty="0">
                <a:latin typeface="Georgia"/>
                <a:cs typeface="Georgia"/>
              </a:rPr>
              <a:t>Intersection of adaptations and economy-wide indicators</a:t>
            </a:r>
          </a:p>
          <a:p>
            <a:pPr marL="382588">
              <a:lnSpc>
                <a:spcPct val="80000"/>
              </a:lnSpc>
              <a:spcBef>
                <a:spcPts val="1700"/>
              </a:spcBef>
              <a:buClr>
                <a:srgbClr val="000000"/>
              </a:buClr>
              <a:buFont typeface="Arial" charset="0"/>
              <a:buChar char="•"/>
              <a:defRPr/>
            </a:pPr>
            <a:r>
              <a:rPr lang="en-US" sz="1600" dirty="0">
                <a:latin typeface="Georgia"/>
                <a:cs typeface="Georgia"/>
              </a:rPr>
              <a:t>Indicators</a:t>
            </a:r>
            <a:r>
              <a:rPr lang="ja-JP" altLang="en-US" sz="1600" dirty="0">
                <a:latin typeface="Georgia"/>
                <a:cs typeface="Georgia"/>
              </a:rPr>
              <a:t>’</a:t>
            </a:r>
            <a:r>
              <a:rPr lang="en-US" sz="1600" dirty="0">
                <a:latin typeface="Georgia"/>
                <a:cs typeface="Georgia"/>
              </a:rPr>
              <a:t> usefulness</a:t>
            </a:r>
          </a:p>
          <a:p>
            <a:pPr marL="382588">
              <a:lnSpc>
                <a:spcPct val="80000"/>
              </a:lnSpc>
              <a:spcBef>
                <a:spcPts val="1700"/>
              </a:spcBef>
              <a:buClr>
                <a:srgbClr val="000000"/>
              </a:buClr>
              <a:buFont typeface="Arial" charset="0"/>
              <a:buChar char="•"/>
              <a:defRPr/>
            </a:pPr>
            <a:r>
              <a:rPr lang="en-US" sz="1600" dirty="0">
                <a:latin typeface="Georgia"/>
                <a:cs typeface="Georgia"/>
              </a:rPr>
              <a:t>How development policies affect vulnerability to CC</a:t>
            </a:r>
          </a:p>
          <a:p>
            <a:pPr marL="382588">
              <a:lnSpc>
                <a:spcPct val="80000"/>
              </a:lnSpc>
              <a:spcBef>
                <a:spcPts val="1700"/>
              </a:spcBef>
              <a:buClr>
                <a:srgbClr val="000000"/>
              </a:buClr>
              <a:buFont typeface="Arial" charset="0"/>
              <a:buChar char="•"/>
              <a:defRPr/>
            </a:pPr>
            <a:r>
              <a:rPr lang="en-US" sz="1600" dirty="0">
                <a:latin typeface="Georgia"/>
                <a:cs typeface="Georgia"/>
              </a:rPr>
              <a:t>Limits to adaptation</a:t>
            </a:r>
          </a:p>
          <a:p>
            <a:pPr marL="382588">
              <a:lnSpc>
                <a:spcPct val="80000"/>
              </a:lnSpc>
              <a:spcBef>
                <a:spcPts val="1700"/>
              </a:spcBef>
              <a:buClr>
                <a:srgbClr val="000000"/>
              </a:buClr>
              <a:buFont typeface="Arial" charset="0"/>
              <a:buChar char="•"/>
              <a:defRPr/>
            </a:pPr>
            <a:r>
              <a:rPr lang="en-US" sz="1600" dirty="0">
                <a:latin typeface="Georgia"/>
                <a:cs typeface="Georgia"/>
              </a:rPr>
              <a:t>How to measure progress</a:t>
            </a:r>
          </a:p>
          <a:p>
            <a:pPr marL="382588">
              <a:lnSpc>
                <a:spcPct val="80000"/>
              </a:lnSpc>
              <a:spcBef>
                <a:spcPts val="1700"/>
              </a:spcBef>
              <a:buClr>
                <a:srgbClr val="000000"/>
              </a:buClr>
              <a:buFont typeface="Arial" charset="0"/>
              <a:buChar char="•"/>
              <a:defRPr/>
            </a:pPr>
            <a:r>
              <a:rPr lang="en-US" sz="1600" dirty="0">
                <a:latin typeface="Georgia"/>
                <a:cs typeface="Georgia"/>
              </a:rPr>
              <a:t>Connection between mitigation and adaptation</a:t>
            </a:r>
          </a:p>
          <a:p>
            <a:pPr marL="0" indent="0">
              <a:buNone/>
            </a:pPr>
            <a:endParaRPr lang="en-US" sz="1600" dirty="0">
              <a:latin typeface="Georgia"/>
              <a:ea typeface="ＭＳ Ｐゴシック" pitchFamily="34" charset="-128"/>
              <a:cs typeface="Georgia"/>
            </a:endParaRPr>
          </a:p>
        </p:txBody>
      </p:sp>
      <p:pic>
        <p:nvPicPr>
          <p:cNvPr id="170" name="Picture 1"/>
          <p:cNvPicPr>
            <a:picLocks noChangeAspect="1" noChangeArrowheads="1"/>
          </p:cNvPicPr>
          <p:nvPr/>
        </p:nvPicPr>
        <p:blipFill>
          <a:blip r:embed="rId2">
            <a:extLst>
              <a:ext uri="{28A0092B-C50C-407E-A947-70E740481C1C}">
                <a14:useLocalDpi xmlns:a14="http://schemas.microsoft.com/office/drawing/2010/main" val="0"/>
              </a:ext>
            </a:extLst>
          </a:blip>
          <a:srcRect l="30771" r="21516" b="3612"/>
          <a:stretch>
            <a:fillRect/>
          </a:stretch>
        </p:blipFill>
        <p:spPr bwMode="auto">
          <a:xfrm>
            <a:off x="5474970" y="1685534"/>
            <a:ext cx="3364230" cy="46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2381514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11</a:t>
            </a:fld>
            <a:endParaRPr lang="en-US" dirty="0">
              <a:solidFill>
                <a:prstClr val="black">
                  <a:tint val="75000"/>
                </a:prstClr>
              </a:solidFill>
            </a:endParaRPr>
          </a:p>
        </p:txBody>
      </p:sp>
      <p:sp>
        <p:nvSpPr>
          <p:cNvPr id="205" name="Rectangle 3"/>
          <p:cNvSpPr txBox="1">
            <a:spLocks noChangeArrowheads="1"/>
          </p:cNvSpPr>
          <p:nvPr/>
        </p:nvSpPr>
        <p:spPr>
          <a:xfrm>
            <a:off x="609600" y="1622484"/>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spcAft>
                <a:spcPts val="0"/>
              </a:spcAft>
              <a:defRPr/>
            </a:pPr>
            <a:endParaRPr lang="en-CA" dirty="0"/>
          </a:p>
        </p:txBody>
      </p:sp>
      <p:sp>
        <p:nvSpPr>
          <p:cNvPr id="206" name="Title 1"/>
          <p:cNvSpPr txBox="1">
            <a:spLocks/>
          </p:cNvSpPr>
          <p:nvPr/>
        </p:nvSpPr>
        <p:spPr bwMode="auto">
          <a:xfrm>
            <a:off x="569913" y="344023"/>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Creating Usable Science</a:t>
            </a:r>
            <a:endParaRPr lang="en-US" sz="2600" dirty="0">
              <a:solidFill>
                <a:srgbClr val="00569F"/>
              </a:solidFill>
              <a:latin typeface="Georgia" panose="02040502050405020303" pitchFamily="18" charset="0"/>
            </a:endParaRPr>
          </a:p>
        </p:txBody>
      </p:sp>
      <p:cxnSp>
        <p:nvCxnSpPr>
          <p:cNvPr id="4" name="Straight Connector 3"/>
          <p:cNvCxnSpPr/>
          <p:nvPr/>
        </p:nvCxnSpPr>
        <p:spPr>
          <a:xfrm flipV="1">
            <a:off x="609600" y="949059"/>
            <a:ext cx="7351713"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
        <p:nvSpPr>
          <p:cNvPr id="171" name="Rectangle 3"/>
          <p:cNvSpPr txBox="1">
            <a:spLocks noChangeArrowheads="1"/>
          </p:cNvSpPr>
          <p:nvPr/>
        </p:nvSpPr>
        <p:spPr>
          <a:xfrm>
            <a:off x="609600" y="1505545"/>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dirty="0" smtClean="0">
                <a:latin typeface="Georgia"/>
                <a:cs typeface="Georgia"/>
              </a:rPr>
              <a:t>Understanding the context is critical</a:t>
            </a:r>
          </a:p>
          <a:p>
            <a:pPr>
              <a:defRPr/>
            </a:pPr>
            <a:r>
              <a:rPr lang="en-US" sz="2400" dirty="0" smtClean="0">
                <a:latin typeface="Georgia"/>
                <a:cs typeface="Georgia"/>
              </a:rPr>
              <a:t>New mechanisms of interdisciplinary work with potential users are needed</a:t>
            </a:r>
          </a:p>
          <a:p>
            <a:pPr>
              <a:defRPr/>
            </a:pPr>
            <a:r>
              <a:rPr lang="en-US" sz="2400" dirty="0" smtClean="0">
                <a:latin typeface="Georgia"/>
                <a:cs typeface="Georgia"/>
              </a:rPr>
              <a:t>Challenge our own assumptions and science policies</a:t>
            </a:r>
            <a:endParaRPr lang="en-US" sz="2400" dirty="0">
              <a:latin typeface="Georgia"/>
              <a:cs typeface="Georgia"/>
            </a:endParaRPr>
          </a:p>
          <a:p>
            <a:pPr marL="0" indent="0">
              <a:buNone/>
            </a:pPr>
            <a:endParaRPr lang="en-US" sz="2000" dirty="0">
              <a:latin typeface="Georgia"/>
              <a:ea typeface="ＭＳ Ｐゴシック" pitchFamily="34" charset="-128"/>
              <a:cs typeface="Georgia"/>
            </a:endParaRPr>
          </a:p>
        </p:txBody>
      </p:sp>
    </p:spTree>
    <p:extLst>
      <p:ext uri="{BB962C8B-B14F-4D97-AF65-F5344CB8AC3E}">
        <p14:creationId xmlns:p14="http://schemas.microsoft.com/office/powerpoint/2010/main" val="28167407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12</a:t>
            </a:fld>
            <a:endParaRPr lang="en-US" dirty="0">
              <a:solidFill>
                <a:prstClr val="black">
                  <a:tint val="75000"/>
                </a:prstClr>
              </a:solidFill>
            </a:endParaRPr>
          </a:p>
        </p:txBody>
      </p:sp>
      <p:sp>
        <p:nvSpPr>
          <p:cNvPr id="205" name="Rectangle 3"/>
          <p:cNvSpPr txBox="1">
            <a:spLocks noChangeArrowheads="1"/>
          </p:cNvSpPr>
          <p:nvPr/>
        </p:nvSpPr>
        <p:spPr>
          <a:xfrm>
            <a:off x="609600" y="1622484"/>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spcAft>
                <a:spcPts val="0"/>
              </a:spcAft>
              <a:defRPr/>
            </a:pPr>
            <a:endParaRPr lang="en-CA" dirty="0"/>
          </a:p>
        </p:txBody>
      </p:sp>
      <p:sp>
        <p:nvSpPr>
          <p:cNvPr id="206" name="Title 1"/>
          <p:cNvSpPr txBox="1">
            <a:spLocks/>
          </p:cNvSpPr>
          <p:nvPr/>
        </p:nvSpPr>
        <p:spPr bwMode="auto">
          <a:xfrm>
            <a:off x="569913" y="537732"/>
            <a:ext cx="857408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sz="2800" dirty="0" smtClean="0">
                <a:solidFill>
                  <a:srgbClr val="00569F"/>
                </a:solidFill>
                <a:latin typeface="Georgia" panose="02040502050405020303" pitchFamily="18" charset="0"/>
              </a:rPr>
              <a:t>What we know from other fields on providing </a:t>
            </a:r>
            <a:endParaRPr lang="en-US" sz="2800" dirty="0" smtClean="0">
              <a:solidFill>
                <a:srgbClr val="00569F"/>
              </a:solidFill>
              <a:latin typeface="Georgia" panose="02040502050405020303" pitchFamily="18" charset="0"/>
            </a:endParaRPr>
          </a:p>
          <a:p>
            <a:r>
              <a:rPr lang="en-US" sz="2800" dirty="0" smtClean="0">
                <a:solidFill>
                  <a:srgbClr val="00569F"/>
                </a:solidFill>
                <a:latin typeface="Georgia" panose="02040502050405020303" pitchFamily="18" charset="0"/>
              </a:rPr>
              <a:t>usable </a:t>
            </a:r>
            <a:r>
              <a:rPr lang="en-US" sz="2800" dirty="0" smtClean="0">
                <a:solidFill>
                  <a:srgbClr val="00569F"/>
                </a:solidFill>
                <a:latin typeface="Georgia" panose="02040502050405020303" pitchFamily="18" charset="0"/>
              </a:rPr>
              <a:t>science</a:t>
            </a:r>
            <a:endParaRPr lang="en-US" sz="2800" dirty="0">
              <a:solidFill>
                <a:srgbClr val="00569F"/>
              </a:solidFill>
              <a:latin typeface="Georgia" panose="02040502050405020303" pitchFamily="18" charset="0"/>
            </a:endParaRPr>
          </a:p>
        </p:txBody>
      </p:sp>
      <p:cxnSp>
        <p:nvCxnSpPr>
          <p:cNvPr id="4" name="Straight Connector 3"/>
          <p:cNvCxnSpPr/>
          <p:nvPr/>
        </p:nvCxnSpPr>
        <p:spPr>
          <a:xfrm flipV="1">
            <a:off x="609600" y="1477631"/>
            <a:ext cx="7351713"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
        <p:nvSpPr>
          <p:cNvPr id="171" name="Rectangle 3"/>
          <p:cNvSpPr txBox="1">
            <a:spLocks noChangeArrowheads="1"/>
          </p:cNvSpPr>
          <p:nvPr/>
        </p:nvSpPr>
        <p:spPr>
          <a:xfrm>
            <a:off x="609600" y="1830388"/>
            <a:ext cx="4509862" cy="431806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2588">
              <a:lnSpc>
                <a:spcPct val="80000"/>
              </a:lnSpc>
              <a:buClr>
                <a:srgbClr val="000000"/>
              </a:buClr>
              <a:buFont typeface="Arial" charset="0"/>
              <a:buChar char="•"/>
              <a:defRPr/>
            </a:pPr>
            <a:r>
              <a:rPr lang="en-US" sz="2400" dirty="0" smtClean="0">
                <a:latin typeface="Georgia"/>
                <a:cs typeface="Georgia"/>
              </a:rPr>
              <a:t>Creating and supplying science that is useful in a particular context is not a given</a:t>
            </a:r>
          </a:p>
          <a:p>
            <a:pPr marL="382588">
              <a:lnSpc>
                <a:spcPct val="80000"/>
              </a:lnSpc>
              <a:buClr>
                <a:srgbClr val="000000"/>
              </a:buClr>
              <a:buFont typeface="Arial" charset="0"/>
              <a:buChar char="•"/>
              <a:defRPr/>
            </a:pPr>
            <a:endParaRPr lang="en-US" sz="2400" dirty="0" smtClean="0">
              <a:latin typeface="Georgia"/>
              <a:cs typeface="Georgia"/>
            </a:endParaRPr>
          </a:p>
          <a:p>
            <a:pPr marL="382588">
              <a:lnSpc>
                <a:spcPct val="80000"/>
              </a:lnSpc>
              <a:buClr>
                <a:srgbClr val="000000"/>
              </a:buClr>
              <a:buFont typeface="Arial" charset="0"/>
              <a:buChar char="•"/>
              <a:defRPr/>
            </a:pPr>
            <a:r>
              <a:rPr lang="en-US" sz="2400" dirty="0" smtClean="0">
                <a:latin typeface="Georgia"/>
                <a:cs typeface="Georgia"/>
              </a:rPr>
              <a:t>To be successful at providing useful information to decision-makers requires research and a deliberate approach</a:t>
            </a:r>
            <a:endParaRPr lang="en-US" sz="2400" dirty="0">
              <a:latin typeface="Georgia"/>
              <a:cs typeface="Georgia"/>
            </a:endParaRPr>
          </a:p>
          <a:p>
            <a:pPr marL="0" indent="0">
              <a:buNone/>
            </a:pPr>
            <a:endParaRPr lang="en-US" sz="1600" dirty="0">
              <a:latin typeface="Georgia"/>
              <a:ea typeface="ＭＳ Ｐゴシック" pitchFamily="34" charset="-128"/>
              <a:cs typeface="Georgia"/>
            </a:endParaRPr>
          </a:p>
        </p:txBody>
      </p:sp>
      <p:pic>
        <p:nvPicPr>
          <p:cNvPr id="172" name="Picture 1"/>
          <p:cNvPicPr>
            <a:picLocks noChangeAspect="1" noChangeArrowheads="1"/>
          </p:cNvPicPr>
          <p:nvPr/>
        </p:nvPicPr>
        <p:blipFill>
          <a:blip r:embed="rId2">
            <a:extLst>
              <a:ext uri="{28A0092B-C50C-407E-A947-70E740481C1C}">
                <a14:useLocalDpi xmlns:a14="http://schemas.microsoft.com/office/drawing/2010/main" val="0"/>
              </a:ext>
            </a:extLst>
          </a:blip>
          <a:srcRect l="5077" r="9200"/>
          <a:stretch>
            <a:fillRect/>
          </a:stretch>
        </p:blipFill>
        <p:spPr bwMode="auto">
          <a:xfrm>
            <a:off x="5486488" y="1622485"/>
            <a:ext cx="3352712" cy="452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8958763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13</a:t>
            </a:fld>
            <a:endParaRPr lang="en-US" dirty="0">
              <a:solidFill>
                <a:prstClr val="black">
                  <a:tint val="75000"/>
                </a:prstClr>
              </a:solidFill>
            </a:endParaRPr>
          </a:p>
        </p:txBody>
      </p:sp>
      <p:sp>
        <p:nvSpPr>
          <p:cNvPr id="205" name="Rectangle 3"/>
          <p:cNvSpPr txBox="1">
            <a:spLocks noChangeArrowheads="1"/>
          </p:cNvSpPr>
          <p:nvPr/>
        </p:nvSpPr>
        <p:spPr>
          <a:xfrm>
            <a:off x="609600" y="1622484"/>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spcAft>
                <a:spcPts val="0"/>
              </a:spcAft>
              <a:defRPr/>
            </a:pPr>
            <a:endParaRPr lang="en-CA" dirty="0"/>
          </a:p>
        </p:txBody>
      </p:sp>
      <p:sp>
        <p:nvSpPr>
          <p:cNvPr id="206" name="Title 1"/>
          <p:cNvSpPr txBox="1">
            <a:spLocks/>
          </p:cNvSpPr>
          <p:nvPr/>
        </p:nvSpPr>
        <p:spPr bwMode="auto">
          <a:xfrm>
            <a:off x="569913" y="344023"/>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What is usable science?</a:t>
            </a:r>
            <a:endParaRPr lang="en-US" sz="2600" dirty="0">
              <a:solidFill>
                <a:srgbClr val="00569F"/>
              </a:solidFill>
              <a:latin typeface="Georgia" panose="02040502050405020303" pitchFamily="18" charset="0"/>
            </a:endParaRPr>
          </a:p>
        </p:txBody>
      </p:sp>
      <p:cxnSp>
        <p:nvCxnSpPr>
          <p:cNvPr id="4" name="Straight Connector 3"/>
          <p:cNvCxnSpPr/>
          <p:nvPr/>
        </p:nvCxnSpPr>
        <p:spPr>
          <a:xfrm flipV="1">
            <a:off x="609600" y="949059"/>
            <a:ext cx="7351713"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
        <p:nvSpPr>
          <p:cNvPr id="171" name="Rectangle 3"/>
          <p:cNvSpPr txBox="1">
            <a:spLocks noChangeArrowheads="1"/>
          </p:cNvSpPr>
          <p:nvPr/>
        </p:nvSpPr>
        <p:spPr>
          <a:xfrm>
            <a:off x="609600" y="1505545"/>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dirty="0" smtClean="0">
                <a:latin typeface="Georgia"/>
                <a:cs typeface="Georgia"/>
              </a:rPr>
              <a:t>Science that meets the changing needs of decision makers</a:t>
            </a:r>
          </a:p>
          <a:p>
            <a:pPr>
              <a:defRPr/>
            </a:pPr>
            <a:r>
              <a:rPr lang="en-US" sz="2400" dirty="0" smtClean="0">
                <a:latin typeface="Georgia"/>
                <a:ea typeface="ＭＳ Ｐゴシック" pitchFamily="34" charset="-128"/>
                <a:cs typeface="Georgia"/>
              </a:rPr>
              <a:t>Addressing societal goals through research often requires advances in fundamental knowledge– they can go hand in hand</a:t>
            </a:r>
          </a:p>
          <a:p>
            <a:pPr>
              <a:defRPr/>
            </a:pPr>
            <a:endParaRPr lang="en-US" sz="2400" dirty="0">
              <a:latin typeface="Georgia"/>
              <a:ea typeface="ＭＳ Ｐゴシック" pitchFamily="34" charset="-128"/>
              <a:cs typeface="Georgia"/>
            </a:endParaRPr>
          </a:p>
          <a:p>
            <a:pPr marL="0" indent="0">
              <a:buNone/>
              <a:defRPr/>
            </a:pPr>
            <a:r>
              <a:rPr lang="en-US" sz="2400" dirty="0" smtClean="0">
                <a:latin typeface="Georgia"/>
                <a:ea typeface="ＭＳ Ｐゴシック" pitchFamily="34" charset="-128"/>
                <a:cs typeface="Georgia"/>
              </a:rPr>
              <a:t>=&gt; A complement to basic and applied science</a:t>
            </a:r>
            <a:endParaRPr lang="en-US" sz="2000" dirty="0">
              <a:latin typeface="Georgia"/>
              <a:ea typeface="ＭＳ Ｐゴシック" pitchFamily="34" charset="-128"/>
              <a:cs typeface="Georgia"/>
            </a:endParaRPr>
          </a:p>
        </p:txBody>
      </p:sp>
    </p:spTree>
    <p:extLst>
      <p:ext uri="{BB962C8B-B14F-4D97-AF65-F5344CB8AC3E}">
        <p14:creationId xmlns:p14="http://schemas.microsoft.com/office/powerpoint/2010/main" val="26595831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14</a:t>
            </a:fld>
            <a:endParaRPr lang="en-US" dirty="0">
              <a:solidFill>
                <a:prstClr val="black">
                  <a:tint val="75000"/>
                </a:prstClr>
              </a:solidFill>
            </a:endParaRPr>
          </a:p>
        </p:txBody>
      </p:sp>
      <p:sp>
        <p:nvSpPr>
          <p:cNvPr id="205" name="Rectangle 3"/>
          <p:cNvSpPr txBox="1">
            <a:spLocks noChangeArrowheads="1"/>
          </p:cNvSpPr>
          <p:nvPr/>
        </p:nvSpPr>
        <p:spPr>
          <a:xfrm>
            <a:off x="609600" y="1622484"/>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spcAft>
                <a:spcPts val="0"/>
              </a:spcAft>
              <a:defRPr/>
            </a:pPr>
            <a:endParaRPr lang="en-CA" dirty="0"/>
          </a:p>
        </p:txBody>
      </p:sp>
      <p:sp>
        <p:nvSpPr>
          <p:cNvPr id="206" name="Title 1"/>
          <p:cNvSpPr txBox="1">
            <a:spLocks/>
          </p:cNvSpPr>
          <p:nvPr/>
        </p:nvSpPr>
        <p:spPr bwMode="auto">
          <a:xfrm>
            <a:off x="569913" y="344023"/>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What shapes the usability of science?</a:t>
            </a:r>
            <a:endParaRPr lang="en-US" sz="2600" dirty="0">
              <a:solidFill>
                <a:srgbClr val="00569F"/>
              </a:solidFill>
              <a:latin typeface="Georgia" panose="02040502050405020303" pitchFamily="18" charset="0"/>
            </a:endParaRPr>
          </a:p>
        </p:txBody>
      </p:sp>
      <p:cxnSp>
        <p:nvCxnSpPr>
          <p:cNvPr id="4" name="Straight Connector 3"/>
          <p:cNvCxnSpPr/>
          <p:nvPr/>
        </p:nvCxnSpPr>
        <p:spPr>
          <a:xfrm flipV="1">
            <a:off x="609600" y="949059"/>
            <a:ext cx="7351713"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
        <p:nvSpPr>
          <p:cNvPr id="171" name="Rectangle 3"/>
          <p:cNvSpPr txBox="1">
            <a:spLocks noChangeArrowheads="1"/>
          </p:cNvSpPr>
          <p:nvPr/>
        </p:nvSpPr>
        <p:spPr>
          <a:xfrm>
            <a:off x="609600" y="1505545"/>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a:latin typeface="Georgia"/>
                <a:cs typeface="Georgia"/>
              </a:rPr>
              <a:t>Contextual Factors [related to context of application]</a:t>
            </a:r>
          </a:p>
          <a:p>
            <a:pPr lvl="1">
              <a:defRPr/>
            </a:pPr>
            <a:r>
              <a:rPr lang="en-US" dirty="0">
                <a:latin typeface="Georgia"/>
                <a:cs typeface="Georgia"/>
              </a:rPr>
              <a:t>Institutional or organizational factors</a:t>
            </a:r>
          </a:p>
          <a:p>
            <a:pPr lvl="1">
              <a:defRPr/>
            </a:pPr>
            <a:r>
              <a:rPr lang="en-US" dirty="0">
                <a:latin typeface="Georgia"/>
                <a:cs typeface="Georgia"/>
              </a:rPr>
              <a:t>Fit to policy goals</a:t>
            </a:r>
          </a:p>
          <a:p>
            <a:pPr lvl="1">
              <a:defRPr/>
            </a:pPr>
            <a:r>
              <a:rPr lang="en-US" dirty="0">
                <a:latin typeface="Georgia"/>
                <a:cs typeface="Georgia"/>
              </a:rPr>
              <a:t>Organizational culture and reward structures</a:t>
            </a:r>
          </a:p>
          <a:p>
            <a:pPr lvl="1">
              <a:defRPr/>
            </a:pPr>
            <a:r>
              <a:rPr lang="en-US" dirty="0">
                <a:latin typeface="Georgia"/>
                <a:cs typeface="Georgia"/>
              </a:rPr>
              <a:t>Cultural context of use</a:t>
            </a:r>
          </a:p>
          <a:p>
            <a:pPr lvl="1">
              <a:defRPr/>
            </a:pPr>
            <a:r>
              <a:rPr lang="en-US" dirty="0">
                <a:latin typeface="Georgia"/>
                <a:cs typeface="Georgia"/>
              </a:rPr>
              <a:t>Availability of alternate courses of action</a:t>
            </a:r>
          </a:p>
        </p:txBody>
      </p:sp>
      <p:sp>
        <p:nvSpPr>
          <p:cNvPr id="170" name="TextBox 3"/>
          <p:cNvSpPr txBox="1">
            <a:spLocks noChangeArrowheads="1"/>
          </p:cNvSpPr>
          <p:nvPr/>
        </p:nvSpPr>
        <p:spPr bwMode="auto">
          <a:xfrm>
            <a:off x="6459702" y="6202592"/>
            <a:ext cx="2379498" cy="37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600" dirty="0">
                <a:solidFill>
                  <a:srgbClr val="101130"/>
                </a:solidFill>
                <a:latin typeface="Tahoma" charset="0"/>
                <a:ea typeface="ＭＳ Ｐゴシック" charset="0"/>
                <a:cs typeface="ＭＳ Ｐゴシック" charset="0"/>
              </a:rPr>
              <a:t>Dilling and Lemos 2011</a:t>
            </a:r>
          </a:p>
        </p:txBody>
      </p:sp>
    </p:spTree>
    <p:extLst>
      <p:ext uri="{BB962C8B-B14F-4D97-AF65-F5344CB8AC3E}">
        <p14:creationId xmlns:p14="http://schemas.microsoft.com/office/powerpoint/2010/main" val="5632964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15</a:t>
            </a:fld>
            <a:endParaRPr lang="en-US" dirty="0">
              <a:solidFill>
                <a:prstClr val="black">
                  <a:tint val="75000"/>
                </a:prstClr>
              </a:solidFill>
            </a:endParaRPr>
          </a:p>
        </p:txBody>
      </p:sp>
      <p:sp>
        <p:nvSpPr>
          <p:cNvPr id="205" name="Rectangle 3"/>
          <p:cNvSpPr txBox="1">
            <a:spLocks noChangeArrowheads="1"/>
          </p:cNvSpPr>
          <p:nvPr/>
        </p:nvSpPr>
        <p:spPr>
          <a:xfrm>
            <a:off x="609600" y="1622484"/>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spcAft>
                <a:spcPts val="0"/>
              </a:spcAft>
              <a:defRPr/>
            </a:pPr>
            <a:endParaRPr lang="en-CA" dirty="0"/>
          </a:p>
        </p:txBody>
      </p:sp>
      <p:sp>
        <p:nvSpPr>
          <p:cNvPr id="206" name="Title 1"/>
          <p:cNvSpPr txBox="1">
            <a:spLocks/>
          </p:cNvSpPr>
          <p:nvPr/>
        </p:nvSpPr>
        <p:spPr bwMode="auto">
          <a:xfrm>
            <a:off x="569913" y="344023"/>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What shapes the usability of science?</a:t>
            </a:r>
            <a:endParaRPr lang="en-US" sz="2600" dirty="0">
              <a:solidFill>
                <a:srgbClr val="00569F"/>
              </a:solidFill>
              <a:latin typeface="Georgia" panose="02040502050405020303" pitchFamily="18" charset="0"/>
            </a:endParaRPr>
          </a:p>
        </p:txBody>
      </p:sp>
      <p:cxnSp>
        <p:nvCxnSpPr>
          <p:cNvPr id="4" name="Straight Connector 3"/>
          <p:cNvCxnSpPr/>
          <p:nvPr/>
        </p:nvCxnSpPr>
        <p:spPr>
          <a:xfrm flipV="1">
            <a:off x="609600" y="949059"/>
            <a:ext cx="7351713"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
        <p:nvSpPr>
          <p:cNvPr id="171" name="Rectangle 3"/>
          <p:cNvSpPr txBox="1">
            <a:spLocks noChangeArrowheads="1"/>
          </p:cNvSpPr>
          <p:nvPr/>
        </p:nvSpPr>
        <p:spPr>
          <a:xfrm>
            <a:off x="609600" y="1505545"/>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dirty="0">
                <a:latin typeface="Georgia"/>
                <a:cs typeface="Georgia"/>
              </a:rPr>
              <a:t>Intrinsic Factors [related to production of information itself]</a:t>
            </a:r>
          </a:p>
          <a:p>
            <a:pPr lvl="1">
              <a:defRPr/>
            </a:pPr>
            <a:r>
              <a:rPr lang="en-US" dirty="0">
                <a:latin typeface="Georgia"/>
                <a:cs typeface="Georgia"/>
              </a:rPr>
              <a:t>Awareness of the decision context</a:t>
            </a:r>
          </a:p>
          <a:p>
            <a:pPr lvl="1">
              <a:defRPr/>
            </a:pPr>
            <a:r>
              <a:rPr lang="en-US" dirty="0">
                <a:latin typeface="Georgia"/>
                <a:cs typeface="Georgia"/>
              </a:rPr>
              <a:t>Skill, timeliness, relevant scale</a:t>
            </a:r>
          </a:p>
          <a:p>
            <a:pPr lvl="1">
              <a:defRPr/>
            </a:pPr>
            <a:r>
              <a:rPr lang="en-US" dirty="0">
                <a:latin typeface="Georgia"/>
                <a:cs typeface="Georgia"/>
              </a:rPr>
              <a:t>Trust in forecasts and providers</a:t>
            </a:r>
          </a:p>
          <a:p>
            <a:pPr lvl="1">
              <a:defRPr/>
            </a:pPr>
            <a:r>
              <a:rPr lang="en-US" dirty="0">
                <a:latin typeface="Georgia"/>
                <a:cs typeface="Georgia"/>
              </a:rPr>
              <a:t>Accessibility (including availability, language, graphical representations, understanding and comprehension</a:t>
            </a:r>
          </a:p>
          <a:p>
            <a:pPr lvl="1">
              <a:defRPr/>
            </a:pPr>
            <a:endParaRPr lang="en-US" dirty="0"/>
          </a:p>
        </p:txBody>
      </p:sp>
      <p:sp>
        <p:nvSpPr>
          <p:cNvPr id="170" name="TextBox 3"/>
          <p:cNvSpPr txBox="1">
            <a:spLocks noChangeArrowheads="1"/>
          </p:cNvSpPr>
          <p:nvPr/>
        </p:nvSpPr>
        <p:spPr bwMode="auto">
          <a:xfrm>
            <a:off x="6459702" y="6202592"/>
            <a:ext cx="2379498" cy="37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600" dirty="0">
                <a:solidFill>
                  <a:srgbClr val="101130"/>
                </a:solidFill>
                <a:latin typeface="Tahoma" charset="0"/>
                <a:ea typeface="ＭＳ Ｐゴシック" charset="0"/>
                <a:cs typeface="ＭＳ Ｐゴシック" charset="0"/>
              </a:rPr>
              <a:t>Dilling and Lemos 2011</a:t>
            </a:r>
          </a:p>
        </p:txBody>
      </p:sp>
    </p:spTree>
    <p:extLst>
      <p:ext uri="{BB962C8B-B14F-4D97-AF65-F5344CB8AC3E}">
        <p14:creationId xmlns:p14="http://schemas.microsoft.com/office/powerpoint/2010/main" val="199779649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5819958" y="8083681"/>
            <a:ext cx="241221" cy="285892"/>
          </a:xfrm>
        </p:spPr>
        <p:txBody>
          <a:bodyPr/>
          <a:lstStyle/>
          <a:p>
            <a:pPr>
              <a:defRPr/>
            </a:pPr>
            <a:fld id="{8937204A-F21D-2A4C-9B3D-1303DBACCC68}" type="slidenum">
              <a:rPr lang="en-US"/>
              <a:pPr>
                <a:defRPr/>
              </a:pPr>
              <a:t>16</a:t>
            </a:fld>
            <a:endParaRPr lang="en-US" dirty="0"/>
          </a:p>
        </p:txBody>
      </p:sp>
      <p:pic>
        <p:nvPicPr>
          <p:cNvPr id="3" name="Picture 1"/>
          <p:cNvPicPr>
            <a:picLocks noChangeArrowheads="1"/>
          </p:cNvPicPr>
          <p:nvPr/>
        </p:nvPicPr>
        <p:blipFill>
          <a:blip r:embed="rId2">
            <a:extLst>
              <a:ext uri="{28A0092B-C50C-407E-A947-70E740481C1C}">
                <a14:useLocalDpi xmlns:a14="http://schemas.microsoft.com/office/drawing/2010/main" val="0"/>
              </a:ext>
            </a:extLst>
          </a:blip>
          <a:srcRect t="27513"/>
          <a:stretch>
            <a:fillRect/>
          </a:stretch>
        </p:blipFill>
        <p:spPr bwMode="auto">
          <a:xfrm>
            <a:off x="3625757" y="338873"/>
            <a:ext cx="5211929" cy="122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 name="Picture 2"/>
          <p:cNvPicPr>
            <a:picLocks noChangeArrowheads="1"/>
          </p:cNvPicPr>
          <p:nvPr/>
        </p:nvPicPr>
        <p:blipFill>
          <a:blip r:embed="rId3">
            <a:extLst>
              <a:ext uri="{28A0092B-C50C-407E-A947-70E740481C1C}">
                <a14:useLocalDpi xmlns:a14="http://schemas.microsoft.com/office/drawing/2010/main" val="0"/>
              </a:ext>
            </a:extLst>
          </a:blip>
          <a:srcRect t="25122"/>
          <a:stretch>
            <a:fillRect/>
          </a:stretch>
        </p:blipFill>
        <p:spPr bwMode="auto">
          <a:xfrm>
            <a:off x="3596548" y="2497284"/>
            <a:ext cx="5291219" cy="1497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a:spLocks/>
          </p:cNvSpPr>
          <p:nvPr/>
        </p:nvSpPr>
        <p:spPr bwMode="auto">
          <a:xfrm>
            <a:off x="302676" y="2853143"/>
            <a:ext cx="2108447" cy="93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000" dirty="0">
                <a:solidFill>
                  <a:schemeClr val="tx1"/>
                </a:solidFill>
                <a:latin typeface="Futura" charset="0"/>
                <a:ea typeface="ＭＳ Ｐゴシック" charset="0"/>
                <a:cs typeface="ＭＳ Ｐゴシック" charset="0"/>
                <a:sym typeface="Futura" charset="0"/>
              </a:rPr>
              <a:t>Demand </a:t>
            </a:r>
            <a:r>
              <a:rPr lang="ja-JP" altLang="en-US" sz="4000" dirty="0">
                <a:solidFill>
                  <a:schemeClr val="tx1"/>
                </a:solidFill>
                <a:latin typeface="Arial" charset="0"/>
                <a:ea typeface="ＭＳ Ｐゴシック" charset="0"/>
                <a:cs typeface="ＭＳ Ｐゴシック" charset="0"/>
                <a:sym typeface="Futura" charset="0"/>
              </a:rPr>
              <a:t>“</a:t>
            </a:r>
            <a:r>
              <a:rPr lang="en-US" altLang="ja-JP" sz="4000" dirty="0">
                <a:solidFill>
                  <a:schemeClr val="tx1"/>
                </a:solidFill>
                <a:latin typeface="Futura" charset="0"/>
                <a:cs typeface="Futura" charset="0"/>
                <a:sym typeface="Futura" charset="0"/>
              </a:rPr>
              <a:t>Pull</a:t>
            </a:r>
            <a:r>
              <a:rPr lang="ja-JP" altLang="en-US" sz="4000" dirty="0">
                <a:solidFill>
                  <a:schemeClr val="tx1"/>
                </a:solidFill>
                <a:latin typeface="Arial" charset="0"/>
                <a:ea typeface="ＭＳ Ｐゴシック" charset="0"/>
                <a:cs typeface="ＭＳ Ｐゴシック" charset="0"/>
                <a:sym typeface="Futura" charset="0"/>
              </a:rPr>
              <a:t>”</a:t>
            </a:r>
            <a:endParaRPr lang="en-US" sz="4000" dirty="0">
              <a:solidFill>
                <a:schemeClr val="tx1"/>
              </a:solidFill>
              <a:latin typeface="Futura" charset="0"/>
              <a:ea typeface="ＭＳ Ｐゴシック" charset="0"/>
              <a:cs typeface="ＭＳ Ｐゴシック" charset="0"/>
              <a:sym typeface="Futura" charset="0"/>
            </a:endParaRPr>
          </a:p>
        </p:txBody>
      </p:sp>
      <p:sp>
        <p:nvSpPr>
          <p:cNvPr id="6" name="Rectangle 4"/>
          <p:cNvSpPr>
            <a:spLocks/>
          </p:cNvSpPr>
          <p:nvPr/>
        </p:nvSpPr>
        <p:spPr bwMode="auto">
          <a:xfrm>
            <a:off x="318354" y="598151"/>
            <a:ext cx="2108447" cy="830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3600" dirty="0">
                <a:solidFill>
                  <a:schemeClr val="tx1"/>
                </a:solidFill>
                <a:latin typeface="Futura" charset="0"/>
                <a:ea typeface="ＭＳ Ｐゴシック" charset="0"/>
                <a:cs typeface="ＭＳ Ｐゴシック" charset="0"/>
                <a:sym typeface="Futura" charset="0"/>
              </a:rPr>
              <a:t>Science </a:t>
            </a:r>
            <a:r>
              <a:rPr lang="ja-JP" altLang="en-US" sz="3600" dirty="0">
                <a:solidFill>
                  <a:schemeClr val="tx1"/>
                </a:solidFill>
                <a:latin typeface="Arial" charset="0"/>
                <a:ea typeface="ＭＳ Ｐゴシック" charset="0"/>
                <a:cs typeface="ＭＳ Ｐゴシック" charset="0"/>
                <a:sym typeface="Futura" charset="0"/>
              </a:rPr>
              <a:t>“</a:t>
            </a:r>
            <a:r>
              <a:rPr lang="en-US" altLang="ja-JP" sz="3600" dirty="0">
                <a:solidFill>
                  <a:schemeClr val="tx1"/>
                </a:solidFill>
                <a:latin typeface="Futura" charset="0"/>
                <a:cs typeface="Futura" charset="0"/>
                <a:sym typeface="Futura" charset="0"/>
              </a:rPr>
              <a:t>Push</a:t>
            </a:r>
            <a:r>
              <a:rPr lang="ja-JP" altLang="en-US" sz="3600" dirty="0">
                <a:solidFill>
                  <a:schemeClr val="tx1"/>
                </a:solidFill>
                <a:latin typeface="Arial" charset="0"/>
                <a:ea typeface="ＭＳ Ｐゴシック" charset="0"/>
                <a:cs typeface="ＭＳ Ｐゴシック" charset="0"/>
                <a:sym typeface="Futura" charset="0"/>
              </a:rPr>
              <a:t>”</a:t>
            </a:r>
            <a:endParaRPr lang="en-US" sz="3600" dirty="0">
              <a:solidFill>
                <a:schemeClr val="tx1"/>
              </a:solidFill>
              <a:latin typeface="Futura" charset="0"/>
              <a:ea typeface="ＭＳ Ｐゴシック" charset="0"/>
              <a:cs typeface="ＭＳ Ｐゴシック" charset="0"/>
              <a:sym typeface="Futura" charset="0"/>
            </a:endParaRPr>
          </a:p>
        </p:txBody>
      </p:sp>
      <p:sp>
        <p:nvSpPr>
          <p:cNvPr id="7" name="Rectangle 5"/>
          <p:cNvSpPr>
            <a:spLocks/>
          </p:cNvSpPr>
          <p:nvPr/>
        </p:nvSpPr>
        <p:spPr bwMode="auto">
          <a:xfrm>
            <a:off x="318354" y="5235596"/>
            <a:ext cx="3146019" cy="93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sz="4000" dirty="0">
                <a:solidFill>
                  <a:schemeClr val="tx1"/>
                </a:solidFill>
                <a:latin typeface="Futura" charset="0"/>
                <a:ea typeface="ＭＳ Ｐゴシック" charset="0"/>
                <a:cs typeface="ＭＳ Ｐゴシック" charset="0"/>
                <a:sym typeface="Futura" charset="0"/>
              </a:rPr>
              <a:t>Iterativity</a:t>
            </a:r>
            <a:r>
              <a:rPr lang="en-US" sz="4000" dirty="0">
                <a:solidFill>
                  <a:schemeClr val="tx1"/>
                </a:solidFill>
                <a:latin typeface="Futura" charset="0"/>
                <a:ea typeface="ＭＳ Ｐゴシック" charset="0"/>
                <a:cs typeface="ＭＳ Ｐゴシック" charset="0"/>
                <a:sym typeface="Futura" charset="0"/>
              </a:rPr>
              <a:t> and coproduction</a:t>
            </a:r>
          </a:p>
        </p:txBody>
      </p:sp>
      <p:pic>
        <p:nvPicPr>
          <p:cNvPr id="8"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045" y="5197700"/>
            <a:ext cx="5324722" cy="119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8349786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17</a:t>
            </a:fld>
            <a:endParaRPr lang="en-US" dirty="0">
              <a:solidFill>
                <a:prstClr val="black">
                  <a:tint val="75000"/>
                </a:prstClr>
              </a:solidFill>
            </a:endParaRPr>
          </a:p>
        </p:txBody>
      </p:sp>
      <p:sp>
        <p:nvSpPr>
          <p:cNvPr id="205" name="Rectangle 3"/>
          <p:cNvSpPr txBox="1">
            <a:spLocks noChangeArrowheads="1"/>
          </p:cNvSpPr>
          <p:nvPr/>
        </p:nvSpPr>
        <p:spPr>
          <a:xfrm>
            <a:off x="609600" y="1622484"/>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spcAft>
                <a:spcPts val="0"/>
              </a:spcAft>
              <a:defRPr/>
            </a:pPr>
            <a:endParaRPr lang="en-CA" dirty="0"/>
          </a:p>
        </p:txBody>
      </p:sp>
      <p:sp>
        <p:nvSpPr>
          <p:cNvPr id="206" name="Title 1"/>
          <p:cNvSpPr txBox="1">
            <a:spLocks/>
          </p:cNvSpPr>
          <p:nvPr/>
        </p:nvSpPr>
        <p:spPr bwMode="auto">
          <a:xfrm>
            <a:off x="569913" y="344023"/>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Implications for science processes</a:t>
            </a:r>
            <a:endParaRPr lang="en-US" sz="2600" dirty="0">
              <a:solidFill>
                <a:srgbClr val="00569F"/>
              </a:solidFill>
              <a:latin typeface="Georgia" panose="02040502050405020303" pitchFamily="18" charset="0"/>
            </a:endParaRPr>
          </a:p>
        </p:txBody>
      </p:sp>
      <p:cxnSp>
        <p:nvCxnSpPr>
          <p:cNvPr id="4" name="Straight Connector 3"/>
          <p:cNvCxnSpPr/>
          <p:nvPr/>
        </p:nvCxnSpPr>
        <p:spPr>
          <a:xfrm flipV="1">
            <a:off x="609600" y="949059"/>
            <a:ext cx="7351713"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
        <p:nvSpPr>
          <p:cNvPr id="171" name="Rectangle 3"/>
          <p:cNvSpPr txBox="1">
            <a:spLocks noChangeArrowheads="1"/>
          </p:cNvSpPr>
          <p:nvPr/>
        </p:nvSpPr>
        <p:spPr>
          <a:xfrm>
            <a:off x="155575" y="1318418"/>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89000" indent="-571500">
              <a:buClr>
                <a:srgbClr val="000000"/>
              </a:buClr>
              <a:buFont typeface="Calibri" charset="0"/>
              <a:buChar char="•"/>
              <a:defRPr/>
            </a:pPr>
            <a:r>
              <a:rPr lang="en-US" sz="2800" dirty="0">
                <a:latin typeface="Georgia"/>
                <a:cs typeface="Georgia"/>
              </a:rPr>
              <a:t>Decision support cannot be an afterthought</a:t>
            </a:r>
          </a:p>
          <a:p>
            <a:pPr marL="889000" indent="-571500">
              <a:buClr>
                <a:srgbClr val="000000"/>
              </a:buClr>
              <a:buFont typeface="Calibri" charset="0"/>
              <a:buChar char="•"/>
              <a:defRPr/>
            </a:pPr>
            <a:r>
              <a:rPr lang="en-US" sz="2800" dirty="0">
                <a:latin typeface="Georgia"/>
                <a:cs typeface="Georgia"/>
              </a:rPr>
              <a:t>Has to be ongoing and iterative with potential users</a:t>
            </a:r>
          </a:p>
          <a:p>
            <a:pPr marL="889000" indent="-571500">
              <a:buClr>
                <a:srgbClr val="000000"/>
              </a:buClr>
              <a:buFont typeface="Calibri" charset="0"/>
              <a:buChar char="•"/>
              <a:defRPr/>
            </a:pPr>
            <a:r>
              <a:rPr lang="en-US" sz="2800" dirty="0">
                <a:latin typeface="Georgia"/>
                <a:cs typeface="Georgia"/>
              </a:rPr>
              <a:t>Requires deliberate planning and explicit recognition of goals</a:t>
            </a:r>
          </a:p>
        </p:txBody>
      </p:sp>
      <p:sp>
        <p:nvSpPr>
          <p:cNvPr id="170" name="TextBox 3"/>
          <p:cNvSpPr txBox="1">
            <a:spLocks noChangeArrowheads="1"/>
          </p:cNvSpPr>
          <p:nvPr/>
        </p:nvSpPr>
        <p:spPr bwMode="auto">
          <a:xfrm>
            <a:off x="6459702" y="6202592"/>
            <a:ext cx="2379498" cy="37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600" dirty="0">
                <a:solidFill>
                  <a:srgbClr val="101130"/>
                </a:solidFill>
                <a:latin typeface="Tahoma" charset="0"/>
                <a:ea typeface="ＭＳ Ｐゴシック" charset="0"/>
                <a:cs typeface="ＭＳ Ｐゴシック" charset="0"/>
              </a:rPr>
              <a:t>Dilling and Lemos 2011</a:t>
            </a:r>
          </a:p>
        </p:txBody>
      </p:sp>
      <p:pic>
        <p:nvPicPr>
          <p:cNvPr id="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630" y="3483012"/>
            <a:ext cx="3328491" cy="365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73" name="Rectangle 1"/>
          <p:cNvSpPr>
            <a:spLocks noChangeArrowheads="1"/>
          </p:cNvSpPr>
          <p:nvPr/>
        </p:nvSpPr>
        <p:spPr bwMode="auto">
          <a:xfrm>
            <a:off x="1319029" y="1202501"/>
            <a:ext cx="2485701" cy="778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50000" dirty="0">
                <a:solidFill>
                  <a:srgbClr val="DD2067"/>
                </a:solidFill>
                <a:ea typeface="ＭＳ Ｐゴシック" charset="0"/>
                <a:cs typeface="ＭＳ Ｐゴシック" charset="0"/>
              </a:rPr>
              <a:t>∅</a:t>
            </a:r>
          </a:p>
        </p:txBody>
      </p:sp>
      <p:sp>
        <p:nvSpPr>
          <p:cNvPr id="174" name="TextBox 3"/>
          <p:cNvSpPr txBox="1">
            <a:spLocks noChangeArrowheads="1"/>
          </p:cNvSpPr>
          <p:nvPr/>
        </p:nvSpPr>
        <p:spPr bwMode="auto">
          <a:xfrm>
            <a:off x="4724400" y="4103342"/>
            <a:ext cx="44846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3600" dirty="0"/>
              <a:t>Avoid the “loading dock” mentality!</a:t>
            </a:r>
          </a:p>
        </p:txBody>
      </p:sp>
    </p:spTree>
    <p:extLst>
      <p:ext uri="{BB962C8B-B14F-4D97-AF65-F5344CB8AC3E}">
        <p14:creationId xmlns:p14="http://schemas.microsoft.com/office/powerpoint/2010/main" val="23954818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p:cNvSpPr>
          <p:nvPr/>
        </p:nvSpPr>
        <p:spPr bwMode="auto">
          <a:xfrm>
            <a:off x="492270" y="802737"/>
            <a:ext cx="843732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lgn="l">
              <a:spcBef>
                <a:spcPts val="4800"/>
              </a:spcBef>
            </a:pPr>
            <a:r>
              <a:rPr lang="en-US" sz="2800" dirty="0">
                <a:solidFill>
                  <a:srgbClr val="000000"/>
                </a:solidFill>
                <a:latin typeface="Helvetica Neue" charset="0"/>
                <a:ea typeface="ＭＳ Ｐゴシック" charset="0"/>
                <a:cs typeface="ＭＳ Ｐゴシック" charset="0"/>
                <a:sym typeface="Helvetica Neue" charset="0"/>
              </a:rPr>
              <a:t>...</a:t>
            </a:r>
            <a:r>
              <a:rPr lang="en-US" sz="2800" dirty="0">
                <a:solidFill>
                  <a:srgbClr val="000000"/>
                </a:solidFill>
                <a:latin typeface="Georgia"/>
                <a:ea typeface="ＭＳ Ｐゴシック" charset="0"/>
                <a:cs typeface="Georgia"/>
                <a:sym typeface="Helvetica Neue" charset="0"/>
              </a:rPr>
              <a:t>BUT... Still many examples where knowledge is available, relevant, </a:t>
            </a:r>
            <a:r>
              <a:rPr lang="ja-JP" altLang="en-US" sz="2800" dirty="0">
                <a:solidFill>
                  <a:srgbClr val="000000"/>
                </a:solidFill>
                <a:latin typeface="Georgia"/>
                <a:ea typeface="ＭＳ Ｐゴシック" charset="0"/>
                <a:cs typeface="Georgia"/>
                <a:sym typeface="Helvetica Neue" charset="0"/>
              </a:rPr>
              <a:t>“</a:t>
            </a:r>
            <a:r>
              <a:rPr lang="en-US" altLang="ja-JP" sz="2800" dirty="0">
                <a:solidFill>
                  <a:srgbClr val="000000"/>
                </a:solidFill>
                <a:latin typeface="Georgia"/>
                <a:cs typeface="Georgia"/>
                <a:sym typeface="Helvetica Neue" charset="0"/>
              </a:rPr>
              <a:t>usable</a:t>
            </a:r>
            <a:r>
              <a:rPr lang="ja-JP" altLang="en-US" sz="2800" dirty="0">
                <a:solidFill>
                  <a:srgbClr val="000000"/>
                </a:solidFill>
                <a:latin typeface="Georgia"/>
                <a:ea typeface="ＭＳ Ｐゴシック" charset="0"/>
                <a:cs typeface="Georgia"/>
                <a:sym typeface="Helvetica Neue" charset="0"/>
              </a:rPr>
              <a:t>”</a:t>
            </a:r>
            <a:r>
              <a:rPr lang="en-US" altLang="ja-JP" sz="2800" dirty="0">
                <a:solidFill>
                  <a:srgbClr val="000000"/>
                </a:solidFill>
                <a:latin typeface="Georgia"/>
                <a:cs typeface="Georgia"/>
                <a:sym typeface="Helvetica Neue" charset="0"/>
              </a:rPr>
              <a:t>, and still not acted upon.  Actively ignored. Or politely ignored.</a:t>
            </a:r>
            <a:endParaRPr lang="en-US" sz="2800" dirty="0">
              <a:solidFill>
                <a:srgbClr val="000000"/>
              </a:solidFill>
              <a:latin typeface="Georgia"/>
              <a:cs typeface="Georgia"/>
              <a:sym typeface="Helvetica Neue" charset="0"/>
            </a:endParaRPr>
          </a:p>
        </p:txBody>
      </p:sp>
      <p:pic>
        <p:nvPicPr>
          <p:cNvPr id="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011" y="2520875"/>
            <a:ext cx="54260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2109011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pPr>
              <a:defRPr/>
            </a:pPr>
            <a:fld id="{A1B33568-844B-E243-BAE6-E786F646DEBD}" type="slidenum">
              <a:rPr lang="en-US">
                <a:latin typeface="Georgia"/>
                <a:cs typeface="Georgia"/>
              </a:rPr>
              <a:pPr>
                <a:defRPr/>
              </a:pPr>
              <a:t>19</a:t>
            </a:fld>
            <a:endParaRPr lang="en-US" dirty="0">
              <a:latin typeface="Georgia"/>
              <a:cs typeface="Georgia"/>
            </a:endParaRPr>
          </a:p>
        </p:txBody>
      </p:sp>
      <p:pic>
        <p:nvPicPr>
          <p:cNvPr id="279554" name="Picture 1"/>
          <p:cNvPicPr>
            <a:picLocks noChangeAspect="1" noChangeArrowheads="1"/>
          </p:cNvPicPr>
          <p:nvPr/>
        </p:nvPicPr>
        <p:blipFill>
          <a:blip r:embed="rId2">
            <a:extLst>
              <a:ext uri="{28A0092B-C50C-407E-A947-70E740481C1C}">
                <a14:useLocalDpi xmlns:a14="http://schemas.microsoft.com/office/drawing/2010/main" val="0"/>
              </a:ext>
            </a:extLst>
          </a:blip>
          <a:srcRect l="578" r="520"/>
          <a:stretch>
            <a:fillRect/>
          </a:stretch>
        </p:blipFill>
        <p:spPr bwMode="auto">
          <a:xfrm>
            <a:off x="4572000" y="0"/>
            <a:ext cx="4572000" cy="692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1202" name="Rectangle 2"/>
          <p:cNvSpPr>
            <a:spLocks noGrp="1" noChangeArrowheads="1"/>
          </p:cNvSpPr>
          <p:nvPr>
            <p:ph type="title"/>
          </p:nvPr>
        </p:nvSpPr>
        <p:spPr>
          <a:xfrm>
            <a:off x="0" y="274638"/>
            <a:ext cx="4572000" cy="1143000"/>
          </a:xfrm>
        </p:spPr>
        <p:txBody>
          <a:bodyPr>
            <a:normAutofit fontScale="90000"/>
          </a:bodyPr>
          <a:lstStyle/>
          <a:p>
            <a:pPr eaLnBrk="1" hangingPunct="1">
              <a:defRPr/>
            </a:pPr>
            <a:r>
              <a:rPr lang="en-US" dirty="0" smtClean="0">
                <a:latin typeface="Georgia"/>
                <a:cs typeface="Georgia"/>
              </a:rPr>
              <a:t>2003 Heat wave in France/Europe</a:t>
            </a:r>
          </a:p>
        </p:txBody>
      </p:sp>
      <p:sp>
        <p:nvSpPr>
          <p:cNvPr id="51203" name="Rectangle 3"/>
          <p:cNvSpPr>
            <a:spLocks noGrp="1" noChangeArrowheads="1"/>
          </p:cNvSpPr>
          <p:nvPr>
            <p:ph type="body" idx="1"/>
          </p:nvPr>
        </p:nvSpPr>
        <p:spPr>
          <a:xfrm>
            <a:off x="457200" y="1600200"/>
            <a:ext cx="3889760" cy="4525963"/>
          </a:xfrm>
        </p:spPr>
        <p:txBody>
          <a:bodyPr/>
          <a:lstStyle/>
          <a:p>
            <a:pPr marL="214305">
              <a:buClr>
                <a:srgbClr val="000000"/>
              </a:buClr>
              <a:defRPr/>
            </a:pPr>
            <a:r>
              <a:rPr lang="en-US" sz="1700" dirty="0">
                <a:latin typeface="Georgia"/>
                <a:cs typeface="Georgia"/>
                <a:sym typeface="Helvetica Neue Light" charset="0"/>
              </a:rPr>
              <a:t>At least 15,000 people died in France alone/70,000 across Europe</a:t>
            </a:r>
          </a:p>
          <a:p>
            <a:pPr marL="214305">
              <a:spcBef>
                <a:spcPts val="2320"/>
              </a:spcBef>
              <a:buClr>
                <a:srgbClr val="000000"/>
              </a:buClr>
              <a:defRPr/>
            </a:pPr>
            <a:r>
              <a:rPr lang="en-US" sz="1700" dirty="0">
                <a:latin typeface="Georgia"/>
                <a:cs typeface="Georgia"/>
                <a:sym typeface="Helvetica Neue Light" charset="0"/>
              </a:rPr>
              <a:t>Elderly, women, infirm</a:t>
            </a:r>
          </a:p>
          <a:p>
            <a:pPr marL="214305">
              <a:spcBef>
                <a:spcPts val="2320"/>
              </a:spcBef>
              <a:buClr>
                <a:srgbClr val="000000"/>
              </a:buClr>
              <a:defRPr/>
            </a:pPr>
            <a:r>
              <a:rPr lang="en-US" sz="1700" dirty="0">
                <a:latin typeface="Georgia"/>
                <a:cs typeface="Georgia"/>
                <a:sym typeface="Helvetica Neue Light" charset="0"/>
              </a:rPr>
              <a:t>In 2003, review of 1000 cases of heat waves</a:t>
            </a:r>
          </a:p>
          <a:p>
            <a:pPr marL="214305">
              <a:spcBef>
                <a:spcPts val="2320"/>
              </a:spcBef>
              <a:buClr>
                <a:srgbClr val="000000"/>
              </a:buClr>
              <a:defRPr/>
            </a:pPr>
            <a:r>
              <a:rPr lang="en-US" sz="1700" dirty="0">
                <a:latin typeface="Georgia"/>
                <a:cs typeface="Georgia"/>
                <a:sym typeface="Helvetica Neue Light" charset="0"/>
              </a:rPr>
              <a:t>Warnings issued</a:t>
            </a:r>
          </a:p>
          <a:p>
            <a:pPr marL="214305">
              <a:spcBef>
                <a:spcPts val="2320"/>
              </a:spcBef>
              <a:buClr>
                <a:srgbClr val="000000"/>
              </a:buClr>
              <a:defRPr/>
            </a:pPr>
            <a:r>
              <a:rPr lang="en-US" sz="1700" dirty="0">
                <a:latin typeface="Georgia"/>
                <a:cs typeface="Georgia"/>
                <a:sym typeface="Helvetica Neue Light" charset="0"/>
              </a:rPr>
              <a:t>Anecdotes that a few organizations did heed warnings and saved lives.</a:t>
            </a:r>
          </a:p>
        </p:txBody>
      </p:sp>
      <p:sp>
        <p:nvSpPr>
          <p:cNvPr id="279557" name="Rectangle 4"/>
          <p:cNvSpPr>
            <a:spLocks/>
          </p:cNvSpPr>
          <p:nvPr/>
        </p:nvSpPr>
        <p:spPr bwMode="auto">
          <a:xfrm>
            <a:off x="1960067" y="6567587"/>
            <a:ext cx="239830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000" dirty="0">
                <a:latin typeface="Georgia"/>
                <a:ea typeface="ＭＳ Ｐゴシック" charset="0"/>
                <a:cs typeface="Georgia"/>
              </a:rPr>
              <a:t>Poumadère et al. 2005; Robine et al. 2008</a:t>
            </a:r>
          </a:p>
        </p:txBody>
      </p:sp>
    </p:spTree>
    <p:extLst>
      <p:ext uri="{BB962C8B-B14F-4D97-AF65-F5344CB8AC3E}">
        <p14:creationId xmlns:p14="http://schemas.microsoft.com/office/powerpoint/2010/main" val="2770572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2</a:t>
            </a:fld>
            <a:endParaRPr lang="en-US" dirty="0">
              <a:solidFill>
                <a:prstClr val="black">
                  <a:tint val="75000"/>
                </a:prstClr>
              </a:solidFill>
            </a:endParaRPr>
          </a:p>
        </p:txBody>
      </p:sp>
      <p:sp>
        <p:nvSpPr>
          <p:cNvPr id="205" name="Rectangle 3"/>
          <p:cNvSpPr txBox="1">
            <a:spLocks noChangeArrowheads="1"/>
          </p:cNvSpPr>
          <p:nvPr/>
        </p:nvSpPr>
        <p:spPr>
          <a:xfrm>
            <a:off x="609600" y="1622484"/>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spcAft>
                <a:spcPts val="0"/>
              </a:spcAft>
              <a:defRPr/>
            </a:pPr>
            <a:endParaRPr lang="en-CA" dirty="0"/>
          </a:p>
        </p:txBody>
      </p:sp>
      <p:sp>
        <p:nvSpPr>
          <p:cNvPr id="206" name="Title 1"/>
          <p:cNvSpPr txBox="1">
            <a:spLocks/>
          </p:cNvSpPr>
          <p:nvPr/>
        </p:nvSpPr>
        <p:spPr bwMode="auto">
          <a:xfrm>
            <a:off x="569913" y="344023"/>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Outline</a:t>
            </a:r>
            <a:endParaRPr lang="en-US" sz="2600" dirty="0">
              <a:solidFill>
                <a:srgbClr val="00569F"/>
              </a:solidFill>
              <a:latin typeface="Georgia" panose="02040502050405020303" pitchFamily="18" charset="0"/>
            </a:endParaRPr>
          </a:p>
        </p:txBody>
      </p:sp>
      <p:cxnSp>
        <p:nvCxnSpPr>
          <p:cNvPr id="4" name="Straight Connector 3"/>
          <p:cNvCxnSpPr/>
          <p:nvPr/>
        </p:nvCxnSpPr>
        <p:spPr>
          <a:xfrm flipV="1">
            <a:off x="609600" y="949059"/>
            <a:ext cx="7351713"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
        <p:nvSpPr>
          <p:cNvPr id="171" name="Rectangle 3"/>
          <p:cNvSpPr txBox="1">
            <a:spLocks noChangeArrowheads="1"/>
          </p:cNvSpPr>
          <p:nvPr/>
        </p:nvSpPr>
        <p:spPr>
          <a:xfrm>
            <a:off x="609600" y="1505545"/>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dirty="0">
                <a:latin typeface="Georgia"/>
                <a:cs typeface="Georgia"/>
              </a:rPr>
              <a:t>Discuss issues with this framing of adaptation research from two perspectives:</a:t>
            </a:r>
          </a:p>
          <a:p>
            <a:pPr marL="711200" lvl="1">
              <a:defRPr/>
            </a:pPr>
            <a:r>
              <a:rPr lang="en-US" sz="2400" dirty="0">
                <a:latin typeface="Georgia"/>
                <a:cs typeface="Georgia"/>
              </a:rPr>
              <a:t>lessons from usable science research</a:t>
            </a:r>
          </a:p>
          <a:p>
            <a:pPr marL="711200" lvl="1">
              <a:defRPr/>
            </a:pPr>
            <a:r>
              <a:rPr lang="en-US" sz="2400" dirty="0">
                <a:latin typeface="Georgia"/>
                <a:cs typeface="Georgia"/>
              </a:rPr>
              <a:t>lessons from hazards research</a:t>
            </a:r>
          </a:p>
          <a:p>
            <a:pPr>
              <a:defRPr/>
            </a:pPr>
            <a:r>
              <a:rPr lang="en-US" sz="2400" dirty="0">
                <a:latin typeface="Georgia"/>
                <a:cs typeface="Georgia"/>
              </a:rPr>
              <a:t>Implications for barriers to adaptation beyond lack of knowledge</a:t>
            </a:r>
          </a:p>
          <a:p>
            <a:endParaRPr lang="en-US" sz="2000" dirty="0">
              <a:latin typeface="Georgia"/>
              <a:ea typeface="ＭＳ Ｐゴシック" pitchFamily="34" charset="-128"/>
              <a:cs typeface="Georgia"/>
            </a:endParaRPr>
          </a:p>
        </p:txBody>
      </p:sp>
    </p:spTree>
    <p:extLst>
      <p:ext uri="{BB962C8B-B14F-4D97-AF65-F5344CB8AC3E}">
        <p14:creationId xmlns:p14="http://schemas.microsoft.com/office/powerpoint/2010/main" val="102448256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24A58F23-036A-2846-9D53-03689EDE5B57}" type="slidenum">
              <a:rPr lang="en-US">
                <a:latin typeface="Georgia"/>
                <a:cs typeface="Georgia"/>
              </a:rPr>
              <a:pPr>
                <a:defRPr/>
              </a:pPr>
              <a:t>20</a:t>
            </a:fld>
            <a:endParaRPr lang="en-US" dirty="0">
              <a:latin typeface="Georgia"/>
              <a:cs typeface="Georgia"/>
            </a:endParaRPr>
          </a:p>
        </p:txBody>
      </p:sp>
      <p:pic>
        <p:nvPicPr>
          <p:cNvPr id="280578" name="Picture 1"/>
          <p:cNvPicPr>
            <a:picLocks noChangeAspect="1" noChangeArrowheads="1"/>
          </p:cNvPicPr>
          <p:nvPr/>
        </p:nvPicPr>
        <p:blipFill>
          <a:blip r:embed="rId2">
            <a:extLst>
              <a:ext uri="{28A0092B-C50C-407E-A947-70E740481C1C}">
                <a14:useLocalDpi xmlns:a14="http://schemas.microsoft.com/office/drawing/2010/main" val="0"/>
              </a:ext>
            </a:extLst>
          </a:blip>
          <a:srcRect l="6604" r="6685"/>
          <a:stretch>
            <a:fillRect/>
          </a:stretch>
        </p:blipFill>
        <p:spPr bwMode="auto">
          <a:xfrm>
            <a:off x="4572000" y="0"/>
            <a:ext cx="4572000" cy="692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2226" name="Rectangle 2"/>
          <p:cNvSpPr>
            <a:spLocks noGrp="1" noChangeArrowheads="1"/>
          </p:cNvSpPr>
          <p:nvPr>
            <p:ph type="title"/>
          </p:nvPr>
        </p:nvSpPr>
        <p:spPr>
          <a:xfrm>
            <a:off x="195335" y="444860"/>
            <a:ext cx="4376664" cy="1143000"/>
          </a:xfrm>
        </p:spPr>
        <p:txBody>
          <a:bodyPr>
            <a:normAutofit fontScale="90000"/>
          </a:bodyPr>
          <a:lstStyle/>
          <a:p>
            <a:pPr eaLnBrk="1" hangingPunct="1">
              <a:defRPr/>
            </a:pPr>
            <a:r>
              <a:rPr lang="en-US" dirty="0" smtClean="0">
                <a:latin typeface="Georgia"/>
                <a:cs typeface="Georgia"/>
              </a:rPr>
              <a:t>2005 Hurricane Katrina, US</a:t>
            </a:r>
          </a:p>
        </p:txBody>
      </p:sp>
      <p:sp>
        <p:nvSpPr>
          <p:cNvPr id="52227" name="Rectangle 3"/>
          <p:cNvSpPr>
            <a:spLocks noGrp="1" noChangeArrowheads="1"/>
          </p:cNvSpPr>
          <p:nvPr>
            <p:ph type="body" idx="1"/>
          </p:nvPr>
        </p:nvSpPr>
        <p:spPr>
          <a:xfrm>
            <a:off x="195335" y="2195512"/>
            <a:ext cx="8229600" cy="4525963"/>
          </a:xfrm>
        </p:spPr>
        <p:txBody>
          <a:bodyPr/>
          <a:lstStyle/>
          <a:p>
            <a:pPr marL="214305">
              <a:buClr>
                <a:srgbClr val="000000"/>
              </a:buClr>
              <a:defRPr/>
            </a:pPr>
            <a:r>
              <a:rPr lang="en-US" sz="1700" dirty="0">
                <a:latin typeface="Georgia"/>
                <a:cs typeface="Georgia"/>
                <a:sym typeface="Helvetica Neue Light" charset="0"/>
              </a:rPr>
              <a:t>Over 1800 deaths</a:t>
            </a:r>
          </a:p>
          <a:p>
            <a:pPr marL="214305">
              <a:buClr>
                <a:srgbClr val="000000"/>
              </a:buClr>
              <a:defRPr/>
            </a:pPr>
            <a:r>
              <a:rPr lang="en-US" sz="1700" dirty="0">
                <a:latin typeface="Georgia"/>
                <a:cs typeface="Georgia"/>
                <a:sym typeface="Helvetica Neue Light" charset="0"/>
              </a:rPr>
              <a:t>African-American, elderly, poor, infirm,    </a:t>
            </a:r>
          </a:p>
          <a:p>
            <a:pPr marL="214305">
              <a:buClr>
                <a:srgbClr val="000000"/>
              </a:buClr>
              <a:defRPr/>
            </a:pPr>
            <a:r>
              <a:rPr lang="en-US" sz="1700" dirty="0">
                <a:latin typeface="Georgia"/>
                <a:cs typeface="Georgia"/>
                <a:sym typeface="Helvetica Neue Light" charset="0"/>
              </a:rPr>
              <a:t>5 years later people still in trailers</a:t>
            </a:r>
          </a:p>
          <a:p>
            <a:pPr marL="214305">
              <a:buClr>
                <a:srgbClr val="000000"/>
              </a:buClr>
              <a:defRPr/>
            </a:pPr>
            <a:r>
              <a:rPr lang="en-US" sz="1700" dirty="0">
                <a:latin typeface="Georgia"/>
                <a:cs typeface="Georgia"/>
                <a:sym typeface="Helvetica Neue Light" charset="0"/>
              </a:rPr>
              <a:t>Large outmigration</a:t>
            </a:r>
          </a:p>
          <a:p>
            <a:pPr marL="214305">
              <a:buClr>
                <a:srgbClr val="000000"/>
              </a:buClr>
              <a:defRPr/>
            </a:pPr>
            <a:r>
              <a:rPr lang="en-US" sz="1700" dirty="0">
                <a:latin typeface="Georgia"/>
                <a:cs typeface="Georgia"/>
                <a:sym typeface="Helvetica Neue Light" charset="0"/>
              </a:rPr>
              <a:t>Lasting economic, social impacts</a:t>
            </a:r>
          </a:p>
        </p:txBody>
      </p:sp>
    </p:spTree>
    <p:extLst>
      <p:ext uri="{BB962C8B-B14F-4D97-AF65-F5344CB8AC3E}">
        <p14:creationId xmlns:p14="http://schemas.microsoft.com/office/powerpoint/2010/main" val="1758719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ADF230D3-74BF-7140-92F8-2166BD6466DB}" type="slidenum">
              <a:rPr lang="en-US"/>
              <a:pPr>
                <a:defRPr/>
              </a:pPr>
              <a:t>21</a:t>
            </a:fld>
            <a:endParaRPr lang="en-US" dirty="0"/>
          </a:p>
        </p:txBody>
      </p:sp>
      <p:sp>
        <p:nvSpPr>
          <p:cNvPr id="53249" name="Rectangle 1"/>
          <p:cNvSpPr>
            <a:spLocks noGrp="1" noChangeArrowheads="1"/>
          </p:cNvSpPr>
          <p:nvPr>
            <p:ph type="title"/>
          </p:nvPr>
        </p:nvSpPr>
        <p:spPr bwMode="auto">
          <a:xfrm>
            <a:off x="282738" y="393035"/>
            <a:ext cx="8563570" cy="553640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64291" tIns="32146" rIns="0" bIns="32146" numCol="1" anchor="b" anchorCtr="0" compatLnSpc="1">
            <a:prstTxWarp prst="textNoShape">
              <a:avLst/>
            </a:prstTxWarp>
            <a:normAutofit fontScale="90000"/>
          </a:bodyPr>
          <a:lstStyle/>
          <a:p>
            <a:pPr eaLnBrk="1" hangingPunct="1">
              <a:defRPr/>
            </a:pPr>
            <a:r>
              <a:rPr lang="ja-JP" altLang="en-US" sz="4800" dirty="0">
                <a:latin typeface="Georgia"/>
                <a:cs typeface="Georgia"/>
              </a:rPr>
              <a:t>“</a:t>
            </a:r>
            <a:r>
              <a:rPr lang="en-US" sz="4800" dirty="0">
                <a:latin typeface="Georgia"/>
                <a:cs typeface="Georgia"/>
              </a:rPr>
              <a:t>Most predicted disaster in American history</a:t>
            </a:r>
            <a:r>
              <a:rPr lang="ja-JP" altLang="en-US" sz="4800" dirty="0">
                <a:latin typeface="Georgia"/>
                <a:cs typeface="Georgia"/>
              </a:rPr>
              <a:t>”</a:t>
            </a:r>
            <a:r>
              <a:rPr lang="en-US" sz="4800" dirty="0">
                <a:latin typeface="Georgia"/>
                <a:cs typeface="Georgia"/>
              </a:rPr>
              <a:t> ~ Cigler 2007</a:t>
            </a:r>
            <a:br>
              <a:rPr lang="en-US" sz="4800" dirty="0">
                <a:latin typeface="Georgia"/>
                <a:cs typeface="Georgia"/>
              </a:rPr>
            </a:br>
            <a:r>
              <a:rPr lang="en-US" sz="4800" dirty="0">
                <a:latin typeface="Georgia"/>
                <a:cs typeface="Georgia"/>
              </a:rPr>
              <a:t/>
            </a:r>
            <a:br>
              <a:rPr lang="en-US" sz="4800" dirty="0">
                <a:latin typeface="Georgia"/>
                <a:cs typeface="Georgia"/>
              </a:rPr>
            </a:br>
            <a:r>
              <a:rPr lang="en-US" sz="2400" dirty="0">
                <a:latin typeface="Georgia"/>
                <a:cs typeface="Georgia"/>
              </a:rPr>
              <a:t>From the local newspaper in </a:t>
            </a:r>
            <a:r>
              <a:rPr lang="en-US" sz="2400" u="sng" dirty="0">
                <a:latin typeface="Georgia"/>
                <a:cs typeface="Georgia"/>
              </a:rPr>
              <a:t>2002</a:t>
            </a:r>
            <a:r>
              <a:rPr lang="en-US" sz="2400" dirty="0">
                <a:latin typeface="Georgia"/>
                <a:cs typeface="Georgia"/>
              </a:rPr>
              <a:t>:</a:t>
            </a:r>
            <a:br>
              <a:rPr lang="en-US" sz="2400" dirty="0">
                <a:latin typeface="Georgia"/>
                <a:cs typeface="Georgia"/>
              </a:rPr>
            </a:br>
            <a:r>
              <a:rPr lang="ja-JP" altLang="en-US" sz="2400" dirty="0">
                <a:latin typeface="Georgia"/>
                <a:cs typeface="Georgia"/>
              </a:rPr>
              <a:t>“</a:t>
            </a:r>
            <a:r>
              <a:rPr lang="en-US" sz="2400" dirty="0">
                <a:latin typeface="Georgia"/>
                <a:cs typeface="Georgia"/>
              </a:rPr>
              <a:t>Amid this maelstrom, the estimated 200,000 or more people left behind in an evacuation will be struggling to survive. Some will be housed at the Superdome, the designated shelter in New Orleans for people too sick or infirm to leave the city.  Others will end up in last-minute emergency refuges that will offer minimal safety. But many will simply be on their own, in homes or looking for high ground</a:t>
            </a:r>
            <a:r>
              <a:rPr lang="ja-JP" altLang="en-US" sz="2400" dirty="0">
                <a:latin typeface="Georgia"/>
                <a:cs typeface="Georgia"/>
              </a:rPr>
              <a:t>”</a:t>
            </a:r>
            <a:r>
              <a:rPr lang="en-US" sz="2400" dirty="0">
                <a:latin typeface="Georgia"/>
                <a:cs typeface="Georgia"/>
              </a:rPr>
              <a:t> </a:t>
            </a:r>
            <a:br>
              <a:rPr lang="en-US" sz="2400" dirty="0">
                <a:latin typeface="Georgia"/>
                <a:cs typeface="Georgia"/>
              </a:rPr>
            </a:br>
            <a:r>
              <a:rPr lang="en-US" sz="2400" dirty="0">
                <a:latin typeface="Georgia"/>
                <a:cs typeface="Georgia"/>
              </a:rPr>
              <a:t>~ </a:t>
            </a:r>
            <a:r>
              <a:rPr lang="en-US" sz="1300" dirty="0">
                <a:latin typeface="Georgia"/>
                <a:cs typeface="Georgia"/>
              </a:rPr>
              <a:t>McQuaid and Schleifstein 2002</a:t>
            </a:r>
          </a:p>
        </p:txBody>
      </p:sp>
    </p:spTree>
    <p:extLst>
      <p:ext uri="{BB962C8B-B14F-4D97-AF65-F5344CB8AC3E}">
        <p14:creationId xmlns:p14="http://schemas.microsoft.com/office/powerpoint/2010/main" val="130260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pPr>
              <a:defRPr/>
            </a:pPr>
            <a:fld id="{27BF0481-9749-3B4B-BFA2-12EB6035EA25}" type="slidenum">
              <a:rPr lang="en-US">
                <a:latin typeface="Georgia"/>
                <a:cs typeface="Georgia"/>
              </a:rPr>
              <a:pPr>
                <a:defRPr/>
              </a:pPr>
              <a:t>22</a:t>
            </a:fld>
            <a:endParaRPr lang="en-US" dirty="0">
              <a:latin typeface="Georgia"/>
              <a:cs typeface="Georgia"/>
            </a:endParaRPr>
          </a:p>
        </p:txBody>
      </p:sp>
      <p:pic>
        <p:nvPicPr>
          <p:cNvPr id="282626" name="Picture 1"/>
          <p:cNvPicPr>
            <a:picLocks noChangeAspect="1" noChangeArrowheads="1"/>
          </p:cNvPicPr>
          <p:nvPr/>
        </p:nvPicPr>
        <p:blipFill>
          <a:blip r:embed="rId2">
            <a:extLst>
              <a:ext uri="{28A0092B-C50C-407E-A947-70E740481C1C}">
                <a14:useLocalDpi xmlns:a14="http://schemas.microsoft.com/office/drawing/2010/main" val="0"/>
              </a:ext>
            </a:extLst>
          </a:blip>
          <a:srcRect l="20639" t="11742" r="4680" b="9290"/>
          <a:stretch>
            <a:fillRect/>
          </a:stretch>
        </p:blipFill>
        <p:spPr bwMode="auto">
          <a:xfrm>
            <a:off x="4071938" y="1600200"/>
            <a:ext cx="4884539" cy="399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54275" name="Rectangle 3"/>
          <p:cNvSpPr>
            <a:spLocks noGrp="1" noChangeArrowheads="1"/>
          </p:cNvSpPr>
          <p:nvPr>
            <p:ph type="body" idx="1"/>
          </p:nvPr>
        </p:nvSpPr>
        <p:spPr>
          <a:xfrm>
            <a:off x="457200" y="1600200"/>
            <a:ext cx="3248190" cy="4525963"/>
          </a:xfrm>
        </p:spPr>
        <p:txBody>
          <a:bodyPr/>
          <a:lstStyle/>
          <a:p>
            <a:pPr eaLnBrk="1" hangingPunct="1">
              <a:buClr>
                <a:srgbClr val="0099FF"/>
              </a:buClr>
              <a:defRPr/>
            </a:pPr>
            <a:r>
              <a:rPr lang="en-US" sz="1700" dirty="0">
                <a:latin typeface="Georgia"/>
                <a:cs typeface="Georgia"/>
                <a:sym typeface="Helvetica Neue Light" charset="0"/>
              </a:rPr>
              <a:t>Habitation of erosive coastal zones</a:t>
            </a:r>
          </a:p>
          <a:p>
            <a:pPr eaLnBrk="1" hangingPunct="1">
              <a:buClr>
                <a:srgbClr val="0099FF"/>
              </a:buClr>
              <a:defRPr/>
            </a:pPr>
            <a:r>
              <a:rPr lang="en-US" sz="1700" dirty="0">
                <a:latin typeface="Georgia"/>
                <a:cs typeface="Georgia"/>
                <a:sym typeface="Helvetica Neue Light" charset="0"/>
              </a:rPr>
              <a:t>Habitation of mud-slide prone areas</a:t>
            </a:r>
          </a:p>
          <a:p>
            <a:pPr eaLnBrk="1" hangingPunct="1">
              <a:buClr>
                <a:srgbClr val="0099FF"/>
              </a:buClr>
              <a:defRPr/>
            </a:pPr>
            <a:r>
              <a:rPr lang="en-US" sz="1700" dirty="0">
                <a:latin typeface="Georgia"/>
                <a:cs typeface="Georgia"/>
                <a:sym typeface="Helvetica Neue Light" charset="0"/>
              </a:rPr>
              <a:t>Habitation of repeatedly flooded areas</a:t>
            </a:r>
          </a:p>
          <a:p>
            <a:pPr eaLnBrk="1" hangingPunct="1">
              <a:buClr>
                <a:srgbClr val="0099FF"/>
              </a:buClr>
              <a:defRPr/>
            </a:pPr>
            <a:r>
              <a:rPr lang="en-US" sz="1700" dirty="0">
                <a:latin typeface="Georgia"/>
                <a:cs typeface="Georgia"/>
                <a:sym typeface="Helvetica Neue Light" charset="0"/>
              </a:rPr>
              <a:t>Habitation of hurricane prone areas</a:t>
            </a:r>
          </a:p>
          <a:p>
            <a:pPr eaLnBrk="1" hangingPunct="1">
              <a:buClr>
                <a:srgbClr val="0099FF"/>
              </a:buClr>
              <a:defRPr/>
            </a:pPr>
            <a:r>
              <a:rPr lang="ja-JP" altLang="en-US" sz="1700" dirty="0">
                <a:latin typeface="Georgia"/>
                <a:cs typeface="Georgia"/>
                <a:sym typeface="Helvetica Neue Light" charset="0"/>
              </a:rPr>
              <a:t>“</a:t>
            </a:r>
            <a:r>
              <a:rPr lang="en-US" sz="1700" dirty="0">
                <a:latin typeface="Georgia"/>
                <a:cs typeface="Georgia"/>
                <a:sym typeface="Helvetica Neue Light" charset="0"/>
              </a:rPr>
              <a:t>We will rebuild</a:t>
            </a:r>
            <a:r>
              <a:rPr lang="ja-JP" altLang="en-US" sz="1700" dirty="0">
                <a:latin typeface="Georgia"/>
                <a:cs typeface="Georgia"/>
                <a:sym typeface="Helvetica Neue Light" charset="0"/>
              </a:rPr>
              <a:t>”</a:t>
            </a:r>
            <a:r>
              <a:rPr lang="en-US" sz="1700" dirty="0">
                <a:latin typeface="Georgia"/>
                <a:cs typeface="Georgia"/>
                <a:sym typeface="Helvetica Neue Light" charset="0"/>
              </a:rPr>
              <a:t> policy as response to disaster</a:t>
            </a:r>
          </a:p>
          <a:p>
            <a:pPr eaLnBrk="1" hangingPunct="1">
              <a:defRPr/>
            </a:pPr>
            <a:r>
              <a:rPr lang="en-US" sz="1700" dirty="0">
                <a:latin typeface="Georgia"/>
                <a:cs typeface="Georgia"/>
                <a:sym typeface="Helvetica Neue Light" charset="0"/>
              </a:rPr>
              <a:t>... and so on.</a:t>
            </a:r>
          </a:p>
        </p:txBody>
      </p:sp>
      <p:sp>
        <p:nvSpPr>
          <p:cNvPr id="6" name="Title 1"/>
          <p:cNvSpPr txBox="1">
            <a:spLocks/>
          </p:cNvSpPr>
          <p:nvPr/>
        </p:nvSpPr>
        <p:spPr bwMode="auto">
          <a:xfrm>
            <a:off x="569913" y="344023"/>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Many other examples from hazards literature</a:t>
            </a:r>
            <a:endParaRPr lang="en-US" sz="2600" dirty="0">
              <a:solidFill>
                <a:srgbClr val="00569F"/>
              </a:solidFill>
              <a:latin typeface="Georgia" panose="02040502050405020303" pitchFamily="18" charset="0"/>
            </a:endParaRPr>
          </a:p>
        </p:txBody>
      </p:sp>
      <p:cxnSp>
        <p:nvCxnSpPr>
          <p:cNvPr id="7" name="Straight Connector 6"/>
          <p:cNvCxnSpPr/>
          <p:nvPr/>
        </p:nvCxnSpPr>
        <p:spPr>
          <a:xfrm flipV="1">
            <a:off x="701253" y="1101921"/>
            <a:ext cx="7351713"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503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3C1E86C-FA50-A94B-98FD-593F9DEAFAF0}" type="slidenum">
              <a:rPr lang="en-US">
                <a:latin typeface="Georgia"/>
                <a:cs typeface="Georgia"/>
              </a:rPr>
              <a:pPr>
                <a:defRPr/>
              </a:pPr>
              <a:t>23</a:t>
            </a:fld>
            <a:endParaRPr lang="en-US" dirty="0">
              <a:latin typeface="Georgia"/>
              <a:cs typeface="Georgia"/>
            </a:endParaRPr>
          </a:p>
        </p:txBody>
      </p:sp>
      <p:sp>
        <p:nvSpPr>
          <p:cNvPr id="40962" name="Rectangle 2"/>
          <p:cNvSpPr>
            <a:spLocks noGrp="1" noChangeArrowheads="1"/>
          </p:cNvSpPr>
          <p:nvPr>
            <p:ph type="body" idx="1"/>
          </p:nvPr>
        </p:nvSpPr>
        <p:spPr/>
        <p:txBody>
          <a:bodyPr>
            <a:normAutofit fontScale="85000" lnSpcReduction="20000"/>
          </a:bodyPr>
          <a:lstStyle/>
          <a:p>
            <a:pPr eaLnBrk="1" hangingPunct="1">
              <a:buSzPct val="99000"/>
              <a:buFontTx/>
              <a:buAutoNum type="arabicPeriod"/>
              <a:defRPr/>
            </a:pPr>
            <a:r>
              <a:rPr lang="en-US" dirty="0" smtClean="0">
                <a:latin typeface="Georgia"/>
                <a:cs typeface="Georgia"/>
              </a:rPr>
              <a:t>  No definitive sense of what decision makers around the country actually need in the way of adaptation research information</a:t>
            </a:r>
          </a:p>
          <a:p>
            <a:pPr eaLnBrk="1" hangingPunct="1">
              <a:buSzPct val="99000"/>
              <a:buFontTx/>
              <a:buAutoNum type="arabicPeriod"/>
              <a:defRPr/>
            </a:pPr>
            <a:endParaRPr lang="en-US" dirty="0" smtClean="0">
              <a:latin typeface="Georgia"/>
              <a:cs typeface="Georgia"/>
            </a:endParaRPr>
          </a:p>
          <a:p>
            <a:pPr eaLnBrk="1" hangingPunct="1">
              <a:buSzPct val="99000"/>
              <a:buFontTx/>
              <a:buAutoNum type="arabicPeriod"/>
              <a:defRPr/>
            </a:pPr>
            <a:r>
              <a:rPr lang="en-US" dirty="0" smtClean="0">
                <a:latin typeface="Georgia"/>
                <a:cs typeface="Georgia"/>
              </a:rPr>
              <a:t>  Hazards research suggests that even with good advance information, action is not always taken to mitigate hazards</a:t>
            </a:r>
          </a:p>
          <a:p>
            <a:pPr eaLnBrk="1" hangingPunct="1">
              <a:buSzPct val="99000"/>
              <a:buFontTx/>
              <a:buAutoNum type="arabicPeriod"/>
              <a:defRPr/>
            </a:pPr>
            <a:endParaRPr lang="en-US" dirty="0" smtClean="0">
              <a:latin typeface="Georgia"/>
              <a:cs typeface="Georgia"/>
            </a:endParaRPr>
          </a:p>
          <a:p>
            <a:pPr marL="0" indent="0" eaLnBrk="1" hangingPunct="1">
              <a:buNone/>
              <a:defRPr/>
            </a:pPr>
            <a:r>
              <a:rPr lang="en-US" dirty="0" smtClean="0">
                <a:solidFill>
                  <a:srgbClr val="558E28"/>
                </a:solidFill>
                <a:latin typeface="Georgia"/>
                <a:cs typeface="Georgia"/>
              </a:rPr>
              <a:t>=&gt;  Even with the production of “usable science”, we may well be unprepared for climate change impacts.  We need to begin asking some (perhaps) tougher questions.</a:t>
            </a:r>
          </a:p>
          <a:p>
            <a:pPr eaLnBrk="1" hangingPunct="1">
              <a:defRPr/>
            </a:pPr>
            <a:endParaRPr lang="en-US" dirty="0" smtClean="0">
              <a:latin typeface="Georgia"/>
              <a:cs typeface="Georgia"/>
            </a:endParaRPr>
          </a:p>
        </p:txBody>
      </p:sp>
      <p:sp>
        <p:nvSpPr>
          <p:cNvPr id="5" name="Title 1"/>
          <p:cNvSpPr txBox="1">
            <a:spLocks/>
          </p:cNvSpPr>
          <p:nvPr/>
        </p:nvSpPr>
        <p:spPr bwMode="auto">
          <a:xfrm>
            <a:off x="569913" y="344023"/>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3200" dirty="0" smtClean="0">
                <a:solidFill>
                  <a:srgbClr val="00569F"/>
                </a:solidFill>
                <a:latin typeface="Georgia" panose="02040502050405020303" pitchFamily="18" charset="0"/>
              </a:rPr>
              <a:t>What is the problem?</a:t>
            </a:r>
            <a:endParaRPr lang="en-US" sz="3200" dirty="0">
              <a:solidFill>
                <a:srgbClr val="00569F"/>
              </a:solidFill>
              <a:latin typeface="Georgia" panose="02040502050405020303" pitchFamily="18" charset="0"/>
            </a:endParaRPr>
          </a:p>
        </p:txBody>
      </p:sp>
      <p:cxnSp>
        <p:nvCxnSpPr>
          <p:cNvPr id="6" name="Straight Connector 5"/>
          <p:cNvCxnSpPr/>
          <p:nvPr/>
        </p:nvCxnSpPr>
        <p:spPr>
          <a:xfrm flipV="1">
            <a:off x="701253" y="1101921"/>
            <a:ext cx="7351713"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6641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647" y="1676548"/>
            <a:ext cx="8228707" cy="4595493"/>
          </a:xfrm>
        </p:spPr>
        <p:txBody>
          <a:bodyPr>
            <a:normAutofit fontScale="77500" lnSpcReduction="20000"/>
          </a:bodyPr>
          <a:lstStyle/>
          <a:p>
            <a:pPr eaLnBrk="1" hangingPunct="1">
              <a:defRPr/>
            </a:pPr>
            <a:r>
              <a:rPr lang="en-US" dirty="0" smtClean="0">
                <a:latin typeface="Georgia"/>
                <a:cs typeface="Georgia"/>
              </a:rPr>
              <a:t>Wide range of acceptance or resistance to challenges of risk management</a:t>
            </a:r>
          </a:p>
          <a:p>
            <a:pPr eaLnBrk="1" hangingPunct="1">
              <a:defRPr/>
            </a:pPr>
            <a:endParaRPr lang="en-US" dirty="0" smtClean="0">
              <a:latin typeface="Georgia"/>
              <a:cs typeface="Georgia"/>
            </a:endParaRPr>
          </a:p>
          <a:p>
            <a:pPr eaLnBrk="1" hangingPunct="1">
              <a:defRPr/>
            </a:pPr>
            <a:r>
              <a:rPr lang="en-US" dirty="0" smtClean="0">
                <a:latin typeface="Georgia"/>
                <a:cs typeface="Georgia"/>
              </a:rPr>
              <a:t>Previous disasters do not always result in risk reduction activities as a response</a:t>
            </a:r>
          </a:p>
          <a:p>
            <a:pPr eaLnBrk="1" hangingPunct="1">
              <a:defRPr/>
            </a:pPr>
            <a:endParaRPr lang="en-US" dirty="0" smtClean="0">
              <a:latin typeface="Georgia"/>
              <a:cs typeface="Georgia"/>
            </a:endParaRPr>
          </a:p>
          <a:p>
            <a:pPr eaLnBrk="1" hangingPunct="1">
              <a:defRPr/>
            </a:pPr>
            <a:r>
              <a:rPr lang="en-US" dirty="0" smtClean="0">
                <a:latin typeface="Georgia"/>
                <a:cs typeface="Georgia"/>
              </a:rPr>
              <a:t>Effective strategies such as changes in land use policy, zoning, acquisition of land are controversial, resisted and often not enforced</a:t>
            </a:r>
          </a:p>
          <a:p>
            <a:pPr eaLnBrk="1" hangingPunct="1">
              <a:defRPr/>
            </a:pPr>
            <a:endParaRPr lang="en-US" dirty="0" smtClean="0">
              <a:latin typeface="Georgia"/>
              <a:cs typeface="Georgia"/>
            </a:endParaRPr>
          </a:p>
          <a:p>
            <a:pPr eaLnBrk="1" hangingPunct="1">
              <a:defRPr/>
            </a:pPr>
            <a:r>
              <a:rPr lang="en-US" dirty="0" smtClean="0">
                <a:latin typeface="Georgia"/>
                <a:cs typeface="Georgia"/>
              </a:rPr>
              <a:t>Individuals whether by choice or not do not always act to reduce their own risk, e.g. not evacuating in times of risk</a:t>
            </a:r>
          </a:p>
        </p:txBody>
      </p:sp>
      <p:sp>
        <p:nvSpPr>
          <p:cNvPr id="284675" name="Rectangle 3"/>
          <p:cNvSpPr>
            <a:spLocks noChangeArrowheads="1"/>
          </p:cNvSpPr>
          <p:nvPr/>
        </p:nvSpPr>
        <p:spPr bwMode="auto">
          <a:xfrm>
            <a:off x="5965031" y="6161485"/>
            <a:ext cx="1713132"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r>
              <a:rPr lang="en-US" dirty="0">
                <a:solidFill>
                  <a:srgbClr val="101130"/>
                </a:solidFill>
              </a:rPr>
              <a:t>From SREX 5.3.3</a:t>
            </a:r>
          </a:p>
        </p:txBody>
      </p:sp>
      <p:sp>
        <p:nvSpPr>
          <p:cNvPr id="5" name="Title 1"/>
          <p:cNvSpPr txBox="1">
            <a:spLocks/>
          </p:cNvSpPr>
          <p:nvPr/>
        </p:nvSpPr>
        <p:spPr bwMode="auto">
          <a:xfrm>
            <a:off x="569913" y="344023"/>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3600" dirty="0" smtClean="0">
                <a:solidFill>
                  <a:srgbClr val="00569F"/>
                </a:solidFill>
                <a:latin typeface="Georgia" panose="02040502050405020303" pitchFamily="18" charset="0"/>
              </a:rPr>
              <a:t>Barriers to reducing risk</a:t>
            </a:r>
            <a:endParaRPr lang="en-US" sz="3600" dirty="0">
              <a:solidFill>
                <a:srgbClr val="00569F"/>
              </a:solidFill>
              <a:latin typeface="Georgia" panose="02040502050405020303" pitchFamily="18" charset="0"/>
            </a:endParaRPr>
          </a:p>
        </p:txBody>
      </p:sp>
      <p:cxnSp>
        <p:nvCxnSpPr>
          <p:cNvPr id="6" name="Straight Connector 5"/>
          <p:cNvCxnSpPr/>
          <p:nvPr/>
        </p:nvCxnSpPr>
        <p:spPr>
          <a:xfrm flipV="1">
            <a:off x="701253" y="1101921"/>
            <a:ext cx="7351713"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00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549" y="1752451"/>
            <a:ext cx="8229824" cy="3962549"/>
          </a:xfrm>
        </p:spPr>
        <p:txBody>
          <a:bodyPr>
            <a:normAutofit lnSpcReduction="10000"/>
          </a:bodyPr>
          <a:lstStyle/>
          <a:p>
            <a:pPr marL="0" indent="0">
              <a:buNone/>
            </a:pPr>
            <a:r>
              <a:rPr lang="en-US" dirty="0">
                <a:latin typeface="Georgia"/>
                <a:ea typeface="ＭＳ Ｐゴシック" charset="0"/>
                <a:cs typeface="Georgia"/>
              </a:rPr>
              <a:t>“…underlying vulnerability remains high ... and economic and development trends continue to raise the stakes and present a choice: risk can be denied or faced, and adaptation can be forced or chosen.  A reduction in the disaster risks associated with weather and climate extremes is therefore a question of political choice…”</a:t>
            </a:r>
          </a:p>
        </p:txBody>
      </p:sp>
      <p:sp>
        <p:nvSpPr>
          <p:cNvPr id="285699" name="TextBox 3"/>
          <p:cNvSpPr txBox="1">
            <a:spLocks noChangeArrowheads="1"/>
          </p:cNvSpPr>
          <p:nvPr/>
        </p:nvSpPr>
        <p:spPr bwMode="auto">
          <a:xfrm>
            <a:off x="6010796" y="5639098"/>
            <a:ext cx="1813106"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1800" dirty="0">
                <a:latin typeface="Georgia"/>
                <a:ea typeface="ＭＳ Ｐゴシック" charset="0"/>
                <a:cs typeface="Georgia"/>
              </a:rPr>
              <a:t>SREX chapter 8</a:t>
            </a:r>
          </a:p>
        </p:txBody>
      </p:sp>
      <p:sp>
        <p:nvSpPr>
          <p:cNvPr id="5" name="Title 1"/>
          <p:cNvSpPr txBox="1">
            <a:spLocks/>
          </p:cNvSpPr>
          <p:nvPr/>
        </p:nvSpPr>
        <p:spPr bwMode="auto">
          <a:xfrm>
            <a:off x="569913" y="344023"/>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3600" dirty="0" smtClean="0">
                <a:solidFill>
                  <a:srgbClr val="00569F"/>
                </a:solidFill>
                <a:latin typeface="Georgia" panose="02040502050405020303" pitchFamily="18" charset="0"/>
              </a:rPr>
              <a:t>Risk reduction a political choice</a:t>
            </a:r>
            <a:endParaRPr lang="en-US" sz="3600" dirty="0">
              <a:solidFill>
                <a:srgbClr val="00569F"/>
              </a:solidFill>
              <a:latin typeface="Georgia" panose="02040502050405020303" pitchFamily="18" charset="0"/>
            </a:endParaRPr>
          </a:p>
        </p:txBody>
      </p:sp>
      <p:cxnSp>
        <p:nvCxnSpPr>
          <p:cNvPr id="6" name="Straight Connector 5"/>
          <p:cNvCxnSpPr/>
          <p:nvPr/>
        </p:nvCxnSpPr>
        <p:spPr>
          <a:xfrm flipV="1">
            <a:off x="701253" y="1101921"/>
            <a:ext cx="7351713"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4066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A5041FA-13C0-A648-9BBE-6EFF840A15F3}" type="slidenum">
              <a:rPr lang="en-US"/>
              <a:pPr>
                <a:defRPr/>
              </a:pPr>
              <a:t>26</a:t>
            </a:fld>
            <a:endParaRPr lang="en-US" dirty="0"/>
          </a:p>
        </p:txBody>
      </p:sp>
      <p:sp>
        <p:nvSpPr>
          <p:cNvPr id="55298" name="Rectangle 2"/>
          <p:cNvSpPr>
            <a:spLocks noGrp="1" noChangeArrowheads="1"/>
          </p:cNvSpPr>
          <p:nvPr>
            <p:ph type="body" idx="1"/>
          </p:nvPr>
        </p:nvSpPr>
        <p:spPr/>
        <p:txBody>
          <a:bodyPr>
            <a:normAutofit/>
          </a:bodyPr>
          <a:lstStyle/>
          <a:p>
            <a:pPr>
              <a:buClr>
                <a:srgbClr val="676767"/>
              </a:buClr>
              <a:tabLst>
                <a:tab pos="1390749" algn="l"/>
                <a:tab pos="1390749" algn="l"/>
                <a:tab pos="1390749" algn="l"/>
              </a:tabLst>
              <a:defRPr/>
            </a:pPr>
            <a:r>
              <a:rPr lang="en-US" sz="2400" dirty="0" smtClean="0">
                <a:latin typeface="Georgia"/>
                <a:cs typeface="Georgia"/>
                <a:sym typeface="Helvetica Neue Light" charset="0"/>
              </a:rPr>
              <a:t>A certain amount of tolerance for risk, accompanied by policy support for risky behavior (e.g. lack of restrictive zoning, disaster relief funds, subsidized insurance, etc.)</a:t>
            </a:r>
          </a:p>
          <a:p>
            <a:pPr>
              <a:buClr>
                <a:srgbClr val="676767"/>
              </a:buClr>
              <a:tabLst>
                <a:tab pos="1390749" algn="l"/>
                <a:tab pos="1390749" algn="l"/>
                <a:tab pos="1390749" algn="l"/>
              </a:tabLst>
              <a:defRPr/>
            </a:pPr>
            <a:endParaRPr lang="en-US" sz="2400" dirty="0" smtClean="0">
              <a:latin typeface="Georgia"/>
              <a:cs typeface="Georgia"/>
              <a:sym typeface="Helvetica Neue Light" charset="0"/>
            </a:endParaRPr>
          </a:p>
          <a:p>
            <a:pPr>
              <a:buClr>
                <a:srgbClr val="676767"/>
              </a:buClr>
              <a:tabLst>
                <a:tab pos="1390749" algn="l"/>
                <a:tab pos="1390749" algn="l"/>
                <a:tab pos="1390749" algn="l"/>
              </a:tabLst>
              <a:defRPr/>
            </a:pPr>
            <a:r>
              <a:rPr lang="en-US" sz="2400" dirty="0" smtClean="0">
                <a:latin typeface="Georgia"/>
                <a:cs typeface="Georgia"/>
                <a:sym typeface="Helvetica Neue Light" charset="0"/>
              </a:rPr>
              <a:t>Acknowledging climate change as a risk may be politically risky (depending on region)</a:t>
            </a:r>
          </a:p>
          <a:p>
            <a:pPr>
              <a:buClr>
                <a:srgbClr val="676767"/>
              </a:buClr>
              <a:tabLst>
                <a:tab pos="1390749" algn="l"/>
                <a:tab pos="1390749" algn="l"/>
                <a:tab pos="1390749" algn="l"/>
              </a:tabLst>
              <a:defRPr/>
            </a:pPr>
            <a:endParaRPr lang="en-US" sz="2400" dirty="0" smtClean="0">
              <a:latin typeface="Georgia"/>
              <a:cs typeface="Georgia"/>
              <a:sym typeface="Helvetica Neue Light" charset="0"/>
            </a:endParaRPr>
          </a:p>
          <a:p>
            <a:pPr>
              <a:buClr>
                <a:srgbClr val="676767"/>
              </a:buClr>
              <a:tabLst>
                <a:tab pos="1390749" algn="l"/>
                <a:tab pos="1390749" algn="l"/>
                <a:tab pos="1390749" algn="l"/>
              </a:tabLst>
              <a:defRPr/>
            </a:pPr>
            <a:r>
              <a:rPr lang="en-US" sz="2400" dirty="0" smtClean="0">
                <a:latin typeface="Georgia"/>
                <a:cs typeface="Georgia"/>
                <a:sym typeface="Helvetica Neue Light" charset="0"/>
              </a:rPr>
              <a:t>Loss of property value as a result of government decisions can result in legal liability</a:t>
            </a:r>
          </a:p>
        </p:txBody>
      </p:sp>
      <p:cxnSp>
        <p:nvCxnSpPr>
          <p:cNvPr id="5" name="Straight Connector 4"/>
          <p:cNvCxnSpPr/>
          <p:nvPr/>
        </p:nvCxnSpPr>
        <p:spPr>
          <a:xfrm flipV="1">
            <a:off x="574571" y="1324519"/>
            <a:ext cx="7478395"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
        <p:nvSpPr>
          <p:cNvPr id="7" name="Title 1"/>
          <p:cNvSpPr txBox="1">
            <a:spLocks/>
          </p:cNvSpPr>
          <p:nvPr/>
        </p:nvSpPr>
        <p:spPr bwMode="auto">
          <a:xfrm>
            <a:off x="457200" y="396399"/>
            <a:ext cx="7483053" cy="757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800" dirty="0" smtClean="0">
                <a:solidFill>
                  <a:srgbClr val="00569F"/>
                </a:solidFill>
                <a:latin typeface="Georgia" panose="02040502050405020303" pitchFamily="18" charset="0"/>
              </a:rPr>
              <a:t>How might policy processes discourage preventative behavior, e.g. adaptation?</a:t>
            </a:r>
            <a:endParaRPr lang="en-US" sz="2800" dirty="0">
              <a:solidFill>
                <a:srgbClr val="00569F"/>
              </a:solidFill>
              <a:latin typeface="Georgia" panose="02040502050405020303" pitchFamily="18" charset="0"/>
            </a:endParaRPr>
          </a:p>
        </p:txBody>
      </p:sp>
    </p:spTree>
    <p:extLst>
      <p:ext uri="{BB962C8B-B14F-4D97-AF65-F5344CB8AC3E}">
        <p14:creationId xmlns:p14="http://schemas.microsoft.com/office/powerpoint/2010/main" val="2400870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4594A717-C25A-124C-81DF-A330CCC1DEBF}" type="slidenum">
              <a:rPr lang="en-US"/>
              <a:pPr>
                <a:defRPr/>
              </a:pPr>
              <a:t>27</a:t>
            </a:fld>
            <a:endParaRPr lang="en-US" dirty="0"/>
          </a:p>
        </p:txBody>
      </p:sp>
      <p:sp>
        <p:nvSpPr>
          <p:cNvPr id="56322" name="Rectangle 2"/>
          <p:cNvSpPr>
            <a:spLocks noGrp="1" noChangeArrowheads="1"/>
          </p:cNvSpPr>
          <p:nvPr>
            <p:ph type="body" idx="1"/>
          </p:nvPr>
        </p:nvSpPr>
        <p:spPr/>
        <p:txBody>
          <a:bodyPr>
            <a:normAutofit lnSpcReduction="10000"/>
          </a:bodyPr>
          <a:lstStyle/>
          <a:p>
            <a:pPr eaLnBrk="1" hangingPunct="1">
              <a:defRPr/>
            </a:pPr>
            <a:r>
              <a:rPr lang="en-US" sz="2400" dirty="0" smtClean="0">
                <a:latin typeface="Georgia"/>
                <a:cs typeface="Georgia"/>
                <a:sym typeface="Helvetica Neue Light" charset="0"/>
              </a:rPr>
              <a:t>Acting would require spending limited funds in ways that conflict with other goals</a:t>
            </a:r>
          </a:p>
          <a:p>
            <a:pPr eaLnBrk="1" hangingPunct="1">
              <a:defRPr/>
            </a:pPr>
            <a:endParaRPr lang="en-US" sz="2400" dirty="0" smtClean="0">
              <a:latin typeface="Georgia"/>
              <a:cs typeface="Georgia"/>
              <a:sym typeface="Helvetica Neue Light" charset="0"/>
            </a:endParaRPr>
          </a:p>
          <a:p>
            <a:pPr eaLnBrk="1" hangingPunct="1">
              <a:defRPr/>
            </a:pPr>
            <a:r>
              <a:rPr lang="en-US" sz="2400" dirty="0" smtClean="0">
                <a:latin typeface="Georgia"/>
                <a:cs typeface="Georgia"/>
                <a:sym typeface="Helvetica Neue Light" charset="0"/>
              </a:rPr>
              <a:t>No political reward for adaptation decisions</a:t>
            </a:r>
          </a:p>
          <a:p>
            <a:pPr marL="500045" lvl="1">
              <a:defRPr/>
            </a:pPr>
            <a:r>
              <a:rPr lang="en-US" sz="2400" dirty="0" smtClean="0">
                <a:latin typeface="Georgia"/>
                <a:cs typeface="Georgia"/>
                <a:sym typeface="Helvetica Neue Light" charset="0"/>
              </a:rPr>
              <a:t>time scale of political process and payoff</a:t>
            </a:r>
          </a:p>
          <a:p>
            <a:pPr marL="500045" lvl="1">
              <a:defRPr/>
            </a:pPr>
            <a:r>
              <a:rPr lang="en-US" sz="2400" dirty="0" smtClean="0">
                <a:latin typeface="Georgia"/>
                <a:cs typeface="Georgia"/>
                <a:sym typeface="Helvetica Neue Light" charset="0"/>
              </a:rPr>
              <a:t>vulnerable people can be less politically active/voting power/campaign support</a:t>
            </a:r>
          </a:p>
          <a:p>
            <a:pPr marL="500045" lvl="1">
              <a:defRPr/>
            </a:pPr>
            <a:endParaRPr lang="en-US" sz="2400" dirty="0" smtClean="0">
              <a:latin typeface="Georgia"/>
              <a:cs typeface="Georgia"/>
              <a:sym typeface="Helvetica Neue Light" charset="0"/>
            </a:endParaRPr>
          </a:p>
          <a:p>
            <a:pPr eaLnBrk="1" hangingPunct="1">
              <a:defRPr/>
            </a:pPr>
            <a:r>
              <a:rPr lang="en-US" sz="2400" dirty="0" smtClean="0">
                <a:latin typeface="Georgia"/>
                <a:cs typeface="Georgia"/>
                <a:sym typeface="Helvetica Neue Light" charset="0"/>
              </a:rPr>
              <a:t>Inconvenient or conflicts with powerful or vocal interests</a:t>
            </a:r>
          </a:p>
          <a:p>
            <a:pPr eaLnBrk="1" hangingPunct="1">
              <a:defRPr/>
            </a:pPr>
            <a:endParaRPr lang="en-US" sz="2400" dirty="0" smtClean="0">
              <a:latin typeface="Georgia"/>
              <a:cs typeface="Georgia"/>
              <a:sym typeface="Helvetica Neue Light" charset="0"/>
            </a:endParaRPr>
          </a:p>
          <a:p>
            <a:pPr eaLnBrk="1" hangingPunct="1">
              <a:defRPr/>
            </a:pPr>
            <a:r>
              <a:rPr lang="en-US" sz="2400" dirty="0" smtClean="0">
                <a:latin typeface="Georgia"/>
                <a:cs typeface="Georgia"/>
                <a:sym typeface="Helvetica Neue Light" charset="0"/>
              </a:rPr>
              <a:t>Challenges institutional status quo</a:t>
            </a:r>
          </a:p>
        </p:txBody>
      </p:sp>
      <p:sp>
        <p:nvSpPr>
          <p:cNvPr id="6" name="Title 1"/>
          <p:cNvSpPr txBox="1">
            <a:spLocks/>
          </p:cNvSpPr>
          <p:nvPr/>
        </p:nvSpPr>
        <p:spPr bwMode="auto">
          <a:xfrm>
            <a:off x="569913" y="344023"/>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3600" dirty="0" smtClean="0">
                <a:solidFill>
                  <a:srgbClr val="00569F"/>
                </a:solidFill>
                <a:latin typeface="Georgia" panose="02040502050405020303" pitchFamily="18" charset="0"/>
              </a:rPr>
              <a:t>More reasons cont.</a:t>
            </a:r>
            <a:endParaRPr lang="en-US" sz="3600" dirty="0">
              <a:solidFill>
                <a:srgbClr val="00569F"/>
              </a:solidFill>
              <a:latin typeface="Georgia" panose="02040502050405020303" pitchFamily="18" charset="0"/>
            </a:endParaRPr>
          </a:p>
        </p:txBody>
      </p:sp>
      <p:cxnSp>
        <p:nvCxnSpPr>
          <p:cNvPr id="7" name="Straight Connector 6"/>
          <p:cNvCxnSpPr/>
          <p:nvPr/>
        </p:nvCxnSpPr>
        <p:spPr>
          <a:xfrm flipV="1">
            <a:off x="680413" y="1130698"/>
            <a:ext cx="7648743"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1171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E3EDF8B-1E6E-BA4B-8F4C-66746BBB1157}" type="slidenum">
              <a:rPr lang="en-US"/>
              <a:pPr>
                <a:defRPr/>
              </a:pPr>
              <a:t>28</a:t>
            </a:fld>
            <a:endParaRPr lang="en-US" dirty="0"/>
          </a:p>
        </p:txBody>
      </p:sp>
      <p:sp>
        <p:nvSpPr>
          <p:cNvPr id="57346" name="Rectangle 2"/>
          <p:cNvSpPr>
            <a:spLocks noGrp="1" noChangeArrowheads="1"/>
          </p:cNvSpPr>
          <p:nvPr>
            <p:ph type="body" idx="1"/>
          </p:nvPr>
        </p:nvSpPr>
        <p:spPr/>
        <p:txBody>
          <a:bodyPr>
            <a:noAutofit/>
          </a:bodyPr>
          <a:lstStyle/>
          <a:p>
            <a:pPr eaLnBrk="1" hangingPunct="1">
              <a:buClr>
                <a:srgbClr val="0099FF"/>
              </a:buClr>
              <a:defRPr/>
            </a:pPr>
            <a:r>
              <a:rPr lang="en-US" sz="2400" dirty="0">
                <a:latin typeface="Georgia"/>
                <a:cs typeface="Georgia"/>
                <a:sym typeface="Helvetica Neue Light" charset="0"/>
              </a:rPr>
              <a:t>When making decisions for others</a:t>
            </a:r>
          </a:p>
          <a:p>
            <a:pPr marL="500045" lvl="1">
              <a:spcBef>
                <a:spcPts val="1195"/>
              </a:spcBef>
              <a:buSzPct val="96000"/>
              <a:buFont typeface="Helvetica Neue Light" charset="0"/>
              <a:buChar char="-"/>
              <a:defRPr/>
            </a:pPr>
            <a:r>
              <a:rPr lang="en-US" sz="2400" dirty="0">
                <a:latin typeface="Georgia"/>
                <a:cs typeface="Georgia"/>
                <a:sym typeface="Helvetica Neue Light" charset="0"/>
              </a:rPr>
              <a:t>When those who stand to gain do not bear the risk</a:t>
            </a:r>
          </a:p>
          <a:p>
            <a:pPr marL="500045" lvl="1">
              <a:spcBef>
                <a:spcPts val="1195"/>
              </a:spcBef>
              <a:buSzPct val="96000"/>
              <a:buFont typeface="Helvetica Neue Light" charset="0"/>
              <a:buChar char="-"/>
              <a:defRPr/>
            </a:pPr>
            <a:r>
              <a:rPr lang="en-US" sz="2400" dirty="0">
                <a:latin typeface="Georgia"/>
                <a:cs typeface="Georgia"/>
                <a:sym typeface="Helvetica Neue Light" charset="0"/>
              </a:rPr>
              <a:t>When power and vulnerability are not located in the same place/among the same group</a:t>
            </a:r>
          </a:p>
          <a:p>
            <a:pPr marL="500045" lvl="1">
              <a:spcBef>
                <a:spcPts val="1195"/>
              </a:spcBef>
              <a:buSzPct val="96000"/>
              <a:buFont typeface="Helvetica Neue Light" charset="0"/>
              <a:buChar char="-"/>
              <a:defRPr/>
            </a:pPr>
            <a:r>
              <a:rPr lang="en-US" sz="2400" dirty="0">
                <a:latin typeface="Georgia"/>
                <a:cs typeface="Georgia"/>
                <a:sym typeface="Helvetica Neue Light" charset="0"/>
              </a:rPr>
              <a:t>When others (the public collective?) pay for individual choices to live with risk</a:t>
            </a:r>
          </a:p>
          <a:p>
            <a:pPr>
              <a:spcBef>
                <a:spcPts val="1195"/>
              </a:spcBef>
              <a:buClr>
                <a:srgbClr val="0099FF"/>
              </a:buClr>
              <a:defRPr/>
            </a:pPr>
            <a:r>
              <a:rPr lang="en-US" sz="2400" dirty="0">
                <a:latin typeface="Georgia"/>
                <a:cs typeface="Georgia"/>
                <a:sym typeface="Helvetica Neue Light" charset="0"/>
              </a:rPr>
              <a:t>When individuals have no choice in where they live</a:t>
            </a:r>
          </a:p>
          <a:p>
            <a:pPr>
              <a:spcBef>
                <a:spcPts val="1195"/>
              </a:spcBef>
              <a:buClr>
                <a:srgbClr val="0099FF"/>
              </a:buClr>
              <a:defRPr/>
            </a:pPr>
            <a:r>
              <a:rPr lang="en-US" sz="2400" dirty="0">
                <a:latin typeface="Georgia"/>
                <a:cs typeface="Georgia"/>
                <a:sym typeface="Helvetica Neue Light" charset="0"/>
              </a:rPr>
              <a:t>When short-term gains outweigh longer-term exposure</a:t>
            </a:r>
          </a:p>
          <a:p>
            <a:pPr>
              <a:spcBef>
                <a:spcPts val="1195"/>
              </a:spcBef>
              <a:buClr>
                <a:srgbClr val="0099FF"/>
              </a:buClr>
              <a:defRPr/>
            </a:pPr>
            <a:r>
              <a:rPr lang="en-US" sz="2400" dirty="0">
                <a:latin typeface="Georgia"/>
                <a:cs typeface="Georgia"/>
                <a:sym typeface="Helvetica Neue Light" charset="0"/>
              </a:rPr>
              <a:t>When the known risk profile changes (e.g. climate change)</a:t>
            </a:r>
          </a:p>
        </p:txBody>
      </p:sp>
      <p:cxnSp>
        <p:nvCxnSpPr>
          <p:cNvPr id="5" name="Straight Connector 4"/>
          <p:cNvCxnSpPr/>
          <p:nvPr/>
        </p:nvCxnSpPr>
        <p:spPr>
          <a:xfrm flipV="1">
            <a:off x="701253" y="1235589"/>
            <a:ext cx="7351713"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
        <p:nvSpPr>
          <p:cNvPr id="6" name="Title 1"/>
          <p:cNvSpPr txBox="1">
            <a:spLocks/>
          </p:cNvSpPr>
          <p:nvPr/>
        </p:nvSpPr>
        <p:spPr bwMode="auto">
          <a:xfrm>
            <a:off x="569913" y="344023"/>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800" dirty="0" smtClean="0">
                <a:solidFill>
                  <a:srgbClr val="00569F"/>
                </a:solidFill>
                <a:latin typeface="Georgia" panose="02040502050405020303" pitchFamily="18" charset="0"/>
              </a:rPr>
              <a:t>Is tolerance for risk a problem for adaptation to climate change?... Possibly…</a:t>
            </a:r>
            <a:endParaRPr lang="en-US" sz="2800" dirty="0">
              <a:solidFill>
                <a:srgbClr val="00569F"/>
              </a:solidFill>
              <a:latin typeface="Georgia" panose="02040502050405020303" pitchFamily="18" charset="0"/>
            </a:endParaRPr>
          </a:p>
        </p:txBody>
      </p:sp>
    </p:spTree>
    <p:extLst>
      <p:ext uri="{BB962C8B-B14F-4D97-AF65-F5344CB8AC3E}">
        <p14:creationId xmlns:p14="http://schemas.microsoft.com/office/powerpoint/2010/main" val="2715044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Placeholder 1"/>
          <p:cNvSpPr txBox="1">
            <a:spLocks/>
          </p:cNvSpPr>
          <p:nvPr/>
        </p:nvSpPr>
        <p:spPr bwMode="auto">
          <a:xfrm>
            <a:off x="304800" y="274638"/>
            <a:ext cx="8229600" cy="4867275"/>
          </a:xfrm>
          <a:prstGeom prst="rect">
            <a:avLst/>
          </a:prstGeom>
          <a:noFill/>
          <a:ln w="9525">
            <a:noFill/>
            <a:miter lim="800000"/>
            <a:headEnd/>
            <a:tailEnd/>
          </a:ln>
        </p:spPr>
        <p:txBody>
          <a:bodyPr anchor="ctr"/>
          <a:lstStyle/>
          <a:p>
            <a:pPr defTabSz="457200" fontAlgn="auto">
              <a:spcBef>
                <a:spcPts val="0"/>
              </a:spcBef>
              <a:spcAft>
                <a:spcPts val="0"/>
              </a:spcAft>
            </a:pPr>
            <a:endParaRPr lang="en-CA" sz="3200" dirty="0">
              <a:solidFill>
                <a:srgbClr val="17375E"/>
              </a:solidFill>
              <a:latin typeface="Calibri" pitchFamily="34" charset="0"/>
              <a:ea typeface="+mn-ea"/>
              <a:cs typeface="Arial" pitchFamily="34" charset="0"/>
            </a:endParaRPr>
          </a:p>
        </p:txBody>
      </p:sp>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pic>
        <p:nvPicPr>
          <p:cNvPr id="29707" name="Picture 34" descr="479747_658184450874367_1051598022_n"/>
          <p:cNvPicPr>
            <a:picLocks noChangeAspect="1" noChangeArrowheads="1"/>
          </p:cNvPicPr>
          <p:nvPr/>
        </p:nvPicPr>
        <p:blipFill>
          <a:blip r:embed="rId2" cstate="print"/>
          <a:srcRect/>
          <a:stretch>
            <a:fillRect/>
          </a:stretch>
        </p:blipFill>
        <p:spPr bwMode="auto">
          <a:xfrm>
            <a:off x="788309" y="5133560"/>
            <a:ext cx="1244452" cy="1244452"/>
          </a:xfrm>
          <a:prstGeom prst="rect">
            <a:avLst/>
          </a:prstGeom>
          <a:noFill/>
          <a:ln w="9525">
            <a:noFill/>
            <a:miter lim="800000"/>
            <a:headEnd/>
            <a:tailEnd/>
          </a:ln>
        </p:spPr>
      </p:pic>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pic>
        <p:nvPicPr>
          <p:cNvPr id="29716" name="Picture 71" descr="safe_image"/>
          <p:cNvPicPr>
            <a:picLocks noChangeAspect="1" noChangeArrowheads="1"/>
          </p:cNvPicPr>
          <p:nvPr/>
        </p:nvPicPr>
        <p:blipFill>
          <a:blip r:embed="rId3" cstate="print"/>
          <a:srcRect/>
          <a:stretch>
            <a:fillRect/>
          </a:stretch>
        </p:blipFill>
        <p:spPr bwMode="auto">
          <a:xfrm>
            <a:off x="2531787" y="5160963"/>
            <a:ext cx="1706563" cy="1387475"/>
          </a:xfrm>
          <a:prstGeom prst="rect">
            <a:avLst/>
          </a:prstGeom>
          <a:noFill/>
          <a:ln w="9525">
            <a:noFill/>
            <a:miter lim="800000"/>
            <a:headEnd/>
            <a:tailEnd/>
          </a:ln>
        </p:spPr>
      </p:pic>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9" name="Title Placeholder 1"/>
          <p:cNvSpPr txBox="1">
            <a:spLocks/>
          </p:cNvSpPr>
          <p:nvPr/>
        </p:nvSpPr>
        <p:spPr bwMode="auto">
          <a:xfrm>
            <a:off x="304800" y="274638"/>
            <a:ext cx="8229600" cy="4867275"/>
          </a:xfrm>
          <a:prstGeom prst="rect">
            <a:avLst/>
          </a:prstGeom>
          <a:noFill/>
          <a:ln w="9525">
            <a:noFill/>
            <a:miter lim="800000"/>
            <a:headEnd/>
            <a:tailEnd/>
          </a:ln>
        </p:spPr>
        <p:txBody>
          <a:bodyPr anchor="ctr"/>
          <a:lstStyle/>
          <a:p>
            <a:pPr defTabSz="457200" fontAlgn="auto">
              <a:spcBef>
                <a:spcPts val="0"/>
              </a:spcBef>
              <a:spcAft>
                <a:spcPts val="0"/>
              </a:spcAft>
            </a:pPr>
            <a:endParaRPr lang="en-CA" sz="3200" dirty="0">
              <a:solidFill>
                <a:srgbClr val="17375E"/>
              </a:solidFill>
              <a:latin typeface="Calibri" pitchFamily="34" charset="0"/>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3" name="Title Placeholder 1"/>
          <p:cNvSpPr txBox="1">
            <a:spLocks/>
          </p:cNvSpPr>
          <p:nvPr/>
        </p:nvSpPr>
        <p:spPr bwMode="auto">
          <a:xfrm>
            <a:off x="276762" y="111808"/>
            <a:ext cx="8229600" cy="4867275"/>
          </a:xfrm>
          <a:prstGeom prst="rect">
            <a:avLst/>
          </a:prstGeom>
          <a:noFill/>
          <a:ln w="9525">
            <a:noFill/>
            <a:miter lim="800000"/>
            <a:headEnd/>
            <a:tailEnd/>
          </a:ln>
        </p:spPr>
        <p:txBody>
          <a:bodyPr anchor="ctr"/>
          <a:lstStyle/>
          <a:p>
            <a:pPr defTabSz="457200" fontAlgn="auto">
              <a:spcBef>
                <a:spcPts val="0"/>
              </a:spcBef>
              <a:spcAft>
                <a:spcPts val="0"/>
              </a:spcAft>
            </a:pPr>
            <a:endParaRPr lang="en-CA" sz="3200" dirty="0">
              <a:solidFill>
                <a:srgbClr val="17375E"/>
              </a:solidFill>
              <a:latin typeface="Calibri" pitchFamily="34" charset="0"/>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5" name="Text Box 329"/>
          <p:cNvSpPr txBox="1">
            <a:spLocks noChangeArrowheads="1"/>
          </p:cNvSpPr>
          <p:nvPr/>
        </p:nvSpPr>
        <p:spPr bwMode="auto">
          <a:xfrm>
            <a:off x="2619375" y="3139482"/>
            <a:ext cx="3292475" cy="369332"/>
          </a:xfrm>
          <a:prstGeom prst="rect">
            <a:avLst/>
          </a:prstGeom>
          <a:noFill/>
          <a:ln w="9525">
            <a:solidFill>
              <a:schemeClr val="tx1"/>
            </a:solidFill>
            <a:miter lim="800000"/>
            <a:headEnd/>
            <a:tailEnd/>
          </a:ln>
        </p:spPr>
        <p:txBody>
          <a:bodyPr>
            <a:spAutoFit/>
          </a:bodyPr>
          <a:lstStyle/>
          <a:p>
            <a:pPr algn="ctr" defTabSz="457200" fontAlgn="auto">
              <a:spcBef>
                <a:spcPct val="50000"/>
              </a:spcBef>
              <a:spcAft>
                <a:spcPts val="0"/>
              </a:spcAft>
            </a:pPr>
            <a:r>
              <a:rPr lang="en-CA" sz="1800" dirty="0">
                <a:solidFill>
                  <a:prstClr val="black"/>
                </a:solidFill>
                <a:latin typeface="Calibri"/>
                <a:ea typeface="+mn-ea"/>
                <a:cs typeface="Arial" pitchFamily="34" charset="0"/>
              </a:rPr>
              <a:t>Climate Index Working </a:t>
            </a:r>
            <a:r>
              <a:rPr lang="en-CA" sz="1800" dirty="0" smtClean="0">
                <a:solidFill>
                  <a:prstClr val="black"/>
                </a:solidFill>
                <a:latin typeface="Calibri"/>
                <a:ea typeface="+mn-ea"/>
                <a:cs typeface="Arial" pitchFamily="34" charset="0"/>
              </a:rPr>
              <a:t>Group</a:t>
            </a:r>
          </a:p>
        </p:txBody>
      </p:sp>
      <p:sp>
        <p:nvSpPr>
          <p:cNvPr id="29846" name="Text Box 331"/>
          <p:cNvSpPr txBox="1">
            <a:spLocks noChangeArrowheads="1"/>
          </p:cNvSpPr>
          <p:nvPr/>
        </p:nvSpPr>
        <p:spPr bwMode="auto">
          <a:xfrm>
            <a:off x="2619375" y="1825464"/>
            <a:ext cx="3292475" cy="369332"/>
          </a:xfrm>
          <a:prstGeom prst="rect">
            <a:avLst/>
          </a:prstGeom>
          <a:noFill/>
          <a:ln w="9525">
            <a:solidFill>
              <a:schemeClr val="tx1"/>
            </a:solidFill>
            <a:miter lim="800000"/>
            <a:headEnd/>
            <a:tailEnd/>
          </a:ln>
        </p:spPr>
        <p:txBody>
          <a:bodyPr>
            <a:spAutoFit/>
          </a:bodyPr>
          <a:lstStyle/>
          <a:p>
            <a:pPr algn="ctr" defTabSz="457200" fontAlgn="auto">
              <a:spcBef>
                <a:spcPct val="50000"/>
              </a:spcBef>
              <a:spcAft>
                <a:spcPts val="0"/>
              </a:spcAft>
            </a:pPr>
            <a:r>
              <a:rPr lang="en-CA" sz="1800" dirty="0">
                <a:solidFill>
                  <a:prstClr val="black"/>
                </a:solidFill>
                <a:latin typeface="Calibri"/>
                <a:ea typeface="+mn-ea"/>
                <a:cs typeface="Arial" pitchFamily="34" charset="0"/>
              </a:rPr>
              <a:t>Climate Change </a:t>
            </a:r>
            <a:r>
              <a:rPr lang="en-CA" sz="1800" dirty="0" smtClean="0">
                <a:solidFill>
                  <a:prstClr val="black"/>
                </a:solidFill>
                <a:latin typeface="Calibri"/>
                <a:ea typeface="+mn-ea"/>
                <a:cs typeface="Arial" pitchFamily="34" charset="0"/>
              </a:rPr>
              <a:t>Committee</a:t>
            </a: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pic>
        <p:nvPicPr>
          <p:cNvPr id="29850" name="Picture 340" descr="ANd9GcRCC0FtnwRNO_HhRBHngJT2tlrfKAX1BETcI9CES4cHTp1pFYxO"/>
          <p:cNvPicPr>
            <a:picLocks noChangeAspect="1" noChangeArrowheads="1"/>
          </p:cNvPicPr>
          <p:nvPr/>
        </p:nvPicPr>
        <p:blipFill>
          <a:blip r:embed="rId4" cstate="print"/>
          <a:srcRect/>
          <a:stretch>
            <a:fillRect/>
          </a:stretch>
        </p:blipFill>
        <p:spPr bwMode="auto">
          <a:xfrm>
            <a:off x="4555850" y="5024438"/>
            <a:ext cx="1428750" cy="1333500"/>
          </a:xfrm>
          <a:prstGeom prst="rect">
            <a:avLst/>
          </a:prstGeom>
          <a:noFill/>
          <a:ln w="9525">
            <a:noFill/>
            <a:miter lim="800000"/>
            <a:headEnd/>
            <a:tailEnd/>
          </a:ln>
        </p:spPr>
      </p:pic>
      <p:pic>
        <p:nvPicPr>
          <p:cNvPr id="29851" name="Picture 345" descr="logo-cia"/>
          <p:cNvPicPr>
            <a:picLocks noChangeAspect="1" noChangeArrowheads="1"/>
          </p:cNvPicPr>
          <p:nvPr/>
        </p:nvPicPr>
        <p:blipFill>
          <a:blip r:embed="rId5" cstate="print"/>
          <a:srcRect/>
          <a:stretch>
            <a:fillRect/>
          </a:stretch>
        </p:blipFill>
        <p:spPr bwMode="auto">
          <a:xfrm>
            <a:off x="6250403" y="5278809"/>
            <a:ext cx="2560638" cy="768350"/>
          </a:xfrm>
          <a:prstGeom prst="rect">
            <a:avLst/>
          </a:prstGeom>
          <a:noFill/>
          <a:ln w="9525">
            <a:noFill/>
            <a:miter lim="800000"/>
            <a:headEnd/>
            <a:tailEnd/>
          </a:ln>
        </p:spPr>
      </p:pic>
      <p:sp>
        <p:nvSpPr>
          <p:cNvPr id="29856" name="Text Box 353"/>
          <p:cNvSpPr txBox="1">
            <a:spLocks noChangeArrowheads="1"/>
          </p:cNvSpPr>
          <p:nvPr/>
        </p:nvSpPr>
        <p:spPr bwMode="auto">
          <a:xfrm>
            <a:off x="6553199" y="2975941"/>
            <a:ext cx="2133601" cy="646331"/>
          </a:xfrm>
          <a:prstGeom prst="rect">
            <a:avLst/>
          </a:prstGeom>
          <a:noFill/>
          <a:ln w="9525">
            <a:solidFill>
              <a:schemeClr val="tx1"/>
            </a:solidFill>
            <a:miter lim="800000"/>
            <a:headEnd/>
            <a:tailEnd/>
          </a:ln>
        </p:spPr>
        <p:txBody>
          <a:bodyPr wrap="square">
            <a:spAutoFit/>
          </a:bodyPr>
          <a:lstStyle/>
          <a:p>
            <a:pPr defTabSz="457200" fontAlgn="auto">
              <a:spcBef>
                <a:spcPct val="50000"/>
              </a:spcBef>
              <a:spcAft>
                <a:spcPts val="0"/>
              </a:spcAft>
            </a:pPr>
            <a:r>
              <a:rPr lang="en-CA" dirty="0">
                <a:solidFill>
                  <a:prstClr val="black"/>
                </a:solidFill>
                <a:latin typeface="Calibri"/>
                <a:ea typeface="+mn-ea"/>
                <a:cs typeface="Arial" pitchFamily="34" charset="0"/>
              </a:rPr>
              <a:t>Actuaries from the </a:t>
            </a:r>
            <a:r>
              <a:rPr lang="en-CA" dirty="0" smtClean="0">
                <a:solidFill>
                  <a:prstClr val="black"/>
                </a:solidFill>
                <a:latin typeface="Calibri"/>
                <a:ea typeface="+mn-ea"/>
                <a:cs typeface="Arial" pitchFamily="34" charset="0"/>
              </a:rPr>
              <a:t>CAS, </a:t>
            </a:r>
            <a:r>
              <a:rPr lang="en-CA" dirty="0" smtClean="0">
                <a:solidFill>
                  <a:prstClr val="black"/>
                </a:solidFill>
                <a:latin typeface="Calibri"/>
                <a:cs typeface="Arial" pitchFamily="34" charset="0"/>
              </a:rPr>
              <a:t>AA</a:t>
            </a:r>
            <a:r>
              <a:rPr lang="en-CA" dirty="0" smtClean="0">
                <a:solidFill>
                  <a:prstClr val="black"/>
                </a:solidFill>
                <a:latin typeface="Calibri"/>
                <a:ea typeface="+mn-ea"/>
                <a:cs typeface="Arial" pitchFamily="34" charset="0"/>
              </a:rPr>
              <a:t>A, </a:t>
            </a:r>
            <a:r>
              <a:rPr lang="en-CA" dirty="0">
                <a:solidFill>
                  <a:prstClr val="black"/>
                </a:solidFill>
                <a:latin typeface="Calibri"/>
                <a:ea typeface="+mn-ea"/>
                <a:cs typeface="Arial" pitchFamily="34" charset="0"/>
              </a:rPr>
              <a:t>SOA </a:t>
            </a:r>
            <a:r>
              <a:rPr lang="en-CA" dirty="0" smtClean="0">
                <a:solidFill>
                  <a:prstClr val="black"/>
                </a:solidFill>
                <a:latin typeface="Calibri"/>
                <a:ea typeface="+mn-ea"/>
                <a:cs typeface="Arial" pitchFamily="34" charset="0"/>
              </a:rPr>
              <a:t>&amp; </a:t>
            </a:r>
            <a:r>
              <a:rPr lang="en-CA" dirty="0" smtClean="0">
                <a:solidFill>
                  <a:prstClr val="black"/>
                </a:solidFill>
                <a:latin typeface="Calibri"/>
                <a:cs typeface="Arial" pitchFamily="34" charset="0"/>
              </a:rPr>
              <a:t>CI</a:t>
            </a:r>
            <a:r>
              <a:rPr lang="en-CA" dirty="0" smtClean="0">
                <a:solidFill>
                  <a:prstClr val="black"/>
                </a:solidFill>
                <a:latin typeface="Calibri"/>
                <a:ea typeface="+mn-ea"/>
                <a:cs typeface="Arial" pitchFamily="34" charset="0"/>
              </a:rPr>
              <a:t>A</a:t>
            </a:r>
            <a:endParaRPr lang="en-CA" dirty="0">
              <a:solidFill>
                <a:prstClr val="black"/>
              </a:solidFill>
              <a:latin typeface="Calibri"/>
              <a:ea typeface="+mn-ea"/>
              <a:cs typeface="Arial" pitchFamily="34" charset="0"/>
            </a:endParaRPr>
          </a:p>
        </p:txBody>
      </p:sp>
      <p:cxnSp>
        <p:nvCxnSpPr>
          <p:cNvPr id="29857" name="AutoShape 357"/>
          <p:cNvCxnSpPr>
            <a:cxnSpLocks noChangeShapeType="1"/>
            <a:stCxn id="29723" idx="2"/>
            <a:endCxn id="29723" idx="2"/>
          </p:cNvCxnSpPr>
          <p:nvPr/>
        </p:nvCxnSpPr>
        <p:spPr bwMode="auto">
          <a:xfrm>
            <a:off x="4391562" y="4979083"/>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a:stCxn id="29846" idx="2"/>
            <a:endCxn id="29846" idx="2"/>
          </p:cNvCxnSpPr>
          <p:nvPr/>
        </p:nvCxnSpPr>
        <p:spPr bwMode="auto">
          <a:xfrm>
            <a:off x="4265613" y="2194796"/>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a:stCxn id="29723" idx="0"/>
            <a:endCxn id="29723" idx="0"/>
          </p:cNvCxnSpPr>
          <p:nvPr/>
        </p:nvCxnSpPr>
        <p:spPr bwMode="auto">
          <a:xfrm>
            <a:off x="4391562" y="111808"/>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a:stCxn id="29723" idx="0"/>
            <a:endCxn id="29723" idx="0"/>
          </p:cNvCxnSpPr>
          <p:nvPr/>
        </p:nvCxnSpPr>
        <p:spPr bwMode="auto">
          <a:xfrm>
            <a:off x="4391562" y="111808"/>
            <a:ext cx="0" cy="0"/>
          </a:xfrm>
          <a:prstGeom prst="straightConnector1">
            <a:avLst/>
          </a:prstGeom>
          <a:noFill/>
          <a:ln w="9525">
            <a:solidFill>
              <a:schemeClr val="tx1"/>
            </a:solidFill>
            <a:round/>
            <a:headEnd type="triangle" w="med" len="med"/>
            <a:tailEnd type="triangle" w="med" len="med"/>
          </a:ln>
        </p:spPr>
      </p:cxnSp>
      <p:cxnSp>
        <p:nvCxnSpPr>
          <p:cNvPr id="29862" name="AutoShape 365"/>
          <p:cNvCxnSpPr>
            <a:cxnSpLocks noChangeShapeType="1"/>
            <a:stCxn id="29845" idx="0"/>
            <a:endCxn id="29846" idx="2"/>
          </p:cNvCxnSpPr>
          <p:nvPr/>
        </p:nvCxnSpPr>
        <p:spPr bwMode="auto">
          <a:xfrm flipV="1">
            <a:off x="4265613" y="2194796"/>
            <a:ext cx="0" cy="944686"/>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a:stCxn id="29723" idx="0"/>
            <a:endCxn id="29723" idx="0"/>
          </p:cNvCxnSpPr>
          <p:nvPr/>
        </p:nvCxnSpPr>
        <p:spPr bwMode="auto">
          <a:xfrm>
            <a:off x="4391562" y="111808"/>
            <a:ext cx="0" cy="0"/>
          </a:xfrm>
          <a:prstGeom prst="straightConnector1">
            <a:avLst/>
          </a:prstGeom>
          <a:noFill/>
          <a:ln w="9525">
            <a:solidFill>
              <a:schemeClr val="tx1"/>
            </a:solidFill>
            <a:round/>
            <a:headEnd type="triangle" w="med" len="med"/>
            <a:tailEnd type="triangle" w="med" len="med"/>
          </a:ln>
        </p:spPr>
      </p:cxnSp>
      <p:cxnSp>
        <p:nvCxnSpPr>
          <p:cNvPr id="29864" name="AutoShape 370"/>
          <p:cNvCxnSpPr>
            <a:cxnSpLocks noChangeShapeType="1"/>
          </p:cNvCxnSpPr>
          <p:nvPr/>
        </p:nvCxnSpPr>
        <p:spPr bwMode="auto">
          <a:xfrm flipH="1">
            <a:off x="3479007" y="3619502"/>
            <a:ext cx="786606" cy="1409184"/>
          </a:xfrm>
          <a:prstGeom prst="straightConnector1">
            <a:avLst/>
          </a:prstGeom>
          <a:noFill/>
          <a:ln w="9525">
            <a:solidFill>
              <a:schemeClr val="tx1"/>
            </a:solidFill>
            <a:round/>
            <a:headEnd type="triangle" w="med" len="med"/>
            <a:tailEnd type="none" w="med" len="med"/>
          </a:ln>
        </p:spPr>
      </p:cxnSp>
      <p:cxnSp>
        <p:nvCxnSpPr>
          <p:cNvPr id="29865" name="AutoShape 371"/>
          <p:cNvCxnSpPr>
            <a:cxnSpLocks noChangeShapeType="1"/>
          </p:cNvCxnSpPr>
          <p:nvPr/>
        </p:nvCxnSpPr>
        <p:spPr bwMode="auto">
          <a:xfrm flipV="1">
            <a:off x="1753896" y="3615254"/>
            <a:ext cx="2405891" cy="1413432"/>
          </a:xfrm>
          <a:prstGeom prst="straightConnector1">
            <a:avLst/>
          </a:prstGeom>
          <a:noFill/>
          <a:ln w="9525">
            <a:solidFill>
              <a:schemeClr val="tx1"/>
            </a:solidFill>
            <a:round/>
            <a:headEnd type="none" w="med" len="med"/>
            <a:tailEnd type="triangle" w="med" len="med"/>
          </a:ln>
        </p:spPr>
      </p:cxnSp>
      <p:cxnSp>
        <p:nvCxnSpPr>
          <p:cNvPr id="29866" name="AutoShape 372"/>
          <p:cNvCxnSpPr>
            <a:cxnSpLocks noChangeShapeType="1"/>
          </p:cNvCxnSpPr>
          <p:nvPr/>
        </p:nvCxnSpPr>
        <p:spPr bwMode="auto">
          <a:xfrm flipH="1" flipV="1">
            <a:off x="4325938" y="3619503"/>
            <a:ext cx="783461" cy="1453866"/>
          </a:xfrm>
          <a:prstGeom prst="straightConnector1">
            <a:avLst/>
          </a:prstGeom>
          <a:noFill/>
          <a:ln w="9525">
            <a:solidFill>
              <a:schemeClr val="tx1"/>
            </a:solidFill>
            <a:round/>
            <a:headEnd type="none" w="med" len="med"/>
            <a:tailEnd type="triangle" w="med" len="med"/>
          </a:ln>
        </p:spPr>
      </p:cxnSp>
      <p:cxnSp>
        <p:nvCxnSpPr>
          <p:cNvPr id="29867" name="AutoShape 373"/>
          <p:cNvCxnSpPr>
            <a:cxnSpLocks noChangeShapeType="1"/>
          </p:cNvCxnSpPr>
          <p:nvPr/>
        </p:nvCxnSpPr>
        <p:spPr bwMode="auto">
          <a:xfrm flipH="1" flipV="1">
            <a:off x="4532097" y="3619503"/>
            <a:ext cx="2723250" cy="1541460"/>
          </a:xfrm>
          <a:prstGeom prst="straightConnector1">
            <a:avLst/>
          </a:prstGeom>
          <a:noFill/>
          <a:ln w="9525">
            <a:solidFill>
              <a:schemeClr val="tx1"/>
            </a:solidFill>
            <a:round/>
            <a:headEnd type="none" w="med" len="med"/>
            <a:tailEnd type="triangle" w="med" len="med"/>
          </a:ln>
        </p:spPr>
      </p:cxnSp>
      <p:cxnSp>
        <p:nvCxnSpPr>
          <p:cNvPr id="29868" name="AutoShape 374"/>
          <p:cNvCxnSpPr>
            <a:cxnSpLocks noChangeShapeType="1"/>
            <a:endCxn id="29845" idx="3"/>
          </p:cNvCxnSpPr>
          <p:nvPr/>
        </p:nvCxnSpPr>
        <p:spPr bwMode="auto">
          <a:xfrm flipH="1">
            <a:off x="5911850" y="3324148"/>
            <a:ext cx="542925"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a:stCxn id="29723" idx="1"/>
            <a:endCxn id="29723" idx="1"/>
          </p:cNvCxnSpPr>
          <p:nvPr/>
        </p:nvCxnSpPr>
        <p:spPr bwMode="auto">
          <a:xfrm>
            <a:off x="276762" y="2545446"/>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a:stCxn id="29723" idx="1"/>
            <a:endCxn id="29723" idx="1"/>
          </p:cNvCxnSpPr>
          <p:nvPr/>
        </p:nvCxnSpPr>
        <p:spPr bwMode="auto">
          <a:xfrm>
            <a:off x="276762" y="2545446"/>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pic>
        <p:nvPicPr>
          <p:cNvPr id="29886" name="Picture 204" descr="solterrasolutions"/>
          <p:cNvPicPr>
            <a:picLocks noChangeAspect="1" noChangeArrowheads="1"/>
          </p:cNvPicPr>
          <p:nvPr/>
        </p:nvPicPr>
        <p:blipFill>
          <a:blip r:embed="rId6" cstate="print"/>
          <a:srcRect/>
          <a:stretch>
            <a:fillRect/>
          </a:stretch>
        </p:blipFill>
        <p:spPr bwMode="auto">
          <a:xfrm>
            <a:off x="457200" y="2669361"/>
            <a:ext cx="1714500" cy="1089025"/>
          </a:xfrm>
          <a:prstGeom prst="rect">
            <a:avLst/>
          </a:prstGeom>
          <a:noFill/>
          <a:ln w="9525">
            <a:noFill/>
            <a:miter lim="800000"/>
            <a:headEnd/>
            <a:tailEnd/>
          </a:ln>
        </p:spPr>
      </p:pic>
      <p:cxnSp>
        <p:nvCxnSpPr>
          <p:cNvPr id="29887" name="AutoShape 205"/>
          <p:cNvCxnSpPr>
            <a:cxnSpLocks noChangeShapeType="1"/>
            <a:endCxn id="29845" idx="1"/>
          </p:cNvCxnSpPr>
          <p:nvPr/>
        </p:nvCxnSpPr>
        <p:spPr bwMode="auto">
          <a:xfrm>
            <a:off x="2171700" y="3324148"/>
            <a:ext cx="447675" cy="0"/>
          </a:xfrm>
          <a:prstGeom prst="straightConnector1">
            <a:avLst/>
          </a:prstGeom>
          <a:noFill/>
          <a:ln w="9525">
            <a:solidFill>
              <a:schemeClr val="tx1"/>
            </a:solidFill>
            <a:round/>
            <a:headEnd type="triangle" w="med" len="med"/>
            <a:tailEnd type="triangle" w="med" len="med"/>
          </a:ln>
        </p:spPr>
      </p:cxn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29</a:t>
            </a:fld>
            <a:endParaRPr lang="en-US" dirty="0">
              <a:solidFill>
                <a:prstClr val="black">
                  <a:tint val="75000"/>
                </a:prstClr>
              </a:solidFill>
            </a:endParaRPr>
          </a:p>
        </p:txBody>
      </p:sp>
      <p:sp>
        <p:nvSpPr>
          <p:cNvPr id="186" name="Title 1"/>
          <p:cNvSpPr txBox="1">
            <a:spLocks/>
          </p:cNvSpPr>
          <p:nvPr/>
        </p:nvSpPr>
        <p:spPr bwMode="auto">
          <a:xfrm>
            <a:off x="569913" y="344023"/>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Climate Index Development Structure</a:t>
            </a:r>
            <a:endParaRPr lang="en-US" sz="2600" dirty="0">
              <a:solidFill>
                <a:srgbClr val="00569F"/>
              </a:solidFill>
              <a:latin typeface="Georgia" panose="02040502050405020303" pitchFamily="18" charset="0"/>
            </a:endParaRPr>
          </a:p>
        </p:txBody>
      </p:sp>
      <p:cxnSp>
        <p:nvCxnSpPr>
          <p:cNvPr id="187" name="Straight Connector 186"/>
          <p:cNvCxnSpPr/>
          <p:nvPr/>
        </p:nvCxnSpPr>
        <p:spPr>
          <a:xfrm flipV="1">
            <a:off x="609600" y="949059"/>
            <a:ext cx="7351713"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3847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3</a:t>
            </a:fld>
            <a:endParaRPr lang="en-US" dirty="0">
              <a:solidFill>
                <a:prstClr val="black">
                  <a:tint val="75000"/>
                </a:prstClr>
              </a:solidFill>
            </a:endParaRPr>
          </a:p>
        </p:txBody>
      </p:sp>
      <p:sp>
        <p:nvSpPr>
          <p:cNvPr id="205" name="Rectangle 3"/>
          <p:cNvSpPr txBox="1">
            <a:spLocks noChangeArrowheads="1"/>
          </p:cNvSpPr>
          <p:nvPr/>
        </p:nvSpPr>
        <p:spPr>
          <a:xfrm>
            <a:off x="609600" y="1622484"/>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spcAft>
                <a:spcPts val="0"/>
              </a:spcAft>
              <a:defRPr/>
            </a:pPr>
            <a:endParaRPr lang="en-CA" dirty="0"/>
          </a:p>
        </p:txBody>
      </p:sp>
      <p:sp>
        <p:nvSpPr>
          <p:cNvPr id="206" name="Title 1"/>
          <p:cNvSpPr txBox="1">
            <a:spLocks/>
          </p:cNvSpPr>
          <p:nvPr/>
        </p:nvSpPr>
        <p:spPr bwMode="auto">
          <a:xfrm>
            <a:off x="569913" y="344023"/>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SREX and proactive action for DRR/adaptation</a:t>
            </a:r>
            <a:endParaRPr lang="en-US" sz="2600" dirty="0">
              <a:solidFill>
                <a:srgbClr val="00569F"/>
              </a:solidFill>
              <a:latin typeface="Georgia" panose="02040502050405020303" pitchFamily="18" charset="0"/>
            </a:endParaRPr>
          </a:p>
        </p:txBody>
      </p:sp>
      <p:cxnSp>
        <p:nvCxnSpPr>
          <p:cNvPr id="4" name="Straight Connector 3"/>
          <p:cNvCxnSpPr/>
          <p:nvPr/>
        </p:nvCxnSpPr>
        <p:spPr>
          <a:xfrm flipV="1">
            <a:off x="609600" y="949059"/>
            <a:ext cx="7351713"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
        <p:nvSpPr>
          <p:cNvPr id="171" name="Rectangle 3"/>
          <p:cNvSpPr txBox="1">
            <a:spLocks noChangeArrowheads="1"/>
          </p:cNvSpPr>
          <p:nvPr/>
        </p:nvSpPr>
        <p:spPr>
          <a:xfrm>
            <a:off x="609600" y="1505545"/>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dirty="0">
                <a:latin typeface="Georgia"/>
                <a:cs typeface="Georgia"/>
              </a:rPr>
              <a:t>Society is facing increasing financial losses from disasters. </a:t>
            </a:r>
          </a:p>
          <a:p>
            <a:pPr>
              <a:defRPr/>
            </a:pPr>
            <a:r>
              <a:rPr lang="en-US" sz="2400" dirty="0">
                <a:latin typeface="Georgia"/>
                <a:cs typeface="Georgia"/>
              </a:rPr>
              <a:t>“Disasters are associated more and more with </a:t>
            </a:r>
            <a:r>
              <a:rPr lang="en-US" sz="2400" dirty="0">
                <a:solidFill>
                  <a:srgbClr val="000066"/>
                </a:solidFill>
                <a:latin typeface="Georgia"/>
                <a:cs typeface="Georgia"/>
              </a:rPr>
              <a:t>lesser-scale physical phenomena </a:t>
            </a:r>
            <a:r>
              <a:rPr lang="en-US" sz="2400" dirty="0">
                <a:latin typeface="Georgia"/>
                <a:cs typeface="Georgia"/>
              </a:rPr>
              <a:t>that are not extreme in a physical sense” (p. 34)</a:t>
            </a:r>
          </a:p>
          <a:p>
            <a:pPr>
              <a:defRPr/>
            </a:pPr>
            <a:r>
              <a:rPr lang="en-US" sz="2400" dirty="0">
                <a:latin typeface="Georgia"/>
                <a:cs typeface="Georgia"/>
              </a:rPr>
              <a:t>This is being driven by an </a:t>
            </a:r>
            <a:r>
              <a:rPr lang="en-US" sz="2400" dirty="0">
                <a:solidFill>
                  <a:srgbClr val="000066"/>
                </a:solidFill>
                <a:latin typeface="Georgia"/>
                <a:cs typeface="Georgia"/>
              </a:rPr>
              <a:t>increase in underlying vulnerability</a:t>
            </a:r>
            <a:r>
              <a:rPr lang="en-US" sz="2400" dirty="0">
                <a:latin typeface="Georgia"/>
                <a:cs typeface="Georgia"/>
              </a:rPr>
              <a:t>.</a:t>
            </a:r>
          </a:p>
          <a:p>
            <a:endParaRPr lang="en-US" sz="2000" dirty="0">
              <a:latin typeface="Georgia"/>
              <a:ea typeface="ＭＳ Ｐゴシック" pitchFamily="34" charset="-128"/>
              <a:cs typeface="Georgia"/>
            </a:endParaRPr>
          </a:p>
        </p:txBody>
      </p:sp>
      <p:pic>
        <p:nvPicPr>
          <p:cNvPr id="3" name="Picture 2" descr="SREX_Co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757" y="3941304"/>
            <a:ext cx="2148596" cy="2780171"/>
          </a:xfrm>
          <a:prstGeom prst="rect">
            <a:avLst/>
          </a:prstGeom>
        </p:spPr>
      </p:pic>
    </p:spTree>
    <p:extLst>
      <p:ext uri="{BB962C8B-B14F-4D97-AF65-F5344CB8AC3E}">
        <p14:creationId xmlns:p14="http://schemas.microsoft.com/office/powerpoint/2010/main" val="329371263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30</a:t>
            </a:fld>
            <a:endParaRPr lang="en-US" dirty="0">
              <a:solidFill>
                <a:prstClr val="black">
                  <a:tint val="75000"/>
                </a:prstClr>
              </a:solidFill>
            </a:endParaRPr>
          </a:p>
        </p:txBody>
      </p:sp>
      <p:sp>
        <p:nvSpPr>
          <p:cNvPr id="205" name="Rectangle 3"/>
          <p:cNvSpPr txBox="1">
            <a:spLocks noChangeArrowheads="1"/>
          </p:cNvSpPr>
          <p:nvPr/>
        </p:nvSpPr>
        <p:spPr>
          <a:xfrm>
            <a:off x="609600" y="1512506"/>
            <a:ext cx="8229600" cy="504069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CA" sz="2800" dirty="0" smtClean="0">
                <a:latin typeface="Georgia" panose="02040502050405020303" pitchFamily="18" charset="0"/>
              </a:rPr>
              <a:t>Create an objective index that measures changes in climate over recent decades</a:t>
            </a:r>
          </a:p>
          <a:p>
            <a:pPr>
              <a:defRPr/>
            </a:pPr>
            <a:r>
              <a:rPr lang="en-CA" sz="2800" dirty="0">
                <a:latin typeface="Georgia" panose="02040502050405020303" pitchFamily="18" charset="0"/>
              </a:rPr>
              <a:t>E</a:t>
            </a:r>
            <a:r>
              <a:rPr lang="en-CA" sz="2800" dirty="0" smtClean="0">
                <a:latin typeface="Georgia" panose="02040502050405020303" pitchFamily="18" charset="0"/>
              </a:rPr>
              <a:t>ducate the insurance industry and the general public on the impact of climate change</a:t>
            </a:r>
          </a:p>
          <a:p>
            <a:pPr>
              <a:defRPr/>
            </a:pPr>
            <a:r>
              <a:rPr lang="en-CA" sz="2800" dirty="0" smtClean="0">
                <a:latin typeface="Georgia" panose="02040502050405020303" pitchFamily="18" charset="0"/>
              </a:rPr>
              <a:t>Easy to understand, but not simplistic</a:t>
            </a:r>
          </a:p>
          <a:p>
            <a:pPr>
              <a:defRPr/>
            </a:pPr>
            <a:r>
              <a:rPr lang="en-CA" sz="2800" dirty="0" smtClean="0">
                <a:latin typeface="Georgia" panose="02040502050405020303" pitchFamily="18" charset="0"/>
              </a:rPr>
              <a:t>Promote our profession</a:t>
            </a:r>
          </a:p>
          <a:p>
            <a:pPr lvl="1" fontAlgn="auto">
              <a:spcAft>
                <a:spcPts val="0"/>
              </a:spcAft>
              <a:defRPr/>
            </a:pPr>
            <a:endParaRPr lang="en-CA" dirty="0"/>
          </a:p>
        </p:txBody>
      </p:sp>
      <p:sp>
        <p:nvSpPr>
          <p:cNvPr id="206" name="Title 1"/>
          <p:cNvSpPr txBox="1">
            <a:spLocks/>
          </p:cNvSpPr>
          <p:nvPr/>
        </p:nvSpPr>
        <p:spPr bwMode="auto">
          <a:xfrm>
            <a:off x="569913" y="344023"/>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Actuaries Climate Index - Goals</a:t>
            </a:r>
            <a:endParaRPr lang="en-US" sz="2600" dirty="0">
              <a:solidFill>
                <a:srgbClr val="00569F"/>
              </a:solidFill>
              <a:latin typeface="Georgia" panose="02040502050405020303" pitchFamily="18" charset="0"/>
            </a:endParaRPr>
          </a:p>
        </p:txBody>
      </p:sp>
      <p:cxnSp>
        <p:nvCxnSpPr>
          <p:cNvPr id="4" name="Straight Connector 3"/>
          <p:cNvCxnSpPr/>
          <p:nvPr/>
        </p:nvCxnSpPr>
        <p:spPr>
          <a:xfrm flipV="1">
            <a:off x="609600" y="949059"/>
            <a:ext cx="7351713"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91862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31</a:t>
            </a:fld>
            <a:endParaRPr lang="en-US" dirty="0">
              <a:solidFill>
                <a:prstClr val="black">
                  <a:tint val="75000"/>
                </a:prstClr>
              </a:solidFill>
            </a:endParaRPr>
          </a:p>
        </p:txBody>
      </p:sp>
      <p:sp>
        <p:nvSpPr>
          <p:cNvPr id="205" name="Rectangle 3"/>
          <p:cNvSpPr txBox="1">
            <a:spLocks noChangeArrowheads="1"/>
          </p:cNvSpPr>
          <p:nvPr/>
        </p:nvSpPr>
        <p:spPr>
          <a:xfrm>
            <a:off x="609600" y="1170329"/>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Georgia" panose="02040502050405020303" pitchFamily="18" charset="0"/>
                <a:ea typeface="ＭＳ Ｐゴシック" pitchFamily="34" charset="-128"/>
              </a:rPr>
              <a:t>Initial focus US and </a:t>
            </a:r>
            <a:r>
              <a:rPr lang="en-US" sz="2400" dirty="0" smtClean="0">
                <a:latin typeface="Georgia" panose="02040502050405020303" pitchFamily="18" charset="0"/>
                <a:ea typeface="ＭＳ Ｐゴシック" pitchFamily="34" charset="-128"/>
              </a:rPr>
              <a:t>Canada</a:t>
            </a:r>
            <a:endParaRPr lang="en-US" sz="2400" dirty="0">
              <a:latin typeface="Georgia" panose="02040502050405020303" pitchFamily="18" charset="0"/>
              <a:ea typeface="ＭＳ Ｐゴシック" pitchFamily="34" charset="-128"/>
            </a:endParaRPr>
          </a:p>
          <a:p>
            <a:pPr lvl="1">
              <a:buFont typeface="Courier New" panose="02070309020205020404" pitchFamily="49" charset="0"/>
              <a:buChar char="o"/>
            </a:pPr>
            <a:r>
              <a:rPr lang="en-US" sz="2000" dirty="0">
                <a:latin typeface="Georgia" panose="02040502050405020303" pitchFamily="18" charset="0"/>
                <a:ea typeface="ＭＳ Ｐゴシック" pitchFamily="34" charset="-128"/>
              </a:rPr>
              <a:t>Hope to gradually add other parts of world where good data is </a:t>
            </a:r>
            <a:r>
              <a:rPr lang="en-US" sz="2000" dirty="0" smtClean="0">
                <a:latin typeface="Georgia" panose="02040502050405020303" pitchFamily="18" charset="0"/>
                <a:ea typeface="ＭＳ Ｐゴシック" pitchFamily="34" charset="-128"/>
              </a:rPr>
              <a:t>available – Mexico, Europe, Australia…</a:t>
            </a:r>
            <a:endParaRPr lang="en-US" sz="2000" dirty="0">
              <a:latin typeface="Georgia" panose="02040502050405020303" pitchFamily="18" charset="0"/>
              <a:ea typeface="ＭＳ Ｐゴシック" pitchFamily="34" charset="-128"/>
            </a:endParaRPr>
          </a:p>
          <a:p>
            <a:pPr lvl="1">
              <a:buFont typeface="Courier New" panose="02070309020205020404" pitchFamily="49" charset="0"/>
              <a:buChar char="o"/>
            </a:pPr>
            <a:r>
              <a:rPr lang="en-US" sz="2000" dirty="0">
                <a:latin typeface="Georgia" panose="02040502050405020303" pitchFamily="18" charset="0"/>
                <a:ea typeface="ＭＳ Ｐゴシック" pitchFamily="34" charset="-128"/>
              </a:rPr>
              <a:t>Publish index and related information on web</a:t>
            </a:r>
          </a:p>
          <a:p>
            <a:r>
              <a:rPr lang="en-US" sz="2400" dirty="0">
                <a:latin typeface="Georgia" panose="02040502050405020303" pitchFamily="18" charset="0"/>
                <a:ea typeface="ＭＳ Ｐゴシック" pitchFamily="34" charset="-128"/>
              </a:rPr>
              <a:t>Focus on measuring frequency and intensity of extremes rather than </a:t>
            </a:r>
            <a:r>
              <a:rPr lang="en-US" sz="2400" dirty="0" smtClean="0">
                <a:latin typeface="Georgia" panose="02040502050405020303" pitchFamily="18" charset="0"/>
                <a:ea typeface="ＭＳ Ｐゴシック" pitchFamily="34" charset="-128"/>
              </a:rPr>
              <a:t>averages</a:t>
            </a:r>
          </a:p>
          <a:p>
            <a:pPr lvl="1">
              <a:buFont typeface="Courier New"/>
              <a:buChar char="o"/>
            </a:pPr>
            <a:r>
              <a:rPr lang="en-US" sz="2000" dirty="0" smtClean="0">
                <a:latin typeface="Georgia" panose="02040502050405020303" pitchFamily="18" charset="0"/>
                <a:ea typeface="ＭＳ Ｐゴシック" pitchFamily="34" charset="-128"/>
              </a:rPr>
              <a:t>Express changes as standardized anomalies, e.g.,</a:t>
            </a:r>
          </a:p>
          <a:p>
            <a:pPr marL="457200" lvl="1" indent="0">
              <a:buNone/>
            </a:pPr>
            <a:r>
              <a:rPr lang="en-US" sz="2000" dirty="0" smtClean="0">
                <a:latin typeface="Georgia" panose="02040502050405020303" pitchFamily="18" charset="0"/>
                <a:ea typeface="ＭＳ Ｐゴシック" pitchFamily="34" charset="-128"/>
              </a:rPr>
              <a:t>		X’ = (X – X</a:t>
            </a:r>
            <a:r>
              <a:rPr lang="en-US" sz="2000" baseline="-25000" dirty="0" smtClean="0">
                <a:latin typeface="Georgia" panose="02040502050405020303" pitchFamily="18" charset="0"/>
                <a:ea typeface="ＭＳ Ｐゴシック" pitchFamily="34" charset="-128"/>
              </a:rPr>
              <a:t>ref</a:t>
            </a:r>
            <a:r>
              <a:rPr lang="en-US" sz="2000" dirty="0" smtClean="0">
                <a:latin typeface="Georgia" panose="02040502050405020303" pitchFamily="18" charset="0"/>
                <a:ea typeface="ＭＳ Ｐゴシック" pitchFamily="34" charset="-128"/>
              </a:rPr>
              <a:t>) </a:t>
            </a:r>
            <a:r>
              <a:rPr lang="en-US" sz="2000" dirty="0">
                <a:latin typeface="Georgia" panose="02040502050405020303" pitchFamily="18" charset="0"/>
                <a:ea typeface="ＭＳ Ｐゴシック" pitchFamily="34" charset="-128"/>
              </a:rPr>
              <a:t>/  </a:t>
            </a:r>
            <a:r>
              <a:rPr lang="el-GR" sz="2000" dirty="0">
                <a:latin typeface="Georgia" panose="02040502050405020303" pitchFamily="18" charset="0"/>
                <a:ea typeface="ＭＳ Ｐゴシック" pitchFamily="34" charset="-128"/>
              </a:rPr>
              <a:t>σ</a:t>
            </a:r>
            <a:r>
              <a:rPr lang="en-US" sz="2000" baseline="-25000" dirty="0">
                <a:latin typeface="Georgia" panose="02040502050405020303" pitchFamily="18" charset="0"/>
                <a:ea typeface="ＭＳ Ｐゴシック" pitchFamily="34" charset="-128"/>
              </a:rPr>
              <a:t>ref</a:t>
            </a:r>
            <a:r>
              <a:rPr lang="en-US" sz="2000" dirty="0" smtClean="0">
                <a:latin typeface="Georgia" panose="02040502050405020303" pitchFamily="18" charset="0"/>
                <a:ea typeface="ＭＳ Ｐゴシック" pitchFamily="34" charset="-128"/>
              </a:rPr>
              <a:t>(</a:t>
            </a:r>
            <a:r>
              <a:rPr lang="en-US" sz="2000" dirty="0">
                <a:latin typeface="Georgia" panose="02040502050405020303" pitchFamily="18" charset="0"/>
                <a:ea typeface="ＭＳ Ｐゴシック" pitchFamily="34" charset="-128"/>
              </a:rPr>
              <a:t>X</a:t>
            </a:r>
            <a:r>
              <a:rPr lang="en-US" sz="2000" dirty="0" smtClean="0">
                <a:latin typeface="Georgia" panose="02040502050405020303" pitchFamily="18" charset="0"/>
                <a:ea typeface="ＭＳ Ｐゴシック" pitchFamily="34" charset="-128"/>
              </a:rPr>
              <a:t>) = </a:t>
            </a:r>
            <a:r>
              <a:rPr lang="el-GR" sz="2000" i="1" dirty="0" smtClean="0">
                <a:latin typeface="Georgia" panose="02040502050405020303" pitchFamily="18" charset="0"/>
                <a:ea typeface="ＭＳ Ｐゴシック" pitchFamily="34" charset="-128"/>
              </a:rPr>
              <a:t>Δ</a:t>
            </a:r>
            <a:r>
              <a:rPr lang="en-US" sz="2000" i="1" dirty="0">
                <a:latin typeface="Georgia" panose="02040502050405020303" pitchFamily="18" charset="0"/>
                <a:ea typeface="ＭＳ Ｐゴシック" pitchFamily="34" charset="-128"/>
              </a:rPr>
              <a:t>X</a:t>
            </a:r>
            <a:r>
              <a:rPr lang="en-US" sz="2000" i="1" dirty="0" smtClean="0">
                <a:latin typeface="Georgia" panose="02040502050405020303" pitchFamily="18" charset="0"/>
                <a:ea typeface="ＭＳ Ｐゴシック" pitchFamily="34" charset="-128"/>
              </a:rPr>
              <a:t> </a:t>
            </a:r>
            <a:r>
              <a:rPr lang="en-US" sz="2000" i="1" dirty="0">
                <a:latin typeface="Georgia" panose="02040502050405020303" pitchFamily="18" charset="0"/>
                <a:ea typeface="ＭＳ Ｐゴシック" pitchFamily="34" charset="-128"/>
              </a:rPr>
              <a:t>/ </a:t>
            </a:r>
            <a:r>
              <a:rPr lang="el-GR" sz="2000" i="1" dirty="0" smtClean="0">
                <a:latin typeface="Georgia" panose="02040502050405020303" pitchFamily="18" charset="0"/>
                <a:ea typeface="ＭＳ Ｐゴシック" pitchFamily="34" charset="-128"/>
              </a:rPr>
              <a:t>σ</a:t>
            </a:r>
            <a:r>
              <a:rPr lang="en-US" sz="2000" i="1" baseline="-25000" dirty="0" smtClean="0">
                <a:latin typeface="Georgia" panose="02040502050405020303" pitchFamily="18" charset="0"/>
                <a:ea typeface="ＭＳ Ｐゴシック" pitchFamily="34" charset="-128"/>
              </a:rPr>
              <a:t>ref</a:t>
            </a:r>
            <a:r>
              <a:rPr lang="en-US" sz="2000" i="1" dirty="0" smtClean="0">
                <a:latin typeface="Georgia" panose="02040502050405020303" pitchFamily="18" charset="0"/>
                <a:ea typeface="ＭＳ Ｐゴシック" pitchFamily="34" charset="-128"/>
              </a:rPr>
              <a:t>(X)</a:t>
            </a:r>
            <a:endParaRPr lang="en-US" sz="2000" dirty="0">
              <a:latin typeface="Georgia" panose="02040502050405020303" pitchFamily="18" charset="0"/>
              <a:ea typeface="ＭＳ Ｐゴシック" pitchFamily="34" charset="-128"/>
            </a:endParaRPr>
          </a:p>
          <a:p>
            <a:r>
              <a:rPr lang="en-US" sz="2400" dirty="0" smtClean="0">
                <a:latin typeface="Georgia" panose="02040502050405020303" pitchFamily="18" charset="0"/>
                <a:ea typeface="ＭＳ Ｐゴシック" pitchFamily="34" charset="-128"/>
              </a:rPr>
              <a:t>Six </a:t>
            </a:r>
            <a:r>
              <a:rPr lang="en-US" sz="2400" dirty="0">
                <a:latin typeface="Georgia" panose="02040502050405020303" pitchFamily="18" charset="0"/>
                <a:ea typeface="ＭＳ Ｐゴシック" pitchFamily="34" charset="-128"/>
              </a:rPr>
              <a:t>variables we are planning to </a:t>
            </a:r>
            <a:r>
              <a:rPr lang="en-US" sz="2400" dirty="0" smtClean="0">
                <a:latin typeface="Georgia" panose="02040502050405020303" pitchFamily="18" charset="0"/>
                <a:ea typeface="ＭＳ Ｐゴシック" pitchFamily="34" charset="-128"/>
              </a:rPr>
              <a:t>use, </a:t>
            </a:r>
            <a:r>
              <a:rPr lang="en-US" sz="2400" dirty="0">
                <a:latin typeface="Georgia" panose="02040502050405020303" pitchFamily="18" charset="0"/>
                <a:ea typeface="ＭＳ Ｐゴシック" pitchFamily="34" charset="-128"/>
              </a:rPr>
              <a:t>all by 2.5°grid (275km x 275km at equator</a:t>
            </a:r>
            <a:r>
              <a:rPr lang="en-US" sz="2400" dirty="0" smtClean="0">
                <a:latin typeface="Georgia" panose="02040502050405020303" pitchFamily="18" charset="0"/>
                <a:ea typeface="ＭＳ Ｐゴシック" pitchFamily="34" charset="-128"/>
              </a:rPr>
              <a:t>), summarized </a:t>
            </a:r>
            <a:r>
              <a:rPr lang="en-US" sz="2400" dirty="0">
                <a:latin typeface="Georgia" panose="02040502050405020303" pitchFamily="18" charset="0"/>
                <a:ea typeface="ＭＳ Ｐゴシック" pitchFamily="34" charset="-128"/>
              </a:rPr>
              <a:t>by 12 regions and by country </a:t>
            </a:r>
            <a:r>
              <a:rPr lang="en-US" sz="2400" dirty="0" smtClean="0">
                <a:latin typeface="Georgia" panose="02040502050405020303" pitchFamily="18" charset="0"/>
                <a:ea typeface="ＭＳ Ｐゴシック" pitchFamily="34" charset="-128"/>
              </a:rPr>
              <a:t>: </a:t>
            </a:r>
          </a:p>
          <a:p>
            <a:pPr lvl="1">
              <a:spcBef>
                <a:spcPts val="0"/>
              </a:spcBef>
              <a:buFont typeface="Courier New" panose="02070309020205020404" pitchFamily="49" charset="0"/>
              <a:buChar char="o"/>
            </a:pPr>
            <a:r>
              <a:rPr lang="en-US" sz="2000" dirty="0">
                <a:latin typeface="Georgia" panose="02040502050405020303" pitchFamily="18" charset="0"/>
                <a:ea typeface="ＭＳ Ｐゴシック" pitchFamily="34" charset="-128"/>
              </a:rPr>
              <a:t>T</a:t>
            </a:r>
            <a:r>
              <a:rPr lang="en-US" sz="2000" dirty="0" smtClean="0">
                <a:latin typeface="Georgia" panose="02040502050405020303" pitchFamily="18" charset="0"/>
                <a:ea typeface="ＭＳ Ｐゴシック" pitchFamily="34" charset="-128"/>
              </a:rPr>
              <a:t>emperature </a:t>
            </a:r>
            <a:r>
              <a:rPr lang="en-US" sz="2000" dirty="0">
                <a:latin typeface="Georgia" panose="02040502050405020303" pitchFamily="18" charset="0"/>
                <a:ea typeface="ＭＳ Ｐゴシック" pitchFamily="34" charset="-128"/>
              </a:rPr>
              <a:t>(highs and low separately), </a:t>
            </a:r>
            <a:endParaRPr lang="en-US" sz="2000" dirty="0" smtClean="0">
              <a:latin typeface="Georgia" panose="02040502050405020303" pitchFamily="18" charset="0"/>
              <a:ea typeface="ＭＳ Ｐゴシック" pitchFamily="34" charset="-128"/>
            </a:endParaRPr>
          </a:p>
          <a:p>
            <a:pPr lvl="1">
              <a:spcBef>
                <a:spcPts val="0"/>
              </a:spcBef>
              <a:buFont typeface="Courier New" panose="02070309020205020404" pitchFamily="49" charset="0"/>
              <a:buChar char="o"/>
            </a:pPr>
            <a:r>
              <a:rPr lang="en-US" sz="2000" dirty="0">
                <a:latin typeface="Georgia" panose="02040502050405020303" pitchFamily="18" charset="0"/>
                <a:ea typeface="ＭＳ Ｐゴシック" pitchFamily="34" charset="-128"/>
              </a:rPr>
              <a:t>P</a:t>
            </a:r>
            <a:r>
              <a:rPr lang="en-US" sz="2000" dirty="0" smtClean="0">
                <a:latin typeface="Georgia" panose="02040502050405020303" pitchFamily="18" charset="0"/>
                <a:ea typeface="ＭＳ Ｐゴシック" pitchFamily="34" charset="-128"/>
              </a:rPr>
              <a:t>recipitation</a:t>
            </a:r>
            <a:r>
              <a:rPr lang="en-US" sz="2000" dirty="0">
                <a:latin typeface="Georgia" panose="02040502050405020303" pitchFamily="18" charset="0"/>
                <a:ea typeface="ＭＳ Ｐゴシック" pitchFamily="34" charset="-128"/>
              </a:rPr>
              <a:t>, </a:t>
            </a:r>
            <a:r>
              <a:rPr lang="en-US" sz="2000" dirty="0" smtClean="0">
                <a:latin typeface="Georgia" panose="02040502050405020303" pitchFamily="18" charset="0"/>
                <a:ea typeface="ＭＳ Ｐゴシック" pitchFamily="34" charset="-128"/>
              </a:rPr>
              <a:t>Drought</a:t>
            </a:r>
          </a:p>
          <a:p>
            <a:pPr lvl="1">
              <a:spcBef>
                <a:spcPts val="0"/>
              </a:spcBef>
              <a:buFont typeface="Courier New" panose="02070309020205020404" pitchFamily="49" charset="0"/>
              <a:buChar char="o"/>
            </a:pPr>
            <a:r>
              <a:rPr lang="en-US" sz="2000" dirty="0" smtClean="0">
                <a:latin typeface="Georgia" panose="02040502050405020303" pitchFamily="18" charset="0"/>
                <a:ea typeface="ＭＳ Ｐゴシック" pitchFamily="34" charset="-128"/>
              </a:rPr>
              <a:t>Wind</a:t>
            </a:r>
            <a:r>
              <a:rPr lang="en-US" sz="2000" dirty="0">
                <a:latin typeface="Georgia" panose="02040502050405020303" pitchFamily="18" charset="0"/>
                <a:ea typeface="ＭＳ Ｐゴシック" pitchFamily="34" charset="-128"/>
              </a:rPr>
              <a:t>, </a:t>
            </a:r>
            <a:endParaRPr lang="en-US" sz="2000" dirty="0" smtClean="0">
              <a:latin typeface="Georgia" panose="02040502050405020303" pitchFamily="18" charset="0"/>
              <a:ea typeface="ＭＳ Ｐゴシック" pitchFamily="34" charset="-128"/>
            </a:endParaRPr>
          </a:p>
          <a:p>
            <a:pPr lvl="1">
              <a:spcBef>
                <a:spcPts val="0"/>
              </a:spcBef>
              <a:buFont typeface="Courier New" panose="02070309020205020404" pitchFamily="49" charset="0"/>
              <a:buChar char="o"/>
            </a:pPr>
            <a:r>
              <a:rPr lang="en-US" sz="2000" dirty="0">
                <a:latin typeface="Georgia" panose="02040502050405020303" pitchFamily="18" charset="0"/>
                <a:ea typeface="ＭＳ Ｐゴシック" pitchFamily="34" charset="-128"/>
              </a:rPr>
              <a:t>S</a:t>
            </a:r>
            <a:r>
              <a:rPr lang="en-US" sz="2000" dirty="0" smtClean="0">
                <a:latin typeface="Georgia" panose="02040502050405020303" pitchFamily="18" charset="0"/>
                <a:ea typeface="ＭＳ Ｐゴシック" pitchFamily="34" charset="-128"/>
              </a:rPr>
              <a:t>ea level</a:t>
            </a:r>
            <a:endParaRPr lang="en-US" sz="2400" dirty="0">
              <a:latin typeface="Georgia" panose="02040502050405020303" pitchFamily="18" charset="0"/>
              <a:ea typeface="ＭＳ Ｐゴシック" pitchFamily="34" charset="-128"/>
            </a:endParaRPr>
          </a:p>
        </p:txBody>
      </p:sp>
      <p:sp>
        <p:nvSpPr>
          <p:cNvPr id="206" name="Title 1"/>
          <p:cNvSpPr txBox="1">
            <a:spLocks/>
          </p:cNvSpPr>
          <p:nvPr/>
        </p:nvSpPr>
        <p:spPr bwMode="auto">
          <a:xfrm>
            <a:off x="533400" y="336881"/>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ACI Basics</a:t>
            </a:r>
            <a:endParaRPr lang="en-US" sz="2600" dirty="0">
              <a:solidFill>
                <a:srgbClr val="00569F"/>
              </a:solidFill>
              <a:latin typeface="Georgia" panose="02040502050405020303" pitchFamily="18" charset="0"/>
            </a:endParaRPr>
          </a:p>
        </p:txBody>
      </p:sp>
      <p:cxnSp>
        <p:nvCxnSpPr>
          <p:cNvPr id="4" name="Straight Connector 3"/>
          <p:cNvCxnSpPr/>
          <p:nvPr/>
        </p:nvCxnSpPr>
        <p:spPr>
          <a:xfrm flipV="1">
            <a:off x="609600" y="949058"/>
            <a:ext cx="7875027" cy="1"/>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50290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32</a:t>
            </a:fld>
            <a:endParaRPr lang="en-US" dirty="0">
              <a:solidFill>
                <a:prstClr val="black">
                  <a:tint val="75000"/>
                </a:prstClr>
              </a:solidFill>
            </a:endParaRPr>
          </a:p>
        </p:txBody>
      </p:sp>
      <p:sp>
        <p:nvSpPr>
          <p:cNvPr id="205" name="Rectangle 3"/>
          <p:cNvSpPr txBox="1">
            <a:spLocks noChangeArrowheads="1"/>
          </p:cNvSpPr>
          <p:nvPr/>
        </p:nvSpPr>
        <p:spPr>
          <a:xfrm>
            <a:off x="609600" y="1318418"/>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571"/>
              </a:spcBef>
            </a:pPr>
            <a:r>
              <a:rPr lang="en-US" sz="2400" dirty="0">
                <a:latin typeface="Georgia" panose="02040502050405020303" pitchFamily="18" charset="0"/>
                <a:ea typeface="ＭＳ Ｐゴシック" pitchFamily="34" charset="-128"/>
              </a:rPr>
              <a:t>Global Historical Climatological Network (GHCN) – global, land station-based, gridded dataset, daily from 1950-present (GHCN-Daily)</a:t>
            </a:r>
          </a:p>
          <a:p>
            <a:pPr>
              <a:spcBef>
                <a:spcPts val="571"/>
              </a:spcBef>
            </a:pPr>
            <a:r>
              <a:rPr lang="en-US" sz="2400" dirty="0">
                <a:latin typeface="Georgia" panose="02040502050405020303" pitchFamily="18" charset="0"/>
                <a:ea typeface="ＭＳ Ｐゴシック" pitchFamily="34" charset="-128"/>
              </a:rPr>
              <a:t>GHCNDEX indices* based on the above:</a:t>
            </a:r>
          </a:p>
          <a:p>
            <a:pPr lvl="1">
              <a:spcBef>
                <a:spcPts val="571"/>
              </a:spcBef>
              <a:buFont typeface="Courier New" panose="02070309020205020404" pitchFamily="49" charset="0"/>
              <a:buChar char="o"/>
            </a:pPr>
            <a:r>
              <a:rPr lang="en-US" sz="2000" dirty="0">
                <a:latin typeface="Georgia" panose="02040502050405020303" pitchFamily="18" charset="0"/>
                <a:ea typeface="ＭＳ Ｐゴシック" pitchFamily="34" charset="-128"/>
              </a:rPr>
              <a:t>TX90 = 90%ile warm days</a:t>
            </a:r>
          </a:p>
          <a:p>
            <a:pPr lvl="1">
              <a:spcBef>
                <a:spcPts val="571"/>
              </a:spcBef>
              <a:buFont typeface="Courier New" panose="02070309020205020404" pitchFamily="49" charset="0"/>
              <a:buChar char="o"/>
            </a:pPr>
            <a:r>
              <a:rPr lang="en-US" sz="2000" dirty="0">
                <a:latin typeface="Georgia" panose="02040502050405020303" pitchFamily="18" charset="0"/>
                <a:ea typeface="ＭＳ Ｐゴシック" pitchFamily="34" charset="-128"/>
              </a:rPr>
              <a:t>TN90 = 90%ile warm nights</a:t>
            </a:r>
          </a:p>
          <a:p>
            <a:pPr lvl="1">
              <a:spcBef>
                <a:spcPts val="571"/>
              </a:spcBef>
              <a:buFont typeface="Courier New" panose="02070309020205020404" pitchFamily="49" charset="0"/>
              <a:buChar char="o"/>
            </a:pPr>
            <a:r>
              <a:rPr lang="en-US" sz="2000" dirty="0">
                <a:latin typeface="Georgia" panose="02040502050405020303" pitchFamily="18" charset="0"/>
                <a:ea typeface="ＭＳ Ｐゴシック" pitchFamily="34" charset="-128"/>
              </a:rPr>
              <a:t>TX10 = 10%ile cold days</a:t>
            </a:r>
          </a:p>
          <a:p>
            <a:pPr lvl="1">
              <a:spcBef>
                <a:spcPts val="571"/>
              </a:spcBef>
              <a:buFont typeface="Courier New" panose="02070309020205020404" pitchFamily="49" charset="0"/>
              <a:buChar char="o"/>
            </a:pPr>
            <a:r>
              <a:rPr lang="en-US" sz="2000" dirty="0">
                <a:latin typeface="Georgia" panose="02040502050405020303" pitchFamily="18" charset="0"/>
                <a:ea typeface="ＭＳ Ｐゴシック" pitchFamily="34" charset="-128"/>
              </a:rPr>
              <a:t>TN10 = 10%ile cold nights</a:t>
            </a:r>
          </a:p>
          <a:p>
            <a:pPr>
              <a:spcBef>
                <a:spcPts val="571"/>
              </a:spcBef>
            </a:pPr>
            <a:r>
              <a:rPr lang="en-US" sz="2400" dirty="0">
                <a:latin typeface="Georgia" panose="02040502050405020303" pitchFamily="18" charset="0"/>
                <a:ea typeface="ＭＳ Ｐゴシック" pitchFamily="34" charset="-128"/>
              </a:rPr>
              <a:t>The average of % anomalies relative to the 1961-1990 reference period for T90 and T10:</a:t>
            </a:r>
          </a:p>
          <a:p>
            <a:pPr marL="857250" lvl="1" indent="-457200">
              <a:spcBef>
                <a:spcPts val="571"/>
              </a:spcBef>
              <a:buFont typeface="Courier New" panose="02070309020205020404" pitchFamily="49" charset="0"/>
              <a:buChar char="o"/>
            </a:pPr>
            <a:r>
              <a:rPr lang="en-US" sz="2000" dirty="0">
                <a:latin typeface="Georgia" panose="02040502050405020303" pitchFamily="18" charset="0"/>
                <a:ea typeface="ＭＳ Ｐゴシック" pitchFamily="34" charset="-128"/>
              </a:rPr>
              <a:t>Standardized anomaly (T10ʹ similar</a:t>
            </a:r>
            <a:r>
              <a:rPr lang="en-US" sz="2000" dirty="0" smtClean="0">
                <a:latin typeface="Georgia" panose="02040502050405020303" pitchFamily="18" charset="0"/>
                <a:ea typeface="ＭＳ Ｐゴシック" pitchFamily="34" charset="-128"/>
              </a:rPr>
              <a:t>): </a:t>
            </a:r>
            <a:r>
              <a:rPr lang="en-US" sz="2000" i="1" dirty="0" smtClean="0">
                <a:latin typeface="Georgia" panose="02040502050405020303" pitchFamily="18" charset="0"/>
                <a:ea typeface="ＭＳ Ｐゴシック" pitchFamily="34" charset="-128"/>
              </a:rPr>
              <a:t>T90 </a:t>
            </a:r>
            <a:r>
              <a:rPr lang="en-US" sz="2000" dirty="0">
                <a:latin typeface="Georgia" panose="02040502050405020303" pitchFamily="18" charset="0"/>
                <a:ea typeface="ＭＳ Ｐゴシック" pitchFamily="34" charset="-128"/>
              </a:rPr>
              <a:t>ʹ</a:t>
            </a:r>
            <a:r>
              <a:rPr lang="en-US" sz="2000" i="1" dirty="0">
                <a:latin typeface="Georgia" panose="02040502050405020303" pitchFamily="18" charset="0"/>
                <a:ea typeface="ＭＳ Ｐゴシック" pitchFamily="34" charset="-128"/>
              </a:rPr>
              <a:t> = </a:t>
            </a:r>
            <a:r>
              <a:rPr lang="el-GR" sz="2000" i="1" dirty="0">
                <a:latin typeface="Georgia" panose="02040502050405020303" pitchFamily="18" charset="0"/>
                <a:ea typeface="ＭＳ Ｐゴシック" pitchFamily="34" charset="-128"/>
              </a:rPr>
              <a:t>Δ</a:t>
            </a:r>
            <a:r>
              <a:rPr lang="en-US" sz="2000" i="1" dirty="0">
                <a:latin typeface="Georgia" panose="02040502050405020303" pitchFamily="18" charset="0"/>
                <a:ea typeface="ＭＳ Ｐゴシック" pitchFamily="34" charset="-128"/>
              </a:rPr>
              <a:t>T90 / </a:t>
            </a:r>
            <a:r>
              <a:rPr lang="el-GR" sz="2000" i="1" dirty="0">
                <a:latin typeface="Georgia" panose="02040502050405020303" pitchFamily="18" charset="0"/>
                <a:ea typeface="ＭＳ Ｐゴシック" pitchFamily="34" charset="-128"/>
              </a:rPr>
              <a:t>σ</a:t>
            </a:r>
            <a:r>
              <a:rPr lang="en-US" sz="2000" i="1" baseline="-25000" dirty="0">
                <a:latin typeface="Georgia" panose="02040502050405020303" pitchFamily="18" charset="0"/>
                <a:ea typeface="ＭＳ Ｐゴシック" pitchFamily="34" charset="-128"/>
              </a:rPr>
              <a:t>ref</a:t>
            </a:r>
            <a:r>
              <a:rPr lang="en-US" sz="2000" i="1" dirty="0">
                <a:latin typeface="Georgia" panose="02040502050405020303" pitchFamily="18" charset="0"/>
                <a:ea typeface="ＭＳ Ｐゴシック" pitchFamily="34" charset="-128"/>
              </a:rPr>
              <a:t>(T90)</a:t>
            </a:r>
            <a:endParaRPr lang="en-US" sz="2000" dirty="0">
              <a:latin typeface="Georgia" panose="02040502050405020303" pitchFamily="18" charset="0"/>
              <a:ea typeface="ＭＳ Ｐゴシック" pitchFamily="34" charset="-128"/>
            </a:endParaRPr>
          </a:p>
          <a:p>
            <a:pPr>
              <a:lnSpc>
                <a:spcPct val="60000"/>
              </a:lnSpc>
            </a:pPr>
            <a:endParaRPr lang="en-US" dirty="0">
              <a:ea typeface="ＭＳ Ｐゴシック" pitchFamily="34" charset="-128"/>
            </a:endParaRPr>
          </a:p>
          <a:p>
            <a:pPr marL="114300" indent="0">
              <a:spcBef>
                <a:spcPts val="0"/>
              </a:spcBef>
              <a:buFontTx/>
              <a:buNone/>
            </a:pPr>
            <a:r>
              <a:rPr lang="en-US" sz="1800" dirty="0">
                <a:ea typeface="ＭＳ Ｐゴシック" pitchFamily="34" charset="-128"/>
              </a:rPr>
              <a:t>* </a:t>
            </a:r>
            <a:r>
              <a:rPr lang="en-US" sz="1400" dirty="0">
                <a:latin typeface="Georgia" panose="02040502050405020303" pitchFamily="18" charset="0"/>
                <a:ea typeface="ＭＳ Ｐゴシック" pitchFamily="34" charset="-128"/>
              </a:rPr>
              <a:t>Produced as part of the CLIMDEX project by the Climate Change Research Centre, at The University of New South Wales, Australia.</a:t>
            </a:r>
          </a:p>
        </p:txBody>
      </p:sp>
      <p:sp>
        <p:nvSpPr>
          <p:cNvPr id="206" name="Title 1"/>
          <p:cNvSpPr txBox="1">
            <a:spLocks/>
          </p:cNvSpPr>
          <p:nvPr/>
        </p:nvSpPr>
        <p:spPr bwMode="auto">
          <a:xfrm>
            <a:off x="533400" y="340490"/>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Extreme Temperatures Indices</a:t>
            </a:r>
          </a:p>
        </p:txBody>
      </p:sp>
      <p:cxnSp>
        <p:nvCxnSpPr>
          <p:cNvPr id="4" name="Straight Connector 3"/>
          <p:cNvCxnSpPr/>
          <p:nvPr/>
        </p:nvCxnSpPr>
        <p:spPr>
          <a:xfrm>
            <a:off x="609600" y="986732"/>
            <a:ext cx="7791297" cy="0"/>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995727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33</a:t>
            </a:fld>
            <a:endParaRPr lang="en-US" dirty="0">
              <a:solidFill>
                <a:prstClr val="black">
                  <a:tint val="75000"/>
                </a:prstClr>
              </a:solidFill>
            </a:endParaRPr>
          </a:p>
        </p:txBody>
      </p:sp>
      <p:pic>
        <p:nvPicPr>
          <p:cNvPr id="172" name="Picture 171"/>
          <p:cNvPicPr>
            <a:picLocks noChangeAspect="1"/>
          </p:cNvPicPr>
          <p:nvPr/>
        </p:nvPicPr>
        <p:blipFill>
          <a:blip r:embed="rId2"/>
          <a:stretch>
            <a:fillRect/>
          </a:stretch>
        </p:blipFill>
        <p:spPr>
          <a:xfrm>
            <a:off x="304800" y="1066800"/>
            <a:ext cx="8077200" cy="2720615"/>
          </a:xfrm>
          <a:prstGeom prst="rect">
            <a:avLst/>
          </a:prstGeom>
          <a:ln w="12700">
            <a:solidFill>
              <a:schemeClr val="tx1"/>
            </a:solidFill>
          </a:ln>
        </p:spPr>
      </p:pic>
      <p:pic>
        <p:nvPicPr>
          <p:cNvPr id="173" name="Picture 172"/>
          <p:cNvPicPr>
            <a:picLocks noChangeAspect="1"/>
          </p:cNvPicPr>
          <p:nvPr/>
        </p:nvPicPr>
        <p:blipFill>
          <a:blip r:embed="rId3"/>
          <a:stretch>
            <a:fillRect/>
          </a:stretch>
        </p:blipFill>
        <p:spPr>
          <a:xfrm>
            <a:off x="318717" y="3962400"/>
            <a:ext cx="8077200" cy="2766794"/>
          </a:xfrm>
          <a:prstGeom prst="rect">
            <a:avLst/>
          </a:prstGeom>
          <a:ln w="12700">
            <a:solidFill>
              <a:schemeClr val="tx1"/>
            </a:solidFill>
          </a:ln>
        </p:spPr>
      </p:pic>
      <p:sp>
        <p:nvSpPr>
          <p:cNvPr id="170" name="Title 1"/>
          <p:cNvSpPr txBox="1">
            <a:spLocks/>
          </p:cNvSpPr>
          <p:nvPr/>
        </p:nvSpPr>
        <p:spPr bwMode="auto">
          <a:xfrm>
            <a:off x="533400" y="284662"/>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Standardized T90 and T10, US and Canada</a:t>
            </a:r>
          </a:p>
        </p:txBody>
      </p:sp>
      <p:cxnSp>
        <p:nvCxnSpPr>
          <p:cNvPr id="4" name="Straight Connector 3"/>
          <p:cNvCxnSpPr/>
          <p:nvPr/>
        </p:nvCxnSpPr>
        <p:spPr>
          <a:xfrm flipV="1">
            <a:off x="641929" y="893232"/>
            <a:ext cx="7282871"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680858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34</a:t>
            </a:fld>
            <a:endParaRPr lang="en-US" dirty="0">
              <a:solidFill>
                <a:prstClr val="black">
                  <a:tint val="75000"/>
                </a:prstClr>
              </a:solidFill>
            </a:endParaRPr>
          </a:p>
        </p:txBody>
      </p:sp>
      <p:sp>
        <p:nvSpPr>
          <p:cNvPr id="205" name="Rectangle 3"/>
          <p:cNvSpPr txBox="1">
            <a:spLocks noChangeArrowheads="1"/>
          </p:cNvSpPr>
          <p:nvPr/>
        </p:nvSpPr>
        <p:spPr>
          <a:xfrm>
            <a:off x="609600" y="1505545"/>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Georgia" panose="02040502050405020303" pitchFamily="18" charset="0"/>
                <a:ea typeface="ＭＳ Ｐゴシック" pitchFamily="34" charset="-128"/>
              </a:rPr>
              <a:t>GHCNDEX monthly maximum five-day precipitation data</a:t>
            </a:r>
          </a:p>
          <a:p>
            <a:pPr lvl="1">
              <a:buFont typeface="Courier New" panose="02070309020205020404" pitchFamily="49" charset="0"/>
              <a:buChar char="o"/>
            </a:pPr>
            <a:r>
              <a:rPr lang="en-US" sz="2000" dirty="0">
                <a:latin typeface="Georgia" panose="02040502050405020303" pitchFamily="18" charset="0"/>
                <a:ea typeface="ＭＳ Ｐゴシック" pitchFamily="34" charset="-128"/>
              </a:rPr>
              <a:t>Heavy precipitation index, </a:t>
            </a:r>
            <a:r>
              <a:rPr lang="en-US" sz="2000" dirty="0" smtClean="0">
                <a:latin typeface="Georgia" panose="02040502050405020303" pitchFamily="18" charset="0"/>
                <a:ea typeface="ＭＳ Ｐゴシック" pitchFamily="34" charset="-128"/>
              </a:rPr>
              <a:t>P’ = </a:t>
            </a:r>
            <a:r>
              <a:rPr lang="el-GR" sz="2000" i="1" dirty="0" smtClean="0">
                <a:latin typeface="Georgia" panose="02040502050405020303" pitchFamily="18" charset="0"/>
                <a:ea typeface="ＭＳ Ｐゴシック" pitchFamily="34" charset="-128"/>
              </a:rPr>
              <a:t>Δ</a:t>
            </a:r>
            <a:r>
              <a:rPr lang="en-US" sz="2000" dirty="0" smtClean="0">
                <a:latin typeface="Georgia" panose="02040502050405020303" pitchFamily="18" charset="0"/>
                <a:ea typeface="ＭＳ Ｐゴシック" pitchFamily="34" charset="-128"/>
              </a:rPr>
              <a:t>Rx5day</a:t>
            </a:r>
            <a:r>
              <a:rPr lang="en-US" sz="2000" baseline="-25000" dirty="0" smtClean="0">
                <a:latin typeface="Georgia" panose="02040502050405020303" pitchFamily="18" charset="0"/>
                <a:ea typeface="ＭＳ Ｐゴシック" pitchFamily="34" charset="-128"/>
              </a:rPr>
              <a:t> </a:t>
            </a:r>
            <a:r>
              <a:rPr lang="en-US" sz="2000" dirty="0" smtClean="0">
                <a:latin typeface="Georgia" panose="02040502050405020303" pitchFamily="18" charset="0"/>
                <a:ea typeface="ＭＳ Ｐゴシック" pitchFamily="34" charset="-128"/>
              </a:rPr>
              <a:t> </a:t>
            </a:r>
            <a:r>
              <a:rPr lang="en-US" sz="2000" dirty="0">
                <a:latin typeface="Georgia" panose="02040502050405020303" pitchFamily="18" charset="0"/>
                <a:ea typeface="ＭＳ Ｐゴシック" pitchFamily="34" charset="-128"/>
              </a:rPr>
              <a:t>/ </a:t>
            </a:r>
            <a:r>
              <a:rPr lang="el-GR" sz="2000" i="1" dirty="0" smtClean="0">
                <a:latin typeface="Georgia" panose="02040502050405020303" pitchFamily="18" charset="0"/>
                <a:ea typeface="ＭＳ Ｐゴシック" pitchFamily="34" charset="-128"/>
              </a:rPr>
              <a:t>σ</a:t>
            </a:r>
            <a:r>
              <a:rPr lang="en-US" sz="2000" i="1" baseline="-25000" dirty="0" smtClean="0">
                <a:latin typeface="Georgia" panose="02040502050405020303" pitchFamily="18" charset="0"/>
                <a:ea typeface="ＭＳ Ｐゴシック" pitchFamily="34" charset="-128"/>
              </a:rPr>
              <a:t>ref</a:t>
            </a:r>
            <a:r>
              <a:rPr lang="en-US" sz="2000" i="1" dirty="0" smtClean="0">
                <a:latin typeface="Georgia" panose="02040502050405020303" pitchFamily="18" charset="0"/>
                <a:ea typeface="ＭＳ Ｐゴシック" pitchFamily="34" charset="-128"/>
              </a:rPr>
              <a:t>(</a:t>
            </a:r>
            <a:r>
              <a:rPr lang="en-US" sz="2000" dirty="0" smtClean="0">
                <a:latin typeface="Georgia" panose="02040502050405020303" pitchFamily="18" charset="0"/>
                <a:ea typeface="ＭＳ Ｐゴシック" pitchFamily="34" charset="-128"/>
              </a:rPr>
              <a:t>Rx5day</a:t>
            </a:r>
            <a:r>
              <a:rPr lang="en-US" sz="2000" dirty="0">
                <a:latin typeface="Georgia" panose="02040502050405020303" pitchFamily="18" charset="0"/>
                <a:ea typeface="ＭＳ Ｐゴシック" pitchFamily="34" charset="-128"/>
              </a:rPr>
              <a:t>)</a:t>
            </a:r>
          </a:p>
          <a:p>
            <a:r>
              <a:rPr lang="en-US" sz="2400" dirty="0">
                <a:latin typeface="Georgia" panose="02040502050405020303" pitchFamily="18" charset="0"/>
                <a:ea typeface="ＭＳ Ｐゴシック" pitchFamily="34" charset="-128"/>
              </a:rPr>
              <a:t>GHCNDEX, consecutive dry days (CDD) = Max </a:t>
            </a:r>
            <a:r>
              <a:rPr lang="en-US" sz="2400" dirty="0" smtClean="0">
                <a:latin typeface="Georgia" panose="02040502050405020303" pitchFamily="18" charset="0"/>
                <a:ea typeface="ＭＳ Ｐゴシック" pitchFamily="34" charset="-128"/>
              </a:rPr>
              <a:t>days per year </a:t>
            </a:r>
            <a:r>
              <a:rPr lang="en-US" sz="2400" dirty="0">
                <a:latin typeface="Georgia" panose="02040502050405020303" pitchFamily="18" charset="0"/>
                <a:ea typeface="ＭＳ Ｐゴシック" pitchFamily="34" charset="-128"/>
              </a:rPr>
              <a:t>with &lt;1mm precipitation</a:t>
            </a:r>
          </a:p>
          <a:p>
            <a:pPr lvl="1">
              <a:buFont typeface="Courier New" panose="02070309020205020404" pitchFamily="49" charset="0"/>
              <a:buChar char="o"/>
            </a:pPr>
            <a:r>
              <a:rPr lang="en-US" sz="2000" dirty="0">
                <a:latin typeface="Georgia" panose="02040502050405020303" pitchFamily="18" charset="0"/>
                <a:ea typeface="ＭＳ Ｐゴシック" pitchFamily="34" charset="-128"/>
              </a:rPr>
              <a:t>Drought index = 1 value of CDD/year</a:t>
            </a:r>
          </a:p>
          <a:p>
            <a:pPr lvl="1">
              <a:buFont typeface="Courier New" panose="02070309020205020404" pitchFamily="49" charset="0"/>
              <a:buChar char="o"/>
            </a:pPr>
            <a:r>
              <a:rPr lang="en-US" sz="2000" dirty="0">
                <a:latin typeface="Georgia" panose="02040502050405020303" pitchFamily="18" charset="0"/>
                <a:ea typeface="ＭＳ Ｐゴシック" pitchFamily="34" charset="-128"/>
              </a:rPr>
              <a:t>Linear interpolation to obtain monthly</a:t>
            </a:r>
          </a:p>
          <a:p>
            <a:pPr lvl="1">
              <a:buFont typeface="Courier New" panose="02070309020205020404" pitchFamily="49" charset="0"/>
              <a:buChar char="o"/>
            </a:pPr>
            <a:r>
              <a:rPr lang="en-US" sz="2000" dirty="0" smtClean="0">
                <a:latin typeface="Georgia" panose="02040502050405020303" pitchFamily="18" charset="0"/>
                <a:ea typeface="ＭＳ Ｐゴシック" pitchFamily="34" charset="-128"/>
              </a:rPr>
              <a:t>D’ = </a:t>
            </a:r>
            <a:r>
              <a:rPr lang="el-GR" sz="2000" i="1" dirty="0" smtClean="0">
                <a:latin typeface="Georgia" panose="02040502050405020303" pitchFamily="18" charset="0"/>
                <a:ea typeface="ＭＳ Ｐゴシック" pitchFamily="34" charset="-128"/>
              </a:rPr>
              <a:t>Δ</a:t>
            </a:r>
            <a:r>
              <a:rPr lang="en-US" sz="2000" dirty="0" smtClean="0">
                <a:latin typeface="Georgia" panose="02040502050405020303" pitchFamily="18" charset="0"/>
                <a:ea typeface="ＭＳ Ｐゴシック" pitchFamily="34" charset="-128"/>
              </a:rPr>
              <a:t>CDD </a:t>
            </a:r>
            <a:r>
              <a:rPr lang="en-US" sz="2000" dirty="0">
                <a:latin typeface="Georgia" panose="02040502050405020303" pitchFamily="18" charset="0"/>
                <a:ea typeface="ＭＳ Ｐゴシック" pitchFamily="34" charset="-128"/>
              </a:rPr>
              <a:t>/ </a:t>
            </a:r>
            <a:r>
              <a:rPr lang="el-GR" sz="2000" i="1" dirty="0">
                <a:latin typeface="Georgia" panose="02040502050405020303" pitchFamily="18" charset="0"/>
                <a:ea typeface="ＭＳ Ｐゴシック" pitchFamily="34" charset="-128"/>
              </a:rPr>
              <a:t>σ</a:t>
            </a:r>
            <a:r>
              <a:rPr lang="en-US" sz="2000" i="1" baseline="-25000" dirty="0">
                <a:latin typeface="Georgia" panose="02040502050405020303" pitchFamily="18" charset="0"/>
                <a:ea typeface="ＭＳ Ｐゴシック" pitchFamily="34" charset="-128"/>
              </a:rPr>
              <a:t>ref</a:t>
            </a:r>
            <a:r>
              <a:rPr lang="en-US" sz="2000" i="1" dirty="0" smtClean="0">
                <a:latin typeface="Georgia" panose="02040502050405020303" pitchFamily="18" charset="0"/>
                <a:ea typeface="ＭＳ Ｐゴシック" pitchFamily="34" charset="-128"/>
              </a:rPr>
              <a:t>(</a:t>
            </a:r>
            <a:r>
              <a:rPr lang="en-US" sz="2000" dirty="0" smtClean="0">
                <a:latin typeface="Georgia" panose="02040502050405020303" pitchFamily="18" charset="0"/>
                <a:ea typeface="ＭＳ Ｐゴシック" pitchFamily="34" charset="-128"/>
              </a:rPr>
              <a:t>CDD)</a:t>
            </a:r>
            <a:endParaRPr lang="en-US" sz="2000" dirty="0">
              <a:latin typeface="Georgia" panose="02040502050405020303" pitchFamily="18" charset="0"/>
              <a:ea typeface="ＭＳ Ｐゴシック" pitchFamily="34" charset="-128"/>
            </a:endParaRPr>
          </a:p>
        </p:txBody>
      </p:sp>
      <p:sp>
        <p:nvSpPr>
          <p:cNvPr id="206" name="Title 1"/>
          <p:cNvSpPr txBox="1">
            <a:spLocks/>
          </p:cNvSpPr>
          <p:nvPr/>
        </p:nvSpPr>
        <p:spPr bwMode="auto">
          <a:xfrm>
            <a:off x="533400" y="345778"/>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Extreme Precipitation Indices</a:t>
            </a:r>
          </a:p>
        </p:txBody>
      </p:sp>
      <p:cxnSp>
        <p:nvCxnSpPr>
          <p:cNvPr id="4" name="Straight Connector 3"/>
          <p:cNvCxnSpPr/>
          <p:nvPr/>
        </p:nvCxnSpPr>
        <p:spPr>
          <a:xfrm>
            <a:off x="609600" y="990929"/>
            <a:ext cx="7609883" cy="0"/>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519635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35</a:t>
            </a:fld>
            <a:endParaRPr lang="en-US" dirty="0">
              <a:solidFill>
                <a:prstClr val="black">
                  <a:tint val="75000"/>
                </a:prstClr>
              </a:solidFill>
            </a:endParaRPr>
          </a:p>
        </p:txBody>
      </p:sp>
      <p:sp>
        <p:nvSpPr>
          <p:cNvPr id="205" name="Rectangle 3"/>
          <p:cNvSpPr txBox="1">
            <a:spLocks noChangeArrowheads="1"/>
          </p:cNvSpPr>
          <p:nvPr/>
        </p:nvSpPr>
        <p:spPr>
          <a:xfrm>
            <a:off x="609600" y="1449712"/>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Georgia" panose="02040502050405020303" pitchFamily="18" charset="0"/>
                <a:ea typeface="ＭＳ Ｐゴシック" pitchFamily="34" charset="-128"/>
              </a:rPr>
              <a:t>Index derived from NOAA Earth System Research Laboratory data:</a:t>
            </a:r>
          </a:p>
          <a:p>
            <a:pPr lvl="1">
              <a:buFont typeface="Courier New" panose="02070309020205020404" pitchFamily="49" charset="0"/>
              <a:buChar char="o"/>
            </a:pPr>
            <a:r>
              <a:rPr lang="en-US" sz="2000" dirty="0">
                <a:latin typeface="Georgia" panose="02040502050405020303" pitchFamily="18" charset="0"/>
                <a:ea typeface="ＭＳ Ｐゴシック" pitchFamily="34" charset="-128"/>
              </a:rPr>
              <a:t>Daily mean wind speeds</a:t>
            </a:r>
          </a:p>
          <a:p>
            <a:pPr lvl="1">
              <a:buFont typeface="Courier New" panose="02070309020205020404" pitchFamily="49" charset="0"/>
              <a:buChar char="o"/>
            </a:pPr>
            <a:r>
              <a:rPr lang="en-US" sz="2000" dirty="0">
                <a:latin typeface="Georgia" panose="02040502050405020303" pitchFamily="18" charset="0"/>
                <a:ea typeface="ＭＳ Ｐゴシック" pitchFamily="34" charset="-128"/>
              </a:rPr>
              <a:t>WP = (1/2)*</a:t>
            </a:r>
            <a:r>
              <a:rPr lang="en-US" sz="2000" dirty="0" smtClean="0">
                <a:latin typeface="Georgia" panose="02040502050405020303" pitchFamily="18" charset="0"/>
                <a:ea typeface="ＭＳ Ｐゴシック" pitchFamily="34" charset="-128"/>
              </a:rPr>
              <a:t>ρ*w</a:t>
            </a:r>
            <a:r>
              <a:rPr lang="en-US" sz="2000" baseline="30000" dirty="0" smtClean="0">
                <a:latin typeface="Georgia" panose="02040502050405020303" pitchFamily="18" charset="0"/>
                <a:ea typeface="ＭＳ Ｐゴシック" pitchFamily="34" charset="-128"/>
              </a:rPr>
              <a:t>3</a:t>
            </a:r>
            <a:br>
              <a:rPr lang="en-US" sz="2000" baseline="30000" dirty="0" smtClean="0">
                <a:latin typeface="Georgia" panose="02040502050405020303" pitchFamily="18" charset="0"/>
                <a:ea typeface="ＭＳ Ｐゴシック" pitchFamily="34" charset="-128"/>
              </a:rPr>
            </a:br>
            <a:r>
              <a:rPr lang="en-US" sz="2000" dirty="0" smtClean="0">
                <a:latin typeface="Georgia" panose="02040502050405020303" pitchFamily="18" charset="0"/>
                <a:ea typeface="ＭＳ Ｐゴシック" pitchFamily="34" charset="-128"/>
              </a:rPr>
              <a:t>Where </a:t>
            </a:r>
            <a:r>
              <a:rPr lang="en-US" sz="2000" dirty="0">
                <a:latin typeface="Georgia" panose="02040502050405020303" pitchFamily="18" charset="0"/>
                <a:ea typeface="ＭＳ Ｐゴシック" pitchFamily="34" charset="-128"/>
              </a:rPr>
              <a:t>ρ is air density, w is daily mean wind speed</a:t>
            </a:r>
          </a:p>
          <a:p>
            <a:r>
              <a:rPr lang="en-US" sz="2400" dirty="0" smtClean="0">
                <a:latin typeface="Georgia" panose="02040502050405020303" pitchFamily="18" charset="0"/>
                <a:ea typeface="ＭＳ Ｐゴシック" pitchFamily="34" charset="-128"/>
              </a:rPr>
              <a:t>W’ = </a:t>
            </a:r>
            <a:r>
              <a:rPr lang="el-GR" sz="2400" i="1" dirty="0" smtClean="0">
                <a:latin typeface="Georgia" panose="02040502050405020303" pitchFamily="18" charset="0"/>
                <a:ea typeface="ＭＳ Ｐゴシック" pitchFamily="34" charset="-128"/>
              </a:rPr>
              <a:t>Δ</a:t>
            </a:r>
            <a:r>
              <a:rPr lang="en-US" sz="2400" dirty="0" smtClean="0">
                <a:latin typeface="Georgia" panose="02040502050405020303" pitchFamily="18" charset="0"/>
                <a:ea typeface="ＭＳ Ｐゴシック" pitchFamily="34" charset="-128"/>
              </a:rPr>
              <a:t>WP90 </a:t>
            </a:r>
            <a:r>
              <a:rPr lang="en-US" sz="2400" dirty="0">
                <a:latin typeface="Georgia" panose="02040502050405020303" pitchFamily="18" charset="0"/>
                <a:ea typeface="ＭＳ Ｐゴシック" pitchFamily="34" charset="-128"/>
              </a:rPr>
              <a:t>/ </a:t>
            </a:r>
            <a:r>
              <a:rPr lang="el-GR" sz="2400" i="1" dirty="0">
                <a:latin typeface="Georgia" panose="02040502050405020303" pitchFamily="18" charset="0"/>
                <a:ea typeface="ＭＳ Ｐゴシック" pitchFamily="34" charset="-128"/>
              </a:rPr>
              <a:t>σ</a:t>
            </a:r>
            <a:r>
              <a:rPr lang="en-US" sz="2400" i="1" baseline="-25000" dirty="0">
                <a:latin typeface="Georgia" panose="02040502050405020303" pitchFamily="18" charset="0"/>
                <a:ea typeface="ＭＳ Ｐゴシック" pitchFamily="34" charset="-128"/>
              </a:rPr>
              <a:t>ref</a:t>
            </a:r>
            <a:r>
              <a:rPr lang="en-US" sz="2400" i="1" dirty="0" smtClean="0">
                <a:latin typeface="Georgia" panose="02040502050405020303" pitchFamily="18" charset="0"/>
                <a:ea typeface="ＭＳ Ｐゴシック" pitchFamily="34" charset="-128"/>
              </a:rPr>
              <a:t>(</a:t>
            </a:r>
            <a:r>
              <a:rPr lang="en-US" sz="2400" dirty="0" smtClean="0">
                <a:latin typeface="Georgia" panose="02040502050405020303" pitchFamily="18" charset="0"/>
                <a:ea typeface="ＭＳ Ｐゴシック" pitchFamily="34" charset="-128"/>
              </a:rPr>
              <a:t>WP90)</a:t>
            </a:r>
            <a:endParaRPr lang="en-US" sz="2400" dirty="0">
              <a:latin typeface="Georgia" panose="02040502050405020303" pitchFamily="18" charset="0"/>
              <a:ea typeface="ＭＳ Ｐゴシック" pitchFamily="34" charset="-128"/>
            </a:endParaRPr>
          </a:p>
          <a:p>
            <a:pPr lvl="1">
              <a:buFont typeface="Courier New" panose="02070309020205020404" pitchFamily="49" charset="0"/>
              <a:buChar char="o"/>
            </a:pPr>
            <a:r>
              <a:rPr lang="en-US" sz="2000" dirty="0">
                <a:latin typeface="Georgia" panose="02040502050405020303" pitchFamily="18" charset="0"/>
                <a:ea typeface="ＭＳ Ｐゴシック" pitchFamily="34" charset="-128"/>
              </a:rPr>
              <a:t>Where WP90 is the </a:t>
            </a:r>
            <a:r>
              <a:rPr lang="en-US" sz="2000" dirty="0" smtClean="0">
                <a:latin typeface="Georgia" panose="02040502050405020303" pitchFamily="18" charset="0"/>
                <a:ea typeface="ＭＳ Ｐゴシック" pitchFamily="34" charset="-128"/>
              </a:rPr>
              <a:t>monthly frequency of the 90</a:t>
            </a:r>
            <a:r>
              <a:rPr lang="en-US" sz="2000" baseline="30000" dirty="0" smtClean="0">
                <a:latin typeface="Georgia" panose="02040502050405020303" pitchFamily="18" charset="0"/>
                <a:ea typeface="ＭＳ Ｐゴシック" pitchFamily="34" charset="-128"/>
              </a:rPr>
              <a:t>th</a:t>
            </a:r>
            <a:r>
              <a:rPr lang="en-US" sz="2000" dirty="0" smtClean="0">
                <a:latin typeface="Georgia" panose="02040502050405020303" pitchFamily="18" charset="0"/>
                <a:ea typeface="ＭＳ Ｐゴシック" pitchFamily="34" charset="-128"/>
              </a:rPr>
              <a:t> percentile or higher </a:t>
            </a:r>
            <a:r>
              <a:rPr lang="en-US" sz="2000" dirty="0">
                <a:latin typeface="Georgia" panose="02040502050405020303" pitchFamily="18" charset="0"/>
                <a:ea typeface="ＭＳ Ｐゴシック" pitchFamily="34" charset="-128"/>
              </a:rPr>
              <a:t>of daily wind </a:t>
            </a:r>
            <a:r>
              <a:rPr lang="en-US" sz="2000" dirty="0" smtClean="0">
                <a:latin typeface="Georgia" panose="02040502050405020303" pitchFamily="18" charset="0"/>
                <a:ea typeface="ＭＳ Ｐゴシック" pitchFamily="34" charset="-128"/>
              </a:rPr>
              <a:t>power</a:t>
            </a:r>
            <a:endParaRPr lang="en-US" sz="2000" dirty="0">
              <a:latin typeface="Georgia" panose="02040502050405020303" pitchFamily="18" charset="0"/>
              <a:ea typeface="ＭＳ Ｐゴシック" pitchFamily="34" charset="-128"/>
            </a:endParaRPr>
          </a:p>
        </p:txBody>
      </p:sp>
      <p:sp>
        <p:nvSpPr>
          <p:cNvPr id="206" name="Title 1"/>
          <p:cNvSpPr txBox="1">
            <a:spLocks/>
          </p:cNvSpPr>
          <p:nvPr/>
        </p:nvSpPr>
        <p:spPr bwMode="auto">
          <a:xfrm>
            <a:off x="533400" y="345778"/>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Wind Power Index</a:t>
            </a:r>
          </a:p>
        </p:txBody>
      </p:sp>
      <p:cxnSp>
        <p:nvCxnSpPr>
          <p:cNvPr id="4" name="Straight Connector 3"/>
          <p:cNvCxnSpPr/>
          <p:nvPr/>
        </p:nvCxnSpPr>
        <p:spPr>
          <a:xfrm flipV="1">
            <a:off x="609600" y="949059"/>
            <a:ext cx="7315200" cy="27913"/>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701582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36</a:t>
            </a:fld>
            <a:endParaRPr lang="en-US" dirty="0">
              <a:solidFill>
                <a:prstClr val="black">
                  <a:tint val="75000"/>
                </a:prstClr>
              </a:solidFill>
            </a:endParaRPr>
          </a:p>
        </p:txBody>
      </p:sp>
      <p:sp>
        <p:nvSpPr>
          <p:cNvPr id="205" name="Rectangle 3"/>
          <p:cNvSpPr txBox="1">
            <a:spLocks noChangeArrowheads="1"/>
          </p:cNvSpPr>
          <p:nvPr/>
        </p:nvSpPr>
        <p:spPr>
          <a:xfrm>
            <a:off x="609600" y="1547411"/>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latin typeface="Georgia" panose="02040502050405020303" pitchFamily="18" charset="0"/>
                <a:ea typeface="ＭＳ Ｐゴシック" pitchFamily="34" charset="-128"/>
              </a:rPr>
              <a:t>At tide gauge stations along US and Canada coast</a:t>
            </a:r>
          </a:p>
          <a:p>
            <a:pPr lvl="1">
              <a:buFont typeface="Courier New" panose="02070309020205020404" pitchFamily="49" charset="0"/>
              <a:buChar char="o"/>
            </a:pPr>
            <a:r>
              <a:rPr lang="en-US" sz="2000" dirty="0">
                <a:latin typeface="Georgia" panose="02040502050405020303" pitchFamily="18" charset="0"/>
                <a:ea typeface="ＭＳ Ｐゴシック" pitchFamily="34" charset="-128"/>
              </a:rPr>
              <a:t>Data provided by Permanent Service for Mean Sea Level (PSMSL), part of the UK’s National Oceanography Center</a:t>
            </a:r>
          </a:p>
          <a:p>
            <a:pPr lvl="1">
              <a:buFont typeface="Courier New" panose="02070309020205020404" pitchFamily="49" charset="0"/>
              <a:buChar char="o"/>
            </a:pPr>
            <a:r>
              <a:rPr lang="en-US" sz="2000" dirty="0">
                <a:latin typeface="Georgia" panose="02040502050405020303" pitchFamily="18" charset="0"/>
                <a:ea typeface="ＭＳ Ｐゴシック" pitchFamily="34" charset="-128"/>
              </a:rPr>
              <a:t>Data </a:t>
            </a:r>
            <a:r>
              <a:rPr lang="en-US" sz="2000" dirty="0" smtClean="0">
                <a:latin typeface="Georgia" panose="02040502050405020303" pitchFamily="18" charset="0"/>
                <a:ea typeface="ＭＳ Ｐゴシック" pitchFamily="34" charset="-128"/>
              </a:rPr>
              <a:t>matched </a:t>
            </a:r>
            <a:r>
              <a:rPr lang="en-US" sz="2000" dirty="0">
                <a:latin typeface="Georgia" panose="02040502050405020303" pitchFamily="18" charset="0"/>
                <a:ea typeface="ＭＳ Ｐゴシック" pitchFamily="34" charset="-128"/>
              </a:rPr>
              <a:t>to grids used for other </a:t>
            </a:r>
            <a:r>
              <a:rPr lang="en-US" sz="2000" dirty="0" smtClean="0">
                <a:latin typeface="Georgia" panose="02040502050405020303" pitchFamily="18" charset="0"/>
                <a:ea typeface="ＭＳ Ｐゴシック" pitchFamily="34" charset="-128"/>
              </a:rPr>
              <a:t>variables</a:t>
            </a:r>
          </a:p>
          <a:p>
            <a:pPr lvl="2">
              <a:buFont typeface="Courier New" panose="02070309020205020404" pitchFamily="49" charset="0"/>
              <a:buChar char="o"/>
            </a:pPr>
            <a:r>
              <a:rPr lang="en-US" sz="1600" dirty="0" smtClean="0">
                <a:latin typeface="Georgia" panose="02040502050405020303" pitchFamily="18" charset="0"/>
                <a:ea typeface="ＭＳ Ｐゴシック" pitchFamily="34" charset="-128"/>
              </a:rPr>
              <a:t>Index reflects portion of each region represented by coastal grids</a:t>
            </a:r>
          </a:p>
          <a:p>
            <a:pPr lvl="1">
              <a:buFont typeface="Courier New" panose="02070309020205020404" pitchFamily="49" charset="0"/>
              <a:buChar char="o"/>
            </a:pPr>
            <a:r>
              <a:rPr lang="en-US" sz="2000" dirty="0" smtClean="0">
                <a:latin typeface="Georgia" panose="02040502050405020303" pitchFamily="18" charset="0"/>
                <a:ea typeface="ＭＳ Ｐゴシック" pitchFamily="34" charset="-128"/>
              </a:rPr>
              <a:t>Land movements removed from tide gauge measurements to produce index reflecting sea movements only</a:t>
            </a:r>
            <a:endParaRPr lang="en-US" sz="2000" dirty="0">
              <a:latin typeface="Georgia" panose="02040502050405020303" pitchFamily="18" charset="0"/>
              <a:ea typeface="ＭＳ Ｐゴシック" pitchFamily="34" charset="-128"/>
            </a:endParaRPr>
          </a:p>
          <a:p>
            <a:pPr lvl="1">
              <a:buFont typeface="Courier New" panose="02070309020205020404" pitchFamily="49" charset="0"/>
              <a:buChar char="o"/>
            </a:pPr>
            <a:r>
              <a:rPr lang="en-US" sz="2000" dirty="0" smtClean="0">
                <a:latin typeface="Georgia" panose="02040502050405020303" pitchFamily="18" charset="0"/>
                <a:ea typeface="ＭＳ Ｐゴシック" pitchFamily="34" charset="-128"/>
              </a:rPr>
              <a:t>Sʹ </a:t>
            </a:r>
            <a:r>
              <a:rPr lang="en-US" sz="2000" dirty="0">
                <a:latin typeface="Georgia" panose="02040502050405020303" pitchFamily="18" charset="0"/>
                <a:ea typeface="ＭＳ Ｐゴシック" pitchFamily="34" charset="-128"/>
              </a:rPr>
              <a:t>= </a:t>
            </a:r>
            <a:r>
              <a:rPr lang="el-GR" sz="2000" dirty="0">
                <a:latin typeface="Georgia" panose="02040502050405020303" pitchFamily="18" charset="0"/>
                <a:ea typeface="ＭＳ Ｐゴシック" pitchFamily="34" charset="-128"/>
              </a:rPr>
              <a:t>Δ</a:t>
            </a:r>
            <a:r>
              <a:rPr lang="en-US" sz="2000" dirty="0">
                <a:latin typeface="Georgia" panose="02040502050405020303" pitchFamily="18" charset="0"/>
                <a:ea typeface="ＭＳ Ｐゴシック" pitchFamily="34" charset="-128"/>
              </a:rPr>
              <a:t>S / </a:t>
            </a:r>
            <a:r>
              <a:rPr lang="el-GR" sz="2000" dirty="0">
                <a:latin typeface="Georgia" panose="02040502050405020303" pitchFamily="18" charset="0"/>
                <a:ea typeface="ＭＳ Ｐゴシック" pitchFamily="34" charset="-128"/>
              </a:rPr>
              <a:t>σ</a:t>
            </a:r>
            <a:r>
              <a:rPr lang="en-US" sz="2000" baseline="-25000" dirty="0">
                <a:latin typeface="Georgia" panose="02040502050405020303" pitchFamily="18" charset="0"/>
                <a:ea typeface="ＭＳ Ｐゴシック" pitchFamily="34" charset="-128"/>
              </a:rPr>
              <a:t>ref</a:t>
            </a:r>
            <a:r>
              <a:rPr lang="en-US" sz="2000" dirty="0">
                <a:latin typeface="Georgia" panose="02040502050405020303" pitchFamily="18" charset="0"/>
                <a:ea typeface="ＭＳ Ｐゴシック" pitchFamily="34" charset="-128"/>
              </a:rPr>
              <a:t>(S)   </a:t>
            </a:r>
          </a:p>
          <a:p>
            <a:endParaRPr lang="en-US" sz="2400" dirty="0">
              <a:latin typeface="Georgia" panose="02040502050405020303" pitchFamily="18" charset="0"/>
              <a:ea typeface="ＭＳ Ｐゴシック" pitchFamily="34" charset="-128"/>
            </a:endParaRPr>
          </a:p>
        </p:txBody>
      </p:sp>
      <p:sp>
        <p:nvSpPr>
          <p:cNvPr id="206" name="Title 1"/>
          <p:cNvSpPr txBox="1">
            <a:spLocks/>
          </p:cNvSpPr>
          <p:nvPr/>
        </p:nvSpPr>
        <p:spPr bwMode="auto">
          <a:xfrm>
            <a:off x="533400" y="345778"/>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Sea Level Index</a:t>
            </a:r>
          </a:p>
        </p:txBody>
      </p:sp>
      <p:cxnSp>
        <p:nvCxnSpPr>
          <p:cNvPr id="4" name="Straight Connector 3"/>
          <p:cNvCxnSpPr/>
          <p:nvPr/>
        </p:nvCxnSpPr>
        <p:spPr>
          <a:xfrm>
            <a:off x="609600" y="976972"/>
            <a:ext cx="7315200" cy="0"/>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18438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37</a:t>
            </a:fld>
            <a:endParaRPr lang="en-US" dirty="0">
              <a:solidFill>
                <a:prstClr val="black">
                  <a:tint val="75000"/>
                </a:prstClr>
              </a:solidFill>
            </a:endParaRPr>
          </a:p>
        </p:txBody>
      </p:sp>
      <p:pic>
        <p:nvPicPr>
          <p:cNvPr id="170" name="Picture 169"/>
          <p:cNvPicPr>
            <a:picLocks noChangeAspect="1"/>
          </p:cNvPicPr>
          <p:nvPr/>
        </p:nvPicPr>
        <p:blipFill>
          <a:blip r:embed="rId2"/>
          <a:stretch>
            <a:fillRect/>
          </a:stretch>
        </p:blipFill>
        <p:spPr>
          <a:xfrm>
            <a:off x="19052" y="947060"/>
            <a:ext cx="4775383" cy="3031210"/>
          </a:xfrm>
          <a:prstGeom prst="rect">
            <a:avLst/>
          </a:prstGeom>
        </p:spPr>
      </p:pic>
      <p:pic>
        <p:nvPicPr>
          <p:cNvPr id="171" name="Picture 170"/>
          <p:cNvPicPr>
            <a:picLocks noChangeAspect="1"/>
          </p:cNvPicPr>
          <p:nvPr/>
        </p:nvPicPr>
        <p:blipFill>
          <a:blip r:embed="rId3"/>
          <a:stretch>
            <a:fillRect/>
          </a:stretch>
        </p:blipFill>
        <p:spPr>
          <a:xfrm>
            <a:off x="4450501" y="947061"/>
            <a:ext cx="4712550" cy="3031210"/>
          </a:xfrm>
          <a:prstGeom prst="rect">
            <a:avLst/>
          </a:prstGeom>
        </p:spPr>
      </p:pic>
      <p:pic>
        <p:nvPicPr>
          <p:cNvPr id="172" name="Picture 171"/>
          <p:cNvPicPr>
            <a:picLocks noChangeAspect="1"/>
          </p:cNvPicPr>
          <p:nvPr/>
        </p:nvPicPr>
        <p:blipFill>
          <a:blip r:embed="rId4"/>
          <a:stretch>
            <a:fillRect/>
          </a:stretch>
        </p:blipFill>
        <p:spPr>
          <a:xfrm>
            <a:off x="19051" y="3978270"/>
            <a:ext cx="4775384" cy="2866679"/>
          </a:xfrm>
          <a:prstGeom prst="rect">
            <a:avLst/>
          </a:prstGeom>
        </p:spPr>
      </p:pic>
      <p:pic>
        <p:nvPicPr>
          <p:cNvPr id="173" name="Picture 172"/>
          <p:cNvPicPr>
            <a:picLocks noChangeAspect="1"/>
          </p:cNvPicPr>
          <p:nvPr/>
        </p:nvPicPr>
        <p:blipFill>
          <a:blip r:embed="rId5"/>
          <a:stretch>
            <a:fillRect/>
          </a:stretch>
        </p:blipFill>
        <p:spPr>
          <a:xfrm>
            <a:off x="4450501" y="4035378"/>
            <a:ext cx="4712549" cy="2809571"/>
          </a:xfrm>
          <a:prstGeom prst="rect">
            <a:avLst/>
          </a:prstGeom>
        </p:spPr>
      </p:pic>
      <p:sp>
        <p:nvSpPr>
          <p:cNvPr id="174" name="Title 1"/>
          <p:cNvSpPr txBox="1">
            <a:spLocks/>
          </p:cNvSpPr>
          <p:nvPr/>
        </p:nvSpPr>
        <p:spPr bwMode="auto">
          <a:xfrm>
            <a:off x="533400" y="145092"/>
            <a:ext cx="804891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ACI Precipitation, Wind and Sea Level Components</a:t>
            </a:r>
          </a:p>
        </p:txBody>
      </p:sp>
      <p:cxnSp>
        <p:nvCxnSpPr>
          <p:cNvPr id="4" name="Straight Connector 3"/>
          <p:cNvCxnSpPr/>
          <p:nvPr/>
        </p:nvCxnSpPr>
        <p:spPr>
          <a:xfrm>
            <a:off x="641929" y="781578"/>
            <a:ext cx="8044871" cy="13957"/>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025120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38</a:t>
            </a:fld>
            <a:endParaRPr lang="en-US" dirty="0">
              <a:solidFill>
                <a:prstClr val="black">
                  <a:tint val="75000"/>
                </a:prstClr>
              </a:solidFill>
            </a:endParaRPr>
          </a:p>
        </p:txBody>
      </p:sp>
      <p:sp>
        <p:nvSpPr>
          <p:cNvPr id="206" name="Title 1"/>
          <p:cNvSpPr txBox="1">
            <a:spLocks/>
          </p:cNvSpPr>
          <p:nvPr/>
        </p:nvSpPr>
        <p:spPr bwMode="auto">
          <a:xfrm>
            <a:off x="533400" y="342163"/>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Composite ACI Index</a:t>
            </a:r>
          </a:p>
        </p:txBody>
      </p:sp>
      <p:sp>
        <p:nvSpPr>
          <p:cNvPr id="170" name="Content Placeholder 2"/>
          <p:cNvSpPr txBox="1">
            <a:spLocks/>
          </p:cNvSpPr>
          <p:nvPr/>
        </p:nvSpPr>
        <p:spPr>
          <a:xfrm>
            <a:off x="457200" y="1307103"/>
            <a:ext cx="88392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fontAlgn="auto">
              <a:spcAft>
                <a:spcPts val="0"/>
              </a:spcAft>
              <a:buFont typeface="Arial"/>
              <a:buChar char="•"/>
            </a:pPr>
            <a:r>
              <a:rPr lang="en-US" sz="2400" dirty="0" smtClean="0">
                <a:latin typeface="Georgia" panose="02040502050405020303" pitchFamily="18" charset="0"/>
              </a:rPr>
              <a:t>Unweighted average of standardized anomalies  </a:t>
            </a:r>
          </a:p>
          <a:p>
            <a:pPr marL="742950" lvl="2" indent="-342900" fontAlgn="auto">
              <a:spcAft>
                <a:spcPts val="0"/>
              </a:spcAft>
              <a:buFont typeface="Courier New" panose="02070309020205020404" pitchFamily="49" charset="0"/>
              <a:buChar char="o"/>
            </a:pPr>
            <a:r>
              <a:rPr lang="en-US" sz="2000" i="1" dirty="0" smtClean="0">
                <a:latin typeface="Georgia" panose="02040502050405020303" pitchFamily="18" charset="0"/>
              </a:rPr>
              <a:t>ACI =  </a:t>
            </a:r>
            <a:r>
              <a:rPr lang="en-US" sz="2000" dirty="0" smtClean="0">
                <a:latin typeface="Georgia" panose="02040502050405020303" pitchFamily="18" charset="0"/>
              </a:rPr>
              <a:t>(</a:t>
            </a:r>
            <a:r>
              <a:rPr lang="en-US" sz="2000" i="1" dirty="0" smtClean="0">
                <a:latin typeface="Georgia" panose="02040502050405020303" pitchFamily="18" charset="0"/>
              </a:rPr>
              <a:t>T90</a:t>
            </a:r>
            <a:r>
              <a:rPr lang="en-US" sz="2000" dirty="0" smtClean="0">
                <a:latin typeface="Georgia" panose="02040502050405020303" pitchFamily="18" charset="0"/>
              </a:rPr>
              <a:t>′</a:t>
            </a:r>
            <a:r>
              <a:rPr lang="en-US" sz="2000" i="1" dirty="0" smtClean="0">
                <a:latin typeface="Georgia" panose="02040502050405020303" pitchFamily="18" charset="0"/>
              </a:rPr>
              <a:t> –T10</a:t>
            </a:r>
            <a:r>
              <a:rPr lang="en-US" sz="2000" dirty="0" smtClean="0">
                <a:latin typeface="Georgia" panose="02040502050405020303" pitchFamily="18" charset="0"/>
              </a:rPr>
              <a:t>′</a:t>
            </a:r>
            <a:r>
              <a:rPr lang="en-US" sz="2000" i="1" dirty="0" smtClean="0">
                <a:latin typeface="Georgia" panose="02040502050405020303" pitchFamily="18" charset="0"/>
              </a:rPr>
              <a:t> + P</a:t>
            </a:r>
            <a:r>
              <a:rPr lang="en-US" sz="2000" dirty="0" smtClean="0">
                <a:latin typeface="Georgia" panose="02040502050405020303" pitchFamily="18" charset="0"/>
              </a:rPr>
              <a:t>′</a:t>
            </a:r>
            <a:r>
              <a:rPr lang="en-US" sz="2000" i="1" dirty="0" smtClean="0">
                <a:latin typeface="Georgia" panose="02040502050405020303" pitchFamily="18" charset="0"/>
              </a:rPr>
              <a:t> + D</a:t>
            </a:r>
            <a:r>
              <a:rPr lang="en-US" sz="2000" dirty="0" smtClean="0">
                <a:latin typeface="Georgia" panose="02040502050405020303" pitchFamily="18" charset="0"/>
              </a:rPr>
              <a:t>′</a:t>
            </a:r>
            <a:r>
              <a:rPr lang="en-US" sz="2000" i="1" dirty="0" smtClean="0">
                <a:latin typeface="Georgia" panose="02040502050405020303" pitchFamily="18" charset="0"/>
              </a:rPr>
              <a:t>  + W</a:t>
            </a:r>
            <a:r>
              <a:rPr lang="en-US" sz="2000" dirty="0" smtClean="0">
                <a:latin typeface="Georgia" panose="02040502050405020303" pitchFamily="18" charset="0"/>
              </a:rPr>
              <a:t>′</a:t>
            </a:r>
            <a:r>
              <a:rPr lang="en-US" sz="2000" i="1" dirty="0" smtClean="0">
                <a:latin typeface="Georgia" panose="02040502050405020303" pitchFamily="18" charset="0"/>
              </a:rPr>
              <a:t> + S</a:t>
            </a:r>
            <a:r>
              <a:rPr lang="en-US" sz="2000" dirty="0" smtClean="0">
                <a:latin typeface="Georgia" panose="02040502050405020303" pitchFamily="18" charset="0"/>
              </a:rPr>
              <a:t>′) / 6</a:t>
            </a:r>
          </a:p>
          <a:p>
            <a:pPr fontAlgn="auto">
              <a:spcAft>
                <a:spcPts val="0"/>
              </a:spcAft>
            </a:pPr>
            <a:endParaRPr lang="en-US" dirty="0"/>
          </a:p>
        </p:txBody>
      </p:sp>
      <p:pic>
        <p:nvPicPr>
          <p:cNvPr id="171" name="Picture 170"/>
          <p:cNvPicPr>
            <a:picLocks noChangeAspect="1"/>
          </p:cNvPicPr>
          <p:nvPr/>
        </p:nvPicPr>
        <p:blipFill>
          <a:blip r:embed="rId2"/>
          <a:stretch>
            <a:fillRect/>
          </a:stretch>
        </p:blipFill>
        <p:spPr>
          <a:xfrm>
            <a:off x="767234" y="2395402"/>
            <a:ext cx="7569843" cy="4189879"/>
          </a:xfrm>
          <a:prstGeom prst="rect">
            <a:avLst/>
          </a:prstGeom>
        </p:spPr>
      </p:pic>
      <p:cxnSp>
        <p:nvCxnSpPr>
          <p:cNvPr id="6" name="Straight Connector 5"/>
          <p:cNvCxnSpPr/>
          <p:nvPr/>
        </p:nvCxnSpPr>
        <p:spPr>
          <a:xfrm>
            <a:off x="655884" y="990930"/>
            <a:ext cx="7268916" cy="0"/>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424450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39</a:t>
            </a:fld>
            <a:endParaRPr lang="en-US" dirty="0">
              <a:solidFill>
                <a:prstClr val="black">
                  <a:tint val="75000"/>
                </a:prstClr>
              </a:solidFill>
            </a:endParaRPr>
          </a:p>
        </p:txBody>
      </p:sp>
      <p:sp>
        <p:nvSpPr>
          <p:cNvPr id="206" name="Title 1"/>
          <p:cNvSpPr txBox="1">
            <a:spLocks/>
          </p:cNvSpPr>
          <p:nvPr/>
        </p:nvSpPr>
        <p:spPr bwMode="auto">
          <a:xfrm>
            <a:off x="533400" y="331821"/>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Composite ACI – Latest Decade by Season</a:t>
            </a:r>
          </a:p>
        </p:txBody>
      </p:sp>
      <p:cxnSp>
        <p:nvCxnSpPr>
          <p:cNvPr id="4" name="Straight Connector 3"/>
          <p:cNvCxnSpPr/>
          <p:nvPr/>
        </p:nvCxnSpPr>
        <p:spPr>
          <a:xfrm>
            <a:off x="655884" y="976973"/>
            <a:ext cx="7222519" cy="27913"/>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0" y="1459757"/>
            <a:ext cx="9144000" cy="5061169"/>
          </a:xfrm>
          <a:prstGeom prst="rect">
            <a:avLst/>
          </a:prstGeom>
        </p:spPr>
      </p:pic>
    </p:spTree>
    <p:extLst>
      <p:ext uri="{BB962C8B-B14F-4D97-AF65-F5344CB8AC3E}">
        <p14:creationId xmlns:p14="http://schemas.microsoft.com/office/powerpoint/2010/main" val="4763992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4</a:t>
            </a:fld>
            <a:endParaRPr lang="en-US" dirty="0">
              <a:solidFill>
                <a:prstClr val="black">
                  <a:tint val="75000"/>
                </a:prstClr>
              </a:solidFill>
            </a:endParaRPr>
          </a:p>
        </p:txBody>
      </p:sp>
      <p:sp>
        <p:nvSpPr>
          <p:cNvPr id="205" name="Rectangle 3"/>
          <p:cNvSpPr txBox="1">
            <a:spLocks noChangeArrowheads="1"/>
          </p:cNvSpPr>
          <p:nvPr/>
        </p:nvSpPr>
        <p:spPr>
          <a:xfrm>
            <a:off x="609600" y="1622484"/>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spcAft>
                <a:spcPts val="0"/>
              </a:spcAft>
              <a:defRPr/>
            </a:pPr>
            <a:endParaRPr lang="en-CA" dirty="0"/>
          </a:p>
        </p:txBody>
      </p:sp>
      <p:sp>
        <p:nvSpPr>
          <p:cNvPr id="206" name="Title 1"/>
          <p:cNvSpPr txBox="1">
            <a:spLocks/>
          </p:cNvSpPr>
          <p:nvPr/>
        </p:nvSpPr>
        <p:spPr bwMode="auto">
          <a:xfrm>
            <a:off x="569912" y="228600"/>
            <a:ext cx="81168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dirty="0" smtClean="0">
                <a:solidFill>
                  <a:srgbClr val="00569F"/>
                </a:solidFill>
                <a:latin typeface="Georgia" panose="02040502050405020303" pitchFamily="18" charset="0"/>
              </a:rPr>
              <a:t>Changing Exposure to tropical cyclones (constant hazard)</a:t>
            </a:r>
            <a:endParaRPr lang="en-US" dirty="0">
              <a:solidFill>
                <a:srgbClr val="00569F"/>
              </a:solidFill>
              <a:latin typeface="Georgia" panose="02040502050405020303" pitchFamily="18" charset="0"/>
            </a:endParaRPr>
          </a:p>
        </p:txBody>
      </p:sp>
      <p:cxnSp>
        <p:nvCxnSpPr>
          <p:cNvPr id="4" name="Straight Connector 3"/>
          <p:cNvCxnSpPr/>
          <p:nvPr/>
        </p:nvCxnSpPr>
        <p:spPr>
          <a:xfrm flipV="1">
            <a:off x="609600" y="949059"/>
            <a:ext cx="7845963"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
        <p:nvSpPr>
          <p:cNvPr id="171" name="Rectangle 3"/>
          <p:cNvSpPr txBox="1">
            <a:spLocks noChangeArrowheads="1"/>
          </p:cNvSpPr>
          <p:nvPr/>
        </p:nvSpPr>
        <p:spPr>
          <a:xfrm>
            <a:off x="609600" y="1505545"/>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latin typeface="Georgia"/>
              <a:ea typeface="ＭＳ Ｐゴシック" pitchFamily="34" charset="-128"/>
              <a:cs typeface="Georgia"/>
            </a:endParaRPr>
          </a:p>
        </p:txBody>
      </p:sp>
      <p:pic>
        <p:nvPicPr>
          <p:cNvPr id="170" name="Content Placeholder 6" descr="SREX_Fig4-1.jpg"/>
          <p:cNvPicPr>
            <a:picLocks noChangeAspect="1"/>
          </p:cNvPicPr>
          <p:nvPr/>
        </p:nvPicPr>
        <p:blipFill>
          <a:blip r:embed="rId2">
            <a:extLst>
              <a:ext uri="{28A0092B-C50C-407E-A947-70E740481C1C}">
                <a14:useLocalDpi xmlns:a14="http://schemas.microsoft.com/office/drawing/2010/main" val="0"/>
              </a:ext>
            </a:extLst>
          </a:blip>
          <a:srcRect t="-1193" b="-1193"/>
          <a:stretch>
            <a:fillRect/>
          </a:stretch>
        </p:blipFill>
        <p:spPr>
          <a:xfrm>
            <a:off x="-9499" y="1313551"/>
            <a:ext cx="9153499" cy="4407407"/>
          </a:xfrm>
          <a:prstGeom prst="rect">
            <a:avLst/>
          </a:prstGeom>
        </p:spPr>
      </p:pic>
      <p:sp>
        <p:nvSpPr>
          <p:cNvPr id="172" name="TextBox 7"/>
          <p:cNvSpPr txBox="1">
            <a:spLocks noChangeArrowheads="1"/>
          </p:cNvSpPr>
          <p:nvPr/>
        </p:nvSpPr>
        <p:spPr bwMode="auto">
          <a:xfrm>
            <a:off x="9626600" y="8669338"/>
            <a:ext cx="26447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600" dirty="0">
                <a:solidFill>
                  <a:srgbClr val="101130"/>
                </a:solidFill>
                <a:latin typeface="Tahoma" charset="0"/>
                <a:ea typeface="ＭＳ Ｐゴシック" charset="0"/>
                <a:cs typeface="ＭＳ Ｐゴシック" charset="0"/>
              </a:rPr>
              <a:t>SREX Figure 4-1 </a:t>
            </a:r>
          </a:p>
        </p:txBody>
      </p:sp>
      <p:sp>
        <p:nvSpPr>
          <p:cNvPr id="173" name="TextBox 7"/>
          <p:cNvSpPr txBox="1">
            <a:spLocks noChangeArrowheads="1"/>
          </p:cNvSpPr>
          <p:nvPr/>
        </p:nvSpPr>
        <p:spPr bwMode="auto">
          <a:xfrm>
            <a:off x="9779000" y="8821738"/>
            <a:ext cx="26447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600" dirty="0">
                <a:solidFill>
                  <a:srgbClr val="101130"/>
                </a:solidFill>
                <a:latin typeface="Tahoma" charset="0"/>
                <a:ea typeface="ＭＳ Ｐゴシック" charset="0"/>
                <a:cs typeface="ＭＳ Ｐゴシック" charset="0"/>
              </a:rPr>
              <a:t>SREX Figure 4-1 </a:t>
            </a:r>
          </a:p>
        </p:txBody>
      </p:sp>
      <p:sp>
        <p:nvSpPr>
          <p:cNvPr id="174" name="TextBox 7"/>
          <p:cNvSpPr txBox="1">
            <a:spLocks noChangeArrowheads="1"/>
          </p:cNvSpPr>
          <p:nvPr/>
        </p:nvSpPr>
        <p:spPr bwMode="auto">
          <a:xfrm>
            <a:off x="9931400" y="8974138"/>
            <a:ext cx="26447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600" dirty="0">
                <a:solidFill>
                  <a:srgbClr val="101130"/>
                </a:solidFill>
                <a:latin typeface="Tahoma" charset="0"/>
                <a:ea typeface="ＭＳ Ｐゴシック" charset="0"/>
                <a:cs typeface="ＭＳ Ｐゴシック" charset="0"/>
              </a:rPr>
              <a:t>SREX Figure 4-1 </a:t>
            </a:r>
          </a:p>
        </p:txBody>
      </p:sp>
      <p:sp>
        <p:nvSpPr>
          <p:cNvPr id="3" name="TextBox 2"/>
          <p:cNvSpPr txBox="1"/>
          <p:nvPr/>
        </p:nvSpPr>
        <p:spPr>
          <a:xfrm>
            <a:off x="6761469" y="6270171"/>
            <a:ext cx="1694094" cy="369332"/>
          </a:xfrm>
          <a:prstGeom prst="rect">
            <a:avLst/>
          </a:prstGeom>
          <a:noFill/>
        </p:spPr>
        <p:txBody>
          <a:bodyPr wrap="none" rtlCol="0">
            <a:spAutoFit/>
          </a:bodyPr>
          <a:lstStyle/>
          <a:p>
            <a:r>
              <a:rPr lang="en-US" dirty="0" smtClean="0"/>
              <a:t>SREX  Figure 4-1</a:t>
            </a:r>
            <a:endParaRPr lang="en-US" dirty="0"/>
          </a:p>
        </p:txBody>
      </p:sp>
    </p:spTree>
    <p:extLst>
      <p:ext uri="{BB962C8B-B14F-4D97-AF65-F5344CB8AC3E}">
        <p14:creationId xmlns:p14="http://schemas.microsoft.com/office/powerpoint/2010/main" val="322195067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40</a:t>
            </a:fld>
            <a:endParaRPr lang="en-US" dirty="0">
              <a:solidFill>
                <a:prstClr val="black">
                  <a:tint val="75000"/>
                </a:prstClr>
              </a:solidFill>
            </a:endParaRPr>
          </a:p>
        </p:txBody>
      </p:sp>
      <p:sp>
        <p:nvSpPr>
          <p:cNvPr id="206" name="Title 1"/>
          <p:cNvSpPr txBox="1">
            <a:spLocks/>
          </p:cNvSpPr>
          <p:nvPr/>
        </p:nvSpPr>
        <p:spPr bwMode="auto">
          <a:xfrm>
            <a:off x="533400" y="331821"/>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Region Map</a:t>
            </a:r>
          </a:p>
        </p:txBody>
      </p:sp>
      <p:pic>
        <p:nvPicPr>
          <p:cNvPr id="170" name="Content Placeholder 3" descr="ACI_map_temperature_2012-03.png"/>
          <p:cNvPicPr>
            <a:picLocks noChangeAspect="1"/>
          </p:cNvPicPr>
          <p:nvPr/>
        </p:nvPicPr>
        <p:blipFill>
          <a:blip r:embed="rId2" cstate="print"/>
          <a:srcRect l="-20000" r="-20000"/>
          <a:stretch>
            <a:fillRect/>
          </a:stretch>
        </p:blipFill>
        <p:spPr>
          <a:xfrm>
            <a:off x="347275" y="976973"/>
            <a:ext cx="7798567" cy="5570404"/>
          </a:xfrm>
          <a:prstGeom prst="rect">
            <a:avLst/>
          </a:prstGeom>
        </p:spPr>
      </p:pic>
      <p:cxnSp>
        <p:nvCxnSpPr>
          <p:cNvPr id="4" name="Straight Connector 3"/>
          <p:cNvCxnSpPr/>
          <p:nvPr/>
        </p:nvCxnSpPr>
        <p:spPr>
          <a:xfrm>
            <a:off x="655884" y="976973"/>
            <a:ext cx="7222519" cy="27913"/>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794035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41</a:t>
            </a:fld>
            <a:endParaRPr lang="en-US" dirty="0">
              <a:solidFill>
                <a:prstClr val="black">
                  <a:tint val="75000"/>
                </a:prstClr>
              </a:solidFill>
            </a:endParaRPr>
          </a:p>
        </p:txBody>
      </p:sp>
      <p:sp>
        <p:nvSpPr>
          <p:cNvPr id="206" name="Title 1"/>
          <p:cNvSpPr txBox="1">
            <a:spLocks/>
          </p:cNvSpPr>
          <p:nvPr/>
        </p:nvSpPr>
        <p:spPr bwMode="auto">
          <a:xfrm>
            <a:off x="533400" y="345778"/>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Actuaries Climate Risk Index</a:t>
            </a:r>
          </a:p>
        </p:txBody>
      </p:sp>
      <p:sp>
        <p:nvSpPr>
          <p:cNvPr id="171" name="Content Placeholder 2"/>
          <p:cNvSpPr txBox="1">
            <a:spLocks/>
          </p:cNvSpPr>
          <p:nvPr/>
        </p:nvSpPr>
        <p:spPr>
          <a:xfrm>
            <a:off x="511629" y="1442170"/>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dirty="0">
                <a:latin typeface="Georgia" panose="02040502050405020303" pitchFamily="18" charset="0"/>
              </a:rPr>
              <a:t>Combine components of ACI with exposure </a:t>
            </a:r>
            <a:r>
              <a:rPr lang="en-US" sz="2400" dirty="0" smtClean="0">
                <a:latin typeface="Georgia" panose="02040502050405020303" pitchFamily="18" charset="0"/>
              </a:rPr>
              <a:t>measure  (population) </a:t>
            </a:r>
            <a:r>
              <a:rPr lang="en-US" sz="2400" dirty="0">
                <a:latin typeface="Georgia" panose="02040502050405020303" pitchFamily="18" charset="0"/>
              </a:rPr>
              <a:t>to produce “physical exposure”</a:t>
            </a:r>
          </a:p>
          <a:p>
            <a:r>
              <a:rPr lang="en-US" sz="2400" dirty="0">
                <a:latin typeface="Georgia" panose="02040502050405020303" pitchFamily="18" charset="0"/>
              </a:rPr>
              <a:t>Measure correlation of economic losses by peril to the physical exposure</a:t>
            </a:r>
          </a:p>
          <a:p>
            <a:pPr lvl="1">
              <a:buFont typeface="Courier New" panose="02070309020205020404" pitchFamily="49" charset="0"/>
              <a:buChar char="o"/>
              <a:defRPr/>
            </a:pPr>
            <a:r>
              <a:rPr lang="en-US" sz="2000" dirty="0">
                <a:latin typeface="Georgia" panose="02040502050405020303" pitchFamily="18" charset="0"/>
              </a:rPr>
              <a:t>Using SHELDUS data for economic losses, mortality and </a:t>
            </a:r>
            <a:r>
              <a:rPr lang="en-US" sz="2000" dirty="0" smtClean="0">
                <a:latin typeface="Georgia" panose="02040502050405020303" pitchFamily="18" charset="0"/>
              </a:rPr>
              <a:t>morbidity in the US</a:t>
            </a:r>
            <a:endParaRPr lang="en-US" sz="2000" dirty="0">
              <a:latin typeface="Georgia" panose="02040502050405020303" pitchFamily="18" charset="0"/>
            </a:endParaRPr>
          </a:p>
          <a:p>
            <a:pPr lvl="1">
              <a:buFont typeface="Courier New" panose="02070309020205020404" pitchFamily="49" charset="0"/>
              <a:buChar char="o"/>
              <a:defRPr/>
            </a:pPr>
            <a:r>
              <a:rPr lang="en-US" sz="2000" dirty="0" smtClean="0">
                <a:latin typeface="Georgia" panose="02040502050405020303" pitchFamily="18" charset="0"/>
              </a:rPr>
              <a:t>Canadian Disaster Database, compiled by Public Safety Canada</a:t>
            </a:r>
            <a:endParaRPr lang="en-US" sz="2000" dirty="0">
              <a:latin typeface="Georgia" panose="02040502050405020303" pitchFamily="18" charset="0"/>
            </a:endParaRPr>
          </a:p>
          <a:p>
            <a:pPr>
              <a:defRPr/>
            </a:pPr>
            <a:r>
              <a:rPr lang="en-US" sz="2400" dirty="0">
                <a:latin typeface="Georgia" panose="02040502050405020303" pitchFamily="18" charset="0"/>
              </a:rPr>
              <a:t>Goal is to produce an index especially useful to the insurance industry</a:t>
            </a:r>
          </a:p>
          <a:p>
            <a:pPr marL="457200" lvl="1" indent="0">
              <a:buNone/>
              <a:defRPr/>
            </a:pPr>
            <a:endParaRPr lang="en-US" sz="2000" dirty="0">
              <a:latin typeface="Georgia" panose="02040502050405020303" pitchFamily="18" charset="0"/>
            </a:endParaRPr>
          </a:p>
        </p:txBody>
      </p:sp>
      <p:cxnSp>
        <p:nvCxnSpPr>
          <p:cNvPr id="4" name="Straight Connector 3"/>
          <p:cNvCxnSpPr/>
          <p:nvPr/>
        </p:nvCxnSpPr>
        <p:spPr>
          <a:xfrm>
            <a:off x="641929" y="976973"/>
            <a:ext cx="7703148" cy="0"/>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244574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42</a:t>
            </a:fld>
            <a:endParaRPr lang="en-US" dirty="0">
              <a:solidFill>
                <a:prstClr val="black">
                  <a:tint val="75000"/>
                </a:prstClr>
              </a:solidFill>
            </a:endParaRPr>
          </a:p>
        </p:txBody>
      </p:sp>
      <p:sp>
        <p:nvSpPr>
          <p:cNvPr id="206" name="Title 1"/>
          <p:cNvSpPr txBox="1">
            <a:spLocks/>
          </p:cNvSpPr>
          <p:nvPr/>
        </p:nvSpPr>
        <p:spPr bwMode="auto">
          <a:xfrm>
            <a:off x="533400" y="331821"/>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Actuaries Climate Risk Index - Methodology</a:t>
            </a:r>
          </a:p>
        </p:txBody>
      </p:sp>
      <p:sp>
        <p:nvSpPr>
          <p:cNvPr id="171" name="Content Placeholder 2"/>
          <p:cNvSpPr txBox="1">
            <a:spLocks/>
          </p:cNvSpPr>
          <p:nvPr/>
        </p:nvSpPr>
        <p:spPr>
          <a:xfrm>
            <a:off x="511629" y="1403962"/>
            <a:ext cx="8229600" cy="471740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dirty="0" smtClean="0">
                <a:latin typeface="Georgia" panose="02040502050405020303" pitchFamily="18" charset="0"/>
              </a:rPr>
              <a:t>Regression analysis of damages and ACI components by region (statistically significant relationships found)</a:t>
            </a:r>
          </a:p>
          <a:p>
            <a:pPr lvl="1">
              <a:buFont typeface="Courier New"/>
              <a:buChar char="o"/>
              <a:defRPr/>
            </a:pPr>
            <a:r>
              <a:rPr lang="en-US" sz="2000" dirty="0">
                <a:latin typeface="Georgia" panose="02040502050405020303" pitchFamily="18" charset="0"/>
              </a:rPr>
              <a:t>Mortality and morbidity </a:t>
            </a:r>
            <a:r>
              <a:rPr lang="en-US" sz="2000" dirty="0" smtClean="0">
                <a:latin typeface="Georgia" panose="02040502050405020303" pitchFamily="18" charset="0"/>
              </a:rPr>
              <a:t>vs. </a:t>
            </a:r>
            <a:r>
              <a:rPr lang="en-US" sz="2000" dirty="0">
                <a:latin typeface="Georgia" panose="02040502050405020303" pitchFamily="18" charset="0"/>
              </a:rPr>
              <a:t>heat (3/12)</a:t>
            </a:r>
          </a:p>
          <a:p>
            <a:pPr lvl="1">
              <a:buFont typeface="Courier New"/>
              <a:buChar char="o"/>
              <a:defRPr/>
            </a:pPr>
            <a:r>
              <a:rPr lang="en-US" sz="2000" dirty="0" smtClean="0">
                <a:latin typeface="Georgia" panose="02040502050405020303" pitchFamily="18" charset="0"/>
              </a:rPr>
              <a:t>Flood damages vs. maximum 5-day precipitation (8/12)</a:t>
            </a:r>
          </a:p>
          <a:p>
            <a:pPr lvl="1">
              <a:buFont typeface="Courier New"/>
              <a:buChar char="o"/>
              <a:defRPr/>
            </a:pPr>
            <a:r>
              <a:rPr lang="en-US" sz="2000" dirty="0">
                <a:latin typeface="Georgia" panose="02040502050405020303" pitchFamily="18" charset="0"/>
              </a:rPr>
              <a:t>Crop damages </a:t>
            </a:r>
            <a:r>
              <a:rPr lang="en-US" sz="2000" dirty="0" smtClean="0">
                <a:latin typeface="Georgia" panose="02040502050405020303" pitchFamily="18" charset="0"/>
              </a:rPr>
              <a:t>vs. </a:t>
            </a:r>
            <a:r>
              <a:rPr lang="en-US" sz="2000" dirty="0">
                <a:latin typeface="Georgia" panose="02040502050405020303" pitchFamily="18" charset="0"/>
              </a:rPr>
              <a:t>consecutive dry days (1/12)</a:t>
            </a:r>
          </a:p>
          <a:p>
            <a:pPr lvl="1">
              <a:buFont typeface="Courier New"/>
              <a:buChar char="o"/>
              <a:defRPr/>
            </a:pPr>
            <a:r>
              <a:rPr lang="en-US" sz="2000" dirty="0">
                <a:latin typeface="Georgia" panose="02040502050405020303" pitchFamily="18" charset="0"/>
              </a:rPr>
              <a:t>Wildfire damages </a:t>
            </a:r>
            <a:r>
              <a:rPr lang="en-US" sz="2000" dirty="0" smtClean="0">
                <a:latin typeface="Georgia" panose="02040502050405020303" pitchFamily="18" charset="0"/>
              </a:rPr>
              <a:t>vs. </a:t>
            </a:r>
            <a:r>
              <a:rPr lang="en-US" sz="2000" dirty="0">
                <a:latin typeface="Georgia" panose="02040502050405020303" pitchFamily="18" charset="0"/>
              </a:rPr>
              <a:t>consecutive dry days (2/12)</a:t>
            </a:r>
          </a:p>
          <a:p>
            <a:pPr lvl="1">
              <a:buFont typeface="Courier New"/>
              <a:buChar char="o"/>
              <a:defRPr/>
            </a:pPr>
            <a:r>
              <a:rPr lang="en-US" sz="2000" dirty="0" smtClean="0">
                <a:latin typeface="Georgia" panose="02040502050405020303" pitchFamily="18" charset="0"/>
              </a:rPr>
              <a:t>Wind damages vs. wind power (7/12)</a:t>
            </a:r>
          </a:p>
          <a:p>
            <a:pPr>
              <a:defRPr/>
            </a:pPr>
            <a:r>
              <a:rPr lang="en-US" sz="2400" dirty="0" smtClean="0">
                <a:latin typeface="Georgia" panose="02040502050405020303" pitchFamily="18" charset="0"/>
              </a:rPr>
              <a:t>Proxies or no index for regions with no finding of statistically significant relationships</a:t>
            </a:r>
          </a:p>
          <a:p>
            <a:pPr>
              <a:defRPr/>
            </a:pPr>
            <a:r>
              <a:rPr lang="en-US" sz="2400" dirty="0">
                <a:latin typeface="Georgia" panose="02040502050405020303" pitchFamily="18" charset="0"/>
              </a:rPr>
              <a:t>Create historical impacts index (HII)</a:t>
            </a:r>
          </a:p>
          <a:p>
            <a:pPr lvl="1">
              <a:buFont typeface="Courier New"/>
              <a:buChar char="o"/>
              <a:defRPr/>
            </a:pPr>
            <a:r>
              <a:rPr lang="en-US" sz="2000" dirty="0">
                <a:latin typeface="Georgia" panose="02040502050405020303" pitchFamily="18" charset="0"/>
              </a:rPr>
              <a:t>Scale to an index ranging from 1-9</a:t>
            </a:r>
          </a:p>
          <a:p>
            <a:pPr>
              <a:defRPr/>
            </a:pPr>
            <a:endParaRPr lang="en-US" sz="2000" dirty="0">
              <a:latin typeface="Georgia" panose="02040502050405020303" pitchFamily="18" charset="0"/>
            </a:endParaRPr>
          </a:p>
        </p:txBody>
      </p:sp>
      <p:cxnSp>
        <p:nvCxnSpPr>
          <p:cNvPr id="4" name="Straight Connector 3"/>
          <p:cNvCxnSpPr/>
          <p:nvPr/>
        </p:nvCxnSpPr>
        <p:spPr>
          <a:xfrm flipV="1">
            <a:off x="533400" y="963016"/>
            <a:ext cx="7616308"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801336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43</a:t>
            </a:fld>
            <a:endParaRPr lang="en-US" dirty="0">
              <a:solidFill>
                <a:prstClr val="black">
                  <a:tint val="75000"/>
                </a:prstClr>
              </a:solidFill>
            </a:endParaRPr>
          </a:p>
        </p:txBody>
      </p:sp>
      <p:sp>
        <p:nvSpPr>
          <p:cNvPr id="206" name="Title 1"/>
          <p:cNvSpPr txBox="1">
            <a:spLocks/>
          </p:cNvSpPr>
          <p:nvPr/>
        </p:nvSpPr>
        <p:spPr bwMode="auto">
          <a:xfrm>
            <a:off x="533400" y="331821"/>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SHELDUS Data Summary 1960-2011</a:t>
            </a:r>
          </a:p>
        </p:txBody>
      </p:sp>
      <p:sp>
        <p:nvSpPr>
          <p:cNvPr id="171" name="Content Placeholder 2"/>
          <p:cNvSpPr txBox="1">
            <a:spLocks/>
          </p:cNvSpPr>
          <p:nvPr/>
        </p:nvSpPr>
        <p:spPr>
          <a:xfrm>
            <a:off x="511629" y="1403962"/>
            <a:ext cx="8229600" cy="471740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en-US" sz="2000" dirty="0">
              <a:latin typeface="Georgia" panose="02040502050405020303" pitchFamily="18" charset="0"/>
            </a:endParaRPr>
          </a:p>
        </p:txBody>
      </p:sp>
      <p:cxnSp>
        <p:nvCxnSpPr>
          <p:cNvPr id="4" name="Straight Connector 3"/>
          <p:cNvCxnSpPr/>
          <p:nvPr/>
        </p:nvCxnSpPr>
        <p:spPr>
          <a:xfrm flipV="1">
            <a:off x="533400" y="963016"/>
            <a:ext cx="7616308"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2"/>
          <a:stretch>
            <a:fillRect/>
          </a:stretch>
        </p:blipFill>
        <p:spPr>
          <a:xfrm>
            <a:off x="276762" y="1612900"/>
            <a:ext cx="8867238" cy="3624399"/>
          </a:xfrm>
          <a:prstGeom prst="rect">
            <a:avLst/>
          </a:prstGeom>
        </p:spPr>
      </p:pic>
      <p:sp>
        <p:nvSpPr>
          <p:cNvPr id="6" name="TextBox 5"/>
          <p:cNvSpPr txBox="1"/>
          <p:nvPr/>
        </p:nvSpPr>
        <p:spPr>
          <a:xfrm>
            <a:off x="995499" y="6121366"/>
            <a:ext cx="7328931" cy="369332"/>
          </a:xfrm>
          <a:prstGeom prst="rect">
            <a:avLst/>
          </a:prstGeom>
          <a:noFill/>
        </p:spPr>
        <p:txBody>
          <a:bodyPr wrap="square" rtlCol="0">
            <a:spAutoFit/>
          </a:bodyPr>
          <a:lstStyle/>
          <a:p>
            <a:r>
              <a:rPr lang="en-US" dirty="0" smtClean="0"/>
              <a:t>Source: http://hvri.geog.sc.edu/SHELDUS/docs/Summary_1960_2011.pdf</a:t>
            </a:r>
            <a:endParaRPr lang="en-US" dirty="0"/>
          </a:p>
        </p:txBody>
      </p:sp>
    </p:spTree>
    <p:extLst>
      <p:ext uri="{BB962C8B-B14F-4D97-AF65-F5344CB8AC3E}">
        <p14:creationId xmlns:p14="http://schemas.microsoft.com/office/powerpoint/2010/main" val="210496484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44</a:t>
            </a:fld>
            <a:endParaRPr lang="en-US" dirty="0">
              <a:solidFill>
                <a:prstClr val="black">
                  <a:tint val="75000"/>
                </a:prstClr>
              </a:solidFill>
            </a:endParaRPr>
          </a:p>
        </p:txBody>
      </p:sp>
      <p:sp>
        <p:nvSpPr>
          <p:cNvPr id="206" name="Title 1"/>
          <p:cNvSpPr txBox="1">
            <a:spLocks/>
          </p:cNvSpPr>
          <p:nvPr/>
        </p:nvSpPr>
        <p:spPr bwMode="auto">
          <a:xfrm>
            <a:off x="511628" y="321978"/>
            <a:ext cx="7638079"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Actuaries Climate Risk Index – Sample Plot of HII</a:t>
            </a:r>
          </a:p>
        </p:txBody>
      </p:sp>
      <p:sp>
        <p:nvSpPr>
          <p:cNvPr id="171" name="Content Placeholder 2"/>
          <p:cNvSpPr txBox="1">
            <a:spLocks/>
          </p:cNvSpPr>
          <p:nvPr/>
        </p:nvSpPr>
        <p:spPr>
          <a:xfrm>
            <a:off x="511629" y="1518114"/>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en-US" sz="2000" dirty="0">
              <a:latin typeface="Georgia" panose="02040502050405020303" pitchFamily="18" charset="0"/>
            </a:endParaRPr>
          </a:p>
        </p:txBody>
      </p:sp>
      <p:cxnSp>
        <p:nvCxnSpPr>
          <p:cNvPr id="4" name="Straight Connector 3"/>
          <p:cNvCxnSpPr/>
          <p:nvPr/>
        </p:nvCxnSpPr>
        <p:spPr>
          <a:xfrm flipV="1">
            <a:off x="533400" y="963016"/>
            <a:ext cx="7616308"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11290" y="1011988"/>
            <a:ext cx="9144000" cy="5358631"/>
          </a:xfrm>
          <a:prstGeom prst="rect">
            <a:avLst/>
          </a:prstGeom>
        </p:spPr>
      </p:pic>
    </p:spTree>
    <p:extLst>
      <p:ext uri="{BB962C8B-B14F-4D97-AF65-F5344CB8AC3E}">
        <p14:creationId xmlns:p14="http://schemas.microsoft.com/office/powerpoint/2010/main" val="327508803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45</a:t>
            </a:fld>
            <a:endParaRPr lang="en-US" dirty="0">
              <a:solidFill>
                <a:prstClr val="black">
                  <a:tint val="75000"/>
                </a:prstClr>
              </a:solidFill>
            </a:endParaRPr>
          </a:p>
        </p:txBody>
      </p:sp>
      <p:sp>
        <p:nvSpPr>
          <p:cNvPr id="206" name="Title 1"/>
          <p:cNvSpPr txBox="1">
            <a:spLocks/>
          </p:cNvSpPr>
          <p:nvPr/>
        </p:nvSpPr>
        <p:spPr bwMode="auto">
          <a:xfrm>
            <a:off x="533400" y="345778"/>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ACI Communication &amp; Roll-out Schedule</a:t>
            </a:r>
          </a:p>
        </p:txBody>
      </p:sp>
      <p:sp>
        <p:nvSpPr>
          <p:cNvPr id="171" name="Content Placeholder 2"/>
          <p:cNvSpPr txBox="1">
            <a:spLocks/>
          </p:cNvSpPr>
          <p:nvPr/>
        </p:nvSpPr>
        <p:spPr>
          <a:xfrm>
            <a:off x="511629" y="1367891"/>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2400" dirty="0" smtClean="0">
                <a:latin typeface="Georgia" panose="02040502050405020303" pitchFamily="18" charset="0"/>
              </a:rPr>
              <a:t>Website prototype completed by Solterra</a:t>
            </a:r>
          </a:p>
          <a:p>
            <a:pPr lvl="1">
              <a:defRPr/>
            </a:pPr>
            <a:r>
              <a:rPr lang="en-US" sz="2000" dirty="0" smtClean="0">
                <a:latin typeface="Georgia" panose="02040502050405020303" pitchFamily="18" charset="0"/>
              </a:rPr>
              <a:t>Actual website build by Matrix Group beginning soon</a:t>
            </a:r>
          </a:p>
          <a:p>
            <a:pPr lvl="1">
              <a:defRPr/>
            </a:pPr>
            <a:r>
              <a:rPr lang="en-US" sz="2000" dirty="0" smtClean="0">
                <a:latin typeface="Georgia" panose="02040502050405020303" pitchFamily="18" charset="0"/>
              </a:rPr>
              <a:t>Proposed timetable: website platform complete in 3 months</a:t>
            </a:r>
          </a:p>
          <a:p>
            <a:pPr lvl="1">
              <a:defRPr/>
            </a:pPr>
            <a:r>
              <a:rPr lang="en-US" sz="2000" dirty="0" smtClean="0">
                <a:latin typeface="Georgia" panose="02040502050405020303" pitchFamily="18" charset="0"/>
              </a:rPr>
              <a:t>SOA doing index calculations, CIWG handling content</a:t>
            </a:r>
          </a:p>
          <a:p>
            <a:pPr lvl="1">
              <a:defRPr/>
            </a:pPr>
            <a:r>
              <a:rPr lang="en-US" sz="2000" dirty="0" smtClean="0">
                <a:latin typeface="Georgia" panose="02040502050405020303" pitchFamily="18" charset="0"/>
              </a:rPr>
              <a:t>Launch thereafter</a:t>
            </a:r>
          </a:p>
          <a:p>
            <a:pPr fontAlgn="auto">
              <a:spcAft>
                <a:spcPts val="0"/>
              </a:spcAft>
              <a:defRPr/>
            </a:pPr>
            <a:r>
              <a:rPr lang="en-US" sz="2400" dirty="0" smtClean="0">
                <a:latin typeface="Georgia" panose="02040502050405020303" pitchFamily="18" charset="0"/>
              </a:rPr>
              <a:t>Website contents</a:t>
            </a:r>
          </a:p>
          <a:p>
            <a:pPr lvl="1" fontAlgn="auto">
              <a:spcAft>
                <a:spcPts val="0"/>
              </a:spcAft>
              <a:buFont typeface="Courier New" panose="02070309020205020404" pitchFamily="49" charset="0"/>
              <a:buChar char="o"/>
              <a:defRPr/>
            </a:pPr>
            <a:r>
              <a:rPr lang="en-US" sz="2000" dirty="0" smtClean="0">
                <a:latin typeface="Georgia" panose="02040502050405020303" pitchFamily="18" charset="0"/>
              </a:rPr>
              <a:t>Charts of index components and composite indices</a:t>
            </a:r>
          </a:p>
          <a:p>
            <a:pPr lvl="1" fontAlgn="auto">
              <a:spcAft>
                <a:spcPts val="0"/>
              </a:spcAft>
              <a:buFont typeface="Courier New" panose="02070309020205020404" pitchFamily="49" charset="0"/>
              <a:buChar char="o"/>
              <a:defRPr/>
            </a:pPr>
            <a:r>
              <a:rPr lang="en-US" sz="2000" dirty="0" smtClean="0">
                <a:latin typeface="Georgia" panose="02040502050405020303" pitchFamily="18" charset="0"/>
              </a:rPr>
              <a:t>Maps of variation by 12 regions</a:t>
            </a:r>
          </a:p>
          <a:p>
            <a:pPr lvl="1" fontAlgn="auto">
              <a:spcAft>
                <a:spcPts val="0"/>
              </a:spcAft>
              <a:buFont typeface="Courier New" panose="02070309020205020404" pitchFamily="49" charset="0"/>
              <a:buChar char="o"/>
              <a:defRPr/>
            </a:pPr>
            <a:r>
              <a:rPr lang="en-US" sz="2000" dirty="0" smtClean="0">
                <a:latin typeface="Georgia" panose="02040502050405020303" pitchFamily="18" charset="0"/>
              </a:rPr>
              <a:t>Commentary in English and French</a:t>
            </a:r>
          </a:p>
          <a:p>
            <a:pPr lvl="1" fontAlgn="auto">
              <a:spcAft>
                <a:spcPts val="0"/>
              </a:spcAft>
              <a:buFont typeface="Courier New" panose="02070309020205020404" pitchFamily="49" charset="0"/>
              <a:buChar char="o"/>
              <a:defRPr/>
            </a:pPr>
            <a:r>
              <a:rPr lang="en-US" sz="2000" dirty="0" smtClean="0">
                <a:latin typeface="Georgia" panose="02040502050405020303" pitchFamily="18" charset="0"/>
              </a:rPr>
              <a:t>Index data available for download</a:t>
            </a:r>
          </a:p>
          <a:p>
            <a:pPr lvl="1" fontAlgn="auto">
              <a:spcAft>
                <a:spcPts val="0"/>
              </a:spcAft>
              <a:buFont typeface="Courier New" panose="02070309020205020404" pitchFamily="49" charset="0"/>
              <a:buChar char="o"/>
              <a:defRPr/>
            </a:pPr>
            <a:r>
              <a:rPr lang="en-US" sz="2000" dirty="0" smtClean="0">
                <a:latin typeface="Georgia" panose="02040502050405020303" pitchFamily="18" charset="0"/>
              </a:rPr>
              <a:t>Links to related information</a:t>
            </a:r>
          </a:p>
          <a:p>
            <a:pPr>
              <a:defRPr/>
            </a:pPr>
            <a:r>
              <a:rPr lang="en-US" sz="2400" dirty="0">
                <a:latin typeface="Georgia" panose="02040502050405020303" pitchFamily="18" charset="0"/>
              </a:rPr>
              <a:t>Quarterly press </a:t>
            </a:r>
            <a:r>
              <a:rPr lang="en-US" sz="2400" dirty="0" smtClean="0">
                <a:latin typeface="Georgia" panose="02040502050405020303" pitchFamily="18" charset="0"/>
              </a:rPr>
              <a:t>releases once website is ready</a:t>
            </a:r>
          </a:p>
          <a:p>
            <a:pPr lvl="1">
              <a:buFont typeface="Courier New"/>
              <a:buChar char="o"/>
              <a:defRPr/>
            </a:pPr>
            <a:r>
              <a:rPr lang="en-US" sz="2000" dirty="0" smtClean="0">
                <a:latin typeface="Georgia" panose="02040502050405020303" pitchFamily="18" charset="0"/>
              </a:rPr>
              <a:t>Talking points, FAQ, assigned team to handle press inquiries</a:t>
            </a:r>
            <a:endParaRPr lang="en-US" sz="2000" dirty="0">
              <a:latin typeface="Georgia" panose="02040502050405020303" pitchFamily="18" charset="0"/>
            </a:endParaRPr>
          </a:p>
          <a:p>
            <a:pPr>
              <a:defRPr/>
            </a:pPr>
            <a:endParaRPr lang="en-US" sz="2400" dirty="0" smtClean="0">
              <a:latin typeface="Georgia" panose="02040502050405020303" pitchFamily="18" charset="0"/>
            </a:endParaRPr>
          </a:p>
          <a:p>
            <a:pPr marL="0" indent="0">
              <a:buNone/>
              <a:defRPr/>
            </a:pPr>
            <a:endParaRPr lang="en-US" sz="2000" u="sng" dirty="0" smtClean="0">
              <a:solidFill>
                <a:srgbClr val="0000FF"/>
              </a:solidFill>
              <a:latin typeface="Georgia" panose="02040502050405020303" pitchFamily="18" charset="0"/>
            </a:endParaRPr>
          </a:p>
          <a:p>
            <a:pPr marL="0" indent="0">
              <a:buNone/>
              <a:defRPr/>
            </a:pPr>
            <a:endParaRPr lang="en-US" sz="2000" u="sng" dirty="0" smtClean="0">
              <a:solidFill>
                <a:srgbClr val="0000FF"/>
              </a:solidFill>
              <a:latin typeface="Georgia" panose="02040502050405020303" pitchFamily="18" charset="0"/>
            </a:endParaRPr>
          </a:p>
        </p:txBody>
      </p:sp>
      <p:cxnSp>
        <p:nvCxnSpPr>
          <p:cNvPr id="6" name="Straight Connector 5"/>
          <p:cNvCxnSpPr/>
          <p:nvPr/>
        </p:nvCxnSpPr>
        <p:spPr>
          <a:xfrm flipV="1">
            <a:off x="641929" y="963016"/>
            <a:ext cx="7410094" cy="13956"/>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800609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46</a:t>
            </a:fld>
            <a:endParaRPr lang="en-US" dirty="0">
              <a:solidFill>
                <a:prstClr val="black">
                  <a:tint val="75000"/>
                </a:prstClr>
              </a:solidFill>
            </a:endParaRPr>
          </a:p>
        </p:txBody>
      </p:sp>
      <p:sp>
        <p:nvSpPr>
          <p:cNvPr id="206" name="Title 1"/>
          <p:cNvSpPr txBox="1">
            <a:spLocks/>
          </p:cNvSpPr>
          <p:nvPr/>
        </p:nvSpPr>
        <p:spPr bwMode="auto">
          <a:xfrm>
            <a:off x="533400" y="331821"/>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ACRI Roll Out</a:t>
            </a:r>
          </a:p>
        </p:txBody>
      </p:sp>
      <p:sp>
        <p:nvSpPr>
          <p:cNvPr id="171" name="Content Placeholder 2"/>
          <p:cNvSpPr txBox="1">
            <a:spLocks/>
          </p:cNvSpPr>
          <p:nvPr/>
        </p:nvSpPr>
        <p:spPr>
          <a:xfrm>
            <a:off x="511629" y="1403962"/>
            <a:ext cx="8229600" cy="471740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dirty="0" smtClean="0">
                <a:latin typeface="Georgia" panose="02040502050405020303" pitchFamily="18" charset="0"/>
              </a:rPr>
              <a:t>Complete formulation of ACRI</a:t>
            </a:r>
          </a:p>
          <a:p>
            <a:pPr>
              <a:defRPr/>
            </a:pPr>
            <a:r>
              <a:rPr lang="en-US" sz="2400" dirty="0" smtClean="0">
                <a:latin typeface="Georgia" panose="02040502050405020303" pitchFamily="18" charset="0"/>
              </a:rPr>
              <a:t>Create prototype website </a:t>
            </a:r>
          </a:p>
          <a:p>
            <a:pPr>
              <a:defRPr/>
            </a:pPr>
            <a:r>
              <a:rPr lang="en-US" sz="2400" dirty="0" smtClean="0">
                <a:latin typeface="Georgia" panose="02040502050405020303" pitchFamily="18" charset="0"/>
              </a:rPr>
              <a:t>Build </a:t>
            </a:r>
            <a:r>
              <a:rPr lang="en-US" sz="2400" dirty="0" smtClean="0">
                <a:latin typeface="Georgia" panose="02040502050405020303" pitchFamily="18" charset="0"/>
              </a:rPr>
              <a:t>ACRI portion of actual website</a:t>
            </a:r>
          </a:p>
          <a:p>
            <a:pPr>
              <a:defRPr/>
            </a:pPr>
            <a:r>
              <a:rPr lang="en-US" sz="2400" dirty="0" smtClean="0">
                <a:latin typeface="Georgia" panose="02040502050405020303" pitchFamily="18" charset="0"/>
              </a:rPr>
              <a:t>Quarterly index releases in tandem with ACI</a:t>
            </a:r>
          </a:p>
          <a:p>
            <a:pPr>
              <a:defRPr/>
            </a:pPr>
            <a:r>
              <a:rPr lang="en-US" sz="2400" dirty="0" smtClean="0">
                <a:latin typeface="Georgia" panose="02040502050405020303" pitchFamily="18" charset="0"/>
              </a:rPr>
              <a:t>Periodic articles in actuarial magazines</a:t>
            </a:r>
          </a:p>
          <a:p>
            <a:pPr>
              <a:defRPr/>
            </a:pPr>
            <a:endParaRPr lang="en-US" sz="2000" dirty="0">
              <a:latin typeface="Georgia" panose="02040502050405020303" pitchFamily="18" charset="0"/>
            </a:endParaRPr>
          </a:p>
          <a:p>
            <a:pPr>
              <a:defRPr/>
            </a:pPr>
            <a:endParaRPr lang="en-US" sz="2000" dirty="0">
              <a:latin typeface="Georgia" panose="02040502050405020303" pitchFamily="18" charset="0"/>
            </a:endParaRPr>
          </a:p>
        </p:txBody>
      </p:sp>
      <p:cxnSp>
        <p:nvCxnSpPr>
          <p:cNvPr id="4" name="Straight Connector 3"/>
          <p:cNvCxnSpPr/>
          <p:nvPr/>
        </p:nvCxnSpPr>
        <p:spPr>
          <a:xfrm flipV="1">
            <a:off x="533400" y="963016"/>
            <a:ext cx="7616308"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966192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47</a:t>
            </a:fld>
            <a:endParaRPr lang="en-US" dirty="0">
              <a:solidFill>
                <a:prstClr val="black">
                  <a:tint val="75000"/>
                </a:prstClr>
              </a:solidFill>
            </a:endParaRPr>
          </a:p>
        </p:txBody>
      </p:sp>
      <p:sp>
        <p:nvSpPr>
          <p:cNvPr id="206" name="Title 1"/>
          <p:cNvSpPr txBox="1">
            <a:spLocks/>
          </p:cNvSpPr>
          <p:nvPr/>
        </p:nvSpPr>
        <p:spPr bwMode="auto">
          <a:xfrm>
            <a:off x="533400" y="345778"/>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Websites and Logo</a:t>
            </a:r>
          </a:p>
        </p:txBody>
      </p:sp>
      <p:sp>
        <p:nvSpPr>
          <p:cNvPr id="171" name="Content Placeholder 2"/>
          <p:cNvSpPr txBox="1">
            <a:spLocks/>
          </p:cNvSpPr>
          <p:nvPr/>
        </p:nvSpPr>
        <p:spPr>
          <a:xfrm>
            <a:off x="511629" y="1470084"/>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2000" dirty="0" smtClean="0">
                <a:latin typeface="Georgia" panose="02040502050405020303" pitchFamily="18" charset="0"/>
              </a:rPr>
              <a:t>English</a:t>
            </a:r>
          </a:p>
          <a:p>
            <a:pPr marL="0" indent="0">
              <a:buNone/>
              <a:defRPr/>
            </a:pPr>
            <a:r>
              <a:rPr lang="en-US" sz="2000" dirty="0">
                <a:latin typeface="Georgia" panose="02040502050405020303" pitchFamily="18" charset="0"/>
              </a:rPr>
              <a:t>	</a:t>
            </a:r>
            <a:r>
              <a:rPr lang="en-US" sz="2000" u="sng" dirty="0" smtClean="0">
                <a:solidFill>
                  <a:srgbClr val="0000FF"/>
                </a:solidFill>
                <a:latin typeface="Georgia" panose="02040502050405020303" pitchFamily="18" charset="0"/>
                <a:hlinkClick r:id="rId2"/>
              </a:rPr>
              <a:t>www.ClimateRiskHub.org</a:t>
            </a:r>
            <a:r>
              <a:rPr lang="en-US" sz="2000" dirty="0" smtClean="0">
                <a:latin typeface="Georgia" panose="02040502050405020303" pitchFamily="18" charset="0"/>
              </a:rPr>
              <a:t> and .com</a:t>
            </a:r>
            <a:endParaRPr lang="en-US" sz="2000" dirty="0">
              <a:latin typeface="Georgia" panose="02040502050405020303" pitchFamily="18" charset="0"/>
            </a:endParaRPr>
          </a:p>
          <a:p>
            <a:pPr marL="0" indent="0">
              <a:buNone/>
              <a:defRPr/>
            </a:pPr>
            <a:r>
              <a:rPr lang="en-US" sz="2000" dirty="0" smtClean="0">
                <a:solidFill>
                  <a:srgbClr val="0000FF"/>
                </a:solidFill>
                <a:latin typeface="Georgia" panose="02040502050405020303" pitchFamily="18" charset="0"/>
              </a:rPr>
              <a:t>	</a:t>
            </a:r>
            <a:r>
              <a:rPr lang="en-US" sz="2000" u="sng" dirty="0" smtClean="0">
                <a:solidFill>
                  <a:srgbClr val="0000FF"/>
                </a:solidFill>
                <a:latin typeface="Georgia" panose="02040502050405020303" pitchFamily="18" charset="0"/>
              </a:rPr>
              <a:t>www.ActuariesClimateIndex.org</a:t>
            </a:r>
            <a:r>
              <a:rPr lang="en-US" sz="2000" dirty="0">
                <a:latin typeface="Georgia" panose="02040502050405020303" pitchFamily="18" charset="0"/>
              </a:rPr>
              <a:t> and .com</a:t>
            </a:r>
            <a:endParaRPr lang="en-US" sz="2000" u="sng" dirty="0">
              <a:solidFill>
                <a:srgbClr val="0000FF"/>
              </a:solidFill>
              <a:latin typeface="Georgia" panose="02040502050405020303" pitchFamily="18" charset="0"/>
            </a:endParaRPr>
          </a:p>
          <a:p>
            <a:pPr marL="0" indent="0" fontAlgn="auto">
              <a:spcAft>
                <a:spcPts val="0"/>
              </a:spcAft>
              <a:buNone/>
              <a:defRPr/>
            </a:pPr>
            <a:endParaRPr lang="en-US" sz="2000" dirty="0" smtClean="0">
              <a:latin typeface="Georgia" panose="02040502050405020303" pitchFamily="18" charset="0"/>
            </a:endParaRPr>
          </a:p>
          <a:p>
            <a:pPr>
              <a:defRPr/>
            </a:pPr>
            <a:r>
              <a:rPr lang="en-US" sz="2000" dirty="0" smtClean="0">
                <a:latin typeface="Georgia" panose="02040502050405020303" pitchFamily="18" charset="0"/>
              </a:rPr>
              <a:t>French</a:t>
            </a:r>
          </a:p>
          <a:p>
            <a:pPr marL="0" indent="0">
              <a:buNone/>
              <a:defRPr/>
            </a:pPr>
            <a:r>
              <a:rPr lang="en-US" sz="2000" dirty="0">
                <a:latin typeface="Georgia" panose="02040502050405020303" pitchFamily="18" charset="0"/>
              </a:rPr>
              <a:t>	</a:t>
            </a:r>
            <a:r>
              <a:rPr lang="en-US" sz="2000" dirty="0" smtClean="0">
                <a:latin typeface="Georgia" panose="02040502050405020303" pitchFamily="18" charset="0"/>
                <a:hlinkClick r:id="rId3"/>
              </a:rPr>
              <a:t>www.CarrefourRisquesClimatiques.org</a:t>
            </a:r>
            <a:r>
              <a:rPr lang="en-US" sz="2000" dirty="0">
                <a:latin typeface="Georgia" panose="02040502050405020303" pitchFamily="18" charset="0"/>
              </a:rPr>
              <a:t> and .com</a:t>
            </a:r>
            <a:endParaRPr lang="en-US" sz="2000" dirty="0" smtClean="0">
              <a:latin typeface="Georgia" panose="02040502050405020303" pitchFamily="18" charset="0"/>
            </a:endParaRPr>
          </a:p>
          <a:p>
            <a:pPr marL="0" indent="0">
              <a:buNone/>
              <a:defRPr/>
            </a:pPr>
            <a:r>
              <a:rPr lang="en-US" sz="2000" dirty="0">
                <a:latin typeface="Georgia" panose="02040502050405020303" pitchFamily="18" charset="0"/>
              </a:rPr>
              <a:t>	</a:t>
            </a:r>
            <a:r>
              <a:rPr lang="en-US" sz="2000" dirty="0" smtClean="0">
                <a:latin typeface="Georgia" panose="02040502050405020303" pitchFamily="18" charset="0"/>
                <a:hlinkClick r:id="rId4"/>
              </a:rPr>
              <a:t>www.IndiceClimatiqueActuaires.org</a:t>
            </a:r>
            <a:r>
              <a:rPr lang="en-US" sz="2000" dirty="0" smtClean="0">
                <a:latin typeface="Georgia" panose="02040502050405020303" pitchFamily="18" charset="0"/>
              </a:rPr>
              <a:t> </a:t>
            </a:r>
            <a:r>
              <a:rPr lang="en-US" sz="2000" dirty="0">
                <a:latin typeface="Georgia" panose="02040502050405020303" pitchFamily="18" charset="0"/>
              </a:rPr>
              <a:t>and .com</a:t>
            </a:r>
            <a:endParaRPr lang="en-US" sz="2000" dirty="0" smtClean="0">
              <a:latin typeface="Georgia" panose="02040502050405020303" pitchFamily="18" charset="0"/>
            </a:endParaRPr>
          </a:p>
          <a:p>
            <a:pPr marL="0" indent="0">
              <a:buNone/>
              <a:defRPr/>
            </a:pPr>
            <a:endParaRPr lang="en-US" sz="2000" dirty="0">
              <a:latin typeface="Georgia" panose="02040502050405020303" pitchFamily="18" charset="0"/>
            </a:endParaRPr>
          </a:p>
          <a:p>
            <a:pPr marL="0" indent="0">
              <a:buNone/>
              <a:defRPr/>
            </a:pPr>
            <a:endParaRPr lang="en-US" sz="2000" dirty="0">
              <a:latin typeface="Georgia" panose="02040502050405020303" pitchFamily="18" charset="0"/>
            </a:endParaRPr>
          </a:p>
        </p:txBody>
      </p:sp>
      <p:cxnSp>
        <p:nvCxnSpPr>
          <p:cNvPr id="6" name="Straight Connector 5"/>
          <p:cNvCxnSpPr/>
          <p:nvPr/>
        </p:nvCxnSpPr>
        <p:spPr>
          <a:xfrm flipV="1">
            <a:off x="641929" y="963016"/>
            <a:ext cx="7410094" cy="13956"/>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pic>
        <p:nvPicPr>
          <p:cNvPr id="172" name="Picture 17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7443" y="4425726"/>
            <a:ext cx="2893679" cy="2150052"/>
          </a:xfrm>
          <a:prstGeom prst="rect">
            <a:avLst/>
          </a:prstGeom>
        </p:spPr>
      </p:pic>
    </p:spTree>
    <p:extLst>
      <p:ext uri="{BB962C8B-B14F-4D97-AF65-F5344CB8AC3E}">
        <p14:creationId xmlns:p14="http://schemas.microsoft.com/office/powerpoint/2010/main" val="274219983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48</a:t>
            </a:fld>
            <a:endParaRPr lang="en-US" dirty="0">
              <a:solidFill>
                <a:prstClr val="black">
                  <a:tint val="75000"/>
                </a:prstClr>
              </a:solidFill>
            </a:endParaRPr>
          </a:p>
        </p:txBody>
      </p:sp>
      <p:sp>
        <p:nvSpPr>
          <p:cNvPr id="206" name="Title 1"/>
          <p:cNvSpPr txBox="1">
            <a:spLocks/>
          </p:cNvSpPr>
          <p:nvPr/>
        </p:nvSpPr>
        <p:spPr bwMode="auto">
          <a:xfrm>
            <a:off x="533400" y="345778"/>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Potential Uses, Further R &amp; D</a:t>
            </a:r>
          </a:p>
        </p:txBody>
      </p:sp>
      <p:sp>
        <p:nvSpPr>
          <p:cNvPr id="171" name="Content Placeholder 2"/>
          <p:cNvSpPr txBox="1">
            <a:spLocks/>
          </p:cNvSpPr>
          <p:nvPr/>
        </p:nvSpPr>
        <p:spPr>
          <a:xfrm>
            <a:off x="511629" y="1367891"/>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dirty="0">
                <a:latin typeface="Georgia" panose="02040502050405020303" pitchFamily="18" charset="0"/>
              </a:rPr>
              <a:t>Potential uses</a:t>
            </a:r>
          </a:p>
          <a:p>
            <a:pPr lvl="1">
              <a:buFont typeface="Courier New"/>
              <a:buChar char="o"/>
              <a:defRPr/>
            </a:pPr>
            <a:r>
              <a:rPr lang="en-US" sz="2000" dirty="0">
                <a:latin typeface="Georgia" panose="02040502050405020303" pitchFamily="18" charset="0"/>
              </a:rPr>
              <a:t>Inform the debate</a:t>
            </a:r>
          </a:p>
          <a:p>
            <a:pPr lvl="1">
              <a:buFont typeface="Courier New"/>
              <a:buChar char="o"/>
              <a:defRPr/>
            </a:pPr>
            <a:r>
              <a:rPr lang="en-US" sz="2000" dirty="0">
                <a:latin typeface="Georgia" panose="02040502050405020303" pitchFamily="18" charset="0"/>
              </a:rPr>
              <a:t>Compare weather and climate</a:t>
            </a:r>
          </a:p>
          <a:p>
            <a:pPr lvl="1">
              <a:buFont typeface="Courier New"/>
              <a:buChar char="o"/>
              <a:defRPr/>
            </a:pPr>
            <a:r>
              <a:rPr lang="en-US" sz="2000" dirty="0">
                <a:latin typeface="Georgia" panose="02040502050405020303" pitchFamily="18" charset="0"/>
              </a:rPr>
              <a:t>Analysis of data</a:t>
            </a:r>
          </a:p>
          <a:p>
            <a:pPr fontAlgn="auto">
              <a:spcAft>
                <a:spcPts val="0"/>
              </a:spcAft>
              <a:defRPr/>
            </a:pPr>
            <a:r>
              <a:rPr lang="en-US" sz="2400" dirty="0" smtClean="0">
                <a:latin typeface="Georgia" panose="02040502050405020303" pitchFamily="18" charset="0"/>
              </a:rPr>
              <a:t>Adding regions</a:t>
            </a:r>
          </a:p>
          <a:p>
            <a:pPr lvl="1">
              <a:defRPr/>
            </a:pPr>
            <a:r>
              <a:rPr lang="en-US" sz="2000" dirty="0" smtClean="0">
                <a:latin typeface="Georgia" panose="02040502050405020303" pitchFamily="18" charset="0"/>
              </a:rPr>
              <a:t>Will actuarial organizations elsewhere take lead?</a:t>
            </a:r>
          </a:p>
          <a:p>
            <a:pPr lvl="1">
              <a:defRPr/>
            </a:pPr>
            <a:r>
              <a:rPr lang="en-US" sz="2000" dirty="0" smtClean="0">
                <a:latin typeface="Georgia" panose="02040502050405020303" pitchFamily="18" charset="0"/>
              </a:rPr>
              <a:t>Had preliminary talks recently with IFoA in UK</a:t>
            </a:r>
          </a:p>
          <a:p>
            <a:pPr lvl="1">
              <a:defRPr/>
            </a:pPr>
            <a:r>
              <a:rPr lang="en-US" sz="2000" dirty="0" smtClean="0">
                <a:latin typeface="Georgia" panose="02040502050405020303" pitchFamily="18" charset="0"/>
              </a:rPr>
              <a:t>Could link or add to our website</a:t>
            </a:r>
          </a:p>
          <a:p>
            <a:pPr fontAlgn="auto">
              <a:spcAft>
                <a:spcPts val="0"/>
              </a:spcAft>
              <a:defRPr/>
            </a:pPr>
            <a:r>
              <a:rPr lang="en-US" sz="2400" dirty="0" smtClean="0">
                <a:latin typeface="Georgia" panose="02040502050405020303" pitchFamily="18" charset="0"/>
              </a:rPr>
              <a:t>Call paper program after launch</a:t>
            </a:r>
          </a:p>
          <a:p>
            <a:pPr fontAlgn="auto">
              <a:spcAft>
                <a:spcPts val="0"/>
              </a:spcAft>
              <a:defRPr/>
            </a:pPr>
            <a:r>
              <a:rPr lang="en-US" sz="2400" dirty="0" smtClean="0">
                <a:latin typeface="Georgia" panose="02040502050405020303" pitchFamily="18" charset="0"/>
              </a:rPr>
              <a:t>Funded research</a:t>
            </a:r>
          </a:p>
          <a:p>
            <a:pPr fontAlgn="auto">
              <a:spcAft>
                <a:spcPts val="0"/>
              </a:spcAft>
              <a:defRPr/>
            </a:pPr>
            <a:endParaRPr lang="en-US" sz="2400" dirty="0" smtClean="0">
              <a:latin typeface="Georgia" panose="02040502050405020303" pitchFamily="18" charset="0"/>
            </a:endParaRPr>
          </a:p>
        </p:txBody>
      </p:sp>
      <p:cxnSp>
        <p:nvCxnSpPr>
          <p:cNvPr id="6" name="Straight Connector 5"/>
          <p:cNvCxnSpPr/>
          <p:nvPr/>
        </p:nvCxnSpPr>
        <p:spPr>
          <a:xfrm flipV="1">
            <a:off x="641929" y="963016"/>
            <a:ext cx="7410094" cy="13956"/>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864776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49</a:t>
            </a:fld>
            <a:endParaRPr lang="en-US" dirty="0">
              <a:solidFill>
                <a:prstClr val="black">
                  <a:tint val="75000"/>
                </a:prstClr>
              </a:solidFill>
            </a:endParaRPr>
          </a:p>
        </p:txBody>
      </p:sp>
      <p:sp>
        <p:nvSpPr>
          <p:cNvPr id="206" name="Title 1"/>
          <p:cNvSpPr txBox="1">
            <a:spLocks/>
          </p:cNvSpPr>
          <p:nvPr/>
        </p:nvSpPr>
        <p:spPr bwMode="auto">
          <a:xfrm>
            <a:off x="533400" y="331821"/>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How Can We Leverage This Work?</a:t>
            </a:r>
          </a:p>
        </p:txBody>
      </p:sp>
      <p:sp>
        <p:nvSpPr>
          <p:cNvPr id="171" name="Content Placeholder 2"/>
          <p:cNvSpPr txBox="1">
            <a:spLocks/>
          </p:cNvSpPr>
          <p:nvPr/>
        </p:nvSpPr>
        <p:spPr>
          <a:xfrm>
            <a:off x="511629" y="1403962"/>
            <a:ext cx="8229600" cy="471740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400" dirty="0" smtClean="0">
                <a:latin typeface="Georgia" panose="02040502050405020303" pitchFamily="18" charset="0"/>
              </a:rPr>
              <a:t>What significant issues does the insurance industry face due to climate change?</a:t>
            </a:r>
          </a:p>
          <a:p>
            <a:pPr lvl="1">
              <a:buFont typeface="Courier New"/>
              <a:buChar char="o"/>
              <a:defRPr/>
            </a:pPr>
            <a:r>
              <a:rPr lang="en-US" sz="2000" dirty="0" smtClean="0">
                <a:latin typeface="Georgia" panose="02040502050405020303" pitchFamily="18" charset="0"/>
              </a:rPr>
              <a:t>Varies for property, liability, life, health</a:t>
            </a:r>
          </a:p>
          <a:p>
            <a:pPr lvl="1">
              <a:buFont typeface="Courier New"/>
              <a:buChar char="o"/>
              <a:defRPr/>
            </a:pPr>
            <a:r>
              <a:rPr lang="en-US" sz="2000" dirty="0" smtClean="0">
                <a:latin typeface="Georgia" panose="02040502050405020303" pitchFamily="18" charset="0"/>
              </a:rPr>
              <a:t>Incorporating new trends into pricing</a:t>
            </a:r>
          </a:p>
          <a:p>
            <a:pPr lvl="1">
              <a:buFont typeface="Courier New"/>
              <a:buChar char="o"/>
              <a:defRPr/>
            </a:pPr>
            <a:r>
              <a:rPr lang="en-US" sz="2000" dirty="0" smtClean="0">
                <a:latin typeface="Georgia" panose="02040502050405020303" pitchFamily="18" charset="0"/>
              </a:rPr>
              <a:t>Incorporating higher risk into pricing and ERM</a:t>
            </a:r>
          </a:p>
          <a:p>
            <a:pPr lvl="1">
              <a:buFont typeface="Courier New"/>
              <a:buChar char="o"/>
              <a:defRPr/>
            </a:pPr>
            <a:r>
              <a:rPr lang="en-US" sz="2000" dirty="0" smtClean="0">
                <a:latin typeface="Georgia" panose="02040502050405020303" pitchFamily="18" charset="0"/>
              </a:rPr>
              <a:t>Coverage &amp; availability</a:t>
            </a:r>
          </a:p>
          <a:p>
            <a:pPr lvl="1">
              <a:buFont typeface="Courier New"/>
              <a:buChar char="o"/>
              <a:defRPr/>
            </a:pPr>
            <a:r>
              <a:rPr lang="en-US" sz="2000" dirty="0" smtClean="0">
                <a:latin typeface="Georgia" panose="02040502050405020303" pitchFamily="18" charset="0"/>
              </a:rPr>
              <a:t>Underwriting, investment and claim strategy</a:t>
            </a:r>
          </a:p>
          <a:p>
            <a:pPr>
              <a:defRPr/>
            </a:pPr>
            <a:r>
              <a:rPr lang="en-US" sz="2400" dirty="0" smtClean="0">
                <a:latin typeface="Georgia" panose="02040502050405020303" pitchFamily="18" charset="0"/>
              </a:rPr>
              <a:t>Timetable and urgency of mitigation, remediation</a:t>
            </a:r>
          </a:p>
          <a:p>
            <a:pPr>
              <a:defRPr/>
            </a:pPr>
            <a:r>
              <a:rPr lang="en-US" sz="2400" dirty="0" smtClean="0">
                <a:latin typeface="Georgia" panose="02040502050405020303" pitchFamily="18" charset="0"/>
              </a:rPr>
              <a:t>Managing climate change risk</a:t>
            </a:r>
            <a:r>
              <a:rPr lang="en-US" sz="2400" dirty="0">
                <a:latin typeface="Georgia" panose="02040502050405020303" pitchFamily="18" charset="0"/>
              </a:rPr>
              <a:t> </a:t>
            </a:r>
            <a:r>
              <a:rPr lang="en-US" sz="2400" dirty="0" smtClean="0">
                <a:latin typeface="Georgia" panose="02040502050405020303" pitchFamily="18" charset="0"/>
              </a:rPr>
              <a:t>using the ACI &amp; ACRI</a:t>
            </a:r>
          </a:p>
          <a:p>
            <a:pPr lvl="1">
              <a:buFont typeface="Courier New"/>
              <a:buChar char="o"/>
              <a:defRPr/>
            </a:pPr>
            <a:r>
              <a:rPr lang="en-US" sz="2000" dirty="0" smtClean="0">
                <a:latin typeface="Georgia" panose="02040502050405020303" pitchFamily="18" charset="0"/>
              </a:rPr>
              <a:t>Education</a:t>
            </a:r>
          </a:p>
          <a:p>
            <a:pPr lvl="1">
              <a:buFont typeface="Courier New"/>
              <a:buChar char="o"/>
              <a:defRPr/>
            </a:pPr>
            <a:r>
              <a:rPr lang="en-US" sz="2000" dirty="0" smtClean="0">
                <a:latin typeface="Georgia" panose="02040502050405020303" pitchFamily="18" charset="0"/>
              </a:rPr>
              <a:t>Data analysis</a:t>
            </a:r>
          </a:p>
          <a:p>
            <a:pPr marL="0" indent="0">
              <a:buNone/>
              <a:defRPr/>
            </a:pPr>
            <a:endParaRPr lang="en-US" dirty="0" smtClean="0">
              <a:latin typeface="Georgia" panose="02040502050405020303" pitchFamily="18" charset="0"/>
            </a:endParaRPr>
          </a:p>
          <a:p>
            <a:pPr>
              <a:defRPr/>
            </a:pPr>
            <a:endParaRPr lang="en-US" sz="2000" dirty="0">
              <a:latin typeface="Georgia" panose="02040502050405020303" pitchFamily="18" charset="0"/>
            </a:endParaRPr>
          </a:p>
        </p:txBody>
      </p:sp>
      <p:cxnSp>
        <p:nvCxnSpPr>
          <p:cNvPr id="4" name="Straight Connector 3"/>
          <p:cNvCxnSpPr/>
          <p:nvPr/>
        </p:nvCxnSpPr>
        <p:spPr>
          <a:xfrm flipV="1">
            <a:off x="533400" y="963016"/>
            <a:ext cx="7616308"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51084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5</a:t>
            </a:fld>
            <a:endParaRPr lang="en-US" dirty="0">
              <a:solidFill>
                <a:prstClr val="black">
                  <a:tint val="75000"/>
                </a:prstClr>
              </a:solidFill>
            </a:endParaRPr>
          </a:p>
        </p:txBody>
      </p:sp>
      <p:sp>
        <p:nvSpPr>
          <p:cNvPr id="205" name="Rectangle 3"/>
          <p:cNvSpPr txBox="1">
            <a:spLocks noChangeArrowheads="1"/>
          </p:cNvSpPr>
          <p:nvPr/>
        </p:nvSpPr>
        <p:spPr>
          <a:xfrm>
            <a:off x="609600" y="1622484"/>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spcAft>
                <a:spcPts val="0"/>
              </a:spcAft>
              <a:defRPr/>
            </a:pPr>
            <a:endParaRPr lang="en-CA" dirty="0"/>
          </a:p>
        </p:txBody>
      </p:sp>
      <p:sp>
        <p:nvSpPr>
          <p:cNvPr id="206" name="Title 1"/>
          <p:cNvSpPr txBox="1">
            <a:spLocks/>
          </p:cNvSpPr>
          <p:nvPr/>
        </p:nvSpPr>
        <p:spPr bwMode="auto">
          <a:xfrm>
            <a:off x="569912" y="228600"/>
            <a:ext cx="81168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dirty="0" smtClean="0">
                <a:solidFill>
                  <a:srgbClr val="00569F"/>
                </a:solidFill>
                <a:latin typeface="Georgia" panose="02040502050405020303" pitchFamily="18" charset="0"/>
              </a:rPr>
              <a:t>Changing Exposure to Floods (constant hazard)</a:t>
            </a:r>
            <a:endParaRPr lang="en-US" dirty="0">
              <a:solidFill>
                <a:srgbClr val="00569F"/>
              </a:solidFill>
              <a:latin typeface="Georgia" panose="02040502050405020303" pitchFamily="18" charset="0"/>
            </a:endParaRPr>
          </a:p>
        </p:txBody>
      </p:sp>
      <p:cxnSp>
        <p:nvCxnSpPr>
          <p:cNvPr id="4" name="Straight Connector 3"/>
          <p:cNvCxnSpPr/>
          <p:nvPr/>
        </p:nvCxnSpPr>
        <p:spPr>
          <a:xfrm flipV="1">
            <a:off x="609600" y="949059"/>
            <a:ext cx="7351713"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
        <p:nvSpPr>
          <p:cNvPr id="171" name="Rectangle 3"/>
          <p:cNvSpPr txBox="1">
            <a:spLocks noChangeArrowheads="1"/>
          </p:cNvSpPr>
          <p:nvPr/>
        </p:nvSpPr>
        <p:spPr>
          <a:xfrm>
            <a:off x="609600" y="1505545"/>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latin typeface="Georgia"/>
              <a:ea typeface="ＭＳ Ｐゴシック" pitchFamily="34" charset="-128"/>
              <a:cs typeface="Georgia"/>
            </a:endParaRPr>
          </a:p>
        </p:txBody>
      </p:sp>
      <p:sp>
        <p:nvSpPr>
          <p:cNvPr id="172" name="TextBox 7"/>
          <p:cNvSpPr txBox="1">
            <a:spLocks noChangeArrowheads="1"/>
          </p:cNvSpPr>
          <p:nvPr/>
        </p:nvSpPr>
        <p:spPr bwMode="auto">
          <a:xfrm>
            <a:off x="9626600" y="8669338"/>
            <a:ext cx="26447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600" dirty="0">
                <a:solidFill>
                  <a:srgbClr val="101130"/>
                </a:solidFill>
                <a:latin typeface="Tahoma" charset="0"/>
                <a:ea typeface="ＭＳ Ｐゴシック" charset="0"/>
                <a:cs typeface="ＭＳ Ｐゴシック" charset="0"/>
              </a:rPr>
              <a:t>SREX Figure 4-1 </a:t>
            </a:r>
          </a:p>
        </p:txBody>
      </p:sp>
      <p:sp>
        <p:nvSpPr>
          <p:cNvPr id="173" name="TextBox 7"/>
          <p:cNvSpPr txBox="1">
            <a:spLocks noChangeArrowheads="1"/>
          </p:cNvSpPr>
          <p:nvPr/>
        </p:nvSpPr>
        <p:spPr bwMode="auto">
          <a:xfrm>
            <a:off x="9779000" y="8821738"/>
            <a:ext cx="26447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600" dirty="0">
                <a:solidFill>
                  <a:srgbClr val="101130"/>
                </a:solidFill>
                <a:latin typeface="Tahoma" charset="0"/>
                <a:ea typeface="ＭＳ Ｐゴシック" charset="0"/>
                <a:cs typeface="ＭＳ Ｐゴシック" charset="0"/>
              </a:rPr>
              <a:t>SREX Figure 4-1 </a:t>
            </a:r>
          </a:p>
        </p:txBody>
      </p:sp>
      <p:sp>
        <p:nvSpPr>
          <p:cNvPr id="174" name="TextBox 7"/>
          <p:cNvSpPr txBox="1">
            <a:spLocks noChangeArrowheads="1"/>
          </p:cNvSpPr>
          <p:nvPr/>
        </p:nvSpPr>
        <p:spPr bwMode="auto">
          <a:xfrm>
            <a:off x="9931400" y="8974138"/>
            <a:ext cx="264477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eaLnBrk="0" hangingPunct="0">
              <a:defRPr sz="4200">
                <a:solidFill>
                  <a:srgbClr val="000000"/>
                </a:solidFill>
                <a:latin typeface="Helvetica Neue Light" charset="0"/>
                <a:ea typeface="ヒラギノ角ゴ ProN W3" charset="0"/>
                <a:cs typeface="ヒラギノ角ゴ ProN W3" charset="0"/>
                <a:sym typeface="Helvetica Neue Light" charset="0"/>
              </a:defRPr>
            </a:lvl1pPr>
            <a:lvl2pPr marL="742950" indent="-285750" eaLnBrk="0" hangingPunct="0">
              <a:defRPr sz="4200">
                <a:solidFill>
                  <a:srgbClr val="000000"/>
                </a:solidFill>
                <a:latin typeface="Helvetica Neue Light" charset="0"/>
                <a:ea typeface="ヒラギノ角ゴ ProN W3" charset="0"/>
                <a:cs typeface="ヒラギノ角ゴ ProN W3" charset="0"/>
                <a:sym typeface="Helvetica Neue Light" charset="0"/>
              </a:defRPr>
            </a:lvl2pPr>
            <a:lvl3pPr marL="11430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3pPr>
            <a:lvl4pPr marL="16002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4pPr>
            <a:lvl5pPr marL="2057400" indent="-228600" eaLnBrk="0" hangingPunct="0">
              <a:defRPr sz="4200">
                <a:solidFill>
                  <a:srgbClr val="000000"/>
                </a:solidFill>
                <a:latin typeface="Helvetica Neue Light" charset="0"/>
                <a:ea typeface="ヒラギノ角ゴ ProN W3" charset="0"/>
                <a:cs typeface="ヒラギノ角ゴ ProN W3" charset="0"/>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0"/>
                <a:cs typeface="ヒラギノ角ゴ ProN W3" charset="0"/>
                <a:sym typeface="Helvetica Neue Light" charset="0"/>
              </a:defRPr>
            </a:lvl9pPr>
          </a:lstStyle>
          <a:p>
            <a:pPr eaLnBrk="1" hangingPunct="1"/>
            <a:r>
              <a:rPr lang="en-US" sz="2600" dirty="0">
                <a:solidFill>
                  <a:srgbClr val="101130"/>
                </a:solidFill>
                <a:latin typeface="Tahoma" charset="0"/>
                <a:ea typeface="ＭＳ Ｐゴシック" charset="0"/>
                <a:cs typeface="ＭＳ Ｐゴシック" charset="0"/>
              </a:rPr>
              <a:t>SREX Figure 4-1 </a:t>
            </a:r>
          </a:p>
        </p:txBody>
      </p:sp>
      <p:sp>
        <p:nvSpPr>
          <p:cNvPr id="3" name="TextBox 2"/>
          <p:cNvSpPr txBox="1"/>
          <p:nvPr/>
        </p:nvSpPr>
        <p:spPr>
          <a:xfrm>
            <a:off x="6761469" y="6270171"/>
            <a:ext cx="1694094" cy="369332"/>
          </a:xfrm>
          <a:prstGeom prst="rect">
            <a:avLst/>
          </a:prstGeom>
          <a:noFill/>
        </p:spPr>
        <p:txBody>
          <a:bodyPr wrap="none" rtlCol="0">
            <a:spAutoFit/>
          </a:bodyPr>
          <a:lstStyle/>
          <a:p>
            <a:r>
              <a:rPr lang="en-US" dirty="0" smtClean="0"/>
              <a:t>SREX  Figure 4-2</a:t>
            </a:r>
            <a:endParaRPr lang="en-US" dirty="0"/>
          </a:p>
        </p:txBody>
      </p:sp>
      <p:pic>
        <p:nvPicPr>
          <p:cNvPr id="175" name="Content Placeholder 3" descr="SREX_Fig4-2.jpg"/>
          <p:cNvPicPr>
            <a:picLocks noChangeAspect="1"/>
          </p:cNvPicPr>
          <p:nvPr/>
        </p:nvPicPr>
        <p:blipFill>
          <a:blip r:embed="rId2">
            <a:extLst>
              <a:ext uri="{28A0092B-C50C-407E-A947-70E740481C1C}">
                <a14:useLocalDpi xmlns:a14="http://schemas.microsoft.com/office/drawing/2010/main" val="0"/>
              </a:ext>
            </a:extLst>
          </a:blip>
          <a:srcRect t="-6326" b="-6326"/>
          <a:stretch>
            <a:fillRect/>
          </a:stretch>
        </p:blipFill>
        <p:spPr>
          <a:xfrm>
            <a:off x="0" y="1196636"/>
            <a:ext cx="9051621" cy="4358353"/>
          </a:xfrm>
          <a:prstGeom prst="rect">
            <a:avLst/>
          </a:prstGeom>
        </p:spPr>
      </p:pic>
    </p:spTree>
    <p:extLst>
      <p:ext uri="{BB962C8B-B14F-4D97-AF65-F5344CB8AC3E}">
        <p14:creationId xmlns:p14="http://schemas.microsoft.com/office/powerpoint/2010/main" val="340366870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50</a:t>
            </a:fld>
            <a:endParaRPr lang="en-US" dirty="0">
              <a:solidFill>
                <a:prstClr val="black">
                  <a:tint val="75000"/>
                </a:prstClr>
              </a:solidFill>
            </a:endParaRPr>
          </a:p>
        </p:txBody>
      </p:sp>
      <p:sp>
        <p:nvSpPr>
          <p:cNvPr id="206" name="Title 1"/>
          <p:cNvSpPr txBox="1">
            <a:spLocks/>
          </p:cNvSpPr>
          <p:nvPr/>
        </p:nvSpPr>
        <p:spPr bwMode="auto">
          <a:xfrm>
            <a:off x="533400" y="331821"/>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Jeff Stahler’s View…</a:t>
            </a:r>
          </a:p>
        </p:txBody>
      </p:sp>
      <p:sp>
        <p:nvSpPr>
          <p:cNvPr id="171" name="Content Placeholder 2"/>
          <p:cNvSpPr txBox="1">
            <a:spLocks/>
          </p:cNvSpPr>
          <p:nvPr/>
        </p:nvSpPr>
        <p:spPr>
          <a:xfrm>
            <a:off x="511629" y="1874837"/>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endParaRPr lang="en-US" sz="2000" dirty="0">
              <a:latin typeface="Georgia" panose="02040502050405020303" pitchFamily="18" charset="0"/>
            </a:endParaRPr>
          </a:p>
        </p:txBody>
      </p:sp>
      <p:cxnSp>
        <p:nvCxnSpPr>
          <p:cNvPr id="4" name="Straight Connector 3"/>
          <p:cNvCxnSpPr/>
          <p:nvPr/>
        </p:nvCxnSpPr>
        <p:spPr>
          <a:xfrm flipV="1">
            <a:off x="533400" y="963016"/>
            <a:ext cx="7616308"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pic>
        <p:nvPicPr>
          <p:cNvPr id="169" name="Picture 168"/>
          <p:cNvPicPr>
            <a:picLocks noChangeAspect="1"/>
          </p:cNvPicPr>
          <p:nvPr/>
        </p:nvPicPr>
        <p:blipFill>
          <a:blip r:embed="rId2"/>
          <a:stretch>
            <a:fillRect/>
          </a:stretch>
        </p:blipFill>
        <p:spPr>
          <a:xfrm>
            <a:off x="1397000" y="1345667"/>
            <a:ext cx="6089375" cy="4567031"/>
          </a:xfrm>
          <a:prstGeom prst="rect">
            <a:avLst/>
          </a:prstGeom>
        </p:spPr>
      </p:pic>
    </p:spTree>
    <p:extLst>
      <p:ext uri="{BB962C8B-B14F-4D97-AF65-F5344CB8AC3E}">
        <p14:creationId xmlns:p14="http://schemas.microsoft.com/office/powerpoint/2010/main" val="339492380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US"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51</a:t>
            </a:fld>
            <a:endParaRPr lang="en-US" dirty="0">
              <a:solidFill>
                <a:prstClr val="black">
                  <a:tint val="75000"/>
                </a:prstClr>
              </a:solidFill>
            </a:endParaRPr>
          </a:p>
        </p:txBody>
      </p:sp>
      <p:sp>
        <p:nvSpPr>
          <p:cNvPr id="206" name="Title 1"/>
          <p:cNvSpPr txBox="1">
            <a:spLocks/>
          </p:cNvSpPr>
          <p:nvPr/>
        </p:nvSpPr>
        <p:spPr bwMode="auto">
          <a:xfrm>
            <a:off x="533400" y="331821"/>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Index Resources</a:t>
            </a:r>
          </a:p>
        </p:txBody>
      </p:sp>
      <p:sp>
        <p:nvSpPr>
          <p:cNvPr id="171" name="Content Placeholder 2"/>
          <p:cNvSpPr txBox="1">
            <a:spLocks/>
          </p:cNvSpPr>
          <p:nvPr/>
        </p:nvSpPr>
        <p:spPr>
          <a:xfrm>
            <a:off x="511629" y="1054925"/>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lang="en-US" sz="1600" dirty="0" smtClean="0">
                <a:latin typeface="Georgia" panose="02040502050405020303" pitchFamily="18" charset="0"/>
                <a:ea typeface="ＭＳ Ｐゴシック" charset="0"/>
              </a:rPr>
              <a:t>Donat, M. G., et al. 2013. Global land-based datasets for monitoring climatic extremes. Bulletin of the American Meteorological Society, July, 997-1006, doi:10.1175/BAMS-D-12-00109.1.</a:t>
            </a:r>
          </a:p>
          <a:p>
            <a:pPr>
              <a:spcBef>
                <a:spcPts val="0"/>
              </a:spcBef>
              <a:defRPr/>
            </a:pPr>
            <a:endParaRPr lang="en-US" sz="1600" dirty="0" smtClean="0">
              <a:latin typeface="Georgia" panose="02040502050405020303" pitchFamily="18" charset="0"/>
              <a:ea typeface="ＭＳ Ｐゴシック" charset="0"/>
            </a:endParaRPr>
          </a:p>
          <a:p>
            <a:pPr>
              <a:spcBef>
                <a:spcPts val="0"/>
              </a:spcBef>
              <a:defRPr/>
            </a:pPr>
            <a:r>
              <a:rPr lang="en-US" sz="1600" dirty="0" smtClean="0">
                <a:latin typeface="Georgia" panose="02040502050405020303" pitchFamily="18" charset="0"/>
                <a:ea typeface="ＭＳ Ｐゴシック" charset="0"/>
                <a:cs typeface="ＭＳ Ｐゴシック" charset="0"/>
              </a:rPr>
              <a:t>Hansen J., et al. 1998, A Common Sense Climate Index: Is Climate Changing Noticeably? PNAS, 95, 4113-4120.</a:t>
            </a:r>
          </a:p>
          <a:p>
            <a:pPr>
              <a:spcBef>
                <a:spcPts val="0"/>
              </a:spcBef>
              <a:defRPr/>
            </a:pPr>
            <a:endParaRPr lang="en-US" sz="1600" dirty="0" smtClean="0">
              <a:latin typeface="Georgia" panose="02040502050405020303" pitchFamily="18" charset="0"/>
              <a:ea typeface="ＭＳ Ｐゴシック" charset="0"/>
              <a:cs typeface="ＭＳ Ｐゴシック" charset="0"/>
            </a:endParaRPr>
          </a:p>
          <a:p>
            <a:pPr>
              <a:spcBef>
                <a:spcPts val="0"/>
              </a:spcBef>
              <a:defRPr/>
            </a:pPr>
            <a:r>
              <a:rPr lang="en-US" sz="1600" dirty="0" smtClean="0">
                <a:latin typeface="Georgia" panose="02040502050405020303" pitchFamily="18" charset="0"/>
                <a:ea typeface="ＭＳ Ｐゴシック" charset="0"/>
                <a:cs typeface="ＭＳ Ｐゴシック" charset="0"/>
              </a:rPr>
              <a:t>Peduzzi, P., et al. 2009, Assessing global exposure and vulnerability towards natural hazards: the Disaster Risk Index.  Natural Hazards and Earth System Sciences, 9, 1149-1159.</a:t>
            </a:r>
          </a:p>
          <a:p>
            <a:pPr>
              <a:spcBef>
                <a:spcPts val="0"/>
              </a:spcBef>
              <a:defRPr/>
            </a:pPr>
            <a:endParaRPr lang="en-US" sz="1600" dirty="0" smtClean="0">
              <a:latin typeface="Georgia" panose="02040502050405020303" pitchFamily="18" charset="0"/>
              <a:ea typeface="ＭＳ Ｐゴシック" charset="0"/>
            </a:endParaRPr>
          </a:p>
          <a:p>
            <a:pPr>
              <a:spcBef>
                <a:spcPts val="0"/>
              </a:spcBef>
              <a:defRPr/>
            </a:pPr>
            <a:r>
              <a:rPr lang="en-US" sz="1600" dirty="0" smtClean="0">
                <a:latin typeface="Georgia" panose="02040502050405020303" pitchFamily="18" charset="0"/>
                <a:ea typeface="ＭＳ Ｐゴシック" charset="0"/>
              </a:rPr>
              <a:t>Solterra Solutions, Determining the Impact of Climate Change on Insurance Risk and the Global Community, Phase I: Key Climate Indicators, November 2012.  Available at: www.casact.org/research/ClimateChangeRpt_Final.pdf</a:t>
            </a:r>
          </a:p>
          <a:p>
            <a:pPr>
              <a:spcBef>
                <a:spcPts val="0"/>
              </a:spcBef>
              <a:defRPr/>
            </a:pPr>
            <a:endParaRPr lang="en-US" sz="1600" dirty="0" smtClean="0">
              <a:latin typeface="Georgia" panose="02040502050405020303" pitchFamily="18" charset="0"/>
              <a:ea typeface="ＭＳ Ｐゴシック" charset="0"/>
            </a:endParaRPr>
          </a:p>
          <a:p>
            <a:pPr>
              <a:spcBef>
                <a:spcPts val="0"/>
              </a:spcBef>
              <a:defRPr/>
            </a:pPr>
            <a:r>
              <a:rPr lang="en-US" sz="1600" dirty="0" smtClean="0">
                <a:latin typeface="Georgia" panose="02040502050405020303" pitchFamily="18" charset="0"/>
                <a:ea typeface="ＭＳ Ｐゴシック" charset="0"/>
              </a:rPr>
              <a:t>Data sources:</a:t>
            </a:r>
          </a:p>
          <a:p>
            <a:pPr lvl="1">
              <a:spcBef>
                <a:spcPts val="0"/>
              </a:spcBef>
              <a:buFont typeface="Courier New" panose="02070309020205020404" pitchFamily="49" charset="0"/>
              <a:buChar char="o"/>
              <a:defRPr/>
            </a:pPr>
            <a:r>
              <a:rPr lang="en-US" sz="1600" dirty="0" smtClean="0">
                <a:latin typeface="Georgia" panose="02040502050405020303" pitchFamily="18" charset="0"/>
                <a:ea typeface="ＭＳ Ｐゴシック" charset="0"/>
              </a:rPr>
              <a:t>GHCNDEX: www.climdex.org</a:t>
            </a:r>
          </a:p>
          <a:p>
            <a:pPr lvl="1">
              <a:spcBef>
                <a:spcPts val="0"/>
              </a:spcBef>
              <a:buFont typeface="Courier New"/>
              <a:buChar char="o"/>
              <a:defRPr/>
            </a:pPr>
            <a:r>
              <a:rPr lang="en-US" sz="1600" dirty="0">
                <a:latin typeface="Georgia" panose="02040502050405020303" pitchFamily="18" charset="0"/>
              </a:rPr>
              <a:t>GHCN-Daily: www.ncdc.noaa.gov/oa/climate/ghcn-daily/</a:t>
            </a:r>
          </a:p>
          <a:p>
            <a:pPr lvl="1">
              <a:spcBef>
                <a:spcPts val="0"/>
              </a:spcBef>
              <a:buFont typeface="Courier New" panose="02070309020205020404" pitchFamily="49" charset="0"/>
              <a:buChar char="o"/>
              <a:defRPr/>
            </a:pPr>
            <a:r>
              <a:rPr lang="en-US" sz="1600" dirty="0" smtClean="0">
                <a:solidFill>
                  <a:srgbClr val="000000"/>
                </a:solidFill>
                <a:latin typeface="Georgia" panose="02040502050405020303" pitchFamily="18" charset="0"/>
                <a:ea typeface="ＭＳ Ｐゴシック" charset="0"/>
              </a:rPr>
              <a:t>Sea Level</a:t>
            </a:r>
            <a:r>
              <a:rPr lang="en-US" sz="1600" dirty="0" smtClean="0">
                <a:latin typeface="Georgia" panose="02040502050405020303" pitchFamily="18" charset="0"/>
                <a:ea typeface="ＭＳ Ｐゴシック" charset="0"/>
              </a:rPr>
              <a:t>: www.psmsl.org/data/obtaining/</a:t>
            </a:r>
          </a:p>
          <a:p>
            <a:pPr lvl="1">
              <a:spcBef>
                <a:spcPts val="0"/>
              </a:spcBef>
              <a:buFont typeface="Courier New" panose="02070309020205020404" pitchFamily="49" charset="0"/>
              <a:buChar char="o"/>
              <a:defRPr/>
            </a:pPr>
            <a:r>
              <a:rPr lang="en-US" sz="1600" dirty="0" smtClean="0">
                <a:latin typeface="Georgia" panose="02040502050405020303" pitchFamily="18" charset="0"/>
                <a:ea typeface="ＭＳ Ｐゴシック" charset="0"/>
              </a:rPr>
              <a:t>Wind: </a:t>
            </a:r>
            <a:r>
              <a:rPr lang="en-US" sz="1600" dirty="0" smtClean="0">
                <a:latin typeface="Georgia" panose="02040502050405020303" pitchFamily="18" charset="0"/>
                <a:ea typeface="ＭＳ Ｐゴシック" charset="0"/>
                <a:cs typeface="ＭＳ Ｐゴシック" charset="0"/>
              </a:rPr>
              <a:t>www.esrl.noaa.gov/psd/data/gridded/datancep.reanalysis.html</a:t>
            </a:r>
          </a:p>
          <a:p>
            <a:pPr lvl="1">
              <a:spcBef>
                <a:spcPts val="0"/>
              </a:spcBef>
              <a:buFont typeface="Courier New" panose="02070309020205020404" pitchFamily="49" charset="0"/>
              <a:buChar char="o"/>
              <a:defRPr/>
            </a:pPr>
            <a:r>
              <a:rPr lang="en-US" sz="1600" dirty="0" smtClean="0">
                <a:latin typeface="Georgia" panose="02040502050405020303" pitchFamily="18" charset="0"/>
                <a:ea typeface="ＭＳ Ｐゴシック" charset="0"/>
                <a:cs typeface="ＭＳ Ｐゴシック" charset="0"/>
              </a:rPr>
              <a:t>Economic Losses: http://webra.cas.sc.edu/hvriapps/sheldus_setup/sheldus_login.aspx</a:t>
            </a:r>
            <a:r>
              <a:rPr lang="en-US" sz="1600" dirty="0">
                <a:latin typeface="Georgia" panose="02040502050405020303" pitchFamily="18" charset="0"/>
                <a:ea typeface="ＭＳ Ｐゴシック" charset="0"/>
                <a:cs typeface="ＭＳ Ｐゴシック" charset="0"/>
              </a:rPr>
              <a:t>   http://www.publicsafety.gc.ca/cnt/rsrcs/cndn-dsstr-dtbs/</a:t>
            </a:r>
            <a:endParaRPr lang="en-US" sz="1600" dirty="0" smtClean="0">
              <a:latin typeface="Georgia" panose="02040502050405020303" pitchFamily="18" charset="0"/>
              <a:ea typeface="ＭＳ Ｐゴシック" charset="0"/>
              <a:cs typeface="ＭＳ Ｐゴシック" charset="0"/>
            </a:endParaRPr>
          </a:p>
          <a:p>
            <a:pPr lvl="1">
              <a:spcBef>
                <a:spcPts val="0"/>
              </a:spcBef>
              <a:buFont typeface="Courier New" panose="02070309020205020404" pitchFamily="49" charset="0"/>
              <a:buChar char="o"/>
              <a:defRPr/>
            </a:pPr>
            <a:endParaRPr lang="en-US" sz="1600" dirty="0">
              <a:latin typeface="Georgia" panose="02040502050405020303" pitchFamily="18" charset="0"/>
              <a:ea typeface="ＭＳ Ｐゴシック" charset="0"/>
            </a:endParaRPr>
          </a:p>
        </p:txBody>
      </p:sp>
      <p:cxnSp>
        <p:nvCxnSpPr>
          <p:cNvPr id="4" name="Straight Connector 3"/>
          <p:cNvCxnSpPr/>
          <p:nvPr/>
        </p:nvCxnSpPr>
        <p:spPr>
          <a:xfrm flipV="1">
            <a:off x="533400" y="963016"/>
            <a:ext cx="7881452" cy="13956"/>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8592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United_States_wui3_anim_1990-2000.gif"/>
          <p:cNvPicPr>
            <a:picLocks noChangeAspect="1"/>
          </p:cNvPicPr>
          <p:nvPr/>
        </p:nvPicPr>
        <p:blipFill>
          <a:blip r:embed="rId2">
            <a:extLst>
              <a:ext uri="{28A0092B-C50C-407E-A947-70E740481C1C}">
                <a14:useLocalDpi xmlns:a14="http://schemas.microsoft.com/office/drawing/2010/main" val="0"/>
              </a:ext>
            </a:extLst>
          </a:blip>
          <a:srcRect l="-30244" r="-30244"/>
          <a:stretch>
            <a:fillRect/>
          </a:stretch>
        </p:blipFill>
        <p:spPr>
          <a:xfrm>
            <a:off x="-2811522" y="-221541"/>
            <a:ext cx="14834584" cy="7141831"/>
          </a:xfrm>
          <a:prstGeom prst="rect">
            <a:avLst/>
          </a:prstGeom>
        </p:spPr>
      </p:pic>
    </p:spTree>
    <p:extLst>
      <p:ext uri="{BB962C8B-B14F-4D97-AF65-F5344CB8AC3E}">
        <p14:creationId xmlns:p14="http://schemas.microsoft.com/office/powerpoint/2010/main" val="40877382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7</a:t>
            </a:fld>
            <a:endParaRPr lang="en-US" dirty="0">
              <a:solidFill>
                <a:prstClr val="black">
                  <a:tint val="75000"/>
                </a:prstClr>
              </a:solidFill>
            </a:endParaRPr>
          </a:p>
        </p:txBody>
      </p:sp>
      <p:sp>
        <p:nvSpPr>
          <p:cNvPr id="205" name="Rectangle 3"/>
          <p:cNvSpPr txBox="1">
            <a:spLocks noChangeArrowheads="1"/>
          </p:cNvSpPr>
          <p:nvPr/>
        </p:nvSpPr>
        <p:spPr>
          <a:xfrm>
            <a:off x="609600" y="1622484"/>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spcAft>
                <a:spcPts val="0"/>
              </a:spcAft>
              <a:defRPr/>
            </a:pPr>
            <a:endParaRPr lang="en-CA" dirty="0"/>
          </a:p>
        </p:txBody>
      </p:sp>
      <p:sp>
        <p:nvSpPr>
          <p:cNvPr id="206" name="Title 1"/>
          <p:cNvSpPr txBox="1">
            <a:spLocks/>
          </p:cNvSpPr>
          <p:nvPr/>
        </p:nvSpPr>
        <p:spPr bwMode="auto">
          <a:xfrm>
            <a:off x="569912" y="228600"/>
            <a:ext cx="811688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dirty="0" smtClean="0">
                <a:solidFill>
                  <a:srgbClr val="00569F"/>
                </a:solidFill>
                <a:latin typeface="Georgia" panose="02040502050405020303" pitchFamily="18" charset="0"/>
              </a:rPr>
              <a:t>Increasing financial losses (US$ Billions)</a:t>
            </a:r>
            <a:endParaRPr lang="en-US" dirty="0">
              <a:solidFill>
                <a:srgbClr val="00569F"/>
              </a:solidFill>
              <a:latin typeface="Georgia" panose="02040502050405020303" pitchFamily="18" charset="0"/>
            </a:endParaRPr>
          </a:p>
        </p:txBody>
      </p:sp>
      <p:cxnSp>
        <p:nvCxnSpPr>
          <p:cNvPr id="4" name="Straight Connector 3"/>
          <p:cNvCxnSpPr/>
          <p:nvPr/>
        </p:nvCxnSpPr>
        <p:spPr>
          <a:xfrm flipV="1">
            <a:off x="609600" y="949059"/>
            <a:ext cx="7351713"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
        <p:nvSpPr>
          <p:cNvPr id="171" name="Rectangle 3"/>
          <p:cNvSpPr txBox="1">
            <a:spLocks noChangeArrowheads="1"/>
          </p:cNvSpPr>
          <p:nvPr/>
        </p:nvSpPr>
        <p:spPr>
          <a:xfrm>
            <a:off x="609600" y="1505545"/>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latin typeface="Georgia"/>
              <a:ea typeface="ＭＳ Ｐゴシック" pitchFamily="34" charset="-128"/>
              <a:cs typeface="Georgia"/>
            </a:endParaRPr>
          </a:p>
        </p:txBody>
      </p:sp>
      <p:pic>
        <p:nvPicPr>
          <p:cNvPr id="175" name="Content Placeholder 7"/>
          <p:cNvPicPr>
            <a:picLocks noChangeAspect="1"/>
          </p:cNvPicPr>
          <p:nvPr/>
        </p:nvPicPr>
        <p:blipFill>
          <a:blip r:embed="rId2"/>
          <a:srcRect l="-9824" r="-9824"/>
          <a:stretch>
            <a:fillRect/>
          </a:stretch>
        </p:blipFill>
        <p:spPr>
          <a:xfrm>
            <a:off x="-368895" y="1014411"/>
            <a:ext cx="10186590" cy="5536879"/>
          </a:xfrm>
          <a:prstGeom prst="rect">
            <a:avLst/>
          </a:prstGeom>
        </p:spPr>
      </p:pic>
      <p:sp>
        <p:nvSpPr>
          <p:cNvPr id="5" name="TextBox 4"/>
          <p:cNvSpPr txBox="1"/>
          <p:nvPr/>
        </p:nvSpPr>
        <p:spPr>
          <a:xfrm>
            <a:off x="6062176" y="6691051"/>
            <a:ext cx="184666" cy="369332"/>
          </a:xfrm>
          <a:prstGeom prst="rect">
            <a:avLst/>
          </a:prstGeom>
          <a:noFill/>
        </p:spPr>
        <p:txBody>
          <a:bodyPr wrap="none" rtlCol="0">
            <a:spAutoFit/>
          </a:bodyPr>
          <a:lstStyle/>
          <a:p>
            <a:endParaRPr lang="en-US" dirty="0"/>
          </a:p>
        </p:txBody>
      </p:sp>
      <p:sp>
        <p:nvSpPr>
          <p:cNvPr id="178" name="TextBox 177"/>
          <p:cNvSpPr txBox="1"/>
          <p:nvPr/>
        </p:nvSpPr>
        <p:spPr>
          <a:xfrm>
            <a:off x="2462465" y="6394207"/>
            <a:ext cx="4117987" cy="377537"/>
          </a:xfrm>
          <a:prstGeom prst="rect">
            <a:avLst/>
          </a:prstGeom>
          <a:noFill/>
        </p:spPr>
        <p:txBody>
          <a:bodyPr wrap="square" lIns="130046" tIns="65023" rIns="130046" bIns="65023" rtlCol="0">
            <a:spAutoFit/>
          </a:bodyPr>
          <a:lstStyle/>
          <a:p>
            <a:r>
              <a:rPr lang="en-US" sz="1600" dirty="0"/>
              <a:t>Source: Swiss Re Sigma, No 2/2015, Figure 4</a:t>
            </a:r>
          </a:p>
        </p:txBody>
      </p:sp>
    </p:spTree>
    <p:extLst>
      <p:ext uri="{BB962C8B-B14F-4D97-AF65-F5344CB8AC3E}">
        <p14:creationId xmlns:p14="http://schemas.microsoft.com/office/powerpoint/2010/main" val="16119940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8</a:t>
            </a:fld>
            <a:endParaRPr lang="en-US" dirty="0">
              <a:solidFill>
                <a:prstClr val="black">
                  <a:tint val="75000"/>
                </a:prstClr>
              </a:solidFill>
            </a:endParaRPr>
          </a:p>
        </p:txBody>
      </p:sp>
      <p:sp>
        <p:nvSpPr>
          <p:cNvPr id="205" name="Rectangle 3"/>
          <p:cNvSpPr txBox="1">
            <a:spLocks noChangeArrowheads="1"/>
          </p:cNvSpPr>
          <p:nvPr/>
        </p:nvSpPr>
        <p:spPr>
          <a:xfrm>
            <a:off x="609600" y="1622484"/>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spcAft>
                <a:spcPts val="0"/>
              </a:spcAft>
              <a:defRPr/>
            </a:pPr>
            <a:endParaRPr lang="en-CA" dirty="0"/>
          </a:p>
        </p:txBody>
      </p:sp>
      <p:sp>
        <p:nvSpPr>
          <p:cNvPr id="206" name="Title 1"/>
          <p:cNvSpPr txBox="1">
            <a:spLocks/>
          </p:cNvSpPr>
          <p:nvPr/>
        </p:nvSpPr>
        <p:spPr bwMode="auto">
          <a:xfrm>
            <a:off x="569913" y="344023"/>
            <a:ext cx="73914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What is adaptation?</a:t>
            </a:r>
            <a:endParaRPr lang="en-US" sz="2600" dirty="0">
              <a:solidFill>
                <a:srgbClr val="00569F"/>
              </a:solidFill>
              <a:latin typeface="Georgia" panose="02040502050405020303" pitchFamily="18" charset="0"/>
            </a:endParaRPr>
          </a:p>
        </p:txBody>
      </p:sp>
      <p:cxnSp>
        <p:nvCxnSpPr>
          <p:cNvPr id="4" name="Straight Connector 3"/>
          <p:cNvCxnSpPr/>
          <p:nvPr/>
        </p:nvCxnSpPr>
        <p:spPr>
          <a:xfrm flipV="1">
            <a:off x="609600" y="949059"/>
            <a:ext cx="7351713" cy="27914"/>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
        <p:nvSpPr>
          <p:cNvPr id="171" name="Rectangle 3"/>
          <p:cNvSpPr txBox="1">
            <a:spLocks noChangeArrowheads="1"/>
          </p:cNvSpPr>
          <p:nvPr/>
        </p:nvSpPr>
        <p:spPr>
          <a:xfrm>
            <a:off x="609600" y="1505545"/>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2588">
              <a:buClr>
                <a:srgbClr val="000000"/>
              </a:buClr>
              <a:buFont typeface="Arial" charset="0"/>
              <a:buChar char="•"/>
              <a:defRPr/>
            </a:pPr>
            <a:r>
              <a:rPr lang="en-US" sz="2400" dirty="0">
                <a:latin typeface="Georgia"/>
                <a:cs typeface="Georgia"/>
              </a:rPr>
              <a:t>From the IPCC: Adaptation is </a:t>
            </a:r>
            <a:r>
              <a:rPr lang="ja-JP" altLang="en-US" sz="2400" dirty="0">
                <a:latin typeface="Georgia"/>
                <a:cs typeface="Georgia"/>
              </a:rPr>
              <a:t>“</a:t>
            </a:r>
            <a:r>
              <a:rPr lang="en-US" sz="2400" dirty="0">
                <a:latin typeface="Georgia"/>
                <a:cs typeface="Georgia"/>
              </a:rPr>
              <a:t>adjustment in ecological, social, or economic systems in response to actual or expected climatic stimuli and their effects or impacts</a:t>
            </a:r>
            <a:r>
              <a:rPr lang="ja-JP" altLang="en-US" sz="2400" dirty="0">
                <a:latin typeface="Georgia"/>
                <a:cs typeface="Georgia"/>
              </a:rPr>
              <a:t>”</a:t>
            </a:r>
            <a:endParaRPr lang="en-US" sz="2400" dirty="0">
              <a:latin typeface="Georgia"/>
              <a:cs typeface="Georgia"/>
            </a:endParaRPr>
          </a:p>
          <a:p>
            <a:endParaRPr lang="en-US" sz="2000" dirty="0">
              <a:latin typeface="Georgia"/>
              <a:ea typeface="ＭＳ Ｐゴシック" pitchFamily="34" charset="-128"/>
              <a:cs typeface="Georgia"/>
            </a:endParaRPr>
          </a:p>
        </p:txBody>
      </p:sp>
      <p:pic>
        <p:nvPicPr>
          <p:cNvPr id="17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2755268"/>
            <a:ext cx="5816600" cy="396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29938175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699" name="AutoShape 1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0" name="AutoShape 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1" name="AutoShape 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2" name="AutoShape 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3" name="AutoShape 2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4" name="AutoShape 2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5" name="AutoShape 30"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6" name="AutoShape 32"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8" name="AutoShape 40"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09" name="AutoShape 42"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0" name="AutoShape 46"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1" name="AutoShape 51"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2" name="AutoShape 53"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3" name="AutoShape 5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4" name="AutoShape 5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5" name="AutoShape 59"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7" name="AutoShape 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18" name="AutoShape 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0" name="AutoShape 7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1" name="AutoShape 8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2" name="AutoShape 8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4" name="AutoShape 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5" name="AutoShape 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6" name="AutoShape 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7" name="AutoShape 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8" name="AutoShape 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29" name="AutoShape 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0" name="AutoShape 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1" name="AutoShape 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2" name="AutoShape 1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3" name="AutoShape 1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4" name="AutoShape 1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5" name="AutoShape 1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6" name="AutoShape 1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7" name="AutoShape 1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8" name="AutoShape 1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39" name="AutoShape 1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0" name="AutoShape 1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1" name="AutoShape 1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2" name="AutoShape 1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3" name="AutoShape 1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4" name="AutoShape 1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5" name="AutoShape 1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6" name="AutoShape 1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7" name="AutoShape 1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8" name="AutoShape 1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49" name="AutoShape 1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0" name="AutoShape 1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1" name="AutoShape 1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2" name="AutoShape 1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3" name="AutoShape 1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4" name="AutoShape 1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5" name="AutoShape 1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6" name="AutoShape 1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7" name="AutoShape 1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8" name="AutoShape 1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59" name="AutoShape 1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0" name="AutoShape 1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1" name="AutoShape 1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2" name="AutoShape 1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3" name="AutoShape 1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4" name="AutoShape 1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5" name="AutoShape 1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6" name="AutoShape 1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7" name="AutoShape 1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8" name="AutoShape 1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69" name="AutoShape 1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0" name="AutoShape 1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1" name="AutoShape 1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2" name="AutoShape 1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3" name="AutoShape 1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4" name="AutoShape 1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5" name="AutoShape 1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6" name="AutoShape 1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7" name="AutoShape 1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8" name="AutoShape 1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79" name="AutoShape 1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0" name="AutoShape 1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1" name="AutoShape 1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2" name="AutoShape 2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3" name="AutoShape 2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4" name="AutoShape 2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5" name="AutoShape 2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6" name="AutoShape 2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7" name="AutoShape 2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8" name="AutoShape 21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89" name="AutoShape 21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0" name="AutoShape 21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1" name="AutoShape 21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2" name="AutoShape 22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3" name="AutoShape 22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4" name="AutoShape 22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5" name="AutoShape 22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6" name="AutoShape 22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7" name="AutoShape 23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8" name="AutoShape 23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799" name="AutoShape 23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0" name="AutoShape 23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1" name="AutoShape 23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2" name="AutoShape 24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3" name="AutoShape 24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4" name="AutoShape 24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5" name="AutoShape 24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6" name="AutoShape 24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7" name="AutoShape 25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8" name="AutoShape 25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09" name="AutoShape 25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0" name="AutoShape 25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1" name="AutoShape 25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2" name="AutoShape 26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3" name="AutoShape 26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4" name="AutoShape 26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5" name="AutoShape 26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6" name="AutoShape 26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7" name="AutoShape 27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8" name="AutoShape 27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19" name="AutoShape 27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0" name="AutoShape 27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1" name="AutoShape 27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2" name="AutoShape 28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3" name="AutoShape 28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4" name="AutoShape 28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5" name="AutoShape 28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6" name="AutoShape 28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7" name="AutoShape 29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8" name="AutoShape 29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29" name="AutoShape 29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0" name="AutoShape 29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1" name="AutoShape 29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2" name="AutoShape 30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3" name="AutoShape 303"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4" name="AutoShape 305"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5" name="AutoShape 307"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6" name="AutoShape 309"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7" name="AutoShape 311"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8" name="AutoShape 31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39" name="AutoShape 31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0" name="AutoShape 317"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1" name="AutoShape 319"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2" name="AutoShape 321"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3" name="AutoShape 32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4" name="AutoShape 326" descr="2Q=="/>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7" name="AutoShape 333"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8" name="AutoShape 335"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49" name="AutoShape 338" descr="2Q=="/>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cxnSp>
        <p:nvCxnSpPr>
          <p:cNvPr id="29857" name="AutoShape 357"/>
          <p:cNvCxnSpPr>
            <a:cxnSpLocks noChangeShapeType="1"/>
          </p:cNvCxnSpPr>
          <p:nvPr/>
        </p:nvCxnSpPr>
        <p:spPr bwMode="auto">
          <a:xfrm>
            <a:off x="4391562" y="5095875"/>
            <a:ext cx="0" cy="0"/>
          </a:xfrm>
          <a:prstGeom prst="straightConnector1">
            <a:avLst/>
          </a:prstGeom>
          <a:noFill/>
          <a:ln w="9525">
            <a:solidFill>
              <a:schemeClr val="tx1"/>
            </a:solidFill>
            <a:round/>
            <a:headEnd type="triangle" w="med" len="med"/>
            <a:tailEnd type="triangle" w="med" len="med"/>
          </a:ln>
        </p:spPr>
      </p:cxnSp>
      <p:cxnSp>
        <p:nvCxnSpPr>
          <p:cNvPr id="29858" name="AutoShape 359"/>
          <p:cNvCxnSpPr>
            <a:cxnSpLocks noChangeShapeType="1"/>
          </p:cNvCxnSpPr>
          <p:nvPr/>
        </p:nvCxnSpPr>
        <p:spPr bwMode="auto">
          <a:xfrm>
            <a:off x="3178175" y="4244975"/>
            <a:ext cx="0" cy="0"/>
          </a:xfrm>
          <a:prstGeom prst="straightConnector1">
            <a:avLst/>
          </a:prstGeom>
          <a:noFill/>
          <a:ln w="9525">
            <a:solidFill>
              <a:schemeClr val="tx1"/>
            </a:solidFill>
            <a:round/>
            <a:headEnd type="triangle" w="med" len="med"/>
            <a:tailEnd type="triangle" w="med" len="med"/>
          </a:ln>
        </p:spPr>
      </p:cxnSp>
      <p:cxnSp>
        <p:nvCxnSpPr>
          <p:cNvPr id="29859" name="AutoShape 360"/>
          <p:cNvCxnSpPr>
            <a:cxnSpLocks noChangeShapeType="1"/>
          </p:cNvCxnSpPr>
          <p:nvPr/>
        </p:nvCxnSpPr>
        <p:spPr bwMode="auto">
          <a:xfrm>
            <a:off x="4265613" y="2574370"/>
            <a:ext cx="0" cy="0"/>
          </a:xfrm>
          <a:prstGeom prst="straightConnector1">
            <a:avLst/>
          </a:prstGeom>
          <a:noFill/>
          <a:ln w="9525">
            <a:solidFill>
              <a:schemeClr val="tx1"/>
            </a:solidFill>
            <a:round/>
            <a:headEnd type="triangle" w="med" len="med"/>
            <a:tailEnd type="triangle" w="med" len="med"/>
          </a:ln>
        </p:spPr>
      </p:cxnSp>
      <p:cxnSp>
        <p:nvCxnSpPr>
          <p:cNvPr id="29860" name="AutoShape 361"/>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1" name="AutoShape 364"/>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63" name="AutoShape 368"/>
          <p:cNvCxnSpPr>
            <a:cxnSpLocks noChangeShapeType="1"/>
          </p:cNvCxnSpPr>
          <p:nvPr/>
        </p:nvCxnSpPr>
        <p:spPr bwMode="auto">
          <a:xfrm>
            <a:off x="4391562" y="228600"/>
            <a:ext cx="0" cy="0"/>
          </a:xfrm>
          <a:prstGeom prst="straightConnector1">
            <a:avLst/>
          </a:prstGeom>
          <a:noFill/>
          <a:ln w="9525">
            <a:solidFill>
              <a:schemeClr val="tx1"/>
            </a:solidFill>
            <a:round/>
            <a:headEnd type="triangle" w="med" len="med"/>
            <a:tailEnd type="triangle" w="med" len="med"/>
          </a:ln>
        </p:spPr>
      </p:cxnSp>
      <p:cxnSp>
        <p:nvCxnSpPr>
          <p:cNvPr id="29872" name="AutoShape 383"/>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cxnSp>
        <p:nvCxnSpPr>
          <p:cNvPr id="29873" name="AutoShape 384"/>
          <p:cNvCxnSpPr>
            <a:cxnSpLocks noChangeShapeType="1"/>
          </p:cNvCxnSpPr>
          <p:nvPr/>
        </p:nvCxnSpPr>
        <p:spPr bwMode="auto">
          <a:xfrm>
            <a:off x="276762" y="2662238"/>
            <a:ext cx="0" cy="0"/>
          </a:xfrm>
          <a:prstGeom prst="straightConnector1">
            <a:avLst/>
          </a:prstGeom>
          <a:noFill/>
          <a:ln w="9525">
            <a:solidFill>
              <a:schemeClr val="tx1"/>
            </a:solidFill>
            <a:round/>
            <a:headEnd type="triangle" w="med" len="med"/>
            <a:tailEnd type="triangle" w="med" len="med"/>
          </a:ln>
        </p:spPr>
      </p:cxnSp>
      <p:sp>
        <p:nvSpPr>
          <p:cNvPr id="29877" name="AutoShape 186"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8" name="AutoShape 188"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79" name="AutoShape 190" descr="Z"/>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0" name="AutoShape 19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1" name="AutoShape 194"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2" name="AutoShape 196"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3" name="AutoShape 198"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4" name="AutoShape 200"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9885" name="AutoShape 202" descr="Z"/>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defTabSz="457200" fontAlgn="auto">
              <a:spcBef>
                <a:spcPts val="0"/>
              </a:spcBef>
              <a:spcAft>
                <a:spcPts val="0"/>
              </a:spcAft>
            </a:pPr>
            <a:endParaRPr lang="en-CA" sz="1800" dirty="0">
              <a:solidFill>
                <a:prstClr val="black"/>
              </a:solidFill>
              <a:latin typeface="Calibri"/>
              <a:ea typeface="+mn-ea"/>
              <a:cs typeface="Arial" pitchFamily="34" charset="0"/>
            </a:endParaRPr>
          </a:p>
        </p:txBody>
      </p:sp>
      <p:sp>
        <p:nvSpPr>
          <p:cNvPr id="2" name="Slide Number Placeholder 1"/>
          <p:cNvSpPr>
            <a:spLocks noGrp="1"/>
          </p:cNvSpPr>
          <p:nvPr>
            <p:ph type="sldNum" sz="quarter" idx="12"/>
          </p:nvPr>
        </p:nvSpPr>
        <p:spPr/>
        <p:txBody>
          <a:bodyPr/>
          <a:lstStyle/>
          <a:p>
            <a:fld id="{7A65D101-104D-48A1-AC18-054A3A84198F}" type="slidenum">
              <a:rPr lang="en-US" smtClean="0">
                <a:solidFill>
                  <a:prstClr val="black">
                    <a:tint val="75000"/>
                  </a:prstClr>
                </a:solidFill>
              </a:rPr>
              <a:pPr/>
              <a:t>9</a:t>
            </a:fld>
            <a:endParaRPr lang="en-US" dirty="0">
              <a:solidFill>
                <a:prstClr val="black">
                  <a:tint val="75000"/>
                </a:prstClr>
              </a:solidFill>
            </a:endParaRPr>
          </a:p>
        </p:txBody>
      </p:sp>
      <p:sp>
        <p:nvSpPr>
          <p:cNvPr id="205" name="Rectangle 3"/>
          <p:cNvSpPr txBox="1">
            <a:spLocks noChangeArrowheads="1"/>
          </p:cNvSpPr>
          <p:nvPr/>
        </p:nvSpPr>
        <p:spPr>
          <a:xfrm>
            <a:off x="609600" y="1622484"/>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spcAft>
                <a:spcPts val="0"/>
              </a:spcAft>
              <a:defRPr/>
            </a:pPr>
            <a:endParaRPr lang="en-CA" dirty="0"/>
          </a:p>
        </p:txBody>
      </p:sp>
      <p:sp>
        <p:nvSpPr>
          <p:cNvPr id="206" name="Title 1"/>
          <p:cNvSpPr txBox="1">
            <a:spLocks/>
          </p:cNvSpPr>
          <p:nvPr/>
        </p:nvSpPr>
        <p:spPr bwMode="auto">
          <a:xfrm>
            <a:off x="437356" y="354416"/>
            <a:ext cx="857408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buNone/>
            </a:pPr>
            <a:r>
              <a:rPr lang="en-US" sz="2600" dirty="0" smtClean="0">
                <a:solidFill>
                  <a:srgbClr val="00569F"/>
                </a:solidFill>
                <a:latin typeface="Georgia" panose="02040502050405020303" pitchFamily="18" charset="0"/>
              </a:rPr>
              <a:t>With a changing climate comes a greater demand for </a:t>
            </a:r>
            <a:r>
              <a:rPr lang="en-US" sz="2600" dirty="0" smtClean="0">
                <a:solidFill>
                  <a:srgbClr val="FF0000"/>
                </a:solidFill>
                <a:latin typeface="Georgia" panose="02040502050405020303" pitchFamily="18" charset="0"/>
              </a:rPr>
              <a:t>proactive</a:t>
            </a:r>
            <a:r>
              <a:rPr lang="en-US" sz="2600" dirty="0" smtClean="0">
                <a:solidFill>
                  <a:srgbClr val="00569F"/>
                </a:solidFill>
                <a:latin typeface="Georgia" panose="02040502050405020303" pitchFamily="18" charset="0"/>
              </a:rPr>
              <a:t> adaptation processes (Amundsen et al. 2010)</a:t>
            </a:r>
            <a:endParaRPr lang="en-US" sz="2600" dirty="0">
              <a:solidFill>
                <a:srgbClr val="00569F"/>
              </a:solidFill>
              <a:latin typeface="Georgia" panose="02040502050405020303" pitchFamily="18" charset="0"/>
            </a:endParaRPr>
          </a:p>
        </p:txBody>
      </p:sp>
      <p:cxnSp>
        <p:nvCxnSpPr>
          <p:cNvPr id="4" name="Straight Connector 3"/>
          <p:cNvCxnSpPr/>
          <p:nvPr/>
        </p:nvCxnSpPr>
        <p:spPr>
          <a:xfrm>
            <a:off x="609600" y="1505545"/>
            <a:ext cx="7888007" cy="0"/>
          </a:xfrm>
          <a:prstGeom prst="line">
            <a:avLst/>
          </a:prstGeom>
          <a:ln w="38100">
            <a:solidFill>
              <a:srgbClr val="008000"/>
            </a:solidFill>
          </a:ln>
        </p:spPr>
        <p:style>
          <a:lnRef idx="2">
            <a:schemeClr val="accent1"/>
          </a:lnRef>
          <a:fillRef idx="0">
            <a:schemeClr val="accent1"/>
          </a:fillRef>
          <a:effectRef idx="1">
            <a:schemeClr val="accent1"/>
          </a:effectRef>
          <a:fontRef idx="minor">
            <a:schemeClr val="tx1"/>
          </a:fontRef>
        </p:style>
      </p:cxnSp>
      <p:sp>
        <p:nvSpPr>
          <p:cNvPr id="171" name="Rectangle 3"/>
          <p:cNvSpPr txBox="1">
            <a:spLocks noChangeArrowheads="1"/>
          </p:cNvSpPr>
          <p:nvPr/>
        </p:nvSpPr>
        <p:spPr>
          <a:xfrm>
            <a:off x="609600" y="1830387"/>
            <a:ext cx="8229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00FF"/>
              </a:buClr>
              <a:defRPr/>
            </a:pPr>
            <a:r>
              <a:rPr lang="en-US" sz="2800" dirty="0">
                <a:latin typeface="Georgia"/>
                <a:cs typeface="Georgia"/>
                <a:sym typeface="Helvetica" charset="0"/>
              </a:rPr>
              <a:t>Is this simply a matter of providing advance knowledge?</a:t>
            </a:r>
          </a:p>
          <a:p>
            <a:pPr>
              <a:buClr>
                <a:srgbClr val="0000FF"/>
              </a:buClr>
              <a:defRPr/>
            </a:pPr>
            <a:r>
              <a:rPr lang="en-US" sz="2800" dirty="0">
                <a:latin typeface="Georgia"/>
                <a:cs typeface="Georgia"/>
              </a:rPr>
              <a:t>Can we expect to improve on our existing record of acting proactively in the face of risk?</a:t>
            </a:r>
          </a:p>
          <a:p>
            <a:pPr>
              <a:buClr>
                <a:srgbClr val="0000FF"/>
              </a:buClr>
              <a:defRPr/>
            </a:pPr>
            <a:r>
              <a:rPr lang="en-US" sz="2800" dirty="0">
                <a:latin typeface="Georgia"/>
                <a:cs typeface="Georgia"/>
              </a:rPr>
              <a:t>What are the potential barriers in the policy arena to acting preventatively?</a:t>
            </a:r>
          </a:p>
          <a:p>
            <a:pPr marL="0" indent="0">
              <a:buNone/>
            </a:pPr>
            <a:endParaRPr lang="en-US" sz="2000" dirty="0">
              <a:latin typeface="Georgia"/>
              <a:ea typeface="ＭＳ Ｐゴシック" pitchFamily="34" charset="-128"/>
              <a:cs typeface="Georgia"/>
            </a:endParaRPr>
          </a:p>
        </p:txBody>
      </p:sp>
    </p:spTree>
    <p:extLst>
      <p:ext uri="{BB962C8B-B14F-4D97-AF65-F5344CB8AC3E}">
        <p14:creationId xmlns:p14="http://schemas.microsoft.com/office/powerpoint/2010/main" val="359197199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38100">
          <a:solidFill>
            <a:srgbClr val="008000"/>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899</TotalTime>
  <Words>2387</Words>
  <Application>Microsoft Macintosh PowerPoint</Application>
  <PresentationFormat>On-screen Show (4:3)</PresentationFormat>
  <Paragraphs>337</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Climate Change:  What Should We Do About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2003 Heat wave in France/Europe</vt:lpstr>
      <vt:lpstr>2005 Hurricane Katrina, US</vt:lpstr>
      <vt:lpstr>“Most predicted disaster in American history” ~ Cigler 2007  From the local newspaper in 2002: “Amid this maelstrom, the estimated 200,000 or more people left behind in an evacuation will be struggling to survive. Some will be housed at the Superdome, the designated shelter in New Orleans for people too sick or infirm to leave the city.  Others will end up in last-minute emergency refuges that will offer minimal safety. But many will simply be on their own, in homes or looking for high ground”  ~ McQuaid and Schleifstein 2002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Indices and Climate Risk</dc:title>
  <dc:creator>Douglas Collins</dc:creator>
  <cp:lastModifiedBy>Douglas Collins</cp:lastModifiedBy>
  <cp:revision>33</cp:revision>
  <cp:lastPrinted>2015-04-28T18:01:28Z</cp:lastPrinted>
  <dcterms:created xsi:type="dcterms:W3CDTF">2015-04-01T01:30:14Z</dcterms:created>
  <dcterms:modified xsi:type="dcterms:W3CDTF">2015-04-28T23:33:26Z</dcterms:modified>
</cp:coreProperties>
</file>