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3" r:id="rId2"/>
    <p:sldMasterId id="2147483685" r:id="rId3"/>
    <p:sldMasterId id="2147483697" r:id="rId4"/>
  </p:sldMasterIdLst>
  <p:notesMasterIdLst>
    <p:notesMasterId r:id="rId45"/>
  </p:notesMasterIdLst>
  <p:handoutMasterIdLst>
    <p:handoutMasterId r:id="rId46"/>
  </p:handoutMasterIdLst>
  <p:sldIdLst>
    <p:sldId id="851" r:id="rId5"/>
    <p:sldId id="852" r:id="rId6"/>
    <p:sldId id="991" r:id="rId7"/>
    <p:sldId id="853" r:id="rId8"/>
    <p:sldId id="1084" r:id="rId9"/>
    <p:sldId id="1081" r:id="rId10"/>
    <p:sldId id="1085" r:id="rId11"/>
    <p:sldId id="952" r:id="rId12"/>
    <p:sldId id="1082" r:id="rId13"/>
    <p:sldId id="1083" r:id="rId14"/>
    <p:sldId id="1075" r:id="rId15"/>
    <p:sldId id="1076" r:id="rId16"/>
    <p:sldId id="1077" r:id="rId17"/>
    <p:sldId id="1068" r:id="rId18"/>
    <p:sldId id="1112" r:id="rId19"/>
    <p:sldId id="1125" r:id="rId20"/>
    <p:sldId id="1123" r:id="rId21"/>
    <p:sldId id="1121" r:id="rId22"/>
    <p:sldId id="1114" r:id="rId23"/>
    <p:sldId id="1115" r:id="rId24"/>
    <p:sldId id="1001" r:id="rId25"/>
    <p:sldId id="856" r:id="rId26"/>
    <p:sldId id="1002" r:id="rId27"/>
    <p:sldId id="1004" r:id="rId28"/>
    <p:sldId id="1005" r:id="rId29"/>
    <p:sldId id="1053" r:id="rId30"/>
    <p:sldId id="1104" r:id="rId31"/>
    <p:sldId id="1070" r:id="rId32"/>
    <p:sldId id="1079" r:id="rId33"/>
    <p:sldId id="1080" r:id="rId34"/>
    <p:sldId id="1120" r:id="rId35"/>
    <p:sldId id="1086" r:id="rId36"/>
    <p:sldId id="1087" r:id="rId37"/>
    <p:sldId id="1106" r:id="rId38"/>
    <p:sldId id="1108" r:id="rId39"/>
    <p:sldId id="1109" r:id="rId40"/>
    <p:sldId id="1110" r:id="rId41"/>
    <p:sldId id="1021" r:id="rId42"/>
    <p:sldId id="1074" r:id="rId43"/>
    <p:sldId id="1041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66"/>
    <a:srgbClr val="FFFFCC"/>
    <a:srgbClr val="FF00FF"/>
    <a:srgbClr val="FF3399"/>
    <a:srgbClr val="FF33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3200"/>
              <a:t>Annual Number of 6 Hour Periods                                       for Cat 3-4-5 Hurricanes</a:t>
            </a:r>
          </a:p>
        </c:rich>
      </c:tx>
      <c:layout>
        <c:manualLayout>
          <c:xMode val="edge"/>
          <c:yMode val="edge"/>
          <c:x val="0.19624965744917736"/>
          <c:y val="3.0282538212135248E-2"/>
        </c:manualLayout>
      </c:layout>
      <c:overlay val="0"/>
      <c:spPr>
        <a:noFill/>
        <a:ln w="35431">
          <a:noFill/>
        </a:ln>
      </c:spPr>
    </c:title>
    <c:autoTitleDeleted val="0"/>
    <c:view3D>
      <c:rotX val="15"/>
      <c:hPercent val="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050822122571002"/>
          <c:y val="0.21680216802168023"/>
          <c:w val="0.84454409566517186"/>
          <c:h val="0.62872628726287261"/>
        </c:manualLayout>
      </c:layout>
      <c:bar3DChart>
        <c:barDir val="col"/>
        <c:grouping val="clustered"/>
        <c:varyColors val="0"/>
        <c:ser>
          <c:idx val="0"/>
          <c:order val="0"/>
          <c:tx>
            <c:v>Cat 3-4-5</c:v>
          </c:tx>
          <c:spPr>
            <a:pattFill prst="pct90">
              <a:fgClr>
                <a:srgbClr val="00B050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77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415476898777343E-3"/>
                  <c:y val="8.9013966579969364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2400"/>
                      <a:t>13</a:t>
                    </a:r>
                  </a:p>
                </c:rich>
              </c:tx>
              <c:spPr>
                <a:noFill/>
                <a:ln w="3543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261100923765531E-5"/>
                  <c:y val="8.2628888017957036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2400"/>
                      <a:t>28</a:t>
                    </a:r>
                  </a:p>
                </c:rich>
              </c:tx>
              <c:spPr>
                <a:noFill/>
                <a:ln w="3543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365538751901674E-3"/>
                  <c:y val="8.4754872269925619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2400"/>
                      <a:t>10</a:t>
                    </a:r>
                  </a:p>
                </c:rich>
              </c:tx>
              <c:spPr>
                <a:noFill/>
                <a:ln w="3543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931852036936225E-5"/>
                  <c:y val="8.7891652118145827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2400"/>
                      <a:t>32</a:t>
                    </a:r>
                  </a:p>
                </c:rich>
              </c:tx>
              <c:spPr>
                <a:noFill/>
                <a:ln w="3543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5431">
                <a:noFill/>
              </a:ln>
            </c:spPr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Data!$H$17:$H$20</c:f>
              <c:strCache>
                <c:ptCount val="4"/>
                <c:pt idx="0">
                  <c:v>1900-25</c:v>
                </c:pt>
                <c:pt idx="1">
                  <c:v>1926-69</c:v>
                </c:pt>
                <c:pt idx="2">
                  <c:v>1970-94</c:v>
                </c:pt>
                <c:pt idx="3">
                  <c:v>1995-14</c:v>
                </c:pt>
              </c:strCache>
            </c:strRef>
          </c:cat>
          <c:val>
            <c:numRef>
              <c:f>Data!$I$17:$I$20</c:f>
              <c:numCache>
                <c:formatCode>General</c:formatCode>
                <c:ptCount val="4"/>
                <c:pt idx="0">
                  <c:v>13</c:v>
                </c:pt>
                <c:pt idx="1">
                  <c:v>28</c:v>
                </c:pt>
                <c:pt idx="2">
                  <c:v>10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126016"/>
        <c:axId val="154126408"/>
        <c:axId val="0"/>
      </c:bar3DChart>
      <c:catAx>
        <c:axId val="15412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4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1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126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126408"/>
        <c:scaling>
          <c:orientation val="minMax"/>
        </c:scaling>
        <c:delete val="1"/>
        <c:axPos val="l"/>
        <c:majorGridlines>
          <c:spPr>
            <a:ln w="442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54126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>
                <a:alpha val="64314"/>
              </a:srgbClr>
            </a:solidFill>
            <a:prstDash val="solid"/>
          </a:ln>
        </c:spPr>
        <c:txPr>
          <a:bodyPr/>
          <a:lstStyle/>
          <a:p>
            <a:pPr rtl="0">
              <a:defRPr sz="1500" b="1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noFill/>
        <a:ln w="35431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000000" mc:Ignorable="a14" a14:legacySpreadsheetColorIndex="78">
            <a:gamma/>
            <a:shade val="46275"/>
            <a:invGamma/>
          </a:srgbClr>
        </a:gs>
        <a:gs pos="50000">
          <a:srgbClr xmlns:mc="http://schemas.openxmlformats.org/markup-compatibility/2006" xmlns:a14="http://schemas.microsoft.com/office/drawing/2010/main" val="FFFFFF" mc:Ignorable="a14" a14:legacySpreadsheetColorIndex="78"/>
        </a:gs>
        <a:gs pos="100000">
          <a:srgbClr xmlns:mc="http://schemas.openxmlformats.org/markup-compatibility/2006" xmlns:a14="http://schemas.microsoft.com/office/drawing/2010/main" val="000000" mc:Ignorable="a14" a14:legacySpreadsheetColorIndex="78">
            <a:gamma/>
            <a:shade val="46275"/>
            <a:invGamma/>
          </a:srgbClr>
        </a:gs>
      </a:gsLst>
      <a:lin ang="2700000" scaled="1"/>
    </a:gradFill>
    <a:ln>
      <a:noFill/>
    </a:ln>
  </c:spPr>
  <c:txPr>
    <a:bodyPr/>
    <a:lstStyle/>
    <a:p>
      <a:pPr>
        <a:defRPr sz="111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 altLang="en-US"/>
              <a:t>Lexington Insurance 07-09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3CF9745-4022-41A7-9083-05621859EC4C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B710455-64A3-4906-B618-B6012FEC1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17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 altLang="en-US"/>
              <a:t>Lexington Insurance 07-09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6D5A0889-B911-4FFC-9F7D-FEB91D160140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EB486D7-006A-4E78-8C0C-C37040FDE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31971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Lexington Insurance 07-09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243862D-45F5-473B-BD22-A9628CFC5CE4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9D9A-6079-442A-AF0D-70FFEF1AB93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6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5325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83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92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5325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83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280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defTabSz="930275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t>Lexington Insurance 07-09</a:t>
            </a:r>
          </a:p>
        </p:txBody>
      </p:sp>
      <p:sp>
        <p:nvSpPr>
          <p:cNvPr id="125954" name="Rectangle 3"/>
          <p:cNvSpPr txBox="1">
            <a:spLocks noGrp="1" noChangeArrowheads="1"/>
          </p:cNvSpPr>
          <p:nvPr/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algn="r" defTabSz="930275" fontAlgn="auto">
              <a:spcBef>
                <a:spcPts val="0"/>
              </a:spcBef>
              <a:spcAft>
                <a:spcPts val="0"/>
              </a:spcAft>
            </a:pPr>
            <a:fld id="{DB94FB44-7943-40D3-9B12-057458527379}" type="datetime1">
              <a:rPr lang="en-US" alt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pPr algn="r" defTabSz="930275" fontAlgn="auto">
                <a:spcBef>
                  <a:spcPts val="0"/>
                </a:spcBef>
                <a:spcAft>
                  <a:spcPts val="0"/>
                </a:spcAft>
              </a:pPr>
              <a:t>4/23/2015</a:t>
            </a:fld>
            <a:endParaRPr lang="en-US" altLang="en-US" sz="120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 anchor="b"/>
          <a:lstStyle/>
          <a:p>
            <a:pPr algn="r" defTabSz="930275" fontAlgn="auto">
              <a:spcBef>
                <a:spcPts val="0"/>
              </a:spcBef>
              <a:spcAft>
                <a:spcPts val="0"/>
              </a:spcAft>
            </a:pPr>
            <a:fld id="{40DF1C89-D695-41B5-973B-71219EC97BF7}" type="slidenum">
              <a:rPr lang="en-US" alt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pPr algn="r" defTabSz="930275"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n-US" altLang="en-US" sz="120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8300"/>
          </a:xfrm>
          <a:noFill/>
        </p:spPr>
        <p:txBody>
          <a:bodyPr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4194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defTabSz="930275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t>Lexington Insurance 07-09</a:t>
            </a:r>
          </a:p>
        </p:txBody>
      </p:sp>
      <p:sp>
        <p:nvSpPr>
          <p:cNvPr id="128002" name="Rectangle 3"/>
          <p:cNvSpPr txBox="1">
            <a:spLocks noGrp="1" noChangeArrowheads="1"/>
          </p:cNvSpPr>
          <p:nvPr/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algn="r" defTabSz="930275" fontAlgn="auto">
              <a:spcBef>
                <a:spcPts val="0"/>
              </a:spcBef>
              <a:spcAft>
                <a:spcPts val="0"/>
              </a:spcAft>
            </a:pPr>
            <a:fld id="{840C69ED-9EBB-4F27-A1AD-6F3CC50FBE2D}" type="datetime1">
              <a:rPr lang="en-US" alt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pPr algn="r" defTabSz="930275" fontAlgn="auto">
                <a:spcBef>
                  <a:spcPts val="0"/>
                </a:spcBef>
                <a:spcAft>
                  <a:spcPts val="0"/>
                </a:spcAft>
              </a:pPr>
              <a:t>4/23/2015</a:t>
            </a:fld>
            <a:endParaRPr lang="en-US" altLang="en-US" sz="120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 anchor="b"/>
          <a:lstStyle/>
          <a:p>
            <a:pPr algn="r" defTabSz="930275" fontAlgn="auto">
              <a:spcBef>
                <a:spcPts val="0"/>
              </a:spcBef>
              <a:spcAft>
                <a:spcPts val="0"/>
              </a:spcAft>
            </a:pPr>
            <a:fld id="{C23AB1CB-FFB6-4903-AF3C-74155BF9BF08}" type="slidenum">
              <a:rPr lang="en-US" alt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pPr algn="r" defTabSz="930275"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n-US" altLang="en-US" sz="120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8300"/>
          </a:xfrm>
          <a:noFill/>
        </p:spPr>
        <p:txBody>
          <a:bodyPr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9578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defTabSz="930275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t>Lexington Insurance 07-09</a:t>
            </a:r>
          </a:p>
        </p:txBody>
      </p:sp>
      <p:sp>
        <p:nvSpPr>
          <p:cNvPr id="130050" name="Rectangle 3"/>
          <p:cNvSpPr txBox="1">
            <a:spLocks noGrp="1" noChangeArrowheads="1"/>
          </p:cNvSpPr>
          <p:nvPr/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algn="r" defTabSz="930275" fontAlgn="auto">
              <a:spcBef>
                <a:spcPts val="0"/>
              </a:spcBef>
              <a:spcAft>
                <a:spcPts val="0"/>
              </a:spcAft>
            </a:pPr>
            <a:fld id="{85FEFBD7-0F0F-4809-8A42-C7A8FA0F74FC}" type="datetime1">
              <a:rPr lang="en-US" alt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pPr algn="r" defTabSz="930275" fontAlgn="auto">
                <a:spcBef>
                  <a:spcPts val="0"/>
                </a:spcBef>
                <a:spcAft>
                  <a:spcPts val="0"/>
                </a:spcAft>
              </a:pPr>
              <a:t>4/23/2015</a:t>
            </a:fld>
            <a:endParaRPr lang="en-US" altLang="en-US" sz="120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 anchor="b"/>
          <a:lstStyle/>
          <a:p>
            <a:pPr algn="r" defTabSz="930275" fontAlgn="auto">
              <a:spcBef>
                <a:spcPts val="0"/>
              </a:spcBef>
              <a:spcAft>
                <a:spcPts val="0"/>
              </a:spcAft>
            </a:pPr>
            <a:fld id="{3951DF73-FAD7-4C56-8FA2-A562A4E8AFB3}" type="slidenum">
              <a:rPr lang="en-US" alt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pPr algn="r" defTabSz="930275" fontAlgn="auto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en-US" altLang="en-US" sz="120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8300"/>
          </a:xfrm>
          <a:noFill/>
        </p:spPr>
        <p:txBody>
          <a:bodyPr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422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defTabSz="930275"/>
            <a:r>
              <a:rPr lang="en-US" altLang="en-US" sz="1200">
                <a:ea typeface="MS PGothic" pitchFamily="34" charset="-128"/>
              </a:rPr>
              <a:t>Lexington Insurance 07-09</a:t>
            </a:r>
          </a:p>
        </p:txBody>
      </p:sp>
      <p:sp>
        <p:nvSpPr>
          <p:cNvPr id="123906" name="Rectangle 3"/>
          <p:cNvSpPr txBox="1">
            <a:spLocks noGrp="1" noChangeArrowheads="1"/>
          </p:cNvSpPr>
          <p:nvPr/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algn="r" defTabSz="930275"/>
            <a:fld id="{64C93B74-3C73-4142-8A99-6E034210BBDE}" type="datetime1">
              <a:rPr lang="en-US" altLang="en-US" sz="1200">
                <a:ea typeface="MS PGothic" pitchFamily="34" charset="-128"/>
              </a:rPr>
              <a:pPr algn="r" defTabSz="930275"/>
              <a:t>4/23/2015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 anchor="b"/>
          <a:lstStyle/>
          <a:p>
            <a:pPr algn="r" defTabSz="930275"/>
            <a:fld id="{834AEA24-BFF9-40B5-9BC8-17EC8EA2FF0F}" type="slidenum">
              <a:rPr lang="en-US" altLang="en-US" sz="1200">
                <a:ea typeface="MS PGothic" pitchFamily="34" charset="-128"/>
              </a:rPr>
              <a:pPr algn="r" defTabSz="930275"/>
              <a:t>38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8300"/>
          </a:xfrm>
          <a:noFill/>
        </p:spPr>
        <p:txBody>
          <a:bodyPr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108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defTabSz="930275"/>
            <a:r>
              <a:rPr lang="en-US" altLang="en-US" sz="1200">
                <a:ea typeface="MS PGothic" pitchFamily="34" charset="-128"/>
              </a:rPr>
              <a:t>Lexington Insurance 07-09</a:t>
            </a:r>
          </a:p>
        </p:txBody>
      </p:sp>
      <p:sp>
        <p:nvSpPr>
          <p:cNvPr id="154626" name="Rectangle 3"/>
          <p:cNvSpPr txBox="1">
            <a:spLocks noGrp="1" noChangeArrowheads="1"/>
          </p:cNvSpPr>
          <p:nvPr/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algn="r" defTabSz="930275"/>
            <a:fld id="{8EEDBCC3-34EB-4F12-B50F-5F4A163363AE}" type="datetime1">
              <a:rPr lang="en-US" altLang="en-US" sz="1200">
                <a:ea typeface="MS PGothic" pitchFamily="34" charset="-128"/>
              </a:rPr>
              <a:pPr algn="r" defTabSz="930275"/>
              <a:t>4/23/2015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 anchor="b"/>
          <a:lstStyle/>
          <a:p>
            <a:pPr algn="r" defTabSz="930275"/>
            <a:fld id="{C33E1516-7A35-4958-BB8C-D409FEB367F2}" type="slidenum">
              <a:rPr lang="en-US" altLang="en-US" sz="1200">
                <a:ea typeface="MS PGothic" pitchFamily="34" charset="-128"/>
              </a:rPr>
              <a:pPr algn="r" defTabSz="930275"/>
              <a:t>39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8300"/>
          </a:xfrm>
          <a:noFill/>
        </p:spPr>
        <p:txBody>
          <a:bodyPr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4275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defTabSz="930275"/>
            <a:r>
              <a:rPr lang="en-US" altLang="en-US" sz="1200">
                <a:ea typeface="MS PGothic" pitchFamily="34" charset="-128"/>
              </a:rPr>
              <a:t>Lexington Insurance 07-09</a:t>
            </a:r>
          </a:p>
        </p:txBody>
      </p:sp>
      <p:sp>
        <p:nvSpPr>
          <p:cNvPr id="154626" name="Rectangle 3"/>
          <p:cNvSpPr txBox="1">
            <a:spLocks noGrp="1" noChangeArrowheads="1"/>
          </p:cNvSpPr>
          <p:nvPr/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algn="r" defTabSz="930275"/>
            <a:fld id="{8EEDBCC3-34EB-4F12-B50F-5F4A163363AE}" type="datetime1">
              <a:rPr lang="en-US" altLang="en-US" sz="1200">
                <a:ea typeface="MS PGothic" pitchFamily="34" charset="-128"/>
              </a:rPr>
              <a:pPr algn="r" defTabSz="930275"/>
              <a:t>4/23/2015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 anchor="b"/>
          <a:lstStyle/>
          <a:p>
            <a:pPr algn="r" defTabSz="930275"/>
            <a:fld id="{C33E1516-7A35-4958-BB8C-D409FEB367F2}" type="slidenum">
              <a:rPr lang="en-US" altLang="en-US" sz="1200">
                <a:ea typeface="MS PGothic" pitchFamily="34" charset="-128"/>
              </a:rPr>
              <a:pPr algn="r" defTabSz="930275"/>
              <a:t>40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8300"/>
          </a:xfrm>
          <a:noFill/>
        </p:spPr>
        <p:txBody>
          <a:bodyPr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078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Lexington Insurance 07-09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F8F1A1E-A381-4C92-9CE2-CC64F8DA5C23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E1FD4-E9F0-4CFF-8C67-39E5C97C21C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36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Lexington Insurance 07-09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D96A45-288B-4588-9D78-6252A23E21C4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BD760-71A3-4B3B-B8F8-091D539C5B7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1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Lexington Insurance 07-09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C03CE2-E8F7-46A2-AE80-13878DB8F86F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AD8A4-EA08-4451-9B5E-93CF54B8BAD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31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Lexington Insurance 07-09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2809EA3-1236-4619-8EA2-41128805C32A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27FF9-ED85-4FA5-B551-56754175AE1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41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Lexington Insurance 07-09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422320B-4502-4CD0-803D-2848724C02EB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08A99-7214-4185-A8AD-DF31B4A3A62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0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Lexington Insurance 07-09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C03CE2-E8F7-46A2-AE80-13878DB8F86F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AD8A4-EA08-4451-9B5E-93CF54B8BAD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86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Lexington Insurance 07-09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82AA383-2316-4192-93F7-0A61850EF437}" type="datetime1">
              <a:rPr lang="en-US" altLang="en-US"/>
              <a:pPr/>
              <a:t>4/23/2015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080BB-3C4D-4C03-867A-A3C36989B2C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00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defTabSz="930275"/>
            <a:r>
              <a:rPr lang="en-US" altLang="en-US" sz="1200">
                <a:ea typeface="MS PGothic" pitchFamily="34" charset="-128"/>
              </a:rPr>
              <a:t>Lexington Insurance 07-09</a:t>
            </a:r>
          </a:p>
        </p:txBody>
      </p:sp>
      <p:sp>
        <p:nvSpPr>
          <p:cNvPr id="108546" name="Rectangle 3"/>
          <p:cNvSpPr txBox="1">
            <a:spLocks noGrp="1" noChangeArrowheads="1"/>
          </p:cNvSpPr>
          <p:nvPr/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/>
          <a:lstStyle/>
          <a:p>
            <a:pPr algn="r" defTabSz="930275"/>
            <a:fld id="{812A2057-C800-4186-B567-0513FC0FA7A5}" type="datetime1">
              <a:rPr lang="en-US" altLang="en-US" sz="1200">
                <a:ea typeface="MS PGothic" pitchFamily="34" charset="-128"/>
              </a:rPr>
              <a:pPr algn="r" defTabSz="930275"/>
              <a:t>4/23/2015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3" tIns="46477" rIns="92953" bIns="46477" anchor="b"/>
          <a:lstStyle/>
          <a:p>
            <a:pPr algn="r" defTabSz="930275"/>
            <a:fld id="{AADD1316-1B6B-4731-9E7C-D275F231E98D}" type="slidenum">
              <a:rPr lang="en-US" altLang="en-US" sz="1200">
                <a:ea typeface="MS PGothic" pitchFamily="34" charset="-128"/>
              </a:rPr>
              <a:pPr algn="r" defTabSz="930275"/>
              <a:t>26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8300"/>
          </a:xfrm>
          <a:noFill/>
        </p:spPr>
        <p:txBody>
          <a:bodyPr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699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DAF84-77A4-4DDF-85CC-6ED2346BB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15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880A3-2986-4AC9-9F7A-E0EC5C55E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0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12980-E648-426E-9741-F23CCFF11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75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940A0A-315D-4326-B506-C980614EC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16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3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5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8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14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2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3B05B-B6E7-4E53-ABEE-29F773A28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171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94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2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53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41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4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57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2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35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5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32BE8-78D2-4B70-B648-10511E9E8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43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94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79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79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84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4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09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29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9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31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F70A-BB5C-4FC6-B1FB-35B65EC9B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034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11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3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5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91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22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CBC-1A31-4F25-9AFE-13F07EE8B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9AD3-7849-4820-AC11-7AB22194E2B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6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6C67D-4C6B-4962-8F40-CC2E70ED5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23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0EA15-CDE6-44A5-81E6-A518E0E1D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49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3085C-74C7-4143-9D59-4543BF35C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60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DB4A8-7E50-4855-92C1-5B95EAD8CF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96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E9107-0CD9-43D5-8087-A1472C305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88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71EF06-37B6-4FE0-883F-50953ED337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0E416C-AD38-482E-A31E-1AB1BDCD749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B8F238-8E1D-4CFB-A767-29664D5C8C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19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55FCBC-1A31-4F25-9AFE-13F07EE8B4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4/23/2015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119AD3-7849-4820-AC11-7AB22194E2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9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770" name="Picture 2" descr="hurric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019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771" name="Text Box 3"/>
          <p:cNvSpPr txBox="1">
            <a:spLocks noChangeArrowheads="1"/>
          </p:cNvSpPr>
          <p:nvPr/>
        </p:nvSpPr>
        <p:spPr bwMode="auto">
          <a:xfrm>
            <a:off x="1066800" y="1371600"/>
            <a:ext cx="7086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Atlantic Basin Seasonal Hurricane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Prediction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Phil Klotzbach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Department of Atmospheric Science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Colorado State University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CAS Annual Meeting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00"/>
                </a:solidFill>
              </a:rPr>
              <a:t>May 20,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2015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1"/>
            <a:ext cx="502920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474" name="Picture 2600300" descr="S24Picture 260030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42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7475" name="Picture 4405636" descr="S24Picture 440563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6934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7476" name="Line 4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77" name="Line 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78" name="WordArt 6"/>
          <p:cNvSpPr>
            <a:spLocks noChangeArrowheads="1" noChangeShapeType="1" noTextEdit="1"/>
          </p:cNvSpPr>
          <p:nvPr/>
        </p:nvSpPr>
        <p:spPr bwMode="auto">
          <a:xfrm>
            <a:off x="7086600" y="762000"/>
            <a:ext cx="17526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SALINITY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SURFACE</a:t>
            </a:r>
          </a:p>
        </p:txBody>
      </p:sp>
      <p:sp>
        <p:nvSpPr>
          <p:cNvPr id="1257479" name="WordArt 7"/>
          <p:cNvSpPr>
            <a:spLocks noChangeArrowheads="1" noChangeShapeType="1" noTextEdit="1"/>
          </p:cNvSpPr>
          <p:nvPr/>
        </p:nvSpPr>
        <p:spPr bwMode="auto">
          <a:xfrm>
            <a:off x="7010400" y="3962400"/>
            <a:ext cx="1905000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SALINITY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500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METERS</a:t>
            </a:r>
          </a:p>
        </p:txBody>
      </p:sp>
    </p:spTree>
    <p:extLst>
      <p:ext uri="{BB962C8B-B14F-4D97-AF65-F5344CB8AC3E}">
        <p14:creationId xmlns:p14="http://schemas.microsoft.com/office/powerpoint/2010/main" val="7918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0" name="Object 2"/>
          <p:cNvGraphicFramePr>
            <a:graphicFrameLocks noChangeAspect="1"/>
          </p:cNvGraphicFramePr>
          <p:nvPr/>
        </p:nvGraphicFramePr>
        <p:xfrm>
          <a:off x="4191000" y="2971800"/>
          <a:ext cx="4899025" cy="384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Image" r:id="rId3" imgW="6767146" imgH="5303980" progId="Photoshop.Image.7">
                  <p:embed/>
                </p:oleObj>
              </mc:Choice>
              <mc:Fallback>
                <p:oleObj name="Image" r:id="rId3" imgW="6767146" imgH="530398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71800"/>
                        <a:ext cx="4899025" cy="384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1" name="Object 3"/>
          <p:cNvGraphicFramePr>
            <a:graphicFrameLocks noChangeAspect="1"/>
          </p:cNvGraphicFramePr>
          <p:nvPr/>
        </p:nvGraphicFramePr>
        <p:xfrm>
          <a:off x="76200" y="76200"/>
          <a:ext cx="4899025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Image" r:id="rId5" imgW="6767146" imgH="5303980" progId="Photoshop.Image.7">
                  <p:embed/>
                </p:oleObj>
              </mc:Choice>
              <mc:Fallback>
                <p:oleObj name="Image" r:id="rId5" imgW="6767146" imgH="530398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"/>
                        <a:ext cx="4899025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5105400" y="381000"/>
            <a:ext cx="4038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latin typeface="Arial Rounded MT Bold" panose="020F0704030504030204" pitchFamily="34" charset="0"/>
              </a:rPr>
              <a:t>THC </a:t>
            </a:r>
            <a:r>
              <a:rPr lang="en-US" altLang="en-US" sz="4000" i="1">
                <a:latin typeface="Arial Rounded MT Bold" panose="020F0704030504030204" pitchFamily="34" charset="0"/>
              </a:rPr>
              <a:t>(or AMO)</a:t>
            </a:r>
            <a:r>
              <a:rPr lang="en-US" altLang="en-US" sz="4000">
                <a:latin typeface="Arial Rounded MT Bold" panose="020F070403050403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4000">
                <a:latin typeface="Arial Rounded MT Bold" panose="020F0704030504030204" pitchFamily="34" charset="0"/>
              </a:rPr>
              <a:t>STRONG</a:t>
            </a:r>
          </a:p>
        </p:txBody>
      </p:sp>
      <p:sp>
        <p:nvSpPr>
          <p:cNvPr id="1210373" name="Text Box 5"/>
          <p:cNvSpPr txBox="1">
            <a:spLocks noChangeArrowheads="1"/>
          </p:cNvSpPr>
          <p:nvPr/>
        </p:nvSpPr>
        <p:spPr bwMode="auto">
          <a:xfrm>
            <a:off x="152400" y="4495800"/>
            <a:ext cx="3886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000">
                <a:latin typeface="Arial Rounded MT Bold" panose="020F0704030504030204" pitchFamily="34" charset="0"/>
              </a:rPr>
              <a:t>THC </a:t>
            </a:r>
            <a:r>
              <a:rPr lang="en-US" altLang="en-US" sz="4000" i="1">
                <a:latin typeface="Arial Rounded MT Bold" panose="020F0704030504030204" pitchFamily="34" charset="0"/>
              </a:rPr>
              <a:t>(or AMO)</a:t>
            </a:r>
            <a:r>
              <a:rPr lang="en-US" altLang="en-US" sz="4000">
                <a:latin typeface="Arial Rounded MT Bold" panose="020F0704030504030204" pitchFamily="34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altLang="en-US" sz="4000">
                <a:latin typeface="Arial Rounded MT Bold" panose="020F0704030504030204" pitchFamily="34" charset="0"/>
              </a:rPr>
              <a:t>WEAK</a:t>
            </a:r>
          </a:p>
        </p:txBody>
      </p:sp>
      <p:sp>
        <p:nvSpPr>
          <p:cNvPr id="1210374" name="Line 6"/>
          <p:cNvSpPr>
            <a:spLocks noChangeShapeType="1"/>
          </p:cNvSpPr>
          <p:nvPr/>
        </p:nvSpPr>
        <p:spPr bwMode="auto">
          <a:xfrm flipH="1">
            <a:off x="4953000" y="121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0375" name="Line 7"/>
          <p:cNvSpPr>
            <a:spLocks noChangeShapeType="1"/>
          </p:cNvSpPr>
          <p:nvPr/>
        </p:nvSpPr>
        <p:spPr bwMode="auto">
          <a:xfrm flipH="1">
            <a:off x="3276600" y="5334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4" name="Picture 9370486" descr="S14Picture 937048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1395" name="Text Box 3"/>
          <p:cNvSpPr txBox="1">
            <a:spLocks noChangeArrowheads="1"/>
          </p:cNvSpPr>
          <p:nvPr/>
        </p:nvSpPr>
        <p:spPr bwMode="auto">
          <a:xfrm>
            <a:off x="2133600" y="4267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343400" y="4267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8305800" y="3505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211398" name="Text Box 6"/>
          <p:cNvSpPr txBox="1">
            <a:spLocks noChangeArrowheads="1"/>
          </p:cNvSpPr>
          <p:nvPr/>
        </p:nvSpPr>
        <p:spPr bwMode="auto">
          <a:xfrm>
            <a:off x="1066800" y="1600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Arial Rounded MT Bold" panose="020F0704030504030204" pitchFamily="34" charset="0"/>
              </a:rPr>
              <a:t>H</a:t>
            </a:r>
          </a:p>
        </p:txBody>
      </p:sp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2209800" y="990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Arial Rounded MT Bold" panose="020F0704030504030204" pitchFamily="34" charset="0"/>
              </a:rPr>
              <a:t>H</a:t>
            </a:r>
          </a:p>
        </p:txBody>
      </p:sp>
      <p:sp>
        <p:nvSpPr>
          <p:cNvPr id="1211400" name="Text Box 8"/>
          <p:cNvSpPr txBox="1">
            <a:spLocks noChangeArrowheads="1"/>
          </p:cNvSpPr>
          <p:nvPr/>
        </p:nvSpPr>
        <p:spPr bwMode="auto">
          <a:xfrm>
            <a:off x="5486400" y="5638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/>
              <a:t>Courtesy of John Marshall (MIT)</a:t>
            </a:r>
          </a:p>
        </p:txBody>
      </p:sp>
    </p:spTree>
    <p:extLst>
      <p:ext uri="{BB962C8B-B14F-4D97-AF65-F5344CB8AC3E}">
        <p14:creationId xmlns:p14="http://schemas.microsoft.com/office/powerpoint/2010/main" val="3561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4466" name="Picture 1767503" descr="S16Picture 176750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57600"/>
            <a:ext cx="71628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4467" name="Picture 6993902" descr="S16Picture 69939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990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4468" name="Line 4"/>
          <p:cNvSpPr>
            <a:spLocks noChangeShapeType="1"/>
          </p:cNvSpPr>
          <p:nvPr/>
        </p:nvSpPr>
        <p:spPr bwMode="auto">
          <a:xfrm>
            <a:off x="1143000" y="4940300"/>
            <a:ext cx="746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69" name="Text Box 5"/>
          <p:cNvSpPr txBox="1">
            <a:spLocks noChangeArrowheads="1"/>
          </p:cNvSpPr>
          <p:nvPr/>
        </p:nvSpPr>
        <p:spPr bwMode="auto">
          <a:xfrm>
            <a:off x="1143000" y="6019800"/>
            <a:ext cx="784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1860                      1900                      1940                      1980                      2020</a:t>
            </a:r>
          </a:p>
        </p:txBody>
      </p:sp>
      <p:sp>
        <p:nvSpPr>
          <p:cNvPr id="1214470" name="Line 6"/>
          <p:cNvSpPr>
            <a:spLocks noChangeShapeType="1"/>
          </p:cNvSpPr>
          <p:nvPr/>
        </p:nvSpPr>
        <p:spPr bwMode="auto">
          <a:xfrm>
            <a:off x="7467600" y="41910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1" name="WordArt 7"/>
          <p:cNvSpPr>
            <a:spLocks noChangeArrowheads="1" noChangeShapeType="1" noTextEdit="1"/>
          </p:cNvSpPr>
          <p:nvPr/>
        </p:nvSpPr>
        <p:spPr bwMode="auto">
          <a:xfrm>
            <a:off x="7924800" y="5181600"/>
            <a:ext cx="2286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A0064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214472" name="Picture 9972541" descr="S16Picture 997254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4473" name="Text Box 9"/>
          <p:cNvSpPr txBox="1">
            <a:spLocks noChangeArrowheads="1"/>
          </p:cNvSpPr>
          <p:nvPr/>
        </p:nvSpPr>
        <p:spPr bwMode="auto">
          <a:xfrm>
            <a:off x="1676400" y="6491288"/>
            <a:ext cx="640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i="1"/>
              <a:t>Goldenberg et al. (2001)</a:t>
            </a:r>
          </a:p>
        </p:txBody>
      </p:sp>
    </p:spTree>
    <p:extLst>
      <p:ext uri="{BB962C8B-B14F-4D97-AF65-F5344CB8AC3E}">
        <p14:creationId xmlns:p14="http://schemas.microsoft.com/office/powerpoint/2010/main" val="28167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305800" cy="546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93303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Annual Correlation (1950-2014) between SST and 0-400 Meter Averaged Salinity (50-60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000" b="1" dirty="0" smtClean="0"/>
              <a:t>N, 50-10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000" b="1" dirty="0" smtClean="0"/>
              <a:t>W)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485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g&#10;      1: Global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997824" cy="5020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381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 Trend in Annual Sea Surface Temperature (2005-2014)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209800"/>
            <a:ext cx="8382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1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80987"/>
            <a:ext cx="86677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42900"/>
            <a:ext cx="86677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80987"/>
            <a:ext cx="86677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/>
        </p:nvSpPr>
        <p:spPr bwMode="auto">
          <a:xfrm>
            <a:off x="457200" y="-3365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1058819" name="Rectangle 3"/>
          <p:cNvSpPr>
            <a:spLocks noChangeArrowheads="1"/>
          </p:cNvSpPr>
          <p:nvPr/>
        </p:nvSpPr>
        <p:spPr bwMode="auto">
          <a:xfrm>
            <a:off x="152400" y="16002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FontTx/>
              <a:buBlip>
                <a:blip r:embed="rId4"/>
              </a:buBlip>
            </a:pPr>
            <a:r>
              <a:rPr lang="en-US" altLang="en-US" sz="2400" b="1" dirty="0">
                <a:solidFill>
                  <a:schemeClr val="bg1"/>
                </a:solidFill>
              </a:rPr>
              <a:t>Introduction </a:t>
            </a:r>
          </a:p>
          <a:p>
            <a:pPr>
              <a:lnSpc>
                <a:spcPct val="110000"/>
              </a:lnSpc>
              <a:buFontTx/>
              <a:buBlip>
                <a:blip r:embed="rId4"/>
              </a:buBlip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Blip>
                <a:blip r:embed="rId4"/>
              </a:buBlip>
            </a:pPr>
            <a:r>
              <a:rPr lang="en-US" altLang="en-US" sz="2400" b="1" dirty="0">
                <a:solidFill>
                  <a:schemeClr val="bg1"/>
                </a:solidFill>
              </a:rPr>
              <a:t>Atlantic Basin Multi-Decadal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Hurricane Variability</a:t>
            </a:r>
          </a:p>
          <a:p>
            <a:pPr>
              <a:lnSpc>
                <a:spcPct val="110000"/>
              </a:lnSpc>
              <a:buFontTx/>
              <a:buBlip>
                <a:blip r:embed="rId4"/>
              </a:buBlip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Blip>
                <a:blip r:embed="rId4"/>
              </a:buBlip>
            </a:pPr>
            <a:r>
              <a:rPr lang="en-US" altLang="en-US" sz="2400" b="1" dirty="0" smtClean="0">
                <a:solidFill>
                  <a:schemeClr val="bg1"/>
                </a:solidFill>
              </a:rPr>
              <a:t>Recent Downturn in US 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Landfalling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Hurricane Activity</a:t>
            </a:r>
          </a:p>
          <a:p>
            <a:pPr>
              <a:lnSpc>
                <a:spcPct val="110000"/>
              </a:lnSpc>
              <a:buFontTx/>
              <a:buBlip>
                <a:blip r:embed="rId4"/>
              </a:buBlip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Blip>
                <a:blip r:embed="rId4"/>
              </a:buBlip>
            </a:pPr>
            <a:r>
              <a:rPr lang="en-US" altLang="en-US" sz="2400" b="1" dirty="0" smtClean="0">
                <a:solidFill>
                  <a:schemeClr val="bg1"/>
                </a:solidFill>
              </a:rPr>
              <a:t>2015 </a:t>
            </a:r>
            <a:r>
              <a:rPr lang="en-US" altLang="en-US" sz="2400" b="1" dirty="0">
                <a:solidFill>
                  <a:schemeClr val="bg1"/>
                </a:solidFill>
              </a:rPr>
              <a:t>Atlantic Basin Seasonal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Outlook</a:t>
            </a:r>
            <a:br>
              <a:rPr lang="en-US" altLang="en-US" sz="2400" b="1" dirty="0" smtClean="0">
                <a:solidFill>
                  <a:schemeClr val="bg1"/>
                </a:solidFill>
              </a:rPr>
            </a:b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80987"/>
            <a:ext cx="86677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19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WordArt 2"/>
          <p:cNvSpPr>
            <a:spLocks noChangeArrowheads="1" noChangeShapeType="1" noTextEdit="1"/>
          </p:cNvSpPr>
          <p:nvPr/>
        </p:nvSpPr>
        <p:spPr bwMode="auto">
          <a:xfrm>
            <a:off x="1752600" y="1295400"/>
            <a:ext cx="5143500" cy="384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Recent</a:t>
            </a:r>
            <a:endParaRPr lang="en-US" sz="54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5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US </a:t>
            </a:r>
            <a:endParaRPr lang="en-US" sz="54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5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Hurricane</a:t>
            </a:r>
          </a:p>
          <a:p>
            <a:pPr algn="ctr"/>
            <a:r>
              <a:rPr lang="en-US" sz="5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Landfall</a:t>
            </a:r>
          </a:p>
          <a:p>
            <a:pPr algn="ctr"/>
            <a:r>
              <a:rPr lang="en-US" sz="54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Luck</a:t>
            </a:r>
            <a:endParaRPr lang="en-US" sz="5400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08323" name="Picture 3" descr="hurricane_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343025"/>
            <a:ext cx="49371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24" name="Picture 4" descr="hurricane_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328738"/>
            <a:ext cx="49371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328612"/>
            <a:ext cx="8553450" cy="620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447741" cy="491966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791200" y="2514600"/>
            <a:ext cx="3048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43600" y="2626723"/>
            <a:ext cx="3048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546137" descr="S21Picture 954613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238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1915-1964            </a:t>
            </a:r>
            <a:r>
              <a:rPr lang="en-US" altLang="en-US" sz="2000" i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50 YEARS</a:t>
            </a: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22 </a:t>
            </a:r>
            <a:r>
              <a:rPr lang="en-US" altLang="en-US" sz="24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MH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 flipV="1">
            <a:off x="1752600" y="5867400"/>
            <a:ext cx="762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1981200" y="3657600"/>
            <a:ext cx="304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1676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66800" y="5943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1447800" y="5334000"/>
            <a:ext cx="152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057400" y="5943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1752600" y="4876800"/>
            <a:ext cx="457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604963" y="60785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3429000" y="1143000"/>
            <a:ext cx="228600" cy="838200"/>
          </a:xfrm>
          <a:custGeom>
            <a:avLst/>
            <a:gdLst>
              <a:gd name="T0" fmla="*/ 0 w 144"/>
              <a:gd name="T1" fmla="*/ 1330642500 h 528"/>
              <a:gd name="T2" fmla="*/ 241935000 w 144"/>
              <a:gd name="T3" fmla="*/ 846772500 h 528"/>
              <a:gd name="T4" fmla="*/ 362902500 w 144"/>
              <a:gd name="T5" fmla="*/ 0 h 528"/>
              <a:gd name="T6" fmla="*/ 0 60000 65536"/>
              <a:gd name="T7" fmla="*/ 0 60000 65536"/>
              <a:gd name="T8" fmla="*/ 0 60000 65536"/>
              <a:gd name="T9" fmla="*/ 0 w 144"/>
              <a:gd name="T10" fmla="*/ 0 h 528"/>
              <a:gd name="T11" fmla="*/ 144 w 144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528">
                <a:moveTo>
                  <a:pt x="0" y="528"/>
                </a:moveTo>
                <a:cubicBezTo>
                  <a:pt x="36" y="476"/>
                  <a:pt x="72" y="424"/>
                  <a:pt x="96" y="336"/>
                </a:cubicBezTo>
                <a:cubicBezTo>
                  <a:pt x="120" y="248"/>
                  <a:pt x="132" y="124"/>
                  <a:pt x="1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133600" y="4114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2057400" y="2971800"/>
            <a:ext cx="762000" cy="1143000"/>
          </a:xfrm>
          <a:custGeom>
            <a:avLst/>
            <a:gdLst>
              <a:gd name="T0" fmla="*/ 0 w 336"/>
              <a:gd name="T1" fmla="*/ 2147483646 h 576"/>
              <a:gd name="T2" fmla="*/ 1234362893 w 336"/>
              <a:gd name="T3" fmla="*/ 1323082031 h 576"/>
              <a:gd name="T4" fmla="*/ 1728107143 w 336"/>
              <a:gd name="T5" fmla="*/ 0 h 576"/>
              <a:gd name="T6" fmla="*/ 0 60000 65536"/>
              <a:gd name="T7" fmla="*/ 0 60000 65536"/>
              <a:gd name="T8" fmla="*/ 0 60000 65536"/>
              <a:gd name="T9" fmla="*/ 0 w 336"/>
              <a:gd name="T10" fmla="*/ 0 h 576"/>
              <a:gd name="T11" fmla="*/ 336 w 33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576">
                <a:moveTo>
                  <a:pt x="0" y="576"/>
                </a:moveTo>
                <a:cubicBezTo>
                  <a:pt x="92" y="504"/>
                  <a:pt x="184" y="432"/>
                  <a:pt x="240" y="336"/>
                </a:cubicBezTo>
                <a:cubicBezTo>
                  <a:pt x="296" y="240"/>
                  <a:pt x="316" y="120"/>
                  <a:pt x="33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828800" y="4038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2260600" y="2514600"/>
            <a:ext cx="203200" cy="1524000"/>
          </a:xfrm>
          <a:custGeom>
            <a:avLst/>
            <a:gdLst>
              <a:gd name="T0" fmla="*/ 40322500 w 128"/>
              <a:gd name="T1" fmla="*/ 2147483646 h 960"/>
              <a:gd name="T2" fmla="*/ 40322500 w 128"/>
              <a:gd name="T3" fmla="*/ 1693545000 h 960"/>
              <a:gd name="T4" fmla="*/ 282257500 w 128"/>
              <a:gd name="T5" fmla="*/ 725805000 h 960"/>
              <a:gd name="T6" fmla="*/ 282257500 w 128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960"/>
              <a:gd name="T14" fmla="*/ 128 w 128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960">
                <a:moveTo>
                  <a:pt x="16" y="960"/>
                </a:moveTo>
                <a:cubicBezTo>
                  <a:pt x="8" y="872"/>
                  <a:pt x="0" y="784"/>
                  <a:pt x="16" y="672"/>
                </a:cubicBezTo>
                <a:cubicBezTo>
                  <a:pt x="32" y="560"/>
                  <a:pt x="96" y="400"/>
                  <a:pt x="112" y="288"/>
                </a:cubicBezTo>
                <a:cubicBezTo>
                  <a:pt x="128" y="176"/>
                  <a:pt x="120" y="88"/>
                  <a:pt x="11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209800" y="3886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1600200" y="4800600"/>
            <a:ext cx="381000" cy="1371600"/>
          </a:xfrm>
          <a:custGeom>
            <a:avLst/>
            <a:gdLst>
              <a:gd name="T0" fmla="*/ 604837500 w 240"/>
              <a:gd name="T1" fmla="*/ 2147483646 h 864"/>
              <a:gd name="T2" fmla="*/ 120967500 w 240"/>
              <a:gd name="T3" fmla="*/ 1330642500 h 864"/>
              <a:gd name="T4" fmla="*/ 0 w 240"/>
              <a:gd name="T5" fmla="*/ 0 h 864"/>
              <a:gd name="T6" fmla="*/ 0 60000 65536"/>
              <a:gd name="T7" fmla="*/ 0 60000 65536"/>
              <a:gd name="T8" fmla="*/ 0 60000 65536"/>
              <a:gd name="T9" fmla="*/ 0 w 240"/>
              <a:gd name="T10" fmla="*/ 0 h 864"/>
              <a:gd name="T11" fmla="*/ 240 w 24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864">
                <a:moveTo>
                  <a:pt x="240" y="864"/>
                </a:moveTo>
                <a:cubicBezTo>
                  <a:pt x="164" y="768"/>
                  <a:pt x="88" y="672"/>
                  <a:pt x="48" y="528"/>
                </a:cubicBezTo>
                <a:cubicBezTo>
                  <a:pt x="8" y="384"/>
                  <a:pt x="4" y="19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2743200" y="1447800"/>
            <a:ext cx="609600" cy="2057400"/>
          </a:xfrm>
          <a:custGeom>
            <a:avLst/>
            <a:gdLst>
              <a:gd name="T0" fmla="*/ 0 w 384"/>
              <a:gd name="T1" fmla="*/ 2147483646 h 1296"/>
              <a:gd name="T2" fmla="*/ 483870000 w 384"/>
              <a:gd name="T3" fmla="*/ 1451610000 h 1296"/>
              <a:gd name="T4" fmla="*/ 725805000 w 384"/>
              <a:gd name="T5" fmla="*/ 362902500 h 1296"/>
              <a:gd name="T6" fmla="*/ 967740000 w 384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296"/>
              <a:gd name="T14" fmla="*/ 384 w 384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296">
                <a:moveTo>
                  <a:pt x="0" y="1296"/>
                </a:moveTo>
                <a:cubicBezTo>
                  <a:pt x="72" y="1032"/>
                  <a:pt x="144" y="768"/>
                  <a:pt x="192" y="576"/>
                </a:cubicBezTo>
                <a:cubicBezTo>
                  <a:pt x="240" y="384"/>
                  <a:pt x="256" y="240"/>
                  <a:pt x="288" y="144"/>
                </a:cubicBezTo>
                <a:cubicBezTo>
                  <a:pt x="320" y="48"/>
                  <a:pt x="352" y="24"/>
                  <a:pt x="38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048000" y="2209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2438400" y="762000"/>
            <a:ext cx="1143000" cy="3124200"/>
          </a:xfrm>
          <a:custGeom>
            <a:avLst/>
            <a:gdLst>
              <a:gd name="T0" fmla="*/ 0 w 720"/>
              <a:gd name="T1" fmla="*/ 2147483646 h 1968"/>
              <a:gd name="T2" fmla="*/ 483870000 w 720"/>
              <a:gd name="T3" fmla="*/ 2147483646 h 1968"/>
              <a:gd name="T4" fmla="*/ 1088707500 w 720"/>
              <a:gd name="T5" fmla="*/ 1451610000 h 1968"/>
              <a:gd name="T6" fmla="*/ 1814512500 w 720"/>
              <a:gd name="T7" fmla="*/ 0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1968"/>
              <a:gd name="T14" fmla="*/ 720 w 720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1968">
                <a:moveTo>
                  <a:pt x="0" y="1968"/>
                </a:moveTo>
                <a:cubicBezTo>
                  <a:pt x="60" y="1772"/>
                  <a:pt x="120" y="1576"/>
                  <a:pt x="192" y="1344"/>
                </a:cubicBezTo>
                <a:cubicBezTo>
                  <a:pt x="264" y="1112"/>
                  <a:pt x="344" y="800"/>
                  <a:pt x="432" y="576"/>
                </a:cubicBezTo>
                <a:cubicBezTo>
                  <a:pt x="520" y="352"/>
                  <a:pt x="620" y="176"/>
                  <a:pt x="72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438400" y="3733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H="1" flipV="1">
            <a:off x="2667000" y="3352800"/>
            <a:ext cx="228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2819400" y="3810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H="1" flipV="1">
            <a:off x="1905000" y="5410200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2098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 flipV="1">
            <a:off x="1828800" y="5486400"/>
            <a:ext cx="609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362200" y="5410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H="1" flipV="1">
            <a:off x="1905000" y="52578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22098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1676400" y="5029200"/>
            <a:ext cx="381000" cy="914400"/>
          </a:xfrm>
          <a:custGeom>
            <a:avLst/>
            <a:gdLst>
              <a:gd name="T0" fmla="*/ 0 w 240"/>
              <a:gd name="T1" fmla="*/ 1451610000 h 576"/>
              <a:gd name="T2" fmla="*/ 241935000 w 240"/>
              <a:gd name="T3" fmla="*/ 604837500 h 576"/>
              <a:gd name="T4" fmla="*/ 604837500 w 240"/>
              <a:gd name="T5" fmla="*/ 0 h 576"/>
              <a:gd name="T6" fmla="*/ 0 60000 65536"/>
              <a:gd name="T7" fmla="*/ 0 60000 65536"/>
              <a:gd name="T8" fmla="*/ 0 60000 65536"/>
              <a:gd name="T9" fmla="*/ 0 w 240"/>
              <a:gd name="T10" fmla="*/ 0 h 576"/>
              <a:gd name="T11" fmla="*/ 240 w 240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76">
                <a:moveTo>
                  <a:pt x="0" y="576"/>
                </a:moveTo>
                <a:cubicBezTo>
                  <a:pt x="28" y="456"/>
                  <a:pt x="56" y="336"/>
                  <a:pt x="96" y="240"/>
                </a:cubicBezTo>
                <a:cubicBezTo>
                  <a:pt x="136" y="144"/>
                  <a:pt x="188" y="72"/>
                  <a:pt x="24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1447800" y="5867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H="1" flipV="1">
            <a:off x="3048000" y="1524000"/>
            <a:ext cx="304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3200400" y="1981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 flipH="1" flipV="1">
            <a:off x="1905000" y="5715000"/>
            <a:ext cx="685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 flipV="1">
            <a:off x="1828800" y="5562600"/>
            <a:ext cx="685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 flipV="1">
            <a:off x="1905000" y="5410200"/>
            <a:ext cx="685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1828800" y="5257800"/>
            <a:ext cx="685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2286000" y="6096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2511470" y="5846928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2514600" y="5562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2438400" y="5105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2667000" y="5334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33</a:t>
            </a:r>
          </a:p>
        </p:txBody>
      </p:sp>
      <p:pic>
        <p:nvPicPr>
          <p:cNvPr id="15412" name="Picture 8678600" descr="S21Picture 867860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3238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5105400" y="1295400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1965-2014            </a:t>
            </a:r>
            <a:r>
              <a:rPr lang="en-US" altLang="en-US" sz="2000" i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50 </a:t>
            </a:r>
            <a:r>
              <a:rPr lang="en-US" altLang="en-US" sz="2000" i="1" dirty="0">
                <a:latin typeface="Arial Rounded MT Bold" panose="020F0704030504030204" pitchFamily="34" charset="0"/>
                <a:cs typeface="Arial" panose="020B0604020202020204" pitchFamily="34" charset="0"/>
              </a:rPr>
              <a:t>YEARS</a:t>
            </a:r>
            <a:r>
              <a:rPr lang="en-US" alt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9 </a:t>
            </a:r>
            <a:r>
              <a:rPr lang="en-US" altLang="en-US" sz="24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MH</a:t>
            </a:r>
          </a:p>
        </p:txBody>
      </p:sp>
      <p:sp>
        <p:nvSpPr>
          <p:cNvPr id="15414" name="Freeform 54"/>
          <p:cNvSpPr>
            <a:spLocks/>
          </p:cNvSpPr>
          <p:nvPr/>
        </p:nvSpPr>
        <p:spPr bwMode="auto">
          <a:xfrm>
            <a:off x="6934200" y="3505200"/>
            <a:ext cx="685800" cy="762000"/>
          </a:xfrm>
          <a:custGeom>
            <a:avLst/>
            <a:gdLst>
              <a:gd name="T0" fmla="*/ 1088707500 w 432"/>
              <a:gd name="T1" fmla="*/ 1209675000 h 480"/>
              <a:gd name="T2" fmla="*/ 483870000 w 432"/>
              <a:gd name="T3" fmla="*/ 725805000 h 480"/>
              <a:gd name="T4" fmla="*/ 0 w 432"/>
              <a:gd name="T5" fmla="*/ 0 h 480"/>
              <a:gd name="T6" fmla="*/ 0 60000 65536"/>
              <a:gd name="T7" fmla="*/ 0 60000 65536"/>
              <a:gd name="T8" fmla="*/ 0 60000 65536"/>
              <a:gd name="T9" fmla="*/ 0 w 432"/>
              <a:gd name="T10" fmla="*/ 0 h 480"/>
              <a:gd name="T11" fmla="*/ 432 w 432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480">
                <a:moveTo>
                  <a:pt x="432" y="480"/>
                </a:moveTo>
                <a:cubicBezTo>
                  <a:pt x="348" y="424"/>
                  <a:pt x="264" y="368"/>
                  <a:pt x="192" y="288"/>
                </a:cubicBezTo>
                <a:cubicBezTo>
                  <a:pt x="120" y="208"/>
                  <a:pt x="60" y="104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7543800" y="4191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7543800" y="1828800"/>
            <a:ext cx="469900" cy="1905000"/>
          </a:xfrm>
          <a:custGeom>
            <a:avLst/>
            <a:gdLst>
              <a:gd name="T0" fmla="*/ 262096250 w 296"/>
              <a:gd name="T1" fmla="*/ 2147483646 h 1200"/>
              <a:gd name="T2" fmla="*/ 20161250 w 296"/>
              <a:gd name="T3" fmla="*/ 2147483646 h 1200"/>
              <a:gd name="T4" fmla="*/ 383063750 w 296"/>
              <a:gd name="T5" fmla="*/ 846772500 h 1200"/>
              <a:gd name="T6" fmla="*/ 745966250 w 296"/>
              <a:gd name="T7" fmla="*/ 0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1200"/>
              <a:gd name="T14" fmla="*/ 296 w 296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1200">
                <a:moveTo>
                  <a:pt x="104" y="1200"/>
                </a:moveTo>
                <a:cubicBezTo>
                  <a:pt x="52" y="1128"/>
                  <a:pt x="0" y="1056"/>
                  <a:pt x="8" y="912"/>
                </a:cubicBezTo>
                <a:cubicBezTo>
                  <a:pt x="16" y="768"/>
                  <a:pt x="104" y="488"/>
                  <a:pt x="152" y="336"/>
                </a:cubicBezTo>
                <a:cubicBezTo>
                  <a:pt x="200" y="184"/>
                  <a:pt x="248" y="92"/>
                  <a:pt x="29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7600950" y="3657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5418" name="Line 58"/>
          <p:cNvSpPr>
            <a:spLocks noChangeShapeType="1"/>
          </p:cNvSpPr>
          <p:nvPr/>
        </p:nvSpPr>
        <p:spPr bwMode="auto">
          <a:xfrm flipH="1" flipV="1">
            <a:off x="6705600" y="5410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7391400" y="5181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5420" name="Line 60"/>
          <p:cNvSpPr>
            <a:spLocks noChangeShapeType="1"/>
          </p:cNvSpPr>
          <p:nvPr/>
        </p:nvSpPr>
        <p:spPr bwMode="auto">
          <a:xfrm flipV="1">
            <a:off x="6096000" y="5638800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57150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 flipV="1">
            <a:off x="6324600" y="54864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6096000" y="5867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5424" name="Line 64"/>
          <p:cNvSpPr>
            <a:spLocks noChangeShapeType="1"/>
          </p:cNvSpPr>
          <p:nvPr/>
        </p:nvSpPr>
        <p:spPr bwMode="auto">
          <a:xfrm flipH="1" flipV="1">
            <a:off x="6629400" y="58674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7450182" y="574765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15426" name="Freeform 66"/>
          <p:cNvSpPr>
            <a:spLocks/>
          </p:cNvSpPr>
          <p:nvPr/>
        </p:nvSpPr>
        <p:spPr bwMode="auto">
          <a:xfrm>
            <a:off x="7086600" y="3276600"/>
            <a:ext cx="381000" cy="838200"/>
          </a:xfrm>
          <a:custGeom>
            <a:avLst/>
            <a:gdLst>
              <a:gd name="T0" fmla="*/ 604837500 w 240"/>
              <a:gd name="T1" fmla="*/ 1330642500 h 528"/>
              <a:gd name="T2" fmla="*/ 241935000 w 240"/>
              <a:gd name="T3" fmla="*/ 846772500 h 528"/>
              <a:gd name="T4" fmla="*/ 0 w 240"/>
              <a:gd name="T5" fmla="*/ 0 h 528"/>
              <a:gd name="T6" fmla="*/ 0 60000 65536"/>
              <a:gd name="T7" fmla="*/ 0 60000 65536"/>
              <a:gd name="T8" fmla="*/ 0 60000 65536"/>
              <a:gd name="T9" fmla="*/ 0 w 240"/>
              <a:gd name="T10" fmla="*/ 0 h 528"/>
              <a:gd name="T11" fmla="*/ 240 w 24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28">
                <a:moveTo>
                  <a:pt x="240" y="528"/>
                </a:moveTo>
                <a:cubicBezTo>
                  <a:pt x="188" y="476"/>
                  <a:pt x="136" y="424"/>
                  <a:pt x="96" y="336"/>
                </a:cubicBezTo>
                <a:cubicBezTo>
                  <a:pt x="56" y="248"/>
                  <a:pt x="28" y="124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7467600" y="3886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5715000" y="6324600"/>
            <a:ext cx="2819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40% as </a:t>
            </a: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frequent</a:t>
            </a: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457200" y="-57060"/>
            <a:ext cx="80772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FL PENINSULA + EAST COAST MAJOR </a:t>
            </a:r>
            <a:r>
              <a:rPr lang="en-US" alt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HURRICANE </a:t>
            </a:r>
            <a:r>
              <a:rPr lang="en-US" alt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IMPACTS</a:t>
            </a:r>
            <a:endParaRPr lang="en-US" alt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1066800" y="5638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5431" name="Line 71"/>
          <p:cNvSpPr>
            <a:spLocks noChangeShapeType="1"/>
          </p:cNvSpPr>
          <p:nvPr/>
        </p:nvSpPr>
        <p:spPr bwMode="auto">
          <a:xfrm flipV="1">
            <a:off x="1295400" y="5029200"/>
            <a:ext cx="228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2" name="Line 64"/>
          <p:cNvSpPr>
            <a:spLocks noChangeShapeType="1"/>
          </p:cNvSpPr>
          <p:nvPr/>
        </p:nvSpPr>
        <p:spPr bwMode="auto">
          <a:xfrm flipH="1" flipV="1">
            <a:off x="1733550" y="5927725"/>
            <a:ext cx="342900" cy="155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3" name="Text Box 47"/>
          <p:cNvSpPr txBox="1">
            <a:spLocks noChangeArrowheads="1"/>
          </p:cNvSpPr>
          <p:nvPr/>
        </p:nvSpPr>
        <p:spPr bwMode="auto">
          <a:xfrm>
            <a:off x="1881188" y="611822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 Rounded MT Bold" panose="020F070403050403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74" name="Line 64"/>
          <p:cNvSpPr>
            <a:spLocks noChangeShapeType="1"/>
          </p:cNvSpPr>
          <p:nvPr/>
        </p:nvSpPr>
        <p:spPr bwMode="auto">
          <a:xfrm flipH="1" flipV="1">
            <a:off x="6534150" y="59817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Text Box 65"/>
          <p:cNvSpPr txBox="1">
            <a:spLocks noChangeArrowheads="1"/>
          </p:cNvSpPr>
          <p:nvPr/>
        </p:nvSpPr>
        <p:spPr bwMode="auto">
          <a:xfrm>
            <a:off x="7277100" y="595074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65</a:t>
            </a:r>
            <a:endParaRPr lang="en-US" altLang="en-US" sz="1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56"/>
          <p:cNvSpPr>
            <a:spLocks/>
          </p:cNvSpPr>
          <p:nvPr/>
        </p:nvSpPr>
        <p:spPr bwMode="auto">
          <a:xfrm>
            <a:off x="7708900" y="2286000"/>
            <a:ext cx="444500" cy="1357314"/>
          </a:xfrm>
          <a:custGeom>
            <a:avLst/>
            <a:gdLst>
              <a:gd name="T0" fmla="*/ 262096250 w 296"/>
              <a:gd name="T1" fmla="*/ 2147483646 h 1200"/>
              <a:gd name="T2" fmla="*/ 20161250 w 296"/>
              <a:gd name="T3" fmla="*/ 2147483646 h 1200"/>
              <a:gd name="T4" fmla="*/ 383063750 w 296"/>
              <a:gd name="T5" fmla="*/ 846772500 h 1200"/>
              <a:gd name="T6" fmla="*/ 745966250 w 296"/>
              <a:gd name="T7" fmla="*/ 0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1200"/>
              <a:gd name="T14" fmla="*/ 296 w 296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1200">
                <a:moveTo>
                  <a:pt x="104" y="1200"/>
                </a:moveTo>
                <a:cubicBezTo>
                  <a:pt x="52" y="1128"/>
                  <a:pt x="0" y="1056"/>
                  <a:pt x="8" y="912"/>
                </a:cubicBezTo>
                <a:cubicBezTo>
                  <a:pt x="16" y="768"/>
                  <a:pt x="104" y="488"/>
                  <a:pt x="152" y="336"/>
                </a:cubicBezTo>
                <a:cubicBezTo>
                  <a:pt x="200" y="184"/>
                  <a:pt x="248" y="92"/>
                  <a:pt x="29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57"/>
          <p:cNvSpPr txBox="1">
            <a:spLocks noChangeArrowheads="1"/>
          </p:cNvSpPr>
          <p:nvPr/>
        </p:nvSpPr>
        <p:spPr bwMode="auto">
          <a:xfrm>
            <a:off x="7867650" y="346832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93</a:t>
            </a:r>
            <a:endParaRPr lang="en-US" altLang="en-US" sz="1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80987"/>
            <a:ext cx="86677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" y="20638"/>
            <a:ext cx="9123363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771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7924800" cy="23083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39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2015 Atlantic Hurricane Season Initial Outlook</a:t>
            </a:r>
            <a:endParaRPr lang="en-US" altLang="en-US" sz="3600" b="1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n-US" sz="2400" dirty="0">
              <a:solidFill>
                <a:srgbClr val="FF0000"/>
              </a:solidFill>
              <a:ea typeface="MS PGothic" pitchFamily="34" charset="-128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n-US" sz="2400" dirty="0">
              <a:solidFill>
                <a:srgbClr val="FF0000"/>
              </a:solidFill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61748"/>
              </p:ext>
            </p:extLst>
          </p:nvPr>
        </p:nvGraphicFramePr>
        <p:xfrm>
          <a:off x="228600" y="579438"/>
          <a:ext cx="8162925" cy="5883277"/>
        </p:xfrm>
        <a:graphic>
          <a:graphicData uri="http://schemas.openxmlformats.org/drawingml/2006/table">
            <a:tbl>
              <a:tblPr/>
              <a:tblGrid>
                <a:gridCol w="3352800"/>
                <a:gridCol w="1609725"/>
                <a:gridCol w="1609725"/>
                <a:gridCol w="159067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Forecast Parameter</a:t>
                      </a:r>
                      <a:endParaRPr kumimoji="0" lang="en-US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Statistical Forecast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Forecast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1981-2010 Median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Named Storms (NS)</a:t>
                      </a:r>
                      <a:endParaRPr kumimoji="0" lang="en-US" altLang="en-US" sz="17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Named Storm Days (NSD)</a:t>
                      </a:r>
                      <a:endParaRPr kumimoji="0" lang="en-US" alt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60.1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Hurricanes (H)</a:t>
                      </a:r>
                      <a:endParaRPr kumimoji="0" lang="en-US" alt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Hurricane Days (HD)</a:t>
                      </a:r>
                      <a:endParaRPr kumimoji="0" lang="en-US" alt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21.3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Major Hurricanes (MH)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Major Hurricane Days (MHD)</a:t>
                      </a:r>
                      <a:endParaRPr kumimoji="0" lang="en-US" alt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Accumulated Cyclone Energy (ACE)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Net Tropical Cyclone Activity (NTC)</a:t>
                      </a:r>
                      <a:endParaRPr kumimoji="0" lang="en-US" altLang="en-US" sz="17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D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11" name="Text Box 59"/>
          <p:cNvSpPr txBox="1">
            <a:spLocks noChangeArrowheads="1"/>
          </p:cNvSpPr>
          <p:nvPr/>
        </p:nvSpPr>
        <p:spPr bwMode="auto">
          <a:xfrm>
            <a:off x="304800" y="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bg1"/>
                </a:solidFill>
              </a:rPr>
              <a:t>2015 </a:t>
            </a:r>
            <a:r>
              <a:rPr lang="en-US" altLang="en-US" sz="3200" b="1" dirty="0">
                <a:solidFill>
                  <a:schemeClr val="bg1"/>
                </a:solidFill>
              </a:rPr>
              <a:t>FORECAST AS OF 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9 APRIL 2015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spo.noaa.gov/data/sst/anomaly/2015/anomnight.4.20.20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066798"/>
            <a:ext cx="894588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3505199"/>
            <a:ext cx="2362200" cy="228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81800" y="30480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52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Current Global Sea Surface Temperature Anomaly Map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834"/>
            <a:ext cx="5301578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2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428" name="Picture 4" descr="IMG_02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wnload.ecmwf.org/data/web248/data/soa/scratch/get_legacy_plot-web248-21afb3424b395e92cb7f1b5bc9f473fd-xalX8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900370" cy="66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download.ecmwf.org/data/web248/get_legacy_plot-web248-20150309010245-9950-1451.gif"/>
          <p:cNvSpPr>
            <a:spLocks noChangeAspect="1" noChangeArrowheads="1"/>
          </p:cNvSpPr>
          <p:nvPr/>
        </p:nvSpPr>
        <p:spPr bwMode="auto">
          <a:xfrm>
            <a:off x="155575" y="-2065338"/>
            <a:ext cx="49720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1447800" y="5029199"/>
            <a:ext cx="6324600" cy="1718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5239" y="4072621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El Niño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55239" y="5181600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Neutral</a:t>
            </a:r>
            <a:endParaRPr lang="en-US" alt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838200"/>
            <a:ext cx="0" cy="483108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35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97" y="2819401"/>
            <a:ext cx="4691304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834"/>
            <a:ext cx="4343400" cy="372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3731" y="124245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SST Pattern – Mid-April 2015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207610"/>
            <a:ext cx="410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April SST Pattern Correlated with Seasonal Atlantic 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6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75538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4038600"/>
            <a:ext cx="1371600" cy="30480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0" y="41640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038600" y="4114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EQ.</a:t>
            </a: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 flipV="1">
            <a:off x="3962400" y="2895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057400" y="22860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New April Forecast Predictors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276600" y="2463800"/>
            <a:ext cx="12954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/>
              <a:t>March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b="1"/>
              <a:t> SLP</a:t>
            </a: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3454400" y="4889500"/>
            <a:ext cx="1057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Jan-Mar SST</a:t>
            </a: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H="1">
            <a:off x="3962400" y="4419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3810000" y="4800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`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143000" y="31242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ECMWF SST Forecast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3581400" y="3429000"/>
            <a:ext cx="762000" cy="963613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3733800" y="3810000"/>
            <a:ext cx="38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1`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2260600" y="4343400"/>
            <a:ext cx="739775" cy="533400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1981200" y="3962400"/>
            <a:ext cx="38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4`</a:t>
            </a: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2476500" y="4381500"/>
            <a:ext cx="38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3`</a:t>
            </a: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H="1" flipV="1">
            <a:off x="2209800" y="3657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H="1" flipV="1">
            <a:off x="2590800" y="4953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1676400" y="53340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February-March SLP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3708400" y="3111500"/>
            <a:ext cx="511175" cy="658813"/>
          </a:xfrm>
          <a:prstGeom prst="rect">
            <a:avLst/>
          </a:prstGeom>
          <a:solidFill>
            <a:srgbClr val="C0C0C0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3759200" y="3327400"/>
            <a:ext cx="38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2`</a:t>
            </a:r>
          </a:p>
        </p:txBody>
      </p:sp>
    </p:spTree>
    <p:extLst>
      <p:ext uri="{BB962C8B-B14F-4D97-AF65-F5344CB8AC3E}">
        <p14:creationId xmlns:p14="http://schemas.microsoft.com/office/powerpoint/2010/main" val="8689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820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95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180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44583"/>
              </p:ext>
            </p:extLst>
          </p:nvPr>
        </p:nvGraphicFramePr>
        <p:xfrm>
          <a:off x="304800" y="1160463"/>
          <a:ext cx="8610600" cy="5581652"/>
        </p:xfrm>
        <a:graphic>
          <a:graphicData uri="http://schemas.openxmlformats.org/drawingml/2006/table">
            <a:tbl>
              <a:tblPr/>
              <a:tblGrid>
                <a:gridCol w="1295400"/>
                <a:gridCol w="847725"/>
                <a:gridCol w="923925"/>
                <a:gridCol w="923925"/>
                <a:gridCol w="923925"/>
                <a:gridCol w="923925"/>
                <a:gridCol w="923925"/>
                <a:gridCol w="923925"/>
                <a:gridCol w="923925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MHD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NTC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1957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1987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9.50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35.00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MEAN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 Forecast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910" name="Text Box 93"/>
          <p:cNvSpPr txBox="1">
            <a:spLocks noChangeArrowheads="1"/>
          </p:cNvSpPr>
          <p:nvPr/>
        </p:nvSpPr>
        <p:spPr bwMode="auto">
          <a:xfrm>
            <a:off x="228600" y="550863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Calibri"/>
              </a:rPr>
              <a:t>BEST ANALOG YEARS FOR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/>
              </a:rPr>
              <a:t>2015 </a:t>
            </a:r>
            <a:r>
              <a:rPr lang="en-US" altLang="en-US" sz="2400" b="1" dirty="0">
                <a:solidFill>
                  <a:schemeClr val="bg1"/>
                </a:solidFill>
                <a:latin typeface="Calibri"/>
              </a:rPr>
              <a:t>(APRIL FORECAST)</a:t>
            </a:r>
          </a:p>
        </p:txBody>
      </p:sp>
    </p:spTree>
    <p:extLst>
      <p:ext uri="{BB962C8B-B14F-4D97-AF65-F5344CB8AC3E}">
        <p14:creationId xmlns:p14="http://schemas.microsoft.com/office/powerpoint/2010/main" val="21888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8839200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FF9933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2015 </a:t>
            </a:r>
            <a:r>
              <a:rPr lang="en-US" altLang="en-US" sz="2800" b="1" dirty="0">
                <a:solidFill>
                  <a:srgbClr val="FF9933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PROBABILITIES FOR AT LEAST ONE MAJOR (CATEGORY 3-4-5) HURRICANE LANDFALL IN EACH OF THE FOLLOWING AREAS (20</a:t>
            </a:r>
            <a:r>
              <a:rPr lang="en-US" altLang="en-US" sz="2800" b="1" baseline="30000" dirty="0">
                <a:solidFill>
                  <a:srgbClr val="FF9933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</a:t>
            </a:r>
            <a:r>
              <a:rPr lang="en-US" altLang="en-US" sz="2800" b="1" dirty="0">
                <a:solidFill>
                  <a:srgbClr val="FF9933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CENTURY PROBABILITIES IN PARENTHESES)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8001000" cy="3297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marL="514350" indent="-514350" eaLnBrk="0" fontAlgn="auto" hangingPunct="0">
              <a:spcBef>
                <a:spcPct val="50000"/>
              </a:spcBef>
              <a:spcAft>
                <a:spcPts val="0"/>
              </a:spcAft>
              <a:buFont typeface="Arial" charset="0"/>
              <a:buAutoNum type="arabicParenR"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Entire U.S. coastline – </a:t>
            </a:r>
            <a:r>
              <a:rPr lang="en-US" altLang="en-US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28% </a:t>
            </a:r>
            <a:r>
              <a:rPr lang="en-US" alt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(52%)</a:t>
            </a:r>
          </a:p>
          <a:p>
            <a:pPr marL="514350" indent="-514350" eaLnBrk="0" fontAlgn="auto" hangingPunct="0">
              <a:spcBef>
                <a:spcPct val="50000"/>
              </a:spcBef>
              <a:spcAft>
                <a:spcPts val="0"/>
              </a:spcAft>
              <a:buFont typeface="Arial" charset="0"/>
              <a:buAutoNum type="arabicParenR"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U.S. East Coast including Peninsula Florida – </a:t>
            </a:r>
            <a:r>
              <a:rPr lang="en-US" altLang="en-US" sz="2800" dirty="0" smtClean="0">
                <a:solidFill>
                  <a:srgbClr val="FF9933"/>
                </a:solidFill>
                <a:latin typeface="Times New Roman" pitchFamily="18" charset="0"/>
                <a:ea typeface="MS PGothic" pitchFamily="34" charset="-128"/>
              </a:rPr>
              <a:t>15% </a:t>
            </a:r>
            <a:r>
              <a:rPr lang="en-US" altLang="en-US" sz="2800" dirty="0">
                <a:solidFill>
                  <a:srgbClr val="FF9933"/>
                </a:solidFill>
                <a:latin typeface="Times New Roman" pitchFamily="18" charset="0"/>
                <a:ea typeface="MS PGothic" pitchFamily="34" charset="-128"/>
              </a:rPr>
              <a:t>(31%)</a:t>
            </a:r>
            <a:endParaRPr lang="en-US" altLang="en-US" sz="28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514350" indent="-514350" eaLnBrk="0" fontAlgn="auto" hangingPunct="0">
              <a:spcBef>
                <a:spcPct val="50000"/>
              </a:spcBef>
              <a:spcAft>
                <a:spcPts val="0"/>
              </a:spcAft>
              <a:buFont typeface="Arial" charset="0"/>
              <a:buAutoNum type="arabicParenR"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Gulf Coast from the Florida Panhandle westward to Brownsville – </a:t>
            </a:r>
            <a:r>
              <a:rPr lang="en-US" altLang="en-US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15% </a:t>
            </a:r>
            <a:r>
              <a:rPr lang="en-US" alt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(30%)</a:t>
            </a:r>
          </a:p>
          <a:p>
            <a:pPr marL="514350" indent="-514350" eaLnBrk="0" fontAlgn="auto" hangingPunct="0">
              <a:spcBef>
                <a:spcPct val="50000"/>
              </a:spcBef>
              <a:spcAft>
                <a:spcPts val="0"/>
              </a:spcAft>
              <a:buFont typeface="Arial" charset="0"/>
              <a:buAutoNum type="arabicParenR"/>
            </a:pP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Caribbean (10-20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°N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, 60-88°W) – </a:t>
            </a:r>
            <a:r>
              <a:rPr lang="en-US" altLang="en-US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22% </a:t>
            </a:r>
            <a:r>
              <a:rPr lang="en-US" alt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(42%)</a:t>
            </a:r>
          </a:p>
        </p:txBody>
      </p:sp>
    </p:spTree>
    <p:extLst>
      <p:ext uri="{BB962C8B-B14F-4D97-AF65-F5344CB8AC3E}">
        <p14:creationId xmlns:p14="http://schemas.microsoft.com/office/powerpoint/2010/main" val="21589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838200"/>
            <a:ext cx="77724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Landfalling Hurricane Web Application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514600"/>
            <a:ext cx="6324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smtClean="0">
                <a:solidFill>
                  <a:schemeClr val="bg1"/>
                </a:solidFill>
              </a:rPr>
              <a:t>Currently Available at the following URL: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US" altLang="en-US" smtClean="0"/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US" altLang="en-US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76400" y="5334000"/>
            <a:ext cx="6096000" cy="1187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In partnership with the GeoGraphics Laboratory – Bridgewater State University, Bridgewater  MA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09600" y="4038600"/>
            <a:ext cx="80010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3600" b="1">
                <a:solidFill>
                  <a:srgbClr val="FFC000"/>
                </a:solidFill>
                <a:ea typeface="MS PGothic" panose="020B0600070205080204" pitchFamily="34" charset="-128"/>
              </a:rPr>
              <a:t>http://www.e-transit.org/hurricane</a:t>
            </a:r>
            <a:endParaRPr lang="en-US" altLang="en-US" sz="3600">
              <a:solidFill>
                <a:srgbClr val="FFC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8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0" y="381000"/>
            <a:ext cx="87630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2015 Probabilities (20</a:t>
            </a:r>
            <a:r>
              <a:rPr lang="en-US" altLang="en-US" sz="3600" b="1" baseline="300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36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Century Probabilities in Parentheses)</a:t>
            </a:r>
          </a:p>
        </p:txBody>
      </p:sp>
      <p:graphicFrame>
        <p:nvGraphicFramePr>
          <p:cNvPr id="192515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00146505"/>
              </p:ext>
            </p:extLst>
          </p:nvPr>
        </p:nvGraphicFramePr>
        <p:xfrm>
          <a:off x="533400" y="1676400"/>
          <a:ext cx="8153400" cy="4532316"/>
        </p:xfrm>
        <a:graphic>
          <a:graphicData uri="http://schemas.openxmlformats.org/drawingml/2006/table">
            <a:tbl>
              <a:tblPr/>
              <a:tblGrid>
                <a:gridCol w="2419350"/>
                <a:gridCol w="3281363"/>
                <a:gridCol w="2452687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Hurricane Impact Prob.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MH Impact Prob.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Florida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27% (51%)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10% (21%)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Louisiana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15% (30%)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5% (12%)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Massachusetts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3% (7%)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1% (2%)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Mississippi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5% (11%)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2% (4%)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New York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3% (8%)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1% (3%)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North Carolina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14% (22%)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3% (8%)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Texas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16% (33%)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5% (12%)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1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18112"/>
              </p:ext>
            </p:extLst>
          </p:nvPr>
        </p:nvGraphicFramePr>
        <p:xfrm>
          <a:off x="1981200" y="2971800"/>
          <a:ext cx="5308317" cy="2343151"/>
        </p:xfrm>
        <a:graphic>
          <a:graphicData uri="http://schemas.openxmlformats.org/drawingml/2006/table">
            <a:tbl>
              <a:tblPr/>
              <a:tblGrid>
                <a:gridCol w="1394143"/>
                <a:gridCol w="1196911"/>
                <a:gridCol w="1114743"/>
                <a:gridCol w="801260"/>
                <a:gridCol w="801260"/>
              </a:tblGrid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  April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  June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July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Aug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Seasonal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Forecast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1111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971338" y="4198938"/>
          <a:ext cx="207962" cy="365392"/>
        </p:xfrm>
        <a:graphic>
          <a:graphicData uri="http://schemas.openxmlformats.org/drawingml/2006/table">
            <a:tbl>
              <a:tblPr/>
              <a:tblGrid>
                <a:gridCol w="207962"/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A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81" marR="91281" marT="45536" marB="455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838200"/>
            <a:ext cx="64770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/>
            <a:r>
              <a:rPr lang="en-AU" altLang="en-US" sz="4800" b="1" dirty="0" smtClean="0">
                <a:solidFill>
                  <a:srgbClr val="FF9933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2015</a:t>
            </a:r>
            <a:endParaRPr lang="en-AU" altLang="en-US" sz="4800" b="1" dirty="0">
              <a:solidFill>
                <a:srgbClr val="FF9933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/>
            <a:r>
              <a:rPr lang="en-AU" altLang="en-US" sz="4800" b="1" dirty="0">
                <a:solidFill>
                  <a:srgbClr val="FF9933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Forecast Schedule</a:t>
            </a:r>
          </a:p>
        </p:txBody>
      </p:sp>
    </p:spTree>
    <p:extLst>
      <p:ext uri="{BB962C8B-B14F-4D97-AF65-F5344CB8AC3E}">
        <p14:creationId xmlns:p14="http://schemas.microsoft.com/office/powerpoint/2010/main" val="4697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762000"/>
            <a:ext cx="7772400" cy="452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Info: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Phil Klotzbach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Email: philk@atmos.colostate.edu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Web: http://tropical.atmos.colostate.edu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Twitter: @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philklotzbach</a:t>
            </a:r>
            <a:endParaRPr lang="en-US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Facebook: CSU Tropical Meteorology Project</a:t>
            </a:r>
          </a:p>
        </p:txBody>
      </p:sp>
    </p:spTree>
    <p:extLst>
      <p:ext uri="{BB962C8B-B14F-4D97-AF65-F5344CB8AC3E}">
        <p14:creationId xmlns:p14="http://schemas.microsoft.com/office/powerpoint/2010/main" val="25981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“It's tough to make predictions, especially about the future”</a:t>
            </a: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				HOWEVER…</a:t>
            </a: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“You can see a lot by looking”</a:t>
            </a:r>
          </a:p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							Yogi Berra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7772400" cy="452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Arago</a:t>
            </a:r>
            <a:r>
              <a:rPr lang="ja-JP" altLang="en-US" sz="3600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3600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Admonition: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ja-JP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ja-JP" smtClean="0">
                <a:solidFill>
                  <a:schemeClr val="bg1"/>
                </a:solidFill>
                <a:latin typeface="Times New Roman" panose="02020603050405020304" pitchFamily="18" charset="0"/>
              </a:rPr>
              <a:t>Never, no matter what may be the progress of science, will honest scientific men who have regard for their reputations venture to predict the weather.</a:t>
            </a:r>
            <a:r>
              <a:rPr lang="ja-JP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t>”</a:t>
            </a:r>
            <a:endParaRPr lang="en-US" altLang="en-US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07958"/>
            <a:ext cx="8937171" cy="3292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953000"/>
            <a:ext cx="7753350" cy="64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August – October SSTs: Ten Most Active – Ten Least Active Atlantic Hurricane Seasons Since 1950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64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838521" descr="S23Picture 583852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867400" y="3124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E60000"/>
                </a:solidFill>
              </a:rPr>
              <a:t>b – </a:t>
            </a:r>
            <a:r>
              <a:rPr lang="en-US" altLang="en-US" sz="2400" b="1" dirty="0" smtClean="0">
                <a:solidFill>
                  <a:srgbClr val="E60000"/>
                </a:solidFill>
              </a:rPr>
              <a:t>La Niña</a:t>
            </a:r>
            <a:endParaRPr lang="en-US" altLang="en-US" sz="2400" b="1" dirty="0">
              <a:solidFill>
                <a:srgbClr val="E600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867400" y="3733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a –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El Niño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80987"/>
            <a:ext cx="86772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WordArt 2"/>
          <p:cNvSpPr>
            <a:spLocks noChangeArrowheads="1" noChangeShapeType="1" noTextEdit="1"/>
          </p:cNvSpPr>
          <p:nvPr/>
        </p:nvSpPr>
        <p:spPr bwMode="auto">
          <a:xfrm>
            <a:off x="1752600" y="1295400"/>
            <a:ext cx="5143500" cy="384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Atlantic</a:t>
            </a:r>
          </a:p>
          <a:p>
            <a:pPr algn="ctr"/>
            <a:r>
              <a:rPr lang="en-US" sz="5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Basin </a:t>
            </a:r>
          </a:p>
          <a:p>
            <a:pPr algn="ctr"/>
            <a:r>
              <a:rPr lang="en-US" sz="5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Multi-decadal </a:t>
            </a:r>
          </a:p>
          <a:p>
            <a:pPr algn="ctr"/>
            <a:r>
              <a:rPr lang="en-US" sz="5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Hurricane</a:t>
            </a:r>
          </a:p>
          <a:p>
            <a:pPr algn="ctr"/>
            <a:r>
              <a:rPr lang="en-US" sz="5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Variability</a:t>
            </a:r>
          </a:p>
        </p:txBody>
      </p:sp>
      <p:pic>
        <p:nvPicPr>
          <p:cNvPr id="1208323" name="Picture 3" descr="hurricane_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343025"/>
            <a:ext cx="49371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24" name="Picture 4" descr="hurricane_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328738"/>
            <a:ext cx="49371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84829" y="584200"/>
          <a:ext cx="8892841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6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Picture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5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11815</TotalTime>
  <Words>795</Words>
  <Application>Microsoft Office PowerPoint</Application>
  <PresentationFormat>On-screen Show (4:3)</PresentationFormat>
  <Paragraphs>326</Paragraphs>
  <Slides>40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MS PGothic</vt:lpstr>
      <vt:lpstr>Arial</vt:lpstr>
      <vt:lpstr>Arial Black</vt:lpstr>
      <vt:lpstr>Arial Rounded MT Bold</vt:lpstr>
      <vt:lpstr>Calibri</vt:lpstr>
      <vt:lpstr>Calibri Light</vt:lpstr>
      <vt:lpstr>Times New Roman</vt:lpstr>
      <vt:lpstr>Default Design</vt:lpstr>
      <vt:lpstr>1_Office Theme</vt:lpstr>
      <vt:lpstr>Office Theme</vt:lpstr>
      <vt:lpstr>2_Office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Landfalling Hurricane Web Application</vt:lpstr>
      <vt:lpstr>2015 Probabilities (20th Century Probabilities in Parentheses)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Amie Hedstrom</dc:creator>
  <cp:lastModifiedBy>Phil</cp:lastModifiedBy>
  <cp:revision>604</cp:revision>
  <dcterms:created xsi:type="dcterms:W3CDTF">2008-07-03T17:00:12Z</dcterms:created>
  <dcterms:modified xsi:type="dcterms:W3CDTF">2015-04-23T22:54:53Z</dcterms:modified>
</cp:coreProperties>
</file>