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notesMasterIdLst>
    <p:notesMasterId r:id="rId14"/>
  </p:notesMasterIdLst>
  <p:handoutMasterIdLst>
    <p:handoutMasterId r:id="rId15"/>
  </p:handoutMasterIdLst>
  <p:sldIdLst>
    <p:sldId id="258" r:id="rId2"/>
    <p:sldId id="259" r:id="rId3"/>
    <p:sldId id="261" r:id="rId4"/>
    <p:sldId id="262" r:id="rId5"/>
    <p:sldId id="263" r:id="rId6"/>
    <p:sldId id="264" r:id="rId7"/>
    <p:sldId id="268" r:id="rId8"/>
    <p:sldId id="265" r:id="rId9"/>
    <p:sldId id="270" r:id="rId10"/>
    <p:sldId id="272" r:id="rId11"/>
    <p:sldId id="271" r:id="rId12"/>
    <p:sldId id="269" r:id="rId1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9015"/>
    <a:srgbClr val="DFE8F2"/>
    <a:srgbClr val="9966FF"/>
    <a:srgbClr val="8683A4"/>
    <a:srgbClr val="008000"/>
    <a:srgbClr val="33CC33"/>
    <a:srgbClr val="5E8BC0"/>
    <a:srgbClr val="009DE0"/>
    <a:srgbClr val="4D4D4D"/>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9146" autoAdjust="0"/>
  </p:normalViewPr>
  <p:slideViewPr>
    <p:cSldViewPr>
      <p:cViewPr varScale="1">
        <p:scale>
          <a:sx n="78" d="100"/>
          <a:sy n="78" d="100"/>
        </p:scale>
        <p:origin x="2574"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73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folderredirect\frrp-data11\KO8O\Documents\figures%20and%20charts%20CAS%20Spring%20Meeting.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olderredirect\frrp-data11\KO8O\Documents\LegalRepReport-LegalConversionChar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093562823877784"/>
          <c:y val="0.11364867684756036"/>
          <c:w val="0.84322733696749441"/>
          <c:h val="0.63621533442088096"/>
        </c:manualLayout>
      </c:layout>
      <c:scatterChart>
        <c:scatterStyle val="lineMarker"/>
        <c:varyColors val="0"/>
        <c:ser>
          <c:idx val="2"/>
          <c:order val="0"/>
          <c:tx>
            <c:v>Actual (Current Application)</c:v>
          </c:tx>
          <c:spPr>
            <a:ln w="28575">
              <a:solidFill>
                <a:schemeClr val="tx1"/>
              </a:solidFill>
            </a:ln>
          </c:spPr>
          <c:marker>
            <c:symbol val="circle"/>
            <c:size val="6"/>
            <c:spPr>
              <a:solidFill>
                <a:schemeClr val="tx1"/>
              </a:solidFill>
              <a:ln>
                <a:noFill/>
                <a:prstDash val="solid"/>
              </a:ln>
            </c:spPr>
          </c:marker>
          <c:dPt>
            <c:idx val="9"/>
            <c:bubble3D val="0"/>
            <c:spPr>
              <a:ln w="28575">
                <a:solidFill>
                  <a:schemeClr val="tx1"/>
                </a:solidFill>
                <a:prstDash val="solid"/>
              </a:ln>
            </c:spPr>
          </c:dPt>
          <c:xVal>
            <c:numRef>
              <c:f>'Fig 3.4 Loss cost v4'!$U$10:$AD$10</c:f>
              <c:numCache>
                <c:formatCode>m/d/yyyy</c:formatCode>
                <c:ptCount val="10"/>
                <c:pt idx="0">
                  <c:v>37987</c:v>
                </c:pt>
                <c:pt idx="1">
                  <c:v>38353</c:v>
                </c:pt>
                <c:pt idx="2">
                  <c:v>38718</c:v>
                </c:pt>
                <c:pt idx="3">
                  <c:v>39083</c:v>
                </c:pt>
                <c:pt idx="4">
                  <c:v>39448</c:v>
                </c:pt>
                <c:pt idx="5">
                  <c:v>39814</c:v>
                </c:pt>
                <c:pt idx="6">
                  <c:v>40179</c:v>
                </c:pt>
                <c:pt idx="7">
                  <c:v>40544</c:v>
                </c:pt>
                <c:pt idx="8">
                  <c:v>40909</c:v>
                </c:pt>
                <c:pt idx="9">
                  <c:v>41275</c:v>
                </c:pt>
              </c:numCache>
            </c:numRef>
          </c:xVal>
          <c:yVal>
            <c:numRef>
              <c:f>'Fig 3.4 Loss cost v4'!$U$14:$AD$14</c:f>
              <c:numCache>
                <c:formatCode>_(* #,##0_);_(* \(#,##0\);_(* "-"??_);_(@_)</c:formatCode>
                <c:ptCount val="10"/>
                <c:pt idx="0">
                  <c:v>583.98292338829219</c:v>
                </c:pt>
                <c:pt idx="1">
                  <c:v>603.21042215899706</c:v>
                </c:pt>
                <c:pt idx="2">
                  <c:v>597.98581484245085</c:v>
                </c:pt>
                <c:pt idx="3">
                  <c:v>608.03194560749751</c:v>
                </c:pt>
                <c:pt idx="4">
                  <c:v>607.52948595259193</c:v>
                </c:pt>
                <c:pt idx="5">
                  <c:v>603.96438079776476</c:v>
                </c:pt>
                <c:pt idx="6">
                  <c:v>640.8825675016551</c:v>
                </c:pt>
                <c:pt idx="7">
                  <c:v>654.10399382634625</c:v>
                </c:pt>
                <c:pt idx="8">
                  <c:v>699.39111976453671</c:v>
                </c:pt>
                <c:pt idx="9">
                  <c:v>708.8970730718529</c:v>
                </c:pt>
              </c:numCache>
            </c:numRef>
          </c:yVal>
          <c:smooth val="0"/>
        </c:ser>
        <c:ser>
          <c:idx val="0"/>
          <c:order val="1"/>
          <c:tx>
            <c:v>PY 2013 Projection (Current Application)</c:v>
          </c:tx>
          <c:spPr>
            <a:ln w="28575">
              <a:solidFill>
                <a:srgbClr val="002060"/>
              </a:solidFill>
              <a:prstDash val="sysDot"/>
            </a:ln>
          </c:spPr>
          <c:marker>
            <c:symbol val="triangle"/>
            <c:size val="8"/>
            <c:spPr>
              <a:solidFill>
                <a:schemeClr val="tx1"/>
              </a:solidFill>
              <a:ln>
                <a:solidFill>
                  <a:srgbClr val="002060"/>
                </a:solidFill>
                <a:prstDash val="solid"/>
              </a:ln>
            </c:spPr>
          </c:marker>
          <c:xVal>
            <c:numRef>
              <c:f>'Fig 3.4 Loss cost v4'!$AE$10</c:f>
              <c:numCache>
                <c:formatCode>m/d/yyyy</c:formatCode>
                <c:ptCount val="1"/>
                <c:pt idx="0">
                  <c:v>41714</c:v>
                </c:pt>
              </c:numCache>
            </c:numRef>
          </c:xVal>
          <c:yVal>
            <c:numRef>
              <c:f>'Fig 3.4 Loss cost v4'!$AE$19</c:f>
              <c:numCache>
                <c:formatCode>_(* #,##0_);_(* \(#,##0\);_(* "-"??_);_(@_)</c:formatCode>
                <c:ptCount val="1"/>
                <c:pt idx="0">
                  <c:v>744.38419868592428</c:v>
                </c:pt>
              </c:numCache>
            </c:numRef>
          </c:yVal>
          <c:smooth val="0"/>
        </c:ser>
        <c:ser>
          <c:idx val="3"/>
          <c:order val="2"/>
          <c:tx>
            <c:v>PY 2014</c:v>
          </c:tx>
          <c:spPr>
            <a:ln>
              <a:solidFill>
                <a:schemeClr val="tx1"/>
              </a:solidFill>
              <a:prstDash val="sysDot"/>
            </a:ln>
          </c:spPr>
          <c:marker>
            <c:symbol val="diamond"/>
            <c:size val="6"/>
            <c:spPr>
              <a:solidFill>
                <a:schemeClr val="tx1"/>
              </a:solidFill>
              <a:ln>
                <a:noFill/>
              </a:ln>
            </c:spPr>
          </c:marker>
          <c:xVal>
            <c:numRef>
              <c:f>'Fig 3.4 Loss cost v4'!$AF$10</c:f>
              <c:numCache>
                <c:formatCode>m/d/yyyy</c:formatCode>
                <c:ptCount val="1"/>
                <c:pt idx="0">
                  <c:v>42125</c:v>
                </c:pt>
              </c:numCache>
            </c:numRef>
          </c:xVal>
          <c:yVal>
            <c:numRef>
              <c:f>'Fig 3.4 Loss cost v4'!$AF$14</c:f>
              <c:numCache>
                <c:formatCode>_(* #,##0_);_(* \(#,##0\);_(* "-"??_);_(@_)</c:formatCode>
                <c:ptCount val="1"/>
                <c:pt idx="0">
                  <c:v>767.09028555472253</c:v>
                </c:pt>
              </c:numCache>
            </c:numRef>
          </c:yVal>
          <c:smooth val="0"/>
        </c:ser>
        <c:dLbls>
          <c:showLegendKey val="0"/>
          <c:showVal val="0"/>
          <c:showCatName val="0"/>
          <c:showSerName val="0"/>
          <c:showPercent val="0"/>
          <c:showBubbleSize val="0"/>
        </c:dLbls>
        <c:axId val="148030016"/>
        <c:axId val="148029232"/>
      </c:scatterChart>
      <c:valAx>
        <c:axId val="148030016"/>
        <c:scaling>
          <c:orientation val="minMax"/>
        </c:scaling>
        <c:delete val="0"/>
        <c:axPos val="b"/>
        <c:title>
          <c:tx>
            <c:rich>
              <a:bodyPr/>
              <a:lstStyle/>
              <a:p>
                <a:pPr>
                  <a:defRPr sz="1000" b="1" i="0" u="none" strike="noStrike" baseline="0">
                    <a:solidFill>
                      <a:srgbClr val="000000"/>
                    </a:solidFill>
                    <a:latin typeface="Arial"/>
                    <a:ea typeface="Arial"/>
                    <a:cs typeface="Arial"/>
                  </a:defRPr>
                </a:pPr>
                <a:r>
                  <a:rPr lang="en-US" sz="1000"/>
                  <a:t>Accident Year</a:t>
                </a:r>
              </a:p>
            </c:rich>
          </c:tx>
          <c:layout>
            <c:manualLayout>
              <c:xMode val="edge"/>
              <c:yMode val="edge"/>
              <c:x val="0.40177591134441526"/>
              <c:y val="0.81457310483248424"/>
            </c:manualLayout>
          </c:layout>
          <c:overlay val="0"/>
          <c:spPr>
            <a:noFill/>
            <a:ln w="25400">
              <a:noFill/>
            </a:ln>
          </c:spPr>
        </c:title>
        <c:numFmt formatCode="yyyy" sourceLinked="0"/>
        <c:majorTickMark val="out"/>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n-US"/>
          </a:p>
        </c:txPr>
        <c:crossAx val="148029232"/>
        <c:crosses val="autoZero"/>
        <c:crossBetween val="midCat"/>
        <c:majorUnit val="365.5"/>
      </c:valAx>
      <c:valAx>
        <c:axId val="148029232"/>
        <c:scaling>
          <c:orientation val="minMax"/>
          <c:max val="800"/>
          <c:min val="500"/>
        </c:scaling>
        <c:delete val="0"/>
        <c:axPos val="l"/>
        <c:majorGridlines>
          <c:spPr>
            <a:ln w="3175">
              <a:solidFill>
                <a:schemeClr val="bg2">
                  <a:lumMod val="20000"/>
                  <a:lumOff val="80000"/>
                </a:schemeClr>
              </a:solidFill>
              <a:prstDash val="solid"/>
            </a:ln>
          </c:spPr>
        </c:majorGridlines>
        <c:title>
          <c:tx>
            <c:rich>
              <a:bodyPr rot="-5400000" vert="horz"/>
              <a:lstStyle/>
              <a:p>
                <a:pPr>
                  <a:defRPr sz="1000" b="1"/>
                </a:pPr>
                <a:r>
                  <a:rPr lang="en-US" sz="1000" b="1"/>
                  <a:t>Loss</a:t>
                </a:r>
                <a:r>
                  <a:rPr lang="en-US" sz="1000" b="1" baseline="0"/>
                  <a:t> Cost</a:t>
                </a:r>
                <a:endParaRPr lang="en-US" sz="1000" b="1"/>
              </a:p>
            </c:rich>
          </c:tx>
          <c:layout/>
          <c:overlay val="0"/>
        </c:title>
        <c:numFmt formatCode="\$#,##0" sourceLinked="0"/>
        <c:majorTickMark val="out"/>
        <c:minorTickMark val="none"/>
        <c:tickLblPos val="none"/>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n-US"/>
          </a:p>
        </c:txPr>
        <c:crossAx val="148030016"/>
        <c:crosses val="autoZero"/>
        <c:crossBetween val="midCat"/>
        <c:majorUnit val="50"/>
      </c:valAx>
      <c:spPr>
        <a:noFill/>
        <a:ln w="3175">
          <a:solidFill>
            <a:srgbClr val="000000"/>
          </a:solidFill>
          <a:prstDash val="solid"/>
        </a:ln>
      </c:spPr>
    </c:plotArea>
    <c:legend>
      <c:legendPos val="r"/>
      <c:legendEntry>
        <c:idx val="2"/>
        <c:delete val="1"/>
      </c:legendEntry>
      <c:layout>
        <c:manualLayout>
          <c:xMode val="edge"/>
          <c:yMode val="edge"/>
          <c:x val="4.2222222222222223E-2"/>
          <c:y val="0.87091503267973858"/>
          <c:w val="0.93814253987482332"/>
          <c:h val="0.129084896937117"/>
        </c:manualLayout>
      </c:layout>
      <c:overlay val="0"/>
      <c:spPr>
        <a:noFill/>
        <a:ln w="25400">
          <a:noFill/>
        </a:ln>
      </c:spPr>
      <c:txPr>
        <a:bodyPr/>
        <a:lstStyle/>
        <a:p>
          <a:pPr>
            <a:defRPr sz="900" b="0"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7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strRef>
              <c:f>Sheet1!$J$2</c:f>
              <c:strCache>
                <c:ptCount val="1"/>
                <c:pt idx="0">
                  <c:v>Actual</c:v>
                </c:pt>
              </c:strCache>
            </c:strRef>
          </c:tx>
          <c:spPr>
            <a:ln w="28575">
              <a:noFill/>
            </a:ln>
          </c:spPr>
          <c:marker>
            <c:symbol val="circle"/>
            <c:size val="5"/>
            <c:spPr>
              <a:solidFill>
                <a:schemeClr val="tx1"/>
              </a:solidFill>
              <a:ln>
                <a:solidFill>
                  <a:schemeClr val="tx1"/>
                </a:solidFill>
              </a:ln>
            </c:spPr>
          </c:marker>
          <c:xVal>
            <c:numRef>
              <c:f>Sheet1!$I$3:$I$13</c:f>
              <c:numCache>
                <c:formatCode>General</c:formatCode>
                <c:ptCount val="11"/>
                <c:pt idx="0">
                  <c:v>2004</c:v>
                </c:pt>
                <c:pt idx="1">
                  <c:v>2005</c:v>
                </c:pt>
                <c:pt idx="2">
                  <c:v>2006</c:v>
                </c:pt>
                <c:pt idx="3">
                  <c:v>2007</c:v>
                </c:pt>
                <c:pt idx="4">
                  <c:v>2008</c:v>
                </c:pt>
                <c:pt idx="5">
                  <c:v>2009</c:v>
                </c:pt>
                <c:pt idx="6">
                  <c:v>2010</c:v>
                </c:pt>
                <c:pt idx="7">
                  <c:v>2011</c:v>
                </c:pt>
                <c:pt idx="8">
                  <c:v>2012</c:v>
                </c:pt>
                <c:pt idx="9">
                  <c:v>2013</c:v>
                </c:pt>
                <c:pt idx="10">
                  <c:v>2014</c:v>
                </c:pt>
              </c:numCache>
            </c:numRef>
          </c:xVal>
          <c:yVal>
            <c:numRef>
              <c:f>Sheet1!$J$3:$J$13</c:f>
              <c:numCache>
                <c:formatCode>0.00%</c:formatCode>
                <c:ptCount val="11"/>
                <c:pt idx="0">
                  <c:v>0.21299999999999999</c:v>
                </c:pt>
                <c:pt idx="1">
                  <c:v>0.23100000000000001</c:v>
                </c:pt>
                <c:pt idx="2">
                  <c:v>0.23200000000000001</c:v>
                </c:pt>
                <c:pt idx="3">
                  <c:v>0.254</c:v>
                </c:pt>
                <c:pt idx="4">
                  <c:v>0.26100000000000001</c:v>
                </c:pt>
                <c:pt idx="5">
                  <c:v>0.27900000000000003</c:v>
                </c:pt>
                <c:pt idx="6">
                  <c:v>0.29199999999999998</c:v>
                </c:pt>
                <c:pt idx="7">
                  <c:v>0.29699999999999999</c:v>
                </c:pt>
                <c:pt idx="8">
                  <c:v>0.32400000000000001</c:v>
                </c:pt>
                <c:pt idx="9">
                  <c:v>0.34599999999999997</c:v>
                </c:pt>
              </c:numCache>
            </c:numRef>
          </c:yVal>
          <c:smooth val="0"/>
        </c:ser>
        <c:ser>
          <c:idx val="1"/>
          <c:order val="1"/>
          <c:tx>
            <c:strRef>
              <c:f>Sheet1!$K$2</c:f>
              <c:strCache>
                <c:ptCount val="1"/>
                <c:pt idx="0">
                  <c:v>Long Term Trend (2004-2011)</c:v>
                </c:pt>
              </c:strCache>
            </c:strRef>
          </c:tx>
          <c:spPr>
            <a:ln w="25400">
              <a:solidFill>
                <a:schemeClr val="accent1"/>
              </a:solidFill>
            </a:ln>
          </c:spPr>
          <c:marker>
            <c:symbol val="none"/>
          </c:marker>
          <c:xVal>
            <c:numRef>
              <c:f>Sheet1!$I$3:$I$13</c:f>
              <c:numCache>
                <c:formatCode>General</c:formatCode>
                <c:ptCount val="11"/>
                <c:pt idx="0">
                  <c:v>2004</c:v>
                </c:pt>
                <c:pt idx="1">
                  <c:v>2005</c:v>
                </c:pt>
                <c:pt idx="2">
                  <c:v>2006</c:v>
                </c:pt>
                <c:pt idx="3">
                  <c:v>2007</c:v>
                </c:pt>
                <c:pt idx="4">
                  <c:v>2008</c:v>
                </c:pt>
                <c:pt idx="5">
                  <c:v>2009</c:v>
                </c:pt>
                <c:pt idx="6">
                  <c:v>2010</c:v>
                </c:pt>
                <c:pt idx="7">
                  <c:v>2011</c:v>
                </c:pt>
                <c:pt idx="8">
                  <c:v>2012</c:v>
                </c:pt>
                <c:pt idx="9">
                  <c:v>2013</c:v>
                </c:pt>
                <c:pt idx="10">
                  <c:v>2014</c:v>
                </c:pt>
              </c:numCache>
            </c:numRef>
          </c:xVal>
          <c:yVal>
            <c:numRef>
              <c:f>Sheet1!$K$3:$K$13</c:f>
              <c:numCache>
                <c:formatCode>0.00%</c:formatCode>
                <c:ptCount val="11"/>
                <c:pt idx="0">
                  <c:v>0.21400572999999895</c:v>
                </c:pt>
                <c:pt idx="1">
                  <c:v>0.22639858999999887</c:v>
                </c:pt>
                <c:pt idx="2">
                  <c:v>0.23879144999999879</c:v>
                </c:pt>
                <c:pt idx="3">
                  <c:v>0.25118430999999874</c:v>
                </c:pt>
                <c:pt idx="4">
                  <c:v>0.26357716999999864</c:v>
                </c:pt>
                <c:pt idx="5">
                  <c:v>0.27597002999999859</c:v>
                </c:pt>
                <c:pt idx="6">
                  <c:v>0.28836288999999854</c:v>
                </c:pt>
                <c:pt idx="7">
                  <c:v>0.30075574999999843</c:v>
                </c:pt>
                <c:pt idx="8">
                  <c:v>0.31314860999999838</c:v>
                </c:pt>
                <c:pt idx="9">
                  <c:v>0.32554146999999828</c:v>
                </c:pt>
                <c:pt idx="10">
                  <c:v>0.33793432999999823</c:v>
                </c:pt>
              </c:numCache>
            </c:numRef>
          </c:yVal>
          <c:smooth val="0"/>
        </c:ser>
        <c:ser>
          <c:idx val="2"/>
          <c:order val="2"/>
          <c:tx>
            <c:strRef>
              <c:f>Sheet1!$L$2</c:f>
              <c:strCache>
                <c:ptCount val="1"/>
                <c:pt idx="0">
                  <c:v>Forecast</c:v>
                </c:pt>
              </c:strCache>
            </c:strRef>
          </c:tx>
          <c:spPr>
            <a:ln w="28575">
              <a:noFill/>
            </a:ln>
          </c:spPr>
          <c:marker>
            <c:symbol val="diamond"/>
            <c:size val="7"/>
            <c:spPr>
              <a:solidFill>
                <a:schemeClr val="accent1"/>
              </a:solidFill>
              <a:ln>
                <a:solidFill>
                  <a:schemeClr val="accent1"/>
                </a:solidFill>
              </a:ln>
            </c:spPr>
          </c:marker>
          <c:xVal>
            <c:numRef>
              <c:f>Sheet1!$I$3:$I$13</c:f>
              <c:numCache>
                <c:formatCode>General</c:formatCode>
                <c:ptCount val="11"/>
                <c:pt idx="0">
                  <c:v>2004</c:v>
                </c:pt>
                <c:pt idx="1">
                  <c:v>2005</c:v>
                </c:pt>
                <c:pt idx="2">
                  <c:v>2006</c:v>
                </c:pt>
                <c:pt idx="3">
                  <c:v>2007</c:v>
                </c:pt>
                <c:pt idx="4">
                  <c:v>2008</c:v>
                </c:pt>
                <c:pt idx="5">
                  <c:v>2009</c:v>
                </c:pt>
                <c:pt idx="6">
                  <c:v>2010</c:v>
                </c:pt>
                <c:pt idx="7">
                  <c:v>2011</c:v>
                </c:pt>
                <c:pt idx="8">
                  <c:v>2012</c:v>
                </c:pt>
                <c:pt idx="9">
                  <c:v>2013</c:v>
                </c:pt>
                <c:pt idx="10">
                  <c:v>2014</c:v>
                </c:pt>
              </c:numCache>
            </c:numRef>
          </c:xVal>
          <c:yVal>
            <c:numRef>
              <c:f>Sheet1!$L$3:$L$13</c:f>
              <c:numCache>
                <c:formatCode>General</c:formatCode>
                <c:ptCount val="11"/>
                <c:pt idx="10" formatCode="0.00%">
                  <c:v>0.36825537721144602</c:v>
                </c:pt>
              </c:numCache>
            </c:numRef>
          </c:yVal>
          <c:smooth val="0"/>
        </c:ser>
        <c:dLbls>
          <c:showLegendKey val="0"/>
          <c:showVal val="0"/>
          <c:showCatName val="0"/>
          <c:showSerName val="0"/>
          <c:showPercent val="0"/>
          <c:showBubbleSize val="0"/>
        </c:dLbls>
        <c:axId val="148028056"/>
        <c:axId val="181938352"/>
      </c:scatterChart>
      <c:valAx>
        <c:axId val="148028056"/>
        <c:scaling>
          <c:orientation val="minMax"/>
          <c:max val="2014"/>
          <c:min val="2004"/>
        </c:scaling>
        <c:delete val="0"/>
        <c:axPos val="b"/>
        <c:title>
          <c:tx>
            <c:rich>
              <a:bodyPr/>
              <a:lstStyle/>
              <a:p>
                <a:pPr>
                  <a:defRPr/>
                </a:pPr>
                <a:r>
                  <a:rPr lang="en-US"/>
                  <a:t>Calendar</a:t>
                </a:r>
                <a:r>
                  <a:rPr lang="en-US" baseline="0"/>
                  <a:t> Year</a:t>
                </a:r>
                <a:endParaRPr lang="en-US"/>
              </a:p>
            </c:rich>
          </c:tx>
          <c:layout/>
          <c:overlay val="0"/>
        </c:title>
        <c:numFmt formatCode="General" sourceLinked="1"/>
        <c:majorTickMark val="out"/>
        <c:minorTickMark val="none"/>
        <c:tickLblPos val="nextTo"/>
        <c:crossAx val="181938352"/>
        <c:crosses val="autoZero"/>
        <c:crossBetween val="midCat"/>
      </c:valAx>
      <c:valAx>
        <c:axId val="181938352"/>
        <c:scaling>
          <c:orientation val="minMax"/>
          <c:max val="0.4"/>
          <c:min val="0.2"/>
        </c:scaling>
        <c:delete val="0"/>
        <c:axPos val="l"/>
        <c:majorGridlines>
          <c:spPr>
            <a:ln>
              <a:solidFill>
                <a:schemeClr val="bg2">
                  <a:lumMod val="40000"/>
                  <a:lumOff val="60000"/>
                </a:schemeClr>
              </a:solidFill>
            </a:ln>
          </c:spPr>
        </c:majorGridlines>
        <c:title>
          <c:tx>
            <c:rich>
              <a:bodyPr rot="-5400000" vert="horz"/>
              <a:lstStyle/>
              <a:p>
                <a:pPr>
                  <a:defRPr/>
                </a:pPr>
                <a:r>
                  <a:rPr lang="en-US"/>
                  <a:t>Legal Conversion Rate</a:t>
                </a:r>
              </a:p>
            </c:rich>
          </c:tx>
          <c:layout/>
          <c:overlay val="0"/>
        </c:title>
        <c:numFmt formatCode="0%" sourceLinked="0"/>
        <c:majorTickMark val="out"/>
        <c:minorTickMark val="none"/>
        <c:tickLblPos val="none"/>
        <c:spPr>
          <a:ln/>
        </c:spPr>
        <c:crossAx val="148028056"/>
        <c:crosses val="autoZero"/>
        <c:crossBetween val="midCat"/>
        <c:majorUnit val="5.000000000000001E-2"/>
      </c:valAx>
    </c:plotArea>
    <c:legend>
      <c:legendPos val="b"/>
      <c:layout/>
      <c:overlay val="0"/>
    </c:legend>
    <c:plotVisOnly val="1"/>
    <c:dispBlanksAs val="gap"/>
    <c:showDLblsOverMax val="0"/>
  </c:chart>
  <c:spPr>
    <a:ln>
      <a:noFill/>
    </a:ln>
  </c:sp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0.84887</cdr:x>
      <cdr:y>0.20417</cdr:y>
    </cdr:from>
    <cdr:to>
      <cdr:x>0.85656</cdr:x>
      <cdr:y>0.22859</cdr:y>
    </cdr:to>
    <cdr:sp macro="" textlink="">
      <cdr:nvSpPr>
        <cdr:cNvPr id="11" name="Right Brace 10"/>
        <cdr:cNvSpPr/>
      </cdr:nvSpPr>
      <cdr:spPr>
        <a:xfrm xmlns:a="http://schemas.openxmlformats.org/drawingml/2006/main">
          <a:off x="5045345" y="853185"/>
          <a:ext cx="45719" cy="102036"/>
        </a:xfrm>
        <a:prstGeom xmlns:a="http://schemas.openxmlformats.org/drawingml/2006/main" prst="rightBrace">
          <a:avLst/>
        </a:prstGeom>
        <a:noFill xmlns:a="http://schemas.openxmlformats.org/drawingml/2006/main"/>
        <a:ln xmlns:a="http://schemas.openxmlformats.org/drawingml/2006/main" w="9525" cap="flat" cmpd="sng" algn="ctr">
          <a:solidFill>
            <a:sysClr val="windowText" lastClr="000000"/>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0.8234</cdr:x>
      <cdr:y>0.24461</cdr:y>
    </cdr:from>
    <cdr:to>
      <cdr:x>0.98718</cdr:x>
      <cdr:y>0.29431</cdr:y>
    </cdr:to>
    <cdr:sp macro="" textlink="">
      <cdr:nvSpPr>
        <cdr:cNvPr id="12" name="TextBox 2"/>
        <cdr:cNvSpPr txBox="1"/>
      </cdr:nvSpPr>
      <cdr:spPr>
        <a:xfrm xmlns:a="http://schemas.openxmlformats.org/drawingml/2006/main">
          <a:off x="4893957" y="1022196"/>
          <a:ext cx="973443" cy="20768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fld id="{A0C2A1EA-851C-4CCB-857F-42373766B610}" type="TxLink">
            <a:rPr lang="en-US" sz="1100" b="0" i="0" u="none" strike="noStrike">
              <a:solidFill>
                <a:srgbClr val="000000"/>
              </a:solidFill>
              <a:latin typeface="Calibri"/>
              <a:cs typeface="Calibri"/>
            </a:rPr>
            <a:pPr/>
            <a:t> </a:t>
          </a:fld>
          <a:endParaRPr lang="en-CA" sz="2000" b="1"/>
        </a:p>
      </cdr:txBody>
    </cdr:sp>
  </cdr:relSizeAnchor>
  <cdr:relSizeAnchor xmlns:cdr="http://schemas.openxmlformats.org/drawingml/2006/chartDrawing">
    <cdr:from>
      <cdr:x>0.83265</cdr:x>
      <cdr:y>0.17779</cdr:y>
    </cdr:from>
    <cdr:to>
      <cdr:x>0.90591</cdr:x>
      <cdr:y>0.22338</cdr:y>
    </cdr:to>
    <cdr:sp macro="" textlink="">
      <cdr:nvSpPr>
        <cdr:cNvPr id="10" name="Straight Connector 9"/>
        <cdr:cNvSpPr/>
      </cdr:nvSpPr>
      <cdr:spPr>
        <a:xfrm xmlns:a="http://schemas.openxmlformats.org/drawingml/2006/main" flipV="1">
          <a:off x="4948918" y="742951"/>
          <a:ext cx="435427" cy="190500"/>
        </a:xfrm>
        <a:prstGeom xmlns:a="http://schemas.openxmlformats.org/drawingml/2006/main" prst="line">
          <a:avLst/>
        </a:prstGeom>
        <a:ln xmlns:a="http://schemas.openxmlformats.org/drawingml/2006/main" w="25400">
          <a:solidFill>
            <a:schemeClr val="tx1"/>
          </a:solidFill>
          <a:prstDash val="sysDot"/>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0.75481</cdr:x>
      <cdr:y>0.23705</cdr:y>
    </cdr:from>
    <cdr:to>
      <cdr:x>0.83013</cdr:x>
      <cdr:y>0.30315</cdr:y>
    </cdr:to>
    <cdr:sp macro="" textlink="">
      <cdr:nvSpPr>
        <cdr:cNvPr id="13" name="Straight Connector 12"/>
        <cdr:cNvSpPr/>
      </cdr:nvSpPr>
      <cdr:spPr>
        <a:xfrm xmlns:a="http://schemas.openxmlformats.org/drawingml/2006/main" flipV="1">
          <a:off x="4486275" y="990600"/>
          <a:ext cx="447675" cy="276224"/>
        </a:xfrm>
        <a:prstGeom xmlns:a="http://schemas.openxmlformats.org/drawingml/2006/main" prst="line">
          <a:avLst/>
        </a:prstGeom>
        <a:ln xmlns:a="http://schemas.openxmlformats.org/drawingml/2006/main" w="25400">
          <a:solidFill>
            <a:schemeClr val="tx1"/>
          </a:solidFill>
          <a:prstDash val="sysDot"/>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endParaRPr 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4D6C9113-D9C6-41F6-B175-C69AF8A10193}" type="datetimeFigureOut">
              <a:rPr lang="en-US" smtClean="0"/>
              <a:t>4/29/2015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41D63CA0-1512-45BF-8183-5A26C164F154}" type="slidenum">
              <a:rPr lang="en-US" smtClean="0"/>
              <a:t>‹#›</a:t>
            </a:fld>
            <a:endParaRPr lang="en-US"/>
          </a:p>
        </p:txBody>
      </p:sp>
    </p:spTree>
    <p:extLst>
      <p:ext uri="{BB962C8B-B14F-4D97-AF65-F5344CB8AC3E}">
        <p14:creationId xmlns:p14="http://schemas.microsoft.com/office/powerpoint/2010/main" val="30185469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vl1pPr>
          </a:lstStyle>
          <a:p>
            <a:endParaRPr lang="en-US"/>
          </a:p>
        </p:txBody>
      </p:sp>
      <p:sp>
        <p:nvSpPr>
          <p:cNvPr id="410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fld id="{7A235D9A-C3CC-4207-8782-950B6273946D}" type="slidenum">
              <a:rPr lang="en-US"/>
              <a:pPr/>
              <a:t>‹#›</a:t>
            </a:fld>
            <a:endParaRPr lang="en-US"/>
          </a:p>
        </p:txBody>
      </p:sp>
    </p:spTree>
    <p:extLst>
      <p:ext uri="{BB962C8B-B14F-4D97-AF65-F5344CB8AC3E}">
        <p14:creationId xmlns:p14="http://schemas.microsoft.com/office/powerpoint/2010/main" val="271590172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auto insurance market in British Columbia has two major components: Basic insurance which is determined by statute and regulation and an optional market. Basic insurance is administered by the ICBC. The optional market is open to private sector competition. ICBC competes in the optional market.</a:t>
            </a:r>
          </a:p>
          <a:p>
            <a:endParaRPr lang="en-US" baseline="0" dirty="0" smtClean="0"/>
          </a:p>
          <a:p>
            <a:r>
              <a:rPr lang="en-US" baseline="0" dirty="0" smtClean="0"/>
              <a:t>As the provider of basic auto insurance in British Columbia our goal is to provide low, stable rates and to provide improve value and service for customers.</a:t>
            </a:r>
          </a:p>
          <a:p>
            <a:endParaRPr lang="en-US" baseline="0" dirty="0" smtClean="0"/>
          </a:p>
          <a:p>
            <a:r>
              <a:rPr lang="en-US" baseline="0" dirty="0" smtClean="0"/>
              <a:t>Legislation prevents us from getting the most out of pricing. </a:t>
            </a:r>
          </a:p>
          <a:p>
            <a:endParaRPr lang="en-US" baseline="0" dirty="0" smtClean="0"/>
          </a:p>
          <a:p>
            <a:endParaRPr lang="en-CA" dirty="0"/>
          </a:p>
        </p:txBody>
      </p:sp>
      <p:sp>
        <p:nvSpPr>
          <p:cNvPr id="4" name="Slide Number Placeholder 3"/>
          <p:cNvSpPr>
            <a:spLocks noGrp="1"/>
          </p:cNvSpPr>
          <p:nvPr>
            <p:ph type="sldNum" sz="quarter" idx="10"/>
          </p:nvPr>
        </p:nvSpPr>
        <p:spPr/>
        <p:txBody>
          <a:bodyPr/>
          <a:lstStyle/>
          <a:p>
            <a:fld id="{7A235D9A-C3CC-4207-8782-950B6273946D}" type="slidenum">
              <a:rPr lang="en-US" smtClean="0"/>
              <a:pPr/>
              <a:t>3</a:t>
            </a:fld>
            <a:endParaRPr lang="en-US"/>
          </a:p>
        </p:txBody>
      </p:sp>
    </p:spTree>
    <p:extLst>
      <p:ext uri="{BB962C8B-B14F-4D97-AF65-F5344CB8AC3E}">
        <p14:creationId xmlns:p14="http://schemas.microsoft.com/office/powerpoint/2010/main" val="1314839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I’ve highlighted “Everyone in B.C. has access</a:t>
            </a:r>
            <a:r>
              <a:rPr lang="en-US" baseline="0" dirty="0" smtClean="0"/>
              <a:t> to insurance”. Part of providing that access is keeping rates as low as possible. In another statement, we state that we want to improve value and service to customers by “keeping rates as low as possible while moderating fluctuations. </a:t>
            </a:r>
          </a:p>
          <a:p>
            <a:endParaRPr lang="en-US" baseline="0" dirty="0" smtClean="0"/>
          </a:p>
          <a:p>
            <a:r>
              <a:rPr lang="en-US" baseline="0" dirty="0" smtClean="0"/>
              <a:t>Given that we have limits as to what we can do with pricing, this means that we have to control expenses and help control claims costs.</a:t>
            </a:r>
            <a:endParaRPr lang="en-CA" dirty="0"/>
          </a:p>
        </p:txBody>
      </p:sp>
      <p:sp>
        <p:nvSpPr>
          <p:cNvPr id="4" name="Slide Number Placeholder 3"/>
          <p:cNvSpPr>
            <a:spLocks noGrp="1"/>
          </p:cNvSpPr>
          <p:nvPr>
            <p:ph type="sldNum" sz="quarter" idx="10"/>
          </p:nvPr>
        </p:nvSpPr>
        <p:spPr/>
        <p:txBody>
          <a:bodyPr/>
          <a:lstStyle/>
          <a:p>
            <a:fld id="{7A235D9A-C3CC-4207-8782-950B6273946D}" type="slidenum">
              <a:rPr lang="en-US" smtClean="0"/>
              <a:pPr/>
              <a:t>4</a:t>
            </a:fld>
            <a:endParaRPr lang="en-US"/>
          </a:p>
        </p:txBody>
      </p:sp>
    </p:spTree>
    <p:extLst>
      <p:ext uri="{BB962C8B-B14F-4D97-AF65-F5344CB8AC3E}">
        <p14:creationId xmlns:p14="http://schemas.microsoft.com/office/powerpoint/2010/main" val="30395854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Are</a:t>
            </a:r>
            <a:r>
              <a:rPr lang="en-US" baseline="0" dirty="0" smtClean="0"/>
              <a:t> there limits in legislation or regulation on what factors can be used for pricing? We may not think too much about the claims process because we typically think of it as an exogenous process. And we typically think of the claim payment as an indemnity. Not all claimants understand that insurance is an indemnity. </a:t>
            </a:r>
          </a:p>
          <a:p>
            <a:endParaRPr lang="en-US" baseline="0" dirty="0" smtClean="0"/>
          </a:p>
          <a:p>
            <a:r>
              <a:rPr lang="en-US" baseline="0" dirty="0" smtClean="0"/>
              <a:t>Improving pricing segmentation isn’t going to help us reduce premiums. Charging people a risk based premium does provide an incentive to reduce your risk, but given that most people think that they are “above average drivers” does it seem reasonable to conclude that a price signal is what is going to drive behavior? There is the possibility of usage based insurance.</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7A235D9A-C3CC-4207-8782-950B6273946D}" type="slidenum">
              <a:rPr lang="en-US" smtClean="0"/>
              <a:pPr/>
              <a:t>5</a:t>
            </a:fld>
            <a:endParaRPr lang="en-US"/>
          </a:p>
        </p:txBody>
      </p:sp>
    </p:spTree>
    <p:extLst>
      <p:ext uri="{BB962C8B-B14F-4D97-AF65-F5344CB8AC3E}">
        <p14:creationId xmlns:p14="http://schemas.microsoft.com/office/powerpoint/2010/main" val="3586555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a:t>
            </a:r>
            <a:r>
              <a:rPr lang="en-US" baseline="0" dirty="0" smtClean="0"/>
              <a:t> should you care about claims analytics:</a:t>
            </a:r>
          </a:p>
          <a:p>
            <a:r>
              <a:rPr lang="en-US" baseline="0" dirty="0" smtClean="0"/>
              <a:t>Profit is a function of price and costs. As an industry we have applied a tremendous amount of research and effort into improving our pricing. In accurate pricing can lead to adverse selection, which can cause major problems for an insurer. </a:t>
            </a:r>
          </a:p>
          <a:p>
            <a:endParaRPr lang="en-US" baseline="0" dirty="0" smtClean="0"/>
          </a:p>
          <a:p>
            <a:r>
              <a:rPr lang="en-US" baseline="0" dirty="0" smtClean="0"/>
              <a:t>We have examined entering new lines of business and introduced new products to increase the number of policies in force. </a:t>
            </a:r>
          </a:p>
          <a:p>
            <a:endParaRPr lang="en-US" baseline="0" dirty="0" smtClean="0"/>
          </a:p>
          <a:p>
            <a:r>
              <a:rPr lang="en-US" baseline="0" dirty="0" smtClean="0"/>
              <a:t>As an industry we have cut fixed costs out of our operations and become incredibly lean organizations. </a:t>
            </a:r>
          </a:p>
          <a:p>
            <a:endParaRPr lang="en-US" baseline="0" dirty="0" smtClean="0"/>
          </a:p>
          <a:p>
            <a:r>
              <a:rPr lang="en-US" baseline="0" dirty="0" smtClean="0"/>
              <a:t>Improving how we manage claims costs is an area of opportunity as an industry we haven’t spent a lot of time on. </a:t>
            </a:r>
            <a:endParaRPr lang="en-CA" dirty="0"/>
          </a:p>
        </p:txBody>
      </p:sp>
      <p:sp>
        <p:nvSpPr>
          <p:cNvPr id="4" name="Slide Number Placeholder 3"/>
          <p:cNvSpPr>
            <a:spLocks noGrp="1"/>
          </p:cNvSpPr>
          <p:nvPr>
            <p:ph type="sldNum" sz="quarter" idx="10"/>
          </p:nvPr>
        </p:nvSpPr>
        <p:spPr/>
        <p:txBody>
          <a:bodyPr/>
          <a:lstStyle/>
          <a:p>
            <a:fld id="{7A235D9A-C3CC-4207-8782-950B6273946D}" type="slidenum">
              <a:rPr lang="en-US" smtClean="0"/>
              <a:pPr/>
              <a:t>6</a:t>
            </a:fld>
            <a:endParaRPr lang="en-US"/>
          </a:p>
        </p:txBody>
      </p:sp>
    </p:spTree>
    <p:extLst>
      <p:ext uri="{BB962C8B-B14F-4D97-AF65-F5344CB8AC3E}">
        <p14:creationId xmlns:p14="http://schemas.microsoft.com/office/powerpoint/2010/main" val="6747953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Increasing loss</a:t>
            </a:r>
            <a:r>
              <a:rPr lang="en-US" baseline="0" dirty="0" smtClean="0"/>
              <a:t> costs puts increasing pressure on rates.</a:t>
            </a:r>
            <a:endParaRPr lang="en-CA" dirty="0"/>
          </a:p>
        </p:txBody>
      </p:sp>
      <p:sp>
        <p:nvSpPr>
          <p:cNvPr id="4" name="Slide Number Placeholder 3"/>
          <p:cNvSpPr>
            <a:spLocks noGrp="1"/>
          </p:cNvSpPr>
          <p:nvPr>
            <p:ph type="sldNum" sz="quarter" idx="10"/>
          </p:nvPr>
        </p:nvSpPr>
        <p:spPr/>
        <p:txBody>
          <a:bodyPr/>
          <a:lstStyle/>
          <a:p>
            <a:fld id="{7A235D9A-C3CC-4207-8782-950B6273946D}" type="slidenum">
              <a:rPr lang="en-US" smtClean="0"/>
              <a:pPr/>
              <a:t>7</a:t>
            </a:fld>
            <a:endParaRPr lang="en-US"/>
          </a:p>
        </p:txBody>
      </p:sp>
    </p:spTree>
    <p:extLst>
      <p:ext uri="{BB962C8B-B14F-4D97-AF65-F5344CB8AC3E}">
        <p14:creationId xmlns:p14="http://schemas.microsoft.com/office/powerpoint/2010/main" val="3139065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0" indent="0">
              <a:buFont typeface="Arial" charset="0"/>
              <a:buNone/>
            </a:pPr>
            <a:endParaRPr lang="en-US" dirty="0"/>
          </a:p>
        </p:txBody>
      </p:sp>
      <p:sp>
        <p:nvSpPr>
          <p:cNvPr id="4" name="Slide Number Placeholder 3"/>
          <p:cNvSpPr>
            <a:spLocks noGrp="1"/>
          </p:cNvSpPr>
          <p:nvPr>
            <p:ph type="sldNum" sz="quarter" idx="10"/>
          </p:nvPr>
        </p:nvSpPr>
        <p:spPr/>
        <p:txBody>
          <a:bodyPr/>
          <a:lstStyle/>
          <a:p>
            <a:fld id="{BE83DD4F-5DD4-4C75-88F4-615369B02741}" type="slidenum">
              <a:rPr lang="en-CA" smtClean="0">
                <a:solidFill>
                  <a:prstClr val="black"/>
                </a:solidFill>
              </a:rPr>
              <a:pPr/>
              <a:t>10</a:t>
            </a:fld>
            <a:endParaRPr lang="en-CA" dirty="0">
              <a:solidFill>
                <a:prstClr val="black"/>
              </a:solidFill>
            </a:endParaRPr>
          </a:p>
        </p:txBody>
      </p:sp>
    </p:spTree>
    <p:extLst>
      <p:ext uri="{BB962C8B-B14F-4D97-AF65-F5344CB8AC3E}">
        <p14:creationId xmlns:p14="http://schemas.microsoft.com/office/powerpoint/2010/main" val="3148179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A235D9A-C3CC-4207-8782-950B6273946D}" type="slidenum">
              <a:rPr lang="en-US" smtClean="0"/>
              <a:pPr/>
              <a:t>12</a:t>
            </a:fld>
            <a:endParaRPr lang="en-US"/>
          </a:p>
        </p:txBody>
      </p:sp>
    </p:spTree>
    <p:extLst>
      <p:ext uri="{BB962C8B-B14F-4D97-AF65-F5344CB8AC3E}">
        <p14:creationId xmlns:p14="http://schemas.microsoft.com/office/powerpoint/2010/main" val="38150653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bwMode="gray">
          <a:xfrm>
            <a:off x="2514600" y="304800"/>
            <a:ext cx="4953000" cy="1524000"/>
          </a:xfrm>
        </p:spPr>
        <p:txBody>
          <a:bodyPr/>
          <a:lstStyle>
            <a:lvl1pPr algn="r">
              <a:defRPr>
                <a:solidFill>
                  <a:schemeClr val="bg1"/>
                </a:solidFill>
              </a:defRPr>
            </a:lvl1pPr>
          </a:lstStyle>
          <a:p>
            <a:r>
              <a:rPr lang="en-US" smtClean="0"/>
              <a:t>Click to edit Master title style</a:t>
            </a:r>
            <a:endParaRPr lang="en-US"/>
          </a:p>
        </p:txBody>
      </p:sp>
      <p:sp>
        <p:nvSpPr>
          <p:cNvPr id="3075" name="Rectangle 3"/>
          <p:cNvSpPr>
            <a:spLocks noGrp="1" noChangeArrowheads="1"/>
          </p:cNvSpPr>
          <p:nvPr>
            <p:ph type="subTitle" idx="1"/>
          </p:nvPr>
        </p:nvSpPr>
        <p:spPr bwMode="gray">
          <a:xfrm>
            <a:off x="2514600" y="1905000"/>
            <a:ext cx="4953000" cy="1371600"/>
          </a:xfrm>
        </p:spPr>
        <p:txBody>
          <a:bodyPr/>
          <a:lstStyle>
            <a:lvl1pPr marL="0" indent="0" algn="r">
              <a:buFontTx/>
              <a:buNone/>
              <a:defRPr>
                <a:solidFill>
                  <a:srgbClr val="CCECFF"/>
                </a:solidFill>
              </a:defRPr>
            </a:lvl1pPr>
          </a:lstStyle>
          <a:p>
            <a:r>
              <a:rPr lang="en-US" smtClean="0"/>
              <a:t>Click to edit Master subtitle style</a:t>
            </a:r>
            <a:endParaRPr lang="en-US"/>
          </a:p>
        </p:txBody>
      </p:sp>
      <p:sp>
        <p:nvSpPr>
          <p:cNvPr id="3076" name="Rectangle 4"/>
          <p:cNvSpPr>
            <a:spLocks noGrp="1" noChangeArrowheads="1"/>
          </p:cNvSpPr>
          <p:nvPr>
            <p:ph type="dt" sz="half" idx="2"/>
          </p:nvPr>
        </p:nvSpPr>
        <p:spPr bwMode="gray"/>
        <p:txBody>
          <a:bodyPr/>
          <a:lstStyle>
            <a:lvl1pPr>
              <a:defRPr/>
            </a:lvl1pPr>
          </a:lstStyle>
          <a:p>
            <a:endParaRPr lang="en-US" dirty="0"/>
          </a:p>
        </p:txBody>
      </p:sp>
      <p:sp>
        <p:nvSpPr>
          <p:cNvPr id="3077" name="Rectangle 5"/>
          <p:cNvSpPr>
            <a:spLocks noGrp="1" noChangeArrowheads="1"/>
          </p:cNvSpPr>
          <p:nvPr>
            <p:ph type="ftr" sz="quarter" idx="3"/>
          </p:nvPr>
        </p:nvSpPr>
        <p:spPr bwMode="gray">
          <a:xfrm>
            <a:off x="3124200" y="6477000"/>
            <a:ext cx="2895600" cy="244475"/>
          </a:xfrm>
          <a:prstGeom prst="rect">
            <a:avLst/>
          </a:prstGeom>
        </p:spPr>
        <p:txBody>
          <a:bodyPr/>
          <a:lstStyle>
            <a:lvl1pPr>
              <a:defRPr/>
            </a:lvl1pPr>
          </a:lstStyle>
          <a:p>
            <a:r>
              <a:rPr lang="en-US" smtClean="0">
                <a:solidFill>
                  <a:srgbClr val="444433"/>
                </a:solidFill>
              </a:rPr>
              <a:t>Senior Leadership Forum</a:t>
            </a:r>
            <a:endParaRPr lang="en-US" dirty="0">
              <a:solidFill>
                <a:srgbClr val="444433"/>
              </a:solidFill>
            </a:endParaRPr>
          </a:p>
        </p:txBody>
      </p:sp>
    </p:spTree>
    <p:extLst>
      <p:ext uri="{BB962C8B-B14F-4D97-AF65-F5344CB8AC3E}">
        <p14:creationId xmlns:p14="http://schemas.microsoft.com/office/powerpoint/2010/main" val="224039513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smtClean="0"/>
              <a:t>Click to edit Master title style</a:t>
            </a:r>
            <a:endParaRPr lang="en-US"/>
          </a:p>
        </p:txBody>
      </p:sp>
      <p:sp>
        <p:nvSpPr>
          <p:cNvPr id="3" name="Vertical Text Placeholder 2"/>
          <p:cNvSpPr>
            <a:spLocks noGrp="1"/>
          </p:cNvSpPr>
          <p:nvPr>
            <p:ph type="body" orient="vert" idx="1"/>
          </p:nvPr>
        </p:nvSpPr>
        <p:spPr bwMode="gray"/>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bwMode="gray"/>
        <p:txBody>
          <a:bodyPr/>
          <a:lstStyle>
            <a:lvl1pPr>
              <a:defRPr/>
            </a:lvl1pPr>
          </a:lstStyle>
          <a:p>
            <a:fld id="{74A130D3-998C-4729-A004-63703C772776}" type="slidenum">
              <a:rPr lang="en-US"/>
              <a:pPr/>
              <a:t>‹#›</a:t>
            </a:fld>
            <a:endParaRPr lang="en-US" dirty="0"/>
          </a:p>
        </p:txBody>
      </p:sp>
      <p:sp>
        <p:nvSpPr>
          <p:cNvPr id="5" name="Date Placeholder 4"/>
          <p:cNvSpPr>
            <a:spLocks noGrp="1"/>
          </p:cNvSpPr>
          <p:nvPr>
            <p:ph type="dt" sz="half" idx="11"/>
          </p:nvPr>
        </p:nvSpPr>
        <p:spPr bwMode="gray"/>
        <p:txBody>
          <a:bodyPr/>
          <a:lstStyle>
            <a:lvl1pPr>
              <a:defRPr/>
            </a:lvl1pPr>
          </a:lstStyle>
          <a:p>
            <a:endParaRPr lang="en-US" dirty="0"/>
          </a:p>
        </p:txBody>
      </p:sp>
      <p:sp>
        <p:nvSpPr>
          <p:cNvPr id="6" name="Footer Placeholder 5"/>
          <p:cNvSpPr>
            <a:spLocks noGrp="1"/>
          </p:cNvSpPr>
          <p:nvPr>
            <p:ph type="ftr" sz="quarter" idx="12"/>
          </p:nvPr>
        </p:nvSpPr>
        <p:spPr bwMode="gray">
          <a:xfrm>
            <a:off x="3124200" y="6477000"/>
            <a:ext cx="2895600" cy="244475"/>
          </a:xfrm>
          <a:prstGeom prst="rect">
            <a:avLst/>
          </a:prstGeom>
        </p:spPr>
        <p:txBody>
          <a:bodyPr/>
          <a:lstStyle>
            <a:lvl1pPr>
              <a:defRPr/>
            </a:lvl1pPr>
          </a:lstStyle>
          <a:p>
            <a:r>
              <a:rPr lang="en-US" smtClean="0">
                <a:solidFill>
                  <a:srgbClr val="444433"/>
                </a:solidFill>
              </a:rPr>
              <a:t>Senior Leadership Forum</a:t>
            </a:r>
            <a:endParaRPr lang="en-US" dirty="0">
              <a:solidFill>
                <a:srgbClr val="444433"/>
              </a:solidFill>
            </a:endParaRPr>
          </a:p>
        </p:txBody>
      </p:sp>
    </p:spTree>
    <p:extLst>
      <p:ext uri="{BB962C8B-B14F-4D97-AF65-F5344CB8AC3E}">
        <p14:creationId xmlns:p14="http://schemas.microsoft.com/office/powerpoint/2010/main" val="1221382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bwMode="gray">
          <a:xfrm>
            <a:off x="6629400" y="5334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bwMode="gray">
          <a:xfrm>
            <a:off x="457200" y="5334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bwMode="gray"/>
        <p:txBody>
          <a:bodyPr/>
          <a:lstStyle>
            <a:lvl1pPr>
              <a:defRPr/>
            </a:lvl1pPr>
          </a:lstStyle>
          <a:p>
            <a:fld id="{1491A126-71A3-490A-96BB-ECEE46A359C8}" type="slidenum">
              <a:rPr lang="en-US"/>
              <a:pPr/>
              <a:t>‹#›</a:t>
            </a:fld>
            <a:endParaRPr lang="en-US" dirty="0"/>
          </a:p>
        </p:txBody>
      </p:sp>
      <p:sp>
        <p:nvSpPr>
          <p:cNvPr id="5" name="Date Placeholder 4"/>
          <p:cNvSpPr>
            <a:spLocks noGrp="1"/>
          </p:cNvSpPr>
          <p:nvPr>
            <p:ph type="dt" sz="half" idx="11"/>
          </p:nvPr>
        </p:nvSpPr>
        <p:spPr bwMode="gray"/>
        <p:txBody>
          <a:bodyPr/>
          <a:lstStyle>
            <a:lvl1pPr>
              <a:defRPr/>
            </a:lvl1pPr>
          </a:lstStyle>
          <a:p>
            <a:endParaRPr lang="en-US" dirty="0"/>
          </a:p>
        </p:txBody>
      </p:sp>
      <p:sp>
        <p:nvSpPr>
          <p:cNvPr id="6" name="Footer Placeholder 5"/>
          <p:cNvSpPr>
            <a:spLocks noGrp="1"/>
          </p:cNvSpPr>
          <p:nvPr>
            <p:ph type="ftr" sz="quarter" idx="12"/>
          </p:nvPr>
        </p:nvSpPr>
        <p:spPr bwMode="gray">
          <a:xfrm>
            <a:off x="3124200" y="6477000"/>
            <a:ext cx="2895600" cy="244475"/>
          </a:xfrm>
          <a:prstGeom prst="rect">
            <a:avLst/>
          </a:prstGeom>
        </p:spPr>
        <p:txBody>
          <a:bodyPr/>
          <a:lstStyle>
            <a:lvl1pPr>
              <a:defRPr/>
            </a:lvl1pPr>
          </a:lstStyle>
          <a:p>
            <a:r>
              <a:rPr lang="en-US" smtClean="0">
                <a:solidFill>
                  <a:srgbClr val="444433"/>
                </a:solidFill>
              </a:rPr>
              <a:t>Senior Leadership Forum</a:t>
            </a:r>
            <a:endParaRPr lang="en-US" dirty="0">
              <a:solidFill>
                <a:srgbClr val="444433"/>
              </a:solidFill>
            </a:endParaRPr>
          </a:p>
        </p:txBody>
      </p:sp>
    </p:spTree>
    <p:extLst>
      <p:ext uri="{BB962C8B-B14F-4D97-AF65-F5344CB8AC3E}">
        <p14:creationId xmlns:p14="http://schemas.microsoft.com/office/powerpoint/2010/main" val="23251828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12648"/>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219200"/>
            <a:ext cx="8229600" cy="47244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p:txBody>
          <a:bodyPr/>
          <a:lstStyle>
            <a:lvl1pPr>
              <a:defRPr sz="1200"/>
            </a:lvl1pPr>
          </a:lstStyle>
          <a:p>
            <a:fld id="{702E0056-B21B-465C-9116-4669687AE71D}" type="slidenum">
              <a:rPr lang="en-US" smtClean="0"/>
              <a:pPr/>
              <a:t>‹#›</a:t>
            </a:fld>
            <a:endParaRPr lang="en-US" dirty="0"/>
          </a:p>
        </p:txBody>
      </p:sp>
      <p:sp>
        <p:nvSpPr>
          <p:cNvPr id="5" name="Date Placeholder 4"/>
          <p:cNvSpPr>
            <a:spLocks noGrp="1"/>
          </p:cNvSpPr>
          <p:nvPr>
            <p:ph type="dt" sz="half" idx="11"/>
          </p:nvPr>
        </p:nvSpPr>
        <p:spPr/>
        <p:txBody>
          <a:bodyPr/>
          <a:lstStyle>
            <a:lvl1pPr>
              <a:defRPr/>
            </a:lvl1pPr>
          </a:lstStyle>
          <a:p>
            <a:endParaRPr lang="en-US" dirty="0"/>
          </a:p>
        </p:txBody>
      </p:sp>
      <p:sp>
        <p:nvSpPr>
          <p:cNvPr id="6" name="Footer Placeholder 5"/>
          <p:cNvSpPr>
            <a:spLocks noGrp="1"/>
          </p:cNvSpPr>
          <p:nvPr>
            <p:ph type="ftr" sz="quarter" idx="12"/>
          </p:nvPr>
        </p:nvSpPr>
        <p:spPr>
          <a:xfrm>
            <a:off x="3124200" y="6096000"/>
            <a:ext cx="3124200" cy="320675"/>
          </a:xfrm>
          <a:prstGeom prst="rect">
            <a:avLst/>
          </a:prstGeom>
        </p:spPr>
        <p:txBody>
          <a:bodyPr/>
          <a:lstStyle>
            <a:lvl1pPr algn="ctr">
              <a:defRPr sz="1600" b="0" i="1">
                <a:solidFill>
                  <a:schemeClr val="accent1"/>
                </a:solidFill>
                <a:latin typeface="+mn-lt"/>
              </a:defRPr>
            </a:lvl1pPr>
          </a:lstStyle>
          <a:p>
            <a:r>
              <a:rPr lang="en-US" smtClean="0"/>
              <a:t>Senior Leadership Forum</a:t>
            </a:r>
            <a:endParaRPr lang="en-US" dirty="0"/>
          </a:p>
        </p:txBody>
      </p:sp>
    </p:spTree>
    <p:extLst>
      <p:ext uri="{BB962C8B-B14F-4D97-AF65-F5344CB8AC3E}">
        <p14:creationId xmlns:p14="http://schemas.microsoft.com/office/powerpoint/2010/main" val="350513543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514601"/>
            <a:ext cx="7772400" cy="533400"/>
          </a:xfrm>
        </p:spPr>
        <p:txBody>
          <a:bodyPr anchor="t"/>
          <a:lstStyle>
            <a:lvl1pPr algn="l">
              <a:defRPr sz="3200" b="1" cap="none"/>
            </a:lvl1pPr>
          </a:lstStyle>
          <a:p>
            <a:r>
              <a:rPr lang="en-US" dirty="0" smtClean="0"/>
              <a:t>Click To Edit Master Title Style</a:t>
            </a:r>
            <a:endParaRPr lang="en-US" dirty="0"/>
          </a:p>
        </p:txBody>
      </p:sp>
      <p:sp>
        <p:nvSpPr>
          <p:cNvPr id="3" name="Text Placeholder 2"/>
          <p:cNvSpPr>
            <a:spLocks noGrp="1"/>
          </p:cNvSpPr>
          <p:nvPr>
            <p:ph type="body" idx="1"/>
          </p:nvPr>
        </p:nvSpPr>
        <p:spPr>
          <a:xfrm>
            <a:off x="762000" y="3124200"/>
            <a:ext cx="7772400" cy="4445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69585892-AE54-42D0-A138-F7439FC0000E}" type="slidenum">
              <a:rPr lang="en-US"/>
              <a:pPr/>
              <a:t>‹#›</a:t>
            </a:fld>
            <a:endParaRPr lang="en-US" dirty="0"/>
          </a:p>
        </p:txBody>
      </p:sp>
      <p:sp>
        <p:nvSpPr>
          <p:cNvPr id="5" name="Date Placeholder 4"/>
          <p:cNvSpPr>
            <a:spLocks noGrp="1"/>
          </p:cNvSpPr>
          <p:nvPr>
            <p:ph type="dt" sz="half" idx="11"/>
          </p:nvPr>
        </p:nvSpPr>
        <p:spPr/>
        <p:txBody>
          <a:bodyPr/>
          <a:lstStyle>
            <a:lvl1pPr>
              <a:defRPr/>
            </a:lvl1pPr>
          </a:lstStyle>
          <a:p>
            <a:endParaRPr lang="en-US" dirty="0"/>
          </a:p>
        </p:txBody>
      </p:sp>
      <p:sp>
        <p:nvSpPr>
          <p:cNvPr id="6" name="Footer Placeholder 5"/>
          <p:cNvSpPr>
            <a:spLocks noGrp="1"/>
          </p:cNvSpPr>
          <p:nvPr>
            <p:ph type="ftr" sz="quarter" idx="12"/>
          </p:nvPr>
        </p:nvSpPr>
        <p:spPr>
          <a:xfrm>
            <a:off x="3124200" y="6096000"/>
            <a:ext cx="3124200" cy="320675"/>
          </a:xfrm>
          <a:prstGeom prst="rect">
            <a:avLst/>
          </a:prstGeom>
        </p:spPr>
        <p:txBody>
          <a:bodyPr/>
          <a:lstStyle>
            <a:lvl1pPr algn="ctr">
              <a:defRPr sz="1600" b="0" i="1">
                <a:solidFill>
                  <a:schemeClr val="accent1"/>
                </a:solidFill>
                <a:latin typeface="+mn-lt"/>
              </a:defRPr>
            </a:lvl1pPr>
          </a:lstStyle>
          <a:p>
            <a:r>
              <a:rPr lang="en-US" smtClean="0"/>
              <a:t>Senior Leadership Forum</a:t>
            </a:r>
            <a:endParaRPr lang="en-US" dirty="0"/>
          </a:p>
        </p:txBody>
      </p:sp>
    </p:spTree>
    <p:extLst>
      <p:ext uri="{BB962C8B-B14F-4D97-AF65-F5344CB8AC3E}">
        <p14:creationId xmlns:p14="http://schemas.microsoft.com/office/powerpoint/2010/main" val="42096357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A364A930-FDD2-4952-8C71-34B0AC768FC9}" type="slidenum">
              <a:rPr lang="en-US"/>
              <a:pPr/>
              <a:t>‹#›</a:t>
            </a:fld>
            <a:endParaRPr lang="en-US" dirty="0"/>
          </a:p>
        </p:txBody>
      </p:sp>
      <p:sp>
        <p:nvSpPr>
          <p:cNvPr id="6" name="Date Placeholder 5"/>
          <p:cNvSpPr>
            <a:spLocks noGrp="1"/>
          </p:cNvSpPr>
          <p:nvPr>
            <p:ph type="dt" sz="half" idx="11"/>
          </p:nvPr>
        </p:nvSpPr>
        <p:spPr/>
        <p:txBody>
          <a:bodyPr/>
          <a:lstStyle>
            <a:lvl1pPr>
              <a:defRPr/>
            </a:lvl1pPr>
          </a:lstStyle>
          <a:p>
            <a:endParaRPr lang="en-US" dirty="0"/>
          </a:p>
        </p:txBody>
      </p:sp>
      <p:sp>
        <p:nvSpPr>
          <p:cNvPr id="8" name="Footer Placeholder 5"/>
          <p:cNvSpPr txBox="1">
            <a:spLocks/>
          </p:cNvSpPr>
          <p:nvPr userDrawn="1"/>
        </p:nvSpPr>
        <p:spPr>
          <a:xfrm>
            <a:off x="3124200" y="6096000"/>
            <a:ext cx="3124200" cy="320675"/>
          </a:xfrm>
          <a:prstGeom prst="rect">
            <a:avLst/>
          </a:prstGeom>
        </p:spPr>
        <p:txBody>
          <a:bodyPr/>
          <a:lstStyle>
            <a:defPPr>
              <a:defRPr lang="en-US"/>
            </a:defPPr>
            <a:lvl1pPr algn="ctr" rtl="0" fontAlgn="base">
              <a:spcBef>
                <a:spcPct val="0"/>
              </a:spcBef>
              <a:spcAft>
                <a:spcPct val="0"/>
              </a:spcAft>
              <a:defRPr sz="1600" b="0" i="1" kern="1200">
                <a:solidFill>
                  <a:schemeClr val="accent1"/>
                </a:solidFill>
                <a:latin typeface="+mn-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smtClean="0"/>
              <a:t>Senior Leadership Forum</a:t>
            </a:r>
            <a:endParaRPr lang="en-US" dirty="0"/>
          </a:p>
        </p:txBody>
      </p:sp>
    </p:spTree>
    <p:extLst>
      <p:ext uri="{BB962C8B-B14F-4D97-AF65-F5344CB8AC3E}">
        <p14:creationId xmlns:p14="http://schemas.microsoft.com/office/powerpoint/2010/main" val="393368793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5C35C2A4-7081-4730-B516-CDF1EF43583E}" type="slidenum">
              <a:rPr lang="en-US"/>
              <a:pPr/>
              <a:t>‹#›</a:t>
            </a:fld>
            <a:endParaRPr lang="en-US" dirty="0"/>
          </a:p>
        </p:txBody>
      </p:sp>
      <p:sp>
        <p:nvSpPr>
          <p:cNvPr id="8" name="Date Placeholder 7"/>
          <p:cNvSpPr>
            <a:spLocks noGrp="1"/>
          </p:cNvSpPr>
          <p:nvPr>
            <p:ph type="dt" sz="half" idx="11"/>
          </p:nvPr>
        </p:nvSpPr>
        <p:spPr/>
        <p:txBody>
          <a:bodyPr/>
          <a:lstStyle>
            <a:lvl1pPr>
              <a:defRPr/>
            </a:lvl1pPr>
          </a:lstStyle>
          <a:p>
            <a:endParaRPr lang="en-US" dirty="0"/>
          </a:p>
        </p:txBody>
      </p:sp>
      <p:sp>
        <p:nvSpPr>
          <p:cNvPr id="10" name="Footer Placeholder 5"/>
          <p:cNvSpPr>
            <a:spLocks noGrp="1"/>
          </p:cNvSpPr>
          <p:nvPr>
            <p:ph type="ftr" sz="quarter" idx="12"/>
          </p:nvPr>
        </p:nvSpPr>
        <p:spPr>
          <a:xfrm>
            <a:off x="3124200" y="6096000"/>
            <a:ext cx="3124200" cy="320675"/>
          </a:xfrm>
          <a:prstGeom prst="rect">
            <a:avLst/>
          </a:prstGeom>
        </p:spPr>
        <p:txBody>
          <a:bodyPr/>
          <a:lstStyle>
            <a:lvl1pPr algn="ctr">
              <a:defRPr sz="1600" b="0" i="1">
                <a:solidFill>
                  <a:schemeClr val="accent1"/>
                </a:solidFill>
                <a:latin typeface="+mn-lt"/>
              </a:defRPr>
            </a:lvl1pPr>
          </a:lstStyle>
          <a:p>
            <a:r>
              <a:rPr lang="en-US" smtClean="0"/>
              <a:t>Senior Leadership Forum</a:t>
            </a:r>
            <a:endParaRPr lang="en-US" dirty="0"/>
          </a:p>
        </p:txBody>
      </p:sp>
    </p:spTree>
    <p:extLst>
      <p:ext uri="{BB962C8B-B14F-4D97-AF65-F5344CB8AC3E}">
        <p14:creationId xmlns:p14="http://schemas.microsoft.com/office/powerpoint/2010/main" val="173573974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26AE8233-F158-4126-8165-4982C8AE5EE7}" type="slidenum">
              <a:rPr lang="en-US"/>
              <a:pPr/>
              <a:t>‹#›</a:t>
            </a:fld>
            <a:endParaRPr lang="en-US" dirty="0"/>
          </a:p>
        </p:txBody>
      </p:sp>
      <p:sp>
        <p:nvSpPr>
          <p:cNvPr id="4" name="Date Placeholder 3"/>
          <p:cNvSpPr>
            <a:spLocks noGrp="1"/>
          </p:cNvSpPr>
          <p:nvPr>
            <p:ph type="dt" sz="half" idx="11"/>
          </p:nvPr>
        </p:nvSpPr>
        <p:spPr/>
        <p:txBody>
          <a:bodyPr/>
          <a:lstStyle>
            <a:lvl1pPr>
              <a:defRPr/>
            </a:lvl1pPr>
          </a:lstStyle>
          <a:p>
            <a:endParaRPr lang="en-US" dirty="0"/>
          </a:p>
        </p:txBody>
      </p:sp>
      <p:sp>
        <p:nvSpPr>
          <p:cNvPr id="6" name="Footer Placeholder 5"/>
          <p:cNvSpPr>
            <a:spLocks noGrp="1"/>
          </p:cNvSpPr>
          <p:nvPr>
            <p:ph type="ftr" sz="quarter" idx="12"/>
          </p:nvPr>
        </p:nvSpPr>
        <p:spPr>
          <a:xfrm>
            <a:off x="3124200" y="6096000"/>
            <a:ext cx="3124200" cy="320675"/>
          </a:xfrm>
          <a:prstGeom prst="rect">
            <a:avLst/>
          </a:prstGeom>
        </p:spPr>
        <p:txBody>
          <a:bodyPr/>
          <a:lstStyle>
            <a:lvl1pPr algn="ctr">
              <a:defRPr sz="1600" b="0" i="1">
                <a:solidFill>
                  <a:schemeClr val="accent1"/>
                </a:solidFill>
                <a:latin typeface="+mn-lt"/>
              </a:defRPr>
            </a:lvl1pPr>
          </a:lstStyle>
          <a:p>
            <a:r>
              <a:rPr lang="en-US" smtClean="0"/>
              <a:t>Senior Leadership Forum</a:t>
            </a:r>
            <a:endParaRPr lang="en-US" dirty="0"/>
          </a:p>
        </p:txBody>
      </p:sp>
    </p:spTree>
    <p:extLst>
      <p:ext uri="{BB962C8B-B14F-4D97-AF65-F5344CB8AC3E}">
        <p14:creationId xmlns:p14="http://schemas.microsoft.com/office/powerpoint/2010/main" val="253863107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B680DC32-AFB6-4A2D-8B8F-2E0A66C58E75}" type="slidenum">
              <a:rPr lang="en-US"/>
              <a:pPr/>
              <a:t>‹#›</a:t>
            </a:fld>
            <a:endParaRPr lang="en-US" dirty="0"/>
          </a:p>
        </p:txBody>
      </p:sp>
      <p:sp>
        <p:nvSpPr>
          <p:cNvPr id="3" name="Date Placeholder 2"/>
          <p:cNvSpPr>
            <a:spLocks noGrp="1"/>
          </p:cNvSpPr>
          <p:nvPr>
            <p:ph type="dt" sz="half" idx="11"/>
          </p:nvPr>
        </p:nvSpPr>
        <p:spPr/>
        <p:txBody>
          <a:bodyPr/>
          <a:lstStyle>
            <a:lvl1pPr>
              <a:defRPr/>
            </a:lvl1pPr>
          </a:lstStyle>
          <a:p>
            <a:endParaRPr lang="en-US" dirty="0"/>
          </a:p>
        </p:txBody>
      </p:sp>
      <p:sp>
        <p:nvSpPr>
          <p:cNvPr id="5" name="Footer Placeholder 5"/>
          <p:cNvSpPr>
            <a:spLocks noGrp="1"/>
          </p:cNvSpPr>
          <p:nvPr>
            <p:ph type="ftr" sz="quarter" idx="12"/>
          </p:nvPr>
        </p:nvSpPr>
        <p:spPr>
          <a:xfrm>
            <a:off x="3124200" y="6096000"/>
            <a:ext cx="3124200" cy="320675"/>
          </a:xfrm>
          <a:prstGeom prst="rect">
            <a:avLst/>
          </a:prstGeom>
        </p:spPr>
        <p:txBody>
          <a:bodyPr/>
          <a:lstStyle>
            <a:lvl1pPr algn="ctr">
              <a:defRPr sz="1600" b="0" i="1">
                <a:solidFill>
                  <a:schemeClr val="accent1"/>
                </a:solidFill>
                <a:latin typeface="+mn-lt"/>
              </a:defRPr>
            </a:lvl1pPr>
          </a:lstStyle>
          <a:p>
            <a:r>
              <a:rPr lang="en-US" smtClean="0"/>
              <a:t>Senior Leadership Forum</a:t>
            </a:r>
            <a:endParaRPr lang="en-US" dirty="0"/>
          </a:p>
        </p:txBody>
      </p:sp>
    </p:spTree>
    <p:extLst>
      <p:ext uri="{BB962C8B-B14F-4D97-AF65-F5344CB8AC3E}">
        <p14:creationId xmlns:p14="http://schemas.microsoft.com/office/powerpoint/2010/main" val="75155479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bwMode="gray">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bwMode="gray">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bwMode="gray"/>
        <p:txBody>
          <a:bodyPr/>
          <a:lstStyle>
            <a:lvl1pPr>
              <a:defRPr/>
            </a:lvl1pPr>
          </a:lstStyle>
          <a:p>
            <a:fld id="{E20B9625-CC42-491C-AAFC-3A62AC0F0D62}" type="slidenum">
              <a:rPr lang="en-US"/>
              <a:pPr/>
              <a:t>‹#›</a:t>
            </a:fld>
            <a:endParaRPr lang="en-US" dirty="0"/>
          </a:p>
        </p:txBody>
      </p:sp>
      <p:sp>
        <p:nvSpPr>
          <p:cNvPr id="6" name="Date Placeholder 5"/>
          <p:cNvSpPr>
            <a:spLocks noGrp="1"/>
          </p:cNvSpPr>
          <p:nvPr>
            <p:ph type="dt" sz="half" idx="11"/>
          </p:nvPr>
        </p:nvSpPr>
        <p:spPr bwMode="gray"/>
        <p:txBody>
          <a:bodyPr/>
          <a:lstStyle>
            <a:lvl1pPr>
              <a:defRPr/>
            </a:lvl1pPr>
          </a:lstStyle>
          <a:p>
            <a:endParaRPr lang="en-US" dirty="0"/>
          </a:p>
        </p:txBody>
      </p:sp>
      <p:sp>
        <p:nvSpPr>
          <p:cNvPr id="7" name="Footer Placeholder 6"/>
          <p:cNvSpPr>
            <a:spLocks noGrp="1"/>
          </p:cNvSpPr>
          <p:nvPr>
            <p:ph type="ftr" sz="quarter" idx="12"/>
          </p:nvPr>
        </p:nvSpPr>
        <p:spPr bwMode="gray">
          <a:xfrm>
            <a:off x="3124200" y="6477000"/>
            <a:ext cx="2895600" cy="244475"/>
          </a:xfrm>
          <a:prstGeom prst="rect">
            <a:avLst/>
          </a:prstGeom>
        </p:spPr>
        <p:txBody>
          <a:bodyPr/>
          <a:lstStyle>
            <a:lvl1pPr>
              <a:defRPr/>
            </a:lvl1pPr>
          </a:lstStyle>
          <a:p>
            <a:r>
              <a:rPr lang="en-US" smtClean="0">
                <a:solidFill>
                  <a:srgbClr val="444433"/>
                </a:solidFill>
              </a:rPr>
              <a:t>Senior Leadership Forum</a:t>
            </a:r>
            <a:endParaRPr lang="en-US" dirty="0">
              <a:solidFill>
                <a:srgbClr val="444433"/>
              </a:solidFill>
            </a:endParaRPr>
          </a:p>
        </p:txBody>
      </p:sp>
    </p:spTree>
    <p:extLst>
      <p:ext uri="{BB962C8B-B14F-4D97-AF65-F5344CB8AC3E}">
        <p14:creationId xmlns:p14="http://schemas.microsoft.com/office/powerpoint/2010/main" val="21126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bwMode="gray">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bwMode="gray">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bwMode="gray">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bwMode="gray"/>
        <p:txBody>
          <a:bodyPr/>
          <a:lstStyle>
            <a:lvl1pPr>
              <a:defRPr/>
            </a:lvl1pPr>
          </a:lstStyle>
          <a:p>
            <a:fld id="{15D5A492-186B-431E-94CB-B8B95E76A5EB}" type="slidenum">
              <a:rPr lang="en-US"/>
              <a:pPr/>
              <a:t>‹#›</a:t>
            </a:fld>
            <a:endParaRPr lang="en-US" dirty="0"/>
          </a:p>
        </p:txBody>
      </p:sp>
      <p:sp>
        <p:nvSpPr>
          <p:cNvPr id="6" name="Date Placeholder 5"/>
          <p:cNvSpPr>
            <a:spLocks noGrp="1"/>
          </p:cNvSpPr>
          <p:nvPr>
            <p:ph type="dt" sz="half" idx="11"/>
          </p:nvPr>
        </p:nvSpPr>
        <p:spPr bwMode="gray"/>
        <p:txBody>
          <a:bodyPr/>
          <a:lstStyle>
            <a:lvl1pPr>
              <a:defRPr/>
            </a:lvl1pPr>
          </a:lstStyle>
          <a:p>
            <a:endParaRPr lang="en-US" dirty="0"/>
          </a:p>
        </p:txBody>
      </p:sp>
      <p:sp>
        <p:nvSpPr>
          <p:cNvPr id="7" name="Footer Placeholder 6"/>
          <p:cNvSpPr>
            <a:spLocks noGrp="1"/>
          </p:cNvSpPr>
          <p:nvPr>
            <p:ph type="ftr" sz="quarter" idx="12"/>
          </p:nvPr>
        </p:nvSpPr>
        <p:spPr bwMode="gray">
          <a:xfrm>
            <a:off x="3124200" y="6477000"/>
            <a:ext cx="2895600" cy="244475"/>
          </a:xfrm>
          <a:prstGeom prst="rect">
            <a:avLst/>
          </a:prstGeom>
        </p:spPr>
        <p:txBody>
          <a:bodyPr/>
          <a:lstStyle>
            <a:lvl1pPr>
              <a:defRPr/>
            </a:lvl1pPr>
          </a:lstStyle>
          <a:p>
            <a:r>
              <a:rPr lang="en-US" smtClean="0">
                <a:solidFill>
                  <a:srgbClr val="444433"/>
                </a:solidFill>
              </a:rPr>
              <a:t>Senior Leadership Forum</a:t>
            </a:r>
            <a:endParaRPr lang="en-US" dirty="0">
              <a:solidFill>
                <a:srgbClr val="444433"/>
              </a:solidFill>
            </a:endParaRPr>
          </a:p>
        </p:txBody>
      </p:sp>
    </p:spTree>
    <p:extLst>
      <p:ext uri="{BB962C8B-B14F-4D97-AF65-F5344CB8AC3E}">
        <p14:creationId xmlns:p14="http://schemas.microsoft.com/office/powerpoint/2010/main" val="2339564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457200"/>
            <a:ext cx="8229600" cy="6126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457200" y="1371600"/>
            <a:ext cx="8229600" cy="457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6553200" y="6076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a:solidFill>
                  <a:srgbClr val="4D4D4D"/>
                </a:solidFill>
                <a:latin typeface="+mn-lt"/>
              </a:defRPr>
            </a:lvl1pPr>
          </a:lstStyle>
          <a:p>
            <a:fld id="{4E4A7DDA-87BC-48DF-97C4-0C9302F2107E}" type="slidenum">
              <a:rPr lang="en-US" smtClean="0"/>
              <a:pPr/>
              <a:t>‹#›</a:t>
            </a:fld>
            <a:endParaRPr lang="en-US" dirty="0"/>
          </a:p>
        </p:txBody>
      </p:sp>
      <p:sp>
        <p:nvSpPr>
          <p:cNvPr id="1031" name="Rectangle 7"/>
          <p:cNvSpPr>
            <a:spLocks noGrp="1" noChangeArrowheads="1"/>
          </p:cNvSpPr>
          <p:nvPr>
            <p:ph type="dt" sz="half" idx="2"/>
          </p:nvPr>
        </p:nvSpPr>
        <p:spPr bwMode="auto">
          <a:xfrm>
            <a:off x="457200" y="6477000"/>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4D4D4D"/>
                </a:solidFill>
                <a:latin typeface="+mn-lt"/>
              </a:defRPr>
            </a:lvl1pPr>
          </a:lstStyle>
          <a:p>
            <a:endParaRPr lang="en-US" dirty="0"/>
          </a:p>
        </p:txBody>
      </p:sp>
      <p:sp>
        <p:nvSpPr>
          <p:cNvPr id="7" name="Footer Placeholder 5"/>
          <p:cNvSpPr>
            <a:spLocks noGrp="1"/>
          </p:cNvSpPr>
          <p:nvPr>
            <p:ph type="ftr" sz="quarter" idx="3"/>
          </p:nvPr>
        </p:nvSpPr>
        <p:spPr>
          <a:xfrm>
            <a:off x="3124200" y="6096000"/>
            <a:ext cx="3124200" cy="320675"/>
          </a:xfrm>
          <a:prstGeom prst="rect">
            <a:avLst/>
          </a:prstGeom>
        </p:spPr>
        <p:txBody>
          <a:bodyPr/>
          <a:lstStyle>
            <a:lvl1pPr algn="ctr">
              <a:defRPr sz="1600" b="0" i="1">
                <a:solidFill>
                  <a:schemeClr val="accent1"/>
                </a:solidFill>
                <a:latin typeface="+mn-lt"/>
              </a:defRPr>
            </a:lvl1pPr>
          </a:lstStyle>
          <a:p>
            <a:r>
              <a:rPr lang="en-US" smtClean="0"/>
              <a:t>Senior Leadership Forum</a:t>
            </a:r>
            <a:endParaRPr lang="en-US" dirty="0"/>
          </a:p>
        </p:txBody>
      </p:sp>
    </p:spTree>
    <p:extLst>
      <p:ext uri="{BB962C8B-B14F-4D97-AF65-F5344CB8AC3E}">
        <p14:creationId xmlns:p14="http://schemas.microsoft.com/office/powerpoint/2010/main" val="838255838"/>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hf hdr="0" ftr="0" dt="0"/>
  <p:txStyles>
    <p:titleStyle>
      <a:lvl1pPr algn="l" rtl="0" eaLnBrk="1" fontAlgn="base" hangingPunct="1">
        <a:spcBef>
          <a:spcPct val="0"/>
        </a:spcBef>
        <a:spcAft>
          <a:spcPct val="0"/>
        </a:spcAft>
        <a:defRPr sz="2800" b="1">
          <a:solidFill>
            <a:srgbClr val="009DE0"/>
          </a:solidFill>
          <a:latin typeface="+mj-lt"/>
          <a:ea typeface="+mj-ea"/>
          <a:cs typeface="+mj-cs"/>
        </a:defRPr>
      </a:lvl1pPr>
      <a:lvl2pPr algn="l" rtl="0" eaLnBrk="1" fontAlgn="base" hangingPunct="1">
        <a:spcBef>
          <a:spcPct val="0"/>
        </a:spcBef>
        <a:spcAft>
          <a:spcPct val="0"/>
        </a:spcAft>
        <a:defRPr sz="3600" b="1">
          <a:solidFill>
            <a:srgbClr val="00CC00"/>
          </a:solidFill>
          <a:latin typeface="Verdana" pitchFamily="34" charset="0"/>
        </a:defRPr>
      </a:lvl2pPr>
      <a:lvl3pPr algn="l" rtl="0" eaLnBrk="1" fontAlgn="base" hangingPunct="1">
        <a:spcBef>
          <a:spcPct val="0"/>
        </a:spcBef>
        <a:spcAft>
          <a:spcPct val="0"/>
        </a:spcAft>
        <a:defRPr sz="3600" b="1">
          <a:solidFill>
            <a:srgbClr val="00CC00"/>
          </a:solidFill>
          <a:latin typeface="Verdana" pitchFamily="34" charset="0"/>
        </a:defRPr>
      </a:lvl3pPr>
      <a:lvl4pPr algn="l" rtl="0" eaLnBrk="1" fontAlgn="base" hangingPunct="1">
        <a:spcBef>
          <a:spcPct val="0"/>
        </a:spcBef>
        <a:spcAft>
          <a:spcPct val="0"/>
        </a:spcAft>
        <a:defRPr sz="3600" b="1">
          <a:solidFill>
            <a:srgbClr val="00CC00"/>
          </a:solidFill>
          <a:latin typeface="Verdana" pitchFamily="34" charset="0"/>
        </a:defRPr>
      </a:lvl4pPr>
      <a:lvl5pPr algn="l" rtl="0" eaLnBrk="1" fontAlgn="base" hangingPunct="1">
        <a:spcBef>
          <a:spcPct val="0"/>
        </a:spcBef>
        <a:spcAft>
          <a:spcPct val="0"/>
        </a:spcAft>
        <a:defRPr sz="3600" b="1">
          <a:solidFill>
            <a:srgbClr val="00CC00"/>
          </a:solidFill>
          <a:latin typeface="Verdana" pitchFamily="34" charset="0"/>
        </a:defRPr>
      </a:lvl5pPr>
      <a:lvl6pPr marL="457200" algn="l" rtl="0" eaLnBrk="1" fontAlgn="base" hangingPunct="1">
        <a:spcBef>
          <a:spcPct val="0"/>
        </a:spcBef>
        <a:spcAft>
          <a:spcPct val="0"/>
        </a:spcAft>
        <a:defRPr sz="3600" b="1">
          <a:solidFill>
            <a:srgbClr val="00CC00"/>
          </a:solidFill>
          <a:latin typeface="Verdana" pitchFamily="34" charset="0"/>
        </a:defRPr>
      </a:lvl6pPr>
      <a:lvl7pPr marL="914400" algn="l" rtl="0" eaLnBrk="1" fontAlgn="base" hangingPunct="1">
        <a:spcBef>
          <a:spcPct val="0"/>
        </a:spcBef>
        <a:spcAft>
          <a:spcPct val="0"/>
        </a:spcAft>
        <a:defRPr sz="3600" b="1">
          <a:solidFill>
            <a:srgbClr val="00CC00"/>
          </a:solidFill>
          <a:latin typeface="Verdana" pitchFamily="34" charset="0"/>
        </a:defRPr>
      </a:lvl7pPr>
      <a:lvl8pPr marL="1371600" algn="l" rtl="0" eaLnBrk="1" fontAlgn="base" hangingPunct="1">
        <a:spcBef>
          <a:spcPct val="0"/>
        </a:spcBef>
        <a:spcAft>
          <a:spcPct val="0"/>
        </a:spcAft>
        <a:defRPr sz="3600" b="1">
          <a:solidFill>
            <a:srgbClr val="00CC00"/>
          </a:solidFill>
          <a:latin typeface="Verdana" pitchFamily="34" charset="0"/>
        </a:defRPr>
      </a:lvl8pPr>
      <a:lvl9pPr marL="1828800" algn="l" rtl="0" eaLnBrk="1" fontAlgn="base" hangingPunct="1">
        <a:spcBef>
          <a:spcPct val="0"/>
        </a:spcBef>
        <a:spcAft>
          <a:spcPct val="0"/>
        </a:spcAft>
        <a:defRPr sz="3600" b="1">
          <a:solidFill>
            <a:srgbClr val="00CC00"/>
          </a:solidFill>
          <a:latin typeface="Verdana" pitchFamily="34" charset="0"/>
        </a:defRPr>
      </a:lvl9pPr>
    </p:titleStyle>
    <p:bodyStyle>
      <a:lvl1pPr marL="342900" indent="-342900" algn="l" rtl="0" eaLnBrk="1" fontAlgn="base" hangingPunct="1">
        <a:spcBef>
          <a:spcPct val="20000"/>
        </a:spcBef>
        <a:spcAft>
          <a:spcPct val="0"/>
        </a:spcAft>
        <a:buClr>
          <a:srgbClr val="009DE0"/>
        </a:buClr>
        <a:buChar char="•"/>
        <a:defRPr sz="2000">
          <a:solidFill>
            <a:schemeClr val="tx2"/>
          </a:solidFill>
          <a:latin typeface="+mn-lt"/>
          <a:ea typeface="+mn-ea"/>
          <a:cs typeface="+mn-cs"/>
        </a:defRPr>
      </a:lvl1pPr>
      <a:lvl2pPr marL="742950" indent="-285750" algn="l" rtl="0" eaLnBrk="1" fontAlgn="base" hangingPunct="1">
        <a:spcBef>
          <a:spcPct val="20000"/>
        </a:spcBef>
        <a:spcAft>
          <a:spcPct val="0"/>
        </a:spcAft>
        <a:buClr>
          <a:srgbClr val="009DE0"/>
        </a:buClr>
        <a:buChar char="–"/>
        <a:defRPr sz="2000">
          <a:solidFill>
            <a:schemeClr val="tx2"/>
          </a:solidFill>
          <a:latin typeface="+mn-lt"/>
        </a:defRPr>
      </a:lvl2pPr>
      <a:lvl3pPr marL="1143000" indent="-228600" algn="l" rtl="0" eaLnBrk="1" fontAlgn="base" hangingPunct="1">
        <a:spcBef>
          <a:spcPct val="20000"/>
        </a:spcBef>
        <a:spcAft>
          <a:spcPct val="0"/>
        </a:spcAft>
        <a:buClr>
          <a:srgbClr val="009DE0"/>
        </a:buClr>
        <a:buChar char="•"/>
        <a:defRPr sz="2000">
          <a:solidFill>
            <a:schemeClr val="tx2"/>
          </a:solidFill>
          <a:latin typeface="+mn-lt"/>
        </a:defRPr>
      </a:lvl3pPr>
      <a:lvl4pPr marL="1600200" indent="-228600" algn="l" rtl="0" eaLnBrk="1" fontAlgn="base" hangingPunct="1">
        <a:spcBef>
          <a:spcPct val="20000"/>
        </a:spcBef>
        <a:spcAft>
          <a:spcPct val="0"/>
        </a:spcAft>
        <a:buClr>
          <a:srgbClr val="009DE0"/>
        </a:buClr>
        <a:buChar char="–"/>
        <a:defRPr sz="2000">
          <a:solidFill>
            <a:schemeClr val="tx2"/>
          </a:solidFill>
          <a:latin typeface="+mn-lt"/>
        </a:defRPr>
      </a:lvl4pPr>
      <a:lvl5pPr marL="2057400" indent="-228600" algn="l" rtl="0" eaLnBrk="1" fontAlgn="base" hangingPunct="1">
        <a:spcBef>
          <a:spcPct val="20000"/>
        </a:spcBef>
        <a:spcAft>
          <a:spcPct val="0"/>
        </a:spcAft>
        <a:buClr>
          <a:srgbClr val="009DE0"/>
        </a:buClr>
        <a:buChar char="»"/>
        <a:defRPr sz="2000">
          <a:solidFill>
            <a:schemeClr val="tx2"/>
          </a:solidFill>
          <a:latin typeface="+mn-lt"/>
        </a:defRPr>
      </a:lvl5pPr>
      <a:lvl6pPr marL="2514600" indent="-228600" algn="l" rtl="0" eaLnBrk="1" fontAlgn="base" hangingPunct="1">
        <a:spcBef>
          <a:spcPct val="20000"/>
        </a:spcBef>
        <a:spcAft>
          <a:spcPct val="0"/>
        </a:spcAft>
        <a:buClr>
          <a:srgbClr val="00CC00"/>
        </a:buClr>
        <a:buChar char="»"/>
        <a:defRPr sz="2000">
          <a:solidFill>
            <a:schemeClr val="tx1"/>
          </a:solidFill>
          <a:latin typeface="+mn-lt"/>
        </a:defRPr>
      </a:lvl6pPr>
      <a:lvl7pPr marL="2971800" indent="-228600" algn="l" rtl="0" eaLnBrk="1" fontAlgn="base" hangingPunct="1">
        <a:spcBef>
          <a:spcPct val="20000"/>
        </a:spcBef>
        <a:spcAft>
          <a:spcPct val="0"/>
        </a:spcAft>
        <a:buClr>
          <a:srgbClr val="00CC00"/>
        </a:buClr>
        <a:buChar char="»"/>
        <a:defRPr sz="2000">
          <a:solidFill>
            <a:schemeClr val="tx1"/>
          </a:solidFill>
          <a:latin typeface="+mn-lt"/>
        </a:defRPr>
      </a:lvl7pPr>
      <a:lvl8pPr marL="3429000" indent="-228600" algn="l" rtl="0" eaLnBrk="1" fontAlgn="base" hangingPunct="1">
        <a:spcBef>
          <a:spcPct val="20000"/>
        </a:spcBef>
        <a:spcAft>
          <a:spcPct val="0"/>
        </a:spcAft>
        <a:buClr>
          <a:srgbClr val="00CC00"/>
        </a:buClr>
        <a:buChar char="»"/>
        <a:defRPr sz="2000">
          <a:solidFill>
            <a:schemeClr val="tx1"/>
          </a:solidFill>
          <a:latin typeface="+mn-lt"/>
        </a:defRPr>
      </a:lvl8pPr>
      <a:lvl9pPr marL="3886200" indent="-228600" algn="l" rtl="0" eaLnBrk="1" fontAlgn="base" hangingPunct="1">
        <a:spcBef>
          <a:spcPct val="20000"/>
        </a:spcBef>
        <a:spcAft>
          <a:spcPct val="0"/>
        </a:spcAft>
        <a:buClr>
          <a:srgbClr val="00CC00"/>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Claims Analytics</a:t>
            </a:r>
            <a:endParaRPr lang="en-CA" dirty="0"/>
          </a:p>
        </p:txBody>
      </p:sp>
      <p:sp>
        <p:nvSpPr>
          <p:cNvPr id="3" name="Subtitle 2"/>
          <p:cNvSpPr>
            <a:spLocks noGrp="1"/>
          </p:cNvSpPr>
          <p:nvPr>
            <p:ph type="subTitle" idx="1"/>
          </p:nvPr>
        </p:nvSpPr>
        <p:spPr/>
        <p:txBody>
          <a:bodyPr/>
          <a:lstStyle/>
          <a:p>
            <a:r>
              <a:rPr lang="en-US" dirty="0" smtClean="0"/>
              <a:t>ICBC Advanced Analytics</a:t>
            </a:r>
          </a:p>
          <a:p>
            <a:r>
              <a:rPr lang="en-US" dirty="0" smtClean="0"/>
              <a:t>May 2015</a:t>
            </a:r>
          </a:p>
          <a:p>
            <a:endParaRPr lang="en-CA" dirty="0"/>
          </a:p>
        </p:txBody>
      </p:sp>
    </p:spTree>
    <p:extLst>
      <p:ext uri="{BB962C8B-B14F-4D97-AF65-F5344CB8AC3E}">
        <p14:creationId xmlns:p14="http://schemas.microsoft.com/office/powerpoint/2010/main" val="32524751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170852" y="480288"/>
            <a:ext cx="8886877" cy="609600"/>
          </a:xfrm>
        </p:spPr>
        <p:txBody>
          <a:bodyPr/>
          <a:lstStyle/>
          <a:p>
            <a:r>
              <a:rPr lang="en-US" dirty="0" smtClean="0"/>
              <a:t>Fraud analytics to detect suspicious claims</a:t>
            </a:r>
            <a:endParaRPr lang="en-US" dirty="0">
              <a:solidFill>
                <a:srgbClr val="009DE0"/>
              </a:solidFill>
            </a:endParaRPr>
          </a:p>
        </p:txBody>
      </p:sp>
      <p:sp>
        <p:nvSpPr>
          <p:cNvPr id="39" name="Rectangle 38"/>
          <p:cNvSpPr/>
          <p:nvPr/>
        </p:nvSpPr>
        <p:spPr>
          <a:xfrm>
            <a:off x="377821" y="1089889"/>
            <a:ext cx="711677" cy="388337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smtClean="0"/>
              <a:t>All Claims</a:t>
            </a:r>
            <a:endParaRPr lang="en-CA" dirty="0"/>
          </a:p>
        </p:txBody>
      </p:sp>
      <p:pic>
        <p:nvPicPr>
          <p:cNvPr id="47" name="Picture 46"/>
          <p:cNvPicPr>
            <a:picLocks noChangeAspect="1"/>
          </p:cNvPicPr>
          <p:nvPr/>
        </p:nvPicPr>
        <p:blipFill>
          <a:blip r:embed="rId3"/>
          <a:stretch>
            <a:fillRect/>
          </a:stretch>
        </p:blipFill>
        <p:spPr>
          <a:xfrm>
            <a:off x="1404028" y="1794752"/>
            <a:ext cx="304800" cy="2996119"/>
          </a:xfrm>
          <a:prstGeom prst="rect">
            <a:avLst/>
          </a:prstGeom>
        </p:spPr>
      </p:pic>
      <p:pic>
        <p:nvPicPr>
          <p:cNvPr id="1026" name="Picture 2" descr="http://www.clipartpal.com/_thumbs/pd/weather/cloudy_5.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23357" y="2140085"/>
            <a:ext cx="1410018" cy="2140085"/>
          </a:xfrm>
          <a:prstGeom prst="rect">
            <a:avLst/>
          </a:prstGeom>
          <a:noFill/>
          <a:extLst>
            <a:ext uri="{909E8E84-426E-40DD-AFC4-6F175D3DCCD1}">
              <a14:hiddenFill xmlns:a14="http://schemas.microsoft.com/office/drawing/2010/main">
                <a:solidFill>
                  <a:srgbClr val="FFFFFF"/>
                </a:solidFill>
              </a14:hiddenFill>
            </a:ext>
          </a:extLst>
        </p:spPr>
      </p:pic>
      <p:sp>
        <p:nvSpPr>
          <p:cNvPr id="50" name="TextBox 49"/>
          <p:cNvSpPr txBox="1"/>
          <p:nvPr/>
        </p:nvSpPr>
        <p:spPr>
          <a:xfrm>
            <a:off x="2081723" y="2753326"/>
            <a:ext cx="1351652" cy="923330"/>
          </a:xfrm>
          <a:prstGeom prst="rect">
            <a:avLst/>
          </a:prstGeom>
          <a:noFill/>
        </p:spPr>
        <p:txBody>
          <a:bodyPr wrap="none" rtlCol="0">
            <a:spAutoFit/>
          </a:bodyPr>
          <a:lstStyle/>
          <a:p>
            <a:pPr algn="ctr"/>
            <a:r>
              <a:rPr lang="en-US" dirty="0" smtClean="0"/>
              <a:t>Potential </a:t>
            </a:r>
          </a:p>
          <a:p>
            <a:pPr algn="ctr"/>
            <a:r>
              <a:rPr lang="en-US" dirty="0" smtClean="0"/>
              <a:t>Fraudulent </a:t>
            </a:r>
          </a:p>
          <a:p>
            <a:pPr algn="ctr"/>
            <a:r>
              <a:rPr lang="en-US" dirty="0" smtClean="0"/>
              <a:t>Claims</a:t>
            </a:r>
            <a:endParaRPr lang="en-CA" dirty="0"/>
          </a:p>
        </p:txBody>
      </p:sp>
      <p:sp>
        <p:nvSpPr>
          <p:cNvPr id="51" name="TextBox 50"/>
          <p:cNvSpPr txBox="1"/>
          <p:nvPr/>
        </p:nvSpPr>
        <p:spPr>
          <a:xfrm>
            <a:off x="1051650" y="4727043"/>
            <a:ext cx="1067921" cy="246221"/>
          </a:xfrm>
          <a:prstGeom prst="rect">
            <a:avLst/>
          </a:prstGeom>
          <a:noFill/>
        </p:spPr>
        <p:txBody>
          <a:bodyPr wrap="none" rtlCol="0">
            <a:spAutoFit/>
          </a:bodyPr>
          <a:lstStyle/>
          <a:p>
            <a:r>
              <a:rPr lang="en-US" sz="1000" b="1" dirty="0" smtClean="0">
                <a:solidFill>
                  <a:schemeClr val="tx2"/>
                </a:solidFill>
              </a:rPr>
              <a:t>DETERRENCE</a:t>
            </a:r>
            <a:endParaRPr lang="en-CA" sz="1000" b="1" dirty="0">
              <a:solidFill>
                <a:schemeClr val="tx2"/>
              </a:solidFill>
            </a:endParaRPr>
          </a:p>
        </p:txBody>
      </p:sp>
      <p:pic>
        <p:nvPicPr>
          <p:cNvPr id="1028" name="Picture 4" descr="http://images.clipartpanda.com/person-clip-art-dc7g64qc9.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91741" y="2840476"/>
            <a:ext cx="630168" cy="738903"/>
          </a:xfrm>
          <a:prstGeom prst="rect">
            <a:avLst/>
          </a:prstGeom>
          <a:noFill/>
          <a:extLst>
            <a:ext uri="{909E8E84-426E-40DD-AFC4-6F175D3DCCD1}">
              <a14:hiddenFill xmlns:a14="http://schemas.microsoft.com/office/drawing/2010/main">
                <a:solidFill>
                  <a:srgbClr val="FFFFFF"/>
                </a:solidFill>
              </a14:hiddenFill>
            </a:ext>
          </a:extLst>
        </p:spPr>
      </p:pic>
      <p:sp>
        <p:nvSpPr>
          <p:cNvPr id="68" name="TextBox 67"/>
          <p:cNvSpPr txBox="1"/>
          <p:nvPr/>
        </p:nvSpPr>
        <p:spPr>
          <a:xfrm>
            <a:off x="3369044" y="2630215"/>
            <a:ext cx="875561" cy="246221"/>
          </a:xfrm>
          <a:prstGeom prst="rect">
            <a:avLst/>
          </a:prstGeom>
          <a:noFill/>
        </p:spPr>
        <p:txBody>
          <a:bodyPr wrap="none" rtlCol="0">
            <a:spAutoFit/>
          </a:bodyPr>
          <a:lstStyle/>
          <a:p>
            <a:r>
              <a:rPr lang="en-US" sz="1000" b="1" dirty="0" smtClean="0">
                <a:solidFill>
                  <a:srgbClr val="0070C0"/>
                </a:solidFill>
              </a:rPr>
              <a:t>ADJUSTER</a:t>
            </a:r>
            <a:endParaRPr lang="en-CA" sz="1000" b="1" dirty="0">
              <a:solidFill>
                <a:srgbClr val="0070C0"/>
              </a:solidFill>
            </a:endParaRPr>
          </a:p>
        </p:txBody>
      </p:sp>
      <p:sp>
        <p:nvSpPr>
          <p:cNvPr id="52" name="Down Arrow 51"/>
          <p:cNvSpPr/>
          <p:nvPr/>
        </p:nvSpPr>
        <p:spPr>
          <a:xfrm>
            <a:off x="3708610" y="3579379"/>
            <a:ext cx="130380" cy="700791"/>
          </a:xfrm>
          <a:prstGeom prst="down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3" name="TextBox 52"/>
          <p:cNvSpPr txBox="1"/>
          <p:nvPr/>
        </p:nvSpPr>
        <p:spPr>
          <a:xfrm>
            <a:off x="3225598" y="4260091"/>
            <a:ext cx="1127232" cy="215444"/>
          </a:xfrm>
          <a:prstGeom prst="rect">
            <a:avLst/>
          </a:prstGeom>
          <a:noFill/>
        </p:spPr>
        <p:txBody>
          <a:bodyPr wrap="none" rtlCol="0">
            <a:spAutoFit/>
          </a:bodyPr>
          <a:lstStyle/>
          <a:p>
            <a:r>
              <a:rPr lang="en-US" sz="800" dirty="0" smtClean="0"/>
              <a:t>Fraud not suspected</a:t>
            </a:r>
            <a:endParaRPr lang="en-CA" sz="800" dirty="0"/>
          </a:p>
        </p:txBody>
      </p:sp>
      <p:sp>
        <p:nvSpPr>
          <p:cNvPr id="54" name="Rectangle 53"/>
          <p:cNvSpPr/>
          <p:nvPr/>
        </p:nvSpPr>
        <p:spPr>
          <a:xfrm>
            <a:off x="3336019" y="4456173"/>
            <a:ext cx="875561" cy="2515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t>NO ACTION</a:t>
            </a:r>
            <a:endParaRPr lang="en-CA" sz="800" b="1" dirty="0"/>
          </a:p>
        </p:txBody>
      </p:sp>
      <p:sp>
        <p:nvSpPr>
          <p:cNvPr id="57" name="Right Arrow 56"/>
          <p:cNvSpPr/>
          <p:nvPr/>
        </p:nvSpPr>
        <p:spPr>
          <a:xfrm>
            <a:off x="4244605" y="3209927"/>
            <a:ext cx="551131" cy="156639"/>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3" name="TextBox 72"/>
          <p:cNvSpPr txBox="1"/>
          <p:nvPr/>
        </p:nvSpPr>
        <p:spPr>
          <a:xfrm>
            <a:off x="4058214" y="3313362"/>
            <a:ext cx="954107" cy="338554"/>
          </a:xfrm>
          <a:prstGeom prst="rect">
            <a:avLst/>
          </a:prstGeom>
          <a:noFill/>
        </p:spPr>
        <p:txBody>
          <a:bodyPr wrap="none" rtlCol="0">
            <a:spAutoFit/>
          </a:bodyPr>
          <a:lstStyle/>
          <a:p>
            <a:r>
              <a:rPr lang="en-US" sz="800" dirty="0" smtClean="0"/>
              <a:t>Fraud suspected</a:t>
            </a:r>
          </a:p>
          <a:p>
            <a:r>
              <a:rPr lang="en-CA" sz="800" dirty="0" smtClean="0"/>
              <a:t>and referred</a:t>
            </a:r>
            <a:endParaRPr lang="en-US" sz="800" dirty="0" smtClean="0"/>
          </a:p>
        </p:txBody>
      </p:sp>
      <p:sp>
        <p:nvSpPr>
          <p:cNvPr id="59" name="Frame 58"/>
          <p:cNvSpPr/>
          <p:nvPr/>
        </p:nvSpPr>
        <p:spPr>
          <a:xfrm>
            <a:off x="4918433" y="2042552"/>
            <a:ext cx="1482367" cy="1819329"/>
          </a:xfrm>
          <a:prstGeom prst="frame">
            <a:avLst>
              <a:gd name="adj1" fmla="val 4808"/>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sp>
        <p:nvSpPr>
          <p:cNvPr id="60" name="TextBox 59"/>
          <p:cNvSpPr txBox="1"/>
          <p:nvPr/>
        </p:nvSpPr>
        <p:spPr>
          <a:xfrm>
            <a:off x="5215673" y="2353216"/>
            <a:ext cx="782587" cy="523220"/>
          </a:xfrm>
          <a:prstGeom prst="rect">
            <a:avLst/>
          </a:prstGeom>
          <a:noFill/>
        </p:spPr>
        <p:txBody>
          <a:bodyPr wrap="none" rtlCol="0">
            <a:spAutoFit/>
          </a:bodyPr>
          <a:lstStyle/>
          <a:p>
            <a:r>
              <a:rPr lang="en-US" sz="2800" b="1" dirty="0" smtClean="0">
                <a:solidFill>
                  <a:schemeClr val="tx2"/>
                </a:solidFill>
              </a:rPr>
              <a:t>SIU</a:t>
            </a:r>
            <a:endParaRPr lang="en-CA" sz="2800" b="1" dirty="0">
              <a:solidFill>
                <a:schemeClr val="tx2"/>
              </a:solidFill>
            </a:endParaRPr>
          </a:p>
        </p:txBody>
      </p:sp>
      <p:sp>
        <p:nvSpPr>
          <p:cNvPr id="77" name="TextBox 76"/>
          <p:cNvSpPr txBox="1"/>
          <p:nvPr/>
        </p:nvSpPr>
        <p:spPr>
          <a:xfrm>
            <a:off x="5164928" y="2952216"/>
            <a:ext cx="865943" cy="600164"/>
          </a:xfrm>
          <a:prstGeom prst="rect">
            <a:avLst/>
          </a:prstGeom>
          <a:noFill/>
        </p:spPr>
        <p:txBody>
          <a:bodyPr wrap="none" rtlCol="0">
            <a:spAutoFit/>
          </a:bodyPr>
          <a:lstStyle/>
          <a:p>
            <a:r>
              <a:rPr lang="en-US" sz="1100" dirty="0" smtClean="0">
                <a:solidFill>
                  <a:schemeClr val="tx2"/>
                </a:solidFill>
              </a:rPr>
              <a:t>Assign </a:t>
            </a:r>
            <a:br>
              <a:rPr lang="en-US" sz="1100" dirty="0" smtClean="0">
                <a:solidFill>
                  <a:schemeClr val="tx2"/>
                </a:solidFill>
              </a:rPr>
            </a:br>
            <a:r>
              <a:rPr lang="en-US" sz="1100" dirty="0" smtClean="0">
                <a:solidFill>
                  <a:schemeClr val="tx2"/>
                </a:solidFill>
              </a:rPr>
              <a:t>and</a:t>
            </a:r>
          </a:p>
          <a:p>
            <a:r>
              <a:rPr lang="en-US" sz="1100" dirty="0" smtClean="0">
                <a:solidFill>
                  <a:schemeClr val="tx2"/>
                </a:solidFill>
              </a:rPr>
              <a:t>Investigate</a:t>
            </a:r>
          </a:p>
        </p:txBody>
      </p:sp>
      <p:sp>
        <p:nvSpPr>
          <p:cNvPr id="78" name="Down Arrow 77"/>
          <p:cNvSpPr/>
          <p:nvPr/>
        </p:nvSpPr>
        <p:spPr>
          <a:xfrm>
            <a:off x="5633259" y="3944488"/>
            <a:ext cx="106059" cy="330092"/>
          </a:xfrm>
          <a:prstGeom prst="down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9" name="TextBox 78"/>
          <p:cNvSpPr txBox="1"/>
          <p:nvPr/>
        </p:nvSpPr>
        <p:spPr>
          <a:xfrm>
            <a:off x="5164928" y="4257413"/>
            <a:ext cx="1040670" cy="215444"/>
          </a:xfrm>
          <a:prstGeom prst="rect">
            <a:avLst/>
          </a:prstGeom>
          <a:noFill/>
        </p:spPr>
        <p:txBody>
          <a:bodyPr wrap="none" rtlCol="0">
            <a:spAutoFit/>
          </a:bodyPr>
          <a:lstStyle/>
          <a:p>
            <a:r>
              <a:rPr lang="en-US" sz="800" dirty="0" smtClean="0"/>
              <a:t>Case not assigned</a:t>
            </a:r>
            <a:endParaRPr lang="en-CA" sz="800" dirty="0"/>
          </a:p>
        </p:txBody>
      </p:sp>
      <p:sp>
        <p:nvSpPr>
          <p:cNvPr id="82" name="Rectangle 81"/>
          <p:cNvSpPr/>
          <p:nvPr/>
        </p:nvSpPr>
        <p:spPr>
          <a:xfrm>
            <a:off x="5247483" y="4456752"/>
            <a:ext cx="875561" cy="2515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t>NO ACTION</a:t>
            </a:r>
            <a:endParaRPr lang="en-CA" sz="800" b="1" dirty="0"/>
          </a:p>
        </p:txBody>
      </p:sp>
      <p:sp>
        <p:nvSpPr>
          <p:cNvPr id="83" name="Right Arrow 82"/>
          <p:cNvSpPr/>
          <p:nvPr/>
        </p:nvSpPr>
        <p:spPr>
          <a:xfrm>
            <a:off x="6542202" y="3137390"/>
            <a:ext cx="551131" cy="156639"/>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4" name="TextBox 83"/>
          <p:cNvSpPr txBox="1"/>
          <p:nvPr/>
        </p:nvSpPr>
        <p:spPr>
          <a:xfrm>
            <a:off x="6445412" y="3230871"/>
            <a:ext cx="724878" cy="215444"/>
          </a:xfrm>
          <a:prstGeom prst="rect">
            <a:avLst/>
          </a:prstGeom>
          <a:noFill/>
        </p:spPr>
        <p:txBody>
          <a:bodyPr wrap="none" rtlCol="0">
            <a:spAutoFit/>
          </a:bodyPr>
          <a:lstStyle/>
          <a:p>
            <a:r>
              <a:rPr lang="en-US" sz="800" dirty="0" smtClean="0"/>
              <a:t>Facts found</a:t>
            </a:r>
          </a:p>
        </p:txBody>
      </p:sp>
      <p:pic>
        <p:nvPicPr>
          <p:cNvPr id="85" name="Picture 4" descr="http://images.clipartpanda.com/person-clip-art-dc7g64qc9.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99436" y="2840476"/>
            <a:ext cx="630168" cy="738903"/>
          </a:xfrm>
          <a:prstGeom prst="rect">
            <a:avLst/>
          </a:prstGeom>
          <a:noFill/>
          <a:extLst>
            <a:ext uri="{909E8E84-426E-40DD-AFC4-6F175D3DCCD1}">
              <a14:hiddenFill xmlns:a14="http://schemas.microsoft.com/office/drawing/2010/main">
                <a:solidFill>
                  <a:srgbClr val="FFFFFF"/>
                </a:solidFill>
              </a14:hiddenFill>
            </a:ext>
          </a:extLst>
        </p:spPr>
      </p:pic>
      <p:sp>
        <p:nvSpPr>
          <p:cNvPr id="86" name="TextBox 85"/>
          <p:cNvSpPr txBox="1"/>
          <p:nvPr/>
        </p:nvSpPr>
        <p:spPr>
          <a:xfrm>
            <a:off x="7076739" y="2630215"/>
            <a:ext cx="875561" cy="246221"/>
          </a:xfrm>
          <a:prstGeom prst="rect">
            <a:avLst/>
          </a:prstGeom>
          <a:noFill/>
        </p:spPr>
        <p:txBody>
          <a:bodyPr wrap="none" rtlCol="0">
            <a:spAutoFit/>
          </a:bodyPr>
          <a:lstStyle/>
          <a:p>
            <a:r>
              <a:rPr lang="en-US" sz="1000" b="1" dirty="0" smtClean="0">
                <a:solidFill>
                  <a:srgbClr val="0070C0"/>
                </a:solidFill>
              </a:rPr>
              <a:t>ADJUSTER</a:t>
            </a:r>
            <a:endParaRPr lang="en-CA" sz="1000" b="1" dirty="0">
              <a:solidFill>
                <a:srgbClr val="0070C0"/>
              </a:solidFill>
            </a:endParaRPr>
          </a:p>
        </p:txBody>
      </p:sp>
      <p:sp>
        <p:nvSpPr>
          <p:cNvPr id="88" name="Down Arrow 87"/>
          <p:cNvSpPr/>
          <p:nvPr/>
        </p:nvSpPr>
        <p:spPr>
          <a:xfrm>
            <a:off x="7423346" y="3575430"/>
            <a:ext cx="130380" cy="700791"/>
          </a:xfrm>
          <a:prstGeom prst="down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9" name="TextBox 88"/>
          <p:cNvSpPr txBox="1"/>
          <p:nvPr/>
        </p:nvSpPr>
        <p:spPr>
          <a:xfrm>
            <a:off x="6972030" y="4256501"/>
            <a:ext cx="1029449" cy="215444"/>
          </a:xfrm>
          <a:prstGeom prst="rect">
            <a:avLst/>
          </a:prstGeom>
          <a:noFill/>
        </p:spPr>
        <p:txBody>
          <a:bodyPr wrap="none" rtlCol="0">
            <a:spAutoFit/>
          </a:bodyPr>
          <a:lstStyle/>
          <a:p>
            <a:r>
              <a:rPr lang="en-US" sz="800" dirty="0" smtClean="0"/>
              <a:t>Fraud not pursued</a:t>
            </a:r>
            <a:endParaRPr lang="en-CA" sz="800" dirty="0"/>
          </a:p>
        </p:txBody>
      </p:sp>
      <p:sp>
        <p:nvSpPr>
          <p:cNvPr id="90" name="Rectangle 89"/>
          <p:cNvSpPr/>
          <p:nvPr/>
        </p:nvSpPr>
        <p:spPr>
          <a:xfrm>
            <a:off x="7050755" y="4452224"/>
            <a:ext cx="875561" cy="2515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t>NO ACTION</a:t>
            </a:r>
            <a:endParaRPr lang="en-CA" sz="800" b="1" dirty="0"/>
          </a:p>
        </p:txBody>
      </p:sp>
      <p:sp>
        <p:nvSpPr>
          <p:cNvPr id="61" name="Up Arrow 60"/>
          <p:cNvSpPr/>
          <p:nvPr/>
        </p:nvSpPr>
        <p:spPr>
          <a:xfrm>
            <a:off x="7423346" y="1927271"/>
            <a:ext cx="130380" cy="681417"/>
          </a:xfrm>
          <a:prstGeom prst="up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2" name="TextBox 91"/>
          <p:cNvSpPr txBox="1"/>
          <p:nvPr/>
        </p:nvSpPr>
        <p:spPr>
          <a:xfrm>
            <a:off x="7850027" y="2985152"/>
            <a:ext cx="1207703" cy="584775"/>
          </a:xfrm>
          <a:prstGeom prst="rect">
            <a:avLst/>
          </a:prstGeom>
          <a:noFill/>
        </p:spPr>
        <p:txBody>
          <a:bodyPr wrap="none" rtlCol="0">
            <a:spAutoFit/>
          </a:bodyPr>
          <a:lstStyle/>
          <a:p>
            <a:r>
              <a:rPr lang="en-US" sz="800" dirty="0" smtClean="0"/>
              <a:t>Adjuster determines:</a:t>
            </a:r>
          </a:p>
          <a:p>
            <a:pPr marL="58738" indent="-58738">
              <a:buFont typeface="Arial" panose="020B0604020202020204" pitchFamily="34" charset="0"/>
              <a:buChar char="•"/>
            </a:pPr>
            <a:r>
              <a:rPr lang="en-US" sz="800" dirty="0" smtClean="0"/>
              <a:t>How facts are used</a:t>
            </a:r>
          </a:p>
          <a:p>
            <a:pPr marL="58738" indent="-58738">
              <a:buFont typeface="Arial" panose="020B0604020202020204" pitchFamily="34" charset="0"/>
              <a:buChar char="•"/>
            </a:pPr>
            <a:r>
              <a:rPr lang="en-US" sz="800" dirty="0" smtClean="0"/>
              <a:t>Don’t pay claim</a:t>
            </a:r>
          </a:p>
          <a:p>
            <a:pPr marL="58738" indent="-58738">
              <a:buFont typeface="Arial" panose="020B0604020202020204" pitchFamily="34" charset="0"/>
              <a:buChar char="•"/>
            </a:pPr>
            <a:r>
              <a:rPr lang="en-US" sz="800" dirty="0" smtClean="0"/>
              <a:t>Reduce claim payout</a:t>
            </a:r>
          </a:p>
        </p:txBody>
      </p:sp>
      <p:sp>
        <p:nvSpPr>
          <p:cNvPr id="62" name="Rounded Rectangle 61"/>
          <p:cNvSpPr/>
          <p:nvPr/>
        </p:nvSpPr>
        <p:spPr>
          <a:xfrm>
            <a:off x="7015910" y="1205350"/>
            <a:ext cx="997218" cy="4461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Legal </a:t>
            </a:r>
            <a:endParaRPr lang="en-CA" dirty="0"/>
          </a:p>
        </p:txBody>
      </p:sp>
      <p:sp>
        <p:nvSpPr>
          <p:cNvPr id="94" name="TextBox 93"/>
          <p:cNvSpPr txBox="1"/>
          <p:nvPr/>
        </p:nvSpPr>
        <p:spPr>
          <a:xfrm>
            <a:off x="7069065" y="1627517"/>
            <a:ext cx="827471" cy="338554"/>
          </a:xfrm>
          <a:prstGeom prst="rect">
            <a:avLst/>
          </a:prstGeom>
          <a:noFill/>
        </p:spPr>
        <p:txBody>
          <a:bodyPr wrap="none" rtlCol="0">
            <a:spAutoFit/>
          </a:bodyPr>
          <a:lstStyle/>
          <a:p>
            <a:r>
              <a:rPr lang="en-US" sz="800" dirty="0" smtClean="0"/>
              <a:t>Refer to legal </a:t>
            </a:r>
            <a:br>
              <a:rPr lang="en-US" sz="800" dirty="0" smtClean="0"/>
            </a:br>
            <a:r>
              <a:rPr lang="en-US" sz="800" dirty="0" smtClean="0"/>
              <a:t>for assistance</a:t>
            </a:r>
            <a:endParaRPr lang="en-CA" sz="800" dirty="0"/>
          </a:p>
        </p:txBody>
      </p:sp>
      <p:sp>
        <p:nvSpPr>
          <p:cNvPr id="67" name="Right Brace 66"/>
          <p:cNvSpPr/>
          <p:nvPr/>
        </p:nvSpPr>
        <p:spPr>
          <a:xfrm rot="5400000">
            <a:off x="3456000" y="3932045"/>
            <a:ext cx="314624" cy="2610242"/>
          </a:xfrm>
          <a:prstGeom prst="rightBrace">
            <a:avLst>
              <a:gd name="adj1" fmla="val 51619"/>
              <a:gd name="adj2" fmla="val 50000"/>
            </a:avLst>
          </a:prstGeom>
          <a:ln>
            <a:solidFill>
              <a:srgbClr val="0070C0"/>
            </a:solidFill>
          </a:ln>
        </p:spPr>
        <p:style>
          <a:lnRef idx="3">
            <a:schemeClr val="dk1"/>
          </a:lnRef>
          <a:fillRef idx="0">
            <a:schemeClr val="dk1"/>
          </a:fillRef>
          <a:effectRef idx="2">
            <a:schemeClr val="dk1"/>
          </a:effectRef>
          <a:fontRef idx="minor">
            <a:schemeClr val="tx1"/>
          </a:fontRef>
        </p:style>
        <p:txBody>
          <a:bodyPr rtlCol="0" anchor="ctr"/>
          <a:lstStyle/>
          <a:p>
            <a:pPr algn="ctr"/>
            <a:endParaRPr lang="en-CA">
              <a:solidFill>
                <a:srgbClr val="0070C0"/>
              </a:solidFill>
            </a:endParaRPr>
          </a:p>
        </p:txBody>
      </p:sp>
      <p:sp>
        <p:nvSpPr>
          <p:cNvPr id="69" name="TextBox 68"/>
          <p:cNvSpPr txBox="1"/>
          <p:nvPr/>
        </p:nvSpPr>
        <p:spPr>
          <a:xfrm>
            <a:off x="2469912" y="5394478"/>
            <a:ext cx="2335063" cy="338554"/>
          </a:xfrm>
          <a:prstGeom prst="rect">
            <a:avLst/>
          </a:prstGeom>
          <a:noFill/>
        </p:spPr>
        <p:txBody>
          <a:bodyPr wrap="none" rtlCol="0">
            <a:spAutoFit/>
          </a:bodyPr>
          <a:lstStyle/>
          <a:p>
            <a:r>
              <a:rPr lang="en-US" sz="1600" b="1" dirty="0" smtClean="0">
                <a:solidFill>
                  <a:srgbClr val="0070C0"/>
                </a:solidFill>
              </a:rPr>
              <a:t>Fraud Detection Tools</a:t>
            </a:r>
          </a:p>
        </p:txBody>
      </p:sp>
      <p:sp>
        <p:nvSpPr>
          <p:cNvPr id="104" name="Right Brace 103"/>
          <p:cNvSpPr/>
          <p:nvPr/>
        </p:nvSpPr>
        <p:spPr>
          <a:xfrm rot="5400000">
            <a:off x="6443939" y="3932045"/>
            <a:ext cx="314624" cy="2610242"/>
          </a:xfrm>
          <a:prstGeom prst="rightBrace">
            <a:avLst>
              <a:gd name="adj1" fmla="val 51619"/>
              <a:gd name="adj2" fmla="val 50000"/>
            </a:avLst>
          </a:prstGeom>
          <a:ln>
            <a:solidFill>
              <a:srgbClr val="0070C0"/>
            </a:solidFill>
          </a:ln>
        </p:spPr>
        <p:style>
          <a:lnRef idx="3">
            <a:schemeClr val="dk1"/>
          </a:lnRef>
          <a:fillRef idx="0">
            <a:schemeClr val="dk1"/>
          </a:fillRef>
          <a:effectRef idx="2">
            <a:schemeClr val="dk1"/>
          </a:effectRef>
          <a:fontRef idx="minor">
            <a:schemeClr val="tx1"/>
          </a:fontRef>
        </p:style>
        <p:txBody>
          <a:bodyPr rtlCol="0" anchor="ctr"/>
          <a:lstStyle/>
          <a:p>
            <a:pPr algn="ctr"/>
            <a:endParaRPr lang="en-CA">
              <a:solidFill>
                <a:srgbClr val="0070C0"/>
              </a:solidFill>
            </a:endParaRPr>
          </a:p>
        </p:txBody>
      </p:sp>
      <p:sp>
        <p:nvSpPr>
          <p:cNvPr id="105" name="TextBox 104"/>
          <p:cNvSpPr txBox="1"/>
          <p:nvPr/>
        </p:nvSpPr>
        <p:spPr>
          <a:xfrm>
            <a:off x="5359495" y="5390105"/>
            <a:ext cx="2611612" cy="338554"/>
          </a:xfrm>
          <a:prstGeom prst="rect">
            <a:avLst/>
          </a:prstGeom>
          <a:noFill/>
        </p:spPr>
        <p:txBody>
          <a:bodyPr wrap="none" rtlCol="0">
            <a:spAutoFit/>
          </a:bodyPr>
          <a:lstStyle/>
          <a:p>
            <a:r>
              <a:rPr lang="en-US" sz="1600" b="1" dirty="0" smtClean="0">
                <a:solidFill>
                  <a:srgbClr val="0070C0"/>
                </a:solidFill>
              </a:rPr>
              <a:t>Fraud Case Management</a:t>
            </a:r>
          </a:p>
        </p:txBody>
      </p:sp>
      <p:sp>
        <p:nvSpPr>
          <p:cNvPr id="38" name="Right Arrow 37"/>
          <p:cNvSpPr/>
          <p:nvPr/>
        </p:nvSpPr>
        <p:spPr>
          <a:xfrm>
            <a:off x="1177049" y="3025302"/>
            <a:ext cx="817124" cy="379379"/>
          </a:xfrm>
          <a:prstGeom prst="rightArrow">
            <a:avLst/>
          </a:prstGeom>
          <a:solidFill>
            <a:schemeClr val="bg1"/>
          </a:solidFill>
          <a:ln w="12700">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0" name="Left-Up Arrow 39"/>
          <p:cNvSpPr/>
          <p:nvPr/>
        </p:nvSpPr>
        <p:spPr>
          <a:xfrm rot="10800000">
            <a:off x="5515582" y="1350841"/>
            <a:ext cx="1436890" cy="648707"/>
          </a:xfrm>
          <a:prstGeom prst="leftUpArrow">
            <a:avLst>
              <a:gd name="adj1" fmla="val 10302"/>
              <a:gd name="adj2" fmla="val 14033"/>
              <a:gd name="adj3" fmla="val 15568"/>
            </a:avLst>
          </a:prstGeom>
          <a:no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90851615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Assessing outside counsel </a:t>
            </a:r>
            <a:r>
              <a:rPr lang="en-US" dirty="0" smtClean="0"/>
              <a:t>effectiveness is critical</a:t>
            </a:r>
            <a:endParaRPr lang="en-CA" dirty="0"/>
          </a:p>
        </p:txBody>
      </p:sp>
      <p:sp>
        <p:nvSpPr>
          <p:cNvPr id="4" name="Slide Number Placeholder 3"/>
          <p:cNvSpPr>
            <a:spLocks noGrp="1"/>
          </p:cNvSpPr>
          <p:nvPr>
            <p:ph type="sldNum" sz="quarter" idx="10"/>
          </p:nvPr>
        </p:nvSpPr>
        <p:spPr/>
        <p:txBody>
          <a:bodyPr/>
          <a:lstStyle/>
          <a:p>
            <a:fld id="{702E0056-B21B-465C-9116-4669687AE71D}" type="slidenum">
              <a:rPr lang="en-US" smtClean="0"/>
              <a:pPr/>
              <a:t>11</a:t>
            </a:fld>
            <a:endParaRPr lang="en-US" dirty="0"/>
          </a:p>
        </p:txBody>
      </p:sp>
      <p:sp>
        <p:nvSpPr>
          <p:cNvPr id="5" name="TextBox 4"/>
          <p:cNvSpPr txBox="1"/>
          <p:nvPr/>
        </p:nvSpPr>
        <p:spPr>
          <a:xfrm>
            <a:off x="1494213" y="2503093"/>
            <a:ext cx="1752600" cy="369332"/>
          </a:xfrm>
          <a:prstGeom prst="rect">
            <a:avLst/>
          </a:prstGeom>
          <a:noFill/>
        </p:spPr>
        <p:txBody>
          <a:bodyPr wrap="square" rtlCol="0">
            <a:spAutoFit/>
          </a:bodyPr>
          <a:lstStyle/>
          <a:p>
            <a:r>
              <a:rPr lang="en-US" dirty="0" smtClean="0"/>
              <a:t>Claimant </a:t>
            </a:r>
            <a:endParaRPr lang="en-CA" dirty="0"/>
          </a:p>
        </p:txBody>
      </p:sp>
      <p:sp>
        <p:nvSpPr>
          <p:cNvPr id="6" name="TextBox 5"/>
          <p:cNvSpPr txBox="1"/>
          <p:nvPr/>
        </p:nvSpPr>
        <p:spPr>
          <a:xfrm>
            <a:off x="1494213" y="3350174"/>
            <a:ext cx="1752600" cy="646331"/>
          </a:xfrm>
          <a:prstGeom prst="rect">
            <a:avLst/>
          </a:prstGeom>
          <a:noFill/>
        </p:spPr>
        <p:txBody>
          <a:bodyPr wrap="square" rtlCol="0">
            <a:spAutoFit/>
          </a:bodyPr>
          <a:lstStyle/>
          <a:p>
            <a:r>
              <a:rPr lang="en-US" dirty="0" smtClean="0"/>
              <a:t>Plaintiff Counsel</a:t>
            </a:r>
            <a:endParaRPr lang="en-CA" dirty="0"/>
          </a:p>
        </p:txBody>
      </p:sp>
      <p:sp>
        <p:nvSpPr>
          <p:cNvPr id="7" name="TextBox 6"/>
          <p:cNvSpPr txBox="1"/>
          <p:nvPr/>
        </p:nvSpPr>
        <p:spPr>
          <a:xfrm>
            <a:off x="3959220" y="2818739"/>
            <a:ext cx="1752600" cy="369332"/>
          </a:xfrm>
          <a:prstGeom prst="rect">
            <a:avLst/>
          </a:prstGeom>
          <a:noFill/>
        </p:spPr>
        <p:txBody>
          <a:bodyPr wrap="square" rtlCol="0">
            <a:spAutoFit/>
          </a:bodyPr>
          <a:lstStyle/>
          <a:p>
            <a:r>
              <a:rPr lang="en-US" dirty="0" smtClean="0"/>
              <a:t>Adjustor </a:t>
            </a:r>
            <a:endParaRPr lang="en-CA" dirty="0"/>
          </a:p>
        </p:txBody>
      </p:sp>
      <p:sp>
        <p:nvSpPr>
          <p:cNvPr id="9" name="TextBox 8"/>
          <p:cNvSpPr txBox="1"/>
          <p:nvPr/>
        </p:nvSpPr>
        <p:spPr>
          <a:xfrm>
            <a:off x="3987245" y="3671064"/>
            <a:ext cx="1524000" cy="646331"/>
          </a:xfrm>
          <a:prstGeom prst="rect">
            <a:avLst/>
          </a:prstGeom>
          <a:noFill/>
        </p:spPr>
        <p:txBody>
          <a:bodyPr wrap="square" rtlCol="0">
            <a:spAutoFit/>
          </a:bodyPr>
          <a:lstStyle/>
          <a:p>
            <a:r>
              <a:rPr lang="en-US" dirty="0" smtClean="0"/>
              <a:t>Claims legal services</a:t>
            </a:r>
            <a:endParaRPr lang="en-CA" dirty="0"/>
          </a:p>
        </p:txBody>
      </p:sp>
      <p:sp>
        <p:nvSpPr>
          <p:cNvPr id="10" name="TextBox 9"/>
          <p:cNvSpPr txBox="1"/>
          <p:nvPr/>
        </p:nvSpPr>
        <p:spPr>
          <a:xfrm>
            <a:off x="6172345" y="4355869"/>
            <a:ext cx="2743200" cy="369332"/>
          </a:xfrm>
          <a:prstGeom prst="rect">
            <a:avLst/>
          </a:prstGeom>
          <a:noFill/>
        </p:spPr>
        <p:txBody>
          <a:bodyPr wrap="square" rtlCol="0">
            <a:spAutoFit/>
          </a:bodyPr>
          <a:lstStyle/>
          <a:p>
            <a:r>
              <a:rPr lang="en-US" dirty="0" smtClean="0"/>
              <a:t>Mr. Vavrik, Esq.</a:t>
            </a:r>
            <a:endParaRPr lang="en-CA" dirty="0"/>
          </a:p>
        </p:txBody>
      </p:sp>
      <p:sp>
        <p:nvSpPr>
          <p:cNvPr id="11" name="TextBox 10"/>
          <p:cNvSpPr txBox="1"/>
          <p:nvPr/>
        </p:nvSpPr>
        <p:spPr>
          <a:xfrm>
            <a:off x="6163962" y="4876800"/>
            <a:ext cx="2743200" cy="369332"/>
          </a:xfrm>
          <a:prstGeom prst="rect">
            <a:avLst/>
          </a:prstGeom>
          <a:noFill/>
        </p:spPr>
        <p:txBody>
          <a:bodyPr wrap="square" rtlCol="0">
            <a:spAutoFit/>
          </a:bodyPr>
          <a:lstStyle/>
          <a:p>
            <a:r>
              <a:rPr lang="en-US" dirty="0" smtClean="0"/>
              <a:t>Mr. Yun, Esq.</a:t>
            </a:r>
            <a:endParaRPr lang="en-CA" dirty="0"/>
          </a:p>
        </p:txBody>
      </p:sp>
      <p:sp>
        <p:nvSpPr>
          <p:cNvPr id="12" name="TextBox 11"/>
          <p:cNvSpPr txBox="1"/>
          <p:nvPr/>
        </p:nvSpPr>
        <p:spPr>
          <a:xfrm>
            <a:off x="6172345" y="3289870"/>
            <a:ext cx="2743200" cy="369332"/>
          </a:xfrm>
          <a:prstGeom prst="rect">
            <a:avLst/>
          </a:prstGeom>
          <a:noFill/>
        </p:spPr>
        <p:txBody>
          <a:bodyPr wrap="square" rtlCol="0">
            <a:spAutoFit/>
          </a:bodyPr>
          <a:lstStyle/>
          <a:p>
            <a:r>
              <a:rPr lang="en-US" dirty="0" smtClean="0"/>
              <a:t>Mr. Menard, Esq.</a:t>
            </a:r>
            <a:endParaRPr lang="en-CA" dirty="0"/>
          </a:p>
        </p:txBody>
      </p:sp>
      <p:sp>
        <p:nvSpPr>
          <p:cNvPr id="13" name="TextBox 12"/>
          <p:cNvSpPr txBox="1"/>
          <p:nvPr/>
        </p:nvSpPr>
        <p:spPr>
          <a:xfrm>
            <a:off x="6163962" y="2757271"/>
            <a:ext cx="2743200" cy="369332"/>
          </a:xfrm>
          <a:prstGeom prst="rect">
            <a:avLst/>
          </a:prstGeom>
          <a:noFill/>
        </p:spPr>
        <p:txBody>
          <a:bodyPr wrap="square" rtlCol="0">
            <a:spAutoFit/>
          </a:bodyPr>
          <a:lstStyle/>
          <a:p>
            <a:r>
              <a:rPr lang="en-US" dirty="0" smtClean="0"/>
              <a:t>Ms. Fleming, Esq.</a:t>
            </a:r>
            <a:endParaRPr lang="en-CA" dirty="0"/>
          </a:p>
        </p:txBody>
      </p:sp>
      <p:pic>
        <p:nvPicPr>
          <p:cNvPr id="14" name="Picture 4" descr="http://images.clipartpanda.com/person-clip-art-dc7g64qc9.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57077" y="2710153"/>
            <a:ext cx="630168" cy="738903"/>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600" y="3178040"/>
            <a:ext cx="817245" cy="990600"/>
          </a:xfrm>
          <a:prstGeom prst="rect">
            <a:avLst/>
          </a:prstGeom>
        </p:spPr>
      </p:pic>
      <p:pic>
        <p:nvPicPr>
          <p:cNvPr id="16" name="Picture 4" descr="http://images.clipartpanda.com/person-clip-art-dc7g64qc9.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8155" y="2286000"/>
            <a:ext cx="630168" cy="738903"/>
          </a:xfrm>
          <a:prstGeom prst="rect">
            <a:avLst/>
          </a:prstGeom>
          <a:noFill/>
          <a:extLst>
            <a:ext uri="{909E8E84-426E-40DD-AFC4-6F175D3DCCD1}">
              <a14:hiddenFill xmlns:a14="http://schemas.microsoft.com/office/drawing/2010/main">
                <a:solidFill>
                  <a:srgbClr val="FFFFFF"/>
                </a:solidFill>
              </a14:hiddenFill>
            </a:ext>
          </a:extLst>
        </p:spPr>
      </p:pic>
      <p:sp>
        <p:nvSpPr>
          <p:cNvPr id="17" name="Vertical Scroll 16"/>
          <p:cNvSpPr/>
          <p:nvPr/>
        </p:nvSpPr>
        <p:spPr>
          <a:xfrm>
            <a:off x="457200" y="4424175"/>
            <a:ext cx="1143000" cy="626914"/>
          </a:xfrm>
          <a:prstGeom prst="verticalScroll">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 name="TextBox 17"/>
          <p:cNvSpPr txBox="1"/>
          <p:nvPr/>
        </p:nvSpPr>
        <p:spPr>
          <a:xfrm>
            <a:off x="1524000" y="4415291"/>
            <a:ext cx="1752600" cy="646331"/>
          </a:xfrm>
          <a:prstGeom prst="rect">
            <a:avLst/>
          </a:prstGeom>
          <a:noFill/>
        </p:spPr>
        <p:txBody>
          <a:bodyPr wrap="square" rtlCol="0">
            <a:spAutoFit/>
          </a:bodyPr>
          <a:lstStyle/>
          <a:p>
            <a:r>
              <a:rPr lang="en-US" dirty="0" smtClean="0"/>
              <a:t>Claim</a:t>
            </a:r>
          </a:p>
          <a:p>
            <a:r>
              <a:rPr lang="en-US" dirty="0" smtClean="0"/>
              <a:t>traits </a:t>
            </a:r>
            <a:endParaRPr lang="en-CA" dirty="0"/>
          </a:p>
        </p:txBody>
      </p:sp>
      <p:pic>
        <p:nvPicPr>
          <p:cNvPr id="19" name="Picture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26242" y="3632443"/>
            <a:ext cx="817245" cy="990600"/>
          </a:xfrm>
          <a:prstGeom prst="rect">
            <a:avLst/>
          </a:prstGeom>
        </p:spPr>
      </p:pic>
      <p:sp>
        <p:nvSpPr>
          <p:cNvPr id="20" name="TextBox 19"/>
          <p:cNvSpPr txBox="1"/>
          <p:nvPr/>
        </p:nvSpPr>
        <p:spPr>
          <a:xfrm>
            <a:off x="2514745" y="1676400"/>
            <a:ext cx="3657600" cy="369332"/>
          </a:xfrm>
          <a:prstGeom prst="rect">
            <a:avLst/>
          </a:prstGeom>
          <a:noFill/>
        </p:spPr>
        <p:txBody>
          <a:bodyPr wrap="square" rtlCol="0">
            <a:spAutoFit/>
          </a:bodyPr>
          <a:lstStyle/>
          <a:p>
            <a:pPr algn="ctr"/>
            <a:r>
              <a:rPr lang="en-US" dirty="0" smtClean="0"/>
              <a:t>Who should defend the case?</a:t>
            </a:r>
            <a:endParaRPr lang="en-CA" dirty="0"/>
          </a:p>
        </p:txBody>
      </p:sp>
      <p:sp>
        <p:nvSpPr>
          <p:cNvPr id="22" name="TextBox 21"/>
          <p:cNvSpPr txBox="1"/>
          <p:nvPr/>
        </p:nvSpPr>
        <p:spPr>
          <a:xfrm>
            <a:off x="6163962" y="1676400"/>
            <a:ext cx="2667000" cy="646331"/>
          </a:xfrm>
          <a:prstGeom prst="rect">
            <a:avLst/>
          </a:prstGeom>
          <a:noFill/>
        </p:spPr>
        <p:txBody>
          <a:bodyPr wrap="square" rtlCol="0">
            <a:spAutoFit/>
          </a:bodyPr>
          <a:lstStyle/>
          <a:p>
            <a:r>
              <a:rPr lang="en-US" dirty="0" smtClean="0"/>
              <a:t>Defense counsel choices</a:t>
            </a:r>
            <a:endParaRPr lang="en-CA" dirty="0"/>
          </a:p>
        </p:txBody>
      </p:sp>
      <p:sp>
        <p:nvSpPr>
          <p:cNvPr id="23" name="TextBox 22"/>
          <p:cNvSpPr txBox="1"/>
          <p:nvPr/>
        </p:nvSpPr>
        <p:spPr>
          <a:xfrm>
            <a:off x="6553200" y="3810000"/>
            <a:ext cx="1295400" cy="369332"/>
          </a:xfrm>
          <a:prstGeom prst="rect">
            <a:avLst/>
          </a:prstGeom>
          <a:noFill/>
        </p:spPr>
        <p:txBody>
          <a:bodyPr wrap="square" rtlCol="0">
            <a:spAutoFit/>
          </a:bodyPr>
          <a:lstStyle/>
          <a:p>
            <a:r>
              <a:rPr lang="en-US" dirty="0" smtClean="0"/>
              <a:t>…</a:t>
            </a:r>
            <a:endParaRPr lang="en-CA" dirty="0"/>
          </a:p>
        </p:txBody>
      </p:sp>
      <p:sp>
        <p:nvSpPr>
          <p:cNvPr id="24" name="Right Brace 23"/>
          <p:cNvSpPr/>
          <p:nvPr/>
        </p:nvSpPr>
        <p:spPr>
          <a:xfrm>
            <a:off x="2667000" y="2205031"/>
            <a:ext cx="457200" cy="290036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27" name="TextBox 26"/>
          <p:cNvSpPr txBox="1"/>
          <p:nvPr/>
        </p:nvSpPr>
        <p:spPr>
          <a:xfrm>
            <a:off x="2529306" y="5389038"/>
            <a:ext cx="3719094" cy="646331"/>
          </a:xfrm>
          <a:prstGeom prst="rect">
            <a:avLst/>
          </a:prstGeom>
          <a:noFill/>
        </p:spPr>
        <p:txBody>
          <a:bodyPr wrap="square" rtlCol="0">
            <a:spAutoFit/>
          </a:bodyPr>
          <a:lstStyle/>
          <a:p>
            <a:pPr algn="ctr"/>
            <a:r>
              <a:rPr lang="en-US" dirty="0" smtClean="0"/>
              <a:t>How to evaluate the outcome and the defense counsel performance?</a:t>
            </a:r>
            <a:endParaRPr lang="en-CA" dirty="0"/>
          </a:p>
        </p:txBody>
      </p:sp>
    </p:spTree>
    <p:extLst>
      <p:ext uri="{BB962C8B-B14F-4D97-AF65-F5344CB8AC3E}">
        <p14:creationId xmlns:p14="http://schemas.microsoft.com/office/powerpoint/2010/main" val="434045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Assessing risk is at the core</a:t>
            </a:r>
            <a:endParaRPr lang="en-CA" dirty="0"/>
          </a:p>
        </p:txBody>
      </p:sp>
      <p:sp>
        <p:nvSpPr>
          <p:cNvPr id="4" name="Slide Number Placeholder 3"/>
          <p:cNvSpPr>
            <a:spLocks noGrp="1"/>
          </p:cNvSpPr>
          <p:nvPr>
            <p:ph type="sldNum" sz="quarter" idx="10"/>
          </p:nvPr>
        </p:nvSpPr>
        <p:spPr/>
        <p:txBody>
          <a:bodyPr/>
          <a:lstStyle/>
          <a:p>
            <a:fld id="{702E0056-B21B-465C-9116-4669687AE71D}" type="slidenum">
              <a:rPr lang="en-US" smtClean="0"/>
              <a:pPr/>
              <a:t>12</a:t>
            </a:fld>
            <a:endParaRPr lang="en-US" dirty="0"/>
          </a:p>
        </p:txBody>
      </p:sp>
      <p:grpSp>
        <p:nvGrpSpPr>
          <p:cNvPr id="3" name="Group 2"/>
          <p:cNvGrpSpPr/>
          <p:nvPr/>
        </p:nvGrpSpPr>
        <p:grpSpPr>
          <a:xfrm>
            <a:off x="1219200" y="1723382"/>
            <a:ext cx="5181600" cy="3686818"/>
            <a:chOff x="1219200" y="1723382"/>
            <a:chExt cx="5181600" cy="3686818"/>
          </a:xfrm>
        </p:grpSpPr>
        <p:sp>
          <p:nvSpPr>
            <p:cNvPr id="6" name="Rectangle 5"/>
            <p:cNvSpPr/>
            <p:nvPr/>
          </p:nvSpPr>
          <p:spPr>
            <a:xfrm>
              <a:off x="2971800" y="1723382"/>
              <a:ext cx="1676400" cy="13716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4" name="Rectangle 23"/>
            <p:cNvSpPr/>
            <p:nvPr/>
          </p:nvSpPr>
          <p:spPr>
            <a:xfrm>
              <a:off x="4724400" y="1723382"/>
              <a:ext cx="1676400" cy="1371600"/>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5" name="Rectangle 24"/>
            <p:cNvSpPr/>
            <p:nvPr/>
          </p:nvSpPr>
          <p:spPr>
            <a:xfrm>
              <a:off x="2975509" y="3171182"/>
              <a:ext cx="1676400" cy="137160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6" name="Rectangle 25"/>
            <p:cNvSpPr/>
            <p:nvPr/>
          </p:nvSpPr>
          <p:spPr>
            <a:xfrm>
              <a:off x="4724400" y="3171182"/>
              <a:ext cx="1676400" cy="13716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TextBox 6"/>
            <p:cNvSpPr txBox="1"/>
            <p:nvPr/>
          </p:nvSpPr>
          <p:spPr>
            <a:xfrm>
              <a:off x="1219200" y="2224516"/>
              <a:ext cx="1676400" cy="307777"/>
            </a:xfrm>
            <a:prstGeom prst="rect">
              <a:avLst/>
            </a:prstGeom>
            <a:noFill/>
          </p:spPr>
          <p:txBody>
            <a:bodyPr wrap="square" rtlCol="0">
              <a:spAutoFit/>
            </a:bodyPr>
            <a:lstStyle/>
            <a:p>
              <a:pPr algn="r"/>
              <a:r>
                <a:rPr lang="en-US" sz="1400" dirty="0" smtClean="0"/>
                <a:t>Uncertain</a:t>
              </a:r>
            </a:p>
          </p:txBody>
        </p:sp>
        <p:sp>
          <p:nvSpPr>
            <p:cNvPr id="28" name="TextBox 27"/>
            <p:cNvSpPr txBox="1"/>
            <p:nvPr/>
          </p:nvSpPr>
          <p:spPr>
            <a:xfrm>
              <a:off x="1219200" y="3672316"/>
              <a:ext cx="1676400" cy="307777"/>
            </a:xfrm>
            <a:prstGeom prst="rect">
              <a:avLst/>
            </a:prstGeom>
            <a:noFill/>
          </p:spPr>
          <p:txBody>
            <a:bodyPr wrap="square" rtlCol="0">
              <a:spAutoFit/>
            </a:bodyPr>
            <a:lstStyle/>
            <a:p>
              <a:pPr algn="r"/>
              <a:r>
                <a:rPr lang="en-US" sz="1400" dirty="0" smtClean="0"/>
                <a:t>Certain</a:t>
              </a:r>
              <a:endParaRPr lang="en-CA" sz="1400" dirty="0"/>
            </a:p>
          </p:txBody>
        </p:sp>
        <p:sp>
          <p:nvSpPr>
            <p:cNvPr id="29" name="TextBox 28"/>
            <p:cNvSpPr txBox="1"/>
            <p:nvPr/>
          </p:nvSpPr>
          <p:spPr>
            <a:xfrm>
              <a:off x="3276600" y="5040868"/>
              <a:ext cx="2743200" cy="369332"/>
            </a:xfrm>
            <a:prstGeom prst="rect">
              <a:avLst/>
            </a:prstGeom>
            <a:noFill/>
          </p:spPr>
          <p:txBody>
            <a:bodyPr wrap="square" rtlCol="0">
              <a:spAutoFit/>
            </a:bodyPr>
            <a:lstStyle/>
            <a:p>
              <a:pPr algn="ctr"/>
              <a:r>
                <a:rPr lang="en-US" dirty="0" smtClean="0"/>
                <a:t> </a:t>
              </a:r>
              <a:r>
                <a:rPr lang="en-US" sz="1400" dirty="0" smtClean="0"/>
                <a:t>Future Cost or Impact</a:t>
              </a:r>
              <a:endParaRPr lang="en-CA" sz="1400" dirty="0"/>
            </a:p>
          </p:txBody>
        </p:sp>
        <p:sp>
          <p:nvSpPr>
            <p:cNvPr id="31" name="TextBox 30"/>
            <p:cNvSpPr txBox="1"/>
            <p:nvPr/>
          </p:nvSpPr>
          <p:spPr>
            <a:xfrm>
              <a:off x="2971800" y="4636045"/>
              <a:ext cx="1676400" cy="307777"/>
            </a:xfrm>
            <a:prstGeom prst="rect">
              <a:avLst/>
            </a:prstGeom>
            <a:noFill/>
          </p:spPr>
          <p:txBody>
            <a:bodyPr wrap="square" rtlCol="0">
              <a:spAutoFit/>
            </a:bodyPr>
            <a:lstStyle/>
            <a:p>
              <a:pPr algn="ctr"/>
              <a:r>
                <a:rPr lang="en-US" sz="1400" dirty="0" smtClean="0"/>
                <a:t>Low</a:t>
              </a:r>
              <a:endParaRPr lang="en-CA" sz="1400" dirty="0"/>
            </a:p>
          </p:txBody>
        </p:sp>
        <p:sp>
          <p:nvSpPr>
            <p:cNvPr id="32" name="TextBox 31"/>
            <p:cNvSpPr txBox="1"/>
            <p:nvPr/>
          </p:nvSpPr>
          <p:spPr>
            <a:xfrm>
              <a:off x="4724400" y="4636045"/>
              <a:ext cx="1676400" cy="307777"/>
            </a:xfrm>
            <a:prstGeom prst="rect">
              <a:avLst/>
            </a:prstGeom>
            <a:noFill/>
          </p:spPr>
          <p:txBody>
            <a:bodyPr wrap="square" rtlCol="0">
              <a:spAutoFit/>
            </a:bodyPr>
            <a:lstStyle/>
            <a:p>
              <a:pPr algn="ctr"/>
              <a:r>
                <a:rPr lang="en-US" sz="1400" dirty="0" smtClean="0"/>
                <a:t>High</a:t>
              </a:r>
              <a:endParaRPr lang="en-CA" sz="1400" dirty="0"/>
            </a:p>
          </p:txBody>
        </p:sp>
        <p:sp>
          <p:nvSpPr>
            <p:cNvPr id="8" name="TextBox 7"/>
            <p:cNvSpPr txBox="1"/>
            <p:nvPr/>
          </p:nvSpPr>
          <p:spPr>
            <a:xfrm>
              <a:off x="3124200" y="3475982"/>
              <a:ext cx="1371600" cy="646331"/>
            </a:xfrm>
            <a:prstGeom prst="rect">
              <a:avLst/>
            </a:prstGeom>
            <a:noFill/>
          </p:spPr>
          <p:txBody>
            <a:bodyPr wrap="square" rtlCol="0">
              <a:spAutoFit/>
            </a:bodyPr>
            <a:lstStyle/>
            <a:p>
              <a:pPr algn="ctr"/>
              <a:r>
                <a:rPr lang="en-US" dirty="0" smtClean="0"/>
                <a:t>Very low risk</a:t>
              </a:r>
              <a:endParaRPr lang="en-CA" dirty="0"/>
            </a:p>
          </p:txBody>
        </p:sp>
        <p:sp>
          <p:nvSpPr>
            <p:cNvPr id="34" name="TextBox 33"/>
            <p:cNvSpPr txBox="1"/>
            <p:nvPr/>
          </p:nvSpPr>
          <p:spPr>
            <a:xfrm>
              <a:off x="4876800" y="3475982"/>
              <a:ext cx="1371600" cy="646331"/>
            </a:xfrm>
            <a:prstGeom prst="rect">
              <a:avLst/>
            </a:prstGeom>
            <a:noFill/>
          </p:spPr>
          <p:txBody>
            <a:bodyPr wrap="square" rtlCol="0">
              <a:spAutoFit/>
            </a:bodyPr>
            <a:lstStyle/>
            <a:p>
              <a:pPr algn="ctr"/>
              <a:r>
                <a:rPr lang="en-US" dirty="0" smtClean="0"/>
                <a:t>Costly but not risky</a:t>
              </a:r>
              <a:endParaRPr lang="en-CA" dirty="0"/>
            </a:p>
          </p:txBody>
        </p:sp>
        <p:sp>
          <p:nvSpPr>
            <p:cNvPr id="35" name="TextBox 34"/>
            <p:cNvSpPr txBox="1"/>
            <p:nvPr/>
          </p:nvSpPr>
          <p:spPr>
            <a:xfrm>
              <a:off x="3124200" y="2028182"/>
              <a:ext cx="1371600" cy="369332"/>
            </a:xfrm>
            <a:prstGeom prst="rect">
              <a:avLst/>
            </a:prstGeom>
            <a:noFill/>
          </p:spPr>
          <p:txBody>
            <a:bodyPr wrap="square" rtlCol="0">
              <a:spAutoFit/>
            </a:bodyPr>
            <a:lstStyle/>
            <a:p>
              <a:pPr algn="ctr"/>
              <a:r>
                <a:rPr lang="en-US" dirty="0" smtClean="0"/>
                <a:t>Low risk</a:t>
              </a:r>
              <a:endParaRPr lang="en-CA" dirty="0"/>
            </a:p>
          </p:txBody>
        </p:sp>
        <p:sp>
          <p:nvSpPr>
            <p:cNvPr id="36" name="TextBox 35"/>
            <p:cNvSpPr txBox="1"/>
            <p:nvPr/>
          </p:nvSpPr>
          <p:spPr>
            <a:xfrm>
              <a:off x="4876800" y="2028182"/>
              <a:ext cx="1371600" cy="369332"/>
            </a:xfrm>
            <a:prstGeom prst="rect">
              <a:avLst/>
            </a:prstGeom>
            <a:noFill/>
          </p:spPr>
          <p:txBody>
            <a:bodyPr wrap="square" rtlCol="0">
              <a:spAutoFit/>
            </a:bodyPr>
            <a:lstStyle/>
            <a:p>
              <a:pPr algn="ctr"/>
              <a:r>
                <a:rPr lang="en-US" dirty="0" smtClean="0"/>
                <a:t>High risk</a:t>
              </a:r>
              <a:endParaRPr lang="en-CA" dirty="0"/>
            </a:p>
          </p:txBody>
        </p:sp>
        <p:sp>
          <p:nvSpPr>
            <p:cNvPr id="17" name="TextBox 16"/>
            <p:cNvSpPr txBox="1"/>
            <p:nvPr/>
          </p:nvSpPr>
          <p:spPr>
            <a:xfrm>
              <a:off x="4724400" y="2633317"/>
              <a:ext cx="1676400" cy="461665"/>
            </a:xfrm>
            <a:prstGeom prst="rect">
              <a:avLst/>
            </a:prstGeom>
            <a:noFill/>
          </p:spPr>
          <p:txBody>
            <a:bodyPr wrap="square" rtlCol="0">
              <a:spAutoFit/>
            </a:bodyPr>
            <a:lstStyle/>
            <a:p>
              <a:pPr algn="ctr"/>
              <a:r>
                <a:rPr lang="en-US" sz="1200" dirty="0" smtClean="0"/>
                <a:t>Creeping catastrophic injury claim</a:t>
              </a:r>
              <a:endParaRPr lang="en-CA" sz="1200" dirty="0"/>
            </a:p>
          </p:txBody>
        </p:sp>
        <p:sp>
          <p:nvSpPr>
            <p:cNvPr id="43" name="TextBox 42"/>
            <p:cNvSpPr txBox="1"/>
            <p:nvPr/>
          </p:nvSpPr>
          <p:spPr>
            <a:xfrm>
              <a:off x="4731818" y="4265783"/>
              <a:ext cx="1668982" cy="276999"/>
            </a:xfrm>
            <a:prstGeom prst="rect">
              <a:avLst/>
            </a:prstGeom>
            <a:noFill/>
          </p:spPr>
          <p:txBody>
            <a:bodyPr wrap="square" rtlCol="0">
              <a:spAutoFit/>
            </a:bodyPr>
            <a:lstStyle/>
            <a:p>
              <a:pPr algn="ctr"/>
              <a:r>
                <a:rPr lang="en-US" sz="1200" dirty="0" smtClean="0"/>
                <a:t>Catastrophic</a:t>
              </a:r>
              <a:r>
                <a:rPr lang="en-CA" sz="1200" dirty="0" smtClean="0"/>
                <a:t> injury</a:t>
              </a:r>
              <a:endParaRPr lang="en-US" sz="1200" dirty="0" smtClean="0"/>
            </a:p>
          </p:txBody>
        </p:sp>
        <p:sp>
          <p:nvSpPr>
            <p:cNvPr id="49" name="TextBox 48"/>
            <p:cNvSpPr txBox="1"/>
            <p:nvPr/>
          </p:nvSpPr>
          <p:spPr>
            <a:xfrm>
              <a:off x="3233275" y="4265783"/>
              <a:ext cx="1247859" cy="276999"/>
            </a:xfrm>
            <a:prstGeom prst="rect">
              <a:avLst/>
            </a:prstGeom>
            <a:noFill/>
          </p:spPr>
          <p:txBody>
            <a:bodyPr wrap="square" rtlCol="0">
              <a:spAutoFit/>
            </a:bodyPr>
            <a:lstStyle/>
            <a:p>
              <a:pPr algn="ctr"/>
              <a:r>
                <a:rPr lang="en-US" sz="1200" dirty="0" smtClean="0"/>
                <a:t>Glass repair</a:t>
              </a:r>
              <a:endParaRPr lang="en-CA" sz="1200" dirty="0"/>
            </a:p>
          </p:txBody>
        </p:sp>
        <p:sp>
          <p:nvSpPr>
            <p:cNvPr id="50" name="TextBox 49"/>
            <p:cNvSpPr txBox="1"/>
            <p:nvPr/>
          </p:nvSpPr>
          <p:spPr>
            <a:xfrm>
              <a:off x="3186070" y="2804792"/>
              <a:ext cx="1247859" cy="276999"/>
            </a:xfrm>
            <a:prstGeom prst="rect">
              <a:avLst/>
            </a:prstGeom>
            <a:noFill/>
          </p:spPr>
          <p:txBody>
            <a:bodyPr wrap="square" rtlCol="0">
              <a:spAutoFit/>
            </a:bodyPr>
            <a:lstStyle/>
            <a:p>
              <a:pPr algn="ctr"/>
              <a:r>
                <a:rPr lang="en-US" sz="1200" dirty="0" smtClean="0"/>
                <a:t>Minor injury</a:t>
              </a:r>
              <a:endParaRPr lang="en-CA" sz="1200" dirty="0"/>
            </a:p>
          </p:txBody>
        </p:sp>
      </p:grpSp>
    </p:spTree>
    <p:extLst>
      <p:ext uri="{BB962C8B-B14F-4D97-AF65-F5344CB8AC3E}">
        <p14:creationId xmlns:p14="http://schemas.microsoft.com/office/powerpoint/2010/main" val="17080815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CA" dirty="0"/>
          </a:p>
        </p:txBody>
      </p:sp>
      <p:sp>
        <p:nvSpPr>
          <p:cNvPr id="3" name="Content Placeholder 2"/>
          <p:cNvSpPr>
            <a:spLocks noGrp="1"/>
          </p:cNvSpPr>
          <p:nvPr>
            <p:ph idx="1"/>
          </p:nvPr>
        </p:nvSpPr>
        <p:spPr/>
        <p:txBody>
          <a:bodyPr/>
          <a:lstStyle/>
          <a:p>
            <a:r>
              <a:rPr lang="en-US" dirty="0" smtClean="0"/>
              <a:t>Auto insurance market in British Columbia</a:t>
            </a:r>
          </a:p>
          <a:p>
            <a:r>
              <a:rPr lang="en-US" dirty="0" smtClean="0"/>
              <a:t>ICBC’s mandate</a:t>
            </a:r>
          </a:p>
          <a:p>
            <a:r>
              <a:rPr lang="en-US" dirty="0" smtClean="0"/>
              <a:t>Limits to pricing segmentation</a:t>
            </a:r>
          </a:p>
          <a:p>
            <a:r>
              <a:rPr lang="en-US" dirty="0" smtClean="0"/>
              <a:t>Increasing claims costs</a:t>
            </a:r>
          </a:p>
          <a:p>
            <a:r>
              <a:rPr lang="en-US" dirty="0" smtClean="0"/>
              <a:t>What kind of claims analytics</a:t>
            </a:r>
          </a:p>
          <a:p>
            <a:endParaRPr lang="en-CA" dirty="0"/>
          </a:p>
        </p:txBody>
      </p:sp>
      <p:sp>
        <p:nvSpPr>
          <p:cNvPr id="4" name="Slide Number Placeholder 3"/>
          <p:cNvSpPr>
            <a:spLocks noGrp="1"/>
          </p:cNvSpPr>
          <p:nvPr>
            <p:ph type="sldNum" sz="quarter" idx="10"/>
          </p:nvPr>
        </p:nvSpPr>
        <p:spPr/>
        <p:txBody>
          <a:bodyPr/>
          <a:lstStyle/>
          <a:p>
            <a:fld id="{702E0056-B21B-465C-9116-4669687AE71D}" type="slidenum">
              <a:rPr lang="en-US" smtClean="0"/>
              <a:pPr/>
              <a:t>2</a:t>
            </a:fld>
            <a:endParaRPr lang="en-US" dirty="0"/>
          </a:p>
        </p:txBody>
      </p:sp>
    </p:spTree>
    <p:extLst>
      <p:ext uri="{BB962C8B-B14F-4D97-AF65-F5344CB8AC3E}">
        <p14:creationId xmlns:p14="http://schemas.microsoft.com/office/powerpoint/2010/main" val="38109763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 insurance market in B.C.</a:t>
            </a:r>
            <a:endParaRPr lang="en-CA" dirty="0"/>
          </a:p>
        </p:txBody>
      </p:sp>
      <p:sp>
        <p:nvSpPr>
          <p:cNvPr id="4" name="Slide Number Placeholder 3"/>
          <p:cNvSpPr>
            <a:spLocks noGrp="1"/>
          </p:cNvSpPr>
          <p:nvPr>
            <p:ph type="sldNum" sz="quarter" idx="10"/>
          </p:nvPr>
        </p:nvSpPr>
        <p:spPr/>
        <p:txBody>
          <a:bodyPr/>
          <a:lstStyle/>
          <a:p>
            <a:fld id="{702E0056-B21B-465C-9116-4669687AE71D}" type="slidenum">
              <a:rPr lang="en-US" smtClean="0"/>
              <a:pPr/>
              <a:t>3</a:t>
            </a:fld>
            <a:endParaRPr lang="en-US" dirty="0"/>
          </a:p>
        </p:txBody>
      </p:sp>
      <p:sp>
        <p:nvSpPr>
          <p:cNvPr id="5" name="Rectangle 4"/>
          <p:cNvSpPr/>
          <p:nvPr/>
        </p:nvSpPr>
        <p:spPr>
          <a:xfrm>
            <a:off x="2667000" y="3609393"/>
            <a:ext cx="1828800" cy="3530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3</a:t>
            </a:r>
            <a:r>
              <a:rPr lang="en-US" sz="1400" baseline="30000" dirty="0" smtClean="0"/>
              <a:t>rd</a:t>
            </a:r>
            <a:r>
              <a:rPr lang="en-US" sz="1400" dirty="0" smtClean="0"/>
              <a:t> Party Liability</a:t>
            </a:r>
            <a:endParaRPr lang="en-CA" sz="1400" dirty="0"/>
          </a:p>
        </p:txBody>
      </p:sp>
      <p:sp>
        <p:nvSpPr>
          <p:cNvPr id="6" name="Rectangle 5"/>
          <p:cNvSpPr/>
          <p:nvPr/>
        </p:nvSpPr>
        <p:spPr>
          <a:xfrm>
            <a:off x="2667000" y="4563908"/>
            <a:ext cx="5181600" cy="3899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Accident Benefits</a:t>
            </a:r>
            <a:endParaRPr lang="en-CA" sz="1400" dirty="0"/>
          </a:p>
        </p:txBody>
      </p:sp>
      <p:sp>
        <p:nvSpPr>
          <p:cNvPr id="7" name="Rectangle 6"/>
          <p:cNvSpPr/>
          <p:nvPr/>
        </p:nvSpPr>
        <p:spPr>
          <a:xfrm>
            <a:off x="2667000" y="4081792"/>
            <a:ext cx="2743200" cy="3720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Underinsured Motorist</a:t>
            </a:r>
            <a:endParaRPr lang="en-CA" sz="1400" dirty="0"/>
          </a:p>
        </p:txBody>
      </p:sp>
      <p:sp>
        <p:nvSpPr>
          <p:cNvPr id="8" name="TextBox 7"/>
          <p:cNvSpPr txBox="1"/>
          <p:nvPr/>
        </p:nvSpPr>
        <p:spPr>
          <a:xfrm>
            <a:off x="802798" y="3201118"/>
            <a:ext cx="1524000" cy="369332"/>
          </a:xfrm>
          <a:prstGeom prst="rect">
            <a:avLst/>
          </a:prstGeom>
          <a:noFill/>
        </p:spPr>
        <p:txBody>
          <a:bodyPr wrap="square" rtlCol="0">
            <a:spAutoFit/>
          </a:bodyPr>
          <a:lstStyle/>
          <a:p>
            <a:pPr algn="ctr"/>
            <a:r>
              <a:rPr lang="en-US" dirty="0" smtClean="0"/>
              <a:t>Coverages</a:t>
            </a:r>
            <a:endParaRPr lang="en-CA" dirty="0"/>
          </a:p>
        </p:txBody>
      </p:sp>
      <p:sp>
        <p:nvSpPr>
          <p:cNvPr id="9" name="TextBox 8"/>
          <p:cNvSpPr txBox="1"/>
          <p:nvPr/>
        </p:nvSpPr>
        <p:spPr>
          <a:xfrm>
            <a:off x="4038600" y="1418580"/>
            <a:ext cx="2362200" cy="369332"/>
          </a:xfrm>
          <a:prstGeom prst="rect">
            <a:avLst/>
          </a:prstGeom>
          <a:noFill/>
        </p:spPr>
        <p:txBody>
          <a:bodyPr wrap="square" rtlCol="0">
            <a:spAutoFit/>
          </a:bodyPr>
          <a:lstStyle/>
          <a:p>
            <a:pPr algn="ctr"/>
            <a:r>
              <a:rPr lang="en-US" dirty="0" smtClean="0"/>
              <a:t>Limits / Deductibles </a:t>
            </a:r>
            <a:endParaRPr lang="en-CA" dirty="0"/>
          </a:p>
        </p:txBody>
      </p:sp>
      <p:sp>
        <p:nvSpPr>
          <p:cNvPr id="11" name="Rectangle 10"/>
          <p:cNvSpPr/>
          <p:nvPr/>
        </p:nvSpPr>
        <p:spPr>
          <a:xfrm>
            <a:off x="2590800" y="1818569"/>
            <a:ext cx="5334000" cy="36678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13" name="Straight Connector 12"/>
          <p:cNvCxnSpPr/>
          <p:nvPr/>
        </p:nvCxnSpPr>
        <p:spPr>
          <a:xfrm>
            <a:off x="2590800" y="3505200"/>
            <a:ext cx="2057400" cy="0"/>
          </a:xfrm>
          <a:prstGeom prst="line">
            <a:avLst/>
          </a:prstGeom>
          <a:ln w="222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648200" y="3962396"/>
            <a:ext cx="914400" cy="0"/>
          </a:xfrm>
          <a:prstGeom prst="line">
            <a:avLst/>
          </a:prstGeom>
          <a:ln w="222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642805" y="3505200"/>
            <a:ext cx="0" cy="457196"/>
          </a:xfrm>
          <a:prstGeom prst="line">
            <a:avLst/>
          </a:prstGeom>
          <a:ln w="22225">
            <a:solidFill>
              <a:srgbClr val="0070C0"/>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3810000" y="4981496"/>
            <a:ext cx="2895600" cy="369332"/>
          </a:xfrm>
          <a:prstGeom prst="rect">
            <a:avLst/>
          </a:prstGeom>
          <a:noFill/>
        </p:spPr>
        <p:txBody>
          <a:bodyPr wrap="square" rtlCol="0">
            <a:spAutoFit/>
          </a:bodyPr>
          <a:lstStyle/>
          <a:p>
            <a:pPr algn="ctr"/>
            <a:r>
              <a:rPr lang="en-US" dirty="0" smtClean="0"/>
              <a:t>Basic Insurance Monopoly</a:t>
            </a:r>
            <a:endParaRPr lang="en-CA" dirty="0"/>
          </a:p>
        </p:txBody>
      </p:sp>
      <p:sp>
        <p:nvSpPr>
          <p:cNvPr id="22" name="TextBox 21"/>
          <p:cNvSpPr txBox="1"/>
          <p:nvPr/>
        </p:nvSpPr>
        <p:spPr>
          <a:xfrm>
            <a:off x="3810000" y="1950119"/>
            <a:ext cx="2895600" cy="646331"/>
          </a:xfrm>
          <a:prstGeom prst="rect">
            <a:avLst/>
          </a:prstGeom>
          <a:noFill/>
        </p:spPr>
        <p:txBody>
          <a:bodyPr wrap="square" rtlCol="0">
            <a:spAutoFit/>
          </a:bodyPr>
          <a:lstStyle/>
          <a:p>
            <a:pPr algn="ctr"/>
            <a:r>
              <a:rPr lang="en-US" dirty="0" smtClean="0"/>
              <a:t>Competitive Optional </a:t>
            </a:r>
            <a:r>
              <a:rPr lang="en-US" dirty="0" smtClean="0"/>
              <a:t>Insurance Market</a:t>
            </a:r>
            <a:endParaRPr lang="en-CA" dirty="0"/>
          </a:p>
        </p:txBody>
      </p:sp>
      <p:cxnSp>
        <p:nvCxnSpPr>
          <p:cNvPr id="25" name="Straight Connector 24"/>
          <p:cNvCxnSpPr/>
          <p:nvPr/>
        </p:nvCxnSpPr>
        <p:spPr>
          <a:xfrm>
            <a:off x="5562600" y="4453847"/>
            <a:ext cx="2362200" cy="0"/>
          </a:xfrm>
          <a:prstGeom prst="line">
            <a:avLst/>
          </a:prstGeom>
          <a:ln w="222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flipV="1">
            <a:off x="5557878" y="3973358"/>
            <a:ext cx="4722" cy="472940"/>
          </a:xfrm>
          <a:prstGeom prst="line">
            <a:avLst/>
          </a:prstGeom>
          <a:ln w="22225">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37027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ICBC’s mandate</a:t>
            </a:r>
            <a:endParaRPr lang="en-CA" dirty="0"/>
          </a:p>
        </p:txBody>
      </p:sp>
      <p:sp>
        <p:nvSpPr>
          <p:cNvPr id="3" name="Content Placeholder 2"/>
          <p:cNvSpPr>
            <a:spLocks noGrp="1"/>
          </p:cNvSpPr>
          <p:nvPr>
            <p:ph idx="1"/>
          </p:nvPr>
        </p:nvSpPr>
        <p:spPr/>
        <p:txBody>
          <a:bodyPr/>
          <a:lstStyle/>
          <a:p>
            <a:pPr marL="0" indent="0">
              <a:buNone/>
            </a:pPr>
            <a:r>
              <a:rPr lang="en-US" dirty="0" smtClean="0"/>
              <a:t>Our business is: Accessible and competitive auto insurance for all British Columbians. There are five core concepts included in this mandate:</a:t>
            </a:r>
          </a:p>
          <a:p>
            <a:r>
              <a:rPr lang="en-US" b="1" dirty="0" smtClean="0"/>
              <a:t>Everyone in B.C. has access to insurance;</a:t>
            </a:r>
          </a:p>
          <a:p>
            <a:r>
              <a:rPr lang="en-US" dirty="0" smtClean="0"/>
              <a:t>Our products and services are designed to have wide consumer appeal;</a:t>
            </a:r>
          </a:p>
          <a:p>
            <a:r>
              <a:rPr lang="en-US" dirty="0" smtClean="0"/>
              <a:t>Insurance rates are stable;</a:t>
            </a:r>
          </a:p>
          <a:p>
            <a:r>
              <a:rPr lang="en-US" dirty="0" smtClean="0"/>
              <a:t>Our road safety efforts contribute to reduced crashes and loss; </a:t>
            </a:r>
          </a:p>
          <a:p>
            <a:r>
              <a:rPr lang="en-US" dirty="0" smtClean="0"/>
              <a:t>We provide driver and vehicle licensing and registration services. </a:t>
            </a:r>
            <a:endParaRPr lang="en-CA" dirty="0"/>
          </a:p>
        </p:txBody>
      </p:sp>
      <p:sp>
        <p:nvSpPr>
          <p:cNvPr id="4" name="Slide Number Placeholder 3"/>
          <p:cNvSpPr>
            <a:spLocks noGrp="1"/>
          </p:cNvSpPr>
          <p:nvPr>
            <p:ph type="sldNum" sz="quarter" idx="10"/>
          </p:nvPr>
        </p:nvSpPr>
        <p:spPr/>
        <p:txBody>
          <a:bodyPr/>
          <a:lstStyle/>
          <a:p>
            <a:fld id="{702E0056-B21B-465C-9116-4669687AE71D}" type="slidenum">
              <a:rPr lang="en-US" smtClean="0"/>
              <a:pPr/>
              <a:t>4</a:t>
            </a:fld>
            <a:endParaRPr lang="en-US" dirty="0"/>
          </a:p>
        </p:txBody>
      </p:sp>
    </p:spTree>
    <p:extLst>
      <p:ext uri="{BB962C8B-B14F-4D97-AF65-F5344CB8AC3E}">
        <p14:creationId xmlns:p14="http://schemas.microsoft.com/office/powerpoint/2010/main" val="29163788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Limits of pricing segmentation</a:t>
            </a:r>
            <a:endParaRPr lang="en-CA" dirty="0"/>
          </a:p>
        </p:txBody>
      </p:sp>
      <p:sp>
        <p:nvSpPr>
          <p:cNvPr id="3" name="Content Placeholder 2"/>
          <p:cNvSpPr>
            <a:spLocks noGrp="1"/>
          </p:cNvSpPr>
          <p:nvPr>
            <p:ph idx="1"/>
          </p:nvPr>
        </p:nvSpPr>
        <p:spPr/>
        <p:txBody>
          <a:bodyPr/>
          <a:lstStyle/>
          <a:p>
            <a:endParaRPr lang="en-US" dirty="0" smtClean="0"/>
          </a:p>
          <a:p>
            <a:pPr marL="0" indent="0">
              <a:buNone/>
            </a:pPr>
            <a:endParaRPr lang="en-US" dirty="0" smtClean="0"/>
          </a:p>
          <a:p>
            <a:pPr marL="0" indent="0">
              <a:buNone/>
            </a:pPr>
            <a:endParaRPr lang="en-US" dirty="0"/>
          </a:p>
          <a:p>
            <a:pPr marL="0" indent="0">
              <a:buNone/>
            </a:pPr>
            <a:r>
              <a:rPr lang="en-US" dirty="0" smtClean="0"/>
              <a:t>3.(1).d - “subject to subsection (2) of this section, ensure that universal compulsory automobile insurance rates are </a:t>
            </a:r>
            <a:r>
              <a:rPr lang="en-US" b="1" dirty="0" smtClean="0"/>
              <a:t>not based on age, gender or marital status</a:t>
            </a:r>
            <a:r>
              <a:rPr lang="en-US" dirty="0" smtClean="0"/>
              <a:t>;”</a:t>
            </a:r>
          </a:p>
          <a:p>
            <a:pPr marL="457200" lvl="1" indent="0">
              <a:buNone/>
            </a:pPr>
            <a:endParaRPr lang="en-US" dirty="0" smtClean="0"/>
          </a:p>
          <a:p>
            <a:pPr lvl="1"/>
            <a:r>
              <a:rPr lang="en-US" sz="1600" dirty="0"/>
              <a:t>B.C. Reg. 307/2004 Special Direction IC2 to the British Columbia Utilities Commission</a:t>
            </a:r>
          </a:p>
          <a:p>
            <a:pPr lvl="1"/>
            <a:endParaRPr lang="en-CA" dirty="0"/>
          </a:p>
        </p:txBody>
      </p:sp>
      <p:sp>
        <p:nvSpPr>
          <p:cNvPr id="4" name="Slide Number Placeholder 3"/>
          <p:cNvSpPr>
            <a:spLocks noGrp="1"/>
          </p:cNvSpPr>
          <p:nvPr>
            <p:ph type="sldNum" sz="quarter" idx="10"/>
          </p:nvPr>
        </p:nvSpPr>
        <p:spPr/>
        <p:txBody>
          <a:bodyPr/>
          <a:lstStyle/>
          <a:p>
            <a:fld id="{702E0056-B21B-465C-9116-4669687AE71D}" type="slidenum">
              <a:rPr lang="en-US" smtClean="0"/>
              <a:pPr/>
              <a:t>5</a:t>
            </a:fld>
            <a:endParaRPr lang="en-US" dirty="0"/>
          </a:p>
        </p:txBody>
      </p:sp>
    </p:spTree>
    <p:extLst>
      <p:ext uri="{BB962C8B-B14F-4D97-AF65-F5344CB8AC3E}">
        <p14:creationId xmlns:p14="http://schemas.microsoft.com/office/powerpoint/2010/main" val="42881318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Profit is a function of price and costs</a:t>
            </a:r>
            <a:endParaRPr lang="en-CA" dirty="0"/>
          </a:p>
        </p:txBody>
      </p:sp>
      <p:sp>
        <p:nvSpPr>
          <p:cNvPr id="4" name="Slide Number Placeholder 3"/>
          <p:cNvSpPr>
            <a:spLocks noGrp="1"/>
          </p:cNvSpPr>
          <p:nvPr>
            <p:ph type="sldNum" sz="quarter" idx="10"/>
          </p:nvPr>
        </p:nvSpPr>
        <p:spPr/>
        <p:txBody>
          <a:bodyPr/>
          <a:lstStyle/>
          <a:p>
            <a:fld id="{702E0056-B21B-465C-9116-4669687AE71D}" type="slidenum">
              <a:rPr lang="en-US" smtClean="0"/>
              <a:pPr/>
              <a:t>6</a:t>
            </a:fld>
            <a:endParaRPr lang="en-US" dirty="0"/>
          </a:p>
        </p:txBody>
      </p:sp>
      <mc:AlternateContent xmlns:mc="http://schemas.openxmlformats.org/markup-compatibility/2006" xmlns:a14="http://schemas.microsoft.com/office/drawing/2010/main">
        <mc:Choice Requires="a14">
          <p:sp>
            <p:nvSpPr>
              <p:cNvPr id="5" name="TextBox 4"/>
              <p:cNvSpPr txBox="1"/>
              <p:nvPr/>
            </p:nvSpPr>
            <p:spPr>
              <a:xfrm>
                <a:off x="1295400" y="2926352"/>
                <a:ext cx="5019261" cy="51950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3200" b="0" i="1" smtClean="0">
                          <a:latin typeface="Cambria Math" panose="02040503050406030204" pitchFamily="18" charset="0"/>
                          <a:ea typeface="Cambria Math" panose="02040503050406030204" pitchFamily="18" charset="0"/>
                        </a:rPr>
                        <m:t>𝑝𝑟𝑜𝑓𝑖𝑡</m:t>
                      </m:r>
                      <m:r>
                        <a:rPr lang="en-CA" sz="3200" i="1" smtClean="0">
                          <a:latin typeface="Cambria Math" panose="02040503050406030204" pitchFamily="18" charset="0"/>
                        </a:rPr>
                        <m:t>=</m:t>
                      </m:r>
                      <m:sSubSup>
                        <m:sSubSupPr>
                          <m:ctrlPr>
                            <a:rPr lang="en-CA" sz="3200" i="1" smtClean="0">
                              <a:latin typeface="Cambria Math" panose="02040503050406030204" pitchFamily="18" charset="0"/>
                            </a:rPr>
                          </m:ctrlPr>
                        </m:sSubSupPr>
                        <m:e>
                          <m:r>
                            <a:rPr lang="en-CA" sz="3200" i="1" smtClean="0">
                              <a:latin typeface="Cambria Math" panose="02040503050406030204" pitchFamily="18" charset="0"/>
                              <a:ea typeface="Cambria Math" panose="02040503050406030204" pitchFamily="18" charset="0"/>
                            </a:rPr>
                            <m:t>∑</m:t>
                          </m:r>
                        </m:e>
                        <m:sub>
                          <m:r>
                            <a:rPr lang="en-US" sz="3200" b="0" i="1" smtClean="0">
                              <a:latin typeface="Cambria Math" panose="02040503050406030204" pitchFamily="18" charset="0"/>
                            </a:rPr>
                            <m:t>𝑖</m:t>
                          </m:r>
                          <m:r>
                            <a:rPr lang="en-US" sz="3200" b="0" i="1" smtClean="0">
                              <a:latin typeface="Cambria Math" panose="02040503050406030204" pitchFamily="18" charset="0"/>
                            </a:rPr>
                            <m:t>=1</m:t>
                          </m:r>
                        </m:sub>
                        <m:sup>
                          <m:r>
                            <a:rPr lang="en-US" sz="3200" b="0" i="1" smtClean="0">
                              <a:latin typeface="Cambria Math" panose="02040503050406030204" pitchFamily="18" charset="0"/>
                            </a:rPr>
                            <m:t>𝑁</m:t>
                          </m:r>
                        </m:sup>
                      </m:sSubSup>
                      <m:d>
                        <m:dPr>
                          <m:ctrlPr>
                            <a:rPr lang="en-US" sz="3200" b="0" i="1" smtClean="0">
                              <a:latin typeface="Cambria Math" panose="02040503050406030204" pitchFamily="18" charset="0"/>
                              <a:ea typeface="Cambria Math" panose="02040503050406030204" pitchFamily="18" charset="0"/>
                            </a:rPr>
                          </m:ctrlPr>
                        </m:dPr>
                        <m:e>
                          <m:sSub>
                            <m:sSubPr>
                              <m:ctrlPr>
                                <a:rPr lang="en-US" sz="3200" b="0" i="1" smtClean="0">
                                  <a:latin typeface="Cambria Math" panose="02040503050406030204" pitchFamily="18" charset="0"/>
                                  <a:ea typeface="Cambria Math" panose="02040503050406030204" pitchFamily="18" charset="0"/>
                                </a:rPr>
                              </m:ctrlPr>
                            </m:sSubPr>
                            <m:e>
                              <m:r>
                                <a:rPr lang="en-US" sz="3200" b="0" i="1" smtClean="0">
                                  <a:latin typeface="Cambria Math" panose="02040503050406030204" pitchFamily="18" charset="0"/>
                                  <a:ea typeface="Cambria Math" panose="02040503050406030204" pitchFamily="18" charset="0"/>
                                </a:rPr>
                                <m:t>𝑝</m:t>
                              </m:r>
                            </m:e>
                            <m:sub>
                              <m:r>
                                <a:rPr lang="en-US" sz="3200" b="0" i="1" smtClean="0">
                                  <a:latin typeface="Cambria Math" panose="02040503050406030204" pitchFamily="18" charset="0"/>
                                  <a:ea typeface="Cambria Math" panose="02040503050406030204" pitchFamily="18" charset="0"/>
                                </a:rPr>
                                <m:t>𝑖</m:t>
                              </m:r>
                            </m:sub>
                          </m:sSub>
                          <m:r>
                            <a:rPr lang="en-US" sz="3200" b="0" i="1" smtClean="0">
                              <a:latin typeface="Cambria Math" panose="02040503050406030204" pitchFamily="18" charset="0"/>
                              <a:ea typeface="Cambria Math" panose="02040503050406030204" pitchFamily="18" charset="0"/>
                            </a:rPr>
                            <m:t>−</m:t>
                          </m:r>
                          <m:sSub>
                            <m:sSubPr>
                              <m:ctrlPr>
                                <a:rPr lang="en-US" sz="3200" b="0" i="1" smtClean="0">
                                  <a:latin typeface="Cambria Math" panose="02040503050406030204" pitchFamily="18" charset="0"/>
                                  <a:ea typeface="Cambria Math" panose="02040503050406030204" pitchFamily="18" charset="0"/>
                                </a:rPr>
                              </m:ctrlPr>
                            </m:sSubPr>
                            <m:e>
                              <m:r>
                                <a:rPr lang="en-US" sz="3200" b="0" i="1" smtClean="0">
                                  <a:latin typeface="Cambria Math" panose="02040503050406030204" pitchFamily="18" charset="0"/>
                                  <a:ea typeface="Cambria Math" panose="02040503050406030204" pitchFamily="18" charset="0"/>
                                </a:rPr>
                                <m:t>𝑐</m:t>
                              </m:r>
                            </m:e>
                            <m:sub>
                              <m:r>
                                <a:rPr lang="en-US" sz="3200" b="0" i="1" smtClean="0">
                                  <a:latin typeface="Cambria Math" panose="02040503050406030204" pitchFamily="18" charset="0"/>
                                  <a:ea typeface="Cambria Math" panose="02040503050406030204" pitchFamily="18" charset="0"/>
                                </a:rPr>
                                <m:t>𝑖</m:t>
                              </m:r>
                            </m:sub>
                          </m:sSub>
                        </m:e>
                      </m:d>
                      <m:r>
                        <a:rPr lang="en-US" sz="3200" b="0" i="1" smtClean="0">
                          <a:latin typeface="Cambria Math" panose="02040503050406030204" pitchFamily="18" charset="0"/>
                          <a:ea typeface="Cambria Math" panose="02040503050406030204" pitchFamily="18" charset="0"/>
                        </a:rPr>
                        <m:t>−</m:t>
                      </m:r>
                      <m:r>
                        <a:rPr lang="en-US" sz="3200" b="0" i="1" smtClean="0">
                          <a:latin typeface="Cambria Math" panose="02040503050406030204" pitchFamily="18" charset="0"/>
                          <a:ea typeface="Cambria Math" panose="02040503050406030204" pitchFamily="18" charset="0"/>
                        </a:rPr>
                        <m:t>𝐹</m:t>
                      </m:r>
                    </m:oMath>
                  </m:oMathPara>
                </a14:m>
                <a:endParaRPr lang="en-CA" sz="3200" dirty="0"/>
              </a:p>
            </p:txBody>
          </p:sp>
        </mc:Choice>
        <mc:Fallback xmlns="">
          <p:sp>
            <p:nvSpPr>
              <p:cNvPr id="5" name="TextBox 4"/>
              <p:cNvSpPr txBox="1">
                <a:spLocks noRot="1" noChangeAspect="1" noMove="1" noResize="1" noEditPoints="1" noAdjustHandles="1" noChangeArrowheads="1" noChangeShapeType="1" noTextEdit="1"/>
              </p:cNvSpPr>
              <p:nvPr/>
            </p:nvSpPr>
            <p:spPr>
              <a:xfrm>
                <a:off x="1295400" y="2926352"/>
                <a:ext cx="5019261" cy="519501"/>
              </a:xfrm>
              <a:prstGeom prst="rect">
                <a:avLst/>
              </a:prstGeom>
              <a:blipFill rotWithShape="0">
                <a:blip r:embed="rId3"/>
                <a:stretch>
                  <a:fillRect b="-1176"/>
                </a:stretch>
              </a:blipFill>
            </p:spPr>
            <p:txBody>
              <a:bodyPr/>
              <a:lstStyle/>
              <a:p>
                <a:r>
                  <a:rPr lang="en-CA">
                    <a:noFill/>
                  </a:rPr>
                  <a:t> </a:t>
                </a:r>
              </a:p>
            </p:txBody>
          </p:sp>
        </mc:Fallback>
      </mc:AlternateContent>
      <p:sp>
        <p:nvSpPr>
          <p:cNvPr id="6" name="TextBox 5"/>
          <p:cNvSpPr txBox="1"/>
          <p:nvPr/>
        </p:nvSpPr>
        <p:spPr>
          <a:xfrm>
            <a:off x="3352800" y="2057400"/>
            <a:ext cx="3276600" cy="369332"/>
          </a:xfrm>
          <a:prstGeom prst="rect">
            <a:avLst/>
          </a:prstGeom>
          <a:noFill/>
        </p:spPr>
        <p:txBody>
          <a:bodyPr wrap="square" rtlCol="0">
            <a:spAutoFit/>
          </a:bodyPr>
          <a:lstStyle/>
          <a:p>
            <a:r>
              <a:rPr lang="en-US" dirty="0" smtClean="0">
                <a:solidFill>
                  <a:schemeClr val="tx2">
                    <a:lumMod val="50000"/>
                    <a:lumOff val="50000"/>
                  </a:schemeClr>
                </a:solidFill>
              </a:rPr>
              <a:t>Increase policies in force</a:t>
            </a:r>
            <a:endParaRPr lang="en-CA" dirty="0">
              <a:solidFill>
                <a:schemeClr val="tx2">
                  <a:lumMod val="50000"/>
                  <a:lumOff val="50000"/>
                </a:schemeClr>
              </a:solidFill>
            </a:endParaRPr>
          </a:p>
        </p:txBody>
      </p:sp>
      <p:cxnSp>
        <p:nvCxnSpPr>
          <p:cNvPr id="8" name="Straight Arrow Connector 7"/>
          <p:cNvCxnSpPr/>
          <p:nvPr/>
        </p:nvCxnSpPr>
        <p:spPr>
          <a:xfrm>
            <a:off x="3505200" y="2426776"/>
            <a:ext cx="0" cy="4208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362200" y="3963129"/>
            <a:ext cx="1981200" cy="369332"/>
          </a:xfrm>
          <a:prstGeom prst="rect">
            <a:avLst/>
          </a:prstGeom>
          <a:noFill/>
        </p:spPr>
        <p:txBody>
          <a:bodyPr wrap="square" rtlCol="0">
            <a:spAutoFit/>
          </a:bodyPr>
          <a:lstStyle/>
          <a:p>
            <a:pPr algn="r"/>
            <a:r>
              <a:rPr lang="en-US" dirty="0" smtClean="0">
                <a:solidFill>
                  <a:schemeClr val="tx2">
                    <a:lumMod val="50000"/>
                    <a:lumOff val="50000"/>
                  </a:schemeClr>
                </a:solidFill>
              </a:rPr>
              <a:t>Price accurately</a:t>
            </a:r>
            <a:endParaRPr lang="en-CA" dirty="0">
              <a:solidFill>
                <a:schemeClr val="tx2">
                  <a:lumMod val="50000"/>
                  <a:lumOff val="50000"/>
                </a:schemeClr>
              </a:solidFill>
            </a:endParaRPr>
          </a:p>
        </p:txBody>
      </p:sp>
      <p:sp>
        <p:nvSpPr>
          <p:cNvPr id="14" name="TextBox 13"/>
          <p:cNvSpPr txBox="1"/>
          <p:nvPr/>
        </p:nvSpPr>
        <p:spPr>
          <a:xfrm>
            <a:off x="4866861" y="4507468"/>
            <a:ext cx="2362200" cy="369332"/>
          </a:xfrm>
          <a:prstGeom prst="rect">
            <a:avLst/>
          </a:prstGeom>
          <a:noFill/>
        </p:spPr>
        <p:txBody>
          <a:bodyPr wrap="square" rtlCol="0">
            <a:spAutoFit/>
          </a:bodyPr>
          <a:lstStyle/>
          <a:p>
            <a:pPr algn="r"/>
            <a:r>
              <a:rPr lang="en-US" b="1" dirty="0" smtClean="0"/>
              <a:t>Manage claim costs</a:t>
            </a:r>
            <a:endParaRPr lang="en-CA" b="1" dirty="0"/>
          </a:p>
        </p:txBody>
      </p:sp>
      <p:cxnSp>
        <p:nvCxnSpPr>
          <p:cNvPr id="16" name="Straight Arrow Connector 15"/>
          <p:cNvCxnSpPr/>
          <p:nvPr/>
        </p:nvCxnSpPr>
        <p:spPr>
          <a:xfrm flipV="1">
            <a:off x="5105400" y="3459674"/>
            <a:ext cx="0" cy="10477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5867400" y="2362200"/>
            <a:ext cx="2209800" cy="369332"/>
          </a:xfrm>
          <a:prstGeom prst="rect">
            <a:avLst/>
          </a:prstGeom>
          <a:noFill/>
        </p:spPr>
        <p:txBody>
          <a:bodyPr wrap="square" rtlCol="0">
            <a:spAutoFit/>
          </a:bodyPr>
          <a:lstStyle/>
          <a:p>
            <a:r>
              <a:rPr lang="en-US" dirty="0" smtClean="0">
                <a:solidFill>
                  <a:schemeClr val="tx2">
                    <a:lumMod val="50000"/>
                    <a:lumOff val="50000"/>
                  </a:schemeClr>
                </a:solidFill>
              </a:rPr>
              <a:t>Reduce fixed costs</a:t>
            </a:r>
            <a:endParaRPr lang="en-CA" dirty="0">
              <a:solidFill>
                <a:schemeClr val="tx2">
                  <a:lumMod val="50000"/>
                  <a:lumOff val="50000"/>
                </a:schemeClr>
              </a:solidFill>
            </a:endParaRPr>
          </a:p>
        </p:txBody>
      </p:sp>
      <p:cxnSp>
        <p:nvCxnSpPr>
          <p:cNvPr id="21" name="Straight Arrow Connector 20"/>
          <p:cNvCxnSpPr/>
          <p:nvPr/>
        </p:nvCxnSpPr>
        <p:spPr>
          <a:xfrm>
            <a:off x="6019800" y="2731576"/>
            <a:ext cx="0" cy="2751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4267200" y="3459674"/>
            <a:ext cx="0" cy="5238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73581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Loss cost are increasing</a:t>
            </a:r>
            <a:endParaRPr lang="en-CA" dirty="0"/>
          </a:p>
        </p:txBody>
      </p:sp>
      <p:sp>
        <p:nvSpPr>
          <p:cNvPr id="4" name="Slide Number Placeholder 3"/>
          <p:cNvSpPr>
            <a:spLocks noGrp="1"/>
          </p:cNvSpPr>
          <p:nvPr>
            <p:ph type="sldNum" sz="quarter" idx="10"/>
          </p:nvPr>
        </p:nvSpPr>
        <p:spPr/>
        <p:txBody>
          <a:bodyPr/>
          <a:lstStyle/>
          <a:p>
            <a:fld id="{702E0056-B21B-465C-9116-4669687AE71D}" type="slidenum">
              <a:rPr lang="en-US" smtClean="0"/>
              <a:pPr/>
              <a:t>7</a:t>
            </a:fld>
            <a:endParaRPr lang="en-US" dirty="0"/>
          </a:p>
        </p:txBody>
      </p:sp>
      <p:graphicFrame>
        <p:nvGraphicFramePr>
          <p:cNvPr id="5" name="Chart 4"/>
          <p:cNvGraphicFramePr>
            <a:graphicFrameLocks noGrp="1"/>
          </p:cNvGraphicFramePr>
          <p:nvPr>
            <p:extLst>
              <p:ext uri="{D42A27DB-BD31-4B8C-83A1-F6EECF244321}">
                <p14:modId xmlns:p14="http://schemas.microsoft.com/office/powerpoint/2010/main" val="1675680984"/>
              </p:ext>
            </p:extLst>
          </p:nvPr>
        </p:nvGraphicFramePr>
        <p:xfrm>
          <a:off x="1600200" y="1339596"/>
          <a:ext cx="5943600" cy="417880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13340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claimants are seeking lawyers</a:t>
            </a:r>
            <a:endParaRPr lang="en-CA" dirty="0"/>
          </a:p>
        </p:txBody>
      </p:sp>
      <p:sp>
        <p:nvSpPr>
          <p:cNvPr id="4" name="Slide Number Placeholder 3"/>
          <p:cNvSpPr>
            <a:spLocks noGrp="1"/>
          </p:cNvSpPr>
          <p:nvPr>
            <p:ph type="sldNum" sz="quarter" idx="10"/>
          </p:nvPr>
        </p:nvSpPr>
        <p:spPr/>
        <p:txBody>
          <a:bodyPr/>
          <a:lstStyle/>
          <a:p>
            <a:fld id="{702E0056-B21B-465C-9116-4669687AE71D}" type="slidenum">
              <a:rPr lang="en-US" smtClean="0"/>
              <a:pPr/>
              <a:t>8</a:t>
            </a:fld>
            <a:endParaRPr lang="en-US" dirty="0"/>
          </a:p>
        </p:txBody>
      </p:sp>
      <p:graphicFrame>
        <p:nvGraphicFramePr>
          <p:cNvPr id="6" name="Chart 5"/>
          <p:cNvGraphicFramePr/>
          <p:nvPr>
            <p:extLst>
              <p:ext uri="{D42A27DB-BD31-4B8C-83A1-F6EECF244321}">
                <p14:modId xmlns:p14="http://schemas.microsoft.com/office/powerpoint/2010/main" val="1225842371"/>
              </p:ext>
            </p:extLst>
          </p:nvPr>
        </p:nvGraphicFramePr>
        <p:xfrm>
          <a:off x="1524000" y="1752600"/>
          <a:ext cx="5867400" cy="366458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036584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02E0056-B21B-465C-9116-4669687AE71D}" type="slidenum">
              <a:rPr lang="en-US" smtClean="0"/>
              <a:pPr/>
              <a:t>9</a:t>
            </a:fld>
            <a:endParaRPr lang="en-US" dirty="0"/>
          </a:p>
        </p:txBody>
      </p:sp>
      <p:sp>
        <p:nvSpPr>
          <p:cNvPr id="5" name="TextBox 4"/>
          <p:cNvSpPr txBox="1"/>
          <p:nvPr/>
        </p:nvSpPr>
        <p:spPr>
          <a:xfrm>
            <a:off x="1219200" y="4038600"/>
            <a:ext cx="3276600" cy="523220"/>
          </a:xfrm>
          <a:prstGeom prst="rect">
            <a:avLst/>
          </a:prstGeom>
          <a:noFill/>
        </p:spPr>
        <p:txBody>
          <a:bodyPr wrap="square" rtlCol="0">
            <a:spAutoFit/>
          </a:bodyPr>
          <a:lstStyle/>
          <a:p>
            <a:r>
              <a:rPr lang="en-US" sz="1400" b="1" dirty="0" smtClean="0">
                <a:solidFill>
                  <a:schemeClr val="accent2"/>
                </a:solidFill>
              </a:rPr>
              <a:t>Risk Assessment</a:t>
            </a:r>
          </a:p>
          <a:p>
            <a:r>
              <a:rPr lang="en-US" sz="1400" b="1" dirty="0" smtClean="0">
                <a:solidFill>
                  <a:schemeClr val="accent2"/>
                </a:solidFill>
              </a:rPr>
              <a:t>(Suggested Reserves)</a:t>
            </a:r>
          </a:p>
        </p:txBody>
      </p:sp>
      <p:sp>
        <p:nvSpPr>
          <p:cNvPr id="9" name="Rectangle 8"/>
          <p:cNvSpPr/>
          <p:nvPr/>
        </p:nvSpPr>
        <p:spPr>
          <a:xfrm>
            <a:off x="1219200" y="4038600"/>
            <a:ext cx="4572000" cy="18288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810000" y="4192488"/>
            <a:ext cx="4191000" cy="9935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038600" y="4724400"/>
            <a:ext cx="3886200" cy="995065"/>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5791200" y="4192488"/>
            <a:ext cx="2171700" cy="307777"/>
          </a:xfrm>
          <a:prstGeom prst="rect">
            <a:avLst/>
          </a:prstGeom>
          <a:noFill/>
        </p:spPr>
        <p:txBody>
          <a:bodyPr wrap="square" rtlCol="0">
            <a:spAutoFit/>
          </a:bodyPr>
          <a:lstStyle/>
          <a:p>
            <a:pPr algn="r"/>
            <a:r>
              <a:rPr lang="en-US" sz="1400" b="1" dirty="0" smtClean="0">
                <a:solidFill>
                  <a:schemeClr val="accent1">
                    <a:lumMod val="60000"/>
                    <a:lumOff val="40000"/>
                  </a:schemeClr>
                </a:solidFill>
              </a:rPr>
              <a:t>Fraud Analytics</a:t>
            </a:r>
          </a:p>
        </p:txBody>
      </p:sp>
      <p:sp>
        <p:nvSpPr>
          <p:cNvPr id="14" name="TextBox 13"/>
          <p:cNvSpPr txBox="1"/>
          <p:nvPr/>
        </p:nvSpPr>
        <p:spPr>
          <a:xfrm>
            <a:off x="4648200" y="5410200"/>
            <a:ext cx="3276600" cy="307777"/>
          </a:xfrm>
          <a:prstGeom prst="rect">
            <a:avLst/>
          </a:prstGeom>
          <a:noFill/>
        </p:spPr>
        <p:txBody>
          <a:bodyPr wrap="square" rtlCol="0">
            <a:spAutoFit/>
          </a:bodyPr>
          <a:lstStyle/>
          <a:p>
            <a:pPr algn="r"/>
            <a:r>
              <a:rPr lang="en-US" sz="1400" b="1" dirty="0" smtClean="0">
                <a:solidFill>
                  <a:schemeClr val="accent1">
                    <a:lumMod val="50000"/>
                  </a:schemeClr>
                </a:solidFill>
              </a:rPr>
              <a:t>Litigation Management</a:t>
            </a:r>
          </a:p>
        </p:txBody>
      </p:sp>
      <p:sp>
        <p:nvSpPr>
          <p:cNvPr id="15" name="TextBox 14"/>
          <p:cNvSpPr txBox="1"/>
          <p:nvPr/>
        </p:nvSpPr>
        <p:spPr>
          <a:xfrm>
            <a:off x="4038602" y="4724400"/>
            <a:ext cx="1752598" cy="461665"/>
          </a:xfrm>
          <a:prstGeom prst="rect">
            <a:avLst/>
          </a:prstGeom>
          <a:noFill/>
        </p:spPr>
        <p:txBody>
          <a:bodyPr wrap="square" rtlCol="0">
            <a:spAutoFit/>
          </a:bodyPr>
          <a:lstStyle/>
          <a:p>
            <a:r>
              <a:rPr lang="en-US" sz="1200" dirty="0" smtClean="0"/>
              <a:t>Understand Normal Claim </a:t>
            </a:r>
            <a:r>
              <a:rPr lang="en-US" sz="1200" dirty="0" err="1" smtClean="0"/>
              <a:t>Behaviour</a:t>
            </a:r>
            <a:endParaRPr lang="en-US" sz="1200" dirty="0"/>
          </a:p>
        </p:txBody>
      </p:sp>
      <p:sp>
        <p:nvSpPr>
          <p:cNvPr id="16" name="TextBox 15"/>
          <p:cNvSpPr txBox="1"/>
          <p:nvPr/>
        </p:nvSpPr>
        <p:spPr>
          <a:xfrm>
            <a:off x="4038602" y="5257800"/>
            <a:ext cx="1752598" cy="461665"/>
          </a:xfrm>
          <a:prstGeom prst="rect">
            <a:avLst/>
          </a:prstGeom>
          <a:noFill/>
        </p:spPr>
        <p:txBody>
          <a:bodyPr wrap="square" rtlCol="0">
            <a:spAutoFit/>
          </a:bodyPr>
          <a:lstStyle/>
          <a:p>
            <a:r>
              <a:rPr lang="en-US" sz="1200" dirty="0" smtClean="0"/>
              <a:t>Measure Case Complexity</a:t>
            </a:r>
            <a:endParaRPr lang="en-US" sz="1200" dirty="0"/>
          </a:p>
        </p:txBody>
      </p:sp>
      <p:sp>
        <p:nvSpPr>
          <p:cNvPr id="17" name="TextBox 16"/>
          <p:cNvSpPr txBox="1"/>
          <p:nvPr/>
        </p:nvSpPr>
        <p:spPr>
          <a:xfrm>
            <a:off x="4038602" y="4295001"/>
            <a:ext cx="1752598" cy="276999"/>
          </a:xfrm>
          <a:prstGeom prst="rect">
            <a:avLst/>
          </a:prstGeom>
          <a:noFill/>
        </p:spPr>
        <p:txBody>
          <a:bodyPr wrap="square" rtlCol="0">
            <a:spAutoFit/>
          </a:bodyPr>
          <a:lstStyle/>
          <a:p>
            <a:r>
              <a:rPr lang="en-US" sz="1200" dirty="0" smtClean="0"/>
              <a:t>Identify Risk Factors</a:t>
            </a:r>
            <a:endParaRPr lang="en-US" sz="1200" dirty="0"/>
          </a:p>
        </p:txBody>
      </p:sp>
      <p:sp>
        <p:nvSpPr>
          <p:cNvPr id="18" name="TextBox 17"/>
          <p:cNvSpPr txBox="1"/>
          <p:nvPr/>
        </p:nvSpPr>
        <p:spPr>
          <a:xfrm>
            <a:off x="1219200" y="1600200"/>
            <a:ext cx="3276599" cy="1353979"/>
          </a:xfrm>
          <a:prstGeom prst="rect">
            <a:avLst/>
          </a:prstGeom>
          <a:noFill/>
        </p:spPr>
        <p:txBody>
          <a:bodyPr wrap="square" rtlCol="0">
            <a:spAutoFit/>
          </a:bodyPr>
          <a:lstStyle/>
          <a:p>
            <a:r>
              <a:rPr lang="en-US" dirty="0" smtClean="0">
                <a:solidFill>
                  <a:schemeClr val="accent3"/>
                </a:solidFill>
              </a:rPr>
              <a:t>Improve value and service for customers</a:t>
            </a:r>
          </a:p>
          <a:p>
            <a:r>
              <a:rPr lang="en-US" sz="1400" dirty="0" smtClean="0"/>
              <a:t>Improve the quality, consistency and timeliness of claims handling.</a:t>
            </a:r>
          </a:p>
          <a:p>
            <a:pPr marL="742950" lvl="1" indent="-285750">
              <a:buFont typeface="Arial" charset="0"/>
              <a:buChar char="•"/>
            </a:pPr>
            <a:endParaRPr lang="en-US" sz="1600" dirty="0" smtClean="0"/>
          </a:p>
        </p:txBody>
      </p:sp>
      <p:sp>
        <p:nvSpPr>
          <p:cNvPr id="19" name="TextBox 18"/>
          <p:cNvSpPr txBox="1"/>
          <p:nvPr/>
        </p:nvSpPr>
        <p:spPr>
          <a:xfrm>
            <a:off x="4724400" y="1605438"/>
            <a:ext cx="3276600" cy="861774"/>
          </a:xfrm>
          <a:prstGeom prst="rect">
            <a:avLst/>
          </a:prstGeom>
          <a:noFill/>
        </p:spPr>
        <p:txBody>
          <a:bodyPr wrap="square" rtlCol="0">
            <a:spAutoFit/>
          </a:bodyPr>
          <a:lstStyle/>
          <a:p>
            <a:r>
              <a:rPr lang="en-US" dirty="0" smtClean="0">
                <a:solidFill>
                  <a:schemeClr val="accent5"/>
                </a:solidFill>
              </a:rPr>
              <a:t>Maintain financial stability</a:t>
            </a:r>
          </a:p>
          <a:p>
            <a:r>
              <a:rPr lang="en-US" sz="1400" dirty="0" smtClean="0"/>
              <a:t>Managing increasing BI claims costs.</a:t>
            </a:r>
          </a:p>
          <a:p>
            <a:endParaRPr lang="en-US" dirty="0"/>
          </a:p>
        </p:txBody>
      </p:sp>
      <p:sp>
        <p:nvSpPr>
          <p:cNvPr id="20" name="Title 1"/>
          <p:cNvSpPr>
            <a:spLocks noGrp="1"/>
          </p:cNvSpPr>
          <p:nvPr>
            <p:ph type="title"/>
          </p:nvPr>
        </p:nvSpPr>
        <p:spPr>
          <a:xfrm>
            <a:off x="457200" y="457200"/>
            <a:ext cx="8229600" cy="612648"/>
          </a:xfrm>
        </p:spPr>
        <p:txBody>
          <a:bodyPr/>
          <a:lstStyle/>
          <a:p>
            <a:r>
              <a:rPr lang="en-US" dirty="0"/>
              <a:t>ICBC’s claims analytics framework</a:t>
            </a:r>
          </a:p>
        </p:txBody>
      </p:sp>
      <p:sp>
        <p:nvSpPr>
          <p:cNvPr id="2" name="TextBox 1"/>
          <p:cNvSpPr txBox="1"/>
          <p:nvPr/>
        </p:nvSpPr>
        <p:spPr>
          <a:xfrm>
            <a:off x="1371599" y="3124200"/>
            <a:ext cx="2895600" cy="369332"/>
          </a:xfrm>
          <a:prstGeom prst="rect">
            <a:avLst/>
          </a:prstGeom>
          <a:noFill/>
        </p:spPr>
        <p:txBody>
          <a:bodyPr wrap="square" rtlCol="0">
            <a:spAutoFit/>
          </a:bodyPr>
          <a:lstStyle/>
          <a:p>
            <a:r>
              <a:rPr lang="en-US" dirty="0" smtClean="0"/>
              <a:t>Strategic Decision Support</a:t>
            </a:r>
            <a:endParaRPr lang="en-US" dirty="0"/>
          </a:p>
        </p:txBody>
      </p:sp>
      <p:sp>
        <p:nvSpPr>
          <p:cNvPr id="21" name="TextBox 20"/>
          <p:cNvSpPr txBox="1"/>
          <p:nvPr/>
        </p:nvSpPr>
        <p:spPr>
          <a:xfrm>
            <a:off x="6019800" y="4724400"/>
            <a:ext cx="1524000" cy="461665"/>
          </a:xfrm>
          <a:prstGeom prst="rect">
            <a:avLst/>
          </a:prstGeom>
          <a:noFill/>
        </p:spPr>
        <p:txBody>
          <a:bodyPr wrap="square" rtlCol="0">
            <a:spAutoFit/>
          </a:bodyPr>
          <a:lstStyle/>
          <a:p>
            <a:r>
              <a:rPr lang="en-US" sz="1200" dirty="0" smtClean="0"/>
              <a:t>Identify High Risk Providers</a:t>
            </a:r>
            <a:endParaRPr lang="en-US" sz="1200" dirty="0"/>
          </a:p>
        </p:txBody>
      </p:sp>
      <p:sp>
        <p:nvSpPr>
          <p:cNvPr id="3" name="TextBox 2"/>
          <p:cNvSpPr txBox="1"/>
          <p:nvPr/>
        </p:nvSpPr>
        <p:spPr>
          <a:xfrm>
            <a:off x="4914901" y="3124200"/>
            <a:ext cx="2819400" cy="369332"/>
          </a:xfrm>
          <a:prstGeom prst="rect">
            <a:avLst/>
          </a:prstGeom>
          <a:noFill/>
        </p:spPr>
        <p:txBody>
          <a:bodyPr wrap="square" rtlCol="0">
            <a:spAutoFit/>
          </a:bodyPr>
          <a:lstStyle/>
          <a:p>
            <a:r>
              <a:rPr lang="en-US" dirty="0"/>
              <a:t>Tactical Decision </a:t>
            </a:r>
            <a:r>
              <a:rPr lang="en-US" dirty="0" smtClean="0"/>
              <a:t>Support</a:t>
            </a:r>
            <a:endParaRPr lang="en-US" dirty="0"/>
          </a:p>
        </p:txBody>
      </p:sp>
      <p:sp>
        <p:nvSpPr>
          <p:cNvPr id="6" name="Rectangle 5"/>
          <p:cNvSpPr/>
          <p:nvPr/>
        </p:nvSpPr>
        <p:spPr>
          <a:xfrm>
            <a:off x="1219200" y="2819400"/>
            <a:ext cx="6781800" cy="1066800"/>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1219200" y="1600200"/>
            <a:ext cx="3276600" cy="109484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4724400" y="1600200"/>
            <a:ext cx="3276600" cy="1094839"/>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rot="16200000">
            <a:off x="310634" y="4730234"/>
            <a:ext cx="1143000" cy="369332"/>
          </a:xfrm>
          <a:prstGeom prst="rect">
            <a:avLst/>
          </a:prstGeom>
          <a:noFill/>
        </p:spPr>
        <p:txBody>
          <a:bodyPr wrap="square" rtlCol="0">
            <a:spAutoFit/>
          </a:bodyPr>
          <a:lstStyle/>
          <a:p>
            <a:pPr algn="ctr"/>
            <a:r>
              <a:rPr lang="en-US" dirty="0" smtClean="0"/>
              <a:t>Analyze</a:t>
            </a:r>
            <a:endParaRPr lang="en-US" dirty="0"/>
          </a:p>
        </p:txBody>
      </p:sp>
      <p:sp>
        <p:nvSpPr>
          <p:cNvPr id="24" name="TextBox 23"/>
          <p:cNvSpPr txBox="1"/>
          <p:nvPr/>
        </p:nvSpPr>
        <p:spPr>
          <a:xfrm rot="16200000">
            <a:off x="146567" y="3206234"/>
            <a:ext cx="1447800" cy="369332"/>
          </a:xfrm>
          <a:prstGeom prst="rect">
            <a:avLst/>
          </a:prstGeom>
          <a:noFill/>
        </p:spPr>
        <p:txBody>
          <a:bodyPr wrap="square" rtlCol="0">
            <a:spAutoFit/>
          </a:bodyPr>
          <a:lstStyle/>
          <a:p>
            <a:pPr algn="ctr"/>
            <a:r>
              <a:rPr lang="en-US" dirty="0" smtClean="0"/>
              <a:t>Implement</a:t>
            </a:r>
            <a:endParaRPr lang="en-US" dirty="0"/>
          </a:p>
        </p:txBody>
      </p:sp>
      <p:sp>
        <p:nvSpPr>
          <p:cNvPr id="25" name="TextBox 24"/>
          <p:cNvSpPr txBox="1"/>
          <p:nvPr/>
        </p:nvSpPr>
        <p:spPr>
          <a:xfrm rot="16200000">
            <a:off x="152400" y="1910834"/>
            <a:ext cx="1447800" cy="369332"/>
          </a:xfrm>
          <a:prstGeom prst="rect">
            <a:avLst/>
          </a:prstGeom>
          <a:noFill/>
        </p:spPr>
        <p:txBody>
          <a:bodyPr wrap="square" rtlCol="0">
            <a:spAutoFit/>
          </a:bodyPr>
          <a:lstStyle/>
          <a:p>
            <a:pPr algn="ctr"/>
            <a:r>
              <a:rPr lang="en-US" dirty="0" smtClean="0"/>
              <a:t>Benefit</a:t>
            </a:r>
            <a:endParaRPr lang="en-US" dirty="0"/>
          </a:p>
        </p:txBody>
      </p:sp>
      <p:sp>
        <p:nvSpPr>
          <p:cNvPr id="12" name="Right Arrow 11"/>
          <p:cNvSpPr/>
          <p:nvPr/>
        </p:nvSpPr>
        <p:spPr>
          <a:xfrm rot="16200000">
            <a:off x="760020" y="2412340"/>
            <a:ext cx="256640" cy="405080"/>
          </a:xfrm>
          <a:prstGeom prst="rightArrow">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ight Arrow 25"/>
          <p:cNvSpPr/>
          <p:nvPr/>
        </p:nvSpPr>
        <p:spPr>
          <a:xfrm rot="16200000">
            <a:off x="760020" y="4012540"/>
            <a:ext cx="256640" cy="405080"/>
          </a:xfrm>
          <a:prstGeom prst="rightArrow">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Connector 33"/>
          <p:cNvCxnSpPr>
            <a:stCxn id="6" idx="3"/>
          </p:cNvCxnSpPr>
          <p:nvPr/>
        </p:nvCxnSpPr>
        <p:spPr>
          <a:xfrm>
            <a:off x="8001000" y="3352800"/>
            <a:ext cx="304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8305800" y="3352800"/>
            <a:ext cx="0" cy="1564332"/>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H="1">
            <a:off x="8001000" y="4914900"/>
            <a:ext cx="304800" cy="22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rot="5400000">
            <a:off x="7391773" y="3962028"/>
            <a:ext cx="2135832" cy="307777"/>
          </a:xfrm>
          <a:prstGeom prst="rect">
            <a:avLst/>
          </a:prstGeom>
          <a:noFill/>
        </p:spPr>
        <p:txBody>
          <a:bodyPr wrap="square" rtlCol="0">
            <a:spAutoFit/>
          </a:bodyPr>
          <a:lstStyle/>
          <a:p>
            <a:pPr algn="ctr"/>
            <a:r>
              <a:rPr lang="en-US" sz="1400" dirty="0" smtClean="0"/>
              <a:t>Review and Revise</a:t>
            </a:r>
            <a:endParaRPr lang="en-US" sz="1400" dirty="0"/>
          </a:p>
        </p:txBody>
      </p:sp>
    </p:spTree>
    <p:extLst>
      <p:ext uri="{BB962C8B-B14F-4D97-AF65-F5344CB8AC3E}">
        <p14:creationId xmlns:p14="http://schemas.microsoft.com/office/powerpoint/2010/main" val="847565689"/>
      </p:ext>
    </p:extLst>
  </p:cSld>
  <p:clrMapOvr>
    <a:masterClrMapping/>
  </p:clrMapOvr>
  <p:timing>
    <p:tnLst>
      <p:par>
        <p:cTn id="1" dur="indefinite" restart="never" nodeType="tmRoot"/>
      </p:par>
    </p:tnLst>
  </p:timing>
</p:sld>
</file>

<file path=ppt/theme/theme1.xml><?xml version="1.0" encoding="utf-8"?>
<a:theme xmlns:a="http://schemas.openxmlformats.org/drawingml/2006/main" name="3_My template">
  <a:themeElements>
    <a:clrScheme name="Custom 1">
      <a:dk1>
        <a:srgbClr val="444433"/>
      </a:dk1>
      <a:lt1>
        <a:srgbClr val="FFFFFF"/>
      </a:lt1>
      <a:dk2>
        <a:srgbClr val="000000"/>
      </a:dk2>
      <a:lt2>
        <a:srgbClr val="808080"/>
      </a:lt2>
      <a:accent1>
        <a:srgbClr val="009DE0"/>
      </a:accent1>
      <a:accent2>
        <a:srgbClr val="DC9015"/>
      </a:accent2>
      <a:accent3>
        <a:srgbClr val="A1BF35"/>
      </a:accent3>
      <a:accent4>
        <a:srgbClr val="982120"/>
      </a:accent4>
      <a:accent5>
        <a:srgbClr val="5E8BC0"/>
      </a:accent5>
      <a:accent6>
        <a:srgbClr val="8683A4"/>
      </a:accent6>
      <a:hlink>
        <a:srgbClr val="009999"/>
      </a:hlink>
      <a:folHlink>
        <a:srgbClr val="99CC00"/>
      </a:folHlink>
    </a:clrScheme>
    <a:fontScheme name="ICBC PPT Template 2">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CBC PPT Template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CBC PPT Template 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CBC PPT Template 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CBC PPT Template 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CBC PPT Template 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CBC PPT Template 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CBC PPT Template 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CBC PPT Template 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CBC PPT Template 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CBC PPT Template 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CBC PPT Template 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CBC PPT Template 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4870</TotalTime>
  <Words>882</Words>
  <Application>Microsoft Office PowerPoint</Application>
  <PresentationFormat>On-screen Show (4:3)</PresentationFormat>
  <Paragraphs>157</Paragraphs>
  <Slides>12</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Cambria Math</vt:lpstr>
      <vt:lpstr>Verdana</vt:lpstr>
      <vt:lpstr>3_My template</vt:lpstr>
      <vt:lpstr>Claims Analytics</vt:lpstr>
      <vt:lpstr>Overview</vt:lpstr>
      <vt:lpstr>Auto insurance market in B.C.</vt:lpstr>
      <vt:lpstr>ICBC’s mandate</vt:lpstr>
      <vt:lpstr>Limits of pricing segmentation</vt:lpstr>
      <vt:lpstr>Profit is a function of price and costs</vt:lpstr>
      <vt:lpstr>Loss cost are increasing</vt:lpstr>
      <vt:lpstr>More claimants are seeking lawyers</vt:lpstr>
      <vt:lpstr>ICBC’s claims analytics framework</vt:lpstr>
      <vt:lpstr>Fraud analytics to detect suspicious claims</vt:lpstr>
      <vt:lpstr>Assessing outside counsel effectiveness is critical</vt:lpstr>
      <vt:lpstr>Assessing risk is at the core</vt:lpstr>
    </vt:vector>
  </TitlesOfParts>
  <Company>ICBC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Poole, Karen</dc:creator>
  <cp:lastModifiedBy>Yun, Steve</cp:lastModifiedBy>
  <cp:revision>325</cp:revision>
  <cp:lastPrinted>2014-06-03T22:36:35Z</cp:lastPrinted>
  <dcterms:created xsi:type="dcterms:W3CDTF">2014-05-27T15:25:39Z</dcterms:created>
  <dcterms:modified xsi:type="dcterms:W3CDTF">2015-04-29T23:48:03Z</dcterms:modified>
</cp:coreProperties>
</file>