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8" r:id="rId4"/>
  </p:sldMasterIdLst>
  <p:notesMasterIdLst>
    <p:notesMasterId r:id="rId12"/>
  </p:notesMasterIdLst>
  <p:handoutMasterIdLst>
    <p:handoutMasterId r:id="rId13"/>
  </p:handoutMasterIdLst>
  <p:sldIdLst>
    <p:sldId id="1178" r:id="rId5"/>
    <p:sldId id="1218" r:id="rId6"/>
    <p:sldId id="1227" r:id="rId7"/>
    <p:sldId id="1228" r:id="rId8"/>
    <p:sldId id="1232" r:id="rId9"/>
    <p:sldId id="1229" r:id="rId10"/>
    <p:sldId id="1233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FF9900"/>
    <a:srgbClr val="FFCC00"/>
    <a:srgbClr val="00CC66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2" autoAdjust="0"/>
    <p:restoredTop sz="99825" autoAdjust="0"/>
  </p:normalViewPr>
  <p:slideViewPr>
    <p:cSldViewPr>
      <p:cViewPr>
        <p:scale>
          <a:sx n="70" d="100"/>
          <a:sy n="70" d="100"/>
        </p:scale>
        <p:origin x="-134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 dirty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 dirty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 dirty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A3328B9-220B-4289-827A-7CEE47723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 dirty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 dirty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 dirty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A8EC75A-2E86-4ACC-BF18-C69689F290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BOA primary logo RGB"/>
          <p:cNvPicPr preferRelativeResize="0"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2475" y="6372225"/>
            <a:ext cx="19748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3663950" y="6554788"/>
            <a:ext cx="1808163" cy="274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D4001A"/>
              </a:buClr>
              <a:defRPr/>
            </a:pPr>
            <a:r>
              <a:rPr lang="en-US" sz="1200" dirty="0">
                <a:solidFill>
                  <a:srgbClr val="FF0000"/>
                </a:solidFill>
              </a:rPr>
              <a:t>Proprietary &amp; Confidential</a:t>
            </a:r>
          </a:p>
        </p:txBody>
      </p:sp>
      <p:sp>
        <p:nvSpPr>
          <p:cNvPr id="6" name="Slide Number Placeholder 2"/>
          <p:cNvSpPr txBox="1">
            <a:spLocks noGrp="1"/>
          </p:cNvSpPr>
          <p:nvPr userDrawn="1"/>
        </p:nvSpPr>
        <p:spPr bwMode="auto">
          <a:xfrm>
            <a:off x="0" y="6548438"/>
            <a:ext cx="3810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7101B62-5B89-4B2F-8F37-3F0A23A2D4A7}" type="slidenum">
              <a:rPr lang="en-US" sz="1000"/>
              <a:pPr algn="r">
                <a:defRPr/>
              </a:pPr>
              <a:t>‹#›</a:t>
            </a:fld>
            <a:endParaRPr lang="en-US" sz="1000" dirty="0"/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228600" y="533400"/>
            <a:ext cx="8686800" cy="0"/>
          </a:xfrm>
          <a:prstGeom prst="line">
            <a:avLst/>
          </a:prstGeom>
          <a:noFill/>
          <a:ln w="28575">
            <a:solidFill>
              <a:srgbClr val="D4001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rgbClr val="D4001A"/>
              </a:buCl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124200"/>
            <a:ext cx="7162800" cy="121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90600" y="1219200"/>
            <a:ext cx="7162800" cy="16764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47244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B0F913-E96E-4B5B-B1F5-B8AF7F5EB4C2}" type="datetime1">
              <a:rPr lang="en-US"/>
              <a:pPr>
                <a:defRPr/>
              </a:pPr>
              <a:t>2/29/2012</a:t>
            </a:fld>
            <a:r>
              <a:rPr lang="en-US" dirty="0"/>
              <a:t>January 4th, 2005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400800"/>
            <a:ext cx="381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0EE30-25D6-4395-8646-CAA1554867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00800"/>
            <a:ext cx="4114800" cy="45720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113"/>
            <a:ext cx="822960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096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6548438"/>
            <a:ext cx="3810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14ADEC7E-5BBB-49E0-8F7C-3D3FFAE123C6}" type="slidenum">
              <a:rPr lang="en-US" sz="1000"/>
              <a:pPr algn="r">
                <a:defRPr/>
              </a:pPr>
              <a:t>‹#›</a:t>
            </a:fld>
            <a:endParaRPr lang="en-US" sz="1000" dirty="0"/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457200" y="533400"/>
            <a:ext cx="8686800" cy="0"/>
          </a:xfrm>
          <a:prstGeom prst="line">
            <a:avLst/>
          </a:prstGeom>
          <a:noFill/>
          <a:ln w="28575">
            <a:solidFill>
              <a:srgbClr val="D4001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rgbClr val="D4001A"/>
              </a:buClr>
              <a:defRPr/>
            </a:pP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663950" y="6554788"/>
            <a:ext cx="1808163" cy="274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D4001A"/>
              </a:buClr>
              <a:defRPr/>
            </a:pPr>
            <a:r>
              <a:rPr lang="en-US" sz="1200" dirty="0">
                <a:solidFill>
                  <a:srgbClr val="FF0000"/>
                </a:solidFill>
              </a:rPr>
              <a:t>Proprietary &amp; Confidential</a:t>
            </a:r>
          </a:p>
        </p:txBody>
      </p:sp>
      <p:pic>
        <p:nvPicPr>
          <p:cNvPr id="1031" name="Picture 19" descr="BOA primary logo RGB"/>
          <p:cNvPicPr preferRelativeResize="0"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2475" y="6372225"/>
            <a:ext cx="19748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3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D4001A"/>
          </a:solidFill>
          <a:latin typeface="HigherStandards-Headline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D4001A"/>
          </a:solidFill>
          <a:latin typeface="HigherStandards-Headline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D4001A"/>
          </a:solidFill>
          <a:latin typeface="HigherStandards-Headline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D4001A"/>
          </a:solidFill>
          <a:latin typeface="HigherStandards-Headline" pitchFamily="2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•"/>
        <a:defRPr sz="2000">
          <a:solidFill>
            <a:schemeClr val="tx1"/>
          </a:solidFill>
          <a:latin typeface="Arial" charset="0"/>
          <a:ea typeface="+mn-ea"/>
          <a:cs typeface="+mn-cs"/>
        </a:defRPr>
      </a:lvl1pPr>
      <a:lvl2pPr marL="685800" indent="-230188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–"/>
        <a:defRPr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•"/>
        <a:defRPr sz="16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–"/>
        <a:defRPr sz="14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90600" y="1524000"/>
            <a:ext cx="7162800" cy="19812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Product Development Workshop Part 7: Product Monitoring/Risk Management</a:t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90600" y="4800600"/>
            <a:ext cx="7696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US" sz="2400" kern="0" dirty="0" smtClean="0">
                <a:solidFill>
                  <a:srgbClr val="D4001A"/>
                </a:solidFill>
                <a:ea typeface="+mj-ea"/>
                <a:cs typeface="+mj-cs"/>
              </a:rPr>
              <a:t>2012 </a:t>
            </a:r>
            <a:r>
              <a:rPr lang="en-US" sz="2400" kern="0" dirty="0">
                <a:solidFill>
                  <a:srgbClr val="D4001A"/>
                </a:solidFill>
                <a:ea typeface="+mj-ea"/>
                <a:cs typeface="+mj-cs"/>
              </a:rPr>
              <a:t>CAS Ratemaking and Product Management Seminar </a:t>
            </a:r>
          </a:p>
          <a:p>
            <a:pPr eaLnBrk="0" hangingPunct="0">
              <a:defRPr/>
            </a:pPr>
            <a:endParaRPr lang="en-US" sz="2400" kern="0" dirty="0">
              <a:solidFill>
                <a:srgbClr val="D4001A"/>
              </a:solidFill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400" kern="0" dirty="0">
                <a:solidFill>
                  <a:srgbClr val="D4001A"/>
                </a:solidFill>
                <a:ea typeface="+mj-ea"/>
                <a:cs typeface="+mj-cs"/>
              </a:rPr>
              <a:t>March </a:t>
            </a:r>
            <a:r>
              <a:rPr lang="en-US" sz="2400" kern="0" dirty="0" smtClean="0">
                <a:solidFill>
                  <a:srgbClr val="D4001A"/>
                </a:solidFill>
                <a:ea typeface="+mj-ea"/>
                <a:cs typeface="+mj-cs"/>
              </a:rPr>
              <a:t>19, 2012</a:t>
            </a:r>
            <a:r>
              <a:rPr lang="en-US" sz="3000" kern="0" dirty="0">
                <a:solidFill>
                  <a:srgbClr val="D4001A"/>
                </a:solidFill>
                <a:ea typeface="+mj-ea"/>
                <a:cs typeface="+mj-cs"/>
              </a:rPr>
              <a:t/>
            </a:r>
            <a:br>
              <a:rPr lang="en-US" sz="3000" kern="0" dirty="0">
                <a:solidFill>
                  <a:srgbClr val="D4001A"/>
                </a:solidFill>
                <a:ea typeface="+mj-ea"/>
                <a:cs typeface="+mj-cs"/>
              </a:rPr>
            </a:br>
            <a:r>
              <a:rPr lang="en-US" sz="3000" kern="0" dirty="0">
                <a:solidFill>
                  <a:srgbClr val="D4001A"/>
                </a:solidFill>
                <a:ea typeface="+mj-ea"/>
                <a:cs typeface="+mj-cs"/>
              </a:rPr>
              <a:t/>
            </a:r>
            <a:br>
              <a:rPr lang="en-US" sz="3000" kern="0" dirty="0">
                <a:solidFill>
                  <a:srgbClr val="D4001A"/>
                </a:solidFill>
                <a:ea typeface="+mj-ea"/>
                <a:cs typeface="+mj-cs"/>
              </a:rPr>
            </a:br>
            <a:r>
              <a:rPr lang="en-US" sz="2400" kern="0" dirty="0">
                <a:solidFill>
                  <a:srgbClr val="D4001A"/>
                </a:solidFill>
                <a:ea typeface="+mj-ea"/>
                <a:cs typeface="+mj-cs"/>
              </a:rPr>
              <a:t>Kelly McKeethan, FCAS, MAAA, CPCU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sz="1800" dirty="0" smtClean="0"/>
              <a:t>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6858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sz="2000" b="0" u="sng" kern="0" dirty="0">
                <a:solidFill>
                  <a:schemeClr val="tx1"/>
                </a:solidFill>
              </a:rPr>
              <a:t>Outline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u="sng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Subjective Metrics					            3									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Internal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External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Objective Metrics				    	        4-5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Early Predictors – Portfolio Analysis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Losses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Premiums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Expenses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Other Metrics – Group Discussion				            5        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Case Study 						        6-7				            	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Other Examples						            7    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  <a:latin typeface="_Higher Standards ppt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514600" y="6019800"/>
            <a:ext cx="44958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    2012 CAS RPM Seminar  -   March 19, 2012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762000" y="228600"/>
            <a:ext cx="769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Product Development Workshop Part 7: Product Monitoring/Risk Management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sz="1800" dirty="0" smtClean="0"/>
              <a:t>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762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sz="2000" b="0" u="sng" kern="0" dirty="0">
                <a:solidFill>
                  <a:schemeClr val="tx1"/>
                </a:solidFill>
              </a:rPr>
              <a:t>Subjective Metrics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Good predictor of success – do you have buy-in from the staff?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Sales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Service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Marketing			    		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Other Functional Areas  - all need to be considered in product design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i="1" kern="0" dirty="0">
                <a:solidFill>
                  <a:schemeClr val="tx1"/>
                </a:solidFill>
              </a:rPr>
              <a:t>New product usually means new processes , especially if a modification to an existing product </a:t>
            </a:r>
            <a:r>
              <a:rPr lang="en-US" b="0" kern="0" dirty="0">
                <a:solidFill>
                  <a:schemeClr val="tx1"/>
                </a:solidFill>
              </a:rPr>
              <a:t>– need everyone on board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External Buy-In – key customers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Once again, need to consider in product design				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Both Internal and External – important to capture feedback immediately after product launch – what happens after the theoretical is translated into reality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More soft and fuzzy than hard numbers, but still critical to gauge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  <a:latin typeface="_Higher Standards ppt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133600" y="6172200"/>
            <a:ext cx="4419600" cy="30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    2012 CAS RPM Seminar – March 19, 2012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762000" y="228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Product Development Workshop Part 7: Product Monitoring/Risk Management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533400"/>
          </a:xfrm>
        </p:spPr>
        <p:txBody>
          <a:bodyPr/>
          <a:lstStyle/>
          <a:p>
            <a:r>
              <a:rPr lang="en-US" sz="1800" dirty="0" smtClean="0"/>
              <a:t>Product Development Workshop Part 7: Product Monitoring/Risk Management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762000"/>
            <a:ext cx="8229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sz="2000" b="0" u="sng" kern="0" dirty="0">
                <a:solidFill>
                  <a:schemeClr val="tx1"/>
                </a:solidFill>
              </a:rPr>
              <a:t>Objective Metrics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Early Predictors –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1. Win Rate on Quotes – early indicator of competitiveness and rate adequacy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2. Portfolio Analysis (Profile of Business)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Distribution of business by key variables –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Geography		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Limits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Customer Age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Credit Score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Important - customer characteristics drive loss and revenue exposures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Retention – important component if existing book is being converted to new product – compare portfolio analysis of existing book post-conversion vs. pre-conversion – good measure of impact on adverse selection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Losses 					    		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Analyze reported losses as early as possible – first indicator of experience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Compare with expected losses – need to consider timeframe – e.g. calendar year, accident year, report year, etc.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Claim approval/denial rates – measure impact of new processes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  <a:latin typeface="_Higher Standards ppt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362200" y="6248400"/>
            <a:ext cx="4495800" cy="30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    2012 CAS RPM Seminar  - March 19, 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924800" cy="609600"/>
          </a:xfrm>
        </p:spPr>
        <p:txBody>
          <a:bodyPr/>
          <a:lstStyle/>
          <a:p>
            <a:r>
              <a:rPr lang="en-US" sz="1800" dirty="0" smtClean="0"/>
              <a:t>Product Development Workshop Part 7: Product Monitoring/Risk Management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762000"/>
            <a:ext cx="8229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sz="2000" b="0" u="sng" kern="0" dirty="0">
                <a:solidFill>
                  <a:schemeClr val="tx1"/>
                </a:solidFill>
              </a:rPr>
              <a:t>Objective Metrics (continued)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Revenue – impacts expense ratio – compare average premium to plan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Expenses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Underwriting 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Time spent on new processes – </a:t>
            </a:r>
            <a:r>
              <a:rPr lang="en-US" b="0" kern="0" dirty="0" smtClean="0">
                <a:solidFill>
                  <a:schemeClr val="tx1"/>
                </a:solidFill>
              </a:rPr>
              <a:t>verification of new rating variables</a:t>
            </a:r>
            <a:endParaRPr lang="en-US" b="0" kern="0" dirty="0">
              <a:solidFill>
                <a:schemeClr val="tx1"/>
              </a:solidFill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Manual Re-Rating due to errors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Marketing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Sales – talk </a:t>
            </a:r>
            <a:r>
              <a:rPr lang="en-US" b="0" kern="0" dirty="0" smtClean="0">
                <a:solidFill>
                  <a:schemeClr val="tx1"/>
                </a:solidFill>
              </a:rPr>
              <a:t>time will increase if more information is needed to rate product </a:t>
            </a:r>
            <a:endParaRPr lang="en-US" b="0" kern="0" dirty="0">
              <a:solidFill>
                <a:schemeClr val="tx1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Service – talk time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Time spent re-issuing policies due to errors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Finance – need to properly account for new product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IT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Actuarial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Time spent on verification of rate accuracy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Opportunity Cost – how many rate filings are not made due to time spent on rate checking – quantifiable 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Group Discussion  					    	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Above Items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Others?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  <a:latin typeface="_Higher Standards ppt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667000" y="6172200"/>
            <a:ext cx="4343400" cy="38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    2012 CAS RPM Seminar  - March 19, 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924800" cy="609600"/>
          </a:xfrm>
        </p:spPr>
        <p:txBody>
          <a:bodyPr/>
          <a:lstStyle/>
          <a:p>
            <a:r>
              <a:rPr lang="en-US" sz="1800" dirty="0" smtClean="0"/>
              <a:t>Product Development Workshop Part 7: Product Monitoring/Risk Management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762000"/>
            <a:ext cx="8229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sz="2000" b="0" u="sng" kern="0" dirty="0">
                <a:solidFill>
                  <a:schemeClr val="tx1"/>
                </a:solidFill>
              </a:rPr>
              <a:t>Case Study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Background – Small Personal Auto Insurer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Replaced Traditional 3-Tier Product with 15-Tier Product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Implemented on Platform developed by outside vendor – replaced Legacy system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Rolled out an initial state and then a few states/month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Results 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Subjective Metrics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Internal – all areas participated in product design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Process Design – internal areas made desires known - </a:t>
            </a:r>
          </a:p>
          <a:p>
            <a:pPr marL="3429000" lvl="7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b="0" kern="0" dirty="0">
                <a:solidFill>
                  <a:schemeClr val="tx1"/>
                </a:solidFill>
              </a:rPr>
              <a:t>not all were implemented  - give and take</a:t>
            </a:r>
          </a:p>
          <a:p>
            <a:pPr marL="3429000" lvl="7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b="0" kern="0" dirty="0">
                <a:solidFill>
                  <a:schemeClr val="tx1"/>
                </a:solidFill>
              </a:rPr>
              <a:t>Made decision to go live when estimated that</a:t>
            </a:r>
          </a:p>
          <a:p>
            <a:pPr marL="3429000" lvl="7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b="0" kern="0" dirty="0">
                <a:solidFill>
                  <a:schemeClr val="tx1"/>
                </a:solidFill>
              </a:rPr>
              <a:t>80% of items in manual were working- wtd avg</a:t>
            </a:r>
          </a:p>
          <a:p>
            <a:pPr marL="3429000" lvl="7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b="0" kern="0" dirty="0">
                <a:solidFill>
                  <a:schemeClr val="tx1"/>
                </a:solidFill>
              </a:rPr>
              <a:t>Shortfall– didn’t give as much weight to operational impact as we should have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External – did not conduct focus group surveys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  <a:latin typeface="_Higher Standards ppt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438400" y="6096000"/>
            <a:ext cx="4343400" cy="38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    2012 CAS RPM Seminar  - March 19, 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838200"/>
          </a:xfrm>
        </p:spPr>
        <p:txBody>
          <a:bodyPr/>
          <a:lstStyle/>
          <a:p>
            <a:r>
              <a:rPr lang="en-US" sz="1800" dirty="0" smtClean="0"/>
              <a:t>Product Development Workshop Part 7: Product Monitoring/Risk Management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762000"/>
            <a:ext cx="8229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sz="2000" b="0" u="sng" kern="0" dirty="0">
                <a:solidFill>
                  <a:schemeClr val="tx1"/>
                </a:solidFill>
              </a:rPr>
              <a:t>Ca</a:t>
            </a:r>
            <a:r>
              <a:rPr lang="en-US" b="0" u="sng" kern="0" dirty="0">
                <a:solidFill>
                  <a:schemeClr val="tx1"/>
                </a:solidFill>
              </a:rPr>
              <a:t>se Study (continued)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Results 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Objective Metrics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Profile of New Business – similar to expected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Losses – very well-managed – loss ratios dropped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Premium Volume – suffered –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Retention was very low – more a matter of the </a:t>
            </a:r>
            <a:r>
              <a:rPr lang="en-US" b="0" i="1" kern="0" dirty="0">
                <a:solidFill>
                  <a:schemeClr val="tx1"/>
                </a:solidFill>
              </a:rPr>
              <a:t>new processes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b="0" i="1" kern="0" dirty="0">
                <a:solidFill>
                  <a:schemeClr val="tx1"/>
                </a:solidFill>
              </a:rPr>
              <a:t>	</a:t>
            </a:r>
            <a:r>
              <a:rPr lang="en-US" b="0" kern="0" dirty="0">
                <a:solidFill>
                  <a:schemeClr val="tx1"/>
                </a:solidFill>
              </a:rPr>
              <a:t>than of the new product – many errors in premiums that were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r>
              <a:rPr lang="en-US" b="0" kern="0" dirty="0">
                <a:solidFill>
                  <a:schemeClr val="tx1"/>
                </a:solidFill>
              </a:rPr>
              <a:t>	sent to customers 	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Expense Ratio climbed as premium dropped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Opportunity Cost – entire actuarial department spent 6 months checking rates – lost revenue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Comments?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>
                <a:solidFill>
                  <a:schemeClr val="tx1"/>
                </a:solidFill>
              </a:rPr>
              <a:t>Other Experiences?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>
              <a:solidFill>
                <a:schemeClr val="tx1"/>
              </a:solidFill>
              <a:latin typeface="_Higher Standards ppt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sz="2000" b="0" kern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362200" y="6019800"/>
            <a:ext cx="43434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    2012 CAS RPM Seminar  - March 19, 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D4001A"/>
      </a:accent2>
      <a:accent3>
        <a:srgbClr val="FFFFFF"/>
      </a:accent3>
      <a:accent4>
        <a:srgbClr val="000000"/>
      </a:accent4>
      <a:accent5>
        <a:srgbClr val="FFFFFF"/>
      </a:accent5>
      <a:accent6>
        <a:srgbClr val="C00016"/>
      </a:accent6>
      <a:hlink>
        <a:srgbClr val="D4001A"/>
      </a:hlink>
      <a:folHlink>
        <a:srgbClr val="969696"/>
      </a:folHlink>
    </a:clrScheme>
    <a:fontScheme name="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D4001A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igherStandard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D4001A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igherStandard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0AD871D42D3D428E4E8D58979C0111" ma:contentTypeVersion="0" ma:contentTypeDescription="Create a new document." ma:contentTypeScope="" ma:versionID="f10c72eb7456a093024ae847eb18244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42FFD1-C5F3-4C3C-B21C-438BF99D5AEC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09E2DA6-357C-4368-95C1-D88D3F23D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2597082-F622-4580-9940-58DBB07DAD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65020</TotalTime>
  <Words>428</Words>
  <Application>Microsoft Office PowerPoint</Application>
  <PresentationFormat>On-screen Show (4:3)</PresentationFormat>
  <Paragraphs>136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  Product Development Workshop Part 7: Product Monitoring/Risk Management </vt:lpstr>
      <vt:lpstr> </vt:lpstr>
      <vt:lpstr> </vt:lpstr>
      <vt:lpstr>Product Development Workshop Part 7: Product Monitoring/Risk Management </vt:lpstr>
      <vt:lpstr>Product Development Workshop Part 7: Product Monitoring/Risk Management </vt:lpstr>
      <vt:lpstr>Product Development Workshop Part 7: Product Monitoring/Risk Management </vt:lpstr>
      <vt:lpstr>Product Development Workshop Part 7: Product Monitoring/Risk Management </vt:lpstr>
    </vt:vector>
  </TitlesOfParts>
  <Company>Bank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 Cruz</dc:creator>
  <cp:lastModifiedBy>Kelly Mckeethan</cp:lastModifiedBy>
  <cp:revision>1763</cp:revision>
  <dcterms:created xsi:type="dcterms:W3CDTF">2007-08-15T00:57:33Z</dcterms:created>
  <dcterms:modified xsi:type="dcterms:W3CDTF">2012-02-29T14:16:29Z</dcterms:modified>
</cp:coreProperties>
</file>