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98" r:id="rId4"/>
  </p:sldMasterIdLst>
  <p:notesMasterIdLst>
    <p:notesMasterId r:id="rId11"/>
  </p:notesMasterIdLst>
  <p:handoutMasterIdLst>
    <p:handoutMasterId r:id="rId12"/>
  </p:handoutMasterIdLst>
  <p:sldIdLst>
    <p:sldId id="1178" r:id="rId5"/>
    <p:sldId id="1218" r:id="rId6"/>
    <p:sldId id="1227" r:id="rId7"/>
    <p:sldId id="1228" r:id="rId8"/>
    <p:sldId id="1232" r:id="rId9"/>
    <p:sldId id="1229" r:id="rId10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rgbClr val="CC3300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rgbClr val="CC3300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rgbClr val="CC3300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rgbClr val="CC3300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rgbClr val="CC3300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rgbClr val="CC3300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rgbClr val="CC3300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rgbClr val="CC3300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rgbClr val="CC3300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008000"/>
    <a:srgbClr val="FF9900"/>
    <a:srgbClr val="FFCC00"/>
    <a:srgbClr val="00CC66"/>
    <a:srgbClr val="0099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12" autoAdjust="0"/>
    <p:restoredTop sz="99825" autoAdjust="0"/>
  </p:normalViewPr>
  <p:slideViewPr>
    <p:cSldViewPr>
      <p:cViewPr>
        <p:scale>
          <a:sx n="70" d="100"/>
          <a:sy n="70" d="100"/>
        </p:scale>
        <p:origin x="-1344" y="-3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5" d="100"/>
        <a:sy n="25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65" tIns="46538" rIns="93065" bIns="46538" numCol="1" anchor="t" anchorCtr="0" compatLnSpc="1">
            <a:prstTxWarp prst="textNoShape">
              <a:avLst/>
            </a:prstTxWarp>
          </a:bodyPr>
          <a:lstStyle>
            <a:lvl1pPr defTabSz="931863">
              <a:defRPr sz="1200" b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02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65" tIns="46538" rIns="93065" bIns="46538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 b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39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29702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65" tIns="46538" rIns="93065" bIns="46538" numCol="1" anchor="b" anchorCtr="0" compatLnSpc="1">
            <a:prstTxWarp prst="textNoShape">
              <a:avLst/>
            </a:prstTxWarp>
          </a:bodyPr>
          <a:lstStyle>
            <a:lvl1pPr defTabSz="931863">
              <a:defRPr sz="1200" b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39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831263"/>
            <a:ext cx="29702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65" tIns="46538" rIns="93065" bIns="46538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 b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8A933F8-53D7-4C50-A4ED-4AE259418EA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65" tIns="46538" rIns="93065" bIns="46538" numCol="1" anchor="t" anchorCtr="0" compatLnSpc="1">
            <a:prstTxWarp prst="textNoShape">
              <a:avLst/>
            </a:prstTxWarp>
          </a:bodyPr>
          <a:lstStyle>
            <a:lvl1pPr defTabSz="931863">
              <a:defRPr sz="1200" b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02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65" tIns="46538" rIns="93065" bIns="46538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 b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8500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6425"/>
            <a:ext cx="5486400" cy="418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65" tIns="46538" rIns="93065" bIns="46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34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29702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65" tIns="46538" rIns="93065" bIns="46538" numCol="1" anchor="b" anchorCtr="0" compatLnSpc="1">
            <a:prstTxWarp prst="textNoShape">
              <a:avLst/>
            </a:prstTxWarp>
          </a:bodyPr>
          <a:lstStyle>
            <a:lvl1pPr defTabSz="931863">
              <a:defRPr sz="1200" b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4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831263"/>
            <a:ext cx="29702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65" tIns="46538" rIns="93065" bIns="46538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 b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D3E664C4-D77B-4025-B213-2E36499CE4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9" descr="BOA primary logo RGB"/>
          <p:cNvPicPr preferRelativeResize="0"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02475" y="6372225"/>
            <a:ext cx="1974850" cy="41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 userDrawn="1"/>
        </p:nvSpPr>
        <p:spPr>
          <a:xfrm>
            <a:off x="3663950" y="6554788"/>
            <a:ext cx="1808163" cy="2746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buClr>
                <a:srgbClr val="D4001A"/>
              </a:buClr>
              <a:defRPr/>
            </a:pPr>
            <a:r>
              <a:rPr lang="en-US" sz="1200" dirty="0">
                <a:solidFill>
                  <a:srgbClr val="FF0000"/>
                </a:solidFill>
              </a:rPr>
              <a:t>Proprietary &amp; Confidential</a:t>
            </a:r>
          </a:p>
        </p:txBody>
      </p:sp>
      <p:sp>
        <p:nvSpPr>
          <p:cNvPr id="6" name="Slide Number Placeholder 2"/>
          <p:cNvSpPr txBox="1">
            <a:spLocks noGrp="1"/>
          </p:cNvSpPr>
          <p:nvPr userDrawn="1"/>
        </p:nvSpPr>
        <p:spPr bwMode="auto">
          <a:xfrm>
            <a:off x="0" y="6548438"/>
            <a:ext cx="381000" cy="309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D8C3C330-0C88-40A6-80AB-62A71AAE8F68}" type="slidenum">
              <a:rPr lang="en-US" sz="1000"/>
              <a:pPr algn="r">
                <a:defRPr/>
              </a:pPr>
              <a:t>‹#›</a:t>
            </a:fld>
            <a:endParaRPr lang="en-US" sz="1000" dirty="0"/>
          </a:p>
        </p:txBody>
      </p:sp>
      <p:sp>
        <p:nvSpPr>
          <p:cNvPr id="7" name="Line 9"/>
          <p:cNvSpPr>
            <a:spLocks noChangeShapeType="1"/>
          </p:cNvSpPr>
          <p:nvPr userDrawn="1"/>
        </p:nvSpPr>
        <p:spPr bwMode="auto">
          <a:xfrm>
            <a:off x="228600" y="533400"/>
            <a:ext cx="8686800" cy="0"/>
          </a:xfrm>
          <a:prstGeom prst="line">
            <a:avLst/>
          </a:prstGeom>
          <a:noFill/>
          <a:ln w="28575">
            <a:solidFill>
              <a:srgbClr val="D4001A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  <a:buClr>
                <a:srgbClr val="D4001A"/>
              </a:buCl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124200"/>
            <a:ext cx="7162800" cy="12192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ctrTitle"/>
          </p:nvPr>
        </p:nvSpPr>
        <p:spPr>
          <a:xfrm>
            <a:off x="990600" y="1219200"/>
            <a:ext cx="7162800" cy="1676400"/>
          </a:xfrm>
        </p:spPr>
        <p:txBody>
          <a:bodyPr/>
          <a:lstStyle>
            <a:lvl1pPr>
              <a:defRPr sz="3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7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990600" y="4724400"/>
            <a:ext cx="71628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C1ED1788-B65C-4CAB-A4D9-E7E6E3279EE1}" type="datetime1">
              <a:rPr lang="en-US"/>
              <a:pPr>
                <a:defRPr/>
              </a:pPr>
              <a:t>2/29/2012</a:t>
            </a:fld>
            <a:r>
              <a:rPr lang="en-US" dirty="0"/>
              <a:t>January 4th, 2005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0" y="6400800"/>
            <a:ext cx="381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FAA1AA-AC03-4600-B679-7B39765B9FC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0" y="6400800"/>
            <a:ext cx="41148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1113"/>
            <a:ext cx="8229600" cy="44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609600"/>
            <a:ext cx="82296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6548438"/>
            <a:ext cx="381000" cy="309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/>
            </a:lvl1pPr>
          </a:lstStyle>
          <a:p>
            <a:pPr algn="r">
              <a:defRPr/>
            </a:pPr>
            <a:fld id="{87CB79A8-10C8-43B5-BA3E-1B2167EF13DD}" type="slidenum">
              <a:rPr lang="en-US" sz="1000"/>
              <a:pPr algn="r">
                <a:defRPr/>
              </a:pPr>
              <a:t>‹#›</a:t>
            </a:fld>
            <a:endParaRPr lang="en-US" sz="1000" dirty="0"/>
          </a:p>
        </p:txBody>
      </p:sp>
      <p:sp>
        <p:nvSpPr>
          <p:cNvPr id="5" name="Line 9"/>
          <p:cNvSpPr>
            <a:spLocks noChangeShapeType="1"/>
          </p:cNvSpPr>
          <p:nvPr userDrawn="1"/>
        </p:nvSpPr>
        <p:spPr bwMode="auto">
          <a:xfrm>
            <a:off x="457200" y="533400"/>
            <a:ext cx="8686800" cy="0"/>
          </a:xfrm>
          <a:prstGeom prst="line">
            <a:avLst/>
          </a:prstGeom>
          <a:noFill/>
          <a:ln w="28575">
            <a:solidFill>
              <a:srgbClr val="D4001A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  <a:buClr>
                <a:srgbClr val="D4001A"/>
              </a:buClr>
              <a:defRPr/>
            </a:pPr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3663950" y="6554788"/>
            <a:ext cx="1808163" cy="2746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buClr>
                <a:srgbClr val="D4001A"/>
              </a:buClr>
              <a:defRPr/>
            </a:pPr>
            <a:r>
              <a:rPr lang="en-US" sz="1200" dirty="0">
                <a:solidFill>
                  <a:srgbClr val="FF0000"/>
                </a:solidFill>
              </a:rPr>
              <a:t>Proprietary &amp; Confidential</a:t>
            </a:r>
          </a:p>
        </p:txBody>
      </p:sp>
      <p:pic>
        <p:nvPicPr>
          <p:cNvPr id="1031" name="Picture 19" descr="BOA primary logo RGB"/>
          <p:cNvPicPr preferRelativeResize="0"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02475" y="6372225"/>
            <a:ext cx="1974850" cy="41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D4001A"/>
          </a:solidFill>
          <a:latin typeface="Calibri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D4001A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D4001A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D4001A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D4001A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rgbClr val="D4001A"/>
          </a:solidFill>
          <a:latin typeface="HigherStandards-Headline" pitchFamily="2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rgbClr val="D4001A"/>
          </a:solidFill>
          <a:latin typeface="HigherStandards-Headline" pitchFamily="2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rgbClr val="D4001A"/>
          </a:solidFill>
          <a:latin typeface="HigherStandards-Headline" pitchFamily="2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rgbClr val="D4001A"/>
          </a:solidFill>
          <a:latin typeface="HigherStandards-Headline" pitchFamily="2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Clr>
          <a:srgbClr val="D4001A"/>
        </a:buClr>
        <a:buChar char="•"/>
        <a:defRPr sz="2000">
          <a:solidFill>
            <a:schemeClr val="tx1"/>
          </a:solidFill>
          <a:latin typeface="Arial" charset="0"/>
          <a:ea typeface="+mn-ea"/>
          <a:cs typeface="+mn-cs"/>
        </a:defRPr>
      </a:lvl1pPr>
      <a:lvl2pPr marL="685800" indent="-230188" algn="l" rtl="0" eaLnBrk="0" fontAlgn="base" hangingPunct="0">
        <a:spcBef>
          <a:spcPct val="20000"/>
        </a:spcBef>
        <a:spcAft>
          <a:spcPct val="0"/>
        </a:spcAft>
        <a:buClr>
          <a:srgbClr val="D4001A"/>
        </a:buClr>
        <a:buChar char="–"/>
        <a:defRPr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D4001A"/>
        </a:buClr>
        <a:buChar char="•"/>
        <a:defRPr sz="16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D4001A"/>
        </a:buClr>
        <a:buChar char="–"/>
        <a:defRPr sz="14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D4001A"/>
        </a:buClr>
        <a:buChar char="»"/>
        <a:defRPr sz="12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D4001A"/>
        </a:buClr>
        <a:buChar char="»"/>
        <a:defRPr sz="1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D4001A"/>
        </a:buClr>
        <a:buChar char="»"/>
        <a:defRPr sz="1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D4001A"/>
        </a:buClr>
        <a:buChar char="»"/>
        <a:defRPr sz="1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D4001A"/>
        </a:buClr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990600" y="1524000"/>
            <a:ext cx="7162800" cy="1981200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Product Development Workshop Part 6:  		      Marketing</a:t>
            </a:r>
            <a:br>
              <a:rPr lang="en-US" dirty="0" smtClean="0"/>
            </a:br>
            <a:endParaRPr lang="en-US" sz="1800" dirty="0" smtClean="0"/>
          </a:p>
        </p:txBody>
      </p:sp>
      <p:sp>
        <p:nvSpPr>
          <p:cNvPr id="3" name="Title 1"/>
          <p:cNvSpPr txBox="1">
            <a:spLocks/>
          </p:cNvSpPr>
          <p:nvPr/>
        </p:nvSpPr>
        <p:spPr bwMode="auto">
          <a:xfrm>
            <a:off x="990600" y="4800600"/>
            <a:ext cx="76962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0" hangingPunct="0">
              <a:defRPr/>
            </a:pPr>
            <a:r>
              <a:rPr lang="en-US" sz="2400" kern="0" dirty="0" smtClean="0">
                <a:solidFill>
                  <a:srgbClr val="D4001A"/>
                </a:solidFill>
                <a:ea typeface="+mj-ea"/>
                <a:cs typeface="+mj-cs"/>
              </a:rPr>
              <a:t>2012 CAS Ratemaking and Product Management Seminar </a:t>
            </a:r>
          </a:p>
          <a:p>
            <a:pPr eaLnBrk="0" hangingPunct="0">
              <a:defRPr/>
            </a:pPr>
            <a:endParaRPr lang="en-US" sz="2400" kern="0" dirty="0" smtClean="0">
              <a:solidFill>
                <a:srgbClr val="D4001A"/>
              </a:solidFill>
              <a:ea typeface="+mj-ea"/>
              <a:cs typeface="+mj-cs"/>
            </a:endParaRPr>
          </a:p>
          <a:p>
            <a:pPr eaLnBrk="0" hangingPunct="0">
              <a:defRPr/>
            </a:pPr>
            <a:r>
              <a:rPr lang="en-US" sz="2400" kern="0" dirty="0" smtClean="0">
                <a:solidFill>
                  <a:srgbClr val="D4001A"/>
                </a:solidFill>
                <a:ea typeface="+mj-ea"/>
                <a:cs typeface="+mj-cs"/>
              </a:rPr>
              <a:t>March 19, 2012</a:t>
            </a:r>
            <a:r>
              <a:rPr lang="en-US" sz="3000" kern="0" dirty="0">
                <a:solidFill>
                  <a:srgbClr val="D4001A"/>
                </a:solidFill>
                <a:ea typeface="+mj-ea"/>
                <a:cs typeface="+mj-cs"/>
              </a:rPr>
              <a:t/>
            </a:r>
            <a:br>
              <a:rPr lang="en-US" sz="3000" kern="0" dirty="0">
                <a:solidFill>
                  <a:srgbClr val="D4001A"/>
                </a:solidFill>
                <a:ea typeface="+mj-ea"/>
                <a:cs typeface="+mj-cs"/>
              </a:rPr>
            </a:br>
            <a:r>
              <a:rPr lang="en-US" sz="3000" kern="0" dirty="0">
                <a:solidFill>
                  <a:srgbClr val="D4001A"/>
                </a:solidFill>
                <a:ea typeface="+mj-ea"/>
                <a:cs typeface="+mj-cs"/>
              </a:rPr>
              <a:t/>
            </a:r>
            <a:br>
              <a:rPr lang="en-US" sz="3000" kern="0" dirty="0">
                <a:solidFill>
                  <a:srgbClr val="D4001A"/>
                </a:solidFill>
                <a:ea typeface="+mj-ea"/>
                <a:cs typeface="+mj-cs"/>
              </a:rPr>
            </a:br>
            <a:r>
              <a:rPr lang="en-US" sz="2400" kern="0" dirty="0" smtClean="0">
                <a:solidFill>
                  <a:srgbClr val="D4001A"/>
                </a:solidFill>
                <a:ea typeface="+mj-ea"/>
                <a:cs typeface="+mj-cs"/>
              </a:rPr>
              <a:t>Kelly McKeethan, FCAS, MAAA, CPCU</a:t>
            </a:r>
            <a:endParaRPr lang="en-US" sz="2400" kern="0" dirty="0">
              <a:solidFill>
                <a:srgbClr val="D4001A"/>
              </a:solidFill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/>
          <a:lstStyle/>
          <a:p>
            <a:r>
              <a:rPr lang="en-US" sz="1800" dirty="0" smtClean="0"/>
              <a:t> </a:t>
            </a: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457200" y="685800"/>
            <a:ext cx="82296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D4001A"/>
              </a:buClr>
              <a:buSzTx/>
              <a:buFontTx/>
              <a:buNone/>
              <a:tabLst/>
              <a:defRPr/>
            </a:pPr>
            <a:r>
              <a:rPr kumimoji="0" lang="en-US" sz="2000" b="0" i="0" u="sng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Outline</a:t>
            </a: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D4001A"/>
              </a:buClr>
              <a:buSzTx/>
              <a:buFontTx/>
              <a:buNone/>
              <a:tabLst/>
              <a:defRPr/>
            </a:pPr>
            <a:endParaRPr kumimoji="0" lang="en-US" sz="2000" b="0" i="0" u="sng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D4001A"/>
              </a:buClr>
              <a:buSzTx/>
              <a:buFontTx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Issues								3-4</a:t>
            </a: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D4001A"/>
              </a:buClr>
              <a:buSzTx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685800" lvl="1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r>
              <a:rPr lang="en-US" b="0" kern="0" dirty="0" smtClean="0">
                <a:solidFill>
                  <a:schemeClr val="tx1"/>
                </a:solidFill>
              </a:rPr>
              <a:t>Overall</a:t>
            </a:r>
          </a:p>
          <a:p>
            <a:pPr marL="685800" lvl="1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r>
              <a:rPr lang="en-US" b="0" kern="0" dirty="0" smtClean="0">
                <a:solidFill>
                  <a:schemeClr val="tx1"/>
                </a:solidFill>
              </a:rPr>
              <a:t>Compliance</a:t>
            </a:r>
          </a:p>
          <a:p>
            <a:pPr marL="685800" lvl="1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r>
              <a:rPr lang="en-US" b="0" kern="0" dirty="0" smtClean="0">
                <a:solidFill>
                  <a:schemeClr val="tx1"/>
                </a:solidFill>
              </a:rPr>
              <a:t>Logistical</a:t>
            </a:r>
          </a:p>
          <a:p>
            <a:pPr marL="685800" lvl="1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r>
              <a:rPr lang="en-US" b="0" kern="0" dirty="0" smtClean="0">
                <a:solidFill>
                  <a:schemeClr val="tx1"/>
                </a:solidFill>
              </a:rPr>
              <a:t>Expenses</a:t>
            </a:r>
          </a:p>
          <a:p>
            <a:pPr marL="685800" lvl="1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r>
              <a:rPr lang="en-US" b="0" kern="0" dirty="0" smtClean="0">
                <a:solidFill>
                  <a:schemeClr val="tx1"/>
                </a:solidFill>
              </a:rPr>
              <a:t>Competitive Analysis</a:t>
            </a:r>
          </a:p>
          <a:p>
            <a:pPr marL="685800" lvl="1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r>
              <a:rPr lang="en-US" b="0" kern="0" dirty="0" smtClean="0">
                <a:solidFill>
                  <a:schemeClr val="tx1"/>
                </a:solidFill>
              </a:rPr>
              <a:t>Others?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defRPr/>
            </a:pPr>
            <a:endParaRPr kumimoji="0" lang="en-US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D4001A"/>
              </a:buClr>
              <a:buSzTx/>
              <a:buFontTx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Metrics							5-6</a:t>
            </a: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D4001A"/>
              </a:buClr>
              <a:buSzTx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685800" lvl="1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r>
              <a:rPr lang="en-US" b="0" kern="0" dirty="0" smtClean="0">
                <a:solidFill>
                  <a:schemeClr val="tx1"/>
                </a:solidFill>
              </a:rPr>
              <a:t>Brand Awareness</a:t>
            </a:r>
          </a:p>
          <a:p>
            <a:pPr marL="685800" lvl="1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Customer Awareness</a:t>
            </a:r>
          </a:p>
          <a:p>
            <a:pPr marL="685800" lvl="1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r>
              <a:rPr lang="en-US" b="0" kern="0" dirty="0" smtClean="0">
                <a:solidFill>
                  <a:schemeClr val="tx1"/>
                </a:solidFill>
              </a:rPr>
              <a:t>Specific Campaign for Product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D4001A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D4001A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D4001A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_Higher Standards ppt" charset="0"/>
              <a:ea typeface="+mn-ea"/>
              <a:cs typeface="+mn-cs"/>
            </a:endParaRP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D4001A"/>
              </a:buClr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D4001A"/>
              </a:buClr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14600" y="6019800"/>
            <a:ext cx="4495800" cy="609600"/>
          </a:xfrm>
          <a:noFill/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  <a:latin typeface="Calibri" pitchFamily="34" charset="0"/>
              </a:rPr>
              <a:t>    2012 CAS RPM Seminar  -   March 19, 2012</a:t>
            </a:r>
          </a:p>
        </p:txBody>
      </p:sp>
      <p:sp>
        <p:nvSpPr>
          <p:cNvPr id="5" name="Rectangle 4"/>
          <p:cNvSpPr/>
          <p:nvPr/>
        </p:nvSpPr>
        <p:spPr>
          <a:xfrm>
            <a:off x="762000" y="228600"/>
            <a:ext cx="7696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Product Development Workshop Part 6: Marketing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/>
          <a:lstStyle/>
          <a:p>
            <a:r>
              <a:rPr lang="en-US" sz="1800" dirty="0" smtClean="0"/>
              <a:t> </a:t>
            </a: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457200" y="609600"/>
            <a:ext cx="82296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D4001A"/>
              </a:buClr>
              <a:buSzTx/>
              <a:buFontTx/>
              <a:buNone/>
              <a:tabLst/>
              <a:defRPr/>
            </a:pPr>
            <a:r>
              <a:rPr lang="en-US" sz="2000" b="0" u="sng" kern="0" noProof="0" dirty="0" smtClean="0">
                <a:solidFill>
                  <a:schemeClr val="tx1"/>
                </a:solidFill>
              </a:rPr>
              <a:t>Issues</a:t>
            </a: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D4001A"/>
              </a:buClr>
              <a:buSzTx/>
              <a:buFontTx/>
              <a:buNone/>
              <a:tabLst/>
              <a:defRPr/>
            </a:pPr>
            <a:endParaRPr kumimoji="0" lang="en-US" sz="2000" b="0" i="0" u="sng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D4001A"/>
              </a:buClr>
              <a:buSzTx/>
              <a:buFontTx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Overall – what type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of marketing (mass media or more targeted)?</a:t>
            </a:r>
          </a:p>
          <a:p>
            <a:pPr marL="685800" lvl="1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r>
              <a:rPr lang="en-US" b="0" kern="0" baseline="0" dirty="0" smtClean="0">
                <a:solidFill>
                  <a:schemeClr val="tx1"/>
                </a:solidFill>
              </a:rPr>
              <a:t>Is</a:t>
            </a:r>
            <a:r>
              <a:rPr lang="en-US" b="0" kern="0" dirty="0" smtClean="0">
                <a:solidFill>
                  <a:schemeClr val="tx1"/>
                </a:solidFill>
              </a:rPr>
              <a:t> there a type that fits the product best?</a:t>
            </a:r>
            <a:endParaRPr kumimoji="0" lang="en-US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D4001A"/>
              </a:buClr>
              <a:buSzTx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D4001A"/>
              </a:buClr>
              <a:buSzTx/>
              <a:buFontTx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Compliance </a:t>
            </a: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D4001A"/>
              </a:buClr>
              <a:buSzTx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685800" lvl="1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r>
              <a:rPr lang="en-US" b="0" kern="0" dirty="0" smtClean="0">
                <a:solidFill>
                  <a:schemeClr val="tx1"/>
                </a:solidFill>
              </a:rPr>
              <a:t>Can marketing materials be sent with certain notices, such as a notification of change in terms and conditions?</a:t>
            </a:r>
          </a:p>
          <a:p>
            <a:pPr marL="685800" lvl="1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r>
              <a:rPr lang="en-US" b="0" kern="0" dirty="0" smtClean="0">
                <a:solidFill>
                  <a:schemeClr val="tx1"/>
                </a:solidFill>
              </a:rPr>
              <a:t>Required Disclosures </a:t>
            </a:r>
          </a:p>
          <a:p>
            <a:pPr marL="685800" lvl="1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How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often can marketing materials be sent?  Also a philosophical question – many marketers say at least 4 touches per year.</a:t>
            </a:r>
          </a:p>
          <a:p>
            <a:pPr marL="685800" lvl="1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r>
              <a:rPr lang="en-US" b="0" kern="0" baseline="0" dirty="0" smtClean="0">
                <a:solidFill>
                  <a:schemeClr val="tx1"/>
                </a:solidFill>
              </a:rPr>
              <a:t>Co-branding</a:t>
            </a:r>
            <a:r>
              <a:rPr lang="en-US" b="0" kern="0" dirty="0" smtClean="0">
                <a:solidFill>
                  <a:schemeClr val="tx1"/>
                </a:solidFill>
              </a:rPr>
              <a:t> – if niche is a group.  Need knowledge of logo standards to comply with partner’s standards.  Important that group leadership be seen as promoting product.</a:t>
            </a:r>
          </a:p>
          <a:p>
            <a:pPr marL="685800" lvl="1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r>
              <a:rPr lang="en-US" b="0" kern="0" dirty="0" smtClean="0">
                <a:solidFill>
                  <a:schemeClr val="tx1"/>
                </a:solidFill>
              </a:rPr>
              <a:t>Does a group allow on-site visits?</a:t>
            </a:r>
          </a:p>
          <a:p>
            <a:pPr marL="685800" lvl="1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defRPr/>
            </a:pPr>
            <a:endParaRPr lang="en-US" b="0" kern="0" dirty="0" smtClean="0">
              <a:solidFill>
                <a:schemeClr val="tx1"/>
              </a:solidFill>
            </a:endParaRPr>
          </a:p>
          <a:p>
            <a:pPr marL="685800" lvl="1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defRPr/>
            </a:pPr>
            <a:endParaRPr kumimoji="0" lang="en-US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D4001A"/>
              </a:buClr>
              <a:buSzTx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D4001A"/>
              </a:buClr>
              <a:buSzTx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D4001A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D4001A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D4001A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D4001A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_Higher Standards ppt" charset="0"/>
              <a:ea typeface="+mn-ea"/>
              <a:cs typeface="+mn-cs"/>
            </a:endParaRP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D4001A"/>
              </a:buClr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D4001A"/>
              </a:buClr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33600" y="6172200"/>
            <a:ext cx="4419600" cy="304800"/>
          </a:xfrm>
          <a:noFill/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  <a:latin typeface="Calibri" pitchFamily="34" charset="0"/>
              </a:rPr>
              <a:t>    2012 CAS RPM Seminar – March </a:t>
            </a:r>
            <a:r>
              <a:rPr lang="en-US" dirty="0" smtClean="0">
                <a:solidFill>
                  <a:srgbClr val="000000"/>
                </a:solidFill>
              </a:rPr>
              <a:t>19</a:t>
            </a:r>
            <a:r>
              <a:rPr lang="en-US" dirty="0" smtClean="0">
                <a:solidFill>
                  <a:srgbClr val="000000"/>
                </a:solidFill>
                <a:latin typeface="Calibri" pitchFamily="34" charset="0"/>
              </a:rPr>
              <a:t>, 2012</a:t>
            </a:r>
          </a:p>
        </p:txBody>
      </p:sp>
      <p:sp>
        <p:nvSpPr>
          <p:cNvPr id="5" name="Rectangle 4"/>
          <p:cNvSpPr/>
          <p:nvPr/>
        </p:nvSpPr>
        <p:spPr>
          <a:xfrm>
            <a:off x="762000" y="228600"/>
            <a:ext cx="7772400" cy="381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Product Development Workshop Part 6: Marketing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924800" cy="533400"/>
          </a:xfrm>
        </p:spPr>
        <p:txBody>
          <a:bodyPr/>
          <a:lstStyle/>
          <a:p>
            <a:r>
              <a:rPr lang="en-US" sz="1800" dirty="0" smtClean="0"/>
              <a:t>Product Development Workshop Part 6: Marketing</a:t>
            </a:r>
            <a:br>
              <a:rPr lang="en-US" sz="1800" dirty="0" smtClean="0"/>
            </a:br>
            <a:endParaRPr lang="en-US" sz="1800" dirty="0" smtClean="0"/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457200" y="762000"/>
            <a:ext cx="8229600" cy="536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D4001A"/>
              </a:buClr>
              <a:buSzTx/>
              <a:buFontTx/>
              <a:buNone/>
              <a:tabLst/>
              <a:defRPr/>
            </a:pPr>
            <a:r>
              <a:rPr kumimoji="0" lang="en-US" sz="2000" b="0" i="0" u="sng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Issues</a:t>
            </a: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D4001A"/>
              </a:buClr>
              <a:buSzTx/>
              <a:buFontTx/>
              <a:buChar char="•"/>
              <a:tabLst/>
              <a:defRPr/>
            </a:pPr>
            <a:endParaRPr lang="en-US" b="0" kern="0" dirty="0" smtClean="0">
              <a:solidFill>
                <a:schemeClr val="tx1"/>
              </a:solidFill>
            </a:endParaRP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D4001A"/>
              </a:buClr>
              <a:buSzTx/>
              <a:buFontTx/>
              <a:buChar char="•"/>
              <a:tabLst/>
              <a:defRPr/>
            </a:pPr>
            <a:r>
              <a:rPr lang="en-US" b="0" kern="0" dirty="0" smtClean="0">
                <a:solidFill>
                  <a:schemeClr val="tx1"/>
                </a:solidFill>
              </a:rPr>
              <a:t>Compliance (continued)</a:t>
            </a:r>
          </a:p>
          <a:p>
            <a:pPr marL="685800" lvl="1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r>
              <a:rPr lang="en-US" b="0" kern="0" dirty="0" smtClean="0">
                <a:solidFill>
                  <a:schemeClr val="tx1"/>
                </a:solidFill>
              </a:rPr>
              <a:t>Manage database of potential customers against database of opt-out customers</a:t>
            </a:r>
          </a:p>
          <a:p>
            <a:pPr marL="685800" lvl="1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r>
              <a:rPr lang="en-US" b="0" kern="0" dirty="0" smtClean="0">
                <a:solidFill>
                  <a:schemeClr val="tx1"/>
                </a:solidFill>
              </a:rPr>
              <a:t>Is product available in all states?  If not, can national marketing be done</a:t>
            </a:r>
            <a:r>
              <a:rPr lang="en-US" b="0" kern="0" dirty="0" smtClean="0">
                <a:solidFill>
                  <a:schemeClr val="tx1"/>
                </a:solidFill>
              </a:rPr>
              <a:t>?</a:t>
            </a:r>
            <a:endParaRPr lang="en-US" b="0" kern="0" dirty="0" smtClean="0">
              <a:solidFill>
                <a:schemeClr val="tx1"/>
              </a:solidFill>
            </a:endParaRPr>
          </a:p>
          <a:p>
            <a:pPr marL="685800" lvl="1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r>
              <a:rPr lang="en-US" b="0" kern="0" dirty="0" smtClean="0">
                <a:solidFill>
                  <a:schemeClr val="tx1"/>
                </a:solidFill>
              </a:rPr>
              <a:t>Accuracy of statements – need to send through Legal Department</a:t>
            </a: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D4001A"/>
              </a:buClr>
              <a:buSzTx/>
              <a:tabLst/>
              <a:defRPr/>
            </a:pPr>
            <a:endParaRPr lang="en-US" b="0" kern="0" dirty="0" smtClean="0">
              <a:solidFill>
                <a:schemeClr val="tx1"/>
              </a:solidFill>
            </a:endParaRP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D4001A"/>
              </a:buClr>
              <a:buSzTx/>
              <a:buFontTx/>
              <a:buChar char="•"/>
              <a:tabLst/>
              <a:defRPr/>
            </a:pPr>
            <a:r>
              <a:rPr lang="en-US" b="0" kern="0" dirty="0" smtClean="0">
                <a:solidFill>
                  <a:schemeClr val="tx1"/>
                </a:solidFill>
              </a:rPr>
              <a:t>Logistical </a:t>
            </a:r>
          </a:p>
          <a:p>
            <a:pPr marL="685800" lvl="1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r>
              <a:rPr lang="en-US" b="0" kern="0" dirty="0" smtClean="0">
                <a:solidFill>
                  <a:schemeClr val="tx1"/>
                </a:solidFill>
              </a:rPr>
              <a:t>Group – are you the exclusive provider?   </a:t>
            </a:r>
          </a:p>
          <a:p>
            <a:pPr marL="685800" lvl="1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r>
              <a:rPr lang="en-US" b="0" kern="0" dirty="0" smtClean="0">
                <a:solidFill>
                  <a:schemeClr val="tx1"/>
                </a:solidFill>
              </a:rPr>
              <a:t>Targeted segments – consider the niche</a:t>
            </a:r>
          </a:p>
          <a:p>
            <a:pPr marL="685800" lvl="1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endParaRPr lang="en-US" b="0" kern="0" dirty="0" smtClean="0">
              <a:solidFill>
                <a:schemeClr val="tx1"/>
              </a:solidFill>
            </a:endParaRP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D4001A"/>
              </a:buClr>
              <a:buSzTx/>
              <a:buFontTx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Expenses 					    		</a:t>
            </a: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D4001A"/>
              </a:buClr>
              <a:buSzTx/>
              <a:buFontTx/>
              <a:buChar char="•"/>
              <a:tabLst/>
              <a:defRPr/>
            </a:pPr>
            <a:endParaRPr lang="en-US" b="0" kern="0" dirty="0" smtClean="0">
              <a:solidFill>
                <a:schemeClr val="tx1"/>
              </a:solidFill>
            </a:endParaRP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D4001A"/>
              </a:buClr>
              <a:buSzTx/>
              <a:buFontTx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Competitive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Analysis - know your competitors’ products like your own.  </a:t>
            </a:r>
            <a:r>
              <a:rPr lang="en-US" b="0" kern="0" dirty="0" smtClean="0">
                <a:solidFill>
                  <a:schemeClr val="tx1"/>
                </a:solidFill>
              </a:rPr>
              <a:t>Very important in non-exclusive provider situation. </a:t>
            </a:r>
          </a:p>
          <a:p>
            <a:pPr marL="685800" lvl="1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r>
              <a:rPr lang="en-US" b="0" kern="0" dirty="0" smtClean="0">
                <a:solidFill>
                  <a:schemeClr val="tx1"/>
                </a:solidFill>
              </a:rPr>
              <a:t>Also a compliance issue</a:t>
            </a: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D4001A"/>
              </a:buClr>
              <a:buSzTx/>
              <a:buFontTx/>
              <a:buChar char="•"/>
              <a:tabLst/>
              <a:defRPr/>
            </a:pPr>
            <a:endParaRPr lang="en-US" b="0" kern="0" dirty="0" smtClean="0">
              <a:solidFill>
                <a:schemeClr val="tx1"/>
              </a:solidFill>
            </a:endParaRP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D4001A"/>
              </a:buClr>
              <a:buSzTx/>
              <a:buFontTx/>
              <a:buChar char="•"/>
              <a:tabLst/>
              <a:defRPr/>
            </a:pPr>
            <a:r>
              <a:rPr lang="en-US" b="0" kern="0" dirty="0" smtClean="0">
                <a:solidFill>
                  <a:schemeClr val="tx1"/>
                </a:solidFill>
              </a:rPr>
              <a:t>Others?</a:t>
            </a:r>
          </a:p>
          <a:p>
            <a:pPr marL="685800" lvl="1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defRPr/>
            </a:pPr>
            <a:endParaRPr lang="en-US" b="0" kern="0" baseline="0" dirty="0" smtClean="0">
              <a:solidFill>
                <a:schemeClr val="tx1"/>
              </a:solidFill>
            </a:endParaRPr>
          </a:p>
          <a:p>
            <a:pPr marL="685800" lvl="1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endParaRPr kumimoji="0" lang="en-US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D4001A"/>
              </a:buClr>
              <a:buSzTx/>
              <a:tabLst/>
              <a:defRPr/>
            </a:pPr>
            <a:endParaRPr lang="en-US" b="0" kern="0" dirty="0" smtClean="0">
              <a:solidFill>
                <a:schemeClr val="tx1"/>
              </a:solidFill>
            </a:endParaRP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D4001A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D4001A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D4001A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D4001A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_Higher Standards ppt" charset="0"/>
              <a:ea typeface="+mn-ea"/>
              <a:cs typeface="+mn-cs"/>
            </a:endParaRP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D4001A"/>
              </a:buClr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D4001A"/>
              </a:buClr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62200" y="6172200"/>
            <a:ext cx="4343400" cy="304800"/>
          </a:xfrm>
          <a:noFill/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  <a:latin typeface="Calibri" pitchFamily="34" charset="0"/>
              </a:rPr>
              <a:t>    2012 CAS RPM Seminar  - March 19, 2012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7924800" cy="609600"/>
          </a:xfrm>
        </p:spPr>
        <p:txBody>
          <a:bodyPr/>
          <a:lstStyle/>
          <a:p>
            <a:r>
              <a:rPr lang="en-US" sz="1800" dirty="0" smtClean="0"/>
              <a:t>Product Development Workshop Part 6: Marketing</a:t>
            </a:r>
            <a:br>
              <a:rPr lang="en-US" sz="1800" dirty="0" smtClean="0"/>
            </a:br>
            <a:endParaRPr lang="en-US" sz="1800" dirty="0" smtClean="0"/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457200" y="762000"/>
            <a:ext cx="8229600" cy="536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D4001A"/>
              </a:buClr>
              <a:buSzTx/>
              <a:buFontTx/>
              <a:buNone/>
              <a:tabLst/>
              <a:defRPr/>
            </a:pPr>
            <a:r>
              <a:rPr kumimoji="0" lang="en-US" sz="2000" b="0" i="0" u="sng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Metrics </a:t>
            </a: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D4001A"/>
              </a:buClr>
              <a:buSzTx/>
              <a:buFontTx/>
              <a:buChar char="•"/>
              <a:tabLst/>
              <a:defRPr/>
            </a:pPr>
            <a:endParaRPr lang="en-US" b="0" kern="0" dirty="0" smtClean="0">
              <a:solidFill>
                <a:schemeClr val="tx1"/>
              </a:solidFill>
            </a:endParaRP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D4001A"/>
              </a:buClr>
              <a:buSzTx/>
              <a:buFontTx/>
              <a:buChar char="•"/>
              <a:tabLst/>
              <a:defRPr/>
            </a:pPr>
            <a:r>
              <a:rPr lang="en-US" b="0" kern="0" dirty="0" smtClean="0">
                <a:solidFill>
                  <a:schemeClr val="tx1"/>
                </a:solidFill>
              </a:rPr>
              <a:t>Brand Awareness </a:t>
            </a:r>
          </a:p>
          <a:p>
            <a:pPr marL="685800" lvl="1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r>
              <a:rPr lang="en-US" b="0" kern="0" dirty="0" smtClean="0">
                <a:solidFill>
                  <a:schemeClr val="tx1"/>
                </a:solidFill>
              </a:rPr>
              <a:t>Not the same thing as name recognition – do people realize your company sells a certain product?  Typically 4-5 touches are needed to create awareness of your company’s product.</a:t>
            </a:r>
          </a:p>
          <a:p>
            <a:pPr marL="685800" lvl="1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r>
              <a:rPr lang="en-US" b="0" kern="0" dirty="0" smtClean="0">
                <a:solidFill>
                  <a:schemeClr val="tx1"/>
                </a:solidFill>
              </a:rPr>
              <a:t>Measure before and after a campaign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r>
              <a:rPr lang="en-US" b="0" kern="0" dirty="0" smtClean="0">
                <a:solidFill>
                  <a:schemeClr val="tx1"/>
                </a:solidFill>
              </a:rPr>
              <a:t>General public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r>
              <a:rPr lang="en-US" b="0" kern="0" dirty="0" smtClean="0">
                <a:solidFill>
                  <a:schemeClr val="tx1"/>
                </a:solidFill>
              </a:rPr>
              <a:t>Within group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defRPr/>
            </a:pPr>
            <a:endParaRPr lang="en-US" b="0" kern="0" dirty="0" smtClean="0">
              <a:solidFill>
                <a:schemeClr val="tx1"/>
              </a:solidFill>
            </a:endParaRP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D4001A"/>
              </a:buClr>
              <a:buSzTx/>
              <a:buFontTx/>
              <a:buChar char="•"/>
              <a:tabLst/>
              <a:defRPr/>
            </a:pPr>
            <a:r>
              <a:rPr lang="en-US" b="0" kern="0" dirty="0" smtClean="0">
                <a:solidFill>
                  <a:schemeClr val="tx1"/>
                </a:solidFill>
              </a:rPr>
              <a:t>Customer Awareness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685800" lvl="1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</a:pPr>
            <a:r>
              <a:rPr lang="en-US" b="0" kern="0" dirty="0" smtClean="0">
                <a:solidFill>
                  <a:schemeClr val="tx1"/>
                </a:solidFill>
              </a:rPr>
              <a:t>Voluntary Products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</a:pPr>
            <a:r>
              <a:rPr lang="en-US" b="0" kern="0" dirty="0" smtClean="0">
                <a:solidFill>
                  <a:schemeClr val="tx1"/>
                </a:solidFill>
              </a:rPr>
              <a:t>Ask existing customers if they are aware they have a product – percentages will surprise you</a:t>
            </a:r>
          </a:p>
          <a:p>
            <a:pPr marL="685800" lvl="1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</a:pPr>
            <a:r>
              <a:rPr lang="en-US" b="0" kern="0" dirty="0" smtClean="0">
                <a:solidFill>
                  <a:schemeClr val="tx1"/>
                </a:solidFill>
              </a:rPr>
              <a:t>Mandatory Products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</a:pPr>
            <a:r>
              <a:rPr lang="en-US" b="0" kern="0" dirty="0" smtClean="0">
                <a:solidFill>
                  <a:schemeClr val="tx1"/>
                </a:solidFill>
              </a:rPr>
              <a:t>Ask existing customers if they know which company insures them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</a:pPr>
            <a:r>
              <a:rPr lang="en-US" b="0" kern="0" dirty="0" smtClean="0">
                <a:solidFill>
                  <a:schemeClr val="tx1"/>
                </a:solidFill>
              </a:rPr>
              <a:t>Anecdotal – surprised by low levels of awareness 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</a:pPr>
            <a:r>
              <a:rPr lang="en-US" b="0" kern="0" dirty="0" smtClean="0">
                <a:solidFill>
                  <a:schemeClr val="tx1"/>
                </a:solidFill>
              </a:rPr>
              <a:t>Use outside vendor</a:t>
            </a: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D4001A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D4001A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D4001A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D4001A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_Higher Standards ppt" charset="0"/>
              <a:ea typeface="+mn-ea"/>
              <a:cs typeface="+mn-cs"/>
            </a:endParaRP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D4001A"/>
              </a:buClr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D4001A"/>
              </a:buClr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172200"/>
            <a:ext cx="4343400" cy="304800"/>
          </a:xfrm>
          <a:noFill/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  <a:latin typeface="Calibri" pitchFamily="34" charset="0"/>
              </a:rPr>
              <a:t>    2012 CAS RPM Seminar  - March 19, 2012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7924800" cy="609600"/>
          </a:xfrm>
        </p:spPr>
        <p:txBody>
          <a:bodyPr/>
          <a:lstStyle/>
          <a:p>
            <a:r>
              <a:rPr lang="en-US" sz="1800" dirty="0" smtClean="0"/>
              <a:t>Product Development Workshop Part 6: Marketing</a:t>
            </a:r>
            <a:br>
              <a:rPr lang="en-US" sz="1800" dirty="0" smtClean="0"/>
            </a:br>
            <a:endParaRPr lang="en-US" sz="1800" dirty="0" smtClean="0"/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533400" y="762000"/>
            <a:ext cx="8229600" cy="536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D4001A"/>
              </a:buClr>
              <a:buSzTx/>
              <a:buFontTx/>
              <a:buNone/>
              <a:tabLst/>
              <a:defRPr/>
            </a:pPr>
            <a:r>
              <a:rPr lang="en-US" b="0" u="sng" kern="0" dirty="0" smtClean="0">
                <a:solidFill>
                  <a:schemeClr val="tx1"/>
                </a:solidFill>
              </a:rPr>
              <a:t>Metrics (continued)</a:t>
            </a: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D4001A"/>
              </a:buClr>
              <a:buSzTx/>
              <a:tabLst/>
              <a:defRPr/>
            </a:pPr>
            <a:endParaRPr lang="en-US" b="0" kern="0" dirty="0" smtClean="0">
              <a:solidFill>
                <a:schemeClr val="tx1"/>
              </a:solidFill>
            </a:endParaRP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D4001A"/>
              </a:buClr>
              <a:buSzTx/>
              <a:buFontTx/>
              <a:buChar char="•"/>
              <a:tabLst/>
              <a:defRPr/>
            </a:pPr>
            <a:r>
              <a:rPr lang="en-US" b="0" kern="0" dirty="0" smtClean="0">
                <a:solidFill>
                  <a:schemeClr val="tx1"/>
                </a:solidFill>
              </a:rPr>
              <a:t>Specific Campaign for New Product  </a:t>
            </a:r>
          </a:p>
          <a:p>
            <a:pPr marL="685800" lvl="1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r>
              <a:rPr lang="en-US" b="0" kern="0" dirty="0" smtClean="0">
                <a:solidFill>
                  <a:schemeClr val="tx1"/>
                </a:solidFill>
              </a:rPr>
              <a:t>Subjective Metrics – good predictors of success 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r>
              <a:rPr lang="en-US" b="0" kern="0" dirty="0" smtClean="0">
                <a:solidFill>
                  <a:schemeClr val="tx1"/>
                </a:solidFill>
              </a:rPr>
              <a:t>How do your marketing reps/agents feel about the new product?  </a:t>
            </a:r>
          </a:p>
          <a:p>
            <a:pPr marL="1600200" lvl="3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r>
              <a:rPr lang="en-US" b="0" kern="0" dirty="0" smtClean="0">
                <a:solidFill>
                  <a:schemeClr val="tx1"/>
                </a:solidFill>
              </a:rPr>
              <a:t>Goes back to involvement of all departments in product design </a:t>
            </a:r>
          </a:p>
          <a:p>
            <a:pPr marL="1600200" lvl="3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r>
              <a:rPr lang="en-US" b="0" kern="0" dirty="0" smtClean="0">
                <a:solidFill>
                  <a:schemeClr val="tx1"/>
                </a:solidFill>
              </a:rPr>
              <a:t>More involvement leads to more enthusiasm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r>
              <a:rPr lang="en-US" b="0" kern="0" dirty="0" smtClean="0">
                <a:solidFill>
                  <a:schemeClr val="tx1"/>
                </a:solidFill>
              </a:rPr>
              <a:t>Likewise for key external customers</a:t>
            </a:r>
          </a:p>
          <a:p>
            <a:pPr marL="685800" lvl="1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r>
              <a:rPr lang="en-US" b="0" kern="0" dirty="0" smtClean="0">
                <a:solidFill>
                  <a:schemeClr val="tx1"/>
                </a:solidFill>
              </a:rPr>
              <a:t>Objective Metrics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r>
              <a:rPr lang="en-US" b="0" kern="0" dirty="0" smtClean="0">
                <a:solidFill>
                  <a:schemeClr val="tx1"/>
                </a:solidFill>
              </a:rPr>
              <a:t>Expenses</a:t>
            </a:r>
          </a:p>
          <a:p>
            <a:pPr marL="1600200" lvl="3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r>
              <a:rPr lang="en-US" b="0" kern="0" dirty="0" smtClean="0">
                <a:solidFill>
                  <a:schemeClr val="tx1"/>
                </a:solidFill>
              </a:rPr>
              <a:t>Total $ - relative to Annual Revenue</a:t>
            </a:r>
          </a:p>
          <a:p>
            <a:pPr marL="1600200" lvl="3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r>
              <a:rPr lang="en-US" b="0" kern="0" dirty="0" smtClean="0">
                <a:solidFill>
                  <a:schemeClr val="tx1"/>
                </a:solidFill>
              </a:rPr>
              <a:t>Cost per Policy Acquired</a:t>
            </a:r>
          </a:p>
          <a:p>
            <a:pPr marL="1600200" lvl="3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r>
              <a:rPr lang="en-US" b="0" kern="0" dirty="0" smtClean="0">
                <a:solidFill>
                  <a:schemeClr val="tx1"/>
                </a:solidFill>
              </a:rPr>
              <a:t>Consideration – allocation of costs – % of employee’s time 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  <a:defRPr/>
            </a:pPr>
            <a:r>
              <a:rPr lang="en-US" b="0" kern="0" dirty="0" smtClean="0">
                <a:solidFill>
                  <a:schemeClr val="tx1"/>
                </a:solidFill>
              </a:rPr>
              <a:t>New Policies – will vary by channel</a:t>
            </a:r>
          </a:p>
          <a:p>
            <a:pPr marL="1600200" lvl="3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</a:pPr>
            <a:r>
              <a:rPr lang="en-US" b="0" kern="0" dirty="0" smtClean="0">
                <a:solidFill>
                  <a:schemeClr val="tx1"/>
                </a:solidFill>
              </a:rPr>
              <a:t># Leads Generated</a:t>
            </a:r>
          </a:p>
          <a:p>
            <a:pPr marL="1600200" lvl="3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</a:pPr>
            <a:r>
              <a:rPr lang="en-US" b="0" kern="0" dirty="0" smtClean="0">
                <a:solidFill>
                  <a:schemeClr val="tx1"/>
                </a:solidFill>
              </a:rPr>
              <a:t># Leads Contacted </a:t>
            </a:r>
          </a:p>
          <a:p>
            <a:pPr marL="1600200" lvl="3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</a:pPr>
            <a:r>
              <a:rPr lang="en-US" b="0" kern="0" dirty="0" smtClean="0">
                <a:solidFill>
                  <a:schemeClr val="tx1"/>
                </a:solidFill>
              </a:rPr>
              <a:t>Conversion Ratio</a:t>
            </a:r>
          </a:p>
          <a:p>
            <a:pPr marL="685800" lvl="1" indent="-228600">
              <a:lnSpc>
                <a:spcPct val="90000"/>
              </a:lnSpc>
              <a:spcBef>
                <a:spcPct val="20000"/>
              </a:spcBef>
              <a:buClr>
                <a:srgbClr val="D4001A"/>
              </a:buClr>
              <a:buFontTx/>
              <a:buChar char="•"/>
            </a:pPr>
            <a:endParaRPr lang="en-US" b="0" kern="0" dirty="0" smtClean="0">
              <a:solidFill>
                <a:schemeClr val="tx1"/>
              </a:solidFill>
            </a:endParaRP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D4001A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D4001A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D4001A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D4001A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_Higher Standards ppt" charset="0"/>
              <a:ea typeface="+mn-ea"/>
              <a:cs typeface="+mn-cs"/>
            </a:endParaRP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D4001A"/>
              </a:buClr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D4001A"/>
              </a:buClr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33600" y="6096000"/>
            <a:ext cx="4419600" cy="381000"/>
          </a:xfrm>
          <a:noFill/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  <a:latin typeface="Calibri" pitchFamily="34" charset="0"/>
              </a:rPr>
              <a:t>    2012 CAS RPM Seminar  - March 19, 2012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FFFF"/>
      </a:accent1>
      <a:accent2>
        <a:srgbClr val="D4001A"/>
      </a:accent2>
      <a:accent3>
        <a:srgbClr val="FFFFFF"/>
      </a:accent3>
      <a:accent4>
        <a:srgbClr val="000000"/>
      </a:accent4>
      <a:accent5>
        <a:srgbClr val="FFFFFF"/>
      </a:accent5>
      <a:accent6>
        <a:srgbClr val="C00016"/>
      </a:accent6>
      <a:hlink>
        <a:srgbClr val="D4001A"/>
      </a:hlink>
      <a:folHlink>
        <a:srgbClr val="969696"/>
      </a:folHlink>
    </a:clrScheme>
    <a:fontScheme name="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>
            <a:srgbClr val="D4001A"/>
          </a:buClr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igherStandards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>
            <a:srgbClr val="D4001A"/>
          </a:buClr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igherStandards" pitchFamily="2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00AD871D42D3D428E4E8D58979C0111" ma:contentTypeVersion="0" ma:contentTypeDescription="Create a new document." ma:contentTypeScope="" ma:versionID="f10c72eb7456a093024ae847eb18244c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C2597082-F622-4580-9940-58DBB07DADD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09E2DA6-357C-4368-95C1-D88D3F23DD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AD9F8093-940D-4900-B7F7-24BD341950BA}">
  <ds:schemaRefs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65231</TotalTime>
  <Words>437</Words>
  <Application>Microsoft Office PowerPoint</Application>
  <PresentationFormat>On-screen Show (4:3)</PresentationFormat>
  <Paragraphs>120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Default Design</vt:lpstr>
      <vt:lpstr>  Product Development Workshop Part 6:          Marketing </vt:lpstr>
      <vt:lpstr> </vt:lpstr>
      <vt:lpstr> </vt:lpstr>
      <vt:lpstr>Product Development Workshop Part 6: Marketing </vt:lpstr>
      <vt:lpstr>Product Development Workshop Part 6: Marketing </vt:lpstr>
      <vt:lpstr>Product Development Workshop Part 6: Marketing </vt:lpstr>
    </vt:vector>
  </TitlesOfParts>
  <Company>Bank of America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Eva Cruz</dc:creator>
  <cp:lastModifiedBy>Kelly Mckeethan</cp:lastModifiedBy>
  <cp:revision>1788</cp:revision>
  <dcterms:created xsi:type="dcterms:W3CDTF">2007-08-15T00:57:33Z</dcterms:created>
  <dcterms:modified xsi:type="dcterms:W3CDTF">2012-02-29T14:06:55Z</dcterms:modified>
</cp:coreProperties>
</file>