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6"/>
  </p:notesMasterIdLst>
  <p:sldIdLst>
    <p:sldId id="256" r:id="rId2"/>
    <p:sldId id="257" r:id="rId3"/>
    <p:sldId id="270" r:id="rId4"/>
    <p:sldId id="258" r:id="rId5"/>
    <p:sldId id="259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59" d="100"/>
          <a:sy n="59" d="100"/>
        </p:scale>
        <p:origin x="-1740" y="-8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F1C9BCA-195A-4CFB-A52F-15A41225C4C9}" type="datetimeFigureOut">
              <a:rPr lang="en-US"/>
              <a:pPr>
                <a:defRPr/>
              </a:pPr>
              <a:t>3/2/2012</a:t>
            </a:fld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05AF92A-F63C-497C-BC06-21C8D7B7AED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86939C-4727-4C76-93F2-571E108C7890}" type="datetimeFigureOut">
              <a:rPr lang="en-US"/>
              <a:pPr>
                <a:defRPr/>
              </a:pPr>
              <a:t>3/2/2012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D4D7A-5D26-44EE-B794-C9D8B88D52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8899B6-F21D-46BE-AE48-6BBCDFB90586}" type="datetimeFigureOut">
              <a:rPr lang="en-US"/>
              <a:pPr>
                <a:defRPr/>
              </a:pPr>
              <a:t>3/2/2012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385FA-8692-456B-B5E7-687AC217786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07266-0453-47F5-9FD7-FC610C825020}" type="datetimeFigureOut">
              <a:rPr lang="en-US"/>
              <a:pPr>
                <a:defRPr/>
              </a:pPr>
              <a:t>3/2/2012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0BD159-DE3E-4DF8-9BD4-888B491EC0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60F78F-416B-4B26-BAD3-53B57455C323}" type="datetimeFigureOut">
              <a:rPr lang="en-US"/>
              <a:pPr>
                <a:defRPr/>
              </a:pPr>
              <a:t>3/2/2012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9ACDD-0DE4-45BB-BD18-8935E0408F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9744FA-6D59-4836-82B2-50E8AD74CE35}" type="datetimeFigureOut">
              <a:rPr lang="en-US"/>
              <a:pPr>
                <a:defRPr/>
              </a:pPr>
              <a:t>3/2/2012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D4344E-B819-46CC-B22A-54ACD27155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0218B4-FE2E-4C37-BF21-02801CDB5CAB}" type="datetimeFigureOut">
              <a:rPr lang="en-US"/>
              <a:pPr>
                <a:defRPr/>
              </a:pPr>
              <a:t>3/2/2012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5733A-F874-45ED-B9D0-3EC00FEA735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1602A-70A1-42C4-BA79-E89C5931C145}" type="datetimeFigureOut">
              <a:rPr lang="en-US"/>
              <a:pPr>
                <a:defRPr/>
              </a:pPr>
              <a:t>3/2/2012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1FA257-4E9D-4BF5-A727-DBDC0E2F01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F16A4-409D-426B-A3A2-D7AFD3D7C58B}" type="datetimeFigureOut">
              <a:rPr lang="en-US"/>
              <a:pPr>
                <a:defRPr/>
              </a:pPr>
              <a:t>3/2/2012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4FE78-88E1-4AC3-873C-6D0971EA09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9654B-6C01-4B25-84AC-98B5041D4FCC}" type="datetimeFigureOut">
              <a:rPr lang="en-US"/>
              <a:pPr>
                <a:defRPr/>
              </a:pPr>
              <a:t>3/2/2012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2847B5-D001-429E-8B7B-027036E71E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594CE-D726-4D10-A116-CBEB14FA59AA}" type="datetimeFigureOut">
              <a:rPr lang="en-US"/>
              <a:pPr>
                <a:defRPr/>
              </a:pPr>
              <a:t>3/2/2012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8DC0E3-3491-49ED-866C-39581141B82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517F4-CB97-4216-ACCC-6E61F5178B71}" type="datetimeFigureOut">
              <a:rPr lang="en-US"/>
              <a:pPr>
                <a:defRPr/>
              </a:pPr>
              <a:t>3/2/2012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205D9-22F2-40F3-B8FB-0EC04A8FAE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091848-51C3-40E8-9ACB-66979D926257}" type="datetimeFigureOut">
              <a:rPr lang="en-US"/>
              <a:pPr>
                <a:defRPr/>
              </a:pPr>
              <a:t>3/2/2012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86104E-6567-4A01-B84C-FF95814EA4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RPM Product Development Workshop</a:t>
            </a: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</a:rPr>
              <a:t>Regulation</a:t>
            </a:r>
          </a:p>
          <a:p>
            <a:pPr eaLnBrk="1" hangingPunct="1"/>
            <a:r>
              <a:rPr lang="en-US" dirty="0" smtClean="0">
                <a:solidFill>
                  <a:srgbClr val="898989"/>
                </a:solidFill>
              </a:rPr>
              <a:t>By</a:t>
            </a:r>
          </a:p>
          <a:p>
            <a:pPr eaLnBrk="1" hangingPunct="1"/>
            <a:r>
              <a:rPr lang="en-US" dirty="0" smtClean="0">
                <a:solidFill>
                  <a:srgbClr val="898989"/>
                </a:solidFill>
              </a:rPr>
              <a:t>Chris Stoll and Patrick Causgrove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Rate Regulation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700" dirty="0" smtClean="0"/>
              <a:t>Most visible and controversial function of a regulator</a:t>
            </a:r>
          </a:p>
          <a:p>
            <a:pPr eaLnBrk="1" hangingPunct="1">
              <a:lnSpc>
                <a:spcPct val="80000"/>
              </a:lnSpc>
            </a:pPr>
            <a:r>
              <a:rPr lang="en-US" sz="2700" dirty="0" smtClean="0"/>
              <a:t>“Rates shall not be excessive, inadequate, or unfairly discriminatory” </a:t>
            </a:r>
          </a:p>
          <a:p>
            <a:pPr eaLnBrk="1" hangingPunct="1">
              <a:lnSpc>
                <a:spcPct val="80000"/>
              </a:lnSpc>
            </a:pPr>
            <a:r>
              <a:rPr lang="en-US" sz="2700" dirty="0" smtClean="0"/>
              <a:t>Widely divergent interpretations from state to state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Consumer complaints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Special interest lobbying groups</a:t>
            </a:r>
          </a:p>
          <a:p>
            <a:pPr eaLnBrk="1" hangingPunct="1">
              <a:lnSpc>
                <a:spcPct val="80000"/>
              </a:lnSpc>
            </a:pPr>
            <a:r>
              <a:rPr lang="en-US" sz="2700" dirty="0" smtClean="0"/>
              <a:t>Personal lines insurance gets the most regulatory attention</a:t>
            </a:r>
          </a:p>
          <a:p>
            <a:pPr eaLnBrk="1" hangingPunct="1">
              <a:lnSpc>
                <a:spcPct val="80000"/>
              </a:lnSpc>
            </a:pPr>
            <a:r>
              <a:rPr lang="en-US" sz="2700" dirty="0" smtClean="0"/>
              <a:t>Focus in on three broad themes today: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Whether the classification systems are appropriate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Whether provisions for profit are fair to consumers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Whether the rate loadings for catastrophic losses are adequate</a:t>
            </a:r>
          </a:p>
        </p:txBody>
      </p:sp>
      <p:sp>
        <p:nvSpPr>
          <p:cNvPr id="31747" name="TextBox 3"/>
          <p:cNvSpPr txBox="1">
            <a:spLocks noChangeArrowheads="1"/>
          </p:cNvSpPr>
          <p:nvPr/>
        </p:nvSpPr>
        <p:spPr bwMode="auto">
          <a:xfrm>
            <a:off x="457200" y="6532563"/>
            <a:ext cx="38274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>
                <a:latin typeface="Calibri" pitchFamily="34" charset="0"/>
              </a:rPr>
              <a:t>From </a:t>
            </a:r>
            <a:r>
              <a:rPr lang="en-US" sz="1000" u="sng" dirty="0">
                <a:latin typeface="Calibri" pitchFamily="34" charset="0"/>
              </a:rPr>
              <a:t>Insurance Regulation</a:t>
            </a:r>
            <a:r>
              <a:rPr lang="en-US" sz="1000" dirty="0">
                <a:latin typeface="Calibri" pitchFamily="34" charset="0"/>
              </a:rPr>
              <a:t>, edited by Karen Porter, 1</a:t>
            </a:r>
            <a:r>
              <a:rPr lang="en-US" sz="1000" baseline="30000" dirty="0">
                <a:latin typeface="Calibri" pitchFamily="34" charset="0"/>
              </a:rPr>
              <a:t>st</a:t>
            </a:r>
            <a:r>
              <a:rPr lang="en-US" sz="1000" dirty="0">
                <a:latin typeface="Calibri" pitchFamily="34" charset="0"/>
              </a:rPr>
              <a:t> Edition, AICPCU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Form Regulation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DOI approval needed for: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Policy forms (both new and revised)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Insurance applications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Policy jackets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Declarations page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Policies and endorsements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Form filing law can be different than that for rates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Requirements regarding readability to insurance forms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DOI’s looking for: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Policy cancellation provisions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Loss reporting requirements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Claim settlement practices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Subrogation provisions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Fraud and dishonest definitions and penalties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Dispute resolution procedures</a:t>
            </a:r>
          </a:p>
        </p:txBody>
      </p:sp>
      <p:sp>
        <p:nvSpPr>
          <p:cNvPr id="32771" name="TextBox 3"/>
          <p:cNvSpPr txBox="1">
            <a:spLocks noChangeArrowheads="1"/>
          </p:cNvSpPr>
          <p:nvPr/>
        </p:nvSpPr>
        <p:spPr bwMode="auto">
          <a:xfrm>
            <a:off x="457200" y="6288088"/>
            <a:ext cx="38306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>
                <a:latin typeface="Calibri" pitchFamily="34" charset="0"/>
              </a:rPr>
              <a:t>From </a:t>
            </a:r>
            <a:r>
              <a:rPr lang="en-US" sz="1000" u="sng" dirty="0">
                <a:latin typeface="Calibri" pitchFamily="34" charset="0"/>
              </a:rPr>
              <a:t>Insurance Regulation</a:t>
            </a:r>
            <a:r>
              <a:rPr lang="en-US" sz="1000" dirty="0">
                <a:latin typeface="Calibri" pitchFamily="34" charset="0"/>
              </a:rPr>
              <a:t>, edited by Karen Porter, 1</a:t>
            </a:r>
            <a:r>
              <a:rPr lang="en-US" sz="1000" baseline="30000" dirty="0">
                <a:latin typeface="Calibri" pitchFamily="34" charset="0"/>
              </a:rPr>
              <a:t>st</a:t>
            </a:r>
            <a:r>
              <a:rPr lang="en-US" sz="1000" dirty="0">
                <a:latin typeface="Calibri" pitchFamily="34" charset="0"/>
              </a:rPr>
              <a:t> Edition, AICPCU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Solvency Regulation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Arguably the most important activity regulators perform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Frequent reviews of insurers’ financial condition through analyzing statements filed with regulators and the NAIC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Monitoring insurer policyholders’ surplus to ensure adequacy and liquidity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Risk based capital (RBC) requirements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Periodic on-site financial </a:t>
            </a:r>
            <a:r>
              <a:rPr lang="en-US" dirty="0" smtClean="0"/>
              <a:t>examinations</a:t>
            </a:r>
            <a:endParaRPr lang="en-US" dirty="0" smtClean="0"/>
          </a:p>
        </p:txBody>
      </p:sp>
      <p:sp>
        <p:nvSpPr>
          <p:cNvPr id="33795" name="TextBox 3"/>
          <p:cNvSpPr txBox="1">
            <a:spLocks noChangeArrowheads="1"/>
          </p:cNvSpPr>
          <p:nvPr/>
        </p:nvSpPr>
        <p:spPr bwMode="auto">
          <a:xfrm>
            <a:off x="457200" y="6288088"/>
            <a:ext cx="38306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>
                <a:latin typeface="Calibri" pitchFamily="34" charset="0"/>
              </a:rPr>
              <a:t>From </a:t>
            </a:r>
            <a:r>
              <a:rPr lang="en-US" sz="1000" u="sng" dirty="0">
                <a:latin typeface="Calibri" pitchFamily="34" charset="0"/>
              </a:rPr>
              <a:t>Insurance Regulation</a:t>
            </a:r>
            <a:r>
              <a:rPr lang="en-US" sz="1000" dirty="0">
                <a:latin typeface="Calibri" pitchFamily="34" charset="0"/>
              </a:rPr>
              <a:t>, edited by Karen Porter, 1</a:t>
            </a:r>
            <a:r>
              <a:rPr lang="en-US" sz="1000" baseline="30000" dirty="0">
                <a:latin typeface="Calibri" pitchFamily="34" charset="0"/>
              </a:rPr>
              <a:t>st</a:t>
            </a:r>
            <a:r>
              <a:rPr lang="en-US" sz="1000" dirty="0">
                <a:latin typeface="Calibri" pitchFamily="34" charset="0"/>
              </a:rPr>
              <a:t> Edition, AICPCU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Issues Facing Regulators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Issues Facing Regulators, Part I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Staffing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Usually never enough credentialed (if any) actuaries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Massive number of filings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How to decide which ones to really get in-depth on versus just peripheral review or reliance on the filing forms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How do you maintain consistency in reviewing all the filings?</a:t>
            </a:r>
          </a:p>
          <a:p>
            <a:pPr eaLnBrk="1" hangingPunct="1">
              <a:lnSpc>
                <a:spcPct val="90000"/>
              </a:lnSpc>
            </a:pPr>
            <a:r>
              <a:rPr lang="en-US" sz="2700" dirty="0" smtClean="0"/>
              <a:t>Deemer</a:t>
            </a:r>
            <a:r>
              <a:rPr lang="en-US" sz="2700" dirty="0" smtClean="0"/>
              <a:t> provisions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 smtClean="0"/>
              <a:t>Acts as a ticking clock to get review done in time before the insurer can simply deem a filing approved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Issues Facing Regulators, Part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Reviewers are different between rates and forms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How to coordinate the two reviews for consistency and understanding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Intervention of consumer watchdog groups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Added stress for more review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Complicated if regulatory opinion differs from watchdog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Review of rates and forms may get political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Actuarial review may suggest rates are appropriate, but it is ultimately up to the commissioner as to what gets approved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Issues Facing Regulators, Part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Each filing looks different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Managing through the different styles and levels of support can prove to be challenging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Leads to lots of questions given back to the insurer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Pricing sophistication has taken over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How do you effectively regulate a GLM?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Key variables may be statistically sound, but don’t make sense (no causal relationship)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DOI budgets don’t often allow for much continuing education opportunity, so regulator’s may need more time to absorb advances in pricing sophistication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Issues Facing Regulators, Part 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Public heat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Cries of redlining and availability issues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Price increases are unpopular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Commissioner heat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It could be an election year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Legislative heat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DOI could be called to ask for data calls or testify on insurance matters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Size of residual markets may be getting out of control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Insurer heat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Going to a time and labor-intensive rate hearing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Issues When Working with Regulators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Issues When Working with Regulators, Part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How much detail do you include in the filing?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Do you meet with the DOI beforehand?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Do you put minimal support in to see if they ask questions?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Do you use the filing to educate the DOI?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Competitive concerns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Does your company have existing filings pending in the DOI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Do they contain the same level of support?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Do the filings complement one another or contradict one another?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Agenda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Purpose Of Regulation</a:t>
            </a:r>
          </a:p>
          <a:p>
            <a:pPr eaLnBrk="1" hangingPunct="1"/>
            <a:r>
              <a:rPr lang="en-US" dirty="0" smtClean="0"/>
              <a:t>Issues Facing Regulators</a:t>
            </a:r>
          </a:p>
          <a:p>
            <a:pPr eaLnBrk="1" hangingPunct="1"/>
            <a:r>
              <a:rPr lang="en-US" dirty="0" smtClean="0"/>
              <a:t>Issues when Working with Regulators</a:t>
            </a:r>
          </a:p>
          <a:p>
            <a:pPr eaLnBrk="1" hangingPunct="1"/>
            <a:r>
              <a:rPr lang="en-US" dirty="0" smtClean="0"/>
              <a:t>Presentation of new Product and Regulatory Questions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Issues When Working with Regulators, Part II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Do you understand the desk drawer rules?</a:t>
            </a:r>
          </a:p>
          <a:p>
            <a:pPr lvl="1" eaLnBrk="1" hangingPunct="1"/>
            <a:r>
              <a:rPr lang="en-US" dirty="0" smtClean="0"/>
              <a:t>Policyholder impacts</a:t>
            </a:r>
          </a:p>
          <a:p>
            <a:pPr lvl="1" eaLnBrk="1" hangingPunct="1"/>
            <a:r>
              <a:rPr lang="en-US" dirty="0" smtClean="0"/>
              <a:t>Profit provision</a:t>
            </a:r>
          </a:p>
          <a:p>
            <a:pPr lvl="1" eaLnBrk="1" hangingPunct="1"/>
            <a:r>
              <a:rPr lang="en-US" dirty="0" smtClean="0"/>
              <a:t>Use of zip code rating</a:t>
            </a:r>
          </a:p>
          <a:p>
            <a:pPr eaLnBrk="1" hangingPunct="1"/>
            <a:r>
              <a:rPr lang="en-US" dirty="0" smtClean="0"/>
              <a:t>Understanding the burden of proof</a:t>
            </a:r>
          </a:p>
          <a:p>
            <a:pPr lvl="1" eaLnBrk="1" hangingPunct="1"/>
            <a:r>
              <a:rPr lang="en-US" dirty="0" smtClean="0"/>
              <a:t>If it is your duty to prove that rates are not inadequate, not excessive, and not unfairly discriminatory, how do you prove that?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Issues When Working with Regulators, Part III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What is the current political situation in the state?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Do you raise rates along the coast right after a major hurricane?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Do you ask for a large rate increase months before an election for commissioner?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What is Plan B?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If you get outright disapproval, what is the rate hearing process?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Many times, the commissioner can be the judge in a rate hearing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Issues When Working with Regulators, Part IV</a:t>
            </a:r>
          </a:p>
        </p:txBody>
      </p:sp>
      <p:sp>
        <p:nvSpPr>
          <p:cNvPr id="440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How much can you rely on an approved competitor rate filing?</a:t>
            </a:r>
          </a:p>
          <a:p>
            <a:pPr lvl="1" eaLnBrk="1" hangingPunct="1"/>
            <a:r>
              <a:rPr lang="en-US" dirty="0" smtClean="0"/>
              <a:t>Will the DOI hold you to a different standard to support a rating variable?</a:t>
            </a:r>
          </a:p>
          <a:p>
            <a:pPr eaLnBrk="1" hangingPunct="1"/>
            <a:r>
              <a:rPr lang="en-US" dirty="0" smtClean="0"/>
              <a:t>Timing of the rate filing and accompanying form filing</a:t>
            </a:r>
          </a:p>
          <a:p>
            <a:pPr lvl="1" eaLnBrk="1" hangingPunct="1"/>
            <a:r>
              <a:rPr lang="en-US" dirty="0" smtClean="0"/>
              <a:t>Form filing usually takes longer</a:t>
            </a:r>
          </a:p>
          <a:p>
            <a:pPr lvl="1" eaLnBrk="1" hangingPunct="1"/>
            <a:r>
              <a:rPr lang="en-US" dirty="0" smtClean="0"/>
              <a:t>Disputes on the forms side are not easily resolved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Issues When Working with Regulators, Part IV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Have you considered these three broad themes?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The appropriateness of your classification system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Correlation v causal relationship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GLMs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Impacts on sensitive groups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Profit provision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Is the return on equity underlying the profit provision supported?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Excessive profits statutes or claims</a:t>
            </a:r>
          </a:p>
          <a:p>
            <a:pPr lvl="1" eaLnBrk="1" fontAlgn="auto" hangingPunct="1">
              <a:spcAft>
                <a:spcPts val="0"/>
              </a:spcAft>
              <a:buFont typeface="Arial"/>
              <a:buChar char="–"/>
              <a:defRPr/>
            </a:pPr>
            <a:r>
              <a:rPr lang="en-US" dirty="0" smtClean="0"/>
              <a:t>Rate loadings for catastrophic losses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What models are you using?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Impacts along the coasts or fault lines</a:t>
            </a:r>
          </a:p>
          <a:p>
            <a:pPr lvl="2"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Reinsurance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Q&amp;A With Teams</a:t>
            </a:r>
          </a:p>
        </p:txBody>
      </p:sp>
      <p:sp>
        <p:nvSpPr>
          <p:cNvPr id="46082" name="Subtitle 4"/>
          <p:cNvSpPr>
            <a:spLocks noGrp="1"/>
          </p:cNvSpPr>
          <p:nvPr>
            <p:ph type="subTitle" idx="1"/>
          </p:nvPr>
        </p:nvSpPr>
        <p:spPr>
          <a:xfrm>
            <a:off x="1701800" y="3886200"/>
            <a:ext cx="5880100" cy="17526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898989"/>
                </a:solidFill>
              </a:rPr>
              <a:t>Welcome to </a:t>
            </a:r>
            <a:r>
              <a:rPr lang="en-US" dirty="0" smtClean="0">
                <a:solidFill>
                  <a:srgbClr val="898989"/>
                </a:solidFill>
              </a:rPr>
              <a:t>Stolland</a:t>
            </a:r>
            <a:r>
              <a:rPr lang="en-US" dirty="0" smtClean="0">
                <a:solidFill>
                  <a:srgbClr val="898989"/>
                </a:solidFill>
              </a:rPr>
              <a:t> with its two top chief actuaries, Chris Stoll and Patrick Causgrove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Overview of Regulation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Purpose of Regulation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000" dirty="0" smtClean="0"/>
              <a:t>Exists to</a:t>
            </a:r>
          </a:p>
          <a:p>
            <a:pPr lvl="1" eaLnBrk="1" hangingPunct="1"/>
            <a:r>
              <a:rPr lang="en-US" sz="2600" dirty="0" smtClean="0"/>
              <a:t>Protect insurance consumers</a:t>
            </a:r>
          </a:p>
          <a:p>
            <a:pPr lvl="1" eaLnBrk="1" hangingPunct="1"/>
            <a:r>
              <a:rPr lang="en-US" sz="2600" dirty="0" smtClean="0"/>
              <a:t>Prevent insurer insolvency</a:t>
            </a:r>
          </a:p>
          <a:p>
            <a:pPr eaLnBrk="1" hangingPunct="1"/>
            <a:r>
              <a:rPr lang="en-US" sz="3000" dirty="0" smtClean="0"/>
              <a:t>Given market imperfections resulting from</a:t>
            </a:r>
          </a:p>
          <a:p>
            <a:pPr lvl="1" eaLnBrk="1" hangingPunct="1"/>
            <a:r>
              <a:rPr lang="en-US" sz="2600" dirty="0" smtClean="0"/>
              <a:t>Imperfect information</a:t>
            </a:r>
          </a:p>
          <a:p>
            <a:pPr lvl="1" eaLnBrk="1" hangingPunct="1"/>
            <a:r>
              <a:rPr lang="en-US" sz="2600" dirty="0" smtClean="0"/>
              <a:t>Barriers to entry and exit</a:t>
            </a:r>
          </a:p>
          <a:p>
            <a:pPr lvl="1" eaLnBrk="1" hangingPunct="1"/>
            <a:r>
              <a:rPr lang="en-US" sz="2600" dirty="0" smtClean="0"/>
              <a:t>Various externalities</a:t>
            </a:r>
          </a:p>
          <a:p>
            <a:pPr lvl="1" eaLnBrk="1" hangingPunct="1">
              <a:buFont typeface="Arial" charset="0"/>
              <a:buNone/>
            </a:pPr>
            <a:r>
              <a:rPr lang="en-US" sz="2600" b="1" dirty="0" smtClean="0"/>
              <a:t>A means toward achieving the market outcomes of perfect competition.</a:t>
            </a:r>
          </a:p>
          <a:p>
            <a:pPr lvl="1" eaLnBrk="1" hangingPunct="1"/>
            <a:endParaRPr lang="en-US" sz="2600" dirty="0" smtClean="0"/>
          </a:p>
        </p:txBody>
      </p:sp>
      <p:sp>
        <p:nvSpPr>
          <p:cNvPr id="20483" name="TextBox 3"/>
          <p:cNvSpPr txBox="1">
            <a:spLocks noChangeArrowheads="1"/>
          </p:cNvSpPr>
          <p:nvPr/>
        </p:nvSpPr>
        <p:spPr bwMode="auto">
          <a:xfrm>
            <a:off x="457200" y="6288088"/>
            <a:ext cx="38306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>
                <a:latin typeface="Calibri" pitchFamily="34" charset="0"/>
              </a:rPr>
              <a:t>From </a:t>
            </a:r>
            <a:r>
              <a:rPr lang="en-US" sz="1000" u="sng" dirty="0">
                <a:latin typeface="Calibri" pitchFamily="34" charset="0"/>
              </a:rPr>
              <a:t>Insurance Regulation</a:t>
            </a:r>
            <a:r>
              <a:rPr lang="en-US" sz="1000" dirty="0">
                <a:latin typeface="Calibri" pitchFamily="34" charset="0"/>
              </a:rPr>
              <a:t>, edited by Karen Porter, 1</a:t>
            </a:r>
            <a:r>
              <a:rPr lang="en-US" sz="1000" baseline="30000" dirty="0">
                <a:latin typeface="Calibri" pitchFamily="34" charset="0"/>
              </a:rPr>
              <a:t>st</a:t>
            </a:r>
            <a:r>
              <a:rPr lang="en-US" sz="1000" dirty="0">
                <a:latin typeface="Calibri" pitchFamily="34" charset="0"/>
              </a:rPr>
              <a:t> Edition, AICPCU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Regulation Today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Most notable factors influencing the development of modern insurance regulation:</a:t>
            </a:r>
          </a:p>
          <a:p>
            <a:pPr lvl="1" eaLnBrk="1" hangingPunct="1"/>
            <a:r>
              <a:rPr lang="en-US" dirty="0" smtClean="0"/>
              <a:t>Insurer insolvencies</a:t>
            </a:r>
          </a:p>
          <a:p>
            <a:pPr lvl="1" eaLnBrk="1" hangingPunct="1"/>
            <a:r>
              <a:rPr lang="en-US" dirty="0" smtClean="0"/>
              <a:t>Availability and affordability problems</a:t>
            </a:r>
          </a:p>
          <a:p>
            <a:pPr lvl="1" eaLnBrk="1" hangingPunct="1"/>
            <a:r>
              <a:rPr lang="en-US" dirty="0" smtClean="0"/>
              <a:t>Inequitable treatment of insurance consumers</a:t>
            </a:r>
          </a:p>
        </p:txBody>
      </p:sp>
      <p:sp>
        <p:nvSpPr>
          <p:cNvPr id="22531" name="TextBox 3"/>
          <p:cNvSpPr txBox="1">
            <a:spLocks noChangeArrowheads="1"/>
          </p:cNvSpPr>
          <p:nvPr/>
        </p:nvSpPr>
        <p:spPr bwMode="auto">
          <a:xfrm>
            <a:off x="457200" y="6288088"/>
            <a:ext cx="38306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>
                <a:latin typeface="Calibri" pitchFamily="34" charset="0"/>
              </a:rPr>
              <a:t>From </a:t>
            </a:r>
            <a:r>
              <a:rPr lang="en-US" sz="1000" u="sng" dirty="0">
                <a:latin typeface="Calibri" pitchFamily="34" charset="0"/>
              </a:rPr>
              <a:t>Insurance Regulation</a:t>
            </a:r>
            <a:r>
              <a:rPr lang="en-US" sz="1000" dirty="0">
                <a:latin typeface="Calibri" pitchFamily="34" charset="0"/>
              </a:rPr>
              <a:t>, edited by Karen Porter, 1</a:t>
            </a:r>
            <a:r>
              <a:rPr lang="en-US" sz="1000" baseline="30000" dirty="0">
                <a:latin typeface="Calibri" pitchFamily="34" charset="0"/>
              </a:rPr>
              <a:t>st</a:t>
            </a:r>
            <a:r>
              <a:rPr lang="en-US" sz="1000" dirty="0">
                <a:latin typeface="Calibri" pitchFamily="34" charset="0"/>
              </a:rPr>
              <a:t> Edition, AICPCU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Regulatory Functions of DOI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Licensing insurers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Regulating coverage and pricing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Conducting examinations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Licensing producers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Regulating claim adjusters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Preventing fraud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Determining the need for insurer receivership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Providing consumer services</a:t>
            </a:r>
          </a:p>
          <a:p>
            <a:pPr eaLnBrk="1" fontAlgn="auto" hangingPunct="1">
              <a:spcAft>
                <a:spcPts val="0"/>
              </a:spcAft>
              <a:buFont typeface="Arial"/>
              <a:buChar char="•"/>
              <a:defRPr/>
            </a:pPr>
            <a:r>
              <a:rPr lang="en-US" dirty="0" smtClean="0"/>
              <a:t>Monitoring sales of insurance securities</a:t>
            </a:r>
            <a:endParaRPr lang="en-US" b="1" dirty="0" smtClean="0"/>
          </a:p>
        </p:txBody>
      </p:sp>
      <p:sp>
        <p:nvSpPr>
          <p:cNvPr id="24579" name="TextBox 3"/>
          <p:cNvSpPr txBox="1">
            <a:spLocks noChangeArrowheads="1"/>
          </p:cNvSpPr>
          <p:nvPr/>
        </p:nvSpPr>
        <p:spPr bwMode="auto">
          <a:xfrm>
            <a:off x="457200" y="6288088"/>
            <a:ext cx="38306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>
                <a:latin typeface="Calibri" pitchFamily="34" charset="0"/>
              </a:rPr>
              <a:t>From </a:t>
            </a:r>
            <a:r>
              <a:rPr lang="en-US" sz="1000" u="sng" dirty="0">
                <a:latin typeface="Calibri" pitchFamily="34" charset="0"/>
              </a:rPr>
              <a:t>Insurance Regulation</a:t>
            </a:r>
            <a:r>
              <a:rPr lang="en-US" sz="1000" dirty="0">
                <a:latin typeface="Calibri" pitchFamily="34" charset="0"/>
              </a:rPr>
              <a:t>, edited by Karen Porter, 1</a:t>
            </a:r>
            <a:r>
              <a:rPr lang="en-US" sz="1000" baseline="30000" dirty="0">
                <a:latin typeface="Calibri" pitchFamily="34" charset="0"/>
              </a:rPr>
              <a:t>st</a:t>
            </a:r>
            <a:r>
              <a:rPr lang="en-US" sz="1000" dirty="0">
                <a:latin typeface="Calibri" pitchFamily="34" charset="0"/>
              </a:rPr>
              <a:t> Edition, AICPCU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The Commissioner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Appointed or elected</a:t>
            </a:r>
          </a:p>
          <a:p>
            <a:pPr eaLnBrk="1" hangingPunct="1"/>
            <a:r>
              <a:rPr lang="en-US" dirty="0" smtClean="0"/>
              <a:t>Duties include (but not limited to):</a:t>
            </a:r>
          </a:p>
          <a:p>
            <a:pPr lvl="1" eaLnBrk="1" hangingPunct="1"/>
            <a:r>
              <a:rPr lang="en-US" dirty="0" smtClean="0"/>
              <a:t>Organize and manage DOI</a:t>
            </a:r>
          </a:p>
          <a:p>
            <a:pPr lvl="1" eaLnBrk="1" hangingPunct="1"/>
            <a:r>
              <a:rPr lang="en-US" dirty="0" smtClean="0"/>
              <a:t>Execute duties of the insurance code</a:t>
            </a:r>
          </a:p>
          <a:p>
            <a:pPr lvl="1" eaLnBrk="1" hangingPunct="1"/>
            <a:r>
              <a:rPr lang="en-US" dirty="0" smtClean="0"/>
              <a:t>Enforce insurance code</a:t>
            </a:r>
          </a:p>
          <a:p>
            <a:pPr lvl="1" eaLnBrk="1" hangingPunct="1"/>
            <a:r>
              <a:rPr lang="en-US" dirty="0" smtClean="0"/>
              <a:t>Hold hearings</a:t>
            </a:r>
          </a:p>
          <a:p>
            <a:pPr lvl="1" eaLnBrk="1" hangingPunct="1"/>
            <a:r>
              <a:rPr lang="en-US" dirty="0" smtClean="0"/>
              <a:t>Take action when violations of law occurs</a:t>
            </a:r>
          </a:p>
          <a:p>
            <a:pPr lvl="1" eaLnBrk="1" hangingPunct="1"/>
            <a:r>
              <a:rPr lang="en-US" dirty="0" smtClean="0"/>
              <a:t>Issue annual reports</a:t>
            </a:r>
          </a:p>
        </p:txBody>
      </p:sp>
      <p:sp>
        <p:nvSpPr>
          <p:cNvPr id="26627" name="TextBox 3"/>
          <p:cNvSpPr txBox="1">
            <a:spLocks noChangeArrowheads="1"/>
          </p:cNvSpPr>
          <p:nvPr/>
        </p:nvSpPr>
        <p:spPr bwMode="auto">
          <a:xfrm>
            <a:off x="457200" y="6288088"/>
            <a:ext cx="38306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>
                <a:latin typeface="Calibri" pitchFamily="34" charset="0"/>
              </a:rPr>
              <a:t>From </a:t>
            </a:r>
            <a:r>
              <a:rPr lang="en-US" sz="1000" u="sng" dirty="0">
                <a:latin typeface="Calibri" pitchFamily="34" charset="0"/>
              </a:rPr>
              <a:t>Insurance Regulation</a:t>
            </a:r>
            <a:r>
              <a:rPr lang="en-US" sz="1000" dirty="0">
                <a:latin typeface="Calibri" pitchFamily="34" charset="0"/>
              </a:rPr>
              <a:t>, edited by Karen Porter, 1</a:t>
            </a:r>
            <a:r>
              <a:rPr lang="en-US" sz="1000" baseline="30000" dirty="0">
                <a:latin typeface="Calibri" pitchFamily="34" charset="0"/>
              </a:rPr>
              <a:t>st</a:t>
            </a:r>
            <a:r>
              <a:rPr lang="en-US" sz="1000" dirty="0">
                <a:latin typeface="Calibri" pitchFamily="34" charset="0"/>
              </a:rPr>
              <a:t> Edition, AICPCU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Licensing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DOI must approve and license new insurers before they can write insurance coverages in a state</a:t>
            </a:r>
          </a:p>
          <a:p>
            <a:pPr eaLnBrk="1" hangingPunct="1"/>
            <a:r>
              <a:rPr lang="en-US" dirty="0" smtClean="0"/>
              <a:t>The DOI will examine</a:t>
            </a:r>
          </a:p>
          <a:p>
            <a:pPr lvl="1" eaLnBrk="1" hangingPunct="1"/>
            <a:r>
              <a:rPr lang="en-US" dirty="0" smtClean="0"/>
              <a:t>Initial capital and surplus sources</a:t>
            </a:r>
          </a:p>
          <a:p>
            <a:pPr lvl="1" eaLnBrk="1" hangingPunct="1"/>
            <a:r>
              <a:rPr lang="en-US" dirty="0" smtClean="0"/>
              <a:t>Pro forma financial statements</a:t>
            </a:r>
          </a:p>
          <a:p>
            <a:pPr lvl="1" eaLnBrk="1" hangingPunct="1"/>
            <a:r>
              <a:rPr lang="en-US" dirty="0" smtClean="0"/>
              <a:t>Biographical affidavits of the insurer’s proposed board members, officers, and key employees</a:t>
            </a:r>
          </a:p>
        </p:txBody>
      </p:sp>
      <p:sp>
        <p:nvSpPr>
          <p:cNvPr id="28675" name="TextBox 3"/>
          <p:cNvSpPr txBox="1">
            <a:spLocks noChangeArrowheads="1"/>
          </p:cNvSpPr>
          <p:nvPr/>
        </p:nvSpPr>
        <p:spPr bwMode="auto">
          <a:xfrm>
            <a:off x="457200" y="6288088"/>
            <a:ext cx="38306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>
                <a:latin typeface="Calibri" pitchFamily="34" charset="0"/>
              </a:rPr>
              <a:t>From </a:t>
            </a:r>
            <a:r>
              <a:rPr lang="en-US" sz="1000" u="sng" dirty="0">
                <a:latin typeface="Calibri" pitchFamily="34" charset="0"/>
              </a:rPr>
              <a:t>Insurance Regulation</a:t>
            </a:r>
            <a:r>
              <a:rPr lang="en-US" sz="1000" dirty="0">
                <a:latin typeface="Calibri" pitchFamily="34" charset="0"/>
              </a:rPr>
              <a:t>, edited by Karen Porter, 1</a:t>
            </a:r>
            <a:r>
              <a:rPr lang="en-US" sz="1000" baseline="30000" dirty="0">
                <a:latin typeface="Calibri" pitchFamily="34" charset="0"/>
              </a:rPr>
              <a:t>st</a:t>
            </a:r>
            <a:r>
              <a:rPr lang="en-US" sz="1000" dirty="0">
                <a:latin typeface="Calibri" pitchFamily="34" charset="0"/>
              </a:rPr>
              <a:t> Edition, AICPCU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Filing Laws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Vary by state and line of insurance</a:t>
            </a:r>
          </a:p>
          <a:p>
            <a:pPr eaLnBrk="1" hangingPunct="1"/>
            <a:r>
              <a:rPr lang="en-US" dirty="0" smtClean="0"/>
              <a:t>General categories include:</a:t>
            </a:r>
          </a:p>
          <a:p>
            <a:pPr lvl="1" eaLnBrk="1" hangingPunct="1"/>
            <a:r>
              <a:rPr lang="en-US" dirty="0" smtClean="0"/>
              <a:t>State-mandated</a:t>
            </a:r>
          </a:p>
          <a:p>
            <a:pPr lvl="1" eaLnBrk="1" hangingPunct="1"/>
            <a:r>
              <a:rPr lang="en-US" dirty="0" smtClean="0"/>
              <a:t>Prior-approval</a:t>
            </a:r>
          </a:p>
          <a:p>
            <a:pPr lvl="1" eaLnBrk="1" hangingPunct="1"/>
            <a:r>
              <a:rPr lang="en-US" dirty="0" smtClean="0"/>
              <a:t>File-and-use</a:t>
            </a:r>
          </a:p>
          <a:p>
            <a:pPr lvl="1" eaLnBrk="1" hangingPunct="1"/>
            <a:r>
              <a:rPr lang="en-US" dirty="0" smtClean="0"/>
              <a:t>Use-and-file</a:t>
            </a:r>
          </a:p>
          <a:p>
            <a:pPr lvl="1" eaLnBrk="1" hangingPunct="1"/>
            <a:r>
              <a:rPr lang="en-US" dirty="0" smtClean="0"/>
              <a:t>No-file</a:t>
            </a:r>
          </a:p>
        </p:txBody>
      </p:sp>
      <p:sp>
        <p:nvSpPr>
          <p:cNvPr id="30723" name="TextBox 3"/>
          <p:cNvSpPr txBox="1">
            <a:spLocks noChangeArrowheads="1"/>
          </p:cNvSpPr>
          <p:nvPr/>
        </p:nvSpPr>
        <p:spPr bwMode="auto">
          <a:xfrm>
            <a:off x="457200" y="6288088"/>
            <a:ext cx="3830638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000" dirty="0">
                <a:latin typeface="Calibri" pitchFamily="34" charset="0"/>
              </a:rPr>
              <a:t>From </a:t>
            </a:r>
            <a:r>
              <a:rPr lang="en-US" sz="1000" u="sng" dirty="0">
                <a:latin typeface="Calibri" pitchFamily="34" charset="0"/>
              </a:rPr>
              <a:t>Insurance Regulation</a:t>
            </a:r>
            <a:r>
              <a:rPr lang="en-US" sz="1000" dirty="0">
                <a:latin typeface="Calibri" pitchFamily="34" charset="0"/>
              </a:rPr>
              <a:t>, edited by Karen Porter, 1</a:t>
            </a:r>
            <a:r>
              <a:rPr lang="en-US" sz="1000" baseline="30000" dirty="0">
                <a:latin typeface="Calibri" pitchFamily="34" charset="0"/>
              </a:rPr>
              <a:t>st</a:t>
            </a:r>
            <a:r>
              <a:rPr lang="en-US" sz="1000" dirty="0">
                <a:latin typeface="Calibri" pitchFamily="34" charset="0"/>
              </a:rPr>
              <a:t> Edition, AICPCU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1185</Words>
  <Application>Microsoft Office PowerPoint</Application>
  <PresentationFormat>On-screen Show (4:3)</PresentationFormat>
  <Paragraphs>180</Paragraphs>
  <Slides>24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RPM Product Development Workshop</vt:lpstr>
      <vt:lpstr>Agenda</vt:lpstr>
      <vt:lpstr>Overview of Regulation</vt:lpstr>
      <vt:lpstr>Purpose of Regulation</vt:lpstr>
      <vt:lpstr>Regulation Today</vt:lpstr>
      <vt:lpstr>Regulatory Functions of DOI</vt:lpstr>
      <vt:lpstr>The Commissioner</vt:lpstr>
      <vt:lpstr>Licensing</vt:lpstr>
      <vt:lpstr>Filing Laws</vt:lpstr>
      <vt:lpstr>Rate Regulation</vt:lpstr>
      <vt:lpstr>Form Regulation</vt:lpstr>
      <vt:lpstr>Solvency Regulation</vt:lpstr>
      <vt:lpstr>Issues Facing Regulators</vt:lpstr>
      <vt:lpstr>Issues Facing Regulators, Part I</vt:lpstr>
      <vt:lpstr>Issues Facing Regulators, Part II</vt:lpstr>
      <vt:lpstr>Issues Facing Regulators, Part III</vt:lpstr>
      <vt:lpstr>Issues Facing Regulators, Part IV</vt:lpstr>
      <vt:lpstr>Issues When Working with Regulators</vt:lpstr>
      <vt:lpstr>Issues When Working with Regulators, Part I</vt:lpstr>
      <vt:lpstr>Issues When Working with Regulators, Part II</vt:lpstr>
      <vt:lpstr>Issues When Working with Regulators, Part III</vt:lpstr>
      <vt:lpstr>Issues When Working with Regulators, Part IV</vt:lpstr>
      <vt:lpstr>Issues When Working with Regulators, Part IV</vt:lpstr>
      <vt:lpstr>Q&amp;A With Teams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RPM Product Development Workshop</dc:title>
  <dc:creator>Steven Armstrong</dc:creator>
  <cp:lastModifiedBy>Kelly Mckeethan</cp:lastModifiedBy>
  <cp:revision>17</cp:revision>
  <dcterms:created xsi:type="dcterms:W3CDTF">2010-02-07T17:53:24Z</dcterms:created>
  <dcterms:modified xsi:type="dcterms:W3CDTF">2012-03-02T22:17:46Z</dcterms:modified>
</cp:coreProperties>
</file>