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Default Extension="xlsm" ContentType="application/vnd.ms-excel.sheet.macroEnabled.12"/>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7"/>
  </p:notesMasterIdLst>
  <p:handoutMasterIdLst>
    <p:handoutMasterId r:id="rId38"/>
  </p:handoutMasterIdLst>
  <p:sldIdLst>
    <p:sldId id="343" r:id="rId2"/>
    <p:sldId id="421" r:id="rId3"/>
    <p:sldId id="344" r:id="rId4"/>
    <p:sldId id="367" r:id="rId5"/>
    <p:sldId id="368" r:id="rId6"/>
    <p:sldId id="422" r:id="rId7"/>
    <p:sldId id="412" r:id="rId8"/>
    <p:sldId id="434" r:id="rId9"/>
    <p:sldId id="423" r:id="rId10"/>
    <p:sldId id="427" r:id="rId11"/>
    <p:sldId id="424" r:id="rId12"/>
    <p:sldId id="428" r:id="rId13"/>
    <p:sldId id="429" r:id="rId14"/>
    <p:sldId id="430" r:id="rId15"/>
    <p:sldId id="433" r:id="rId16"/>
    <p:sldId id="431" r:id="rId17"/>
    <p:sldId id="432" r:id="rId18"/>
    <p:sldId id="435" r:id="rId19"/>
    <p:sldId id="398" r:id="rId20"/>
    <p:sldId id="413" r:id="rId21"/>
    <p:sldId id="382" r:id="rId22"/>
    <p:sldId id="383" r:id="rId23"/>
    <p:sldId id="416" r:id="rId24"/>
    <p:sldId id="417" r:id="rId25"/>
    <p:sldId id="419" r:id="rId26"/>
    <p:sldId id="384" r:id="rId27"/>
    <p:sldId id="415" r:id="rId28"/>
    <p:sldId id="386" r:id="rId29"/>
    <p:sldId id="385" r:id="rId30"/>
    <p:sldId id="397" r:id="rId31"/>
    <p:sldId id="274" r:id="rId32"/>
    <p:sldId id="342" r:id="rId33"/>
    <p:sldId id="312" r:id="rId34"/>
    <p:sldId id="359" r:id="rId35"/>
    <p:sldId id="410" r:id="rId36"/>
  </p:sldIdLst>
  <p:sldSz cx="9144000" cy="6858000" type="screen4x3"/>
  <p:notesSz cx="6950075" cy="9236075"/>
  <p:custDataLst>
    <p:tags r:id="rId39"/>
  </p:custDataLst>
  <p:defaultTextStyle>
    <a:defPPr>
      <a:defRPr lang="de-DE"/>
    </a:defPPr>
    <a:lvl1pPr algn="l" rtl="0" fontAlgn="base">
      <a:spcBef>
        <a:spcPct val="0"/>
      </a:spcBef>
      <a:spcAft>
        <a:spcPct val="0"/>
      </a:spcAft>
      <a:buFont typeface="Wingdings" pitchFamily="2" charset="2"/>
      <a:defRPr sz="1400" kern="1200">
        <a:solidFill>
          <a:srgbClr val="505050"/>
        </a:solidFill>
        <a:latin typeface="Arial" charset="0"/>
        <a:ea typeface="+mn-ea"/>
        <a:cs typeface="+mn-cs"/>
      </a:defRPr>
    </a:lvl1pPr>
    <a:lvl2pPr marL="457200" algn="l" rtl="0" fontAlgn="base">
      <a:spcBef>
        <a:spcPct val="0"/>
      </a:spcBef>
      <a:spcAft>
        <a:spcPct val="0"/>
      </a:spcAft>
      <a:buFont typeface="Wingdings" pitchFamily="2" charset="2"/>
      <a:defRPr sz="1400" kern="1200">
        <a:solidFill>
          <a:srgbClr val="505050"/>
        </a:solidFill>
        <a:latin typeface="Arial" charset="0"/>
        <a:ea typeface="+mn-ea"/>
        <a:cs typeface="+mn-cs"/>
      </a:defRPr>
    </a:lvl2pPr>
    <a:lvl3pPr marL="914400" algn="l" rtl="0" fontAlgn="base">
      <a:spcBef>
        <a:spcPct val="0"/>
      </a:spcBef>
      <a:spcAft>
        <a:spcPct val="0"/>
      </a:spcAft>
      <a:buFont typeface="Wingdings" pitchFamily="2" charset="2"/>
      <a:defRPr sz="1400" kern="1200">
        <a:solidFill>
          <a:srgbClr val="505050"/>
        </a:solidFill>
        <a:latin typeface="Arial" charset="0"/>
        <a:ea typeface="+mn-ea"/>
        <a:cs typeface="+mn-cs"/>
      </a:defRPr>
    </a:lvl3pPr>
    <a:lvl4pPr marL="1371600" algn="l" rtl="0" fontAlgn="base">
      <a:spcBef>
        <a:spcPct val="0"/>
      </a:spcBef>
      <a:spcAft>
        <a:spcPct val="0"/>
      </a:spcAft>
      <a:buFont typeface="Wingdings" pitchFamily="2" charset="2"/>
      <a:defRPr sz="1400" kern="1200">
        <a:solidFill>
          <a:srgbClr val="505050"/>
        </a:solidFill>
        <a:latin typeface="Arial" charset="0"/>
        <a:ea typeface="+mn-ea"/>
        <a:cs typeface="+mn-cs"/>
      </a:defRPr>
    </a:lvl4pPr>
    <a:lvl5pPr marL="1828800" algn="l" rtl="0" fontAlgn="base">
      <a:spcBef>
        <a:spcPct val="0"/>
      </a:spcBef>
      <a:spcAft>
        <a:spcPct val="0"/>
      </a:spcAft>
      <a:buFont typeface="Wingdings" pitchFamily="2" charset="2"/>
      <a:defRPr sz="1400" kern="1200">
        <a:solidFill>
          <a:srgbClr val="505050"/>
        </a:solidFill>
        <a:latin typeface="Arial" charset="0"/>
        <a:ea typeface="+mn-ea"/>
        <a:cs typeface="+mn-cs"/>
      </a:defRPr>
    </a:lvl5pPr>
    <a:lvl6pPr marL="2286000" algn="l" defTabSz="914400" rtl="0" eaLnBrk="1" latinLnBrk="0" hangingPunct="1">
      <a:defRPr sz="1400" kern="1200">
        <a:solidFill>
          <a:srgbClr val="505050"/>
        </a:solidFill>
        <a:latin typeface="Arial" charset="0"/>
        <a:ea typeface="+mn-ea"/>
        <a:cs typeface="+mn-cs"/>
      </a:defRPr>
    </a:lvl6pPr>
    <a:lvl7pPr marL="2743200" algn="l" defTabSz="914400" rtl="0" eaLnBrk="1" latinLnBrk="0" hangingPunct="1">
      <a:defRPr sz="1400" kern="1200">
        <a:solidFill>
          <a:srgbClr val="505050"/>
        </a:solidFill>
        <a:latin typeface="Arial" charset="0"/>
        <a:ea typeface="+mn-ea"/>
        <a:cs typeface="+mn-cs"/>
      </a:defRPr>
    </a:lvl7pPr>
    <a:lvl8pPr marL="3200400" algn="l" defTabSz="914400" rtl="0" eaLnBrk="1" latinLnBrk="0" hangingPunct="1">
      <a:defRPr sz="1400" kern="1200">
        <a:solidFill>
          <a:srgbClr val="505050"/>
        </a:solidFill>
        <a:latin typeface="Arial" charset="0"/>
        <a:ea typeface="+mn-ea"/>
        <a:cs typeface="+mn-cs"/>
      </a:defRPr>
    </a:lvl8pPr>
    <a:lvl9pPr marL="3657600" algn="l" defTabSz="914400" rtl="0" eaLnBrk="1" latinLnBrk="0" hangingPunct="1">
      <a:defRPr sz="1400" kern="1200">
        <a:solidFill>
          <a:srgbClr val="50505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80808"/>
    <a:srgbClr val="0000CC"/>
    <a:srgbClr val="FF5050"/>
    <a:srgbClr val="FFFFCC"/>
    <a:srgbClr val="3366CC"/>
    <a:srgbClr val="0099CC"/>
    <a:srgbClr val="9FB8E5"/>
    <a:srgbClr val="000099"/>
    <a:srgbClr val="00FFFF"/>
    <a:srgbClr val="33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69" autoAdjust="0"/>
    <p:restoredTop sz="87665" autoAdjust="0"/>
  </p:normalViewPr>
  <p:slideViewPr>
    <p:cSldViewPr>
      <p:cViewPr>
        <p:scale>
          <a:sx n="71" d="100"/>
          <a:sy n="71" d="100"/>
        </p:scale>
        <p:origin x="-726" y="-276"/>
      </p:cViewPr>
      <p:guideLst>
        <p:guide orient="horz" pos="618"/>
        <p:guide orient="horz" pos="981"/>
        <p:guide orient="horz" pos="1207"/>
        <p:guide pos="567"/>
      </p:guideLst>
    </p:cSldViewPr>
  </p:slideViewPr>
  <p:notesTextViewPr>
    <p:cViewPr>
      <p:scale>
        <a:sx n="100" d="100"/>
        <a:sy n="100" d="100"/>
      </p:scale>
      <p:origin x="0" y="0"/>
    </p:cViewPr>
  </p:notesTextViewPr>
  <p:sorterViewPr>
    <p:cViewPr>
      <p:scale>
        <a:sx n="80" d="100"/>
        <a:sy n="80" d="100"/>
      </p:scale>
      <p:origin x="0" y="2383"/>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7"/>
  <c:chart>
    <c:plotArea>
      <c:layout>
        <c:manualLayout>
          <c:layoutTarget val="inner"/>
          <c:xMode val="edge"/>
          <c:yMode val="edge"/>
          <c:x val="1.7279566349220326E-2"/>
          <c:y val="1.6741438685656416E-3"/>
          <c:w val="0.83518289667853574"/>
          <c:h val="0.93724915964452726"/>
        </c:manualLayout>
      </c:layout>
      <c:barChart>
        <c:barDir val="col"/>
        <c:grouping val="stacked"/>
        <c:ser>
          <c:idx val="0"/>
          <c:order val="0"/>
          <c:tx>
            <c:strRef>
              <c:f>Layers!$A$24</c:f>
              <c:strCache>
                <c:ptCount val="1"/>
                <c:pt idx="0">
                  <c:v>Retained Layer</c:v>
                </c:pt>
              </c:strCache>
            </c:strRef>
          </c:tx>
          <c:dLbls>
            <c:numFmt formatCode="#,##0" sourceLinked="0"/>
            <c:showVal val="1"/>
          </c:dLbls>
          <c:cat>
            <c:numRef>
              <c:f>Layers!$B$28:$D$28</c:f>
              <c:numCache>
                <c:formatCode>General</c:formatCode>
                <c:ptCount val="3"/>
              </c:numCache>
            </c:numRef>
          </c:cat>
          <c:val>
            <c:numRef>
              <c:f>Layers!$B$24</c:f>
              <c:numCache>
                <c:formatCode>General</c:formatCode>
                <c:ptCount val="1"/>
                <c:pt idx="0">
                  <c:v>1000000</c:v>
                </c:pt>
              </c:numCache>
            </c:numRef>
          </c:val>
        </c:ser>
        <c:ser>
          <c:idx val="1"/>
          <c:order val="1"/>
          <c:tx>
            <c:strRef>
              <c:f>Layers!$A$23</c:f>
              <c:strCache>
                <c:ptCount val="1"/>
                <c:pt idx="0">
                  <c:v>First Excess</c:v>
                </c:pt>
              </c:strCache>
            </c:strRef>
          </c:tx>
          <c:dLbls>
            <c:numFmt formatCode="#,##0" sourceLinked="0"/>
            <c:showVal val="1"/>
          </c:dLbls>
          <c:cat>
            <c:numRef>
              <c:f>Layers!$B$28:$D$28</c:f>
              <c:numCache>
                <c:formatCode>General</c:formatCode>
                <c:ptCount val="3"/>
              </c:numCache>
            </c:numRef>
          </c:cat>
          <c:val>
            <c:numRef>
              <c:f>Layers!$B$23</c:f>
              <c:numCache>
                <c:formatCode>General</c:formatCode>
                <c:ptCount val="1"/>
                <c:pt idx="0">
                  <c:v>4000000</c:v>
                </c:pt>
              </c:numCache>
            </c:numRef>
          </c:val>
        </c:ser>
        <c:ser>
          <c:idx val="2"/>
          <c:order val="2"/>
          <c:tx>
            <c:strRef>
              <c:f>Layers!$A$22</c:f>
              <c:strCache>
                <c:ptCount val="1"/>
                <c:pt idx="0">
                  <c:v>Second Excess</c:v>
                </c:pt>
              </c:strCache>
            </c:strRef>
          </c:tx>
          <c:dLbls>
            <c:numFmt formatCode="#,##0" sourceLinked="0"/>
            <c:showVal val="1"/>
          </c:dLbls>
          <c:cat>
            <c:numRef>
              <c:f>Layers!$B$28:$D$28</c:f>
              <c:numCache>
                <c:formatCode>General</c:formatCode>
                <c:ptCount val="3"/>
              </c:numCache>
            </c:numRef>
          </c:cat>
          <c:val>
            <c:numRef>
              <c:f>Layers!$B$22</c:f>
              <c:numCache>
                <c:formatCode>General</c:formatCode>
                <c:ptCount val="1"/>
                <c:pt idx="0">
                  <c:v>5000000</c:v>
                </c:pt>
              </c:numCache>
            </c:numRef>
          </c:val>
        </c:ser>
        <c:ser>
          <c:idx val="4"/>
          <c:order val="3"/>
          <c:tx>
            <c:strRef>
              <c:f>Layers!$A$21</c:f>
              <c:strCache>
                <c:ptCount val="1"/>
                <c:pt idx="0">
                  <c:v>Third Excess</c:v>
                </c:pt>
              </c:strCache>
            </c:strRef>
          </c:tx>
          <c:dLbls>
            <c:numFmt formatCode="#,##0" sourceLinked="0"/>
            <c:showVal val="1"/>
          </c:dLbls>
          <c:val>
            <c:numRef>
              <c:f>Layers!$B$21</c:f>
              <c:numCache>
                <c:formatCode>General</c:formatCode>
                <c:ptCount val="1"/>
                <c:pt idx="0">
                  <c:v>10000000</c:v>
                </c:pt>
              </c:numCache>
            </c:numRef>
          </c:val>
        </c:ser>
        <c:ser>
          <c:idx val="5"/>
          <c:order val="4"/>
          <c:tx>
            <c:strRef>
              <c:f>Layers!$A$20</c:f>
              <c:strCache>
                <c:ptCount val="1"/>
                <c:pt idx="0">
                  <c:v>Fourth Excess</c:v>
                </c:pt>
              </c:strCache>
            </c:strRef>
          </c:tx>
          <c:dLbls>
            <c:dLbl>
              <c:idx val="0"/>
              <c:layout>
                <c:manualLayout>
                  <c:x val="-7.9374195994136351E-2"/>
                  <c:y val="5.3067832598984567E-3"/>
                </c:manualLayout>
              </c:layout>
              <c:showVal val="1"/>
            </c:dLbl>
            <c:numFmt formatCode="#,##0" sourceLinked="0"/>
            <c:showVal val="1"/>
          </c:dLbls>
          <c:val>
            <c:numRef>
              <c:f>Layers!$B$20</c:f>
              <c:numCache>
                <c:formatCode>General</c:formatCode>
                <c:ptCount val="1"/>
                <c:pt idx="0">
                  <c:v>20000000</c:v>
                </c:pt>
              </c:numCache>
            </c:numRef>
          </c:val>
        </c:ser>
        <c:dLbls>
          <c:showVal val="1"/>
        </c:dLbls>
        <c:overlap val="100"/>
        <c:axId val="98379264"/>
        <c:axId val="98380800"/>
      </c:barChart>
      <c:catAx>
        <c:axId val="98379264"/>
        <c:scaling>
          <c:orientation val="minMax"/>
        </c:scaling>
        <c:axPos val="b"/>
        <c:numFmt formatCode="General" sourceLinked="1"/>
        <c:tickLblPos val="nextTo"/>
        <c:txPr>
          <a:bodyPr rot="0" vert="horz"/>
          <a:lstStyle/>
          <a:p>
            <a:pPr>
              <a:defRPr/>
            </a:pPr>
            <a:endParaRPr lang="en-US"/>
          </a:p>
        </c:txPr>
        <c:crossAx val="98380800"/>
        <c:crosses val="autoZero"/>
        <c:auto val="1"/>
        <c:lblAlgn val="ctr"/>
        <c:lblOffset val="100"/>
        <c:tickLblSkip val="1"/>
        <c:tickMarkSkip val="1"/>
      </c:catAx>
      <c:valAx>
        <c:axId val="98380800"/>
        <c:scaling>
          <c:orientation val="minMax"/>
        </c:scaling>
        <c:delete val="1"/>
        <c:axPos val="l"/>
        <c:numFmt formatCode="General" sourceLinked="1"/>
        <c:tickLblPos val="none"/>
        <c:crossAx val="98379264"/>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1.3731045946486707E-2"/>
          <c:y val="0.10542638334591772"/>
          <c:w val="0.8351828966785364"/>
          <c:h val="0.45303867403314918"/>
        </c:manualLayout>
      </c:layout>
      <c:barChart>
        <c:barDir val="col"/>
        <c:grouping val="stacked"/>
        <c:ser>
          <c:idx val="0"/>
          <c:order val="0"/>
          <c:tx>
            <c:strRef>
              <c:f>Drivers!$A$41</c:f>
              <c:strCache>
                <c:ptCount val="1"/>
                <c:pt idx="0">
                  <c:v>Standard.Lines</c:v>
                </c:pt>
              </c:strCache>
            </c:strRef>
          </c:tx>
          <c:spPr>
            <a:solidFill>
              <a:srgbClr val="9999FF"/>
            </a:solidFill>
            <a:ln w="25400">
              <a:noFill/>
            </a:ln>
          </c:spPr>
          <c:dLbls>
            <c:spPr>
              <a:noFill/>
              <a:ln w="25400">
                <a:noFill/>
              </a:ln>
            </c:spPr>
            <c:txPr>
              <a:bodyPr/>
              <a:lstStyle/>
              <a:p>
                <a:pPr>
                  <a:defRPr sz="1000" b="1" i="0" u="none" strike="noStrike" baseline="0">
                    <a:solidFill>
                      <a:srgbClr val="FFFFFF"/>
                    </a:solidFill>
                    <a:latin typeface="Arial"/>
                    <a:ea typeface="Arial"/>
                    <a:cs typeface="Arial"/>
                  </a:defRPr>
                </a:pPr>
                <a:endParaRPr lang="en-US"/>
              </a:p>
            </c:txPr>
            <c:showVal val="1"/>
          </c:dLbls>
          <c:cat>
            <c:strRef>
              <c:f>Drivers!$B$45:$D$45</c:f>
              <c:strCache>
                <c:ptCount val="3"/>
                <c:pt idx="0">
                  <c:v>Stand Alone
(700)</c:v>
                </c:pt>
                <c:pt idx="1">
                  <c:v>Diversified BU
(450)</c:v>
                </c:pt>
                <c:pt idx="2">
                  <c:v>Diversified US
(300)</c:v>
                </c:pt>
              </c:strCache>
            </c:strRef>
          </c:cat>
          <c:val>
            <c:numRef>
              <c:f>Drivers!$B$41:$D$41</c:f>
              <c:numCache>
                <c:formatCode>General</c:formatCode>
                <c:ptCount val="3"/>
                <c:pt idx="0">
                  <c:v>300</c:v>
                </c:pt>
                <c:pt idx="1">
                  <c:v>200</c:v>
                </c:pt>
                <c:pt idx="2">
                  <c:v>150</c:v>
                </c:pt>
              </c:numCache>
            </c:numRef>
          </c:val>
        </c:ser>
        <c:ser>
          <c:idx val="1"/>
          <c:order val="1"/>
          <c:tx>
            <c:strRef>
              <c:f>Drivers!$A$40</c:f>
              <c:strCache>
                <c:ptCount val="1"/>
                <c:pt idx="0">
                  <c:v>Specialty.Lines</c:v>
                </c:pt>
              </c:strCache>
            </c:strRef>
          </c:tx>
          <c:spPr>
            <a:solidFill>
              <a:srgbClr val="993366"/>
            </a:solidFill>
            <a:ln w="25400">
              <a:noFill/>
            </a:ln>
          </c:spPr>
          <c:dLbls>
            <c:spPr>
              <a:noFill/>
              <a:ln w="25400">
                <a:noFill/>
              </a:ln>
            </c:spPr>
            <c:txPr>
              <a:bodyPr/>
              <a:lstStyle/>
              <a:p>
                <a:pPr>
                  <a:defRPr sz="1000" b="1" i="0" u="none" strike="noStrike" baseline="0">
                    <a:solidFill>
                      <a:srgbClr val="FFFFFF"/>
                    </a:solidFill>
                    <a:latin typeface="Arial"/>
                    <a:ea typeface="Arial"/>
                    <a:cs typeface="Arial"/>
                  </a:defRPr>
                </a:pPr>
                <a:endParaRPr lang="en-US"/>
              </a:p>
            </c:txPr>
            <c:showVal val="1"/>
          </c:dLbls>
          <c:cat>
            <c:strRef>
              <c:f>Drivers!$B$45:$D$45</c:f>
              <c:strCache>
                <c:ptCount val="3"/>
                <c:pt idx="0">
                  <c:v>Stand Alone
(700)</c:v>
                </c:pt>
                <c:pt idx="1">
                  <c:v>Diversified BU
(450)</c:v>
                </c:pt>
                <c:pt idx="2">
                  <c:v>Diversified US
(300)</c:v>
                </c:pt>
              </c:strCache>
            </c:strRef>
          </c:cat>
          <c:val>
            <c:numRef>
              <c:f>Drivers!$B$40:$D$40</c:f>
              <c:numCache>
                <c:formatCode>General</c:formatCode>
                <c:ptCount val="3"/>
                <c:pt idx="0">
                  <c:v>300</c:v>
                </c:pt>
                <c:pt idx="1">
                  <c:v>200</c:v>
                </c:pt>
                <c:pt idx="2">
                  <c:v>100</c:v>
                </c:pt>
              </c:numCache>
            </c:numRef>
          </c:val>
        </c:ser>
        <c:ser>
          <c:idx val="2"/>
          <c:order val="2"/>
          <c:tx>
            <c:strRef>
              <c:f>Drivers!$A$39</c:f>
              <c:strCache>
                <c:ptCount val="1"/>
                <c:pt idx="0">
                  <c:v>Managed.Programs</c:v>
                </c:pt>
              </c:strCache>
            </c:strRef>
          </c:tx>
          <c:spPr>
            <a:solidFill>
              <a:srgbClr val="808080"/>
            </a:solidFill>
            <a:ln w="25400">
              <a:noFill/>
            </a:ln>
          </c:spPr>
          <c:dLbls>
            <c:spPr>
              <a:noFill/>
              <a:ln w="25400">
                <a:noFill/>
              </a:ln>
            </c:spPr>
            <c:txPr>
              <a:bodyPr/>
              <a:lstStyle/>
              <a:p>
                <a:pPr>
                  <a:defRPr sz="1000" b="1" i="0" u="none" strike="noStrike" baseline="0">
                    <a:solidFill>
                      <a:srgbClr val="FFFFFF"/>
                    </a:solidFill>
                    <a:latin typeface="Arial"/>
                    <a:ea typeface="Arial"/>
                    <a:cs typeface="Arial"/>
                  </a:defRPr>
                </a:pPr>
                <a:endParaRPr lang="en-US"/>
              </a:p>
            </c:txPr>
            <c:showVal val="1"/>
          </c:dLbls>
          <c:cat>
            <c:strRef>
              <c:f>Drivers!$B$45:$D$45</c:f>
              <c:strCache>
                <c:ptCount val="3"/>
                <c:pt idx="0">
                  <c:v>Stand Alone
(700)</c:v>
                </c:pt>
                <c:pt idx="1">
                  <c:v>Diversified BU
(450)</c:v>
                </c:pt>
                <c:pt idx="2">
                  <c:v>Diversified US
(300)</c:v>
                </c:pt>
              </c:strCache>
            </c:strRef>
          </c:cat>
          <c:val>
            <c:numRef>
              <c:f>Drivers!$B$39:$D$39</c:f>
              <c:numCache>
                <c:formatCode>General</c:formatCode>
                <c:ptCount val="3"/>
                <c:pt idx="0">
                  <c:v>100</c:v>
                </c:pt>
                <c:pt idx="1">
                  <c:v>50</c:v>
                </c:pt>
                <c:pt idx="2">
                  <c:v>30</c:v>
                </c:pt>
              </c:numCache>
            </c:numRef>
          </c:val>
        </c:ser>
        <c:ser>
          <c:idx val="3"/>
          <c:order val="3"/>
          <c:tx>
            <c:strRef>
              <c:f>Drivers!$A$43</c:f>
              <c:strCache>
                <c:ptCount val="1"/>
                <c:pt idx="0">
                  <c:v>Diversification Benefit</c:v>
                </c:pt>
              </c:strCache>
            </c:strRef>
          </c:tx>
          <c:spPr>
            <a:solidFill>
              <a:srgbClr val="333399"/>
            </a:solidFill>
            <a:ln w="25400">
              <a:noFill/>
            </a:ln>
          </c:spPr>
          <c:dLbls>
            <c:spPr>
              <a:noFill/>
              <a:ln w="25400">
                <a:noFill/>
              </a:ln>
            </c:spPr>
            <c:txPr>
              <a:bodyPr/>
              <a:lstStyle/>
              <a:p>
                <a:pPr>
                  <a:defRPr sz="1000" b="1" i="0" u="none" strike="noStrike" baseline="0">
                    <a:solidFill>
                      <a:srgbClr val="FFFFFF"/>
                    </a:solidFill>
                    <a:latin typeface="Arial"/>
                    <a:ea typeface="Arial"/>
                    <a:cs typeface="Arial"/>
                  </a:defRPr>
                </a:pPr>
                <a:endParaRPr lang="en-US"/>
              </a:p>
            </c:txPr>
            <c:showVal val="1"/>
          </c:dLbls>
          <c:cat>
            <c:strRef>
              <c:f>Drivers!$B$45:$D$45</c:f>
              <c:strCache>
                <c:ptCount val="3"/>
                <c:pt idx="0">
                  <c:v>Stand Alone
(700)</c:v>
                </c:pt>
                <c:pt idx="1">
                  <c:v>Diversified BU
(450)</c:v>
                </c:pt>
                <c:pt idx="2">
                  <c:v>Diversified US
(300)</c:v>
                </c:pt>
              </c:strCache>
            </c:strRef>
          </c:cat>
          <c:val>
            <c:numRef>
              <c:f>Drivers!$B$43:$D$43</c:f>
              <c:numCache>
                <c:formatCode>General</c:formatCode>
                <c:ptCount val="3"/>
                <c:pt idx="1">
                  <c:v>250</c:v>
                </c:pt>
                <c:pt idx="2">
                  <c:v>400</c:v>
                </c:pt>
              </c:numCache>
            </c:numRef>
          </c:val>
        </c:ser>
        <c:dLbls>
          <c:showVal val="1"/>
        </c:dLbls>
        <c:overlap val="100"/>
        <c:axId val="98454528"/>
        <c:axId val="98484992"/>
      </c:barChart>
      <c:catAx>
        <c:axId val="98454528"/>
        <c:scaling>
          <c:orientation val="minMax"/>
        </c:scaling>
        <c:axPos val="b"/>
        <c:numFmt formatCode="General" sourceLinked="1"/>
        <c:tickLblPos val="nextTo"/>
        <c:spPr>
          <a:ln w="12700">
            <a:solidFill>
              <a:srgbClr val="800000"/>
            </a:solidFill>
            <a:prstDash val="solid"/>
          </a:ln>
        </c:spPr>
        <c:txPr>
          <a:bodyPr rot="0" vert="horz"/>
          <a:lstStyle/>
          <a:p>
            <a:pPr>
              <a:defRPr sz="1000" b="1" i="0" u="none" strike="noStrike" baseline="0">
                <a:solidFill>
                  <a:srgbClr val="800000"/>
                </a:solidFill>
                <a:latin typeface="Arial"/>
                <a:ea typeface="Arial"/>
                <a:cs typeface="Arial"/>
              </a:defRPr>
            </a:pPr>
            <a:endParaRPr lang="en-US"/>
          </a:p>
        </c:txPr>
        <c:crossAx val="98484992"/>
        <c:crosses val="autoZero"/>
        <c:auto val="1"/>
        <c:lblAlgn val="ctr"/>
        <c:lblOffset val="100"/>
        <c:tickLblSkip val="1"/>
        <c:tickMarkSkip val="1"/>
      </c:catAx>
      <c:valAx>
        <c:axId val="98484992"/>
        <c:scaling>
          <c:orientation val="minMax"/>
        </c:scaling>
        <c:delete val="1"/>
        <c:axPos val="l"/>
        <c:numFmt formatCode="General" sourceLinked="1"/>
        <c:tickLblPos val="none"/>
        <c:crossAx val="98454528"/>
        <c:crosses val="autoZero"/>
        <c:crossBetween val="between"/>
      </c:valAx>
      <c:spPr>
        <a:noFill/>
        <a:ln w="25400">
          <a:noFill/>
        </a:ln>
      </c:spPr>
    </c:plotArea>
    <c:plotVisOnly val="1"/>
    <c:dispBlanksAs val="gap"/>
  </c:chart>
  <c:spPr>
    <a:noFill/>
    <a:ln w="9525">
      <a:noFill/>
    </a:ln>
  </c:spPr>
  <c:txPr>
    <a:bodyPr/>
    <a:lstStyle/>
    <a:p>
      <a:pPr>
        <a:defRPr sz="1000" b="1" i="0" u="none" strike="noStrike" baseline="0">
          <a:solidFill>
            <a:srgbClr val="800000"/>
          </a:solidFill>
          <a:latin typeface="Arial"/>
          <a:ea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2.5500956107973496E-2"/>
          <c:y val="0.16022099447513821"/>
          <c:w val="0.95810735091386134"/>
          <c:h val="0.4558011049723758"/>
        </c:manualLayout>
      </c:layout>
      <c:barChart>
        <c:barDir val="col"/>
        <c:grouping val="stacked"/>
        <c:ser>
          <c:idx val="0"/>
          <c:order val="0"/>
          <c:tx>
            <c:strRef>
              <c:f>Drivers!$F$41</c:f>
              <c:strCache>
                <c:ptCount val="1"/>
                <c:pt idx="0">
                  <c:v>BU3</c:v>
                </c:pt>
              </c:strCache>
            </c:strRef>
          </c:tx>
          <c:spPr>
            <a:solidFill>
              <a:srgbClr val="9999FF"/>
            </a:solidFill>
            <a:ln w="25400">
              <a:noFill/>
            </a:ln>
          </c:spPr>
          <c:dLbls>
            <c:spPr>
              <a:noFill/>
              <a:ln w="25400">
                <a:noFill/>
              </a:ln>
            </c:spPr>
            <c:txPr>
              <a:bodyPr/>
              <a:lstStyle/>
              <a:p>
                <a:pPr>
                  <a:defRPr sz="1000" b="1" i="0" u="none" strike="noStrike" baseline="0">
                    <a:solidFill>
                      <a:srgbClr val="FFFFFF"/>
                    </a:solidFill>
                    <a:latin typeface="Arial"/>
                    <a:ea typeface="Arial"/>
                    <a:cs typeface="Arial"/>
                  </a:defRPr>
                </a:pPr>
                <a:endParaRPr lang="en-US"/>
              </a:p>
            </c:txPr>
            <c:showVal val="1"/>
          </c:dLbls>
          <c:cat>
            <c:strRef>
              <c:f>Drivers!$G$45:$I$45</c:f>
              <c:strCache>
                <c:ptCount val="3"/>
                <c:pt idx="0">
                  <c:v>Stand Alone
(800)</c:v>
                </c:pt>
                <c:pt idx="1">
                  <c:v>Diversified BU
(450)</c:v>
                </c:pt>
                <c:pt idx="2">
                  <c:v>Diversified US
(310)</c:v>
                </c:pt>
              </c:strCache>
            </c:strRef>
          </c:cat>
          <c:val>
            <c:numRef>
              <c:f>Drivers!$G$41:$I$41</c:f>
              <c:numCache>
                <c:formatCode>General</c:formatCode>
                <c:ptCount val="3"/>
                <c:pt idx="0">
                  <c:v>300</c:v>
                </c:pt>
                <c:pt idx="1">
                  <c:v>200</c:v>
                </c:pt>
                <c:pt idx="2">
                  <c:v>150</c:v>
                </c:pt>
              </c:numCache>
            </c:numRef>
          </c:val>
        </c:ser>
        <c:ser>
          <c:idx val="1"/>
          <c:order val="1"/>
          <c:tx>
            <c:strRef>
              <c:f>Drivers!$F$40</c:f>
              <c:strCache>
                <c:ptCount val="1"/>
                <c:pt idx="0">
                  <c:v>BU2</c:v>
                </c:pt>
              </c:strCache>
            </c:strRef>
          </c:tx>
          <c:spPr>
            <a:solidFill>
              <a:srgbClr val="993366"/>
            </a:solidFill>
            <a:ln w="25400">
              <a:noFill/>
            </a:ln>
          </c:spPr>
          <c:dLbls>
            <c:spPr>
              <a:noFill/>
              <a:ln w="25400">
                <a:noFill/>
              </a:ln>
            </c:spPr>
            <c:txPr>
              <a:bodyPr/>
              <a:lstStyle/>
              <a:p>
                <a:pPr>
                  <a:defRPr sz="1000" b="1" i="0" u="none" strike="noStrike" baseline="0">
                    <a:solidFill>
                      <a:srgbClr val="FFFFFF"/>
                    </a:solidFill>
                    <a:latin typeface="Arial"/>
                    <a:ea typeface="Arial"/>
                    <a:cs typeface="Arial"/>
                  </a:defRPr>
                </a:pPr>
                <a:endParaRPr lang="en-US"/>
              </a:p>
            </c:txPr>
            <c:showVal val="1"/>
          </c:dLbls>
          <c:cat>
            <c:strRef>
              <c:f>Drivers!$G$45:$I$45</c:f>
              <c:strCache>
                <c:ptCount val="3"/>
                <c:pt idx="0">
                  <c:v>Stand Alone
(800)</c:v>
                </c:pt>
                <c:pt idx="1">
                  <c:v>Diversified BU
(450)</c:v>
                </c:pt>
                <c:pt idx="2">
                  <c:v>Diversified US
(310)</c:v>
                </c:pt>
              </c:strCache>
            </c:strRef>
          </c:cat>
          <c:val>
            <c:numRef>
              <c:f>Drivers!$G$40:$I$40</c:f>
              <c:numCache>
                <c:formatCode>General</c:formatCode>
                <c:ptCount val="3"/>
                <c:pt idx="0">
                  <c:v>300</c:v>
                </c:pt>
                <c:pt idx="1">
                  <c:v>200</c:v>
                </c:pt>
                <c:pt idx="2">
                  <c:v>100</c:v>
                </c:pt>
              </c:numCache>
            </c:numRef>
          </c:val>
        </c:ser>
        <c:ser>
          <c:idx val="2"/>
          <c:order val="2"/>
          <c:tx>
            <c:strRef>
              <c:f>Drivers!$F$39</c:f>
              <c:strCache>
                <c:ptCount val="1"/>
                <c:pt idx="0">
                  <c:v>BU1</c:v>
                </c:pt>
              </c:strCache>
            </c:strRef>
          </c:tx>
          <c:spPr>
            <a:solidFill>
              <a:srgbClr val="808080"/>
            </a:solidFill>
            <a:ln w="25400">
              <a:noFill/>
            </a:ln>
          </c:spPr>
          <c:dLbls>
            <c:spPr>
              <a:noFill/>
              <a:ln w="25400">
                <a:noFill/>
              </a:ln>
            </c:spPr>
            <c:txPr>
              <a:bodyPr/>
              <a:lstStyle/>
              <a:p>
                <a:pPr>
                  <a:defRPr sz="1000" b="1" i="0" u="none" strike="noStrike" baseline="0">
                    <a:solidFill>
                      <a:srgbClr val="FFFFFF"/>
                    </a:solidFill>
                    <a:latin typeface="Arial"/>
                    <a:ea typeface="Arial"/>
                    <a:cs typeface="Arial"/>
                  </a:defRPr>
                </a:pPr>
                <a:endParaRPr lang="en-US"/>
              </a:p>
            </c:txPr>
            <c:showVal val="1"/>
          </c:dLbls>
          <c:cat>
            <c:strRef>
              <c:f>Drivers!$G$45:$I$45</c:f>
              <c:strCache>
                <c:ptCount val="3"/>
                <c:pt idx="0">
                  <c:v>Stand Alone
(800)</c:v>
                </c:pt>
                <c:pt idx="1">
                  <c:v>Diversified BU
(450)</c:v>
                </c:pt>
                <c:pt idx="2">
                  <c:v>Diversified US
(310)</c:v>
                </c:pt>
              </c:strCache>
            </c:strRef>
          </c:cat>
          <c:val>
            <c:numRef>
              <c:f>Drivers!$G$39:$I$39</c:f>
              <c:numCache>
                <c:formatCode>General</c:formatCode>
                <c:ptCount val="3"/>
                <c:pt idx="0">
                  <c:v>200</c:v>
                </c:pt>
                <c:pt idx="1">
                  <c:v>80</c:v>
                </c:pt>
                <c:pt idx="2">
                  <c:v>40</c:v>
                </c:pt>
              </c:numCache>
            </c:numRef>
          </c:val>
        </c:ser>
        <c:ser>
          <c:idx val="3"/>
          <c:order val="3"/>
          <c:tx>
            <c:strRef>
              <c:f>Drivers!$F$43</c:f>
              <c:strCache>
                <c:ptCount val="1"/>
                <c:pt idx="0">
                  <c:v>Diversification Benefit</c:v>
                </c:pt>
              </c:strCache>
            </c:strRef>
          </c:tx>
          <c:spPr>
            <a:solidFill>
              <a:srgbClr val="333399"/>
            </a:solidFill>
            <a:ln w="25400">
              <a:noFill/>
            </a:ln>
          </c:spPr>
          <c:dLbls>
            <c:spPr>
              <a:noFill/>
              <a:ln w="25400">
                <a:noFill/>
              </a:ln>
            </c:spPr>
            <c:txPr>
              <a:bodyPr/>
              <a:lstStyle/>
              <a:p>
                <a:pPr>
                  <a:defRPr sz="1000" b="1" i="0" u="none" strike="noStrike" baseline="0">
                    <a:solidFill>
                      <a:srgbClr val="FFFFFF"/>
                    </a:solidFill>
                    <a:latin typeface="Arial"/>
                    <a:ea typeface="Arial"/>
                    <a:cs typeface="Arial"/>
                  </a:defRPr>
                </a:pPr>
                <a:endParaRPr lang="en-US"/>
              </a:p>
            </c:txPr>
            <c:showVal val="1"/>
          </c:dLbls>
          <c:cat>
            <c:strRef>
              <c:f>Drivers!$G$45:$I$45</c:f>
              <c:strCache>
                <c:ptCount val="3"/>
                <c:pt idx="0">
                  <c:v>Stand Alone
(800)</c:v>
                </c:pt>
                <c:pt idx="1">
                  <c:v>Diversified BU
(450)</c:v>
                </c:pt>
                <c:pt idx="2">
                  <c:v>Diversified US
(310)</c:v>
                </c:pt>
              </c:strCache>
            </c:strRef>
          </c:cat>
          <c:val>
            <c:numRef>
              <c:f>Drivers!$G$43:$I$43</c:f>
              <c:numCache>
                <c:formatCode>General</c:formatCode>
                <c:ptCount val="3"/>
                <c:pt idx="1">
                  <c:v>350</c:v>
                </c:pt>
                <c:pt idx="2">
                  <c:v>490</c:v>
                </c:pt>
              </c:numCache>
            </c:numRef>
          </c:val>
        </c:ser>
        <c:dLbls>
          <c:showVal val="1"/>
        </c:dLbls>
        <c:overlap val="100"/>
        <c:axId val="98750848"/>
        <c:axId val="98752384"/>
      </c:barChart>
      <c:catAx>
        <c:axId val="98750848"/>
        <c:scaling>
          <c:orientation val="minMax"/>
        </c:scaling>
        <c:axPos val="b"/>
        <c:numFmt formatCode="General" sourceLinked="1"/>
        <c:tickLblPos val="nextTo"/>
        <c:spPr>
          <a:ln w="12700">
            <a:solidFill>
              <a:srgbClr val="800000"/>
            </a:solidFill>
            <a:prstDash val="solid"/>
          </a:ln>
        </c:spPr>
        <c:txPr>
          <a:bodyPr rot="0" vert="horz"/>
          <a:lstStyle/>
          <a:p>
            <a:pPr>
              <a:defRPr sz="1000" b="1" i="0" u="none" strike="noStrike" baseline="0">
                <a:solidFill>
                  <a:srgbClr val="800000"/>
                </a:solidFill>
                <a:latin typeface="Arial"/>
                <a:ea typeface="Arial"/>
                <a:cs typeface="Arial"/>
              </a:defRPr>
            </a:pPr>
            <a:endParaRPr lang="en-US"/>
          </a:p>
        </c:txPr>
        <c:crossAx val="98752384"/>
        <c:crosses val="autoZero"/>
        <c:auto val="1"/>
        <c:lblAlgn val="ctr"/>
        <c:lblOffset val="100"/>
        <c:tickLblSkip val="1"/>
        <c:tickMarkSkip val="1"/>
      </c:catAx>
      <c:valAx>
        <c:axId val="98752384"/>
        <c:scaling>
          <c:orientation val="minMax"/>
        </c:scaling>
        <c:delete val="1"/>
        <c:axPos val="l"/>
        <c:numFmt formatCode="General" sourceLinked="1"/>
        <c:tickLblPos val="none"/>
        <c:crossAx val="98750848"/>
        <c:crosses val="autoZero"/>
        <c:crossBetween val="between"/>
      </c:valAx>
      <c:spPr>
        <a:noFill/>
        <a:ln w="25400">
          <a:noFill/>
        </a:ln>
      </c:spPr>
    </c:plotArea>
    <c:legend>
      <c:legendPos val="r"/>
      <c:layout>
        <c:manualLayout>
          <c:xMode val="edge"/>
          <c:yMode val="edge"/>
          <c:x val="1.0929004244839965E-2"/>
          <c:y val="0.77348074641355635"/>
          <c:w val="0.93260646122938362"/>
          <c:h val="4.4198755977420734E-2"/>
        </c:manualLayout>
      </c:layout>
      <c:spPr>
        <a:solidFill>
          <a:srgbClr val="FFFFFF"/>
        </a:solidFill>
        <a:ln w="25400">
          <a:noFill/>
        </a:ln>
      </c:spPr>
      <c:txPr>
        <a:bodyPr/>
        <a:lstStyle/>
        <a:p>
          <a:pPr>
            <a:defRPr sz="675" b="1" i="0" u="none" strike="noStrike" baseline="0">
              <a:solidFill>
                <a:srgbClr val="800000"/>
              </a:solidFill>
              <a:latin typeface="Arial"/>
              <a:ea typeface="Arial"/>
              <a:cs typeface="Arial"/>
            </a:defRPr>
          </a:pPr>
          <a:endParaRPr lang="en-US"/>
        </a:p>
      </c:txPr>
    </c:legend>
    <c:plotVisOnly val="1"/>
    <c:dispBlanksAs val="gap"/>
  </c:chart>
  <c:spPr>
    <a:noFill/>
    <a:ln w="9525">
      <a:noFill/>
    </a:ln>
  </c:spPr>
  <c:txPr>
    <a:bodyPr/>
    <a:lstStyle/>
    <a:p>
      <a:pPr>
        <a:defRPr sz="1000" b="1" i="0" u="none" strike="noStrike" baseline="0">
          <a:solidFill>
            <a:srgbClr val="800000"/>
          </a:solidFill>
          <a:latin typeface="Arial"/>
          <a:ea typeface="Arial"/>
          <a:cs typeface="Aria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5751339770518723E-2"/>
          <c:y val="0.12583172354582531"/>
          <c:w val="0.86191198786039469"/>
          <c:h val="0.55414012738854301"/>
        </c:manualLayout>
      </c:layout>
      <c:scatterChart>
        <c:scatterStyle val="lineMarker"/>
        <c:ser>
          <c:idx val="0"/>
          <c:order val="0"/>
          <c:tx>
            <c:strRef>
              <c:f>'RiskReturn - Profit'!$C$38</c:f>
              <c:strCache>
                <c:ptCount val="1"/>
                <c:pt idx="0">
                  <c:v>BU1-Q3 - 10</c:v>
                </c:pt>
              </c:strCache>
            </c:strRef>
          </c:tx>
          <c:spPr>
            <a:ln w="28575">
              <a:noFill/>
            </a:ln>
          </c:spPr>
          <c:marker>
            <c:symbol val="triangle"/>
            <c:size val="5"/>
            <c:spPr>
              <a:solidFill>
                <a:srgbClr val="333399"/>
              </a:solidFill>
              <a:ln>
                <a:solidFill>
                  <a:srgbClr val="333399"/>
                </a:solidFill>
                <a:prstDash val="solid"/>
              </a:ln>
            </c:spPr>
          </c:marker>
          <c:dLbls>
            <c:dLbl>
              <c:idx val="0"/>
              <c:layout>
                <c:manualLayout>
                  <c:x val="-0.11813636345532692"/>
                  <c:y val="-3.6949362221442576E-3"/>
                </c:manualLayout>
              </c:layout>
              <c:tx>
                <c:rich>
                  <a:bodyPr/>
                  <a:lstStyle/>
                  <a:p>
                    <a:pPr>
                      <a:defRPr sz="800" b="0" i="0" u="none" strike="noStrike" baseline="0">
                        <a:solidFill>
                          <a:srgbClr val="000000"/>
                        </a:solidFill>
                        <a:latin typeface="Arial"/>
                        <a:ea typeface="Arial"/>
                        <a:cs typeface="Arial"/>
                      </a:defRPr>
                    </a:pPr>
                    <a:r>
                      <a:rPr lang="en-US" dirty="0"/>
                      <a:t>BU1 - 2010</a:t>
                    </a:r>
                  </a:p>
                </c:rich>
              </c:tx>
              <c:spPr>
                <a:noFill/>
                <a:ln w="25400">
                  <a:noFill/>
                </a:ln>
              </c:spPr>
              <c:dLblPos val="r"/>
            </c:dLbl>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showSerName val="1"/>
          </c:dLbls>
          <c:xVal>
            <c:numRef>
              <c:f>'RiskReturn - Profit'!$E$5</c:f>
              <c:numCache>
                <c:formatCode>0</c:formatCode>
                <c:ptCount val="1"/>
                <c:pt idx="0">
                  <c:v>25</c:v>
                </c:pt>
              </c:numCache>
            </c:numRef>
          </c:xVal>
          <c:yVal>
            <c:numRef>
              <c:f>'RiskReturn - Profit'!$C$5</c:f>
              <c:numCache>
                <c:formatCode>General</c:formatCode>
                <c:ptCount val="1"/>
                <c:pt idx="0">
                  <c:v>9</c:v>
                </c:pt>
              </c:numCache>
            </c:numRef>
          </c:yVal>
        </c:ser>
        <c:ser>
          <c:idx val="1"/>
          <c:order val="1"/>
          <c:tx>
            <c:strRef>
              <c:f>'RiskReturn - Profit'!$C$39</c:f>
              <c:strCache>
                <c:ptCount val="1"/>
                <c:pt idx="0">
                  <c:v>BU2-Q3 - 10</c:v>
                </c:pt>
              </c:strCache>
            </c:strRef>
          </c:tx>
          <c:spPr>
            <a:ln w="3175">
              <a:solidFill>
                <a:srgbClr val="000000"/>
              </a:solidFill>
              <a:prstDash val="solid"/>
            </a:ln>
          </c:spPr>
          <c:marker>
            <c:symbol val="diamond"/>
            <c:size val="7"/>
            <c:spPr>
              <a:solidFill>
                <a:srgbClr val="008000"/>
              </a:solidFill>
              <a:ln>
                <a:solidFill>
                  <a:srgbClr val="008000"/>
                </a:solidFill>
                <a:prstDash val="solid"/>
              </a:ln>
            </c:spPr>
          </c:marker>
          <c:dLbls>
            <c:dLbl>
              <c:idx val="0"/>
              <c:layout>
                <c:manualLayout>
                  <c:x val="-2.1587946423237716E-2"/>
                  <c:y val="6.6408880418610053E-2"/>
                </c:manualLayout>
              </c:layout>
              <c:tx>
                <c:rich>
                  <a:bodyPr/>
                  <a:lstStyle/>
                  <a:p>
                    <a:pPr>
                      <a:defRPr sz="800" b="0" i="0" u="none" strike="noStrike" baseline="0">
                        <a:solidFill>
                          <a:srgbClr val="000000"/>
                        </a:solidFill>
                        <a:latin typeface="Arial"/>
                        <a:ea typeface="Arial"/>
                        <a:cs typeface="Arial"/>
                      </a:defRPr>
                    </a:pPr>
                    <a:r>
                      <a:rPr lang="en-US" dirty="0"/>
                      <a:t>BU2</a:t>
                    </a:r>
                  </a:p>
                </c:rich>
              </c:tx>
              <c:spPr>
                <a:noFill/>
                <a:ln w="25400">
                  <a:noFill/>
                </a:ln>
              </c:spPr>
              <c:dLblPos val="r"/>
            </c:dLbl>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showSerName val="1"/>
          </c:dLbls>
          <c:xVal>
            <c:numRef>
              <c:f>'RiskReturn - Profit'!$E$6</c:f>
              <c:numCache>
                <c:formatCode>0</c:formatCode>
                <c:ptCount val="1"/>
                <c:pt idx="0">
                  <c:v>50</c:v>
                </c:pt>
              </c:numCache>
            </c:numRef>
          </c:xVal>
          <c:yVal>
            <c:numRef>
              <c:f>'RiskReturn - Profit'!$C$6</c:f>
              <c:numCache>
                <c:formatCode>General</c:formatCode>
                <c:ptCount val="1"/>
                <c:pt idx="0">
                  <c:v>18</c:v>
                </c:pt>
              </c:numCache>
            </c:numRef>
          </c:yVal>
        </c:ser>
        <c:ser>
          <c:idx val="2"/>
          <c:order val="2"/>
          <c:tx>
            <c:strRef>
              <c:f>'RiskReturn - Profit'!$C$40</c:f>
              <c:strCache>
                <c:ptCount val="1"/>
                <c:pt idx="0">
                  <c:v>BU3-Q3 - 10</c:v>
                </c:pt>
              </c:strCache>
            </c:strRef>
          </c:tx>
          <c:spPr>
            <a:ln w="28575">
              <a:noFill/>
            </a:ln>
          </c:spPr>
          <c:marker>
            <c:symbol val="x"/>
            <c:size val="5"/>
            <c:spPr>
              <a:solidFill>
                <a:srgbClr val="FF6600"/>
              </a:solidFill>
              <a:ln>
                <a:solidFill>
                  <a:srgbClr val="FF6600"/>
                </a:solidFill>
                <a:prstDash val="solid"/>
              </a:ln>
            </c:spPr>
          </c:marker>
          <c:dLbls>
            <c:delete val="1"/>
          </c:dLbls>
          <c:xVal>
            <c:numRef>
              <c:f>'RiskReturn - Profit'!$E$7</c:f>
              <c:numCache>
                <c:formatCode>0</c:formatCode>
                <c:ptCount val="1"/>
                <c:pt idx="0">
                  <c:v>66.666666666666671</c:v>
                </c:pt>
              </c:numCache>
            </c:numRef>
          </c:xVal>
          <c:yVal>
            <c:numRef>
              <c:f>'RiskReturn - Profit'!$C$7</c:f>
              <c:numCache>
                <c:formatCode>General</c:formatCode>
                <c:ptCount val="1"/>
                <c:pt idx="0">
                  <c:v>20</c:v>
                </c:pt>
              </c:numCache>
            </c:numRef>
          </c:yVal>
        </c:ser>
        <c:ser>
          <c:idx val="3"/>
          <c:order val="3"/>
          <c:tx>
            <c:strRef>
              <c:f>'RiskReturn - Profit'!$C$41</c:f>
              <c:strCache>
                <c:ptCount val="1"/>
                <c:pt idx="0">
                  <c:v>Overall-Q3 - 10</c:v>
                </c:pt>
              </c:strCache>
            </c:strRef>
          </c:tx>
          <c:spPr>
            <a:ln w="3175">
              <a:solidFill>
                <a:srgbClr val="000000"/>
              </a:solidFill>
              <a:prstDash val="solid"/>
            </a:ln>
          </c:spPr>
          <c:marker>
            <c:symbol val="circle"/>
            <c:size val="10"/>
            <c:spPr>
              <a:solidFill>
                <a:srgbClr val="FF0000"/>
              </a:solidFill>
              <a:ln>
                <a:solidFill>
                  <a:srgbClr val="FF0000"/>
                </a:solidFill>
                <a:prstDash val="solid"/>
              </a:ln>
            </c:spPr>
          </c:marker>
          <c:dLbls>
            <c:dLbl>
              <c:idx val="0"/>
              <c:layout>
                <c:manualLayout>
                  <c:x val="-0.14466187932881494"/>
                  <c:y val="-1.3421936907568087E-2"/>
                </c:manualLayout>
              </c:layout>
              <c:tx>
                <c:rich>
                  <a:bodyPr/>
                  <a:lstStyle/>
                  <a:p>
                    <a:pPr>
                      <a:defRPr sz="800" b="0" i="0" u="none" strike="noStrike" baseline="0">
                        <a:solidFill>
                          <a:srgbClr val="000000"/>
                        </a:solidFill>
                        <a:latin typeface="Arial"/>
                        <a:ea typeface="Arial"/>
                        <a:cs typeface="Arial"/>
                      </a:defRPr>
                    </a:pPr>
                    <a:r>
                      <a:rPr lang="en-US" dirty="0"/>
                      <a:t>Overall - 2010</a:t>
                    </a:r>
                  </a:p>
                </c:rich>
              </c:tx>
              <c:spPr>
                <a:noFill/>
                <a:ln w="25400">
                  <a:noFill/>
                </a:ln>
              </c:spPr>
              <c:dLblPos val="r"/>
            </c:dLbl>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showSerName val="1"/>
          </c:dLbls>
          <c:xVal>
            <c:numRef>
              <c:f>'RiskReturn - Profit'!$E$8</c:f>
              <c:numCache>
                <c:formatCode>0</c:formatCode>
                <c:ptCount val="1"/>
                <c:pt idx="0">
                  <c:v>33.333333333333336</c:v>
                </c:pt>
              </c:numCache>
            </c:numRef>
          </c:xVal>
          <c:yVal>
            <c:numRef>
              <c:f>'RiskReturn - Profit'!$C$8</c:f>
              <c:numCache>
                <c:formatCode>General</c:formatCode>
                <c:ptCount val="1"/>
                <c:pt idx="0">
                  <c:v>16</c:v>
                </c:pt>
              </c:numCache>
            </c:numRef>
          </c:yVal>
        </c:ser>
        <c:ser>
          <c:idx val="4"/>
          <c:order val="4"/>
          <c:tx>
            <c:strRef>
              <c:f>'RiskReturn - Profit'!$B$41</c:f>
              <c:strCache>
                <c:ptCount val="1"/>
                <c:pt idx="0">
                  <c:v>Overall-Q3 - 09</c:v>
                </c:pt>
              </c:strCache>
            </c:strRef>
          </c:tx>
          <c:spPr>
            <a:ln w="28575">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marker>
            <c:symbol val="circle"/>
            <c:size val="10"/>
            <c:spPr>
              <a:solidFill>
                <a:srgbClr val="FF0000"/>
              </a:solidFill>
            </c:spPr>
          </c:marker>
          <c:dLbls>
            <c:dLbl>
              <c:idx val="0"/>
              <c:layout>
                <c:manualLayout>
                  <c:x val="-5.8875493370611834E-3"/>
                  <c:y val="3.6909908554425115E-2"/>
                </c:manualLayout>
              </c:layout>
              <c:tx>
                <c:rich>
                  <a:bodyPr/>
                  <a:lstStyle/>
                  <a:p>
                    <a:pPr>
                      <a:defRPr sz="800" b="0" i="0" u="none" strike="noStrike" baseline="0">
                        <a:solidFill>
                          <a:srgbClr val="000000"/>
                        </a:solidFill>
                        <a:latin typeface="Arial"/>
                        <a:ea typeface="Arial"/>
                        <a:cs typeface="Arial"/>
                      </a:defRPr>
                    </a:pPr>
                    <a:r>
                      <a:rPr lang="en-US" dirty="0"/>
                      <a:t>Overall - 2009</a:t>
                    </a:r>
                  </a:p>
                </c:rich>
              </c:tx>
              <c:spPr>
                <a:noFill/>
                <a:ln w="25400">
                  <a:noFill/>
                </a:ln>
              </c:spPr>
              <c:dLblPos val="r"/>
            </c:dLbl>
            <c:spPr>
              <a:solidFill>
                <a:srgbClr val="FFFFFF"/>
              </a:solidFill>
              <a:ln w="25400">
                <a:noFill/>
              </a:ln>
            </c:spPr>
            <c:txPr>
              <a:bodyPr/>
              <a:lstStyle/>
              <a:p>
                <a:pPr>
                  <a:defRPr sz="1000" b="0" i="0" u="none" strike="noStrike" baseline="0">
                    <a:solidFill>
                      <a:srgbClr val="000000"/>
                    </a:solidFill>
                    <a:latin typeface="Arial"/>
                    <a:ea typeface="Arial"/>
                    <a:cs typeface="Arial"/>
                  </a:defRPr>
                </a:pPr>
                <a:endParaRPr lang="en-US"/>
              </a:p>
            </c:txPr>
            <c:showSerName val="1"/>
          </c:dLbls>
          <c:xVal>
            <c:numRef>
              <c:f>'RiskReturn - Profit'!$E$15</c:f>
              <c:numCache>
                <c:formatCode>0</c:formatCode>
                <c:ptCount val="1"/>
                <c:pt idx="0">
                  <c:v>34.545454545454547</c:v>
                </c:pt>
              </c:numCache>
            </c:numRef>
          </c:xVal>
          <c:yVal>
            <c:numRef>
              <c:f>'RiskReturn - Profit'!$C$15</c:f>
              <c:numCache>
                <c:formatCode>General</c:formatCode>
                <c:ptCount val="1"/>
                <c:pt idx="0">
                  <c:v>13</c:v>
                </c:pt>
              </c:numCache>
            </c:numRef>
          </c:yVal>
        </c:ser>
        <c:ser>
          <c:idx val="5"/>
          <c:order val="5"/>
          <c:tx>
            <c:strRef>
              <c:f>'RiskReturn - Profit'!$B$38</c:f>
              <c:strCache>
                <c:ptCount val="1"/>
                <c:pt idx="0">
                  <c:v>BU1-Q3 - 09</c:v>
                </c:pt>
              </c:strCache>
            </c:strRef>
          </c:tx>
          <c:spPr>
            <a:ln w="28575">
              <a:noFill/>
            </a:ln>
          </c:spPr>
          <c:marker>
            <c:symbol val="triangle"/>
            <c:size val="5"/>
            <c:spPr>
              <a:solidFill>
                <a:srgbClr val="333399"/>
              </a:solidFill>
              <a:ln>
                <a:solidFill>
                  <a:srgbClr val="333399"/>
                </a:solidFill>
                <a:prstDash val="solid"/>
              </a:ln>
            </c:spPr>
          </c:marker>
          <c:dLbls>
            <c:dLbl>
              <c:idx val="0"/>
              <c:layout>
                <c:manualLayout>
                  <c:x val="-2.4256907188574817E-3"/>
                  <c:y val="3.4289917581959012E-2"/>
                </c:manualLayout>
              </c:layout>
              <c:tx>
                <c:rich>
                  <a:bodyPr/>
                  <a:lstStyle/>
                  <a:p>
                    <a:pPr>
                      <a:defRPr sz="800" b="0" i="0" u="none" strike="noStrike" baseline="0">
                        <a:solidFill>
                          <a:srgbClr val="000000"/>
                        </a:solidFill>
                        <a:latin typeface="Arial"/>
                        <a:ea typeface="Arial"/>
                        <a:cs typeface="Arial"/>
                      </a:defRPr>
                    </a:pPr>
                    <a:r>
                      <a:rPr lang="en-US" dirty="0"/>
                      <a:t>BU1 - 2009</a:t>
                    </a:r>
                  </a:p>
                </c:rich>
              </c:tx>
              <c:spPr>
                <a:noFill/>
                <a:ln w="25400">
                  <a:noFill/>
                </a:ln>
              </c:spPr>
              <c:dLblPos val="r"/>
            </c:dLbl>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showSerName val="1"/>
          </c:dLbls>
          <c:xVal>
            <c:numRef>
              <c:f>'RiskReturn - Profit'!$E$12</c:f>
              <c:numCache>
                <c:formatCode>0</c:formatCode>
                <c:ptCount val="1"/>
                <c:pt idx="0">
                  <c:v>37.5</c:v>
                </c:pt>
              </c:numCache>
            </c:numRef>
          </c:xVal>
          <c:yVal>
            <c:numRef>
              <c:f>'RiskReturn - Profit'!$C$12</c:f>
              <c:numCache>
                <c:formatCode>General</c:formatCode>
                <c:ptCount val="1"/>
                <c:pt idx="0">
                  <c:v>6</c:v>
                </c:pt>
              </c:numCache>
            </c:numRef>
          </c:yVal>
        </c:ser>
        <c:ser>
          <c:idx val="6"/>
          <c:order val="6"/>
          <c:tx>
            <c:strRef>
              <c:f>'RiskReturn - Profit'!$B$39</c:f>
              <c:strCache>
                <c:ptCount val="1"/>
                <c:pt idx="0">
                  <c:v>BU2-Q3 - 09</c:v>
                </c:pt>
              </c:strCache>
            </c:strRef>
          </c:tx>
          <c:spPr>
            <a:ln w="28575">
              <a:noFill/>
            </a:ln>
          </c:spPr>
          <c:marker>
            <c:symbol val="diamond"/>
            <c:size val="7"/>
            <c:spPr>
              <a:solidFill>
                <a:srgbClr val="008000"/>
              </a:solidFill>
              <a:ln>
                <a:solidFill>
                  <a:srgbClr val="008000"/>
                </a:solidFill>
                <a:prstDash val="solid"/>
              </a:ln>
            </c:spPr>
          </c:marker>
          <c:dLbls>
            <c:delete val="1"/>
          </c:dLbls>
          <c:xVal>
            <c:numRef>
              <c:f>'RiskReturn - Profit'!$E$13</c:f>
              <c:numCache>
                <c:formatCode>0</c:formatCode>
                <c:ptCount val="1"/>
                <c:pt idx="0">
                  <c:v>50</c:v>
                </c:pt>
              </c:numCache>
            </c:numRef>
          </c:xVal>
          <c:yVal>
            <c:numRef>
              <c:f>'RiskReturn - Profit'!$C$13</c:f>
              <c:numCache>
                <c:formatCode>General</c:formatCode>
                <c:ptCount val="1"/>
                <c:pt idx="0">
                  <c:v>18</c:v>
                </c:pt>
              </c:numCache>
            </c:numRef>
          </c:yVal>
        </c:ser>
        <c:ser>
          <c:idx val="7"/>
          <c:order val="7"/>
          <c:tx>
            <c:strRef>
              <c:f>'RiskReturn - Profit'!$B$40</c:f>
              <c:strCache>
                <c:ptCount val="1"/>
                <c:pt idx="0">
                  <c:v>BU3-Q3 - 09</c:v>
                </c:pt>
              </c:strCache>
            </c:strRef>
          </c:tx>
          <c:spPr>
            <a:ln w="28575">
              <a:noFill/>
            </a:ln>
          </c:spPr>
          <c:marker>
            <c:symbol val="x"/>
            <c:size val="5"/>
            <c:spPr>
              <a:solidFill>
                <a:srgbClr val="FF6600"/>
              </a:solidFill>
              <a:ln>
                <a:solidFill>
                  <a:srgbClr val="FF6600"/>
                </a:solidFill>
                <a:prstDash val="solid"/>
              </a:ln>
            </c:spPr>
          </c:marker>
          <c:dLbls>
            <c:dLbl>
              <c:idx val="0"/>
              <c:layout>
                <c:manualLayout>
                  <c:x val="-2.1980332883276398E-2"/>
                  <c:y val="6.2202049584566224E-2"/>
                </c:manualLayout>
              </c:layout>
              <c:tx>
                <c:rich>
                  <a:bodyPr/>
                  <a:lstStyle/>
                  <a:p>
                    <a:pPr>
                      <a:defRPr sz="800" b="0" i="0" u="none" strike="noStrike" baseline="0">
                        <a:solidFill>
                          <a:srgbClr val="000000"/>
                        </a:solidFill>
                        <a:latin typeface="Arial"/>
                        <a:ea typeface="Arial"/>
                        <a:cs typeface="Arial"/>
                      </a:defRPr>
                    </a:pPr>
                    <a:r>
                      <a:rPr lang="en-US" dirty="0"/>
                      <a:t>BU3</a:t>
                    </a:r>
                  </a:p>
                </c:rich>
              </c:tx>
              <c:spPr>
                <a:noFill/>
                <a:ln w="25400">
                  <a:noFill/>
                </a:ln>
              </c:spPr>
              <c:dLblPos val="r"/>
            </c:dLbl>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showSerName val="1"/>
          </c:dLbls>
          <c:xVal>
            <c:numRef>
              <c:f>'RiskReturn - Profit'!$E$14</c:f>
              <c:numCache>
                <c:formatCode>0</c:formatCode>
                <c:ptCount val="1"/>
                <c:pt idx="0">
                  <c:v>66.666666666666671</c:v>
                </c:pt>
              </c:numCache>
            </c:numRef>
          </c:xVal>
          <c:yVal>
            <c:numRef>
              <c:f>'RiskReturn - Profit'!$C$14</c:f>
              <c:numCache>
                <c:formatCode>General</c:formatCode>
                <c:ptCount val="1"/>
                <c:pt idx="0">
                  <c:v>20</c:v>
                </c:pt>
              </c:numCache>
            </c:numRef>
          </c:yVal>
        </c:ser>
        <c:dLbls>
          <c:showSerName val="1"/>
        </c:dLbls>
        <c:axId val="98779520"/>
        <c:axId val="98780672"/>
      </c:scatterChart>
      <c:valAx>
        <c:axId val="98779520"/>
        <c:scaling>
          <c:orientation val="minMax"/>
        </c:scaling>
        <c:axPos val="b"/>
        <c:title>
          <c:tx>
            <c:rich>
              <a:bodyPr/>
              <a:lstStyle/>
              <a:p>
                <a:pPr>
                  <a:defRPr sz="1000" b="1" i="0" u="none" strike="noStrike" baseline="0">
                    <a:solidFill>
                      <a:srgbClr val="000000"/>
                    </a:solidFill>
                    <a:latin typeface="Arial"/>
                    <a:ea typeface="Arial"/>
                    <a:cs typeface="Arial"/>
                  </a:defRPr>
                </a:pPr>
                <a:r>
                  <a:rPr lang="en-US" dirty="0"/>
                  <a:t>TVaR of Financial Losses At 99% Level Divided By PV Losses</a:t>
                </a:r>
              </a:p>
            </c:rich>
          </c:tx>
          <c:layout>
            <c:manualLayout>
              <c:xMode val="edge"/>
              <c:yMode val="edge"/>
              <c:x val="0.2215477996965099"/>
              <c:y val="0.78980891719745261"/>
            </c:manualLayout>
          </c:layout>
          <c:spPr>
            <a:noFill/>
            <a:ln w="25400">
              <a:noFill/>
            </a:ln>
          </c:spPr>
        </c:title>
        <c:numFmt formatCode="0" sourceLinked="0"/>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98780672"/>
        <c:crosses val="autoZero"/>
        <c:crossBetween val="midCat"/>
      </c:valAx>
      <c:valAx>
        <c:axId val="98780672"/>
        <c:scaling>
          <c:orientation val="minMax"/>
        </c:scaling>
        <c:axPos val="l"/>
        <c:title>
          <c:tx>
            <c:rich>
              <a:bodyPr/>
              <a:lstStyle/>
              <a:p>
                <a:pPr>
                  <a:defRPr sz="1000" b="1" i="0" u="none" strike="noStrike" baseline="0">
                    <a:solidFill>
                      <a:srgbClr val="000000"/>
                    </a:solidFill>
                    <a:latin typeface="Arial"/>
                    <a:ea typeface="Arial"/>
                    <a:cs typeface="Arial"/>
                  </a:defRPr>
                </a:pPr>
                <a:r>
                  <a:rPr lang="en-US" dirty="0"/>
                  <a:t>ROP Excl OH (%)</a:t>
                </a:r>
              </a:p>
            </c:rich>
          </c:tx>
          <c:layout>
            <c:manualLayout>
              <c:xMode val="edge"/>
              <c:yMode val="edge"/>
              <c:x val="2.1244309559939698E-2"/>
              <c:y val="0.24203821656050994"/>
            </c:manualLayout>
          </c:layout>
          <c:spPr>
            <a:noFill/>
            <a:ln w="25400">
              <a:noFill/>
            </a:ln>
          </c:spPr>
        </c:title>
        <c:numFmt formatCode="#,##0" sourceLinked="0"/>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98779520"/>
        <c:crosses val="autoZero"/>
        <c:crossBetween val="midCat"/>
      </c:valAx>
      <c:spPr>
        <a:noFill/>
        <a:ln w="25400">
          <a:noFill/>
        </a:ln>
      </c:spPr>
    </c:plotArea>
    <c:plotVisOnly val="1"/>
    <c:dispBlanksAs val="gap"/>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11699" cy="460542"/>
          </a:xfrm>
          <a:prstGeom prst="rect">
            <a:avLst/>
          </a:prstGeom>
          <a:noFill/>
          <a:ln w="9525">
            <a:noFill/>
            <a:miter lim="800000"/>
            <a:headEnd/>
            <a:tailEnd/>
          </a:ln>
          <a:effectLst/>
        </p:spPr>
        <p:txBody>
          <a:bodyPr vert="horz" wrap="square" lIns="85213" tIns="42606" rIns="85213" bIns="42606" numCol="1" anchor="t" anchorCtr="0" compatLnSpc="1">
            <a:prstTxWarp prst="textNoShape">
              <a:avLst/>
            </a:prstTxWarp>
          </a:bodyPr>
          <a:lstStyle>
            <a:lvl1pPr defTabSz="852488">
              <a:buFontTx/>
              <a:buNone/>
              <a:defRPr sz="1100">
                <a:solidFill>
                  <a:schemeClr val="tx1"/>
                </a:solidFill>
              </a:defRPr>
            </a:lvl1pPr>
          </a:lstStyle>
          <a:p>
            <a:endParaRPr lang="de-DE" dirty="0"/>
          </a:p>
        </p:txBody>
      </p:sp>
      <p:sp>
        <p:nvSpPr>
          <p:cNvPr id="22531" name="Rectangle 3"/>
          <p:cNvSpPr>
            <a:spLocks noGrp="1" noChangeArrowheads="1"/>
          </p:cNvSpPr>
          <p:nvPr>
            <p:ph type="dt" sz="quarter" idx="1"/>
          </p:nvPr>
        </p:nvSpPr>
        <p:spPr bwMode="auto">
          <a:xfrm>
            <a:off x="3936768" y="0"/>
            <a:ext cx="3011699" cy="460542"/>
          </a:xfrm>
          <a:prstGeom prst="rect">
            <a:avLst/>
          </a:prstGeom>
          <a:noFill/>
          <a:ln w="9525">
            <a:noFill/>
            <a:miter lim="800000"/>
            <a:headEnd/>
            <a:tailEnd/>
          </a:ln>
          <a:effectLst/>
        </p:spPr>
        <p:txBody>
          <a:bodyPr vert="horz" wrap="square" lIns="85213" tIns="42606" rIns="85213" bIns="42606" numCol="1" anchor="t" anchorCtr="0" compatLnSpc="1">
            <a:prstTxWarp prst="textNoShape">
              <a:avLst/>
            </a:prstTxWarp>
          </a:bodyPr>
          <a:lstStyle>
            <a:lvl1pPr algn="r" defTabSz="852488">
              <a:buFontTx/>
              <a:buNone/>
              <a:defRPr sz="1100">
                <a:solidFill>
                  <a:schemeClr val="tx1"/>
                </a:solidFill>
              </a:defRPr>
            </a:lvl1pPr>
          </a:lstStyle>
          <a:p>
            <a:endParaRPr lang="de-DE" dirty="0"/>
          </a:p>
        </p:txBody>
      </p:sp>
      <p:sp>
        <p:nvSpPr>
          <p:cNvPr id="22532" name="Rectangle 4"/>
          <p:cNvSpPr>
            <a:spLocks noGrp="1" noChangeArrowheads="1"/>
          </p:cNvSpPr>
          <p:nvPr>
            <p:ph type="ftr" sz="quarter" idx="2"/>
          </p:nvPr>
        </p:nvSpPr>
        <p:spPr bwMode="auto">
          <a:xfrm>
            <a:off x="0" y="8773956"/>
            <a:ext cx="3011699" cy="460542"/>
          </a:xfrm>
          <a:prstGeom prst="rect">
            <a:avLst/>
          </a:prstGeom>
          <a:noFill/>
          <a:ln w="9525">
            <a:noFill/>
            <a:miter lim="800000"/>
            <a:headEnd/>
            <a:tailEnd/>
          </a:ln>
          <a:effectLst/>
        </p:spPr>
        <p:txBody>
          <a:bodyPr vert="horz" wrap="square" lIns="85213" tIns="42606" rIns="85213" bIns="42606" numCol="1" anchor="b" anchorCtr="0" compatLnSpc="1">
            <a:prstTxWarp prst="textNoShape">
              <a:avLst/>
            </a:prstTxWarp>
          </a:bodyPr>
          <a:lstStyle>
            <a:lvl1pPr defTabSz="852488">
              <a:buFontTx/>
              <a:buNone/>
              <a:defRPr sz="1100">
                <a:solidFill>
                  <a:schemeClr val="tx1"/>
                </a:solidFill>
              </a:defRPr>
            </a:lvl1pPr>
          </a:lstStyle>
          <a:p>
            <a:endParaRPr lang="de-DE" dirty="0"/>
          </a:p>
        </p:txBody>
      </p:sp>
      <p:sp>
        <p:nvSpPr>
          <p:cNvPr id="22533" name="Rectangle 5"/>
          <p:cNvSpPr>
            <a:spLocks noGrp="1" noChangeArrowheads="1"/>
          </p:cNvSpPr>
          <p:nvPr>
            <p:ph type="sldNum" sz="quarter" idx="3"/>
          </p:nvPr>
        </p:nvSpPr>
        <p:spPr bwMode="auto">
          <a:xfrm>
            <a:off x="3936768" y="8773956"/>
            <a:ext cx="3011699" cy="460542"/>
          </a:xfrm>
          <a:prstGeom prst="rect">
            <a:avLst/>
          </a:prstGeom>
          <a:noFill/>
          <a:ln w="9525">
            <a:noFill/>
            <a:miter lim="800000"/>
            <a:headEnd/>
            <a:tailEnd/>
          </a:ln>
          <a:effectLst/>
        </p:spPr>
        <p:txBody>
          <a:bodyPr vert="horz" wrap="square" lIns="85213" tIns="42606" rIns="85213" bIns="42606" numCol="1" anchor="b" anchorCtr="0" compatLnSpc="1">
            <a:prstTxWarp prst="textNoShape">
              <a:avLst/>
            </a:prstTxWarp>
          </a:bodyPr>
          <a:lstStyle>
            <a:lvl1pPr algn="r" defTabSz="852488">
              <a:buFontTx/>
              <a:buNone/>
              <a:defRPr sz="1100">
                <a:solidFill>
                  <a:schemeClr val="tx1"/>
                </a:solidFill>
              </a:defRPr>
            </a:lvl1pPr>
          </a:lstStyle>
          <a:p>
            <a:fld id="{90205352-DB89-4443-B47E-48CDBA27F399}" type="slidenum">
              <a:rPr lang="de-DE"/>
              <a:pPr/>
              <a:t>‹#›</a:t>
            </a:fld>
            <a:endParaRPr lang="de-DE"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11699" cy="460542"/>
          </a:xfrm>
          <a:prstGeom prst="rect">
            <a:avLst/>
          </a:prstGeom>
          <a:noFill/>
          <a:ln w="9525">
            <a:noFill/>
            <a:miter lim="800000"/>
            <a:headEnd/>
            <a:tailEnd/>
          </a:ln>
          <a:effectLst/>
        </p:spPr>
        <p:txBody>
          <a:bodyPr vert="horz" wrap="square" lIns="92303" tIns="46152" rIns="92303" bIns="46152" numCol="1" anchor="t" anchorCtr="0" compatLnSpc="1">
            <a:prstTxWarp prst="textNoShape">
              <a:avLst/>
            </a:prstTxWarp>
          </a:bodyPr>
          <a:lstStyle>
            <a:lvl1pPr defTabSz="923925">
              <a:buFontTx/>
              <a:buNone/>
              <a:defRPr sz="1200">
                <a:solidFill>
                  <a:schemeClr val="tx1"/>
                </a:solidFill>
              </a:defRPr>
            </a:lvl1pPr>
          </a:lstStyle>
          <a:p>
            <a:endParaRPr lang="de-DE" dirty="0"/>
          </a:p>
        </p:txBody>
      </p:sp>
      <p:sp>
        <p:nvSpPr>
          <p:cNvPr id="12291" name="Rectangle 3"/>
          <p:cNvSpPr>
            <a:spLocks noGrp="1" noChangeArrowheads="1"/>
          </p:cNvSpPr>
          <p:nvPr>
            <p:ph type="dt" idx="1"/>
          </p:nvPr>
        </p:nvSpPr>
        <p:spPr bwMode="auto">
          <a:xfrm>
            <a:off x="3936768" y="0"/>
            <a:ext cx="3011699" cy="460542"/>
          </a:xfrm>
          <a:prstGeom prst="rect">
            <a:avLst/>
          </a:prstGeom>
          <a:noFill/>
          <a:ln w="9525">
            <a:noFill/>
            <a:miter lim="800000"/>
            <a:headEnd/>
            <a:tailEnd/>
          </a:ln>
          <a:effectLst/>
        </p:spPr>
        <p:txBody>
          <a:bodyPr vert="horz" wrap="square" lIns="92303" tIns="46152" rIns="92303" bIns="46152" numCol="1" anchor="t" anchorCtr="0" compatLnSpc="1">
            <a:prstTxWarp prst="textNoShape">
              <a:avLst/>
            </a:prstTxWarp>
          </a:bodyPr>
          <a:lstStyle>
            <a:lvl1pPr algn="r" defTabSz="923925">
              <a:buFontTx/>
              <a:buNone/>
              <a:defRPr sz="1200">
                <a:solidFill>
                  <a:schemeClr val="tx1"/>
                </a:solidFill>
              </a:defRPr>
            </a:lvl1pPr>
          </a:lstStyle>
          <a:p>
            <a:endParaRPr lang="de-DE" dirty="0"/>
          </a:p>
        </p:txBody>
      </p:sp>
      <p:sp>
        <p:nvSpPr>
          <p:cNvPr id="12292" name="Rectangle 4"/>
          <p:cNvSpPr>
            <a:spLocks noGrp="1" noRot="1" noChangeAspect="1" noChangeArrowheads="1" noTextEdit="1"/>
          </p:cNvSpPr>
          <p:nvPr>
            <p:ph type="sldImg" idx="2"/>
          </p:nvPr>
        </p:nvSpPr>
        <p:spPr bwMode="auto">
          <a:xfrm>
            <a:off x="1166813" y="693738"/>
            <a:ext cx="4616450" cy="3462337"/>
          </a:xfrm>
          <a:prstGeom prst="rect">
            <a:avLst/>
          </a:prstGeom>
          <a:noFill/>
          <a:ln w="9525">
            <a:solidFill>
              <a:srgbClr val="000000"/>
            </a:solidFill>
            <a:miter lim="800000"/>
            <a:headEnd/>
            <a:tailEnd/>
          </a:ln>
          <a:effectLst/>
        </p:spPr>
      </p:sp>
      <p:sp>
        <p:nvSpPr>
          <p:cNvPr id="12293" name="Rectangle 5"/>
          <p:cNvSpPr>
            <a:spLocks noGrp="1" noChangeArrowheads="1"/>
          </p:cNvSpPr>
          <p:nvPr>
            <p:ph type="body" sz="quarter" idx="3"/>
          </p:nvPr>
        </p:nvSpPr>
        <p:spPr bwMode="auto">
          <a:xfrm>
            <a:off x="695008" y="4386190"/>
            <a:ext cx="5560060" cy="4155918"/>
          </a:xfrm>
          <a:prstGeom prst="rect">
            <a:avLst/>
          </a:prstGeom>
          <a:noFill/>
          <a:ln w="9525">
            <a:noFill/>
            <a:miter lim="800000"/>
            <a:headEnd/>
            <a:tailEnd/>
          </a:ln>
          <a:effectLst/>
        </p:spPr>
        <p:txBody>
          <a:bodyPr vert="horz" wrap="square" lIns="92303" tIns="46152" rIns="92303" bIns="46152" numCol="1" anchor="t" anchorCtr="0" compatLnSpc="1">
            <a:prstTxWarp prst="textNoShape">
              <a:avLst/>
            </a:prstTxWarp>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p>
        </p:txBody>
      </p:sp>
      <p:sp>
        <p:nvSpPr>
          <p:cNvPr id="12294" name="Rectangle 6"/>
          <p:cNvSpPr>
            <a:spLocks noGrp="1" noChangeArrowheads="1"/>
          </p:cNvSpPr>
          <p:nvPr>
            <p:ph type="ftr" sz="quarter" idx="4"/>
          </p:nvPr>
        </p:nvSpPr>
        <p:spPr bwMode="auto">
          <a:xfrm>
            <a:off x="0" y="8773956"/>
            <a:ext cx="3011699" cy="460542"/>
          </a:xfrm>
          <a:prstGeom prst="rect">
            <a:avLst/>
          </a:prstGeom>
          <a:noFill/>
          <a:ln w="9525">
            <a:noFill/>
            <a:miter lim="800000"/>
            <a:headEnd/>
            <a:tailEnd/>
          </a:ln>
          <a:effectLst/>
        </p:spPr>
        <p:txBody>
          <a:bodyPr vert="horz" wrap="square" lIns="92303" tIns="46152" rIns="92303" bIns="46152" numCol="1" anchor="b" anchorCtr="0" compatLnSpc="1">
            <a:prstTxWarp prst="textNoShape">
              <a:avLst/>
            </a:prstTxWarp>
          </a:bodyPr>
          <a:lstStyle>
            <a:lvl1pPr defTabSz="923925">
              <a:buFontTx/>
              <a:buNone/>
              <a:defRPr sz="1200">
                <a:solidFill>
                  <a:schemeClr val="tx1"/>
                </a:solidFill>
              </a:defRPr>
            </a:lvl1pPr>
          </a:lstStyle>
          <a:p>
            <a:endParaRPr lang="de-DE" dirty="0"/>
          </a:p>
        </p:txBody>
      </p:sp>
      <p:sp>
        <p:nvSpPr>
          <p:cNvPr id="12295" name="Rectangle 7"/>
          <p:cNvSpPr>
            <a:spLocks noGrp="1" noChangeArrowheads="1"/>
          </p:cNvSpPr>
          <p:nvPr>
            <p:ph type="sldNum" sz="quarter" idx="5"/>
          </p:nvPr>
        </p:nvSpPr>
        <p:spPr bwMode="auto">
          <a:xfrm>
            <a:off x="3936768" y="8773956"/>
            <a:ext cx="3011699" cy="460542"/>
          </a:xfrm>
          <a:prstGeom prst="rect">
            <a:avLst/>
          </a:prstGeom>
          <a:noFill/>
          <a:ln w="9525">
            <a:noFill/>
            <a:miter lim="800000"/>
            <a:headEnd/>
            <a:tailEnd/>
          </a:ln>
          <a:effectLst/>
        </p:spPr>
        <p:txBody>
          <a:bodyPr vert="horz" wrap="square" lIns="92303" tIns="46152" rIns="92303" bIns="46152" numCol="1" anchor="b" anchorCtr="0" compatLnSpc="1">
            <a:prstTxWarp prst="textNoShape">
              <a:avLst/>
            </a:prstTxWarp>
          </a:bodyPr>
          <a:lstStyle>
            <a:lvl1pPr algn="r" defTabSz="923925">
              <a:buFontTx/>
              <a:buNone/>
              <a:defRPr sz="1200">
                <a:solidFill>
                  <a:schemeClr val="tx1"/>
                </a:solidFill>
              </a:defRPr>
            </a:lvl1pPr>
          </a:lstStyle>
          <a:p>
            <a:fld id="{DC35BEC4-BC5D-46B2-9395-BDB6272320E7}" type="slidenum">
              <a:rPr lang="de-DE"/>
              <a:pPr/>
              <a:t>‹#›</a:t>
            </a:fld>
            <a:endParaRPr lang="de-DE"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E8C8E2B-2132-4F9F-A282-418577E03F7A}" type="slidenum">
              <a:rPr lang="de-DE" smtClean="0"/>
              <a:pPr/>
              <a:t>1</a:t>
            </a:fld>
            <a:endParaRPr lang="de-DE" dirty="0" smtClean="0"/>
          </a:p>
        </p:txBody>
      </p:sp>
      <p:sp>
        <p:nvSpPr>
          <p:cNvPr id="26627" name="Rectangle 2"/>
          <p:cNvSpPr>
            <a:spLocks noGrp="1" noRot="1" noChangeAspect="1" noChangeArrowheads="1" noTextEdit="1"/>
          </p:cNvSpPr>
          <p:nvPr>
            <p:ph type="sldImg"/>
          </p:nvPr>
        </p:nvSpPr>
        <p:spPr>
          <a:xfrm>
            <a:off x="1166813" y="693738"/>
            <a:ext cx="4616450" cy="3462337"/>
          </a:xfrm>
          <a:ln/>
        </p:spPr>
      </p:sp>
      <p:sp>
        <p:nvSpPr>
          <p:cNvPr id="2662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38B650-C384-4A94-84C4-332A350A52E9}" type="slidenum">
              <a:rPr lang="de-DE"/>
              <a:pPr/>
              <a:t>10</a:t>
            </a:fld>
            <a:endParaRPr lang="de-DE" dirty="0"/>
          </a:p>
        </p:txBody>
      </p:sp>
      <p:sp>
        <p:nvSpPr>
          <p:cNvPr id="556034" name="Rectangle 2"/>
          <p:cNvSpPr>
            <a:spLocks noGrp="1" noRot="1" noChangeAspect="1" noChangeArrowheads="1" noTextEdit="1"/>
          </p:cNvSpPr>
          <p:nvPr>
            <p:ph type="sldImg"/>
          </p:nvPr>
        </p:nvSpPr>
        <p:spPr>
          <a:ln/>
        </p:spPr>
      </p:sp>
      <p:sp>
        <p:nvSpPr>
          <p:cNvPr id="55603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5" name="Date Placeholder 4"/>
          <p:cNvSpPr>
            <a:spLocks noGrp="1"/>
          </p:cNvSpPr>
          <p:nvPr>
            <p:ph type="dt" idx="10"/>
          </p:nvPr>
        </p:nvSpPr>
        <p:spPr/>
        <p:txBody>
          <a:bodyPr/>
          <a:lstStyle/>
          <a:p>
            <a:fld id="{D09FA482-C472-4141-9F27-92CB30645A14}" type="datetime1">
              <a:rPr lang="en-US" smtClean="0"/>
              <a:pPr/>
              <a:t>2/22/2012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8" name="Header Placeholder 7"/>
          <p:cNvSpPr>
            <a:spLocks noGrp="1"/>
          </p:cNvSpPr>
          <p:nvPr>
            <p:ph type="hdr" sz="quarter" idx="12"/>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66813" y="693738"/>
            <a:ext cx="4616450" cy="3462337"/>
          </a:xfrm>
          <a:ln/>
        </p:spPr>
      </p:sp>
      <p:sp>
        <p:nvSpPr>
          <p:cNvPr id="28675" name="Notes Placeholder 2"/>
          <p:cNvSpPr>
            <a:spLocks noGrp="1"/>
          </p:cNvSpPr>
          <p:nvPr>
            <p:ph type="body" idx="1"/>
          </p:nvPr>
        </p:nvSpPr>
        <p:spPr>
          <a:noFill/>
          <a:ln/>
        </p:spPr>
        <p:txBody>
          <a:bodyPr/>
          <a:lstStyle/>
          <a:p>
            <a:pPr marL="457200" marR="0" lvl="1"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28676" name="Slide Number Placeholder 3"/>
          <p:cNvSpPr>
            <a:spLocks noGrp="1"/>
          </p:cNvSpPr>
          <p:nvPr>
            <p:ph type="sldNum" sz="quarter" idx="5"/>
          </p:nvPr>
        </p:nvSpPr>
        <p:spPr>
          <a:noFill/>
        </p:spPr>
        <p:txBody>
          <a:bodyPr/>
          <a:lstStyle/>
          <a:p>
            <a:fld id="{96A68C20-6835-48F6-99AE-5322C28789AA}" type="slidenum">
              <a:rPr lang="de-DE" smtClean="0"/>
              <a:pPr/>
              <a:t>11</a:t>
            </a:fld>
            <a:endParaRPr lang="de-DE"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7"/>
          <p:cNvSpPr>
            <a:spLocks noGrp="1" noChangeArrowheads="1"/>
          </p:cNvSpPr>
          <p:nvPr>
            <p:ph type="sldNum" sz="quarter" idx="5"/>
          </p:nvPr>
        </p:nvSpPr>
        <p:spPr>
          <a:noFill/>
        </p:spPr>
        <p:txBody>
          <a:bodyPr/>
          <a:lstStyle/>
          <a:p>
            <a:fld id="{9999B84E-4355-4116-BABD-047EDB92A492}" type="slidenum">
              <a:rPr lang="en-US" smtClean="0"/>
              <a:pPr/>
              <a:t>12</a:t>
            </a:fld>
            <a:endParaRPr lang="en-US" dirty="0" smtClean="0"/>
          </a:p>
        </p:txBody>
      </p:sp>
      <p:sp>
        <p:nvSpPr>
          <p:cNvPr id="276483" name="Rectangle 2"/>
          <p:cNvSpPr>
            <a:spLocks noGrp="1" noRot="1" noChangeAspect="1" noChangeArrowheads="1" noTextEdit="1"/>
          </p:cNvSpPr>
          <p:nvPr>
            <p:ph type="sldImg"/>
          </p:nvPr>
        </p:nvSpPr>
        <p:spPr>
          <a:xfrm>
            <a:off x="1168400" y="690563"/>
            <a:ext cx="4619625" cy="3463925"/>
          </a:xfrm>
          <a:ln/>
        </p:spPr>
      </p:sp>
      <p:sp>
        <p:nvSpPr>
          <p:cNvPr id="276484" name="Rectangle 3"/>
          <p:cNvSpPr>
            <a:spLocks noGrp="1" noChangeArrowheads="1"/>
          </p:cNvSpPr>
          <p:nvPr>
            <p:ph type="body" idx="1"/>
          </p:nvPr>
        </p:nvSpPr>
        <p:spPr>
          <a:xfrm>
            <a:off x="928567" y="4386190"/>
            <a:ext cx="5092945" cy="4159072"/>
          </a:xfrm>
          <a:noFill/>
          <a:ln/>
        </p:spPr>
        <p:txBody>
          <a:bodyPr lIns="93492" tIns="46747" rIns="93492" bIns="46747"/>
          <a:lstStyle/>
          <a:p>
            <a:pPr eaLnBrk="1" hangingPunct="1"/>
            <a:endParaRPr lang="fr-FR" dirty="0" smtClean="0"/>
          </a:p>
        </p:txBody>
      </p:sp>
      <p:sp>
        <p:nvSpPr>
          <p:cNvPr id="5" name="Date Placeholder 4"/>
          <p:cNvSpPr>
            <a:spLocks noGrp="1"/>
          </p:cNvSpPr>
          <p:nvPr>
            <p:ph type="dt" idx="10"/>
          </p:nvPr>
        </p:nvSpPr>
        <p:spPr/>
        <p:txBody>
          <a:bodyPr/>
          <a:lstStyle/>
          <a:p>
            <a:fld id="{A5877B47-2461-40AC-8C36-A5D4F6CD7B55}" type="datetime1">
              <a:rPr lang="en-US" smtClean="0"/>
              <a:pPr/>
              <a:t>2/22/2012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Header Placeholder 6"/>
          <p:cNvSpPr>
            <a:spLocks noGrp="1"/>
          </p:cNvSpPr>
          <p:nvPr>
            <p:ph type="hdr" sz="quarter" idx="12"/>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66813" y="693738"/>
            <a:ext cx="4616450" cy="3462337"/>
          </a:xfrm>
          <a:ln/>
        </p:spPr>
      </p:sp>
      <p:sp>
        <p:nvSpPr>
          <p:cNvPr id="32771" name="Notes Placeholder 2"/>
          <p:cNvSpPr>
            <a:spLocks noGrp="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32772" name="Slide Number Placeholder 3"/>
          <p:cNvSpPr>
            <a:spLocks noGrp="1"/>
          </p:cNvSpPr>
          <p:nvPr>
            <p:ph type="sldNum" sz="quarter" idx="5"/>
          </p:nvPr>
        </p:nvSpPr>
        <p:spPr>
          <a:noFill/>
        </p:spPr>
        <p:txBody>
          <a:bodyPr/>
          <a:lstStyle/>
          <a:p>
            <a:fld id="{2373B14A-2BFA-4842-8FDA-0930D752460C}" type="slidenum">
              <a:rPr lang="de-DE" smtClean="0"/>
              <a:pPr/>
              <a:t>13</a:t>
            </a:fld>
            <a:endParaRPr lang="de-DE"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457200" marR="0" lvl="1" indent="0" algn="l" defTabSz="914400" rtl="0" eaLnBrk="1" fontAlgn="base" latinLnBrk="0" hangingPunct="1">
              <a:lnSpc>
                <a:spcPct val="100000"/>
              </a:lnSpc>
              <a:spcBef>
                <a:spcPct val="30000"/>
              </a:spcBef>
              <a:spcAft>
                <a:spcPct val="0"/>
              </a:spcAft>
              <a:buClrTx/>
              <a:buSzTx/>
              <a:buFont typeface="Arial" pitchFamily="34" charset="0"/>
              <a:buNone/>
              <a:tabLst/>
              <a:defRPr/>
            </a:pPr>
            <a:endParaRPr lang="en-US" dirty="0" smtClean="0"/>
          </a:p>
        </p:txBody>
      </p:sp>
      <p:sp>
        <p:nvSpPr>
          <p:cNvPr id="4" name="Slide Number Placeholder 3"/>
          <p:cNvSpPr>
            <a:spLocks noGrp="1"/>
          </p:cNvSpPr>
          <p:nvPr>
            <p:ph type="sldNum" sz="quarter" idx="10"/>
          </p:nvPr>
        </p:nvSpPr>
        <p:spPr/>
        <p:txBody>
          <a:bodyPr/>
          <a:lstStyle/>
          <a:p>
            <a:fld id="{DC35BEC4-BC5D-46B2-9395-BDB6272320E7}" type="slidenum">
              <a:rPr lang="de-DE" smtClean="0"/>
              <a:pPr/>
              <a:t>14</a:t>
            </a:fld>
            <a:endParaRPr lang="de-DE"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35BEC4-BC5D-46B2-9395-BDB6272320E7}" type="slidenum">
              <a:rPr lang="de-DE" smtClean="0"/>
              <a:pPr/>
              <a:t>15</a:t>
            </a:fld>
            <a:endParaRPr lang="de-DE"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66813" y="693738"/>
            <a:ext cx="4616450" cy="3462337"/>
          </a:xfrm>
          <a:ln/>
        </p:spPr>
      </p:sp>
      <p:sp>
        <p:nvSpPr>
          <p:cNvPr id="32771" name="Notes Placeholder 2"/>
          <p:cNvSpPr>
            <a:spLocks noGrp="1"/>
          </p:cNvSpPr>
          <p:nvPr>
            <p:ph type="body" idx="1"/>
          </p:nvPr>
        </p:nvSpPr>
        <p:spPr>
          <a:noFill/>
          <a:ln/>
        </p:spPr>
        <p:txBody>
          <a:bodyPr/>
          <a:lstStyle/>
          <a:p>
            <a:pPr eaLnBrk="1" hangingPunct="1"/>
            <a:endParaRPr lang="en-US" dirty="0" smtClean="0"/>
          </a:p>
        </p:txBody>
      </p:sp>
      <p:sp>
        <p:nvSpPr>
          <p:cNvPr id="32772" name="Slide Number Placeholder 3"/>
          <p:cNvSpPr>
            <a:spLocks noGrp="1"/>
          </p:cNvSpPr>
          <p:nvPr>
            <p:ph type="sldNum" sz="quarter" idx="5"/>
          </p:nvPr>
        </p:nvSpPr>
        <p:spPr>
          <a:noFill/>
        </p:spPr>
        <p:txBody>
          <a:bodyPr/>
          <a:lstStyle/>
          <a:p>
            <a:fld id="{2373B14A-2BFA-4842-8FDA-0930D752460C}" type="slidenum">
              <a:rPr lang="de-DE" smtClean="0"/>
              <a:pPr/>
              <a:t>16</a:t>
            </a:fld>
            <a:endParaRPr lang="de-DE"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66813" y="693738"/>
            <a:ext cx="4616450" cy="3462337"/>
          </a:xfrm>
          <a:ln/>
        </p:spPr>
      </p:sp>
      <p:sp>
        <p:nvSpPr>
          <p:cNvPr id="28675" name="Notes Placeholder 2"/>
          <p:cNvSpPr>
            <a:spLocks noGrp="1"/>
          </p:cNvSpPr>
          <p:nvPr>
            <p:ph type="body" idx="1"/>
          </p:nvPr>
        </p:nvSpPr>
        <p:spPr>
          <a:noFill/>
          <a:ln/>
        </p:spPr>
        <p:txBody>
          <a:bodyPr/>
          <a:lstStyle/>
          <a:p>
            <a:pPr>
              <a:buFont typeface="Arial" pitchFamily="34" charset="0"/>
              <a:buNone/>
            </a:pPr>
            <a:endParaRPr lang="en-US" dirty="0" smtClean="0"/>
          </a:p>
        </p:txBody>
      </p:sp>
      <p:sp>
        <p:nvSpPr>
          <p:cNvPr id="28676" name="Slide Number Placeholder 3"/>
          <p:cNvSpPr>
            <a:spLocks noGrp="1"/>
          </p:cNvSpPr>
          <p:nvPr>
            <p:ph type="sldNum" sz="quarter" idx="5"/>
          </p:nvPr>
        </p:nvSpPr>
        <p:spPr>
          <a:noFill/>
        </p:spPr>
        <p:txBody>
          <a:bodyPr/>
          <a:lstStyle/>
          <a:p>
            <a:fld id="{96A68C20-6835-48F6-99AE-5322C28789AA}" type="slidenum">
              <a:rPr lang="de-DE" smtClean="0"/>
              <a:pPr/>
              <a:t>17</a:t>
            </a:fld>
            <a:endParaRPr lang="de-DE"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D57786-C4E4-4A14-8DFC-5314CB5A193E}" type="slidenum">
              <a:rPr lang="en-US"/>
              <a:pPr/>
              <a:t>18</a:t>
            </a:fld>
            <a:endParaRPr lang="en-US" dirty="0"/>
          </a:p>
        </p:txBody>
      </p:sp>
      <p:sp>
        <p:nvSpPr>
          <p:cNvPr id="289794" name="Rectangle 2"/>
          <p:cNvSpPr>
            <a:spLocks noGrp="1" noRot="1" noChangeAspect="1" noChangeArrowheads="1" noTextEdit="1"/>
          </p:cNvSpPr>
          <p:nvPr>
            <p:ph type="sldImg"/>
          </p:nvPr>
        </p:nvSpPr>
        <p:spPr>
          <a:xfrm>
            <a:off x="1171575" y="692150"/>
            <a:ext cx="4616450" cy="3463925"/>
          </a:xfrm>
          <a:ln/>
        </p:spPr>
      </p:sp>
      <p:sp>
        <p:nvSpPr>
          <p:cNvPr id="28979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7"/>
          <p:cNvSpPr>
            <a:spLocks noGrp="1" noChangeArrowheads="1"/>
          </p:cNvSpPr>
          <p:nvPr>
            <p:ph type="sldNum" sz="quarter" idx="5"/>
          </p:nvPr>
        </p:nvSpPr>
        <p:spPr>
          <a:noFill/>
        </p:spPr>
        <p:txBody>
          <a:bodyPr/>
          <a:lstStyle/>
          <a:p>
            <a:fld id="{9999B84E-4355-4116-BABD-047EDB92A492}" type="slidenum">
              <a:rPr lang="en-US" smtClean="0"/>
              <a:pPr/>
              <a:t>19</a:t>
            </a:fld>
            <a:endParaRPr lang="en-US" dirty="0" smtClean="0"/>
          </a:p>
        </p:txBody>
      </p:sp>
      <p:sp>
        <p:nvSpPr>
          <p:cNvPr id="276483" name="Rectangle 2"/>
          <p:cNvSpPr>
            <a:spLocks noGrp="1" noRot="1" noChangeAspect="1" noChangeArrowheads="1" noTextEdit="1"/>
          </p:cNvSpPr>
          <p:nvPr>
            <p:ph type="sldImg"/>
          </p:nvPr>
        </p:nvSpPr>
        <p:spPr>
          <a:xfrm>
            <a:off x="1168400" y="690563"/>
            <a:ext cx="4619625" cy="3463925"/>
          </a:xfrm>
          <a:ln/>
        </p:spPr>
      </p:sp>
      <p:sp>
        <p:nvSpPr>
          <p:cNvPr id="276484" name="Rectangle 3"/>
          <p:cNvSpPr>
            <a:spLocks noGrp="1" noChangeArrowheads="1"/>
          </p:cNvSpPr>
          <p:nvPr>
            <p:ph type="body" idx="1"/>
          </p:nvPr>
        </p:nvSpPr>
        <p:spPr>
          <a:xfrm>
            <a:off x="928567" y="4386190"/>
            <a:ext cx="5092945" cy="4159072"/>
          </a:xfrm>
          <a:noFill/>
          <a:ln/>
        </p:spPr>
        <p:txBody>
          <a:bodyPr lIns="93492" tIns="46747" rIns="93492" bIns="46747"/>
          <a:lstStyle/>
          <a:p>
            <a:pPr eaLnBrk="1" hangingPunct="1">
              <a:buFontTx/>
              <a:buNone/>
            </a:pPr>
            <a:endParaRPr lang="fr-FR" dirty="0" smtClean="0"/>
          </a:p>
        </p:txBody>
      </p:sp>
      <p:sp>
        <p:nvSpPr>
          <p:cNvPr id="5" name="Date Placeholder 4"/>
          <p:cNvSpPr>
            <a:spLocks noGrp="1"/>
          </p:cNvSpPr>
          <p:nvPr>
            <p:ph type="dt" idx="10"/>
          </p:nvPr>
        </p:nvSpPr>
        <p:spPr/>
        <p:txBody>
          <a:bodyPr/>
          <a:lstStyle/>
          <a:p>
            <a:fld id="{A5877B47-2461-40AC-8C36-A5D4F6CD7B55}" type="datetime1">
              <a:rPr lang="en-US" smtClean="0"/>
              <a:pPr/>
              <a:t>2/22/2012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Header Placeholder 6"/>
          <p:cNvSpPr>
            <a:spLocks noGrp="1"/>
          </p:cNvSpPr>
          <p:nvPr>
            <p:ph type="hdr" sz="quarter" idx="12"/>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D18B98-E3FC-4DD5-9938-9323B7F64747}" type="slidenum">
              <a:rPr lang="en-US"/>
              <a:pPr/>
              <a:t>2</a:t>
            </a:fld>
            <a:endParaRPr lang="en-US" dirty="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66813" y="693738"/>
            <a:ext cx="4616450" cy="3462337"/>
          </a:xfrm>
          <a:ln/>
        </p:spPr>
      </p:sp>
      <p:sp>
        <p:nvSpPr>
          <p:cNvPr id="31747" name="Notes Placeholder 2"/>
          <p:cNvSpPr>
            <a:spLocks noGrp="1"/>
          </p:cNvSpPr>
          <p:nvPr>
            <p:ph type="body" idx="1"/>
          </p:nvPr>
        </p:nvSpPr>
        <p:spPr>
          <a:ln/>
        </p:spPr>
        <p:txBody>
          <a:bodyPr/>
          <a:lstStyle/>
          <a:p>
            <a:pPr marL="0" lvl="1">
              <a:buFontTx/>
              <a:buNone/>
              <a:defRPr/>
            </a:pPr>
            <a:endParaRPr lang="en-US" dirty="0" smtClean="0"/>
          </a:p>
        </p:txBody>
      </p:sp>
      <p:sp>
        <p:nvSpPr>
          <p:cNvPr id="29700" name="Slide Number Placeholder 3"/>
          <p:cNvSpPr>
            <a:spLocks noGrp="1"/>
          </p:cNvSpPr>
          <p:nvPr>
            <p:ph type="sldNum" sz="quarter" idx="5"/>
          </p:nvPr>
        </p:nvSpPr>
        <p:spPr>
          <a:noFill/>
        </p:spPr>
        <p:txBody>
          <a:bodyPr/>
          <a:lstStyle/>
          <a:p>
            <a:fld id="{6CF94ED6-ECBF-4709-B629-09D19C83EB2C}" type="slidenum">
              <a:rPr lang="de-DE" smtClean="0"/>
              <a:pPr/>
              <a:t>20</a:t>
            </a:fld>
            <a:endParaRPr lang="de-DE"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66813" y="693738"/>
            <a:ext cx="4616450" cy="3462337"/>
          </a:xfrm>
          <a:ln/>
        </p:spPr>
      </p:sp>
      <p:sp>
        <p:nvSpPr>
          <p:cNvPr id="31747" name="Notes Placeholder 2"/>
          <p:cNvSpPr>
            <a:spLocks noGrp="1"/>
          </p:cNvSpPr>
          <p:nvPr>
            <p:ph type="body" idx="1"/>
          </p:nvPr>
        </p:nvSpPr>
        <p:spPr>
          <a:ln/>
        </p:spPr>
        <p:txBody>
          <a:bodyPr/>
          <a:lstStyle/>
          <a:p>
            <a:pPr marL="0" lvl="1">
              <a:buFontTx/>
              <a:buNone/>
              <a:defRPr/>
            </a:pPr>
            <a:endParaRPr lang="en-US" dirty="0" smtClean="0"/>
          </a:p>
        </p:txBody>
      </p:sp>
      <p:sp>
        <p:nvSpPr>
          <p:cNvPr id="29700" name="Slide Number Placeholder 3"/>
          <p:cNvSpPr>
            <a:spLocks noGrp="1"/>
          </p:cNvSpPr>
          <p:nvPr>
            <p:ph type="sldNum" sz="quarter" idx="5"/>
          </p:nvPr>
        </p:nvSpPr>
        <p:spPr>
          <a:noFill/>
        </p:spPr>
        <p:txBody>
          <a:bodyPr/>
          <a:lstStyle/>
          <a:p>
            <a:fld id="{6CF94ED6-ECBF-4709-B629-09D19C83EB2C}" type="slidenum">
              <a:rPr lang="de-DE" smtClean="0"/>
              <a:pPr/>
              <a:t>21</a:t>
            </a:fld>
            <a:endParaRPr lang="de-DE"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66813" y="693738"/>
            <a:ext cx="4616450" cy="3462337"/>
          </a:xfrm>
          <a:ln/>
        </p:spPr>
      </p:sp>
      <p:sp>
        <p:nvSpPr>
          <p:cNvPr id="30723" name="Notes Placeholder 2"/>
          <p:cNvSpPr>
            <a:spLocks noGrp="1"/>
          </p:cNvSpPr>
          <p:nvPr>
            <p:ph type="body" idx="1"/>
          </p:nvPr>
        </p:nvSpPr>
        <p:spPr>
          <a:noFill/>
          <a:ln/>
        </p:spPr>
        <p:txBody>
          <a:bodyPr/>
          <a:lstStyle/>
          <a:p>
            <a:pPr>
              <a:buFontTx/>
              <a:buNone/>
            </a:pPr>
            <a:endParaRPr lang="en-US" dirty="0" smtClean="0"/>
          </a:p>
        </p:txBody>
      </p:sp>
      <p:sp>
        <p:nvSpPr>
          <p:cNvPr id="30724" name="Slide Number Placeholder 3"/>
          <p:cNvSpPr>
            <a:spLocks noGrp="1"/>
          </p:cNvSpPr>
          <p:nvPr>
            <p:ph type="sldNum" sz="quarter" idx="5"/>
          </p:nvPr>
        </p:nvSpPr>
        <p:spPr>
          <a:noFill/>
        </p:spPr>
        <p:txBody>
          <a:bodyPr/>
          <a:lstStyle/>
          <a:p>
            <a:fld id="{4DFD6E6C-0E6A-470E-87C8-4E094A830569}" type="slidenum">
              <a:rPr lang="de-DE" smtClean="0"/>
              <a:pPr/>
              <a:t>22</a:t>
            </a:fld>
            <a:endParaRPr lang="de-DE"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66813" y="693738"/>
            <a:ext cx="4616450" cy="3462337"/>
          </a:xfrm>
          <a:ln/>
        </p:spPr>
      </p:sp>
      <p:sp>
        <p:nvSpPr>
          <p:cNvPr id="31747" name="Notes Placeholder 2"/>
          <p:cNvSpPr>
            <a:spLocks noGrp="1"/>
          </p:cNvSpPr>
          <p:nvPr>
            <p:ph type="body" idx="1"/>
          </p:nvPr>
        </p:nvSpPr>
        <p:spPr>
          <a:noFill/>
          <a:ln/>
        </p:spPr>
        <p:txBody>
          <a:bodyPr/>
          <a:lstStyle/>
          <a:p>
            <a:pPr>
              <a:buFontTx/>
              <a:buChar char="-"/>
            </a:pPr>
            <a:endParaRPr lang="en-US" dirty="0" smtClean="0"/>
          </a:p>
        </p:txBody>
      </p:sp>
      <p:sp>
        <p:nvSpPr>
          <p:cNvPr id="31748" name="Slide Number Placeholder 3"/>
          <p:cNvSpPr>
            <a:spLocks noGrp="1"/>
          </p:cNvSpPr>
          <p:nvPr>
            <p:ph type="sldNum" sz="quarter" idx="5"/>
          </p:nvPr>
        </p:nvSpPr>
        <p:spPr>
          <a:noFill/>
        </p:spPr>
        <p:txBody>
          <a:bodyPr/>
          <a:lstStyle/>
          <a:p>
            <a:fld id="{E201CA44-6ACA-4CB5-8844-5016D00B246F}" type="slidenum">
              <a:rPr lang="de-DE" smtClean="0"/>
              <a:pPr/>
              <a:t>23</a:t>
            </a:fld>
            <a:endParaRPr lang="de-DE"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66813" y="693738"/>
            <a:ext cx="4616450" cy="3462337"/>
          </a:xfrm>
          <a:ln/>
        </p:spPr>
      </p:sp>
      <p:sp>
        <p:nvSpPr>
          <p:cNvPr id="31747" name="Notes Placeholder 2"/>
          <p:cNvSpPr>
            <a:spLocks noGrp="1"/>
          </p:cNvSpPr>
          <p:nvPr>
            <p:ph type="body" idx="1"/>
          </p:nvPr>
        </p:nvSpPr>
        <p:spPr>
          <a:noFill/>
          <a:ln/>
        </p:spPr>
        <p:txBody>
          <a:bodyPr/>
          <a:lstStyle/>
          <a:p>
            <a:pPr>
              <a:buFontTx/>
              <a:buChar char="-"/>
            </a:pPr>
            <a:endParaRPr lang="en-US" dirty="0" smtClean="0"/>
          </a:p>
        </p:txBody>
      </p:sp>
      <p:sp>
        <p:nvSpPr>
          <p:cNvPr id="31748" name="Slide Number Placeholder 3"/>
          <p:cNvSpPr>
            <a:spLocks noGrp="1"/>
          </p:cNvSpPr>
          <p:nvPr>
            <p:ph type="sldNum" sz="quarter" idx="5"/>
          </p:nvPr>
        </p:nvSpPr>
        <p:spPr>
          <a:noFill/>
        </p:spPr>
        <p:txBody>
          <a:bodyPr/>
          <a:lstStyle/>
          <a:p>
            <a:fld id="{E201CA44-6ACA-4CB5-8844-5016D00B246F}" type="slidenum">
              <a:rPr lang="de-DE" smtClean="0"/>
              <a:pPr/>
              <a:t>24</a:t>
            </a:fld>
            <a:endParaRPr lang="de-DE"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66813" y="693738"/>
            <a:ext cx="4616450" cy="3462337"/>
          </a:xfrm>
          <a:ln/>
        </p:spPr>
      </p:sp>
      <p:sp>
        <p:nvSpPr>
          <p:cNvPr id="31747" name="Notes Placeholder 2"/>
          <p:cNvSpPr>
            <a:spLocks noGrp="1"/>
          </p:cNvSpPr>
          <p:nvPr>
            <p:ph type="body" idx="1"/>
          </p:nvPr>
        </p:nvSpPr>
        <p:spPr>
          <a:noFill/>
          <a:ln/>
        </p:spPr>
        <p:txBody>
          <a:bodyPr/>
          <a:lstStyle/>
          <a:p>
            <a:pPr>
              <a:buFontTx/>
              <a:buChar char="-"/>
            </a:pPr>
            <a:endParaRPr lang="en-US" dirty="0" smtClean="0"/>
          </a:p>
        </p:txBody>
      </p:sp>
      <p:sp>
        <p:nvSpPr>
          <p:cNvPr id="31748" name="Slide Number Placeholder 3"/>
          <p:cNvSpPr>
            <a:spLocks noGrp="1"/>
          </p:cNvSpPr>
          <p:nvPr>
            <p:ph type="sldNum" sz="quarter" idx="5"/>
          </p:nvPr>
        </p:nvSpPr>
        <p:spPr>
          <a:noFill/>
        </p:spPr>
        <p:txBody>
          <a:bodyPr/>
          <a:lstStyle/>
          <a:p>
            <a:fld id="{E201CA44-6ACA-4CB5-8844-5016D00B246F}" type="slidenum">
              <a:rPr lang="de-DE" smtClean="0"/>
              <a:pPr/>
              <a:t>25</a:t>
            </a:fld>
            <a:endParaRPr lang="de-DE"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66813" y="693738"/>
            <a:ext cx="4616450" cy="3462337"/>
          </a:xfrm>
          <a:ln/>
        </p:spPr>
      </p:sp>
      <p:sp>
        <p:nvSpPr>
          <p:cNvPr id="31747" name="Notes Placeholder 2"/>
          <p:cNvSpPr>
            <a:spLocks noGrp="1"/>
          </p:cNvSpPr>
          <p:nvPr>
            <p:ph type="body" idx="1"/>
          </p:nvPr>
        </p:nvSpPr>
        <p:spPr>
          <a:noFill/>
          <a:ln/>
        </p:spPr>
        <p:txBody>
          <a:bodyPr/>
          <a:lstStyle/>
          <a:p>
            <a:pPr>
              <a:buFontTx/>
              <a:buChar char="-"/>
            </a:pPr>
            <a:endParaRPr lang="en-US" dirty="0" smtClean="0"/>
          </a:p>
        </p:txBody>
      </p:sp>
      <p:sp>
        <p:nvSpPr>
          <p:cNvPr id="31748" name="Slide Number Placeholder 3"/>
          <p:cNvSpPr>
            <a:spLocks noGrp="1"/>
          </p:cNvSpPr>
          <p:nvPr>
            <p:ph type="sldNum" sz="quarter" idx="5"/>
          </p:nvPr>
        </p:nvSpPr>
        <p:spPr>
          <a:noFill/>
        </p:spPr>
        <p:txBody>
          <a:bodyPr/>
          <a:lstStyle/>
          <a:p>
            <a:fld id="{E201CA44-6ACA-4CB5-8844-5016D00B246F}" type="slidenum">
              <a:rPr lang="de-DE" smtClean="0"/>
              <a:pPr/>
              <a:t>26</a:t>
            </a:fld>
            <a:endParaRPr lang="de-DE"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66813" y="693738"/>
            <a:ext cx="4616450" cy="3462337"/>
          </a:xfrm>
          <a:ln/>
        </p:spPr>
      </p:sp>
      <p:sp>
        <p:nvSpPr>
          <p:cNvPr id="31747" name="Notes Placeholder 2"/>
          <p:cNvSpPr>
            <a:spLocks noGrp="1"/>
          </p:cNvSpPr>
          <p:nvPr>
            <p:ph type="body" idx="1"/>
          </p:nvPr>
        </p:nvSpPr>
        <p:spPr>
          <a:noFill/>
          <a:ln/>
        </p:spPr>
        <p:txBody>
          <a:bodyPr/>
          <a:lstStyle/>
          <a:p>
            <a:pPr>
              <a:buFontTx/>
              <a:buChar char="-"/>
            </a:pPr>
            <a:endParaRPr lang="en-US" dirty="0" smtClean="0"/>
          </a:p>
        </p:txBody>
      </p:sp>
      <p:sp>
        <p:nvSpPr>
          <p:cNvPr id="31748" name="Slide Number Placeholder 3"/>
          <p:cNvSpPr>
            <a:spLocks noGrp="1"/>
          </p:cNvSpPr>
          <p:nvPr>
            <p:ph type="sldNum" sz="quarter" idx="5"/>
          </p:nvPr>
        </p:nvSpPr>
        <p:spPr>
          <a:noFill/>
        </p:spPr>
        <p:txBody>
          <a:bodyPr/>
          <a:lstStyle/>
          <a:p>
            <a:fld id="{E201CA44-6ACA-4CB5-8844-5016D00B246F}" type="slidenum">
              <a:rPr lang="de-DE" smtClean="0"/>
              <a:pPr/>
              <a:t>27</a:t>
            </a:fld>
            <a:endParaRPr lang="de-DE"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3738"/>
            <a:ext cx="4616450" cy="3462337"/>
          </a:xfrm>
        </p:spPr>
      </p:sp>
      <p:sp>
        <p:nvSpPr>
          <p:cNvPr id="3" name="Notes Placeholder 2"/>
          <p:cNvSpPr>
            <a:spLocks noGrp="1"/>
          </p:cNvSpPr>
          <p:nvPr>
            <p:ph type="body" idx="1"/>
          </p:nvPr>
        </p:nvSpPr>
        <p:spPr/>
        <p:txBody>
          <a:bodyPr>
            <a:normAutofit/>
          </a:bodyPr>
          <a:lstStyle/>
          <a:p>
            <a:pPr>
              <a:buFont typeface="Arial" pitchFamily="34" charset="0"/>
              <a:buNone/>
            </a:pPr>
            <a:endParaRPr lang="en-US" b="0" u="none" dirty="0"/>
          </a:p>
        </p:txBody>
      </p:sp>
      <p:sp>
        <p:nvSpPr>
          <p:cNvPr id="4" name="Slide Number Placeholder 3"/>
          <p:cNvSpPr>
            <a:spLocks noGrp="1"/>
          </p:cNvSpPr>
          <p:nvPr>
            <p:ph type="sldNum" sz="quarter" idx="10"/>
          </p:nvPr>
        </p:nvSpPr>
        <p:spPr/>
        <p:txBody>
          <a:bodyPr/>
          <a:lstStyle/>
          <a:p>
            <a:fld id="{DC35BEC4-BC5D-46B2-9395-BDB6272320E7}" type="slidenum">
              <a:rPr lang="de-DE" smtClean="0"/>
              <a:pPr/>
              <a:t>28</a:t>
            </a:fld>
            <a:endParaRPr lang="de-DE"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66813" y="693738"/>
            <a:ext cx="4616450" cy="3462337"/>
          </a:xfrm>
          <a:ln/>
        </p:spPr>
      </p:sp>
      <p:sp>
        <p:nvSpPr>
          <p:cNvPr id="32771" name="Notes Placeholder 2"/>
          <p:cNvSpPr>
            <a:spLocks noGrp="1"/>
          </p:cNvSpPr>
          <p:nvPr>
            <p:ph type="body" idx="1"/>
          </p:nvPr>
        </p:nvSpPr>
        <p:spPr>
          <a:noFill/>
          <a:ln/>
        </p:spPr>
        <p:txBody>
          <a:bodyPr/>
          <a:lstStyle/>
          <a:p>
            <a:endParaRPr lang="en-US" dirty="0" smtClean="0"/>
          </a:p>
        </p:txBody>
      </p:sp>
      <p:sp>
        <p:nvSpPr>
          <p:cNvPr id="32772" name="Slide Number Placeholder 3"/>
          <p:cNvSpPr>
            <a:spLocks noGrp="1"/>
          </p:cNvSpPr>
          <p:nvPr>
            <p:ph type="sldNum" sz="quarter" idx="5"/>
          </p:nvPr>
        </p:nvSpPr>
        <p:spPr>
          <a:noFill/>
        </p:spPr>
        <p:txBody>
          <a:bodyPr/>
          <a:lstStyle/>
          <a:p>
            <a:fld id="{2373B14A-2BFA-4842-8FDA-0930D752460C}" type="slidenum">
              <a:rPr lang="de-DE" smtClean="0"/>
              <a:pPr/>
              <a:t>29</a:t>
            </a:fld>
            <a:endParaRPr lang="de-DE"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1166813" y="693738"/>
            <a:ext cx="4616450" cy="3462337"/>
          </a:xfrm>
          <a:ln/>
        </p:spPr>
      </p:sp>
      <p:sp>
        <p:nvSpPr>
          <p:cNvPr id="27651" name="Notes Placeholder 2"/>
          <p:cNvSpPr>
            <a:spLocks noGrp="1"/>
          </p:cNvSpPr>
          <p:nvPr>
            <p:ph type="body" idx="1"/>
          </p:nvPr>
        </p:nvSpPr>
        <p:spPr>
          <a:noFill/>
          <a:ln/>
        </p:spPr>
        <p:txBody>
          <a:bodyPr/>
          <a:lstStyle/>
          <a:p>
            <a:endParaRPr lang="en-US" dirty="0" smtClean="0"/>
          </a:p>
        </p:txBody>
      </p:sp>
      <p:sp>
        <p:nvSpPr>
          <p:cNvPr id="27652" name="Slide Number Placeholder 3"/>
          <p:cNvSpPr>
            <a:spLocks noGrp="1"/>
          </p:cNvSpPr>
          <p:nvPr>
            <p:ph type="sldNum" sz="quarter" idx="5"/>
          </p:nvPr>
        </p:nvSpPr>
        <p:spPr>
          <a:noFill/>
        </p:spPr>
        <p:txBody>
          <a:bodyPr/>
          <a:lstStyle/>
          <a:p>
            <a:fld id="{2FA5F2C4-CE47-462C-AFE1-5D474102B471}" type="slidenum">
              <a:rPr lang="de-DE" smtClean="0"/>
              <a:pPr/>
              <a:t>3</a:t>
            </a:fld>
            <a:endParaRPr lang="de-DE"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66813" y="693738"/>
            <a:ext cx="4616450" cy="3462337"/>
          </a:xfrm>
          <a:ln/>
        </p:spPr>
      </p:sp>
      <p:sp>
        <p:nvSpPr>
          <p:cNvPr id="28675" name="Notes Placeholder 2"/>
          <p:cNvSpPr>
            <a:spLocks noGrp="1"/>
          </p:cNvSpPr>
          <p:nvPr>
            <p:ph type="body" idx="1"/>
          </p:nvPr>
        </p:nvSpPr>
        <p:spPr>
          <a:noFill/>
          <a:ln/>
        </p:spPr>
        <p:txBody>
          <a:bodyPr/>
          <a:lstStyle/>
          <a:p>
            <a:endParaRPr lang="en-US" dirty="0" smtClean="0"/>
          </a:p>
        </p:txBody>
      </p:sp>
      <p:sp>
        <p:nvSpPr>
          <p:cNvPr id="28676" name="Slide Number Placeholder 3"/>
          <p:cNvSpPr>
            <a:spLocks noGrp="1"/>
          </p:cNvSpPr>
          <p:nvPr>
            <p:ph type="sldNum" sz="quarter" idx="5"/>
          </p:nvPr>
        </p:nvSpPr>
        <p:spPr>
          <a:noFill/>
        </p:spPr>
        <p:txBody>
          <a:bodyPr/>
          <a:lstStyle/>
          <a:p>
            <a:fld id="{96A68C20-6835-48F6-99AE-5322C28789AA}" type="slidenum">
              <a:rPr lang="de-DE" smtClean="0"/>
              <a:pPr/>
              <a:t>30</a:t>
            </a:fld>
            <a:endParaRPr lang="de-DE"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3738"/>
            <a:ext cx="4616450" cy="3462337"/>
          </a:xfrm>
        </p:spPr>
      </p:sp>
      <p:sp>
        <p:nvSpPr>
          <p:cNvPr id="3" name="Notes Placeholder 2"/>
          <p:cNvSpPr>
            <a:spLocks noGrp="1"/>
          </p:cNvSpPr>
          <p:nvPr>
            <p:ph type="body" idx="1"/>
          </p:nvPr>
        </p:nvSpPr>
        <p:spPr/>
        <p:txBody>
          <a:bodyPr>
            <a:normAutofit/>
          </a:bodyPr>
          <a:lstStyle/>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DC35BEC4-BC5D-46B2-9395-BDB6272320E7}" type="slidenum">
              <a:rPr lang="de-DE" smtClean="0"/>
              <a:pPr/>
              <a:t>31</a:t>
            </a:fld>
            <a:endParaRPr lang="de-DE"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3738"/>
            <a:ext cx="4616450" cy="346233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35BEC4-BC5D-46B2-9395-BDB6272320E7}" type="slidenum">
              <a:rPr lang="de-DE" smtClean="0"/>
              <a:pPr/>
              <a:t>32</a:t>
            </a:fld>
            <a:endParaRPr lang="de-DE"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3738"/>
            <a:ext cx="4616450" cy="346233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35BEC4-BC5D-46B2-9395-BDB6272320E7}" type="slidenum">
              <a:rPr lang="de-DE" smtClean="0"/>
              <a:pPr/>
              <a:t>33</a:t>
            </a:fld>
            <a:endParaRPr lang="de-DE"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3738"/>
            <a:ext cx="4616450" cy="346233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35BEC4-BC5D-46B2-9395-BDB6272320E7}" type="slidenum">
              <a:rPr lang="de-DE" smtClean="0"/>
              <a:pPr/>
              <a:t>34</a:t>
            </a:fld>
            <a:endParaRPr lang="de-DE"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66813" y="693738"/>
            <a:ext cx="4616450" cy="3462337"/>
          </a:xfrm>
          <a:ln/>
        </p:spPr>
      </p:sp>
      <p:sp>
        <p:nvSpPr>
          <p:cNvPr id="28675" name="Notes Placeholder 2"/>
          <p:cNvSpPr>
            <a:spLocks noGrp="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28676" name="Slide Number Placeholder 3"/>
          <p:cNvSpPr>
            <a:spLocks noGrp="1"/>
          </p:cNvSpPr>
          <p:nvPr>
            <p:ph type="sldNum" sz="quarter" idx="5"/>
          </p:nvPr>
        </p:nvSpPr>
        <p:spPr>
          <a:noFill/>
        </p:spPr>
        <p:txBody>
          <a:bodyPr/>
          <a:lstStyle/>
          <a:p>
            <a:fld id="{96A68C20-6835-48F6-99AE-5322C28789AA}" type="slidenum">
              <a:rPr lang="de-DE" smtClean="0"/>
              <a:pPr/>
              <a:t>35</a:t>
            </a:fld>
            <a:endParaRPr lang="de-DE"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2CB246D-3AAB-4ACC-AAF6-B51F9363922F}" type="slidenum">
              <a:rPr lang="de-DE">
                <a:latin typeface="Arial" pitchFamily="34" charset="0"/>
              </a:rPr>
              <a:pPr/>
              <a:t>4</a:t>
            </a:fld>
            <a:endParaRPr lang="de-DE" dirty="0">
              <a:latin typeface="Arial" pitchFamily="34" charset="0"/>
            </a:endParaRPr>
          </a:p>
        </p:txBody>
      </p:sp>
      <p:sp>
        <p:nvSpPr>
          <p:cNvPr id="41987" name="Rectangle 2"/>
          <p:cNvSpPr>
            <a:spLocks noGrp="1" noRot="1" noChangeAspect="1" noChangeArrowheads="1" noTextEdit="1"/>
          </p:cNvSpPr>
          <p:nvPr>
            <p:ph type="sldImg"/>
          </p:nvPr>
        </p:nvSpPr>
        <p:spPr>
          <a:xfrm>
            <a:off x="1168400" y="692150"/>
            <a:ext cx="4618038" cy="3463925"/>
          </a:xfrm>
          <a:ln/>
        </p:spPr>
      </p:sp>
      <p:sp>
        <p:nvSpPr>
          <p:cNvPr id="41988" name="Rectangle 3"/>
          <p:cNvSpPr>
            <a:spLocks noGrp="1" noChangeArrowheads="1"/>
          </p:cNvSpPr>
          <p:nvPr>
            <p:ph type="body" idx="1"/>
          </p:nvPr>
        </p:nvSpPr>
        <p:spPr>
          <a:xfrm>
            <a:off x="696914" y="4387853"/>
            <a:ext cx="5556249" cy="4156075"/>
          </a:xfrm>
          <a:noFill/>
          <a:ln/>
        </p:spPr>
        <p:txBody>
          <a:bodyPr/>
          <a:lstStyle/>
          <a:p>
            <a:pPr eaLnBrk="1" hangingPunct="1"/>
            <a:endParaRPr lang="en-US" dirty="0" smtClean="0">
              <a:latin typeface="Arial" pitchFamily="34" charset="0"/>
            </a:endParaRPr>
          </a:p>
        </p:txBody>
      </p:sp>
      <p:sp>
        <p:nvSpPr>
          <p:cNvPr id="5" name="Header Placeholder 4"/>
          <p:cNvSpPr>
            <a:spLocks noGrp="1"/>
          </p:cNvSpPr>
          <p:nvPr>
            <p:ph type="hdr" sz="quarter" idx="10"/>
          </p:nvPr>
        </p:nvSpPr>
        <p:spPr/>
        <p:txBody>
          <a:bodyPr/>
          <a:lstStyle/>
          <a:p>
            <a:r>
              <a:rPr lang="en-US" dirty="0" smtClean="0"/>
              <a:t>An Independent View of Risk Management</a:t>
            </a:r>
            <a:endParaRPr lang="en-US" dirty="0"/>
          </a:p>
        </p:txBody>
      </p:sp>
      <p:sp>
        <p:nvSpPr>
          <p:cNvPr id="6" name="Date Placeholder 5"/>
          <p:cNvSpPr>
            <a:spLocks noGrp="1"/>
          </p:cNvSpPr>
          <p:nvPr>
            <p:ph type="dt" idx="11"/>
          </p:nvPr>
        </p:nvSpPr>
        <p:spPr/>
        <p:txBody>
          <a:bodyPr/>
          <a:lstStyle/>
          <a:p>
            <a:fld id="{6B5C1877-93F0-4462-B8B4-443BA3B45790}" type="datetime1">
              <a:rPr lang="en-US" smtClean="0"/>
              <a:pPr/>
              <a:t>2/22/2012</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35BEC4-BC5D-46B2-9395-BDB6272320E7}" type="slidenum">
              <a:rPr lang="de-DE" smtClean="0"/>
              <a:pPr/>
              <a:t>5</a:t>
            </a:fld>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7"/>
          <p:cNvSpPr>
            <a:spLocks noGrp="1" noChangeArrowheads="1"/>
          </p:cNvSpPr>
          <p:nvPr>
            <p:ph type="sldNum" sz="quarter" idx="5"/>
          </p:nvPr>
        </p:nvSpPr>
        <p:spPr>
          <a:noFill/>
        </p:spPr>
        <p:txBody>
          <a:bodyPr/>
          <a:lstStyle/>
          <a:p>
            <a:fld id="{9999B84E-4355-4116-BABD-047EDB92A492}" type="slidenum">
              <a:rPr lang="en-US" smtClean="0"/>
              <a:pPr/>
              <a:t>6</a:t>
            </a:fld>
            <a:endParaRPr lang="en-US" dirty="0" smtClean="0"/>
          </a:p>
        </p:txBody>
      </p:sp>
      <p:sp>
        <p:nvSpPr>
          <p:cNvPr id="276483" name="Rectangle 2"/>
          <p:cNvSpPr>
            <a:spLocks noGrp="1" noRot="1" noChangeAspect="1" noChangeArrowheads="1" noTextEdit="1"/>
          </p:cNvSpPr>
          <p:nvPr>
            <p:ph type="sldImg"/>
          </p:nvPr>
        </p:nvSpPr>
        <p:spPr>
          <a:xfrm>
            <a:off x="1168400" y="690563"/>
            <a:ext cx="4619625" cy="3463925"/>
          </a:xfrm>
          <a:ln/>
        </p:spPr>
      </p:sp>
      <p:sp>
        <p:nvSpPr>
          <p:cNvPr id="276484" name="Rectangle 3"/>
          <p:cNvSpPr>
            <a:spLocks noGrp="1" noChangeArrowheads="1"/>
          </p:cNvSpPr>
          <p:nvPr>
            <p:ph type="body" idx="1"/>
          </p:nvPr>
        </p:nvSpPr>
        <p:spPr>
          <a:xfrm>
            <a:off x="928567" y="4386190"/>
            <a:ext cx="5092945" cy="4159072"/>
          </a:xfrm>
          <a:noFill/>
          <a:ln/>
        </p:spPr>
        <p:txBody>
          <a:bodyPr lIns="93492" tIns="46747" rIns="93492" bIns="46747"/>
          <a:lstStyle/>
          <a:p>
            <a:pPr eaLnBrk="1" hangingPunct="1"/>
            <a:endParaRPr lang="fr-FR" dirty="0" smtClean="0"/>
          </a:p>
        </p:txBody>
      </p:sp>
      <p:sp>
        <p:nvSpPr>
          <p:cNvPr id="5" name="Date Placeholder 4"/>
          <p:cNvSpPr>
            <a:spLocks noGrp="1"/>
          </p:cNvSpPr>
          <p:nvPr>
            <p:ph type="dt" idx="10"/>
          </p:nvPr>
        </p:nvSpPr>
        <p:spPr/>
        <p:txBody>
          <a:bodyPr/>
          <a:lstStyle/>
          <a:p>
            <a:fld id="{A5877B47-2461-40AC-8C36-A5D4F6CD7B55}" type="datetime1">
              <a:rPr lang="en-US" smtClean="0"/>
              <a:pPr/>
              <a:t>2/22/2012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Header Placeholder 6"/>
          <p:cNvSpPr>
            <a:spLocks noGrp="1"/>
          </p:cNvSpPr>
          <p:nvPr>
            <p:ph type="hdr" sz="quarter" idx="12"/>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66813" y="693738"/>
            <a:ext cx="4616450" cy="3462337"/>
          </a:xfrm>
          <a:ln/>
        </p:spPr>
      </p:sp>
      <p:sp>
        <p:nvSpPr>
          <p:cNvPr id="31747" name="Notes Placeholder 2"/>
          <p:cNvSpPr>
            <a:spLocks noGrp="1"/>
          </p:cNvSpPr>
          <p:nvPr>
            <p:ph type="body" idx="1"/>
          </p:nvPr>
        </p:nvSpPr>
        <p:spPr>
          <a:ln/>
        </p:spPr>
        <p:txBody>
          <a:bodyPr/>
          <a:lstStyle/>
          <a:p>
            <a:pPr marL="0" lvl="1">
              <a:buFont typeface="Arial" pitchFamily="34" charset="0"/>
              <a:buNone/>
              <a:defRPr/>
            </a:pPr>
            <a:endParaRPr lang="en-US" dirty="0" smtClean="0"/>
          </a:p>
        </p:txBody>
      </p:sp>
      <p:sp>
        <p:nvSpPr>
          <p:cNvPr id="29700" name="Slide Number Placeholder 3"/>
          <p:cNvSpPr>
            <a:spLocks noGrp="1"/>
          </p:cNvSpPr>
          <p:nvPr>
            <p:ph type="sldNum" sz="quarter" idx="5"/>
          </p:nvPr>
        </p:nvSpPr>
        <p:spPr>
          <a:noFill/>
        </p:spPr>
        <p:txBody>
          <a:bodyPr/>
          <a:lstStyle/>
          <a:p>
            <a:fld id="{6CF94ED6-ECBF-4709-B629-09D19C83EB2C}" type="slidenum">
              <a:rPr lang="de-DE" smtClean="0"/>
              <a:pPr/>
              <a:t>7</a:t>
            </a:fld>
            <a:endParaRPr lang="de-DE"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noFill/>
          <a:ln>
            <a:miter lim="800000"/>
            <a:headEnd/>
            <a:tailEnd/>
          </a:ln>
        </p:spPr>
        <p:txBody>
          <a:bodyPr/>
          <a:lstStyle/>
          <a:p>
            <a:fld id="{14CD028F-998F-4186-96CC-BC799454986D}" type="slidenum">
              <a:rPr lang="de-DE" smtClean="0"/>
              <a:pPr/>
              <a:t>8</a:t>
            </a:fld>
            <a:endParaRPr lang="de-DE" smtClean="0"/>
          </a:p>
        </p:txBody>
      </p:sp>
      <p:sp>
        <p:nvSpPr>
          <p:cNvPr id="166915" name="Rectangle 2"/>
          <p:cNvSpPr>
            <a:spLocks noGrp="1" noRot="1" noChangeAspect="1" noChangeArrowheads="1" noTextEdit="1"/>
          </p:cNvSpPr>
          <p:nvPr>
            <p:ph type="sldImg"/>
          </p:nvPr>
        </p:nvSpPr>
        <p:spPr bwMode="auto">
          <a:xfrm>
            <a:off x="1166813" y="692150"/>
            <a:ext cx="4618037" cy="3463925"/>
          </a:xfrm>
          <a:noFill/>
          <a:ln>
            <a:solidFill>
              <a:srgbClr val="000000"/>
            </a:solidFill>
            <a:miter lim="800000"/>
            <a:headEnd/>
            <a:tailEnd/>
          </a:ln>
        </p:spPr>
      </p:sp>
      <p:sp>
        <p:nvSpPr>
          <p:cNvPr id="166916" name="Rectangle 3"/>
          <p:cNvSpPr>
            <a:spLocks noGrp="1" noChangeArrowheads="1"/>
          </p:cNvSpPr>
          <p:nvPr>
            <p:ph type="body" idx="1"/>
          </p:nvPr>
        </p:nvSpPr>
        <p:spPr bwMode="auto">
          <a:xfrm>
            <a:off x="696915" y="4386264"/>
            <a:ext cx="5556250" cy="4156075"/>
          </a:xfrm>
          <a:noFill/>
        </p:spPr>
        <p:txBody>
          <a:bodyPr wrap="square" numCol="1" anchor="t" anchorCtr="0" compatLnSpc="1">
            <a:prstTxWarp prst="textNoShape">
              <a:avLst/>
            </a:prstTxWarp>
          </a:bodyPr>
          <a:lstStyle/>
          <a:p>
            <a:endParaRPr lang="en-US" baseline="0" dirty="0" smtClean="0"/>
          </a:p>
        </p:txBody>
      </p:sp>
      <p:sp>
        <p:nvSpPr>
          <p:cNvPr id="5" name="Date Placeholder 4"/>
          <p:cNvSpPr>
            <a:spLocks noGrp="1"/>
          </p:cNvSpPr>
          <p:nvPr>
            <p:ph type="dt" idx="10"/>
          </p:nvPr>
        </p:nvSpPr>
        <p:spPr/>
        <p:txBody>
          <a:bodyPr/>
          <a:lstStyle/>
          <a:p>
            <a:fld id="{27227D89-6DB6-49D5-BFF2-7C42B9531DB9}" type="datetime1">
              <a:rPr lang="en-US" smtClean="0"/>
              <a:pPr/>
              <a:t>2/22/2012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Header Placeholder 6"/>
          <p:cNvSpPr>
            <a:spLocks noGrp="1"/>
          </p:cNvSpPr>
          <p:nvPr>
            <p:ph type="hdr" sz="quarter" idx="12"/>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66813" y="693738"/>
            <a:ext cx="4616450" cy="3462337"/>
          </a:xfrm>
          <a:ln/>
        </p:spPr>
      </p:sp>
      <p:sp>
        <p:nvSpPr>
          <p:cNvPr id="28675" name="Notes Placeholder 2"/>
          <p:cNvSpPr>
            <a:spLocks noGrp="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28676" name="Slide Number Placeholder 3"/>
          <p:cNvSpPr>
            <a:spLocks noGrp="1"/>
          </p:cNvSpPr>
          <p:nvPr>
            <p:ph type="sldNum" sz="quarter" idx="5"/>
          </p:nvPr>
        </p:nvSpPr>
        <p:spPr>
          <a:noFill/>
        </p:spPr>
        <p:txBody>
          <a:bodyPr/>
          <a:lstStyle/>
          <a:p>
            <a:fld id="{96A68C20-6835-48F6-99AE-5322C28789AA}" type="slidenum">
              <a:rPr lang="de-DE" smtClean="0"/>
              <a:pPr/>
              <a:t>9</a:t>
            </a:fld>
            <a:endParaRPr lang="de-DE"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6498" name="Rectangle 2"/>
          <p:cNvSpPr>
            <a:spLocks noGrp="1" noChangeArrowheads="1"/>
          </p:cNvSpPr>
          <p:nvPr>
            <p:ph type="ctrTitle"/>
          </p:nvPr>
        </p:nvSpPr>
        <p:spPr>
          <a:xfrm>
            <a:off x="900113" y="4868863"/>
            <a:ext cx="7920037" cy="365125"/>
          </a:xfrm>
        </p:spPr>
        <p:txBody>
          <a:bodyPr wrap="none"/>
          <a:lstStyle>
            <a:lvl1pPr>
              <a:defRPr>
                <a:solidFill>
                  <a:schemeClr val="tx1"/>
                </a:solidFill>
              </a:defRPr>
            </a:lvl1pPr>
          </a:lstStyle>
          <a:p>
            <a:r>
              <a:rPr lang="en-US"/>
              <a:t>Click to edit Master title style</a:t>
            </a:r>
          </a:p>
        </p:txBody>
      </p:sp>
      <p:sp>
        <p:nvSpPr>
          <p:cNvPr id="106499" name="Rectangle 3"/>
          <p:cNvSpPr>
            <a:spLocks noGrp="1" noChangeArrowheads="1"/>
          </p:cNvSpPr>
          <p:nvPr>
            <p:ph type="subTitle" idx="1"/>
          </p:nvPr>
        </p:nvSpPr>
        <p:spPr>
          <a:xfrm>
            <a:off x="900113" y="5373688"/>
            <a:ext cx="7920037" cy="647700"/>
          </a:xfrm>
        </p:spPr>
        <p:txBody>
          <a:bodyPr/>
          <a:lstStyle>
            <a:lvl1pPr>
              <a:defRPr sz="1800" b="0"/>
            </a:lvl1pPr>
          </a:lstStyle>
          <a:p>
            <a:r>
              <a:rPr lang="en-US"/>
              <a:t>Click to edit Master subtitle style</a:t>
            </a:r>
          </a:p>
        </p:txBody>
      </p:sp>
      <p:sp>
        <p:nvSpPr>
          <p:cNvPr id="106500" name="Rectangle 4"/>
          <p:cNvSpPr>
            <a:spLocks noGrp="1" noChangeArrowheads="1"/>
          </p:cNvSpPr>
          <p:nvPr>
            <p:ph type="dt" sz="half" idx="2"/>
          </p:nvPr>
        </p:nvSpPr>
        <p:spPr bwMode="auto">
          <a:xfrm>
            <a:off x="900113" y="6308725"/>
            <a:ext cx="3384550" cy="212725"/>
          </a:xfrm>
        </p:spPr>
        <p:txBody>
          <a:bodyPr/>
          <a:lstStyle>
            <a:lvl1pPr>
              <a:defRPr sz="1400">
                <a:solidFill>
                  <a:schemeClr val="tx1"/>
                </a:solidFill>
              </a:defRPr>
            </a:lvl1pPr>
          </a:lstStyle>
          <a:p>
            <a:fld id="{683F587E-EAA5-4889-BA1C-9511845DA1D7}" type="datetime4">
              <a:rPr lang="en-US"/>
              <a:pPr/>
              <a:t>February 22, 2012</a:t>
            </a:fld>
            <a:endParaRPr lang="en-US" dirty="0"/>
          </a:p>
        </p:txBody>
      </p:sp>
      <p:grpSp>
        <p:nvGrpSpPr>
          <p:cNvPr id="106501" name="Bars"/>
          <p:cNvGrpSpPr>
            <a:grpSpLocks/>
          </p:cNvGrpSpPr>
          <p:nvPr/>
        </p:nvGrpSpPr>
        <p:grpSpPr bwMode="auto">
          <a:xfrm>
            <a:off x="7912100" y="6327775"/>
            <a:ext cx="917575" cy="220663"/>
            <a:chOff x="4984" y="3986"/>
            <a:chExt cx="578" cy="139"/>
          </a:xfrm>
        </p:grpSpPr>
        <p:sp>
          <p:nvSpPr>
            <p:cNvPr id="106502" name="BlackBar"/>
            <p:cNvSpPr>
              <a:spLocks noChangeArrowheads="1"/>
            </p:cNvSpPr>
            <p:nvPr/>
          </p:nvSpPr>
          <p:spPr bwMode="auto">
            <a:xfrm>
              <a:off x="4984" y="4078"/>
              <a:ext cx="290" cy="47"/>
            </a:xfrm>
            <a:prstGeom prst="rect">
              <a:avLst/>
            </a:prstGeom>
            <a:solidFill>
              <a:srgbClr val="000000"/>
            </a:solidFill>
            <a:ln w="3175">
              <a:noFill/>
              <a:miter lim="800000"/>
              <a:headEnd/>
              <a:tailEnd/>
            </a:ln>
            <a:effectLst/>
          </p:spPr>
          <p:txBody>
            <a:bodyPr anchor="ctr">
              <a:spAutoFit/>
            </a:bodyPr>
            <a:lstStyle/>
            <a:p>
              <a:endParaRPr lang="en-US" dirty="0"/>
            </a:p>
          </p:txBody>
        </p:sp>
        <p:sp>
          <p:nvSpPr>
            <p:cNvPr id="106503" name="RedBar"/>
            <p:cNvSpPr>
              <a:spLocks noChangeArrowheads="1"/>
            </p:cNvSpPr>
            <p:nvPr/>
          </p:nvSpPr>
          <p:spPr bwMode="auto">
            <a:xfrm>
              <a:off x="5272" y="3986"/>
              <a:ext cx="290" cy="47"/>
            </a:xfrm>
            <a:prstGeom prst="rect">
              <a:avLst/>
            </a:prstGeom>
            <a:solidFill>
              <a:srgbClr val="EF4122"/>
            </a:solidFill>
            <a:ln w="3175">
              <a:noFill/>
              <a:miter lim="800000"/>
              <a:headEnd/>
              <a:tailEnd/>
            </a:ln>
            <a:effectLst/>
          </p:spPr>
          <p:txBody>
            <a:bodyPr anchor="ctr">
              <a:spAutoFit/>
            </a:bodyPr>
            <a:lstStyle/>
            <a:p>
              <a:endParaRPr lang="en-US" dirty="0"/>
            </a:p>
          </p:txBody>
        </p:sp>
      </p:grpSp>
      <p:sp>
        <p:nvSpPr>
          <p:cNvPr id="106504" name="Background"/>
          <p:cNvSpPr>
            <a:spLocks noChangeArrowheads="1"/>
          </p:cNvSpPr>
          <p:nvPr/>
        </p:nvSpPr>
        <p:spPr bwMode="auto">
          <a:xfrm>
            <a:off x="0" y="0"/>
            <a:ext cx="9144000" cy="4581525"/>
          </a:xfrm>
          <a:prstGeom prst="rect">
            <a:avLst/>
          </a:prstGeom>
          <a:solidFill>
            <a:srgbClr val="EF4122"/>
          </a:solidFill>
          <a:ln w="3175">
            <a:noFill/>
            <a:miter lim="800000"/>
            <a:headEnd/>
            <a:tailEnd/>
          </a:ln>
          <a:effectLst/>
        </p:spPr>
        <p:txBody>
          <a:bodyPr anchor="ctr">
            <a:spAutoFit/>
          </a:bodyPr>
          <a:lstStyle/>
          <a:p>
            <a:endParaRPr lang="en-US" dirty="0"/>
          </a:p>
        </p:txBody>
      </p:sp>
      <p:pic>
        <p:nvPicPr>
          <p:cNvPr id="106505" name="PartnerRe" descr="PartnerRe_Title"/>
          <p:cNvPicPr>
            <a:picLocks noChangeAspect="1" noChangeArrowheads="1"/>
          </p:cNvPicPr>
          <p:nvPr/>
        </p:nvPicPr>
        <p:blipFill>
          <a:blip r:embed="rId2" cstate="print"/>
          <a:srcRect/>
          <a:stretch>
            <a:fillRect/>
          </a:stretch>
        </p:blipFill>
        <p:spPr bwMode="auto">
          <a:xfrm>
            <a:off x="912813" y="927100"/>
            <a:ext cx="6861175" cy="122396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Date Placeholder 4"/>
          <p:cNvSpPr>
            <a:spLocks noGrp="1"/>
          </p:cNvSpPr>
          <p:nvPr>
            <p:ph type="dt" sz="half" idx="11"/>
          </p:nvPr>
        </p:nvSpPr>
        <p:spPr/>
        <p:txBody>
          <a:bodyPr/>
          <a:lstStyle>
            <a:lvl1pPr>
              <a:defRPr/>
            </a:lvl1pPr>
          </a:lstStyle>
          <a:p>
            <a:fld id="{BED6972F-5ED2-4EBE-A8A0-7593DE1C97EA}" type="datetime4">
              <a:rPr lang="en-US"/>
              <a:pPr/>
              <a:t>February 22, 2012</a:t>
            </a:fld>
            <a:endParaRPr lang="en-US" dirty="0"/>
          </a:p>
        </p:txBody>
      </p:sp>
      <p:sp>
        <p:nvSpPr>
          <p:cNvPr id="6" name="Slide Number Placeholder 5"/>
          <p:cNvSpPr>
            <a:spLocks noGrp="1"/>
          </p:cNvSpPr>
          <p:nvPr>
            <p:ph type="sldNum" sz="quarter" idx="12"/>
          </p:nvPr>
        </p:nvSpPr>
        <p:spPr/>
        <p:txBody>
          <a:bodyPr/>
          <a:lstStyle>
            <a:lvl1pPr>
              <a:defRPr/>
            </a:lvl1pPr>
          </a:lstStyle>
          <a:p>
            <a:fld id="{2CB620FC-84EB-43CA-8D3D-4E2AE7E06814}"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0538" y="908050"/>
            <a:ext cx="1979612" cy="48974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0113" y="908050"/>
            <a:ext cx="5788025" cy="4897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Date Placeholder 4"/>
          <p:cNvSpPr>
            <a:spLocks noGrp="1"/>
          </p:cNvSpPr>
          <p:nvPr>
            <p:ph type="dt" sz="half" idx="11"/>
          </p:nvPr>
        </p:nvSpPr>
        <p:spPr/>
        <p:txBody>
          <a:bodyPr/>
          <a:lstStyle>
            <a:lvl1pPr>
              <a:defRPr/>
            </a:lvl1pPr>
          </a:lstStyle>
          <a:p>
            <a:fld id="{F1507FE1-EF06-4E17-B3A8-E774150766F0}" type="datetime4">
              <a:rPr lang="en-US"/>
              <a:pPr/>
              <a:t>February 22, 2012</a:t>
            </a:fld>
            <a:endParaRPr lang="en-US" dirty="0"/>
          </a:p>
        </p:txBody>
      </p:sp>
      <p:sp>
        <p:nvSpPr>
          <p:cNvPr id="6" name="Slide Number Placeholder 5"/>
          <p:cNvSpPr>
            <a:spLocks noGrp="1"/>
          </p:cNvSpPr>
          <p:nvPr>
            <p:ph type="sldNum" sz="quarter" idx="12"/>
          </p:nvPr>
        </p:nvSpPr>
        <p:spPr/>
        <p:txBody>
          <a:bodyPr/>
          <a:lstStyle>
            <a:lvl1pPr>
              <a:defRPr/>
            </a:lvl1pPr>
          </a:lstStyle>
          <a:p>
            <a:fld id="{9AEBB5D0-1F22-47F6-A845-AB1412E0F3DD}"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00113" y="908050"/>
            <a:ext cx="7920037" cy="433388"/>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900113" y="1484313"/>
            <a:ext cx="7920037" cy="4321175"/>
          </a:xfrm>
        </p:spPr>
        <p:txBody>
          <a:bodyPr/>
          <a:lstStyle/>
          <a:p>
            <a:endParaRPr lang="en-US" dirty="0"/>
          </a:p>
        </p:txBody>
      </p:sp>
      <p:sp>
        <p:nvSpPr>
          <p:cNvPr id="4" name="Footer Placeholder 3"/>
          <p:cNvSpPr>
            <a:spLocks noGrp="1"/>
          </p:cNvSpPr>
          <p:nvPr>
            <p:ph type="ftr" sz="quarter" idx="10"/>
          </p:nvPr>
        </p:nvSpPr>
        <p:spPr>
          <a:xfrm>
            <a:off x="6034088" y="65088"/>
            <a:ext cx="2425700" cy="136525"/>
          </a:xfrm>
        </p:spPr>
        <p:txBody>
          <a:bodyPr/>
          <a:lstStyle>
            <a:lvl1pPr>
              <a:defRPr/>
            </a:lvl1pPr>
          </a:lstStyle>
          <a:p>
            <a:endParaRPr lang="en-US" dirty="0"/>
          </a:p>
        </p:txBody>
      </p:sp>
      <p:sp>
        <p:nvSpPr>
          <p:cNvPr id="5" name="Date Placeholder 4"/>
          <p:cNvSpPr>
            <a:spLocks noGrp="1"/>
          </p:cNvSpPr>
          <p:nvPr>
            <p:ph type="dt" sz="half" idx="11"/>
          </p:nvPr>
        </p:nvSpPr>
        <p:spPr>
          <a:xfrm>
            <a:off x="6034088" y="255588"/>
            <a:ext cx="2425700" cy="136525"/>
          </a:xfrm>
        </p:spPr>
        <p:txBody>
          <a:bodyPr/>
          <a:lstStyle>
            <a:lvl1pPr>
              <a:defRPr/>
            </a:lvl1pPr>
          </a:lstStyle>
          <a:p>
            <a:fld id="{A7BBF590-02B2-4AA5-8FD4-61E1766ADDB5}" type="datetime4">
              <a:rPr lang="en-US"/>
              <a:pPr/>
              <a:t>February 22, 2012</a:t>
            </a:fld>
            <a:endParaRPr lang="en-US" dirty="0"/>
          </a:p>
        </p:txBody>
      </p:sp>
      <p:sp>
        <p:nvSpPr>
          <p:cNvPr id="6" name="Slide Number Placeholder 5"/>
          <p:cNvSpPr>
            <a:spLocks noGrp="1"/>
          </p:cNvSpPr>
          <p:nvPr>
            <p:ph type="sldNum" sz="quarter" idx="12"/>
          </p:nvPr>
        </p:nvSpPr>
        <p:spPr>
          <a:xfrm>
            <a:off x="8532813" y="182563"/>
            <a:ext cx="293687" cy="228600"/>
          </a:xfrm>
        </p:spPr>
        <p:txBody>
          <a:bodyPr/>
          <a:lstStyle>
            <a:lvl1pPr>
              <a:defRPr/>
            </a:lvl1pPr>
          </a:lstStyle>
          <a:p>
            <a:fld id="{748A0AA1-5ACE-4A6F-9219-06B7A8D9240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artnerRe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7" name="Slide Number Placeholder 5"/>
          <p:cNvSpPr>
            <a:spLocks noGrp="1"/>
          </p:cNvSpPr>
          <p:nvPr>
            <p:ph type="sldNum" sz="quarter" idx="4"/>
          </p:nvPr>
        </p:nvSpPr>
        <p:spPr>
          <a:xfrm>
            <a:off x="8532813" y="182562"/>
            <a:ext cx="293686"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bodyPr>
          <a:lstStyle>
            <a:lvl1pPr algn="r" rtl="0" fontAlgn="base">
              <a:spcBef>
                <a:spcPct val="0"/>
              </a:spcBef>
              <a:spcAft>
                <a:spcPct val="0"/>
              </a:spcAft>
              <a:buFontTx/>
              <a:buNone/>
              <a:defRPr lang="de-CH" sz="1200" b="1" kern="1200" smtClean="0">
                <a:solidFill>
                  <a:srgbClr val="FFFFFF"/>
                </a:solidFill>
                <a:latin typeface="Arial" pitchFamily="34" charset="0"/>
                <a:ea typeface="+mn-ea"/>
                <a:cs typeface="+mn-cs"/>
              </a:defRPr>
            </a:lvl1pPr>
          </a:lstStyle>
          <a:p>
            <a:fld id="{41E2985A-DFBA-4DCB-B0F3-A95C5953374A}" type="slidenum">
              <a:rPr lang="en-US" smtClean="0"/>
              <a:pPr/>
              <a:t>‹#›</a:t>
            </a:fld>
            <a:endParaRPr lang="en-US" dirty="0"/>
          </a:p>
        </p:txBody>
      </p:sp>
      <p:sp>
        <p:nvSpPr>
          <p:cNvPr id="9" name="Footer Placeholder 2"/>
          <p:cNvSpPr>
            <a:spLocks noGrp="1"/>
          </p:cNvSpPr>
          <p:nvPr>
            <p:ph type="ftr" sz="quarter" idx="3"/>
          </p:nvPr>
        </p:nvSpPr>
        <p:spPr>
          <a:xfrm>
            <a:off x="5963067" y="35512"/>
            <a:ext cx="2425700" cy="136525"/>
          </a:xfrm>
          <a:prstGeom prst="rect">
            <a:avLst/>
          </a:prstGeom>
        </p:spPr>
        <p:txBody>
          <a:bodyPr anchor="ctr"/>
          <a:lstStyle>
            <a:lvl1pPr>
              <a:defRPr sz="1000" b="1">
                <a:solidFill>
                  <a:schemeClr val="bg1"/>
                </a:solidFill>
                <a:latin typeface="Arial" pitchFamily="34" charset="0"/>
                <a:cs typeface="Arial" pitchFamily="34" charset="0"/>
              </a:defRPr>
            </a:lvl1pPr>
          </a:lstStyle>
          <a:p>
            <a:r>
              <a:rPr lang="en-US" sz="900" dirty="0" smtClean="0">
                <a:solidFill>
                  <a:srgbClr val="FFFFFF"/>
                </a:solidFill>
                <a:cs typeface="+mn-cs"/>
              </a:rPr>
              <a:t>S&amp;P</a:t>
            </a:r>
            <a:r>
              <a:rPr lang="en-US" dirty="0" smtClean="0"/>
              <a:t> </a:t>
            </a:r>
            <a:r>
              <a:rPr lang="en-US" sz="900" dirty="0" smtClean="0">
                <a:solidFill>
                  <a:srgbClr val="FFFFFF"/>
                </a:solidFill>
                <a:cs typeface="+mn-cs"/>
              </a:rPr>
              <a:t>Presentation</a:t>
            </a:r>
            <a:r>
              <a:rPr lang="en-US" dirty="0" smtClean="0"/>
              <a:t> - </a:t>
            </a:r>
            <a:r>
              <a:rPr lang="en-US" sz="900" dirty="0" smtClean="0">
                <a:solidFill>
                  <a:srgbClr val="FFFFFF"/>
                </a:solidFill>
                <a:cs typeface="+mn-cs"/>
              </a:rPr>
              <a:t>ERM</a:t>
            </a:r>
          </a:p>
        </p:txBody>
      </p:sp>
      <p:sp>
        <p:nvSpPr>
          <p:cNvPr id="10" name="Date Placeholder 3"/>
          <p:cNvSpPr>
            <a:spLocks noGrp="1"/>
          </p:cNvSpPr>
          <p:nvPr>
            <p:ph type="dt" sz="half" idx="2"/>
          </p:nvPr>
        </p:nvSpPr>
        <p:spPr>
          <a:xfrm>
            <a:off x="5963067" y="255588"/>
            <a:ext cx="2425700" cy="136525"/>
          </a:xfrm>
          <a:prstGeom prst="rect">
            <a:avLst/>
          </a:prstGeom>
        </p:spPr>
        <p:txBody>
          <a:bodyPr anchor="ctr"/>
          <a:lstStyle>
            <a:lvl1pPr>
              <a:defRPr lang="en-US" sz="900" b="1" kern="1200" dirty="0" smtClean="0">
                <a:solidFill>
                  <a:srgbClr val="FFFFFF"/>
                </a:solidFill>
                <a:latin typeface="Arial" pitchFamily="34" charset="0"/>
                <a:ea typeface="+mn-ea"/>
                <a:cs typeface="+mn-cs"/>
              </a:defRPr>
            </a:lvl1pPr>
          </a:lstStyle>
          <a:p>
            <a:r>
              <a:rPr lang="en-US" dirty="0" smtClean="0"/>
              <a:t>May 27, 2011</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artnerRe Tex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Text Placeholder 8"/>
          <p:cNvSpPr>
            <a:spLocks noGrp="1"/>
          </p:cNvSpPr>
          <p:nvPr>
            <p:ph type="body" sz="quarter" idx="13"/>
          </p:nvPr>
        </p:nvSpPr>
        <p:spPr>
          <a:xfrm>
            <a:off x="900112" y="1484312"/>
            <a:ext cx="7920035" cy="43211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8532813" y="182562"/>
            <a:ext cx="293686"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bodyPr>
          <a:lstStyle>
            <a:lvl1pPr algn="r" rtl="0" fontAlgn="base">
              <a:spcBef>
                <a:spcPct val="0"/>
              </a:spcBef>
              <a:spcAft>
                <a:spcPct val="0"/>
              </a:spcAft>
              <a:buFontTx/>
              <a:buNone/>
              <a:defRPr lang="de-CH" sz="1200" b="1" kern="1200" smtClean="0">
                <a:solidFill>
                  <a:srgbClr val="FFFFFF"/>
                </a:solidFill>
                <a:latin typeface="Arial" pitchFamily="34" charset="0"/>
                <a:ea typeface="+mn-ea"/>
                <a:cs typeface="+mn-cs"/>
              </a:defRPr>
            </a:lvl1pPr>
          </a:lstStyle>
          <a:p>
            <a:fld id="{41E2985A-DFBA-4DCB-B0F3-A95C5953374A}" type="slidenum">
              <a:rPr lang="en-US" smtClean="0"/>
              <a:pPr/>
              <a:t>‹#›</a:t>
            </a:fld>
            <a:endParaRPr lang="en-US" dirty="0"/>
          </a:p>
        </p:txBody>
      </p:sp>
      <p:sp>
        <p:nvSpPr>
          <p:cNvPr id="10" name="Footer Placeholder 2"/>
          <p:cNvSpPr>
            <a:spLocks noGrp="1"/>
          </p:cNvSpPr>
          <p:nvPr>
            <p:ph type="ftr" sz="quarter" idx="3"/>
          </p:nvPr>
        </p:nvSpPr>
        <p:spPr>
          <a:xfrm>
            <a:off x="5963067" y="35512"/>
            <a:ext cx="2425700" cy="136525"/>
          </a:xfrm>
          <a:prstGeom prst="rect">
            <a:avLst/>
          </a:prstGeom>
        </p:spPr>
        <p:txBody>
          <a:bodyPr anchor="ctr"/>
          <a:lstStyle>
            <a:lvl1pPr>
              <a:defRPr sz="1000" b="1">
                <a:solidFill>
                  <a:schemeClr val="bg1"/>
                </a:solidFill>
                <a:latin typeface="Arial" pitchFamily="34" charset="0"/>
                <a:cs typeface="Arial" pitchFamily="34" charset="0"/>
              </a:defRPr>
            </a:lvl1pPr>
          </a:lstStyle>
          <a:p>
            <a:r>
              <a:rPr lang="en-US" sz="900" dirty="0" smtClean="0">
                <a:solidFill>
                  <a:srgbClr val="FFFFFF"/>
                </a:solidFill>
                <a:cs typeface="+mn-cs"/>
              </a:rPr>
              <a:t>S&amp;P</a:t>
            </a:r>
            <a:r>
              <a:rPr lang="en-US" dirty="0" smtClean="0"/>
              <a:t> </a:t>
            </a:r>
            <a:r>
              <a:rPr lang="en-US" sz="900" dirty="0" smtClean="0">
                <a:solidFill>
                  <a:srgbClr val="FFFFFF"/>
                </a:solidFill>
                <a:cs typeface="+mn-cs"/>
              </a:rPr>
              <a:t>Presentation</a:t>
            </a:r>
            <a:r>
              <a:rPr lang="en-US" dirty="0" smtClean="0"/>
              <a:t> - </a:t>
            </a:r>
            <a:r>
              <a:rPr lang="en-US" sz="900" dirty="0" smtClean="0">
                <a:solidFill>
                  <a:srgbClr val="FFFFFF"/>
                </a:solidFill>
                <a:cs typeface="+mn-cs"/>
              </a:rPr>
              <a:t>ERM</a:t>
            </a:r>
          </a:p>
        </p:txBody>
      </p:sp>
      <p:sp>
        <p:nvSpPr>
          <p:cNvPr id="11" name="Date Placeholder 3"/>
          <p:cNvSpPr>
            <a:spLocks noGrp="1"/>
          </p:cNvSpPr>
          <p:nvPr>
            <p:ph type="dt" sz="half" idx="2"/>
          </p:nvPr>
        </p:nvSpPr>
        <p:spPr>
          <a:xfrm>
            <a:off x="5963067" y="255588"/>
            <a:ext cx="2425700" cy="136525"/>
          </a:xfrm>
          <a:prstGeom prst="rect">
            <a:avLst/>
          </a:prstGeom>
        </p:spPr>
        <p:txBody>
          <a:bodyPr anchor="ctr"/>
          <a:lstStyle>
            <a:lvl1pPr>
              <a:defRPr lang="en-US" sz="900" b="1" kern="1200" dirty="0" smtClean="0">
                <a:solidFill>
                  <a:srgbClr val="FFFFFF"/>
                </a:solidFill>
                <a:latin typeface="Arial" pitchFamily="34" charset="0"/>
                <a:ea typeface="+mn-ea"/>
                <a:cs typeface="+mn-cs"/>
              </a:defRPr>
            </a:lvl1pPr>
          </a:lstStyle>
          <a:p>
            <a:r>
              <a:rPr lang="en-US" dirty="0" smtClean="0"/>
              <a:t>May 27, 2011</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Date Placeholder 4"/>
          <p:cNvSpPr>
            <a:spLocks noGrp="1"/>
          </p:cNvSpPr>
          <p:nvPr>
            <p:ph type="dt" sz="half" idx="11"/>
          </p:nvPr>
        </p:nvSpPr>
        <p:spPr/>
        <p:txBody>
          <a:bodyPr/>
          <a:lstStyle>
            <a:lvl1pPr>
              <a:defRPr/>
            </a:lvl1pPr>
          </a:lstStyle>
          <a:p>
            <a:fld id="{5A01C5F1-6CB8-4626-9FC0-CD1F0E4DEEE8}" type="datetime4">
              <a:rPr lang="en-US"/>
              <a:pPr/>
              <a:t>February 22, 2012</a:t>
            </a:fld>
            <a:endParaRPr lang="en-US" dirty="0"/>
          </a:p>
        </p:txBody>
      </p:sp>
      <p:sp>
        <p:nvSpPr>
          <p:cNvPr id="6" name="Slide Number Placeholder 5"/>
          <p:cNvSpPr>
            <a:spLocks noGrp="1"/>
          </p:cNvSpPr>
          <p:nvPr>
            <p:ph type="sldNum" sz="quarter" idx="12"/>
          </p:nvPr>
        </p:nvSpPr>
        <p:spPr/>
        <p:txBody>
          <a:bodyPr/>
          <a:lstStyle>
            <a:lvl1pPr>
              <a:defRPr/>
            </a:lvl1pPr>
          </a:lstStyle>
          <a:p>
            <a:fld id="{DB6695C5-5D8D-4288-BA12-59FC12DA7E90}"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Date Placeholder 4"/>
          <p:cNvSpPr>
            <a:spLocks noGrp="1"/>
          </p:cNvSpPr>
          <p:nvPr>
            <p:ph type="dt" sz="half" idx="11"/>
          </p:nvPr>
        </p:nvSpPr>
        <p:spPr/>
        <p:txBody>
          <a:bodyPr/>
          <a:lstStyle>
            <a:lvl1pPr>
              <a:defRPr/>
            </a:lvl1pPr>
          </a:lstStyle>
          <a:p>
            <a:fld id="{4EA3A2C8-74AC-4E23-80F3-41BD7F73D41C}" type="datetime4">
              <a:rPr lang="en-US"/>
              <a:pPr/>
              <a:t>February 22, 2012</a:t>
            </a:fld>
            <a:endParaRPr lang="en-US" dirty="0"/>
          </a:p>
        </p:txBody>
      </p:sp>
      <p:sp>
        <p:nvSpPr>
          <p:cNvPr id="6" name="Slide Number Placeholder 5"/>
          <p:cNvSpPr>
            <a:spLocks noGrp="1"/>
          </p:cNvSpPr>
          <p:nvPr>
            <p:ph type="sldNum" sz="quarter" idx="12"/>
          </p:nvPr>
        </p:nvSpPr>
        <p:spPr/>
        <p:txBody>
          <a:bodyPr/>
          <a:lstStyle>
            <a:lvl1pPr>
              <a:defRPr/>
            </a:lvl1pPr>
          </a:lstStyle>
          <a:p>
            <a:fld id="{F39FFDC5-D619-4054-A495-06646E2848A9}"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00113" y="1484313"/>
            <a:ext cx="3883025"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35538" y="1484313"/>
            <a:ext cx="3884612"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Date Placeholder 5"/>
          <p:cNvSpPr>
            <a:spLocks noGrp="1"/>
          </p:cNvSpPr>
          <p:nvPr>
            <p:ph type="dt" sz="half" idx="11"/>
          </p:nvPr>
        </p:nvSpPr>
        <p:spPr/>
        <p:txBody>
          <a:bodyPr/>
          <a:lstStyle>
            <a:lvl1pPr>
              <a:defRPr/>
            </a:lvl1pPr>
          </a:lstStyle>
          <a:p>
            <a:fld id="{42C82E94-8528-4F98-B1FD-EE7577A1D3EC}" type="datetime4">
              <a:rPr lang="en-US"/>
              <a:pPr/>
              <a:t>February 22, 2012</a:t>
            </a:fld>
            <a:endParaRPr lang="en-US" dirty="0"/>
          </a:p>
        </p:txBody>
      </p:sp>
      <p:sp>
        <p:nvSpPr>
          <p:cNvPr id="7" name="Slide Number Placeholder 6"/>
          <p:cNvSpPr>
            <a:spLocks noGrp="1"/>
          </p:cNvSpPr>
          <p:nvPr>
            <p:ph type="sldNum" sz="quarter" idx="12"/>
          </p:nvPr>
        </p:nvSpPr>
        <p:spPr/>
        <p:txBody>
          <a:bodyPr/>
          <a:lstStyle>
            <a:lvl1pPr>
              <a:defRPr/>
            </a:lvl1pPr>
          </a:lstStyle>
          <a:p>
            <a:fld id="{F2E4D4AE-904C-4118-B23D-23E4B17377E2}"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dirty="0"/>
          </a:p>
        </p:txBody>
      </p:sp>
      <p:sp>
        <p:nvSpPr>
          <p:cNvPr id="8" name="Date Placeholder 7"/>
          <p:cNvSpPr>
            <a:spLocks noGrp="1"/>
          </p:cNvSpPr>
          <p:nvPr>
            <p:ph type="dt" sz="half" idx="11"/>
          </p:nvPr>
        </p:nvSpPr>
        <p:spPr/>
        <p:txBody>
          <a:bodyPr/>
          <a:lstStyle>
            <a:lvl1pPr>
              <a:defRPr/>
            </a:lvl1pPr>
          </a:lstStyle>
          <a:p>
            <a:fld id="{98DED7EB-5603-4EF9-AEF5-530C8E1F161B}" type="datetime4">
              <a:rPr lang="en-US"/>
              <a:pPr/>
              <a:t>February 22, 2012</a:t>
            </a:fld>
            <a:endParaRPr lang="en-US" dirty="0"/>
          </a:p>
        </p:txBody>
      </p:sp>
      <p:sp>
        <p:nvSpPr>
          <p:cNvPr id="9" name="Slide Number Placeholder 8"/>
          <p:cNvSpPr>
            <a:spLocks noGrp="1"/>
          </p:cNvSpPr>
          <p:nvPr>
            <p:ph type="sldNum" sz="quarter" idx="12"/>
          </p:nvPr>
        </p:nvSpPr>
        <p:spPr/>
        <p:txBody>
          <a:bodyPr/>
          <a:lstStyle>
            <a:lvl1pPr>
              <a:defRPr/>
            </a:lvl1pPr>
          </a:lstStyle>
          <a:p>
            <a:fld id="{75F43A09-CEDB-4E32-93D1-404496987E4D}"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dirty="0"/>
          </a:p>
        </p:txBody>
      </p:sp>
      <p:sp>
        <p:nvSpPr>
          <p:cNvPr id="4" name="Date Placeholder 3"/>
          <p:cNvSpPr>
            <a:spLocks noGrp="1"/>
          </p:cNvSpPr>
          <p:nvPr>
            <p:ph type="dt" sz="half" idx="11"/>
          </p:nvPr>
        </p:nvSpPr>
        <p:spPr/>
        <p:txBody>
          <a:bodyPr/>
          <a:lstStyle>
            <a:lvl1pPr>
              <a:defRPr/>
            </a:lvl1pPr>
          </a:lstStyle>
          <a:p>
            <a:fld id="{0E3528B5-A007-42CF-B19D-F9A4FC9CA4CD}" type="datetime4">
              <a:rPr lang="en-US"/>
              <a:pPr/>
              <a:t>February 22, 2012</a:t>
            </a:fld>
            <a:endParaRPr lang="en-US" dirty="0"/>
          </a:p>
        </p:txBody>
      </p:sp>
      <p:sp>
        <p:nvSpPr>
          <p:cNvPr id="5" name="Slide Number Placeholder 4"/>
          <p:cNvSpPr>
            <a:spLocks noGrp="1"/>
          </p:cNvSpPr>
          <p:nvPr>
            <p:ph type="sldNum" sz="quarter" idx="12"/>
          </p:nvPr>
        </p:nvSpPr>
        <p:spPr/>
        <p:txBody>
          <a:bodyPr/>
          <a:lstStyle>
            <a:lvl1pPr>
              <a:defRPr/>
            </a:lvl1pPr>
          </a:lstStyle>
          <a:p>
            <a:fld id="{112E020E-1634-4A12-B452-B22385A86ADD}"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dirty="0"/>
          </a:p>
        </p:txBody>
      </p:sp>
      <p:sp>
        <p:nvSpPr>
          <p:cNvPr id="3" name="Date Placeholder 2"/>
          <p:cNvSpPr>
            <a:spLocks noGrp="1"/>
          </p:cNvSpPr>
          <p:nvPr>
            <p:ph type="dt" sz="half" idx="11"/>
          </p:nvPr>
        </p:nvSpPr>
        <p:spPr/>
        <p:txBody>
          <a:bodyPr/>
          <a:lstStyle>
            <a:lvl1pPr>
              <a:defRPr/>
            </a:lvl1pPr>
          </a:lstStyle>
          <a:p>
            <a:fld id="{7AD0EB08-F952-45F6-9E9F-D4D343A1D814}" type="datetime4">
              <a:rPr lang="en-US"/>
              <a:pPr/>
              <a:t>February 22, 2012</a:t>
            </a:fld>
            <a:endParaRPr lang="en-US" dirty="0"/>
          </a:p>
        </p:txBody>
      </p:sp>
      <p:sp>
        <p:nvSpPr>
          <p:cNvPr id="4" name="Slide Number Placeholder 3"/>
          <p:cNvSpPr>
            <a:spLocks noGrp="1"/>
          </p:cNvSpPr>
          <p:nvPr>
            <p:ph type="sldNum" sz="quarter" idx="12"/>
          </p:nvPr>
        </p:nvSpPr>
        <p:spPr/>
        <p:txBody>
          <a:bodyPr/>
          <a:lstStyle>
            <a:lvl1pPr>
              <a:defRPr/>
            </a:lvl1pPr>
          </a:lstStyle>
          <a:p>
            <a:fld id="{7369B4D0-CA99-4857-B139-C8B7AA07235B}"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Date Placeholder 5"/>
          <p:cNvSpPr>
            <a:spLocks noGrp="1"/>
          </p:cNvSpPr>
          <p:nvPr>
            <p:ph type="dt" sz="half" idx="11"/>
          </p:nvPr>
        </p:nvSpPr>
        <p:spPr/>
        <p:txBody>
          <a:bodyPr/>
          <a:lstStyle>
            <a:lvl1pPr>
              <a:defRPr/>
            </a:lvl1pPr>
          </a:lstStyle>
          <a:p>
            <a:fld id="{97831B9F-B541-4546-A8D7-82D9C533767B}" type="datetime4">
              <a:rPr lang="en-US"/>
              <a:pPr/>
              <a:t>February 22, 2012</a:t>
            </a:fld>
            <a:endParaRPr lang="en-US" dirty="0"/>
          </a:p>
        </p:txBody>
      </p:sp>
      <p:sp>
        <p:nvSpPr>
          <p:cNvPr id="7" name="Slide Number Placeholder 6"/>
          <p:cNvSpPr>
            <a:spLocks noGrp="1"/>
          </p:cNvSpPr>
          <p:nvPr>
            <p:ph type="sldNum" sz="quarter" idx="12"/>
          </p:nvPr>
        </p:nvSpPr>
        <p:spPr/>
        <p:txBody>
          <a:bodyPr/>
          <a:lstStyle>
            <a:lvl1pPr>
              <a:defRPr/>
            </a:lvl1pPr>
          </a:lstStyle>
          <a:p>
            <a:fld id="{DC3B3443-D5D4-481A-9906-5E13ADD519A3}"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Date Placeholder 5"/>
          <p:cNvSpPr>
            <a:spLocks noGrp="1"/>
          </p:cNvSpPr>
          <p:nvPr>
            <p:ph type="dt" sz="half" idx="11"/>
          </p:nvPr>
        </p:nvSpPr>
        <p:spPr/>
        <p:txBody>
          <a:bodyPr/>
          <a:lstStyle>
            <a:lvl1pPr>
              <a:defRPr/>
            </a:lvl1pPr>
          </a:lstStyle>
          <a:p>
            <a:fld id="{2EA0F2A6-4A4A-4C28-A101-530FA7F1941D}" type="datetime4">
              <a:rPr lang="en-US"/>
              <a:pPr/>
              <a:t>February 22, 2012</a:t>
            </a:fld>
            <a:endParaRPr lang="en-US" dirty="0"/>
          </a:p>
        </p:txBody>
      </p:sp>
      <p:sp>
        <p:nvSpPr>
          <p:cNvPr id="7" name="Slide Number Placeholder 6"/>
          <p:cNvSpPr>
            <a:spLocks noGrp="1"/>
          </p:cNvSpPr>
          <p:nvPr>
            <p:ph type="sldNum" sz="quarter" idx="12"/>
          </p:nvPr>
        </p:nvSpPr>
        <p:spPr/>
        <p:txBody>
          <a:bodyPr/>
          <a:lstStyle>
            <a:lvl1pPr>
              <a:defRPr/>
            </a:lvl1pPr>
          </a:lstStyle>
          <a:p>
            <a:fld id="{F02BB899-5E3A-45C7-BC12-96602E74DB3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pSp>
        <p:nvGrpSpPr>
          <p:cNvPr id="105474" name="Logo"/>
          <p:cNvGrpSpPr>
            <a:grpSpLocks/>
          </p:cNvGrpSpPr>
          <p:nvPr/>
        </p:nvGrpSpPr>
        <p:grpSpPr bwMode="auto">
          <a:xfrm>
            <a:off x="7658100" y="5926138"/>
            <a:ext cx="1173163" cy="620712"/>
            <a:chOff x="4824" y="3733"/>
            <a:chExt cx="739" cy="391"/>
          </a:xfrm>
        </p:grpSpPr>
        <p:sp>
          <p:nvSpPr>
            <p:cNvPr id="105475" name="RedBar"/>
            <p:cNvSpPr>
              <a:spLocks noChangeArrowheads="1"/>
            </p:cNvSpPr>
            <p:nvPr/>
          </p:nvSpPr>
          <p:spPr bwMode="auto">
            <a:xfrm>
              <a:off x="5346" y="4020"/>
              <a:ext cx="217" cy="35"/>
            </a:xfrm>
            <a:prstGeom prst="rect">
              <a:avLst/>
            </a:prstGeom>
            <a:solidFill>
              <a:srgbClr val="EF4122"/>
            </a:solidFill>
            <a:ln w="3175">
              <a:noFill/>
              <a:miter lim="800000"/>
              <a:headEnd/>
              <a:tailEnd/>
            </a:ln>
            <a:effectLst/>
          </p:spPr>
          <p:txBody>
            <a:bodyPr anchor="ctr">
              <a:spAutoFit/>
            </a:bodyPr>
            <a:lstStyle/>
            <a:p>
              <a:endParaRPr lang="en-US" dirty="0"/>
            </a:p>
          </p:txBody>
        </p:sp>
        <p:sp>
          <p:nvSpPr>
            <p:cNvPr id="105476" name="BlackBar"/>
            <p:cNvSpPr>
              <a:spLocks noChangeArrowheads="1"/>
            </p:cNvSpPr>
            <p:nvPr/>
          </p:nvSpPr>
          <p:spPr bwMode="auto">
            <a:xfrm>
              <a:off x="5129" y="4089"/>
              <a:ext cx="217" cy="35"/>
            </a:xfrm>
            <a:prstGeom prst="rect">
              <a:avLst/>
            </a:prstGeom>
            <a:solidFill>
              <a:srgbClr val="000000"/>
            </a:solidFill>
            <a:ln w="3175">
              <a:noFill/>
              <a:miter lim="800000"/>
              <a:headEnd/>
              <a:tailEnd/>
            </a:ln>
            <a:effectLst/>
          </p:spPr>
          <p:txBody>
            <a:bodyPr anchor="ctr">
              <a:spAutoFit/>
            </a:bodyPr>
            <a:lstStyle/>
            <a:p>
              <a:endParaRPr lang="en-US" dirty="0"/>
            </a:p>
          </p:txBody>
        </p:sp>
        <p:pic>
          <p:nvPicPr>
            <p:cNvPr id="105477" name="PartnerRe" descr="PartnerRe_AR2005[1]"/>
            <p:cNvPicPr>
              <a:picLocks noChangeAspect="1" noChangeArrowheads="1"/>
            </p:cNvPicPr>
            <p:nvPr userDrawn="1"/>
          </p:nvPicPr>
          <p:blipFill>
            <a:blip r:embed="rId16" cstate="print"/>
            <a:srcRect/>
            <a:stretch>
              <a:fillRect/>
            </a:stretch>
          </p:blipFill>
          <p:spPr bwMode="auto">
            <a:xfrm>
              <a:off x="4824" y="3733"/>
              <a:ext cx="532" cy="110"/>
            </a:xfrm>
            <a:prstGeom prst="rect">
              <a:avLst/>
            </a:prstGeom>
            <a:noFill/>
          </p:spPr>
        </p:pic>
      </p:grpSp>
      <p:sp>
        <p:nvSpPr>
          <p:cNvPr id="105478" name="Rectangle 6"/>
          <p:cNvSpPr>
            <a:spLocks noGrp="1" noChangeArrowheads="1"/>
          </p:cNvSpPr>
          <p:nvPr>
            <p:ph type="title"/>
          </p:nvPr>
        </p:nvSpPr>
        <p:spPr bwMode="auto">
          <a:xfrm>
            <a:off x="900113" y="908050"/>
            <a:ext cx="7920037" cy="4333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5479" name="Rectangle 7"/>
          <p:cNvSpPr>
            <a:spLocks noGrp="1" noChangeArrowheads="1"/>
          </p:cNvSpPr>
          <p:nvPr>
            <p:ph type="body" idx="1"/>
          </p:nvPr>
        </p:nvSpPr>
        <p:spPr bwMode="auto">
          <a:xfrm>
            <a:off x="900113" y="1484313"/>
            <a:ext cx="7920037" cy="432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5480" name="Header"/>
          <p:cNvGrpSpPr>
            <a:grpSpLocks/>
          </p:cNvGrpSpPr>
          <p:nvPr/>
        </p:nvGrpSpPr>
        <p:grpSpPr bwMode="auto">
          <a:xfrm>
            <a:off x="0" y="0"/>
            <a:ext cx="9144000" cy="457200"/>
            <a:chOff x="0" y="0"/>
            <a:chExt cx="5760" cy="288"/>
          </a:xfrm>
        </p:grpSpPr>
        <p:sp>
          <p:nvSpPr>
            <p:cNvPr id="105481" name="HeaderBackground"/>
            <p:cNvSpPr>
              <a:spLocks noChangeArrowheads="1"/>
            </p:cNvSpPr>
            <p:nvPr userDrawn="1"/>
          </p:nvSpPr>
          <p:spPr bwMode="auto">
            <a:xfrm>
              <a:off x="3743" y="0"/>
              <a:ext cx="2017" cy="288"/>
            </a:xfrm>
            <a:prstGeom prst="rect">
              <a:avLst/>
            </a:prstGeom>
            <a:solidFill>
              <a:schemeClr val="accent1"/>
            </a:solidFill>
            <a:ln w="3175">
              <a:noFill/>
              <a:miter lim="800000"/>
              <a:headEnd/>
              <a:tailEnd/>
            </a:ln>
            <a:effectLst/>
          </p:spPr>
          <p:txBody>
            <a:bodyPr anchor="ctr">
              <a:spAutoFit/>
            </a:bodyPr>
            <a:lstStyle/>
            <a:p>
              <a:endParaRPr lang="en-US" dirty="0"/>
            </a:p>
          </p:txBody>
        </p:sp>
        <p:pic>
          <p:nvPicPr>
            <p:cNvPr id="105482" name="HeaderImage" descr="Header"/>
            <p:cNvPicPr>
              <a:picLocks noChangeArrowheads="1"/>
            </p:cNvPicPr>
            <p:nvPr userDrawn="1"/>
          </p:nvPicPr>
          <p:blipFill>
            <a:blip r:embed="rId17" cstate="print"/>
            <a:srcRect/>
            <a:stretch>
              <a:fillRect/>
            </a:stretch>
          </p:blipFill>
          <p:spPr bwMode="auto">
            <a:xfrm>
              <a:off x="0" y="0"/>
              <a:ext cx="3743" cy="288"/>
            </a:xfrm>
            <a:prstGeom prst="rect">
              <a:avLst/>
            </a:prstGeom>
            <a:noFill/>
          </p:spPr>
        </p:pic>
      </p:grpSp>
      <p:sp>
        <p:nvSpPr>
          <p:cNvPr id="105483" name="Rectangle 11"/>
          <p:cNvSpPr>
            <a:spLocks noGrp="1" noChangeArrowheads="1"/>
          </p:cNvSpPr>
          <p:nvPr>
            <p:ph type="ftr" sz="quarter" idx="3"/>
          </p:nvPr>
        </p:nvSpPr>
        <p:spPr bwMode="white">
          <a:xfrm>
            <a:off x="6034088" y="65088"/>
            <a:ext cx="2425700" cy="136525"/>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buFontTx/>
              <a:buNone/>
              <a:defRPr sz="900" b="1">
                <a:solidFill>
                  <a:srgbClr val="FFFFFF"/>
                </a:solidFill>
              </a:defRPr>
            </a:lvl1pPr>
          </a:lstStyle>
          <a:p>
            <a:endParaRPr lang="en-US" dirty="0"/>
          </a:p>
        </p:txBody>
      </p:sp>
      <p:sp>
        <p:nvSpPr>
          <p:cNvPr id="105484" name="Rectangle 12"/>
          <p:cNvSpPr>
            <a:spLocks noGrp="1" noChangeArrowheads="1"/>
          </p:cNvSpPr>
          <p:nvPr>
            <p:ph type="dt" sz="half" idx="2"/>
          </p:nvPr>
        </p:nvSpPr>
        <p:spPr bwMode="white">
          <a:xfrm>
            <a:off x="6034088" y="255588"/>
            <a:ext cx="2425700" cy="136525"/>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buFontTx/>
              <a:buNone/>
              <a:defRPr sz="900">
                <a:solidFill>
                  <a:srgbClr val="FFFFFF"/>
                </a:solidFill>
              </a:defRPr>
            </a:lvl1pPr>
          </a:lstStyle>
          <a:p>
            <a:fld id="{F2DB6699-5189-4CA8-8306-A1D04D66B16B}" type="datetime4">
              <a:rPr lang="en-US"/>
              <a:pPr/>
              <a:t>February 22, 2012</a:t>
            </a:fld>
            <a:endParaRPr lang="en-US" dirty="0"/>
          </a:p>
        </p:txBody>
      </p:sp>
      <p:sp>
        <p:nvSpPr>
          <p:cNvPr id="105485" name="Rectangle 13"/>
          <p:cNvSpPr>
            <a:spLocks noGrp="1" noChangeArrowheads="1"/>
          </p:cNvSpPr>
          <p:nvPr>
            <p:ph type="sldNum" sz="quarter" idx="4"/>
          </p:nvPr>
        </p:nvSpPr>
        <p:spPr bwMode="white">
          <a:xfrm>
            <a:off x="8532813" y="182563"/>
            <a:ext cx="293687"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bodyPr>
          <a:lstStyle>
            <a:lvl1pPr algn="r">
              <a:buFontTx/>
              <a:buNone/>
              <a:defRPr sz="1500" b="1">
                <a:solidFill>
                  <a:srgbClr val="FFFFFF"/>
                </a:solidFill>
              </a:defRPr>
            </a:lvl1pPr>
          </a:lstStyle>
          <a:p>
            <a:fld id="{D4CE50D6-4C3C-4346-97D0-3970770EAC42}"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p:hf hdr="0" ftr="0"/>
  <p:txStyles>
    <p:titleStyle>
      <a:lvl1pPr algn="l" rtl="0" fontAlgn="base">
        <a:spcBef>
          <a:spcPct val="0"/>
        </a:spcBef>
        <a:spcAft>
          <a:spcPct val="0"/>
        </a:spcAft>
        <a:defRPr sz="2400" b="1">
          <a:solidFill>
            <a:schemeClr val="accent1"/>
          </a:solidFill>
          <a:latin typeface="+mj-lt"/>
          <a:ea typeface="+mj-ea"/>
          <a:cs typeface="+mj-cs"/>
        </a:defRPr>
      </a:lvl1pPr>
      <a:lvl2pPr algn="l" rtl="0" fontAlgn="base">
        <a:spcBef>
          <a:spcPct val="0"/>
        </a:spcBef>
        <a:spcAft>
          <a:spcPct val="0"/>
        </a:spcAft>
        <a:defRPr sz="2400" b="1">
          <a:solidFill>
            <a:schemeClr val="accent1"/>
          </a:solidFill>
          <a:latin typeface="Arial" charset="0"/>
        </a:defRPr>
      </a:lvl2pPr>
      <a:lvl3pPr algn="l" rtl="0" fontAlgn="base">
        <a:spcBef>
          <a:spcPct val="0"/>
        </a:spcBef>
        <a:spcAft>
          <a:spcPct val="0"/>
        </a:spcAft>
        <a:defRPr sz="2400" b="1">
          <a:solidFill>
            <a:schemeClr val="accent1"/>
          </a:solidFill>
          <a:latin typeface="Arial" charset="0"/>
        </a:defRPr>
      </a:lvl3pPr>
      <a:lvl4pPr algn="l" rtl="0" fontAlgn="base">
        <a:spcBef>
          <a:spcPct val="0"/>
        </a:spcBef>
        <a:spcAft>
          <a:spcPct val="0"/>
        </a:spcAft>
        <a:defRPr sz="2400" b="1">
          <a:solidFill>
            <a:schemeClr val="accent1"/>
          </a:solidFill>
          <a:latin typeface="Arial" charset="0"/>
        </a:defRPr>
      </a:lvl4pPr>
      <a:lvl5pPr algn="l" rtl="0" fontAlgn="base">
        <a:spcBef>
          <a:spcPct val="0"/>
        </a:spcBef>
        <a:spcAft>
          <a:spcPct val="0"/>
        </a:spcAft>
        <a:defRPr sz="2400" b="1">
          <a:solidFill>
            <a:schemeClr val="accent1"/>
          </a:solidFill>
          <a:latin typeface="Arial" charset="0"/>
        </a:defRPr>
      </a:lvl5pPr>
      <a:lvl6pPr marL="457200" algn="l" rtl="0" fontAlgn="base">
        <a:spcBef>
          <a:spcPct val="0"/>
        </a:spcBef>
        <a:spcAft>
          <a:spcPct val="0"/>
        </a:spcAft>
        <a:defRPr sz="2400" b="1">
          <a:solidFill>
            <a:schemeClr val="accent1"/>
          </a:solidFill>
          <a:latin typeface="Arial" charset="0"/>
        </a:defRPr>
      </a:lvl6pPr>
      <a:lvl7pPr marL="914400" algn="l" rtl="0" fontAlgn="base">
        <a:spcBef>
          <a:spcPct val="0"/>
        </a:spcBef>
        <a:spcAft>
          <a:spcPct val="0"/>
        </a:spcAft>
        <a:defRPr sz="2400" b="1">
          <a:solidFill>
            <a:schemeClr val="accent1"/>
          </a:solidFill>
          <a:latin typeface="Arial" charset="0"/>
        </a:defRPr>
      </a:lvl7pPr>
      <a:lvl8pPr marL="1371600" algn="l" rtl="0" fontAlgn="base">
        <a:spcBef>
          <a:spcPct val="0"/>
        </a:spcBef>
        <a:spcAft>
          <a:spcPct val="0"/>
        </a:spcAft>
        <a:defRPr sz="2400" b="1">
          <a:solidFill>
            <a:schemeClr val="accent1"/>
          </a:solidFill>
          <a:latin typeface="Arial" charset="0"/>
        </a:defRPr>
      </a:lvl8pPr>
      <a:lvl9pPr marL="1828800" algn="l" rtl="0" fontAlgn="base">
        <a:spcBef>
          <a:spcPct val="0"/>
        </a:spcBef>
        <a:spcAft>
          <a:spcPct val="0"/>
        </a:spcAft>
        <a:defRPr sz="2400" b="1">
          <a:solidFill>
            <a:schemeClr val="accent1"/>
          </a:solidFill>
          <a:latin typeface="Arial" charset="0"/>
        </a:defRPr>
      </a:lvl9pPr>
    </p:titleStyle>
    <p:bodyStyle>
      <a:lvl1pPr algn="l" rtl="0" fontAlgn="base">
        <a:spcBef>
          <a:spcPct val="50000"/>
        </a:spcBef>
        <a:spcAft>
          <a:spcPct val="0"/>
        </a:spcAft>
        <a:buClr>
          <a:schemeClr val="tx1"/>
        </a:buClr>
        <a:buFont typeface="Wingdings" pitchFamily="2" charset="2"/>
        <a:defRPr sz="2400" b="1">
          <a:solidFill>
            <a:schemeClr val="tx1"/>
          </a:solidFill>
          <a:latin typeface="+mn-lt"/>
          <a:ea typeface="+mn-ea"/>
          <a:cs typeface="+mn-cs"/>
        </a:defRPr>
      </a:lvl1pPr>
      <a:lvl2pPr marL="352425" indent="-238125" algn="l" rtl="0" fontAlgn="base">
        <a:spcBef>
          <a:spcPct val="25000"/>
        </a:spcBef>
        <a:spcAft>
          <a:spcPct val="0"/>
        </a:spcAft>
        <a:buClr>
          <a:schemeClr val="tx1"/>
        </a:buClr>
        <a:buFont typeface="Wingdings" pitchFamily="2" charset="2"/>
        <a:buChar char="§"/>
        <a:defRPr sz="2400">
          <a:solidFill>
            <a:schemeClr val="tx1"/>
          </a:solidFill>
          <a:latin typeface="+mn-lt"/>
        </a:defRPr>
      </a:lvl2pPr>
      <a:lvl3pPr marL="693738" indent="-227013" algn="l" rtl="0" fontAlgn="base">
        <a:spcBef>
          <a:spcPct val="25000"/>
        </a:spcBef>
        <a:spcAft>
          <a:spcPct val="0"/>
        </a:spcAft>
        <a:buClr>
          <a:schemeClr val="tx1"/>
        </a:buClr>
        <a:buFont typeface="Wingdings" pitchFamily="2" charset="2"/>
        <a:buChar char="§"/>
        <a:defRPr sz="2000">
          <a:solidFill>
            <a:schemeClr val="tx1"/>
          </a:solidFill>
          <a:latin typeface="+mn-lt"/>
        </a:defRPr>
      </a:lvl3pPr>
      <a:lvl4pPr marL="985838" indent="-177800" algn="l" rtl="0" fontAlgn="base">
        <a:spcBef>
          <a:spcPct val="25000"/>
        </a:spcBef>
        <a:spcAft>
          <a:spcPct val="0"/>
        </a:spcAft>
        <a:buClr>
          <a:schemeClr val="tx1"/>
        </a:buClr>
        <a:buFont typeface="Wingdings" pitchFamily="2" charset="2"/>
        <a:buChar char="§"/>
        <a:defRPr>
          <a:solidFill>
            <a:schemeClr val="tx1"/>
          </a:solidFill>
          <a:latin typeface="+mn-lt"/>
        </a:defRPr>
      </a:lvl4pPr>
      <a:lvl5pPr marL="1328738" indent="-228600" algn="l" rtl="0" fontAlgn="base">
        <a:spcBef>
          <a:spcPct val="25000"/>
        </a:spcBef>
        <a:spcAft>
          <a:spcPct val="0"/>
        </a:spcAft>
        <a:buClr>
          <a:schemeClr val="tx1"/>
        </a:buClr>
        <a:buFont typeface="Wingdings" pitchFamily="2" charset="2"/>
        <a:buChar char="§"/>
        <a:defRPr>
          <a:solidFill>
            <a:schemeClr val="tx1"/>
          </a:solidFill>
          <a:latin typeface="+mn-lt"/>
        </a:defRPr>
      </a:lvl5pPr>
      <a:lvl6pPr marL="1785938" indent="-228600" algn="l" rtl="0" fontAlgn="base">
        <a:spcBef>
          <a:spcPct val="25000"/>
        </a:spcBef>
        <a:spcAft>
          <a:spcPct val="0"/>
        </a:spcAft>
        <a:buClr>
          <a:schemeClr val="tx1"/>
        </a:buClr>
        <a:buFont typeface="Wingdings" pitchFamily="2" charset="2"/>
        <a:buChar char="§"/>
        <a:defRPr>
          <a:solidFill>
            <a:schemeClr val="tx1"/>
          </a:solidFill>
          <a:latin typeface="+mn-lt"/>
        </a:defRPr>
      </a:lvl6pPr>
      <a:lvl7pPr marL="2243138" indent="-228600" algn="l" rtl="0" fontAlgn="base">
        <a:spcBef>
          <a:spcPct val="25000"/>
        </a:spcBef>
        <a:spcAft>
          <a:spcPct val="0"/>
        </a:spcAft>
        <a:buClr>
          <a:schemeClr val="tx1"/>
        </a:buClr>
        <a:buFont typeface="Wingdings" pitchFamily="2" charset="2"/>
        <a:buChar char="§"/>
        <a:defRPr>
          <a:solidFill>
            <a:schemeClr val="tx1"/>
          </a:solidFill>
          <a:latin typeface="+mn-lt"/>
        </a:defRPr>
      </a:lvl7pPr>
      <a:lvl8pPr marL="2700338" indent="-228600" algn="l" rtl="0" fontAlgn="base">
        <a:spcBef>
          <a:spcPct val="25000"/>
        </a:spcBef>
        <a:spcAft>
          <a:spcPct val="0"/>
        </a:spcAft>
        <a:buClr>
          <a:schemeClr val="tx1"/>
        </a:buClr>
        <a:buFont typeface="Wingdings" pitchFamily="2" charset="2"/>
        <a:buChar char="§"/>
        <a:defRPr>
          <a:solidFill>
            <a:schemeClr val="tx1"/>
          </a:solidFill>
          <a:latin typeface="+mn-lt"/>
        </a:defRPr>
      </a:lvl8pPr>
      <a:lvl9pPr marL="3157538" indent="-228600" algn="l" rtl="0" fontAlgn="base">
        <a:spcBef>
          <a:spcPct val="25000"/>
        </a:spcBef>
        <a:spcAft>
          <a:spcPct val="0"/>
        </a:spcAft>
        <a:buClr>
          <a:schemeClr val="tx1"/>
        </a:buClr>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Excel_Macro-Enabled_Worksheet1.xlsm"/></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8.emf"/></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dt" sz="quarter" idx="4294967295"/>
          </p:nvPr>
        </p:nvSpPr>
        <p:spPr>
          <a:xfrm>
            <a:off x="900113" y="6308725"/>
            <a:ext cx="3384550" cy="212725"/>
          </a:xfrm>
          <a:prstGeom prst="rect">
            <a:avLst/>
          </a:prstGeom>
          <a:noFill/>
        </p:spPr>
        <p:txBody>
          <a:bodyPr/>
          <a:lstStyle/>
          <a:p>
            <a:r>
              <a:rPr lang="en-US" dirty="0" smtClean="0"/>
              <a:t>July 8, 2010</a:t>
            </a:r>
          </a:p>
        </p:txBody>
      </p:sp>
      <p:sp>
        <p:nvSpPr>
          <p:cNvPr id="6147" name="Rectangle 2"/>
          <p:cNvSpPr>
            <a:spLocks noGrp="1" noChangeArrowheads="1"/>
          </p:cNvSpPr>
          <p:nvPr>
            <p:ph type="ctrTitle"/>
          </p:nvPr>
        </p:nvSpPr>
        <p:spPr>
          <a:xfrm>
            <a:off x="900113" y="4868863"/>
            <a:ext cx="7920037" cy="1989137"/>
          </a:xfrm>
        </p:spPr>
        <p:txBody>
          <a:bodyPr/>
          <a:lstStyle/>
          <a:p>
            <a:r>
              <a:rPr lang="en-US" sz="2000" dirty="0" smtClean="0"/>
              <a:t>A Reinsurer’s Perspective on Capital and Property Cat Pricing</a:t>
            </a:r>
            <a:br>
              <a:rPr lang="en-US" sz="2000" dirty="0" smtClean="0"/>
            </a:br>
            <a:r>
              <a:rPr lang="en-US" sz="1600" b="0" dirty="0" smtClean="0"/>
              <a:t>Ron Wilkins, FCAS, MAAA</a:t>
            </a:r>
            <a:br>
              <a:rPr lang="en-US" sz="1600" b="0" dirty="0" smtClean="0"/>
            </a:br>
            <a:r>
              <a:rPr lang="en-US" sz="1600" b="0" dirty="0" smtClean="0"/>
              <a:t>Vice President and Corporate Actuarial Manager</a:t>
            </a:r>
            <a:br>
              <a:rPr lang="en-US" sz="1600" b="0" dirty="0" smtClean="0"/>
            </a:br>
            <a:r>
              <a:rPr lang="en-US" sz="1600" b="0" dirty="0" smtClean="0"/>
              <a:t>March 20, 2012</a:t>
            </a:r>
            <a:br>
              <a:rPr lang="en-US" sz="1600" b="0" dirty="0" smtClean="0"/>
            </a:br>
            <a:r>
              <a:rPr lang="en-US" sz="1600" b="0" dirty="0" smtClean="0"/>
              <a:t/>
            </a:r>
            <a:br>
              <a:rPr lang="en-US" sz="1600" b="0" dirty="0" smtClean="0"/>
            </a:br>
            <a:r>
              <a:rPr lang="en-US" sz="900" dirty="0" smtClean="0"/>
              <a:t>The following presentation is for general information, education and discussion purposes only, in connection with the Casualty Actuarial Society</a:t>
            </a:r>
            <a:br>
              <a:rPr lang="en-US" sz="900" dirty="0" smtClean="0"/>
            </a:br>
            <a:r>
              <a:rPr lang="en-US" sz="900" dirty="0" smtClean="0"/>
              <a:t>RPM Seminar. Any views or opinions expressed, whether oral or in writing are those of the speaker alone. They do not constitute legal or</a:t>
            </a:r>
            <a:br>
              <a:rPr lang="en-US" sz="900" dirty="0" smtClean="0"/>
            </a:br>
            <a:r>
              <a:rPr lang="en-US" sz="900" dirty="0" smtClean="0"/>
              <a:t>professional advice; and do not necessarily reflect, in whole or in part, any corporate position, opinion or view of Partner Re ,</a:t>
            </a:r>
            <a:br>
              <a:rPr lang="en-US" sz="900" dirty="0" smtClean="0"/>
            </a:br>
            <a:r>
              <a:rPr lang="en-US" sz="900" dirty="0" smtClean="0"/>
              <a:t>or its affiliates, or a corporate endorsement, position or preference with respect to any issue or area covered in the</a:t>
            </a:r>
            <a:br>
              <a:rPr lang="en-US" sz="900" dirty="0" smtClean="0"/>
            </a:br>
            <a:r>
              <a:rPr lang="en-US" sz="900" dirty="0" smtClean="0"/>
              <a:t>presentation.</a:t>
            </a:r>
            <a:endParaRPr lang="en-US" sz="900" b="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Line 2"/>
          <p:cNvSpPr>
            <a:spLocks noChangeShapeType="1"/>
          </p:cNvSpPr>
          <p:nvPr/>
        </p:nvSpPr>
        <p:spPr bwMode="auto">
          <a:xfrm>
            <a:off x="1692275" y="1773238"/>
            <a:ext cx="0" cy="3527425"/>
          </a:xfrm>
          <a:prstGeom prst="line">
            <a:avLst/>
          </a:prstGeom>
          <a:noFill/>
          <a:ln w="28575">
            <a:solidFill>
              <a:schemeClr val="tx1"/>
            </a:solidFill>
            <a:round/>
            <a:headEnd/>
            <a:tailEnd/>
          </a:ln>
          <a:effectLst/>
        </p:spPr>
        <p:txBody>
          <a:bodyPr wrap="none" anchor="ctr"/>
          <a:lstStyle/>
          <a:p>
            <a:endParaRPr lang="en-US" dirty="0"/>
          </a:p>
        </p:txBody>
      </p:sp>
      <p:sp>
        <p:nvSpPr>
          <p:cNvPr id="555011" name="Line 3"/>
          <p:cNvSpPr>
            <a:spLocks noChangeShapeType="1"/>
          </p:cNvSpPr>
          <p:nvPr/>
        </p:nvSpPr>
        <p:spPr bwMode="auto">
          <a:xfrm>
            <a:off x="1692275" y="5300663"/>
            <a:ext cx="4967288" cy="0"/>
          </a:xfrm>
          <a:prstGeom prst="line">
            <a:avLst/>
          </a:prstGeom>
          <a:noFill/>
          <a:ln w="28575">
            <a:solidFill>
              <a:schemeClr val="tx1"/>
            </a:solidFill>
            <a:round/>
            <a:headEnd/>
            <a:tailEnd/>
          </a:ln>
          <a:effectLst/>
        </p:spPr>
        <p:txBody>
          <a:bodyPr wrap="none" anchor="ctr"/>
          <a:lstStyle/>
          <a:p>
            <a:endParaRPr lang="en-US" dirty="0"/>
          </a:p>
        </p:txBody>
      </p:sp>
      <p:sp>
        <p:nvSpPr>
          <p:cNvPr id="555012" name="Text Box 4"/>
          <p:cNvSpPr txBox="1">
            <a:spLocks noChangeArrowheads="1"/>
          </p:cNvSpPr>
          <p:nvPr/>
        </p:nvSpPr>
        <p:spPr bwMode="auto">
          <a:xfrm>
            <a:off x="4706938" y="2847975"/>
            <a:ext cx="128587" cy="201613"/>
          </a:xfrm>
          <a:prstGeom prst="rect">
            <a:avLst/>
          </a:prstGeom>
          <a:noFill/>
          <a:ln w="9525">
            <a:noFill/>
            <a:miter lim="800000"/>
            <a:headEnd/>
            <a:tailEnd/>
          </a:ln>
          <a:effectLst/>
        </p:spPr>
        <p:txBody>
          <a:bodyPr wrap="none" lIns="9144" tIns="9144" rIns="9144" bIns="9144">
            <a:spAutoFit/>
          </a:bodyPr>
          <a:lstStyle/>
          <a:p>
            <a:pPr>
              <a:spcBef>
                <a:spcPct val="0"/>
              </a:spcBef>
              <a:buClrTx/>
            </a:pPr>
            <a:r>
              <a:rPr lang="en-US" sz="1200" b="1" dirty="0">
                <a:solidFill>
                  <a:schemeClr val="folHlink"/>
                </a:solidFill>
              </a:rPr>
              <a:t>A</a:t>
            </a:r>
          </a:p>
        </p:txBody>
      </p:sp>
      <p:sp>
        <p:nvSpPr>
          <p:cNvPr id="555013" name="Text Box 5"/>
          <p:cNvSpPr txBox="1">
            <a:spLocks noChangeArrowheads="1"/>
          </p:cNvSpPr>
          <p:nvPr/>
        </p:nvSpPr>
        <p:spPr bwMode="auto">
          <a:xfrm>
            <a:off x="3148013" y="4705350"/>
            <a:ext cx="128587" cy="201613"/>
          </a:xfrm>
          <a:prstGeom prst="rect">
            <a:avLst/>
          </a:prstGeom>
          <a:noFill/>
          <a:ln w="9525">
            <a:noFill/>
            <a:miter lim="800000"/>
            <a:headEnd/>
            <a:tailEnd/>
          </a:ln>
          <a:effectLst/>
        </p:spPr>
        <p:txBody>
          <a:bodyPr wrap="none" lIns="9144" tIns="9144" rIns="9144" bIns="9144">
            <a:spAutoFit/>
          </a:bodyPr>
          <a:lstStyle/>
          <a:p>
            <a:pPr>
              <a:spcBef>
                <a:spcPct val="0"/>
              </a:spcBef>
              <a:buClrTx/>
            </a:pPr>
            <a:r>
              <a:rPr lang="en-US" sz="1200" b="1" dirty="0">
                <a:solidFill>
                  <a:schemeClr val="folHlink"/>
                </a:solidFill>
              </a:rPr>
              <a:t>C</a:t>
            </a:r>
          </a:p>
        </p:txBody>
      </p:sp>
      <p:sp>
        <p:nvSpPr>
          <p:cNvPr id="555014" name="Freeform 6"/>
          <p:cNvSpPr>
            <a:spLocks/>
          </p:cNvSpPr>
          <p:nvPr/>
        </p:nvSpPr>
        <p:spPr bwMode="auto">
          <a:xfrm>
            <a:off x="2411413" y="3752850"/>
            <a:ext cx="4824412" cy="1476375"/>
          </a:xfrm>
          <a:custGeom>
            <a:avLst/>
            <a:gdLst/>
            <a:ahLst/>
            <a:cxnLst>
              <a:cxn ang="0">
                <a:pos x="0" y="930"/>
              </a:cxn>
              <a:cxn ang="0">
                <a:pos x="590" y="431"/>
              </a:cxn>
              <a:cxn ang="0">
                <a:pos x="1542" y="68"/>
              </a:cxn>
              <a:cxn ang="0">
                <a:pos x="3039" y="23"/>
              </a:cxn>
            </a:cxnLst>
            <a:rect l="0" t="0" r="r" b="b"/>
            <a:pathLst>
              <a:path w="3039" h="930">
                <a:moveTo>
                  <a:pt x="0" y="930"/>
                </a:moveTo>
                <a:cubicBezTo>
                  <a:pt x="166" y="752"/>
                  <a:pt x="333" y="575"/>
                  <a:pt x="590" y="431"/>
                </a:cubicBezTo>
                <a:cubicBezTo>
                  <a:pt x="847" y="287"/>
                  <a:pt x="1134" y="136"/>
                  <a:pt x="1542" y="68"/>
                </a:cubicBezTo>
                <a:cubicBezTo>
                  <a:pt x="1950" y="0"/>
                  <a:pt x="2805" y="30"/>
                  <a:pt x="3039" y="23"/>
                </a:cubicBezTo>
              </a:path>
            </a:pathLst>
          </a:custGeom>
          <a:noFill/>
          <a:ln w="9525">
            <a:noFill/>
            <a:round/>
            <a:headEnd/>
            <a:tailEnd/>
          </a:ln>
          <a:effectLst/>
        </p:spPr>
        <p:txBody>
          <a:bodyPr wrap="none" anchor="ctr"/>
          <a:lstStyle/>
          <a:p>
            <a:endParaRPr lang="en-US" dirty="0"/>
          </a:p>
        </p:txBody>
      </p:sp>
      <p:sp>
        <p:nvSpPr>
          <p:cNvPr id="555015" name="Freeform 7"/>
          <p:cNvSpPr>
            <a:spLocks/>
          </p:cNvSpPr>
          <p:nvPr/>
        </p:nvSpPr>
        <p:spPr bwMode="auto">
          <a:xfrm>
            <a:off x="2411413" y="3789363"/>
            <a:ext cx="5545137" cy="1368425"/>
          </a:xfrm>
          <a:custGeom>
            <a:avLst/>
            <a:gdLst/>
            <a:ahLst/>
            <a:cxnLst>
              <a:cxn ang="0">
                <a:pos x="0" y="1021"/>
              </a:cxn>
              <a:cxn ang="0">
                <a:pos x="545" y="522"/>
              </a:cxn>
              <a:cxn ang="0">
                <a:pos x="1361" y="159"/>
              </a:cxn>
              <a:cxn ang="0">
                <a:pos x="2404" y="23"/>
              </a:cxn>
              <a:cxn ang="0">
                <a:pos x="2450" y="23"/>
              </a:cxn>
              <a:cxn ang="0">
                <a:pos x="2495" y="23"/>
              </a:cxn>
              <a:cxn ang="0">
                <a:pos x="2450" y="23"/>
              </a:cxn>
            </a:cxnLst>
            <a:rect l="0" t="0" r="r" b="b"/>
            <a:pathLst>
              <a:path w="2585" h="1021">
                <a:moveTo>
                  <a:pt x="0" y="1021"/>
                </a:moveTo>
                <a:cubicBezTo>
                  <a:pt x="159" y="843"/>
                  <a:pt x="318" y="666"/>
                  <a:pt x="545" y="522"/>
                </a:cubicBezTo>
                <a:cubicBezTo>
                  <a:pt x="772" y="378"/>
                  <a:pt x="1051" y="242"/>
                  <a:pt x="1361" y="159"/>
                </a:cubicBezTo>
                <a:cubicBezTo>
                  <a:pt x="1671" y="76"/>
                  <a:pt x="2223" y="46"/>
                  <a:pt x="2404" y="23"/>
                </a:cubicBezTo>
                <a:cubicBezTo>
                  <a:pt x="2585" y="0"/>
                  <a:pt x="2435" y="23"/>
                  <a:pt x="2450" y="23"/>
                </a:cubicBezTo>
                <a:cubicBezTo>
                  <a:pt x="2465" y="23"/>
                  <a:pt x="2495" y="23"/>
                  <a:pt x="2495" y="23"/>
                </a:cubicBezTo>
                <a:cubicBezTo>
                  <a:pt x="2495" y="23"/>
                  <a:pt x="2457" y="23"/>
                  <a:pt x="2450" y="23"/>
                </a:cubicBezTo>
              </a:path>
            </a:pathLst>
          </a:custGeom>
          <a:noFill/>
          <a:ln w="28575" cmpd="sng">
            <a:solidFill>
              <a:schemeClr val="tx2"/>
            </a:solidFill>
            <a:round/>
            <a:headEnd/>
            <a:tailEnd/>
          </a:ln>
          <a:effectLst/>
        </p:spPr>
        <p:txBody>
          <a:bodyPr wrap="none" anchor="ctr"/>
          <a:lstStyle/>
          <a:p>
            <a:endParaRPr lang="en-US" dirty="0"/>
          </a:p>
        </p:txBody>
      </p:sp>
      <p:sp>
        <p:nvSpPr>
          <p:cNvPr id="555016" name="Freeform 8"/>
          <p:cNvSpPr>
            <a:spLocks/>
          </p:cNvSpPr>
          <p:nvPr/>
        </p:nvSpPr>
        <p:spPr bwMode="auto">
          <a:xfrm>
            <a:off x="1979613" y="2349500"/>
            <a:ext cx="5976937" cy="2736850"/>
          </a:xfrm>
          <a:custGeom>
            <a:avLst/>
            <a:gdLst/>
            <a:ahLst/>
            <a:cxnLst>
              <a:cxn ang="0">
                <a:pos x="0" y="1512"/>
              </a:cxn>
              <a:cxn ang="0">
                <a:pos x="545" y="605"/>
              </a:cxn>
              <a:cxn ang="0">
                <a:pos x="1769" y="106"/>
              </a:cxn>
              <a:cxn ang="0">
                <a:pos x="2722" y="15"/>
              </a:cxn>
              <a:cxn ang="0">
                <a:pos x="2767" y="15"/>
              </a:cxn>
            </a:cxnLst>
            <a:rect l="0" t="0" r="r" b="b"/>
            <a:pathLst>
              <a:path w="2888" h="1512">
                <a:moveTo>
                  <a:pt x="0" y="1512"/>
                </a:moveTo>
                <a:cubicBezTo>
                  <a:pt x="125" y="1175"/>
                  <a:pt x="250" y="839"/>
                  <a:pt x="545" y="605"/>
                </a:cubicBezTo>
                <a:cubicBezTo>
                  <a:pt x="840" y="371"/>
                  <a:pt x="1406" y="204"/>
                  <a:pt x="1769" y="106"/>
                </a:cubicBezTo>
                <a:cubicBezTo>
                  <a:pt x="2132" y="8"/>
                  <a:pt x="2556" y="30"/>
                  <a:pt x="2722" y="15"/>
                </a:cubicBezTo>
                <a:cubicBezTo>
                  <a:pt x="2888" y="0"/>
                  <a:pt x="2760" y="15"/>
                  <a:pt x="2767" y="15"/>
                </a:cubicBezTo>
              </a:path>
            </a:pathLst>
          </a:custGeom>
          <a:noFill/>
          <a:ln w="28575" cmpd="sng">
            <a:solidFill>
              <a:schemeClr val="accent2"/>
            </a:solidFill>
            <a:round/>
            <a:headEnd/>
            <a:tailEnd/>
          </a:ln>
          <a:effectLst/>
        </p:spPr>
        <p:txBody>
          <a:bodyPr wrap="none" anchor="ctr"/>
          <a:lstStyle/>
          <a:p>
            <a:endParaRPr lang="en-US" dirty="0"/>
          </a:p>
        </p:txBody>
      </p:sp>
      <p:sp>
        <p:nvSpPr>
          <p:cNvPr id="555017" name="Rectangle 9"/>
          <p:cNvSpPr>
            <a:spLocks noChangeArrowheads="1"/>
          </p:cNvSpPr>
          <p:nvPr/>
        </p:nvSpPr>
        <p:spPr bwMode="auto">
          <a:xfrm>
            <a:off x="3059113" y="4581525"/>
            <a:ext cx="144462" cy="144463"/>
          </a:xfrm>
          <a:prstGeom prst="rect">
            <a:avLst/>
          </a:prstGeom>
          <a:solidFill>
            <a:srgbClr val="A6A6A6"/>
          </a:solidFill>
          <a:ln w="9525">
            <a:solidFill>
              <a:schemeClr val="tx1"/>
            </a:solidFill>
            <a:miter lim="800000"/>
            <a:headEnd/>
            <a:tailEnd/>
          </a:ln>
          <a:effectLst/>
        </p:spPr>
        <p:txBody>
          <a:bodyPr wrap="none" anchor="ctr"/>
          <a:lstStyle/>
          <a:p>
            <a:endParaRPr lang="en-US" dirty="0"/>
          </a:p>
        </p:txBody>
      </p:sp>
      <p:sp>
        <p:nvSpPr>
          <p:cNvPr id="555018" name="Rectangle 10"/>
          <p:cNvSpPr>
            <a:spLocks noChangeArrowheads="1"/>
          </p:cNvSpPr>
          <p:nvPr/>
        </p:nvSpPr>
        <p:spPr bwMode="auto">
          <a:xfrm>
            <a:off x="4498975" y="2781300"/>
            <a:ext cx="144463" cy="144463"/>
          </a:xfrm>
          <a:prstGeom prst="rect">
            <a:avLst/>
          </a:prstGeom>
          <a:solidFill>
            <a:srgbClr val="A6A6A6"/>
          </a:solidFill>
          <a:ln w="9525">
            <a:solidFill>
              <a:schemeClr val="tx1"/>
            </a:solidFill>
            <a:miter lim="800000"/>
            <a:headEnd/>
            <a:tailEnd/>
          </a:ln>
          <a:effectLst/>
        </p:spPr>
        <p:txBody>
          <a:bodyPr wrap="none" anchor="ctr"/>
          <a:lstStyle/>
          <a:p>
            <a:endParaRPr lang="en-US" dirty="0"/>
          </a:p>
        </p:txBody>
      </p:sp>
      <p:sp>
        <p:nvSpPr>
          <p:cNvPr id="555019" name="Text Box 11"/>
          <p:cNvSpPr txBox="1">
            <a:spLocks noChangeArrowheads="1"/>
          </p:cNvSpPr>
          <p:nvPr/>
        </p:nvSpPr>
        <p:spPr bwMode="auto">
          <a:xfrm>
            <a:off x="7812088" y="3716338"/>
            <a:ext cx="984250" cy="231775"/>
          </a:xfrm>
          <a:prstGeom prst="rect">
            <a:avLst/>
          </a:prstGeom>
          <a:noFill/>
          <a:ln w="9525">
            <a:noFill/>
            <a:miter lim="800000"/>
            <a:headEnd/>
            <a:tailEnd/>
          </a:ln>
          <a:effectLst/>
        </p:spPr>
        <p:txBody>
          <a:bodyPr wrap="none" lIns="9144" tIns="9144" rIns="9144" bIns="9144">
            <a:spAutoFit/>
          </a:bodyPr>
          <a:lstStyle/>
          <a:p>
            <a:pPr>
              <a:spcBef>
                <a:spcPct val="0"/>
              </a:spcBef>
              <a:buClrTx/>
            </a:pPr>
            <a:r>
              <a:rPr lang="en-US" sz="1400" b="1" dirty="0"/>
              <a:t>Soft Market</a:t>
            </a:r>
          </a:p>
        </p:txBody>
      </p:sp>
      <p:sp>
        <p:nvSpPr>
          <p:cNvPr id="555020" name="Text Box 12"/>
          <p:cNvSpPr txBox="1">
            <a:spLocks noChangeArrowheads="1"/>
          </p:cNvSpPr>
          <p:nvPr/>
        </p:nvSpPr>
        <p:spPr bwMode="auto">
          <a:xfrm>
            <a:off x="7667625" y="2060575"/>
            <a:ext cx="1044575" cy="231775"/>
          </a:xfrm>
          <a:prstGeom prst="rect">
            <a:avLst/>
          </a:prstGeom>
          <a:noFill/>
          <a:ln w="9525">
            <a:noFill/>
            <a:miter lim="800000"/>
            <a:headEnd/>
            <a:tailEnd/>
          </a:ln>
          <a:effectLst/>
        </p:spPr>
        <p:txBody>
          <a:bodyPr wrap="none" lIns="9144" tIns="9144" rIns="9144" bIns="9144">
            <a:spAutoFit/>
          </a:bodyPr>
          <a:lstStyle/>
          <a:p>
            <a:pPr>
              <a:spcBef>
                <a:spcPct val="0"/>
              </a:spcBef>
              <a:buClrTx/>
            </a:pPr>
            <a:r>
              <a:rPr lang="en-US" sz="1400" b="1" dirty="0"/>
              <a:t>Hard Market</a:t>
            </a:r>
          </a:p>
        </p:txBody>
      </p:sp>
      <p:sp>
        <p:nvSpPr>
          <p:cNvPr id="555021" name="Text Box 13"/>
          <p:cNvSpPr txBox="1">
            <a:spLocks noChangeArrowheads="1"/>
          </p:cNvSpPr>
          <p:nvPr/>
        </p:nvSpPr>
        <p:spPr bwMode="auto">
          <a:xfrm>
            <a:off x="250825" y="6080125"/>
            <a:ext cx="3960813" cy="201613"/>
          </a:xfrm>
          <a:prstGeom prst="rect">
            <a:avLst/>
          </a:prstGeom>
          <a:noFill/>
          <a:ln w="9525">
            <a:noFill/>
            <a:miter lim="800000"/>
            <a:headEnd/>
            <a:tailEnd/>
          </a:ln>
          <a:effectLst/>
        </p:spPr>
        <p:txBody>
          <a:bodyPr lIns="9144" tIns="9144" rIns="9144" bIns="9144">
            <a:spAutoFit/>
          </a:bodyPr>
          <a:lstStyle/>
          <a:p>
            <a:pPr>
              <a:spcBef>
                <a:spcPct val="0"/>
              </a:spcBef>
              <a:buClrTx/>
            </a:pPr>
            <a:r>
              <a:rPr lang="en-US" sz="1200" b="1" dirty="0"/>
              <a:t>A = Hard Market Risk and Returns</a:t>
            </a:r>
          </a:p>
        </p:txBody>
      </p:sp>
      <p:sp>
        <p:nvSpPr>
          <p:cNvPr id="555022" name="Text Box 14"/>
          <p:cNvSpPr txBox="1">
            <a:spLocks noChangeArrowheads="1"/>
          </p:cNvSpPr>
          <p:nvPr/>
        </p:nvSpPr>
        <p:spPr bwMode="auto">
          <a:xfrm>
            <a:off x="250825" y="6367463"/>
            <a:ext cx="3371850" cy="201612"/>
          </a:xfrm>
          <a:prstGeom prst="rect">
            <a:avLst/>
          </a:prstGeom>
          <a:noFill/>
          <a:ln w="9525">
            <a:noFill/>
            <a:miter lim="800000"/>
            <a:headEnd/>
            <a:tailEnd/>
          </a:ln>
          <a:effectLst/>
        </p:spPr>
        <p:txBody>
          <a:bodyPr wrap="none" lIns="9144" tIns="9144" rIns="9144" bIns="9144">
            <a:spAutoFit/>
          </a:bodyPr>
          <a:lstStyle/>
          <a:p>
            <a:pPr>
              <a:spcBef>
                <a:spcPct val="0"/>
              </a:spcBef>
              <a:buClrTx/>
            </a:pPr>
            <a:r>
              <a:rPr lang="en-US" sz="1200" b="1" dirty="0"/>
              <a:t>B = Transitional  Market Returns; but high risk</a:t>
            </a:r>
          </a:p>
        </p:txBody>
      </p:sp>
      <p:sp>
        <p:nvSpPr>
          <p:cNvPr id="555023" name="Text Box 15"/>
          <p:cNvSpPr txBox="1">
            <a:spLocks noChangeArrowheads="1"/>
          </p:cNvSpPr>
          <p:nvPr/>
        </p:nvSpPr>
        <p:spPr bwMode="auto">
          <a:xfrm>
            <a:off x="250825" y="6656388"/>
            <a:ext cx="4233863" cy="201612"/>
          </a:xfrm>
          <a:prstGeom prst="rect">
            <a:avLst/>
          </a:prstGeom>
          <a:noFill/>
          <a:ln w="9525">
            <a:noFill/>
            <a:miter lim="800000"/>
            <a:headEnd/>
            <a:tailEnd/>
          </a:ln>
          <a:effectLst/>
        </p:spPr>
        <p:txBody>
          <a:bodyPr wrap="none" lIns="9144" tIns="9144" rIns="9144" bIns="9144">
            <a:spAutoFit/>
          </a:bodyPr>
          <a:lstStyle/>
          <a:p>
            <a:pPr>
              <a:spcBef>
                <a:spcPct val="0"/>
              </a:spcBef>
              <a:buClrTx/>
            </a:pPr>
            <a:r>
              <a:rPr lang="en-US" sz="1200" b="1" dirty="0"/>
              <a:t>C = Soft Market; reduced Risk in period of narrow spreads</a:t>
            </a:r>
          </a:p>
        </p:txBody>
      </p:sp>
      <p:sp>
        <p:nvSpPr>
          <p:cNvPr id="555024" name="Text Box 16"/>
          <p:cNvSpPr txBox="1">
            <a:spLocks noChangeArrowheads="1"/>
          </p:cNvSpPr>
          <p:nvPr/>
        </p:nvSpPr>
        <p:spPr bwMode="auto">
          <a:xfrm>
            <a:off x="6784975" y="5200650"/>
            <a:ext cx="725488" cy="336550"/>
          </a:xfrm>
          <a:prstGeom prst="rect">
            <a:avLst/>
          </a:prstGeom>
          <a:noFill/>
          <a:ln w="9525">
            <a:noFill/>
            <a:miter lim="800000"/>
            <a:headEnd/>
            <a:tailEnd/>
          </a:ln>
          <a:effectLst/>
        </p:spPr>
        <p:txBody>
          <a:bodyPr wrap="none">
            <a:spAutoFit/>
          </a:bodyPr>
          <a:lstStyle/>
          <a:p>
            <a:pPr>
              <a:spcBef>
                <a:spcPct val="0"/>
              </a:spcBef>
              <a:buClrTx/>
            </a:pPr>
            <a:r>
              <a:rPr lang="en-US" sz="1600" b="1" dirty="0"/>
              <a:t>RISK </a:t>
            </a:r>
          </a:p>
        </p:txBody>
      </p:sp>
      <p:sp>
        <p:nvSpPr>
          <p:cNvPr id="555025" name="Rectangle 17"/>
          <p:cNvSpPr>
            <a:spLocks noGrp="1" noChangeArrowheads="1"/>
          </p:cNvSpPr>
          <p:nvPr>
            <p:ph type="title"/>
          </p:nvPr>
        </p:nvSpPr>
        <p:spPr>
          <a:xfrm>
            <a:off x="539015" y="908051"/>
            <a:ext cx="8281133" cy="433387"/>
          </a:xfrm>
          <a:noFill/>
          <a:ln/>
        </p:spPr>
        <p:txBody>
          <a:bodyPr/>
          <a:lstStyle/>
          <a:p>
            <a:r>
              <a:rPr lang="en-US" sz="2400" dirty="0" smtClean="0"/>
              <a:t>Tactical Capital Deployment</a:t>
            </a:r>
            <a:endParaRPr lang="en-US" sz="2400" dirty="0"/>
          </a:p>
        </p:txBody>
      </p:sp>
      <p:sp>
        <p:nvSpPr>
          <p:cNvPr id="555026" name="AutoShape 18"/>
          <p:cNvSpPr>
            <a:spLocks/>
          </p:cNvSpPr>
          <p:nvPr/>
        </p:nvSpPr>
        <p:spPr bwMode="auto">
          <a:xfrm>
            <a:off x="1258888" y="4076700"/>
            <a:ext cx="360362" cy="504825"/>
          </a:xfrm>
          <a:prstGeom prst="leftBrace">
            <a:avLst>
              <a:gd name="adj1" fmla="val 11674"/>
              <a:gd name="adj2" fmla="val 50000"/>
            </a:avLst>
          </a:prstGeom>
          <a:noFill/>
          <a:ln w="19050">
            <a:solidFill>
              <a:schemeClr val="tx1"/>
            </a:solidFill>
            <a:round/>
            <a:headEnd/>
            <a:tailEnd/>
          </a:ln>
          <a:effectLst/>
        </p:spPr>
        <p:txBody>
          <a:bodyPr wrap="none" anchor="ctr"/>
          <a:lstStyle/>
          <a:p>
            <a:pPr algn="ctr">
              <a:spcBef>
                <a:spcPct val="0"/>
              </a:spcBef>
              <a:buClrTx/>
            </a:pPr>
            <a:endParaRPr lang="en-US" sz="1200" dirty="0">
              <a:solidFill>
                <a:schemeClr val="folHlink"/>
              </a:solidFill>
            </a:endParaRPr>
          </a:p>
        </p:txBody>
      </p:sp>
      <p:sp>
        <p:nvSpPr>
          <p:cNvPr id="555027" name="Text Box 19"/>
          <p:cNvSpPr txBox="1">
            <a:spLocks noChangeArrowheads="1"/>
          </p:cNvSpPr>
          <p:nvPr/>
        </p:nvSpPr>
        <p:spPr bwMode="auto">
          <a:xfrm>
            <a:off x="476250" y="1557338"/>
            <a:ext cx="1274763" cy="581025"/>
          </a:xfrm>
          <a:prstGeom prst="rect">
            <a:avLst/>
          </a:prstGeom>
          <a:noFill/>
          <a:ln w="9525">
            <a:noFill/>
            <a:miter lim="800000"/>
            <a:headEnd/>
            <a:tailEnd/>
          </a:ln>
          <a:effectLst/>
        </p:spPr>
        <p:txBody>
          <a:bodyPr wrap="none">
            <a:spAutoFit/>
          </a:bodyPr>
          <a:lstStyle/>
          <a:p>
            <a:pPr algn="ctr">
              <a:spcBef>
                <a:spcPct val="0"/>
              </a:spcBef>
              <a:buClrTx/>
            </a:pPr>
            <a:r>
              <a:rPr lang="en-US" sz="1600" b="1" dirty="0"/>
              <a:t>EXPECTED</a:t>
            </a:r>
          </a:p>
          <a:p>
            <a:pPr algn="ctr">
              <a:spcBef>
                <a:spcPct val="0"/>
              </a:spcBef>
              <a:buClrTx/>
            </a:pPr>
            <a:r>
              <a:rPr lang="en-US" sz="1600" b="1" dirty="0"/>
              <a:t>RETURN</a:t>
            </a:r>
          </a:p>
        </p:txBody>
      </p:sp>
      <p:sp>
        <p:nvSpPr>
          <p:cNvPr id="555028" name="Text Box 20"/>
          <p:cNvSpPr txBox="1">
            <a:spLocks noChangeArrowheads="1"/>
          </p:cNvSpPr>
          <p:nvPr/>
        </p:nvSpPr>
        <p:spPr bwMode="auto">
          <a:xfrm>
            <a:off x="411163" y="3954463"/>
            <a:ext cx="1082348" cy="830997"/>
          </a:xfrm>
          <a:prstGeom prst="rect">
            <a:avLst/>
          </a:prstGeom>
          <a:noFill/>
          <a:ln w="9525">
            <a:noFill/>
            <a:miter lim="800000"/>
            <a:headEnd/>
            <a:tailEnd/>
          </a:ln>
          <a:effectLst/>
        </p:spPr>
        <p:txBody>
          <a:bodyPr wrap="none">
            <a:spAutoFit/>
          </a:bodyPr>
          <a:lstStyle/>
          <a:p>
            <a:pPr>
              <a:spcBef>
                <a:spcPct val="0"/>
              </a:spcBef>
              <a:buClrTx/>
            </a:pPr>
            <a:r>
              <a:rPr lang="en-US" sz="1200" b="1" dirty="0"/>
              <a:t>LOWER</a:t>
            </a:r>
          </a:p>
          <a:p>
            <a:pPr>
              <a:spcBef>
                <a:spcPct val="0"/>
              </a:spcBef>
              <a:buClrTx/>
            </a:pPr>
            <a:r>
              <a:rPr lang="en-US" sz="1200" b="1" dirty="0"/>
              <a:t>RETURN </a:t>
            </a:r>
          </a:p>
          <a:p>
            <a:pPr>
              <a:spcBef>
                <a:spcPct val="0"/>
              </a:spcBef>
              <a:buClrTx/>
            </a:pPr>
            <a:r>
              <a:rPr lang="en-US" sz="1200" b="1" dirty="0"/>
              <a:t>TO BUY</a:t>
            </a:r>
          </a:p>
          <a:p>
            <a:pPr>
              <a:spcBef>
                <a:spcPct val="0"/>
              </a:spcBef>
              <a:buClrTx/>
            </a:pPr>
            <a:r>
              <a:rPr lang="en-US" sz="1200" b="1" dirty="0"/>
              <a:t>DOWN RISK</a:t>
            </a:r>
          </a:p>
        </p:txBody>
      </p:sp>
      <p:sp>
        <p:nvSpPr>
          <p:cNvPr id="555029" name="AutoShape 21"/>
          <p:cNvSpPr>
            <a:spLocks/>
          </p:cNvSpPr>
          <p:nvPr/>
        </p:nvSpPr>
        <p:spPr bwMode="auto">
          <a:xfrm rot="5400000">
            <a:off x="3672681" y="4833145"/>
            <a:ext cx="358775" cy="1439862"/>
          </a:xfrm>
          <a:prstGeom prst="rightBrace">
            <a:avLst>
              <a:gd name="adj1" fmla="val 33444"/>
              <a:gd name="adj2" fmla="val 50000"/>
            </a:avLst>
          </a:prstGeom>
          <a:noFill/>
          <a:ln w="19050">
            <a:solidFill>
              <a:schemeClr val="tx1"/>
            </a:solidFill>
            <a:round/>
            <a:headEnd/>
            <a:tailEnd/>
          </a:ln>
          <a:effectLst/>
        </p:spPr>
        <p:txBody>
          <a:bodyPr rot="10800000" vert="eaVert" wrap="none" anchor="ctr"/>
          <a:lstStyle/>
          <a:p>
            <a:pPr algn="ctr">
              <a:spcBef>
                <a:spcPct val="0"/>
              </a:spcBef>
              <a:buClrTx/>
            </a:pPr>
            <a:endParaRPr lang="en-US" sz="1200" dirty="0"/>
          </a:p>
        </p:txBody>
      </p:sp>
      <p:sp>
        <p:nvSpPr>
          <p:cNvPr id="555030" name="Text Box 22"/>
          <p:cNvSpPr txBox="1">
            <a:spLocks noChangeArrowheads="1"/>
          </p:cNvSpPr>
          <p:nvPr/>
        </p:nvSpPr>
        <p:spPr bwMode="auto">
          <a:xfrm>
            <a:off x="3132138" y="5734050"/>
            <a:ext cx="1495425" cy="274638"/>
          </a:xfrm>
          <a:prstGeom prst="rect">
            <a:avLst/>
          </a:prstGeom>
          <a:noFill/>
          <a:ln w="9525">
            <a:noFill/>
            <a:miter lim="800000"/>
            <a:headEnd/>
            <a:tailEnd/>
          </a:ln>
          <a:effectLst/>
        </p:spPr>
        <p:txBody>
          <a:bodyPr wrap="none">
            <a:spAutoFit/>
          </a:bodyPr>
          <a:lstStyle/>
          <a:p>
            <a:pPr>
              <a:spcBef>
                <a:spcPct val="0"/>
              </a:spcBef>
              <a:buClrTx/>
            </a:pPr>
            <a:r>
              <a:rPr lang="en-US" sz="1200" b="1" dirty="0"/>
              <a:t>RISK REDUCTION</a:t>
            </a:r>
          </a:p>
        </p:txBody>
      </p:sp>
      <p:sp>
        <p:nvSpPr>
          <p:cNvPr id="555031" name="Freeform 23"/>
          <p:cNvSpPr>
            <a:spLocks/>
          </p:cNvSpPr>
          <p:nvPr/>
        </p:nvSpPr>
        <p:spPr bwMode="auto">
          <a:xfrm>
            <a:off x="2195513" y="2924175"/>
            <a:ext cx="6049962" cy="2160588"/>
          </a:xfrm>
          <a:custGeom>
            <a:avLst/>
            <a:gdLst/>
            <a:ahLst/>
            <a:cxnLst>
              <a:cxn ang="0">
                <a:pos x="0" y="1021"/>
              </a:cxn>
              <a:cxn ang="0">
                <a:pos x="545" y="522"/>
              </a:cxn>
              <a:cxn ang="0">
                <a:pos x="1361" y="159"/>
              </a:cxn>
              <a:cxn ang="0">
                <a:pos x="2404" y="23"/>
              </a:cxn>
              <a:cxn ang="0">
                <a:pos x="2450" y="23"/>
              </a:cxn>
              <a:cxn ang="0">
                <a:pos x="2495" y="23"/>
              </a:cxn>
              <a:cxn ang="0">
                <a:pos x="2450" y="23"/>
              </a:cxn>
            </a:cxnLst>
            <a:rect l="0" t="0" r="r" b="b"/>
            <a:pathLst>
              <a:path w="2585" h="1021">
                <a:moveTo>
                  <a:pt x="0" y="1021"/>
                </a:moveTo>
                <a:cubicBezTo>
                  <a:pt x="159" y="843"/>
                  <a:pt x="318" y="666"/>
                  <a:pt x="545" y="522"/>
                </a:cubicBezTo>
                <a:cubicBezTo>
                  <a:pt x="772" y="378"/>
                  <a:pt x="1051" y="242"/>
                  <a:pt x="1361" y="159"/>
                </a:cubicBezTo>
                <a:cubicBezTo>
                  <a:pt x="1671" y="76"/>
                  <a:pt x="2223" y="46"/>
                  <a:pt x="2404" y="23"/>
                </a:cubicBezTo>
                <a:cubicBezTo>
                  <a:pt x="2585" y="0"/>
                  <a:pt x="2435" y="23"/>
                  <a:pt x="2450" y="23"/>
                </a:cubicBezTo>
                <a:cubicBezTo>
                  <a:pt x="2465" y="23"/>
                  <a:pt x="2495" y="23"/>
                  <a:pt x="2495" y="23"/>
                </a:cubicBezTo>
                <a:cubicBezTo>
                  <a:pt x="2495" y="23"/>
                  <a:pt x="2457" y="23"/>
                  <a:pt x="2450" y="23"/>
                </a:cubicBezTo>
              </a:path>
            </a:pathLst>
          </a:custGeom>
          <a:noFill/>
          <a:ln w="28575" cmpd="sng">
            <a:solidFill>
              <a:srgbClr val="0000FF"/>
            </a:solidFill>
            <a:round/>
            <a:headEnd/>
            <a:tailEnd/>
          </a:ln>
          <a:effectLst/>
        </p:spPr>
        <p:txBody>
          <a:bodyPr wrap="none" anchor="ctr"/>
          <a:lstStyle/>
          <a:p>
            <a:endParaRPr lang="en-US" dirty="0"/>
          </a:p>
        </p:txBody>
      </p:sp>
      <p:sp>
        <p:nvSpPr>
          <p:cNvPr id="555032" name="Rectangle 24"/>
          <p:cNvSpPr>
            <a:spLocks noChangeArrowheads="1"/>
          </p:cNvSpPr>
          <p:nvPr/>
        </p:nvSpPr>
        <p:spPr bwMode="auto">
          <a:xfrm>
            <a:off x="3995738" y="3644900"/>
            <a:ext cx="144462" cy="144463"/>
          </a:xfrm>
          <a:prstGeom prst="rect">
            <a:avLst/>
          </a:prstGeom>
          <a:solidFill>
            <a:srgbClr val="A6A6A6"/>
          </a:solidFill>
          <a:ln w="9525">
            <a:solidFill>
              <a:schemeClr val="tx1"/>
            </a:solidFill>
            <a:miter lim="800000"/>
            <a:headEnd/>
            <a:tailEnd/>
          </a:ln>
          <a:effectLst/>
        </p:spPr>
        <p:txBody>
          <a:bodyPr wrap="none" anchor="ctr"/>
          <a:lstStyle/>
          <a:p>
            <a:endParaRPr lang="en-US" dirty="0"/>
          </a:p>
        </p:txBody>
      </p:sp>
      <p:sp>
        <p:nvSpPr>
          <p:cNvPr id="555033" name="Text Box 25"/>
          <p:cNvSpPr txBox="1">
            <a:spLocks noChangeArrowheads="1"/>
          </p:cNvSpPr>
          <p:nvPr/>
        </p:nvSpPr>
        <p:spPr bwMode="auto">
          <a:xfrm>
            <a:off x="7942263" y="2636838"/>
            <a:ext cx="1022350" cy="664797"/>
          </a:xfrm>
          <a:prstGeom prst="rect">
            <a:avLst/>
          </a:prstGeom>
          <a:noFill/>
          <a:ln w="9525">
            <a:noFill/>
            <a:miter lim="800000"/>
            <a:headEnd/>
            <a:tailEnd/>
          </a:ln>
          <a:effectLst/>
        </p:spPr>
        <p:txBody>
          <a:bodyPr lIns="9144" tIns="9144" rIns="9144" bIns="9144">
            <a:spAutoFit/>
          </a:bodyPr>
          <a:lstStyle/>
          <a:p>
            <a:pPr algn="ctr">
              <a:spcBef>
                <a:spcPct val="0"/>
              </a:spcBef>
              <a:buClrTx/>
            </a:pPr>
            <a:r>
              <a:rPr lang="en-US" sz="1400" b="1" dirty="0"/>
              <a:t>Transitional</a:t>
            </a:r>
          </a:p>
          <a:p>
            <a:pPr algn="ctr">
              <a:spcBef>
                <a:spcPct val="0"/>
              </a:spcBef>
              <a:buClrTx/>
            </a:pPr>
            <a:r>
              <a:rPr lang="en-US" sz="1400" b="1" dirty="0"/>
              <a:t>Market</a:t>
            </a:r>
          </a:p>
          <a:p>
            <a:pPr algn="ctr">
              <a:spcBef>
                <a:spcPct val="0"/>
              </a:spcBef>
              <a:buClrTx/>
            </a:pPr>
            <a:endParaRPr lang="en-US" sz="1400" b="1" dirty="0"/>
          </a:p>
        </p:txBody>
      </p:sp>
      <p:sp>
        <p:nvSpPr>
          <p:cNvPr id="555034" name="Text Box 26"/>
          <p:cNvSpPr txBox="1">
            <a:spLocks noChangeArrowheads="1"/>
          </p:cNvSpPr>
          <p:nvPr/>
        </p:nvSpPr>
        <p:spPr bwMode="auto">
          <a:xfrm>
            <a:off x="4284663" y="3644900"/>
            <a:ext cx="128587" cy="201613"/>
          </a:xfrm>
          <a:prstGeom prst="rect">
            <a:avLst/>
          </a:prstGeom>
          <a:noFill/>
          <a:ln w="9525">
            <a:noFill/>
            <a:miter lim="800000"/>
            <a:headEnd/>
            <a:tailEnd/>
          </a:ln>
          <a:effectLst/>
        </p:spPr>
        <p:txBody>
          <a:bodyPr wrap="none" lIns="9144" tIns="9144" rIns="9144" bIns="9144">
            <a:spAutoFit/>
          </a:bodyPr>
          <a:lstStyle/>
          <a:p>
            <a:pPr>
              <a:spcBef>
                <a:spcPct val="0"/>
              </a:spcBef>
              <a:buClrTx/>
            </a:pPr>
            <a:r>
              <a:rPr lang="en-US" sz="1200" b="1" dirty="0">
                <a:solidFill>
                  <a:schemeClr val="folHlink"/>
                </a:solidFill>
              </a:rPr>
              <a:t>B</a:t>
            </a:r>
          </a:p>
        </p:txBody>
      </p:sp>
      <p:sp>
        <p:nvSpPr>
          <p:cNvPr id="29" name="Slide Number Placeholder 28"/>
          <p:cNvSpPr>
            <a:spLocks noGrp="1"/>
          </p:cNvSpPr>
          <p:nvPr>
            <p:ph type="sldNum" sz="quarter" idx="4294967295"/>
          </p:nvPr>
        </p:nvSpPr>
        <p:spPr>
          <a:xfrm>
            <a:off x="8532813" y="182562"/>
            <a:ext cx="293686" cy="228600"/>
          </a:xfrm>
          <a:prstGeom prst="rect">
            <a:avLst/>
          </a:prstGeom>
        </p:spPr>
        <p:txBody>
          <a:bodyPr/>
          <a:lstStyle/>
          <a:p>
            <a:fld id="{41E2985A-DFBA-4DCB-B0F3-A95C5953374A}"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CF997224-F455-4754-81F4-0A0B67EDCAB4}" type="slidenum">
              <a:rPr lang="en-US" smtClean="0"/>
              <a:pPr/>
              <a:t>11</a:t>
            </a:fld>
            <a:endParaRPr lang="en-US" dirty="0" smtClean="0"/>
          </a:p>
        </p:txBody>
      </p:sp>
      <p:sp>
        <p:nvSpPr>
          <p:cNvPr id="8195" name="Rectangle 2"/>
          <p:cNvSpPr>
            <a:spLocks noGrp="1" noChangeArrowheads="1"/>
          </p:cNvSpPr>
          <p:nvPr>
            <p:ph type="title"/>
          </p:nvPr>
        </p:nvSpPr>
        <p:spPr/>
        <p:txBody>
          <a:bodyPr/>
          <a:lstStyle/>
          <a:p>
            <a:pPr marL="342900" indent="-342900" eaLnBrk="1" hangingPunct="1"/>
            <a:r>
              <a:rPr lang="en-US" dirty="0" smtClean="0"/>
              <a:t>Attributed Capital: Profitability Measurement</a:t>
            </a:r>
          </a:p>
        </p:txBody>
      </p:sp>
      <p:sp>
        <p:nvSpPr>
          <p:cNvPr id="8196" name="Rectangle 3"/>
          <p:cNvSpPr>
            <a:spLocks noGrp="1" noChangeArrowheads="1"/>
          </p:cNvSpPr>
          <p:nvPr>
            <p:ph type="body" idx="1"/>
          </p:nvPr>
        </p:nvSpPr>
        <p:spPr/>
        <p:txBody>
          <a:bodyPr/>
          <a:lstStyle/>
          <a:p>
            <a:pPr lvl="1" eaLnBrk="1" hangingPunct="1"/>
            <a:r>
              <a:rPr lang="en-US" dirty="0" smtClean="0"/>
              <a:t>Attritional loss distributions and Cat event loss tables are inputs into the Group Capital Model</a:t>
            </a:r>
          </a:p>
          <a:p>
            <a:pPr lvl="1" eaLnBrk="1" hangingPunct="1"/>
            <a:r>
              <a:rPr lang="en-US" dirty="0" smtClean="0"/>
              <a:t>Capital charges are calibrated from model output</a:t>
            </a:r>
          </a:p>
          <a:p>
            <a:pPr lvl="2"/>
            <a:r>
              <a:rPr lang="en-US" dirty="0" smtClean="0"/>
              <a:t>Additional loads reflect risk appetite and unknowns</a:t>
            </a:r>
          </a:p>
          <a:p>
            <a:pPr lvl="2"/>
            <a:r>
              <a:rPr lang="en-US" dirty="0" smtClean="0"/>
              <a:t>Leverage ratios calibrated to product line level</a:t>
            </a:r>
          </a:p>
          <a:p>
            <a:pPr lvl="2"/>
            <a:r>
              <a:rPr lang="en-US" dirty="0" smtClean="0"/>
              <a:t>Underwriting risk – capital to premium ratio</a:t>
            </a:r>
          </a:p>
          <a:p>
            <a:pPr lvl="2"/>
            <a:r>
              <a:rPr lang="en-US" dirty="0" smtClean="0"/>
              <a:t>Reserving risk – capital to reserve ratio</a:t>
            </a:r>
          </a:p>
          <a:p>
            <a:pPr lvl="2"/>
            <a:r>
              <a:rPr lang="en-US" dirty="0" smtClean="0"/>
              <a:t>Selected capital will depart from product line leverage based on features of each individual treaty.</a:t>
            </a:r>
          </a:p>
          <a:p>
            <a:pPr lvl="1"/>
            <a:r>
              <a:rPr lang="en-US" dirty="0" smtClean="0"/>
              <a:t>Hypothetical Example – Relatively volatile transaction</a:t>
            </a:r>
          </a:p>
          <a:p>
            <a:pPr lvl="2"/>
            <a:r>
              <a:rPr lang="en-US" dirty="0" smtClean="0"/>
              <a:t>capital to premium (product line)        = 75%</a:t>
            </a:r>
          </a:p>
          <a:p>
            <a:pPr lvl="2"/>
            <a:r>
              <a:rPr lang="en-US" dirty="0" smtClean="0"/>
              <a:t>capital to premium (transaction)         = 95%</a:t>
            </a:r>
          </a:p>
          <a:p>
            <a:pPr lvl="2"/>
            <a:r>
              <a:rPr lang="en-US" dirty="0" smtClean="0"/>
              <a:t>capital to premium (selected)             = 85%</a:t>
            </a:r>
          </a:p>
          <a:p>
            <a:pPr lvl="1"/>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618" name="Picture 2" descr="headerNEW"/>
          <p:cNvPicPr>
            <a:picLocks noChangeAspect="1" noChangeArrowheads="1"/>
          </p:cNvPicPr>
          <p:nvPr/>
        </p:nvPicPr>
        <p:blipFill>
          <a:blip r:embed="rId3" cstate="print"/>
          <a:srcRect/>
          <a:stretch>
            <a:fillRect/>
          </a:stretch>
        </p:blipFill>
        <p:spPr bwMode="auto">
          <a:xfrm>
            <a:off x="0" y="2794000"/>
            <a:ext cx="9145588" cy="457200"/>
          </a:xfrm>
          <a:prstGeom prst="rect">
            <a:avLst/>
          </a:prstGeom>
          <a:noFill/>
          <a:ln w="9525">
            <a:noFill/>
            <a:miter lim="800000"/>
            <a:headEnd/>
            <a:tailEnd/>
          </a:ln>
        </p:spPr>
      </p:pic>
      <p:sp>
        <p:nvSpPr>
          <p:cNvPr id="111619" name="Rectangle 3"/>
          <p:cNvSpPr>
            <a:spLocks noChangeArrowheads="1"/>
          </p:cNvSpPr>
          <p:nvPr/>
        </p:nvSpPr>
        <p:spPr bwMode="auto">
          <a:xfrm>
            <a:off x="0" y="3251200"/>
            <a:ext cx="9144000" cy="914400"/>
          </a:xfrm>
          <a:prstGeom prst="rect">
            <a:avLst/>
          </a:prstGeom>
          <a:solidFill>
            <a:srgbClr val="EF4122"/>
          </a:solidFill>
          <a:ln w="9525">
            <a:noFill/>
            <a:miter lim="800000"/>
            <a:headEnd/>
            <a:tailEnd/>
          </a:ln>
        </p:spPr>
        <p:txBody>
          <a:bodyPr anchor="ctr">
            <a:spAutoFit/>
          </a:bodyPr>
          <a:lstStyle/>
          <a:p>
            <a:pPr algn="ctr">
              <a:spcBef>
                <a:spcPct val="50000"/>
              </a:spcBef>
            </a:pPr>
            <a:endParaRPr lang="en-US" sz="4400" baseline="0" dirty="0"/>
          </a:p>
        </p:txBody>
      </p:sp>
      <p:sp>
        <p:nvSpPr>
          <p:cNvPr id="111620" name="Rectangle 4"/>
          <p:cNvSpPr>
            <a:spLocks noGrp="1" noChangeArrowheads="1"/>
          </p:cNvSpPr>
          <p:nvPr>
            <p:ph type="title"/>
          </p:nvPr>
        </p:nvSpPr>
        <p:spPr bwMode="gray">
          <a:xfrm>
            <a:off x="1600200" y="3390900"/>
            <a:ext cx="6428184" cy="508000"/>
          </a:xfrm>
        </p:spPr>
        <p:txBody>
          <a:bodyPr lIns="0" tIns="0" rIns="0" bIns="0" anchor="ctr"/>
          <a:lstStyle/>
          <a:p>
            <a:pPr algn="ctr" eaLnBrk="1" hangingPunct="1"/>
            <a:r>
              <a:rPr lang="en-US" dirty="0" smtClean="0">
                <a:solidFill>
                  <a:schemeClr val="bg1"/>
                </a:solidFill>
              </a:rPr>
              <a:t>Managing Catastrophe Risk</a:t>
            </a:r>
          </a:p>
        </p:txBody>
      </p:sp>
      <p:sp>
        <p:nvSpPr>
          <p:cNvPr id="11" name="Slide Number Placeholder 10"/>
          <p:cNvSpPr>
            <a:spLocks noGrp="1"/>
          </p:cNvSpPr>
          <p:nvPr>
            <p:ph type="sldNum" sz="quarter" idx="4294967295"/>
          </p:nvPr>
        </p:nvSpPr>
        <p:spPr>
          <a:xfrm>
            <a:off x="8532813" y="182562"/>
            <a:ext cx="293686" cy="228600"/>
          </a:xfrm>
          <a:prstGeom prst="rect">
            <a:avLst/>
          </a:prstGeom>
        </p:spPr>
        <p:txBody>
          <a:bodyPr/>
          <a:lstStyle/>
          <a:p>
            <a:fld id="{41E2985A-DFBA-4DCB-B0F3-A95C5953374A}" type="slidenum">
              <a:rPr lang="en-US" smtClean="0"/>
              <a:pPr/>
              <a:t>12</a:t>
            </a:fld>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9943EE68-D986-4F71-B770-F2B12BC7DF2C}" type="slidenum">
              <a:rPr lang="en-US" smtClean="0"/>
              <a:pPr/>
              <a:t>13</a:t>
            </a:fld>
            <a:endParaRPr lang="en-US" dirty="0" smtClean="0"/>
          </a:p>
        </p:txBody>
      </p:sp>
      <p:sp>
        <p:nvSpPr>
          <p:cNvPr id="12291" name="Rectangle 2"/>
          <p:cNvSpPr>
            <a:spLocks noGrp="1" noChangeArrowheads="1"/>
          </p:cNvSpPr>
          <p:nvPr>
            <p:ph type="title"/>
          </p:nvPr>
        </p:nvSpPr>
        <p:spPr/>
        <p:txBody>
          <a:bodyPr/>
          <a:lstStyle/>
          <a:p>
            <a:pPr marL="342900" indent="-342900" eaLnBrk="1" hangingPunct="1"/>
            <a:r>
              <a:rPr lang="en-US" dirty="0" smtClean="0"/>
              <a:t>Managing Catastrophe Risk - Introduction</a:t>
            </a:r>
          </a:p>
        </p:txBody>
      </p:sp>
      <p:sp>
        <p:nvSpPr>
          <p:cNvPr id="12292" name="Rectangle 3"/>
          <p:cNvSpPr>
            <a:spLocks noGrp="1" noChangeArrowheads="1"/>
          </p:cNvSpPr>
          <p:nvPr>
            <p:ph type="body" idx="1"/>
          </p:nvPr>
        </p:nvSpPr>
        <p:spPr/>
        <p:txBody>
          <a:bodyPr/>
          <a:lstStyle/>
          <a:p>
            <a:pPr lvl="1"/>
            <a:r>
              <a:rPr lang="en-US" dirty="0" smtClean="0"/>
              <a:t>Manage the maximum foreseeable loss from any one catastrophe event</a:t>
            </a:r>
          </a:p>
          <a:p>
            <a:pPr lvl="1"/>
            <a:r>
              <a:rPr lang="en-US" dirty="0" smtClean="0"/>
              <a:t>Manage the annual aggregate for multiple events </a:t>
            </a:r>
          </a:p>
          <a:p>
            <a:pPr lvl="1"/>
            <a:r>
              <a:rPr lang="en-US" dirty="0" smtClean="0"/>
              <a:t>Monitor and control limits for each exposure zone</a:t>
            </a:r>
          </a:p>
          <a:p>
            <a:pPr lvl="1"/>
            <a:r>
              <a:rPr lang="en-US" dirty="0" smtClean="0"/>
              <a:t>The company’s approach combines</a:t>
            </a:r>
          </a:p>
          <a:p>
            <a:pPr lvl="2"/>
            <a:r>
              <a:rPr lang="en-US" dirty="0" smtClean="0"/>
              <a:t>Vendor models</a:t>
            </a:r>
          </a:p>
          <a:p>
            <a:pPr lvl="2"/>
            <a:r>
              <a:rPr lang="en-US" dirty="0" smtClean="0"/>
              <a:t>Proprietary modeling</a:t>
            </a:r>
          </a:p>
          <a:p>
            <a:pPr lvl="2"/>
            <a:r>
              <a:rPr lang="en-US" dirty="0" smtClean="0"/>
              <a:t>Qualitative underwriting</a:t>
            </a:r>
          </a:p>
          <a:p>
            <a:pPr lvl="2"/>
            <a:r>
              <a:rPr lang="en-US" dirty="0" smtClean="0"/>
              <a:t>Maintaining a geographically diversified book of business</a:t>
            </a:r>
          </a:p>
          <a:p>
            <a:pPr lvl="1"/>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Catastrophe Risk - Pricing Approach</a:t>
            </a:r>
            <a:endParaRPr lang="en-US" dirty="0"/>
          </a:p>
        </p:txBody>
      </p:sp>
      <p:sp>
        <p:nvSpPr>
          <p:cNvPr id="3" name="Text Placeholder 2"/>
          <p:cNvSpPr>
            <a:spLocks noGrp="1"/>
          </p:cNvSpPr>
          <p:nvPr>
            <p:ph type="body" sz="quarter" idx="13"/>
          </p:nvPr>
        </p:nvSpPr>
        <p:spPr>
          <a:xfrm>
            <a:off x="607614" y="1759225"/>
            <a:ext cx="3861074" cy="4046262"/>
          </a:xfrm>
        </p:spPr>
        <p:txBody>
          <a:bodyPr/>
          <a:lstStyle/>
          <a:p>
            <a:endParaRPr lang="en-US" sz="2000" dirty="0">
              <a:solidFill>
                <a:schemeClr val="tx1"/>
              </a:solidFill>
            </a:endParaRPr>
          </a:p>
          <a:p>
            <a:pPr lvl="1"/>
            <a:r>
              <a:rPr lang="en-US" sz="2000" dirty="0" smtClean="0"/>
              <a:t>Proprietary </a:t>
            </a:r>
            <a:r>
              <a:rPr lang="en-US" sz="2000" dirty="0"/>
              <a:t>and vendor </a:t>
            </a:r>
            <a:r>
              <a:rPr lang="en-US" sz="2000" dirty="0" smtClean="0"/>
              <a:t>models’ </a:t>
            </a:r>
            <a:r>
              <a:rPr lang="en-US" sz="2000" dirty="0"/>
              <a:t>output</a:t>
            </a:r>
          </a:p>
          <a:p>
            <a:pPr lvl="1"/>
            <a:r>
              <a:rPr lang="en-US" sz="2000" dirty="0"/>
              <a:t>Actuarial techniques</a:t>
            </a:r>
          </a:p>
          <a:p>
            <a:pPr lvl="1"/>
            <a:r>
              <a:rPr lang="en-US" sz="2000" dirty="0"/>
              <a:t>Loss </a:t>
            </a:r>
            <a:r>
              <a:rPr lang="en-US" sz="2000" dirty="0" smtClean="0"/>
              <a:t>history – can be used to calibrate vendor models</a:t>
            </a:r>
            <a:endParaRPr lang="en-US" sz="2000" dirty="0"/>
          </a:p>
          <a:p>
            <a:pPr lvl="1"/>
            <a:r>
              <a:rPr lang="en-US" sz="2000" dirty="0"/>
              <a:t>Statistical models for </a:t>
            </a:r>
            <a:r>
              <a:rPr lang="en-US" sz="2000" dirty="0" smtClean="0"/>
              <a:t>poorly modeled or non-modeled </a:t>
            </a:r>
            <a:r>
              <a:rPr lang="en-US" sz="2000" dirty="0"/>
              <a:t>perils </a:t>
            </a:r>
            <a:endParaRPr lang="en-US" sz="2000" dirty="0" smtClean="0"/>
          </a:p>
          <a:p>
            <a:pPr lvl="1"/>
            <a:r>
              <a:rPr lang="en-US" sz="2000" dirty="0" smtClean="0"/>
              <a:t>Cat risk is encapsulated in an event loss table</a:t>
            </a:r>
            <a:endParaRPr lang="en-US" sz="2000" dirty="0"/>
          </a:p>
          <a:p>
            <a:r>
              <a:rPr lang="en-US" dirty="0" smtClean="0"/>
              <a:t> </a:t>
            </a:r>
            <a:endParaRPr lang="en-US" dirty="0"/>
          </a:p>
        </p:txBody>
      </p:sp>
      <p:pic>
        <p:nvPicPr>
          <p:cNvPr id="6" name="Picture 5" descr="PropChart"/>
          <p:cNvPicPr>
            <a:picLocks noChangeAspect="1" noChangeArrowheads="1"/>
          </p:cNvPicPr>
          <p:nvPr/>
        </p:nvPicPr>
        <p:blipFill>
          <a:blip r:embed="rId3" cstate="print"/>
          <a:srcRect l="3921" t="5828" r="3072"/>
          <a:stretch>
            <a:fillRect/>
          </a:stretch>
        </p:blipFill>
        <p:spPr bwMode="auto">
          <a:xfrm>
            <a:off x="4467810" y="2021841"/>
            <a:ext cx="4477407" cy="2547578"/>
          </a:xfrm>
          <a:prstGeom prst="rect">
            <a:avLst/>
          </a:prstGeom>
          <a:noFill/>
        </p:spPr>
      </p:pic>
      <p:sp>
        <p:nvSpPr>
          <p:cNvPr id="7" name="Text Placeholder 2"/>
          <p:cNvSpPr txBox="1">
            <a:spLocks/>
          </p:cNvSpPr>
          <p:nvPr/>
        </p:nvSpPr>
        <p:spPr bwMode="auto">
          <a:xfrm>
            <a:off x="4976204" y="4477228"/>
            <a:ext cx="3198922" cy="79805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ctr"/>
            <a:r>
              <a:rPr lang="en-US" sz="2000" b="1" dirty="0" smtClean="0">
                <a:solidFill>
                  <a:srgbClr val="505050"/>
                </a:solidFill>
                <a:latin typeface="Arial" pitchFamily="34" charset="0"/>
                <a:cs typeface="Arial" pitchFamily="34" charset="0"/>
              </a:rPr>
              <a:t>Balancing quantitative and qualitative analyses</a:t>
            </a:r>
          </a:p>
        </p:txBody>
      </p:sp>
      <p:sp>
        <p:nvSpPr>
          <p:cNvPr id="8" name="Text Placeholder 2"/>
          <p:cNvSpPr txBox="1">
            <a:spLocks/>
          </p:cNvSpPr>
          <p:nvPr/>
        </p:nvSpPr>
        <p:spPr>
          <a:xfrm>
            <a:off x="900112" y="1484312"/>
            <a:ext cx="7920035" cy="432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ts val="1440"/>
              </a:spcBef>
              <a:spcAft>
                <a:spcPct val="0"/>
              </a:spcAft>
              <a:buClr>
                <a:schemeClr val="tx1"/>
              </a:buClr>
              <a:buSzTx/>
              <a:buFontTx/>
              <a:buNone/>
              <a:tabLst/>
              <a:defRPr/>
            </a:pPr>
            <a:r>
              <a:rPr lang="en-US" sz="2000" b="1" dirty="0" smtClean="0">
                <a:solidFill>
                  <a:srgbClr val="505050"/>
                </a:solidFill>
                <a:latin typeface="Arial" pitchFamily="34" charset="0"/>
                <a:cs typeface="Arial" pitchFamily="34" charset="0"/>
              </a:rPr>
              <a:t>Pricing is based on a balance of information from:</a:t>
            </a:r>
            <a:endParaRPr kumimoji="0" lang="en-US" sz="2000" b="1" i="0" u="none" strike="noStrike" kern="1200" cap="none" spc="0" normalizeH="0" baseline="0" noProof="0" dirty="0" smtClean="0">
              <a:ln>
                <a:noFill/>
              </a:ln>
              <a:solidFill>
                <a:srgbClr val="505050"/>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12"/>
          </p:nvPr>
        </p:nvSpPr>
        <p:spPr>
          <a:noFill/>
        </p:spPr>
        <p:txBody>
          <a:bodyPr/>
          <a:lstStyle/>
          <a:p>
            <a:fld id="{8AA3718A-A24A-4909-A147-21C34992A488}" type="slidenum">
              <a:rPr lang="en-US" smtClean="0"/>
              <a:pPr/>
              <a:t>15</a:t>
            </a:fld>
            <a:endParaRPr lang="en-US" dirty="0" smtClean="0"/>
          </a:p>
        </p:txBody>
      </p:sp>
      <p:sp>
        <p:nvSpPr>
          <p:cNvPr id="6149" name="Rectangle 2"/>
          <p:cNvSpPr>
            <a:spLocks noGrp="1" noChangeArrowheads="1"/>
          </p:cNvSpPr>
          <p:nvPr>
            <p:ph type="title"/>
          </p:nvPr>
        </p:nvSpPr>
        <p:spPr/>
        <p:txBody>
          <a:bodyPr/>
          <a:lstStyle/>
          <a:p>
            <a:pPr eaLnBrk="1" hangingPunct="1"/>
            <a:r>
              <a:rPr lang="en-US" dirty="0" smtClean="0"/>
              <a:t>Managing Catastrophe Risk - Event Loss Tables</a:t>
            </a:r>
          </a:p>
        </p:txBody>
      </p:sp>
      <p:sp>
        <p:nvSpPr>
          <p:cNvPr id="6150" name="Rectangle 3"/>
          <p:cNvSpPr>
            <a:spLocks noGrp="1" noChangeArrowheads="1"/>
          </p:cNvSpPr>
          <p:nvPr>
            <p:ph type="body" idx="1"/>
          </p:nvPr>
        </p:nvSpPr>
        <p:spPr/>
        <p:txBody>
          <a:bodyPr/>
          <a:lstStyle/>
          <a:p>
            <a:pPr marL="0" indent="0" eaLnBrk="1" hangingPunct="1"/>
            <a:r>
              <a:rPr lang="en-US" dirty="0" smtClean="0"/>
              <a:t> </a:t>
            </a:r>
          </a:p>
        </p:txBody>
      </p:sp>
      <p:graphicFrame>
        <p:nvGraphicFramePr>
          <p:cNvPr id="223234" name="Object 2"/>
          <p:cNvGraphicFramePr>
            <a:graphicFrameLocks noChangeAspect="1"/>
          </p:cNvGraphicFramePr>
          <p:nvPr/>
        </p:nvGraphicFramePr>
        <p:xfrm>
          <a:off x="4143372" y="2143116"/>
          <a:ext cx="4591050" cy="2762250"/>
        </p:xfrm>
        <a:graphic>
          <a:graphicData uri="http://schemas.openxmlformats.org/presentationml/2006/ole">
            <p:oleObj spid="_x0000_s65538" name="Macro-Enabled Worksheet" r:id="rId4" imgW="4591251" imgH="2762150" progId="Excel.SheetMacroEnabled.12">
              <p:embed/>
            </p:oleObj>
          </a:graphicData>
        </a:graphic>
      </p:graphicFrame>
      <p:sp>
        <p:nvSpPr>
          <p:cNvPr id="15" name="Rectangle 14"/>
          <p:cNvSpPr/>
          <p:nvPr/>
        </p:nvSpPr>
        <p:spPr>
          <a:xfrm>
            <a:off x="4211960" y="4869160"/>
            <a:ext cx="4572000" cy="1815882"/>
          </a:xfrm>
          <a:prstGeom prst="rect">
            <a:avLst/>
          </a:prstGeom>
        </p:spPr>
        <p:txBody>
          <a:bodyPr>
            <a:spAutoFit/>
          </a:bodyPr>
          <a:lstStyle/>
          <a:p>
            <a:pPr marL="0" indent="0" eaLnBrk="1" hangingPunct="1"/>
            <a:r>
              <a:rPr lang="en-US" sz="1600" dirty="0" smtClean="0">
                <a:sym typeface="Wingdings" pitchFamily="2" charset="2"/>
              </a:rPr>
              <a:t> Use table to compute remote return period losses</a:t>
            </a:r>
          </a:p>
          <a:p>
            <a:pPr marL="0" indent="0" eaLnBrk="1" hangingPunct="1"/>
            <a:r>
              <a:rPr lang="en-US" sz="1600" dirty="0" smtClean="0">
                <a:sym typeface="Wingdings" pitchFamily="2" charset="2"/>
              </a:rPr>
              <a:t> </a:t>
            </a:r>
            <a:r>
              <a:rPr lang="en-US" sz="1600" dirty="0" smtClean="0"/>
              <a:t>Some major United States peril zones:</a:t>
            </a:r>
          </a:p>
          <a:p>
            <a:pPr lvl="1">
              <a:buFont typeface="Arial" pitchFamily="34" charset="0"/>
              <a:buChar char="•"/>
            </a:pPr>
            <a:r>
              <a:rPr lang="en-US" sz="1600" dirty="0" smtClean="0"/>
              <a:t>South East Hurricane</a:t>
            </a:r>
          </a:p>
          <a:p>
            <a:pPr lvl="1">
              <a:buFont typeface="Arial" pitchFamily="34" charset="0"/>
              <a:buChar char="•"/>
            </a:pPr>
            <a:r>
              <a:rPr lang="en-US" sz="1600" dirty="0" smtClean="0"/>
              <a:t>North East Hurricane</a:t>
            </a:r>
          </a:p>
          <a:p>
            <a:pPr lvl="1">
              <a:buFont typeface="Arial" pitchFamily="34" charset="0"/>
              <a:buChar char="•"/>
            </a:pPr>
            <a:r>
              <a:rPr lang="en-US" sz="1600" dirty="0" smtClean="0"/>
              <a:t>Southern California Earthquake</a:t>
            </a:r>
          </a:p>
          <a:p>
            <a:pPr lvl="1">
              <a:buFont typeface="Arial" pitchFamily="34" charset="0"/>
              <a:buChar char="•"/>
            </a:pPr>
            <a:r>
              <a:rPr lang="en-US" sz="1600" dirty="0" smtClean="0"/>
              <a:t>Northern California Earthquake</a:t>
            </a:r>
          </a:p>
        </p:txBody>
      </p:sp>
      <p:graphicFrame>
        <p:nvGraphicFramePr>
          <p:cNvPr id="17" name="Table 16"/>
          <p:cNvGraphicFramePr>
            <a:graphicFrameLocks noGrp="1"/>
          </p:cNvGraphicFramePr>
          <p:nvPr/>
        </p:nvGraphicFramePr>
        <p:xfrm>
          <a:off x="571472" y="1857364"/>
          <a:ext cx="3496471" cy="4091907"/>
        </p:xfrm>
        <a:graphic>
          <a:graphicData uri="http://schemas.openxmlformats.org/drawingml/2006/table">
            <a:tbl>
              <a:tblPr/>
              <a:tblGrid>
                <a:gridCol w="755721"/>
                <a:gridCol w="927018"/>
                <a:gridCol w="906866"/>
                <a:gridCol w="906866"/>
              </a:tblGrid>
              <a:tr h="352611">
                <a:tc>
                  <a:txBody>
                    <a:bodyPr/>
                    <a:lstStyle/>
                    <a:p>
                      <a:pPr algn="ctr" fontAlgn="ctr"/>
                      <a:r>
                        <a:rPr lang="en-US" sz="900" b="0" i="0" u="none" strike="noStrike" dirty="0">
                          <a:solidFill>
                            <a:srgbClr val="000000"/>
                          </a:solidFill>
                          <a:latin typeface="Arial"/>
                        </a:rPr>
                        <a:t>Event Number</a:t>
                      </a:r>
                    </a:p>
                  </a:txBody>
                  <a:tcPr marL="8144" marR="8144" marT="8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0" i="0" u="none" strike="noStrike" dirty="0">
                          <a:solidFill>
                            <a:srgbClr val="000000"/>
                          </a:solidFill>
                          <a:latin typeface="Arial"/>
                        </a:rPr>
                        <a:t>Mean Loss</a:t>
                      </a:r>
                    </a:p>
                  </a:txBody>
                  <a:tcPr marL="8144" marR="8144" marT="8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0" i="0" u="none" strike="noStrike" dirty="0" smtClean="0">
                          <a:solidFill>
                            <a:srgbClr val="000000"/>
                          </a:solidFill>
                          <a:latin typeface="Arial"/>
                        </a:rPr>
                        <a:t>Frequency</a:t>
                      </a:r>
                      <a:endParaRPr lang="en-US" sz="900" b="0" i="0" u="none" strike="noStrike" dirty="0">
                        <a:solidFill>
                          <a:srgbClr val="000000"/>
                        </a:solidFill>
                        <a:latin typeface="Arial"/>
                      </a:endParaRPr>
                    </a:p>
                  </a:txBody>
                  <a:tcPr marL="8144" marR="8144" marT="8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0" i="0" u="none" strike="noStrike" dirty="0" smtClean="0">
                          <a:solidFill>
                            <a:srgbClr val="000000"/>
                          </a:solidFill>
                          <a:latin typeface="Arial"/>
                        </a:rPr>
                        <a:t>Description</a:t>
                      </a:r>
                      <a:endParaRPr lang="en-US" sz="900" b="0" i="0" u="none" strike="noStrike" dirty="0">
                        <a:solidFill>
                          <a:srgbClr val="000000"/>
                        </a:solidFill>
                        <a:latin typeface="Arial"/>
                      </a:endParaRPr>
                    </a:p>
                  </a:txBody>
                  <a:tcPr marL="8144" marR="8144" marT="8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155804">
                <a:tc>
                  <a:txBody>
                    <a:bodyPr/>
                    <a:lstStyle/>
                    <a:p>
                      <a:pPr algn="ctr" fontAlgn="b"/>
                      <a:r>
                        <a:rPr lang="en-US" sz="900" b="0" i="0" u="none" strike="noStrike" dirty="0">
                          <a:solidFill>
                            <a:srgbClr val="000000"/>
                          </a:solidFill>
                          <a:latin typeface="Arial"/>
                        </a:rPr>
                        <a:t>102001</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39,233,238.24</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0.001628%</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mn-lt"/>
                        </a:rPr>
                        <a:t> Class  2 Hurr FL</a:t>
                      </a:r>
                      <a:endParaRPr lang="en-US" sz="8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102002</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56,159,115.56</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0.003015%</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mn-lt"/>
                        </a:rPr>
                        <a:t> Class  4 Hurr NY</a:t>
                      </a:r>
                      <a:endParaRPr lang="en-US" sz="8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102003</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34,896,366.84</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0.002702%</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mn-lt"/>
                        </a:rPr>
                        <a:t> Class  3 Hurr MA</a:t>
                      </a:r>
                      <a:endParaRPr lang="en-US" sz="8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102004</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45,305,203.88</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0.002741%</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mn-lt"/>
                        </a:rPr>
                        <a:t> Class  5 Hurr FL</a:t>
                      </a:r>
                      <a:endParaRPr lang="en-US" sz="8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102006</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44,888,362.68</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0.002330%</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a:rPr>
                        <a:t>…</a:t>
                      </a:r>
                      <a:endParaRPr lang="en-US" sz="8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102007</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42,268,580.35</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0.003178%</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102008</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46,426,644.46</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0.002980%</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102009</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41,640,576.96</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0.002169%</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102010</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37,393,727.13</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0.002324%</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102012</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37,398,656.75</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0.001895%</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102013</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38,435,115.50</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0.001794%</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102014</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21,711,491.12</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0.002704%</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102015</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23,800,957.37</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0.002177%</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102016</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24,824,763.83</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0.002150%</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102017</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25,429,748.48</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0.002923%</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102018</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19,905,788.97</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0.003125%</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102019</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19,838,504.55</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0.001785%</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102022</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19,776,686.34</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0.001693%</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102023</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19,702,744.07</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0.002338%</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102024</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20,038,266.45</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0.003079%</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102025</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20,008,866.45</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0.001952%</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102026</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18,486,003.06</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0.002508%</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102027</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8,668,954.98</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0.002520%</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804">
                <a:tc>
                  <a:txBody>
                    <a:bodyPr/>
                    <a:lstStyle/>
                    <a:p>
                      <a:pPr algn="ctr" fontAlgn="b"/>
                      <a:r>
                        <a:rPr lang="en-US" sz="900" b="0" i="0" u="none" strike="noStrike" dirty="0">
                          <a:solidFill>
                            <a:srgbClr val="000000"/>
                          </a:solidFill>
                          <a:latin typeface="Arial"/>
                        </a:rPr>
                        <a:t>…</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Arial"/>
                        </a:rPr>
                        <a:t>…</a:t>
                      </a: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dirty="0">
                        <a:solidFill>
                          <a:srgbClr val="000000"/>
                        </a:solidFill>
                        <a:latin typeface="Arial"/>
                      </a:endParaRPr>
                    </a:p>
                  </a:txBody>
                  <a:tcPr marL="8144" marR="8144" marT="8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9943EE68-D986-4F71-B770-F2B12BC7DF2C}" type="slidenum">
              <a:rPr lang="en-US" smtClean="0"/>
              <a:pPr/>
              <a:t>16</a:t>
            </a:fld>
            <a:endParaRPr lang="en-US" dirty="0" smtClean="0"/>
          </a:p>
        </p:txBody>
      </p:sp>
      <p:sp>
        <p:nvSpPr>
          <p:cNvPr id="12291" name="Rectangle 2"/>
          <p:cNvSpPr>
            <a:spLocks noGrp="1" noChangeArrowheads="1"/>
          </p:cNvSpPr>
          <p:nvPr>
            <p:ph type="title"/>
          </p:nvPr>
        </p:nvSpPr>
        <p:spPr/>
        <p:txBody>
          <a:bodyPr/>
          <a:lstStyle/>
          <a:p>
            <a:pPr marL="342900" indent="-342900" eaLnBrk="1" hangingPunct="1"/>
            <a:r>
              <a:rPr lang="en-US" dirty="0" smtClean="0"/>
              <a:t>Managing Catastrophe Risk - Secondary Perils</a:t>
            </a:r>
          </a:p>
        </p:txBody>
      </p:sp>
      <p:sp>
        <p:nvSpPr>
          <p:cNvPr id="12292" name="Rectangle 3"/>
          <p:cNvSpPr>
            <a:spLocks noGrp="1" noChangeArrowheads="1"/>
          </p:cNvSpPr>
          <p:nvPr>
            <p:ph type="body" idx="1"/>
          </p:nvPr>
        </p:nvSpPr>
        <p:spPr/>
        <p:txBody>
          <a:bodyPr/>
          <a:lstStyle/>
          <a:p>
            <a:pPr lvl="1"/>
            <a:r>
              <a:rPr lang="en-US" dirty="0" smtClean="0"/>
              <a:t>Earthquakes, hurricanes, and terrorist attacks are catastrophic perils for which vendor-licensed and in-house Cat models play a crucial role.</a:t>
            </a:r>
          </a:p>
          <a:p>
            <a:pPr lvl="1"/>
            <a:r>
              <a:rPr lang="en-US" dirty="0" smtClean="0"/>
              <a:t>Secondary perils are defined as all non Earthquake, non Hurricane, and non Terrorism perils:</a:t>
            </a:r>
          </a:p>
          <a:p>
            <a:pPr lvl="2"/>
            <a:r>
              <a:rPr lang="en-US" dirty="0" smtClean="0"/>
              <a:t>Tornado, Hail, Convective storms</a:t>
            </a:r>
          </a:p>
          <a:p>
            <a:pPr lvl="2"/>
            <a:r>
              <a:rPr lang="en-US" dirty="0" smtClean="0"/>
              <a:t>Flood</a:t>
            </a:r>
          </a:p>
          <a:p>
            <a:pPr lvl="2"/>
            <a:r>
              <a:rPr lang="en-US" dirty="0" smtClean="0"/>
              <a:t>Freeze, Winter Storms</a:t>
            </a:r>
          </a:p>
          <a:p>
            <a:pPr lvl="1"/>
            <a:r>
              <a:rPr lang="en-US" dirty="0" smtClean="0"/>
              <a:t>Experienced based approach:</a:t>
            </a:r>
          </a:p>
          <a:p>
            <a:pPr lvl="2"/>
            <a:r>
              <a:rPr lang="en-US" dirty="0" smtClean="0"/>
              <a:t>Burning costs</a:t>
            </a:r>
          </a:p>
          <a:p>
            <a:pPr lvl="2"/>
            <a:r>
              <a:rPr lang="en-US" dirty="0" smtClean="0"/>
              <a:t>Actuarial methods using loss distributions</a:t>
            </a:r>
          </a:p>
          <a:p>
            <a:pPr lvl="2"/>
            <a:r>
              <a:rPr lang="en-US" dirty="0" smtClean="0"/>
              <a:t>Monte-Carlo simulation of loss data</a:t>
            </a:r>
          </a:p>
          <a:p>
            <a:pPr lvl="2"/>
            <a:r>
              <a:rPr lang="en-US" dirty="0" smtClean="0"/>
              <a:t>Market share / market loss analyses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CF997224-F455-4754-81F4-0A0B67EDCAB4}" type="slidenum">
              <a:rPr lang="en-US" smtClean="0"/>
              <a:pPr/>
              <a:t>17</a:t>
            </a:fld>
            <a:endParaRPr lang="en-US" dirty="0" smtClean="0"/>
          </a:p>
        </p:txBody>
      </p:sp>
      <p:sp>
        <p:nvSpPr>
          <p:cNvPr id="8195" name="Rectangle 2"/>
          <p:cNvSpPr>
            <a:spLocks noGrp="1" noChangeArrowheads="1"/>
          </p:cNvSpPr>
          <p:nvPr>
            <p:ph type="title"/>
          </p:nvPr>
        </p:nvSpPr>
        <p:spPr/>
        <p:txBody>
          <a:bodyPr/>
          <a:lstStyle/>
          <a:p>
            <a:pPr marL="342900" indent="-342900" eaLnBrk="1" hangingPunct="1"/>
            <a:r>
              <a:rPr lang="en-US" dirty="0" smtClean="0"/>
              <a:t>Combining Attritional and Cat losses</a:t>
            </a:r>
          </a:p>
        </p:txBody>
      </p:sp>
      <p:sp>
        <p:nvSpPr>
          <p:cNvPr id="8196" name="Rectangle 3"/>
          <p:cNvSpPr>
            <a:spLocks noGrp="1" noChangeArrowheads="1"/>
          </p:cNvSpPr>
          <p:nvPr>
            <p:ph type="body" idx="1"/>
          </p:nvPr>
        </p:nvSpPr>
        <p:spPr/>
        <p:txBody>
          <a:bodyPr/>
          <a:lstStyle/>
          <a:p>
            <a:pPr lvl="1" eaLnBrk="1" hangingPunct="1"/>
            <a:r>
              <a:rPr lang="en-US" dirty="0" smtClean="0"/>
              <a:t>Attritional portfolio simulation model output:</a:t>
            </a:r>
          </a:p>
          <a:p>
            <a:pPr lvl="2"/>
            <a:r>
              <a:rPr lang="en-US" dirty="0" smtClean="0"/>
              <a:t>Rectangle of simulated loss outcomes</a:t>
            </a:r>
          </a:p>
          <a:p>
            <a:pPr lvl="2"/>
            <a:r>
              <a:rPr lang="en-US" dirty="0" smtClean="0"/>
              <a:t>One row for each simulated year</a:t>
            </a:r>
          </a:p>
          <a:p>
            <a:pPr lvl="2"/>
            <a:r>
              <a:rPr lang="en-US" dirty="0" smtClean="0"/>
              <a:t>One column for each product line</a:t>
            </a:r>
          </a:p>
          <a:p>
            <a:pPr lvl="1" eaLnBrk="1" hangingPunct="1"/>
            <a:r>
              <a:rPr lang="en-US" dirty="0" smtClean="0"/>
              <a:t>Cat risk, event loss table:</a:t>
            </a:r>
          </a:p>
          <a:p>
            <a:pPr lvl="2"/>
            <a:r>
              <a:rPr lang="en-US" dirty="0" smtClean="0"/>
              <a:t>One row for each event in the model’s event set.</a:t>
            </a:r>
          </a:p>
          <a:p>
            <a:pPr lvl="2"/>
            <a:r>
              <a:rPr lang="en-US" dirty="0" smtClean="0"/>
              <a:t>One column for each cat-exposure product line.</a:t>
            </a:r>
          </a:p>
          <a:p>
            <a:pPr lvl="1"/>
            <a:r>
              <a:rPr lang="en-US" dirty="0" smtClean="0"/>
              <a:t>Combine attritional and Cat assuming independence</a:t>
            </a:r>
          </a:p>
          <a:p>
            <a:pPr lvl="1"/>
            <a:r>
              <a:rPr lang="en-US" dirty="0" smtClean="0"/>
              <a:t>Modeled output is used to create metrics and exhibits:</a:t>
            </a:r>
          </a:p>
          <a:p>
            <a:pPr lvl="2"/>
            <a:r>
              <a:rPr lang="en-US" dirty="0" smtClean="0"/>
              <a:t>Risk versus return profile of lines, business units, and the Group</a:t>
            </a:r>
          </a:p>
          <a:p>
            <a:pPr lvl="2"/>
            <a:r>
              <a:rPr lang="en-US" dirty="0" smtClean="0"/>
              <a:t>Diversification ratios</a:t>
            </a:r>
          </a:p>
          <a:p>
            <a:pPr lvl="1" eaLnBrk="1" hangingPunct="1"/>
            <a:endParaRPr lang="en-US" b="1" dirty="0" smtClean="0"/>
          </a:p>
          <a:p>
            <a:pPr lvl="1" eaLnBrk="1" hangingPunct="1">
              <a:buFont typeface="Wingdings" pitchFamily="2" charset="2"/>
              <a:buNone/>
            </a:pPr>
            <a:endParaRPr lang="en-US" b="1" baseline="-25000" dirty="0" smtClean="0"/>
          </a:p>
          <a:p>
            <a:pPr lvl="1" eaLnBrk="1" hangingPunct="1"/>
            <a:endParaRPr lang="en-US"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en-US" dirty="0" smtClean="0"/>
              <a:t>Combining Attritional and Cat losses</a:t>
            </a:r>
            <a:endParaRPr lang="de-CH" dirty="0"/>
          </a:p>
        </p:txBody>
      </p:sp>
      <p:sp>
        <p:nvSpPr>
          <p:cNvPr id="288771" name="Text Box 3"/>
          <p:cNvSpPr txBox="1">
            <a:spLocks noChangeArrowheads="1"/>
          </p:cNvSpPr>
          <p:nvPr/>
        </p:nvSpPr>
        <p:spPr bwMode="auto">
          <a:xfrm>
            <a:off x="1214414" y="1357298"/>
            <a:ext cx="5877866" cy="323852"/>
          </a:xfrm>
          <a:prstGeom prst="rect">
            <a:avLst/>
          </a:prstGeom>
          <a:noFill/>
          <a:ln w="12700">
            <a:noFill/>
            <a:miter lim="800000"/>
            <a:headEnd/>
            <a:tailEnd/>
          </a:ln>
          <a:effectLst/>
        </p:spPr>
        <p:txBody>
          <a:bodyPr wrap="square" lIns="53680" tIns="53680" rIns="53680" bIns="53680">
            <a:spAutoFit/>
          </a:bodyPr>
          <a:lstStyle/>
          <a:p>
            <a:pPr>
              <a:spcBef>
                <a:spcPct val="50000"/>
              </a:spcBef>
            </a:pPr>
            <a:r>
              <a:rPr lang="en-US" dirty="0" smtClean="0"/>
              <a:t>Attritional: Fire and other non-Cat perils</a:t>
            </a:r>
            <a:endParaRPr lang="en-US" dirty="0"/>
          </a:p>
        </p:txBody>
      </p:sp>
      <p:sp>
        <p:nvSpPr>
          <p:cNvPr id="288780" name="Rectangle 12"/>
          <p:cNvSpPr>
            <a:spLocks noChangeArrowheads="1"/>
          </p:cNvSpPr>
          <p:nvPr/>
        </p:nvSpPr>
        <p:spPr bwMode="auto">
          <a:xfrm>
            <a:off x="4572001" y="6082393"/>
            <a:ext cx="1861384" cy="556533"/>
          </a:xfrm>
          <a:prstGeom prst="rect">
            <a:avLst/>
          </a:prstGeom>
          <a:solidFill>
            <a:schemeClr val="bg1"/>
          </a:solidFill>
          <a:ln w="15875" algn="ctr">
            <a:noFill/>
            <a:miter lim="800000"/>
            <a:headEnd/>
            <a:tailEnd/>
          </a:ln>
          <a:effectLst/>
        </p:spPr>
        <p:txBody>
          <a:bodyPr wrap="none" lIns="53680" tIns="53680" rIns="53680" bIns="53680" anchor="ctr"/>
          <a:lstStyle/>
          <a:p>
            <a:endParaRPr lang="en-US" dirty="0"/>
          </a:p>
        </p:txBody>
      </p:sp>
      <p:sp>
        <p:nvSpPr>
          <p:cNvPr id="18" name="Slide Number Placeholder 5"/>
          <p:cNvSpPr>
            <a:spLocks noGrp="1"/>
          </p:cNvSpPr>
          <p:nvPr>
            <p:ph type="sldNum" sz="quarter" idx="12"/>
          </p:nvPr>
        </p:nvSpPr>
        <p:spPr>
          <a:xfrm>
            <a:off x="8532813" y="182563"/>
            <a:ext cx="293687" cy="228600"/>
          </a:xfrm>
          <a:noFill/>
        </p:spPr>
        <p:txBody>
          <a:bodyPr/>
          <a:lstStyle/>
          <a:p>
            <a:fld id="{8AA3718A-A24A-4909-A147-21C34992A488}" type="slidenum">
              <a:rPr lang="en-US" smtClean="0"/>
              <a:pPr/>
              <a:t>18</a:t>
            </a:fld>
            <a:endParaRPr lang="en-US" dirty="0" smtClean="0"/>
          </a:p>
        </p:txBody>
      </p:sp>
      <p:pic>
        <p:nvPicPr>
          <p:cNvPr id="142345" name="Picture 9"/>
          <p:cNvPicPr>
            <a:picLocks noChangeAspect="1" noChangeArrowheads="1"/>
          </p:cNvPicPr>
          <p:nvPr/>
        </p:nvPicPr>
        <p:blipFill>
          <a:blip r:embed="rId3" cstate="print"/>
          <a:srcRect/>
          <a:stretch>
            <a:fillRect/>
          </a:stretch>
        </p:blipFill>
        <p:spPr bwMode="auto">
          <a:xfrm>
            <a:off x="1214414" y="1643050"/>
            <a:ext cx="7286676" cy="2008470"/>
          </a:xfrm>
          <a:prstGeom prst="rect">
            <a:avLst/>
          </a:prstGeom>
          <a:noFill/>
          <a:ln w="9525">
            <a:noFill/>
            <a:miter lim="800000"/>
            <a:headEnd/>
            <a:tailEnd/>
          </a:ln>
          <a:effectLst/>
        </p:spPr>
      </p:pic>
      <p:sp>
        <p:nvSpPr>
          <p:cNvPr id="25" name="Text Box 3"/>
          <p:cNvSpPr txBox="1">
            <a:spLocks noChangeArrowheads="1"/>
          </p:cNvSpPr>
          <p:nvPr/>
        </p:nvSpPr>
        <p:spPr bwMode="auto">
          <a:xfrm>
            <a:off x="1214414" y="3786190"/>
            <a:ext cx="2278303" cy="293074"/>
          </a:xfrm>
          <a:prstGeom prst="rect">
            <a:avLst/>
          </a:prstGeom>
          <a:noFill/>
          <a:ln w="12700">
            <a:noFill/>
            <a:miter lim="800000"/>
            <a:headEnd/>
            <a:tailEnd/>
          </a:ln>
          <a:effectLst/>
        </p:spPr>
        <p:txBody>
          <a:bodyPr lIns="53680" tIns="53680" rIns="53680" bIns="53680">
            <a:spAutoFit/>
          </a:bodyPr>
          <a:lstStyle/>
          <a:p>
            <a:pPr>
              <a:spcBef>
                <a:spcPct val="50000"/>
              </a:spcBef>
            </a:pPr>
            <a:r>
              <a:rPr lang="en-US" dirty="0" smtClean="0"/>
              <a:t>Natural Catastrophes:</a:t>
            </a:r>
            <a:endParaRPr lang="en-US" dirty="0"/>
          </a:p>
        </p:txBody>
      </p:sp>
      <p:pic>
        <p:nvPicPr>
          <p:cNvPr id="142351" name="Picture 15"/>
          <p:cNvPicPr>
            <a:picLocks noChangeAspect="1" noChangeArrowheads="1"/>
          </p:cNvPicPr>
          <p:nvPr/>
        </p:nvPicPr>
        <p:blipFill>
          <a:blip r:embed="rId4" cstate="print"/>
          <a:srcRect/>
          <a:stretch>
            <a:fillRect/>
          </a:stretch>
        </p:blipFill>
        <p:spPr bwMode="auto">
          <a:xfrm>
            <a:off x="1214414" y="4077071"/>
            <a:ext cx="7286676" cy="2433231"/>
          </a:xfrm>
          <a:prstGeom prst="rect">
            <a:avLst/>
          </a:prstGeom>
          <a:noFill/>
          <a:ln w="9525">
            <a:noFill/>
            <a:miter lim="800000"/>
            <a:headEnd/>
            <a:tailEnd/>
          </a:ln>
          <a:effectLst/>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8878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8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618" name="Picture 2" descr="headerNEW"/>
          <p:cNvPicPr>
            <a:picLocks noChangeAspect="1" noChangeArrowheads="1"/>
          </p:cNvPicPr>
          <p:nvPr/>
        </p:nvPicPr>
        <p:blipFill>
          <a:blip r:embed="rId3" cstate="print"/>
          <a:srcRect/>
          <a:stretch>
            <a:fillRect/>
          </a:stretch>
        </p:blipFill>
        <p:spPr bwMode="auto">
          <a:xfrm>
            <a:off x="0" y="2794000"/>
            <a:ext cx="9145588" cy="457200"/>
          </a:xfrm>
          <a:prstGeom prst="rect">
            <a:avLst/>
          </a:prstGeom>
          <a:noFill/>
          <a:ln w="9525">
            <a:noFill/>
            <a:miter lim="800000"/>
            <a:headEnd/>
            <a:tailEnd/>
          </a:ln>
        </p:spPr>
      </p:pic>
      <p:sp>
        <p:nvSpPr>
          <p:cNvPr id="111619" name="Rectangle 3"/>
          <p:cNvSpPr>
            <a:spLocks noChangeArrowheads="1"/>
          </p:cNvSpPr>
          <p:nvPr/>
        </p:nvSpPr>
        <p:spPr bwMode="auto">
          <a:xfrm>
            <a:off x="0" y="3251200"/>
            <a:ext cx="9144000" cy="914400"/>
          </a:xfrm>
          <a:prstGeom prst="rect">
            <a:avLst/>
          </a:prstGeom>
          <a:solidFill>
            <a:srgbClr val="EF4122"/>
          </a:solidFill>
          <a:ln w="9525">
            <a:noFill/>
            <a:miter lim="800000"/>
            <a:headEnd/>
            <a:tailEnd/>
          </a:ln>
        </p:spPr>
        <p:txBody>
          <a:bodyPr anchor="ctr">
            <a:spAutoFit/>
          </a:bodyPr>
          <a:lstStyle/>
          <a:p>
            <a:pPr algn="ctr">
              <a:spcBef>
                <a:spcPct val="50000"/>
              </a:spcBef>
            </a:pPr>
            <a:endParaRPr lang="en-US" sz="4400" baseline="0" dirty="0"/>
          </a:p>
        </p:txBody>
      </p:sp>
      <p:sp>
        <p:nvSpPr>
          <p:cNvPr id="111620" name="Rectangle 4"/>
          <p:cNvSpPr>
            <a:spLocks noGrp="1" noChangeArrowheads="1"/>
          </p:cNvSpPr>
          <p:nvPr>
            <p:ph type="title"/>
          </p:nvPr>
        </p:nvSpPr>
        <p:spPr bwMode="gray">
          <a:xfrm>
            <a:off x="1600200" y="3390900"/>
            <a:ext cx="6428184" cy="508000"/>
          </a:xfrm>
        </p:spPr>
        <p:txBody>
          <a:bodyPr lIns="0" tIns="0" rIns="0" bIns="0" anchor="ctr"/>
          <a:lstStyle/>
          <a:p>
            <a:pPr algn="ctr" eaLnBrk="1" hangingPunct="1"/>
            <a:r>
              <a:rPr lang="en-US" dirty="0" smtClean="0">
                <a:solidFill>
                  <a:schemeClr val="bg1"/>
                </a:solidFill>
              </a:rPr>
              <a:t>Property Portfolio Model</a:t>
            </a:r>
          </a:p>
        </p:txBody>
      </p:sp>
      <p:sp>
        <p:nvSpPr>
          <p:cNvPr id="11" name="Slide Number Placeholder 10"/>
          <p:cNvSpPr>
            <a:spLocks noGrp="1"/>
          </p:cNvSpPr>
          <p:nvPr>
            <p:ph type="sldNum" sz="quarter" idx="4294967295"/>
          </p:nvPr>
        </p:nvSpPr>
        <p:spPr>
          <a:xfrm>
            <a:off x="8532813" y="182562"/>
            <a:ext cx="293686" cy="228600"/>
          </a:xfrm>
          <a:prstGeom prst="rect">
            <a:avLst/>
          </a:prstGeom>
        </p:spPr>
        <p:txBody>
          <a:bodyPr/>
          <a:lstStyle/>
          <a:p>
            <a:fld id="{41E2985A-DFBA-4DCB-B0F3-A95C5953374A}" type="slidenum">
              <a:rPr lang="en-US" smtClean="0"/>
              <a:pPr/>
              <a:t>19</a:t>
            </a:fld>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r>
              <a:rPr lang="en-US" dirty="0"/>
              <a:t>Antitrust Notice</a:t>
            </a:r>
          </a:p>
        </p:txBody>
      </p:sp>
      <p:sp>
        <p:nvSpPr>
          <p:cNvPr id="15363" name="Rectangle 3"/>
          <p:cNvSpPr>
            <a:spLocks noGrp="1" noChangeArrowheads="1"/>
          </p:cNvSpPr>
          <p:nvPr>
            <p:ph type="body" idx="1"/>
          </p:nvPr>
        </p:nvSpPr>
        <p:spPr>
          <a:xfrm>
            <a:off x="457200" y="1752600"/>
            <a:ext cx="8229600" cy="5105400"/>
          </a:xfrm>
        </p:spPr>
        <p:txBody>
          <a:bodyPr/>
          <a:lstStyle/>
          <a:p>
            <a:pPr>
              <a:lnSpc>
                <a:spcPct val="80000"/>
              </a:lnSpc>
            </a:pPr>
            <a:r>
              <a:rPr lang="en-US" sz="1600" b="1" dirty="0"/>
              <a:t>The Casualty Actuarial Society is committed to adhering strictly to the letter and spirit of the antitrust laws.  Seminars conducted under the auspices of the CAS are designed solely to provide a forum for the expression of various points of view on topics described in the programs or agendas for such meetings.</a:t>
            </a:r>
            <a:r>
              <a:rPr lang="en-US" sz="1600" dirty="0"/>
              <a:t>  </a:t>
            </a:r>
          </a:p>
          <a:p>
            <a:pPr>
              <a:lnSpc>
                <a:spcPct val="80000"/>
              </a:lnSpc>
            </a:pPr>
            <a:endParaRPr lang="en-US" sz="1600" dirty="0"/>
          </a:p>
          <a:p>
            <a:pPr>
              <a:lnSpc>
                <a:spcPct val="80000"/>
              </a:lnSpc>
            </a:pPr>
            <a:r>
              <a:rPr lang="en-US" sz="1600" b="1" dirty="0"/>
              <a:t>Under no circumstances shall CAS seminars be used as a means for competing companies or firms to reach any understanding – expressed or implied – that restricts competition or in any way impairs the ability of members to exercise independent business judgment regarding matters affecting competition.</a:t>
            </a:r>
            <a:r>
              <a:rPr lang="en-US" sz="1600" dirty="0"/>
              <a:t>  </a:t>
            </a:r>
          </a:p>
          <a:p>
            <a:pPr>
              <a:lnSpc>
                <a:spcPct val="80000"/>
              </a:lnSpc>
            </a:pPr>
            <a:endParaRPr lang="en-US" sz="1600" dirty="0"/>
          </a:p>
          <a:p>
            <a:pPr>
              <a:lnSpc>
                <a:spcPct val="80000"/>
              </a:lnSpc>
            </a:pPr>
            <a:r>
              <a:rPr lang="en-US" sz="1600" b="1" dirty="0"/>
              <a:t>It is the responsibility of all seminar participants to be aware of antitrust regulations, to prevent any written or verbal discussions that appear to violate these laws, and to adhere in every respect to the CAS antitrust compliance policy.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7500958" y="5929330"/>
            <a:ext cx="1428760" cy="785818"/>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400" b="0" i="0" u="none" strike="noStrike" cap="none" normalizeH="0" baseline="0" dirty="0" smtClean="0">
              <a:ln>
                <a:noFill/>
              </a:ln>
              <a:solidFill>
                <a:srgbClr val="505050"/>
              </a:solidFill>
              <a:effectLst/>
              <a:latin typeface="Arial" charset="0"/>
            </a:endParaRPr>
          </a:p>
        </p:txBody>
      </p:sp>
      <p:sp>
        <p:nvSpPr>
          <p:cNvPr id="9218" name="Slide Number Placeholder 5"/>
          <p:cNvSpPr>
            <a:spLocks noGrp="1"/>
          </p:cNvSpPr>
          <p:nvPr>
            <p:ph type="sldNum" sz="quarter" idx="12"/>
          </p:nvPr>
        </p:nvSpPr>
        <p:spPr>
          <a:noFill/>
        </p:spPr>
        <p:txBody>
          <a:bodyPr/>
          <a:lstStyle/>
          <a:p>
            <a:fld id="{BFA24283-05A9-4111-A9A9-CA6AD7ADE0F8}" type="slidenum">
              <a:rPr lang="en-US" smtClean="0"/>
              <a:pPr/>
              <a:t>20</a:t>
            </a:fld>
            <a:endParaRPr lang="en-US" dirty="0" smtClean="0"/>
          </a:p>
        </p:txBody>
      </p:sp>
      <p:sp>
        <p:nvSpPr>
          <p:cNvPr id="9219" name="Rectangle 2"/>
          <p:cNvSpPr>
            <a:spLocks noGrp="1" noChangeArrowheads="1"/>
          </p:cNvSpPr>
          <p:nvPr>
            <p:ph type="title"/>
          </p:nvPr>
        </p:nvSpPr>
        <p:spPr/>
        <p:txBody>
          <a:bodyPr/>
          <a:lstStyle/>
          <a:p>
            <a:pPr marL="342900" indent="-342900" eaLnBrk="1" hangingPunct="1"/>
            <a:r>
              <a:rPr lang="en-US" dirty="0" smtClean="0"/>
              <a:t>Property Portfolio Model - Framework</a:t>
            </a:r>
          </a:p>
        </p:txBody>
      </p:sp>
      <p:sp>
        <p:nvSpPr>
          <p:cNvPr id="9220" name="Rectangle 3"/>
          <p:cNvSpPr>
            <a:spLocks noGrp="1" noChangeArrowheads="1"/>
          </p:cNvSpPr>
          <p:nvPr>
            <p:ph type="body" idx="1"/>
          </p:nvPr>
        </p:nvSpPr>
        <p:spPr/>
        <p:txBody>
          <a:bodyPr/>
          <a:lstStyle/>
          <a:p>
            <a:pPr lvl="1"/>
            <a:r>
              <a:rPr lang="en-US" dirty="0" smtClean="0"/>
              <a:t>Begin with individual reinsurance treaties</a:t>
            </a:r>
          </a:p>
          <a:p>
            <a:pPr lvl="1"/>
            <a:r>
              <a:rPr lang="en-US" dirty="0" smtClean="0"/>
              <a:t>Combine to the product line level (using a copula)</a:t>
            </a:r>
          </a:p>
          <a:p>
            <a:pPr lvl="1"/>
            <a:r>
              <a:rPr lang="en-US" dirty="0" smtClean="0"/>
              <a:t>Combine multiple lines into a portfolio (using a copula)</a:t>
            </a:r>
          </a:p>
          <a:p>
            <a:pPr lvl="2"/>
            <a:r>
              <a:rPr lang="en-US" dirty="0" smtClean="0"/>
              <a:t>Property is combined with other lines when calculating the Group’s economic capital.</a:t>
            </a:r>
          </a:p>
          <a:p>
            <a:pPr lvl="2"/>
            <a:r>
              <a:rPr lang="en-US" dirty="0" smtClean="0"/>
              <a:t>This results in a model of the attritional portfolio</a:t>
            </a:r>
          </a:p>
          <a:p>
            <a:pPr lvl="1"/>
            <a:r>
              <a:rPr lang="en-US" dirty="0" smtClean="0"/>
              <a:t>Catastrophe risk is modeled in event loss tables</a:t>
            </a:r>
          </a:p>
          <a:p>
            <a:pPr lvl="1"/>
            <a:r>
              <a:rPr lang="en-US" dirty="0" smtClean="0"/>
              <a:t>Combine attritional and catastrophe distributions by assuming independence</a:t>
            </a:r>
          </a:p>
          <a:p>
            <a:pPr lvl="1"/>
            <a:r>
              <a:rPr lang="en-US" dirty="0" smtClean="0"/>
              <a:t>This results in a model of the overall portfolio, attritional plus catastrophe. Property is a component of this model (represented as a separate column or set of columns).</a:t>
            </a:r>
          </a:p>
          <a:p>
            <a:pPr lvl="1"/>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7500958" y="5929330"/>
            <a:ext cx="1428760" cy="785818"/>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400" b="0" i="0" u="none" strike="noStrike" cap="none" normalizeH="0" baseline="0" dirty="0" smtClean="0">
              <a:ln>
                <a:noFill/>
              </a:ln>
              <a:solidFill>
                <a:srgbClr val="505050"/>
              </a:solidFill>
              <a:effectLst/>
              <a:latin typeface="Arial" charset="0"/>
            </a:endParaRPr>
          </a:p>
        </p:txBody>
      </p:sp>
      <p:sp>
        <p:nvSpPr>
          <p:cNvPr id="9218" name="Slide Number Placeholder 5"/>
          <p:cNvSpPr>
            <a:spLocks noGrp="1"/>
          </p:cNvSpPr>
          <p:nvPr>
            <p:ph type="sldNum" sz="quarter" idx="12"/>
          </p:nvPr>
        </p:nvSpPr>
        <p:spPr>
          <a:noFill/>
        </p:spPr>
        <p:txBody>
          <a:bodyPr/>
          <a:lstStyle/>
          <a:p>
            <a:fld id="{BFA24283-05A9-4111-A9A9-CA6AD7ADE0F8}" type="slidenum">
              <a:rPr lang="en-US" smtClean="0"/>
              <a:pPr/>
              <a:t>21</a:t>
            </a:fld>
            <a:endParaRPr lang="en-US" dirty="0" smtClean="0"/>
          </a:p>
        </p:txBody>
      </p:sp>
      <p:sp>
        <p:nvSpPr>
          <p:cNvPr id="9219" name="Rectangle 2"/>
          <p:cNvSpPr>
            <a:spLocks noGrp="1" noChangeArrowheads="1"/>
          </p:cNvSpPr>
          <p:nvPr>
            <p:ph type="title"/>
          </p:nvPr>
        </p:nvSpPr>
        <p:spPr/>
        <p:txBody>
          <a:bodyPr/>
          <a:lstStyle/>
          <a:p>
            <a:pPr marL="342900" indent="-342900" eaLnBrk="1" hangingPunct="1"/>
            <a:r>
              <a:rPr lang="en-US" dirty="0" smtClean="0"/>
              <a:t>Property Portfolio Model - Attritional</a:t>
            </a:r>
          </a:p>
        </p:txBody>
      </p:sp>
      <p:sp>
        <p:nvSpPr>
          <p:cNvPr id="9220" name="Rectangle 3"/>
          <p:cNvSpPr>
            <a:spLocks noGrp="1" noChangeArrowheads="1"/>
          </p:cNvSpPr>
          <p:nvPr>
            <p:ph type="body" idx="1"/>
          </p:nvPr>
        </p:nvSpPr>
        <p:spPr/>
        <p:txBody>
          <a:bodyPr/>
          <a:lstStyle/>
          <a:p>
            <a:pPr lvl="1"/>
            <a:r>
              <a:rPr lang="en-US" dirty="0" smtClean="0"/>
              <a:t>For attritional risk, we use a copula model. Not for Cat.</a:t>
            </a:r>
          </a:p>
          <a:p>
            <a:pPr lvl="1"/>
            <a:r>
              <a:rPr lang="en-US" dirty="0" smtClean="0"/>
              <a:t>Construct a product line loss distribution by combining the attritional distributions of individual treaties</a:t>
            </a:r>
          </a:p>
          <a:p>
            <a:pPr lvl="1"/>
            <a:r>
              <a:rPr lang="en-US" dirty="0" smtClean="0"/>
              <a:t>Select correlations between product lines</a:t>
            </a:r>
          </a:p>
          <a:p>
            <a:pPr lvl="1"/>
            <a:r>
              <a:rPr lang="en-US" dirty="0" smtClean="0"/>
              <a:t>Simulate nominal losses from the distributions, considering correlations among the product lines.</a:t>
            </a:r>
          </a:p>
          <a:p>
            <a:pPr lvl="1"/>
            <a:r>
              <a:rPr lang="en-US" dirty="0" smtClean="0"/>
              <a:t>Convert nominal losses into financial losses:</a:t>
            </a:r>
          </a:p>
          <a:p>
            <a:pPr lvl="2"/>
            <a:r>
              <a:rPr lang="en-US" dirty="0" smtClean="0"/>
              <a:t>Premium and expenses are treated as fixed</a:t>
            </a:r>
          </a:p>
          <a:p>
            <a:pPr lvl="2"/>
            <a:r>
              <a:rPr lang="en-US" dirty="0" smtClean="0"/>
              <a:t>Discount factors are based on the risk-free yield curve and the duration of the product line</a:t>
            </a:r>
          </a:p>
          <a:p>
            <a:pPr lvl="2"/>
            <a:r>
              <a:rPr lang="en-US" dirty="0" smtClean="0"/>
              <a:t>Financial Loss = PV(Loss) + PV(Expenses) – PV(Premium)</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C963F159-018D-429F-AA80-984D88DE0072}" type="slidenum">
              <a:rPr lang="en-US" smtClean="0"/>
              <a:pPr/>
              <a:t>22</a:t>
            </a:fld>
            <a:endParaRPr lang="en-US" dirty="0" smtClean="0"/>
          </a:p>
        </p:txBody>
      </p:sp>
      <p:sp>
        <p:nvSpPr>
          <p:cNvPr id="10243" name="Rectangle 2"/>
          <p:cNvSpPr>
            <a:spLocks noGrp="1" noChangeArrowheads="1"/>
          </p:cNvSpPr>
          <p:nvPr>
            <p:ph type="title"/>
          </p:nvPr>
        </p:nvSpPr>
        <p:spPr/>
        <p:txBody>
          <a:bodyPr/>
          <a:lstStyle/>
          <a:p>
            <a:pPr marL="342900" indent="-342900" eaLnBrk="1" hangingPunct="1"/>
            <a:r>
              <a:rPr lang="en-US" dirty="0" smtClean="0"/>
              <a:t>Property Portfolio Model - Attritional Loss Distribution</a:t>
            </a:r>
          </a:p>
        </p:txBody>
      </p:sp>
      <p:sp>
        <p:nvSpPr>
          <p:cNvPr id="10244" name="Rectangle 3"/>
          <p:cNvSpPr>
            <a:spLocks noGrp="1" noChangeArrowheads="1"/>
          </p:cNvSpPr>
          <p:nvPr>
            <p:ph type="body" idx="1"/>
          </p:nvPr>
        </p:nvSpPr>
        <p:spPr/>
        <p:txBody>
          <a:bodyPr/>
          <a:lstStyle/>
          <a:p>
            <a:pPr lvl="1"/>
            <a:r>
              <a:rPr lang="en-US" dirty="0" smtClean="0"/>
              <a:t>Discrete model of how annual non-Cat losses are spread over the range of possible outcomes.</a:t>
            </a:r>
          </a:p>
          <a:p>
            <a:pPr lvl="1"/>
            <a:r>
              <a:rPr lang="en-US" dirty="0" smtClean="0"/>
              <a:t>Selecting the loss distribution for a single treaty:</a:t>
            </a:r>
          </a:p>
          <a:p>
            <a:pPr lvl="2"/>
            <a:r>
              <a:rPr lang="en-US" dirty="0" smtClean="0"/>
              <a:t>Estimate the probability that the layer will be loss free and the probability of a full limit loss.</a:t>
            </a:r>
          </a:p>
          <a:p>
            <a:pPr lvl="2"/>
            <a:r>
              <a:rPr lang="en-US" dirty="0" smtClean="0"/>
              <a:t>Benchmark curves are based on product line and layer. If the experience is extensive consider historical experience as a basis for an estimate of annual variability.</a:t>
            </a:r>
          </a:p>
          <a:p>
            <a:pPr lvl="2"/>
            <a:r>
              <a:rPr lang="en-US" dirty="0" smtClean="0"/>
              <a:t>Larger subject base implies smaller relative volatility</a:t>
            </a:r>
          </a:p>
          <a:p>
            <a:pPr lvl="2"/>
            <a:r>
              <a:rPr lang="en-US" dirty="0" smtClean="0"/>
              <a:t>Consider features that significantly modify ultimate cash flows:</a:t>
            </a:r>
          </a:p>
          <a:p>
            <a:pPr lvl="3"/>
            <a:r>
              <a:rPr lang="en-US" dirty="0" smtClean="0"/>
              <a:t>Annual Aggregate Deductible</a:t>
            </a:r>
          </a:p>
          <a:p>
            <a:pPr lvl="3"/>
            <a:r>
              <a:rPr lang="en-US" dirty="0" smtClean="0"/>
              <a:t>Reinstatements</a:t>
            </a:r>
          </a:p>
          <a:p>
            <a:pPr lvl="3"/>
            <a:r>
              <a:rPr lang="en-US" dirty="0" smtClean="0"/>
              <a:t>Loss Ratio Cap</a:t>
            </a:r>
          </a:p>
          <a:p>
            <a:pPr lvl="3"/>
            <a:r>
              <a:rPr lang="en-US" dirty="0" smtClean="0"/>
              <a:t>Sliding scale commission</a:t>
            </a:r>
          </a:p>
          <a:p>
            <a:pPr lvl="1"/>
            <a:endParaRPr lang="en-US" dirty="0" smtClean="0"/>
          </a:p>
          <a:p>
            <a:pPr lvl="1" eaLnBrk="1" hangingPunct="1">
              <a:buFont typeface="Wingdings" pitchFamily="2" charset="2"/>
              <a:buNone/>
            </a:pPr>
            <a:endParaRPr lang="en-US" b="1" baseline="-25000" dirty="0" smtClean="0"/>
          </a:p>
          <a:p>
            <a:pPr lvl="1" eaLnBrk="1" hangingPunct="1"/>
            <a:endParaRPr lang="en-US" b="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07351AD7-3340-4E65-8509-B1C9F5ECE52A}" type="slidenum">
              <a:rPr lang="en-US" smtClean="0"/>
              <a:pPr/>
              <a:t>23</a:t>
            </a:fld>
            <a:endParaRPr lang="en-US" dirty="0" smtClean="0"/>
          </a:p>
        </p:txBody>
      </p:sp>
      <p:sp>
        <p:nvSpPr>
          <p:cNvPr id="11267" name="Rectangle 2"/>
          <p:cNvSpPr>
            <a:spLocks noGrp="1" noChangeArrowheads="1"/>
          </p:cNvSpPr>
          <p:nvPr>
            <p:ph type="title"/>
          </p:nvPr>
        </p:nvSpPr>
        <p:spPr/>
        <p:txBody>
          <a:bodyPr/>
          <a:lstStyle/>
          <a:p>
            <a:pPr marL="342900" indent="-342900" eaLnBrk="1" hangingPunct="1"/>
            <a:r>
              <a:rPr lang="en-US" dirty="0" smtClean="0"/>
              <a:t>Copula Model Background</a:t>
            </a:r>
          </a:p>
        </p:txBody>
      </p:sp>
      <p:sp>
        <p:nvSpPr>
          <p:cNvPr id="11268" name="Rectangle 3"/>
          <p:cNvSpPr>
            <a:spLocks noGrp="1" noChangeArrowheads="1"/>
          </p:cNvSpPr>
          <p:nvPr>
            <p:ph type="body" idx="1"/>
          </p:nvPr>
        </p:nvSpPr>
        <p:spPr/>
        <p:txBody>
          <a:bodyPr/>
          <a:lstStyle/>
          <a:p>
            <a:pPr lvl="1"/>
            <a:r>
              <a:rPr lang="en-US" dirty="0" smtClean="0"/>
              <a:t>A copula is defined as the joint cumulative distribution function of k uniform random variables.</a:t>
            </a:r>
          </a:p>
          <a:p>
            <a:pPr lvl="1"/>
            <a:r>
              <a:rPr lang="en-US" dirty="0" smtClean="0"/>
              <a:t>Key idea: The correlation relationship is generated separately from the marginal </a:t>
            </a:r>
            <a:r>
              <a:rPr lang="en-US" dirty="0" smtClean="0"/>
              <a:t>densities.</a:t>
            </a:r>
          </a:p>
        </p:txBody>
      </p:sp>
      <p:pic>
        <p:nvPicPr>
          <p:cNvPr id="117762" name="Picture 2"/>
          <p:cNvPicPr>
            <a:picLocks noChangeAspect="1" noChangeArrowheads="1"/>
          </p:cNvPicPr>
          <p:nvPr/>
        </p:nvPicPr>
        <p:blipFill>
          <a:blip r:embed="rId3" cstate="print"/>
          <a:srcRect/>
          <a:stretch>
            <a:fillRect/>
          </a:stretch>
        </p:blipFill>
        <p:spPr bwMode="auto">
          <a:xfrm>
            <a:off x="1259632" y="3068960"/>
            <a:ext cx="5052053" cy="3789040"/>
          </a:xfrm>
          <a:prstGeom prst="rect">
            <a:avLst/>
          </a:prstGeom>
          <a:noFill/>
          <a:ln w="9525">
            <a:noFill/>
            <a:miter lim="800000"/>
            <a:headEnd/>
            <a:tailEnd/>
          </a:ln>
        </p:spPr>
      </p:pic>
      <p:sp>
        <p:nvSpPr>
          <p:cNvPr id="6" name="TextBox 5"/>
          <p:cNvSpPr txBox="1"/>
          <p:nvPr/>
        </p:nvSpPr>
        <p:spPr>
          <a:xfrm>
            <a:off x="6372200" y="3861048"/>
            <a:ext cx="2592288" cy="523220"/>
          </a:xfrm>
          <a:prstGeom prst="rect">
            <a:avLst/>
          </a:prstGeom>
          <a:noFill/>
        </p:spPr>
        <p:txBody>
          <a:bodyPr wrap="square" rtlCol="0">
            <a:spAutoFit/>
          </a:bodyPr>
          <a:lstStyle/>
          <a:p>
            <a:r>
              <a:rPr lang="en-US" dirty="0" smtClean="0"/>
              <a:t>Gaussian copula</a:t>
            </a:r>
          </a:p>
          <a:p>
            <a:r>
              <a:rPr lang="en-US" dirty="0" smtClean="0"/>
              <a:t>80% correlation</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07351AD7-3340-4E65-8509-B1C9F5ECE52A}" type="slidenum">
              <a:rPr lang="en-US" smtClean="0"/>
              <a:pPr/>
              <a:t>24</a:t>
            </a:fld>
            <a:endParaRPr lang="en-US" dirty="0" smtClean="0"/>
          </a:p>
        </p:txBody>
      </p:sp>
      <p:sp>
        <p:nvSpPr>
          <p:cNvPr id="11267" name="Rectangle 2"/>
          <p:cNvSpPr>
            <a:spLocks noGrp="1" noChangeArrowheads="1"/>
          </p:cNvSpPr>
          <p:nvPr>
            <p:ph type="title"/>
          </p:nvPr>
        </p:nvSpPr>
        <p:spPr/>
        <p:txBody>
          <a:bodyPr/>
          <a:lstStyle/>
          <a:p>
            <a:pPr marL="342900" indent="-342900" eaLnBrk="1" hangingPunct="1"/>
            <a:r>
              <a:rPr lang="en-US" dirty="0" smtClean="0"/>
              <a:t>Copula Model Background – The Gaussian Copula</a:t>
            </a:r>
          </a:p>
        </p:txBody>
      </p:sp>
      <p:sp>
        <p:nvSpPr>
          <p:cNvPr id="11268" name="Rectangle 3"/>
          <p:cNvSpPr>
            <a:spLocks noGrp="1" noChangeArrowheads="1"/>
          </p:cNvSpPr>
          <p:nvPr>
            <p:ph type="body" idx="1"/>
          </p:nvPr>
        </p:nvSpPr>
        <p:spPr/>
        <p:txBody>
          <a:bodyPr/>
          <a:lstStyle/>
          <a:p>
            <a:pPr lvl="1"/>
            <a:r>
              <a:rPr lang="en-US" dirty="0" smtClean="0"/>
              <a:t>Correlation Matrix</a:t>
            </a:r>
          </a:p>
          <a:p>
            <a:pPr lvl="2"/>
            <a:r>
              <a:rPr lang="en-US" dirty="0" smtClean="0"/>
              <a:t>k is the number of units in the model. The matrix is k by k.</a:t>
            </a:r>
          </a:p>
          <a:p>
            <a:pPr lvl="2"/>
            <a:r>
              <a:rPr lang="en-US" dirty="0" smtClean="0"/>
              <a:t>Correlation coefficients represent the closeness of outcomes across units in the model.</a:t>
            </a:r>
          </a:p>
          <a:p>
            <a:pPr lvl="2"/>
            <a:r>
              <a:rPr lang="en-US" dirty="0" smtClean="0"/>
              <a:t>Positive semi-definite - This means that the correlations are consistent with each other.</a:t>
            </a:r>
          </a:p>
          <a:p>
            <a:pPr lvl="2"/>
            <a:r>
              <a:rPr lang="en-US" dirty="0" smtClean="0"/>
              <a:t>The units could be treaties, product lines, or business units which combine multiple product lines.</a:t>
            </a:r>
          </a:p>
          <a:p>
            <a:pPr lvl="1"/>
            <a:r>
              <a:rPr lang="en-US" dirty="0" smtClean="0"/>
              <a:t>More flexible than closed form multivariate models:</a:t>
            </a:r>
          </a:p>
          <a:p>
            <a:pPr lvl="2"/>
            <a:r>
              <a:rPr lang="en-US" dirty="0" smtClean="0"/>
              <a:t>Correlation assumptions are kept separate from the individual loss distributions</a:t>
            </a:r>
          </a:p>
          <a:p>
            <a:pPr lvl="2"/>
            <a:r>
              <a:rPr lang="en-US" dirty="0" smtClean="0"/>
              <a:t>Some multivariate models only allow the user to adjust one parameter for correlation.</a:t>
            </a:r>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07351AD7-3340-4E65-8509-B1C9F5ECE52A}" type="slidenum">
              <a:rPr lang="en-US" smtClean="0"/>
              <a:pPr/>
              <a:t>25</a:t>
            </a:fld>
            <a:endParaRPr lang="en-US" dirty="0" smtClean="0"/>
          </a:p>
        </p:txBody>
      </p:sp>
      <p:sp>
        <p:nvSpPr>
          <p:cNvPr id="11267" name="Rectangle 2"/>
          <p:cNvSpPr>
            <a:spLocks noGrp="1" noChangeArrowheads="1"/>
          </p:cNvSpPr>
          <p:nvPr>
            <p:ph type="title"/>
          </p:nvPr>
        </p:nvSpPr>
        <p:spPr/>
        <p:txBody>
          <a:bodyPr/>
          <a:lstStyle/>
          <a:p>
            <a:pPr marL="342900" indent="-342900" eaLnBrk="1" hangingPunct="1"/>
            <a:r>
              <a:rPr lang="en-US" dirty="0" smtClean="0"/>
              <a:t>Copula Model Background – Hypothetical Inputs</a:t>
            </a:r>
          </a:p>
        </p:txBody>
      </p:sp>
      <p:sp>
        <p:nvSpPr>
          <p:cNvPr id="11268" name="Rectangle 3"/>
          <p:cNvSpPr>
            <a:spLocks noGrp="1" noChangeArrowheads="1"/>
          </p:cNvSpPr>
          <p:nvPr>
            <p:ph type="body" idx="1"/>
          </p:nvPr>
        </p:nvSpPr>
        <p:spPr/>
        <p:txBody>
          <a:bodyPr/>
          <a:lstStyle/>
          <a:p>
            <a:pPr lvl="1"/>
            <a:r>
              <a:rPr lang="en-US" dirty="0" smtClean="0"/>
              <a:t>Correlation Matrix example – between product lines:</a:t>
            </a:r>
          </a:p>
          <a:p>
            <a:pPr lvl="1"/>
            <a:endParaRPr lang="en-US" dirty="0" smtClean="0"/>
          </a:p>
          <a:p>
            <a:pPr lvl="1"/>
            <a:endParaRPr lang="en-US" dirty="0" smtClean="0"/>
          </a:p>
          <a:p>
            <a:pPr lvl="1"/>
            <a:endParaRPr lang="en-US" dirty="0" smtClean="0"/>
          </a:p>
          <a:p>
            <a:pPr lvl="1"/>
            <a:endParaRPr lang="en-US" dirty="0" smtClean="0"/>
          </a:p>
          <a:p>
            <a:pPr lvl="1"/>
            <a:r>
              <a:rPr lang="en-US" dirty="0" smtClean="0"/>
              <a:t>Loss distribution example</a:t>
            </a:r>
          </a:p>
          <a:p>
            <a:pPr lvl="2"/>
            <a:r>
              <a:rPr lang="en-US" dirty="0" smtClean="0"/>
              <a:t>Discrete form</a:t>
            </a:r>
          </a:p>
          <a:p>
            <a:pPr lvl="2"/>
            <a:r>
              <a:rPr lang="en-US" dirty="0" smtClean="0"/>
              <a:t>More points in the tail</a:t>
            </a:r>
          </a:p>
          <a:p>
            <a:pPr lvl="2"/>
            <a:r>
              <a:rPr lang="en-US" dirty="0" smtClean="0"/>
              <a:t>Represents a product line,</a:t>
            </a:r>
          </a:p>
          <a:p>
            <a:pPr lvl="2">
              <a:buNone/>
            </a:pPr>
            <a:r>
              <a:rPr lang="en-US" dirty="0" smtClean="0"/>
              <a:t>   such as Property National</a:t>
            </a:r>
          </a:p>
          <a:p>
            <a:pPr lvl="1"/>
            <a:endParaRPr lang="en-US" dirty="0" smtClean="0"/>
          </a:p>
        </p:txBody>
      </p:sp>
      <p:graphicFrame>
        <p:nvGraphicFramePr>
          <p:cNvPr id="6" name="Table 5"/>
          <p:cNvGraphicFramePr>
            <a:graphicFrameLocks noGrp="1"/>
          </p:cNvGraphicFramePr>
          <p:nvPr/>
        </p:nvGraphicFramePr>
        <p:xfrm>
          <a:off x="1115616" y="2060848"/>
          <a:ext cx="3528392" cy="1296145"/>
        </p:xfrm>
        <a:graphic>
          <a:graphicData uri="http://schemas.openxmlformats.org/drawingml/2006/table">
            <a:tbl>
              <a:tblPr/>
              <a:tblGrid>
                <a:gridCol w="864385"/>
                <a:gridCol w="807704"/>
                <a:gridCol w="864385"/>
                <a:gridCol w="495959"/>
                <a:gridCol w="495959"/>
              </a:tblGrid>
              <a:tr h="259229">
                <a:tc>
                  <a:txBody>
                    <a:bodyPr/>
                    <a:lstStyle/>
                    <a:p>
                      <a:pPr algn="ctr" fontAlgn="b"/>
                      <a:r>
                        <a:rPr lang="en-US" sz="1100" b="0"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Prop - Natl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Prop - Regl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Auto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Crop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229">
                <a:tc>
                  <a:txBody>
                    <a:bodyPr/>
                    <a:lstStyle/>
                    <a:p>
                      <a:pPr algn="ctr" fontAlgn="b"/>
                      <a:r>
                        <a:rPr lang="en-US" sz="1100" b="0" i="0" u="none" strike="noStrike" dirty="0">
                          <a:solidFill>
                            <a:srgbClr val="000000"/>
                          </a:solidFill>
                          <a:latin typeface="Arial"/>
                        </a:rPr>
                        <a:t>Prop - Natl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229">
                <a:tc>
                  <a:txBody>
                    <a:bodyPr/>
                    <a:lstStyle/>
                    <a:p>
                      <a:pPr algn="ctr" fontAlgn="b"/>
                      <a:r>
                        <a:rPr lang="en-US" sz="1100" b="0" i="0" u="none" strike="noStrike" dirty="0">
                          <a:solidFill>
                            <a:srgbClr val="000000"/>
                          </a:solidFill>
                          <a:latin typeface="Arial"/>
                        </a:rPr>
                        <a:t>Prop - Regl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229">
                <a:tc>
                  <a:txBody>
                    <a:bodyPr/>
                    <a:lstStyle/>
                    <a:p>
                      <a:pPr algn="ctr" fontAlgn="b"/>
                      <a:r>
                        <a:rPr lang="en-US" sz="1100" b="0" i="0" u="none" strike="noStrike" dirty="0">
                          <a:solidFill>
                            <a:srgbClr val="000000"/>
                          </a:solidFill>
                          <a:latin typeface="Arial"/>
                        </a:rPr>
                        <a:t>Auto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229">
                <a:tc>
                  <a:txBody>
                    <a:bodyPr/>
                    <a:lstStyle/>
                    <a:p>
                      <a:pPr algn="ctr" fontAlgn="b"/>
                      <a:r>
                        <a:rPr lang="en-US" sz="1100" b="0" i="0" u="none" strike="noStrike" dirty="0">
                          <a:solidFill>
                            <a:srgbClr val="000000"/>
                          </a:solidFill>
                          <a:latin typeface="Arial"/>
                        </a:rPr>
                        <a:t>Crop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Arial"/>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4932040" y="3789040"/>
          <a:ext cx="1944216" cy="2808319"/>
        </p:xfrm>
        <a:graphic>
          <a:graphicData uri="http://schemas.openxmlformats.org/drawingml/2006/table">
            <a:tbl>
              <a:tblPr/>
              <a:tblGrid>
                <a:gridCol w="972108"/>
                <a:gridCol w="972108"/>
              </a:tblGrid>
              <a:tr h="351039">
                <a:tc>
                  <a:txBody>
                    <a:bodyPr/>
                    <a:lstStyle/>
                    <a:p>
                      <a:pPr algn="ctr" fontAlgn="b"/>
                      <a:r>
                        <a:rPr lang="en-US" sz="1000" b="1" i="0" u="none" strike="noStrike" dirty="0">
                          <a:latin typeface="Arial"/>
                        </a:rPr>
                        <a:t> cumulative</a:t>
                      </a:r>
                      <a:br>
                        <a:rPr lang="en-US" sz="1000" b="1" i="0" u="none" strike="noStrike" dirty="0">
                          <a:latin typeface="Arial"/>
                        </a:rPr>
                      </a:br>
                      <a:r>
                        <a:rPr lang="en-US" sz="1000" b="1" i="0" u="none" strike="noStrike" dirty="0">
                          <a:latin typeface="Arial"/>
                        </a:rPr>
                        <a:t>probability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1" i="0" u="none" strike="noStrike" dirty="0">
                          <a:latin typeface="Arial"/>
                        </a:rPr>
                        <a:t>loss</a:t>
                      </a:r>
                      <a:br>
                        <a:rPr lang="en-US" sz="1000" b="1" i="0" u="none" strike="noStrike" dirty="0">
                          <a:latin typeface="Arial"/>
                        </a:rPr>
                      </a:br>
                      <a:r>
                        <a:rPr lang="en-US" sz="1000" b="1" i="0" u="none" strike="noStrike" dirty="0">
                          <a:latin typeface="Arial"/>
                        </a:rPr>
                        <a:t>ratio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75520">
                <a:tc>
                  <a:txBody>
                    <a:bodyPr/>
                    <a:lstStyle/>
                    <a:p>
                      <a:pPr algn="ctr" fontAlgn="b"/>
                      <a:r>
                        <a:rPr lang="en-US" sz="1000" b="0" i="0" u="none" strike="noStrike" dirty="0">
                          <a:latin typeface="Arial"/>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115%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210%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280%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360%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450%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520">
                <a:tc>
                  <a:txBody>
                    <a:bodyPr/>
                    <a:lstStyle/>
                    <a:p>
                      <a:pPr algn="ctr" fontAlgn="b"/>
                      <a:r>
                        <a:rPr lang="en-US" sz="1000" b="0" i="0" u="none" strike="noStrike" dirty="0">
                          <a:latin typeface="Arial"/>
                        </a:rPr>
                        <a:t>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720%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07351AD7-3340-4E65-8509-B1C9F5ECE52A}" type="slidenum">
              <a:rPr lang="en-US" smtClean="0"/>
              <a:pPr/>
              <a:t>26</a:t>
            </a:fld>
            <a:endParaRPr lang="en-US" dirty="0" smtClean="0"/>
          </a:p>
        </p:txBody>
      </p:sp>
      <p:sp>
        <p:nvSpPr>
          <p:cNvPr id="11267" name="Rectangle 2"/>
          <p:cNvSpPr>
            <a:spLocks noGrp="1" noChangeArrowheads="1"/>
          </p:cNvSpPr>
          <p:nvPr>
            <p:ph type="title"/>
          </p:nvPr>
        </p:nvSpPr>
        <p:spPr/>
        <p:txBody>
          <a:bodyPr/>
          <a:lstStyle/>
          <a:p>
            <a:pPr marL="342900" indent="-342900" eaLnBrk="1" hangingPunct="1"/>
            <a:r>
              <a:rPr lang="en-US" dirty="0" smtClean="0"/>
              <a:t>Copula Model Parameters - Correlation Matrix -       Key Input / Assumption</a:t>
            </a:r>
          </a:p>
        </p:txBody>
      </p:sp>
      <p:sp>
        <p:nvSpPr>
          <p:cNvPr id="11268" name="Rectangle 3"/>
          <p:cNvSpPr>
            <a:spLocks noGrp="1" noChangeArrowheads="1"/>
          </p:cNvSpPr>
          <p:nvPr>
            <p:ph type="body" idx="1"/>
          </p:nvPr>
        </p:nvSpPr>
        <p:spPr/>
        <p:txBody>
          <a:bodyPr/>
          <a:lstStyle/>
          <a:p>
            <a:pPr lvl="1"/>
            <a:endParaRPr lang="en-US" dirty="0" smtClean="0"/>
          </a:p>
          <a:p>
            <a:pPr lvl="1"/>
            <a:r>
              <a:rPr lang="en-US" dirty="0" smtClean="0"/>
              <a:t>Consider correlations between loss ratios (not losses)</a:t>
            </a:r>
          </a:p>
          <a:p>
            <a:pPr lvl="2"/>
            <a:r>
              <a:rPr lang="en-US" dirty="0" smtClean="0"/>
              <a:t>Rate adequacy in different lines is subject to a market cycle</a:t>
            </a:r>
          </a:p>
          <a:p>
            <a:pPr lvl="1"/>
            <a:r>
              <a:rPr lang="en-US" dirty="0" smtClean="0"/>
              <a:t>When selecting correlations across </a:t>
            </a:r>
            <a:r>
              <a:rPr lang="en-US" u="sng" dirty="0" smtClean="0"/>
              <a:t>lines</a:t>
            </a:r>
            <a:r>
              <a:rPr lang="en-US" dirty="0" smtClean="0"/>
              <a:t> consider:</a:t>
            </a:r>
          </a:p>
          <a:p>
            <a:pPr lvl="2"/>
            <a:r>
              <a:rPr lang="en-US" dirty="0" smtClean="0"/>
              <a:t>Geography: Regional versus national</a:t>
            </a:r>
          </a:p>
          <a:p>
            <a:pPr lvl="2"/>
            <a:r>
              <a:rPr lang="en-US" dirty="0" smtClean="0"/>
              <a:t>Perils: for example, drought is a crucial driver of crop insurance results but probably irrelevant for casualty</a:t>
            </a:r>
          </a:p>
          <a:p>
            <a:pPr lvl="2"/>
            <a:r>
              <a:rPr lang="en-US" dirty="0" smtClean="0"/>
              <a:t>Macroeconomic forces: Impact premium and losses in several lines at once</a:t>
            </a:r>
          </a:p>
          <a:p>
            <a:pPr lvl="3"/>
            <a:r>
              <a:rPr lang="en-US" dirty="0" smtClean="0"/>
              <a:t>Inflationary trends</a:t>
            </a:r>
          </a:p>
          <a:p>
            <a:pPr lvl="3"/>
            <a:r>
              <a:rPr lang="en-US" dirty="0" smtClean="0"/>
              <a:t>Tort environment trends</a:t>
            </a:r>
          </a:p>
          <a:p>
            <a:pPr lvl="3"/>
            <a:r>
              <a:rPr lang="en-US" dirty="0" smtClean="0"/>
              <a:t>Unemployment rate and GDP growth</a:t>
            </a:r>
          </a:p>
          <a:p>
            <a:pPr lvl="1" eaLnBrk="1" hangingPunct="1">
              <a:buFont typeface="Arial" charset="0"/>
              <a:buChar char="•"/>
            </a:pP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07351AD7-3340-4E65-8509-B1C9F5ECE52A}" type="slidenum">
              <a:rPr lang="en-US" smtClean="0"/>
              <a:pPr/>
              <a:t>27</a:t>
            </a:fld>
            <a:endParaRPr lang="en-US" dirty="0" smtClean="0"/>
          </a:p>
        </p:txBody>
      </p:sp>
      <p:sp>
        <p:nvSpPr>
          <p:cNvPr id="11267" name="Rectangle 2"/>
          <p:cNvSpPr>
            <a:spLocks noGrp="1" noChangeArrowheads="1"/>
          </p:cNvSpPr>
          <p:nvPr>
            <p:ph type="title"/>
          </p:nvPr>
        </p:nvSpPr>
        <p:spPr/>
        <p:txBody>
          <a:bodyPr/>
          <a:lstStyle/>
          <a:p>
            <a:pPr marL="342900" indent="-342900" eaLnBrk="1" hangingPunct="1"/>
            <a:r>
              <a:rPr lang="en-US" dirty="0" smtClean="0"/>
              <a:t>Copula Model Parameters - Correlation Matrix -       Key Input / Assumption</a:t>
            </a:r>
          </a:p>
        </p:txBody>
      </p:sp>
      <p:sp>
        <p:nvSpPr>
          <p:cNvPr id="11268" name="Rectangle 3"/>
          <p:cNvSpPr>
            <a:spLocks noGrp="1" noChangeArrowheads="1"/>
          </p:cNvSpPr>
          <p:nvPr>
            <p:ph type="body" idx="1"/>
          </p:nvPr>
        </p:nvSpPr>
        <p:spPr/>
        <p:txBody>
          <a:bodyPr/>
          <a:lstStyle/>
          <a:p>
            <a:pPr lvl="1"/>
            <a:endParaRPr lang="en-US" dirty="0" smtClean="0"/>
          </a:p>
          <a:p>
            <a:pPr lvl="1"/>
            <a:r>
              <a:rPr lang="en-US" dirty="0" smtClean="0"/>
              <a:t>When selecting correlations across </a:t>
            </a:r>
            <a:r>
              <a:rPr lang="en-US" u="sng" dirty="0" smtClean="0"/>
              <a:t>treaties</a:t>
            </a:r>
            <a:r>
              <a:rPr lang="en-US" dirty="0" smtClean="0"/>
              <a:t> consider:</a:t>
            </a:r>
          </a:p>
          <a:p>
            <a:pPr lvl="2"/>
            <a:r>
              <a:rPr lang="en-US" dirty="0" smtClean="0"/>
              <a:t>If an insurer buys a tower of several excess of loss layers, then those layers would probably be highly correlated</a:t>
            </a:r>
          </a:p>
          <a:p>
            <a:pPr lvl="2"/>
            <a:r>
              <a:rPr lang="en-US" dirty="0" smtClean="0"/>
              <a:t>If two reinsurance treaties cover national property E&amp;S insurers who participate in towers on the same large buildings, that would suggest higher correlation</a:t>
            </a:r>
          </a:p>
          <a:p>
            <a:pPr lvl="2"/>
            <a:r>
              <a:rPr lang="en-US" dirty="0" smtClean="0"/>
              <a:t>Density of risks: can a single fire destroy multiple buildings?</a:t>
            </a:r>
          </a:p>
          <a:p>
            <a:pPr lvl="2"/>
            <a:r>
              <a:rPr lang="en-US" dirty="0" smtClean="0"/>
              <a:t>Some risks that are lumped into the attritional distribution are truly more catastrophic in nature, such as winter storm damage.</a:t>
            </a:r>
          </a:p>
          <a:p>
            <a:pPr lvl="1"/>
            <a:r>
              <a:rPr lang="en-US" dirty="0" smtClean="0"/>
              <a:t>Techniques for selecting correlation coefficients:</a:t>
            </a:r>
          </a:p>
          <a:p>
            <a:pPr lvl="2"/>
            <a:r>
              <a:rPr lang="en-US" dirty="0" smtClean="0"/>
              <a:t>Estimate using historical company or industry data.</a:t>
            </a:r>
          </a:p>
          <a:p>
            <a:pPr lvl="2"/>
            <a:r>
              <a:rPr lang="en-US" dirty="0" smtClean="0"/>
              <a:t>Expert opinion</a:t>
            </a:r>
          </a:p>
          <a:p>
            <a:pPr lvl="2"/>
            <a:r>
              <a:rPr lang="en-US" dirty="0" smtClean="0"/>
              <a:t>Stress testing – important in practice</a:t>
            </a:r>
          </a:p>
          <a:p>
            <a:pPr lvl="1" eaLnBrk="1" hangingPunct="1">
              <a:buFont typeface="Arial" charset="0"/>
              <a:buChar char="•"/>
            </a:pP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nvGraphicFramePr>
        <p:xfrm>
          <a:off x="1646465" y="714375"/>
          <a:ext cx="4640047" cy="4786327"/>
        </p:xfrm>
        <a:graphic>
          <a:graphicData uri="http://schemas.openxmlformats.org/drawingml/2006/chart">
            <c:chart xmlns:c="http://schemas.openxmlformats.org/drawingml/2006/chart" xmlns:r="http://schemas.openxmlformats.org/officeDocument/2006/relationships" r:id="rId3"/>
          </a:graphicData>
        </a:graphic>
      </p:graphicFrame>
      <p:sp>
        <p:nvSpPr>
          <p:cNvPr id="201" name="Slide Number Placeholder 5"/>
          <p:cNvSpPr>
            <a:spLocks noGrp="1"/>
          </p:cNvSpPr>
          <p:nvPr>
            <p:ph type="sldNum" sz="quarter" idx="12"/>
          </p:nvPr>
        </p:nvSpPr>
        <p:spPr/>
        <p:txBody>
          <a:bodyPr/>
          <a:lstStyle/>
          <a:p>
            <a:fld id="{4F97EF2E-E3D3-44F4-9A86-D5529768DE9C}" type="slidenum">
              <a:rPr lang="en-US"/>
              <a:pPr/>
              <a:t>28</a:t>
            </a:fld>
            <a:endParaRPr lang="en-US" dirty="0"/>
          </a:p>
        </p:txBody>
      </p:sp>
      <p:sp>
        <p:nvSpPr>
          <p:cNvPr id="110594" name="Rectangle 2"/>
          <p:cNvSpPr>
            <a:spLocks noGrp="1" noChangeArrowheads="1"/>
          </p:cNvSpPr>
          <p:nvPr>
            <p:ph type="title"/>
          </p:nvPr>
        </p:nvSpPr>
        <p:spPr>
          <a:xfrm>
            <a:off x="430213" y="642918"/>
            <a:ext cx="8713787" cy="431800"/>
          </a:xfrm>
        </p:spPr>
        <p:txBody>
          <a:bodyPr/>
          <a:lstStyle/>
          <a:p>
            <a:r>
              <a:rPr lang="en-US" dirty="0" smtClean="0"/>
              <a:t>Layering</a:t>
            </a:r>
            <a:endParaRPr lang="en-US" dirty="0"/>
          </a:p>
        </p:txBody>
      </p:sp>
      <p:sp>
        <p:nvSpPr>
          <p:cNvPr id="15" name="Text Box 1537"/>
          <p:cNvSpPr txBox="1">
            <a:spLocks noChangeArrowheads="1"/>
          </p:cNvSpPr>
          <p:nvPr/>
        </p:nvSpPr>
        <p:spPr bwMode="auto">
          <a:xfrm>
            <a:off x="214282" y="5357826"/>
            <a:ext cx="7814102" cy="1277273"/>
          </a:xfrm>
          <a:prstGeom prst="rect">
            <a:avLst/>
          </a:prstGeom>
          <a:noFill/>
          <a:ln w="9525">
            <a:noFill/>
            <a:miter lim="800000"/>
            <a:headEnd/>
            <a:tailEnd/>
          </a:ln>
        </p:spPr>
        <p:txBody>
          <a:bodyPr wrap="square">
            <a:spAutoFit/>
          </a:bodyPr>
          <a:lstStyle/>
          <a:p>
            <a:pPr>
              <a:spcBef>
                <a:spcPct val="50000"/>
              </a:spcBef>
            </a:pPr>
            <a:r>
              <a:rPr lang="en-US" dirty="0" smtClean="0">
                <a:solidFill>
                  <a:schemeClr val="folHlink"/>
                </a:solidFill>
              </a:rPr>
              <a:t>The primary insurer has decided to retain the first million of each occurrence and cede the rest.</a:t>
            </a:r>
          </a:p>
          <a:p>
            <a:pPr>
              <a:spcBef>
                <a:spcPct val="50000"/>
              </a:spcBef>
            </a:pPr>
            <a:r>
              <a:rPr lang="en-US" dirty="0" smtClean="0">
                <a:solidFill>
                  <a:schemeClr val="folHlink"/>
                </a:solidFill>
              </a:rPr>
              <a:t>Above one million, the risk is ceded to reinsurers, split into four excess of loss layers.</a:t>
            </a:r>
          </a:p>
          <a:p>
            <a:pPr>
              <a:spcBef>
                <a:spcPct val="50000"/>
              </a:spcBef>
            </a:pPr>
            <a:r>
              <a:rPr lang="en-US" dirty="0" smtClean="0">
                <a:solidFill>
                  <a:schemeClr val="folHlink"/>
                </a:solidFill>
              </a:rPr>
              <a:t>It is common in practice for a single layer to be shared by several reinsurers.</a:t>
            </a:r>
            <a:endParaRPr lang="en-US" dirty="0" smtClean="0">
              <a:solidFill>
                <a:srgbClr val="000000"/>
              </a:solidFill>
            </a:endParaRPr>
          </a:p>
          <a:p>
            <a:pPr>
              <a:spcBef>
                <a:spcPct val="50000"/>
              </a:spcBef>
            </a:pPr>
            <a:r>
              <a:rPr lang="en-US" dirty="0" smtClean="0">
                <a:solidFill>
                  <a:schemeClr val="folHlink"/>
                </a:solidFill>
              </a:rPr>
              <a:t>Can also represent coverage for a large building, layered among Excess &amp; Surplus insurers.</a:t>
            </a:r>
          </a:p>
        </p:txBody>
      </p:sp>
      <p:sp>
        <p:nvSpPr>
          <p:cNvPr id="13" name="TextBox 12"/>
          <p:cNvSpPr txBox="1"/>
          <p:nvPr/>
        </p:nvSpPr>
        <p:spPr>
          <a:xfrm>
            <a:off x="4643438" y="4786322"/>
            <a:ext cx="3500462" cy="246221"/>
          </a:xfrm>
          <a:prstGeom prst="rect">
            <a:avLst/>
          </a:prstGeom>
          <a:noFill/>
        </p:spPr>
        <p:txBody>
          <a:bodyPr wrap="square" rtlCol="0">
            <a:spAutoFit/>
          </a:bodyPr>
          <a:lstStyle/>
          <a:p>
            <a:r>
              <a:rPr lang="en-US" sz="1000" b="1" dirty="0" smtClean="0"/>
              <a:t>$4M xs $1M: First excess layer ceded to reinsurers.</a:t>
            </a:r>
            <a:endParaRPr lang="en-US" sz="1000" b="1" dirty="0"/>
          </a:p>
        </p:txBody>
      </p:sp>
      <p:sp>
        <p:nvSpPr>
          <p:cNvPr id="16" name="TextBox 15"/>
          <p:cNvSpPr txBox="1"/>
          <p:nvPr/>
        </p:nvSpPr>
        <p:spPr>
          <a:xfrm>
            <a:off x="4643438" y="5000636"/>
            <a:ext cx="4214842" cy="246221"/>
          </a:xfrm>
          <a:prstGeom prst="rect">
            <a:avLst/>
          </a:prstGeom>
          <a:noFill/>
        </p:spPr>
        <p:txBody>
          <a:bodyPr wrap="square" rtlCol="0">
            <a:spAutoFit/>
          </a:bodyPr>
          <a:lstStyle/>
          <a:p>
            <a:r>
              <a:rPr lang="en-US" sz="1000" b="1" dirty="0" smtClean="0"/>
              <a:t>First million of each occurrence is retained by primary insurer.</a:t>
            </a:r>
            <a:endParaRPr lang="en-US" sz="1000" b="1" dirty="0"/>
          </a:p>
        </p:txBody>
      </p:sp>
      <p:sp>
        <p:nvSpPr>
          <p:cNvPr id="17" name="TextBox 16"/>
          <p:cNvSpPr txBox="1"/>
          <p:nvPr/>
        </p:nvSpPr>
        <p:spPr>
          <a:xfrm>
            <a:off x="4643438" y="4500570"/>
            <a:ext cx="3500462" cy="246221"/>
          </a:xfrm>
          <a:prstGeom prst="rect">
            <a:avLst/>
          </a:prstGeom>
          <a:noFill/>
        </p:spPr>
        <p:txBody>
          <a:bodyPr wrap="square" rtlCol="0">
            <a:spAutoFit/>
          </a:bodyPr>
          <a:lstStyle/>
          <a:p>
            <a:r>
              <a:rPr lang="en-US" sz="1000" b="1" dirty="0" smtClean="0"/>
              <a:t>$5M xs $5M: Second excess layer ceded to reinsurers.</a:t>
            </a:r>
            <a:endParaRPr lang="en-US" sz="1000" b="1" dirty="0"/>
          </a:p>
        </p:txBody>
      </p:sp>
      <p:sp>
        <p:nvSpPr>
          <p:cNvPr id="18" name="TextBox 17"/>
          <p:cNvSpPr txBox="1"/>
          <p:nvPr/>
        </p:nvSpPr>
        <p:spPr>
          <a:xfrm>
            <a:off x="4643438" y="3643314"/>
            <a:ext cx="3500462" cy="246221"/>
          </a:xfrm>
          <a:prstGeom prst="rect">
            <a:avLst/>
          </a:prstGeom>
          <a:noFill/>
        </p:spPr>
        <p:txBody>
          <a:bodyPr wrap="square" rtlCol="0">
            <a:spAutoFit/>
          </a:bodyPr>
          <a:lstStyle/>
          <a:p>
            <a:r>
              <a:rPr lang="en-US" sz="1000" b="1" dirty="0" smtClean="0"/>
              <a:t>$10M xs $10M: Third excess layer ceded to reinsurers.</a:t>
            </a:r>
            <a:endParaRPr lang="en-US" sz="1000" b="1" dirty="0"/>
          </a:p>
        </p:txBody>
      </p:sp>
      <p:sp>
        <p:nvSpPr>
          <p:cNvPr id="19" name="TextBox 18"/>
          <p:cNvSpPr txBox="1"/>
          <p:nvPr/>
        </p:nvSpPr>
        <p:spPr>
          <a:xfrm>
            <a:off x="4643438" y="2285992"/>
            <a:ext cx="3714776" cy="400110"/>
          </a:xfrm>
          <a:prstGeom prst="rect">
            <a:avLst/>
          </a:prstGeom>
          <a:noFill/>
        </p:spPr>
        <p:txBody>
          <a:bodyPr wrap="square" rtlCol="0">
            <a:spAutoFit/>
          </a:bodyPr>
          <a:lstStyle/>
          <a:p>
            <a:r>
              <a:rPr lang="en-US" sz="1000" b="1" dirty="0" smtClean="0"/>
              <a:t>$20M xs $20M: Fourth excess layer . This is shared, 50% each, by two competing reinsurers,</a:t>
            </a:r>
            <a:endParaRPr lang="en-US" sz="1000" b="1" dirty="0"/>
          </a:p>
        </p:txBody>
      </p:sp>
      <p:sp>
        <p:nvSpPr>
          <p:cNvPr id="20" name="Left Brace 19"/>
          <p:cNvSpPr/>
          <p:nvPr/>
        </p:nvSpPr>
        <p:spPr bwMode="auto">
          <a:xfrm>
            <a:off x="2071670" y="1214422"/>
            <a:ext cx="785818" cy="3857652"/>
          </a:xfrm>
          <a:prstGeom prst="leftBrace">
            <a:avLst>
              <a:gd name="adj1" fmla="val 8333"/>
              <a:gd name="adj2" fmla="val 50336"/>
            </a:avLst>
          </a:prstGeom>
          <a:noFill/>
          <a:ln w="9525" cap="flat" cmpd="sng" algn="ctr">
            <a:solidFill>
              <a:srgbClr val="080808"/>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400" b="0" i="0" u="none" strike="noStrike" cap="none" normalizeH="0" baseline="0" dirty="0" smtClean="0">
              <a:ln>
                <a:noFill/>
              </a:ln>
              <a:solidFill>
                <a:srgbClr val="505050"/>
              </a:solidFill>
              <a:effectLst/>
              <a:latin typeface="Arial" charset="0"/>
            </a:endParaRPr>
          </a:p>
        </p:txBody>
      </p:sp>
      <p:sp>
        <p:nvSpPr>
          <p:cNvPr id="21" name="TextBox 20"/>
          <p:cNvSpPr txBox="1"/>
          <p:nvPr/>
        </p:nvSpPr>
        <p:spPr>
          <a:xfrm>
            <a:off x="714348" y="2928934"/>
            <a:ext cx="2071670" cy="400110"/>
          </a:xfrm>
          <a:prstGeom prst="rect">
            <a:avLst/>
          </a:prstGeom>
          <a:noFill/>
        </p:spPr>
        <p:txBody>
          <a:bodyPr wrap="square" rtlCol="0">
            <a:spAutoFit/>
          </a:bodyPr>
          <a:lstStyle/>
          <a:p>
            <a:r>
              <a:rPr lang="en-US" sz="1000" b="1" dirty="0" smtClean="0"/>
              <a:t>Overall, the primary insurer</a:t>
            </a:r>
          </a:p>
          <a:p>
            <a:r>
              <a:rPr lang="en-US" sz="1000" b="1" dirty="0" smtClean="0"/>
              <a:t>cedes $39M xs $1M.</a:t>
            </a:r>
            <a:endParaRPr lang="en-US" sz="1000" b="1" dirty="0"/>
          </a:p>
        </p:txBody>
      </p:sp>
      <p:cxnSp>
        <p:nvCxnSpPr>
          <p:cNvPr id="23" name="Straight Connector 22"/>
          <p:cNvCxnSpPr/>
          <p:nvPr/>
        </p:nvCxnSpPr>
        <p:spPr bwMode="auto">
          <a:xfrm rot="5400000" flipH="1" flipV="1">
            <a:off x="2678893" y="2250273"/>
            <a:ext cx="1928826" cy="0"/>
          </a:xfrm>
          <a:prstGeom prst="line">
            <a:avLst/>
          </a:prstGeom>
          <a:solidFill>
            <a:srgbClr val="A6A6A6"/>
          </a:solidFill>
          <a:ln w="9525" cap="flat" cmpd="sng" algn="ctr">
            <a:noFill/>
            <a:prstDash val="solid"/>
            <a:round/>
            <a:headEnd type="none" w="med" len="med"/>
            <a:tailEnd type="none" w="med" len="med"/>
          </a:ln>
          <a:effectLst/>
        </p:spPr>
      </p:cxnSp>
      <p:cxnSp>
        <p:nvCxnSpPr>
          <p:cNvPr id="25" name="Straight Connector 24"/>
          <p:cNvCxnSpPr/>
          <p:nvPr/>
        </p:nvCxnSpPr>
        <p:spPr bwMode="auto">
          <a:xfrm rot="5400000">
            <a:off x="2643174" y="2214554"/>
            <a:ext cx="2000264" cy="0"/>
          </a:xfrm>
          <a:prstGeom prst="line">
            <a:avLst/>
          </a:prstGeom>
          <a:solidFill>
            <a:srgbClr val="A6A6A6"/>
          </a:solidFill>
          <a:ln w="9525" cap="flat" cmpd="sng" algn="ctr">
            <a:solidFill>
              <a:srgbClr val="080808"/>
            </a:solidFill>
            <a:prstDash val="solid"/>
            <a:round/>
            <a:headEnd type="none" w="med" len="med"/>
            <a:tailEnd type="none" w="med" len="med"/>
          </a:ln>
          <a:effectLst/>
        </p:spPr>
      </p:cxnSp>
      <p:sp>
        <p:nvSpPr>
          <p:cNvPr id="31" name="TextBox 30"/>
          <p:cNvSpPr txBox="1"/>
          <p:nvPr/>
        </p:nvSpPr>
        <p:spPr>
          <a:xfrm>
            <a:off x="3611880" y="2121408"/>
            <a:ext cx="857256" cy="246221"/>
          </a:xfrm>
          <a:prstGeom prst="rect">
            <a:avLst/>
          </a:prstGeom>
          <a:noFill/>
        </p:spPr>
        <p:txBody>
          <a:bodyPr wrap="square" rtlCol="0">
            <a:spAutoFit/>
          </a:bodyPr>
          <a:lstStyle/>
          <a:p>
            <a:r>
              <a:rPr lang="en-US" sz="1000" dirty="0" smtClean="0"/>
              <a:t>20,000,000</a:t>
            </a:r>
            <a:endParaRPr lang="en-US" sz="1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9943EE68-D986-4F71-B770-F2B12BC7DF2C}" type="slidenum">
              <a:rPr lang="en-US" smtClean="0"/>
              <a:pPr/>
              <a:t>29</a:t>
            </a:fld>
            <a:endParaRPr lang="en-US" dirty="0" smtClean="0"/>
          </a:p>
        </p:txBody>
      </p:sp>
      <p:sp>
        <p:nvSpPr>
          <p:cNvPr id="12291" name="Rectangle 2"/>
          <p:cNvSpPr>
            <a:spLocks noGrp="1" noChangeArrowheads="1"/>
          </p:cNvSpPr>
          <p:nvPr>
            <p:ph type="title"/>
          </p:nvPr>
        </p:nvSpPr>
        <p:spPr/>
        <p:txBody>
          <a:bodyPr/>
          <a:lstStyle/>
          <a:p>
            <a:pPr marL="342900" indent="-342900" eaLnBrk="1" hangingPunct="1"/>
            <a:r>
              <a:rPr lang="en-US" dirty="0" smtClean="0"/>
              <a:t>Copula Model Parameters - Additional Thoughts</a:t>
            </a:r>
          </a:p>
        </p:txBody>
      </p:sp>
      <p:sp>
        <p:nvSpPr>
          <p:cNvPr id="12292" name="Rectangle 3"/>
          <p:cNvSpPr>
            <a:spLocks noGrp="1" noChangeArrowheads="1"/>
          </p:cNvSpPr>
          <p:nvPr>
            <p:ph type="body" idx="1"/>
          </p:nvPr>
        </p:nvSpPr>
        <p:spPr/>
        <p:txBody>
          <a:bodyPr/>
          <a:lstStyle/>
          <a:p>
            <a:pPr lvl="1"/>
            <a:r>
              <a:rPr lang="en-US" dirty="0" smtClean="0"/>
              <a:t>Gaussian is a common starting point, but modelers should consider whether it provides a heavy enough tail </a:t>
            </a:r>
          </a:p>
          <a:p>
            <a:pPr lvl="1"/>
            <a:r>
              <a:rPr lang="en-US" dirty="0" smtClean="0"/>
              <a:t>t-copula has stronger tail correlation</a:t>
            </a:r>
          </a:p>
          <a:p>
            <a:pPr lvl="2"/>
            <a:r>
              <a:rPr lang="en-US" dirty="0" smtClean="0"/>
              <a:t>Degrees of freedom parameter – influences the degree of tail correlation</a:t>
            </a:r>
          </a:p>
          <a:p>
            <a:pPr lvl="2"/>
            <a:r>
              <a:rPr lang="en-US" dirty="0" smtClean="0"/>
              <a:t>Like the Gaussian in that the modeler specifies the entire matrix</a:t>
            </a:r>
          </a:p>
          <a:p>
            <a:pPr lvl="1"/>
            <a:r>
              <a:rPr lang="en-US" dirty="0" smtClean="0"/>
              <a:t>Copula selection could be thought of holistically, in the context of related assumptions:</a:t>
            </a:r>
          </a:p>
          <a:p>
            <a:pPr lvl="2"/>
            <a:r>
              <a:rPr lang="en-US" dirty="0" smtClean="0"/>
              <a:t>Correlation coefficient selection</a:t>
            </a:r>
          </a:p>
          <a:p>
            <a:pPr lvl="2"/>
            <a:r>
              <a:rPr lang="en-US" dirty="0" smtClean="0"/>
              <a:t>Loss distributions</a:t>
            </a:r>
          </a:p>
          <a:p>
            <a:pPr lvl="2"/>
            <a:r>
              <a:rPr lang="en-US" dirty="0" smtClean="0"/>
              <a:t>Handling of treaty features such as loss ratio caps</a:t>
            </a:r>
          </a:p>
          <a:p>
            <a:pPr lvl="1" eaLnBrk="1" hangingPunct="1">
              <a:buFont typeface="Arial" charset="0"/>
              <a:buChar char="•"/>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E27286EA-BF91-4DA6-8CFC-F7DE7D06AFF6}" type="slidenum">
              <a:rPr lang="en-US" smtClean="0"/>
              <a:pPr/>
              <a:t>3</a:t>
            </a:fld>
            <a:endParaRPr lang="en-US" dirty="0" smtClean="0"/>
          </a:p>
        </p:txBody>
      </p:sp>
      <p:sp>
        <p:nvSpPr>
          <p:cNvPr id="7171" name="Rectangle 2"/>
          <p:cNvSpPr>
            <a:spLocks noGrp="1" noChangeArrowheads="1"/>
          </p:cNvSpPr>
          <p:nvPr>
            <p:ph type="title"/>
          </p:nvPr>
        </p:nvSpPr>
        <p:spPr/>
        <p:txBody>
          <a:bodyPr/>
          <a:lstStyle/>
          <a:p>
            <a:pPr eaLnBrk="1" hangingPunct="1"/>
            <a:r>
              <a:rPr lang="en-US" dirty="0" smtClean="0"/>
              <a:t>Outline</a:t>
            </a:r>
          </a:p>
        </p:txBody>
      </p:sp>
      <p:sp>
        <p:nvSpPr>
          <p:cNvPr id="7172" name="Rectangle 3"/>
          <p:cNvSpPr>
            <a:spLocks noGrp="1" noChangeArrowheads="1"/>
          </p:cNvSpPr>
          <p:nvPr>
            <p:ph type="body" idx="1"/>
          </p:nvPr>
        </p:nvSpPr>
        <p:spPr/>
        <p:txBody>
          <a:bodyPr/>
          <a:lstStyle/>
          <a:p>
            <a:pPr lvl="1"/>
            <a:r>
              <a:rPr lang="en-US" dirty="0" smtClean="0"/>
              <a:t>Risk Management Culture</a:t>
            </a:r>
          </a:p>
          <a:p>
            <a:pPr lvl="1"/>
            <a:r>
              <a:rPr lang="en-US" dirty="0" smtClean="0"/>
              <a:t>Attributed Capital and Pricing</a:t>
            </a:r>
          </a:p>
          <a:p>
            <a:pPr lvl="1"/>
            <a:r>
              <a:rPr lang="en-US" dirty="0" smtClean="0"/>
              <a:t>Managing Catastrophe Risk</a:t>
            </a:r>
          </a:p>
          <a:p>
            <a:pPr lvl="1"/>
            <a:r>
              <a:rPr lang="en-US" dirty="0" smtClean="0"/>
              <a:t>Property Portfolio Model</a:t>
            </a:r>
          </a:p>
          <a:p>
            <a:pPr lvl="1" eaLnBrk="1" hangingPunct="1">
              <a:buFont typeface="Arial" charset="0"/>
              <a:buChar char="•"/>
            </a:pPr>
            <a:endParaRPr lang="en-US" dirty="0" smtClean="0"/>
          </a:p>
          <a:p>
            <a:pPr lvl="1" eaLnBrk="1" hangingPunct="1">
              <a:buFont typeface="Arial" charset="0"/>
              <a:buChar char="•"/>
            </a:pPr>
            <a:endParaRPr lang="en-US" dirty="0" smtClean="0"/>
          </a:p>
          <a:p>
            <a:pPr lvl="1" eaLnBrk="1" hangingPunct="1">
              <a:buFont typeface="Arial" charset="0"/>
              <a:buChar char="•"/>
            </a:pPr>
            <a:endParaRPr lang="en-US" b="1" dirty="0" smtClean="0"/>
          </a:p>
          <a:p>
            <a:pPr lvl="1" eaLnBrk="1" hangingPunct="1">
              <a:buFont typeface="Arial" charset="0"/>
              <a:buChar char="•"/>
            </a:pPr>
            <a:endParaRPr lang="en-US" b="1" baseline="-25000" dirty="0" smtClean="0"/>
          </a:p>
          <a:p>
            <a:pPr lvl="1" eaLnBrk="1" hangingPunct="1">
              <a:buFont typeface="Arial" charset="0"/>
              <a:buChar char="•"/>
            </a:pPr>
            <a:endParaRPr lang="en-US" b="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CF997224-F455-4754-81F4-0A0B67EDCAB4}" type="slidenum">
              <a:rPr lang="en-US" smtClean="0"/>
              <a:pPr/>
              <a:t>30</a:t>
            </a:fld>
            <a:endParaRPr lang="en-US" dirty="0" smtClean="0"/>
          </a:p>
        </p:txBody>
      </p:sp>
      <p:sp>
        <p:nvSpPr>
          <p:cNvPr id="8195" name="Rectangle 2"/>
          <p:cNvSpPr>
            <a:spLocks noGrp="1" noChangeArrowheads="1"/>
          </p:cNvSpPr>
          <p:nvPr>
            <p:ph type="title"/>
          </p:nvPr>
        </p:nvSpPr>
        <p:spPr/>
        <p:txBody>
          <a:bodyPr/>
          <a:lstStyle/>
          <a:p>
            <a:pPr marL="342900" indent="-342900" eaLnBrk="1" hangingPunct="1"/>
            <a:r>
              <a:rPr lang="en-US" dirty="0" smtClean="0"/>
              <a:t>Goals of the Portfolio Risk-Return Model</a:t>
            </a:r>
          </a:p>
        </p:txBody>
      </p:sp>
      <p:sp>
        <p:nvSpPr>
          <p:cNvPr id="8196" name="Rectangle 3"/>
          <p:cNvSpPr>
            <a:spLocks noGrp="1" noChangeArrowheads="1"/>
          </p:cNvSpPr>
          <p:nvPr>
            <p:ph type="body" idx="1"/>
          </p:nvPr>
        </p:nvSpPr>
        <p:spPr/>
        <p:txBody>
          <a:bodyPr/>
          <a:lstStyle/>
          <a:p>
            <a:pPr lvl="1" eaLnBrk="1" hangingPunct="1"/>
            <a:r>
              <a:rPr lang="en-US" dirty="0" smtClean="0"/>
              <a:t>Monitor Reinsurance Portfolio </a:t>
            </a:r>
          </a:p>
          <a:p>
            <a:pPr lvl="2"/>
            <a:r>
              <a:rPr lang="en-US" dirty="0" smtClean="0"/>
              <a:t>Exhibits discussed at Quarterly senior management meeting</a:t>
            </a:r>
          </a:p>
          <a:p>
            <a:pPr lvl="2"/>
            <a:r>
              <a:rPr lang="en-US" dirty="0" smtClean="0"/>
              <a:t>Analysis covers the risk-versus-return position, how it has recently changed, and where it is moving.</a:t>
            </a:r>
          </a:p>
          <a:p>
            <a:pPr lvl="1" eaLnBrk="1" hangingPunct="1"/>
            <a:r>
              <a:rPr lang="en-US" dirty="0" smtClean="0"/>
              <a:t>Evaluate Strategic Decisions</a:t>
            </a:r>
          </a:p>
          <a:p>
            <a:pPr lvl="2"/>
            <a:r>
              <a:rPr lang="en-US" dirty="0" smtClean="0"/>
              <a:t>Typical question: “How would the risk and return change if we significantly added volume to a particular product line?”</a:t>
            </a:r>
          </a:p>
          <a:p>
            <a:pPr lvl="2"/>
            <a:r>
              <a:rPr lang="en-US" dirty="0" smtClean="0"/>
              <a:t>Acquisitions, product line growth, and market segmentation present strategic questions.</a:t>
            </a:r>
          </a:p>
          <a:p>
            <a:pPr lvl="2"/>
            <a:r>
              <a:rPr lang="en-US" dirty="0" smtClean="0"/>
              <a:t>Parameter assumptions are sensitivity tested.</a:t>
            </a:r>
          </a:p>
          <a:p>
            <a:pPr lvl="1" eaLnBrk="1" hangingPunct="1">
              <a:buFont typeface="Arial" charset="0"/>
              <a:buChar char="•"/>
            </a:pPr>
            <a:endParaRPr lang="en-US" dirty="0" smtClean="0"/>
          </a:p>
          <a:p>
            <a:pPr lvl="1" eaLnBrk="1" hangingPunct="1"/>
            <a:endParaRPr lang="en-US" b="1" dirty="0" smtClean="0"/>
          </a:p>
          <a:p>
            <a:pPr lvl="1" eaLnBrk="1" hangingPunct="1">
              <a:buFont typeface="Wingdings" pitchFamily="2" charset="2"/>
              <a:buNone/>
            </a:pPr>
            <a:endParaRPr lang="en-US" b="1" baseline="-25000" dirty="0" smtClean="0"/>
          </a:p>
          <a:p>
            <a:pPr lvl="1" eaLnBrk="1" hangingPunct="1"/>
            <a:endParaRPr lang="en-US" b="1"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p:cNvGraphicFramePr>
            <a:graphicFrameLocks/>
          </p:cNvGraphicFramePr>
          <p:nvPr/>
        </p:nvGraphicFramePr>
        <p:xfrm>
          <a:off x="0" y="1214422"/>
          <a:ext cx="5500694" cy="3190873"/>
        </p:xfrm>
        <a:graphic>
          <a:graphicData uri="http://schemas.openxmlformats.org/drawingml/2006/chart">
            <c:chart xmlns:c="http://schemas.openxmlformats.org/drawingml/2006/chart" xmlns:r="http://schemas.openxmlformats.org/officeDocument/2006/relationships" r:id="rId3"/>
          </a:graphicData>
        </a:graphic>
      </p:graphicFrame>
      <p:sp>
        <p:nvSpPr>
          <p:cNvPr id="2053" name="Slide Number Placeholder 5"/>
          <p:cNvSpPr>
            <a:spLocks noGrp="1"/>
          </p:cNvSpPr>
          <p:nvPr>
            <p:ph type="sldNum" sz="quarter" idx="12"/>
          </p:nvPr>
        </p:nvSpPr>
        <p:spPr>
          <a:noFill/>
        </p:spPr>
        <p:txBody>
          <a:bodyPr/>
          <a:lstStyle/>
          <a:p>
            <a:fld id="{D5417321-47AF-4B04-9BE5-ACB4C56201F4}" type="slidenum">
              <a:rPr lang="en-US" smtClean="0"/>
              <a:pPr/>
              <a:t>31</a:t>
            </a:fld>
            <a:endParaRPr lang="en-US" dirty="0" smtClean="0"/>
          </a:p>
        </p:txBody>
      </p:sp>
      <p:sp>
        <p:nvSpPr>
          <p:cNvPr id="2054" name="Rectangle 2"/>
          <p:cNvSpPr>
            <a:spLocks noGrp="1" noChangeArrowheads="1"/>
          </p:cNvSpPr>
          <p:nvPr>
            <p:ph type="title"/>
          </p:nvPr>
        </p:nvSpPr>
        <p:spPr>
          <a:xfrm>
            <a:off x="787435" y="549275"/>
            <a:ext cx="8785225" cy="719138"/>
          </a:xfrm>
        </p:spPr>
        <p:txBody>
          <a:bodyPr/>
          <a:lstStyle/>
          <a:p>
            <a:pPr eaLnBrk="1" hangingPunct="1"/>
            <a:r>
              <a:rPr lang="en-US" sz="2200" dirty="0" smtClean="0"/>
              <a:t>Diversification Analysis: 1-in-100 Year TVaR 			</a:t>
            </a:r>
            <a:br>
              <a:rPr lang="en-US" sz="2200" dirty="0" smtClean="0"/>
            </a:br>
            <a:r>
              <a:rPr lang="en-US" sz="2200" dirty="0" smtClean="0"/>
              <a:t>Financial Losses ($ MM) – Hypothetical Example</a:t>
            </a:r>
          </a:p>
        </p:txBody>
      </p:sp>
      <p:graphicFrame>
        <p:nvGraphicFramePr>
          <p:cNvPr id="126689" name="Group 737"/>
          <p:cNvGraphicFramePr>
            <a:graphicFrameLocks noGrp="1"/>
          </p:cNvGraphicFramePr>
          <p:nvPr/>
        </p:nvGraphicFramePr>
        <p:xfrm>
          <a:off x="3357554" y="3571876"/>
          <a:ext cx="2665412" cy="335280"/>
        </p:xfrm>
        <a:graphic>
          <a:graphicData uri="http://schemas.openxmlformats.org/drawingml/2006/table">
            <a:tbl>
              <a:tblPr/>
              <a:tblGrid>
                <a:gridCol w="26654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600" b="1" i="1" u="none" strike="noStrike" cap="none" normalizeH="0" baseline="0" dirty="0" smtClean="0">
                          <a:ln>
                            <a:noFill/>
                          </a:ln>
                          <a:solidFill>
                            <a:schemeClr val="accent1"/>
                          </a:solidFill>
                          <a:effectLst/>
                          <a:latin typeface="Arial" charset="0"/>
                          <a:cs typeface="Arial" charset="0"/>
                        </a:rPr>
                        <a:t>Diversification Ratios</a:t>
                      </a:r>
                      <a:endParaRPr kumimoji="0" lang="de-DE" sz="1600" b="1" i="1" u="none" strike="noStrike" cap="none" normalizeH="0" baseline="0" dirty="0" smtClean="0">
                        <a:ln>
                          <a:noFill/>
                        </a:ln>
                        <a:solidFill>
                          <a:schemeClr val="accent1"/>
                        </a:solidFill>
                        <a:effectLst/>
                        <a:latin typeface="Arial" charset="0"/>
                      </a:endParaRPr>
                    </a:p>
                  </a:txBody>
                  <a:tcPr anchor="b"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26614" name="Group 662"/>
          <p:cNvGraphicFramePr>
            <a:graphicFrameLocks noGrp="1"/>
          </p:cNvGraphicFramePr>
          <p:nvPr/>
        </p:nvGraphicFramePr>
        <p:xfrm>
          <a:off x="0" y="1357298"/>
          <a:ext cx="4000528" cy="304800"/>
        </p:xfrm>
        <a:graphic>
          <a:graphicData uri="http://schemas.openxmlformats.org/drawingml/2006/table">
            <a:tbl>
              <a:tblPr/>
              <a:tblGrid>
                <a:gridCol w="4000528"/>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1" i="1" u="none" strike="noStrike" cap="none" normalizeH="0" baseline="0" dirty="0" smtClean="0">
                          <a:ln>
                            <a:noFill/>
                          </a:ln>
                          <a:solidFill>
                            <a:schemeClr val="accent1"/>
                          </a:solidFill>
                          <a:effectLst/>
                          <a:latin typeface="Arial" charset="0"/>
                          <a:cs typeface="Arial" charset="0"/>
                        </a:rPr>
                        <a:t>                              In-force 2010</a:t>
                      </a:r>
                      <a:endParaRPr kumimoji="0" lang="de-DE" sz="1400" b="1" i="1" u="none" strike="noStrike" cap="none" normalizeH="0" baseline="0" dirty="0" smtClean="0">
                        <a:ln>
                          <a:noFill/>
                        </a:ln>
                        <a:solidFill>
                          <a:schemeClr val="accent1"/>
                        </a:solidFill>
                        <a:effectLst/>
                        <a:latin typeface="Arial" charset="0"/>
                      </a:endParaRPr>
                    </a:p>
                  </a:txBody>
                  <a:tcPr anchor="b"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26615" name="Group 663"/>
          <p:cNvGraphicFramePr>
            <a:graphicFrameLocks noGrp="1"/>
          </p:cNvGraphicFramePr>
          <p:nvPr/>
        </p:nvGraphicFramePr>
        <p:xfrm>
          <a:off x="5435600" y="1341438"/>
          <a:ext cx="3565556" cy="304800"/>
        </p:xfrm>
        <a:graphic>
          <a:graphicData uri="http://schemas.openxmlformats.org/drawingml/2006/table">
            <a:tbl>
              <a:tblPr/>
              <a:tblGrid>
                <a:gridCol w="3565556"/>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1" i="1" u="none" strike="noStrike" cap="none" normalizeH="0" baseline="0" dirty="0" smtClean="0">
                          <a:ln>
                            <a:noFill/>
                          </a:ln>
                          <a:solidFill>
                            <a:schemeClr val="accent1"/>
                          </a:solidFill>
                          <a:effectLst/>
                          <a:latin typeface="Arial" charset="0"/>
                          <a:cs typeface="Arial" charset="0"/>
                        </a:rPr>
                        <a:t>            In-force 2009</a:t>
                      </a:r>
                      <a:endParaRPr kumimoji="0" lang="de-DE" sz="1400" b="1" i="1" u="none" strike="noStrike" cap="none" normalizeH="0" baseline="0" dirty="0" smtClean="0">
                        <a:ln>
                          <a:noFill/>
                        </a:ln>
                        <a:solidFill>
                          <a:schemeClr val="accent1"/>
                        </a:solidFill>
                        <a:effectLst/>
                        <a:latin typeface="Arial" charset="0"/>
                      </a:endParaRPr>
                    </a:p>
                  </a:txBody>
                  <a:tcPr anchor="b" horzOverflow="overflow">
                    <a:lnL cap="flat">
                      <a:noFill/>
                    </a:lnL>
                    <a:lnR cap="flat">
                      <a:noFill/>
                    </a:lnR>
                    <a:lnT cap="flat">
                      <a:noFill/>
                    </a:lnT>
                    <a:lnB cap="flat">
                      <a:noFill/>
                    </a:lnB>
                    <a:lnTlToBr>
                      <a:noFill/>
                    </a:lnTlToBr>
                    <a:lnBlToTr>
                      <a:noFill/>
                    </a:lnBlToTr>
                    <a:noFill/>
                  </a:tcPr>
                </a:tc>
              </a:tr>
            </a:tbl>
          </a:graphicData>
        </a:graphic>
      </p:graphicFrame>
      <p:sp>
        <p:nvSpPr>
          <p:cNvPr id="25" name="Text Box 1537"/>
          <p:cNvSpPr txBox="1">
            <a:spLocks noChangeArrowheads="1"/>
          </p:cNvSpPr>
          <p:nvPr/>
        </p:nvSpPr>
        <p:spPr bwMode="auto">
          <a:xfrm>
            <a:off x="285720" y="5214950"/>
            <a:ext cx="7345362" cy="1815882"/>
          </a:xfrm>
          <a:prstGeom prst="rect">
            <a:avLst/>
          </a:prstGeom>
          <a:noFill/>
          <a:ln w="9525">
            <a:noFill/>
            <a:miter lim="800000"/>
            <a:headEnd/>
            <a:tailEnd/>
          </a:ln>
        </p:spPr>
        <p:txBody>
          <a:bodyPr wrap="square">
            <a:spAutoFit/>
          </a:bodyPr>
          <a:lstStyle/>
          <a:p>
            <a:pPr>
              <a:spcBef>
                <a:spcPct val="50000"/>
              </a:spcBef>
            </a:pPr>
            <a:r>
              <a:rPr lang="en-US" dirty="0" smtClean="0"/>
              <a:t>Stand Alone: Each product line is treated as its own business. Add TVaR across lines.</a:t>
            </a:r>
          </a:p>
          <a:p>
            <a:pPr>
              <a:spcBef>
                <a:spcPct val="50000"/>
              </a:spcBef>
            </a:pPr>
            <a:r>
              <a:rPr lang="en-US" dirty="0" smtClean="0"/>
              <a:t>Div BU: Diversification credit is given between lines within a BU, but not between BUs.</a:t>
            </a:r>
          </a:p>
          <a:p>
            <a:pPr>
              <a:spcBef>
                <a:spcPct val="50000"/>
              </a:spcBef>
            </a:pPr>
            <a:r>
              <a:rPr lang="en-US" dirty="0" smtClean="0"/>
              <a:t>Div US: Full diversification credit is given.</a:t>
            </a:r>
          </a:p>
          <a:p>
            <a:pPr>
              <a:spcBef>
                <a:spcPct val="50000"/>
              </a:spcBef>
            </a:pPr>
            <a:r>
              <a:rPr lang="en-US" dirty="0" smtClean="0"/>
              <a:t>In this hypothetical example, diversification decreased from 2009 to 2010, due to a reduction in diversification in BU1.</a:t>
            </a:r>
            <a:r>
              <a:rPr lang="en-US" dirty="0" smtClean="0">
                <a:solidFill>
                  <a:schemeClr val="folHlink"/>
                </a:solidFill>
              </a:rPr>
              <a:t> </a:t>
            </a:r>
            <a:endParaRPr lang="en-US" dirty="0">
              <a:solidFill>
                <a:schemeClr val="folHlink"/>
              </a:solidFill>
            </a:endParaRPr>
          </a:p>
          <a:p>
            <a:pPr>
              <a:spcBef>
                <a:spcPct val="50000"/>
              </a:spcBef>
            </a:pPr>
            <a:r>
              <a:rPr lang="en-US" dirty="0" smtClean="0">
                <a:solidFill>
                  <a:srgbClr val="000000"/>
                </a:solidFill>
              </a:rPr>
              <a:t> </a:t>
            </a:r>
            <a:endParaRPr lang="en-US" dirty="0">
              <a:solidFill>
                <a:srgbClr val="000000"/>
              </a:solidFill>
            </a:endParaRPr>
          </a:p>
        </p:txBody>
      </p:sp>
      <p:graphicFrame>
        <p:nvGraphicFramePr>
          <p:cNvPr id="19" name="Table 18"/>
          <p:cNvGraphicFramePr>
            <a:graphicFrameLocks noGrp="1"/>
          </p:cNvGraphicFramePr>
          <p:nvPr/>
        </p:nvGraphicFramePr>
        <p:xfrm>
          <a:off x="4643438" y="4000504"/>
          <a:ext cx="4286281" cy="952500"/>
        </p:xfrm>
        <a:graphic>
          <a:graphicData uri="http://schemas.openxmlformats.org/drawingml/2006/table">
            <a:tbl>
              <a:tblPr/>
              <a:tblGrid>
                <a:gridCol w="1214446"/>
                <a:gridCol w="1000132"/>
                <a:gridCol w="1072972"/>
                <a:gridCol w="998731"/>
              </a:tblGrid>
              <a:tr h="295275">
                <a:tc>
                  <a:txBody>
                    <a:bodyPr/>
                    <a:lstStyle/>
                    <a:p>
                      <a:pPr algn="ctr" fontAlgn="ctr"/>
                      <a:r>
                        <a:rPr lang="en-US" sz="900" b="1" i="1" u="none" strike="noStrike" dirty="0">
                          <a:solidFill>
                            <a:srgbClr val="0000CC"/>
                          </a:solidFill>
                          <a:latin typeface="Arial"/>
                        </a:rPr>
                        <a:t>Business Unit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900" b="1" i="1" u="none" strike="noStrike" dirty="0">
                          <a:solidFill>
                            <a:srgbClr val="0000CC"/>
                          </a:solidFill>
                          <a:latin typeface="Arial"/>
                        </a:rPr>
                        <a:t>(1) Within BU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900" b="1" i="1" u="none" strike="noStrike" dirty="0">
                          <a:solidFill>
                            <a:srgbClr val="0000CC"/>
                          </a:solidFill>
                          <a:latin typeface="Arial"/>
                        </a:rPr>
                        <a:t>(2) Across BU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900" b="1" i="1" u="none" strike="noStrike" dirty="0">
                          <a:solidFill>
                            <a:srgbClr val="0000CC"/>
                          </a:solidFill>
                          <a:latin typeface="Arial"/>
                        </a:rPr>
                        <a:t>(3) Total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r>
              <a:tr h="161925">
                <a:tc>
                  <a:txBody>
                    <a:bodyPr/>
                    <a:lstStyle/>
                    <a:p>
                      <a:pPr algn="ctr" fontAlgn="b"/>
                      <a:r>
                        <a:rPr lang="en-US" sz="1000" b="0" i="0" u="none" strike="noStrike" dirty="0">
                          <a:solidFill>
                            <a:srgbClr val="0000FF"/>
                          </a:solidFill>
                          <a:latin typeface="Arial"/>
                        </a:rPr>
                        <a:t>BU1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61925">
                <a:tc>
                  <a:txBody>
                    <a:bodyPr/>
                    <a:lstStyle/>
                    <a:p>
                      <a:pPr algn="ctr" fontAlgn="b"/>
                      <a:r>
                        <a:rPr lang="en-US" sz="1000" b="0" i="0" u="none" strike="noStrike" dirty="0">
                          <a:solidFill>
                            <a:srgbClr val="0000FF"/>
                          </a:solidFill>
                          <a:latin typeface="Arial"/>
                        </a:rPr>
                        <a:t>BU2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1450">
                <a:tc>
                  <a:txBody>
                    <a:bodyPr/>
                    <a:lstStyle/>
                    <a:p>
                      <a:pPr algn="ctr" fontAlgn="b"/>
                      <a:r>
                        <a:rPr lang="en-US" sz="1000" b="0" i="0" u="none" strike="noStrike" dirty="0">
                          <a:solidFill>
                            <a:srgbClr val="0000FF"/>
                          </a:solidFill>
                          <a:latin typeface="Arial"/>
                        </a:rPr>
                        <a:t>BU3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61925">
                <a:tc>
                  <a:txBody>
                    <a:bodyPr/>
                    <a:lstStyle/>
                    <a:p>
                      <a:pPr algn="ctr" fontAlgn="b"/>
                      <a:r>
                        <a:rPr lang="en-US" sz="1000" b="0" i="0" u="none" strike="noStrike" dirty="0">
                          <a:solidFill>
                            <a:srgbClr val="0000FF"/>
                          </a:solidFill>
                          <a:latin typeface="Arial"/>
                        </a:rPr>
                        <a:t>Overall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21" name="Table 20"/>
          <p:cNvGraphicFramePr>
            <a:graphicFrameLocks noGrp="1"/>
          </p:cNvGraphicFramePr>
          <p:nvPr/>
        </p:nvGraphicFramePr>
        <p:xfrm>
          <a:off x="142844" y="4000504"/>
          <a:ext cx="4214841" cy="952500"/>
        </p:xfrm>
        <a:graphic>
          <a:graphicData uri="http://schemas.openxmlformats.org/drawingml/2006/table">
            <a:tbl>
              <a:tblPr/>
              <a:tblGrid>
                <a:gridCol w="1168185"/>
                <a:gridCol w="974954"/>
                <a:gridCol w="1071570"/>
                <a:gridCol w="1000132"/>
              </a:tblGrid>
              <a:tr h="295275">
                <a:tc>
                  <a:txBody>
                    <a:bodyPr/>
                    <a:lstStyle/>
                    <a:p>
                      <a:pPr algn="ctr" fontAlgn="ctr"/>
                      <a:r>
                        <a:rPr lang="en-US" sz="900" b="1" i="1" u="none" strike="noStrike" dirty="0">
                          <a:solidFill>
                            <a:srgbClr val="0000CC"/>
                          </a:solidFill>
                          <a:latin typeface="Arial"/>
                        </a:rPr>
                        <a:t>Business Unit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900" b="1" i="1" u="none" strike="noStrike" dirty="0">
                          <a:solidFill>
                            <a:srgbClr val="0000CC"/>
                          </a:solidFill>
                          <a:latin typeface="Arial"/>
                        </a:rPr>
                        <a:t>(1) Within BU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900" b="1" i="1" u="none" strike="noStrike" dirty="0">
                          <a:solidFill>
                            <a:srgbClr val="0000CC"/>
                          </a:solidFill>
                          <a:latin typeface="Arial"/>
                        </a:rPr>
                        <a:t>(2) Across BU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900" b="1" i="1" u="none" strike="noStrike" dirty="0">
                          <a:solidFill>
                            <a:srgbClr val="0000CC"/>
                          </a:solidFill>
                          <a:latin typeface="Arial"/>
                        </a:rPr>
                        <a:t>(3) Total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r>
              <a:tr h="161925">
                <a:tc>
                  <a:txBody>
                    <a:bodyPr/>
                    <a:lstStyle/>
                    <a:p>
                      <a:pPr algn="ctr" fontAlgn="b"/>
                      <a:r>
                        <a:rPr lang="en-US" sz="1000" b="0" i="0" u="none" strike="noStrike" dirty="0">
                          <a:solidFill>
                            <a:srgbClr val="0000FF"/>
                          </a:solidFill>
                          <a:latin typeface="Arial"/>
                        </a:rPr>
                        <a:t>BU1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61925">
                <a:tc>
                  <a:txBody>
                    <a:bodyPr/>
                    <a:lstStyle/>
                    <a:p>
                      <a:pPr algn="ctr" fontAlgn="b"/>
                      <a:r>
                        <a:rPr lang="en-US" sz="1000" b="0" i="0" u="none" strike="noStrike" dirty="0">
                          <a:solidFill>
                            <a:srgbClr val="0000FF"/>
                          </a:solidFill>
                          <a:latin typeface="Arial"/>
                        </a:rPr>
                        <a:t>BU2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1450">
                <a:tc>
                  <a:txBody>
                    <a:bodyPr/>
                    <a:lstStyle/>
                    <a:p>
                      <a:pPr algn="ctr" fontAlgn="b"/>
                      <a:r>
                        <a:rPr lang="en-US" sz="1000" b="0" i="0" u="none" strike="noStrike" dirty="0">
                          <a:solidFill>
                            <a:srgbClr val="0000FF"/>
                          </a:solidFill>
                          <a:latin typeface="Arial"/>
                        </a:rPr>
                        <a:t>BU3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61925">
                <a:tc>
                  <a:txBody>
                    <a:bodyPr/>
                    <a:lstStyle/>
                    <a:p>
                      <a:pPr algn="ctr" fontAlgn="b"/>
                      <a:r>
                        <a:rPr lang="en-US" sz="1000" b="0" i="0" u="none" strike="noStrike" dirty="0">
                          <a:solidFill>
                            <a:srgbClr val="0000FF"/>
                          </a:solidFill>
                          <a:latin typeface="Arial"/>
                        </a:rPr>
                        <a:t>Overall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13" name="Chart 12"/>
          <p:cNvGraphicFramePr>
            <a:graphicFrameLocks/>
          </p:cNvGraphicFramePr>
          <p:nvPr/>
        </p:nvGraphicFramePr>
        <p:xfrm>
          <a:off x="4572000" y="1214422"/>
          <a:ext cx="4071966" cy="294458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Table 23"/>
          <p:cNvGraphicFramePr>
            <a:graphicFrameLocks noGrp="1"/>
          </p:cNvGraphicFramePr>
          <p:nvPr/>
        </p:nvGraphicFramePr>
        <p:xfrm>
          <a:off x="1785918" y="3771907"/>
          <a:ext cx="5219699" cy="657225"/>
        </p:xfrm>
        <a:graphic>
          <a:graphicData uri="http://schemas.openxmlformats.org/drawingml/2006/table">
            <a:tbl>
              <a:tblPr/>
              <a:tblGrid>
                <a:gridCol w="1205276"/>
                <a:gridCol w="559931"/>
                <a:gridCol w="863623"/>
                <a:gridCol w="863623"/>
                <a:gridCol w="863623"/>
                <a:gridCol w="863623"/>
              </a:tblGrid>
              <a:tr h="161925">
                <a:tc>
                  <a:txBody>
                    <a:bodyPr/>
                    <a:lstStyle/>
                    <a:p>
                      <a:pPr algn="ctr" fontAlgn="b"/>
                      <a:r>
                        <a:rPr lang="en-US" sz="900" b="0" i="0" u="none" strike="noStrike" dirty="0" smtClean="0">
                          <a:solidFill>
                            <a:srgbClr val="0000CC"/>
                          </a:solidFill>
                          <a:latin typeface="Arial"/>
                        </a:rPr>
                        <a:t>BU1</a:t>
                      </a:r>
                      <a:endParaRPr lang="en-US" sz="900" b="0" i="0" u="none" strike="noStrike" dirty="0">
                        <a:solidFill>
                          <a:srgbClr val="0000CC"/>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fontAlgn="b"/>
                      <a:r>
                        <a:rPr lang="en-US" sz="900" b="0" i="0" u="none" strike="noStrike" dirty="0" smtClean="0">
                          <a:solidFill>
                            <a:srgbClr val="080808"/>
                          </a:solidFill>
                          <a:latin typeface="Arial"/>
                        </a:rPr>
                        <a:t>200</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fontAlgn="b"/>
                      <a:r>
                        <a:rPr lang="en-US" sz="900" b="0" i="0" u="none" strike="noStrike" dirty="0" smtClean="0">
                          <a:solidFill>
                            <a:srgbClr val="080808"/>
                          </a:solidFill>
                          <a:latin typeface="Arial"/>
                        </a:rPr>
                        <a:t>17</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900" b="0" i="0" u="none" strike="noStrike" dirty="0" smtClean="0">
                          <a:solidFill>
                            <a:srgbClr val="080808"/>
                          </a:solidFill>
                          <a:latin typeface="Arial"/>
                        </a:rPr>
                        <a:t>250</a:t>
                      </a:r>
                      <a:endParaRPr lang="en-US" sz="9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fontAlgn="b"/>
                      <a:r>
                        <a:rPr lang="en-US" sz="900" b="0" i="0" u="none" strike="noStrike" dirty="0" smtClean="0">
                          <a:solidFill>
                            <a:srgbClr val="080808"/>
                          </a:solidFill>
                          <a:latin typeface="Arial"/>
                        </a:rPr>
                        <a:t>180</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900" b="0" i="0" u="none" strike="noStrike" dirty="0" smtClean="0">
                          <a:solidFill>
                            <a:srgbClr val="080808"/>
                          </a:solidFill>
                          <a:latin typeface="Arial"/>
                        </a:rPr>
                        <a:t>500</a:t>
                      </a:r>
                      <a:endParaRPr lang="en-US" sz="9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61925">
                <a:tc>
                  <a:txBody>
                    <a:bodyPr/>
                    <a:lstStyle/>
                    <a:p>
                      <a:pPr algn="ctr" fontAlgn="b"/>
                      <a:r>
                        <a:rPr lang="en-US" sz="900" b="0" i="0" u="none" strike="noStrike" dirty="0" smtClean="0">
                          <a:solidFill>
                            <a:srgbClr val="0000CC"/>
                          </a:solidFill>
                          <a:latin typeface="Arial"/>
                        </a:rPr>
                        <a:t>BU2</a:t>
                      </a:r>
                      <a:endParaRPr lang="en-US" sz="900" b="0" i="0" u="none" strike="noStrike" dirty="0">
                        <a:solidFill>
                          <a:srgbClr val="0000CC"/>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dirty="0" smtClean="0">
                          <a:solidFill>
                            <a:srgbClr val="080808"/>
                          </a:solidFill>
                          <a:latin typeface="Arial"/>
                        </a:rPr>
                        <a:t>300</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dirty="0" smtClean="0">
                          <a:solidFill>
                            <a:srgbClr val="080808"/>
                          </a:solidFill>
                          <a:latin typeface="Arial"/>
                        </a:rPr>
                        <a:t>8</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dirty="0" smtClean="0">
                          <a:solidFill>
                            <a:srgbClr val="080808"/>
                          </a:solidFill>
                          <a:latin typeface="Arial"/>
                        </a:rPr>
                        <a:t>250</a:t>
                      </a:r>
                      <a:endParaRPr lang="en-US" sz="9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dirty="0" smtClean="0">
                          <a:solidFill>
                            <a:srgbClr val="080808"/>
                          </a:solidFill>
                          <a:latin typeface="Arial"/>
                        </a:rPr>
                        <a:t>12</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dirty="0" smtClean="0">
                          <a:solidFill>
                            <a:srgbClr val="080808"/>
                          </a:solidFill>
                          <a:latin typeface="Arial"/>
                        </a:rPr>
                        <a:t>500</a:t>
                      </a:r>
                      <a:endParaRPr lang="en-US" sz="9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r h="171450">
                <a:tc>
                  <a:txBody>
                    <a:bodyPr/>
                    <a:lstStyle/>
                    <a:p>
                      <a:pPr algn="ctr" fontAlgn="b"/>
                      <a:r>
                        <a:rPr lang="en-US" sz="900" b="0" i="0" u="none" strike="noStrike" dirty="0" smtClean="0">
                          <a:solidFill>
                            <a:srgbClr val="0000CC"/>
                          </a:solidFill>
                          <a:latin typeface="Arial"/>
                        </a:rPr>
                        <a:t>BU3</a:t>
                      </a:r>
                      <a:endParaRPr lang="en-US" sz="900" b="0" i="0" u="none" strike="noStrike" dirty="0">
                        <a:solidFill>
                          <a:srgbClr val="0000CC"/>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smtClean="0">
                          <a:solidFill>
                            <a:srgbClr val="080808"/>
                          </a:solidFill>
                          <a:latin typeface="Arial"/>
                        </a:rPr>
                        <a:t>500</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80808"/>
                          </a:solidFill>
                          <a:latin typeface="Arial"/>
                        </a:rPr>
                        <a:t>4</a:t>
                      </a:r>
                    </a:p>
                  </a:txBody>
                  <a:tcPr marL="9525" marR="9525" marT="9525"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smtClean="0">
                          <a:solidFill>
                            <a:srgbClr val="080808"/>
                          </a:solidFill>
                          <a:latin typeface="Arial"/>
                        </a:rPr>
                        <a:t>250</a:t>
                      </a:r>
                      <a:endParaRPr lang="en-US" sz="9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smtClean="0">
                          <a:solidFill>
                            <a:srgbClr val="080808"/>
                          </a:solidFill>
                          <a:latin typeface="Arial"/>
                        </a:rPr>
                        <a:t>12</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smtClean="0">
                          <a:solidFill>
                            <a:srgbClr val="080808"/>
                          </a:solidFill>
                          <a:latin typeface="Arial"/>
                        </a:rPr>
                        <a:t>500</a:t>
                      </a:r>
                      <a:endParaRPr lang="en-US" sz="9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61925">
                <a:tc>
                  <a:txBody>
                    <a:bodyPr/>
                    <a:lstStyle/>
                    <a:p>
                      <a:pPr algn="ctr" fontAlgn="b"/>
                      <a:r>
                        <a:rPr lang="en-US" sz="900" b="1" i="0" u="none" strike="noStrike" dirty="0" smtClean="0">
                          <a:solidFill>
                            <a:srgbClr val="0000CC"/>
                          </a:solidFill>
                          <a:latin typeface="Arial"/>
                        </a:rPr>
                        <a:t>Overall</a:t>
                      </a:r>
                      <a:endParaRPr lang="en-US" sz="900" b="1" i="0" u="none" strike="noStrike" dirty="0">
                        <a:solidFill>
                          <a:srgbClr val="0000CC"/>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900" b="1" i="0" u="none" strike="noStrike" dirty="0" smtClean="0">
                          <a:solidFill>
                            <a:srgbClr val="080808"/>
                          </a:solidFill>
                          <a:latin typeface="Arial"/>
                        </a:rPr>
                        <a:t>1000</a:t>
                      </a:r>
                      <a:endParaRPr lang="en-US" sz="900" b="1"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900" b="1" i="0" u="none" strike="noStrike" dirty="0" smtClean="0">
                          <a:solidFill>
                            <a:srgbClr val="080808"/>
                          </a:solidFill>
                          <a:latin typeface="Arial"/>
                        </a:rPr>
                        <a:t>4</a:t>
                      </a:r>
                      <a:endParaRPr lang="en-US" sz="900" b="1"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900" b="1" i="0" u="none" strike="noStrike" dirty="0" smtClean="0">
                          <a:solidFill>
                            <a:srgbClr val="080808"/>
                          </a:solidFill>
                          <a:latin typeface="Arial"/>
                        </a:rPr>
                        <a:t>250</a:t>
                      </a:r>
                      <a:endParaRPr lang="en-US" sz="900" b="1"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900" b="1" i="0" u="none" strike="noStrike" dirty="0" smtClean="0">
                          <a:solidFill>
                            <a:srgbClr val="080808"/>
                          </a:solidFill>
                          <a:latin typeface="Arial"/>
                        </a:rPr>
                        <a:t>8</a:t>
                      </a:r>
                      <a:endParaRPr lang="en-US" sz="900" b="1"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900" b="1" i="0" u="none" strike="noStrike" dirty="0" smtClean="0">
                          <a:solidFill>
                            <a:srgbClr val="080808"/>
                          </a:solidFill>
                          <a:latin typeface="Arial"/>
                        </a:rPr>
                        <a:t>500</a:t>
                      </a:r>
                      <a:endParaRPr lang="en-US" sz="900" b="1"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bl>
          </a:graphicData>
        </a:graphic>
      </p:graphicFrame>
      <p:sp>
        <p:nvSpPr>
          <p:cNvPr id="201" name="Slide Number Placeholder 5"/>
          <p:cNvSpPr>
            <a:spLocks noGrp="1"/>
          </p:cNvSpPr>
          <p:nvPr>
            <p:ph type="sldNum" sz="quarter" idx="12"/>
          </p:nvPr>
        </p:nvSpPr>
        <p:spPr/>
        <p:txBody>
          <a:bodyPr/>
          <a:lstStyle/>
          <a:p>
            <a:fld id="{4F97EF2E-E3D3-44F4-9A86-D5529768DE9C}" type="slidenum">
              <a:rPr lang="en-US"/>
              <a:pPr/>
              <a:t>32</a:t>
            </a:fld>
            <a:endParaRPr lang="en-US" dirty="0"/>
          </a:p>
        </p:txBody>
      </p:sp>
      <p:sp>
        <p:nvSpPr>
          <p:cNvPr id="110594" name="Rectangle 2"/>
          <p:cNvSpPr>
            <a:spLocks noGrp="1" noChangeArrowheads="1"/>
          </p:cNvSpPr>
          <p:nvPr>
            <p:ph type="title"/>
          </p:nvPr>
        </p:nvSpPr>
        <p:spPr>
          <a:xfrm>
            <a:off x="858873" y="857232"/>
            <a:ext cx="8713787" cy="431800"/>
          </a:xfrm>
        </p:spPr>
        <p:txBody>
          <a:bodyPr/>
          <a:lstStyle/>
          <a:p>
            <a:r>
              <a:rPr lang="en-US" sz="2000" dirty="0" smtClean="0"/>
              <a:t>Return Period For Fixed Dollar Losses – Hypothetical Example</a:t>
            </a:r>
            <a:endParaRPr lang="en-US" sz="2000" dirty="0"/>
          </a:p>
        </p:txBody>
      </p:sp>
      <p:sp>
        <p:nvSpPr>
          <p:cNvPr id="111476" name="Rectangle 884"/>
          <p:cNvSpPr>
            <a:spLocks noChangeArrowheads="1"/>
          </p:cNvSpPr>
          <p:nvPr/>
        </p:nvSpPr>
        <p:spPr bwMode="auto">
          <a:xfrm>
            <a:off x="2857488" y="3409952"/>
            <a:ext cx="3071834" cy="304800"/>
          </a:xfrm>
          <a:prstGeom prst="rect">
            <a:avLst/>
          </a:prstGeom>
          <a:noFill/>
          <a:ln w="9525">
            <a:noFill/>
            <a:miter lim="800000"/>
            <a:headEnd/>
            <a:tailEnd/>
          </a:ln>
          <a:effectLst/>
        </p:spPr>
        <p:txBody>
          <a:bodyPr wrap="square">
            <a:spAutoFit/>
          </a:bodyPr>
          <a:lstStyle/>
          <a:p>
            <a:r>
              <a:rPr lang="en-US" b="1" i="1" dirty="0" smtClean="0">
                <a:solidFill>
                  <a:schemeClr val="accent1"/>
                </a:solidFill>
              </a:rPr>
              <a:t>            In-force 2009</a:t>
            </a:r>
            <a:endParaRPr lang="en-US" b="1" i="1" dirty="0">
              <a:solidFill>
                <a:schemeClr val="accent1"/>
              </a:solidFill>
            </a:endParaRPr>
          </a:p>
        </p:txBody>
      </p:sp>
      <p:sp>
        <p:nvSpPr>
          <p:cNvPr id="111762" name="Rectangle 1170"/>
          <p:cNvSpPr>
            <a:spLocks noChangeArrowheads="1"/>
          </p:cNvSpPr>
          <p:nvPr/>
        </p:nvSpPr>
        <p:spPr bwMode="auto">
          <a:xfrm>
            <a:off x="785786" y="1142984"/>
            <a:ext cx="6572296" cy="369332"/>
          </a:xfrm>
          <a:prstGeom prst="rect">
            <a:avLst/>
          </a:prstGeom>
          <a:noFill/>
          <a:ln w="9525">
            <a:noFill/>
            <a:miter lim="800000"/>
            <a:headEnd/>
            <a:tailEnd/>
          </a:ln>
          <a:effectLst/>
        </p:spPr>
        <p:txBody>
          <a:bodyPr wrap="square">
            <a:spAutoFit/>
          </a:bodyPr>
          <a:lstStyle/>
          <a:p>
            <a:r>
              <a:rPr lang="en-US" sz="1800" b="1" dirty="0" smtClean="0">
                <a:solidFill>
                  <a:schemeClr val="accent1"/>
                </a:solidFill>
              </a:rPr>
              <a:t>(By Business Unit and Overall, Financial Losses)</a:t>
            </a:r>
            <a:endParaRPr lang="en-US" sz="1800" b="1" dirty="0">
              <a:solidFill>
                <a:schemeClr val="accent1"/>
              </a:solidFill>
            </a:endParaRPr>
          </a:p>
        </p:txBody>
      </p:sp>
      <p:sp>
        <p:nvSpPr>
          <p:cNvPr id="15" name="Text Box 1537"/>
          <p:cNvSpPr txBox="1">
            <a:spLocks noChangeArrowheads="1"/>
          </p:cNvSpPr>
          <p:nvPr/>
        </p:nvSpPr>
        <p:spPr bwMode="auto">
          <a:xfrm>
            <a:off x="785786" y="4902655"/>
            <a:ext cx="7416800" cy="1169551"/>
          </a:xfrm>
          <a:prstGeom prst="rect">
            <a:avLst/>
          </a:prstGeom>
          <a:noFill/>
          <a:ln w="9525">
            <a:noFill/>
            <a:miter lim="800000"/>
            <a:headEnd/>
            <a:tailEnd/>
          </a:ln>
        </p:spPr>
        <p:txBody>
          <a:bodyPr wrap="square">
            <a:spAutoFit/>
          </a:bodyPr>
          <a:lstStyle/>
          <a:p>
            <a:pPr>
              <a:spcBef>
                <a:spcPct val="50000"/>
              </a:spcBef>
            </a:pPr>
            <a:r>
              <a:rPr lang="en-US" dirty="0" smtClean="0">
                <a:solidFill>
                  <a:schemeClr val="folHlink"/>
                </a:solidFill>
              </a:rPr>
              <a:t>Perspective: Look at a fixed meaningful amount of loss to the firm (such as $50 MM) and ask how often such a full-year loss is expected.</a:t>
            </a:r>
          </a:p>
          <a:p>
            <a:pPr>
              <a:spcBef>
                <a:spcPct val="50000"/>
              </a:spcBef>
            </a:pPr>
            <a:r>
              <a:rPr lang="en-US" dirty="0" smtClean="0">
                <a:solidFill>
                  <a:schemeClr val="folHlink"/>
                </a:solidFill>
              </a:rPr>
              <a:t>The U.S. return period for $50 MM increased from eight to ten years.</a:t>
            </a:r>
            <a:endParaRPr lang="en-US" dirty="0" smtClean="0">
              <a:solidFill>
                <a:srgbClr val="000000"/>
              </a:solidFill>
            </a:endParaRPr>
          </a:p>
          <a:p>
            <a:pPr>
              <a:spcBef>
                <a:spcPct val="50000"/>
              </a:spcBef>
            </a:pPr>
            <a:r>
              <a:rPr lang="en-US" dirty="0" smtClean="0">
                <a:solidFill>
                  <a:srgbClr val="000000"/>
                </a:solidFill>
              </a:rPr>
              <a:t>Lengthening return periods of adverse outcomes correspond to decreasing firm risk.</a:t>
            </a:r>
            <a:endParaRPr lang="en-US" dirty="0">
              <a:solidFill>
                <a:srgbClr val="000000"/>
              </a:solidFill>
            </a:endParaRPr>
          </a:p>
        </p:txBody>
      </p:sp>
      <p:sp>
        <p:nvSpPr>
          <p:cNvPr id="19" name="Rectangle 1170"/>
          <p:cNvSpPr>
            <a:spLocks noChangeArrowheads="1"/>
          </p:cNvSpPr>
          <p:nvPr/>
        </p:nvSpPr>
        <p:spPr bwMode="auto">
          <a:xfrm>
            <a:off x="428596" y="1785926"/>
            <a:ext cx="7572428" cy="523220"/>
          </a:xfrm>
          <a:prstGeom prst="rect">
            <a:avLst/>
          </a:prstGeom>
          <a:noFill/>
          <a:ln w="9525">
            <a:noFill/>
            <a:miter lim="800000"/>
            <a:headEnd/>
            <a:tailEnd/>
          </a:ln>
          <a:effectLst/>
        </p:spPr>
        <p:txBody>
          <a:bodyPr wrap="square">
            <a:spAutoFit/>
          </a:bodyPr>
          <a:lstStyle/>
          <a:p>
            <a:r>
              <a:rPr lang="en-US" b="1" i="1" dirty="0" smtClean="0">
                <a:solidFill>
                  <a:schemeClr val="accent1"/>
                </a:solidFill>
              </a:rPr>
              <a:t>                                                              In-force 2010</a:t>
            </a:r>
          </a:p>
          <a:p>
            <a:endParaRPr lang="en-US" b="1" i="1" dirty="0">
              <a:solidFill>
                <a:schemeClr val="accent1"/>
              </a:solidFill>
            </a:endParaRPr>
          </a:p>
        </p:txBody>
      </p:sp>
      <p:graphicFrame>
        <p:nvGraphicFramePr>
          <p:cNvPr id="17" name="Table 16"/>
          <p:cNvGraphicFramePr>
            <a:graphicFrameLocks noGrp="1"/>
          </p:cNvGraphicFramePr>
          <p:nvPr/>
        </p:nvGraphicFramePr>
        <p:xfrm>
          <a:off x="1785918" y="2124075"/>
          <a:ext cx="5219699" cy="1304925"/>
        </p:xfrm>
        <a:graphic>
          <a:graphicData uri="http://schemas.openxmlformats.org/drawingml/2006/table">
            <a:tbl>
              <a:tblPr/>
              <a:tblGrid>
                <a:gridCol w="1205276"/>
                <a:gridCol w="559931"/>
                <a:gridCol w="863623"/>
                <a:gridCol w="863623"/>
                <a:gridCol w="863623"/>
                <a:gridCol w="863623"/>
              </a:tblGrid>
              <a:tr h="161925">
                <a:tc>
                  <a:txBody>
                    <a:bodyPr/>
                    <a:lstStyle/>
                    <a:p>
                      <a:pPr algn="l" fontAlgn="b"/>
                      <a:r>
                        <a:rPr lang="en-US" sz="1000" b="0" i="0" u="none" strike="noStrike" dirty="0">
                          <a:solidFill>
                            <a:srgbClr val="080808"/>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l" fontAlgn="b"/>
                      <a:r>
                        <a:rPr lang="en-US" sz="1000" b="0" i="0" u="none" strike="noStrike" dirty="0">
                          <a:solidFill>
                            <a:srgbClr val="080808"/>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CC"/>
                    </a:solidFill>
                  </a:tcPr>
                </a:tc>
                <a:tc gridSpan="2">
                  <a:txBody>
                    <a:bodyPr/>
                    <a:lstStyle/>
                    <a:p>
                      <a:pPr algn="ctr" fontAlgn="b"/>
                      <a:r>
                        <a:rPr lang="en-US" sz="1000" b="0" i="0" u="none" strike="noStrike" dirty="0">
                          <a:solidFill>
                            <a:srgbClr val="080808"/>
                          </a:solidFill>
                          <a:latin typeface="Arial"/>
                        </a:rPr>
                        <a:t>25 MM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CC"/>
                    </a:solidFill>
                  </a:tcPr>
                </a:tc>
                <a:tc hMerge="1">
                  <a:txBody>
                    <a:bodyPr/>
                    <a:lstStyle/>
                    <a:p>
                      <a:endParaRPr lang="en-US"/>
                    </a:p>
                  </a:txBody>
                  <a:tcPr/>
                </a:tc>
                <a:tc gridSpan="2">
                  <a:txBody>
                    <a:bodyPr/>
                    <a:lstStyle/>
                    <a:p>
                      <a:pPr algn="ctr" fontAlgn="b"/>
                      <a:r>
                        <a:rPr lang="en-US" sz="1000" b="0" i="0" u="none" strike="noStrike" dirty="0">
                          <a:solidFill>
                            <a:srgbClr val="080808"/>
                          </a:solidFill>
                          <a:latin typeface="Arial"/>
                        </a:rPr>
                        <a:t>50 MM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CC"/>
                    </a:solidFill>
                  </a:tcPr>
                </a:tc>
                <a:tc hMerge="1">
                  <a:txBody>
                    <a:bodyPr/>
                    <a:lstStyle/>
                    <a:p>
                      <a:endParaRPr lang="en-US"/>
                    </a:p>
                  </a:txBody>
                  <a:tcPr/>
                </a:tc>
              </a:tr>
              <a:tr h="323850">
                <a:tc>
                  <a:txBody>
                    <a:bodyPr/>
                    <a:lstStyle/>
                    <a:p>
                      <a:pPr algn="ctr" fontAlgn="b"/>
                      <a:r>
                        <a:rPr lang="en-US" sz="1000" b="0" i="0" u="none" strike="noStrike" dirty="0">
                          <a:solidFill>
                            <a:srgbClr val="080808"/>
                          </a:solidFill>
                          <a:latin typeface="Arial"/>
                        </a:rPr>
                        <a:t>Business Unit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000" b="0" i="0" u="none" strike="noStrike" dirty="0">
                          <a:solidFill>
                            <a:srgbClr val="080808"/>
                          </a:solidFill>
                          <a:latin typeface="Arial"/>
                        </a:rPr>
                        <a:t>Premium</a:t>
                      </a:r>
                      <a:br>
                        <a:rPr lang="en-US" sz="1000" b="0" i="0" u="none" strike="noStrike" dirty="0">
                          <a:solidFill>
                            <a:srgbClr val="080808"/>
                          </a:solidFill>
                          <a:latin typeface="Arial"/>
                        </a:rPr>
                      </a:br>
                      <a:r>
                        <a:rPr lang="en-US" sz="1000" b="0" i="0" u="none" strike="noStrike" dirty="0">
                          <a:solidFill>
                            <a:srgbClr val="080808"/>
                          </a:solidFill>
                          <a:latin typeface="Arial"/>
                        </a:rPr>
                        <a:t>in-force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000" b="0" i="0" u="none" strike="noStrike" dirty="0">
                          <a:solidFill>
                            <a:srgbClr val="080808"/>
                          </a:solidFill>
                          <a:latin typeface="Arial"/>
                        </a:rPr>
                        <a:t>Return period</a:t>
                      </a:r>
                      <a:br>
                        <a:rPr lang="en-US" sz="1000" b="0" i="0" u="none" strike="noStrike" dirty="0">
                          <a:solidFill>
                            <a:srgbClr val="080808"/>
                          </a:solidFill>
                          <a:latin typeface="Arial"/>
                        </a:rPr>
                      </a:br>
                      <a:r>
                        <a:rPr lang="en-US" sz="1000" b="0" i="0" u="none" strike="noStrike" dirty="0">
                          <a:solidFill>
                            <a:srgbClr val="080808"/>
                          </a:solidFill>
                          <a:latin typeface="Arial"/>
                        </a:rPr>
                        <a:t>in years</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000" b="0" i="0" u="none" strike="noStrike" dirty="0" smtClean="0">
                          <a:solidFill>
                            <a:srgbClr val="080808"/>
                          </a:solidFill>
                          <a:latin typeface="Arial"/>
                        </a:rPr>
                        <a:t>Market loss</a:t>
                      </a:r>
                      <a:endParaRPr lang="en-US" sz="10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000" b="0" i="0" u="none" strike="noStrike" dirty="0">
                          <a:solidFill>
                            <a:srgbClr val="080808"/>
                          </a:solidFill>
                          <a:latin typeface="Arial"/>
                        </a:rPr>
                        <a:t>Return period</a:t>
                      </a:r>
                      <a:br>
                        <a:rPr lang="en-US" sz="1000" b="0" i="0" u="none" strike="noStrike" dirty="0">
                          <a:solidFill>
                            <a:srgbClr val="080808"/>
                          </a:solidFill>
                          <a:latin typeface="Arial"/>
                        </a:rPr>
                      </a:br>
                      <a:r>
                        <a:rPr lang="en-US" sz="1000" b="0" i="0" u="none" strike="noStrike" dirty="0">
                          <a:solidFill>
                            <a:srgbClr val="080808"/>
                          </a:solidFill>
                          <a:latin typeface="Arial"/>
                        </a:rPr>
                        <a:t>in years</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000" b="0" i="0" u="none" strike="noStrike" dirty="0" smtClean="0">
                          <a:solidFill>
                            <a:srgbClr val="080808"/>
                          </a:solidFill>
                          <a:latin typeface="Arial"/>
                        </a:rPr>
                        <a:t>Market loss</a:t>
                      </a:r>
                      <a:endParaRPr lang="en-US" sz="10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r>
              <a:tr h="161925">
                <a:tc>
                  <a:txBody>
                    <a:bodyPr/>
                    <a:lstStyle/>
                    <a:p>
                      <a:pPr algn="ctr" fontAlgn="b"/>
                      <a:r>
                        <a:rPr lang="en-US" sz="900" b="0" i="0" u="none" strike="noStrike" dirty="0" smtClean="0">
                          <a:solidFill>
                            <a:srgbClr val="0000CC"/>
                          </a:solidFill>
                          <a:latin typeface="Arial"/>
                        </a:rPr>
                        <a:t>BU1</a:t>
                      </a:r>
                      <a:endParaRPr lang="en-US" sz="900" b="0" i="0" u="none" strike="noStrike" dirty="0">
                        <a:solidFill>
                          <a:srgbClr val="0000CC"/>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dirty="0" smtClean="0">
                          <a:solidFill>
                            <a:srgbClr val="080808"/>
                          </a:solidFill>
                          <a:latin typeface="Arial"/>
                        </a:rPr>
                        <a:t>200</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dirty="0" smtClean="0">
                          <a:solidFill>
                            <a:srgbClr val="080808"/>
                          </a:solidFill>
                          <a:latin typeface="Arial"/>
                        </a:rPr>
                        <a:t>20</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dirty="0" smtClean="0">
                          <a:solidFill>
                            <a:srgbClr val="080808"/>
                          </a:solidFill>
                          <a:latin typeface="Arial"/>
                        </a:rPr>
                        <a:t>250</a:t>
                      </a:r>
                      <a:endParaRPr lang="en-US" sz="9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dirty="0" smtClean="0">
                          <a:solidFill>
                            <a:srgbClr val="080808"/>
                          </a:solidFill>
                          <a:latin typeface="Arial"/>
                        </a:rPr>
                        <a:t>200</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dirty="0" smtClean="0">
                          <a:solidFill>
                            <a:srgbClr val="080808"/>
                          </a:solidFill>
                          <a:latin typeface="Arial"/>
                        </a:rPr>
                        <a:t>500</a:t>
                      </a:r>
                      <a:endParaRPr lang="en-US" sz="9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61925">
                <a:tc>
                  <a:txBody>
                    <a:bodyPr/>
                    <a:lstStyle/>
                    <a:p>
                      <a:pPr algn="ctr" fontAlgn="b"/>
                      <a:r>
                        <a:rPr lang="en-US" sz="900" b="0" i="0" u="none" strike="noStrike" dirty="0" smtClean="0">
                          <a:solidFill>
                            <a:srgbClr val="0000CC"/>
                          </a:solidFill>
                          <a:latin typeface="Arial"/>
                        </a:rPr>
                        <a:t>BU2</a:t>
                      </a:r>
                      <a:endParaRPr lang="en-US" sz="900" b="0" i="0" u="none" strike="noStrike" dirty="0">
                        <a:solidFill>
                          <a:srgbClr val="0000CC"/>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dirty="0" smtClean="0">
                          <a:solidFill>
                            <a:srgbClr val="080808"/>
                          </a:solidFill>
                          <a:latin typeface="Arial"/>
                        </a:rPr>
                        <a:t>300</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dirty="0" smtClean="0">
                          <a:solidFill>
                            <a:srgbClr val="080808"/>
                          </a:solidFill>
                          <a:latin typeface="Arial"/>
                        </a:rPr>
                        <a:t>10</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dirty="0" smtClean="0">
                          <a:solidFill>
                            <a:srgbClr val="080808"/>
                          </a:solidFill>
                          <a:latin typeface="Arial"/>
                        </a:rPr>
                        <a:t>250</a:t>
                      </a:r>
                      <a:endParaRPr lang="en-US" sz="9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dirty="0" smtClean="0">
                          <a:solidFill>
                            <a:srgbClr val="080808"/>
                          </a:solidFill>
                          <a:latin typeface="Arial"/>
                        </a:rPr>
                        <a:t>15</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dirty="0" smtClean="0">
                          <a:solidFill>
                            <a:srgbClr val="080808"/>
                          </a:solidFill>
                          <a:latin typeface="Arial"/>
                        </a:rPr>
                        <a:t>500</a:t>
                      </a:r>
                      <a:endParaRPr lang="en-US" sz="9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r h="171450">
                <a:tc>
                  <a:txBody>
                    <a:bodyPr/>
                    <a:lstStyle/>
                    <a:p>
                      <a:pPr algn="ctr" fontAlgn="b"/>
                      <a:r>
                        <a:rPr lang="en-US" sz="900" b="0" i="0" u="none" strike="noStrike" dirty="0" smtClean="0">
                          <a:solidFill>
                            <a:srgbClr val="0000CC"/>
                          </a:solidFill>
                          <a:latin typeface="Arial"/>
                        </a:rPr>
                        <a:t>BU3</a:t>
                      </a:r>
                      <a:endParaRPr lang="en-US" sz="900" b="0" i="0" u="none" strike="noStrike" dirty="0">
                        <a:solidFill>
                          <a:srgbClr val="0000CC"/>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smtClean="0">
                          <a:solidFill>
                            <a:srgbClr val="080808"/>
                          </a:solidFill>
                          <a:latin typeface="Arial"/>
                        </a:rPr>
                        <a:t>500</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80808"/>
                          </a:solidFill>
                          <a:latin typeface="Arial"/>
                        </a:rPr>
                        <a:t>5</a:t>
                      </a:r>
                    </a:p>
                  </a:txBody>
                  <a:tcPr marL="9525" marR="9525" marT="9525"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smtClean="0">
                          <a:solidFill>
                            <a:srgbClr val="080808"/>
                          </a:solidFill>
                          <a:latin typeface="Arial"/>
                        </a:rPr>
                        <a:t>250</a:t>
                      </a:r>
                      <a:endParaRPr lang="en-US" sz="9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smtClean="0">
                          <a:solidFill>
                            <a:srgbClr val="080808"/>
                          </a:solidFill>
                          <a:latin typeface="Arial"/>
                        </a:rPr>
                        <a:t>15</a:t>
                      </a:r>
                      <a:endParaRPr lang="en-US" sz="900" b="0"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smtClean="0">
                          <a:solidFill>
                            <a:srgbClr val="080808"/>
                          </a:solidFill>
                          <a:latin typeface="Arial"/>
                        </a:rPr>
                        <a:t>500</a:t>
                      </a:r>
                      <a:endParaRPr lang="en-US" sz="900" b="0"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61925">
                <a:tc>
                  <a:txBody>
                    <a:bodyPr/>
                    <a:lstStyle/>
                    <a:p>
                      <a:pPr algn="ctr" fontAlgn="b"/>
                      <a:r>
                        <a:rPr lang="en-US" sz="900" b="1" i="0" u="none" strike="noStrike" dirty="0" smtClean="0">
                          <a:solidFill>
                            <a:srgbClr val="0000CC"/>
                          </a:solidFill>
                          <a:latin typeface="Arial"/>
                        </a:rPr>
                        <a:t>Overall</a:t>
                      </a:r>
                      <a:endParaRPr lang="en-US" sz="900" b="1" i="0" u="none" strike="noStrike" dirty="0">
                        <a:solidFill>
                          <a:srgbClr val="0000CC"/>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900" b="1" i="0" u="none" strike="noStrike" dirty="0" smtClean="0">
                          <a:solidFill>
                            <a:srgbClr val="080808"/>
                          </a:solidFill>
                          <a:latin typeface="Arial"/>
                        </a:rPr>
                        <a:t>1000</a:t>
                      </a:r>
                      <a:endParaRPr lang="en-US" sz="900" b="1"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900" b="1" i="0" u="none" strike="noStrike" dirty="0" smtClean="0">
                          <a:solidFill>
                            <a:srgbClr val="080808"/>
                          </a:solidFill>
                          <a:latin typeface="Arial"/>
                        </a:rPr>
                        <a:t>5</a:t>
                      </a:r>
                      <a:endParaRPr lang="en-US" sz="900" b="1" i="0" u="none" strike="noStrike" dirty="0">
                        <a:solidFill>
                          <a:srgbClr val="080808"/>
                        </a:solidFill>
                        <a:latin typeface="Arial"/>
                      </a:endParaRP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900" b="1" i="0" u="none" strike="noStrike" dirty="0" smtClean="0">
                          <a:solidFill>
                            <a:srgbClr val="080808"/>
                          </a:solidFill>
                          <a:latin typeface="Arial"/>
                        </a:rPr>
                        <a:t>250</a:t>
                      </a:r>
                      <a:endParaRPr lang="en-US" sz="900" b="1"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900" b="1" i="0" u="none" strike="noStrike" dirty="0">
                          <a:solidFill>
                            <a:srgbClr val="080808"/>
                          </a:solidFill>
                          <a:latin typeface="Arial"/>
                        </a:rPr>
                        <a:t>10</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900" b="1" i="0" u="none" strike="noStrike" dirty="0" smtClean="0">
                          <a:solidFill>
                            <a:srgbClr val="080808"/>
                          </a:solidFill>
                          <a:latin typeface="Arial"/>
                        </a:rPr>
                        <a:t>500</a:t>
                      </a:r>
                      <a:endParaRPr lang="en-US" sz="900" b="1" i="0" u="none" strike="noStrike" dirty="0">
                        <a:solidFill>
                          <a:srgbClr val="080808"/>
                        </a:solidFill>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161925">
                <a:tc>
                  <a:txBody>
                    <a:bodyPr/>
                    <a:lstStyle/>
                    <a:p>
                      <a:pPr algn="l" fontAlgn="b"/>
                      <a:endParaRPr lang="en-US" sz="1000" b="0" i="0" u="none" strike="noStrike" dirty="0">
                        <a:latin typeface="Arial"/>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dirty="0">
                        <a:latin typeface="Arial"/>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dirty="0">
                        <a:latin typeface="Arial"/>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dirty="0">
                        <a:latin typeface="Arial"/>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dirty="0">
                        <a:latin typeface="Arial"/>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dirty="0">
                        <a:latin typeface="Arial"/>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Slide Number Placeholder 5"/>
          <p:cNvSpPr>
            <a:spLocks noGrp="1"/>
          </p:cNvSpPr>
          <p:nvPr>
            <p:ph type="sldNum" sz="quarter" idx="12"/>
          </p:nvPr>
        </p:nvSpPr>
        <p:spPr/>
        <p:txBody>
          <a:bodyPr/>
          <a:lstStyle/>
          <a:p>
            <a:fld id="{600DC1F6-6651-4585-BD51-644F867F8E61}" type="slidenum">
              <a:rPr lang="en-US"/>
              <a:pPr/>
              <a:t>33</a:t>
            </a:fld>
            <a:endParaRPr lang="en-US" dirty="0"/>
          </a:p>
        </p:txBody>
      </p:sp>
      <p:sp>
        <p:nvSpPr>
          <p:cNvPr id="128002" name="Rectangle 2"/>
          <p:cNvSpPr>
            <a:spLocks noGrp="1" noChangeArrowheads="1"/>
          </p:cNvSpPr>
          <p:nvPr>
            <p:ph type="title"/>
          </p:nvPr>
        </p:nvSpPr>
        <p:spPr>
          <a:xfrm>
            <a:off x="787435" y="636572"/>
            <a:ext cx="8785225" cy="649288"/>
          </a:xfrm>
        </p:spPr>
        <p:txBody>
          <a:bodyPr/>
          <a:lstStyle/>
          <a:p>
            <a:r>
              <a:rPr lang="en-US" sz="2200" dirty="0" smtClean="0"/>
              <a:t>Event </a:t>
            </a:r>
            <a:r>
              <a:rPr lang="en-US" sz="2200" dirty="0"/>
              <a:t>Set </a:t>
            </a:r>
            <a:r>
              <a:rPr lang="en-US" sz="2200" dirty="0" smtClean="0"/>
              <a:t>Analysis </a:t>
            </a:r>
            <a:r>
              <a:rPr lang="en-US" sz="2200" dirty="0"/>
              <a:t>– </a:t>
            </a:r>
            <a:r>
              <a:rPr lang="en-US" sz="2200" dirty="0" smtClean="0"/>
              <a:t>Integrates Cat and Non-Cat Risk</a:t>
            </a:r>
            <a:br>
              <a:rPr lang="en-US" sz="2200" dirty="0" smtClean="0"/>
            </a:br>
            <a:r>
              <a:rPr lang="en-US" sz="1800" dirty="0" smtClean="0"/>
              <a:t>Hypothetical example centered around 100-year return period</a:t>
            </a:r>
            <a:r>
              <a:rPr lang="en-US" sz="1800" dirty="0"/>
              <a:t/>
            </a:r>
            <a:br>
              <a:rPr lang="en-US" sz="1800" dirty="0"/>
            </a:br>
            <a:endParaRPr lang="en-US" sz="1800" dirty="0"/>
          </a:p>
        </p:txBody>
      </p:sp>
      <p:sp>
        <p:nvSpPr>
          <p:cNvPr id="129068" name="Rectangle 1068"/>
          <p:cNvSpPr>
            <a:spLocks noChangeArrowheads="1"/>
          </p:cNvSpPr>
          <p:nvPr/>
        </p:nvSpPr>
        <p:spPr bwMode="auto">
          <a:xfrm>
            <a:off x="1357290" y="1357298"/>
            <a:ext cx="5072098" cy="307777"/>
          </a:xfrm>
          <a:prstGeom prst="rect">
            <a:avLst/>
          </a:prstGeom>
          <a:noFill/>
          <a:ln w="9525">
            <a:noFill/>
            <a:miter lim="800000"/>
            <a:headEnd/>
            <a:tailEnd/>
          </a:ln>
          <a:effectLst/>
        </p:spPr>
        <p:txBody>
          <a:bodyPr wrap="square">
            <a:spAutoFit/>
          </a:bodyPr>
          <a:lstStyle/>
          <a:p>
            <a:r>
              <a:rPr lang="en-US" b="1" i="1" dirty="0" smtClean="0">
                <a:solidFill>
                  <a:schemeClr val="accent1"/>
                </a:solidFill>
              </a:rPr>
              <a:t>                                     In-force 2010 – millions USD</a:t>
            </a:r>
            <a:endParaRPr lang="en-US" b="1" i="1" dirty="0">
              <a:solidFill>
                <a:schemeClr val="accent1"/>
              </a:solidFill>
            </a:endParaRPr>
          </a:p>
        </p:txBody>
      </p:sp>
      <p:graphicFrame>
        <p:nvGraphicFramePr>
          <p:cNvPr id="11" name="Table 10"/>
          <p:cNvGraphicFramePr>
            <a:graphicFrameLocks noGrp="1"/>
          </p:cNvGraphicFramePr>
          <p:nvPr/>
        </p:nvGraphicFramePr>
        <p:xfrm>
          <a:off x="500034" y="1710609"/>
          <a:ext cx="8001058" cy="2075581"/>
        </p:xfrm>
        <a:graphic>
          <a:graphicData uri="http://schemas.openxmlformats.org/drawingml/2006/table">
            <a:tbl>
              <a:tblPr/>
              <a:tblGrid>
                <a:gridCol w="591987"/>
                <a:gridCol w="656735"/>
                <a:gridCol w="860229"/>
                <a:gridCol w="601235"/>
                <a:gridCol w="860229"/>
                <a:gridCol w="628985"/>
                <a:gridCol w="860229"/>
                <a:gridCol w="619735"/>
                <a:gridCol w="860229"/>
                <a:gridCol w="656735"/>
                <a:gridCol w="804730"/>
              </a:tblGrid>
              <a:tr h="144193">
                <a:tc>
                  <a:txBody>
                    <a:bodyPr/>
                    <a:lstStyle/>
                    <a:p>
                      <a:pPr algn="ctr" fontAlgn="b"/>
                      <a:r>
                        <a:rPr lang="en-US" sz="850" b="0" i="0" u="none" strike="noStrike" dirty="0">
                          <a:solidFill>
                            <a:srgbClr val="0000FF"/>
                          </a:solidFill>
                          <a:latin typeface="Arial"/>
                        </a:rPr>
                        <a:t>Quantile</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CFFCC"/>
                    </a:solidFill>
                  </a:tcPr>
                </a:tc>
                <a:tc gridSpan="2">
                  <a:txBody>
                    <a:bodyPr/>
                    <a:lstStyle/>
                    <a:p>
                      <a:pPr algn="ctr" fontAlgn="b"/>
                      <a:r>
                        <a:rPr lang="en-US" sz="850" b="1" i="1" u="none" strike="noStrike" dirty="0" smtClean="0">
                          <a:solidFill>
                            <a:srgbClr val="0000FF"/>
                          </a:solidFill>
                          <a:latin typeface="Arial"/>
                        </a:rPr>
                        <a:t>Agriculture</a:t>
                      </a:r>
                      <a:endParaRPr lang="en-US" sz="850" b="1" i="1" u="none" strike="noStrike" dirty="0">
                        <a:solidFill>
                          <a:srgbClr val="0000FF"/>
                        </a:solidFill>
                        <a:latin typeface="Arial"/>
                      </a:endParaRP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CFFCC"/>
                    </a:solidFill>
                  </a:tcPr>
                </a:tc>
                <a:tc hMerge="1">
                  <a:txBody>
                    <a:bodyPr/>
                    <a:lstStyle/>
                    <a:p>
                      <a:endParaRPr lang="en-US"/>
                    </a:p>
                  </a:txBody>
                  <a:tcPr/>
                </a:tc>
                <a:tc gridSpan="2">
                  <a:txBody>
                    <a:bodyPr/>
                    <a:lstStyle/>
                    <a:p>
                      <a:pPr algn="ctr" fontAlgn="b"/>
                      <a:r>
                        <a:rPr lang="en-US" sz="850" b="1" i="1" u="none" strike="noStrike" dirty="0" smtClean="0">
                          <a:solidFill>
                            <a:srgbClr val="0000FF"/>
                          </a:solidFill>
                          <a:latin typeface="Arial"/>
                        </a:rPr>
                        <a:t>Casualty</a:t>
                      </a:r>
                      <a:endParaRPr lang="en-US" sz="850" b="1" i="1" u="none" strike="noStrike" dirty="0">
                        <a:solidFill>
                          <a:srgbClr val="0000FF"/>
                        </a:solidFill>
                        <a:latin typeface="Arial"/>
                      </a:endParaRP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CFFCC"/>
                    </a:solidFill>
                  </a:tcPr>
                </a:tc>
                <a:tc hMerge="1">
                  <a:txBody>
                    <a:bodyPr/>
                    <a:lstStyle/>
                    <a:p>
                      <a:endParaRPr lang="en-US"/>
                    </a:p>
                  </a:txBody>
                  <a:tcPr/>
                </a:tc>
                <a:tc gridSpan="2">
                  <a:txBody>
                    <a:bodyPr/>
                    <a:lstStyle/>
                    <a:p>
                      <a:pPr algn="ctr" fontAlgn="b"/>
                      <a:r>
                        <a:rPr lang="en-US" sz="850" b="1" i="1" u="none" strike="noStrike" dirty="0" smtClean="0">
                          <a:solidFill>
                            <a:srgbClr val="0000FF"/>
                          </a:solidFill>
                          <a:latin typeface="Arial"/>
                        </a:rPr>
                        <a:t>Property</a:t>
                      </a:r>
                      <a:endParaRPr lang="en-US" sz="850" b="1" i="1" u="none" strike="noStrike" dirty="0">
                        <a:solidFill>
                          <a:srgbClr val="0000FF"/>
                        </a:solidFill>
                        <a:latin typeface="Arial"/>
                      </a:endParaRP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CFFCC"/>
                    </a:solidFill>
                  </a:tcPr>
                </a:tc>
                <a:tc hMerge="1">
                  <a:txBody>
                    <a:bodyPr/>
                    <a:lstStyle/>
                    <a:p>
                      <a:endParaRPr lang="en-US"/>
                    </a:p>
                  </a:txBody>
                  <a:tcPr/>
                </a:tc>
                <a:tc gridSpan="2">
                  <a:txBody>
                    <a:bodyPr/>
                    <a:lstStyle/>
                    <a:p>
                      <a:pPr algn="ctr" fontAlgn="b"/>
                      <a:r>
                        <a:rPr lang="en-US" sz="850" b="1" i="1" u="none" strike="noStrike" dirty="0">
                          <a:solidFill>
                            <a:srgbClr val="0000FF"/>
                          </a:solidFill>
                          <a:latin typeface="Arial"/>
                        </a:rPr>
                        <a:t>All Others</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CFFCC"/>
                    </a:solidFill>
                  </a:tcPr>
                </a:tc>
                <a:tc hMerge="1">
                  <a:txBody>
                    <a:bodyPr/>
                    <a:lstStyle/>
                    <a:p>
                      <a:endParaRPr lang="en-US"/>
                    </a:p>
                  </a:txBody>
                  <a:tcPr/>
                </a:tc>
                <a:tc gridSpan="2">
                  <a:txBody>
                    <a:bodyPr/>
                    <a:lstStyle/>
                    <a:p>
                      <a:pPr algn="ctr" fontAlgn="b"/>
                      <a:r>
                        <a:rPr lang="en-US" sz="850" b="1" i="1" u="none" strike="noStrike" dirty="0">
                          <a:solidFill>
                            <a:srgbClr val="0000FF"/>
                          </a:solidFill>
                          <a:latin typeface="Arial"/>
                        </a:rPr>
                        <a:t>Total</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CFFCC"/>
                    </a:solidFill>
                  </a:tcPr>
                </a:tc>
                <a:tc hMerge="1">
                  <a:txBody>
                    <a:bodyPr/>
                    <a:lstStyle/>
                    <a:p>
                      <a:endParaRPr lang="en-US"/>
                    </a:p>
                  </a:txBody>
                  <a:tcPr/>
                </a:tc>
              </a:tr>
              <a:tr h="150213">
                <a:tc>
                  <a:txBody>
                    <a:bodyPr/>
                    <a:lstStyle/>
                    <a:p>
                      <a:pPr algn="ctr" fontAlgn="b"/>
                      <a:r>
                        <a:rPr lang="en-US" sz="850" b="0" i="0" u="none" strike="noStrike" dirty="0">
                          <a:solidFill>
                            <a:srgbClr val="0000FF"/>
                          </a:solidFill>
                          <a:latin typeface="Arial"/>
                        </a:rPr>
                        <a:t> </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rgbClr val="CCFFCC"/>
                    </a:solidFill>
                  </a:tcPr>
                </a:tc>
                <a:tc>
                  <a:txBody>
                    <a:bodyPr/>
                    <a:lstStyle/>
                    <a:p>
                      <a:pPr algn="ctr" fontAlgn="b"/>
                      <a:r>
                        <a:rPr lang="en-US" sz="850" b="0" i="0" u="none" strike="noStrike" dirty="0">
                          <a:solidFill>
                            <a:srgbClr val="0000FF"/>
                          </a:solidFill>
                          <a:latin typeface="Arial"/>
                        </a:rPr>
                        <a:t>PV Profits</a:t>
                      </a:r>
                    </a:p>
                  </a:txBody>
                  <a:tcPr marL="7045" marR="7045" marT="7045"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solidFill>
                      <a:srgbClr val="CCFFCC"/>
                    </a:solidFill>
                  </a:tcPr>
                </a:tc>
                <a:tc>
                  <a:txBody>
                    <a:bodyPr/>
                    <a:lstStyle/>
                    <a:p>
                      <a:pPr algn="ctr" fontAlgn="b"/>
                      <a:r>
                        <a:rPr lang="en-US" sz="850" b="0" i="0" u="none" strike="noStrike" dirty="0">
                          <a:solidFill>
                            <a:srgbClr val="0000FF"/>
                          </a:solidFill>
                          <a:latin typeface="Arial"/>
                        </a:rPr>
                        <a:t>PV Tech Ratio</a:t>
                      </a:r>
                    </a:p>
                  </a:txBody>
                  <a:tcPr marL="7045" marR="7045" marT="7045"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rgbClr val="CCFFCC"/>
                    </a:solidFill>
                  </a:tcPr>
                </a:tc>
                <a:tc>
                  <a:txBody>
                    <a:bodyPr/>
                    <a:lstStyle/>
                    <a:p>
                      <a:pPr algn="ctr" fontAlgn="b"/>
                      <a:r>
                        <a:rPr lang="en-US" sz="850" b="0" i="0" u="none" strike="noStrike" dirty="0">
                          <a:solidFill>
                            <a:srgbClr val="0000FF"/>
                          </a:solidFill>
                          <a:latin typeface="Arial"/>
                        </a:rPr>
                        <a:t>PV Profits</a:t>
                      </a:r>
                    </a:p>
                  </a:txBody>
                  <a:tcPr marL="7045" marR="7045" marT="7045"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solidFill>
                      <a:srgbClr val="CCFFCC"/>
                    </a:solidFill>
                  </a:tcPr>
                </a:tc>
                <a:tc>
                  <a:txBody>
                    <a:bodyPr/>
                    <a:lstStyle/>
                    <a:p>
                      <a:pPr algn="ctr" fontAlgn="b"/>
                      <a:r>
                        <a:rPr lang="en-US" sz="850" b="0" i="0" u="none" strike="noStrike" dirty="0">
                          <a:solidFill>
                            <a:srgbClr val="0000FF"/>
                          </a:solidFill>
                          <a:latin typeface="Arial"/>
                        </a:rPr>
                        <a:t>PV Tech Ratio</a:t>
                      </a:r>
                    </a:p>
                  </a:txBody>
                  <a:tcPr marL="7045" marR="7045" marT="7045"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rgbClr val="CCFFCC"/>
                    </a:solidFill>
                  </a:tcPr>
                </a:tc>
                <a:tc>
                  <a:txBody>
                    <a:bodyPr/>
                    <a:lstStyle/>
                    <a:p>
                      <a:pPr algn="ctr" fontAlgn="b"/>
                      <a:r>
                        <a:rPr lang="en-US" sz="850" b="0" i="0" u="none" strike="noStrike" dirty="0">
                          <a:solidFill>
                            <a:srgbClr val="0000FF"/>
                          </a:solidFill>
                          <a:latin typeface="Arial"/>
                        </a:rPr>
                        <a:t>PV Profits</a:t>
                      </a:r>
                    </a:p>
                  </a:txBody>
                  <a:tcPr marL="7045" marR="7045" marT="7045"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solidFill>
                      <a:srgbClr val="CCFFCC"/>
                    </a:solidFill>
                  </a:tcPr>
                </a:tc>
                <a:tc>
                  <a:txBody>
                    <a:bodyPr/>
                    <a:lstStyle/>
                    <a:p>
                      <a:pPr algn="ctr" fontAlgn="b"/>
                      <a:r>
                        <a:rPr lang="en-US" sz="850" b="0" i="0" u="none" strike="noStrike" dirty="0">
                          <a:solidFill>
                            <a:srgbClr val="0000FF"/>
                          </a:solidFill>
                          <a:latin typeface="Arial"/>
                        </a:rPr>
                        <a:t>PV Tech Ratio</a:t>
                      </a:r>
                    </a:p>
                  </a:txBody>
                  <a:tcPr marL="7045" marR="7045" marT="7045"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rgbClr val="CCFFCC"/>
                    </a:solidFill>
                  </a:tcPr>
                </a:tc>
                <a:tc>
                  <a:txBody>
                    <a:bodyPr/>
                    <a:lstStyle/>
                    <a:p>
                      <a:pPr algn="ctr" fontAlgn="b"/>
                      <a:r>
                        <a:rPr lang="en-US" sz="850" b="0" i="0" u="none" strike="noStrike" dirty="0">
                          <a:solidFill>
                            <a:srgbClr val="0000FF"/>
                          </a:solidFill>
                          <a:latin typeface="Arial"/>
                        </a:rPr>
                        <a:t>PV Profits</a:t>
                      </a:r>
                    </a:p>
                  </a:txBody>
                  <a:tcPr marL="7045" marR="7045" marT="7045"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solidFill>
                      <a:srgbClr val="CCFFCC"/>
                    </a:solidFill>
                  </a:tcPr>
                </a:tc>
                <a:tc>
                  <a:txBody>
                    <a:bodyPr/>
                    <a:lstStyle/>
                    <a:p>
                      <a:pPr algn="ctr" fontAlgn="b"/>
                      <a:r>
                        <a:rPr lang="en-US" sz="850" b="0" i="0" u="none" strike="noStrike" dirty="0">
                          <a:solidFill>
                            <a:srgbClr val="0000FF"/>
                          </a:solidFill>
                          <a:latin typeface="Arial"/>
                        </a:rPr>
                        <a:t>PV Tech Ratio</a:t>
                      </a:r>
                    </a:p>
                  </a:txBody>
                  <a:tcPr marL="7045" marR="7045" marT="7045"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rgbClr val="CCFFCC"/>
                    </a:solidFill>
                  </a:tcPr>
                </a:tc>
                <a:tc>
                  <a:txBody>
                    <a:bodyPr/>
                    <a:lstStyle/>
                    <a:p>
                      <a:pPr algn="ctr" fontAlgn="b"/>
                      <a:r>
                        <a:rPr lang="en-US" sz="850" b="0" i="0" u="none" strike="noStrike" dirty="0">
                          <a:solidFill>
                            <a:srgbClr val="0000FF"/>
                          </a:solidFill>
                          <a:latin typeface="Arial"/>
                        </a:rPr>
                        <a:t>PV Profits</a:t>
                      </a:r>
                    </a:p>
                  </a:txBody>
                  <a:tcPr marL="7045" marR="7045" marT="7045"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solidFill>
                      <a:srgbClr val="CCFFCC"/>
                    </a:solidFill>
                  </a:tcPr>
                </a:tc>
                <a:tc>
                  <a:txBody>
                    <a:bodyPr/>
                    <a:lstStyle/>
                    <a:p>
                      <a:pPr algn="ctr" fontAlgn="b"/>
                      <a:r>
                        <a:rPr lang="en-US" sz="850" b="0" i="0" u="none" strike="noStrike" dirty="0">
                          <a:solidFill>
                            <a:srgbClr val="0000FF"/>
                          </a:solidFill>
                          <a:latin typeface="Arial"/>
                        </a:rPr>
                        <a:t>PV Tech Ratio</a:t>
                      </a:r>
                    </a:p>
                  </a:txBody>
                  <a:tcPr marL="7045" marR="7045" marT="7045"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rgbClr val="CCFFCC"/>
                    </a:solidFill>
                  </a:tcPr>
                </a:tc>
              </a:tr>
              <a:tr h="148079">
                <a:tc>
                  <a:txBody>
                    <a:bodyPr/>
                    <a:lstStyle/>
                    <a:p>
                      <a:pPr algn="ctr" fontAlgn="b"/>
                      <a:r>
                        <a:rPr lang="en-US" sz="850" b="0" i="0" u="none" strike="noStrike" dirty="0">
                          <a:solidFill>
                            <a:srgbClr val="0000FF"/>
                          </a:solidFill>
                          <a:latin typeface="Arial"/>
                        </a:rPr>
                        <a:t>98.95 </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5 </a:t>
                      </a:r>
                    </a:p>
                  </a:txBody>
                  <a:tcPr marL="9525" marR="9525" marT="9525"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90 </a:t>
                      </a:r>
                    </a:p>
                  </a:txBody>
                  <a:tcPr marL="9525" marR="9525" marT="9525"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(200)</a:t>
                      </a:r>
                    </a:p>
                  </a:txBody>
                  <a:tcPr marL="9525" marR="9525" marT="9525"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140 </a:t>
                      </a:r>
                    </a:p>
                  </a:txBody>
                  <a:tcPr marL="9525" marR="9525" marT="9525"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1 </a:t>
                      </a:r>
                    </a:p>
                  </a:txBody>
                  <a:tcPr marL="9525" marR="9525" marT="9525"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90 </a:t>
                      </a:r>
                    </a:p>
                  </a:txBody>
                  <a:tcPr marL="9525" marR="9525" marT="9525"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(76)</a:t>
                      </a:r>
                    </a:p>
                  </a:txBody>
                  <a:tcPr marL="9525" marR="9525" marT="9525"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90 </a:t>
                      </a:r>
                    </a:p>
                  </a:txBody>
                  <a:tcPr marL="9525" marR="9525" marT="9525"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(270)</a:t>
                      </a:r>
                    </a:p>
                  </a:txBody>
                  <a:tcPr marL="9525" marR="9525" marT="9525"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120 </a:t>
                      </a:r>
                    </a:p>
                  </a:txBody>
                  <a:tcPr marL="9525" marR="9525" marT="9525"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r>
              <a:tr h="144193">
                <a:tc>
                  <a:txBody>
                    <a:bodyPr/>
                    <a:lstStyle/>
                    <a:p>
                      <a:pPr algn="ctr" fontAlgn="b"/>
                      <a:r>
                        <a:rPr lang="en-US" sz="850" b="0" i="0" u="none" strike="noStrike" dirty="0">
                          <a:solidFill>
                            <a:srgbClr val="0000FF"/>
                          </a:solidFill>
                          <a:latin typeface="Arial"/>
                        </a:rPr>
                        <a:t>98.96 </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(10)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100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(130)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135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(40)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110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(91)</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100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(271)</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121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r h="144193">
                <a:tc>
                  <a:txBody>
                    <a:bodyPr/>
                    <a:lstStyle/>
                    <a:p>
                      <a:pPr algn="ctr" fontAlgn="b"/>
                      <a:r>
                        <a:rPr lang="en-US" sz="850" b="0" i="0" u="none" strike="noStrike" dirty="0">
                          <a:solidFill>
                            <a:srgbClr val="0000FF"/>
                          </a:solidFill>
                          <a:latin typeface="Arial"/>
                        </a:rPr>
                        <a:t>98.97 </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(5)</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100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(70)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110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(130)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140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(66)</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90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(271)</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121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r h="144193">
                <a:tc>
                  <a:txBody>
                    <a:bodyPr/>
                    <a:lstStyle/>
                    <a:p>
                      <a:pPr algn="ctr" fontAlgn="b"/>
                      <a:r>
                        <a:rPr lang="en-US" sz="850" b="0" i="0" u="none" strike="noStrike" dirty="0">
                          <a:solidFill>
                            <a:srgbClr val="0000FF"/>
                          </a:solidFill>
                          <a:latin typeface="Arial"/>
                        </a:rPr>
                        <a:t>98.98 </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20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80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(200)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140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100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(72)</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90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(272)</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122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r h="144193">
                <a:tc>
                  <a:txBody>
                    <a:bodyPr/>
                    <a:lstStyle/>
                    <a:p>
                      <a:pPr algn="ctr" fontAlgn="b"/>
                      <a:r>
                        <a:rPr lang="en-US" sz="850" b="0" i="0" u="none" strike="noStrike" dirty="0">
                          <a:solidFill>
                            <a:srgbClr val="0000FF"/>
                          </a:solidFill>
                          <a:latin typeface="Arial"/>
                        </a:rPr>
                        <a:t>98.99 </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120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(130)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135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(30)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100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(92)</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120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(272)</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122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r h="144193">
                <a:tc>
                  <a:txBody>
                    <a:bodyPr/>
                    <a:lstStyle/>
                    <a:p>
                      <a:pPr algn="ctr" fontAlgn="b"/>
                      <a:r>
                        <a:rPr lang="en-US" sz="850" b="0" i="0" u="none" strike="noStrike" dirty="0">
                          <a:solidFill>
                            <a:srgbClr val="0000FF"/>
                          </a:solidFill>
                          <a:latin typeface="Arial"/>
                        </a:rPr>
                        <a:t>99.00 </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b"/>
                      <a:r>
                        <a:rPr lang="en-US" sz="1000" b="0" i="0" u="none" strike="noStrike" dirty="0">
                          <a:latin typeface="Arial"/>
                        </a:rPr>
                        <a:t>(10)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99"/>
                    </a:solidFill>
                  </a:tcPr>
                </a:tc>
                <a:tc>
                  <a:txBody>
                    <a:bodyPr/>
                    <a:lstStyle/>
                    <a:p>
                      <a:pPr algn="ctr" fontAlgn="b"/>
                      <a:r>
                        <a:rPr lang="en-US" sz="1000" b="0" i="0" u="none" strike="noStrike" dirty="0">
                          <a:latin typeface="Arial"/>
                        </a:rPr>
                        <a:t>110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b"/>
                      <a:r>
                        <a:rPr lang="en-US" sz="1000" b="0" i="0" u="none" strike="noStrike" dirty="0">
                          <a:latin typeface="Arial"/>
                        </a:rPr>
                        <a:t>(25)</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99"/>
                    </a:solidFill>
                  </a:tcPr>
                </a:tc>
                <a:tc>
                  <a:txBody>
                    <a:bodyPr/>
                    <a:lstStyle/>
                    <a:p>
                      <a:pPr algn="ctr" fontAlgn="b"/>
                      <a:r>
                        <a:rPr lang="en-US" sz="1000" b="0" i="0" u="none" strike="noStrike" dirty="0">
                          <a:latin typeface="Arial"/>
                        </a:rPr>
                        <a:t>100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b"/>
                      <a:r>
                        <a:rPr lang="en-US" sz="1000" b="0" i="0" u="none" strike="noStrike" dirty="0">
                          <a:latin typeface="Arial"/>
                        </a:rPr>
                        <a:t>(160)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99"/>
                    </a:solidFill>
                  </a:tcPr>
                </a:tc>
                <a:tc>
                  <a:txBody>
                    <a:bodyPr/>
                    <a:lstStyle/>
                    <a:p>
                      <a:pPr algn="ctr" fontAlgn="b"/>
                      <a:r>
                        <a:rPr lang="en-US" sz="1000" b="0" i="0" u="none" strike="noStrike" dirty="0">
                          <a:latin typeface="Arial"/>
                        </a:rPr>
                        <a:t>150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b"/>
                      <a:r>
                        <a:rPr lang="en-US" sz="1000" b="0" i="0" u="none" strike="noStrike" dirty="0">
                          <a:latin typeface="Arial"/>
                        </a:rPr>
                        <a:t>(78)</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99"/>
                    </a:solidFill>
                  </a:tcPr>
                </a:tc>
                <a:tc>
                  <a:txBody>
                    <a:bodyPr/>
                    <a:lstStyle/>
                    <a:p>
                      <a:pPr algn="ctr" fontAlgn="b"/>
                      <a:r>
                        <a:rPr lang="en-US" sz="1000" b="0" i="0" u="none" strike="noStrike" dirty="0" smtClean="0">
                          <a:latin typeface="Arial"/>
                        </a:rPr>
                        <a:t>90 </a:t>
                      </a:r>
                      <a:endParaRPr lang="en-US" sz="1000" b="0" i="0" u="none" strike="noStrike" dirty="0">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b"/>
                      <a:r>
                        <a:rPr lang="en-US" sz="1000" b="0" i="0" u="none" strike="noStrike" dirty="0">
                          <a:latin typeface="Arial"/>
                        </a:rPr>
                        <a:t>(273)</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99"/>
                    </a:solidFill>
                  </a:tcPr>
                </a:tc>
                <a:tc>
                  <a:txBody>
                    <a:bodyPr/>
                    <a:lstStyle/>
                    <a:p>
                      <a:pPr algn="ctr" fontAlgn="b"/>
                      <a:r>
                        <a:rPr lang="en-US" sz="1000" b="0" i="0" u="none" strike="noStrike" dirty="0">
                          <a:latin typeface="Arial"/>
                        </a:rPr>
                        <a:t>123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99"/>
                    </a:solidFill>
                  </a:tcPr>
                </a:tc>
              </a:tr>
              <a:tr h="144193">
                <a:tc>
                  <a:txBody>
                    <a:bodyPr/>
                    <a:lstStyle/>
                    <a:p>
                      <a:pPr algn="ctr" fontAlgn="b"/>
                      <a:r>
                        <a:rPr lang="en-US" sz="850" b="0" i="0" u="none" strike="noStrike" dirty="0">
                          <a:solidFill>
                            <a:srgbClr val="0000FF"/>
                          </a:solidFill>
                          <a:latin typeface="Arial"/>
                        </a:rPr>
                        <a:t>99.01 </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120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(200)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130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30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80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(83)</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smtClean="0">
                          <a:latin typeface="Arial"/>
                        </a:rPr>
                        <a:t>95 </a:t>
                      </a:r>
                      <a:endParaRPr lang="en-US" sz="1000" b="0" i="0" u="none" strike="noStrike" dirty="0">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(273)</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123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r h="144193">
                <a:tc>
                  <a:txBody>
                    <a:bodyPr/>
                    <a:lstStyle/>
                    <a:p>
                      <a:pPr algn="ctr" fontAlgn="b"/>
                      <a:r>
                        <a:rPr lang="en-US" sz="850" b="0" i="0" u="none" strike="noStrike" dirty="0">
                          <a:solidFill>
                            <a:srgbClr val="0000FF"/>
                          </a:solidFill>
                          <a:latin typeface="Arial"/>
                        </a:rPr>
                        <a:t>99.02 </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(10)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110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0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90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(250)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160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(14)</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smtClean="0">
                          <a:latin typeface="Arial"/>
                        </a:rPr>
                        <a:t>85 </a:t>
                      </a:r>
                      <a:endParaRPr lang="en-US" sz="1000" b="0" i="0" u="none" strike="noStrike" dirty="0">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(274)</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124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r h="144193">
                <a:tc>
                  <a:txBody>
                    <a:bodyPr/>
                    <a:lstStyle/>
                    <a:p>
                      <a:pPr algn="ctr" fontAlgn="b"/>
                      <a:r>
                        <a:rPr lang="en-US" sz="850" b="0" i="0" u="none" strike="noStrike" dirty="0">
                          <a:solidFill>
                            <a:srgbClr val="0000FF"/>
                          </a:solidFill>
                          <a:latin typeface="Arial"/>
                        </a:rPr>
                        <a:t>99.03 </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(10)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110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(150)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130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(50)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110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(64)</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smtClean="0">
                          <a:latin typeface="Arial"/>
                        </a:rPr>
                        <a:t>87 </a:t>
                      </a:r>
                      <a:endParaRPr lang="en-US" sz="1000" b="0" i="0" u="none" strike="noStrike" dirty="0">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(274)</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124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r h="144193">
                <a:tc>
                  <a:txBody>
                    <a:bodyPr/>
                    <a:lstStyle/>
                    <a:p>
                      <a:pPr algn="ctr" fontAlgn="b"/>
                      <a:r>
                        <a:rPr lang="en-US" sz="850" b="0" i="0" u="none" strike="noStrike" dirty="0">
                          <a:solidFill>
                            <a:srgbClr val="0000FF"/>
                          </a:solidFill>
                          <a:latin typeface="Arial"/>
                        </a:rPr>
                        <a:t>99.04 </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10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80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(200)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137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(10)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100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(75)</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smtClean="0">
                          <a:latin typeface="Arial"/>
                        </a:rPr>
                        <a:t>90 </a:t>
                      </a:r>
                      <a:endParaRPr lang="en-US" sz="1000" b="0" i="0" u="none" strike="noStrike" dirty="0">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(275)</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125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r h="117166">
                <a:tc>
                  <a:txBody>
                    <a:bodyPr/>
                    <a:lstStyle/>
                    <a:p>
                      <a:pPr algn="ctr" fontAlgn="b"/>
                      <a:r>
                        <a:rPr lang="en-US" sz="850" b="0" i="0" u="none" strike="noStrike" dirty="0">
                          <a:solidFill>
                            <a:srgbClr val="0000FF"/>
                          </a:solidFill>
                          <a:latin typeface="Arial"/>
                        </a:rPr>
                        <a:t>99.05 </a:t>
                      </a:r>
                    </a:p>
                  </a:txBody>
                  <a:tcPr marL="7045" marR="7045" marT="70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0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100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0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100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(200)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160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(75)</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smtClean="0">
                          <a:latin typeface="Arial"/>
                        </a:rPr>
                        <a:t>90 </a:t>
                      </a:r>
                      <a:endParaRPr lang="en-US" sz="1000" b="0" i="0" u="none" strike="noStrike" dirty="0">
                        <a:latin typeface="Arial"/>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latin typeface="Arial"/>
                        </a:rPr>
                        <a:t>(275)</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dirty="0">
                          <a:latin typeface="Arial"/>
                        </a:rPr>
                        <a:t>125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bl>
          </a:graphicData>
        </a:graphic>
      </p:graphicFrame>
      <p:sp>
        <p:nvSpPr>
          <p:cNvPr id="12" name="Rectangle 1068"/>
          <p:cNvSpPr>
            <a:spLocks noChangeArrowheads="1"/>
          </p:cNvSpPr>
          <p:nvPr/>
        </p:nvSpPr>
        <p:spPr bwMode="auto">
          <a:xfrm>
            <a:off x="2071670" y="3764165"/>
            <a:ext cx="5072098" cy="307777"/>
          </a:xfrm>
          <a:prstGeom prst="rect">
            <a:avLst/>
          </a:prstGeom>
          <a:noFill/>
          <a:ln w="9525">
            <a:noFill/>
            <a:miter lim="800000"/>
            <a:headEnd/>
            <a:tailEnd/>
          </a:ln>
          <a:effectLst/>
        </p:spPr>
        <p:txBody>
          <a:bodyPr wrap="square">
            <a:spAutoFit/>
          </a:bodyPr>
          <a:lstStyle/>
          <a:p>
            <a:r>
              <a:rPr lang="en-US" b="1" i="1" dirty="0" smtClean="0">
                <a:solidFill>
                  <a:schemeClr val="accent1"/>
                </a:solidFill>
              </a:rPr>
              <a:t>                       In-force 2009 – millions USD</a:t>
            </a:r>
            <a:endParaRPr lang="en-US" b="1" i="1" dirty="0">
              <a:solidFill>
                <a:schemeClr val="accent1"/>
              </a:solidFill>
            </a:endParaRPr>
          </a:p>
        </p:txBody>
      </p:sp>
      <p:graphicFrame>
        <p:nvGraphicFramePr>
          <p:cNvPr id="14" name="Table 13"/>
          <p:cNvGraphicFramePr>
            <a:graphicFrameLocks noGrp="1"/>
          </p:cNvGraphicFramePr>
          <p:nvPr/>
        </p:nvGraphicFramePr>
        <p:xfrm>
          <a:off x="500034" y="4076717"/>
          <a:ext cx="8072492" cy="1781175"/>
        </p:xfrm>
        <a:graphic>
          <a:graphicData uri="http://schemas.openxmlformats.org/drawingml/2006/table">
            <a:tbl>
              <a:tblPr/>
              <a:tblGrid>
                <a:gridCol w="596122"/>
                <a:gridCol w="661323"/>
                <a:gridCol w="869345"/>
                <a:gridCol w="608542"/>
                <a:gridCol w="869345"/>
                <a:gridCol w="633381"/>
                <a:gridCol w="869345"/>
                <a:gridCol w="624066"/>
                <a:gridCol w="869345"/>
                <a:gridCol w="661323"/>
                <a:gridCol w="810355"/>
              </a:tblGrid>
              <a:tr h="149370">
                <a:tc>
                  <a:txBody>
                    <a:bodyPr/>
                    <a:lstStyle/>
                    <a:p>
                      <a:pPr algn="ctr" fontAlgn="b"/>
                      <a:r>
                        <a:rPr lang="en-US" sz="850" b="0" i="0" u="none" strike="noStrike" dirty="0">
                          <a:solidFill>
                            <a:srgbClr val="0000FF"/>
                          </a:solidFill>
                          <a:latin typeface="Arial"/>
                        </a:rPr>
                        <a:t>98.95 </a:t>
                      </a:r>
                    </a:p>
                  </a:txBody>
                  <a:tcPr marL="7045" marR="7045" marT="704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(40)</a:t>
                      </a:r>
                    </a:p>
                  </a:txBody>
                  <a:tcPr marL="9525" marR="9525" marT="9525"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110 </a:t>
                      </a:r>
                    </a:p>
                  </a:txBody>
                  <a:tcPr marL="9525" marR="9525" marT="9525"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0 </a:t>
                      </a:r>
                    </a:p>
                  </a:txBody>
                  <a:tcPr marL="9525" marR="9525" marT="9525"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90 </a:t>
                      </a:r>
                    </a:p>
                  </a:txBody>
                  <a:tcPr marL="9525" marR="9525" marT="9525"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(200)</a:t>
                      </a:r>
                    </a:p>
                  </a:txBody>
                  <a:tcPr marL="9525" marR="9525" marT="9525"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160 </a:t>
                      </a:r>
                    </a:p>
                  </a:txBody>
                  <a:tcPr marL="9525" marR="9525" marT="9525"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(60)</a:t>
                      </a:r>
                    </a:p>
                  </a:txBody>
                  <a:tcPr marL="9525" marR="9525" marT="9525"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90 </a:t>
                      </a:r>
                    </a:p>
                  </a:txBody>
                  <a:tcPr marL="9525" marR="9525" marT="9525"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(300)</a:t>
                      </a:r>
                    </a:p>
                  </a:txBody>
                  <a:tcPr marL="9525" marR="9525" marT="9525"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125 </a:t>
                      </a:r>
                    </a:p>
                  </a:txBody>
                  <a:tcPr marL="9525" marR="9525" marT="9525"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r>
              <a:tr h="149370">
                <a:tc>
                  <a:txBody>
                    <a:bodyPr/>
                    <a:lstStyle/>
                    <a:p>
                      <a:pPr algn="ctr" fontAlgn="b"/>
                      <a:r>
                        <a:rPr lang="en-US" sz="850" b="0" i="0" u="none" strike="noStrike" dirty="0">
                          <a:solidFill>
                            <a:srgbClr val="0000FF"/>
                          </a:solidFill>
                          <a:latin typeface="Arial"/>
                        </a:rPr>
                        <a:t>98.96 </a:t>
                      </a:r>
                    </a:p>
                  </a:txBody>
                  <a:tcPr marL="7045" marR="7045" marT="704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10 </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90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50 </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80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190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(61)</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smtClean="0">
                          <a:latin typeface="Arial"/>
                        </a:rPr>
                        <a:t>90 </a:t>
                      </a:r>
                      <a:endParaRPr lang="en-US" sz="1000" b="0" i="0" u="none" strike="noStrike" dirty="0">
                        <a:latin typeface="Arial"/>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(301)</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126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149370">
                <a:tc>
                  <a:txBody>
                    <a:bodyPr/>
                    <a:lstStyle/>
                    <a:p>
                      <a:pPr algn="ctr" fontAlgn="b"/>
                      <a:r>
                        <a:rPr lang="en-US" sz="850" b="0" i="0" u="none" strike="noStrike" dirty="0">
                          <a:solidFill>
                            <a:srgbClr val="0000FF"/>
                          </a:solidFill>
                          <a:latin typeface="Arial"/>
                        </a:rPr>
                        <a:t>98.97 </a:t>
                      </a:r>
                    </a:p>
                  </a:txBody>
                  <a:tcPr marL="7045" marR="7045" marT="704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(20)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100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70 </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80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190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(51)</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smtClean="0">
                          <a:latin typeface="Arial"/>
                        </a:rPr>
                        <a:t>85 </a:t>
                      </a:r>
                      <a:endParaRPr lang="en-US" sz="1000" b="0" i="0" u="none" strike="noStrike" dirty="0">
                        <a:latin typeface="Arial"/>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(301)</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126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149370">
                <a:tc>
                  <a:txBody>
                    <a:bodyPr/>
                    <a:lstStyle/>
                    <a:p>
                      <a:pPr algn="ctr" fontAlgn="b"/>
                      <a:r>
                        <a:rPr lang="en-US" sz="850" b="0" i="0" u="none" strike="noStrike" dirty="0">
                          <a:solidFill>
                            <a:srgbClr val="0000FF"/>
                          </a:solidFill>
                          <a:latin typeface="Arial"/>
                        </a:rPr>
                        <a:t>98.98 </a:t>
                      </a:r>
                    </a:p>
                  </a:txBody>
                  <a:tcPr marL="7045" marR="7045" marT="704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100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0 </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90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(200)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160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(92)</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100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(302)</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127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149370">
                <a:tc>
                  <a:txBody>
                    <a:bodyPr/>
                    <a:lstStyle/>
                    <a:p>
                      <a:pPr algn="ctr" fontAlgn="b"/>
                      <a:r>
                        <a:rPr lang="en-US" sz="850" b="0" i="0" u="none" strike="noStrike" dirty="0">
                          <a:solidFill>
                            <a:srgbClr val="0000FF"/>
                          </a:solidFill>
                          <a:latin typeface="Arial"/>
                        </a:rPr>
                        <a:t>98.99 </a:t>
                      </a:r>
                    </a:p>
                  </a:txBody>
                  <a:tcPr marL="7045" marR="7045" marT="704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 </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80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(100)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(200)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160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(32)</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smtClean="0">
                          <a:latin typeface="Arial"/>
                        </a:rPr>
                        <a:t>75 </a:t>
                      </a:r>
                      <a:endParaRPr lang="en-US" sz="1000" b="0" i="0" u="none" strike="noStrike" dirty="0">
                        <a:latin typeface="Arial"/>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(302)</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127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149370">
                <a:tc>
                  <a:txBody>
                    <a:bodyPr/>
                    <a:lstStyle/>
                    <a:p>
                      <a:pPr algn="ctr" fontAlgn="b"/>
                      <a:r>
                        <a:rPr lang="en-US" sz="850" b="0" i="0" u="none" strike="noStrike" dirty="0">
                          <a:solidFill>
                            <a:srgbClr val="0000FF"/>
                          </a:solidFill>
                          <a:latin typeface="Arial"/>
                        </a:rPr>
                        <a:t>99.00 </a:t>
                      </a:r>
                    </a:p>
                  </a:txBody>
                  <a:tcPr marL="7045" marR="7045" marT="704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99"/>
                    </a:solidFill>
                  </a:tcPr>
                </a:tc>
                <a:tc>
                  <a:txBody>
                    <a:bodyPr/>
                    <a:lstStyle/>
                    <a:p>
                      <a:pPr algn="ctr" fontAlgn="b"/>
                      <a:r>
                        <a:rPr lang="en-US" sz="1000" b="0" i="0" u="none" strike="noStrike" dirty="0">
                          <a:latin typeface="Arial"/>
                        </a:rPr>
                        <a:t>(10)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99"/>
                    </a:solidFill>
                  </a:tcPr>
                </a:tc>
                <a:tc>
                  <a:txBody>
                    <a:bodyPr/>
                    <a:lstStyle/>
                    <a:p>
                      <a:pPr algn="ctr" fontAlgn="b"/>
                      <a:r>
                        <a:rPr lang="en-US" sz="1000" b="0" i="0" u="none" strike="noStrike" dirty="0">
                          <a:latin typeface="Arial"/>
                        </a:rPr>
                        <a:t>100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99"/>
                    </a:solidFill>
                  </a:tcPr>
                </a:tc>
                <a:tc>
                  <a:txBody>
                    <a:bodyPr/>
                    <a:lstStyle/>
                    <a:p>
                      <a:pPr algn="ctr" fontAlgn="b"/>
                      <a:r>
                        <a:rPr lang="en-US" sz="1000" b="0" i="0" u="none" strike="noStrike" dirty="0">
                          <a:latin typeface="Arial"/>
                        </a:rPr>
                        <a:t>(100)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99"/>
                    </a:solidFill>
                  </a:tcPr>
                </a:tc>
                <a:tc>
                  <a:txBody>
                    <a:bodyPr/>
                    <a:lstStyle/>
                    <a:p>
                      <a:pPr algn="ctr" fontAlgn="b"/>
                      <a:r>
                        <a:rPr lang="en-US" sz="1000" b="0" i="0" u="none" strike="noStrike" dirty="0">
                          <a:latin typeface="Arial"/>
                        </a:rPr>
                        <a:t>120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99"/>
                    </a:solidFill>
                  </a:tcPr>
                </a:tc>
                <a:tc>
                  <a:txBody>
                    <a:bodyPr/>
                    <a:lstStyle/>
                    <a:p>
                      <a:pPr algn="ctr" fontAlgn="b"/>
                      <a:r>
                        <a:rPr lang="en-US" sz="1000" b="0" i="0" u="none" strike="noStrike" dirty="0">
                          <a:latin typeface="Arial"/>
                        </a:rPr>
                        <a:t>(150)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99"/>
                    </a:solidFill>
                  </a:tcPr>
                </a:tc>
                <a:tc>
                  <a:txBody>
                    <a:bodyPr/>
                    <a:lstStyle/>
                    <a:p>
                      <a:pPr algn="ctr" fontAlgn="b"/>
                      <a:r>
                        <a:rPr lang="en-US" sz="1000" b="0" i="0" u="none" strike="noStrike" dirty="0">
                          <a:latin typeface="Arial"/>
                        </a:rPr>
                        <a:t>140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99"/>
                    </a:solidFill>
                  </a:tcPr>
                </a:tc>
                <a:tc>
                  <a:txBody>
                    <a:bodyPr/>
                    <a:lstStyle/>
                    <a:p>
                      <a:pPr algn="ctr" fontAlgn="b"/>
                      <a:r>
                        <a:rPr lang="en-US" sz="1000" b="0" i="0" u="none" strike="noStrike" dirty="0">
                          <a:latin typeface="Arial"/>
                        </a:rPr>
                        <a:t>(43)</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99"/>
                    </a:solidFill>
                  </a:tcPr>
                </a:tc>
                <a:tc>
                  <a:txBody>
                    <a:bodyPr/>
                    <a:lstStyle/>
                    <a:p>
                      <a:pPr algn="ctr" fontAlgn="b"/>
                      <a:r>
                        <a:rPr lang="en-US" sz="1000" b="0" i="0" u="none" strike="noStrike" dirty="0" smtClean="0">
                          <a:latin typeface="Arial"/>
                        </a:rPr>
                        <a:t>75 </a:t>
                      </a:r>
                      <a:endParaRPr lang="en-US" sz="1000" b="0" i="0" u="none" strike="noStrike" dirty="0">
                        <a:latin typeface="Arial"/>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99"/>
                    </a:solidFill>
                  </a:tcPr>
                </a:tc>
                <a:tc>
                  <a:txBody>
                    <a:bodyPr/>
                    <a:lstStyle/>
                    <a:p>
                      <a:pPr algn="ctr" fontAlgn="b"/>
                      <a:r>
                        <a:rPr lang="en-US" sz="1000" b="0" i="0" u="none" strike="noStrike" dirty="0">
                          <a:latin typeface="Arial"/>
                        </a:rPr>
                        <a:t>(303)</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99"/>
                    </a:solidFill>
                  </a:tcPr>
                </a:tc>
                <a:tc>
                  <a:txBody>
                    <a:bodyPr/>
                    <a:lstStyle/>
                    <a:p>
                      <a:pPr algn="ctr" fontAlgn="b"/>
                      <a:r>
                        <a:rPr lang="en-US" sz="1000" b="0" i="0" u="none" strike="noStrike" dirty="0">
                          <a:latin typeface="Arial"/>
                        </a:rPr>
                        <a:t>128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99"/>
                    </a:solidFill>
                  </a:tcPr>
                </a:tc>
              </a:tr>
              <a:tr h="149370">
                <a:tc>
                  <a:txBody>
                    <a:bodyPr/>
                    <a:lstStyle/>
                    <a:p>
                      <a:pPr algn="ctr" fontAlgn="b"/>
                      <a:r>
                        <a:rPr lang="en-US" sz="850" b="0" i="0" u="none" strike="noStrike" dirty="0">
                          <a:solidFill>
                            <a:srgbClr val="0000FF"/>
                          </a:solidFill>
                          <a:latin typeface="Arial"/>
                        </a:rPr>
                        <a:t>99.01 </a:t>
                      </a:r>
                    </a:p>
                  </a:txBody>
                  <a:tcPr marL="7045" marR="7045" marT="704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5 </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90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(70)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110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(150)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140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(88)</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smtClean="0">
                          <a:latin typeface="Arial"/>
                        </a:rPr>
                        <a:t>100 </a:t>
                      </a:r>
                      <a:endParaRPr lang="en-US" sz="1000" b="0" i="0" u="none" strike="noStrike" dirty="0">
                        <a:latin typeface="Arial"/>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(303)</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128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149370">
                <a:tc>
                  <a:txBody>
                    <a:bodyPr/>
                    <a:lstStyle/>
                    <a:p>
                      <a:pPr algn="ctr" fontAlgn="b"/>
                      <a:r>
                        <a:rPr lang="en-US" sz="850" b="0" i="0" u="none" strike="noStrike" dirty="0">
                          <a:solidFill>
                            <a:srgbClr val="0000FF"/>
                          </a:solidFill>
                          <a:latin typeface="Arial"/>
                        </a:rPr>
                        <a:t>99.02 </a:t>
                      </a:r>
                    </a:p>
                  </a:txBody>
                  <a:tcPr marL="7045" marR="7045" marT="704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(80)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125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(50)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100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(100)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(74)</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smtClean="0">
                          <a:latin typeface="Arial"/>
                        </a:rPr>
                        <a:t>95 </a:t>
                      </a:r>
                      <a:endParaRPr lang="en-US" sz="1000" b="0" i="0" u="none" strike="noStrike" dirty="0">
                        <a:latin typeface="Arial"/>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(304)</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129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149370">
                <a:tc>
                  <a:txBody>
                    <a:bodyPr/>
                    <a:lstStyle/>
                    <a:p>
                      <a:pPr algn="ctr" fontAlgn="b"/>
                      <a:r>
                        <a:rPr lang="en-US" sz="850" b="0" i="0" u="none" strike="noStrike" dirty="0">
                          <a:solidFill>
                            <a:srgbClr val="0000FF"/>
                          </a:solidFill>
                          <a:latin typeface="Arial"/>
                        </a:rPr>
                        <a:t>99.03 </a:t>
                      </a:r>
                    </a:p>
                  </a:txBody>
                  <a:tcPr marL="7045" marR="7045" marT="704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10 </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90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(130)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125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(100)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(84)</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smtClean="0">
                          <a:latin typeface="Arial"/>
                        </a:rPr>
                        <a:t>100 </a:t>
                      </a:r>
                      <a:endParaRPr lang="en-US" sz="1000" b="0" i="0" u="none" strike="noStrike" dirty="0">
                        <a:latin typeface="Arial"/>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(304)</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129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149370">
                <a:tc>
                  <a:txBody>
                    <a:bodyPr/>
                    <a:lstStyle/>
                    <a:p>
                      <a:pPr algn="ctr" fontAlgn="b"/>
                      <a:r>
                        <a:rPr lang="en-US" sz="850" b="0" i="0" u="none" strike="noStrike" dirty="0">
                          <a:solidFill>
                            <a:srgbClr val="0000FF"/>
                          </a:solidFill>
                          <a:latin typeface="Arial"/>
                        </a:rPr>
                        <a:t>99.04 </a:t>
                      </a:r>
                    </a:p>
                  </a:txBody>
                  <a:tcPr marL="7045" marR="7045" marT="704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(90)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135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(20)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100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125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(75)</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smtClean="0">
                          <a:latin typeface="Arial"/>
                        </a:rPr>
                        <a:t>95 </a:t>
                      </a:r>
                      <a:endParaRPr lang="en-US" sz="1000" b="0" i="0" u="none" strike="noStrike" dirty="0">
                        <a:latin typeface="Arial"/>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(305)</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130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149370">
                <a:tc>
                  <a:txBody>
                    <a:bodyPr/>
                    <a:lstStyle/>
                    <a:p>
                      <a:pPr algn="ctr" fontAlgn="b"/>
                      <a:r>
                        <a:rPr lang="en-US" sz="850" b="0" i="0" u="none" strike="noStrike" dirty="0">
                          <a:solidFill>
                            <a:srgbClr val="0000FF"/>
                          </a:solidFill>
                          <a:latin typeface="Arial"/>
                        </a:rPr>
                        <a:t>99.05 </a:t>
                      </a:r>
                    </a:p>
                  </a:txBody>
                  <a:tcPr marL="7045" marR="7045" marT="704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0 </a:t>
                      </a:r>
                    </a:p>
                  </a:txBody>
                  <a:tcPr marL="9525" marR="9525" marT="9525"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90 </a:t>
                      </a:r>
                    </a:p>
                  </a:txBody>
                  <a:tcPr marL="9525" marR="9525" marT="9525" marB="0" anchor="b">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(180)</a:t>
                      </a:r>
                    </a:p>
                  </a:txBody>
                  <a:tcPr marL="9525" marR="9525" marT="9525"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150 </a:t>
                      </a:r>
                    </a:p>
                  </a:txBody>
                  <a:tcPr marL="9525" marR="9525" marT="9525" marB="0" anchor="b">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(80)</a:t>
                      </a:r>
                    </a:p>
                  </a:txBody>
                  <a:tcPr marL="9525" marR="9525" marT="9525"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110 </a:t>
                      </a:r>
                    </a:p>
                  </a:txBody>
                  <a:tcPr marL="9525" marR="9525" marT="9525" marB="0" anchor="b">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(45)</a:t>
                      </a:r>
                    </a:p>
                  </a:txBody>
                  <a:tcPr marL="9525" marR="9525" marT="9525"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smtClean="0">
                          <a:latin typeface="Arial"/>
                        </a:rPr>
                        <a:t>75 </a:t>
                      </a:r>
                      <a:endParaRPr lang="en-US" sz="1000" b="0" i="0" u="none" strike="noStrike" dirty="0">
                        <a:latin typeface="Arial"/>
                      </a:endParaRPr>
                    </a:p>
                  </a:txBody>
                  <a:tcPr marL="9525" marR="9525" marT="9525" marB="0" anchor="b">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(305)</a:t>
                      </a:r>
                    </a:p>
                  </a:txBody>
                  <a:tcPr marL="9525" marR="9525" marT="9525"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a:latin typeface="Arial"/>
                        </a:rPr>
                        <a:t>130 </a:t>
                      </a:r>
                    </a:p>
                  </a:txBody>
                  <a:tcPr marL="9525" marR="9525" marT="9525" marB="0" anchor="b">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Text Box 1537"/>
          <p:cNvSpPr txBox="1">
            <a:spLocks noChangeArrowheads="1"/>
          </p:cNvSpPr>
          <p:nvPr/>
        </p:nvSpPr>
        <p:spPr bwMode="auto">
          <a:xfrm>
            <a:off x="214282" y="5643578"/>
            <a:ext cx="7416800" cy="307777"/>
          </a:xfrm>
          <a:prstGeom prst="rect">
            <a:avLst/>
          </a:prstGeom>
          <a:noFill/>
          <a:ln w="9525">
            <a:noFill/>
            <a:miter lim="800000"/>
            <a:headEnd/>
            <a:tailEnd/>
          </a:ln>
        </p:spPr>
        <p:txBody>
          <a:bodyPr wrap="square">
            <a:spAutoFit/>
          </a:bodyPr>
          <a:lstStyle/>
          <a:p>
            <a:pPr>
              <a:spcBef>
                <a:spcPct val="50000"/>
              </a:spcBef>
            </a:pPr>
            <a:r>
              <a:rPr lang="en-US" dirty="0" smtClean="0">
                <a:solidFill>
                  <a:srgbClr val="000000"/>
                </a:solidFill>
              </a:rPr>
              <a:t> </a:t>
            </a:r>
            <a:endParaRPr lang="en-US" dirty="0">
              <a:solidFill>
                <a:srgbClr val="000000"/>
              </a:solidFill>
            </a:endParaRPr>
          </a:p>
        </p:txBody>
      </p:sp>
      <p:sp>
        <p:nvSpPr>
          <p:cNvPr id="13" name="Text Box 1537"/>
          <p:cNvSpPr txBox="1">
            <a:spLocks noChangeArrowheads="1"/>
          </p:cNvSpPr>
          <p:nvPr/>
        </p:nvSpPr>
        <p:spPr bwMode="auto">
          <a:xfrm>
            <a:off x="285720" y="5929330"/>
            <a:ext cx="7215238" cy="846386"/>
          </a:xfrm>
          <a:prstGeom prst="rect">
            <a:avLst/>
          </a:prstGeom>
          <a:noFill/>
          <a:ln w="9525">
            <a:noFill/>
            <a:miter lim="800000"/>
            <a:headEnd/>
            <a:tailEnd/>
          </a:ln>
        </p:spPr>
        <p:txBody>
          <a:bodyPr wrap="square">
            <a:spAutoFit/>
          </a:bodyPr>
          <a:lstStyle/>
          <a:p>
            <a:pPr>
              <a:spcBef>
                <a:spcPct val="50000"/>
              </a:spcBef>
            </a:pPr>
            <a:r>
              <a:rPr lang="en-US" dirty="0" smtClean="0">
                <a:solidFill>
                  <a:schemeClr val="folHlink"/>
                </a:solidFill>
              </a:rPr>
              <a:t>Event set perspective: examine specific tail events to identify what drove them.</a:t>
            </a:r>
          </a:p>
          <a:p>
            <a:pPr>
              <a:spcBef>
                <a:spcPct val="50000"/>
              </a:spcBef>
            </a:pPr>
            <a:r>
              <a:rPr lang="en-US" dirty="0" smtClean="0">
                <a:solidFill>
                  <a:schemeClr val="folHlink"/>
                </a:solidFill>
              </a:rPr>
              <a:t>In 2010 the 1-in-100 year event was property driven, but in 2009 it was a combined property and casualty event.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Slide Number Placeholder 5"/>
          <p:cNvSpPr>
            <a:spLocks noGrp="1"/>
          </p:cNvSpPr>
          <p:nvPr>
            <p:ph type="sldNum" sz="quarter" idx="12"/>
          </p:nvPr>
        </p:nvSpPr>
        <p:spPr>
          <a:noFill/>
        </p:spPr>
        <p:txBody>
          <a:bodyPr/>
          <a:lstStyle/>
          <a:p>
            <a:fld id="{7DA324FD-CB9B-465F-A979-05033E4F7FB6}" type="slidenum">
              <a:rPr lang="en-US" smtClean="0"/>
              <a:pPr/>
              <a:t>34</a:t>
            </a:fld>
            <a:endParaRPr lang="en-US" dirty="0" smtClean="0"/>
          </a:p>
        </p:txBody>
      </p:sp>
      <p:sp>
        <p:nvSpPr>
          <p:cNvPr id="3078" name="Rectangle 2"/>
          <p:cNvSpPr>
            <a:spLocks noGrp="1" noChangeArrowheads="1"/>
          </p:cNvSpPr>
          <p:nvPr>
            <p:ph type="title"/>
          </p:nvPr>
        </p:nvSpPr>
        <p:spPr>
          <a:xfrm>
            <a:off x="823948" y="549275"/>
            <a:ext cx="8820150" cy="433388"/>
          </a:xfrm>
        </p:spPr>
        <p:txBody>
          <a:bodyPr/>
          <a:lstStyle/>
          <a:p>
            <a:pPr eaLnBrk="1" hangingPunct="1"/>
            <a:r>
              <a:rPr lang="en-US" dirty="0" smtClean="0"/>
              <a:t>Return versus Risk: Hypothetical Example</a:t>
            </a:r>
            <a:endParaRPr lang="en-US" sz="2000" dirty="0" smtClean="0"/>
          </a:p>
        </p:txBody>
      </p:sp>
      <p:sp>
        <p:nvSpPr>
          <p:cNvPr id="3081" name="Text Box 23"/>
          <p:cNvSpPr txBox="1">
            <a:spLocks noChangeArrowheads="1"/>
          </p:cNvSpPr>
          <p:nvPr/>
        </p:nvSpPr>
        <p:spPr bwMode="auto">
          <a:xfrm>
            <a:off x="785786" y="1071546"/>
            <a:ext cx="3600450" cy="307777"/>
          </a:xfrm>
          <a:prstGeom prst="rect">
            <a:avLst/>
          </a:prstGeom>
          <a:noFill/>
          <a:ln w="9525">
            <a:noFill/>
            <a:miter lim="800000"/>
            <a:headEnd/>
            <a:tailEnd/>
          </a:ln>
        </p:spPr>
        <p:txBody>
          <a:bodyPr>
            <a:spAutoFit/>
          </a:bodyPr>
          <a:lstStyle/>
          <a:p>
            <a:r>
              <a:rPr lang="en-US" b="1" dirty="0" smtClean="0">
                <a:solidFill>
                  <a:srgbClr val="FF3300"/>
                </a:solidFill>
              </a:rPr>
              <a:t>In-force 2010 vs. In-force 2009</a:t>
            </a:r>
          </a:p>
        </p:txBody>
      </p:sp>
      <p:sp>
        <p:nvSpPr>
          <p:cNvPr id="10" name="Text Box 1537"/>
          <p:cNvSpPr txBox="1">
            <a:spLocks noChangeArrowheads="1"/>
          </p:cNvSpPr>
          <p:nvPr/>
        </p:nvSpPr>
        <p:spPr bwMode="auto">
          <a:xfrm>
            <a:off x="214282" y="5000636"/>
            <a:ext cx="7215238" cy="1600438"/>
          </a:xfrm>
          <a:prstGeom prst="rect">
            <a:avLst/>
          </a:prstGeom>
          <a:noFill/>
          <a:ln w="9525">
            <a:noFill/>
            <a:miter lim="800000"/>
            <a:headEnd/>
            <a:tailEnd/>
          </a:ln>
        </p:spPr>
        <p:txBody>
          <a:bodyPr wrap="square">
            <a:spAutoFit/>
          </a:bodyPr>
          <a:lstStyle/>
          <a:p>
            <a:pPr>
              <a:spcBef>
                <a:spcPct val="50000"/>
              </a:spcBef>
            </a:pPr>
            <a:r>
              <a:rPr lang="en-US" dirty="0" smtClean="0">
                <a:solidFill>
                  <a:schemeClr val="folHlink"/>
                </a:solidFill>
              </a:rPr>
              <a:t>Finance perspective: plot return on the vertical axis and risk on the horizontal axis.</a:t>
            </a:r>
          </a:p>
          <a:p>
            <a:pPr>
              <a:spcBef>
                <a:spcPct val="50000"/>
              </a:spcBef>
            </a:pPr>
            <a:r>
              <a:rPr lang="en-US" dirty="0" smtClean="0">
                <a:solidFill>
                  <a:schemeClr val="folHlink"/>
                </a:solidFill>
              </a:rPr>
              <a:t>Movements to the Northwest are unambiguously good: lower risk and higher return </a:t>
            </a:r>
          </a:p>
          <a:p>
            <a:pPr>
              <a:spcBef>
                <a:spcPct val="50000"/>
              </a:spcBef>
            </a:pPr>
            <a:r>
              <a:rPr lang="en-US" dirty="0" smtClean="0">
                <a:solidFill>
                  <a:schemeClr val="folHlink"/>
                </a:solidFill>
              </a:rPr>
              <a:t>BU1 reduced risk and improved returns, which drove a portfolio-wide improvement.</a:t>
            </a:r>
          </a:p>
          <a:p>
            <a:pPr>
              <a:spcBef>
                <a:spcPct val="50000"/>
              </a:spcBef>
            </a:pPr>
            <a:r>
              <a:rPr lang="en-US" dirty="0" smtClean="0">
                <a:solidFill>
                  <a:schemeClr val="folHlink"/>
                </a:solidFill>
              </a:rPr>
              <a:t>The other two business units were stable.</a:t>
            </a:r>
          </a:p>
          <a:p>
            <a:pPr>
              <a:spcBef>
                <a:spcPct val="50000"/>
              </a:spcBef>
            </a:pPr>
            <a:endParaRPr lang="en-US" dirty="0" smtClean="0">
              <a:solidFill>
                <a:schemeClr val="folHlink"/>
              </a:solidFill>
            </a:endParaRPr>
          </a:p>
        </p:txBody>
      </p:sp>
      <p:graphicFrame>
        <p:nvGraphicFramePr>
          <p:cNvPr id="8" name="Chart 7"/>
          <p:cNvGraphicFramePr>
            <a:graphicFrameLocks/>
          </p:cNvGraphicFramePr>
          <p:nvPr/>
        </p:nvGraphicFramePr>
        <p:xfrm>
          <a:off x="214282" y="1571612"/>
          <a:ext cx="6786610" cy="3429024"/>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Straight Arrow Connector 8"/>
          <p:cNvCxnSpPr/>
          <p:nvPr/>
        </p:nvCxnSpPr>
        <p:spPr>
          <a:xfrm rot="10800000">
            <a:off x="3000364" y="3214686"/>
            <a:ext cx="928694" cy="214314"/>
          </a:xfrm>
          <a:prstGeom prst="straightConnector1">
            <a:avLst/>
          </a:prstGeom>
          <a:ln w="508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V="1">
            <a:off x="3643306" y="2786058"/>
            <a:ext cx="214314" cy="71438"/>
          </a:xfrm>
          <a:prstGeom prst="straightConnector1">
            <a:avLst/>
          </a:prstGeom>
          <a:ln w="508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CF997224-F455-4754-81F4-0A0B67EDCAB4}" type="slidenum">
              <a:rPr lang="en-US" smtClean="0"/>
              <a:pPr/>
              <a:t>35</a:t>
            </a:fld>
            <a:endParaRPr lang="en-US" dirty="0" smtClean="0"/>
          </a:p>
        </p:txBody>
      </p:sp>
      <p:sp>
        <p:nvSpPr>
          <p:cNvPr id="8195" name="Rectangle 2"/>
          <p:cNvSpPr>
            <a:spLocks noGrp="1" noChangeArrowheads="1"/>
          </p:cNvSpPr>
          <p:nvPr>
            <p:ph type="title"/>
          </p:nvPr>
        </p:nvSpPr>
        <p:spPr/>
        <p:txBody>
          <a:bodyPr/>
          <a:lstStyle/>
          <a:p>
            <a:pPr marL="342900" indent="-342900" eaLnBrk="1" hangingPunct="1"/>
            <a:r>
              <a:rPr lang="en-US" dirty="0" smtClean="0"/>
              <a:t>Conclusion</a:t>
            </a:r>
          </a:p>
        </p:txBody>
      </p:sp>
      <p:sp>
        <p:nvSpPr>
          <p:cNvPr id="8196" name="Rectangle 3"/>
          <p:cNvSpPr>
            <a:spLocks noGrp="1" noChangeArrowheads="1"/>
          </p:cNvSpPr>
          <p:nvPr>
            <p:ph type="body" idx="1"/>
          </p:nvPr>
        </p:nvSpPr>
        <p:spPr/>
        <p:txBody>
          <a:bodyPr/>
          <a:lstStyle/>
          <a:p>
            <a:pPr lvl="1"/>
            <a:r>
              <a:rPr lang="en-US" dirty="0" smtClean="0"/>
              <a:t>A simulation model of economic capital can be a key component of a reinsurer’s capital attribution approach</a:t>
            </a:r>
          </a:p>
          <a:p>
            <a:pPr lvl="1"/>
            <a:r>
              <a:rPr lang="en-US" dirty="0" smtClean="0"/>
              <a:t>Property Cat risk needs to be integrated into the portfolio model for purposes of:</a:t>
            </a:r>
          </a:p>
          <a:p>
            <a:pPr lvl="2"/>
            <a:r>
              <a:rPr lang="en-US" dirty="0" smtClean="0"/>
              <a:t>Tracking key risk, return, and diversification metrics</a:t>
            </a:r>
          </a:p>
          <a:p>
            <a:pPr lvl="2"/>
            <a:r>
              <a:rPr lang="en-US" dirty="0" smtClean="0"/>
              <a:t>Capital attribution</a:t>
            </a:r>
          </a:p>
          <a:p>
            <a:pPr lvl="1" eaLnBrk="1" hangingPunct="1"/>
            <a:r>
              <a:rPr lang="en-US" dirty="0" smtClean="0"/>
              <a:t>Capital deployment can be an iterative process:</a:t>
            </a:r>
          </a:p>
          <a:p>
            <a:pPr lvl="2"/>
            <a:r>
              <a:rPr lang="en-US" dirty="0" smtClean="0"/>
              <a:t>Transaction-level analysis is incorporated into the selected Cat event tables and attritional loss distributions</a:t>
            </a:r>
          </a:p>
          <a:p>
            <a:pPr lvl="2"/>
            <a:r>
              <a:rPr lang="en-US" dirty="0" smtClean="0"/>
              <a:t>Transactions and lines are combined to the unit and Group levels in the portfolio model</a:t>
            </a:r>
          </a:p>
          <a:p>
            <a:pPr lvl="2"/>
            <a:r>
              <a:rPr lang="en-US" dirty="0" smtClean="0"/>
              <a:t>Management risk appetite is built into pricing leverage ratios</a:t>
            </a:r>
          </a:p>
          <a:p>
            <a:pPr lvl="2"/>
            <a:r>
              <a:rPr lang="en-US" dirty="0" smtClean="0"/>
              <a:t>Leverage ratios are key inputs to transaction pricing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3"/>
          <p:cNvSpPr>
            <a:spLocks noGrp="1" noChangeArrowheads="1"/>
          </p:cNvSpPr>
          <p:nvPr>
            <p:ph type="title"/>
          </p:nvPr>
        </p:nvSpPr>
        <p:spPr>
          <a:xfrm>
            <a:off x="910050" y="753403"/>
            <a:ext cx="7920037" cy="433388"/>
          </a:xfrm>
        </p:spPr>
        <p:txBody>
          <a:bodyPr/>
          <a:lstStyle/>
          <a:p>
            <a:pPr eaLnBrk="1" hangingPunct="1"/>
            <a:r>
              <a:rPr lang="en-US" dirty="0" smtClean="0"/>
              <a:t>PartnerRe's Risk Management Culture</a:t>
            </a:r>
          </a:p>
        </p:txBody>
      </p:sp>
      <p:sp>
        <p:nvSpPr>
          <p:cNvPr id="12294" name="Rectangle 4"/>
          <p:cNvSpPr>
            <a:spLocks noGrp="1" noChangeArrowheads="1"/>
          </p:cNvSpPr>
          <p:nvPr>
            <p:ph type="body" idx="1"/>
          </p:nvPr>
        </p:nvSpPr>
        <p:spPr>
          <a:xfrm>
            <a:off x="900112" y="1389020"/>
            <a:ext cx="7847962" cy="4297198"/>
          </a:xfrm>
        </p:spPr>
        <p:txBody>
          <a:bodyPr/>
          <a:lstStyle/>
          <a:p>
            <a:pPr marL="179388" indent="-179388">
              <a:buFont typeface="Wingdings" pitchFamily="2" charset="2"/>
              <a:buChar char="§"/>
            </a:pPr>
            <a:r>
              <a:rPr lang="en-US" sz="2000" b="0" dirty="0" smtClean="0"/>
              <a:t>Transparent risk management communication both internally and externally</a:t>
            </a:r>
          </a:p>
          <a:p>
            <a:pPr marL="179388" indent="-179388" eaLnBrk="1" hangingPunct="1">
              <a:buFont typeface="Wingdings" pitchFamily="2" charset="2"/>
              <a:buChar char="§"/>
            </a:pPr>
            <a:r>
              <a:rPr lang="en-US" sz="2000" b="0" dirty="0" smtClean="0"/>
              <a:t>Risk assumption and risk management at core of the company’s value proposition</a:t>
            </a:r>
          </a:p>
          <a:p>
            <a:pPr marL="179388" indent="-179388" eaLnBrk="1" hangingPunct="1">
              <a:buFont typeface="Wingdings" pitchFamily="2" charset="2"/>
              <a:buChar char="§"/>
            </a:pPr>
            <a:r>
              <a:rPr lang="en-US" sz="2000" b="0" dirty="0" smtClean="0"/>
              <a:t>Embedded in strategy and stated goals of the company: To satisfy client needs and provide unquestioned ability to pay claims, while providing attractive risk adjusted returns to shareholders</a:t>
            </a:r>
          </a:p>
          <a:p>
            <a:pPr marL="179388" indent="-179388" eaLnBrk="1" hangingPunct="1">
              <a:buFont typeface="Wingdings" pitchFamily="2" charset="2"/>
              <a:buChar char="§"/>
            </a:pPr>
            <a:r>
              <a:rPr lang="en-US" sz="2000" b="0" dirty="0" smtClean="0"/>
              <a:t>Appreciation of risk, capital, returns, correlations, processes, limits and controls embedded throughout organization</a:t>
            </a:r>
          </a:p>
        </p:txBody>
      </p:sp>
      <p:sp>
        <p:nvSpPr>
          <p:cNvPr id="12" name="Slide Number Placeholder 11"/>
          <p:cNvSpPr>
            <a:spLocks noGrp="1"/>
          </p:cNvSpPr>
          <p:nvPr>
            <p:ph type="sldNum" sz="quarter" idx="4294967295"/>
          </p:nvPr>
        </p:nvSpPr>
        <p:spPr>
          <a:xfrm>
            <a:off x="8532813" y="182562"/>
            <a:ext cx="293686" cy="228600"/>
          </a:xfrm>
          <a:prstGeom prst="rect">
            <a:avLst/>
          </a:prstGeom>
        </p:spPr>
        <p:txBody>
          <a:bodyPr/>
          <a:lstStyle/>
          <a:p>
            <a:fld id="{41E2985A-DFBA-4DCB-B0F3-A95C5953374A}"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1"/>
          <p:cNvSpPr>
            <a:spLocks noGrp="1"/>
          </p:cNvSpPr>
          <p:nvPr>
            <p:ph type="title"/>
          </p:nvPr>
        </p:nvSpPr>
        <p:spPr>
          <a:xfrm>
            <a:off x="876300" y="680663"/>
            <a:ext cx="8267700" cy="533400"/>
          </a:xfrm>
        </p:spPr>
        <p:txBody>
          <a:bodyPr/>
          <a:lstStyle/>
          <a:p>
            <a:r>
              <a:rPr lang="en-US" dirty="0" smtClean="0"/>
              <a:t>Risk Appetite</a:t>
            </a:r>
          </a:p>
        </p:txBody>
      </p:sp>
      <p:sp>
        <p:nvSpPr>
          <p:cNvPr id="42" name="AutoShape 3"/>
          <p:cNvSpPr>
            <a:spLocks noChangeArrowheads="1"/>
          </p:cNvSpPr>
          <p:nvPr/>
        </p:nvSpPr>
        <p:spPr bwMode="auto">
          <a:xfrm rot="10800000" flipV="1">
            <a:off x="1676400" y="2675115"/>
            <a:ext cx="4876800" cy="2971800"/>
          </a:xfrm>
          <a:prstGeom prst="rtTriangle">
            <a:avLst/>
          </a:prstGeom>
          <a:solidFill>
            <a:srgbClr val="EF4122"/>
          </a:solidFill>
          <a:ln w="9525">
            <a:solidFill>
              <a:schemeClr val="accent2"/>
            </a:solidFill>
            <a:miter lim="800000"/>
            <a:headEnd/>
            <a:tailEnd/>
          </a:ln>
        </p:spPr>
        <p:txBody>
          <a:bodyPr anchor="ctr">
            <a:spAutoFit/>
          </a:bodyPr>
          <a:lstStyle/>
          <a:p>
            <a:endParaRPr lang="en-US" dirty="0"/>
          </a:p>
        </p:txBody>
      </p:sp>
      <p:sp>
        <p:nvSpPr>
          <p:cNvPr id="43" name="AutoShape 4"/>
          <p:cNvSpPr>
            <a:spLocks noChangeArrowheads="1"/>
          </p:cNvSpPr>
          <p:nvPr/>
        </p:nvSpPr>
        <p:spPr bwMode="auto">
          <a:xfrm flipV="1">
            <a:off x="1676400" y="1319390"/>
            <a:ext cx="4876800" cy="2971800"/>
          </a:xfrm>
          <a:prstGeom prst="rtTriangle">
            <a:avLst/>
          </a:prstGeom>
          <a:solidFill>
            <a:srgbClr val="FFC000"/>
          </a:solidFill>
          <a:ln w="9525">
            <a:noFill/>
            <a:miter lim="800000"/>
            <a:headEnd/>
            <a:tailEnd/>
          </a:ln>
        </p:spPr>
        <p:txBody>
          <a:bodyPr anchor="ctr">
            <a:spAutoFit/>
          </a:bodyPr>
          <a:lstStyle/>
          <a:p>
            <a:endParaRPr lang="en-US" dirty="0"/>
          </a:p>
        </p:txBody>
      </p:sp>
      <p:sp>
        <p:nvSpPr>
          <p:cNvPr id="44" name="Rectangle 5"/>
          <p:cNvSpPr>
            <a:spLocks noChangeArrowheads="1"/>
          </p:cNvSpPr>
          <p:nvPr/>
        </p:nvSpPr>
        <p:spPr bwMode="auto">
          <a:xfrm rot="-1891226">
            <a:off x="942975" y="2891015"/>
            <a:ext cx="6429375" cy="1371600"/>
          </a:xfrm>
          <a:prstGeom prst="rect">
            <a:avLst/>
          </a:prstGeom>
          <a:solidFill>
            <a:srgbClr val="92D050"/>
          </a:solidFill>
          <a:ln w="9525">
            <a:noFill/>
            <a:miter lim="800000"/>
            <a:headEnd/>
            <a:tailEnd/>
          </a:ln>
        </p:spPr>
        <p:txBody>
          <a:bodyPr anchor="ctr">
            <a:spAutoFit/>
          </a:bodyPr>
          <a:lstStyle/>
          <a:p>
            <a:endParaRPr lang="en-US" dirty="0"/>
          </a:p>
        </p:txBody>
      </p:sp>
      <p:sp>
        <p:nvSpPr>
          <p:cNvPr id="45" name="Rectangle 6"/>
          <p:cNvSpPr>
            <a:spLocks noChangeArrowheads="1"/>
          </p:cNvSpPr>
          <p:nvPr/>
        </p:nvSpPr>
        <p:spPr bwMode="auto">
          <a:xfrm>
            <a:off x="0" y="1379715"/>
            <a:ext cx="1676400" cy="4343400"/>
          </a:xfrm>
          <a:prstGeom prst="rect">
            <a:avLst/>
          </a:prstGeom>
          <a:solidFill>
            <a:schemeClr val="bg1"/>
          </a:solidFill>
          <a:ln w="9525">
            <a:noFill/>
            <a:miter lim="800000"/>
            <a:headEnd/>
            <a:tailEnd/>
          </a:ln>
        </p:spPr>
        <p:txBody>
          <a:bodyPr anchor="ctr">
            <a:spAutoFit/>
          </a:bodyPr>
          <a:lstStyle/>
          <a:p>
            <a:endParaRPr lang="en-US" dirty="0"/>
          </a:p>
        </p:txBody>
      </p:sp>
      <p:sp>
        <p:nvSpPr>
          <p:cNvPr id="46" name="Rectangle 7"/>
          <p:cNvSpPr>
            <a:spLocks noChangeArrowheads="1"/>
          </p:cNvSpPr>
          <p:nvPr/>
        </p:nvSpPr>
        <p:spPr bwMode="auto">
          <a:xfrm>
            <a:off x="6553200" y="1322565"/>
            <a:ext cx="2286000" cy="4343400"/>
          </a:xfrm>
          <a:prstGeom prst="rect">
            <a:avLst/>
          </a:prstGeom>
          <a:solidFill>
            <a:srgbClr val="EF4122"/>
          </a:solidFill>
          <a:ln w="9525">
            <a:noFill/>
            <a:miter lim="800000"/>
            <a:headEnd/>
            <a:tailEnd/>
          </a:ln>
        </p:spPr>
        <p:txBody>
          <a:bodyPr wrap="none" anchor="ctr">
            <a:spAutoFit/>
          </a:bodyPr>
          <a:lstStyle/>
          <a:p>
            <a:endParaRPr lang="en-US" dirty="0"/>
          </a:p>
        </p:txBody>
      </p:sp>
      <p:sp>
        <p:nvSpPr>
          <p:cNvPr id="47" name="Text Box 8"/>
          <p:cNvSpPr txBox="1">
            <a:spLocks noChangeArrowheads="1"/>
          </p:cNvSpPr>
          <p:nvPr/>
        </p:nvSpPr>
        <p:spPr bwMode="auto">
          <a:xfrm>
            <a:off x="196850" y="3659365"/>
            <a:ext cx="1524000" cy="830997"/>
          </a:xfrm>
          <a:prstGeom prst="rect">
            <a:avLst/>
          </a:prstGeom>
          <a:noFill/>
          <a:ln w="9525">
            <a:noFill/>
            <a:miter lim="800000"/>
            <a:headEnd/>
            <a:tailEnd/>
          </a:ln>
        </p:spPr>
        <p:txBody>
          <a:bodyPr>
            <a:spAutoFit/>
          </a:bodyPr>
          <a:lstStyle/>
          <a:p>
            <a:pPr>
              <a:spcBef>
                <a:spcPct val="50000"/>
              </a:spcBef>
            </a:pPr>
            <a:r>
              <a:rPr lang="en-US" sz="1200" b="1" dirty="0"/>
              <a:t>Potential creation of </a:t>
            </a:r>
            <a:r>
              <a:rPr lang="en-US" sz="1200" b="1" dirty="0" smtClean="0"/>
              <a:t>value </a:t>
            </a:r>
            <a:r>
              <a:rPr lang="en-US" sz="1200" b="1" dirty="0"/>
              <a:t>over time for assuming risks</a:t>
            </a:r>
          </a:p>
        </p:txBody>
      </p:sp>
      <p:sp>
        <p:nvSpPr>
          <p:cNvPr id="48" name="Text Box 10"/>
          <p:cNvSpPr txBox="1">
            <a:spLocks noChangeArrowheads="1"/>
          </p:cNvSpPr>
          <p:nvPr/>
        </p:nvSpPr>
        <p:spPr bwMode="auto">
          <a:xfrm rot="-1824051">
            <a:off x="4070350" y="4111679"/>
            <a:ext cx="2433638" cy="846386"/>
          </a:xfrm>
          <a:prstGeom prst="rect">
            <a:avLst/>
          </a:prstGeom>
          <a:noFill/>
          <a:ln w="9525">
            <a:noFill/>
            <a:miter lim="800000"/>
            <a:headEnd/>
            <a:tailEnd/>
          </a:ln>
        </p:spPr>
        <p:txBody>
          <a:bodyPr>
            <a:spAutoFit/>
          </a:bodyPr>
          <a:lstStyle/>
          <a:p>
            <a:pPr>
              <a:spcBef>
                <a:spcPct val="50000"/>
              </a:spcBef>
            </a:pPr>
            <a:r>
              <a:rPr lang="en-US" sz="1400" b="1" dirty="0"/>
              <a:t>UNACCEPTABLE</a:t>
            </a:r>
          </a:p>
          <a:p>
            <a:pPr>
              <a:spcBef>
                <a:spcPct val="50000"/>
              </a:spcBef>
            </a:pPr>
            <a:r>
              <a:rPr lang="en-US" sz="1400" b="1" dirty="0"/>
              <a:t>Inadequate compensation for risk taken</a:t>
            </a:r>
          </a:p>
        </p:txBody>
      </p:sp>
      <p:sp>
        <p:nvSpPr>
          <p:cNvPr id="49" name="Text Box 11"/>
          <p:cNvSpPr txBox="1">
            <a:spLocks noChangeArrowheads="1"/>
          </p:cNvSpPr>
          <p:nvPr/>
        </p:nvSpPr>
        <p:spPr bwMode="auto">
          <a:xfrm>
            <a:off x="6705600" y="2860853"/>
            <a:ext cx="2057400" cy="1277273"/>
          </a:xfrm>
          <a:prstGeom prst="rect">
            <a:avLst/>
          </a:prstGeom>
          <a:noFill/>
          <a:ln w="9525">
            <a:noFill/>
            <a:miter lim="800000"/>
            <a:headEnd/>
            <a:tailEnd/>
          </a:ln>
        </p:spPr>
        <p:txBody>
          <a:bodyPr>
            <a:spAutoFit/>
          </a:bodyPr>
          <a:lstStyle/>
          <a:p>
            <a:pPr>
              <a:spcBef>
                <a:spcPct val="50000"/>
              </a:spcBef>
            </a:pPr>
            <a:r>
              <a:rPr lang="en-US" sz="1400" b="1" dirty="0"/>
              <a:t>UNACCEPTABLE AT ANY PRICE</a:t>
            </a:r>
          </a:p>
          <a:p>
            <a:pPr>
              <a:spcBef>
                <a:spcPct val="50000"/>
              </a:spcBef>
            </a:pPr>
            <a:r>
              <a:rPr lang="en-US" sz="1400" b="1" dirty="0"/>
              <a:t>Beyond our appetite or capacity to absorb downside of risk</a:t>
            </a:r>
          </a:p>
        </p:txBody>
      </p:sp>
      <p:sp>
        <p:nvSpPr>
          <p:cNvPr id="50" name="Text Box 12"/>
          <p:cNvSpPr txBox="1">
            <a:spLocks noChangeArrowheads="1"/>
          </p:cNvSpPr>
          <p:nvPr/>
        </p:nvSpPr>
        <p:spPr bwMode="auto">
          <a:xfrm>
            <a:off x="2438400" y="5723115"/>
            <a:ext cx="5105400" cy="646331"/>
          </a:xfrm>
          <a:prstGeom prst="rect">
            <a:avLst/>
          </a:prstGeom>
          <a:noFill/>
          <a:ln w="9525">
            <a:noFill/>
            <a:miter lim="800000"/>
            <a:headEnd/>
            <a:tailEnd/>
          </a:ln>
        </p:spPr>
        <p:txBody>
          <a:bodyPr>
            <a:spAutoFit/>
          </a:bodyPr>
          <a:lstStyle/>
          <a:p>
            <a:pPr algn="ctr">
              <a:spcBef>
                <a:spcPct val="50000"/>
              </a:spcBef>
            </a:pPr>
            <a:r>
              <a:rPr lang="en-US" sz="1200" b="1" dirty="0"/>
              <a:t>Capital/Value @ Risk</a:t>
            </a:r>
          </a:p>
          <a:p>
            <a:pPr algn="ctr">
              <a:spcBef>
                <a:spcPct val="50000"/>
              </a:spcBef>
            </a:pPr>
            <a:r>
              <a:rPr lang="en-US" sz="1600" b="1" dirty="0"/>
              <a:t>Potential loss of </a:t>
            </a:r>
            <a:r>
              <a:rPr lang="en-US" sz="1600" b="1" dirty="0" smtClean="0"/>
              <a:t>value</a:t>
            </a:r>
            <a:endParaRPr lang="en-US" sz="1600" b="1" dirty="0"/>
          </a:p>
        </p:txBody>
      </p:sp>
      <p:sp>
        <p:nvSpPr>
          <p:cNvPr id="51" name="Line 13"/>
          <p:cNvSpPr>
            <a:spLocks noChangeShapeType="1"/>
          </p:cNvSpPr>
          <p:nvPr/>
        </p:nvSpPr>
        <p:spPr bwMode="auto">
          <a:xfrm>
            <a:off x="-82550" y="5653265"/>
            <a:ext cx="8915400" cy="0"/>
          </a:xfrm>
          <a:prstGeom prst="line">
            <a:avLst/>
          </a:prstGeom>
          <a:noFill/>
          <a:ln w="9525">
            <a:solidFill>
              <a:schemeClr val="tx1"/>
            </a:solidFill>
            <a:round/>
            <a:headEnd/>
            <a:tailEnd/>
          </a:ln>
        </p:spPr>
        <p:txBody>
          <a:bodyPr>
            <a:spAutoFit/>
          </a:bodyPr>
          <a:lstStyle/>
          <a:p>
            <a:endParaRPr lang="en-US" dirty="0"/>
          </a:p>
        </p:txBody>
      </p:sp>
      <p:sp>
        <p:nvSpPr>
          <p:cNvPr id="52" name="Text Box 14"/>
          <p:cNvSpPr txBox="1">
            <a:spLocks noChangeArrowheads="1"/>
          </p:cNvSpPr>
          <p:nvPr/>
        </p:nvSpPr>
        <p:spPr bwMode="auto">
          <a:xfrm rot="-1873165">
            <a:off x="1939925" y="3164065"/>
            <a:ext cx="4278313" cy="306388"/>
          </a:xfrm>
          <a:prstGeom prst="rect">
            <a:avLst/>
          </a:prstGeom>
          <a:noFill/>
          <a:ln w="9525">
            <a:noFill/>
            <a:miter lim="800000"/>
            <a:headEnd/>
            <a:tailEnd/>
          </a:ln>
        </p:spPr>
        <p:txBody>
          <a:bodyPr>
            <a:spAutoFit/>
          </a:bodyPr>
          <a:lstStyle/>
          <a:p>
            <a:pPr algn="ctr">
              <a:spcBef>
                <a:spcPct val="50000"/>
              </a:spcBef>
            </a:pPr>
            <a:r>
              <a:rPr lang="en-US" sz="1400" b="1" dirty="0"/>
              <a:t>GENERALLY ACCEPTABLE RISK / RETURN</a:t>
            </a:r>
          </a:p>
        </p:txBody>
      </p:sp>
      <p:sp>
        <p:nvSpPr>
          <p:cNvPr id="53" name="Line 15"/>
          <p:cNvSpPr>
            <a:spLocks noChangeShapeType="1"/>
          </p:cNvSpPr>
          <p:nvPr/>
        </p:nvSpPr>
        <p:spPr bwMode="auto">
          <a:xfrm>
            <a:off x="2454275" y="5875515"/>
            <a:ext cx="1524000" cy="0"/>
          </a:xfrm>
          <a:prstGeom prst="line">
            <a:avLst/>
          </a:prstGeom>
          <a:noFill/>
          <a:ln w="19050">
            <a:solidFill>
              <a:schemeClr val="tx1"/>
            </a:solidFill>
            <a:round/>
            <a:headEnd/>
            <a:tailEnd/>
          </a:ln>
        </p:spPr>
        <p:txBody>
          <a:bodyPr>
            <a:spAutoFit/>
          </a:bodyPr>
          <a:lstStyle/>
          <a:p>
            <a:endParaRPr lang="en-US" dirty="0"/>
          </a:p>
        </p:txBody>
      </p:sp>
      <p:sp>
        <p:nvSpPr>
          <p:cNvPr id="54" name="Line 16"/>
          <p:cNvSpPr>
            <a:spLocks noChangeShapeType="1"/>
          </p:cNvSpPr>
          <p:nvPr/>
        </p:nvSpPr>
        <p:spPr bwMode="auto">
          <a:xfrm>
            <a:off x="5915025" y="5875515"/>
            <a:ext cx="1600200" cy="0"/>
          </a:xfrm>
          <a:prstGeom prst="line">
            <a:avLst/>
          </a:prstGeom>
          <a:noFill/>
          <a:ln w="19050">
            <a:solidFill>
              <a:schemeClr val="tx1"/>
            </a:solidFill>
            <a:round/>
            <a:headEnd/>
            <a:tailEnd type="triangle" w="med" len="med"/>
          </a:ln>
        </p:spPr>
        <p:txBody>
          <a:bodyPr>
            <a:spAutoFit/>
          </a:bodyPr>
          <a:lstStyle/>
          <a:p>
            <a:endParaRPr lang="en-US" dirty="0"/>
          </a:p>
        </p:txBody>
      </p:sp>
      <p:sp>
        <p:nvSpPr>
          <p:cNvPr id="55" name="Text Box 17"/>
          <p:cNvSpPr txBox="1">
            <a:spLocks noChangeArrowheads="1"/>
          </p:cNvSpPr>
          <p:nvPr/>
        </p:nvSpPr>
        <p:spPr bwMode="auto">
          <a:xfrm>
            <a:off x="471488" y="3014840"/>
            <a:ext cx="1219200" cy="304800"/>
          </a:xfrm>
          <a:prstGeom prst="rect">
            <a:avLst/>
          </a:prstGeom>
          <a:noFill/>
          <a:ln w="9525">
            <a:noFill/>
            <a:miter lim="800000"/>
            <a:headEnd/>
            <a:tailEnd/>
          </a:ln>
        </p:spPr>
        <p:txBody>
          <a:bodyPr>
            <a:spAutoFit/>
          </a:bodyPr>
          <a:lstStyle/>
          <a:p>
            <a:pPr algn="r">
              <a:spcBef>
                <a:spcPct val="50000"/>
              </a:spcBef>
            </a:pPr>
            <a:r>
              <a:rPr lang="en-US" sz="1400" b="1" dirty="0"/>
              <a:t>Return</a:t>
            </a:r>
          </a:p>
        </p:txBody>
      </p:sp>
      <p:sp>
        <p:nvSpPr>
          <p:cNvPr id="56" name="Line 18"/>
          <p:cNvSpPr>
            <a:spLocks noChangeShapeType="1"/>
          </p:cNvSpPr>
          <p:nvPr/>
        </p:nvSpPr>
        <p:spPr bwMode="auto">
          <a:xfrm flipV="1">
            <a:off x="958850" y="4883328"/>
            <a:ext cx="0" cy="762000"/>
          </a:xfrm>
          <a:prstGeom prst="line">
            <a:avLst/>
          </a:prstGeom>
          <a:noFill/>
          <a:ln w="19050">
            <a:solidFill>
              <a:schemeClr val="tx1"/>
            </a:solidFill>
            <a:round/>
            <a:headEnd/>
            <a:tailEnd/>
          </a:ln>
        </p:spPr>
        <p:txBody>
          <a:bodyPr>
            <a:spAutoFit/>
          </a:bodyPr>
          <a:lstStyle/>
          <a:p>
            <a:endParaRPr lang="en-US" dirty="0"/>
          </a:p>
        </p:txBody>
      </p:sp>
      <p:sp>
        <p:nvSpPr>
          <p:cNvPr id="57" name="Line 19"/>
          <p:cNvSpPr>
            <a:spLocks noChangeShapeType="1"/>
          </p:cNvSpPr>
          <p:nvPr/>
        </p:nvSpPr>
        <p:spPr bwMode="auto">
          <a:xfrm flipV="1">
            <a:off x="958850" y="1930578"/>
            <a:ext cx="0" cy="1676400"/>
          </a:xfrm>
          <a:prstGeom prst="line">
            <a:avLst/>
          </a:prstGeom>
          <a:noFill/>
          <a:ln w="19050">
            <a:solidFill>
              <a:schemeClr val="tx1"/>
            </a:solidFill>
            <a:round/>
            <a:headEnd/>
            <a:tailEnd type="triangle" w="med" len="med"/>
          </a:ln>
        </p:spPr>
        <p:txBody>
          <a:bodyPr>
            <a:spAutoFit/>
          </a:bodyPr>
          <a:lstStyle/>
          <a:p>
            <a:endParaRPr lang="en-US" dirty="0"/>
          </a:p>
        </p:txBody>
      </p:sp>
      <p:sp>
        <p:nvSpPr>
          <p:cNvPr id="58" name="Text Box 20"/>
          <p:cNvSpPr txBox="1">
            <a:spLocks noChangeArrowheads="1"/>
          </p:cNvSpPr>
          <p:nvPr/>
        </p:nvSpPr>
        <p:spPr bwMode="auto">
          <a:xfrm rot="-1909152">
            <a:off x="1550988" y="3870503"/>
            <a:ext cx="5014912" cy="336550"/>
          </a:xfrm>
          <a:prstGeom prst="rect">
            <a:avLst/>
          </a:prstGeom>
          <a:noFill/>
          <a:ln w="9525">
            <a:noFill/>
            <a:miter lim="800000"/>
            <a:headEnd/>
            <a:tailEnd/>
          </a:ln>
        </p:spPr>
        <p:txBody>
          <a:bodyPr>
            <a:spAutoFit/>
          </a:bodyPr>
          <a:lstStyle/>
          <a:p>
            <a:pPr algn="ctr">
              <a:spcBef>
                <a:spcPct val="50000"/>
              </a:spcBef>
            </a:pPr>
            <a:r>
              <a:rPr lang="en-US" sz="1600" dirty="0">
                <a:solidFill>
                  <a:schemeClr val="bg1"/>
                </a:solidFill>
              </a:rPr>
              <a:t>Expected value creation per unit of risk over time</a:t>
            </a:r>
          </a:p>
        </p:txBody>
      </p:sp>
      <p:sp>
        <p:nvSpPr>
          <p:cNvPr id="59" name="Line 21"/>
          <p:cNvSpPr>
            <a:spLocks noChangeShapeType="1"/>
          </p:cNvSpPr>
          <p:nvPr/>
        </p:nvSpPr>
        <p:spPr bwMode="auto">
          <a:xfrm>
            <a:off x="6553200" y="1303515"/>
            <a:ext cx="0" cy="4343400"/>
          </a:xfrm>
          <a:prstGeom prst="line">
            <a:avLst/>
          </a:prstGeom>
          <a:noFill/>
          <a:ln w="57150">
            <a:solidFill>
              <a:schemeClr val="tx1"/>
            </a:solidFill>
            <a:round/>
            <a:headEnd/>
            <a:tailEnd/>
          </a:ln>
        </p:spPr>
        <p:txBody>
          <a:bodyPr>
            <a:spAutoFit/>
          </a:bodyPr>
          <a:lstStyle/>
          <a:p>
            <a:endParaRPr lang="en-US" dirty="0"/>
          </a:p>
        </p:txBody>
      </p:sp>
      <p:sp>
        <p:nvSpPr>
          <p:cNvPr id="60" name="Line 22"/>
          <p:cNvSpPr>
            <a:spLocks noChangeShapeType="1"/>
          </p:cNvSpPr>
          <p:nvPr/>
        </p:nvSpPr>
        <p:spPr bwMode="auto">
          <a:xfrm>
            <a:off x="1676400" y="1303515"/>
            <a:ext cx="0" cy="5105400"/>
          </a:xfrm>
          <a:prstGeom prst="line">
            <a:avLst/>
          </a:prstGeom>
          <a:noFill/>
          <a:ln w="9525">
            <a:solidFill>
              <a:schemeClr val="tx1"/>
            </a:solidFill>
            <a:round/>
            <a:headEnd/>
            <a:tailEnd/>
          </a:ln>
        </p:spPr>
        <p:txBody>
          <a:bodyPr>
            <a:spAutoFit/>
          </a:bodyPr>
          <a:lstStyle/>
          <a:p>
            <a:endParaRPr lang="en-US" dirty="0"/>
          </a:p>
        </p:txBody>
      </p:sp>
      <p:sp>
        <p:nvSpPr>
          <p:cNvPr id="61" name="Line 23"/>
          <p:cNvSpPr>
            <a:spLocks noChangeShapeType="1"/>
          </p:cNvSpPr>
          <p:nvPr/>
        </p:nvSpPr>
        <p:spPr bwMode="auto">
          <a:xfrm flipV="1">
            <a:off x="1676400" y="2675115"/>
            <a:ext cx="4876800" cy="2971800"/>
          </a:xfrm>
          <a:prstGeom prst="line">
            <a:avLst/>
          </a:prstGeom>
          <a:noFill/>
          <a:ln w="38100">
            <a:solidFill>
              <a:schemeClr val="bg1"/>
            </a:solidFill>
            <a:round/>
            <a:headEnd/>
            <a:tailEnd type="triangle" w="med" len="med"/>
          </a:ln>
        </p:spPr>
        <p:txBody>
          <a:bodyPr>
            <a:spAutoFit/>
          </a:bodyPr>
          <a:lstStyle/>
          <a:p>
            <a:endParaRPr lang="en-US" dirty="0"/>
          </a:p>
        </p:txBody>
      </p:sp>
      <p:sp>
        <p:nvSpPr>
          <p:cNvPr id="62" name="Rectangle 24"/>
          <p:cNvSpPr>
            <a:spLocks noChangeArrowheads="1"/>
          </p:cNvSpPr>
          <p:nvPr/>
        </p:nvSpPr>
        <p:spPr bwMode="auto">
          <a:xfrm>
            <a:off x="1689100" y="5662790"/>
            <a:ext cx="609600" cy="304800"/>
          </a:xfrm>
          <a:prstGeom prst="rect">
            <a:avLst/>
          </a:prstGeom>
          <a:solidFill>
            <a:schemeClr val="bg1"/>
          </a:solidFill>
          <a:ln w="9525">
            <a:noFill/>
            <a:miter lim="800000"/>
            <a:headEnd/>
            <a:tailEnd/>
          </a:ln>
        </p:spPr>
        <p:txBody>
          <a:bodyPr wrap="none" anchor="ctr">
            <a:spAutoFit/>
          </a:bodyPr>
          <a:lstStyle/>
          <a:p>
            <a:endParaRPr lang="en-US" dirty="0"/>
          </a:p>
        </p:txBody>
      </p:sp>
      <p:sp>
        <p:nvSpPr>
          <p:cNvPr id="63" name="Text Box 9"/>
          <p:cNvSpPr txBox="1">
            <a:spLocks noChangeArrowheads="1"/>
          </p:cNvSpPr>
          <p:nvPr/>
        </p:nvSpPr>
        <p:spPr bwMode="auto">
          <a:xfrm rot="-1901972">
            <a:off x="1981200" y="1855965"/>
            <a:ext cx="2590800" cy="1060450"/>
          </a:xfrm>
          <a:prstGeom prst="rect">
            <a:avLst/>
          </a:prstGeom>
          <a:noFill/>
          <a:ln w="9525">
            <a:noFill/>
            <a:miter lim="800000"/>
            <a:headEnd/>
            <a:tailEnd/>
          </a:ln>
        </p:spPr>
        <p:txBody>
          <a:bodyPr>
            <a:spAutoFit/>
          </a:bodyPr>
          <a:lstStyle/>
          <a:p>
            <a:pPr>
              <a:spcBef>
                <a:spcPct val="50000"/>
              </a:spcBef>
            </a:pPr>
            <a:r>
              <a:rPr lang="en-US" sz="1400" b="1" dirty="0"/>
              <a:t>BEWARE</a:t>
            </a:r>
          </a:p>
          <a:p>
            <a:pPr>
              <a:spcBef>
                <a:spcPct val="50000"/>
              </a:spcBef>
            </a:pPr>
            <a:r>
              <a:rPr lang="en-US" sz="1400" b="1" dirty="0"/>
              <a:t>Appears very well compensated but  too good to be true.</a:t>
            </a:r>
          </a:p>
        </p:txBody>
      </p:sp>
      <p:sp>
        <p:nvSpPr>
          <p:cNvPr id="31" name="Slide Number Placeholder 30"/>
          <p:cNvSpPr>
            <a:spLocks noGrp="1"/>
          </p:cNvSpPr>
          <p:nvPr>
            <p:ph type="sldNum" sz="quarter" idx="4"/>
          </p:nvPr>
        </p:nvSpPr>
        <p:spPr/>
        <p:txBody>
          <a:bodyPr/>
          <a:lstStyle/>
          <a:p>
            <a:fld id="{41E2985A-DFBA-4DCB-B0F3-A95C5953374A}"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618" name="Picture 2" descr="headerNEW"/>
          <p:cNvPicPr>
            <a:picLocks noChangeAspect="1" noChangeArrowheads="1"/>
          </p:cNvPicPr>
          <p:nvPr/>
        </p:nvPicPr>
        <p:blipFill>
          <a:blip r:embed="rId3" cstate="print"/>
          <a:srcRect/>
          <a:stretch>
            <a:fillRect/>
          </a:stretch>
        </p:blipFill>
        <p:spPr bwMode="auto">
          <a:xfrm>
            <a:off x="0" y="2794000"/>
            <a:ext cx="9145588" cy="457200"/>
          </a:xfrm>
          <a:prstGeom prst="rect">
            <a:avLst/>
          </a:prstGeom>
          <a:noFill/>
          <a:ln w="9525">
            <a:noFill/>
            <a:miter lim="800000"/>
            <a:headEnd/>
            <a:tailEnd/>
          </a:ln>
        </p:spPr>
      </p:pic>
      <p:sp>
        <p:nvSpPr>
          <p:cNvPr id="111619" name="Rectangle 3"/>
          <p:cNvSpPr>
            <a:spLocks noChangeArrowheads="1"/>
          </p:cNvSpPr>
          <p:nvPr/>
        </p:nvSpPr>
        <p:spPr bwMode="auto">
          <a:xfrm>
            <a:off x="0" y="3251200"/>
            <a:ext cx="9144000" cy="914400"/>
          </a:xfrm>
          <a:prstGeom prst="rect">
            <a:avLst/>
          </a:prstGeom>
          <a:solidFill>
            <a:srgbClr val="EF4122"/>
          </a:solidFill>
          <a:ln w="9525">
            <a:noFill/>
            <a:miter lim="800000"/>
            <a:headEnd/>
            <a:tailEnd/>
          </a:ln>
        </p:spPr>
        <p:txBody>
          <a:bodyPr anchor="ctr">
            <a:spAutoFit/>
          </a:bodyPr>
          <a:lstStyle/>
          <a:p>
            <a:pPr algn="ctr">
              <a:spcBef>
                <a:spcPct val="50000"/>
              </a:spcBef>
            </a:pPr>
            <a:endParaRPr lang="en-US" sz="4400" baseline="0" dirty="0"/>
          </a:p>
        </p:txBody>
      </p:sp>
      <p:sp>
        <p:nvSpPr>
          <p:cNvPr id="111620" name="Rectangle 4"/>
          <p:cNvSpPr>
            <a:spLocks noGrp="1" noChangeArrowheads="1"/>
          </p:cNvSpPr>
          <p:nvPr>
            <p:ph type="title"/>
          </p:nvPr>
        </p:nvSpPr>
        <p:spPr bwMode="gray">
          <a:xfrm>
            <a:off x="1600200" y="3390900"/>
            <a:ext cx="6428184" cy="508000"/>
          </a:xfrm>
        </p:spPr>
        <p:txBody>
          <a:bodyPr lIns="0" tIns="0" rIns="0" bIns="0" anchor="ctr"/>
          <a:lstStyle/>
          <a:p>
            <a:pPr algn="ctr" eaLnBrk="1" hangingPunct="1"/>
            <a:r>
              <a:rPr lang="en-US" dirty="0" smtClean="0">
                <a:solidFill>
                  <a:schemeClr val="bg1"/>
                </a:solidFill>
              </a:rPr>
              <a:t>Attributed Capital and Pricing</a:t>
            </a:r>
          </a:p>
        </p:txBody>
      </p:sp>
      <p:sp>
        <p:nvSpPr>
          <p:cNvPr id="11" name="Slide Number Placeholder 10"/>
          <p:cNvSpPr>
            <a:spLocks noGrp="1"/>
          </p:cNvSpPr>
          <p:nvPr>
            <p:ph type="sldNum" sz="quarter" idx="4294967295"/>
          </p:nvPr>
        </p:nvSpPr>
        <p:spPr>
          <a:xfrm>
            <a:off x="8532813" y="182562"/>
            <a:ext cx="293686" cy="228600"/>
          </a:xfrm>
          <a:prstGeom prst="rect">
            <a:avLst/>
          </a:prstGeom>
        </p:spPr>
        <p:txBody>
          <a:bodyPr/>
          <a:lstStyle/>
          <a:p>
            <a:fld id="{41E2985A-DFBA-4DCB-B0F3-A95C5953374A}" type="slidenum">
              <a:rPr lang="en-US" smtClean="0"/>
              <a:pPr/>
              <a:t>6</a:t>
            </a:fld>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7500958" y="5929330"/>
            <a:ext cx="1428760" cy="785818"/>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400" b="0" i="0" u="none" strike="noStrike" cap="none" normalizeH="0" baseline="0" dirty="0" smtClean="0">
              <a:ln>
                <a:noFill/>
              </a:ln>
              <a:solidFill>
                <a:srgbClr val="505050"/>
              </a:solidFill>
              <a:effectLst/>
              <a:latin typeface="Arial" charset="0"/>
            </a:endParaRPr>
          </a:p>
        </p:txBody>
      </p:sp>
      <p:sp>
        <p:nvSpPr>
          <p:cNvPr id="9218" name="Slide Number Placeholder 5"/>
          <p:cNvSpPr>
            <a:spLocks noGrp="1"/>
          </p:cNvSpPr>
          <p:nvPr>
            <p:ph type="sldNum" sz="quarter" idx="12"/>
          </p:nvPr>
        </p:nvSpPr>
        <p:spPr>
          <a:noFill/>
        </p:spPr>
        <p:txBody>
          <a:bodyPr/>
          <a:lstStyle/>
          <a:p>
            <a:fld id="{BFA24283-05A9-4111-A9A9-CA6AD7ADE0F8}" type="slidenum">
              <a:rPr lang="en-US" smtClean="0"/>
              <a:pPr/>
              <a:t>7</a:t>
            </a:fld>
            <a:endParaRPr lang="en-US" dirty="0" smtClean="0"/>
          </a:p>
        </p:txBody>
      </p:sp>
      <p:sp>
        <p:nvSpPr>
          <p:cNvPr id="9219" name="Rectangle 2"/>
          <p:cNvSpPr>
            <a:spLocks noGrp="1" noChangeArrowheads="1"/>
          </p:cNvSpPr>
          <p:nvPr>
            <p:ph type="title"/>
          </p:nvPr>
        </p:nvSpPr>
        <p:spPr/>
        <p:txBody>
          <a:bodyPr/>
          <a:lstStyle/>
          <a:p>
            <a:pPr marL="342900" indent="-342900" eaLnBrk="1" hangingPunct="1"/>
            <a:r>
              <a:rPr lang="en-US" dirty="0" smtClean="0"/>
              <a:t>Framework for Capital Attribution</a:t>
            </a:r>
          </a:p>
        </p:txBody>
      </p:sp>
      <p:sp>
        <p:nvSpPr>
          <p:cNvPr id="9220" name="Rectangle 3"/>
          <p:cNvSpPr>
            <a:spLocks noGrp="1" noChangeArrowheads="1"/>
          </p:cNvSpPr>
          <p:nvPr>
            <p:ph type="body" idx="1"/>
          </p:nvPr>
        </p:nvSpPr>
        <p:spPr/>
        <p:txBody>
          <a:bodyPr/>
          <a:lstStyle/>
          <a:p>
            <a:pPr lvl="1"/>
            <a:r>
              <a:rPr lang="en-US" dirty="0" smtClean="0"/>
              <a:t>Board and CEO risk appetite: expressed as tolerance for loss from specific large risks to “unlikely” and “remote” events as a percent of economic capital</a:t>
            </a:r>
          </a:p>
          <a:p>
            <a:pPr lvl="1"/>
            <a:r>
              <a:rPr lang="en-US" dirty="0" smtClean="0"/>
              <a:t>Limits and solvency thresholds</a:t>
            </a:r>
          </a:p>
          <a:p>
            <a:pPr lvl="1"/>
            <a:r>
              <a:rPr lang="en-US" dirty="0" smtClean="0"/>
              <a:t>Models – tail risk metrics, catastrophe and non-Cat</a:t>
            </a:r>
          </a:p>
          <a:p>
            <a:pPr lvl="1"/>
            <a:r>
              <a:rPr lang="en-US" dirty="0" smtClean="0"/>
              <a:t>Uncertainty – additional loads</a:t>
            </a:r>
          </a:p>
          <a:p>
            <a:pPr lvl="1"/>
            <a:r>
              <a:rPr lang="en-US" dirty="0" smtClean="0"/>
              <a:t>Capital – attributed to the product line, diversification is considered</a:t>
            </a:r>
          </a:p>
          <a:p>
            <a:pPr lvl="1"/>
            <a:r>
              <a:rPr lang="en-US" dirty="0" smtClean="0"/>
              <a:t>Pricing – capital based on a mixture of the treaty’s product line and its individual features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912813" y="692150"/>
            <a:ext cx="7920037" cy="433388"/>
          </a:xfrm>
        </p:spPr>
        <p:txBody>
          <a:bodyPr/>
          <a:lstStyle/>
          <a:p>
            <a:r>
              <a:rPr dirty="0" smtClean="0"/>
              <a:t>Required Capital</a:t>
            </a:r>
          </a:p>
        </p:txBody>
      </p:sp>
      <p:sp>
        <p:nvSpPr>
          <p:cNvPr id="74755" name="Text Box 3"/>
          <p:cNvSpPr txBox="1">
            <a:spLocks noChangeArrowheads="1"/>
          </p:cNvSpPr>
          <p:nvPr/>
        </p:nvSpPr>
        <p:spPr bwMode="auto">
          <a:xfrm>
            <a:off x="4445000" y="3167063"/>
            <a:ext cx="1647825" cy="523875"/>
          </a:xfrm>
          <a:prstGeom prst="rect">
            <a:avLst/>
          </a:prstGeom>
          <a:noFill/>
          <a:ln w="9525">
            <a:noFill/>
            <a:miter lim="800000"/>
            <a:headEnd/>
            <a:tailEnd/>
          </a:ln>
        </p:spPr>
        <p:txBody>
          <a:bodyPr>
            <a:spAutoFit/>
          </a:bodyPr>
          <a:lstStyle/>
          <a:p>
            <a:pPr algn="ctr"/>
            <a:r>
              <a:rPr lang="en-US" sz="1400" b="1" dirty="0"/>
              <a:t>Modeled Loss Curve</a:t>
            </a:r>
          </a:p>
        </p:txBody>
      </p:sp>
      <p:sp>
        <p:nvSpPr>
          <p:cNvPr id="74756" name="Line 4"/>
          <p:cNvSpPr>
            <a:spLocks noChangeShapeType="1"/>
          </p:cNvSpPr>
          <p:nvPr/>
        </p:nvSpPr>
        <p:spPr bwMode="auto">
          <a:xfrm>
            <a:off x="1547813" y="5589588"/>
            <a:ext cx="5776912" cy="0"/>
          </a:xfrm>
          <a:prstGeom prst="line">
            <a:avLst/>
          </a:prstGeom>
          <a:noFill/>
          <a:ln w="28575">
            <a:solidFill>
              <a:schemeClr val="tx1"/>
            </a:solidFill>
            <a:round/>
            <a:headEnd/>
            <a:tailEnd/>
          </a:ln>
        </p:spPr>
        <p:txBody>
          <a:bodyPr wrap="none" anchor="ctr"/>
          <a:lstStyle/>
          <a:p>
            <a:endParaRPr lang="en-US" dirty="0"/>
          </a:p>
        </p:txBody>
      </p:sp>
      <p:sp>
        <p:nvSpPr>
          <p:cNvPr id="74757" name="Freeform 5"/>
          <p:cNvSpPr>
            <a:spLocks/>
          </p:cNvSpPr>
          <p:nvPr/>
        </p:nvSpPr>
        <p:spPr bwMode="auto">
          <a:xfrm>
            <a:off x="1692275" y="2482850"/>
            <a:ext cx="4737100" cy="3076575"/>
          </a:xfrm>
          <a:custGeom>
            <a:avLst/>
            <a:gdLst>
              <a:gd name="T0" fmla="*/ 0 w 2948"/>
              <a:gd name="T1" fmla="*/ 2147483647 h 1316"/>
              <a:gd name="T2" fmla="*/ 2147483647 w 2948"/>
              <a:gd name="T3" fmla="*/ 2147483647 h 1316"/>
              <a:gd name="T4" fmla="*/ 2147483647 w 2948"/>
              <a:gd name="T5" fmla="*/ 0 h 1316"/>
              <a:gd name="T6" fmla="*/ 0 60000 65536"/>
              <a:gd name="T7" fmla="*/ 0 60000 65536"/>
              <a:gd name="T8" fmla="*/ 0 60000 65536"/>
              <a:gd name="T9" fmla="*/ 0 w 2948"/>
              <a:gd name="T10" fmla="*/ 0 h 1316"/>
              <a:gd name="T11" fmla="*/ 2948 w 2948"/>
              <a:gd name="T12" fmla="*/ 1316 h 1316"/>
            </a:gdLst>
            <a:ahLst/>
            <a:cxnLst>
              <a:cxn ang="T6">
                <a:pos x="T0" y="T1"/>
              </a:cxn>
              <a:cxn ang="T7">
                <a:pos x="T2" y="T3"/>
              </a:cxn>
              <a:cxn ang="T8">
                <a:pos x="T4" y="T5"/>
              </a:cxn>
            </a:cxnLst>
            <a:rect l="T9" t="T10" r="T11" b="T12"/>
            <a:pathLst>
              <a:path w="2948" h="1316">
                <a:moveTo>
                  <a:pt x="0" y="1316"/>
                </a:moveTo>
                <a:cubicBezTo>
                  <a:pt x="412" y="926"/>
                  <a:pt x="824" y="537"/>
                  <a:pt x="1315" y="318"/>
                </a:cubicBezTo>
                <a:cubicBezTo>
                  <a:pt x="1806" y="99"/>
                  <a:pt x="2377" y="49"/>
                  <a:pt x="2948" y="0"/>
                </a:cubicBezTo>
              </a:path>
            </a:pathLst>
          </a:custGeom>
          <a:noFill/>
          <a:ln w="28575" cmpd="sng">
            <a:solidFill>
              <a:schemeClr val="accent1"/>
            </a:solidFill>
            <a:round/>
            <a:headEnd/>
            <a:tailEnd/>
          </a:ln>
        </p:spPr>
        <p:txBody>
          <a:bodyPr wrap="none" anchor="ctr"/>
          <a:lstStyle/>
          <a:p>
            <a:endParaRPr lang="en-US" dirty="0"/>
          </a:p>
        </p:txBody>
      </p:sp>
      <p:sp>
        <p:nvSpPr>
          <p:cNvPr id="74758" name="Line 6"/>
          <p:cNvSpPr>
            <a:spLocks noChangeShapeType="1"/>
          </p:cNvSpPr>
          <p:nvPr/>
        </p:nvSpPr>
        <p:spPr bwMode="auto">
          <a:xfrm>
            <a:off x="2843213" y="4149725"/>
            <a:ext cx="0" cy="1439863"/>
          </a:xfrm>
          <a:prstGeom prst="line">
            <a:avLst/>
          </a:prstGeom>
          <a:noFill/>
          <a:ln w="9525">
            <a:solidFill>
              <a:schemeClr val="tx1"/>
            </a:solidFill>
            <a:round/>
            <a:headEnd/>
            <a:tailEnd/>
          </a:ln>
        </p:spPr>
        <p:txBody>
          <a:bodyPr wrap="none" anchor="ctr"/>
          <a:lstStyle/>
          <a:p>
            <a:endParaRPr lang="en-US" dirty="0"/>
          </a:p>
        </p:txBody>
      </p:sp>
      <p:sp>
        <p:nvSpPr>
          <p:cNvPr id="74759" name="Line 7"/>
          <p:cNvSpPr>
            <a:spLocks noChangeShapeType="1"/>
          </p:cNvSpPr>
          <p:nvPr/>
        </p:nvSpPr>
        <p:spPr bwMode="auto">
          <a:xfrm flipH="1" flipV="1">
            <a:off x="3522663" y="3436938"/>
            <a:ext cx="9525" cy="2146300"/>
          </a:xfrm>
          <a:prstGeom prst="line">
            <a:avLst/>
          </a:prstGeom>
          <a:noFill/>
          <a:ln w="9525">
            <a:solidFill>
              <a:schemeClr val="tx1"/>
            </a:solidFill>
            <a:round/>
            <a:headEnd/>
            <a:tailEnd/>
          </a:ln>
        </p:spPr>
        <p:txBody>
          <a:bodyPr wrap="none" anchor="ctr"/>
          <a:lstStyle/>
          <a:p>
            <a:endParaRPr lang="en-US" dirty="0"/>
          </a:p>
        </p:txBody>
      </p:sp>
      <p:sp>
        <p:nvSpPr>
          <p:cNvPr id="74760" name="Line 8"/>
          <p:cNvSpPr>
            <a:spLocks noChangeShapeType="1"/>
          </p:cNvSpPr>
          <p:nvPr/>
        </p:nvSpPr>
        <p:spPr bwMode="auto">
          <a:xfrm flipH="1">
            <a:off x="1547813" y="4149725"/>
            <a:ext cx="1295400" cy="0"/>
          </a:xfrm>
          <a:prstGeom prst="line">
            <a:avLst/>
          </a:prstGeom>
          <a:noFill/>
          <a:ln w="9525">
            <a:solidFill>
              <a:schemeClr val="tx1"/>
            </a:solidFill>
            <a:round/>
            <a:headEnd/>
            <a:tailEnd/>
          </a:ln>
        </p:spPr>
        <p:txBody>
          <a:bodyPr wrap="none" anchor="ctr"/>
          <a:lstStyle/>
          <a:p>
            <a:endParaRPr lang="en-US" dirty="0"/>
          </a:p>
        </p:txBody>
      </p:sp>
      <p:sp>
        <p:nvSpPr>
          <p:cNvPr id="74761" name="Line 9"/>
          <p:cNvSpPr>
            <a:spLocks noChangeShapeType="1"/>
          </p:cNvSpPr>
          <p:nvPr/>
        </p:nvSpPr>
        <p:spPr bwMode="auto">
          <a:xfrm flipH="1">
            <a:off x="1547813" y="3406775"/>
            <a:ext cx="2003425" cy="22225"/>
          </a:xfrm>
          <a:prstGeom prst="line">
            <a:avLst/>
          </a:prstGeom>
          <a:noFill/>
          <a:ln w="9525">
            <a:solidFill>
              <a:schemeClr val="tx1"/>
            </a:solidFill>
            <a:round/>
            <a:headEnd/>
            <a:tailEnd/>
          </a:ln>
        </p:spPr>
        <p:txBody>
          <a:bodyPr wrap="none" anchor="ctr"/>
          <a:lstStyle/>
          <a:p>
            <a:endParaRPr lang="en-US" dirty="0"/>
          </a:p>
        </p:txBody>
      </p:sp>
      <p:sp>
        <p:nvSpPr>
          <p:cNvPr id="74762" name="Line 10"/>
          <p:cNvSpPr>
            <a:spLocks noChangeShapeType="1"/>
          </p:cNvSpPr>
          <p:nvPr/>
        </p:nvSpPr>
        <p:spPr bwMode="auto">
          <a:xfrm>
            <a:off x="1547813" y="1700213"/>
            <a:ext cx="4872037" cy="3175"/>
          </a:xfrm>
          <a:prstGeom prst="line">
            <a:avLst/>
          </a:prstGeom>
          <a:noFill/>
          <a:ln w="28575">
            <a:solidFill>
              <a:srgbClr val="11069A"/>
            </a:solidFill>
            <a:round/>
            <a:headEnd/>
            <a:tailEnd/>
          </a:ln>
        </p:spPr>
        <p:txBody>
          <a:bodyPr wrap="none" anchor="ctr"/>
          <a:lstStyle/>
          <a:p>
            <a:endParaRPr lang="en-US" dirty="0"/>
          </a:p>
        </p:txBody>
      </p:sp>
      <p:sp>
        <p:nvSpPr>
          <p:cNvPr id="74763" name="Text Box 11"/>
          <p:cNvSpPr txBox="1">
            <a:spLocks noChangeArrowheads="1"/>
          </p:cNvSpPr>
          <p:nvPr/>
        </p:nvSpPr>
        <p:spPr bwMode="auto">
          <a:xfrm>
            <a:off x="2411413" y="5661025"/>
            <a:ext cx="852487" cy="304800"/>
          </a:xfrm>
          <a:prstGeom prst="rect">
            <a:avLst/>
          </a:prstGeom>
          <a:noFill/>
          <a:ln w="9525">
            <a:noFill/>
            <a:miter lim="800000"/>
            <a:headEnd/>
            <a:tailEnd/>
          </a:ln>
        </p:spPr>
        <p:txBody>
          <a:bodyPr wrap="none">
            <a:spAutoFit/>
          </a:bodyPr>
          <a:lstStyle/>
          <a:p>
            <a:r>
              <a:rPr lang="en-US" sz="1400" b="1" dirty="0"/>
              <a:t>1-in-100</a:t>
            </a:r>
          </a:p>
        </p:txBody>
      </p:sp>
      <p:sp>
        <p:nvSpPr>
          <p:cNvPr id="74764" name="Text Box 12"/>
          <p:cNvSpPr txBox="1">
            <a:spLocks noChangeArrowheads="1"/>
          </p:cNvSpPr>
          <p:nvPr/>
        </p:nvSpPr>
        <p:spPr bwMode="auto">
          <a:xfrm>
            <a:off x="3276600" y="5661025"/>
            <a:ext cx="852488" cy="304800"/>
          </a:xfrm>
          <a:prstGeom prst="rect">
            <a:avLst/>
          </a:prstGeom>
          <a:noFill/>
          <a:ln w="9525">
            <a:noFill/>
            <a:miter lim="800000"/>
            <a:headEnd/>
            <a:tailEnd/>
          </a:ln>
        </p:spPr>
        <p:txBody>
          <a:bodyPr wrap="none">
            <a:spAutoFit/>
          </a:bodyPr>
          <a:lstStyle/>
          <a:p>
            <a:r>
              <a:rPr lang="en-US" sz="1400" b="1" dirty="0"/>
              <a:t>1-in-250</a:t>
            </a:r>
          </a:p>
        </p:txBody>
      </p:sp>
      <p:sp>
        <p:nvSpPr>
          <p:cNvPr id="74765" name="Text Box 13"/>
          <p:cNvSpPr txBox="1">
            <a:spLocks noChangeArrowheads="1"/>
          </p:cNvSpPr>
          <p:nvPr/>
        </p:nvSpPr>
        <p:spPr bwMode="auto">
          <a:xfrm>
            <a:off x="3779838" y="6092825"/>
            <a:ext cx="1366837" cy="304800"/>
          </a:xfrm>
          <a:prstGeom prst="rect">
            <a:avLst/>
          </a:prstGeom>
          <a:noFill/>
          <a:ln w="9525">
            <a:noFill/>
            <a:miter lim="800000"/>
            <a:headEnd/>
            <a:tailEnd/>
          </a:ln>
        </p:spPr>
        <p:txBody>
          <a:bodyPr>
            <a:spAutoFit/>
          </a:bodyPr>
          <a:lstStyle/>
          <a:p>
            <a:r>
              <a:rPr lang="en-US" sz="1400" b="1" dirty="0"/>
              <a:t>Return Period</a:t>
            </a:r>
          </a:p>
        </p:txBody>
      </p:sp>
      <p:sp>
        <p:nvSpPr>
          <p:cNvPr id="74766" name="Text Box 16"/>
          <p:cNvSpPr txBox="1">
            <a:spLocks noChangeArrowheads="1"/>
          </p:cNvSpPr>
          <p:nvPr/>
        </p:nvSpPr>
        <p:spPr bwMode="auto">
          <a:xfrm>
            <a:off x="6796088" y="1624013"/>
            <a:ext cx="2106612" cy="522287"/>
          </a:xfrm>
          <a:prstGeom prst="rect">
            <a:avLst/>
          </a:prstGeom>
          <a:noFill/>
          <a:ln w="9525">
            <a:noFill/>
            <a:miter lim="800000"/>
            <a:headEnd/>
            <a:tailEnd/>
          </a:ln>
        </p:spPr>
        <p:txBody>
          <a:bodyPr>
            <a:spAutoFit/>
          </a:bodyPr>
          <a:lstStyle/>
          <a:p>
            <a:r>
              <a:rPr lang="en-US" sz="1400" b="1" dirty="0"/>
              <a:t>Capital Coverage =  board appetite</a:t>
            </a:r>
          </a:p>
        </p:txBody>
      </p:sp>
      <p:sp>
        <p:nvSpPr>
          <p:cNvPr id="74767" name="Text Box 17"/>
          <p:cNvSpPr txBox="1">
            <a:spLocks noChangeArrowheads="1"/>
          </p:cNvSpPr>
          <p:nvPr/>
        </p:nvSpPr>
        <p:spPr bwMode="auto">
          <a:xfrm>
            <a:off x="1247775" y="4346575"/>
            <a:ext cx="184150" cy="303213"/>
          </a:xfrm>
          <a:prstGeom prst="rect">
            <a:avLst/>
          </a:prstGeom>
          <a:noFill/>
          <a:ln w="9525">
            <a:noFill/>
            <a:miter lim="800000"/>
            <a:headEnd/>
            <a:tailEnd/>
          </a:ln>
        </p:spPr>
        <p:txBody>
          <a:bodyPr wrap="none">
            <a:spAutoFit/>
          </a:bodyPr>
          <a:lstStyle/>
          <a:p>
            <a:endParaRPr lang="en-US" sz="1400" dirty="0"/>
          </a:p>
        </p:txBody>
      </p:sp>
      <p:sp>
        <p:nvSpPr>
          <p:cNvPr id="74768" name="Text Box 18"/>
          <p:cNvSpPr txBox="1">
            <a:spLocks noChangeArrowheads="1"/>
          </p:cNvSpPr>
          <p:nvPr/>
        </p:nvSpPr>
        <p:spPr bwMode="auto">
          <a:xfrm>
            <a:off x="1243013" y="3890963"/>
            <a:ext cx="182562" cy="304800"/>
          </a:xfrm>
          <a:prstGeom prst="rect">
            <a:avLst/>
          </a:prstGeom>
          <a:noFill/>
          <a:ln w="9525">
            <a:noFill/>
            <a:miter lim="800000"/>
            <a:headEnd/>
            <a:tailEnd/>
          </a:ln>
        </p:spPr>
        <p:txBody>
          <a:bodyPr wrap="none">
            <a:spAutoFit/>
          </a:bodyPr>
          <a:lstStyle/>
          <a:p>
            <a:endParaRPr lang="en-US" sz="1400" b="1" dirty="0"/>
          </a:p>
        </p:txBody>
      </p:sp>
      <p:sp>
        <p:nvSpPr>
          <p:cNvPr id="74769" name="Line 19"/>
          <p:cNvSpPr>
            <a:spLocks noChangeShapeType="1"/>
          </p:cNvSpPr>
          <p:nvPr/>
        </p:nvSpPr>
        <p:spPr bwMode="auto">
          <a:xfrm>
            <a:off x="1547813" y="1700213"/>
            <a:ext cx="0" cy="3887787"/>
          </a:xfrm>
          <a:prstGeom prst="line">
            <a:avLst/>
          </a:prstGeom>
          <a:noFill/>
          <a:ln w="28575">
            <a:solidFill>
              <a:schemeClr val="tx1"/>
            </a:solidFill>
            <a:round/>
            <a:headEnd/>
            <a:tailEnd/>
          </a:ln>
        </p:spPr>
        <p:txBody>
          <a:bodyPr wrap="none" anchor="ctr"/>
          <a:lstStyle/>
          <a:p>
            <a:endParaRPr lang="en-US" dirty="0"/>
          </a:p>
        </p:txBody>
      </p:sp>
      <p:sp>
        <p:nvSpPr>
          <p:cNvPr id="74770" name="Text Box 20"/>
          <p:cNvSpPr txBox="1">
            <a:spLocks noChangeArrowheads="1"/>
          </p:cNvSpPr>
          <p:nvPr/>
        </p:nvSpPr>
        <p:spPr bwMode="auto">
          <a:xfrm rot="-5400000">
            <a:off x="216694" y="3391694"/>
            <a:ext cx="1671638" cy="304800"/>
          </a:xfrm>
          <a:prstGeom prst="rect">
            <a:avLst/>
          </a:prstGeom>
          <a:noFill/>
          <a:ln w="9525">
            <a:noFill/>
            <a:miter lim="800000"/>
            <a:headEnd/>
            <a:tailEnd/>
          </a:ln>
        </p:spPr>
        <p:txBody>
          <a:bodyPr wrap="none">
            <a:spAutoFit/>
          </a:bodyPr>
          <a:lstStyle/>
          <a:p>
            <a:r>
              <a:rPr lang="en-US" sz="1400" b="1" dirty="0"/>
              <a:t>Economic Capital</a:t>
            </a:r>
          </a:p>
        </p:txBody>
      </p:sp>
      <p:sp>
        <p:nvSpPr>
          <p:cNvPr id="74771" name="Line 10"/>
          <p:cNvSpPr>
            <a:spLocks noChangeShapeType="1"/>
          </p:cNvSpPr>
          <p:nvPr/>
        </p:nvSpPr>
        <p:spPr bwMode="auto">
          <a:xfrm>
            <a:off x="1555750" y="2093913"/>
            <a:ext cx="4902200" cy="4762"/>
          </a:xfrm>
          <a:prstGeom prst="line">
            <a:avLst/>
          </a:prstGeom>
          <a:noFill/>
          <a:ln w="28575">
            <a:solidFill>
              <a:srgbClr val="11069A"/>
            </a:solidFill>
            <a:round/>
            <a:headEnd/>
            <a:tailEnd/>
          </a:ln>
        </p:spPr>
        <p:txBody>
          <a:bodyPr wrap="none" anchor="ctr"/>
          <a:lstStyle/>
          <a:p>
            <a:endParaRPr lang="en-US" dirty="0"/>
          </a:p>
        </p:txBody>
      </p:sp>
      <p:sp>
        <p:nvSpPr>
          <p:cNvPr id="74772" name="Line 9"/>
          <p:cNvSpPr>
            <a:spLocks noChangeShapeType="1"/>
          </p:cNvSpPr>
          <p:nvPr/>
        </p:nvSpPr>
        <p:spPr bwMode="auto">
          <a:xfrm flipH="1">
            <a:off x="1546225" y="2473325"/>
            <a:ext cx="4826000" cy="11113"/>
          </a:xfrm>
          <a:prstGeom prst="line">
            <a:avLst/>
          </a:prstGeom>
          <a:noFill/>
          <a:ln w="9525">
            <a:solidFill>
              <a:schemeClr val="tx1"/>
            </a:solidFill>
            <a:round/>
            <a:headEnd/>
            <a:tailEnd/>
          </a:ln>
        </p:spPr>
        <p:txBody>
          <a:bodyPr wrap="none" anchor="ctr"/>
          <a:lstStyle/>
          <a:p>
            <a:endParaRPr lang="en-US" dirty="0"/>
          </a:p>
        </p:txBody>
      </p:sp>
      <p:sp>
        <p:nvSpPr>
          <p:cNvPr id="29" name="Right Brace 28"/>
          <p:cNvSpPr/>
          <p:nvPr/>
        </p:nvSpPr>
        <p:spPr>
          <a:xfrm>
            <a:off x="6611938" y="1684338"/>
            <a:ext cx="58737" cy="404812"/>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30" name="Right Brace 29"/>
          <p:cNvSpPr/>
          <p:nvPr/>
        </p:nvSpPr>
        <p:spPr>
          <a:xfrm>
            <a:off x="6623050" y="2135188"/>
            <a:ext cx="46038" cy="404812"/>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74777" name="Text Box 16"/>
          <p:cNvSpPr txBox="1">
            <a:spLocks noChangeArrowheads="1"/>
          </p:cNvSpPr>
          <p:nvPr/>
        </p:nvSpPr>
        <p:spPr bwMode="auto">
          <a:xfrm>
            <a:off x="6813550" y="2065338"/>
            <a:ext cx="2108200" cy="522287"/>
          </a:xfrm>
          <a:prstGeom prst="rect">
            <a:avLst/>
          </a:prstGeom>
          <a:noFill/>
          <a:ln w="9525">
            <a:noFill/>
            <a:miter lim="800000"/>
            <a:headEnd/>
            <a:tailEnd/>
          </a:ln>
        </p:spPr>
        <p:txBody>
          <a:bodyPr>
            <a:spAutoFit/>
          </a:bodyPr>
          <a:lstStyle/>
          <a:p>
            <a:r>
              <a:rPr lang="en-US" sz="1400" b="1" dirty="0"/>
              <a:t>Estimate of known un-</a:t>
            </a:r>
          </a:p>
          <a:p>
            <a:r>
              <a:rPr lang="en-US" sz="1400" b="1" dirty="0"/>
              <a:t>modeled loss</a:t>
            </a:r>
          </a:p>
        </p:txBody>
      </p:sp>
      <p:sp>
        <p:nvSpPr>
          <p:cNvPr id="32" name="Rectangle 31"/>
          <p:cNvSpPr/>
          <p:nvPr/>
        </p:nvSpPr>
        <p:spPr>
          <a:xfrm>
            <a:off x="1204913" y="1800225"/>
            <a:ext cx="361950" cy="5794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solidFill>
                <a:srgbClr val="505050"/>
              </a:solidFill>
              <a:cs typeface="Arial" pitchFamily="34" charset="0"/>
            </a:endParaRPr>
          </a:p>
        </p:txBody>
      </p:sp>
      <p:sp>
        <p:nvSpPr>
          <p:cNvPr id="74779" name="Text Box 14"/>
          <p:cNvSpPr txBox="1">
            <a:spLocks noChangeArrowheads="1"/>
          </p:cNvSpPr>
          <p:nvPr/>
        </p:nvSpPr>
        <p:spPr bwMode="auto">
          <a:xfrm>
            <a:off x="536575" y="1631950"/>
            <a:ext cx="1041400" cy="954088"/>
          </a:xfrm>
          <a:prstGeom prst="rect">
            <a:avLst/>
          </a:prstGeom>
          <a:noFill/>
          <a:ln w="9525">
            <a:noFill/>
            <a:miter lim="800000"/>
            <a:headEnd/>
            <a:tailEnd/>
          </a:ln>
        </p:spPr>
        <p:txBody>
          <a:bodyPr wrap="none">
            <a:spAutoFit/>
          </a:bodyPr>
          <a:lstStyle/>
          <a:p>
            <a:r>
              <a:rPr lang="en-US" sz="1400" b="1" dirty="0"/>
              <a:t>Minimum</a:t>
            </a:r>
          </a:p>
          <a:p>
            <a:r>
              <a:rPr lang="en-US" sz="1400" b="1" dirty="0"/>
              <a:t>Required</a:t>
            </a:r>
          </a:p>
          <a:p>
            <a:r>
              <a:rPr lang="en-US" sz="1400" b="1" dirty="0"/>
              <a:t>Economic</a:t>
            </a:r>
          </a:p>
          <a:p>
            <a:r>
              <a:rPr lang="en-US" sz="1400" b="1" dirty="0"/>
              <a:t>Capital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CF997224-F455-4754-81F4-0A0B67EDCAB4}" type="slidenum">
              <a:rPr lang="en-US" smtClean="0"/>
              <a:pPr/>
              <a:t>9</a:t>
            </a:fld>
            <a:endParaRPr lang="en-US" dirty="0" smtClean="0"/>
          </a:p>
        </p:txBody>
      </p:sp>
      <p:sp>
        <p:nvSpPr>
          <p:cNvPr id="8195" name="Rectangle 2"/>
          <p:cNvSpPr>
            <a:spLocks noGrp="1" noChangeArrowheads="1"/>
          </p:cNvSpPr>
          <p:nvPr>
            <p:ph type="title"/>
          </p:nvPr>
        </p:nvSpPr>
        <p:spPr/>
        <p:txBody>
          <a:bodyPr/>
          <a:lstStyle/>
          <a:p>
            <a:pPr marL="342900" indent="-342900" eaLnBrk="1" hangingPunct="1"/>
            <a:r>
              <a:rPr lang="en-US" dirty="0" smtClean="0"/>
              <a:t>Attributed Capital: Serves Multiple Purposes</a:t>
            </a:r>
          </a:p>
        </p:txBody>
      </p:sp>
      <p:sp>
        <p:nvSpPr>
          <p:cNvPr id="8196" name="Rectangle 3"/>
          <p:cNvSpPr>
            <a:spLocks noGrp="1" noChangeArrowheads="1"/>
          </p:cNvSpPr>
          <p:nvPr>
            <p:ph type="body" idx="1"/>
          </p:nvPr>
        </p:nvSpPr>
        <p:spPr/>
        <p:txBody>
          <a:bodyPr/>
          <a:lstStyle/>
          <a:p>
            <a:pPr lvl="1" eaLnBrk="1" hangingPunct="1"/>
            <a:r>
              <a:rPr lang="en-US" dirty="0" smtClean="0"/>
              <a:t>Common view of risk across the organization achieved through attributing capital to every treaty and investment class</a:t>
            </a:r>
          </a:p>
          <a:p>
            <a:pPr lvl="1" eaLnBrk="1" hangingPunct="1"/>
            <a:r>
              <a:rPr lang="en-US" dirty="0" smtClean="0"/>
              <a:t>Attributed capital forms the basis for</a:t>
            </a:r>
          </a:p>
          <a:p>
            <a:pPr lvl="2"/>
            <a:r>
              <a:rPr lang="en-US" dirty="0" smtClean="0"/>
              <a:t>Determining deployed capital</a:t>
            </a:r>
          </a:p>
          <a:p>
            <a:pPr lvl="2"/>
            <a:r>
              <a:rPr lang="en-US" dirty="0" smtClean="0"/>
              <a:t>Profitability measurement for pricing purposes</a:t>
            </a:r>
          </a:p>
          <a:p>
            <a:pPr lvl="2"/>
            <a:r>
              <a:rPr lang="en-US" dirty="0" smtClean="0"/>
              <a:t>Hindsight performance measurement and annual incentive</a:t>
            </a:r>
          </a:p>
          <a:p>
            <a:pPr lvl="1" eaLnBrk="1" hangingPunct="1"/>
            <a:r>
              <a:rPr lang="en-US" dirty="0" smtClean="0"/>
              <a:t>Principle and process of attributing capital</a:t>
            </a:r>
          </a:p>
          <a:p>
            <a:pPr lvl="2"/>
            <a:r>
              <a:rPr lang="en-US" dirty="0" smtClean="0"/>
              <a:t>Each business unit has control over tactical capital deployment so diversification between classes within unit considered with the exception of catastrophe risk</a:t>
            </a:r>
          </a:p>
          <a:p>
            <a:pPr lvl="2"/>
            <a:r>
              <a:rPr lang="en-US" dirty="0" smtClean="0"/>
              <a:t>Iterative process during plan and dynamic process during pricing</a:t>
            </a:r>
          </a:p>
          <a:p>
            <a:pPr lvl="1" eaLnBrk="1" hangingPunct="1"/>
            <a:endParaRPr lang="en-US" b="1" dirty="0" smtClean="0"/>
          </a:p>
          <a:p>
            <a:pPr lvl="1" eaLnBrk="1" hangingPunct="1">
              <a:buFont typeface="Wingdings" pitchFamily="2" charset="2"/>
              <a:buNone/>
            </a:pPr>
            <a:endParaRPr lang="en-US" b="1" baseline="-25000" dirty="0" smtClean="0"/>
          </a:p>
          <a:p>
            <a:pPr lvl="1" eaLnBrk="1" hangingPunct="1"/>
            <a:endParaRPr lang="en-US" b="1" dirty="0"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ERSINFO" val="PartnerRe1101"/>
  <p:tag name="LANGUAGE" val="1"/>
</p:tagLst>
</file>

<file path=ppt/theme/theme1.xml><?xml version="1.0" encoding="utf-8"?>
<a:theme xmlns:a="http://schemas.openxmlformats.org/drawingml/2006/main" name="PartnerRe">
  <a:themeElements>
    <a:clrScheme name="PartnerRe 1">
      <a:dk1>
        <a:srgbClr val="505050"/>
      </a:dk1>
      <a:lt1>
        <a:srgbClr val="FFFFFF"/>
      </a:lt1>
      <a:dk2>
        <a:srgbClr val="B80927"/>
      </a:dk2>
      <a:lt2>
        <a:srgbClr val="FCA480"/>
      </a:lt2>
      <a:accent1>
        <a:srgbClr val="EF4122"/>
      </a:accent1>
      <a:accent2>
        <a:srgbClr val="FFCC00"/>
      </a:accent2>
      <a:accent3>
        <a:srgbClr val="FFFFFF"/>
      </a:accent3>
      <a:accent4>
        <a:srgbClr val="434343"/>
      </a:accent4>
      <a:accent5>
        <a:srgbClr val="F6B0AB"/>
      </a:accent5>
      <a:accent6>
        <a:srgbClr val="E7B900"/>
      </a:accent6>
      <a:hlink>
        <a:srgbClr val="A6A6A6"/>
      </a:hlink>
      <a:folHlink>
        <a:srgbClr val="000000"/>
      </a:folHlink>
    </a:clrScheme>
    <a:fontScheme name="Partner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A6A6A6"/>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Wingdings" pitchFamily="2" charset="2"/>
          <a:buNone/>
          <a:tabLst/>
          <a:defRPr kumimoji="0" lang="de-DE" sz="1400" b="0" i="0" u="none" strike="noStrike" cap="none" normalizeH="0" baseline="0" smtClean="0">
            <a:ln>
              <a:noFill/>
            </a:ln>
            <a:solidFill>
              <a:srgbClr val="505050"/>
            </a:solidFill>
            <a:effectLst/>
            <a:latin typeface="Arial" charset="0"/>
          </a:defRPr>
        </a:defPPr>
      </a:lstStyle>
    </a:spDef>
    <a:lnDef>
      <a:spPr bwMode="auto">
        <a:xfrm>
          <a:off x="0" y="0"/>
          <a:ext cx="1" cy="1"/>
        </a:xfrm>
        <a:custGeom>
          <a:avLst/>
          <a:gdLst/>
          <a:ahLst/>
          <a:cxnLst/>
          <a:rect l="0" t="0" r="0" b="0"/>
          <a:pathLst/>
        </a:custGeom>
        <a:solidFill>
          <a:srgbClr val="A6A6A6"/>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Wingdings" pitchFamily="2" charset="2"/>
          <a:buNone/>
          <a:tabLst/>
          <a:defRPr kumimoji="0" lang="de-DE" sz="1400" b="0" i="0" u="none" strike="noStrike" cap="none" normalizeH="0" baseline="0" smtClean="0">
            <a:ln>
              <a:noFill/>
            </a:ln>
            <a:solidFill>
              <a:srgbClr val="505050"/>
            </a:solidFill>
            <a:effectLst/>
            <a:latin typeface="Arial" charset="0"/>
          </a:defRPr>
        </a:defPPr>
      </a:lstStyle>
    </a:lnDef>
  </a:objectDefaults>
  <a:extraClrSchemeLst>
    <a:extraClrScheme>
      <a:clrScheme name="PartnerRe 1">
        <a:dk1>
          <a:srgbClr val="505050"/>
        </a:dk1>
        <a:lt1>
          <a:srgbClr val="FFFFFF"/>
        </a:lt1>
        <a:dk2>
          <a:srgbClr val="B80927"/>
        </a:dk2>
        <a:lt2>
          <a:srgbClr val="FCA480"/>
        </a:lt2>
        <a:accent1>
          <a:srgbClr val="EF4122"/>
        </a:accent1>
        <a:accent2>
          <a:srgbClr val="FFCC00"/>
        </a:accent2>
        <a:accent3>
          <a:srgbClr val="FFFFFF"/>
        </a:accent3>
        <a:accent4>
          <a:srgbClr val="434343"/>
        </a:accent4>
        <a:accent5>
          <a:srgbClr val="F6B0AB"/>
        </a:accent5>
        <a:accent6>
          <a:srgbClr val="E7B900"/>
        </a:accent6>
        <a:hlink>
          <a:srgbClr val="A6A6A6"/>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PartnerRe</Template>
  <TotalTime>13158</TotalTime>
  <Words>3272</Words>
  <Application>Microsoft Office PowerPoint</Application>
  <PresentationFormat>On-screen Show (4:3)</PresentationFormat>
  <Paragraphs>874</Paragraphs>
  <Slides>35</Slides>
  <Notes>35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PartnerRe</vt:lpstr>
      <vt:lpstr>Macro-Enabled Worksheet</vt:lpstr>
      <vt:lpstr>A Reinsurer’s Perspective on Capital and Property Cat Pricing Ron Wilkins, FCAS, MAAA Vice President and Corporate Actuarial Manager March 20, 2012  The following presentation is for general information, education and discussion purposes only, in connection with the Casualty Actuarial Society RPM Seminar. Any views or opinions expressed, whether oral or in writing are those of the speaker alone. They do not constitute legal or professional advice; and do not necessarily reflect, in whole or in part, any corporate position, opinion or view of Partner Re , or its affiliates, or a corporate endorsement, position or preference with respect to any issue or area covered in the presentation.</vt:lpstr>
      <vt:lpstr>Antitrust Notice</vt:lpstr>
      <vt:lpstr>Outline</vt:lpstr>
      <vt:lpstr>PartnerRe's Risk Management Culture</vt:lpstr>
      <vt:lpstr>Risk Appetite</vt:lpstr>
      <vt:lpstr>Attributed Capital and Pricing</vt:lpstr>
      <vt:lpstr>Framework for Capital Attribution</vt:lpstr>
      <vt:lpstr>Required Capital</vt:lpstr>
      <vt:lpstr>Attributed Capital: Serves Multiple Purposes</vt:lpstr>
      <vt:lpstr>Tactical Capital Deployment</vt:lpstr>
      <vt:lpstr>Attributed Capital: Profitability Measurement</vt:lpstr>
      <vt:lpstr>Managing Catastrophe Risk</vt:lpstr>
      <vt:lpstr>Managing Catastrophe Risk - Introduction</vt:lpstr>
      <vt:lpstr>Managing Catastrophe Risk - Pricing Approach</vt:lpstr>
      <vt:lpstr>Managing Catastrophe Risk - Event Loss Tables</vt:lpstr>
      <vt:lpstr>Managing Catastrophe Risk - Secondary Perils</vt:lpstr>
      <vt:lpstr>Combining Attritional and Cat losses</vt:lpstr>
      <vt:lpstr>Combining Attritional and Cat losses</vt:lpstr>
      <vt:lpstr>Property Portfolio Model</vt:lpstr>
      <vt:lpstr>Property Portfolio Model - Framework</vt:lpstr>
      <vt:lpstr>Property Portfolio Model - Attritional</vt:lpstr>
      <vt:lpstr>Property Portfolio Model - Attritional Loss Distribution</vt:lpstr>
      <vt:lpstr>Copula Model Background</vt:lpstr>
      <vt:lpstr>Copula Model Background – The Gaussian Copula</vt:lpstr>
      <vt:lpstr>Copula Model Background – Hypothetical Inputs</vt:lpstr>
      <vt:lpstr>Copula Model Parameters - Correlation Matrix -       Key Input / Assumption</vt:lpstr>
      <vt:lpstr>Copula Model Parameters - Correlation Matrix -       Key Input / Assumption</vt:lpstr>
      <vt:lpstr>Layering</vt:lpstr>
      <vt:lpstr>Copula Model Parameters - Additional Thoughts</vt:lpstr>
      <vt:lpstr>Goals of the Portfolio Risk-Return Model</vt:lpstr>
      <vt:lpstr>Diversification Analysis: 1-in-100 Year TVaR     Financial Losses ($ MM) – Hypothetical Example</vt:lpstr>
      <vt:lpstr>Return Period For Fixed Dollar Losses – Hypothetical Example</vt:lpstr>
      <vt:lpstr>Event Set Analysis – Integrates Cat and Non-Cat Risk Hypothetical example centered around 100-year return period </vt:lpstr>
      <vt:lpstr>Return versus Risk: Hypothetical Example</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Lenovo User</cp:lastModifiedBy>
  <cp:revision>560</cp:revision>
  <dcterms:created xsi:type="dcterms:W3CDTF">2007-01-15T12:05:03Z</dcterms:created>
  <dcterms:modified xsi:type="dcterms:W3CDTF">2012-02-22T22:17:45Z</dcterms:modified>
</cp:coreProperties>
</file>