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bin" ContentType="application/vnd.openxmlformats-officedocument.oleObject"/>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73"/>
  </p:notesMasterIdLst>
  <p:sldIdLst>
    <p:sldId id="256" r:id="rId3"/>
    <p:sldId id="258" r:id="rId4"/>
    <p:sldId id="273" r:id="rId5"/>
    <p:sldId id="272" r:id="rId6"/>
    <p:sldId id="274" r:id="rId7"/>
    <p:sldId id="275" r:id="rId8"/>
    <p:sldId id="331" r:id="rId9"/>
    <p:sldId id="277" r:id="rId10"/>
    <p:sldId id="278" r:id="rId11"/>
    <p:sldId id="279" r:id="rId12"/>
    <p:sldId id="280" r:id="rId13"/>
    <p:sldId id="281" r:id="rId14"/>
    <p:sldId id="283" r:id="rId15"/>
    <p:sldId id="324" r:id="rId16"/>
    <p:sldId id="282" r:id="rId17"/>
    <p:sldId id="284" r:id="rId18"/>
    <p:sldId id="285" r:id="rId19"/>
    <p:sldId id="325" r:id="rId20"/>
    <p:sldId id="286" r:id="rId21"/>
    <p:sldId id="287" r:id="rId22"/>
    <p:sldId id="288" r:id="rId23"/>
    <p:sldId id="289" r:id="rId24"/>
    <p:sldId id="337" r:id="rId25"/>
    <p:sldId id="290" r:id="rId26"/>
    <p:sldId id="332" r:id="rId27"/>
    <p:sldId id="291" r:id="rId28"/>
    <p:sldId id="333" r:id="rId29"/>
    <p:sldId id="294" r:id="rId30"/>
    <p:sldId id="295" r:id="rId31"/>
    <p:sldId id="296" r:id="rId32"/>
    <p:sldId id="338" r:id="rId33"/>
    <p:sldId id="297" r:id="rId34"/>
    <p:sldId id="339" r:id="rId35"/>
    <p:sldId id="298" r:id="rId36"/>
    <p:sldId id="299" r:id="rId37"/>
    <p:sldId id="340" r:id="rId38"/>
    <p:sldId id="300" r:id="rId39"/>
    <p:sldId id="301" r:id="rId40"/>
    <p:sldId id="341" r:id="rId41"/>
    <p:sldId id="302" r:id="rId42"/>
    <p:sldId id="303" r:id="rId43"/>
    <p:sldId id="342" r:id="rId44"/>
    <p:sldId id="304" r:id="rId45"/>
    <p:sldId id="305" r:id="rId46"/>
    <p:sldId id="306" r:id="rId47"/>
    <p:sldId id="343" r:id="rId48"/>
    <p:sldId id="334" r:id="rId49"/>
    <p:sldId id="335" r:id="rId50"/>
    <p:sldId id="336" r:id="rId51"/>
    <p:sldId id="308" r:id="rId52"/>
    <p:sldId id="309" r:id="rId53"/>
    <p:sldId id="310" r:id="rId54"/>
    <p:sldId id="311" r:id="rId55"/>
    <p:sldId id="312" r:id="rId56"/>
    <p:sldId id="313" r:id="rId57"/>
    <p:sldId id="314" r:id="rId58"/>
    <p:sldId id="315" r:id="rId59"/>
    <p:sldId id="344" r:id="rId60"/>
    <p:sldId id="316" r:id="rId61"/>
    <p:sldId id="317" r:id="rId62"/>
    <p:sldId id="318" r:id="rId63"/>
    <p:sldId id="345" r:id="rId64"/>
    <p:sldId id="319" r:id="rId65"/>
    <p:sldId id="320" r:id="rId66"/>
    <p:sldId id="321" r:id="rId67"/>
    <p:sldId id="322" r:id="rId68"/>
    <p:sldId id="323" r:id="rId69"/>
    <p:sldId id="329" r:id="rId70"/>
    <p:sldId id="330" r:id="rId71"/>
    <p:sldId id="271"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9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CC9987-AE10-4685-9B5B-4577F1D5BB4C}" type="datetimeFigureOut">
              <a:rPr lang="en-US" smtClean="0"/>
              <a:pPr/>
              <a:t>3/7/2012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D8454A-404F-4DF1-8F43-7DDF83BF3B6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36</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37</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38</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40</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41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42</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43</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44</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45</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46</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063983-D8A7-498B-B1F7-CA338CC6F305}" type="slidenum">
              <a:rPr lang="en-US"/>
              <a:pPr/>
              <a:t>47</a:t>
            </a:fld>
            <a:endParaRPr lang="en-US"/>
          </a:p>
        </p:txBody>
      </p:sp>
      <p:sp>
        <p:nvSpPr>
          <p:cNvPr id="88066" name="Rectangle 2"/>
          <p:cNvSpPr>
            <a:spLocks noGrp="1" noRot="1" noChangeAspect="1" noChangeArrowheads="1" noTextEdit="1"/>
          </p:cNvSpPr>
          <p:nvPr>
            <p:ph type="sldImg"/>
          </p:nvPr>
        </p:nvSpPr>
        <p:spPr>
          <a:xfrm>
            <a:off x="197942" y="145143"/>
            <a:ext cx="6462117" cy="4922762"/>
          </a:xfrm>
          <a:ln/>
        </p:spPr>
      </p:sp>
      <p:sp>
        <p:nvSpPr>
          <p:cNvPr id="88067" name="Rectangle 3"/>
          <p:cNvSpPr>
            <a:spLocks noGrp="1" noChangeArrowheads="1"/>
          </p:cNvSpPr>
          <p:nvPr>
            <p:ph type="body" idx="1"/>
          </p:nvPr>
        </p:nvSpPr>
        <p:spPr/>
        <p:txBody>
          <a:bodyPr/>
          <a:lstStyle/>
          <a:p>
            <a:r>
              <a:rPr lang="en-US"/>
              <a:t>What is different about this graph from the graph on the CDF slide? F(x) is the horizontal axis and x is the vertical axis; they are switched. Graphying by cumulative frequency can give a clearer picture of expected losses and especially loss layers. This is called a Lee Diagram.</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48</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49</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50</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52</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53</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54</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55</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56</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57</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58</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59</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60</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62</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63</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64</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65</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66</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67</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68</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69</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70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D8454A-404F-4DF1-8F43-7DDF83BF3B6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2169320"/>
          </a:xfrm>
        </p:spPr>
        <p:txBody>
          <a:bodyPr>
            <a:normAutofit/>
          </a:bodyPr>
          <a:lstStyle>
            <a:lvl1pPr marL="0" marR="36576" indent="0" algn="r">
              <a:spcBef>
                <a:spcPts val="0"/>
              </a:spcBef>
              <a:buNone/>
              <a:defRPr sz="2400">
                <a:ln>
                  <a:noFill/>
                </a:ln>
                <a:solidFill>
                  <a:schemeClr val="tx2">
                    <a:lumMod val="60000"/>
                    <a:lumOff val="4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71BF1CCF-7666-4D44-83CF-B1D9081B196F}" type="datetime1">
              <a:rPr lang="en-US" smtClean="0"/>
              <a:pPr/>
              <a:t>3/7/2012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r>
              <a:rPr lang="en-US" smtClean="0"/>
              <a:t>Your logo here</a:t>
            </a:r>
            <a:endParaRPr lang="en-US" dirty="0"/>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46FD205-8D79-439C-A802-2377436AEC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6514FD-1763-45C1-AED0-FF855CD2E095}" type="datetime1">
              <a:rPr lang="en-US" smtClean="0"/>
              <a:pPr/>
              <a:t>3/7/2012</a:t>
            </a:fld>
            <a:endParaRPr lang="en-US"/>
          </a:p>
        </p:txBody>
      </p:sp>
      <p:sp>
        <p:nvSpPr>
          <p:cNvPr id="5" name="Footer Placeholder 4"/>
          <p:cNvSpPr>
            <a:spLocks noGrp="1"/>
          </p:cNvSpPr>
          <p:nvPr>
            <p:ph type="ftr" sz="quarter" idx="11"/>
          </p:nvPr>
        </p:nvSpPr>
        <p:spPr/>
        <p:txBody>
          <a:bodyPr/>
          <a:lstStyle/>
          <a:p>
            <a:r>
              <a:rPr lang="en-US" smtClean="0"/>
              <a:t>Your logo here</a:t>
            </a:r>
            <a:endParaRPr lang="en-US" dirty="0"/>
          </a:p>
        </p:txBody>
      </p:sp>
      <p:sp>
        <p:nvSpPr>
          <p:cNvPr id="6" name="Slide Number Placeholder 5"/>
          <p:cNvSpPr>
            <a:spLocks noGrp="1"/>
          </p:cNvSpPr>
          <p:nvPr>
            <p:ph type="sldNum" sz="quarter" idx="12"/>
          </p:nvPr>
        </p:nvSpPr>
        <p:spPr/>
        <p:txBody>
          <a:bodyPr/>
          <a:lstStyle/>
          <a:p>
            <a:fld id="{746FD205-8D79-439C-A802-2377436AEC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01B317-6CCF-44A4-B99C-75730E0DA706}" type="datetime1">
              <a:rPr lang="en-US" smtClean="0"/>
              <a:pPr/>
              <a:t>3/7/2012</a:t>
            </a:fld>
            <a:endParaRPr lang="en-US"/>
          </a:p>
        </p:txBody>
      </p:sp>
      <p:sp>
        <p:nvSpPr>
          <p:cNvPr id="5" name="Footer Placeholder 4"/>
          <p:cNvSpPr>
            <a:spLocks noGrp="1"/>
          </p:cNvSpPr>
          <p:nvPr>
            <p:ph type="ftr" sz="quarter" idx="11"/>
          </p:nvPr>
        </p:nvSpPr>
        <p:spPr/>
        <p:txBody>
          <a:bodyPr/>
          <a:lstStyle/>
          <a:p>
            <a:r>
              <a:rPr lang="en-US" smtClean="0"/>
              <a:t>Your logo here</a:t>
            </a:r>
            <a:endParaRPr lang="en-US" dirty="0"/>
          </a:p>
        </p:txBody>
      </p:sp>
      <p:sp>
        <p:nvSpPr>
          <p:cNvPr id="6" name="Slide Number Placeholder 5"/>
          <p:cNvSpPr>
            <a:spLocks noGrp="1"/>
          </p:cNvSpPr>
          <p:nvPr>
            <p:ph type="sldNum" sz="quarter" idx="12"/>
          </p:nvPr>
        </p:nvSpPr>
        <p:spPr/>
        <p:txBody>
          <a:bodyPr/>
          <a:lstStyle/>
          <a:p>
            <a:fld id="{746FD205-8D79-439C-A802-2377436AEC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48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075BA6BE-7F97-411F-9CC5-5AB35133F2B3}" type="datetime1">
              <a:rPr lang="en-US" smtClean="0"/>
              <a:pPr/>
              <a:t>3/7/2012</a:t>
            </a:fld>
            <a:endParaRPr lang="en-US"/>
          </a:p>
        </p:txBody>
      </p:sp>
      <p:sp>
        <p:nvSpPr>
          <p:cNvPr id="11" name="Slide Number Placeholder 10"/>
          <p:cNvSpPr>
            <a:spLocks noGrp="1"/>
          </p:cNvSpPr>
          <p:nvPr>
            <p:ph type="sldNum" sz="quarter" idx="11"/>
          </p:nvPr>
        </p:nvSpPr>
        <p:spPr/>
        <p:txBody>
          <a:bodyPr/>
          <a:lstStyle/>
          <a:p>
            <a:fld id="{746FD205-8D79-439C-A802-2377436AEC8A}" type="slidenum">
              <a:rPr lang="en-US" smtClean="0"/>
              <a:pPr/>
              <a:t>‹#›</a:t>
            </a:fld>
            <a:endParaRPr lang="en-US"/>
          </a:p>
        </p:txBody>
      </p:sp>
      <p:sp>
        <p:nvSpPr>
          <p:cNvPr id="12" name="Footer Placeholder 11"/>
          <p:cNvSpPr>
            <a:spLocks noGrp="1"/>
          </p:cNvSpPr>
          <p:nvPr>
            <p:ph type="ftr" sz="quarter" idx="12"/>
          </p:nvPr>
        </p:nvSpPr>
        <p:spPr/>
        <p:txBody>
          <a:bodyPr/>
          <a:lstStyle/>
          <a:p>
            <a:r>
              <a:rPr lang="en-US" smtClean="0"/>
              <a:t>Your logo here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362700"/>
            <a:ext cx="2133600" cy="304800"/>
          </a:xfrm>
        </p:spPr>
        <p:txBody>
          <a:bodyPr/>
          <a:lstStyle/>
          <a:p>
            <a:fld id="{4C3E4E52-550E-4B84-9D4F-14979F5A0D6E}" type="datetime1">
              <a:rPr lang="en-US" smtClean="0"/>
              <a:pPr/>
              <a:t>3/7/2012</a:t>
            </a:fld>
            <a:endParaRPr lang="en-US"/>
          </a:p>
        </p:txBody>
      </p:sp>
      <p:sp>
        <p:nvSpPr>
          <p:cNvPr id="5" name="Footer Placeholder 4"/>
          <p:cNvSpPr>
            <a:spLocks noGrp="1"/>
          </p:cNvSpPr>
          <p:nvPr>
            <p:ph type="ftr" sz="quarter" idx="11"/>
          </p:nvPr>
        </p:nvSpPr>
        <p:spPr>
          <a:xfrm>
            <a:off x="2619376" y="6366669"/>
            <a:ext cx="4260056" cy="300831"/>
          </a:xfrm>
        </p:spPr>
        <p:txBody>
          <a:bodyPr/>
          <a:lstStyle/>
          <a:p>
            <a:r>
              <a:rPr lang="en-US" smtClean="0"/>
              <a:t>Your logo here</a:t>
            </a:r>
            <a:endParaRPr lang="en-US" dirty="0"/>
          </a:p>
        </p:txBody>
      </p:sp>
      <p:sp>
        <p:nvSpPr>
          <p:cNvPr id="6" name="Slide Number Placeholder 5"/>
          <p:cNvSpPr>
            <a:spLocks noGrp="1"/>
          </p:cNvSpPr>
          <p:nvPr>
            <p:ph type="sldNum" sz="quarter" idx="12"/>
          </p:nvPr>
        </p:nvSpPr>
        <p:spPr>
          <a:xfrm>
            <a:off x="8451056" y="809624"/>
            <a:ext cx="502920" cy="300831"/>
          </a:xfrm>
        </p:spPr>
        <p:txBody>
          <a:bodyPr/>
          <a:lstStyle/>
          <a:p>
            <a:fld id="{746FD205-8D79-439C-A802-2377436AEC8A}"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240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5240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BB81A9FF-1E9C-4B66-B4A0-EADB765782FB}" type="datetime1">
              <a:rPr lang="en-US" smtClean="0"/>
              <a:pPr/>
              <a:t>3/7/2012</a:t>
            </a:fld>
            <a:endParaRPr lang="en-US"/>
          </a:p>
        </p:txBody>
      </p:sp>
      <p:sp>
        <p:nvSpPr>
          <p:cNvPr id="10" name="Slide Number Placeholder 9"/>
          <p:cNvSpPr>
            <a:spLocks noGrp="1"/>
          </p:cNvSpPr>
          <p:nvPr>
            <p:ph type="sldNum" sz="quarter" idx="11"/>
          </p:nvPr>
        </p:nvSpPr>
        <p:spPr/>
        <p:txBody>
          <a:bodyPr/>
          <a:lstStyle/>
          <a:p>
            <a:fld id="{746FD205-8D79-439C-A802-2377436AEC8A}"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Your logo here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5957668"/>
          </a:xfrm>
        </p:spPr>
        <p:txBody>
          <a:bodyPr vert="vert270" anchor="b"/>
          <a:lstStyle>
            <a:lvl1pPr marL="0" algn="ctr">
              <a:defRPr sz="3300" b="0">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2909668"/>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2821276"/>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2897476"/>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350924"/>
            <a:ext cx="6858000" cy="2897476"/>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D96A02F-3A95-4944-9ABC-E1DA10A11467}" type="datetime1">
              <a:rPr lang="en-US" smtClean="0"/>
              <a:pPr/>
              <a:t>3/7/2012</a:t>
            </a:fld>
            <a:endParaRPr lang="en-US"/>
          </a:p>
        </p:txBody>
      </p:sp>
      <p:sp>
        <p:nvSpPr>
          <p:cNvPr id="11" name="Slide Number Placeholder 10"/>
          <p:cNvSpPr>
            <a:spLocks noGrp="1"/>
          </p:cNvSpPr>
          <p:nvPr>
            <p:ph type="sldNum" sz="quarter" idx="11"/>
          </p:nvPr>
        </p:nvSpPr>
        <p:spPr/>
        <p:txBody>
          <a:bodyPr/>
          <a:lstStyle/>
          <a:p>
            <a:fld id="{746FD205-8D79-439C-A802-2377436AEC8A}" type="slidenum">
              <a:rPr lang="en-US" smtClean="0"/>
              <a:pPr/>
              <a:t>‹#›</a:t>
            </a:fld>
            <a:endParaRPr lang="en-US"/>
          </a:p>
        </p:txBody>
      </p:sp>
      <p:sp>
        <p:nvSpPr>
          <p:cNvPr id="12" name="Footer Placeholder 11"/>
          <p:cNvSpPr>
            <a:spLocks noGrp="1"/>
          </p:cNvSpPr>
          <p:nvPr>
            <p:ph type="ftr" sz="quarter" idx="12"/>
          </p:nvPr>
        </p:nvSpPr>
        <p:spPr/>
        <p:txBody>
          <a:bodyPr/>
          <a:lstStyle/>
          <a:p>
            <a:r>
              <a:rPr lang="en-US" smtClean="0"/>
              <a:t>Your logo here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a:lstStyle/>
          <a:p>
            <a:fld id="{EB627A8D-4D3E-4B4C-B199-3FF96543B789}" type="datetime1">
              <a:rPr lang="en-US" smtClean="0"/>
              <a:pPr/>
              <a:t>3/7/2012</a:t>
            </a:fld>
            <a:endParaRPr lang="en-US"/>
          </a:p>
        </p:txBody>
      </p:sp>
      <p:sp>
        <p:nvSpPr>
          <p:cNvPr id="7" name="Slide Number Placeholder 6"/>
          <p:cNvSpPr>
            <a:spLocks noGrp="1"/>
          </p:cNvSpPr>
          <p:nvPr>
            <p:ph type="sldNum" sz="quarter" idx="11"/>
          </p:nvPr>
        </p:nvSpPr>
        <p:spPr/>
        <p:txBody>
          <a:bodyPr/>
          <a:lstStyle/>
          <a:p>
            <a:fld id="{746FD205-8D79-439C-A802-2377436AEC8A}" type="slidenum">
              <a:rPr lang="en-US" smtClean="0"/>
              <a:pPr/>
              <a:t>‹#›</a:t>
            </a:fld>
            <a:endParaRPr lang="en-US"/>
          </a:p>
        </p:txBody>
      </p:sp>
      <p:sp>
        <p:nvSpPr>
          <p:cNvPr id="8" name="Footer Placeholder 7"/>
          <p:cNvSpPr>
            <a:spLocks noGrp="1"/>
          </p:cNvSpPr>
          <p:nvPr>
            <p:ph type="ftr" sz="quarter" idx="12"/>
          </p:nvPr>
        </p:nvSpPr>
        <p:spPr/>
        <p:txBody>
          <a:bodyPr/>
          <a:lstStyle/>
          <a:p>
            <a:r>
              <a:rPr lang="en-US" smtClean="0"/>
              <a:t>Your logo here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AC67121-7AB3-44A9-B455-30D9FB40A79E}" type="datetime1">
              <a:rPr lang="en-US" smtClean="0"/>
              <a:pPr/>
              <a:t>3/7/2012</a:t>
            </a:fld>
            <a:endParaRPr lang="en-US"/>
          </a:p>
        </p:txBody>
      </p:sp>
      <p:sp>
        <p:nvSpPr>
          <p:cNvPr id="6" name="Slide Number Placeholder 5"/>
          <p:cNvSpPr>
            <a:spLocks noGrp="1"/>
          </p:cNvSpPr>
          <p:nvPr>
            <p:ph type="sldNum" sz="quarter" idx="11"/>
          </p:nvPr>
        </p:nvSpPr>
        <p:spPr/>
        <p:txBody>
          <a:bodyPr/>
          <a:lstStyle/>
          <a:p>
            <a:fld id="{746FD205-8D79-439C-A802-2377436AEC8A}" type="slidenum">
              <a:rPr lang="en-US" smtClean="0"/>
              <a:pPr/>
              <a:t>‹#›</a:t>
            </a:fld>
            <a:endParaRPr lang="en-US"/>
          </a:p>
        </p:txBody>
      </p:sp>
      <p:sp>
        <p:nvSpPr>
          <p:cNvPr id="7" name="Footer Placeholder 6"/>
          <p:cNvSpPr>
            <a:spLocks noGrp="1"/>
          </p:cNvSpPr>
          <p:nvPr>
            <p:ph type="ftr" sz="quarter" idx="12"/>
          </p:nvPr>
        </p:nvSpPr>
        <p:spPr/>
        <p:txBody>
          <a:bodyPr/>
          <a:lstStyle/>
          <a:p>
            <a:r>
              <a:rPr lang="en-US" smtClean="0"/>
              <a:t>Your logo here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883105"/>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883105"/>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2836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0"/>
          </p:nvPr>
        </p:nvSpPr>
        <p:spPr/>
        <p:txBody>
          <a:bodyPr/>
          <a:lstStyle/>
          <a:p>
            <a:fld id="{69E77799-E3A9-4516-B428-D2DCE16620CD}" type="datetime1">
              <a:rPr lang="en-US" smtClean="0"/>
              <a:pPr/>
              <a:t>3/7/2012</a:t>
            </a:fld>
            <a:endParaRPr lang="en-US"/>
          </a:p>
        </p:txBody>
      </p:sp>
      <p:sp>
        <p:nvSpPr>
          <p:cNvPr id="9" name="Slide Number Placeholder 8"/>
          <p:cNvSpPr>
            <a:spLocks noGrp="1"/>
          </p:cNvSpPr>
          <p:nvPr>
            <p:ph type="sldNum" sz="quarter" idx="11"/>
          </p:nvPr>
        </p:nvSpPr>
        <p:spPr/>
        <p:txBody>
          <a:bodyPr/>
          <a:lstStyle/>
          <a:p>
            <a:fld id="{746FD205-8D79-439C-A802-2377436AEC8A}"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Your logo here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097504"/>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264834"/>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638800"/>
            <a:ext cx="7333488" cy="6096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306688B-20E5-4279-9389-143F269CFCDC}" type="datetime1">
              <a:rPr lang="en-US" smtClean="0"/>
              <a:pPr/>
              <a:t>3/7/2012</a:t>
            </a:fld>
            <a:endParaRPr lang="en-US"/>
          </a:p>
        </p:txBody>
      </p:sp>
      <p:sp>
        <p:nvSpPr>
          <p:cNvPr id="9" name="Slide Number Placeholder 8"/>
          <p:cNvSpPr>
            <a:spLocks noGrp="1"/>
          </p:cNvSpPr>
          <p:nvPr>
            <p:ph type="sldNum" sz="quarter" idx="11"/>
          </p:nvPr>
        </p:nvSpPr>
        <p:spPr/>
        <p:txBody>
          <a:bodyPr/>
          <a:lstStyle/>
          <a:p>
            <a:fld id="{746FD205-8D79-439C-A802-2377436AEC8A}"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Your logo here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104106"/>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524000"/>
            <a:ext cx="8229600" cy="46482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365748"/>
            <a:ext cx="2133600" cy="301752"/>
          </a:xfrm>
          <a:prstGeom prst="rect">
            <a:avLst/>
          </a:prstGeom>
        </p:spPr>
        <p:txBody>
          <a:bodyPr vert="horz" anchor="b"/>
          <a:lstStyle>
            <a:lvl1pPr algn="l" eaLnBrk="1" latinLnBrk="0" hangingPunct="1">
              <a:defRPr kumimoji="0" sz="1000" b="0">
                <a:solidFill>
                  <a:schemeClr val="tx1"/>
                </a:solidFill>
              </a:defRPr>
            </a:lvl1pPr>
          </a:lstStyle>
          <a:p>
            <a:fld id="{0ABAC977-30FA-477C-9A84-AFCB3E072BCA}" type="datetime1">
              <a:rPr lang="en-US" smtClean="0"/>
              <a:pPr/>
              <a:t>3/7/2012</a:t>
            </a:fld>
            <a:endParaRPr lang="en-US"/>
          </a:p>
        </p:txBody>
      </p:sp>
      <p:sp>
        <p:nvSpPr>
          <p:cNvPr id="3" name="Footer Placeholder 2"/>
          <p:cNvSpPr>
            <a:spLocks noGrp="1"/>
          </p:cNvSpPr>
          <p:nvPr>
            <p:ph type="ftr" sz="quarter" idx="3"/>
          </p:nvPr>
        </p:nvSpPr>
        <p:spPr>
          <a:xfrm>
            <a:off x="457200" y="6366669"/>
            <a:ext cx="4260056" cy="300831"/>
          </a:xfrm>
          <a:prstGeom prst="rect">
            <a:avLst/>
          </a:prstGeom>
        </p:spPr>
        <p:txBody>
          <a:bodyPr vert="horz" anchor="b"/>
          <a:lstStyle>
            <a:lvl1pPr algn="r" eaLnBrk="1" latinLnBrk="0" hangingPunct="1">
              <a:defRPr kumimoji="0" sz="1000">
                <a:solidFill>
                  <a:schemeClr val="tx1"/>
                </a:solidFill>
              </a:defRPr>
            </a:lvl1pPr>
          </a:lstStyle>
          <a:p>
            <a:r>
              <a:rPr lang="en-US" smtClean="0"/>
              <a:t>Your logo here</a:t>
            </a:r>
            <a:endParaRPr lang="en-US" dirty="0"/>
          </a:p>
        </p:txBody>
      </p:sp>
      <p:sp>
        <p:nvSpPr>
          <p:cNvPr id="23" name="Slide Number Placeholder 22"/>
          <p:cNvSpPr>
            <a:spLocks noGrp="1"/>
          </p:cNvSpPr>
          <p:nvPr>
            <p:ph type="sldNum" sz="quarter" idx="4"/>
          </p:nvPr>
        </p:nvSpPr>
        <p:spPr>
          <a:xfrm>
            <a:off x="7589520" y="6365748"/>
            <a:ext cx="502920" cy="301752"/>
          </a:xfrm>
          <a:prstGeom prst="rect">
            <a:avLst/>
          </a:prstGeom>
        </p:spPr>
        <p:txBody>
          <a:bodyPr vert="horz" anchor="b"/>
          <a:lstStyle>
            <a:lvl1pPr algn="ctr" eaLnBrk="1" latinLnBrk="0" hangingPunct="1">
              <a:defRPr kumimoji="0" sz="1200">
                <a:solidFill>
                  <a:schemeClr val="tx1"/>
                </a:solidFill>
              </a:defRPr>
            </a:lvl1pPr>
          </a:lstStyle>
          <a:p>
            <a:fld id="{746FD205-8D79-439C-A802-2377436AEC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marL="484632" algn="l" rtl="0" eaLnBrk="1" latinLnBrk="0" hangingPunct="1">
        <a:spcBef>
          <a:spcPct val="0"/>
        </a:spcBef>
        <a:buNone/>
        <a:defRPr kumimoji="0" sz="4200" kern="1200">
          <a:ln w="6350">
            <a:noFill/>
          </a:ln>
          <a:solidFill>
            <a:schemeClr val="tx2"/>
          </a:solidFill>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14.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5.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16.bin"/></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17.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18.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610600" cy="1470025"/>
          </a:xfrm>
        </p:spPr>
        <p:txBody>
          <a:bodyPr>
            <a:normAutofit fontScale="90000"/>
          </a:bodyPr>
          <a:lstStyle/>
          <a:p>
            <a:r>
              <a:rPr lang="en-US" dirty="0" smtClean="0"/>
              <a:t>Basic Ratemaking Workshop:</a:t>
            </a:r>
            <a:br>
              <a:rPr lang="en-US" dirty="0" smtClean="0"/>
            </a:br>
            <a:r>
              <a:rPr lang="en-US" dirty="0" smtClean="0"/>
              <a:t>Intro to Increased Limit Factors</a:t>
            </a:r>
            <a:endParaRPr lang="en-US" dirty="0"/>
          </a:p>
        </p:txBody>
      </p:sp>
      <p:sp>
        <p:nvSpPr>
          <p:cNvPr id="3" name="Subtitle 2"/>
          <p:cNvSpPr>
            <a:spLocks noGrp="1"/>
          </p:cNvSpPr>
          <p:nvPr>
            <p:ph type="subTitle" idx="1"/>
          </p:nvPr>
        </p:nvSpPr>
        <p:spPr>
          <a:xfrm>
            <a:off x="533400" y="2895600"/>
            <a:ext cx="8062912" cy="2169320"/>
          </a:xfrm>
        </p:spPr>
        <p:txBody>
          <a:bodyPr>
            <a:normAutofit/>
          </a:bodyPr>
          <a:lstStyle/>
          <a:p>
            <a:endParaRPr lang="en-US" dirty="0" smtClean="0"/>
          </a:p>
          <a:p>
            <a:r>
              <a:rPr lang="en-US" dirty="0" smtClean="0"/>
              <a:t>Jared Smollik</a:t>
            </a:r>
          </a:p>
          <a:p>
            <a:r>
              <a:rPr lang="en-US" dirty="0" err="1" smtClean="0"/>
              <a:t>FCAS</a:t>
            </a:r>
            <a:r>
              <a:rPr lang="en-US" dirty="0" smtClean="0"/>
              <a:t>, </a:t>
            </a:r>
            <a:r>
              <a:rPr lang="en-US" dirty="0" err="1" smtClean="0"/>
              <a:t>MAAA</a:t>
            </a:r>
            <a:r>
              <a:rPr lang="en-US" dirty="0" smtClean="0"/>
              <a:t>, CPCU</a:t>
            </a:r>
          </a:p>
          <a:p>
            <a:r>
              <a:rPr lang="en-US" dirty="0" smtClean="0"/>
              <a:t>Increased Limits &amp; Rating Plans Division, ISO</a:t>
            </a:r>
          </a:p>
          <a:p>
            <a:r>
              <a:rPr lang="en-US" dirty="0" smtClean="0"/>
              <a:t>March 19, 2012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610600" cy="1470025"/>
          </a:xfrm>
        </p:spPr>
        <p:txBody>
          <a:bodyPr>
            <a:normAutofit fontScale="90000"/>
          </a:bodyPr>
          <a:lstStyle/>
          <a:p>
            <a:r>
              <a:rPr lang="en-US" dirty="0" smtClean="0"/>
              <a:t>Basic Ratemaking Workshop:</a:t>
            </a:r>
            <a:br>
              <a:rPr lang="en-US" dirty="0" smtClean="0"/>
            </a:br>
            <a:r>
              <a:rPr lang="en-US" dirty="0" smtClean="0"/>
              <a:t>Intro to Increased Limit Factors</a:t>
            </a:r>
            <a:endParaRPr lang="en-US" dirty="0"/>
          </a:p>
        </p:txBody>
      </p:sp>
      <p:sp>
        <p:nvSpPr>
          <p:cNvPr id="3" name="Subtitle 2"/>
          <p:cNvSpPr>
            <a:spLocks noGrp="1"/>
          </p:cNvSpPr>
          <p:nvPr>
            <p:ph type="subTitle" idx="1"/>
          </p:nvPr>
        </p:nvSpPr>
        <p:spPr>
          <a:xfrm>
            <a:off x="533400" y="2895600"/>
            <a:ext cx="8062912" cy="2169320"/>
          </a:xfrm>
        </p:spPr>
        <p:txBody>
          <a:bodyPr>
            <a:normAutofit/>
          </a:bodyPr>
          <a:lstStyle/>
          <a:p>
            <a:endParaRPr lang="en-US" dirty="0" smtClean="0"/>
          </a:p>
          <a:p>
            <a:r>
              <a:rPr lang="en-US" dirty="0" smtClean="0"/>
              <a:t>Overview of Basic and Increased Limits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Different </a:t>
            </a:r>
            <a:r>
              <a:rPr lang="en-US" dirty="0" err="1" smtClean="0"/>
              <a:t>insureds</a:t>
            </a:r>
            <a:r>
              <a:rPr lang="en-US" dirty="0" smtClean="0"/>
              <a:t> have different coverage needs, so third-party liability coverage is offered at different limits.</a:t>
            </a:r>
          </a:p>
          <a:p>
            <a:pPr>
              <a:buNone/>
            </a:pPr>
            <a:endParaRPr lang="en-US" dirty="0" smtClean="0"/>
          </a:p>
          <a:p>
            <a:pPr>
              <a:buNone/>
            </a:pPr>
            <a:r>
              <a:rPr lang="en-US" dirty="0" smtClean="0"/>
              <a:t>Typically, the lowest level of insurance offered is referred to as the basic limit and higher limits are referred to as increased limits.</a:t>
            </a:r>
          </a:p>
        </p:txBody>
      </p:sp>
      <p:sp>
        <p:nvSpPr>
          <p:cNvPr id="2" name="Title 1"/>
          <p:cNvSpPr>
            <a:spLocks noGrp="1"/>
          </p:cNvSpPr>
          <p:nvPr>
            <p:ph type="title"/>
          </p:nvPr>
        </p:nvSpPr>
        <p:spPr/>
        <p:txBody>
          <a:bodyPr>
            <a:normAutofit/>
          </a:bodyPr>
          <a:lstStyle/>
          <a:p>
            <a:r>
              <a:rPr lang="en-US" dirty="0" smtClean="0"/>
              <a:t>Basic and Increased Limits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dirty="0" smtClean="0"/>
              <a:t>Basic Limit loss costs are reviewed and filed on a regular basis (perhaps annually)</a:t>
            </a:r>
          </a:p>
          <a:p>
            <a:r>
              <a:rPr lang="en-US" dirty="0" smtClean="0">
                <a:cs typeface="Times New Roman" pitchFamily="18" charset="0"/>
              </a:rPr>
              <a:t>a larger volume of losses capped at the basic limit can be used for a detailed experience analysis</a:t>
            </a:r>
          </a:p>
          <a:p>
            <a:r>
              <a:rPr lang="en-US" dirty="0" smtClean="0">
                <a:cs typeface="Times New Roman" pitchFamily="18" charset="0"/>
              </a:rPr>
              <a:t>experience is more stable since large, volatile losses are capped and excluded from the analysis</a:t>
            </a:r>
          </a:p>
          <a:p>
            <a:pPr>
              <a:buNone/>
            </a:pPr>
            <a:r>
              <a:rPr lang="en-US" dirty="0" smtClean="0">
                <a:cs typeface="Times New Roman" pitchFamily="18" charset="0"/>
              </a:rPr>
              <a:t>Higher limits are reviewed less frequently</a:t>
            </a:r>
          </a:p>
          <a:p>
            <a:r>
              <a:rPr lang="en-US" dirty="0" smtClean="0">
                <a:cs typeface="Times New Roman" pitchFamily="18" charset="0"/>
              </a:rPr>
              <a:t>requires more data volume</a:t>
            </a:r>
          </a:p>
          <a:p>
            <a:r>
              <a:rPr lang="en-US" dirty="0" smtClean="0">
                <a:cs typeface="Times New Roman" pitchFamily="18" charset="0"/>
              </a:rPr>
              <a:t>fewer policies are written at higher limits</a:t>
            </a:r>
          </a:p>
          <a:p>
            <a:r>
              <a:rPr lang="en-US" dirty="0" smtClean="0">
                <a:cs typeface="Times New Roman" pitchFamily="18" charset="0"/>
              </a:rPr>
              <a:t>large losses are highly variable</a:t>
            </a:r>
            <a:endParaRPr lang="en-US" dirty="0">
              <a:cs typeface="Times New Roman" pitchFamily="18" charset="0"/>
            </a:endParaRPr>
          </a:p>
        </p:txBody>
      </p:sp>
      <p:sp>
        <p:nvSpPr>
          <p:cNvPr id="2" name="Title 1"/>
          <p:cNvSpPr>
            <a:spLocks noGrp="1"/>
          </p:cNvSpPr>
          <p:nvPr>
            <p:ph type="title"/>
          </p:nvPr>
        </p:nvSpPr>
        <p:spPr/>
        <p:txBody>
          <a:bodyPr>
            <a:normAutofit/>
          </a:bodyPr>
          <a:lstStyle/>
          <a:p>
            <a:r>
              <a:rPr lang="en-US" dirty="0" smtClean="0"/>
              <a:t>Basic and Increased Limits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610600" cy="1470025"/>
          </a:xfrm>
        </p:spPr>
        <p:txBody>
          <a:bodyPr>
            <a:normAutofit fontScale="90000"/>
          </a:bodyPr>
          <a:lstStyle/>
          <a:p>
            <a:r>
              <a:rPr lang="en-US" dirty="0" smtClean="0"/>
              <a:t>Basic Ratemaking Workshop:</a:t>
            </a:r>
            <a:br>
              <a:rPr lang="en-US" dirty="0" smtClean="0"/>
            </a:br>
            <a:r>
              <a:rPr lang="en-US" dirty="0" smtClean="0"/>
              <a:t>Intro to Increased Limit Factors</a:t>
            </a:r>
            <a:endParaRPr lang="en-US" dirty="0"/>
          </a:p>
        </p:txBody>
      </p:sp>
      <p:sp>
        <p:nvSpPr>
          <p:cNvPr id="3" name="Subtitle 2"/>
          <p:cNvSpPr>
            <a:spLocks noGrp="1"/>
          </p:cNvSpPr>
          <p:nvPr>
            <p:ph type="subTitle" idx="1"/>
          </p:nvPr>
        </p:nvSpPr>
        <p:spPr>
          <a:xfrm>
            <a:off x="533400" y="2895600"/>
            <a:ext cx="8062912" cy="2169320"/>
          </a:xfrm>
        </p:spPr>
        <p:txBody>
          <a:bodyPr>
            <a:normAutofit/>
          </a:bodyPr>
          <a:lstStyle/>
          <a:p>
            <a:endParaRPr lang="en-US" dirty="0" smtClean="0"/>
          </a:p>
          <a:p>
            <a:r>
              <a:rPr lang="en-US" dirty="0" smtClean="0"/>
              <a:t>Increased Limits Ratemaking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dirty="0" smtClean="0"/>
              <a:t>Basic Limit data aggregation</a:t>
            </a:r>
          </a:p>
          <a:p>
            <a:r>
              <a:rPr lang="en-US" dirty="0" smtClean="0">
                <a:cs typeface="Times New Roman" pitchFamily="18" charset="0"/>
              </a:rPr>
              <a:t>losses are restated as if all policies were purchased at the basic limit</a:t>
            </a:r>
          </a:p>
          <a:p>
            <a:r>
              <a:rPr lang="en-US" dirty="0" smtClean="0">
                <a:cs typeface="Times New Roman" pitchFamily="18" charset="0"/>
              </a:rPr>
              <a:t>basic limit is usually the financial responsibility limit or a commonly selected limit</a:t>
            </a:r>
          </a:p>
          <a:p>
            <a:r>
              <a:rPr lang="en-US" dirty="0" smtClean="0">
                <a:cs typeface="Times New Roman" pitchFamily="18" charset="0"/>
              </a:rPr>
              <a:t>ALAE is generally uncapped</a:t>
            </a:r>
          </a:p>
          <a:p>
            <a:pPr>
              <a:buNone/>
            </a:pPr>
            <a:r>
              <a:rPr lang="en-US" dirty="0" smtClean="0">
                <a:cs typeface="Times New Roman" pitchFamily="18" charset="0"/>
              </a:rPr>
              <a:t>Increased Limits data aggregation</a:t>
            </a:r>
          </a:p>
          <a:p>
            <a:r>
              <a:rPr lang="en-US" dirty="0" smtClean="0">
                <a:cs typeface="Times New Roman" pitchFamily="18" charset="0"/>
              </a:rPr>
              <a:t>losses are limited to a higher limit</a:t>
            </a:r>
          </a:p>
          <a:p>
            <a:r>
              <a:rPr lang="en-US" dirty="0" smtClean="0">
                <a:cs typeface="Times New Roman" pitchFamily="18" charset="0"/>
              </a:rPr>
              <a:t>ALAE generally remains uncapped</a:t>
            </a:r>
            <a:endParaRPr lang="en-US" dirty="0">
              <a:cs typeface="Times New Roman" pitchFamily="18" charset="0"/>
            </a:endParaRPr>
          </a:p>
        </p:txBody>
      </p:sp>
      <p:sp>
        <p:nvSpPr>
          <p:cNvPr id="2" name="Title 1"/>
          <p:cNvSpPr>
            <a:spLocks noGrp="1"/>
          </p:cNvSpPr>
          <p:nvPr>
            <p:ph type="title"/>
          </p:nvPr>
        </p:nvSpPr>
        <p:spPr/>
        <p:txBody>
          <a:bodyPr>
            <a:normAutofit/>
          </a:bodyPr>
          <a:lstStyle/>
          <a:p>
            <a:r>
              <a:rPr lang="en-US" dirty="0" smtClean="0"/>
              <a:t>Increased Limits Ratemaking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process of developing charges for expected losses at higher limits of liability</a:t>
            </a:r>
          </a:p>
          <a:p>
            <a:r>
              <a:rPr lang="en-US" dirty="0" smtClean="0"/>
              <a:t>usually results in a multiplicative factor to be applied to the basic limit loss cost, i.e. the increased limit factor (</a:t>
            </a:r>
            <a:r>
              <a:rPr lang="en-US" dirty="0" err="1" smtClean="0"/>
              <a:t>ILF</a:t>
            </a:r>
            <a:r>
              <a:rPr lang="en-US" dirty="0" smtClean="0"/>
              <a:t>)</a:t>
            </a:r>
            <a:endParaRPr lang="en-US" dirty="0">
              <a:cs typeface="Times New Roman" pitchFamily="18" charset="0"/>
            </a:endParaRPr>
          </a:p>
        </p:txBody>
      </p:sp>
      <p:sp>
        <p:nvSpPr>
          <p:cNvPr id="2" name="Title 1"/>
          <p:cNvSpPr>
            <a:spLocks noGrp="1"/>
          </p:cNvSpPr>
          <p:nvPr>
            <p:ph type="title"/>
          </p:nvPr>
        </p:nvSpPr>
        <p:spPr/>
        <p:txBody>
          <a:bodyPr>
            <a:normAutofit/>
          </a:bodyPr>
          <a:lstStyle/>
          <a:p>
            <a:r>
              <a:rPr lang="en-US" dirty="0" smtClean="0"/>
              <a:t>Increased Limits Ratemaking</a:t>
            </a:r>
            <a:endParaRPr lang="en-US" dirty="0"/>
          </a:p>
        </p:txBody>
      </p:sp>
      <p:graphicFrame>
        <p:nvGraphicFramePr>
          <p:cNvPr id="4" name="Object 3"/>
          <p:cNvGraphicFramePr>
            <a:graphicFrameLocks noChangeAspect="1"/>
          </p:cNvGraphicFramePr>
          <p:nvPr/>
        </p:nvGraphicFramePr>
        <p:xfrm>
          <a:off x="457200" y="4419600"/>
          <a:ext cx="8278090" cy="1143000"/>
        </p:xfrm>
        <a:graphic>
          <a:graphicData uri="http://schemas.openxmlformats.org/presentationml/2006/ole">
            <p:oleObj spid="_x0000_s5122" name="Equation" r:id="rId4" imgW="3035160" imgH="41904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A key assumption of IL ratemaking is that claim frequency is independent of claim severity</a:t>
            </a:r>
          </a:p>
          <a:p>
            <a:r>
              <a:rPr lang="en-US" dirty="0" smtClean="0"/>
              <a:t>claim frequency does not depend on policy limit</a:t>
            </a:r>
          </a:p>
          <a:p>
            <a:r>
              <a:rPr lang="en-US" dirty="0" smtClean="0"/>
              <a:t>only claim severity is needed to calculate </a:t>
            </a:r>
            <a:r>
              <a:rPr lang="en-US" dirty="0" err="1" smtClean="0"/>
              <a:t>ILFs</a:t>
            </a:r>
            <a:endParaRPr lang="en-US" dirty="0">
              <a:cs typeface="Times New Roman" pitchFamily="18" charset="0"/>
            </a:endParaRPr>
          </a:p>
        </p:txBody>
      </p:sp>
      <p:sp>
        <p:nvSpPr>
          <p:cNvPr id="2" name="Title 1"/>
          <p:cNvSpPr>
            <a:spLocks noGrp="1"/>
          </p:cNvSpPr>
          <p:nvPr>
            <p:ph type="title"/>
          </p:nvPr>
        </p:nvSpPr>
        <p:spPr/>
        <p:txBody>
          <a:bodyPr>
            <a:normAutofit/>
          </a:bodyPr>
          <a:lstStyle/>
          <a:p>
            <a:r>
              <a:rPr lang="en-US" dirty="0" smtClean="0"/>
              <a:t>Increased Limits Ratemaking</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Increased Limits Ratemaking</a:t>
            </a:r>
            <a:endParaRPr lang="en-US" dirty="0"/>
          </a:p>
        </p:txBody>
      </p:sp>
      <p:graphicFrame>
        <p:nvGraphicFramePr>
          <p:cNvPr id="4" name="Object 3"/>
          <p:cNvGraphicFramePr>
            <a:graphicFrameLocks noChangeAspect="1"/>
          </p:cNvGraphicFramePr>
          <p:nvPr/>
        </p:nvGraphicFramePr>
        <p:xfrm>
          <a:off x="457200" y="1566863"/>
          <a:ext cx="8278813" cy="4846637"/>
        </p:xfrm>
        <a:graphic>
          <a:graphicData uri="http://schemas.openxmlformats.org/presentationml/2006/ole">
            <p:oleObj spid="_x0000_s7170" name="Equation" r:id="rId4" imgW="3035160" imgH="1777680" progId="Equation.3">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Increased Limits Ratemaking</a:t>
            </a:r>
            <a:endParaRPr lang="en-US" dirty="0"/>
          </a:p>
        </p:txBody>
      </p:sp>
      <p:sp>
        <p:nvSpPr>
          <p:cNvPr id="5" name="Content Placeholder 2"/>
          <p:cNvSpPr>
            <a:spLocks noGrp="1"/>
          </p:cNvSpPr>
          <p:nvPr>
            <p:ph idx="1"/>
          </p:nvPr>
        </p:nvSpPr>
        <p:spPr>
          <a:xfrm>
            <a:off x="457200" y="1524000"/>
            <a:ext cx="8229600" cy="4648200"/>
          </a:xfrm>
        </p:spPr>
        <p:txBody>
          <a:bodyPr>
            <a:normAutofit lnSpcReduction="10000"/>
          </a:bodyPr>
          <a:lstStyle/>
          <a:p>
            <a:pPr>
              <a:buNone/>
            </a:pPr>
            <a:r>
              <a:rPr lang="en-US" dirty="0" smtClean="0"/>
              <a:t>For practical purposes, the expected costs include a few components:</a:t>
            </a:r>
          </a:p>
          <a:p>
            <a:r>
              <a:rPr lang="en-US" dirty="0" smtClean="0">
                <a:cs typeface="Times New Roman" pitchFamily="18" charset="0"/>
              </a:rPr>
              <a:t>limited average severity</a:t>
            </a:r>
          </a:p>
          <a:p>
            <a:r>
              <a:rPr lang="en-US" dirty="0" smtClean="0">
                <a:cs typeface="Times New Roman" pitchFamily="18" charset="0"/>
              </a:rPr>
              <a:t>allocated loss adjustment expenses</a:t>
            </a:r>
          </a:p>
          <a:p>
            <a:r>
              <a:rPr lang="en-US" dirty="0" smtClean="0">
                <a:cs typeface="Times New Roman" pitchFamily="18" charset="0"/>
              </a:rPr>
              <a:t>unallocated loss adjustment expenses</a:t>
            </a:r>
          </a:p>
          <a:p>
            <a:r>
              <a:rPr lang="en-US" dirty="0" smtClean="0">
                <a:cs typeface="Times New Roman" pitchFamily="18" charset="0"/>
              </a:rPr>
              <a:t>risk load</a:t>
            </a:r>
          </a:p>
          <a:p>
            <a:endParaRPr lang="en-US" dirty="0" smtClean="0">
              <a:cs typeface="Times New Roman" pitchFamily="18" charset="0"/>
            </a:endParaRPr>
          </a:p>
          <a:p>
            <a:pPr>
              <a:buNone/>
            </a:pPr>
            <a:r>
              <a:rPr lang="en-US" dirty="0" smtClean="0">
                <a:cs typeface="Times New Roman" pitchFamily="18" charset="0"/>
              </a:rPr>
              <a:t>We will focus mostly on LAS, with some discussion of ALAE.</a:t>
            </a:r>
            <a:endParaRPr lang="en-US" dirty="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The basic limit is $100k. Calculate </a:t>
            </a:r>
            <a:r>
              <a:rPr lang="en-US" dirty="0" err="1" smtClean="0"/>
              <a:t>ILF</a:t>
            </a:r>
            <a:r>
              <a:rPr lang="en-US" dirty="0" smtClean="0"/>
              <a:t>($1000k) given the following set of ground-up, uncapped losses.</a:t>
            </a:r>
          </a:p>
          <a:p>
            <a:pPr>
              <a:buNone/>
            </a:pPr>
            <a:r>
              <a:rPr lang="en-US" dirty="0" smtClean="0">
                <a:cs typeface="Times New Roman" pitchFamily="18" charset="0"/>
              </a:rPr>
              <a:t>Recall </a:t>
            </a:r>
            <a:r>
              <a:rPr lang="en-US" dirty="0" err="1" smtClean="0">
                <a:cs typeface="Times New Roman" pitchFamily="18" charset="0"/>
              </a:rPr>
              <a:t>ILF</a:t>
            </a:r>
            <a:r>
              <a:rPr lang="en-US" dirty="0" smtClean="0">
                <a:cs typeface="Times New Roman" pitchFamily="18" charset="0"/>
              </a:rPr>
              <a:t>(</a:t>
            </a:r>
            <a:r>
              <a:rPr lang="en-US" i="1" dirty="0" smtClean="0">
                <a:latin typeface="Times New Roman" pitchFamily="18" charset="0"/>
                <a:cs typeface="Times New Roman" pitchFamily="18" charset="0"/>
              </a:rPr>
              <a:t>k</a:t>
            </a:r>
            <a:r>
              <a:rPr lang="en-US" dirty="0" smtClean="0">
                <a:cs typeface="Times New Roman" pitchFamily="18" charset="0"/>
              </a:rPr>
              <a:t>)=E[</a:t>
            </a:r>
            <a:r>
              <a:rPr lang="en-US" i="1" dirty="0" err="1" smtClean="0">
                <a:latin typeface="Times New Roman" pitchFamily="18" charset="0"/>
                <a:cs typeface="Times New Roman" pitchFamily="18" charset="0"/>
              </a:rPr>
              <a:t>X</a:t>
            </a:r>
            <a:r>
              <a:rPr lang="en-US" dirty="0" err="1" smtClean="0">
                <a:cs typeface="Times New Roman" pitchFamily="18" charset="0"/>
              </a:rPr>
              <a:t>^</a:t>
            </a:r>
            <a:r>
              <a:rPr lang="en-US" i="1" dirty="0" err="1" smtClean="0">
                <a:latin typeface="Times New Roman" pitchFamily="18" charset="0"/>
                <a:cs typeface="Times New Roman" pitchFamily="18" charset="0"/>
              </a:rPr>
              <a:t>k</a:t>
            </a:r>
            <a:r>
              <a:rPr lang="en-US" dirty="0" smtClean="0">
                <a:cs typeface="Times New Roman" pitchFamily="18" charset="0"/>
              </a:rPr>
              <a:t>]/E[</a:t>
            </a:r>
            <a:r>
              <a:rPr lang="en-US" i="1" dirty="0" err="1" smtClean="0">
                <a:latin typeface="Times New Roman" pitchFamily="18" charset="0"/>
                <a:cs typeface="Times New Roman" pitchFamily="18" charset="0"/>
              </a:rPr>
              <a:t>X</a:t>
            </a:r>
            <a:r>
              <a:rPr lang="en-US" dirty="0" err="1" smtClean="0">
                <a:cs typeface="Times New Roman" pitchFamily="18" charset="0"/>
              </a:rPr>
              <a:t>^</a:t>
            </a:r>
            <a:r>
              <a:rPr lang="en-US" i="1" dirty="0" err="1" smtClean="0">
                <a:latin typeface="Times New Roman" pitchFamily="18" charset="0"/>
                <a:cs typeface="Times New Roman" pitchFamily="18" charset="0"/>
              </a:rPr>
              <a:t>b</a:t>
            </a:r>
            <a:r>
              <a:rPr lang="en-US" dirty="0" smtClean="0">
                <a:cs typeface="Times New Roman" pitchFamily="18" charset="0"/>
              </a:rPr>
              <a:t>].</a:t>
            </a:r>
          </a:p>
          <a:p>
            <a:pPr>
              <a:buNone/>
            </a:pPr>
            <a:endParaRPr lang="en-US" dirty="0">
              <a:cs typeface="Times New Roman" pitchFamily="18" charset="0"/>
            </a:endParaRPr>
          </a:p>
        </p:txBody>
      </p:sp>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Empirical Data</a:t>
            </a:r>
            <a:endParaRPr lang="en-US" dirty="0"/>
          </a:p>
        </p:txBody>
      </p:sp>
      <p:graphicFrame>
        <p:nvGraphicFramePr>
          <p:cNvPr id="5" name="Table 4"/>
          <p:cNvGraphicFramePr>
            <a:graphicFrameLocks noGrp="1"/>
          </p:cNvGraphicFramePr>
          <p:nvPr/>
        </p:nvGraphicFramePr>
        <p:xfrm>
          <a:off x="2743200" y="3581400"/>
          <a:ext cx="3657600" cy="2987040"/>
        </p:xfrm>
        <a:graphic>
          <a:graphicData uri="http://schemas.openxmlformats.org/drawingml/2006/table">
            <a:tbl>
              <a:tblPr firstRow="1" bandRow="1">
                <a:tableStyleId>{5C22544A-7EE6-4342-B048-85BDC9FD1C3A}</a:tableStyleId>
              </a:tblPr>
              <a:tblGrid>
                <a:gridCol w="3657600"/>
              </a:tblGrid>
              <a:tr h="497840">
                <a:tc>
                  <a:txBody>
                    <a:bodyPr/>
                    <a:lstStyle/>
                    <a:p>
                      <a:pPr algn="ctr"/>
                      <a:r>
                        <a:rPr lang="en-US" sz="2400" dirty="0" smtClean="0"/>
                        <a:t>Losses </a:t>
                      </a:r>
                      <a:r>
                        <a:rPr lang="en-US" sz="2400" i="1" dirty="0" smtClean="0">
                          <a:latin typeface="Times New Roman" pitchFamily="18" charset="0"/>
                          <a:cs typeface="Times New Roman" pitchFamily="18" charset="0"/>
                        </a:rPr>
                        <a:t>x</a:t>
                      </a:r>
                      <a:endParaRPr lang="en-US" sz="2400" i="1" dirty="0">
                        <a:latin typeface="Times New Roman" pitchFamily="18" charset="0"/>
                        <a:cs typeface="Times New Roman" pitchFamily="18" charset="0"/>
                      </a:endParaRPr>
                    </a:p>
                  </a:txBody>
                  <a:tcPr/>
                </a:tc>
              </a:tr>
              <a:tr h="497840">
                <a:tc>
                  <a:txBody>
                    <a:bodyPr/>
                    <a:lstStyle/>
                    <a:p>
                      <a:pPr algn="ctr"/>
                      <a:r>
                        <a:rPr lang="en-US" sz="2400" dirty="0" smtClean="0"/>
                        <a:t>$50,000</a:t>
                      </a:r>
                      <a:endParaRPr lang="en-US" sz="2400" dirty="0"/>
                    </a:p>
                  </a:txBody>
                  <a:tcPr/>
                </a:tc>
              </a:tr>
              <a:tr h="497840">
                <a:tc>
                  <a:txBody>
                    <a:bodyPr/>
                    <a:lstStyle/>
                    <a:p>
                      <a:pPr algn="ctr"/>
                      <a:r>
                        <a:rPr lang="en-US" sz="2400" dirty="0" smtClean="0"/>
                        <a:t>$75,000</a:t>
                      </a:r>
                      <a:endParaRPr lang="en-US" sz="2400" dirty="0"/>
                    </a:p>
                  </a:txBody>
                  <a:tcPr/>
                </a:tc>
              </a:tr>
              <a:tr h="497840">
                <a:tc>
                  <a:txBody>
                    <a:bodyPr/>
                    <a:lstStyle/>
                    <a:p>
                      <a:pPr algn="ctr"/>
                      <a:r>
                        <a:rPr lang="en-US" sz="2400" dirty="0" smtClean="0"/>
                        <a:t>$150,000</a:t>
                      </a:r>
                      <a:endParaRPr lang="en-US" sz="2400" dirty="0"/>
                    </a:p>
                  </a:txBody>
                  <a:tcPr/>
                </a:tc>
              </a:tr>
              <a:tr h="497840">
                <a:tc>
                  <a:txBody>
                    <a:bodyPr/>
                    <a:lstStyle/>
                    <a:p>
                      <a:pPr algn="ctr"/>
                      <a:r>
                        <a:rPr lang="en-US" sz="2400" dirty="0" smtClean="0"/>
                        <a:t>$250,000</a:t>
                      </a:r>
                      <a:endParaRPr lang="en-US" sz="2400" dirty="0"/>
                    </a:p>
                  </a:txBody>
                  <a:tcPr/>
                </a:tc>
              </a:tr>
              <a:tr h="497840">
                <a:tc>
                  <a:txBody>
                    <a:bodyPr/>
                    <a:lstStyle/>
                    <a:p>
                      <a:pPr algn="ctr"/>
                      <a:r>
                        <a:rPr lang="en-US" sz="2400" dirty="0" smtClean="0"/>
                        <a:t>$1,250,000</a:t>
                      </a:r>
                      <a:endParaRPr lang="en-US" sz="24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Background and Notation</a:t>
            </a:r>
          </a:p>
          <a:p>
            <a:r>
              <a:rPr lang="en-US" dirty="0" smtClean="0"/>
              <a:t>Overview of Basic and Increased Limits</a:t>
            </a:r>
          </a:p>
          <a:p>
            <a:r>
              <a:rPr lang="en-US" dirty="0" smtClean="0"/>
              <a:t>Increased Limits Ratemaking</a:t>
            </a:r>
          </a:p>
          <a:p>
            <a:r>
              <a:rPr lang="en-US" dirty="0" smtClean="0"/>
              <a:t>Deductible Ratemaking</a:t>
            </a:r>
          </a:p>
          <a:p>
            <a:r>
              <a:rPr lang="en-US" dirty="0" smtClean="0"/>
              <a:t>Mixed Exponential Procedure </a:t>
            </a:r>
            <a:r>
              <a:rPr lang="en-US" smtClean="0"/>
              <a:t>(Overview)</a:t>
            </a:r>
            <a:endParaRPr lang="en-US" dirty="0"/>
          </a:p>
        </p:txBody>
      </p:sp>
      <p:sp>
        <p:nvSpPr>
          <p:cNvPr id="2" name="Title 1"/>
          <p:cNvSpPr>
            <a:spLocks noGrp="1"/>
          </p:cNvSpPr>
          <p:nvPr>
            <p:ph type="title"/>
          </p:nvPr>
        </p:nvSpPr>
        <p:spPr/>
        <p:txBody>
          <a:bodyPr>
            <a:normAutofit/>
          </a:bodyPr>
          <a:lstStyle/>
          <a:p>
            <a:r>
              <a:rPr lang="en-US" dirty="0" smtClean="0"/>
              <a:t>Agenda</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524000"/>
          <a:ext cx="8229600" cy="27432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sz="2400" dirty="0" smtClean="0"/>
                        <a:t>Losses </a:t>
                      </a:r>
                      <a:r>
                        <a:rPr lang="en-US" sz="2400" i="1" dirty="0" smtClean="0">
                          <a:latin typeface="Times New Roman" pitchFamily="18" charset="0"/>
                          <a:cs typeface="Times New Roman" pitchFamily="18" charset="0"/>
                        </a:rPr>
                        <a:t>x</a:t>
                      </a:r>
                      <a:endParaRPr lang="en-US" sz="2400" i="1" dirty="0">
                        <a:latin typeface="Times New Roman" pitchFamily="18" charset="0"/>
                        <a:cs typeface="Times New Roman" pitchFamily="18" charset="0"/>
                      </a:endParaRPr>
                    </a:p>
                  </a:txBody>
                  <a:tcPr/>
                </a:tc>
                <a:tc>
                  <a:txBody>
                    <a:bodyPr/>
                    <a:lstStyle/>
                    <a:p>
                      <a:pPr algn="ctr"/>
                      <a:r>
                        <a:rPr lang="en-US" sz="2400" dirty="0" smtClean="0"/>
                        <a:t>min{</a:t>
                      </a:r>
                      <a:r>
                        <a:rPr lang="en-US" sz="2400" i="1" dirty="0" smtClean="0">
                          <a:latin typeface="Times New Roman" pitchFamily="18" charset="0"/>
                          <a:cs typeface="Times New Roman" pitchFamily="18" charset="0"/>
                        </a:rPr>
                        <a:t>x</a:t>
                      </a:r>
                      <a:r>
                        <a:rPr lang="en-US" sz="2400" dirty="0" smtClean="0"/>
                        <a:t>, $100k}</a:t>
                      </a:r>
                      <a:endParaRPr lang="en-US" sz="2400" dirty="0"/>
                    </a:p>
                  </a:txBody>
                  <a:tcPr/>
                </a:tc>
                <a:tc>
                  <a:txBody>
                    <a:bodyPr/>
                    <a:lstStyle/>
                    <a:p>
                      <a:pPr algn="ctr"/>
                      <a:r>
                        <a:rPr lang="en-US" sz="2400" dirty="0" smtClean="0"/>
                        <a:t>min{</a:t>
                      </a:r>
                      <a:r>
                        <a:rPr lang="en-US" sz="2400" i="1" dirty="0" smtClean="0">
                          <a:latin typeface="Times New Roman" pitchFamily="18" charset="0"/>
                          <a:cs typeface="Times New Roman" pitchFamily="18" charset="0"/>
                        </a:rPr>
                        <a:t>x</a:t>
                      </a:r>
                      <a:r>
                        <a:rPr lang="en-US" sz="2400" dirty="0" smtClean="0"/>
                        <a:t>, $1000k}</a:t>
                      </a:r>
                      <a:endParaRPr lang="en-US" sz="2400" dirty="0"/>
                    </a:p>
                  </a:txBody>
                  <a:tcPr/>
                </a:tc>
              </a:tr>
              <a:tr h="370840">
                <a:tc>
                  <a:txBody>
                    <a:bodyPr/>
                    <a:lstStyle/>
                    <a:p>
                      <a:pPr algn="ctr"/>
                      <a:r>
                        <a:rPr lang="en-US" sz="2400" dirty="0" smtClean="0"/>
                        <a:t>$50,000</a:t>
                      </a:r>
                      <a:endParaRPr lang="en-US" sz="2400" dirty="0"/>
                    </a:p>
                  </a:txBody>
                  <a:tcPr/>
                </a:tc>
                <a:tc>
                  <a:txBody>
                    <a:bodyPr/>
                    <a:lstStyle/>
                    <a:p>
                      <a:pPr algn="ctr"/>
                      <a:r>
                        <a:rPr lang="en-US" sz="2400" dirty="0" smtClean="0"/>
                        <a:t>$50,000</a:t>
                      </a:r>
                      <a:endParaRPr lang="en-US" sz="2400" dirty="0"/>
                    </a:p>
                  </a:txBody>
                  <a:tcPr/>
                </a:tc>
                <a:tc>
                  <a:txBody>
                    <a:bodyPr/>
                    <a:lstStyle/>
                    <a:p>
                      <a:pPr algn="ctr"/>
                      <a:r>
                        <a:rPr lang="en-US" sz="2400" dirty="0" smtClean="0"/>
                        <a:t>$50,000</a:t>
                      </a:r>
                      <a:endParaRPr lang="en-US" sz="2400" dirty="0"/>
                    </a:p>
                  </a:txBody>
                  <a:tcPr/>
                </a:tc>
              </a:tr>
              <a:tr h="370840">
                <a:tc>
                  <a:txBody>
                    <a:bodyPr/>
                    <a:lstStyle/>
                    <a:p>
                      <a:pPr algn="ctr"/>
                      <a:r>
                        <a:rPr lang="en-US" sz="2400" dirty="0" smtClean="0"/>
                        <a:t>$75,000</a:t>
                      </a:r>
                      <a:endParaRPr lang="en-US" sz="2400" dirty="0"/>
                    </a:p>
                  </a:txBody>
                  <a:tcPr/>
                </a:tc>
                <a:tc>
                  <a:txBody>
                    <a:bodyPr/>
                    <a:lstStyle/>
                    <a:p>
                      <a:pPr algn="ctr"/>
                      <a:r>
                        <a:rPr lang="en-US" sz="2400" dirty="0" smtClean="0"/>
                        <a:t>$75,000</a:t>
                      </a:r>
                      <a:endParaRPr lang="en-US" sz="2400" dirty="0"/>
                    </a:p>
                  </a:txBody>
                  <a:tcPr/>
                </a:tc>
                <a:tc>
                  <a:txBody>
                    <a:bodyPr/>
                    <a:lstStyle/>
                    <a:p>
                      <a:pPr algn="ctr"/>
                      <a:r>
                        <a:rPr lang="en-US" sz="2400" dirty="0" smtClean="0"/>
                        <a:t>$75,000</a:t>
                      </a:r>
                      <a:endParaRPr lang="en-US" sz="2400" dirty="0"/>
                    </a:p>
                  </a:txBody>
                  <a:tcPr/>
                </a:tc>
              </a:tr>
              <a:tr h="370840">
                <a:tc>
                  <a:txBody>
                    <a:bodyPr/>
                    <a:lstStyle/>
                    <a:p>
                      <a:pPr algn="ctr"/>
                      <a:r>
                        <a:rPr lang="en-US" sz="2400" dirty="0" smtClean="0"/>
                        <a:t>$150,000</a:t>
                      </a:r>
                      <a:endParaRPr lang="en-US" sz="2400" dirty="0"/>
                    </a:p>
                  </a:txBody>
                  <a:tcPr/>
                </a:tc>
                <a:tc>
                  <a:txBody>
                    <a:bodyPr/>
                    <a:lstStyle/>
                    <a:p>
                      <a:pPr algn="ctr"/>
                      <a:r>
                        <a:rPr lang="en-US" sz="2400" dirty="0" smtClean="0"/>
                        <a:t>$100,000</a:t>
                      </a:r>
                      <a:endParaRPr lang="en-US" sz="2400" dirty="0"/>
                    </a:p>
                  </a:txBody>
                  <a:tcPr/>
                </a:tc>
                <a:tc>
                  <a:txBody>
                    <a:bodyPr/>
                    <a:lstStyle/>
                    <a:p>
                      <a:pPr algn="ctr"/>
                      <a:r>
                        <a:rPr lang="en-US" sz="2400" dirty="0" smtClean="0"/>
                        <a:t>$150,000</a:t>
                      </a:r>
                      <a:endParaRPr lang="en-US" sz="2400" dirty="0"/>
                    </a:p>
                  </a:txBody>
                  <a:tcPr/>
                </a:tc>
              </a:tr>
              <a:tr h="370840">
                <a:tc>
                  <a:txBody>
                    <a:bodyPr/>
                    <a:lstStyle/>
                    <a:p>
                      <a:pPr algn="ctr"/>
                      <a:r>
                        <a:rPr lang="en-US" sz="2400" dirty="0" smtClean="0"/>
                        <a:t>$250,000</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$100,000</a:t>
                      </a:r>
                    </a:p>
                  </a:txBody>
                  <a:tcPr/>
                </a:tc>
                <a:tc>
                  <a:txBody>
                    <a:bodyPr/>
                    <a:lstStyle/>
                    <a:p>
                      <a:pPr algn="ctr"/>
                      <a:r>
                        <a:rPr lang="en-US" sz="2400" dirty="0" smtClean="0"/>
                        <a:t>$250,000</a:t>
                      </a:r>
                      <a:endParaRPr lang="en-US" sz="2400" dirty="0"/>
                    </a:p>
                  </a:txBody>
                  <a:tcPr/>
                </a:tc>
              </a:tr>
              <a:tr h="370840">
                <a:tc>
                  <a:txBody>
                    <a:bodyPr/>
                    <a:lstStyle/>
                    <a:p>
                      <a:pPr algn="ctr"/>
                      <a:r>
                        <a:rPr lang="en-US" sz="2400" dirty="0" smtClean="0"/>
                        <a:t>$1,250,000</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$100,000</a:t>
                      </a:r>
                    </a:p>
                  </a:txBody>
                  <a:tcPr/>
                </a:tc>
                <a:tc>
                  <a:txBody>
                    <a:bodyPr/>
                    <a:lstStyle/>
                    <a:p>
                      <a:pPr algn="ctr"/>
                      <a:r>
                        <a:rPr lang="en-US" sz="2400" dirty="0" smtClean="0"/>
                        <a:t>$1,000,000</a:t>
                      </a:r>
                      <a:endParaRPr lang="en-US" sz="2400" dirty="0"/>
                    </a:p>
                  </a:txBody>
                  <a:tcPr/>
                </a:tc>
              </a:tr>
            </a:tbl>
          </a:graphicData>
        </a:graphic>
      </p:graphicFrame>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Empirical Data</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3000" b="0" i="0" u="none" strike="noStrike" kern="1200" cap="none" spc="0" normalizeH="0" baseline="0" noProof="0" dirty="0" err="1" smtClean="0">
                <a:ln>
                  <a:noFill/>
                </a:ln>
                <a:solidFill>
                  <a:schemeClr val="tx1"/>
                </a:solidFill>
                <a:effectLst/>
                <a:uLnTx/>
                <a:uFillTx/>
                <a:latin typeface="+mn-lt"/>
                <a:ea typeface="+mn-ea"/>
                <a:cs typeface="Times New Roman" pitchFamily="18" charset="0"/>
              </a:rPr>
              <a:t>ILF</a:t>
            </a: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a:t>
            </a:r>
            <a:r>
              <a:rPr kumimoji="0" lang="en-US" sz="30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k</a:t>
            </a: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)=E[</a:t>
            </a:r>
            <a:r>
              <a:rPr kumimoji="0" lang="en-US" sz="3000" b="0" i="1"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X</a:t>
            </a:r>
            <a:r>
              <a:rPr kumimoji="0" lang="en-US" sz="3000" b="0" i="0" u="none" strike="noStrike" kern="1200" cap="none" spc="0" normalizeH="0" baseline="0" noProof="0" dirty="0" err="1" smtClean="0">
                <a:ln>
                  <a:noFill/>
                </a:ln>
                <a:solidFill>
                  <a:schemeClr val="tx1"/>
                </a:solidFill>
                <a:effectLst/>
                <a:uLnTx/>
                <a:uFillTx/>
                <a:latin typeface="+mn-lt"/>
                <a:ea typeface="+mn-ea"/>
                <a:cs typeface="Times New Roman" pitchFamily="18" charset="0"/>
              </a:rPr>
              <a:t>^</a:t>
            </a:r>
            <a:r>
              <a:rPr kumimoji="0" lang="en-US" sz="3000" b="0" i="1"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k</a:t>
            </a: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]/E[</a:t>
            </a:r>
            <a:r>
              <a:rPr kumimoji="0" lang="en-US" sz="3000" b="0" i="1"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X</a:t>
            </a:r>
            <a:r>
              <a:rPr kumimoji="0" lang="en-US" sz="3000" b="0" i="0" u="none" strike="noStrike" kern="1200" cap="none" spc="0" normalizeH="0" baseline="0" noProof="0" dirty="0" err="1" smtClean="0">
                <a:ln>
                  <a:noFill/>
                </a:ln>
                <a:solidFill>
                  <a:schemeClr val="tx1"/>
                </a:solidFill>
                <a:effectLst/>
                <a:uLnTx/>
                <a:uFillTx/>
                <a:latin typeface="+mn-lt"/>
                <a:ea typeface="+mn-ea"/>
                <a:cs typeface="Times New Roman" pitchFamily="18" charset="0"/>
              </a:rPr>
              <a:t>^</a:t>
            </a:r>
            <a:r>
              <a:rPr kumimoji="0" lang="en-US" sz="3000" b="0" i="1"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b</a:t>
            </a: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sz="3000" dirty="0" smtClean="0">
                <a:cs typeface="Times New Roman" pitchFamily="18" charset="0"/>
              </a:rPr>
              <a:t>E[X^$100k] = $425,000/5 = $85,000</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E[X^$1000k]</a:t>
            </a:r>
            <a:r>
              <a:rPr kumimoji="0" lang="en-US" sz="3000" b="0" i="0" u="none" strike="noStrike" kern="1200" cap="none" spc="0" normalizeH="0" noProof="0" dirty="0" smtClean="0">
                <a:ln>
                  <a:noFill/>
                </a:ln>
                <a:solidFill>
                  <a:schemeClr val="tx1"/>
                </a:solidFill>
                <a:effectLst/>
                <a:uLnTx/>
                <a:uFillTx/>
                <a:latin typeface="+mn-lt"/>
                <a:ea typeface="+mn-ea"/>
                <a:cs typeface="Times New Roman" pitchFamily="18" charset="0"/>
              </a:rPr>
              <a:t> = $1,525,000/5 = $305,000</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sz="3000" baseline="0" dirty="0" err="1" smtClean="0">
                <a:cs typeface="Times New Roman" pitchFamily="18" charset="0"/>
              </a:rPr>
              <a:t>ILF</a:t>
            </a:r>
            <a:r>
              <a:rPr lang="en-US" sz="3000" baseline="0" dirty="0" smtClean="0">
                <a:cs typeface="Times New Roman" pitchFamily="18" charset="0"/>
              </a:rPr>
              <a:t>($1000k)</a:t>
            </a:r>
            <a:r>
              <a:rPr lang="en-US" sz="3000" dirty="0" smtClean="0">
                <a:cs typeface="Times New Roman" pitchFamily="18" charset="0"/>
              </a:rPr>
              <a:t> = E[X^$1000k]/E[X^$100k] = 3.59</a:t>
            </a:r>
            <a:endPar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The basic limit is $25k. Calculate </a:t>
            </a:r>
            <a:r>
              <a:rPr lang="en-US" dirty="0" err="1" smtClean="0"/>
              <a:t>ILF</a:t>
            </a:r>
            <a:r>
              <a:rPr lang="en-US" dirty="0" smtClean="0"/>
              <a:t>($125k) given the following set of losses.</a:t>
            </a:r>
          </a:p>
          <a:p>
            <a:pPr>
              <a:buNone/>
            </a:pPr>
            <a:endParaRPr lang="en-US" dirty="0">
              <a:cs typeface="Times New Roman" pitchFamily="18" charset="0"/>
            </a:endParaRPr>
          </a:p>
        </p:txBody>
      </p:sp>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Empirical Data</a:t>
            </a:r>
            <a:endParaRPr lang="en-US" dirty="0"/>
          </a:p>
        </p:txBody>
      </p:sp>
      <p:graphicFrame>
        <p:nvGraphicFramePr>
          <p:cNvPr id="7" name="Table 6"/>
          <p:cNvGraphicFramePr>
            <a:graphicFrameLocks noGrp="1"/>
          </p:cNvGraphicFramePr>
          <p:nvPr/>
        </p:nvGraphicFramePr>
        <p:xfrm>
          <a:off x="2743200" y="3048000"/>
          <a:ext cx="3657600" cy="2987040"/>
        </p:xfrm>
        <a:graphic>
          <a:graphicData uri="http://schemas.openxmlformats.org/drawingml/2006/table">
            <a:tbl>
              <a:tblPr firstRow="1" bandRow="1">
                <a:tableStyleId>{5C22544A-7EE6-4342-B048-85BDC9FD1C3A}</a:tableStyleId>
              </a:tblPr>
              <a:tblGrid>
                <a:gridCol w="3657600"/>
              </a:tblGrid>
              <a:tr h="497840">
                <a:tc>
                  <a:txBody>
                    <a:bodyPr/>
                    <a:lstStyle/>
                    <a:p>
                      <a:pPr algn="ctr"/>
                      <a:r>
                        <a:rPr lang="en-US" sz="2400" dirty="0" smtClean="0"/>
                        <a:t>Losses </a:t>
                      </a:r>
                      <a:r>
                        <a:rPr lang="en-US" sz="2400" i="1" dirty="0" smtClean="0">
                          <a:latin typeface="Times New Roman" pitchFamily="18" charset="0"/>
                          <a:cs typeface="Times New Roman" pitchFamily="18" charset="0"/>
                        </a:rPr>
                        <a:t>x</a:t>
                      </a:r>
                      <a:endParaRPr lang="en-US" sz="2400" i="1" dirty="0">
                        <a:latin typeface="Times New Roman" pitchFamily="18" charset="0"/>
                        <a:cs typeface="Times New Roman" pitchFamily="18" charset="0"/>
                      </a:endParaRPr>
                    </a:p>
                  </a:txBody>
                  <a:tcPr/>
                </a:tc>
              </a:tr>
              <a:tr h="497840">
                <a:tc>
                  <a:txBody>
                    <a:bodyPr/>
                    <a:lstStyle/>
                    <a:p>
                      <a:pPr algn="ctr"/>
                      <a:r>
                        <a:rPr lang="en-US" sz="2400" dirty="0" smtClean="0"/>
                        <a:t>$5,000</a:t>
                      </a:r>
                      <a:endParaRPr lang="en-US" sz="2400" dirty="0"/>
                    </a:p>
                  </a:txBody>
                  <a:tcPr/>
                </a:tc>
              </a:tr>
              <a:tr h="497840">
                <a:tc>
                  <a:txBody>
                    <a:bodyPr/>
                    <a:lstStyle/>
                    <a:p>
                      <a:pPr algn="ctr"/>
                      <a:r>
                        <a:rPr lang="en-US" sz="2400" dirty="0" smtClean="0"/>
                        <a:t>$17,500</a:t>
                      </a:r>
                      <a:endParaRPr lang="en-US" sz="2400" dirty="0"/>
                    </a:p>
                  </a:txBody>
                  <a:tcPr/>
                </a:tc>
              </a:tr>
              <a:tr h="497840">
                <a:tc>
                  <a:txBody>
                    <a:bodyPr/>
                    <a:lstStyle/>
                    <a:p>
                      <a:pPr algn="ctr"/>
                      <a:r>
                        <a:rPr lang="en-US" sz="2400" dirty="0" smtClean="0"/>
                        <a:t>$50,000</a:t>
                      </a:r>
                      <a:endParaRPr lang="en-US" sz="2400" dirty="0"/>
                    </a:p>
                  </a:txBody>
                  <a:tcPr/>
                </a:tc>
              </a:tr>
              <a:tr h="497840">
                <a:tc>
                  <a:txBody>
                    <a:bodyPr/>
                    <a:lstStyle/>
                    <a:p>
                      <a:pPr algn="ctr"/>
                      <a:r>
                        <a:rPr lang="en-US" sz="2400" dirty="0" smtClean="0"/>
                        <a:t>$162,500</a:t>
                      </a:r>
                      <a:endParaRPr lang="en-US" sz="2400" dirty="0"/>
                    </a:p>
                  </a:txBody>
                  <a:tcPr/>
                </a:tc>
              </a:tr>
              <a:tr h="497840">
                <a:tc>
                  <a:txBody>
                    <a:bodyPr/>
                    <a:lstStyle/>
                    <a:p>
                      <a:pPr algn="ctr"/>
                      <a:r>
                        <a:rPr lang="en-US" sz="2400" dirty="0" smtClean="0"/>
                        <a:t>$1,250,000</a:t>
                      </a:r>
                      <a:endParaRPr lang="en-US" sz="2400"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524000"/>
          <a:ext cx="8229600" cy="27432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sz="2400" dirty="0" smtClean="0"/>
                        <a:t>Losses </a:t>
                      </a:r>
                      <a:r>
                        <a:rPr lang="en-US" sz="2400" i="1" dirty="0" smtClean="0">
                          <a:latin typeface="Times New Roman" pitchFamily="18" charset="0"/>
                          <a:cs typeface="Times New Roman" pitchFamily="18" charset="0"/>
                        </a:rPr>
                        <a:t>x</a:t>
                      </a:r>
                      <a:endParaRPr lang="en-US" sz="2400" i="1" dirty="0">
                        <a:latin typeface="Times New Roman" pitchFamily="18" charset="0"/>
                        <a:cs typeface="Times New Roman" pitchFamily="18" charset="0"/>
                      </a:endParaRPr>
                    </a:p>
                  </a:txBody>
                  <a:tcPr/>
                </a:tc>
                <a:tc>
                  <a:txBody>
                    <a:bodyPr/>
                    <a:lstStyle/>
                    <a:p>
                      <a:pPr algn="ctr"/>
                      <a:endParaRPr lang="en-US" sz="2400" dirty="0"/>
                    </a:p>
                  </a:txBody>
                  <a:tcPr/>
                </a:tc>
                <a:tc>
                  <a:txBody>
                    <a:bodyPr/>
                    <a:lstStyle/>
                    <a:p>
                      <a:pPr algn="ctr"/>
                      <a:endParaRPr lang="en-US" sz="2400" dirty="0"/>
                    </a:p>
                  </a:txBody>
                  <a:tcPr/>
                </a:tc>
              </a:tr>
              <a:tr h="370840">
                <a:tc>
                  <a:txBody>
                    <a:bodyPr/>
                    <a:lstStyle/>
                    <a:p>
                      <a:pPr algn="ctr"/>
                      <a:r>
                        <a:rPr lang="en-US" sz="2400" dirty="0" smtClean="0"/>
                        <a:t>$5,000</a:t>
                      </a:r>
                      <a:endParaRPr lang="en-US" sz="2400" dirty="0"/>
                    </a:p>
                  </a:txBody>
                  <a:tcPr/>
                </a:tc>
                <a:tc>
                  <a:txBody>
                    <a:bodyPr/>
                    <a:lstStyle/>
                    <a:p>
                      <a:pPr algn="ctr"/>
                      <a:endParaRPr lang="en-US" sz="2400" dirty="0"/>
                    </a:p>
                  </a:txBody>
                  <a:tcPr/>
                </a:tc>
                <a:tc>
                  <a:txBody>
                    <a:bodyPr/>
                    <a:lstStyle/>
                    <a:p>
                      <a:pPr algn="ctr"/>
                      <a:endParaRPr lang="en-US" sz="2400" dirty="0"/>
                    </a:p>
                  </a:txBody>
                  <a:tcPr/>
                </a:tc>
              </a:tr>
              <a:tr h="370840">
                <a:tc>
                  <a:txBody>
                    <a:bodyPr/>
                    <a:lstStyle/>
                    <a:p>
                      <a:pPr algn="ctr"/>
                      <a:r>
                        <a:rPr lang="en-US" sz="2400" dirty="0" smtClean="0"/>
                        <a:t>$17,500</a:t>
                      </a:r>
                      <a:endParaRPr lang="en-US" sz="2400" dirty="0"/>
                    </a:p>
                  </a:txBody>
                  <a:tcPr/>
                </a:tc>
                <a:tc>
                  <a:txBody>
                    <a:bodyPr/>
                    <a:lstStyle/>
                    <a:p>
                      <a:pPr algn="ctr"/>
                      <a:endParaRPr lang="en-US" sz="2400" dirty="0"/>
                    </a:p>
                  </a:txBody>
                  <a:tcPr/>
                </a:tc>
                <a:tc>
                  <a:txBody>
                    <a:bodyPr/>
                    <a:lstStyle/>
                    <a:p>
                      <a:pPr algn="ctr"/>
                      <a:endParaRPr lang="en-US" sz="2400" dirty="0"/>
                    </a:p>
                  </a:txBody>
                  <a:tcPr/>
                </a:tc>
              </a:tr>
              <a:tr h="370840">
                <a:tc>
                  <a:txBody>
                    <a:bodyPr/>
                    <a:lstStyle/>
                    <a:p>
                      <a:pPr algn="ctr"/>
                      <a:r>
                        <a:rPr lang="en-US" sz="2400" dirty="0" smtClean="0"/>
                        <a:t>$50,000</a:t>
                      </a:r>
                      <a:endParaRPr lang="en-US" sz="2400" dirty="0"/>
                    </a:p>
                  </a:txBody>
                  <a:tcPr/>
                </a:tc>
                <a:tc>
                  <a:txBody>
                    <a:bodyPr/>
                    <a:lstStyle/>
                    <a:p>
                      <a:pPr algn="ctr"/>
                      <a:endParaRPr lang="en-US" sz="2400" dirty="0"/>
                    </a:p>
                  </a:txBody>
                  <a:tcPr/>
                </a:tc>
                <a:tc>
                  <a:txBody>
                    <a:bodyPr/>
                    <a:lstStyle/>
                    <a:p>
                      <a:pPr algn="ctr"/>
                      <a:endParaRPr lang="en-US" sz="2400" dirty="0"/>
                    </a:p>
                  </a:txBody>
                  <a:tcPr/>
                </a:tc>
              </a:tr>
              <a:tr h="370840">
                <a:tc>
                  <a:txBody>
                    <a:bodyPr/>
                    <a:lstStyle/>
                    <a:p>
                      <a:pPr algn="ctr"/>
                      <a:r>
                        <a:rPr lang="en-US" sz="2400" dirty="0" smtClean="0"/>
                        <a:t>$162,500</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dirty="0" smtClean="0"/>
                    </a:p>
                  </a:txBody>
                  <a:tcPr/>
                </a:tc>
                <a:tc>
                  <a:txBody>
                    <a:bodyPr/>
                    <a:lstStyle/>
                    <a:p>
                      <a:pPr algn="ctr"/>
                      <a:endParaRPr lang="en-US" sz="2400" dirty="0"/>
                    </a:p>
                  </a:txBody>
                  <a:tcPr/>
                </a:tc>
              </a:tr>
              <a:tr h="370840">
                <a:tc>
                  <a:txBody>
                    <a:bodyPr/>
                    <a:lstStyle/>
                    <a:p>
                      <a:pPr algn="ctr"/>
                      <a:r>
                        <a:rPr lang="en-US" sz="2400" dirty="0" smtClean="0"/>
                        <a:t>$1,250,000</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dirty="0" smtClean="0"/>
                    </a:p>
                  </a:txBody>
                  <a:tcPr/>
                </a:tc>
                <a:tc>
                  <a:txBody>
                    <a:bodyPr/>
                    <a:lstStyle/>
                    <a:p>
                      <a:pPr algn="ctr"/>
                      <a:endParaRPr lang="en-US" sz="2400" dirty="0"/>
                    </a:p>
                  </a:txBody>
                  <a:tcPr/>
                </a:tc>
              </a:tr>
            </a:tbl>
          </a:graphicData>
        </a:graphic>
      </p:graphicFrame>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Empirical Data</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524000"/>
          <a:ext cx="8229600" cy="27432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sz="2400" dirty="0" smtClean="0"/>
                        <a:t>Losses </a:t>
                      </a:r>
                      <a:r>
                        <a:rPr lang="en-US" sz="2400" i="1" dirty="0" smtClean="0">
                          <a:latin typeface="Times New Roman" pitchFamily="18" charset="0"/>
                          <a:cs typeface="Times New Roman" pitchFamily="18" charset="0"/>
                        </a:rPr>
                        <a:t>x</a:t>
                      </a:r>
                      <a:endParaRPr lang="en-US" sz="2400" i="1" dirty="0">
                        <a:latin typeface="Times New Roman" pitchFamily="18" charset="0"/>
                        <a:cs typeface="Times New Roman" pitchFamily="18" charset="0"/>
                      </a:endParaRPr>
                    </a:p>
                  </a:txBody>
                  <a:tcPr/>
                </a:tc>
                <a:tc>
                  <a:txBody>
                    <a:bodyPr/>
                    <a:lstStyle/>
                    <a:p>
                      <a:pPr algn="ctr"/>
                      <a:r>
                        <a:rPr lang="en-US" sz="2400" dirty="0" smtClean="0"/>
                        <a:t>min{</a:t>
                      </a:r>
                      <a:r>
                        <a:rPr lang="en-US" sz="2400" i="1" dirty="0" smtClean="0">
                          <a:latin typeface="Times New Roman" pitchFamily="18" charset="0"/>
                          <a:cs typeface="Times New Roman" pitchFamily="18" charset="0"/>
                        </a:rPr>
                        <a:t>x</a:t>
                      </a:r>
                      <a:r>
                        <a:rPr lang="en-US" sz="2400" dirty="0" smtClean="0"/>
                        <a:t>, $25k}</a:t>
                      </a:r>
                      <a:endParaRPr lang="en-US" sz="2400" dirty="0"/>
                    </a:p>
                  </a:txBody>
                  <a:tcPr/>
                </a:tc>
                <a:tc>
                  <a:txBody>
                    <a:bodyPr/>
                    <a:lstStyle/>
                    <a:p>
                      <a:pPr algn="ctr"/>
                      <a:r>
                        <a:rPr lang="en-US" sz="2400" dirty="0" smtClean="0"/>
                        <a:t>min{</a:t>
                      </a:r>
                      <a:r>
                        <a:rPr lang="en-US" sz="2400" i="1" dirty="0" smtClean="0">
                          <a:latin typeface="Times New Roman" pitchFamily="18" charset="0"/>
                          <a:cs typeface="Times New Roman" pitchFamily="18" charset="0"/>
                        </a:rPr>
                        <a:t>x</a:t>
                      </a:r>
                      <a:r>
                        <a:rPr lang="en-US" sz="2400" dirty="0" smtClean="0"/>
                        <a:t>, $125k}</a:t>
                      </a:r>
                      <a:endParaRPr lang="en-US" sz="2400" dirty="0"/>
                    </a:p>
                  </a:txBody>
                  <a:tcPr/>
                </a:tc>
              </a:tr>
              <a:tr h="370840">
                <a:tc>
                  <a:txBody>
                    <a:bodyPr/>
                    <a:lstStyle/>
                    <a:p>
                      <a:pPr algn="ctr"/>
                      <a:r>
                        <a:rPr lang="en-US" sz="2400" dirty="0" smtClean="0"/>
                        <a:t>$5,000</a:t>
                      </a:r>
                      <a:endParaRPr lang="en-US" sz="2400" dirty="0"/>
                    </a:p>
                  </a:txBody>
                  <a:tcPr/>
                </a:tc>
                <a:tc>
                  <a:txBody>
                    <a:bodyPr/>
                    <a:lstStyle/>
                    <a:p>
                      <a:pPr algn="ctr"/>
                      <a:r>
                        <a:rPr lang="en-US" sz="2400" dirty="0" smtClean="0"/>
                        <a:t>$5,000</a:t>
                      </a:r>
                      <a:endParaRPr lang="en-US" sz="2400" dirty="0"/>
                    </a:p>
                  </a:txBody>
                  <a:tcPr/>
                </a:tc>
                <a:tc>
                  <a:txBody>
                    <a:bodyPr/>
                    <a:lstStyle/>
                    <a:p>
                      <a:pPr algn="ctr"/>
                      <a:r>
                        <a:rPr lang="en-US" sz="2400" dirty="0" smtClean="0"/>
                        <a:t>$5,000</a:t>
                      </a:r>
                      <a:endParaRPr lang="en-US" sz="2400" dirty="0"/>
                    </a:p>
                  </a:txBody>
                  <a:tcPr/>
                </a:tc>
              </a:tr>
              <a:tr h="370840">
                <a:tc>
                  <a:txBody>
                    <a:bodyPr/>
                    <a:lstStyle/>
                    <a:p>
                      <a:pPr algn="ctr"/>
                      <a:r>
                        <a:rPr lang="en-US" sz="2400" dirty="0" smtClean="0"/>
                        <a:t>$17,500</a:t>
                      </a:r>
                      <a:endParaRPr lang="en-US" sz="2400" dirty="0"/>
                    </a:p>
                  </a:txBody>
                  <a:tcPr/>
                </a:tc>
                <a:tc>
                  <a:txBody>
                    <a:bodyPr/>
                    <a:lstStyle/>
                    <a:p>
                      <a:pPr algn="ctr"/>
                      <a:r>
                        <a:rPr lang="en-US" sz="2400" dirty="0" smtClean="0"/>
                        <a:t>$17,500</a:t>
                      </a:r>
                      <a:endParaRPr lang="en-US" sz="2400" dirty="0"/>
                    </a:p>
                  </a:txBody>
                  <a:tcPr/>
                </a:tc>
                <a:tc>
                  <a:txBody>
                    <a:bodyPr/>
                    <a:lstStyle/>
                    <a:p>
                      <a:pPr algn="ctr"/>
                      <a:r>
                        <a:rPr lang="en-US" sz="2400" dirty="0" smtClean="0"/>
                        <a:t>$17,500</a:t>
                      </a:r>
                      <a:endParaRPr lang="en-US" sz="2400" dirty="0"/>
                    </a:p>
                  </a:txBody>
                  <a:tcPr/>
                </a:tc>
              </a:tr>
              <a:tr h="370840">
                <a:tc>
                  <a:txBody>
                    <a:bodyPr/>
                    <a:lstStyle/>
                    <a:p>
                      <a:pPr algn="ctr"/>
                      <a:r>
                        <a:rPr lang="en-US" sz="2400" dirty="0" smtClean="0"/>
                        <a:t>$50,000</a:t>
                      </a:r>
                      <a:endParaRPr lang="en-US" sz="2400" dirty="0"/>
                    </a:p>
                  </a:txBody>
                  <a:tcPr/>
                </a:tc>
                <a:tc>
                  <a:txBody>
                    <a:bodyPr/>
                    <a:lstStyle/>
                    <a:p>
                      <a:pPr algn="ctr"/>
                      <a:r>
                        <a:rPr lang="en-US" sz="2400" dirty="0" smtClean="0"/>
                        <a:t>$25,000</a:t>
                      </a:r>
                      <a:endParaRPr lang="en-US" sz="2400" dirty="0"/>
                    </a:p>
                  </a:txBody>
                  <a:tcPr/>
                </a:tc>
                <a:tc>
                  <a:txBody>
                    <a:bodyPr/>
                    <a:lstStyle/>
                    <a:p>
                      <a:pPr algn="ctr"/>
                      <a:r>
                        <a:rPr lang="en-US" sz="2400" dirty="0" smtClean="0"/>
                        <a:t>$50,000</a:t>
                      </a:r>
                      <a:endParaRPr lang="en-US" sz="2400" dirty="0"/>
                    </a:p>
                  </a:txBody>
                  <a:tcPr/>
                </a:tc>
              </a:tr>
              <a:tr h="370840">
                <a:tc>
                  <a:txBody>
                    <a:bodyPr/>
                    <a:lstStyle/>
                    <a:p>
                      <a:pPr algn="ctr"/>
                      <a:r>
                        <a:rPr lang="en-US" sz="2400" dirty="0" smtClean="0"/>
                        <a:t>$162,500</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$25,000</a:t>
                      </a:r>
                    </a:p>
                  </a:txBody>
                  <a:tcPr/>
                </a:tc>
                <a:tc>
                  <a:txBody>
                    <a:bodyPr/>
                    <a:lstStyle/>
                    <a:p>
                      <a:pPr algn="ctr"/>
                      <a:r>
                        <a:rPr lang="en-US" sz="2400" dirty="0" smtClean="0"/>
                        <a:t>$125,000</a:t>
                      </a:r>
                      <a:endParaRPr lang="en-US" sz="2400" dirty="0"/>
                    </a:p>
                  </a:txBody>
                  <a:tcPr/>
                </a:tc>
              </a:tr>
              <a:tr h="370840">
                <a:tc>
                  <a:txBody>
                    <a:bodyPr/>
                    <a:lstStyle/>
                    <a:p>
                      <a:pPr algn="ctr"/>
                      <a:r>
                        <a:rPr lang="en-US" sz="2400" dirty="0" smtClean="0"/>
                        <a:t>$1,250,000</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$25,000</a:t>
                      </a:r>
                    </a:p>
                  </a:txBody>
                  <a:tcPr/>
                </a:tc>
                <a:tc>
                  <a:txBody>
                    <a:bodyPr/>
                    <a:lstStyle/>
                    <a:p>
                      <a:pPr algn="ctr"/>
                      <a:r>
                        <a:rPr lang="en-US" sz="2400" dirty="0" smtClean="0"/>
                        <a:t>$125,000</a:t>
                      </a:r>
                      <a:endParaRPr lang="en-US" sz="2400" dirty="0"/>
                    </a:p>
                  </a:txBody>
                  <a:tcPr/>
                </a:tc>
              </a:tr>
            </a:tbl>
          </a:graphicData>
        </a:graphic>
      </p:graphicFrame>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Empirical Data</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sz="3000" dirty="0" smtClean="0">
                <a:cs typeface="Times New Roman" pitchFamily="18" charset="0"/>
              </a:rPr>
              <a:t>E[X^$25k] = $97,500/5 = $19,500</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E[X^$125k]</a:t>
            </a:r>
            <a:r>
              <a:rPr kumimoji="0" lang="en-US" sz="3000" b="0" i="0" u="none" strike="noStrike" kern="1200" cap="none" spc="0" normalizeH="0" noProof="0" dirty="0" smtClean="0">
                <a:ln>
                  <a:noFill/>
                </a:ln>
                <a:solidFill>
                  <a:schemeClr val="tx1"/>
                </a:solidFill>
                <a:effectLst/>
                <a:uLnTx/>
                <a:uFillTx/>
                <a:latin typeface="+mn-lt"/>
                <a:ea typeface="+mn-ea"/>
                <a:cs typeface="Times New Roman" pitchFamily="18" charset="0"/>
              </a:rPr>
              <a:t> = $322,500/5 = $64,500</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sz="3000" baseline="0" dirty="0" err="1" smtClean="0">
                <a:cs typeface="Times New Roman" pitchFamily="18" charset="0"/>
              </a:rPr>
              <a:t>ILF</a:t>
            </a:r>
            <a:r>
              <a:rPr lang="en-US" sz="3000" baseline="0" dirty="0" smtClean="0">
                <a:cs typeface="Times New Roman" pitchFamily="18" charset="0"/>
              </a:rPr>
              <a:t>($125k)</a:t>
            </a:r>
            <a:r>
              <a:rPr lang="en-US" sz="3000" dirty="0" smtClean="0">
                <a:cs typeface="Times New Roman" pitchFamily="18" charset="0"/>
              </a:rPr>
              <a:t> = E[X^$125k]/E[X^$25k] = 3.31</a:t>
            </a:r>
            <a:endPar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Size of Loss method</a:t>
            </a:r>
          </a:p>
          <a:p>
            <a:r>
              <a:rPr lang="en-US" dirty="0" smtClean="0"/>
              <a:t>individual losses are grouped by size into predetermined intervals</a:t>
            </a:r>
          </a:p>
          <a:p>
            <a:r>
              <a:rPr lang="en-US" dirty="0" smtClean="0"/>
              <a:t>the aggregate loss within each interval is limited, if necessary, to the limit being reviewed</a:t>
            </a:r>
          </a:p>
          <a:p>
            <a:r>
              <a:rPr lang="en-US" dirty="0" smtClean="0"/>
              <a:t>ALAE is added to the aggregate limited loss</a:t>
            </a:r>
            <a:endParaRPr lang="en-US" dirty="0">
              <a:cs typeface="Times New Roman" pitchFamily="18" charset="0"/>
            </a:endParaRPr>
          </a:p>
        </p:txBody>
      </p:sp>
      <p:sp>
        <p:nvSpPr>
          <p:cNvPr id="2" name="Title 1"/>
          <p:cNvSpPr>
            <a:spLocks noGrp="1"/>
          </p:cNvSpPr>
          <p:nvPr>
            <p:ph type="title"/>
          </p:nvPr>
        </p:nvSpPr>
        <p:spPr/>
        <p:txBody>
          <a:bodyPr>
            <a:normAutofit fontScale="90000"/>
          </a:bodyPr>
          <a:lstStyle/>
          <a:p>
            <a:r>
              <a:rPr lang="en-US" dirty="0" smtClean="0"/>
              <a:t>Aggregating and Limiting Losses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Freeform 1026" descr="Dark vertical"/>
          <p:cNvSpPr>
            <a:spLocks/>
          </p:cNvSpPr>
          <p:nvPr/>
        </p:nvSpPr>
        <p:spPr bwMode="auto">
          <a:xfrm>
            <a:off x="1066800" y="1981200"/>
            <a:ext cx="7315200" cy="4114800"/>
          </a:xfrm>
          <a:custGeom>
            <a:avLst/>
            <a:gdLst/>
            <a:ahLst/>
            <a:cxnLst>
              <a:cxn ang="0">
                <a:pos x="0" y="2592"/>
              </a:cxn>
              <a:cxn ang="0">
                <a:pos x="222" y="2280"/>
              </a:cxn>
              <a:cxn ang="0">
                <a:pos x="656" y="1800"/>
              </a:cxn>
              <a:cxn ang="0">
                <a:pos x="1288" y="1400"/>
              </a:cxn>
              <a:cxn ang="0">
                <a:pos x="2336" y="1152"/>
              </a:cxn>
              <a:cxn ang="0">
                <a:pos x="3128" y="1024"/>
              </a:cxn>
              <a:cxn ang="0">
                <a:pos x="3775" y="819"/>
              </a:cxn>
              <a:cxn ang="0">
                <a:pos x="4319" y="303"/>
              </a:cxn>
              <a:cxn ang="0">
                <a:pos x="4608" y="0"/>
              </a:cxn>
              <a:cxn ang="0">
                <a:pos x="4608" y="2592"/>
              </a:cxn>
              <a:cxn ang="0">
                <a:pos x="0" y="2592"/>
              </a:cxn>
            </a:cxnLst>
            <a:rect l="0" t="0" r="r" b="b"/>
            <a:pathLst>
              <a:path w="4608" h="2592">
                <a:moveTo>
                  <a:pt x="0" y="2592"/>
                </a:moveTo>
                <a:lnTo>
                  <a:pt x="222" y="2280"/>
                </a:lnTo>
                <a:cubicBezTo>
                  <a:pt x="331" y="2148"/>
                  <a:pt x="478" y="1947"/>
                  <a:pt x="656" y="1800"/>
                </a:cubicBezTo>
                <a:cubicBezTo>
                  <a:pt x="834" y="1653"/>
                  <a:pt x="1008" y="1508"/>
                  <a:pt x="1288" y="1400"/>
                </a:cubicBezTo>
                <a:cubicBezTo>
                  <a:pt x="1568" y="1292"/>
                  <a:pt x="2029" y="1215"/>
                  <a:pt x="2336" y="1152"/>
                </a:cubicBezTo>
                <a:cubicBezTo>
                  <a:pt x="2643" y="1089"/>
                  <a:pt x="2888" y="1079"/>
                  <a:pt x="3128" y="1024"/>
                </a:cubicBezTo>
                <a:cubicBezTo>
                  <a:pt x="3368" y="969"/>
                  <a:pt x="3577" y="939"/>
                  <a:pt x="3775" y="819"/>
                </a:cubicBezTo>
                <a:cubicBezTo>
                  <a:pt x="3973" y="699"/>
                  <a:pt x="4181" y="440"/>
                  <a:pt x="4319" y="303"/>
                </a:cubicBezTo>
                <a:lnTo>
                  <a:pt x="4608" y="0"/>
                </a:lnTo>
                <a:lnTo>
                  <a:pt x="4608" y="2592"/>
                </a:lnTo>
                <a:lnTo>
                  <a:pt x="0" y="2592"/>
                </a:lnTo>
                <a:close/>
              </a:path>
            </a:pathLst>
          </a:custGeom>
          <a:pattFill prst="dkVert">
            <a:fgClr>
              <a:srgbClr val="FF9900"/>
            </a:fgClr>
            <a:bgClr>
              <a:srgbClr val="FF6600"/>
            </a:bgClr>
          </a:pattFill>
          <a:ln w="9525">
            <a:solidFill>
              <a:schemeClr val="tx1"/>
            </a:solidFill>
            <a:round/>
            <a:headEnd/>
            <a:tailEnd/>
          </a:ln>
          <a:effectLst/>
        </p:spPr>
        <p:txBody>
          <a:bodyPr/>
          <a:lstStyle/>
          <a:p>
            <a:endParaRPr lang="en-US"/>
          </a:p>
        </p:txBody>
      </p:sp>
      <p:sp>
        <p:nvSpPr>
          <p:cNvPr id="177155" name="Rectangle 1027"/>
          <p:cNvSpPr>
            <a:spLocks noGrp="1" noChangeArrowheads="1"/>
          </p:cNvSpPr>
          <p:nvPr>
            <p:ph type="title"/>
          </p:nvPr>
        </p:nvSpPr>
        <p:spPr>
          <a:noFill/>
          <a:ln/>
        </p:spPr>
        <p:txBody>
          <a:bodyPr>
            <a:normAutofit fontScale="90000"/>
          </a:bodyPr>
          <a:lstStyle/>
          <a:p>
            <a:r>
              <a:rPr lang="en-US" dirty="0" smtClean="0"/>
              <a:t>Aggregating and Limiting Losses</a:t>
            </a:r>
            <a:endParaRPr lang="en-US" dirty="0"/>
          </a:p>
        </p:txBody>
      </p:sp>
      <p:grpSp>
        <p:nvGrpSpPr>
          <p:cNvPr id="2" name="Group 1028"/>
          <p:cNvGrpSpPr>
            <a:grpSpLocks/>
          </p:cNvGrpSpPr>
          <p:nvPr/>
        </p:nvGrpSpPr>
        <p:grpSpPr bwMode="auto">
          <a:xfrm>
            <a:off x="610166" y="3048003"/>
            <a:ext cx="6476057" cy="461963"/>
            <a:chOff x="673" y="1920"/>
            <a:chExt cx="4905" cy="291"/>
          </a:xfrm>
        </p:grpSpPr>
        <p:sp>
          <p:nvSpPr>
            <p:cNvPr id="177157" name="Line 1029"/>
            <p:cNvSpPr>
              <a:spLocks noChangeShapeType="1"/>
            </p:cNvSpPr>
            <p:nvPr/>
          </p:nvSpPr>
          <p:spPr bwMode="auto">
            <a:xfrm>
              <a:off x="1019" y="2064"/>
              <a:ext cx="4559" cy="0"/>
            </a:xfrm>
            <a:prstGeom prst="line">
              <a:avLst/>
            </a:prstGeom>
            <a:noFill/>
            <a:ln w="9525">
              <a:solidFill>
                <a:schemeClr val="tx1"/>
              </a:solidFill>
              <a:prstDash val="dash"/>
              <a:round/>
              <a:headEnd/>
              <a:tailEnd/>
            </a:ln>
            <a:effectLst/>
          </p:spPr>
          <p:txBody>
            <a:bodyPr/>
            <a:lstStyle/>
            <a:p>
              <a:endParaRPr lang="en-US"/>
            </a:p>
          </p:txBody>
        </p:sp>
        <p:sp>
          <p:nvSpPr>
            <p:cNvPr id="177158" name="Text Box 1030"/>
            <p:cNvSpPr txBox="1">
              <a:spLocks noChangeArrowheads="1"/>
            </p:cNvSpPr>
            <p:nvPr/>
          </p:nvSpPr>
          <p:spPr bwMode="auto">
            <a:xfrm>
              <a:off x="673" y="1920"/>
              <a:ext cx="240" cy="291"/>
            </a:xfrm>
            <a:prstGeom prst="rect">
              <a:avLst/>
            </a:prstGeom>
            <a:noFill/>
            <a:ln w="9525">
              <a:noFill/>
              <a:miter lim="800000"/>
              <a:headEnd/>
              <a:tailEnd/>
            </a:ln>
            <a:effectLst/>
          </p:spPr>
          <p:txBody>
            <a:bodyPr>
              <a:spAutoFit/>
            </a:bodyPr>
            <a:lstStyle/>
            <a:p>
              <a:pPr>
                <a:spcBef>
                  <a:spcPct val="50000"/>
                </a:spcBef>
                <a:buNone/>
              </a:pPr>
              <a:r>
                <a:rPr lang="en-US" sz="2400" dirty="0" smtClean="0"/>
                <a:t>k</a:t>
              </a:r>
              <a:endParaRPr lang="en-US" sz="2400" dirty="0"/>
            </a:p>
          </p:txBody>
        </p:sp>
      </p:grpSp>
      <p:grpSp>
        <p:nvGrpSpPr>
          <p:cNvPr id="3" name="Group 1031"/>
          <p:cNvGrpSpPr>
            <a:grpSpLocks/>
          </p:cNvGrpSpPr>
          <p:nvPr/>
        </p:nvGrpSpPr>
        <p:grpSpPr bwMode="auto">
          <a:xfrm>
            <a:off x="2114551" y="1066568"/>
            <a:ext cx="6989763" cy="1905232"/>
            <a:chOff x="1140" y="613"/>
            <a:chExt cx="4403" cy="1173"/>
          </a:xfrm>
        </p:grpSpPr>
        <p:graphicFrame>
          <p:nvGraphicFramePr>
            <p:cNvPr id="237570" name="Object 2050"/>
            <p:cNvGraphicFramePr>
              <a:graphicFrameLocks noChangeAspect="1"/>
            </p:cNvGraphicFramePr>
            <p:nvPr/>
          </p:nvGraphicFramePr>
          <p:xfrm>
            <a:off x="1140" y="1248"/>
            <a:ext cx="3102" cy="538"/>
          </p:xfrm>
          <a:graphic>
            <a:graphicData uri="http://schemas.openxmlformats.org/presentationml/2006/ole">
              <p:oleObj spid="_x0000_s128004" name="Equation" r:id="rId3" imgW="1904760" imgH="330120" progId="Equation.3">
                <p:embed/>
              </p:oleObj>
            </a:graphicData>
          </a:graphic>
        </p:graphicFrame>
        <p:graphicFrame>
          <p:nvGraphicFramePr>
            <p:cNvPr id="237571" name="Object 2051"/>
            <p:cNvGraphicFramePr>
              <a:graphicFrameLocks noChangeAspect="1"/>
            </p:cNvGraphicFramePr>
            <p:nvPr/>
          </p:nvGraphicFramePr>
          <p:xfrm>
            <a:off x="3481" y="613"/>
            <a:ext cx="2062" cy="402"/>
          </p:xfrm>
          <a:graphic>
            <a:graphicData uri="http://schemas.openxmlformats.org/presentationml/2006/ole">
              <p:oleObj spid="_x0000_s128005" name="Equation" r:id="rId4" imgW="1041120" imgH="203040" progId="Equation.3">
                <p:embed/>
              </p:oleObj>
            </a:graphicData>
          </a:graphic>
        </p:graphicFrame>
      </p:grpSp>
      <p:grpSp>
        <p:nvGrpSpPr>
          <p:cNvPr id="4" name="Group 1034"/>
          <p:cNvGrpSpPr>
            <a:grpSpLocks/>
          </p:cNvGrpSpPr>
          <p:nvPr/>
        </p:nvGrpSpPr>
        <p:grpSpPr bwMode="auto">
          <a:xfrm>
            <a:off x="914400" y="6096000"/>
            <a:ext cx="7696200" cy="762000"/>
            <a:chOff x="576" y="3840"/>
            <a:chExt cx="4848" cy="480"/>
          </a:xfrm>
        </p:grpSpPr>
        <p:sp>
          <p:nvSpPr>
            <p:cNvPr id="177163" name="Line 1035"/>
            <p:cNvSpPr>
              <a:spLocks noChangeShapeType="1"/>
            </p:cNvSpPr>
            <p:nvPr/>
          </p:nvSpPr>
          <p:spPr bwMode="auto">
            <a:xfrm>
              <a:off x="672" y="3840"/>
              <a:ext cx="4608" cy="0"/>
            </a:xfrm>
            <a:prstGeom prst="line">
              <a:avLst/>
            </a:prstGeom>
            <a:noFill/>
            <a:ln w="9525">
              <a:solidFill>
                <a:schemeClr val="tx1"/>
              </a:solidFill>
              <a:round/>
              <a:headEnd/>
              <a:tailEnd/>
            </a:ln>
            <a:effectLst/>
          </p:spPr>
          <p:txBody>
            <a:bodyPr wrap="none"/>
            <a:lstStyle/>
            <a:p>
              <a:endParaRPr lang="en-US"/>
            </a:p>
          </p:txBody>
        </p:sp>
        <p:graphicFrame>
          <p:nvGraphicFramePr>
            <p:cNvPr id="237569" name="Object 2049"/>
            <p:cNvGraphicFramePr>
              <a:graphicFrameLocks noChangeAspect="1"/>
            </p:cNvGraphicFramePr>
            <p:nvPr/>
          </p:nvGraphicFramePr>
          <p:xfrm>
            <a:off x="2448" y="3892"/>
            <a:ext cx="720" cy="428"/>
          </p:xfrm>
          <a:graphic>
            <a:graphicData uri="http://schemas.openxmlformats.org/presentationml/2006/ole">
              <p:oleObj spid="_x0000_s128003" name="Equation" r:id="rId5" imgW="342720" imgH="203040" progId="Equation.3">
                <p:embed/>
              </p:oleObj>
            </a:graphicData>
          </a:graphic>
        </p:graphicFrame>
        <p:sp>
          <p:nvSpPr>
            <p:cNvPr id="177165" name="Text Box 1037"/>
            <p:cNvSpPr txBox="1">
              <a:spLocks noChangeArrowheads="1"/>
            </p:cNvSpPr>
            <p:nvPr/>
          </p:nvSpPr>
          <p:spPr bwMode="auto">
            <a:xfrm>
              <a:off x="576" y="3840"/>
              <a:ext cx="240" cy="291"/>
            </a:xfrm>
            <a:prstGeom prst="rect">
              <a:avLst/>
            </a:prstGeom>
            <a:noFill/>
            <a:ln w="9525">
              <a:noFill/>
              <a:miter lim="800000"/>
              <a:headEnd/>
              <a:tailEnd/>
            </a:ln>
            <a:effectLst/>
          </p:spPr>
          <p:txBody>
            <a:bodyPr>
              <a:spAutoFit/>
            </a:bodyPr>
            <a:lstStyle/>
            <a:p>
              <a:pPr>
                <a:spcBef>
                  <a:spcPct val="50000"/>
                </a:spcBef>
                <a:buNone/>
              </a:pPr>
              <a:r>
                <a:rPr lang="en-US" sz="2400" dirty="0"/>
                <a:t>0</a:t>
              </a:r>
            </a:p>
          </p:txBody>
        </p:sp>
        <p:sp>
          <p:nvSpPr>
            <p:cNvPr id="177166" name="Text Box 1038"/>
            <p:cNvSpPr txBox="1">
              <a:spLocks noChangeArrowheads="1"/>
            </p:cNvSpPr>
            <p:nvPr/>
          </p:nvSpPr>
          <p:spPr bwMode="auto">
            <a:xfrm>
              <a:off x="5184" y="3840"/>
              <a:ext cx="240" cy="291"/>
            </a:xfrm>
            <a:prstGeom prst="rect">
              <a:avLst/>
            </a:prstGeom>
            <a:noFill/>
            <a:ln w="9525">
              <a:noFill/>
              <a:miter lim="800000"/>
              <a:headEnd/>
              <a:tailEnd/>
            </a:ln>
            <a:effectLst/>
          </p:spPr>
          <p:txBody>
            <a:bodyPr>
              <a:spAutoFit/>
            </a:bodyPr>
            <a:lstStyle/>
            <a:p>
              <a:pPr>
                <a:spcBef>
                  <a:spcPct val="50000"/>
                </a:spcBef>
                <a:buNone/>
              </a:pPr>
              <a:r>
                <a:rPr lang="en-US" sz="2400" dirty="0"/>
                <a:t>1</a:t>
              </a:r>
            </a:p>
          </p:txBody>
        </p:sp>
      </p:grpSp>
      <p:sp>
        <p:nvSpPr>
          <p:cNvPr id="177167" name="Freeform 1039"/>
          <p:cNvSpPr>
            <a:spLocks/>
          </p:cNvSpPr>
          <p:nvPr/>
        </p:nvSpPr>
        <p:spPr bwMode="auto">
          <a:xfrm>
            <a:off x="7058025" y="1892300"/>
            <a:ext cx="1323975" cy="1384300"/>
          </a:xfrm>
          <a:custGeom>
            <a:avLst/>
            <a:gdLst/>
            <a:ahLst/>
            <a:cxnLst>
              <a:cxn ang="0">
                <a:pos x="0" y="872"/>
              </a:cxn>
              <a:cxn ang="0">
                <a:pos x="544" y="343"/>
              </a:cxn>
              <a:cxn ang="0">
                <a:pos x="834" y="0"/>
              </a:cxn>
              <a:cxn ang="0">
                <a:pos x="834" y="872"/>
              </a:cxn>
              <a:cxn ang="0">
                <a:pos x="0" y="872"/>
              </a:cxn>
            </a:cxnLst>
            <a:rect l="0" t="0" r="r" b="b"/>
            <a:pathLst>
              <a:path w="834" h="872">
                <a:moveTo>
                  <a:pt x="0" y="872"/>
                </a:moveTo>
                <a:lnTo>
                  <a:pt x="544" y="343"/>
                </a:lnTo>
                <a:lnTo>
                  <a:pt x="834" y="0"/>
                </a:lnTo>
                <a:lnTo>
                  <a:pt x="834" y="872"/>
                </a:lnTo>
                <a:lnTo>
                  <a:pt x="0" y="872"/>
                </a:lnTo>
                <a:close/>
              </a:path>
            </a:pathLst>
          </a:custGeom>
          <a:solidFill>
            <a:srgbClr val="FFFFFF"/>
          </a:solidFill>
          <a:ln w="9525">
            <a:solidFill>
              <a:schemeClr val="tx1"/>
            </a:solidFill>
            <a:round/>
            <a:headEnd/>
            <a:tailEnd/>
          </a:ln>
          <a:effectLst/>
        </p:spPr>
        <p:txBody>
          <a:bodyPr/>
          <a:lstStyle/>
          <a:p>
            <a:endParaRPr lang="en-US"/>
          </a:p>
        </p:txBody>
      </p:sp>
      <p:grpSp>
        <p:nvGrpSpPr>
          <p:cNvPr id="5" name="Group 1040"/>
          <p:cNvGrpSpPr>
            <a:grpSpLocks/>
          </p:cNvGrpSpPr>
          <p:nvPr/>
        </p:nvGrpSpPr>
        <p:grpSpPr bwMode="auto">
          <a:xfrm>
            <a:off x="304800" y="1447800"/>
            <a:ext cx="1371600" cy="4648200"/>
            <a:chOff x="192" y="912"/>
            <a:chExt cx="864" cy="2928"/>
          </a:xfrm>
        </p:grpSpPr>
        <p:sp>
          <p:nvSpPr>
            <p:cNvPr id="177169" name="Line 1041"/>
            <p:cNvSpPr>
              <a:spLocks noChangeShapeType="1"/>
            </p:cNvSpPr>
            <p:nvPr/>
          </p:nvSpPr>
          <p:spPr bwMode="auto">
            <a:xfrm flipV="1">
              <a:off x="672" y="1200"/>
              <a:ext cx="0" cy="2640"/>
            </a:xfrm>
            <a:prstGeom prst="line">
              <a:avLst/>
            </a:prstGeom>
            <a:noFill/>
            <a:ln w="9525">
              <a:solidFill>
                <a:schemeClr val="tx1"/>
              </a:solidFill>
              <a:round/>
              <a:headEnd/>
              <a:tailEnd/>
            </a:ln>
            <a:effectLst/>
          </p:spPr>
          <p:txBody>
            <a:bodyPr/>
            <a:lstStyle/>
            <a:p>
              <a:endParaRPr lang="en-US"/>
            </a:p>
          </p:txBody>
        </p:sp>
        <p:graphicFrame>
          <p:nvGraphicFramePr>
            <p:cNvPr id="237568" name="Object 2048"/>
            <p:cNvGraphicFramePr>
              <a:graphicFrameLocks noChangeAspect="1"/>
            </p:cNvGraphicFramePr>
            <p:nvPr/>
          </p:nvGraphicFramePr>
          <p:xfrm>
            <a:off x="192" y="2304"/>
            <a:ext cx="349" cy="384"/>
          </p:xfrm>
          <a:graphic>
            <a:graphicData uri="http://schemas.openxmlformats.org/presentationml/2006/ole">
              <p:oleObj spid="_x0000_s128002" name="Equation" r:id="rId6" imgW="126720" imgH="139680" progId="Equation.3">
                <p:embed/>
              </p:oleObj>
            </a:graphicData>
          </a:graphic>
        </p:graphicFrame>
        <p:sp>
          <p:nvSpPr>
            <p:cNvPr id="177171" name="Text Box 1043"/>
            <p:cNvSpPr txBox="1">
              <a:spLocks noChangeArrowheads="1"/>
            </p:cNvSpPr>
            <p:nvPr/>
          </p:nvSpPr>
          <p:spPr bwMode="auto">
            <a:xfrm>
              <a:off x="192" y="912"/>
              <a:ext cx="864" cy="523"/>
            </a:xfrm>
            <a:prstGeom prst="rect">
              <a:avLst/>
            </a:prstGeom>
            <a:noFill/>
            <a:ln w="9525">
              <a:noFill/>
              <a:miter lim="800000"/>
              <a:headEnd/>
              <a:tailEnd/>
            </a:ln>
            <a:effectLst/>
          </p:spPr>
          <p:txBody>
            <a:bodyPr>
              <a:spAutoFit/>
            </a:bodyPr>
            <a:lstStyle/>
            <a:p>
              <a:pPr>
                <a:spcBef>
                  <a:spcPct val="50000"/>
                </a:spcBef>
                <a:buNone/>
              </a:pPr>
              <a:r>
                <a:rPr lang="en-US" sz="2400" dirty="0" smtClean="0"/>
                <a:t>Loss Size</a:t>
              </a:r>
              <a:endParaRPr lang="en-US" sz="2400" dirty="0"/>
            </a:p>
          </p:txBody>
        </p:sp>
      </p:grpSp>
      <p:sp>
        <p:nvSpPr>
          <p:cNvPr id="177172" name="Line 1044"/>
          <p:cNvSpPr>
            <a:spLocks noChangeShapeType="1"/>
          </p:cNvSpPr>
          <p:nvPr/>
        </p:nvSpPr>
        <p:spPr bwMode="auto">
          <a:xfrm>
            <a:off x="7086600" y="3276600"/>
            <a:ext cx="0" cy="2819400"/>
          </a:xfrm>
          <a:prstGeom prst="line">
            <a:avLst/>
          </a:prstGeom>
          <a:noFill/>
          <a:ln w="9525">
            <a:solidFill>
              <a:schemeClr val="tx1"/>
            </a:solidFill>
            <a:prstDash val="dash"/>
            <a:round/>
            <a:headEnd/>
            <a:tailEnd/>
          </a:ln>
          <a:effectLst/>
        </p:spPr>
        <p:txBody>
          <a:bodyPr wrap="none"/>
          <a:lstStyle/>
          <a:p>
            <a:endParaRPr lang="en-US"/>
          </a:p>
        </p:txBody>
      </p:sp>
      <p:sp>
        <p:nvSpPr>
          <p:cNvPr id="177173" name="Line 1045"/>
          <p:cNvSpPr>
            <a:spLocks noChangeShapeType="1"/>
          </p:cNvSpPr>
          <p:nvPr/>
        </p:nvSpPr>
        <p:spPr bwMode="auto">
          <a:xfrm>
            <a:off x="7086600" y="3276600"/>
            <a:ext cx="1295400" cy="0"/>
          </a:xfrm>
          <a:prstGeom prst="line">
            <a:avLst/>
          </a:prstGeom>
          <a:noFill/>
          <a:ln w="9525">
            <a:solidFill>
              <a:schemeClr val="tx1"/>
            </a:solidFill>
            <a:round/>
            <a:headEnd/>
            <a:tailEnd/>
          </a:ln>
          <a:effectLst/>
        </p:spPr>
        <p:txBody>
          <a:bodyPr/>
          <a:lstStyle/>
          <a:p>
            <a:endParaRPr lang="en-US"/>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77155"/>
                                        </p:tgtEl>
                                        <p:attrNameLst>
                                          <p:attrName>style.visibility</p:attrName>
                                        </p:attrNameLst>
                                      </p:cBhvr>
                                      <p:to>
                                        <p:strVal val="visible"/>
                                      </p:to>
                                    </p:set>
                                    <p:animEffect transition="in" filter="box(out)">
                                      <p:cBhvr>
                                        <p:cTn id="7" dur="500"/>
                                        <p:tgtEl>
                                          <p:spTgt spid="177155"/>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strips(upRight)">
                                      <p:cBhvr>
                                        <p:cTn id="11" dur="500"/>
                                        <p:tgtEl>
                                          <p:spTgt spid="3"/>
                                        </p:tgtEl>
                                      </p:cBhvr>
                                    </p:animEffect>
                                  </p:childTnLst>
                                </p:cTn>
                              </p:par>
                            </p:childTnLst>
                          </p:cTn>
                        </p:par>
                        <p:par>
                          <p:cTn id="12" fill="hold">
                            <p:stCondLst>
                              <p:cond delay="1000"/>
                            </p:stCondLst>
                            <p:childTnLst>
                              <p:par>
                                <p:cTn id="13" presetID="2" presetClass="entr" presetSubtype="9"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0-#ppt_w/2"/>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22" presetClass="entr" presetSubtype="4"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177154"/>
                                        </p:tgtEl>
                                        <p:attrNameLst>
                                          <p:attrName>style.visibility</p:attrName>
                                        </p:attrNameLst>
                                      </p:cBhvr>
                                      <p:to>
                                        <p:strVal val="visible"/>
                                      </p:to>
                                    </p:set>
                                    <p:animEffect transition="in" filter="wipe(left)">
                                      <p:cBhvr>
                                        <p:cTn id="24" dur="500"/>
                                        <p:tgtEl>
                                          <p:spTgt spid="177154"/>
                                        </p:tgtEl>
                                      </p:cBhvr>
                                    </p:animEffect>
                                  </p:childTnLst>
                                </p:cTn>
                              </p:par>
                            </p:childTnLst>
                          </p:cTn>
                        </p:par>
                        <p:par>
                          <p:cTn id="25" fill="hold">
                            <p:stCondLst>
                              <p:cond delay="2500"/>
                            </p:stCondLst>
                            <p:childTnLst>
                              <p:par>
                                <p:cTn id="26" presetID="22" presetClass="entr" presetSubtype="8" fill="hold"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left)">
                                      <p:cBhvr>
                                        <p:cTn id="28" dur="500"/>
                                        <p:tgtEl>
                                          <p:spTgt spid="2"/>
                                        </p:tgtEl>
                                      </p:cBhvr>
                                    </p:animEffect>
                                  </p:childTnLst>
                                </p:cTn>
                              </p:par>
                            </p:childTnLst>
                          </p:cTn>
                        </p:par>
                        <p:par>
                          <p:cTn id="29" fill="hold">
                            <p:stCondLst>
                              <p:cond delay="3000"/>
                            </p:stCondLst>
                            <p:childTnLst>
                              <p:par>
                                <p:cTn id="30" presetID="1" presetClass="entr" presetSubtype="0" fill="hold" grpId="0" nodeType="afterEffect">
                                  <p:stCondLst>
                                    <p:cond delay="0"/>
                                  </p:stCondLst>
                                  <p:childTnLst>
                                    <p:set>
                                      <p:cBhvr>
                                        <p:cTn id="31" dur="1" fill="hold">
                                          <p:stCondLst>
                                            <p:cond delay="499"/>
                                          </p:stCondLst>
                                        </p:cTn>
                                        <p:tgtEl>
                                          <p:spTgt spid="177173"/>
                                        </p:tgtEl>
                                        <p:attrNameLst>
                                          <p:attrName>style.visibility</p:attrName>
                                        </p:attrNameLst>
                                      </p:cBhvr>
                                      <p:to>
                                        <p:strVal val="visible"/>
                                      </p:to>
                                    </p:se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177172"/>
                                        </p:tgtEl>
                                        <p:attrNameLst>
                                          <p:attrName>style.visibility</p:attrName>
                                        </p:attrNameLst>
                                      </p:cBhvr>
                                      <p:to>
                                        <p:strVal val="visible"/>
                                      </p:to>
                                    </p:set>
                                    <p:animEffect transition="in" filter="wipe(up)">
                                      <p:cBhvr>
                                        <p:cTn id="35" dur="500"/>
                                        <p:tgtEl>
                                          <p:spTgt spid="177172"/>
                                        </p:tgtEl>
                                      </p:cBhvr>
                                    </p:animEffect>
                                  </p:childTnLst>
                                </p:cTn>
                              </p:par>
                            </p:childTnLst>
                          </p:cTn>
                        </p:par>
                        <p:par>
                          <p:cTn id="36" fill="hold">
                            <p:stCondLst>
                              <p:cond delay="4000"/>
                            </p:stCondLst>
                            <p:childTnLst>
                              <p:par>
                                <p:cTn id="37" presetID="22" presetClass="entr" presetSubtype="2" fill="hold" grpId="0" nodeType="afterEffect">
                                  <p:stCondLst>
                                    <p:cond delay="0"/>
                                  </p:stCondLst>
                                  <p:childTnLst>
                                    <p:set>
                                      <p:cBhvr>
                                        <p:cTn id="38" dur="1" fill="hold">
                                          <p:stCondLst>
                                            <p:cond delay="0"/>
                                          </p:stCondLst>
                                        </p:cTn>
                                        <p:tgtEl>
                                          <p:spTgt spid="177167"/>
                                        </p:tgtEl>
                                        <p:attrNameLst>
                                          <p:attrName>style.visibility</p:attrName>
                                        </p:attrNameLst>
                                      </p:cBhvr>
                                      <p:to>
                                        <p:strVal val="visible"/>
                                      </p:to>
                                    </p:set>
                                    <p:animEffect transition="in" filter="wipe(right)">
                                      <p:cBhvr>
                                        <p:cTn id="39" dur="500"/>
                                        <p:tgtEl>
                                          <p:spTgt spid="177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4" grpId="0" animBg="1"/>
      <p:bldP spid="177155" grpId="0" animBg="1" autoUpdateAnimBg="0"/>
      <p:bldP spid="177167" grpId="0" animBg="1"/>
      <p:bldP spid="177172" grpId="0" animBg="1"/>
      <p:bldP spid="17717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Layer method</a:t>
            </a:r>
          </a:p>
          <a:p>
            <a:r>
              <a:rPr lang="en-US" dirty="0" smtClean="0"/>
              <a:t>individual losses are sliced into layers based on predetermined intervals</a:t>
            </a:r>
          </a:p>
          <a:p>
            <a:r>
              <a:rPr lang="en-US" dirty="0" smtClean="0"/>
              <a:t>for each loss, the amount of loss corresponding to each layer is added to the aggregate for that layer</a:t>
            </a:r>
          </a:p>
          <a:p>
            <a:r>
              <a:rPr lang="en-US" dirty="0" smtClean="0"/>
              <a:t>the aggregate loss for each layer up to the limit is added together</a:t>
            </a:r>
          </a:p>
          <a:p>
            <a:r>
              <a:rPr lang="en-US" dirty="0" smtClean="0"/>
              <a:t>ALAE is added to the aggregate limited loss</a:t>
            </a:r>
            <a:endParaRPr lang="en-US" dirty="0">
              <a:cs typeface="Times New Roman" pitchFamily="18" charset="0"/>
            </a:endParaRPr>
          </a:p>
        </p:txBody>
      </p:sp>
      <p:sp>
        <p:nvSpPr>
          <p:cNvPr id="2" name="Title 1"/>
          <p:cNvSpPr>
            <a:spLocks noGrp="1"/>
          </p:cNvSpPr>
          <p:nvPr>
            <p:ph type="title"/>
          </p:nvPr>
        </p:nvSpPr>
        <p:spPr/>
        <p:txBody>
          <a:bodyPr>
            <a:normAutofit fontScale="90000"/>
          </a:bodyPr>
          <a:lstStyle/>
          <a:p>
            <a:r>
              <a:rPr lang="en-US" dirty="0" smtClean="0"/>
              <a:t>Aggregating and Limiting Losses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8" name="Freeform 2050" descr="Dark downward diagonal"/>
          <p:cNvSpPr>
            <a:spLocks/>
          </p:cNvSpPr>
          <p:nvPr/>
        </p:nvSpPr>
        <p:spPr bwMode="auto">
          <a:xfrm>
            <a:off x="1066800" y="1981200"/>
            <a:ext cx="7315200" cy="4114800"/>
          </a:xfrm>
          <a:custGeom>
            <a:avLst/>
            <a:gdLst/>
            <a:ahLst/>
            <a:cxnLst>
              <a:cxn ang="0">
                <a:pos x="0" y="2592"/>
              </a:cxn>
              <a:cxn ang="0">
                <a:pos x="222" y="2280"/>
              </a:cxn>
              <a:cxn ang="0">
                <a:pos x="656" y="1800"/>
              </a:cxn>
              <a:cxn ang="0">
                <a:pos x="1288" y="1400"/>
              </a:cxn>
              <a:cxn ang="0">
                <a:pos x="2336" y="1152"/>
              </a:cxn>
              <a:cxn ang="0">
                <a:pos x="3128" y="1024"/>
              </a:cxn>
              <a:cxn ang="0">
                <a:pos x="3775" y="819"/>
              </a:cxn>
              <a:cxn ang="0">
                <a:pos x="4319" y="303"/>
              </a:cxn>
              <a:cxn ang="0">
                <a:pos x="4608" y="0"/>
              </a:cxn>
              <a:cxn ang="0">
                <a:pos x="4608" y="2592"/>
              </a:cxn>
              <a:cxn ang="0">
                <a:pos x="0" y="2592"/>
              </a:cxn>
            </a:cxnLst>
            <a:rect l="0" t="0" r="r" b="b"/>
            <a:pathLst>
              <a:path w="4608" h="2592">
                <a:moveTo>
                  <a:pt x="0" y="2592"/>
                </a:moveTo>
                <a:lnTo>
                  <a:pt x="222" y="2280"/>
                </a:lnTo>
                <a:cubicBezTo>
                  <a:pt x="331" y="2148"/>
                  <a:pt x="478" y="1947"/>
                  <a:pt x="656" y="1800"/>
                </a:cubicBezTo>
                <a:cubicBezTo>
                  <a:pt x="834" y="1653"/>
                  <a:pt x="1008" y="1508"/>
                  <a:pt x="1288" y="1400"/>
                </a:cubicBezTo>
                <a:cubicBezTo>
                  <a:pt x="1568" y="1292"/>
                  <a:pt x="2029" y="1215"/>
                  <a:pt x="2336" y="1152"/>
                </a:cubicBezTo>
                <a:cubicBezTo>
                  <a:pt x="2643" y="1089"/>
                  <a:pt x="2888" y="1079"/>
                  <a:pt x="3128" y="1024"/>
                </a:cubicBezTo>
                <a:cubicBezTo>
                  <a:pt x="3368" y="969"/>
                  <a:pt x="3577" y="939"/>
                  <a:pt x="3775" y="819"/>
                </a:cubicBezTo>
                <a:cubicBezTo>
                  <a:pt x="3973" y="699"/>
                  <a:pt x="4181" y="440"/>
                  <a:pt x="4319" y="303"/>
                </a:cubicBezTo>
                <a:lnTo>
                  <a:pt x="4608" y="0"/>
                </a:lnTo>
                <a:lnTo>
                  <a:pt x="4608" y="2592"/>
                </a:lnTo>
                <a:lnTo>
                  <a:pt x="0" y="2592"/>
                </a:lnTo>
                <a:close/>
              </a:path>
            </a:pathLst>
          </a:custGeom>
          <a:pattFill prst="dkDnDiag">
            <a:fgClr>
              <a:schemeClr val="bg1"/>
            </a:fgClr>
            <a:bgClr>
              <a:srgbClr val="FFFFFF"/>
            </a:bgClr>
          </a:pattFill>
          <a:ln w="9525">
            <a:solidFill>
              <a:schemeClr val="tx1"/>
            </a:solidFill>
            <a:round/>
            <a:headEnd/>
            <a:tailEnd/>
          </a:ln>
          <a:effectLst/>
        </p:spPr>
        <p:txBody>
          <a:bodyPr/>
          <a:lstStyle/>
          <a:p>
            <a:endParaRPr lang="en-US"/>
          </a:p>
        </p:txBody>
      </p:sp>
      <p:sp>
        <p:nvSpPr>
          <p:cNvPr id="178179" name="Freeform 2051"/>
          <p:cNvSpPr>
            <a:spLocks/>
          </p:cNvSpPr>
          <p:nvPr/>
        </p:nvSpPr>
        <p:spPr bwMode="auto">
          <a:xfrm>
            <a:off x="1066800" y="3276600"/>
            <a:ext cx="7315200" cy="2819400"/>
          </a:xfrm>
          <a:custGeom>
            <a:avLst/>
            <a:gdLst/>
            <a:ahLst/>
            <a:cxnLst>
              <a:cxn ang="0">
                <a:pos x="0" y="1776"/>
              </a:cxn>
              <a:cxn ang="0">
                <a:pos x="300" y="1374"/>
              </a:cxn>
              <a:cxn ang="0">
                <a:pos x="492" y="1140"/>
              </a:cxn>
              <a:cxn ang="0">
                <a:pos x="672" y="972"/>
              </a:cxn>
              <a:cxn ang="0">
                <a:pos x="936" y="768"/>
              </a:cxn>
              <a:cxn ang="0">
                <a:pos x="1104" y="664"/>
              </a:cxn>
              <a:cxn ang="0">
                <a:pos x="1448" y="520"/>
              </a:cxn>
              <a:cxn ang="0">
                <a:pos x="1856" y="424"/>
              </a:cxn>
              <a:cxn ang="0">
                <a:pos x="2360" y="336"/>
              </a:cxn>
              <a:cxn ang="0">
                <a:pos x="2664" y="280"/>
              </a:cxn>
              <a:cxn ang="0">
                <a:pos x="3064" y="216"/>
              </a:cxn>
              <a:cxn ang="0">
                <a:pos x="3560" y="104"/>
              </a:cxn>
              <a:cxn ang="0">
                <a:pos x="3800" y="0"/>
              </a:cxn>
              <a:cxn ang="0">
                <a:pos x="4608" y="0"/>
              </a:cxn>
              <a:cxn ang="0">
                <a:pos x="4608" y="1776"/>
              </a:cxn>
              <a:cxn ang="0">
                <a:pos x="0" y="1776"/>
              </a:cxn>
            </a:cxnLst>
            <a:rect l="0" t="0" r="r" b="b"/>
            <a:pathLst>
              <a:path w="4608" h="1776">
                <a:moveTo>
                  <a:pt x="0" y="1776"/>
                </a:moveTo>
                <a:lnTo>
                  <a:pt x="300" y="1374"/>
                </a:lnTo>
                <a:lnTo>
                  <a:pt x="492" y="1140"/>
                </a:lnTo>
                <a:lnTo>
                  <a:pt x="672" y="972"/>
                </a:lnTo>
                <a:lnTo>
                  <a:pt x="936" y="768"/>
                </a:lnTo>
                <a:lnTo>
                  <a:pt x="1104" y="664"/>
                </a:lnTo>
                <a:lnTo>
                  <a:pt x="1448" y="520"/>
                </a:lnTo>
                <a:lnTo>
                  <a:pt x="1856" y="424"/>
                </a:lnTo>
                <a:cubicBezTo>
                  <a:pt x="2008" y="393"/>
                  <a:pt x="2225" y="360"/>
                  <a:pt x="2360" y="336"/>
                </a:cubicBezTo>
                <a:cubicBezTo>
                  <a:pt x="2495" y="312"/>
                  <a:pt x="2547" y="300"/>
                  <a:pt x="2664" y="280"/>
                </a:cubicBezTo>
                <a:cubicBezTo>
                  <a:pt x="2781" y="260"/>
                  <a:pt x="2915" y="245"/>
                  <a:pt x="3064" y="216"/>
                </a:cubicBezTo>
                <a:cubicBezTo>
                  <a:pt x="3213" y="187"/>
                  <a:pt x="3437" y="140"/>
                  <a:pt x="3560" y="104"/>
                </a:cubicBezTo>
                <a:lnTo>
                  <a:pt x="3800" y="0"/>
                </a:lnTo>
                <a:lnTo>
                  <a:pt x="4608" y="0"/>
                </a:lnTo>
                <a:lnTo>
                  <a:pt x="4608" y="1776"/>
                </a:lnTo>
                <a:lnTo>
                  <a:pt x="0" y="1776"/>
                </a:lnTo>
                <a:close/>
              </a:path>
            </a:pathLst>
          </a:custGeom>
          <a:solidFill>
            <a:srgbClr val="00B0F0"/>
          </a:solidFill>
          <a:ln w="9525">
            <a:solidFill>
              <a:schemeClr val="tx1"/>
            </a:solidFill>
            <a:round/>
            <a:headEnd/>
            <a:tailEnd/>
          </a:ln>
          <a:effectLst/>
        </p:spPr>
        <p:txBody>
          <a:bodyPr/>
          <a:lstStyle/>
          <a:p>
            <a:endParaRPr lang="en-US"/>
          </a:p>
        </p:txBody>
      </p:sp>
      <p:sp>
        <p:nvSpPr>
          <p:cNvPr id="178180" name="Rectangle 2052"/>
          <p:cNvSpPr>
            <a:spLocks noGrp="1" noChangeArrowheads="1"/>
          </p:cNvSpPr>
          <p:nvPr>
            <p:ph type="title"/>
          </p:nvPr>
        </p:nvSpPr>
        <p:spPr>
          <a:noFill/>
          <a:ln/>
        </p:spPr>
        <p:txBody>
          <a:bodyPr/>
          <a:lstStyle/>
          <a:p>
            <a:r>
              <a:rPr lang="en-US"/>
              <a:t>Layer Method</a:t>
            </a:r>
          </a:p>
        </p:txBody>
      </p:sp>
      <p:grpSp>
        <p:nvGrpSpPr>
          <p:cNvPr id="2" name="Group 2053"/>
          <p:cNvGrpSpPr>
            <a:grpSpLocks/>
          </p:cNvGrpSpPr>
          <p:nvPr/>
        </p:nvGrpSpPr>
        <p:grpSpPr bwMode="auto">
          <a:xfrm>
            <a:off x="685800" y="3048003"/>
            <a:ext cx="7696200" cy="461963"/>
            <a:chOff x="432" y="1920"/>
            <a:chExt cx="4848" cy="291"/>
          </a:xfrm>
        </p:grpSpPr>
        <p:sp>
          <p:nvSpPr>
            <p:cNvPr id="178182" name="Line 2054"/>
            <p:cNvSpPr>
              <a:spLocks noChangeShapeType="1"/>
            </p:cNvSpPr>
            <p:nvPr/>
          </p:nvSpPr>
          <p:spPr bwMode="auto">
            <a:xfrm>
              <a:off x="672" y="2064"/>
              <a:ext cx="4608" cy="0"/>
            </a:xfrm>
            <a:prstGeom prst="line">
              <a:avLst/>
            </a:prstGeom>
            <a:ln>
              <a:prstDash val="dash"/>
              <a:headEnd/>
              <a:tailEnd/>
            </a:ln>
          </p:spPr>
          <p:style>
            <a:lnRef idx="1">
              <a:schemeClr val="dk1"/>
            </a:lnRef>
            <a:fillRef idx="0">
              <a:schemeClr val="dk1"/>
            </a:fillRef>
            <a:effectRef idx="0">
              <a:schemeClr val="dk1"/>
            </a:effectRef>
            <a:fontRef idx="minor">
              <a:schemeClr val="tx1"/>
            </a:fontRef>
          </p:style>
          <p:txBody>
            <a:bodyPr/>
            <a:lstStyle/>
            <a:p>
              <a:endParaRPr lang="en-US" dirty="0"/>
            </a:p>
          </p:txBody>
        </p:sp>
        <p:sp>
          <p:nvSpPr>
            <p:cNvPr id="178183" name="Text Box 2055"/>
            <p:cNvSpPr txBox="1">
              <a:spLocks noChangeArrowheads="1"/>
            </p:cNvSpPr>
            <p:nvPr/>
          </p:nvSpPr>
          <p:spPr bwMode="auto">
            <a:xfrm>
              <a:off x="432" y="1920"/>
              <a:ext cx="240" cy="291"/>
            </a:xfrm>
            <a:prstGeom prst="rect">
              <a:avLst/>
            </a:prstGeom>
            <a:noFill/>
            <a:ln w="9525">
              <a:noFill/>
              <a:miter lim="800000"/>
              <a:headEnd/>
              <a:tailEnd/>
            </a:ln>
            <a:effectLst/>
          </p:spPr>
          <p:txBody>
            <a:bodyPr>
              <a:spAutoFit/>
            </a:bodyPr>
            <a:lstStyle/>
            <a:p>
              <a:pPr>
                <a:spcBef>
                  <a:spcPct val="50000"/>
                </a:spcBef>
                <a:buNone/>
              </a:pPr>
              <a:r>
                <a:rPr lang="en-US" sz="2400" dirty="0"/>
                <a:t>k</a:t>
              </a:r>
            </a:p>
          </p:txBody>
        </p:sp>
      </p:grpSp>
      <p:grpSp>
        <p:nvGrpSpPr>
          <p:cNvPr id="3" name="Group 2056"/>
          <p:cNvGrpSpPr>
            <a:grpSpLocks/>
          </p:cNvGrpSpPr>
          <p:nvPr/>
        </p:nvGrpSpPr>
        <p:grpSpPr bwMode="auto">
          <a:xfrm>
            <a:off x="2250484" y="1066800"/>
            <a:ext cx="6851205" cy="1905000"/>
            <a:chOff x="1524" y="672"/>
            <a:chExt cx="4210" cy="1201"/>
          </a:xfrm>
        </p:grpSpPr>
        <p:graphicFrame>
          <p:nvGraphicFramePr>
            <p:cNvPr id="238594" name="Object 3074"/>
            <p:cNvGraphicFramePr>
              <a:graphicFrameLocks noChangeAspect="1"/>
            </p:cNvGraphicFramePr>
            <p:nvPr/>
          </p:nvGraphicFramePr>
          <p:xfrm>
            <a:off x="1524" y="1200"/>
            <a:ext cx="2592" cy="673"/>
          </p:xfrm>
          <a:graphic>
            <a:graphicData uri="http://schemas.openxmlformats.org/presentationml/2006/ole">
              <p:oleObj spid="_x0000_s129028" name="Equation" r:id="rId3" imgW="1269720" imgH="330120" progId="Equation.3">
                <p:embed/>
              </p:oleObj>
            </a:graphicData>
          </a:graphic>
        </p:graphicFrame>
        <p:graphicFrame>
          <p:nvGraphicFramePr>
            <p:cNvPr id="238595" name="Object 3075"/>
            <p:cNvGraphicFramePr>
              <a:graphicFrameLocks noChangeAspect="1"/>
            </p:cNvGraphicFramePr>
            <p:nvPr/>
          </p:nvGraphicFramePr>
          <p:xfrm>
            <a:off x="3672" y="672"/>
            <a:ext cx="2062" cy="402"/>
          </p:xfrm>
          <a:graphic>
            <a:graphicData uri="http://schemas.openxmlformats.org/presentationml/2006/ole">
              <p:oleObj spid="_x0000_s129029" name="Equation" r:id="rId4" imgW="1041120" imgH="203040" progId="Equation.3">
                <p:embed/>
              </p:oleObj>
            </a:graphicData>
          </a:graphic>
        </p:graphicFrame>
      </p:grpSp>
      <p:sp>
        <p:nvSpPr>
          <p:cNvPr id="178188" name="Freeform 2060"/>
          <p:cNvSpPr>
            <a:spLocks/>
          </p:cNvSpPr>
          <p:nvPr/>
        </p:nvSpPr>
        <p:spPr bwMode="auto">
          <a:xfrm>
            <a:off x="7086600" y="1892300"/>
            <a:ext cx="1295400" cy="1384300"/>
          </a:xfrm>
          <a:custGeom>
            <a:avLst/>
            <a:gdLst/>
            <a:ahLst/>
            <a:cxnLst>
              <a:cxn ang="0">
                <a:pos x="0" y="872"/>
              </a:cxn>
              <a:cxn ang="0">
                <a:pos x="526" y="343"/>
              </a:cxn>
              <a:cxn ang="0">
                <a:pos x="816" y="0"/>
              </a:cxn>
              <a:cxn ang="0">
                <a:pos x="816" y="872"/>
              </a:cxn>
              <a:cxn ang="0">
                <a:pos x="0" y="872"/>
              </a:cxn>
            </a:cxnLst>
            <a:rect l="0" t="0" r="r" b="b"/>
            <a:pathLst>
              <a:path w="816" h="872">
                <a:moveTo>
                  <a:pt x="0" y="872"/>
                </a:moveTo>
                <a:lnTo>
                  <a:pt x="526" y="343"/>
                </a:lnTo>
                <a:lnTo>
                  <a:pt x="816" y="0"/>
                </a:lnTo>
                <a:lnTo>
                  <a:pt x="816" y="872"/>
                </a:lnTo>
                <a:lnTo>
                  <a:pt x="0" y="872"/>
                </a:lnTo>
                <a:close/>
              </a:path>
            </a:pathLst>
          </a:custGeom>
          <a:solidFill>
            <a:srgbClr val="FFFFFF"/>
          </a:solidFill>
          <a:ln w="9525">
            <a:solidFill>
              <a:schemeClr val="tx1"/>
            </a:solidFill>
            <a:round/>
            <a:headEnd/>
            <a:tailEnd/>
          </a:ln>
          <a:effectLst/>
        </p:spPr>
        <p:txBody>
          <a:bodyPr/>
          <a:lstStyle/>
          <a:p>
            <a:endParaRPr lang="en-US"/>
          </a:p>
        </p:txBody>
      </p:sp>
      <p:grpSp>
        <p:nvGrpSpPr>
          <p:cNvPr id="4" name="Group 2061"/>
          <p:cNvGrpSpPr>
            <a:grpSpLocks/>
          </p:cNvGrpSpPr>
          <p:nvPr/>
        </p:nvGrpSpPr>
        <p:grpSpPr bwMode="auto">
          <a:xfrm>
            <a:off x="304800" y="1447800"/>
            <a:ext cx="8305800" cy="5410200"/>
            <a:chOff x="192" y="912"/>
            <a:chExt cx="5232" cy="3408"/>
          </a:xfrm>
        </p:grpSpPr>
        <p:grpSp>
          <p:nvGrpSpPr>
            <p:cNvPr id="5" name="Group 2062"/>
            <p:cNvGrpSpPr>
              <a:grpSpLocks/>
            </p:cNvGrpSpPr>
            <p:nvPr/>
          </p:nvGrpSpPr>
          <p:grpSpPr bwMode="auto">
            <a:xfrm>
              <a:off x="672" y="3840"/>
              <a:ext cx="4752" cy="480"/>
              <a:chOff x="672" y="3840"/>
              <a:chExt cx="4752" cy="480"/>
            </a:xfrm>
          </p:grpSpPr>
          <p:grpSp>
            <p:nvGrpSpPr>
              <p:cNvPr id="6" name="Group 2063"/>
              <p:cNvGrpSpPr>
                <a:grpSpLocks/>
              </p:cNvGrpSpPr>
              <p:nvPr/>
            </p:nvGrpSpPr>
            <p:grpSpPr bwMode="auto">
              <a:xfrm>
                <a:off x="672" y="3840"/>
                <a:ext cx="4752" cy="480"/>
                <a:chOff x="672" y="3840"/>
                <a:chExt cx="4752" cy="480"/>
              </a:xfrm>
            </p:grpSpPr>
            <p:sp>
              <p:nvSpPr>
                <p:cNvPr id="178192" name="Line 2064"/>
                <p:cNvSpPr>
                  <a:spLocks noChangeShapeType="1"/>
                </p:cNvSpPr>
                <p:nvPr/>
              </p:nvSpPr>
              <p:spPr bwMode="auto">
                <a:xfrm>
                  <a:off x="672" y="3840"/>
                  <a:ext cx="4608" cy="0"/>
                </a:xfrm>
                <a:prstGeom prst="line">
                  <a:avLst/>
                </a:prstGeom>
                <a:noFill/>
                <a:ln w="9525">
                  <a:solidFill>
                    <a:schemeClr val="tx1"/>
                  </a:solidFill>
                  <a:round/>
                  <a:headEnd/>
                  <a:tailEnd/>
                </a:ln>
                <a:effectLst/>
              </p:spPr>
              <p:txBody>
                <a:bodyPr wrap="none"/>
                <a:lstStyle/>
                <a:p>
                  <a:endParaRPr lang="en-US"/>
                </a:p>
              </p:txBody>
            </p:sp>
            <p:sp>
              <p:nvSpPr>
                <p:cNvPr id="178193" name="Text Box 2065"/>
                <p:cNvSpPr txBox="1">
                  <a:spLocks noChangeArrowheads="1"/>
                </p:cNvSpPr>
                <p:nvPr/>
              </p:nvSpPr>
              <p:spPr bwMode="auto">
                <a:xfrm>
                  <a:off x="5184" y="3840"/>
                  <a:ext cx="240" cy="291"/>
                </a:xfrm>
                <a:prstGeom prst="rect">
                  <a:avLst/>
                </a:prstGeom>
                <a:noFill/>
                <a:ln w="9525">
                  <a:noFill/>
                  <a:miter lim="800000"/>
                  <a:headEnd/>
                  <a:tailEnd/>
                </a:ln>
                <a:effectLst/>
              </p:spPr>
              <p:txBody>
                <a:bodyPr>
                  <a:spAutoFit/>
                </a:bodyPr>
                <a:lstStyle/>
                <a:p>
                  <a:pPr>
                    <a:spcBef>
                      <a:spcPct val="50000"/>
                    </a:spcBef>
                    <a:buNone/>
                  </a:pPr>
                  <a:r>
                    <a:rPr lang="en-US" sz="2400" dirty="0" smtClean="0"/>
                    <a:t>1</a:t>
                  </a:r>
                  <a:endParaRPr lang="en-US" sz="2400" dirty="0"/>
                </a:p>
              </p:txBody>
            </p:sp>
            <p:graphicFrame>
              <p:nvGraphicFramePr>
                <p:cNvPr id="238593" name="Object 3073"/>
                <p:cNvGraphicFramePr>
                  <a:graphicFrameLocks noChangeAspect="1"/>
                </p:cNvGraphicFramePr>
                <p:nvPr/>
              </p:nvGraphicFramePr>
              <p:xfrm>
                <a:off x="2544" y="3892"/>
                <a:ext cx="720" cy="428"/>
              </p:xfrm>
              <a:graphic>
                <a:graphicData uri="http://schemas.openxmlformats.org/presentationml/2006/ole">
                  <p:oleObj spid="_x0000_s129027" name="Equation" r:id="rId5" imgW="342720" imgH="203040" progId="Equation.3">
                    <p:embed/>
                  </p:oleObj>
                </a:graphicData>
              </a:graphic>
            </p:graphicFrame>
          </p:grpSp>
          <p:sp>
            <p:nvSpPr>
              <p:cNvPr id="178195" name="Line 2067"/>
              <p:cNvSpPr>
                <a:spLocks noChangeShapeType="1"/>
              </p:cNvSpPr>
              <p:nvPr/>
            </p:nvSpPr>
            <p:spPr bwMode="auto">
              <a:xfrm>
                <a:off x="672" y="3840"/>
                <a:ext cx="4608" cy="0"/>
              </a:xfrm>
              <a:prstGeom prst="line">
                <a:avLst/>
              </a:prstGeom>
              <a:noFill/>
              <a:ln w="9525">
                <a:solidFill>
                  <a:schemeClr val="tx1"/>
                </a:solidFill>
                <a:round/>
                <a:headEnd/>
                <a:tailEnd/>
              </a:ln>
              <a:effectLst/>
            </p:spPr>
            <p:txBody>
              <a:bodyPr wrap="none"/>
              <a:lstStyle/>
              <a:p>
                <a:endParaRPr lang="en-US"/>
              </a:p>
            </p:txBody>
          </p:sp>
        </p:grpSp>
        <p:sp>
          <p:nvSpPr>
            <p:cNvPr id="178196" name="Line 2068"/>
            <p:cNvSpPr>
              <a:spLocks noChangeShapeType="1"/>
            </p:cNvSpPr>
            <p:nvPr/>
          </p:nvSpPr>
          <p:spPr bwMode="auto">
            <a:xfrm flipV="1">
              <a:off x="672" y="1200"/>
              <a:ext cx="0" cy="2640"/>
            </a:xfrm>
            <a:prstGeom prst="line">
              <a:avLst/>
            </a:prstGeom>
            <a:noFill/>
            <a:ln w="9525">
              <a:solidFill>
                <a:schemeClr val="tx1"/>
              </a:solidFill>
              <a:round/>
              <a:headEnd/>
              <a:tailEnd/>
            </a:ln>
            <a:effectLst/>
          </p:spPr>
          <p:txBody>
            <a:bodyPr/>
            <a:lstStyle/>
            <a:p>
              <a:endParaRPr lang="en-US"/>
            </a:p>
          </p:txBody>
        </p:sp>
        <p:sp>
          <p:nvSpPr>
            <p:cNvPr id="178197" name="Text Box 2069"/>
            <p:cNvSpPr txBox="1">
              <a:spLocks noChangeArrowheads="1"/>
            </p:cNvSpPr>
            <p:nvPr/>
          </p:nvSpPr>
          <p:spPr bwMode="auto">
            <a:xfrm>
              <a:off x="576" y="3840"/>
              <a:ext cx="240" cy="291"/>
            </a:xfrm>
            <a:prstGeom prst="rect">
              <a:avLst/>
            </a:prstGeom>
            <a:noFill/>
            <a:ln w="9525">
              <a:noFill/>
              <a:miter lim="800000"/>
              <a:headEnd/>
              <a:tailEnd/>
            </a:ln>
            <a:effectLst/>
          </p:spPr>
          <p:txBody>
            <a:bodyPr>
              <a:spAutoFit/>
            </a:bodyPr>
            <a:lstStyle/>
            <a:p>
              <a:pPr>
                <a:spcBef>
                  <a:spcPct val="50000"/>
                </a:spcBef>
                <a:buNone/>
              </a:pPr>
              <a:r>
                <a:rPr lang="en-US" sz="2400" dirty="0"/>
                <a:t>0</a:t>
              </a:r>
            </a:p>
          </p:txBody>
        </p:sp>
        <p:graphicFrame>
          <p:nvGraphicFramePr>
            <p:cNvPr id="238592" name="Object 3072"/>
            <p:cNvGraphicFramePr>
              <a:graphicFrameLocks noChangeAspect="1"/>
            </p:cNvGraphicFramePr>
            <p:nvPr/>
          </p:nvGraphicFramePr>
          <p:xfrm>
            <a:off x="192" y="2304"/>
            <a:ext cx="349" cy="384"/>
          </p:xfrm>
          <a:graphic>
            <a:graphicData uri="http://schemas.openxmlformats.org/presentationml/2006/ole">
              <p:oleObj spid="_x0000_s129026" name="Equation" r:id="rId6" imgW="126720" imgH="139680" progId="Equation.3">
                <p:embed/>
              </p:oleObj>
            </a:graphicData>
          </a:graphic>
        </p:graphicFrame>
        <p:sp>
          <p:nvSpPr>
            <p:cNvPr id="178199" name="Text Box 2071"/>
            <p:cNvSpPr txBox="1">
              <a:spLocks noChangeArrowheads="1"/>
            </p:cNvSpPr>
            <p:nvPr/>
          </p:nvSpPr>
          <p:spPr bwMode="auto">
            <a:xfrm>
              <a:off x="192" y="912"/>
              <a:ext cx="864" cy="523"/>
            </a:xfrm>
            <a:prstGeom prst="rect">
              <a:avLst/>
            </a:prstGeom>
            <a:noFill/>
            <a:ln w="9525">
              <a:noFill/>
              <a:miter lim="800000"/>
              <a:headEnd/>
              <a:tailEnd/>
            </a:ln>
            <a:effectLst/>
          </p:spPr>
          <p:txBody>
            <a:bodyPr>
              <a:spAutoFit/>
            </a:bodyPr>
            <a:lstStyle/>
            <a:p>
              <a:pPr>
                <a:spcBef>
                  <a:spcPct val="50000"/>
                </a:spcBef>
                <a:buNone/>
              </a:pPr>
              <a:r>
                <a:rPr lang="en-US" sz="2400" dirty="0"/>
                <a:t>Loss Size</a:t>
              </a:r>
            </a:p>
          </p:txBody>
        </p:sp>
      </p:grpSp>
      <p:cxnSp>
        <p:nvCxnSpPr>
          <p:cNvPr id="25" name="Straight Connector 24"/>
          <p:cNvCxnSpPr/>
          <p:nvPr/>
        </p:nvCxnSpPr>
        <p:spPr bwMode="auto">
          <a:xfrm>
            <a:off x="1905000" y="5029200"/>
            <a:ext cx="6477000" cy="0"/>
          </a:xfrm>
          <a:prstGeom prst="line">
            <a:avLst/>
          </a:prstGeom>
          <a:noFill/>
          <a:ln w="9525" cap="flat" cmpd="sng" algn="ctr">
            <a:noFill/>
            <a:prstDash val="solid"/>
            <a:round/>
            <a:headEnd type="none" w="med" len="med"/>
            <a:tailEnd type="none" w="med" len="med"/>
          </a:ln>
          <a:effectLst/>
        </p:spPr>
      </p:cxn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78180"/>
                                        </p:tgtEl>
                                        <p:attrNameLst>
                                          <p:attrName>style.visibility</p:attrName>
                                        </p:attrNameLst>
                                      </p:cBhvr>
                                      <p:to>
                                        <p:strVal val="visible"/>
                                      </p:to>
                                    </p:set>
                                    <p:animEffect transition="in" filter="wipe(up)">
                                      <p:cBhvr>
                                        <p:cTn id="7" dur="500"/>
                                        <p:tgtEl>
                                          <p:spTgt spid="178180"/>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linds(horizontal)">
                                      <p:cBhvr>
                                        <p:cTn id="11" dur="500"/>
                                        <p:tgtEl>
                                          <p:spTgt spid="3"/>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right)">
                                      <p:cBhvr>
                                        <p:cTn id="15" dur="500"/>
                                        <p:tgtEl>
                                          <p:spTgt spid="4"/>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78178"/>
                                        </p:tgtEl>
                                        <p:attrNameLst>
                                          <p:attrName>style.visibility</p:attrName>
                                        </p:attrNameLst>
                                      </p:cBhvr>
                                      <p:to>
                                        <p:strVal val="visible"/>
                                      </p:to>
                                    </p:set>
                                    <p:animEffect transition="in" filter="wipe(down)">
                                      <p:cBhvr>
                                        <p:cTn id="19" dur="500"/>
                                        <p:tgtEl>
                                          <p:spTgt spid="178178"/>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left)">
                                      <p:cBhvr>
                                        <p:cTn id="23" dur="500"/>
                                        <p:tgtEl>
                                          <p:spTgt spid="2"/>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178188"/>
                                        </p:tgtEl>
                                        <p:attrNameLst>
                                          <p:attrName>style.visibility</p:attrName>
                                        </p:attrNameLst>
                                      </p:cBhvr>
                                      <p:to>
                                        <p:strVal val="visible"/>
                                      </p:to>
                                    </p:set>
                                    <p:animEffect transition="in" filter="wipe(down)">
                                      <p:cBhvr>
                                        <p:cTn id="27" dur="500"/>
                                        <p:tgtEl>
                                          <p:spTgt spid="178188"/>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178179"/>
                                        </p:tgtEl>
                                        <p:attrNameLst>
                                          <p:attrName>style.visibility</p:attrName>
                                        </p:attrNameLst>
                                      </p:cBhvr>
                                      <p:to>
                                        <p:strVal val="visible"/>
                                      </p:to>
                                    </p:set>
                                    <p:animEffect transition="in" filter="wipe(up)">
                                      <p:cBhvr>
                                        <p:cTn id="31" dur="500"/>
                                        <p:tgtEl>
                                          <p:spTgt spid="178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animBg="1"/>
      <p:bldP spid="178179" grpId="0" animBg="1"/>
      <p:bldP spid="178180" grpId="0" animBg="1" autoUpdateAnimBg="0"/>
      <p:bldP spid="17818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0"/>
          <a:ext cx="8229600" cy="4797572"/>
        </p:xfrm>
        <a:graphic>
          <a:graphicData uri="http://schemas.openxmlformats.org/drawingml/2006/table">
            <a:tbl>
              <a:tblPr firstRow="1" bandRow="1">
                <a:tableStyleId>{5C22544A-7EE6-4342-B048-85BDC9FD1C3A}</a:tableStyleId>
              </a:tblPr>
              <a:tblGrid>
                <a:gridCol w="457200"/>
                <a:gridCol w="3886200"/>
                <a:gridCol w="3886200"/>
              </a:tblGrid>
              <a:tr h="533400">
                <a:tc>
                  <a:txBody>
                    <a:bodyPr/>
                    <a:lstStyle/>
                    <a:p>
                      <a:endParaRPr lang="en-US" dirty="0"/>
                    </a:p>
                  </a:txBody>
                  <a:tcPr>
                    <a:noFill/>
                  </a:tcPr>
                </a:tc>
                <a:tc>
                  <a:txBody>
                    <a:bodyPr/>
                    <a:lstStyle/>
                    <a:p>
                      <a:pPr algn="ctr"/>
                      <a:r>
                        <a:rPr lang="en-US" sz="2000" dirty="0" smtClean="0"/>
                        <a:t>Size Method</a:t>
                      </a:r>
                      <a:endParaRPr lang="en-US" sz="2000" dirty="0"/>
                    </a:p>
                  </a:txBody>
                  <a:tcPr/>
                </a:tc>
                <a:tc>
                  <a:txBody>
                    <a:bodyPr/>
                    <a:lstStyle/>
                    <a:p>
                      <a:pPr algn="ctr"/>
                      <a:r>
                        <a:rPr lang="en-US" sz="2000" dirty="0" smtClean="0"/>
                        <a:t>Layer Method</a:t>
                      </a:r>
                      <a:endParaRPr lang="en-US" sz="2000" dirty="0"/>
                    </a:p>
                  </a:txBody>
                  <a:tcPr/>
                </a:tc>
              </a:tr>
              <a:tr h="2132086">
                <a:tc>
                  <a:txBody>
                    <a:bodyPr/>
                    <a:lstStyle/>
                    <a:p>
                      <a:pPr algn="ctr"/>
                      <a:r>
                        <a:rPr lang="en-US" sz="2000" b="1" dirty="0" smtClean="0">
                          <a:solidFill>
                            <a:schemeClr val="bg1"/>
                          </a:solidFill>
                        </a:rPr>
                        <a:t>Advantages</a:t>
                      </a:r>
                      <a:endParaRPr lang="en-US" sz="2000" b="1" dirty="0">
                        <a:solidFill>
                          <a:schemeClr val="bg1"/>
                        </a:solidFill>
                      </a:endParaRPr>
                    </a:p>
                  </a:txBody>
                  <a:tcPr vert="vert270">
                    <a:solidFill>
                      <a:schemeClr val="accent1"/>
                    </a:solidFill>
                  </a:tcPr>
                </a:tc>
                <a:tc>
                  <a:txBody>
                    <a:bodyPr/>
                    <a:lstStyle/>
                    <a:p>
                      <a:pPr>
                        <a:buFont typeface="Arial" pitchFamily="34" charset="0"/>
                        <a:buChar char="•"/>
                      </a:pPr>
                      <a:r>
                        <a:rPr lang="en-US" dirty="0" smtClean="0"/>
                        <a:t>conceptually</a:t>
                      </a:r>
                      <a:r>
                        <a:rPr lang="en-US" baseline="0" dirty="0" smtClean="0"/>
                        <a:t> straightforward</a:t>
                      </a:r>
                    </a:p>
                    <a:p>
                      <a:pPr>
                        <a:buFont typeface="Arial" pitchFamily="34" charset="0"/>
                        <a:buChar char="•"/>
                      </a:pPr>
                      <a:r>
                        <a:rPr lang="en-US" baseline="0" dirty="0" smtClean="0"/>
                        <a:t>data can be used in calculations immediately</a:t>
                      </a:r>
                    </a:p>
                    <a:p>
                      <a:pPr>
                        <a:buFont typeface="Arial" pitchFamily="34" charset="0"/>
                        <a:buChar char="•"/>
                      </a:pPr>
                      <a:r>
                        <a:rPr lang="en-US" baseline="0" dirty="0" smtClean="0"/>
                        <a:t>more complicated integral is actually generally easier to calculate</a:t>
                      </a:r>
                      <a:endParaRPr lang="en-US" dirty="0"/>
                    </a:p>
                  </a:txBody>
                  <a:tcPr/>
                </a:tc>
                <a:tc>
                  <a:txBody>
                    <a:bodyPr/>
                    <a:lstStyle/>
                    <a:p>
                      <a:pPr>
                        <a:buFont typeface="Arial" pitchFamily="34" charset="0"/>
                        <a:buChar char="•"/>
                      </a:pPr>
                      <a:r>
                        <a:rPr lang="en-US" dirty="0" smtClean="0"/>
                        <a:t>computationally simple for calculating</a:t>
                      </a:r>
                      <a:r>
                        <a:rPr lang="en-US" baseline="0" dirty="0" smtClean="0"/>
                        <a:t> sets of increased limit factors</a:t>
                      </a:r>
                    </a:p>
                    <a:p>
                      <a:pPr>
                        <a:buFont typeface="Arial" pitchFamily="34" charset="0"/>
                        <a:buChar char="•"/>
                      </a:pPr>
                      <a:r>
                        <a:rPr lang="en-US" baseline="0" dirty="0" smtClean="0"/>
                        <a:t>no integration disadvantage when data is given numerically, which is generally the practical case</a:t>
                      </a:r>
                      <a:endParaRPr lang="en-US" dirty="0"/>
                    </a:p>
                  </a:txBody>
                  <a:tcPr/>
                </a:tc>
              </a:tr>
              <a:tr h="2132086">
                <a:tc>
                  <a:txBody>
                    <a:bodyPr/>
                    <a:lstStyle/>
                    <a:p>
                      <a:pPr algn="ctr"/>
                      <a:r>
                        <a:rPr lang="en-US" sz="2000" b="1" dirty="0" smtClean="0">
                          <a:solidFill>
                            <a:schemeClr val="bg1"/>
                          </a:solidFill>
                        </a:rPr>
                        <a:t>Disadvantages</a:t>
                      </a:r>
                      <a:endParaRPr lang="en-US" sz="2000" b="1" dirty="0">
                        <a:solidFill>
                          <a:schemeClr val="bg1"/>
                        </a:solidFill>
                      </a:endParaRPr>
                    </a:p>
                  </a:txBody>
                  <a:tcPr vert="vert270">
                    <a:solidFill>
                      <a:schemeClr val="accent1"/>
                    </a:solidFill>
                  </a:tcPr>
                </a:tc>
                <a:tc>
                  <a:txBody>
                    <a:bodyPr/>
                    <a:lstStyle/>
                    <a:p>
                      <a:pPr>
                        <a:buFont typeface="Arial" pitchFamily="34" charset="0"/>
                        <a:buChar char="•"/>
                      </a:pPr>
                      <a:r>
                        <a:rPr lang="en-US" dirty="0" smtClean="0"/>
                        <a:t>computationally</a:t>
                      </a:r>
                      <a:r>
                        <a:rPr lang="en-US" baseline="0" dirty="0" smtClean="0"/>
                        <a:t> intensive for calculating sets of increased limit factors</a:t>
                      </a:r>
                      <a:endParaRPr lang="en-US" dirty="0"/>
                    </a:p>
                  </a:txBody>
                  <a:tcPr/>
                </a:tc>
                <a:tc>
                  <a:txBody>
                    <a:bodyPr/>
                    <a:lstStyle/>
                    <a:p>
                      <a:pPr>
                        <a:buFont typeface="Arial" pitchFamily="34" charset="0"/>
                        <a:buChar char="•"/>
                      </a:pPr>
                      <a:r>
                        <a:rPr lang="en-US" dirty="0" smtClean="0"/>
                        <a:t>unintuitive</a:t>
                      </a:r>
                    </a:p>
                    <a:p>
                      <a:pPr>
                        <a:buFont typeface="Arial" pitchFamily="34" charset="0"/>
                        <a:buChar char="•"/>
                      </a:pPr>
                      <a:r>
                        <a:rPr lang="en-US" dirty="0" smtClean="0"/>
                        <a:t>data must be processed so that it can be used in calculations</a:t>
                      </a:r>
                    </a:p>
                    <a:p>
                      <a:pPr>
                        <a:buFont typeface="Arial" pitchFamily="34" charset="0"/>
                        <a:buChar char="•"/>
                      </a:pPr>
                      <a:r>
                        <a:rPr lang="en-US" i="1" dirty="0" smtClean="0">
                          <a:latin typeface="Times New Roman" pitchFamily="18" charset="0"/>
                          <a:cs typeface="Times New Roman" pitchFamily="18" charset="0"/>
                        </a:rPr>
                        <a:t>S</a:t>
                      </a:r>
                      <a:r>
                        <a:rPr lang="en-US" dirty="0" smtClean="0"/>
                        <a:t>(</a:t>
                      </a:r>
                      <a:r>
                        <a:rPr lang="en-US" i="1" dirty="0" smtClean="0">
                          <a:latin typeface="Times New Roman" pitchFamily="18" charset="0"/>
                          <a:cs typeface="Times New Roman" pitchFamily="18" charset="0"/>
                        </a:rPr>
                        <a:t>x</a:t>
                      </a:r>
                      <a:r>
                        <a:rPr lang="en-US" dirty="0" smtClean="0"/>
                        <a:t>)</a:t>
                      </a:r>
                      <a:r>
                        <a:rPr lang="en-US" baseline="0" dirty="0" smtClean="0"/>
                        <a:t> is generally a more difficult function to integrate</a:t>
                      </a:r>
                      <a:endParaRPr lang="en-US" dirty="0"/>
                    </a:p>
                  </a:txBody>
                  <a:tcPr/>
                </a:tc>
              </a:tr>
            </a:tbl>
          </a:graphicData>
        </a:graphic>
      </p:graphicFrame>
      <p:sp>
        <p:nvSpPr>
          <p:cNvPr id="2" name="Title 1"/>
          <p:cNvSpPr>
            <a:spLocks noGrp="1"/>
          </p:cNvSpPr>
          <p:nvPr>
            <p:ph type="title"/>
          </p:nvPr>
        </p:nvSpPr>
        <p:spPr/>
        <p:txBody>
          <a:bodyPr>
            <a:normAutofit/>
          </a:bodyPr>
          <a:lstStyle/>
          <a:p>
            <a:r>
              <a:rPr lang="en-US" dirty="0" smtClean="0"/>
              <a:t>Size Method </a:t>
            </a:r>
            <a:r>
              <a:rPr lang="en-US" dirty="0" err="1" smtClean="0"/>
              <a:t>vs</a:t>
            </a:r>
            <a:r>
              <a:rPr lang="en-US" dirty="0" smtClean="0"/>
              <a:t> Layer Method</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Size Method</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graphicFrame>
        <p:nvGraphicFramePr>
          <p:cNvPr id="10" name="Content Placeholder 9"/>
          <p:cNvGraphicFramePr>
            <a:graphicFrameLocks noGrp="1"/>
          </p:cNvGraphicFramePr>
          <p:nvPr>
            <p:ph idx="1"/>
          </p:nvPr>
        </p:nvGraphicFramePr>
        <p:xfrm>
          <a:off x="457200" y="1524000"/>
          <a:ext cx="8229600" cy="28651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Individual Loss Intervals</a:t>
                      </a:r>
                    </a:p>
                    <a:p>
                      <a:pPr algn="ctr"/>
                      <a:r>
                        <a:rPr lang="en-US" dirty="0" smtClean="0"/>
                        <a:t>(basic limit is $100k)</a:t>
                      </a:r>
                      <a:endParaRPr lang="en-US" dirty="0"/>
                    </a:p>
                  </a:txBody>
                  <a:tcPr/>
                </a:tc>
                <a:tc hMerge="1">
                  <a:txBody>
                    <a:bodyPr/>
                    <a:lstStyle/>
                    <a:p>
                      <a:endParaRPr lang="en-US" dirty="0"/>
                    </a:p>
                  </a:txBody>
                  <a:tcPr/>
                </a:tc>
                <a:tc rowSpan="2">
                  <a:txBody>
                    <a:bodyPr/>
                    <a:lstStyle/>
                    <a:p>
                      <a:pPr algn="ctr"/>
                      <a:r>
                        <a:rPr lang="en-US" dirty="0" smtClean="0"/>
                        <a:t>Aggregate Losses in Interval</a:t>
                      </a:r>
                      <a:endParaRPr lang="en-US" dirty="0"/>
                    </a:p>
                  </a:txBody>
                  <a:tcPr/>
                </a:tc>
                <a:tc rowSpan="2">
                  <a:txBody>
                    <a:bodyPr/>
                    <a:lstStyle/>
                    <a:p>
                      <a:pPr algn="ctr"/>
                      <a:r>
                        <a:rPr lang="en-US" dirty="0" smtClean="0"/>
                        <a:t>Number of Claims</a:t>
                      </a:r>
                      <a:r>
                        <a:rPr lang="en-US" baseline="0" dirty="0" smtClean="0"/>
                        <a:t> in Interval</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$100,000</a:t>
                      </a:r>
                      <a:endParaRPr lang="en-US" dirty="0"/>
                    </a:p>
                  </a:txBody>
                  <a:tcPr>
                    <a:solidFill>
                      <a:schemeClr val="accent1">
                        <a:lumMod val="40000"/>
                        <a:lumOff val="60000"/>
                      </a:schemeClr>
                    </a:solidFill>
                  </a:tcPr>
                </a:tc>
                <a:tc>
                  <a:txBody>
                    <a:bodyPr/>
                    <a:lstStyle/>
                    <a:p>
                      <a:pPr algn="ctr"/>
                      <a:r>
                        <a:rPr lang="en-US" dirty="0" smtClean="0"/>
                        <a:t>$25,000,000</a:t>
                      </a:r>
                      <a:endParaRPr lang="en-US" dirty="0"/>
                    </a:p>
                  </a:txBody>
                  <a:tcPr>
                    <a:solidFill>
                      <a:schemeClr val="accent1">
                        <a:lumMod val="40000"/>
                        <a:lumOff val="60000"/>
                      </a:schemeClr>
                    </a:solidFill>
                  </a:tcPr>
                </a:tc>
                <a:tc>
                  <a:txBody>
                    <a:bodyPr/>
                    <a:lstStyle/>
                    <a:p>
                      <a:pPr algn="ctr"/>
                      <a:r>
                        <a:rPr lang="en-US" dirty="0" smtClean="0"/>
                        <a:t>1,000</a:t>
                      </a:r>
                      <a:endParaRPr lang="en-US" dirty="0"/>
                    </a:p>
                  </a:txBody>
                  <a:tcPr>
                    <a:solidFill>
                      <a:schemeClr val="accent1">
                        <a:lumMod val="40000"/>
                        <a:lumOff val="60000"/>
                      </a:schemeClr>
                    </a:solidFill>
                  </a:tcPr>
                </a:tc>
              </a:tr>
              <a:tr h="370840">
                <a:tc>
                  <a:txBody>
                    <a:bodyPr/>
                    <a:lstStyle/>
                    <a:p>
                      <a:pPr algn="ctr"/>
                      <a:r>
                        <a:rPr lang="en-US" dirty="0" smtClean="0"/>
                        <a:t>$100,001</a:t>
                      </a:r>
                      <a:endParaRPr lang="en-US" dirty="0"/>
                    </a:p>
                  </a:txBody>
                  <a:tcPr>
                    <a:solidFill>
                      <a:schemeClr val="accent1">
                        <a:lumMod val="20000"/>
                        <a:lumOff val="80000"/>
                      </a:schemeClr>
                    </a:solidFill>
                  </a:tcPr>
                </a:tc>
                <a:tc>
                  <a:txBody>
                    <a:bodyPr/>
                    <a:lstStyle/>
                    <a:p>
                      <a:pPr algn="ctr"/>
                      <a:r>
                        <a:rPr lang="en-US" dirty="0" smtClean="0"/>
                        <a:t>$250,000</a:t>
                      </a:r>
                      <a:endParaRPr lang="en-US" dirty="0"/>
                    </a:p>
                  </a:txBody>
                  <a:tcPr>
                    <a:solidFill>
                      <a:schemeClr val="accent1">
                        <a:lumMod val="20000"/>
                        <a:lumOff val="80000"/>
                      </a:schemeClr>
                    </a:solidFill>
                  </a:tcPr>
                </a:tc>
                <a:tc>
                  <a:txBody>
                    <a:bodyPr/>
                    <a:lstStyle/>
                    <a:p>
                      <a:pPr algn="ctr"/>
                      <a:r>
                        <a:rPr lang="en-US" dirty="0" smtClean="0"/>
                        <a:t>$75,000,000</a:t>
                      </a:r>
                      <a:endParaRPr lang="en-US" dirty="0"/>
                    </a:p>
                  </a:txBody>
                  <a:tcPr>
                    <a:solidFill>
                      <a:schemeClr val="accent1">
                        <a:lumMod val="20000"/>
                        <a:lumOff val="80000"/>
                      </a:schemeClr>
                    </a:solidFill>
                  </a:tcPr>
                </a:tc>
                <a:tc>
                  <a:txBody>
                    <a:bodyPr/>
                    <a:lstStyle/>
                    <a:p>
                      <a:pPr algn="ctr"/>
                      <a:r>
                        <a:rPr lang="en-US" dirty="0" smtClean="0"/>
                        <a:t>500</a:t>
                      </a:r>
                      <a:endParaRPr lang="en-US" dirty="0"/>
                    </a:p>
                  </a:txBody>
                  <a:tcPr>
                    <a:solidFill>
                      <a:schemeClr val="accent1">
                        <a:lumMod val="20000"/>
                        <a:lumOff val="80000"/>
                      </a:schemeClr>
                    </a:solidFill>
                  </a:tcPr>
                </a:tc>
              </a:tr>
              <a:tr h="370840">
                <a:tc>
                  <a:txBody>
                    <a:bodyPr/>
                    <a:lstStyle/>
                    <a:p>
                      <a:pPr algn="ctr"/>
                      <a:r>
                        <a:rPr lang="en-US" dirty="0" smtClean="0"/>
                        <a:t>$250,001</a:t>
                      </a:r>
                      <a:endParaRPr lang="en-US" dirty="0"/>
                    </a:p>
                  </a:txBody>
                  <a:tcPr>
                    <a:solidFill>
                      <a:schemeClr val="accent1">
                        <a:lumMod val="40000"/>
                        <a:lumOff val="60000"/>
                      </a:schemeClr>
                    </a:solidFill>
                  </a:tcPr>
                </a:tc>
                <a:tc>
                  <a:txBody>
                    <a:bodyPr/>
                    <a:lstStyle/>
                    <a:p>
                      <a:pPr algn="ctr"/>
                      <a:r>
                        <a:rPr lang="en-US" dirty="0" smtClean="0"/>
                        <a:t>$500,000</a:t>
                      </a:r>
                      <a:endParaRPr lang="en-US" dirty="0"/>
                    </a:p>
                  </a:txBody>
                  <a:tcPr>
                    <a:solidFill>
                      <a:schemeClr val="accent1">
                        <a:lumMod val="40000"/>
                        <a:lumOff val="60000"/>
                      </a:schemeClr>
                    </a:solidFill>
                  </a:tcPr>
                </a:tc>
                <a:tc>
                  <a:txBody>
                    <a:bodyPr/>
                    <a:lstStyle/>
                    <a:p>
                      <a:pPr algn="ctr"/>
                      <a:r>
                        <a:rPr lang="en-US" dirty="0" smtClean="0"/>
                        <a:t>$60,000,000</a:t>
                      </a:r>
                      <a:endParaRPr lang="en-US" dirty="0"/>
                    </a:p>
                  </a:txBody>
                  <a:tcPr>
                    <a:solidFill>
                      <a:schemeClr val="accent1">
                        <a:lumMod val="40000"/>
                        <a:lumOff val="60000"/>
                      </a:schemeClr>
                    </a:solidFill>
                  </a:tcPr>
                </a:tc>
                <a:tc>
                  <a:txBody>
                    <a:bodyPr/>
                    <a:lstStyle/>
                    <a:p>
                      <a:pPr algn="ctr"/>
                      <a:r>
                        <a:rPr lang="en-US" dirty="0" smtClean="0"/>
                        <a:t>200</a:t>
                      </a:r>
                      <a:endParaRPr lang="en-US" dirty="0"/>
                    </a:p>
                  </a:txBody>
                  <a:tcPr>
                    <a:solidFill>
                      <a:schemeClr val="accent1">
                        <a:lumMod val="40000"/>
                        <a:lumOff val="60000"/>
                      </a:schemeClr>
                    </a:solidFill>
                  </a:tcPr>
                </a:tc>
              </a:tr>
              <a:tr h="370840">
                <a:tc>
                  <a:txBody>
                    <a:bodyPr/>
                    <a:lstStyle/>
                    <a:p>
                      <a:pPr algn="ctr"/>
                      <a:r>
                        <a:rPr lang="en-US" dirty="0" smtClean="0"/>
                        <a:t>$500,001</a:t>
                      </a:r>
                      <a:endParaRPr lang="en-US" dirty="0"/>
                    </a:p>
                  </a:txBody>
                  <a:tcPr>
                    <a:solidFill>
                      <a:schemeClr val="accent1">
                        <a:lumMod val="20000"/>
                        <a:lumOff val="80000"/>
                      </a:schemeClr>
                    </a:solidFill>
                  </a:tcPr>
                </a:tc>
                <a:tc>
                  <a:txBody>
                    <a:bodyPr/>
                    <a:lstStyle/>
                    <a:p>
                      <a:pPr algn="ctr"/>
                      <a:r>
                        <a:rPr lang="en-US" dirty="0" smtClean="0"/>
                        <a:t>$1,000,000</a:t>
                      </a:r>
                      <a:endParaRPr lang="en-US" dirty="0"/>
                    </a:p>
                  </a:txBody>
                  <a:tcPr>
                    <a:solidFill>
                      <a:schemeClr val="accent1">
                        <a:lumMod val="20000"/>
                        <a:lumOff val="80000"/>
                      </a:schemeClr>
                    </a:solidFill>
                  </a:tcPr>
                </a:tc>
                <a:tc>
                  <a:txBody>
                    <a:bodyPr/>
                    <a:lstStyle/>
                    <a:p>
                      <a:pPr algn="ctr"/>
                      <a:r>
                        <a:rPr lang="en-US" dirty="0" smtClean="0"/>
                        <a:t>$30,000,000</a:t>
                      </a:r>
                      <a:endParaRPr lang="en-US" dirty="0"/>
                    </a:p>
                  </a:txBody>
                  <a:tcPr>
                    <a:solidFill>
                      <a:schemeClr val="accent1">
                        <a:lumMod val="20000"/>
                        <a:lumOff val="80000"/>
                      </a:schemeClr>
                    </a:solidFill>
                  </a:tcPr>
                </a:tc>
                <a:tc>
                  <a:txBody>
                    <a:bodyPr/>
                    <a:lstStyle/>
                    <a:p>
                      <a:pPr algn="ctr"/>
                      <a:r>
                        <a:rPr lang="en-US" dirty="0" smtClean="0"/>
                        <a:t>50</a:t>
                      </a:r>
                      <a:endParaRPr lang="en-US" dirty="0"/>
                    </a:p>
                  </a:txBody>
                  <a:tcPr>
                    <a:solidFill>
                      <a:schemeClr val="accent1">
                        <a:lumMod val="20000"/>
                        <a:lumOff val="80000"/>
                      </a:schemeClr>
                    </a:solidFill>
                  </a:tcPr>
                </a:tc>
              </a:tr>
              <a:tr h="370840">
                <a:tc>
                  <a:txBody>
                    <a:bodyPr/>
                    <a:lstStyle/>
                    <a:p>
                      <a:pPr algn="ctr"/>
                      <a:r>
                        <a:rPr lang="en-US" dirty="0" smtClean="0"/>
                        <a:t>$1,000,001</a:t>
                      </a:r>
                      <a:endParaRPr lang="en-US" dirty="0"/>
                    </a:p>
                  </a:txBody>
                  <a:tcPr>
                    <a:solidFill>
                      <a:schemeClr val="accent1">
                        <a:lumMod val="40000"/>
                        <a:lumOff val="60000"/>
                      </a:schemeClr>
                    </a:solidFill>
                  </a:tcPr>
                </a:tc>
                <a:tc>
                  <a:txBody>
                    <a:bodyPr/>
                    <a:lstStyle/>
                    <a:p>
                      <a:pPr algn="ctr"/>
                      <a:r>
                        <a:rPr lang="en-US" dirty="0" smtClean="0"/>
                        <a:t>∞</a:t>
                      </a:r>
                      <a:endParaRPr lang="en-US" dirty="0"/>
                    </a:p>
                  </a:txBody>
                  <a:tcPr>
                    <a:solidFill>
                      <a:schemeClr val="accent1">
                        <a:lumMod val="40000"/>
                        <a:lumOff val="60000"/>
                      </a:schemeClr>
                    </a:solidFill>
                  </a:tcPr>
                </a:tc>
                <a:tc>
                  <a:txBody>
                    <a:bodyPr/>
                    <a:lstStyle/>
                    <a:p>
                      <a:pPr algn="ctr"/>
                      <a:r>
                        <a:rPr lang="en-US" dirty="0" smtClean="0"/>
                        <a:t>$15,000,000</a:t>
                      </a:r>
                      <a:endParaRPr lang="en-US" dirty="0"/>
                    </a:p>
                  </a:txBody>
                  <a:tcPr>
                    <a:solidFill>
                      <a:schemeClr val="accent1">
                        <a:lumMod val="40000"/>
                        <a:lumOff val="60000"/>
                      </a:schemeClr>
                    </a:solidFill>
                  </a:tcPr>
                </a:tc>
                <a:tc>
                  <a:txBody>
                    <a:bodyPr/>
                    <a:lstStyle/>
                    <a:p>
                      <a:pPr algn="ctr"/>
                      <a:r>
                        <a:rPr lang="en-US" dirty="0" smtClean="0"/>
                        <a:t>10</a:t>
                      </a:r>
                      <a:endParaRPr lang="en-US" dirty="0"/>
                    </a:p>
                  </a:txBody>
                  <a:tcPr>
                    <a:solidFill>
                      <a:schemeClr val="accent1">
                        <a:lumMod val="40000"/>
                        <a:lumOff val="60000"/>
                      </a:schemeClr>
                    </a:solidFill>
                  </a:tcPr>
                </a:tc>
              </a:tr>
            </a:tbl>
          </a:graphicData>
        </a:graphic>
      </p:graphicFrame>
      <p:graphicFrame>
        <p:nvGraphicFramePr>
          <p:cNvPr id="11" name="Object 10"/>
          <p:cNvGraphicFramePr>
            <a:graphicFrameLocks noChangeAspect="1"/>
          </p:cNvGraphicFramePr>
          <p:nvPr/>
        </p:nvGraphicFramePr>
        <p:xfrm>
          <a:off x="304800" y="5029200"/>
          <a:ext cx="8597900" cy="781628"/>
        </p:xfrm>
        <a:graphic>
          <a:graphicData uri="http://schemas.openxmlformats.org/presentationml/2006/ole">
            <p:oleObj spid="_x0000_s8194" name="Equation" r:id="rId4" imgW="4330440" imgH="393480" progId="Equation.3">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610600" cy="1470025"/>
          </a:xfrm>
        </p:spPr>
        <p:txBody>
          <a:bodyPr>
            <a:normAutofit fontScale="90000"/>
          </a:bodyPr>
          <a:lstStyle/>
          <a:p>
            <a:r>
              <a:rPr lang="en-US" dirty="0" smtClean="0"/>
              <a:t>Basic Ratemaking Workshop:</a:t>
            </a:r>
            <a:br>
              <a:rPr lang="en-US" dirty="0" smtClean="0"/>
            </a:br>
            <a:r>
              <a:rPr lang="en-US" dirty="0" smtClean="0"/>
              <a:t>Intro to Increased Limit Factors</a:t>
            </a:r>
            <a:endParaRPr lang="en-US" dirty="0"/>
          </a:p>
        </p:txBody>
      </p:sp>
      <p:sp>
        <p:nvSpPr>
          <p:cNvPr id="3" name="Subtitle 2"/>
          <p:cNvSpPr>
            <a:spLocks noGrp="1"/>
          </p:cNvSpPr>
          <p:nvPr>
            <p:ph type="subTitle" idx="1"/>
          </p:nvPr>
        </p:nvSpPr>
        <p:spPr>
          <a:xfrm>
            <a:off x="533400" y="2895600"/>
            <a:ext cx="8062912" cy="2169320"/>
          </a:xfrm>
        </p:spPr>
        <p:txBody>
          <a:bodyPr>
            <a:normAutofit/>
          </a:bodyPr>
          <a:lstStyle/>
          <a:p>
            <a:endParaRPr lang="en-US" dirty="0" smtClean="0"/>
          </a:p>
          <a:p>
            <a:r>
              <a:rPr lang="en-US" dirty="0" smtClean="0"/>
              <a:t>Background and Notation</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Size Method</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graphicFrame>
        <p:nvGraphicFramePr>
          <p:cNvPr id="10" name="Content Placeholder 9"/>
          <p:cNvGraphicFramePr>
            <a:graphicFrameLocks noGrp="1"/>
          </p:cNvGraphicFramePr>
          <p:nvPr>
            <p:ph idx="1"/>
          </p:nvPr>
        </p:nvGraphicFramePr>
        <p:xfrm>
          <a:off x="457200" y="1524000"/>
          <a:ext cx="8229600" cy="28651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Individual Loss Intervals</a:t>
                      </a:r>
                    </a:p>
                    <a:p>
                      <a:pPr algn="ctr"/>
                      <a:r>
                        <a:rPr lang="en-US" dirty="0" smtClean="0"/>
                        <a:t>(basic limit is $100k)</a:t>
                      </a:r>
                      <a:endParaRPr lang="en-US" dirty="0"/>
                    </a:p>
                  </a:txBody>
                  <a:tcPr/>
                </a:tc>
                <a:tc hMerge="1">
                  <a:txBody>
                    <a:bodyPr/>
                    <a:lstStyle/>
                    <a:p>
                      <a:endParaRPr lang="en-US" dirty="0"/>
                    </a:p>
                  </a:txBody>
                  <a:tcPr/>
                </a:tc>
                <a:tc rowSpan="2">
                  <a:txBody>
                    <a:bodyPr/>
                    <a:lstStyle/>
                    <a:p>
                      <a:pPr algn="ctr"/>
                      <a:r>
                        <a:rPr lang="en-US" dirty="0" smtClean="0"/>
                        <a:t>Aggregate Losses in Interval</a:t>
                      </a:r>
                      <a:endParaRPr lang="en-US" dirty="0"/>
                    </a:p>
                  </a:txBody>
                  <a:tcPr/>
                </a:tc>
                <a:tc rowSpan="2">
                  <a:txBody>
                    <a:bodyPr/>
                    <a:lstStyle/>
                    <a:p>
                      <a:pPr algn="ctr"/>
                      <a:r>
                        <a:rPr lang="en-US" dirty="0" smtClean="0"/>
                        <a:t>Number of Claims</a:t>
                      </a:r>
                      <a:r>
                        <a:rPr lang="en-US" baseline="0" dirty="0" smtClean="0"/>
                        <a:t> in Interval</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$100,000</a:t>
                      </a:r>
                      <a:endParaRPr lang="en-US" dirty="0"/>
                    </a:p>
                  </a:txBody>
                  <a:tcPr>
                    <a:solidFill>
                      <a:schemeClr val="accent1">
                        <a:lumMod val="40000"/>
                        <a:lumOff val="60000"/>
                      </a:schemeClr>
                    </a:solidFill>
                  </a:tcPr>
                </a:tc>
                <a:tc>
                  <a:txBody>
                    <a:bodyPr/>
                    <a:lstStyle/>
                    <a:p>
                      <a:pPr algn="ctr"/>
                      <a:r>
                        <a:rPr lang="en-US" dirty="0" smtClean="0"/>
                        <a:t>$25,000,000</a:t>
                      </a:r>
                      <a:endParaRPr lang="en-US" dirty="0"/>
                    </a:p>
                  </a:txBody>
                  <a:tcPr>
                    <a:solidFill>
                      <a:schemeClr val="accent1">
                        <a:lumMod val="40000"/>
                        <a:lumOff val="60000"/>
                      </a:schemeClr>
                    </a:solidFill>
                  </a:tcPr>
                </a:tc>
                <a:tc>
                  <a:txBody>
                    <a:bodyPr/>
                    <a:lstStyle/>
                    <a:p>
                      <a:pPr algn="ctr"/>
                      <a:r>
                        <a:rPr lang="en-US" dirty="0" smtClean="0"/>
                        <a:t>1,000</a:t>
                      </a:r>
                      <a:endParaRPr lang="en-US" dirty="0"/>
                    </a:p>
                  </a:txBody>
                  <a:tcPr>
                    <a:solidFill>
                      <a:schemeClr val="accent1">
                        <a:lumMod val="40000"/>
                        <a:lumOff val="60000"/>
                      </a:schemeClr>
                    </a:solidFill>
                  </a:tcPr>
                </a:tc>
              </a:tr>
              <a:tr h="370840">
                <a:tc>
                  <a:txBody>
                    <a:bodyPr/>
                    <a:lstStyle/>
                    <a:p>
                      <a:pPr algn="ctr"/>
                      <a:r>
                        <a:rPr lang="en-US" dirty="0" smtClean="0"/>
                        <a:t>$100,001</a:t>
                      </a:r>
                      <a:endParaRPr lang="en-US" dirty="0"/>
                    </a:p>
                  </a:txBody>
                  <a:tcPr>
                    <a:solidFill>
                      <a:schemeClr val="accent1">
                        <a:lumMod val="20000"/>
                        <a:lumOff val="80000"/>
                      </a:schemeClr>
                    </a:solidFill>
                  </a:tcPr>
                </a:tc>
                <a:tc>
                  <a:txBody>
                    <a:bodyPr/>
                    <a:lstStyle/>
                    <a:p>
                      <a:pPr algn="ctr"/>
                      <a:r>
                        <a:rPr lang="en-US" dirty="0" smtClean="0"/>
                        <a:t>$250,000</a:t>
                      </a:r>
                      <a:endParaRPr lang="en-US" dirty="0"/>
                    </a:p>
                  </a:txBody>
                  <a:tcPr>
                    <a:solidFill>
                      <a:schemeClr val="accent1">
                        <a:lumMod val="20000"/>
                        <a:lumOff val="80000"/>
                      </a:schemeClr>
                    </a:solidFill>
                  </a:tcPr>
                </a:tc>
                <a:tc>
                  <a:txBody>
                    <a:bodyPr/>
                    <a:lstStyle/>
                    <a:p>
                      <a:pPr algn="ctr"/>
                      <a:r>
                        <a:rPr lang="en-US" dirty="0" smtClean="0"/>
                        <a:t>$75,000,000</a:t>
                      </a:r>
                      <a:endParaRPr lang="en-US" dirty="0"/>
                    </a:p>
                  </a:txBody>
                  <a:tcPr>
                    <a:solidFill>
                      <a:schemeClr val="accent1">
                        <a:lumMod val="20000"/>
                        <a:lumOff val="80000"/>
                      </a:schemeClr>
                    </a:solidFill>
                  </a:tcPr>
                </a:tc>
                <a:tc>
                  <a:txBody>
                    <a:bodyPr/>
                    <a:lstStyle/>
                    <a:p>
                      <a:pPr algn="ctr"/>
                      <a:r>
                        <a:rPr lang="en-US" dirty="0" smtClean="0"/>
                        <a:t>500</a:t>
                      </a:r>
                      <a:endParaRPr lang="en-US" dirty="0"/>
                    </a:p>
                  </a:txBody>
                  <a:tcPr>
                    <a:solidFill>
                      <a:schemeClr val="accent1">
                        <a:lumMod val="20000"/>
                        <a:lumOff val="80000"/>
                      </a:schemeClr>
                    </a:solidFill>
                  </a:tcPr>
                </a:tc>
              </a:tr>
              <a:tr h="370840">
                <a:tc>
                  <a:txBody>
                    <a:bodyPr/>
                    <a:lstStyle/>
                    <a:p>
                      <a:pPr algn="ctr"/>
                      <a:r>
                        <a:rPr lang="en-US" dirty="0" smtClean="0"/>
                        <a:t>$250,001</a:t>
                      </a:r>
                      <a:endParaRPr lang="en-US" dirty="0"/>
                    </a:p>
                  </a:txBody>
                  <a:tcPr>
                    <a:solidFill>
                      <a:schemeClr val="accent1">
                        <a:lumMod val="40000"/>
                        <a:lumOff val="60000"/>
                      </a:schemeClr>
                    </a:solidFill>
                  </a:tcPr>
                </a:tc>
                <a:tc>
                  <a:txBody>
                    <a:bodyPr/>
                    <a:lstStyle/>
                    <a:p>
                      <a:pPr algn="ctr"/>
                      <a:r>
                        <a:rPr lang="en-US" dirty="0" smtClean="0"/>
                        <a:t>$500,000</a:t>
                      </a:r>
                      <a:endParaRPr lang="en-US" dirty="0"/>
                    </a:p>
                  </a:txBody>
                  <a:tcPr>
                    <a:solidFill>
                      <a:schemeClr val="accent1">
                        <a:lumMod val="40000"/>
                        <a:lumOff val="60000"/>
                      </a:schemeClr>
                    </a:solidFill>
                  </a:tcPr>
                </a:tc>
                <a:tc>
                  <a:txBody>
                    <a:bodyPr/>
                    <a:lstStyle/>
                    <a:p>
                      <a:pPr algn="ctr"/>
                      <a:r>
                        <a:rPr lang="en-US" dirty="0" smtClean="0"/>
                        <a:t>$60,000,000</a:t>
                      </a:r>
                      <a:endParaRPr lang="en-US" dirty="0"/>
                    </a:p>
                  </a:txBody>
                  <a:tcPr>
                    <a:solidFill>
                      <a:schemeClr val="accent1">
                        <a:lumMod val="40000"/>
                        <a:lumOff val="60000"/>
                      </a:schemeClr>
                    </a:solidFill>
                  </a:tcPr>
                </a:tc>
                <a:tc>
                  <a:txBody>
                    <a:bodyPr/>
                    <a:lstStyle/>
                    <a:p>
                      <a:pPr algn="ctr"/>
                      <a:r>
                        <a:rPr lang="en-US" dirty="0" smtClean="0"/>
                        <a:t>200</a:t>
                      </a:r>
                      <a:endParaRPr lang="en-US" dirty="0"/>
                    </a:p>
                  </a:txBody>
                  <a:tcPr>
                    <a:solidFill>
                      <a:schemeClr val="accent1">
                        <a:lumMod val="40000"/>
                        <a:lumOff val="60000"/>
                      </a:schemeClr>
                    </a:solidFill>
                  </a:tcPr>
                </a:tc>
              </a:tr>
              <a:tr h="370840">
                <a:tc>
                  <a:txBody>
                    <a:bodyPr/>
                    <a:lstStyle/>
                    <a:p>
                      <a:pPr algn="ctr"/>
                      <a:r>
                        <a:rPr lang="en-US" dirty="0" smtClean="0"/>
                        <a:t>$500,001</a:t>
                      </a:r>
                      <a:endParaRPr lang="en-US" dirty="0"/>
                    </a:p>
                  </a:txBody>
                  <a:tcPr>
                    <a:solidFill>
                      <a:schemeClr val="accent1">
                        <a:lumMod val="20000"/>
                        <a:lumOff val="80000"/>
                      </a:schemeClr>
                    </a:solidFill>
                  </a:tcPr>
                </a:tc>
                <a:tc>
                  <a:txBody>
                    <a:bodyPr/>
                    <a:lstStyle/>
                    <a:p>
                      <a:pPr algn="ctr"/>
                      <a:r>
                        <a:rPr lang="en-US" dirty="0" smtClean="0"/>
                        <a:t>$1,000,000</a:t>
                      </a:r>
                      <a:endParaRPr lang="en-US" dirty="0"/>
                    </a:p>
                  </a:txBody>
                  <a:tcPr>
                    <a:solidFill>
                      <a:schemeClr val="accent1">
                        <a:lumMod val="20000"/>
                        <a:lumOff val="80000"/>
                      </a:schemeClr>
                    </a:solidFill>
                  </a:tcPr>
                </a:tc>
                <a:tc>
                  <a:txBody>
                    <a:bodyPr/>
                    <a:lstStyle/>
                    <a:p>
                      <a:pPr algn="ctr"/>
                      <a:r>
                        <a:rPr lang="en-US" dirty="0" smtClean="0"/>
                        <a:t>$30,000,000</a:t>
                      </a:r>
                      <a:endParaRPr lang="en-US" dirty="0"/>
                    </a:p>
                  </a:txBody>
                  <a:tcPr>
                    <a:solidFill>
                      <a:schemeClr val="accent1">
                        <a:lumMod val="20000"/>
                        <a:lumOff val="80000"/>
                      </a:schemeClr>
                    </a:solidFill>
                  </a:tcPr>
                </a:tc>
                <a:tc>
                  <a:txBody>
                    <a:bodyPr/>
                    <a:lstStyle/>
                    <a:p>
                      <a:pPr algn="ctr"/>
                      <a:r>
                        <a:rPr lang="en-US" dirty="0" smtClean="0"/>
                        <a:t>50</a:t>
                      </a:r>
                      <a:endParaRPr lang="en-US" dirty="0"/>
                    </a:p>
                  </a:txBody>
                  <a:tcPr>
                    <a:solidFill>
                      <a:schemeClr val="accent1">
                        <a:lumMod val="20000"/>
                        <a:lumOff val="80000"/>
                      </a:schemeClr>
                    </a:solidFill>
                  </a:tcPr>
                </a:tc>
              </a:tr>
              <a:tr h="370840">
                <a:tc>
                  <a:txBody>
                    <a:bodyPr/>
                    <a:lstStyle/>
                    <a:p>
                      <a:pPr algn="ctr"/>
                      <a:r>
                        <a:rPr lang="en-US" dirty="0" smtClean="0"/>
                        <a:t>$1,000,001</a:t>
                      </a:r>
                      <a:endParaRPr lang="en-US" dirty="0"/>
                    </a:p>
                  </a:txBody>
                  <a:tcPr>
                    <a:solidFill>
                      <a:schemeClr val="accent1">
                        <a:lumMod val="40000"/>
                        <a:lumOff val="60000"/>
                      </a:schemeClr>
                    </a:solidFill>
                  </a:tcPr>
                </a:tc>
                <a:tc>
                  <a:txBody>
                    <a:bodyPr/>
                    <a:lstStyle/>
                    <a:p>
                      <a:pPr algn="ctr"/>
                      <a:r>
                        <a:rPr lang="en-US" dirty="0" smtClean="0"/>
                        <a:t>∞</a:t>
                      </a:r>
                      <a:endParaRPr lang="en-US" dirty="0"/>
                    </a:p>
                  </a:txBody>
                  <a:tcPr>
                    <a:solidFill>
                      <a:schemeClr val="accent1">
                        <a:lumMod val="40000"/>
                        <a:lumOff val="60000"/>
                      </a:schemeClr>
                    </a:solidFill>
                  </a:tcPr>
                </a:tc>
                <a:tc>
                  <a:txBody>
                    <a:bodyPr/>
                    <a:lstStyle/>
                    <a:p>
                      <a:pPr algn="ctr"/>
                      <a:r>
                        <a:rPr lang="en-US" dirty="0" smtClean="0"/>
                        <a:t>$15,000,000</a:t>
                      </a:r>
                      <a:endParaRPr lang="en-US" dirty="0"/>
                    </a:p>
                  </a:txBody>
                  <a:tcPr>
                    <a:solidFill>
                      <a:schemeClr val="accent1">
                        <a:lumMod val="40000"/>
                        <a:lumOff val="60000"/>
                      </a:schemeClr>
                    </a:solidFill>
                  </a:tcPr>
                </a:tc>
                <a:tc>
                  <a:txBody>
                    <a:bodyPr/>
                    <a:lstStyle/>
                    <a:p>
                      <a:pPr algn="ctr"/>
                      <a:r>
                        <a:rPr lang="en-US" dirty="0" smtClean="0"/>
                        <a:t>10</a:t>
                      </a:r>
                      <a:endParaRPr lang="en-US" dirty="0"/>
                    </a:p>
                  </a:txBody>
                  <a:tcPr>
                    <a:solidFill>
                      <a:schemeClr val="accent1">
                        <a:lumMod val="40000"/>
                        <a:lumOff val="60000"/>
                      </a:schemeClr>
                    </a:solidFill>
                  </a:tcPr>
                </a:tc>
              </a:tr>
            </a:tbl>
          </a:graphicData>
        </a:graphic>
      </p:graphicFrame>
      <p:sp>
        <p:nvSpPr>
          <p:cNvPr id="6" name="Content Placeholder 2"/>
          <p:cNvSpPr txBox="1">
            <a:spLocks/>
          </p:cNvSpPr>
          <p:nvPr/>
        </p:nvSpPr>
        <p:spPr>
          <a:xfrm>
            <a:off x="152400" y="4419600"/>
            <a:ext cx="8839200" cy="22098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Calculate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ILF</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($1000k</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Size Method</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graphicFrame>
        <p:nvGraphicFramePr>
          <p:cNvPr id="10" name="Content Placeholder 9"/>
          <p:cNvGraphicFramePr>
            <a:graphicFrameLocks noGrp="1"/>
          </p:cNvGraphicFramePr>
          <p:nvPr>
            <p:ph idx="1"/>
          </p:nvPr>
        </p:nvGraphicFramePr>
        <p:xfrm>
          <a:off x="457200" y="1524000"/>
          <a:ext cx="8229600" cy="28651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Individual Loss Intervals</a:t>
                      </a:r>
                    </a:p>
                    <a:p>
                      <a:pPr algn="ctr"/>
                      <a:r>
                        <a:rPr lang="en-US" dirty="0" smtClean="0"/>
                        <a:t>(basic limit is $100k)</a:t>
                      </a:r>
                      <a:endParaRPr lang="en-US" dirty="0"/>
                    </a:p>
                  </a:txBody>
                  <a:tcPr/>
                </a:tc>
                <a:tc hMerge="1">
                  <a:txBody>
                    <a:bodyPr/>
                    <a:lstStyle/>
                    <a:p>
                      <a:endParaRPr lang="en-US" dirty="0"/>
                    </a:p>
                  </a:txBody>
                  <a:tcPr/>
                </a:tc>
                <a:tc rowSpan="2">
                  <a:txBody>
                    <a:bodyPr/>
                    <a:lstStyle/>
                    <a:p>
                      <a:pPr algn="ctr"/>
                      <a:r>
                        <a:rPr lang="en-US" dirty="0" smtClean="0"/>
                        <a:t>Aggregate Losses in Interval</a:t>
                      </a:r>
                      <a:endParaRPr lang="en-US" dirty="0"/>
                    </a:p>
                  </a:txBody>
                  <a:tcPr/>
                </a:tc>
                <a:tc rowSpan="2">
                  <a:txBody>
                    <a:bodyPr/>
                    <a:lstStyle/>
                    <a:p>
                      <a:pPr algn="ctr"/>
                      <a:r>
                        <a:rPr lang="en-US" dirty="0" smtClean="0"/>
                        <a:t>Number of Claims</a:t>
                      </a:r>
                      <a:r>
                        <a:rPr lang="en-US" baseline="0" dirty="0" smtClean="0"/>
                        <a:t> in Interval</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$100,000</a:t>
                      </a:r>
                      <a:endParaRPr lang="en-US" dirty="0"/>
                    </a:p>
                  </a:txBody>
                  <a:tcPr>
                    <a:solidFill>
                      <a:schemeClr val="accent1">
                        <a:lumMod val="40000"/>
                        <a:lumOff val="60000"/>
                      </a:schemeClr>
                    </a:solidFill>
                  </a:tcPr>
                </a:tc>
                <a:tc>
                  <a:txBody>
                    <a:bodyPr/>
                    <a:lstStyle/>
                    <a:p>
                      <a:pPr algn="ctr"/>
                      <a:r>
                        <a:rPr lang="en-US" dirty="0" smtClean="0"/>
                        <a:t>$25,000,000</a:t>
                      </a:r>
                      <a:endParaRPr lang="en-US" dirty="0"/>
                    </a:p>
                  </a:txBody>
                  <a:tcPr>
                    <a:solidFill>
                      <a:schemeClr val="accent1">
                        <a:lumMod val="40000"/>
                        <a:lumOff val="60000"/>
                      </a:schemeClr>
                    </a:solidFill>
                  </a:tcPr>
                </a:tc>
                <a:tc>
                  <a:txBody>
                    <a:bodyPr/>
                    <a:lstStyle/>
                    <a:p>
                      <a:pPr algn="ctr"/>
                      <a:r>
                        <a:rPr lang="en-US" dirty="0" smtClean="0"/>
                        <a:t>1,000</a:t>
                      </a:r>
                      <a:endParaRPr lang="en-US" dirty="0"/>
                    </a:p>
                  </a:txBody>
                  <a:tcPr>
                    <a:solidFill>
                      <a:schemeClr val="accent1">
                        <a:lumMod val="40000"/>
                        <a:lumOff val="60000"/>
                      </a:schemeClr>
                    </a:solidFill>
                  </a:tcPr>
                </a:tc>
              </a:tr>
              <a:tr h="370840">
                <a:tc>
                  <a:txBody>
                    <a:bodyPr/>
                    <a:lstStyle/>
                    <a:p>
                      <a:pPr algn="ctr"/>
                      <a:r>
                        <a:rPr lang="en-US" dirty="0" smtClean="0"/>
                        <a:t>$100,001</a:t>
                      </a:r>
                      <a:endParaRPr lang="en-US" dirty="0"/>
                    </a:p>
                  </a:txBody>
                  <a:tcPr>
                    <a:solidFill>
                      <a:schemeClr val="accent1">
                        <a:lumMod val="20000"/>
                        <a:lumOff val="80000"/>
                      </a:schemeClr>
                    </a:solidFill>
                  </a:tcPr>
                </a:tc>
                <a:tc>
                  <a:txBody>
                    <a:bodyPr/>
                    <a:lstStyle/>
                    <a:p>
                      <a:pPr algn="ctr"/>
                      <a:r>
                        <a:rPr lang="en-US" dirty="0" smtClean="0"/>
                        <a:t>$250,000</a:t>
                      </a:r>
                      <a:endParaRPr lang="en-US" dirty="0"/>
                    </a:p>
                  </a:txBody>
                  <a:tcPr>
                    <a:solidFill>
                      <a:schemeClr val="accent1">
                        <a:lumMod val="20000"/>
                        <a:lumOff val="80000"/>
                      </a:schemeClr>
                    </a:solidFill>
                  </a:tcPr>
                </a:tc>
                <a:tc>
                  <a:txBody>
                    <a:bodyPr/>
                    <a:lstStyle/>
                    <a:p>
                      <a:pPr algn="ctr"/>
                      <a:r>
                        <a:rPr lang="en-US" dirty="0" smtClean="0"/>
                        <a:t>$75,000,000</a:t>
                      </a:r>
                      <a:endParaRPr lang="en-US" dirty="0"/>
                    </a:p>
                  </a:txBody>
                  <a:tcPr>
                    <a:solidFill>
                      <a:schemeClr val="accent1">
                        <a:lumMod val="20000"/>
                        <a:lumOff val="80000"/>
                      </a:schemeClr>
                    </a:solidFill>
                  </a:tcPr>
                </a:tc>
                <a:tc>
                  <a:txBody>
                    <a:bodyPr/>
                    <a:lstStyle/>
                    <a:p>
                      <a:pPr algn="ctr"/>
                      <a:r>
                        <a:rPr lang="en-US" dirty="0" smtClean="0"/>
                        <a:t>500</a:t>
                      </a:r>
                      <a:endParaRPr lang="en-US" dirty="0"/>
                    </a:p>
                  </a:txBody>
                  <a:tcPr>
                    <a:solidFill>
                      <a:schemeClr val="accent1">
                        <a:lumMod val="20000"/>
                        <a:lumOff val="80000"/>
                      </a:schemeClr>
                    </a:solidFill>
                  </a:tcPr>
                </a:tc>
              </a:tr>
              <a:tr h="370840">
                <a:tc>
                  <a:txBody>
                    <a:bodyPr/>
                    <a:lstStyle/>
                    <a:p>
                      <a:pPr algn="ctr"/>
                      <a:r>
                        <a:rPr lang="en-US" dirty="0" smtClean="0"/>
                        <a:t>$250,001</a:t>
                      </a:r>
                      <a:endParaRPr lang="en-US" dirty="0"/>
                    </a:p>
                  </a:txBody>
                  <a:tcPr>
                    <a:solidFill>
                      <a:schemeClr val="accent1">
                        <a:lumMod val="40000"/>
                        <a:lumOff val="60000"/>
                      </a:schemeClr>
                    </a:solidFill>
                  </a:tcPr>
                </a:tc>
                <a:tc>
                  <a:txBody>
                    <a:bodyPr/>
                    <a:lstStyle/>
                    <a:p>
                      <a:pPr algn="ctr"/>
                      <a:r>
                        <a:rPr lang="en-US" dirty="0" smtClean="0"/>
                        <a:t>$500,000</a:t>
                      </a:r>
                      <a:endParaRPr lang="en-US" dirty="0"/>
                    </a:p>
                  </a:txBody>
                  <a:tcPr>
                    <a:solidFill>
                      <a:schemeClr val="accent1">
                        <a:lumMod val="40000"/>
                        <a:lumOff val="60000"/>
                      </a:schemeClr>
                    </a:solidFill>
                  </a:tcPr>
                </a:tc>
                <a:tc>
                  <a:txBody>
                    <a:bodyPr/>
                    <a:lstStyle/>
                    <a:p>
                      <a:pPr algn="ctr"/>
                      <a:r>
                        <a:rPr lang="en-US" dirty="0" smtClean="0"/>
                        <a:t>$60,000,000</a:t>
                      </a:r>
                      <a:endParaRPr lang="en-US" dirty="0"/>
                    </a:p>
                  </a:txBody>
                  <a:tcPr>
                    <a:solidFill>
                      <a:schemeClr val="accent1">
                        <a:lumMod val="40000"/>
                        <a:lumOff val="60000"/>
                      </a:schemeClr>
                    </a:solidFill>
                  </a:tcPr>
                </a:tc>
                <a:tc>
                  <a:txBody>
                    <a:bodyPr/>
                    <a:lstStyle/>
                    <a:p>
                      <a:pPr algn="ctr"/>
                      <a:r>
                        <a:rPr lang="en-US" dirty="0" smtClean="0"/>
                        <a:t>200</a:t>
                      </a:r>
                      <a:endParaRPr lang="en-US" dirty="0"/>
                    </a:p>
                  </a:txBody>
                  <a:tcPr>
                    <a:solidFill>
                      <a:schemeClr val="accent1">
                        <a:lumMod val="40000"/>
                        <a:lumOff val="60000"/>
                      </a:schemeClr>
                    </a:solidFill>
                  </a:tcPr>
                </a:tc>
              </a:tr>
              <a:tr h="370840">
                <a:tc>
                  <a:txBody>
                    <a:bodyPr/>
                    <a:lstStyle/>
                    <a:p>
                      <a:pPr algn="ctr"/>
                      <a:r>
                        <a:rPr lang="en-US" dirty="0" smtClean="0"/>
                        <a:t>$500,001</a:t>
                      </a:r>
                      <a:endParaRPr lang="en-US" dirty="0"/>
                    </a:p>
                  </a:txBody>
                  <a:tcPr>
                    <a:solidFill>
                      <a:schemeClr val="accent1">
                        <a:lumMod val="20000"/>
                        <a:lumOff val="80000"/>
                      </a:schemeClr>
                    </a:solidFill>
                  </a:tcPr>
                </a:tc>
                <a:tc>
                  <a:txBody>
                    <a:bodyPr/>
                    <a:lstStyle/>
                    <a:p>
                      <a:pPr algn="ctr"/>
                      <a:r>
                        <a:rPr lang="en-US" dirty="0" smtClean="0"/>
                        <a:t>$1,000,000</a:t>
                      </a:r>
                      <a:endParaRPr lang="en-US" dirty="0"/>
                    </a:p>
                  </a:txBody>
                  <a:tcPr>
                    <a:solidFill>
                      <a:schemeClr val="accent1">
                        <a:lumMod val="20000"/>
                        <a:lumOff val="80000"/>
                      </a:schemeClr>
                    </a:solidFill>
                  </a:tcPr>
                </a:tc>
                <a:tc>
                  <a:txBody>
                    <a:bodyPr/>
                    <a:lstStyle/>
                    <a:p>
                      <a:pPr algn="ctr"/>
                      <a:r>
                        <a:rPr lang="en-US" dirty="0" smtClean="0"/>
                        <a:t>$30,000,000</a:t>
                      </a:r>
                      <a:endParaRPr lang="en-US" dirty="0"/>
                    </a:p>
                  </a:txBody>
                  <a:tcPr>
                    <a:solidFill>
                      <a:schemeClr val="accent1">
                        <a:lumMod val="20000"/>
                        <a:lumOff val="80000"/>
                      </a:schemeClr>
                    </a:solidFill>
                  </a:tcPr>
                </a:tc>
                <a:tc>
                  <a:txBody>
                    <a:bodyPr/>
                    <a:lstStyle/>
                    <a:p>
                      <a:pPr algn="ctr"/>
                      <a:r>
                        <a:rPr lang="en-US" dirty="0" smtClean="0"/>
                        <a:t>50</a:t>
                      </a:r>
                      <a:endParaRPr lang="en-US" dirty="0"/>
                    </a:p>
                  </a:txBody>
                  <a:tcPr>
                    <a:solidFill>
                      <a:schemeClr val="accent1">
                        <a:lumMod val="20000"/>
                        <a:lumOff val="80000"/>
                      </a:schemeClr>
                    </a:solidFill>
                  </a:tcPr>
                </a:tc>
              </a:tr>
              <a:tr h="370840">
                <a:tc>
                  <a:txBody>
                    <a:bodyPr/>
                    <a:lstStyle/>
                    <a:p>
                      <a:pPr algn="ctr"/>
                      <a:r>
                        <a:rPr lang="en-US" dirty="0" smtClean="0"/>
                        <a:t>$1,000,001</a:t>
                      </a:r>
                      <a:endParaRPr lang="en-US" dirty="0"/>
                    </a:p>
                  </a:txBody>
                  <a:tcPr>
                    <a:solidFill>
                      <a:schemeClr val="accent1">
                        <a:lumMod val="40000"/>
                        <a:lumOff val="60000"/>
                      </a:schemeClr>
                    </a:solidFill>
                  </a:tcPr>
                </a:tc>
                <a:tc>
                  <a:txBody>
                    <a:bodyPr/>
                    <a:lstStyle/>
                    <a:p>
                      <a:pPr algn="ctr"/>
                      <a:r>
                        <a:rPr lang="en-US" dirty="0" smtClean="0"/>
                        <a:t>∞</a:t>
                      </a:r>
                      <a:endParaRPr lang="en-US" dirty="0"/>
                    </a:p>
                  </a:txBody>
                  <a:tcPr>
                    <a:solidFill>
                      <a:schemeClr val="accent1">
                        <a:lumMod val="40000"/>
                        <a:lumOff val="60000"/>
                      </a:schemeClr>
                    </a:solidFill>
                  </a:tcPr>
                </a:tc>
                <a:tc>
                  <a:txBody>
                    <a:bodyPr/>
                    <a:lstStyle/>
                    <a:p>
                      <a:pPr algn="ctr"/>
                      <a:r>
                        <a:rPr lang="en-US" dirty="0" smtClean="0"/>
                        <a:t>$15,000,000</a:t>
                      </a:r>
                      <a:endParaRPr lang="en-US" dirty="0"/>
                    </a:p>
                  </a:txBody>
                  <a:tcPr>
                    <a:solidFill>
                      <a:schemeClr val="accent1">
                        <a:lumMod val="40000"/>
                        <a:lumOff val="60000"/>
                      </a:schemeClr>
                    </a:solidFill>
                  </a:tcPr>
                </a:tc>
                <a:tc>
                  <a:txBody>
                    <a:bodyPr/>
                    <a:lstStyle/>
                    <a:p>
                      <a:pPr algn="ctr"/>
                      <a:r>
                        <a:rPr lang="en-US" dirty="0" smtClean="0"/>
                        <a:t>10</a:t>
                      </a:r>
                      <a:endParaRPr lang="en-US" dirty="0"/>
                    </a:p>
                  </a:txBody>
                  <a:tcPr>
                    <a:solidFill>
                      <a:schemeClr val="accent1">
                        <a:lumMod val="40000"/>
                        <a:lumOff val="60000"/>
                      </a:schemeClr>
                    </a:solidFill>
                  </a:tcPr>
                </a:tc>
              </a:tr>
            </a:tbl>
          </a:graphicData>
        </a:graphic>
      </p:graphicFrame>
      <p:sp>
        <p:nvSpPr>
          <p:cNvPr id="6" name="Content Placeholder 2"/>
          <p:cNvSpPr txBox="1">
            <a:spLocks/>
          </p:cNvSpPr>
          <p:nvPr/>
        </p:nvSpPr>
        <p:spPr>
          <a:xfrm>
            <a:off x="152400" y="4419600"/>
            <a:ext cx="8839200" cy="2209800"/>
          </a:xfrm>
          <a:prstGeom prst="rect">
            <a:avLst/>
          </a:prstGeom>
        </p:spPr>
        <p:txBody>
          <a:bodyPr vert="horz" anchor="t">
            <a:normAutofit lnSpcReduction="10000"/>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Calculate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ILF</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($1000k).</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sz="2400" dirty="0" smtClean="0"/>
              <a:t>E[X^$100k] = [$25M + 760 × $100k]/1,760 = $57,386</a:t>
            </a:r>
          </a:p>
          <a:p>
            <a:pPr marL="448056" lvl="0" indent="-384048">
              <a:spcBef>
                <a:spcPct val="20000"/>
              </a:spcBef>
              <a:buClr>
                <a:schemeClr val="accent1"/>
              </a:buClr>
              <a:buSzPct val="80000"/>
            </a:pPr>
            <a:r>
              <a:rPr kumimoji="0" lang="en-US" sz="2400" b="0" i="0" u="none" strike="noStrike" kern="1200" cap="none" spc="0" normalizeH="0" baseline="0" noProof="0" dirty="0" smtClean="0">
                <a:ln>
                  <a:noFill/>
                </a:ln>
                <a:solidFill>
                  <a:schemeClr val="tx1"/>
                </a:solidFill>
                <a:effectLst/>
                <a:uLnTx/>
                <a:uFillTx/>
                <a:latin typeface="+mn-lt"/>
                <a:ea typeface="+mn-ea"/>
                <a:cs typeface="Times New Roman" pitchFamily="18" charset="0"/>
              </a:rPr>
              <a:t>E[X^$1000k]</a:t>
            </a:r>
            <a:r>
              <a:rPr kumimoji="0" lang="en-US" sz="2400" b="0" i="0" u="none" strike="noStrike" kern="1200" cap="none" spc="0" normalizeH="0" noProof="0" dirty="0" smtClean="0">
                <a:ln>
                  <a:noFill/>
                </a:ln>
                <a:solidFill>
                  <a:schemeClr val="tx1"/>
                </a:solidFill>
                <a:effectLst/>
                <a:uLnTx/>
                <a:uFillTx/>
                <a:latin typeface="+mn-lt"/>
                <a:ea typeface="+mn-ea"/>
                <a:cs typeface="Times New Roman" pitchFamily="18" charset="0"/>
              </a:rPr>
              <a:t> = [$190M + 10 </a:t>
            </a:r>
            <a:r>
              <a:rPr lang="en-US" sz="2400" dirty="0" smtClean="0"/>
              <a:t>× $1000k]/1,760 = $113,636</a:t>
            </a:r>
          </a:p>
          <a:p>
            <a:pPr marL="448056" lvl="0" indent="-384048">
              <a:spcBef>
                <a:spcPct val="20000"/>
              </a:spcBef>
              <a:buClr>
                <a:schemeClr val="accent1"/>
              </a:buClr>
              <a:buSzPct val="80000"/>
            </a:pPr>
            <a:r>
              <a:rPr lang="en-US" sz="2400" dirty="0" err="1" smtClean="0">
                <a:cs typeface="Times New Roman" pitchFamily="18" charset="0"/>
              </a:rPr>
              <a:t>ILF</a:t>
            </a:r>
            <a:r>
              <a:rPr lang="en-US" sz="2400" dirty="0" smtClean="0">
                <a:cs typeface="Times New Roman" pitchFamily="18" charset="0"/>
              </a:rPr>
              <a:t>($1000k) = E[X^$1000k]/E[X^$100k] = 1.98</a:t>
            </a:r>
            <a:endParaRPr kumimoji="0" lang="en-US" sz="24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Size Method</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graphicFrame>
        <p:nvGraphicFramePr>
          <p:cNvPr id="10" name="Content Placeholder 9"/>
          <p:cNvGraphicFramePr>
            <a:graphicFrameLocks noGrp="1"/>
          </p:cNvGraphicFramePr>
          <p:nvPr>
            <p:ph idx="1"/>
          </p:nvPr>
        </p:nvGraphicFramePr>
        <p:xfrm>
          <a:off x="457200" y="1524000"/>
          <a:ext cx="8229600" cy="28651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Individual Loss Intervals</a:t>
                      </a:r>
                    </a:p>
                    <a:p>
                      <a:pPr algn="ctr"/>
                      <a:r>
                        <a:rPr lang="en-US" dirty="0" smtClean="0"/>
                        <a:t>(basic limit is $100k)</a:t>
                      </a:r>
                      <a:endParaRPr lang="en-US" dirty="0"/>
                    </a:p>
                  </a:txBody>
                  <a:tcPr/>
                </a:tc>
                <a:tc hMerge="1">
                  <a:txBody>
                    <a:bodyPr/>
                    <a:lstStyle/>
                    <a:p>
                      <a:endParaRPr lang="en-US" dirty="0"/>
                    </a:p>
                  </a:txBody>
                  <a:tcPr/>
                </a:tc>
                <a:tc rowSpan="2">
                  <a:txBody>
                    <a:bodyPr/>
                    <a:lstStyle/>
                    <a:p>
                      <a:pPr algn="ctr"/>
                      <a:r>
                        <a:rPr lang="en-US" dirty="0" smtClean="0"/>
                        <a:t>Aggregate Losses in Interval</a:t>
                      </a:r>
                      <a:endParaRPr lang="en-US" dirty="0"/>
                    </a:p>
                  </a:txBody>
                  <a:tcPr/>
                </a:tc>
                <a:tc rowSpan="2">
                  <a:txBody>
                    <a:bodyPr/>
                    <a:lstStyle/>
                    <a:p>
                      <a:pPr algn="ctr"/>
                      <a:r>
                        <a:rPr lang="en-US" dirty="0" smtClean="0"/>
                        <a:t>Number of Claims</a:t>
                      </a:r>
                      <a:r>
                        <a:rPr lang="en-US" baseline="0" dirty="0" smtClean="0"/>
                        <a:t> in Interval</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$50,000</a:t>
                      </a:r>
                      <a:endParaRPr lang="en-US" dirty="0"/>
                    </a:p>
                  </a:txBody>
                  <a:tcPr>
                    <a:solidFill>
                      <a:schemeClr val="accent1">
                        <a:lumMod val="40000"/>
                        <a:lumOff val="60000"/>
                      </a:schemeClr>
                    </a:solidFill>
                  </a:tcPr>
                </a:tc>
                <a:tc>
                  <a:txBody>
                    <a:bodyPr/>
                    <a:lstStyle/>
                    <a:p>
                      <a:pPr algn="ctr"/>
                      <a:r>
                        <a:rPr lang="en-US" dirty="0" smtClean="0"/>
                        <a:t>$8,400,000</a:t>
                      </a:r>
                      <a:endParaRPr lang="en-US" dirty="0"/>
                    </a:p>
                  </a:txBody>
                  <a:tcPr>
                    <a:solidFill>
                      <a:schemeClr val="accent1">
                        <a:lumMod val="40000"/>
                        <a:lumOff val="60000"/>
                      </a:schemeClr>
                    </a:solidFill>
                  </a:tcPr>
                </a:tc>
                <a:tc>
                  <a:txBody>
                    <a:bodyPr/>
                    <a:lstStyle/>
                    <a:p>
                      <a:pPr algn="ctr"/>
                      <a:r>
                        <a:rPr lang="en-US" dirty="0" smtClean="0"/>
                        <a:t>200</a:t>
                      </a:r>
                      <a:endParaRPr lang="en-US" dirty="0"/>
                    </a:p>
                  </a:txBody>
                  <a:tcPr>
                    <a:solidFill>
                      <a:schemeClr val="accent1">
                        <a:lumMod val="40000"/>
                        <a:lumOff val="60000"/>
                      </a:schemeClr>
                    </a:solidFill>
                  </a:tcPr>
                </a:tc>
              </a:tr>
              <a:tr h="370840">
                <a:tc>
                  <a:txBody>
                    <a:bodyPr/>
                    <a:lstStyle/>
                    <a:p>
                      <a:pPr algn="ctr"/>
                      <a:r>
                        <a:rPr lang="en-US" dirty="0" smtClean="0"/>
                        <a:t>$50,001</a:t>
                      </a:r>
                      <a:endParaRPr lang="en-US" dirty="0"/>
                    </a:p>
                  </a:txBody>
                  <a:tcPr>
                    <a:solidFill>
                      <a:schemeClr val="accent1">
                        <a:lumMod val="20000"/>
                        <a:lumOff val="80000"/>
                      </a:schemeClr>
                    </a:solidFill>
                  </a:tcPr>
                </a:tc>
                <a:tc>
                  <a:txBody>
                    <a:bodyPr/>
                    <a:lstStyle/>
                    <a:p>
                      <a:pPr algn="ctr"/>
                      <a:r>
                        <a:rPr lang="en-US" dirty="0" smtClean="0"/>
                        <a:t>$100,000</a:t>
                      </a:r>
                      <a:endParaRPr lang="en-US" dirty="0"/>
                    </a:p>
                  </a:txBody>
                  <a:tcPr>
                    <a:solidFill>
                      <a:schemeClr val="accent1">
                        <a:lumMod val="20000"/>
                        <a:lumOff val="80000"/>
                      </a:schemeClr>
                    </a:solidFill>
                  </a:tcPr>
                </a:tc>
                <a:tc>
                  <a:txBody>
                    <a:bodyPr/>
                    <a:lstStyle/>
                    <a:p>
                      <a:pPr algn="ctr"/>
                      <a:r>
                        <a:rPr lang="en-US" dirty="0" smtClean="0"/>
                        <a:t>$46,800,000</a:t>
                      </a:r>
                      <a:endParaRPr lang="en-US" dirty="0"/>
                    </a:p>
                  </a:txBody>
                  <a:tcPr>
                    <a:solidFill>
                      <a:schemeClr val="accent1">
                        <a:lumMod val="20000"/>
                        <a:lumOff val="80000"/>
                      </a:schemeClr>
                    </a:solidFill>
                  </a:tcPr>
                </a:tc>
                <a:tc>
                  <a:txBody>
                    <a:bodyPr/>
                    <a:lstStyle/>
                    <a:p>
                      <a:pPr algn="ctr"/>
                      <a:r>
                        <a:rPr lang="en-US" dirty="0" smtClean="0"/>
                        <a:t>600</a:t>
                      </a:r>
                      <a:endParaRPr lang="en-US" dirty="0"/>
                    </a:p>
                  </a:txBody>
                  <a:tcPr>
                    <a:solidFill>
                      <a:schemeClr val="accent1">
                        <a:lumMod val="20000"/>
                        <a:lumOff val="80000"/>
                      </a:schemeClr>
                    </a:solidFill>
                  </a:tcPr>
                </a:tc>
              </a:tr>
              <a:tr h="370840">
                <a:tc>
                  <a:txBody>
                    <a:bodyPr/>
                    <a:lstStyle/>
                    <a:p>
                      <a:pPr algn="ctr"/>
                      <a:r>
                        <a:rPr lang="en-US" dirty="0" smtClean="0"/>
                        <a:t>$100,001</a:t>
                      </a:r>
                      <a:endParaRPr lang="en-US" dirty="0"/>
                    </a:p>
                  </a:txBody>
                  <a:tcPr>
                    <a:solidFill>
                      <a:schemeClr val="accent1">
                        <a:lumMod val="40000"/>
                        <a:lumOff val="60000"/>
                      </a:schemeClr>
                    </a:solidFill>
                  </a:tcPr>
                </a:tc>
                <a:tc>
                  <a:txBody>
                    <a:bodyPr/>
                    <a:lstStyle/>
                    <a:p>
                      <a:pPr algn="ctr"/>
                      <a:r>
                        <a:rPr lang="en-US" dirty="0" smtClean="0"/>
                        <a:t>$250,000</a:t>
                      </a:r>
                      <a:endParaRPr lang="en-US" dirty="0"/>
                    </a:p>
                  </a:txBody>
                  <a:tcPr>
                    <a:solidFill>
                      <a:schemeClr val="accent1">
                        <a:lumMod val="40000"/>
                        <a:lumOff val="60000"/>
                      </a:schemeClr>
                    </a:solidFill>
                  </a:tcPr>
                </a:tc>
                <a:tc>
                  <a:txBody>
                    <a:bodyPr/>
                    <a:lstStyle/>
                    <a:p>
                      <a:pPr algn="ctr"/>
                      <a:r>
                        <a:rPr lang="en-US" dirty="0" smtClean="0"/>
                        <a:t>$64,000,000</a:t>
                      </a:r>
                      <a:endParaRPr lang="en-US" dirty="0"/>
                    </a:p>
                  </a:txBody>
                  <a:tcPr>
                    <a:solidFill>
                      <a:schemeClr val="accent1">
                        <a:lumMod val="40000"/>
                        <a:lumOff val="60000"/>
                      </a:schemeClr>
                    </a:solidFill>
                  </a:tcPr>
                </a:tc>
                <a:tc>
                  <a:txBody>
                    <a:bodyPr/>
                    <a:lstStyle/>
                    <a:p>
                      <a:pPr algn="ctr"/>
                      <a:r>
                        <a:rPr lang="en-US" dirty="0" smtClean="0"/>
                        <a:t>400</a:t>
                      </a:r>
                      <a:endParaRPr lang="en-US" dirty="0"/>
                    </a:p>
                  </a:txBody>
                  <a:tcPr>
                    <a:solidFill>
                      <a:schemeClr val="accent1">
                        <a:lumMod val="40000"/>
                        <a:lumOff val="60000"/>
                      </a:schemeClr>
                    </a:solidFill>
                  </a:tcPr>
                </a:tc>
              </a:tr>
              <a:tr h="370840">
                <a:tc>
                  <a:txBody>
                    <a:bodyPr/>
                    <a:lstStyle/>
                    <a:p>
                      <a:pPr algn="ctr"/>
                      <a:r>
                        <a:rPr lang="en-US" dirty="0" smtClean="0"/>
                        <a:t>$250,001</a:t>
                      </a:r>
                      <a:endParaRPr lang="en-US" dirty="0"/>
                    </a:p>
                  </a:txBody>
                  <a:tcPr>
                    <a:solidFill>
                      <a:schemeClr val="accent1">
                        <a:lumMod val="20000"/>
                        <a:lumOff val="80000"/>
                      </a:schemeClr>
                    </a:solidFill>
                  </a:tcPr>
                </a:tc>
                <a:tc>
                  <a:txBody>
                    <a:bodyPr/>
                    <a:lstStyle/>
                    <a:p>
                      <a:pPr algn="ctr"/>
                      <a:r>
                        <a:rPr lang="en-US" dirty="0" smtClean="0"/>
                        <a:t>$500,000</a:t>
                      </a:r>
                      <a:endParaRPr lang="en-US" dirty="0"/>
                    </a:p>
                  </a:txBody>
                  <a:tcPr>
                    <a:solidFill>
                      <a:schemeClr val="accent1">
                        <a:lumMod val="20000"/>
                        <a:lumOff val="80000"/>
                      </a:schemeClr>
                    </a:solidFill>
                  </a:tcPr>
                </a:tc>
                <a:tc>
                  <a:txBody>
                    <a:bodyPr/>
                    <a:lstStyle/>
                    <a:p>
                      <a:pPr algn="ctr"/>
                      <a:r>
                        <a:rPr lang="en-US" dirty="0" smtClean="0"/>
                        <a:t>$38,200,000</a:t>
                      </a:r>
                      <a:endParaRPr lang="en-US" dirty="0"/>
                    </a:p>
                  </a:txBody>
                  <a:tcPr>
                    <a:solidFill>
                      <a:schemeClr val="accent1">
                        <a:lumMod val="20000"/>
                        <a:lumOff val="80000"/>
                      </a:schemeClr>
                    </a:solidFill>
                  </a:tcPr>
                </a:tc>
                <a:tc>
                  <a:txBody>
                    <a:bodyPr/>
                    <a:lstStyle/>
                    <a:p>
                      <a:pPr algn="ctr"/>
                      <a:r>
                        <a:rPr lang="en-US" dirty="0" smtClean="0"/>
                        <a:t>100</a:t>
                      </a:r>
                      <a:endParaRPr lang="en-US" dirty="0"/>
                    </a:p>
                  </a:txBody>
                  <a:tcPr>
                    <a:solidFill>
                      <a:schemeClr val="accent1">
                        <a:lumMod val="20000"/>
                        <a:lumOff val="80000"/>
                      </a:schemeClr>
                    </a:solidFill>
                  </a:tcPr>
                </a:tc>
              </a:tr>
              <a:tr h="370840">
                <a:tc>
                  <a:txBody>
                    <a:bodyPr/>
                    <a:lstStyle/>
                    <a:p>
                      <a:pPr algn="ctr"/>
                      <a:r>
                        <a:rPr lang="en-US" dirty="0" smtClean="0"/>
                        <a:t>$500,001</a:t>
                      </a:r>
                      <a:endParaRPr lang="en-US" dirty="0"/>
                    </a:p>
                  </a:txBody>
                  <a:tcPr>
                    <a:solidFill>
                      <a:schemeClr val="accent1">
                        <a:lumMod val="40000"/>
                        <a:lumOff val="60000"/>
                      </a:schemeClr>
                    </a:solidFill>
                  </a:tcPr>
                </a:tc>
                <a:tc>
                  <a:txBody>
                    <a:bodyPr/>
                    <a:lstStyle/>
                    <a:p>
                      <a:pPr algn="ctr"/>
                      <a:r>
                        <a:rPr lang="en-US" dirty="0" smtClean="0"/>
                        <a:t>∞</a:t>
                      </a:r>
                      <a:endParaRPr lang="en-US" dirty="0"/>
                    </a:p>
                  </a:txBody>
                  <a:tcPr>
                    <a:solidFill>
                      <a:schemeClr val="accent1">
                        <a:lumMod val="40000"/>
                        <a:lumOff val="60000"/>
                      </a:schemeClr>
                    </a:solidFill>
                  </a:tcPr>
                </a:tc>
                <a:tc>
                  <a:txBody>
                    <a:bodyPr/>
                    <a:lstStyle/>
                    <a:p>
                      <a:pPr algn="ctr"/>
                      <a:r>
                        <a:rPr lang="en-US" dirty="0" smtClean="0"/>
                        <a:t>$17,000,000</a:t>
                      </a:r>
                      <a:endParaRPr lang="en-US" dirty="0"/>
                    </a:p>
                  </a:txBody>
                  <a:tcPr>
                    <a:solidFill>
                      <a:schemeClr val="accent1">
                        <a:lumMod val="40000"/>
                        <a:lumOff val="60000"/>
                      </a:schemeClr>
                    </a:solidFill>
                  </a:tcPr>
                </a:tc>
                <a:tc>
                  <a:txBody>
                    <a:bodyPr/>
                    <a:lstStyle/>
                    <a:p>
                      <a:pPr algn="ctr"/>
                      <a:r>
                        <a:rPr lang="en-US" dirty="0" smtClean="0"/>
                        <a:t>20</a:t>
                      </a:r>
                      <a:endParaRPr lang="en-US" dirty="0"/>
                    </a:p>
                  </a:txBody>
                  <a:tcPr>
                    <a:solidFill>
                      <a:schemeClr val="accent1">
                        <a:lumMod val="40000"/>
                        <a:lumOff val="60000"/>
                      </a:schemeClr>
                    </a:solidFill>
                  </a:tcPr>
                </a:tc>
              </a:tr>
            </a:tbl>
          </a:graphicData>
        </a:graphic>
      </p:graphicFrame>
      <p:sp>
        <p:nvSpPr>
          <p:cNvPr id="6" name="Content Placeholder 2"/>
          <p:cNvSpPr txBox="1">
            <a:spLocks/>
          </p:cNvSpPr>
          <p:nvPr/>
        </p:nvSpPr>
        <p:spPr>
          <a:xfrm>
            <a:off x="152400" y="4419600"/>
            <a:ext cx="8839200" cy="22098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Calculate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ILF</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($250k) and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ILF</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($500k</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4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Size Method</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graphicFrame>
        <p:nvGraphicFramePr>
          <p:cNvPr id="10" name="Content Placeholder 9"/>
          <p:cNvGraphicFramePr>
            <a:graphicFrameLocks noGrp="1"/>
          </p:cNvGraphicFramePr>
          <p:nvPr>
            <p:ph idx="1"/>
          </p:nvPr>
        </p:nvGraphicFramePr>
        <p:xfrm>
          <a:off x="457200" y="1524000"/>
          <a:ext cx="8229600" cy="28651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Individual Loss Intervals</a:t>
                      </a:r>
                    </a:p>
                    <a:p>
                      <a:pPr algn="ctr"/>
                      <a:r>
                        <a:rPr lang="en-US" dirty="0" smtClean="0"/>
                        <a:t>(basic limit is $100k)</a:t>
                      </a:r>
                      <a:endParaRPr lang="en-US" dirty="0"/>
                    </a:p>
                  </a:txBody>
                  <a:tcPr/>
                </a:tc>
                <a:tc hMerge="1">
                  <a:txBody>
                    <a:bodyPr/>
                    <a:lstStyle/>
                    <a:p>
                      <a:endParaRPr lang="en-US" dirty="0"/>
                    </a:p>
                  </a:txBody>
                  <a:tcPr/>
                </a:tc>
                <a:tc rowSpan="2">
                  <a:txBody>
                    <a:bodyPr/>
                    <a:lstStyle/>
                    <a:p>
                      <a:pPr algn="ctr"/>
                      <a:r>
                        <a:rPr lang="en-US" dirty="0" smtClean="0"/>
                        <a:t>Aggregate Losses in Interval</a:t>
                      </a:r>
                      <a:endParaRPr lang="en-US" dirty="0"/>
                    </a:p>
                  </a:txBody>
                  <a:tcPr/>
                </a:tc>
                <a:tc rowSpan="2">
                  <a:txBody>
                    <a:bodyPr/>
                    <a:lstStyle/>
                    <a:p>
                      <a:pPr algn="ctr"/>
                      <a:r>
                        <a:rPr lang="en-US" dirty="0" smtClean="0"/>
                        <a:t>Number of Claims</a:t>
                      </a:r>
                      <a:r>
                        <a:rPr lang="en-US" baseline="0" dirty="0" smtClean="0"/>
                        <a:t> in Interval</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$50,000</a:t>
                      </a:r>
                      <a:endParaRPr lang="en-US" dirty="0"/>
                    </a:p>
                  </a:txBody>
                  <a:tcPr>
                    <a:solidFill>
                      <a:schemeClr val="accent1">
                        <a:lumMod val="40000"/>
                        <a:lumOff val="60000"/>
                      </a:schemeClr>
                    </a:solidFill>
                  </a:tcPr>
                </a:tc>
                <a:tc>
                  <a:txBody>
                    <a:bodyPr/>
                    <a:lstStyle/>
                    <a:p>
                      <a:pPr algn="ctr"/>
                      <a:r>
                        <a:rPr lang="en-US" dirty="0" smtClean="0"/>
                        <a:t>$8,400,000</a:t>
                      </a:r>
                      <a:endParaRPr lang="en-US" dirty="0"/>
                    </a:p>
                  </a:txBody>
                  <a:tcPr>
                    <a:solidFill>
                      <a:schemeClr val="accent1">
                        <a:lumMod val="40000"/>
                        <a:lumOff val="60000"/>
                      </a:schemeClr>
                    </a:solidFill>
                  </a:tcPr>
                </a:tc>
                <a:tc>
                  <a:txBody>
                    <a:bodyPr/>
                    <a:lstStyle/>
                    <a:p>
                      <a:pPr algn="ctr"/>
                      <a:r>
                        <a:rPr lang="en-US" dirty="0" smtClean="0"/>
                        <a:t>200</a:t>
                      </a:r>
                      <a:endParaRPr lang="en-US" dirty="0"/>
                    </a:p>
                  </a:txBody>
                  <a:tcPr>
                    <a:solidFill>
                      <a:schemeClr val="accent1">
                        <a:lumMod val="40000"/>
                        <a:lumOff val="60000"/>
                      </a:schemeClr>
                    </a:solidFill>
                  </a:tcPr>
                </a:tc>
              </a:tr>
              <a:tr h="370840">
                <a:tc>
                  <a:txBody>
                    <a:bodyPr/>
                    <a:lstStyle/>
                    <a:p>
                      <a:pPr algn="ctr"/>
                      <a:r>
                        <a:rPr lang="en-US" dirty="0" smtClean="0"/>
                        <a:t>$50,001</a:t>
                      </a:r>
                      <a:endParaRPr lang="en-US" dirty="0"/>
                    </a:p>
                  </a:txBody>
                  <a:tcPr>
                    <a:solidFill>
                      <a:schemeClr val="accent1">
                        <a:lumMod val="20000"/>
                        <a:lumOff val="80000"/>
                      </a:schemeClr>
                    </a:solidFill>
                  </a:tcPr>
                </a:tc>
                <a:tc>
                  <a:txBody>
                    <a:bodyPr/>
                    <a:lstStyle/>
                    <a:p>
                      <a:pPr algn="ctr"/>
                      <a:r>
                        <a:rPr lang="en-US" dirty="0" smtClean="0"/>
                        <a:t>$100,000</a:t>
                      </a:r>
                      <a:endParaRPr lang="en-US" dirty="0"/>
                    </a:p>
                  </a:txBody>
                  <a:tcPr>
                    <a:solidFill>
                      <a:schemeClr val="accent1">
                        <a:lumMod val="20000"/>
                        <a:lumOff val="80000"/>
                      </a:schemeClr>
                    </a:solidFill>
                  </a:tcPr>
                </a:tc>
                <a:tc>
                  <a:txBody>
                    <a:bodyPr/>
                    <a:lstStyle/>
                    <a:p>
                      <a:pPr algn="ctr"/>
                      <a:r>
                        <a:rPr lang="en-US" dirty="0" smtClean="0"/>
                        <a:t>$46,800,000</a:t>
                      </a:r>
                      <a:endParaRPr lang="en-US" dirty="0"/>
                    </a:p>
                  </a:txBody>
                  <a:tcPr>
                    <a:solidFill>
                      <a:schemeClr val="accent1">
                        <a:lumMod val="20000"/>
                        <a:lumOff val="80000"/>
                      </a:schemeClr>
                    </a:solidFill>
                  </a:tcPr>
                </a:tc>
                <a:tc>
                  <a:txBody>
                    <a:bodyPr/>
                    <a:lstStyle/>
                    <a:p>
                      <a:pPr algn="ctr"/>
                      <a:r>
                        <a:rPr lang="en-US" dirty="0" smtClean="0"/>
                        <a:t>600</a:t>
                      </a:r>
                      <a:endParaRPr lang="en-US" dirty="0"/>
                    </a:p>
                  </a:txBody>
                  <a:tcPr>
                    <a:solidFill>
                      <a:schemeClr val="accent1">
                        <a:lumMod val="20000"/>
                        <a:lumOff val="80000"/>
                      </a:schemeClr>
                    </a:solidFill>
                  </a:tcPr>
                </a:tc>
              </a:tr>
              <a:tr h="370840">
                <a:tc>
                  <a:txBody>
                    <a:bodyPr/>
                    <a:lstStyle/>
                    <a:p>
                      <a:pPr algn="ctr"/>
                      <a:r>
                        <a:rPr lang="en-US" dirty="0" smtClean="0"/>
                        <a:t>$100,001</a:t>
                      </a:r>
                      <a:endParaRPr lang="en-US" dirty="0"/>
                    </a:p>
                  </a:txBody>
                  <a:tcPr>
                    <a:solidFill>
                      <a:schemeClr val="accent1">
                        <a:lumMod val="40000"/>
                        <a:lumOff val="60000"/>
                      </a:schemeClr>
                    </a:solidFill>
                  </a:tcPr>
                </a:tc>
                <a:tc>
                  <a:txBody>
                    <a:bodyPr/>
                    <a:lstStyle/>
                    <a:p>
                      <a:pPr algn="ctr"/>
                      <a:r>
                        <a:rPr lang="en-US" dirty="0" smtClean="0"/>
                        <a:t>$250,000</a:t>
                      </a:r>
                      <a:endParaRPr lang="en-US" dirty="0"/>
                    </a:p>
                  </a:txBody>
                  <a:tcPr>
                    <a:solidFill>
                      <a:schemeClr val="accent1">
                        <a:lumMod val="40000"/>
                        <a:lumOff val="60000"/>
                      </a:schemeClr>
                    </a:solidFill>
                  </a:tcPr>
                </a:tc>
                <a:tc>
                  <a:txBody>
                    <a:bodyPr/>
                    <a:lstStyle/>
                    <a:p>
                      <a:pPr algn="ctr"/>
                      <a:r>
                        <a:rPr lang="en-US" dirty="0" smtClean="0"/>
                        <a:t>$64,000,000</a:t>
                      </a:r>
                      <a:endParaRPr lang="en-US" dirty="0"/>
                    </a:p>
                  </a:txBody>
                  <a:tcPr>
                    <a:solidFill>
                      <a:schemeClr val="accent1">
                        <a:lumMod val="40000"/>
                        <a:lumOff val="60000"/>
                      </a:schemeClr>
                    </a:solidFill>
                  </a:tcPr>
                </a:tc>
                <a:tc>
                  <a:txBody>
                    <a:bodyPr/>
                    <a:lstStyle/>
                    <a:p>
                      <a:pPr algn="ctr"/>
                      <a:r>
                        <a:rPr lang="en-US" dirty="0" smtClean="0"/>
                        <a:t>400</a:t>
                      </a:r>
                      <a:endParaRPr lang="en-US" dirty="0"/>
                    </a:p>
                  </a:txBody>
                  <a:tcPr>
                    <a:solidFill>
                      <a:schemeClr val="accent1">
                        <a:lumMod val="40000"/>
                        <a:lumOff val="60000"/>
                      </a:schemeClr>
                    </a:solidFill>
                  </a:tcPr>
                </a:tc>
              </a:tr>
              <a:tr h="370840">
                <a:tc>
                  <a:txBody>
                    <a:bodyPr/>
                    <a:lstStyle/>
                    <a:p>
                      <a:pPr algn="ctr"/>
                      <a:r>
                        <a:rPr lang="en-US" dirty="0" smtClean="0"/>
                        <a:t>$250,001</a:t>
                      </a:r>
                      <a:endParaRPr lang="en-US" dirty="0"/>
                    </a:p>
                  </a:txBody>
                  <a:tcPr>
                    <a:solidFill>
                      <a:schemeClr val="accent1">
                        <a:lumMod val="20000"/>
                        <a:lumOff val="80000"/>
                      </a:schemeClr>
                    </a:solidFill>
                  </a:tcPr>
                </a:tc>
                <a:tc>
                  <a:txBody>
                    <a:bodyPr/>
                    <a:lstStyle/>
                    <a:p>
                      <a:pPr algn="ctr"/>
                      <a:r>
                        <a:rPr lang="en-US" dirty="0" smtClean="0"/>
                        <a:t>$500,000</a:t>
                      </a:r>
                      <a:endParaRPr lang="en-US" dirty="0"/>
                    </a:p>
                  </a:txBody>
                  <a:tcPr>
                    <a:solidFill>
                      <a:schemeClr val="accent1">
                        <a:lumMod val="20000"/>
                        <a:lumOff val="80000"/>
                      </a:schemeClr>
                    </a:solidFill>
                  </a:tcPr>
                </a:tc>
                <a:tc>
                  <a:txBody>
                    <a:bodyPr/>
                    <a:lstStyle/>
                    <a:p>
                      <a:pPr algn="ctr"/>
                      <a:r>
                        <a:rPr lang="en-US" dirty="0" smtClean="0"/>
                        <a:t>$38,200,000</a:t>
                      </a:r>
                      <a:endParaRPr lang="en-US" dirty="0"/>
                    </a:p>
                  </a:txBody>
                  <a:tcPr>
                    <a:solidFill>
                      <a:schemeClr val="accent1">
                        <a:lumMod val="20000"/>
                        <a:lumOff val="80000"/>
                      </a:schemeClr>
                    </a:solidFill>
                  </a:tcPr>
                </a:tc>
                <a:tc>
                  <a:txBody>
                    <a:bodyPr/>
                    <a:lstStyle/>
                    <a:p>
                      <a:pPr algn="ctr"/>
                      <a:r>
                        <a:rPr lang="en-US" dirty="0" smtClean="0"/>
                        <a:t>100</a:t>
                      </a:r>
                      <a:endParaRPr lang="en-US" dirty="0"/>
                    </a:p>
                  </a:txBody>
                  <a:tcPr>
                    <a:solidFill>
                      <a:schemeClr val="accent1">
                        <a:lumMod val="20000"/>
                        <a:lumOff val="80000"/>
                      </a:schemeClr>
                    </a:solidFill>
                  </a:tcPr>
                </a:tc>
              </a:tr>
              <a:tr h="370840">
                <a:tc>
                  <a:txBody>
                    <a:bodyPr/>
                    <a:lstStyle/>
                    <a:p>
                      <a:pPr algn="ctr"/>
                      <a:r>
                        <a:rPr lang="en-US" dirty="0" smtClean="0"/>
                        <a:t>$500,001</a:t>
                      </a:r>
                      <a:endParaRPr lang="en-US" dirty="0"/>
                    </a:p>
                  </a:txBody>
                  <a:tcPr>
                    <a:solidFill>
                      <a:schemeClr val="accent1">
                        <a:lumMod val="40000"/>
                        <a:lumOff val="60000"/>
                      </a:schemeClr>
                    </a:solidFill>
                  </a:tcPr>
                </a:tc>
                <a:tc>
                  <a:txBody>
                    <a:bodyPr/>
                    <a:lstStyle/>
                    <a:p>
                      <a:pPr algn="ctr"/>
                      <a:r>
                        <a:rPr lang="en-US" dirty="0" smtClean="0"/>
                        <a:t>∞</a:t>
                      </a:r>
                      <a:endParaRPr lang="en-US" dirty="0"/>
                    </a:p>
                  </a:txBody>
                  <a:tcPr>
                    <a:solidFill>
                      <a:schemeClr val="accent1">
                        <a:lumMod val="40000"/>
                        <a:lumOff val="60000"/>
                      </a:schemeClr>
                    </a:solidFill>
                  </a:tcPr>
                </a:tc>
                <a:tc>
                  <a:txBody>
                    <a:bodyPr/>
                    <a:lstStyle/>
                    <a:p>
                      <a:pPr algn="ctr"/>
                      <a:r>
                        <a:rPr lang="en-US" dirty="0" smtClean="0"/>
                        <a:t>$17,000,000</a:t>
                      </a:r>
                      <a:endParaRPr lang="en-US" dirty="0"/>
                    </a:p>
                  </a:txBody>
                  <a:tcPr>
                    <a:solidFill>
                      <a:schemeClr val="accent1">
                        <a:lumMod val="40000"/>
                        <a:lumOff val="60000"/>
                      </a:schemeClr>
                    </a:solidFill>
                  </a:tcPr>
                </a:tc>
                <a:tc>
                  <a:txBody>
                    <a:bodyPr/>
                    <a:lstStyle/>
                    <a:p>
                      <a:pPr algn="ctr"/>
                      <a:r>
                        <a:rPr lang="en-US" dirty="0" smtClean="0"/>
                        <a:t>20</a:t>
                      </a:r>
                      <a:endParaRPr lang="en-US" dirty="0"/>
                    </a:p>
                  </a:txBody>
                  <a:tcPr>
                    <a:solidFill>
                      <a:schemeClr val="accent1">
                        <a:lumMod val="40000"/>
                        <a:lumOff val="60000"/>
                      </a:schemeClr>
                    </a:solidFill>
                  </a:tcPr>
                </a:tc>
              </a:tr>
            </a:tbl>
          </a:graphicData>
        </a:graphic>
      </p:graphicFrame>
      <p:sp>
        <p:nvSpPr>
          <p:cNvPr id="6" name="Content Placeholder 2"/>
          <p:cNvSpPr txBox="1">
            <a:spLocks/>
          </p:cNvSpPr>
          <p:nvPr/>
        </p:nvSpPr>
        <p:spPr>
          <a:xfrm>
            <a:off x="152400" y="4419600"/>
            <a:ext cx="8839200" cy="2209800"/>
          </a:xfrm>
          <a:prstGeom prst="rect">
            <a:avLst/>
          </a:prstGeom>
        </p:spPr>
        <p:txBody>
          <a:bodyPr vert="horz" anchor="t">
            <a:normAutofit fontScale="92500" lnSpcReduction="20000"/>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Calculate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ILF</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($250k) and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ILF</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($500k).</a:t>
            </a:r>
          </a:p>
          <a:p>
            <a:pPr marL="448056" lvl="0" indent="-384048">
              <a:spcBef>
                <a:spcPct val="20000"/>
              </a:spcBef>
              <a:buClr>
                <a:schemeClr val="accent1"/>
              </a:buClr>
              <a:buSzPct val="80000"/>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E[X^$100k]</a:t>
            </a:r>
            <a:r>
              <a:rPr kumimoji="0" lang="en-US" sz="2400" b="0" i="0" u="none" strike="noStrike" kern="1200" cap="none" spc="0" normalizeH="0" noProof="0" dirty="0" smtClean="0">
                <a:ln>
                  <a:noFill/>
                </a:ln>
                <a:solidFill>
                  <a:schemeClr val="tx1"/>
                </a:solidFill>
                <a:effectLst/>
                <a:uLnTx/>
                <a:uFillTx/>
                <a:latin typeface="+mn-lt"/>
                <a:ea typeface="+mn-ea"/>
                <a:cs typeface="+mn-cs"/>
              </a:rPr>
              <a:t> = </a:t>
            </a:r>
            <a:r>
              <a:rPr lang="en-US" sz="2400" dirty="0" smtClean="0"/>
              <a:t>[$55.2M + 520 × $100k]/1,320 = $81,212</a:t>
            </a:r>
            <a:r>
              <a:rPr kumimoji="0" lang="en-US" sz="2400" b="0" i="0" u="none" strike="noStrike" kern="1200" cap="none" spc="0" normalizeH="0" noProof="0" dirty="0" smtClean="0">
                <a:ln>
                  <a:noFill/>
                </a:ln>
                <a:solidFill>
                  <a:schemeClr val="tx1"/>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sz="2400" dirty="0" smtClean="0"/>
              <a:t>E[X^$250k] = [$119.2M + 120 × $250k]/1,320 = $113,030</a:t>
            </a:r>
          </a:p>
          <a:p>
            <a:pPr marL="448056" indent="-384048">
              <a:spcBef>
                <a:spcPct val="20000"/>
              </a:spcBef>
              <a:buClr>
                <a:schemeClr val="accent1"/>
              </a:buClr>
              <a:buSzPct val="80000"/>
            </a:pPr>
            <a:r>
              <a:rPr lang="en-US" sz="2400" dirty="0" err="1" smtClean="0">
                <a:cs typeface="Times New Roman" pitchFamily="18" charset="0"/>
              </a:rPr>
              <a:t>ILF</a:t>
            </a:r>
            <a:r>
              <a:rPr lang="en-US" sz="2400" dirty="0" smtClean="0">
                <a:cs typeface="Times New Roman" pitchFamily="18" charset="0"/>
              </a:rPr>
              <a:t>($250k) = E[X^$250k]/E[X^$100k] = 1.39</a:t>
            </a:r>
          </a:p>
          <a:p>
            <a:pPr marL="448056" lvl="0" indent="-384048">
              <a:spcBef>
                <a:spcPct val="20000"/>
              </a:spcBef>
              <a:buClr>
                <a:schemeClr val="accent1"/>
              </a:buClr>
              <a:buSzPct val="80000"/>
            </a:pPr>
            <a:r>
              <a:rPr kumimoji="0" lang="en-US" sz="2400" b="0" i="0" u="none" strike="noStrike" kern="1200" cap="none" spc="0" normalizeH="0" baseline="0" noProof="0" dirty="0" smtClean="0">
                <a:ln>
                  <a:noFill/>
                </a:ln>
                <a:solidFill>
                  <a:schemeClr val="tx1"/>
                </a:solidFill>
                <a:effectLst/>
                <a:uLnTx/>
                <a:uFillTx/>
                <a:latin typeface="+mn-lt"/>
                <a:ea typeface="+mn-ea"/>
                <a:cs typeface="Times New Roman" pitchFamily="18" charset="0"/>
              </a:rPr>
              <a:t>E[X^$500k]</a:t>
            </a:r>
            <a:r>
              <a:rPr kumimoji="0" lang="en-US" sz="2400" b="0" i="0" u="none" strike="noStrike" kern="1200" cap="none" spc="0" normalizeH="0" noProof="0" dirty="0" smtClean="0">
                <a:ln>
                  <a:noFill/>
                </a:ln>
                <a:solidFill>
                  <a:schemeClr val="tx1"/>
                </a:solidFill>
                <a:effectLst/>
                <a:uLnTx/>
                <a:uFillTx/>
                <a:latin typeface="+mn-lt"/>
                <a:ea typeface="+mn-ea"/>
                <a:cs typeface="Times New Roman" pitchFamily="18" charset="0"/>
              </a:rPr>
              <a:t> = [$157.4M + 20 </a:t>
            </a:r>
            <a:r>
              <a:rPr lang="en-US" sz="2400" dirty="0" smtClean="0"/>
              <a:t>× $500k]/1,320 = $126,818</a:t>
            </a:r>
          </a:p>
          <a:p>
            <a:pPr marL="448056" lvl="0" indent="-384048">
              <a:spcBef>
                <a:spcPct val="20000"/>
              </a:spcBef>
              <a:buClr>
                <a:schemeClr val="accent1"/>
              </a:buClr>
              <a:buSzPct val="80000"/>
            </a:pPr>
            <a:r>
              <a:rPr lang="en-US" sz="2400" dirty="0" err="1" smtClean="0">
                <a:cs typeface="Times New Roman" pitchFamily="18" charset="0"/>
              </a:rPr>
              <a:t>ILF</a:t>
            </a:r>
            <a:r>
              <a:rPr lang="en-US" sz="2400" dirty="0" smtClean="0">
                <a:cs typeface="Times New Roman" pitchFamily="18" charset="0"/>
              </a:rPr>
              <a:t>($500k) = E[X^$500k]/E[X^$100k] = 1.56</a:t>
            </a:r>
            <a:endParaRPr kumimoji="0" lang="en-US" sz="24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Size Method with ALAE</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graphicFrame>
        <p:nvGraphicFramePr>
          <p:cNvPr id="11" name="Object 10"/>
          <p:cNvGraphicFramePr>
            <a:graphicFrameLocks noChangeAspect="1"/>
          </p:cNvGraphicFramePr>
          <p:nvPr/>
        </p:nvGraphicFramePr>
        <p:xfrm>
          <a:off x="733425" y="5029200"/>
          <a:ext cx="7740650" cy="781050"/>
        </p:xfrm>
        <a:graphic>
          <a:graphicData uri="http://schemas.openxmlformats.org/presentationml/2006/ole">
            <p:oleObj spid="_x0000_s10242" name="Equation" r:id="rId4" imgW="3898800" imgH="393480" progId="Equation.3">
              <p:embed/>
            </p:oleObj>
          </a:graphicData>
        </a:graphic>
      </p:graphicFrame>
      <p:graphicFrame>
        <p:nvGraphicFramePr>
          <p:cNvPr id="8" name="Content Placeholder 7"/>
          <p:cNvGraphicFramePr>
            <a:graphicFrameLocks noGrp="1"/>
          </p:cNvGraphicFramePr>
          <p:nvPr>
            <p:ph idx="1"/>
          </p:nvPr>
        </p:nvGraphicFramePr>
        <p:xfrm>
          <a:off x="457200" y="1524000"/>
          <a:ext cx="8229600" cy="24942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gridSpan="2">
                  <a:txBody>
                    <a:bodyPr/>
                    <a:lstStyle/>
                    <a:p>
                      <a:pPr algn="ctr"/>
                      <a:r>
                        <a:rPr lang="en-US" dirty="0" smtClean="0"/>
                        <a:t>Individual Loss Intervals</a:t>
                      </a:r>
                    </a:p>
                    <a:p>
                      <a:pPr algn="ctr"/>
                      <a:r>
                        <a:rPr lang="en-US" dirty="0" smtClean="0"/>
                        <a:t>(basic limit is $100k)</a:t>
                      </a:r>
                      <a:endParaRPr lang="en-US" dirty="0"/>
                    </a:p>
                  </a:txBody>
                  <a:tcPr/>
                </a:tc>
                <a:tc hMerge="1">
                  <a:txBody>
                    <a:bodyPr/>
                    <a:lstStyle/>
                    <a:p>
                      <a:endParaRPr lang="en-US" dirty="0"/>
                    </a:p>
                  </a:txBody>
                  <a:tcPr/>
                </a:tc>
                <a:tc rowSpan="2">
                  <a:txBody>
                    <a:bodyPr/>
                    <a:lstStyle/>
                    <a:p>
                      <a:pPr algn="ctr"/>
                      <a:r>
                        <a:rPr lang="en-US" dirty="0" smtClean="0"/>
                        <a:t>Aggregate</a:t>
                      </a:r>
                      <a:r>
                        <a:rPr lang="en-US" baseline="0" dirty="0" smtClean="0"/>
                        <a:t> Losses in Interval</a:t>
                      </a:r>
                      <a:endParaRPr lang="en-US" dirty="0"/>
                    </a:p>
                  </a:txBody>
                  <a:tcPr/>
                </a:tc>
                <a:tc rowSpan="2">
                  <a:txBody>
                    <a:bodyPr/>
                    <a:lstStyle/>
                    <a:p>
                      <a:pPr algn="ctr"/>
                      <a:r>
                        <a:rPr lang="en-US" dirty="0" err="1" smtClean="0"/>
                        <a:t>Agg</a:t>
                      </a:r>
                      <a:r>
                        <a:rPr lang="en-US" dirty="0" smtClean="0"/>
                        <a:t>. ALAE on Claims in Interval</a:t>
                      </a:r>
                      <a:endParaRPr lang="en-US" dirty="0"/>
                    </a:p>
                  </a:txBody>
                  <a:tcPr/>
                </a:tc>
                <a:tc rowSpan="2">
                  <a:txBody>
                    <a:bodyPr/>
                    <a:lstStyle/>
                    <a:p>
                      <a:pPr algn="ctr"/>
                      <a:r>
                        <a:rPr lang="en-US" dirty="0" smtClean="0"/>
                        <a:t>Number of Claims in Interval</a:t>
                      </a:r>
                      <a:endParaRPr lang="en-US" dirty="0"/>
                    </a:p>
                  </a:txBody>
                  <a:tcPr/>
                </a:tc>
              </a:tr>
              <a:tr h="370840">
                <a:tc>
                  <a:txBody>
                    <a:bodyPr/>
                    <a:lstStyle/>
                    <a:p>
                      <a:pPr algn="ctr"/>
                      <a:r>
                        <a:rPr lang="en-US" b="1" dirty="0" smtClean="0">
                          <a:solidFill>
                            <a:schemeClr val="bg1"/>
                          </a:solidFill>
                        </a:rPr>
                        <a:t>L.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tc>
                <a:tc>
                  <a:txBody>
                    <a:bodyPr/>
                    <a:lstStyle/>
                    <a:p>
                      <a:pPr algn="ctr"/>
                      <a:r>
                        <a:rPr lang="en-US" dirty="0" smtClean="0"/>
                        <a:t>$100,000</a:t>
                      </a:r>
                      <a:endParaRPr lang="en-US" dirty="0"/>
                    </a:p>
                  </a:txBody>
                  <a:tcPr/>
                </a:tc>
                <a:tc>
                  <a:txBody>
                    <a:bodyPr/>
                    <a:lstStyle/>
                    <a:p>
                      <a:pPr algn="ctr"/>
                      <a:r>
                        <a:rPr lang="en-US" dirty="0" smtClean="0"/>
                        <a:t>$16,000,000</a:t>
                      </a:r>
                      <a:endParaRPr lang="en-US" dirty="0"/>
                    </a:p>
                  </a:txBody>
                  <a:tcPr/>
                </a:tc>
                <a:tc>
                  <a:txBody>
                    <a:bodyPr/>
                    <a:lstStyle/>
                    <a:p>
                      <a:pPr algn="ctr"/>
                      <a:r>
                        <a:rPr lang="en-US" dirty="0" smtClean="0"/>
                        <a:t>$100,000</a:t>
                      </a:r>
                      <a:endParaRPr lang="en-US" dirty="0"/>
                    </a:p>
                  </a:txBody>
                  <a:tcPr/>
                </a:tc>
                <a:tc>
                  <a:txBody>
                    <a:bodyPr/>
                    <a:lstStyle/>
                    <a:p>
                      <a:pPr algn="ctr"/>
                      <a:r>
                        <a:rPr lang="en-US" dirty="0" smtClean="0"/>
                        <a:t>200</a:t>
                      </a:r>
                      <a:endParaRPr lang="en-US" dirty="0"/>
                    </a:p>
                  </a:txBody>
                  <a:tcPr/>
                </a:tc>
              </a:tr>
              <a:tr h="370840">
                <a:tc>
                  <a:txBody>
                    <a:bodyPr/>
                    <a:lstStyle/>
                    <a:p>
                      <a:pPr algn="ctr"/>
                      <a:r>
                        <a:rPr lang="en-US" dirty="0" smtClean="0"/>
                        <a:t>$100,001</a:t>
                      </a:r>
                      <a:endParaRPr lang="en-US" dirty="0"/>
                    </a:p>
                  </a:txBody>
                  <a:tcPr/>
                </a:tc>
                <a:tc>
                  <a:txBody>
                    <a:bodyPr/>
                    <a:lstStyle/>
                    <a:p>
                      <a:pPr algn="ctr"/>
                      <a:r>
                        <a:rPr lang="en-US" dirty="0" smtClean="0"/>
                        <a:t>$300,000</a:t>
                      </a:r>
                      <a:endParaRPr lang="en-US" dirty="0"/>
                    </a:p>
                  </a:txBody>
                  <a:tcPr/>
                </a:tc>
                <a:tc>
                  <a:txBody>
                    <a:bodyPr/>
                    <a:lstStyle/>
                    <a:p>
                      <a:pPr algn="ctr"/>
                      <a:r>
                        <a:rPr lang="en-US" dirty="0" smtClean="0"/>
                        <a:t>$42,000,000</a:t>
                      </a:r>
                      <a:endParaRPr lang="en-US" dirty="0"/>
                    </a:p>
                  </a:txBody>
                  <a:tcPr/>
                </a:tc>
                <a:tc>
                  <a:txBody>
                    <a:bodyPr/>
                    <a:lstStyle/>
                    <a:p>
                      <a:pPr algn="ctr"/>
                      <a:r>
                        <a:rPr lang="en-US" dirty="0" smtClean="0"/>
                        <a:t>$500,000</a:t>
                      </a:r>
                      <a:endParaRPr lang="en-US" dirty="0"/>
                    </a:p>
                  </a:txBody>
                  <a:tcPr/>
                </a:tc>
                <a:tc>
                  <a:txBody>
                    <a:bodyPr/>
                    <a:lstStyle/>
                    <a:p>
                      <a:pPr algn="ctr"/>
                      <a:r>
                        <a:rPr lang="en-US" dirty="0" smtClean="0"/>
                        <a:t>350</a:t>
                      </a:r>
                      <a:endParaRPr lang="en-US" dirty="0"/>
                    </a:p>
                  </a:txBody>
                  <a:tcPr/>
                </a:tc>
              </a:tr>
              <a:tr h="370840">
                <a:tc>
                  <a:txBody>
                    <a:bodyPr/>
                    <a:lstStyle/>
                    <a:p>
                      <a:pPr algn="ctr"/>
                      <a:r>
                        <a:rPr lang="en-US" dirty="0" smtClean="0"/>
                        <a:t>$300,001</a:t>
                      </a:r>
                      <a:endParaRPr lang="en-US" dirty="0"/>
                    </a:p>
                  </a:txBody>
                  <a:tcPr/>
                </a:tc>
                <a:tc>
                  <a:txBody>
                    <a:bodyPr/>
                    <a:lstStyle/>
                    <a:p>
                      <a:pPr algn="ctr"/>
                      <a:r>
                        <a:rPr lang="en-US" dirty="0" smtClean="0"/>
                        <a:t>$500,000</a:t>
                      </a:r>
                      <a:endParaRPr lang="en-US" dirty="0"/>
                    </a:p>
                  </a:txBody>
                  <a:tcPr/>
                </a:tc>
                <a:tc>
                  <a:txBody>
                    <a:bodyPr/>
                    <a:lstStyle/>
                    <a:p>
                      <a:pPr algn="ctr"/>
                      <a:r>
                        <a:rPr lang="en-US" dirty="0" smtClean="0"/>
                        <a:t>$36,000,000</a:t>
                      </a:r>
                      <a:endParaRPr lang="en-US" dirty="0"/>
                    </a:p>
                  </a:txBody>
                  <a:tcPr/>
                </a:tc>
                <a:tc>
                  <a:txBody>
                    <a:bodyPr/>
                    <a:lstStyle/>
                    <a:p>
                      <a:pPr algn="ctr"/>
                      <a:r>
                        <a:rPr lang="en-US" dirty="0" smtClean="0"/>
                        <a:t>$800,000</a:t>
                      </a:r>
                      <a:endParaRPr lang="en-US" dirty="0"/>
                    </a:p>
                  </a:txBody>
                  <a:tcPr/>
                </a:tc>
                <a:tc>
                  <a:txBody>
                    <a:bodyPr/>
                    <a:lstStyle/>
                    <a:p>
                      <a:pPr algn="ctr"/>
                      <a:r>
                        <a:rPr lang="en-US" dirty="0" smtClean="0"/>
                        <a:t>90</a:t>
                      </a:r>
                      <a:endParaRPr lang="en-US" dirty="0"/>
                    </a:p>
                  </a:txBody>
                  <a:tcPr/>
                </a:tc>
              </a:tr>
              <a:tr h="370840">
                <a:tc>
                  <a:txBody>
                    <a:bodyPr/>
                    <a:lstStyle/>
                    <a:p>
                      <a:pPr algn="ctr"/>
                      <a:r>
                        <a:rPr lang="en-US" dirty="0" smtClean="0"/>
                        <a:t>$500,001</a:t>
                      </a:r>
                      <a:endParaRPr lang="en-US" dirty="0"/>
                    </a:p>
                  </a:txBody>
                  <a:tcPr/>
                </a:tc>
                <a:tc>
                  <a:txBody>
                    <a:bodyPr/>
                    <a:lstStyle/>
                    <a:p>
                      <a:pPr algn="ctr"/>
                      <a:r>
                        <a:rPr lang="en-US" dirty="0" smtClean="0"/>
                        <a:t>∞</a:t>
                      </a:r>
                      <a:endParaRPr lang="en-US" dirty="0"/>
                    </a:p>
                  </a:txBody>
                  <a:tcPr/>
                </a:tc>
                <a:tc>
                  <a:txBody>
                    <a:bodyPr/>
                    <a:lstStyle/>
                    <a:p>
                      <a:pPr algn="ctr"/>
                      <a:r>
                        <a:rPr lang="en-US" dirty="0" smtClean="0"/>
                        <a:t>$3,000,000</a:t>
                      </a:r>
                      <a:endParaRPr lang="en-US" dirty="0"/>
                    </a:p>
                  </a:txBody>
                  <a:tcPr/>
                </a:tc>
                <a:tc>
                  <a:txBody>
                    <a:bodyPr/>
                    <a:lstStyle/>
                    <a:p>
                      <a:pPr algn="ctr"/>
                      <a:r>
                        <a:rPr lang="en-US" dirty="0" smtClean="0"/>
                        <a:t>$200,000</a:t>
                      </a:r>
                      <a:endParaRPr lang="en-US" dirty="0"/>
                    </a:p>
                  </a:txBody>
                  <a:tcPr/>
                </a:tc>
                <a:tc>
                  <a:txBody>
                    <a:bodyPr/>
                    <a:lstStyle/>
                    <a:p>
                      <a:pPr algn="ctr"/>
                      <a:r>
                        <a:rPr lang="en-US" dirty="0" smtClean="0"/>
                        <a:t>5</a:t>
                      </a:r>
                      <a:endParaRPr lang="en-US" dirty="0"/>
                    </a:p>
                  </a:txBody>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Size Method with ALAE</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graphicFrame>
        <p:nvGraphicFramePr>
          <p:cNvPr id="8" name="Content Placeholder 7"/>
          <p:cNvGraphicFramePr>
            <a:graphicFrameLocks noGrp="1"/>
          </p:cNvGraphicFramePr>
          <p:nvPr>
            <p:ph idx="1"/>
          </p:nvPr>
        </p:nvGraphicFramePr>
        <p:xfrm>
          <a:off x="457200" y="1524000"/>
          <a:ext cx="8229600" cy="24942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gridSpan="2">
                  <a:txBody>
                    <a:bodyPr/>
                    <a:lstStyle/>
                    <a:p>
                      <a:pPr algn="ctr"/>
                      <a:r>
                        <a:rPr lang="en-US" dirty="0" smtClean="0"/>
                        <a:t>Individual Loss Intervals</a:t>
                      </a:r>
                    </a:p>
                    <a:p>
                      <a:pPr algn="ctr"/>
                      <a:r>
                        <a:rPr lang="en-US" dirty="0" smtClean="0"/>
                        <a:t>(basic limit is $100k)</a:t>
                      </a:r>
                      <a:endParaRPr lang="en-US" dirty="0"/>
                    </a:p>
                  </a:txBody>
                  <a:tcPr/>
                </a:tc>
                <a:tc hMerge="1">
                  <a:txBody>
                    <a:bodyPr/>
                    <a:lstStyle/>
                    <a:p>
                      <a:endParaRPr lang="en-US" dirty="0"/>
                    </a:p>
                  </a:txBody>
                  <a:tcPr/>
                </a:tc>
                <a:tc rowSpan="2">
                  <a:txBody>
                    <a:bodyPr/>
                    <a:lstStyle/>
                    <a:p>
                      <a:pPr algn="ctr"/>
                      <a:r>
                        <a:rPr lang="en-US" dirty="0" smtClean="0"/>
                        <a:t>Aggregate</a:t>
                      </a:r>
                      <a:r>
                        <a:rPr lang="en-US" baseline="0" dirty="0" smtClean="0"/>
                        <a:t> Losses in Interval</a:t>
                      </a:r>
                      <a:endParaRPr lang="en-US" dirty="0"/>
                    </a:p>
                  </a:txBody>
                  <a:tcPr/>
                </a:tc>
                <a:tc rowSpan="2">
                  <a:txBody>
                    <a:bodyPr/>
                    <a:lstStyle/>
                    <a:p>
                      <a:pPr algn="ctr"/>
                      <a:r>
                        <a:rPr lang="en-US" dirty="0" err="1" smtClean="0"/>
                        <a:t>Agg</a:t>
                      </a:r>
                      <a:r>
                        <a:rPr lang="en-US" dirty="0" smtClean="0"/>
                        <a:t>. ALAE on Claims in Interval</a:t>
                      </a:r>
                      <a:endParaRPr lang="en-US" dirty="0"/>
                    </a:p>
                  </a:txBody>
                  <a:tcPr/>
                </a:tc>
                <a:tc rowSpan="2">
                  <a:txBody>
                    <a:bodyPr/>
                    <a:lstStyle/>
                    <a:p>
                      <a:pPr algn="ctr"/>
                      <a:r>
                        <a:rPr lang="en-US" dirty="0" smtClean="0"/>
                        <a:t>Number of Claims in Interval</a:t>
                      </a:r>
                      <a:endParaRPr lang="en-US" dirty="0"/>
                    </a:p>
                  </a:txBody>
                  <a:tcPr/>
                </a:tc>
              </a:tr>
              <a:tr h="370840">
                <a:tc>
                  <a:txBody>
                    <a:bodyPr/>
                    <a:lstStyle/>
                    <a:p>
                      <a:pPr algn="ctr"/>
                      <a:r>
                        <a:rPr lang="en-US" b="1" dirty="0" smtClean="0">
                          <a:solidFill>
                            <a:schemeClr val="bg1"/>
                          </a:solidFill>
                        </a:rPr>
                        <a:t>L.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tc>
                <a:tc>
                  <a:txBody>
                    <a:bodyPr/>
                    <a:lstStyle/>
                    <a:p>
                      <a:pPr algn="ctr"/>
                      <a:r>
                        <a:rPr lang="en-US" dirty="0" smtClean="0"/>
                        <a:t>$100,000</a:t>
                      </a:r>
                      <a:endParaRPr lang="en-US" dirty="0"/>
                    </a:p>
                  </a:txBody>
                  <a:tcPr/>
                </a:tc>
                <a:tc>
                  <a:txBody>
                    <a:bodyPr/>
                    <a:lstStyle/>
                    <a:p>
                      <a:pPr algn="ctr"/>
                      <a:r>
                        <a:rPr lang="en-US" dirty="0" smtClean="0"/>
                        <a:t>$16,000,000</a:t>
                      </a:r>
                      <a:endParaRPr lang="en-US" dirty="0"/>
                    </a:p>
                  </a:txBody>
                  <a:tcPr/>
                </a:tc>
                <a:tc>
                  <a:txBody>
                    <a:bodyPr/>
                    <a:lstStyle/>
                    <a:p>
                      <a:pPr algn="ctr"/>
                      <a:r>
                        <a:rPr lang="en-US" dirty="0" smtClean="0"/>
                        <a:t>$100,000</a:t>
                      </a:r>
                      <a:endParaRPr lang="en-US" dirty="0"/>
                    </a:p>
                  </a:txBody>
                  <a:tcPr/>
                </a:tc>
                <a:tc>
                  <a:txBody>
                    <a:bodyPr/>
                    <a:lstStyle/>
                    <a:p>
                      <a:pPr algn="ctr"/>
                      <a:r>
                        <a:rPr lang="en-US" dirty="0" smtClean="0"/>
                        <a:t>200</a:t>
                      </a:r>
                      <a:endParaRPr lang="en-US" dirty="0"/>
                    </a:p>
                  </a:txBody>
                  <a:tcPr/>
                </a:tc>
              </a:tr>
              <a:tr h="370840">
                <a:tc>
                  <a:txBody>
                    <a:bodyPr/>
                    <a:lstStyle/>
                    <a:p>
                      <a:pPr algn="ctr"/>
                      <a:r>
                        <a:rPr lang="en-US" dirty="0" smtClean="0"/>
                        <a:t>$100,001</a:t>
                      </a:r>
                      <a:endParaRPr lang="en-US" dirty="0"/>
                    </a:p>
                  </a:txBody>
                  <a:tcPr/>
                </a:tc>
                <a:tc>
                  <a:txBody>
                    <a:bodyPr/>
                    <a:lstStyle/>
                    <a:p>
                      <a:pPr algn="ctr"/>
                      <a:r>
                        <a:rPr lang="en-US" dirty="0" smtClean="0"/>
                        <a:t>$300,000</a:t>
                      </a:r>
                      <a:endParaRPr lang="en-US" dirty="0"/>
                    </a:p>
                  </a:txBody>
                  <a:tcPr/>
                </a:tc>
                <a:tc>
                  <a:txBody>
                    <a:bodyPr/>
                    <a:lstStyle/>
                    <a:p>
                      <a:pPr algn="ctr"/>
                      <a:r>
                        <a:rPr lang="en-US" dirty="0" smtClean="0"/>
                        <a:t>$42,000,000</a:t>
                      </a:r>
                      <a:endParaRPr lang="en-US" dirty="0"/>
                    </a:p>
                  </a:txBody>
                  <a:tcPr/>
                </a:tc>
                <a:tc>
                  <a:txBody>
                    <a:bodyPr/>
                    <a:lstStyle/>
                    <a:p>
                      <a:pPr algn="ctr"/>
                      <a:r>
                        <a:rPr lang="en-US" dirty="0" smtClean="0"/>
                        <a:t>$500,000</a:t>
                      </a:r>
                      <a:endParaRPr lang="en-US" dirty="0"/>
                    </a:p>
                  </a:txBody>
                  <a:tcPr/>
                </a:tc>
                <a:tc>
                  <a:txBody>
                    <a:bodyPr/>
                    <a:lstStyle/>
                    <a:p>
                      <a:pPr algn="ctr"/>
                      <a:r>
                        <a:rPr lang="en-US" dirty="0" smtClean="0"/>
                        <a:t>350</a:t>
                      </a:r>
                      <a:endParaRPr lang="en-US" dirty="0"/>
                    </a:p>
                  </a:txBody>
                  <a:tcPr/>
                </a:tc>
              </a:tr>
              <a:tr h="370840">
                <a:tc>
                  <a:txBody>
                    <a:bodyPr/>
                    <a:lstStyle/>
                    <a:p>
                      <a:pPr algn="ctr"/>
                      <a:r>
                        <a:rPr lang="en-US" dirty="0" smtClean="0"/>
                        <a:t>$300,001</a:t>
                      </a:r>
                      <a:endParaRPr lang="en-US" dirty="0"/>
                    </a:p>
                  </a:txBody>
                  <a:tcPr/>
                </a:tc>
                <a:tc>
                  <a:txBody>
                    <a:bodyPr/>
                    <a:lstStyle/>
                    <a:p>
                      <a:pPr algn="ctr"/>
                      <a:r>
                        <a:rPr lang="en-US" dirty="0" smtClean="0"/>
                        <a:t>$500,000</a:t>
                      </a:r>
                      <a:endParaRPr lang="en-US" dirty="0"/>
                    </a:p>
                  </a:txBody>
                  <a:tcPr/>
                </a:tc>
                <a:tc>
                  <a:txBody>
                    <a:bodyPr/>
                    <a:lstStyle/>
                    <a:p>
                      <a:pPr algn="ctr"/>
                      <a:r>
                        <a:rPr lang="en-US" dirty="0" smtClean="0"/>
                        <a:t>$36,000,000</a:t>
                      </a:r>
                      <a:endParaRPr lang="en-US" dirty="0"/>
                    </a:p>
                  </a:txBody>
                  <a:tcPr/>
                </a:tc>
                <a:tc>
                  <a:txBody>
                    <a:bodyPr/>
                    <a:lstStyle/>
                    <a:p>
                      <a:pPr algn="ctr"/>
                      <a:r>
                        <a:rPr lang="en-US" dirty="0" smtClean="0"/>
                        <a:t>$800,000</a:t>
                      </a:r>
                      <a:endParaRPr lang="en-US" dirty="0"/>
                    </a:p>
                  </a:txBody>
                  <a:tcPr/>
                </a:tc>
                <a:tc>
                  <a:txBody>
                    <a:bodyPr/>
                    <a:lstStyle/>
                    <a:p>
                      <a:pPr algn="ctr"/>
                      <a:r>
                        <a:rPr lang="en-US" dirty="0" smtClean="0"/>
                        <a:t>90</a:t>
                      </a:r>
                      <a:endParaRPr lang="en-US" dirty="0"/>
                    </a:p>
                  </a:txBody>
                  <a:tcPr/>
                </a:tc>
              </a:tr>
              <a:tr h="370840">
                <a:tc>
                  <a:txBody>
                    <a:bodyPr/>
                    <a:lstStyle/>
                    <a:p>
                      <a:pPr algn="ctr"/>
                      <a:r>
                        <a:rPr lang="en-US" dirty="0" smtClean="0"/>
                        <a:t>$500,001</a:t>
                      </a:r>
                      <a:endParaRPr lang="en-US" dirty="0"/>
                    </a:p>
                  </a:txBody>
                  <a:tcPr/>
                </a:tc>
                <a:tc>
                  <a:txBody>
                    <a:bodyPr/>
                    <a:lstStyle/>
                    <a:p>
                      <a:pPr algn="ctr"/>
                      <a:r>
                        <a:rPr lang="en-US" dirty="0" smtClean="0"/>
                        <a:t>∞</a:t>
                      </a:r>
                      <a:endParaRPr lang="en-US" dirty="0"/>
                    </a:p>
                  </a:txBody>
                  <a:tcPr/>
                </a:tc>
                <a:tc>
                  <a:txBody>
                    <a:bodyPr/>
                    <a:lstStyle/>
                    <a:p>
                      <a:pPr algn="ctr"/>
                      <a:r>
                        <a:rPr lang="en-US" dirty="0" smtClean="0"/>
                        <a:t>$3,000,000</a:t>
                      </a:r>
                      <a:endParaRPr lang="en-US" dirty="0"/>
                    </a:p>
                  </a:txBody>
                  <a:tcPr/>
                </a:tc>
                <a:tc>
                  <a:txBody>
                    <a:bodyPr/>
                    <a:lstStyle/>
                    <a:p>
                      <a:pPr algn="ctr"/>
                      <a:r>
                        <a:rPr lang="en-US" dirty="0" smtClean="0"/>
                        <a:t>$200,000</a:t>
                      </a:r>
                      <a:endParaRPr lang="en-US" dirty="0"/>
                    </a:p>
                  </a:txBody>
                  <a:tcPr/>
                </a:tc>
                <a:tc>
                  <a:txBody>
                    <a:bodyPr/>
                    <a:lstStyle/>
                    <a:p>
                      <a:pPr algn="ctr"/>
                      <a:r>
                        <a:rPr lang="en-US" dirty="0" smtClean="0"/>
                        <a:t>5</a:t>
                      </a:r>
                      <a:endParaRPr lang="en-US" dirty="0"/>
                    </a:p>
                  </a:txBody>
                  <a:tcPr/>
                </a:tc>
              </a:tr>
            </a:tbl>
          </a:graphicData>
        </a:graphic>
      </p:graphicFrame>
      <p:sp>
        <p:nvSpPr>
          <p:cNvPr id="6" name="Content Placeholder 2"/>
          <p:cNvSpPr txBox="1">
            <a:spLocks/>
          </p:cNvSpPr>
          <p:nvPr/>
        </p:nvSpPr>
        <p:spPr>
          <a:xfrm>
            <a:off x="152400" y="4419600"/>
            <a:ext cx="8839200" cy="22098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Calculate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ILF</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($500k</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endParaRPr lang="en-US" sz="2400" dirty="0" smtClean="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Size Method with ALAE</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graphicFrame>
        <p:nvGraphicFramePr>
          <p:cNvPr id="8" name="Content Placeholder 7"/>
          <p:cNvGraphicFramePr>
            <a:graphicFrameLocks noGrp="1"/>
          </p:cNvGraphicFramePr>
          <p:nvPr>
            <p:ph idx="1"/>
          </p:nvPr>
        </p:nvGraphicFramePr>
        <p:xfrm>
          <a:off x="457200" y="1524000"/>
          <a:ext cx="8229600" cy="24942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gridSpan="2">
                  <a:txBody>
                    <a:bodyPr/>
                    <a:lstStyle/>
                    <a:p>
                      <a:pPr algn="ctr"/>
                      <a:r>
                        <a:rPr lang="en-US" dirty="0" smtClean="0"/>
                        <a:t>Individual Loss Intervals</a:t>
                      </a:r>
                    </a:p>
                    <a:p>
                      <a:pPr algn="ctr"/>
                      <a:r>
                        <a:rPr lang="en-US" dirty="0" smtClean="0"/>
                        <a:t>(basic limit is $100k)</a:t>
                      </a:r>
                      <a:endParaRPr lang="en-US" dirty="0"/>
                    </a:p>
                  </a:txBody>
                  <a:tcPr/>
                </a:tc>
                <a:tc hMerge="1">
                  <a:txBody>
                    <a:bodyPr/>
                    <a:lstStyle/>
                    <a:p>
                      <a:endParaRPr lang="en-US" dirty="0"/>
                    </a:p>
                  </a:txBody>
                  <a:tcPr/>
                </a:tc>
                <a:tc rowSpan="2">
                  <a:txBody>
                    <a:bodyPr/>
                    <a:lstStyle/>
                    <a:p>
                      <a:pPr algn="ctr"/>
                      <a:r>
                        <a:rPr lang="en-US" dirty="0" smtClean="0"/>
                        <a:t>Aggregate</a:t>
                      </a:r>
                      <a:r>
                        <a:rPr lang="en-US" baseline="0" dirty="0" smtClean="0"/>
                        <a:t> Losses in Interval</a:t>
                      </a:r>
                      <a:endParaRPr lang="en-US" dirty="0"/>
                    </a:p>
                  </a:txBody>
                  <a:tcPr/>
                </a:tc>
                <a:tc rowSpan="2">
                  <a:txBody>
                    <a:bodyPr/>
                    <a:lstStyle/>
                    <a:p>
                      <a:pPr algn="ctr"/>
                      <a:r>
                        <a:rPr lang="en-US" dirty="0" err="1" smtClean="0"/>
                        <a:t>Agg</a:t>
                      </a:r>
                      <a:r>
                        <a:rPr lang="en-US" dirty="0" smtClean="0"/>
                        <a:t>. ALAE on Claims in Interval</a:t>
                      </a:r>
                      <a:endParaRPr lang="en-US" dirty="0"/>
                    </a:p>
                  </a:txBody>
                  <a:tcPr/>
                </a:tc>
                <a:tc rowSpan="2">
                  <a:txBody>
                    <a:bodyPr/>
                    <a:lstStyle/>
                    <a:p>
                      <a:pPr algn="ctr"/>
                      <a:r>
                        <a:rPr lang="en-US" dirty="0" smtClean="0"/>
                        <a:t>Number of Claims in Interval</a:t>
                      </a:r>
                      <a:endParaRPr lang="en-US" dirty="0"/>
                    </a:p>
                  </a:txBody>
                  <a:tcPr/>
                </a:tc>
              </a:tr>
              <a:tr h="370840">
                <a:tc>
                  <a:txBody>
                    <a:bodyPr/>
                    <a:lstStyle/>
                    <a:p>
                      <a:pPr algn="ctr"/>
                      <a:r>
                        <a:rPr lang="en-US" b="1" dirty="0" smtClean="0">
                          <a:solidFill>
                            <a:schemeClr val="bg1"/>
                          </a:solidFill>
                        </a:rPr>
                        <a:t>L.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tc>
                <a:tc>
                  <a:txBody>
                    <a:bodyPr/>
                    <a:lstStyle/>
                    <a:p>
                      <a:pPr algn="ctr"/>
                      <a:r>
                        <a:rPr lang="en-US" dirty="0" smtClean="0"/>
                        <a:t>$100,000</a:t>
                      </a:r>
                      <a:endParaRPr lang="en-US" dirty="0"/>
                    </a:p>
                  </a:txBody>
                  <a:tcPr/>
                </a:tc>
                <a:tc>
                  <a:txBody>
                    <a:bodyPr/>
                    <a:lstStyle/>
                    <a:p>
                      <a:pPr algn="ctr"/>
                      <a:r>
                        <a:rPr lang="en-US" dirty="0" smtClean="0"/>
                        <a:t>$16,000,000</a:t>
                      </a:r>
                      <a:endParaRPr lang="en-US" dirty="0"/>
                    </a:p>
                  </a:txBody>
                  <a:tcPr/>
                </a:tc>
                <a:tc>
                  <a:txBody>
                    <a:bodyPr/>
                    <a:lstStyle/>
                    <a:p>
                      <a:pPr algn="ctr"/>
                      <a:r>
                        <a:rPr lang="en-US" dirty="0" smtClean="0"/>
                        <a:t>$100,000</a:t>
                      </a:r>
                      <a:endParaRPr lang="en-US" dirty="0"/>
                    </a:p>
                  </a:txBody>
                  <a:tcPr/>
                </a:tc>
                <a:tc>
                  <a:txBody>
                    <a:bodyPr/>
                    <a:lstStyle/>
                    <a:p>
                      <a:pPr algn="ctr"/>
                      <a:r>
                        <a:rPr lang="en-US" dirty="0" smtClean="0"/>
                        <a:t>200</a:t>
                      </a:r>
                      <a:endParaRPr lang="en-US" dirty="0"/>
                    </a:p>
                  </a:txBody>
                  <a:tcPr/>
                </a:tc>
              </a:tr>
              <a:tr h="370840">
                <a:tc>
                  <a:txBody>
                    <a:bodyPr/>
                    <a:lstStyle/>
                    <a:p>
                      <a:pPr algn="ctr"/>
                      <a:r>
                        <a:rPr lang="en-US" dirty="0" smtClean="0"/>
                        <a:t>$100,001</a:t>
                      </a:r>
                      <a:endParaRPr lang="en-US" dirty="0"/>
                    </a:p>
                  </a:txBody>
                  <a:tcPr/>
                </a:tc>
                <a:tc>
                  <a:txBody>
                    <a:bodyPr/>
                    <a:lstStyle/>
                    <a:p>
                      <a:pPr algn="ctr"/>
                      <a:r>
                        <a:rPr lang="en-US" dirty="0" smtClean="0"/>
                        <a:t>$300,000</a:t>
                      </a:r>
                      <a:endParaRPr lang="en-US" dirty="0"/>
                    </a:p>
                  </a:txBody>
                  <a:tcPr/>
                </a:tc>
                <a:tc>
                  <a:txBody>
                    <a:bodyPr/>
                    <a:lstStyle/>
                    <a:p>
                      <a:pPr algn="ctr"/>
                      <a:r>
                        <a:rPr lang="en-US" dirty="0" smtClean="0"/>
                        <a:t>$42,000,000</a:t>
                      </a:r>
                      <a:endParaRPr lang="en-US" dirty="0"/>
                    </a:p>
                  </a:txBody>
                  <a:tcPr/>
                </a:tc>
                <a:tc>
                  <a:txBody>
                    <a:bodyPr/>
                    <a:lstStyle/>
                    <a:p>
                      <a:pPr algn="ctr"/>
                      <a:r>
                        <a:rPr lang="en-US" dirty="0" smtClean="0"/>
                        <a:t>$500,000</a:t>
                      </a:r>
                      <a:endParaRPr lang="en-US" dirty="0"/>
                    </a:p>
                  </a:txBody>
                  <a:tcPr/>
                </a:tc>
                <a:tc>
                  <a:txBody>
                    <a:bodyPr/>
                    <a:lstStyle/>
                    <a:p>
                      <a:pPr algn="ctr"/>
                      <a:r>
                        <a:rPr lang="en-US" dirty="0" smtClean="0"/>
                        <a:t>350</a:t>
                      </a:r>
                      <a:endParaRPr lang="en-US" dirty="0"/>
                    </a:p>
                  </a:txBody>
                  <a:tcPr/>
                </a:tc>
              </a:tr>
              <a:tr h="370840">
                <a:tc>
                  <a:txBody>
                    <a:bodyPr/>
                    <a:lstStyle/>
                    <a:p>
                      <a:pPr algn="ctr"/>
                      <a:r>
                        <a:rPr lang="en-US" dirty="0" smtClean="0"/>
                        <a:t>$300,001</a:t>
                      </a:r>
                      <a:endParaRPr lang="en-US" dirty="0"/>
                    </a:p>
                  </a:txBody>
                  <a:tcPr/>
                </a:tc>
                <a:tc>
                  <a:txBody>
                    <a:bodyPr/>
                    <a:lstStyle/>
                    <a:p>
                      <a:pPr algn="ctr"/>
                      <a:r>
                        <a:rPr lang="en-US" dirty="0" smtClean="0"/>
                        <a:t>$500,000</a:t>
                      </a:r>
                      <a:endParaRPr lang="en-US" dirty="0"/>
                    </a:p>
                  </a:txBody>
                  <a:tcPr/>
                </a:tc>
                <a:tc>
                  <a:txBody>
                    <a:bodyPr/>
                    <a:lstStyle/>
                    <a:p>
                      <a:pPr algn="ctr"/>
                      <a:r>
                        <a:rPr lang="en-US" dirty="0" smtClean="0"/>
                        <a:t>$36,000,000</a:t>
                      </a:r>
                      <a:endParaRPr lang="en-US" dirty="0"/>
                    </a:p>
                  </a:txBody>
                  <a:tcPr/>
                </a:tc>
                <a:tc>
                  <a:txBody>
                    <a:bodyPr/>
                    <a:lstStyle/>
                    <a:p>
                      <a:pPr algn="ctr"/>
                      <a:r>
                        <a:rPr lang="en-US" dirty="0" smtClean="0"/>
                        <a:t>$800,000</a:t>
                      </a:r>
                      <a:endParaRPr lang="en-US" dirty="0"/>
                    </a:p>
                  </a:txBody>
                  <a:tcPr/>
                </a:tc>
                <a:tc>
                  <a:txBody>
                    <a:bodyPr/>
                    <a:lstStyle/>
                    <a:p>
                      <a:pPr algn="ctr"/>
                      <a:r>
                        <a:rPr lang="en-US" dirty="0" smtClean="0"/>
                        <a:t>90</a:t>
                      </a:r>
                      <a:endParaRPr lang="en-US" dirty="0"/>
                    </a:p>
                  </a:txBody>
                  <a:tcPr/>
                </a:tc>
              </a:tr>
              <a:tr h="370840">
                <a:tc>
                  <a:txBody>
                    <a:bodyPr/>
                    <a:lstStyle/>
                    <a:p>
                      <a:pPr algn="ctr"/>
                      <a:r>
                        <a:rPr lang="en-US" dirty="0" smtClean="0"/>
                        <a:t>$500,001</a:t>
                      </a:r>
                      <a:endParaRPr lang="en-US" dirty="0"/>
                    </a:p>
                  </a:txBody>
                  <a:tcPr/>
                </a:tc>
                <a:tc>
                  <a:txBody>
                    <a:bodyPr/>
                    <a:lstStyle/>
                    <a:p>
                      <a:pPr algn="ctr"/>
                      <a:r>
                        <a:rPr lang="en-US" dirty="0" smtClean="0"/>
                        <a:t>∞</a:t>
                      </a:r>
                      <a:endParaRPr lang="en-US" dirty="0"/>
                    </a:p>
                  </a:txBody>
                  <a:tcPr/>
                </a:tc>
                <a:tc>
                  <a:txBody>
                    <a:bodyPr/>
                    <a:lstStyle/>
                    <a:p>
                      <a:pPr algn="ctr"/>
                      <a:r>
                        <a:rPr lang="en-US" dirty="0" smtClean="0"/>
                        <a:t>$3,000,000</a:t>
                      </a:r>
                      <a:endParaRPr lang="en-US" dirty="0"/>
                    </a:p>
                  </a:txBody>
                  <a:tcPr/>
                </a:tc>
                <a:tc>
                  <a:txBody>
                    <a:bodyPr/>
                    <a:lstStyle/>
                    <a:p>
                      <a:pPr algn="ctr"/>
                      <a:r>
                        <a:rPr lang="en-US" dirty="0" smtClean="0"/>
                        <a:t>$200,000</a:t>
                      </a:r>
                      <a:endParaRPr lang="en-US" dirty="0"/>
                    </a:p>
                  </a:txBody>
                  <a:tcPr/>
                </a:tc>
                <a:tc>
                  <a:txBody>
                    <a:bodyPr/>
                    <a:lstStyle/>
                    <a:p>
                      <a:pPr algn="ctr"/>
                      <a:r>
                        <a:rPr lang="en-US" dirty="0" smtClean="0"/>
                        <a:t>5</a:t>
                      </a:r>
                      <a:endParaRPr lang="en-US" dirty="0"/>
                    </a:p>
                  </a:txBody>
                  <a:tcPr/>
                </a:tc>
              </a:tr>
            </a:tbl>
          </a:graphicData>
        </a:graphic>
      </p:graphicFrame>
      <p:sp>
        <p:nvSpPr>
          <p:cNvPr id="6" name="Content Placeholder 2"/>
          <p:cNvSpPr txBox="1">
            <a:spLocks/>
          </p:cNvSpPr>
          <p:nvPr/>
        </p:nvSpPr>
        <p:spPr>
          <a:xfrm>
            <a:off x="152400" y="4419600"/>
            <a:ext cx="8839200" cy="2209800"/>
          </a:xfrm>
          <a:prstGeom prst="rect">
            <a:avLst/>
          </a:prstGeom>
        </p:spPr>
        <p:txBody>
          <a:bodyPr vert="horz" anchor="t">
            <a:normAutofit lnSpcReduction="10000"/>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Calculate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ILF</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($500k).</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448056" lvl="0" indent="-384048">
              <a:spcBef>
                <a:spcPct val="20000"/>
              </a:spcBef>
              <a:buClr>
                <a:schemeClr val="accent1"/>
              </a:buClr>
              <a:buSzPct val="80000"/>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E[X^$100k]</a:t>
            </a:r>
            <a:r>
              <a:rPr kumimoji="0" lang="en-US" sz="2400" b="0" i="0" u="none" strike="noStrike" kern="1200" cap="none" spc="0" normalizeH="0" noProof="0" dirty="0" smtClean="0">
                <a:ln>
                  <a:noFill/>
                </a:ln>
                <a:solidFill>
                  <a:schemeClr val="tx1"/>
                </a:solidFill>
                <a:effectLst/>
                <a:uLnTx/>
                <a:uFillTx/>
                <a:latin typeface="+mn-lt"/>
                <a:ea typeface="+mn-ea"/>
                <a:cs typeface="+mn-cs"/>
              </a:rPr>
              <a:t> = </a:t>
            </a:r>
            <a:r>
              <a:rPr lang="en-US" sz="2400" dirty="0" smtClean="0"/>
              <a:t>[$16M + 445 × $100k + $1600k]/645 = $96,279</a:t>
            </a:r>
            <a:r>
              <a:rPr kumimoji="0" lang="en-US" sz="2400" b="0" i="0" u="none" strike="noStrike" kern="1200" cap="none" spc="0" normalizeH="0" noProof="0" dirty="0" smtClean="0">
                <a:ln>
                  <a:noFill/>
                </a:ln>
                <a:solidFill>
                  <a:schemeClr val="tx1"/>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sz="2400" dirty="0" smtClean="0"/>
              <a:t>E[X^$500k] = [$94M + 5 × $500k + $1600k]/645 = $152,093</a:t>
            </a:r>
          </a:p>
          <a:p>
            <a:pPr marL="448056" indent="-384048">
              <a:spcBef>
                <a:spcPct val="20000"/>
              </a:spcBef>
              <a:buClr>
                <a:schemeClr val="accent1"/>
              </a:buClr>
              <a:buSzPct val="80000"/>
            </a:pPr>
            <a:r>
              <a:rPr lang="en-US" sz="2400" dirty="0" err="1" smtClean="0">
                <a:cs typeface="Times New Roman" pitchFamily="18" charset="0"/>
              </a:rPr>
              <a:t>ILF</a:t>
            </a:r>
            <a:r>
              <a:rPr lang="en-US" sz="2400" dirty="0" smtClean="0">
                <a:cs typeface="Times New Roman" pitchFamily="18" charset="0"/>
              </a:rPr>
              <a:t>($500k) = E[X^$500k]/E[X^$100k] = 1.58</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Layer Method</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graphicFrame>
        <p:nvGraphicFramePr>
          <p:cNvPr id="11" name="Object 10"/>
          <p:cNvGraphicFramePr>
            <a:graphicFrameLocks noChangeAspect="1"/>
          </p:cNvGraphicFramePr>
          <p:nvPr/>
        </p:nvGraphicFramePr>
        <p:xfrm>
          <a:off x="1628775" y="5029200"/>
          <a:ext cx="5949950" cy="781050"/>
        </p:xfrm>
        <a:graphic>
          <a:graphicData uri="http://schemas.openxmlformats.org/presentationml/2006/ole">
            <p:oleObj spid="_x0000_s12290" name="Equation" r:id="rId4" imgW="2997000" imgH="393480" progId="Equation.3">
              <p:embed/>
            </p:oleObj>
          </a:graphicData>
        </a:graphic>
      </p:graphicFrame>
      <p:sp>
        <p:nvSpPr>
          <p:cNvPr id="6" name="Content Placeholder 5"/>
          <p:cNvSpPr>
            <a:spLocks noGrp="1"/>
          </p:cNvSpPr>
          <p:nvPr>
            <p:ph idx="1"/>
          </p:nvPr>
        </p:nvSpPr>
        <p:spPr>
          <a:xfrm>
            <a:off x="457200" y="1524000"/>
            <a:ext cx="8229600" cy="3124200"/>
          </a:xfrm>
        </p:spPr>
        <p:txBody>
          <a:bodyPr/>
          <a:lstStyle/>
          <a:p>
            <a:endParaRPr lang="en-US" dirty="0"/>
          </a:p>
        </p:txBody>
      </p:sp>
      <p:graphicFrame>
        <p:nvGraphicFramePr>
          <p:cNvPr id="9" name="Content Placeholder 9"/>
          <p:cNvGraphicFramePr>
            <a:graphicFrameLocks/>
          </p:cNvGraphicFramePr>
          <p:nvPr/>
        </p:nvGraphicFramePr>
        <p:xfrm>
          <a:off x="457200" y="1524000"/>
          <a:ext cx="8229600" cy="24942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Loss Layer</a:t>
                      </a:r>
                    </a:p>
                    <a:p>
                      <a:pPr algn="ctr"/>
                      <a:r>
                        <a:rPr lang="en-US" dirty="0" smtClean="0"/>
                        <a:t>(basic limit is $50k)</a:t>
                      </a:r>
                      <a:endParaRPr lang="en-US" dirty="0"/>
                    </a:p>
                  </a:txBody>
                  <a:tcPr/>
                </a:tc>
                <a:tc hMerge="1">
                  <a:txBody>
                    <a:bodyPr/>
                    <a:lstStyle/>
                    <a:p>
                      <a:endParaRPr lang="en-US" dirty="0"/>
                    </a:p>
                  </a:txBody>
                  <a:tcPr/>
                </a:tc>
                <a:tc rowSpan="2">
                  <a:txBody>
                    <a:bodyPr/>
                    <a:lstStyle/>
                    <a:p>
                      <a:pPr algn="ctr"/>
                      <a:r>
                        <a:rPr lang="en-US" dirty="0" smtClean="0"/>
                        <a:t>Aggregate Losses in Layer</a:t>
                      </a:r>
                      <a:endParaRPr lang="en-US" dirty="0"/>
                    </a:p>
                  </a:txBody>
                  <a:tcPr/>
                </a:tc>
                <a:tc rowSpan="2">
                  <a:txBody>
                    <a:bodyPr/>
                    <a:lstStyle/>
                    <a:p>
                      <a:pPr algn="ctr"/>
                      <a:r>
                        <a:rPr lang="en-US" dirty="0" smtClean="0"/>
                        <a:t>Claims</a:t>
                      </a:r>
                      <a:r>
                        <a:rPr lang="en-US" baseline="0" dirty="0" smtClean="0"/>
                        <a:t> Reaching Layer</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$50,000</a:t>
                      </a:r>
                      <a:endParaRPr lang="en-US" dirty="0"/>
                    </a:p>
                  </a:txBody>
                  <a:tcPr>
                    <a:solidFill>
                      <a:schemeClr val="accent1">
                        <a:lumMod val="40000"/>
                        <a:lumOff val="60000"/>
                      </a:schemeClr>
                    </a:solidFill>
                  </a:tcPr>
                </a:tc>
                <a:tc>
                  <a:txBody>
                    <a:bodyPr/>
                    <a:lstStyle/>
                    <a:p>
                      <a:pPr algn="ctr"/>
                      <a:r>
                        <a:rPr lang="en-US" dirty="0" smtClean="0"/>
                        <a:t>$3,800,000</a:t>
                      </a:r>
                      <a:endParaRPr lang="en-US" dirty="0"/>
                    </a:p>
                  </a:txBody>
                  <a:tcPr>
                    <a:solidFill>
                      <a:schemeClr val="accent1">
                        <a:lumMod val="40000"/>
                        <a:lumOff val="60000"/>
                      </a:schemeClr>
                    </a:solidFill>
                  </a:tcPr>
                </a:tc>
                <a:tc>
                  <a:txBody>
                    <a:bodyPr/>
                    <a:lstStyle/>
                    <a:p>
                      <a:pPr algn="ctr"/>
                      <a:r>
                        <a:rPr lang="en-US" dirty="0" smtClean="0"/>
                        <a:t>100</a:t>
                      </a:r>
                      <a:endParaRPr lang="en-US" dirty="0"/>
                    </a:p>
                  </a:txBody>
                  <a:tcPr>
                    <a:solidFill>
                      <a:schemeClr val="accent1">
                        <a:lumMod val="40000"/>
                        <a:lumOff val="60000"/>
                      </a:schemeClr>
                    </a:solidFill>
                  </a:tcPr>
                </a:tc>
              </a:tr>
              <a:tr h="370840">
                <a:tc>
                  <a:txBody>
                    <a:bodyPr/>
                    <a:lstStyle/>
                    <a:p>
                      <a:pPr algn="ctr"/>
                      <a:r>
                        <a:rPr lang="en-US" dirty="0" smtClean="0"/>
                        <a:t>$50,001</a:t>
                      </a:r>
                      <a:endParaRPr lang="en-US" dirty="0"/>
                    </a:p>
                  </a:txBody>
                  <a:tcPr>
                    <a:solidFill>
                      <a:schemeClr val="accent1">
                        <a:lumMod val="20000"/>
                        <a:lumOff val="80000"/>
                      </a:schemeClr>
                    </a:solidFill>
                  </a:tcPr>
                </a:tc>
                <a:tc>
                  <a:txBody>
                    <a:bodyPr/>
                    <a:lstStyle/>
                    <a:p>
                      <a:pPr algn="ctr"/>
                      <a:r>
                        <a:rPr lang="en-US" dirty="0" smtClean="0"/>
                        <a:t>$100,000</a:t>
                      </a:r>
                      <a:endParaRPr lang="en-US" dirty="0"/>
                    </a:p>
                  </a:txBody>
                  <a:tcPr>
                    <a:solidFill>
                      <a:schemeClr val="accent1">
                        <a:lumMod val="20000"/>
                        <a:lumOff val="80000"/>
                      </a:schemeClr>
                    </a:solidFill>
                  </a:tcPr>
                </a:tc>
                <a:tc>
                  <a:txBody>
                    <a:bodyPr/>
                    <a:lstStyle/>
                    <a:p>
                      <a:pPr algn="ctr"/>
                      <a:r>
                        <a:rPr lang="en-US" dirty="0" smtClean="0"/>
                        <a:t>$2,000,000</a:t>
                      </a:r>
                      <a:endParaRPr lang="en-US" dirty="0"/>
                    </a:p>
                  </a:txBody>
                  <a:tcPr>
                    <a:solidFill>
                      <a:schemeClr val="accent1">
                        <a:lumMod val="20000"/>
                        <a:lumOff val="80000"/>
                      </a:schemeClr>
                    </a:solidFill>
                  </a:tcPr>
                </a:tc>
                <a:tc>
                  <a:txBody>
                    <a:bodyPr/>
                    <a:lstStyle/>
                    <a:p>
                      <a:pPr algn="ctr"/>
                      <a:r>
                        <a:rPr lang="en-US" dirty="0" smtClean="0"/>
                        <a:t>50</a:t>
                      </a:r>
                      <a:endParaRPr lang="en-US" dirty="0"/>
                    </a:p>
                  </a:txBody>
                  <a:tcPr>
                    <a:solidFill>
                      <a:schemeClr val="accent1">
                        <a:lumMod val="20000"/>
                        <a:lumOff val="80000"/>
                      </a:schemeClr>
                    </a:solidFill>
                  </a:tcPr>
                </a:tc>
              </a:tr>
              <a:tr h="370840">
                <a:tc>
                  <a:txBody>
                    <a:bodyPr/>
                    <a:lstStyle/>
                    <a:p>
                      <a:pPr algn="ctr"/>
                      <a:r>
                        <a:rPr lang="en-US" dirty="0" smtClean="0"/>
                        <a:t>$100,001</a:t>
                      </a:r>
                      <a:endParaRPr lang="en-US" dirty="0"/>
                    </a:p>
                  </a:txBody>
                  <a:tcPr>
                    <a:solidFill>
                      <a:schemeClr val="accent1">
                        <a:lumMod val="40000"/>
                        <a:lumOff val="60000"/>
                      </a:schemeClr>
                    </a:solidFill>
                  </a:tcPr>
                </a:tc>
                <a:tc>
                  <a:txBody>
                    <a:bodyPr/>
                    <a:lstStyle/>
                    <a:p>
                      <a:pPr algn="ctr"/>
                      <a:r>
                        <a:rPr lang="en-US" dirty="0" smtClean="0"/>
                        <a:t>$250,000</a:t>
                      </a:r>
                      <a:endParaRPr lang="en-US" dirty="0"/>
                    </a:p>
                  </a:txBody>
                  <a:tcPr>
                    <a:solidFill>
                      <a:schemeClr val="accent1">
                        <a:lumMod val="40000"/>
                        <a:lumOff val="60000"/>
                      </a:schemeClr>
                    </a:solidFill>
                  </a:tcPr>
                </a:tc>
                <a:tc>
                  <a:txBody>
                    <a:bodyPr/>
                    <a:lstStyle/>
                    <a:p>
                      <a:pPr algn="ctr"/>
                      <a:r>
                        <a:rPr lang="en-US" dirty="0" smtClean="0"/>
                        <a:t>$2,500,000</a:t>
                      </a:r>
                      <a:endParaRPr lang="en-US" dirty="0"/>
                    </a:p>
                  </a:txBody>
                  <a:tcPr>
                    <a:solidFill>
                      <a:schemeClr val="accent1">
                        <a:lumMod val="40000"/>
                        <a:lumOff val="60000"/>
                      </a:schemeClr>
                    </a:solidFill>
                  </a:tcPr>
                </a:tc>
                <a:tc>
                  <a:txBody>
                    <a:bodyPr/>
                    <a:lstStyle/>
                    <a:p>
                      <a:pPr algn="ctr"/>
                      <a:r>
                        <a:rPr lang="en-US" dirty="0" smtClean="0"/>
                        <a:t>25</a:t>
                      </a:r>
                      <a:endParaRPr lang="en-US" dirty="0"/>
                    </a:p>
                  </a:txBody>
                  <a:tcPr>
                    <a:solidFill>
                      <a:schemeClr val="accent1">
                        <a:lumMod val="40000"/>
                        <a:lumOff val="60000"/>
                      </a:schemeClr>
                    </a:solidFill>
                  </a:tcPr>
                </a:tc>
              </a:tr>
              <a:tr h="370840">
                <a:tc>
                  <a:txBody>
                    <a:bodyPr/>
                    <a:lstStyle/>
                    <a:p>
                      <a:pPr algn="ctr"/>
                      <a:r>
                        <a:rPr lang="en-US" dirty="0" smtClean="0"/>
                        <a:t>$250,001</a:t>
                      </a:r>
                      <a:endParaRPr lang="en-US" dirty="0"/>
                    </a:p>
                  </a:txBody>
                  <a:tcPr>
                    <a:solidFill>
                      <a:schemeClr val="accent1">
                        <a:lumMod val="20000"/>
                        <a:lumOff val="80000"/>
                      </a:schemeClr>
                    </a:solidFill>
                  </a:tcPr>
                </a:tc>
                <a:tc>
                  <a:txBody>
                    <a:bodyPr/>
                    <a:lstStyle/>
                    <a:p>
                      <a:pPr algn="ctr"/>
                      <a:r>
                        <a:rPr lang="en-US" dirty="0" smtClean="0"/>
                        <a:t>∞</a:t>
                      </a:r>
                      <a:endParaRPr lang="en-US" dirty="0"/>
                    </a:p>
                  </a:txBody>
                  <a:tcPr>
                    <a:solidFill>
                      <a:schemeClr val="accent1">
                        <a:lumMod val="20000"/>
                        <a:lumOff val="80000"/>
                      </a:schemeClr>
                    </a:solidFill>
                  </a:tcPr>
                </a:tc>
                <a:tc>
                  <a:txBody>
                    <a:bodyPr/>
                    <a:lstStyle/>
                    <a:p>
                      <a:pPr algn="ctr"/>
                      <a:r>
                        <a:rPr lang="en-US" dirty="0" smtClean="0"/>
                        <a:t>$4,000,000</a:t>
                      </a:r>
                      <a:endParaRPr lang="en-US" dirty="0"/>
                    </a:p>
                  </a:txBody>
                  <a:tcPr>
                    <a:solidFill>
                      <a:schemeClr val="accent1">
                        <a:lumMod val="20000"/>
                        <a:lumOff val="80000"/>
                      </a:schemeClr>
                    </a:solidFill>
                  </a:tcPr>
                </a:tc>
                <a:tc>
                  <a:txBody>
                    <a:bodyPr/>
                    <a:lstStyle/>
                    <a:p>
                      <a:pPr algn="ctr"/>
                      <a:r>
                        <a:rPr lang="en-US" dirty="0" smtClean="0"/>
                        <a:t>10</a:t>
                      </a:r>
                      <a:endParaRPr lang="en-US" dirty="0"/>
                    </a:p>
                  </a:txBody>
                  <a:tcPr>
                    <a:solidFill>
                      <a:schemeClr val="accent1">
                        <a:lumMod val="20000"/>
                        <a:lumOff val="80000"/>
                      </a:schemeClr>
                    </a:solid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Layer Method</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sp>
        <p:nvSpPr>
          <p:cNvPr id="6" name="Content Placeholder 5"/>
          <p:cNvSpPr>
            <a:spLocks noGrp="1"/>
          </p:cNvSpPr>
          <p:nvPr>
            <p:ph idx="1"/>
          </p:nvPr>
        </p:nvSpPr>
        <p:spPr>
          <a:xfrm>
            <a:off x="457200" y="4114800"/>
            <a:ext cx="8229600" cy="2514600"/>
          </a:xfrm>
        </p:spPr>
        <p:txBody>
          <a:bodyPr>
            <a:normAutofit/>
          </a:bodyPr>
          <a:lstStyle/>
          <a:p>
            <a:pPr>
              <a:buNone/>
            </a:pPr>
            <a:r>
              <a:rPr lang="en-US" sz="2400" dirty="0" smtClean="0"/>
              <a:t>Calculate </a:t>
            </a:r>
            <a:r>
              <a:rPr lang="en-US" sz="2400" dirty="0" err="1" smtClean="0"/>
              <a:t>ILF</a:t>
            </a:r>
            <a:r>
              <a:rPr lang="en-US" sz="2400" dirty="0" smtClean="0"/>
              <a:t>($250k</a:t>
            </a:r>
            <a:r>
              <a:rPr lang="en-US" sz="2400" dirty="0" smtClean="0"/>
              <a:t>).</a:t>
            </a:r>
            <a:endParaRPr lang="en-US" sz="2400" dirty="0"/>
          </a:p>
        </p:txBody>
      </p:sp>
      <p:graphicFrame>
        <p:nvGraphicFramePr>
          <p:cNvPr id="9" name="Content Placeholder 9"/>
          <p:cNvGraphicFramePr>
            <a:graphicFrameLocks/>
          </p:cNvGraphicFramePr>
          <p:nvPr/>
        </p:nvGraphicFramePr>
        <p:xfrm>
          <a:off x="457200" y="1524000"/>
          <a:ext cx="8229600" cy="24942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Loss Layer</a:t>
                      </a:r>
                    </a:p>
                    <a:p>
                      <a:pPr algn="ctr"/>
                      <a:r>
                        <a:rPr lang="en-US" dirty="0" smtClean="0"/>
                        <a:t>(basic limit is $50k)</a:t>
                      </a:r>
                      <a:endParaRPr lang="en-US" dirty="0"/>
                    </a:p>
                  </a:txBody>
                  <a:tcPr/>
                </a:tc>
                <a:tc hMerge="1">
                  <a:txBody>
                    <a:bodyPr/>
                    <a:lstStyle/>
                    <a:p>
                      <a:endParaRPr lang="en-US" dirty="0"/>
                    </a:p>
                  </a:txBody>
                  <a:tcPr/>
                </a:tc>
                <a:tc rowSpan="2">
                  <a:txBody>
                    <a:bodyPr/>
                    <a:lstStyle/>
                    <a:p>
                      <a:pPr algn="ctr"/>
                      <a:r>
                        <a:rPr lang="en-US" dirty="0" smtClean="0"/>
                        <a:t>Aggregate Losses in Layer</a:t>
                      </a:r>
                      <a:endParaRPr lang="en-US" dirty="0"/>
                    </a:p>
                  </a:txBody>
                  <a:tcPr/>
                </a:tc>
                <a:tc rowSpan="2">
                  <a:txBody>
                    <a:bodyPr/>
                    <a:lstStyle/>
                    <a:p>
                      <a:pPr algn="ctr"/>
                      <a:r>
                        <a:rPr lang="en-US" dirty="0" smtClean="0"/>
                        <a:t>Claims</a:t>
                      </a:r>
                      <a:r>
                        <a:rPr lang="en-US" baseline="0" dirty="0" smtClean="0"/>
                        <a:t> Reaching Layer</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$50,000</a:t>
                      </a:r>
                      <a:endParaRPr lang="en-US" dirty="0"/>
                    </a:p>
                  </a:txBody>
                  <a:tcPr>
                    <a:solidFill>
                      <a:schemeClr val="accent1">
                        <a:lumMod val="40000"/>
                        <a:lumOff val="60000"/>
                      </a:schemeClr>
                    </a:solidFill>
                  </a:tcPr>
                </a:tc>
                <a:tc>
                  <a:txBody>
                    <a:bodyPr/>
                    <a:lstStyle/>
                    <a:p>
                      <a:pPr algn="ctr"/>
                      <a:r>
                        <a:rPr lang="en-US" dirty="0" smtClean="0"/>
                        <a:t>$3,800,000</a:t>
                      </a:r>
                      <a:endParaRPr lang="en-US" dirty="0"/>
                    </a:p>
                  </a:txBody>
                  <a:tcPr>
                    <a:solidFill>
                      <a:schemeClr val="accent1">
                        <a:lumMod val="40000"/>
                        <a:lumOff val="60000"/>
                      </a:schemeClr>
                    </a:solidFill>
                  </a:tcPr>
                </a:tc>
                <a:tc>
                  <a:txBody>
                    <a:bodyPr/>
                    <a:lstStyle/>
                    <a:p>
                      <a:pPr algn="ctr"/>
                      <a:r>
                        <a:rPr lang="en-US" dirty="0" smtClean="0"/>
                        <a:t>100</a:t>
                      </a:r>
                      <a:endParaRPr lang="en-US" dirty="0"/>
                    </a:p>
                  </a:txBody>
                  <a:tcPr>
                    <a:solidFill>
                      <a:schemeClr val="accent1">
                        <a:lumMod val="40000"/>
                        <a:lumOff val="60000"/>
                      </a:schemeClr>
                    </a:solidFill>
                  </a:tcPr>
                </a:tc>
              </a:tr>
              <a:tr h="370840">
                <a:tc>
                  <a:txBody>
                    <a:bodyPr/>
                    <a:lstStyle/>
                    <a:p>
                      <a:pPr algn="ctr"/>
                      <a:r>
                        <a:rPr lang="en-US" dirty="0" smtClean="0"/>
                        <a:t>$50,001</a:t>
                      </a:r>
                      <a:endParaRPr lang="en-US" dirty="0"/>
                    </a:p>
                  </a:txBody>
                  <a:tcPr>
                    <a:solidFill>
                      <a:schemeClr val="accent1">
                        <a:lumMod val="20000"/>
                        <a:lumOff val="80000"/>
                      </a:schemeClr>
                    </a:solidFill>
                  </a:tcPr>
                </a:tc>
                <a:tc>
                  <a:txBody>
                    <a:bodyPr/>
                    <a:lstStyle/>
                    <a:p>
                      <a:pPr algn="ctr"/>
                      <a:r>
                        <a:rPr lang="en-US" dirty="0" smtClean="0"/>
                        <a:t>$100,000</a:t>
                      </a:r>
                      <a:endParaRPr lang="en-US" dirty="0"/>
                    </a:p>
                  </a:txBody>
                  <a:tcPr>
                    <a:solidFill>
                      <a:schemeClr val="accent1">
                        <a:lumMod val="20000"/>
                        <a:lumOff val="80000"/>
                      </a:schemeClr>
                    </a:solidFill>
                  </a:tcPr>
                </a:tc>
                <a:tc>
                  <a:txBody>
                    <a:bodyPr/>
                    <a:lstStyle/>
                    <a:p>
                      <a:pPr algn="ctr"/>
                      <a:r>
                        <a:rPr lang="en-US" dirty="0" smtClean="0"/>
                        <a:t>$2,000,000</a:t>
                      </a:r>
                      <a:endParaRPr lang="en-US" dirty="0"/>
                    </a:p>
                  </a:txBody>
                  <a:tcPr>
                    <a:solidFill>
                      <a:schemeClr val="accent1">
                        <a:lumMod val="20000"/>
                        <a:lumOff val="80000"/>
                      </a:schemeClr>
                    </a:solidFill>
                  </a:tcPr>
                </a:tc>
                <a:tc>
                  <a:txBody>
                    <a:bodyPr/>
                    <a:lstStyle/>
                    <a:p>
                      <a:pPr algn="ctr"/>
                      <a:r>
                        <a:rPr lang="en-US" dirty="0" smtClean="0"/>
                        <a:t>50</a:t>
                      </a:r>
                      <a:endParaRPr lang="en-US" dirty="0"/>
                    </a:p>
                  </a:txBody>
                  <a:tcPr>
                    <a:solidFill>
                      <a:schemeClr val="accent1">
                        <a:lumMod val="20000"/>
                        <a:lumOff val="80000"/>
                      </a:schemeClr>
                    </a:solidFill>
                  </a:tcPr>
                </a:tc>
              </a:tr>
              <a:tr h="370840">
                <a:tc>
                  <a:txBody>
                    <a:bodyPr/>
                    <a:lstStyle/>
                    <a:p>
                      <a:pPr algn="ctr"/>
                      <a:r>
                        <a:rPr lang="en-US" dirty="0" smtClean="0"/>
                        <a:t>$100,001</a:t>
                      </a:r>
                      <a:endParaRPr lang="en-US" dirty="0"/>
                    </a:p>
                  </a:txBody>
                  <a:tcPr>
                    <a:solidFill>
                      <a:schemeClr val="accent1">
                        <a:lumMod val="40000"/>
                        <a:lumOff val="60000"/>
                      </a:schemeClr>
                    </a:solidFill>
                  </a:tcPr>
                </a:tc>
                <a:tc>
                  <a:txBody>
                    <a:bodyPr/>
                    <a:lstStyle/>
                    <a:p>
                      <a:pPr algn="ctr"/>
                      <a:r>
                        <a:rPr lang="en-US" dirty="0" smtClean="0"/>
                        <a:t>$250,000</a:t>
                      </a:r>
                      <a:endParaRPr lang="en-US" dirty="0"/>
                    </a:p>
                  </a:txBody>
                  <a:tcPr>
                    <a:solidFill>
                      <a:schemeClr val="accent1">
                        <a:lumMod val="40000"/>
                        <a:lumOff val="60000"/>
                      </a:schemeClr>
                    </a:solidFill>
                  </a:tcPr>
                </a:tc>
                <a:tc>
                  <a:txBody>
                    <a:bodyPr/>
                    <a:lstStyle/>
                    <a:p>
                      <a:pPr algn="ctr"/>
                      <a:r>
                        <a:rPr lang="en-US" dirty="0" smtClean="0"/>
                        <a:t>$2,500,000</a:t>
                      </a:r>
                      <a:endParaRPr lang="en-US" dirty="0"/>
                    </a:p>
                  </a:txBody>
                  <a:tcPr>
                    <a:solidFill>
                      <a:schemeClr val="accent1">
                        <a:lumMod val="40000"/>
                        <a:lumOff val="60000"/>
                      </a:schemeClr>
                    </a:solidFill>
                  </a:tcPr>
                </a:tc>
                <a:tc>
                  <a:txBody>
                    <a:bodyPr/>
                    <a:lstStyle/>
                    <a:p>
                      <a:pPr algn="ctr"/>
                      <a:r>
                        <a:rPr lang="en-US" dirty="0" smtClean="0"/>
                        <a:t>25</a:t>
                      </a:r>
                      <a:endParaRPr lang="en-US" dirty="0"/>
                    </a:p>
                  </a:txBody>
                  <a:tcPr>
                    <a:solidFill>
                      <a:schemeClr val="accent1">
                        <a:lumMod val="40000"/>
                        <a:lumOff val="60000"/>
                      </a:schemeClr>
                    </a:solidFill>
                  </a:tcPr>
                </a:tc>
              </a:tr>
              <a:tr h="370840">
                <a:tc>
                  <a:txBody>
                    <a:bodyPr/>
                    <a:lstStyle/>
                    <a:p>
                      <a:pPr algn="ctr"/>
                      <a:r>
                        <a:rPr lang="en-US" dirty="0" smtClean="0"/>
                        <a:t>$250,001</a:t>
                      </a:r>
                      <a:endParaRPr lang="en-US" dirty="0"/>
                    </a:p>
                  </a:txBody>
                  <a:tcPr>
                    <a:solidFill>
                      <a:schemeClr val="accent1">
                        <a:lumMod val="20000"/>
                        <a:lumOff val="80000"/>
                      </a:schemeClr>
                    </a:solidFill>
                  </a:tcPr>
                </a:tc>
                <a:tc>
                  <a:txBody>
                    <a:bodyPr/>
                    <a:lstStyle/>
                    <a:p>
                      <a:pPr algn="ctr"/>
                      <a:r>
                        <a:rPr lang="en-US" dirty="0" smtClean="0"/>
                        <a:t>∞</a:t>
                      </a:r>
                      <a:endParaRPr lang="en-US" dirty="0"/>
                    </a:p>
                  </a:txBody>
                  <a:tcPr>
                    <a:solidFill>
                      <a:schemeClr val="accent1">
                        <a:lumMod val="20000"/>
                        <a:lumOff val="80000"/>
                      </a:schemeClr>
                    </a:solidFill>
                  </a:tcPr>
                </a:tc>
                <a:tc>
                  <a:txBody>
                    <a:bodyPr/>
                    <a:lstStyle/>
                    <a:p>
                      <a:pPr algn="ctr"/>
                      <a:r>
                        <a:rPr lang="en-US" dirty="0" smtClean="0"/>
                        <a:t>$4,000,000</a:t>
                      </a:r>
                      <a:endParaRPr lang="en-US" dirty="0"/>
                    </a:p>
                  </a:txBody>
                  <a:tcPr>
                    <a:solidFill>
                      <a:schemeClr val="accent1">
                        <a:lumMod val="20000"/>
                        <a:lumOff val="80000"/>
                      </a:schemeClr>
                    </a:solidFill>
                  </a:tcPr>
                </a:tc>
                <a:tc>
                  <a:txBody>
                    <a:bodyPr/>
                    <a:lstStyle/>
                    <a:p>
                      <a:pPr algn="ctr"/>
                      <a:r>
                        <a:rPr lang="en-US" dirty="0" smtClean="0"/>
                        <a:t>10</a:t>
                      </a:r>
                      <a:endParaRPr lang="en-US" dirty="0"/>
                    </a:p>
                  </a:txBody>
                  <a:tcPr>
                    <a:solidFill>
                      <a:schemeClr val="accent1">
                        <a:lumMod val="20000"/>
                        <a:lumOff val="80000"/>
                      </a:schemeClr>
                    </a:solidFill>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Layer Method</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sp>
        <p:nvSpPr>
          <p:cNvPr id="6" name="Content Placeholder 5"/>
          <p:cNvSpPr>
            <a:spLocks noGrp="1"/>
          </p:cNvSpPr>
          <p:nvPr>
            <p:ph idx="1"/>
          </p:nvPr>
        </p:nvSpPr>
        <p:spPr>
          <a:xfrm>
            <a:off x="457200" y="4114800"/>
            <a:ext cx="8229600" cy="2514600"/>
          </a:xfrm>
        </p:spPr>
        <p:txBody>
          <a:bodyPr>
            <a:normAutofit/>
          </a:bodyPr>
          <a:lstStyle/>
          <a:p>
            <a:pPr>
              <a:buNone/>
            </a:pPr>
            <a:r>
              <a:rPr lang="en-US" sz="2400" dirty="0" smtClean="0"/>
              <a:t>Calculate </a:t>
            </a:r>
            <a:r>
              <a:rPr lang="en-US" sz="2400" dirty="0" err="1" smtClean="0"/>
              <a:t>ILF</a:t>
            </a:r>
            <a:r>
              <a:rPr lang="en-US" sz="2400" dirty="0" smtClean="0"/>
              <a:t>($250k).</a:t>
            </a:r>
          </a:p>
          <a:p>
            <a:pPr>
              <a:buNone/>
            </a:pPr>
            <a:endParaRPr lang="en-US" sz="2400" dirty="0" smtClean="0"/>
          </a:p>
          <a:p>
            <a:pPr>
              <a:buNone/>
            </a:pPr>
            <a:r>
              <a:rPr lang="en-US" sz="2400" dirty="0" smtClean="0"/>
              <a:t>E[X^$50k] = $3,800,000 / 100 = $38,000</a:t>
            </a:r>
          </a:p>
          <a:p>
            <a:pPr>
              <a:buNone/>
            </a:pPr>
            <a:r>
              <a:rPr lang="en-US" sz="2400" dirty="0" smtClean="0"/>
              <a:t>E[X^$250k] = ($3.8M + $2.0M + $2.5M)/100 = $83,000</a:t>
            </a:r>
          </a:p>
          <a:p>
            <a:pPr>
              <a:buNone/>
            </a:pPr>
            <a:r>
              <a:rPr lang="en-US" sz="2400" dirty="0" err="1" smtClean="0"/>
              <a:t>ILF</a:t>
            </a:r>
            <a:r>
              <a:rPr lang="en-US" sz="2400" dirty="0" smtClean="0"/>
              <a:t>($250k) = E[X^$250k]/ E[X^$50k] = 2.18</a:t>
            </a:r>
            <a:endParaRPr lang="en-US" sz="2400" dirty="0"/>
          </a:p>
        </p:txBody>
      </p:sp>
      <p:graphicFrame>
        <p:nvGraphicFramePr>
          <p:cNvPr id="9" name="Content Placeholder 9"/>
          <p:cNvGraphicFramePr>
            <a:graphicFrameLocks/>
          </p:cNvGraphicFramePr>
          <p:nvPr/>
        </p:nvGraphicFramePr>
        <p:xfrm>
          <a:off x="457200" y="1524000"/>
          <a:ext cx="8229600" cy="24942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Loss Layer</a:t>
                      </a:r>
                    </a:p>
                    <a:p>
                      <a:pPr algn="ctr"/>
                      <a:r>
                        <a:rPr lang="en-US" dirty="0" smtClean="0"/>
                        <a:t>(basic limit is $50k)</a:t>
                      </a:r>
                      <a:endParaRPr lang="en-US" dirty="0"/>
                    </a:p>
                  </a:txBody>
                  <a:tcPr/>
                </a:tc>
                <a:tc hMerge="1">
                  <a:txBody>
                    <a:bodyPr/>
                    <a:lstStyle/>
                    <a:p>
                      <a:endParaRPr lang="en-US" dirty="0"/>
                    </a:p>
                  </a:txBody>
                  <a:tcPr/>
                </a:tc>
                <a:tc rowSpan="2">
                  <a:txBody>
                    <a:bodyPr/>
                    <a:lstStyle/>
                    <a:p>
                      <a:pPr algn="ctr"/>
                      <a:r>
                        <a:rPr lang="en-US" dirty="0" smtClean="0"/>
                        <a:t>Aggregate Losses in Layer</a:t>
                      </a:r>
                      <a:endParaRPr lang="en-US" dirty="0"/>
                    </a:p>
                  </a:txBody>
                  <a:tcPr/>
                </a:tc>
                <a:tc rowSpan="2">
                  <a:txBody>
                    <a:bodyPr/>
                    <a:lstStyle/>
                    <a:p>
                      <a:pPr algn="ctr"/>
                      <a:r>
                        <a:rPr lang="en-US" dirty="0" smtClean="0"/>
                        <a:t>Claims</a:t>
                      </a:r>
                      <a:r>
                        <a:rPr lang="en-US" baseline="0" dirty="0" smtClean="0"/>
                        <a:t> Reaching Layer</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$50,000</a:t>
                      </a:r>
                      <a:endParaRPr lang="en-US" dirty="0"/>
                    </a:p>
                  </a:txBody>
                  <a:tcPr>
                    <a:solidFill>
                      <a:schemeClr val="accent1">
                        <a:lumMod val="40000"/>
                        <a:lumOff val="60000"/>
                      </a:schemeClr>
                    </a:solidFill>
                  </a:tcPr>
                </a:tc>
                <a:tc>
                  <a:txBody>
                    <a:bodyPr/>
                    <a:lstStyle/>
                    <a:p>
                      <a:pPr algn="ctr"/>
                      <a:r>
                        <a:rPr lang="en-US" dirty="0" smtClean="0"/>
                        <a:t>$3,800,000</a:t>
                      </a:r>
                      <a:endParaRPr lang="en-US" dirty="0"/>
                    </a:p>
                  </a:txBody>
                  <a:tcPr>
                    <a:solidFill>
                      <a:schemeClr val="accent1">
                        <a:lumMod val="40000"/>
                        <a:lumOff val="60000"/>
                      </a:schemeClr>
                    </a:solidFill>
                  </a:tcPr>
                </a:tc>
                <a:tc>
                  <a:txBody>
                    <a:bodyPr/>
                    <a:lstStyle/>
                    <a:p>
                      <a:pPr algn="ctr"/>
                      <a:r>
                        <a:rPr lang="en-US" dirty="0" smtClean="0"/>
                        <a:t>100</a:t>
                      </a:r>
                      <a:endParaRPr lang="en-US" dirty="0"/>
                    </a:p>
                  </a:txBody>
                  <a:tcPr>
                    <a:solidFill>
                      <a:schemeClr val="accent1">
                        <a:lumMod val="40000"/>
                        <a:lumOff val="60000"/>
                      </a:schemeClr>
                    </a:solidFill>
                  </a:tcPr>
                </a:tc>
              </a:tr>
              <a:tr h="370840">
                <a:tc>
                  <a:txBody>
                    <a:bodyPr/>
                    <a:lstStyle/>
                    <a:p>
                      <a:pPr algn="ctr"/>
                      <a:r>
                        <a:rPr lang="en-US" dirty="0" smtClean="0"/>
                        <a:t>$50,001</a:t>
                      </a:r>
                      <a:endParaRPr lang="en-US" dirty="0"/>
                    </a:p>
                  </a:txBody>
                  <a:tcPr>
                    <a:solidFill>
                      <a:schemeClr val="accent1">
                        <a:lumMod val="20000"/>
                        <a:lumOff val="80000"/>
                      </a:schemeClr>
                    </a:solidFill>
                  </a:tcPr>
                </a:tc>
                <a:tc>
                  <a:txBody>
                    <a:bodyPr/>
                    <a:lstStyle/>
                    <a:p>
                      <a:pPr algn="ctr"/>
                      <a:r>
                        <a:rPr lang="en-US" dirty="0" smtClean="0"/>
                        <a:t>$100,000</a:t>
                      </a:r>
                      <a:endParaRPr lang="en-US" dirty="0"/>
                    </a:p>
                  </a:txBody>
                  <a:tcPr>
                    <a:solidFill>
                      <a:schemeClr val="accent1">
                        <a:lumMod val="20000"/>
                        <a:lumOff val="80000"/>
                      </a:schemeClr>
                    </a:solidFill>
                  </a:tcPr>
                </a:tc>
                <a:tc>
                  <a:txBody>
                    <a:bodyPr/>
                    <a:lstStyle/>
                    <a:p>
                      <a:pPr algn="ctr"/>
                      <a:r>
                        <a:rPr lang="en-US" dirty="0" smtClean="0"/>
                        <a:t>$2,000,000</a:t>
                      </a:r>
                      <a:endParaRPr lang="en-US" dirty="0"/>
                    </a:p>
                  </a:txBody>
                  <a:tcPr>
                    <a:solidFill>
                      <a:schemeClr val="accent1">
                        <a:lumMod val="20000"/>
                        <a:lumOff val="80000"/>
                      </a:schemeClr>
                    </a:solidFill>
                  </a:tcPr>
                </a:tc>
                <a:tc>
                  <a:txBody>
                    <a:bodyPr/>
                    <a:lstStyle/>
                    <a:p>
                      <a:pPr algn="ctr"/>
                      <a:r>
                        <a:rPr lang="en-US" dirty="0" smtClean="0"/>
                        <a:t>50</a:t>
                      </a:r>
                      <a:endParaRPr lang="en-US" dirty="0"/>
                    </a:p>
                  </a:txBody>
                  <a:tcPr>
                    <a:solidFill>
                      <a:schemeClr val="accent1">
                        <a:lumMod val="20000"/>
                        <a:lumOff val="80000"/>
                      </a:schemeClr>
                    </a:solidFill>
                  </a:tcPr>
                </a:tc>
              </a:tr>
              <a:tr h="370840">
                <a:tc>
                  <a:txBody>
                    <a:bodyPr/>
                    <a:lstStyle/>
                    <a:p>
                      <a:pPr algn="ctr"/>
                      <a:r>
                        <a:rPr lang="en-US" dirty="0" smtClean="0"/>
                        <a:t>$100,001</a:t>
                      </a:r>
                      <a:endParaRPr lang="en-US" dirty="0"/>
                    </a:p>
                  </a:txBody>
                  <a:tcPr>
                    <a:solidFill>
                      <a:schemeClr val="accent1">
                        <a:lumMod val="40000"/>
                        <a:lumOff val="60000"/>
                      </a:schemeClr>
                    </a:solidFill>
                  </a:tcPr>
                </a:tc>
                <a:tc>
                  <a:txBody>
                    <a:bodyPr/>
                    <a:lstStyle/>
                    <a:p>
                      <a:pPr algn="ctr"/>
                      <a:r>
                        <a:rPr lang="en-US" dirty="0" smtClean="0"/>
                        <a:t>$250,000</a:t>
                      </a:r>
                      <a:endParaRPr lang="en-US" dirty="0"/>
                    </a:p>
                  </a:txBody>
                  <a:tcPr>
                    <a:solidFill>
                      <a:schemeClr val="accent1">
                        <a:lumMod val="40000"/>
                        <a:lumOff val="60000"/>
                      </a:schemeClr>
                    </a:solidFill>
                  </a:tcPr>
                </a:tc>
                <a:tc>
                  <a:txBody>
                    <a:bodyPr/>
                    <a:lstStyle/>
                    <a:p>
                      <a:pPr algn="ctr"/>
                      <a:r>
                        <a:rPr lang="en-US" dirty="0" smtClean="0"/>
                        <a:t>$2,500,000</a:t>
                      </a:r>
                      <a:endParaRPr lang="en-US" dirty="0"/>
                    </a:p>
                  </a:txBody>
                  <a:tcPr>
                    <a:solidFill>
                      <a:schemeClr val="accent1">
                        <a:lumMod val="40000"/>
                        <a:lumOff val="60000"/>
                      </a:schemeClr>
                    </a:solidFill>
                  </a:tcPr>
                </a:tc>
                <a:tc>
                  <a:txBody>
                    <a:bodyPr/>
                    <a:lstStyle/>
                    <a:p>
                      <a:pPr algn="ctr"/>
                      <a:r>
                        <a:rPr lang="en-US" dirty="0" smtClean="0"/>
                        <a:t>25</a:t>
                      </a:r>
                      <a:endParaRPr lang="en-US" dirty="0"/>
                    </a:p>
                  </a:txBody>
                  <a:tcPr>
                    <a:solidFill>
                      <a:schemeClr val="accent1">
                        <a:lumMod val="40000"/>
                        <a:lumOff val="60000"/>
                      </a:schemeClr>
                    </a:solidFill>
                  </a:tcPr>
                </a:tc>
              </a:tr>
              <a:tr h="370840">
                <a:tc>
                  <a:txBody>
                    <a:bodyPr/>
                    <a:lstStyle/>
                    <a:p>
                      <a:pPr algn="ctr"/>
                      <a:r>
                        <a:rPr lang="en-US" dirty="0" smtClean="0"/>
                        <a:t>$250,001</a:t>
                      </a:r>
                      <a:endParaRPr lang="en-US" dirty="0"/>
                    </a:p>
                  </a:txBody>
                  <a:tcPr>
                    <a:solidFill>
                      <a:schemeClr val="accent1">
                        <a:lumMod val="20000"/>
                        <a:lumOff val="80000"/>
                      </a:schemeClr>
                    </a:solidFill>
                  </a:tcPr>
                </a:tc>
                <a:tc>
                  <a:txBody>
                    <a:bodyPr/>
                    <a:lstStyle/>
                    <a:p>
                      <a:pPr algn="ctr"/>
                      <a:r>
                        <a:rPr lang="en-US" dirty="0" smtClean="0"/>
                        <a:t>∞</a:t>
                      </a:r>
                      <a:endParaRPr lang="en-US" dirty="0"/>
                    </a:p>
                  </a:txBody>
                  <a:tcPr>
                    <a:solidFill>
                      <a:schemeClr val="accent1">
                        <a:lumMod val="20000"/>
                        <a:lumOff val="80000"/>
                      </a:schemeClr>
                    </a:solidFill>
                  </a:tcPr>
                </a:tc>
                <a:tc>
                  <a:txBody>
                    <a:bodyPr/>
                    <a:lstStyle/>
                    <a:p>
                      <a:pPr algn="ctr"/>
                      <a:r>
                        <a:rPr lang="en-US" dirty="0" smtClean="0"/>
                        <a:t>$4,000,000</a:t>
                      </a:r>
                      <a:endParaRPr lang="en-US" dirty="0"/>
                    </a:p>
                  </a:txBody>
                  <a:tcPr>
                    <a:solidFill>
                      <a:schemeClr val="accent1">
                        <a:lumMod val="20000"/>
                        <a:lumOff val="80000"/>
                      </a:schemeClr>
                    </a:solidFill>
                  </a:tcPr>
                </a:tc>
                <a:tc>
                  <a:txBody>
                    <a:bodyPr/>
                    <a:lstStyle/>
                    <a:p>
                      <a:pPr algn="ctr"/>
                      <a:r>
                        <a:rPr lang="en-US" dirty="0" smtClean="0"/>
                        <a:t>10</a:t>
                      </a:r>
                      <a:endParaRPr lang="en-US" dirty="0"/>
                    </a:p>
                  </a:txBody>
                  <a:tcPr>
                    <a:solidFill>
                      <a:schemeClr val="accent1">
                        <a:lumMod val="20000"/>
                        <a:lumOff val="80000"/>
                      </a:schemeClr>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Probability Density Function (PDF) – </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p>
          <a:p>
            <a:r>
              <a:rPr lang="en-US" dirty="0" smtClean="0">
                <a:cs typeface="Times New Roman" pitchFamily="18" charset="0"/>
              </a:rPr>
              <a:t>describes the probability density of the outcome of a random variable </a:t>
            </a:r>
            <a:r>
              <a:rPr lang="en-US" i="1" dirty="0" smtClean="0">
                <a:latin typeface="Times New Roman" pitchFamily="18" charset="0"/>
                <a:cs typeface="Times New Roman" pitchFamily="18" charset="0"/>
              </a:rPr>
              <a:t>X</a:t>
            </a:r>
          </a:p>
          <a:p>
            <a:r>
              <a:rPr lang="en-US" dirty="0" smtClean="0">
                <a:cs typeface="Times New Roman" pitchFamily="18" charset="0"/>
              </a:rPr>
              <a:t>theoretical equivalent of a histogram of empirical data</a:t>
            </a:r>
          </a:p>
          <a:p>
            <a:pPr>
              <a:buNone/>
            </a:pPr>
            <a:r>
              <a:rPr lang="en-US" dirty="0" smtClean="0">
                <a:cs typeface="Times New Roman" pitchFamily="18" charset="0"/>
              </a:rPr>
              <a:t>Loss severity distributions are skewed</a:t>
            </a:r>
          </a:p>
          <a:p>
            <a:r>
              <a:rPr lang="en-US" dirty="0" smtClean="0">
                <a:cs typeface="Times New Roman" pitchFamily="18" charset="0"/>
              </a:rPr>
              <a:t>a few large losses make up a significant portion of the total loss dollars</a:t>
            </a:r>
            <a:endParaRPr lang="en-US" dirty="0">
              <a:cs typeface="Times New Roman" pitchFamily="18" charset="0"/>
            </a:endParaRPr>
          </a:p>
        </p:txBody>
      </p:sp>
      <p:sp>
        <p:nvSpPr>
          <p:cNvPr id="2" name="Title 1"/>
          <p:cNvSpPr>
            <a:spLocks noGrp="1"/>
          </p:cNvSpPr>
          <p:nvPr>
            <p:ph type="title"/>
          </p:nvPr>
        </p:nvSpPr>
        <p:spPr/>
        <p:txBody>
          <a:bodyPr>
            <a:normAutofit/>
          </a:bodyPr>
          <a:lstStyle/>
          <a:p>
            <a:r>
              <a:rPr lang="en-US" dirty="0" smtClean="0"/>
              <a:t>Loss Severity Distributions</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Layer Method with ALAE</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graphicFrame>
        <p:nvGraphicFramePr>
          <p:cNvPr id="11" name="Object 10"/>
          <p:cNvGraphicFramePr>
            <a:graphicFrameLocks noChangeAspect="1"/>
          </p:cNvGraphicFramePr>
          <p:nvPr/>
        </p:nvGraphicFramePr>
        <p:xfrm>
          <a:off x="796925" y="5029200"/>
          <a:ext cx="7613650" cy="781050"/>
        </p:xfrm>
        <a:graphic>
          <a:graphicData uri="http://schemas.openxmlformats.org/presentationml/2006/ole">
            <p:oleObj spid="_x0000_s14338" name="Equation" r:id="rId4" imgW="3835080" imgH="393480" progId="Equation.3">
              <p:embed/>
            </p:oleObj>
          </a:graphicData>
        </a:graphic>
      </p:graphicFrame>
      <p:sp>
        <p:nvSpPr>
          <p:cNvPr id="6" name="Content Placeholder 5"/>
          <p:cNvSpPr>
            <a:spLocks noGrp="1"/>
          </p:cNvSpPr>
          <p:nvPr>
            <p:ph idx="1"/>
          </p:nvPr>
        </p:nvSpPr>
        <p:spPr>
          <a:xfrm>
            <a:off x="457200" y="1524000"/>
            <a:ext cx="8229600" cy="3124200"/>
          </a:xfrm>
        </p:spPr>
        <p:txBody>
          <a:bodyPr/>
          <a:lstStyle/>
          <a:p>
            <a:endParaRPr lang="en-US" dirty="0"/>
          </a:p>
        </p:txBody>
      </p:sp>
      <p:graphicFrame>
        <p:nvGraphicFramePr>
          <p:cNvPr id="9" name="Content Placeholder 9"/>
          <p:cNvGraphicFramePr>
            <a:graphicFrameLocks/>
          </p:cNvGraphicFramePr>
          <p:nvPr/>
        </p:nvGraphicFramePr>
        <p:xfrm>
          <a:off x="457200" y="1524000"/>
          <a:ext cx="8229600" cy="24942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Loss Layer</a:t>
                      </a:r>
                    </a:p>
                    <a:p>
                      <a:pPr algn="ctr"/>
                      <a:r>
                        <a:rPr lang="en-US" dirty="0" smtClean="0"/>
                        <a:t>(basic limit is $50k)</a:t>
                      </a:r>
                      <a:endParaRPr lang="en-US" dirty="0"/>
                    </a:p>
                  </a:txBody>
                  <a:tcPr/>
                </a:tc>
                <a:tc hMerge="1">
                  <a:txBody>
                    <a:bodyPr/>
                    <a:lstStyle/>
                    <a:p>
                      <a:endParaRPr lang="en-US" dirty="0"/>
                    </a:p>
                  </a:txBody>
                  <a:tcPr/>
                </a:tc>
                <a:tc rowSpan="2">
                  <a:txBody>
                    <a:bodyPr/>
                    <a:lstStyle/>
                    <a:p>
                      <a:pPr algn="ctr"/>
                      <a:r>
                        <a:rPr lang="en-US" dirty="0" smtClean="0"/>
                        <a:t>Aggregate Losses in Layer</a:t>
                      </a:r>
                    </a:p>
                    <a:p>
                      <a:pPr algn="ctr"/>
                      <a:r>
                        <a:rPr lang="en-US" dirty="0" smtClean="0"/>
                        <a:t>(ALAE = $1.1M)</a:t>
                      </a:r>
                      <a:endParaRPr lang="en-US" dirty="0"/>
                    </a:p>
                  </a:txBody>
                  <a:tcPr/>
                </a:tc>
                <a:tc rowSpan="2">
                  <a:txBody>
                    <a:bodyPr/>
                    <a:lstStyle/>
                    <a:p>
                      <a:pPr algn="ctr"/>
                      <a:r>
                        <a:rPr lang="en-US" dirty="0" smtClean="0"/>
                        <a:t>Claims</a:t>
                      </a:r>
                      <a:r>
                        <a:rPr lang="en-US" baseline="0" dirty="0" smtClean="0"/>
                        <a:t> Reaching Layer</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$50,000</a:t>
                      </a:r>
                      <a:endParaRPr lang="en-US" dirty="0"/>
                    </a:p>
                  </a:txBody>
                  <a:tcPr>
                    <a:solidFill>
                      <a:schemeClr val="accent1">
                        <a:lumMod val="40000"/>
                        <a:lumOff val="60000"/>
                      </a:schemeClr>
                    </a:solidFill>
                  </a:tcPr>
                </a:tc>
                <a:tc>
                  <a:txBody>
                    <a:bodyPr/>
                    <a:lstStyle/>
                    <a:p>
                      <a:pPr algn="ctr"/>
                      <a:r>
                        <a:rPr lang="en-US" dirty="0" smtClean="0"/>
                        <a:t>$39,500,000</a:t>
                      </a:r>
                      <a:endParaRPr lang="en-US" dirty="0"/>
                    </a:p>
                  </a:txBody>
                  <a:tcPr>
                    <a:solidFill>
                      <a:schemeClr val="accent1">
                        <a:lumMod val="40000"/>
                        <a:lumOff val="60000"/>
                      </a:schemeClr>
                    </a:solidFill>
                  </a:tcPr>
                </a:tc>
                <a:tc>
                  <a:txBody>
                    <a:bodyPr/>
                    <a:lstStyle/>
                    <a:p>
                      <a:pPr algn="ctr"/>
                      <a:r>
                        <a:rPr lang="en-US" dirty="0" smtClean="0"/>
                        <a:t>1,000</a:t>
                      </a:r>
                      <a:endParaRPr lang="en-US" dirty="0"/>
                    </a:p>
                  </a:txBody>
                  <a:tcPr>
                    <a:solidFill>
                      <a:schemeClr val="accent1">
                        <a:lumMod val="40000"/>
                        <a:lumOff val="60000"/>
                      </a:schemeClr>
                    </a:solidFill>
                  </a:tcPr>
                </a:tc>
              </a:tr>
              <a:tr h="370840">
                <a:tc>
                  <a:txBody>
                    <a:bodyPr/>
                    <a:lstStyle/>
                    <a:p>
                      <a:pPr algn="ctr"/>
                      <a:r>
                        <a:rPr lang="en-US" dirty="0" smtClean="0"/>
                        <a:t>$50,001</a:t>
                      </a:r>
                      <a:endParaRPr lang="en-US" dirty="0"/>
                    </a:p>
                  </a:txBody>
                  <a:tcPr>
                    <a:solidFill>
                      <a:schemeClr val="accent1">
                        <a:lumMod val="20000"/>
                        <a:lumOff val="80000"/>
                      </a:schemeClr>
                    </a:solidFill>
                  </a:tcPr>
                </a:tc>
                <a:tc>
                  <a:txBody>
                    <a:bodyPr/>
                    <a:lstStyle/>
                    <a:p>
                      <a:pPr algn="ctr"/>
                      <a:r>
                        <a:rPr lang="en-US" dirty="0" smtClean="0"/>
                        <a:t>$100,000</a:t>
                      </a:r>
                      <a:endParaRPr lang="en-US" dirty="0"/>
                    </a:p>
                  </a:txBody>
                  <a:tcPr>
                    <a:solidFill>
                      <a:schemeClr val="accent1">
                        <a:lumMod val="20000"/>
                        <a:lumOff val="80000"/>
                      </a:schemeClr>
                    </a:solidFill>
                  </a:tcPr>
                </a:tc>
                <a:tc>
                  <a:txBody>
                    <a:bodyPr/>
                    <a:lstStyle/>
                    <a:p>
                      <a:pPr algn="ctr"/>
                      <a:r>
                        <a:rPr lang="en-US" dirty="0" smtClean="0"/>
                        <a:t>$32,000,000</a:t>
                      </a:r>
                      <a:endParaRPr lang="en-US" dirty="0"/>
                    </a:p>
                  </a:txBody>
                  <a:tcPr>
                    <a:solidFill>
                      <a:schemeClr val="accent1">
                        <a:lumMod val="20000"/>
                        <a:lumOff val="80000"/>
                      </a:schemeClr>
                    </a:solidFill>
                  </a:tcPr>
                </a:tc>
                <a:tc>
                  <a:txBody>
                    <a:bodyPr/>
                    <a:lstStyle/>
                    <a:p>
                      <a:pPr algn="ctr"/>
                      <a:r>
                        <a:rPr lang="en-US" dirty="0" smtClean="0"/>
                        <a:t>800</a:t>
                      </a:r>
                      <a:endParaRPr lang="en-US" dirty="0"/>
                    </a:p>
                  </a:txBody>
                  <a:tcPr>
                    <a:solidFill>
                      <a:schemeClr val="accent1">
                        <a:lumMod val="20000"/>
                        <a:lumOff val="80000"/>
                      </a:schemeClr>
                    </a:solidFill>
                  </a:tcPr>
                </a:tc>
              </a:tr>
              <a:tr h="370840">
                <a:tc>
                  <a:txBody>
                    <a:bodyPr/>
                    <a:lstStyle/>
                    <a:p>
                      <a:pPr algn="ctr"/>
                      <a:r>
                        <a:rPr lang="en-US" dirty="0" smtClean="0"/>
                        <a:t>$100,001</a:t>
                      </a:r>
                      <a:endParaRPr lang="en-US" dirty="0"/>
                    </a:p>
                  </a:txBody>
                  <a:tcPr>
                    <a:solidFill>
                      <a:schemeClr val="accent1">
                        <a:lumMod val="40000"/>
                        <a:lumOff val="60000"/>
                      </a:schemeClr>
                    </a:solidFill>
                  </a:tcPr>
                </a:tc>
                <a:tc>
                  <a:txBody>
                    <a:bodyPr/>
                    <a:lstStyle/>
                    <a:p>
                      <a:pPr algn="ctr"/>
                      <a:r>
                        <a:rPr lang="en-US" dirty="0" smtClean="0"/>
                        <a:t>$250,000</a:t>
                      </a:r>
                      <a:endParaRPr lang="en-US" dirty="0"/>
                    </a:p>
                  </a:txBody>
                  <a:tcPr>
                    <a:solidFill>
                      <a:schemeClr val="accent1">
                        <a:lumMod val="40000"/>
                        <a:lumOff val="60000"/>
                      </a:schemeClr>
                    </a:solidFill>
                  </a:tcPr>
                </a:tc>
                <a:tc>
                  <a:txBody>
                    <a:bodyPr/>
                    <a:lstStyle/>
                    <a:p>
                      <a:pPr algn="ctr"/>
                      <a:r>
                        <a:rPr lang="en-US" dirty="0" smtClean="0"/>
                        <a:t>$9,500,000</a:t>
                      </a:r>
                      <a:endParaRPr lang="en-US" dirty="0"/>
                    </a:p>
                  </a:txBody>
                  <a:tcPr>
                    <a:solidFill>
                      <a:schemeClr val="accent1">
                        <a:lumMod val="40000"/>
                        <a:lumOff val="60000"/>
                      </a:schemeClr>
                    </a:solidFill>
                  </a:tcPr>
                </a:tc>
                <a:tc>
                  <a:txBody>
                    <a:bodyPr/>
                    <a:lstStyle/>
                    <a:p>
                      <a:pPr algn="ctr"/>
                      <a:r>
                        <a:rPr lang="en-US" dirty="0" smtClean="0"/>
                        <a:t>100</a:t>
                      </a:r>
                      <a:endParaRPr lang="en-US" dirty="0"/>
                    </a:p>
                  </a:txBody>
                  <a:tcPr>
                    <a:solidFill>
                      <a:schemeClr val="accent1">
                        <a:lumMod val="40000"/>
                        <a:lumOff val="60000"/>
                      </a:schemeClr>
                    </a:solidFill>
                  </a:tcPr>
                </a:tc>
              </a:tr>
              <a:tr h="370840">
                <a:tc>
                  <a:txBody>
                    <a:bodyPr/>
                    <a:lstStyle/>
                    <a:p>
                      <a:pPr algn="ctr"/>
                      <a:r>
                        <a:rPr lang="en-US" dirty="0" smtClean="0"/>
                        <a:t>$250,001</a:t>
                      </a:r>
                      <a:endParaRPr lang="en-US" dirty="0"/>
                    </a:p>
                  </a:txBody>
                  <a:tcPr>
                    <a:solidFill>
                      <a:schemeClr val="accent1">
                        <a:lumMod val="20000"/>
                        <a:lumOff val="80000"/>
                      </a:schemeClr>
                    </a:solidFill>
                  </a:tcPr>
                </a:tc>
                <a:tc>
                  <a:txBody>
                    <a:bodyPr/>
                    <a:lstStyle/>
                    <a:p>
                      <a:pPr algn="ctr"/>
                      <a:r>
                        <a:rPr lang="en-US" dirty="0" smtClean="0"/>
                        <a:t>∞</a:t>
                      </a:r>
                      <a:endParaRPr lang="en-US" dirty="0"/>
                    </a:p>
                  </a:txBody>
                  <a:tcPr>
                    <a:solidFill>
                      <a:schemeClr val="accent1">
                        <a:lumMod val="20000"/>
                        <a:lumOff val="80000"/>
                      </a:schemeClr>
                    </a:solidFill>
                  </a:tcPr>
                </a:tc>
                <a:tc>
                  <a:txBody>
                    <a:bodyPr/>
                    <a:lstStyle/>
                    <a:p>
                      <a:pPr algn="ctr"/>
                      <a:r>
                        <a:rPr lang="en-US" dirty="0" smtClean="0"/>
                        <a:t>$14,200,000</a:t>
                      </a:r>
                      <a:endParaRPr lang="en-US" dirty="0"/>
                    </a:p>
                  </a:txBody>
                  <a:tcPr>
                    <a:solidFill>
                      <a:schemeClr val="accent1">
                        <a:lumMod val="20000"/>
                        <a:lumOff val="80000"/>
                      </a:schemeClr>
                    </a:solidFill>
                  </a:tcPr>
                </a:tc>
                <a:tc>
                  <a:txBody>
                    <a:bodyPr/>
                    <a:lstStyle/>
                    <a:p>
                      <a:pPr algn="ctr"/>
                      <a:r>
                        <a:rPr lang="en-US" dirty="0" smtClean="0"/>
                        <a:t>10</a:t>
                      </a:r>
                      <a:endParaRPr lang="en-US" dirty="0"/>
                    </a:p>
                  </a:txBody>
                  <a:tcPr>
                    <a:solidFill>
                      <a:schemeClr val="accent1">
                        <a:lumMod val="20000"/>
                        <a:lumOff val="80000"/>
                      </a:schemeClr>
                    </a:solidFill>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Layer Method</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sp>
        <p:nvSpPr>
          <p:cNvPr id="6" name="Content Placeholder 5"/>
          <p:cNvSpPr>
            <a:spLocks noGrp="1"/>
          </p:cNvSpPr>
          <p:nvPr>
            <p:ph idx="1"/>
          </p:nvPr>
        </p:nvSpPr>
        <p:spPr>
          <a:xfrm>
            <a:off x="152400" y="4114800"/>
            <a:ext cx="8839200" cy="2514600"/>
          </a:xfrm>
        </p:spPr>
        <p:txBody>
          <a:bodyPr>
            <a:normAutofit/>
          </a:bodyPr>
          <a:lstStyle/>
          <a:p>
            <a:pPr>
              <a:buNone/>
            </a:pPr>
            <a:r>
              <a:rPr lang="en-US" sz="2400" dirty="0" smtClean="0"/>
              <a:t>Calculate </a:t>
            </a:r>
            <a:r>
              <a:rPr lang="en-US" sz="2400" dirty="0" err="1" smtClean="0"/>
              <a:t>ILF</a:t>
            </a:r>
            <a:r>
              <a:rPr lang="en-US" sz="2400" dirty="0" smtClean="0"/>
              <a:t>($250k</a:t>
            </a:r>
            <a:r>
              <a:rPr lang="en-US" sz="2400" dirty="0" smtClean="0"/>
              <a:t>).</a:t>
            </a:r>
            <a:endParaRPr lang="en-US" sz="2400" dirty="0"/>
          </a:p>
        </p:txBody>
      </p:sp>
      <p:graphicFrame>
        <p:nvGraphicFramePr>
          <p:cNvPr id="9" name="Content Placeholder 9"/>
          <p:cNvGraphicFramePr>
            <a:graphicFrameLocks/>
          </p:cNvGraphicFramePr>
          <p:nvPr/>
        </p:nvGraphicFramePr>
        <p:xfrm>
          <a:off x="457200" y="1524000"/>
          <a:ext cx="8229600" cy="24942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Loss Layer</a:t>
                      </a:r>
                    </a:p>
                    <a:p>
                      <a:pPr algn="ctr"/>
                      <a:r>
                        <a:rPr lang="en-US" dirty="0" smtClean="0"/>
                        <a:t>(basic limit is $50k)</a:t>
                      </a:r>
                      <a:endParaRPr lang="en-US" dirty="0"/>
                    </a:p>
                  </a:txBody>
                  <a:tcPr/>
                </a:tc>
                <a:tc hMerge="1">
                  <a:txBody>
                    <a:bodyPr/>
                    <a:lstStyle/>
                    <a:p>
                      <a:endParaRPr lang="en-US" dirty="0"/>
                    </a:p>
                  </a:txBody>
                  <a:tcPr/>
                </a:tc>
                <a:tc rowSpan="2">
                  <a:txBody>
                    <a:bodyPr/>
                    <a:lstStyle/>
                    <a:p>
                      <a:pPr algn="ctr"/>
                      <a:r>
                        <a:rPr lang="en-US" dirty="0" smtClean="0"/>
                        <a:t>Aggregate Losses in Layer</a:t>
                      </a:r>
                    </a:p>
                    <a:p>
                      <a:pPr algn="ctr"/>
                      <a:r>
                        <a:rPr lang="en-US" dirty="0" smtClean="0"/>
                        <a:t>(ALAE = $1.1M)</a:t>
                      </a:r>
                      <a:endParaRPr lang="en-US" dirty="0"/>
                    </a:p>
                  </a:txBody>
                  <a:tcPr/>
                </a:tc>
                <a:tc rowSpan="2">
                  <a:txBody>
                    <a:bodyPr/>
                    <a:lstStyle/>
                    <a:p>
                      <a:pPr algn="ctr"/>
                      <a:r>
                        <a:rPr lang="en-US" dirty="0" smtClean="0"/>
                        <a:t>Claims</a:t>
                      </a:r>
                      <a:r>
                        <a:rPr lang="en-US" baseline="0" dirty="0" smtClean="0"/>
                        <a:t> Reaching Layer</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$50,000</a:t>
                      </a:r>
                      <a:endParaRPr lang="en-US" dirty="0"/>
                    </a:p>
                  </a:txBody>
                  <a:tcPr>
                    <a:solidFill>
                      <a:schemeClr val="accent1">
                        <a:lumMod val="40000"/>
                        <a:lumOff val="60000"/>
                      </a:schemeClr>
                    </a:solidFill>
                  </a:tcPr>
                </a:tc>
                <a:tc>
                  <a:txBody>
                    <a:bodyPr/>
                    <a:lstStyle/>
                    <a:p>
                      <a:pPr algn="ctr"/>
                      <a:r>
                        <a:rPr lang="en-US" dirty="0" smtClean="0"/>
                        <a:t>$39,500,000</a:t>
                      </a:r>
                      <a:endParaRPr lang="en-US" dirty="0"/>
                    </a:p>
                  </a:txBody>
                  <a:tcPr>
                    <a:solidFill>
                      <a:schemeClr val="accent1">
                        <a:lumMod val="40000"/>
                        <a:lumOff val="60000"/>
                      </a:schemeClr>
                    </a:solidFill>
                  </a:tcPr>
                </a:tc>
                <a:tc>
                  <a:txBody>
                    <a:bodyPr/>
                    <a:lstStyle/>
                    <a:p>
                      <a:pPr algn="ctr"/>
                      <a:r>
                        <a:rPr lang="en-US" dirty="0" smtClean="0"/>
                        <a:t>1,000</a:t>
                      </a:r>
                      <a:endParaRPr lang="en-US" dirty="0"/>
                    </a:p>
                  </a:txBody>
                  <a:tcPr>
                    <a:solidFill>
                      <a:schemeClr val="accent1">
                        <a:lumMod val="40000"/>
                        <a:lumOff val="60000"/>
                      </a:schemeClr>
                    </a:solidFill>
                  </a:tcPr>
                </a:tc>
              </a:tr>
              <a:tr h="370840">
                <a:tc>
                  <a:txBody>
                    <a:bodyPr/>
                    <a:lstStyle/>
                    <a:p>
                      <a:pPr algn="ctr"/>
                      <a:r>
                        <a:rPr lang="en-US" dirty="0" smtClean="0"/>
                        <a:t>$50,001</a:t>
                      </a:r>
                      <a:endParaRPr lang="en-US" dirty="0"/>
                    </a:p>
                  </a:txBody>
                  <a:tcPr>
                    <a:solidFill>
                      <a:schemeClr val="accent1">
                        <a:lumMod val="20000"/>
                        <a:lumOff val="80000"/>
                      </a:schemeClr>
                    </a:solidFill>
                  </a:tcPr>
                </a:tc>
                <a:tc>
                  <a:txBody>
                    <a:bodyPr/>
                    <a:lstStyle/>
                    <a:p>
                      <a:pPr algn="ctr"/>
                      <a:r>
                        <a:rPr lang="en-US" dirty="0" smtClean="0"/>
                        <a:t>$100,000</a:t>
                      </a:r>
                      <a:endParaRPr lang="en-US" dirty="0"/>
                    </a:p>
                  </a:txBody>
                  <a:tcPr>
                    <a:solidFill>
                      <a:schemeClr val="accent1">
                        <a:lumMod val="20000"/>
                        <a:lumOff val="80000"/>
                      </a:schemeClr>
                    </a:solidFill>
                  </a:tcPr>
                </a:tc>
                <a:tc>
                  <a:txBody>
                    <a:bodyPr/>
                    <a:lstStyle/>
                    <a:p>
                      <a:pPr algn="ctr"/>
                      <a:r>
                        <a:rPr lang="en-US" dirty="0" smtClean="0"/>
                        <a:t>$32,000,000</a:t>
                      </a:r>
                      <a:endParaRPr lang="en-US" dirty="0"/>
                    </a:p>
                  </a:txBody>
                  <a:tcPr>
                    <a:solidFill>
                      <a:schemeClr val="accent1">
                        <a:lumMod val="20000"/>
                        <a:lumOff val="80000"/>
                      </a:schemeClr>
                    </a:solidFill>
                  </a:tcPr>
                </a:tc>
                <a:tc>
                  <a:txBody>
                    <a:bodyPr/>
                    <a:lstStyle/>
                    <a:p>
                      <a:pPr algn="ctr"/>
                      <a:r>
                        <a:rPr lang="en-US" dirty="0" smtClean="0"/>
                        <a:t>800</a:t>
                      </a:r>
                      <a:endParaRPr lang="en-US" dirty="0"/>
                    </a:p>
                  </a:txBody>
                  <a:tcPr>
                    <a:solidFill>
                      <a:schemeClr val="accent1">
                        <a:lumMod val="20000"/>
                        <a:lumOff val="80000"/>
                      </a:schemeClr>
                    </a:solidFill>
                  </a:tcPr>
                </a:tc>
              </a:tr>
              <a:tr h="370840">
                <a:tc>
                  <a:txBody>
                    <a:bodyPr/>
                    <a:lstStyle/>
                    <a:p>
                      <a:pPr algn="ctr"/>
                      <a:r>
                        <a:rPr lang="en-US" dirty="0" smtClean="0"/>
                        <a:t>$100,001</a:t>
                      </a:r>
                      <a:endParaRPr lang="en-US" dirty="0"/>
                    </a:p>
                  </a:txBody>
                  <a:tcPr>
                    <a:solidFill>
                      <a:schemeClr val="accent1">
                        <a:lumMod val="40000"/>
                        <a:lumOff val="60000"/>
                      </a:schemeClr>
                    </a:solidFill>
                  </a:tcPr>
                </a:tc>
                <a:tc>
                  <a:txBody>
                    <a:bodyPr/>
                    <a:lstStyle/>
                    <a:p>
                      <a:pPr algn="ctr"/>
                      <a:r>
                        <a:rPr lang="en-US" dirty="0" smtClean="0"/>
                        <a:t>$250,000</a:t>
                      </a:r>
                      <a:endParaRPr lang="en-US" dirty="0"/>
                    </a:p>
                  </a:txBody>
                  <a:tcPr>
                    <a:solidFill>
                      <a:schemeClr val="accent1">
                        <a:lumMod val="40000"/>
                        <a:lumOff val="60000"/>
                      </a:schemeClr>
                    </a:solidFill>
                  </a:tcPr>
                </a:tc>
                <a:tc>
                  <a:txBody>
                    <a:bodyPr/>
                    <a:lstStyle/>
                    <a:p>
                      <a:pPr algn="ctr"/>
                      <a:r>
                        <a:rPr lang="en-US" dirty="0" smtClean="0"/>
                        <a:t>$9,500,000</a:t>
                      </a:r>
                      <a:endParaRPr lang="en-US" dirty="0"/>
                    </a:p>
                  </a:txBody>
                  <a:tcPr>
                    <a:solidFill>
                      <a:schemeClr val="accent1">
                        <a:lumMod val="40000"/>
                        <a:lumOff val="60000"/>
                      </a:schemeClr>
                    </a:solidFill>
                  </a:tcPr>
                </a:tc>
                <a:tc>
                  <a:txBody>
                    <a:bodyPr/>
                    <a:lstStyle/>
                    <a:p>
                      <a:pPr algn="ctr"/>
                      <a:r>
                        <a:rPr lang="en-US" dirty="0" smtClean="0"/>
                        <a:t>100</a:t>
                      </a:r>
                      <a:endParaRPr lang="en-US" dirty="0"/>
                    </a:p>
                  </a:txBody>
                  <a:tcPr>
                    <a:solidFill>
                      <a:schemeClr val="accent1">
                        <a:lumMod val="40000"/>
                        <a:lumOff val="60000"/>
                      </a:schemeClr>
                    </a:solidFill>
                  </a:tcPr>
                </a:tc>
              </a:tr>
              <a:tr h="370840">
                <a:tc>
                  <a:txBody>
                    <a:bodyPr/>
                    <a:lstStyle/>
                    <a:p>
                      <a:pPr algn="ctr"/>
                      <a:r>
                        <a:rPr lang="en-US" dirty="0" smtClean="0"/>
                        <a:t>$250,001</a:t>
                      </a:r>
                      <a:endParaRPr lang="en-US" dirty="0"/>
                    </a:p>
                  </a:txBody>
                  <a:tcPr>
                    <a:solidFill>
                      <a:schemeClr val="accent1">
                        <a:lumMod val="20000"/>
                        <a:lumOff val="80000"/>
                      </a:schemeClr>
                    </a:solidFill>
                  </a:tcPr>
                </a:tc>
                <a:tc>
                  <a:txBody>
                    <a:bodyPr/>
                    <a:lstStyle/>
                    <a:p>
                      <a:pPr algn="ctr"/>
                      <a:r>
                        <a:rPr lang="en-US" dirty="0" smtClean="0"/>
                        <a:t>∞</a:t>
                      </a:r>
                      <a:endParaRPr lang="en-US" dirty="0"/>
                    </a:p>
                  </a:txBody>
                  <a:tcPr>
                    <a:solidFill>
                      <a:schemeClr val="accent1">
                        <a:lumMod val="20000"/>
                        <a:lumOff val="80000"/>
                      </a:schemeClr>
                    </a:solidFill>
                  </a:tcPr>
                </a:tc>
                <a:tc>
                  <a:txBody>
                    <a:bodyPr/>
                    <a:lstStyle/>
                    <a:p>
                      <a:pPr algn="ctr"/>
                      <a:r>
                        <a:rPr lang="en-US" dirty="0" smtClean="0"/>
                        <a:t>$14,200,000</a:t>
                      </a:r>
                      <a:endParaRPr lang="en-US" dirty="0"/>
                    </a:p>
                  </a:txBody>
                  <a:tcPr>
                    <a:solidFill>
                      <a:schemeClr val="accent1">
                        <a:lumMod val="20000"/>
                        <a:lumOff val="80000"/>
                      </a:schemeClr>
                    </a:solidFill>
                  </a:tcPr>
                </a:tc>
                <a:tc>
                  <a:txBody>
                    <a:bodyPr/>
                    <a:lstStyle/>
                    <a:p>
                      <a:pPr algn="ctr"/>
                      <a:r>
                        <a:rPr lang="en-US" dirty="0" smtClean="0"/>
                        <a:t>10</a:t>
                      </a:r>
                      <a:endParaRPr lang="en-US" dirty="0"/>
                    </a:p>
                  </a:txBody>
                  <a:tcPr>
                    <a:solidFill>
                      <a:schemeClr val="accent1">
                        <a:lumMod val="20000"/>
                        <a:lumOff val="80000"/>
                      </a:schemeClr>
                    </a:solidFill>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Calculating an </a:t>
            </a:r>
            <a:r>
              <a:rPr lang="en-US" dirty="0" err="1" smtClean="0"/>
              <a:t>ILF</a:t>
            </a:r>
            <a:r>
              <a:rPr lang="en-US" dirty="0" smtClean="0"/>
              <a:t> using the Layer Method</a:t>
            </a:r>
            <a:endParaRPr lang="en-US" dirty="0"/>
          </a:p>
        </p:txBody>
      </p:sp>
      <p:sp>
        <p:nvSpPr>
          <p:cNvPr id="7" name="Content Placeholder 2"/>
          <p:cNvSpPr txBox="1">
            <a:spLocks/>
          </p:cNvSpPr>
          <p:nvPr/>
        </p:nvSpPr>
        <p:spPr>
          <a:xfrm>
            <a:off x="457200" y="4343400"/>
            <a:ext cx="8229600" cy="23622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lang="en-US" sz="3000" dirty="0" smtClean="0">
              <a:cs typeface="Times New Roman" pitchFamily="18" charset="0"/>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Times New Roman" pitchFamily="18" charset="0"/>
            </a:endParaRPr>
          </a:p>
        </p:txBody>
      </p:sp>
      <p:sp>
        <p:nvSpPr>
          <p:cNvPr id="6" name="Content Placeholder 5"/>
          <p:cNvSpPr>
            <a:spLocks noGrp="1"/>
          </p:cNvSpPr>
          <p:nvPr>
            <p:ph idx="1"/>
          </p:nvPr>
        </p:nvSpPr>
        <p:spPr>
          <a:xfrm>
            <a:off x="152400" y="4114800"/>
            <a:ext cx="8839200" cy="2514600"/>
          </a:xfrm>
        </p:spPr>
        <p:txBody>
          <a:bodyPr>
            <a:normAutofit/>
          </a:bodyPr>
          <a:lstStyle/>
          <a:p>
            <a:pPr>
              <a:buNone/>
            </a:pPr>
            <a:r>
              <a:rPr lang="en-US" sz="2400" dirty="0" smtClean="0"/>
              <a:t>Calculate </a:t>
            </a:r>
            <a:r>
              <a:rPr lang="en-US" sz="2400" dirty="0" err="1" smtClean="0"/>
              <a:t>ILF</a:t>
            </a:r>
            <a:r>
              <a:rPr lang="en-US" sz="2400" dirty="0" smtClean="0"/>
              <a:t>($250k).</a:t>
            </a:r>
          </a:p>
          <a:p>
            <a:pPr>
              <a:buNone/>
            </a:pPr>
            <a:endParaRPr lang="en-US" sz="2400" dirty="0" smtClean="0"/>
          </a:p>
          <a:p>
            <a:pPr>
              <a:buNone/>
            </a:pPr>
            <a:r>
              <a:rPr lang="en-US" sz="2400" dirty="0" smtClean="0"/>
              <a:t>E[X^$50k] = ($39.5M + $1.1M) / 1000 = $40,600</a:t>
            </a:r>
          </a:p>
          <a:p>
            <a:pPr>
              <a:buNone/>
            </a:pPr>
            <a:r>
              <a:rPr lang="en-US" sz="2400" dirty="0" smtClean="0"/>
              <a:t>E[X^$250k]=($39.5M+$32.0M+$9.5M +$1.1M)/1000=$82,100</a:t>
            </a:r>
          </a:p>
          <a:p>
            <a:pPr>
              <a:buNone/>
            </a:pPr>
            <a:r>
              <a:rPr lang="en-US" sz="2400" dirty="0" err="1" smtClean="0"/>
              <a:t>ILF</a:t>
            </a:r>
            <a:r>
              <a:rPr lang="en-US" sz="2400" dirty="0" smtClean="0"/>
              <a:t>($250k) = E[X^$250k]/ E[X^$50k] = 2.02</a:t>
            </a:r>
            <a:endParaRPr lang="en-US" sz="2400" dirty="0"/>
          </a:p>
        </p:txBody>
      </p:sp>
      <p:graphicFrame>
        <p:nvGraphicFramePr>
          <p:cNvPr id="9" name="Content Placeholder 9"/>
          <p:cNvGraphicFramePr>
            <a:graphicFrameLocks/>
          </p:cNvGraphicFramePr>
          <p:nvPr/>
        </p:nvGraphicFramePr>
        <p:xfrm>
          <a:off x="457200" y="1524000"/>
          <a:ext cx="8229600" cy="24942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en-US" dirty="0" smtClean="0"/>
                        <a:t>Loss Layer</a:t>
                      </a:r>
                    </a:p>
                    <a:p>
                      <a:pPr algn="ctr"/>
                      <a:r>
                        <a:rPr lang="en-US" dirty="0" smtClean="0"/>
                        <a:t>(basic limit is $50k)</a:t>
                      </a:r>
                      <a:endParaRPr lang="en-US" dirty="0"/>
                    </a:p>
                  </a:txBody>
                  <a:tcPr/>
                </a:tc>
                <a:tc hMerge="1">
                  <a:txBody>
                    <a:bodyPr/>
                    <a:lstStyle/>
                    <a:p>
                      <a:endParaRPr lang="en-US" dirty="0"/>
                    </a:p>
                  </a:txBody>
                  <a:tcPr/>
                </a:tc>
                <a:tc rowSpan="2">
                  <a:txBody>
                    <a:bodyPr/>
                    <a:lstStyle/>
                    <a:p>
                      <a:pPr algn="ctr"/>
                      <a:r>
                        <a:rPr lang="en-US" dirty="0" smtClean="0"/>
                        <a:t>Aggregate Losses in Layer</a:t>
                      </a:r>
                    </a:p>
                    <a:p>
                      <a:pPr algn="ctr"/>
                      <a:r>
                        <a:rPr lang="en-US" dirty="0" smtClean="0"/>
                        <a:t>(ALAE = $1.1M)</a:t>
                      </a:r>
                      <a:endParaRPr lang="en-US" dirty="0"/>
                    </a:p>
                  </a:txBody>
                  <a:tcPr/>
                </a:tc>
                <a:tc rowSpan="2">
                  <a:txBody>
                    <a:bodyPr/>
                    <a:lstStyle/>
                    <a:p>
                      <a:pPr algn="ctr"/>
                      <a:r>
                        <a:rPr lang="en-US" dirty="0" smtClean="0"/>
                        <a:t>Claims</a:t>
                      </a:r>
                      <a:r>
                        <a:rPr lang="en-US" baseline="0" dirty="0" smtClean="0"/>
                        <a:t> Reaching Layer</a:t>
                      </a:r>
                      <a:endParaRPr lang="en-US" dirty="0"/>
                    </a:p>
                  </a:txBody>
                  <a:tcPr/>
                </a:tc>
              </a:tr>
              <a:tr h="370840">
                <a:tc>
                  <a:txBody>
                    <a:bodyPr/>
                    <a:lstStyle/>
                    <a:p>
                      <a:pPr algn="ctr"/>
                      <a:r>
                        <a:rPr lang="en-US" b="1" dirty="0" smtClean="0">
                          <a:solidFill>
                            <a:schemeClr val="bg1"/>
                          </a:solidFill>
                        </a:rPr>
                        <a:t>Lower Bound</a:t>
                      </a:r>
                      <a:endParaRPr lang="en-US" b="1" dirty="0">
                        <a:solidFill>
                          <a:schemeClr val="bg1"/>
                        </a:solidFill>
                      </a:endParaRPr>
                    </a:p>
                  </a:txBody>
                  <a:tcPr>
                    <a:solidFill>
                      <a:schemeClr val="accent1"/>
                    </a:solidFill>
                  </a:tcPr>
                </a:tc>
                <a:tc>
                  <a:txBody>
                    <a:bodyPr/>
                    <a:lstStyle/>
                    <a:p>
                      <a:pPr algn="ctr"/>
                      <a:r>
                        <a:rPr lang="en-US" b="1" dirty="0" smtClean="0">
                          <a:solidFill>
                            <a:schemeClr val="bg1"/>
                          </a:solidFill>
                        </a:rPr>
                        <a:t>Upper Bound</a:t>
                      </a:r>
                      <a:endParaRPr lang="en-US" b="1" dirty="0">
                        <a:solidFill>
                          <a:schemeClr val="bg1"/>
                        </a:solidFill>
                      </a:endParaRPr>
                    </a:p>
                  </a:txBody>
                  <a:tcPr>
                    <a:solidFill>
                      <a:schemeClr val="accent1"/>
                    </a:solidFill>
                  </a:tcPr>
                </a:tc>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r>
              <a:tr h="370840">
                <a:tc>
                  <a:txBody>
                    <a:bodyPr/>
                    <a:lstStyle/>
                    <a:p>
                      <a:pPr algn="ctr"/>
                      <a:r>
                        <a:rPr lang="en-US" dirty="0" smtClean="0"/>
                        <a:t>$1</a:t>
                      </a:r>
                      <a:endParaRPr lang="en-US" dirty="0"/>
                    </a:p>
                  </a:txBody>
                  <a:tcPr>
                    <a:solidFill>
                      <a:schemeClr val="accent1">
                        <a:lumMod val="40000"/>
                        <a:lumOff val="60000"/>
                      </a:schemeClr>
                    </a:solidFill>
                  </a:tcPr>
                </a:tc>
                <a:tc>
                  <a:txBody>
                    <a:bodyPr/>
                    <a:lstStyle/>
                    <a:p>
                      <a:pPr algn="ctr"/>
                      <a:r>
                        <a:rPr lang="en-US" dirty="0" smtClean="0"/>
                        <a:t>$50,000</a:t>
                      </a:r>
                      <a:endParaRPr lang="en-US" dirty="0"/>
                    </a:p>
                  </a:txBody>
                  <a:tcPr>
                    <a:solidFill>
                      <a:schemeClr val="accent1">
                        <a:lumMod val="40000"/>
                        <a:lumOff val="60000"/>
                      </a:schemeClr>
                    </a:solidFill>
                  </a:tcPr>
                </a:tc>
                <a:tc>
                  <a:txBody>
                    <a:bodyPr/>
                    <a:lstStyle/>
                    <a:p>
                      <a:pPr algn="ctr"/>
                      <a:r>
                        <a:rPr lang="en-US" dirty="0" smtClean="0"/>
                        <a:t>$39,500,000</a:t>
                      </a:r>
                      <a:endParaRPr lang="en-US" dirty="0"/>
                    </a:p>
                  </a:txBody>
                  <a:tcPr>
                    <a:solidFill>
                      <a:schemeClr val="accent1">
                        <a:lumMod val="40000"/>
                        <a:lumOff val="60000"/>
                      </a:schemeClr>
                    </a:solidFill>
                  </a:tcPr>
                </a:tc>
                <a:tc>
                  <a:txBody>
                    <a:bodyPr/>
                    <a:lstStyle/>
                    <a:p>
                      <a:pPr algn="ctr"/>
                      <a:r>
                        <a:rPr lang="en-US" dirty="0" smtClean="0"/>
                        <a:t>1,000</a:t>
                      </a:r>
                      <a:endParaRPr lang="en-US" dirty="0"/>
                    </a:p>
                  </a:txBody>
                  <a:tcPr>
                    <a:solidFill>
                      <a:schemeClr val="accent1">
                        <a:lumMod val="40000"/>
                        <a:lumOff val="60000"/>
                      </a:schemeClr>
                    </a:solidFill>
                  </a:tcPr>
                </a:tc>
              </a:tr>
              <a:tr h="370840">
                <a:tc>
                  <a:txBody>
                    <a:bodyPr/>
                    <a:lstStyle/>
                    <a:p>
                      <a:pPr algn="ctr"/>
                      <a:r>
                        <a:rPr lang="en-US" dirty="0" smtClean="0"/>
                        <a:t>$50,001</a:t>
                      </a:r>
                      <a:endParaRPr lang="en-US" dirty="0"/>
                    </a:p>
                  </a:txBody>
                  <a:tcPr>
                    <a:solidFill>
                      <a:schemeClr val="accent1">
                        <a:lumMod val="20000"/>
                        <a:lumOff val="80000"/>
                      </a:schemeClr>
                    </a:solidFill>
                  </a:tcPr>
                </a:tc>
                <a:tc>
                  <a:txBody>
                    <a:bodyPr/>
                    <a:lstStyle/>
                    <a:p>
                      <a:pPr algn="ctr"/>
                      <a:r>
                        <a:rPr lang="en-US" dirty="0" smtClean="0"/>
                        <a:t>$100,000</a:t>
                      </a:r>
                      <a:endParaRPr lang="en-US" dirty="0"/>
                    </a:p>
                  </a:txBody>
                  <a:tcPr>
                    <a:solidFill>
                      <a:schemeClr val="accent1">
                        <a:lumMod val="20000"/>
                        <a:lumOff val="80000"/>
                      </a:schemeClr>
                    </a:solidFill>
                  </a:tcPr>
                </a:tc>
                <a:tc>
                  <a:txBody>
                    <a:bodyPr/>
                    <a:lstStyle/>
                    <a:p>
                      <a:pPr algn="ctr"/>
                      <a:r>
                        <a:rPr lang="en-US" dirty="0" smtClean="0"/>
                        <a:t>$32,000,000</a:t>
                      </a:r>
                      <a:endParaRPr lang="en-US" dirty="0"/>
                    </a:p>
                  </a:txBody>
                  <a:tcPr>
                    <a:solidFill>
                      <a:schemeClr val="accent1">
                        <a:lumMod val="20000"/>
                        <a:lumOff val="80000"/>
                      </a:schemeClr>
                    </a:solidFill>
                  </a:tcPr>
                </a:tc>
                <a:tc>
                  <a:txBody>
                    <a:bodyPr/>
                    <a:lstStyle/>
                    <a:p>
                      <a:pPr algn="ctr"/>
                      <a:r>
                        <a:rPr lang="en-US" dirty="0" smtClean="0"/>
                        <a:t>800</a:t>
                      </a:r>
                      <a:endParaRPr lang="en-US" dirty="0"/>
                    </a:p>
                  </a:txBody>
                  <a:tcPr>
                    <a:solidFill>
                      <a:schemeClr val="accent1">
                        <a:lumMod val="20000"/>
                        <a:lumOff val="80000"/>
                      </a:schemeClr>
                    </a:solidFill>
                  </a:tcPr>
                </a:tc>
              </a:tr>
              <a:tr h="370840">
                <a:tc>
                  <a:txBody>
                    <a:bodyPr/>
                    <a:lstStyle/>
                    <a:p>
                      <a:pPr algn="ctr"/>
                      <a:r>
                        <a:rPr lang="en-US" dirty="0" smtClean="0"/>
                        <a:t>$100,001</a:t>
                      </a:r>
                      <a:endParaRPr lang="en-US" dirty="0"/>
                    </a:p>
                  </a:txBody>
                  <a:tcPr>
                    <a:solidFill>
                      <a:schemeClr val="accent1">
                        <a:lumMod val="40000"/>
                        <a:lumOff val="60000"/>
                      </a:schemeClr>
                    </a:solidFill>
                  </a:tcPr>
                </a:tc>
                <a:tc>
                  <a:txBody>
                    <a:bodyPr/>
                    <a:lstStyle/>
                    <a:p>
                      <a:pPr algn="ctr"/>
                      <a:r>
                        <a:rPr lang="en-US" dirty="0" smtClean="0"/>
                        <a:t>$250,000</a:t>
                      </a:r>
                      <a:endParaRPr lang="en-US" dirty="0"/>
                    </a:p>
                  </a:txBody>
                  <a:tcPr>
                    <a:solidFill>
                      <a:schemeClr val="accent1">
                        <a:lumMod val="40000"/>
                        <a:lumOff val="60000"/>
                      </a:schemeClr>
                    </a:solidFill>
                  </a:tcPr>
                </a:tc>
                <a:tc>
                  <a:txBody>
                    <a:bodyPr/>
                    <a:lstStyle/>
                    <a:p>
                      <a:pPr algn="ctr"/>
                      <a:r>
                        <a:rPr lang="en-US" dirty="0" smtClean="0"/>
                        <a:t>$9,500,000</a:t>
                      </a:r>
                      <a:endParaRPr lang="en-US" dirty="0"/>
                    </a:p>
                  </a:txBody>
                  <a:tcPr>
                    <a:solidFill>
                      <a:schemeClr val="accent1">
                        <a:lumMod val="40000"/>
                        <a:lumOff val="60000"/>
                      </a:schemeClr>
                    </a:solidFill>
                  </a:tcPr>
                </a:tc>
                <a:tc>
                  <a:txBody>
                    <a:bodyPr/>
                    <a:lstStyle/>
                    <a:p>
                      <a:pPr algn="ctr"/>
                      <a:r>
                        <a:rPr lang="en-US" dirty="0" smtClean="0"/>
                        <a:t>100</a:t>
                      </a:r>
                      <a:endParaRPr lang="en-US" dirty="0"/>
                    </a:p>
                  </a:txBody>
                  <a:tcPr>
                    <a:solidFill>
                      <a:schemeClr val="accent1">
                        <a:lumMod val="40000"/>
                        <a:lumOff val="60000"/>
                      </a:schemeClr>
                    </a:solidFill>
                  </a:tcPr>
                </a:tc>
              </a:tr>
              <a:tr h="370840">
                <a:tc>
                  <a:txBody>
                    <a:bodyPr/>
                    <a:lstStyle/>
                    <a:p>
                      <a:pPr algn="ctr"/>
                      <a:r>
                        <a:rPr lang="en-US" dirty="0" smtClean="0"/>
                        <a:t>$250,001</a:t>
                      </a:r>
                      <a:endParaRPr lang="en-US" dirty="0"/>
                    </a:p>
                  </a:txBody>
                  <a:tcPr>
                    <a:solidFill>
                      <a:schemeClr val="accent1">
                        <a:lumMod val="20000"/>
                        <a:lumOff val="80000"/>
                      </a:schemeClr>
                    </a:solidFill>
                  </a:tcPr>
                </a:tc>
                <a:tc>
                  <a:txBody>
                    <a:bodyPr/>
                    <a:lstStyle/>
                    <a:p>
                      <a:pPr algn="ctr"/>
                      <a:r>
                        <a:rPr lang="en-US" dirty="0" smtClean="0"/>
                        <a:t>∞</a:t>
                      </a:r>
                      <a:endParaRPr lang="en-US" dirty="0"/>
                    </a:p>
                  </a:txBody>
                  <a:tcPr>
                    <a:solidFill>
                      <a:schemeClr val="accent1">
                        <a:lumMod val="20000"/>
                        <a:lumOff val="80000"/>
                      </a:schemeClr>
                    </a:solidFill>
                  </a:tcPr>
                </a:tc>
                <a:tc>
                  <a:txBody>
                    <a:bodyPr/>
                    <a:lstStyle/>
                    <a:p>
                      <a:pPr algn="ctr"/>
                      <a:r>
                        <a:rPr lang="en-US" dirty="0" smtClean="0"/>
                        <a:t>$14,200,000</a:t>
                      </a:r>
                      <a:endParaRPr lang="en-US" dirty="0"/>
                    </a:p>
                  </a:txBody>
                  <a:tcPr>
                    <a:solidFill>
                      <a:schemeClr val="accent1">
                        <a:lumMod val="20000"/>
                        <a:lumOff val="80000"/>
                      </a:schemeClr>
                    </a:solidFill>
                  </a:tcPr>
                </a:tc>
                <a:tc>
                  <a:txBody>
                    <a:bodyPr/>
                    <a:lstStyle/>
                    <a:p>
                      <a:pPr algn="ctr"/>
                      <a:r>
                        <a:rPr lang="en-US" dirty="0" smtClean="0"/>
                        <a:t>10</a:t>
                      </a:r>
                      <a:endParaRPr lang="en-US" dirty="0"/>
                    </a:p>
                  </a:txBody>
                  <a:tcPr>
                    <a:solidFill>
                      <a:schemeClr val="accent1">
                        <a:lumMod val="20000"/>
                        <a:lumOff val="80000"/>
                      </a:schemeClr>
                    </a:solidFill>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610600" cy="1470025"/>
          </a:xfrm>
        </p:spPr>
        <p:txBody>
          <a:bodyPr>
            <a:normAutofit fontScale="90000"/>
          </a:bodyPr>
          <a:lstStyle/>
          <a:p>
            <a:r>
              <a:rPr lang="en-US" dirty="0" smtClean="0"/>
              <a:t>Basic Ratemaking Workshop:</a:t>
            </a:r>
            <a:br>
              <a:rPr lang="en-US" dirty="0" smtClean="0"/>
            </a:br>
            <a:r>
              <a:rPr lang="en-US" dirty="0" smtClean="0"/>
              <a:t>Intro to Increased Limit Factors</a:t>
            </a:r>
            <a:endParaRPr lang="en-US" dirty="0"/>
          </a:p>
        </p:txBody>
      </p:sp>
      <p:sp>
        <p:nvSpPr>
          <p:cNvPr id="3" name="Subtitle 2"/>
          <p:cNvSpPr>
            <a:spLocks noGrp="1"/>
          </p:cNvSpPr>
          <p:nvPr>
            <p:ph type="subTitle" idx="1"/>
          </p:nvPr>
        </p:nvSpPr>
        <p:spPr>
          <a:xfrm>
            <a:off x="533400" y="2895600"/>
            <a:ext cx="8062912" cy="2169320"/>
          </a:xfrm>
        </p:spPr>
        <p:txBody>
          <a:bodyPr>
            <a:normAutofit/>
          </a:bodyPr>
          <a:lstStyle/>
          <a:p>
            <a:endParaRPr lang="en-US" dirty="0" smtClean="0"/>
          </a:p>
          <a:p>
            <a:r>
              <a:rPr lang="en-US" dirty="0" smtClean="0"/>
              <a:t>Consistency Rule</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dirty="0" smtClean="0"/>
              <a:t>The marginal premium per dollar of coverage should decrease as the limit of coverage increases.</a:t>
            </a:r>
          </a:p>
          <a:p>
            <a:r>
              <a:rPr lang="en-US" dirty="0" err="1" smtClean="0"/>
              <a:t>ILFs</a:t>
            </a:r>
            <a:r>
              <a:rPr lang="en-US" dirty="0" smtClean="0"/>
              <a:t> should increase at a decreasing rate</a:t>
            </a:r>
          </a:p>
          <a:p>
            <a:r>
              <a:rPr lang="en-US" dirty="0" smtClean="0"/>
              <a:t>expected costs per unit of coverage should not increase in successively higher layers</a:t>
            </a:r>
          </a:p>
          <a:p>
            <a:pPr>
              <a:buNone/>
            </a:pPr>
            <a:r>
              <a:rPr lang="en-US" dirty="0" smtClean="0">
                <a:cs typeface="Times New Roman" pitchFamily="18" charset="0"/>
              </a:rPr>
              <a:t>Inconsistency can indicate the presence of anti-selection</a:t>
            </a:r>
          </a:p>
          <a:p>
            <a:r>
              <a:rPr lang="en-US" dirty="0" smtClean="0">
                <a:cs typeface="Times New Roman" pitchFamily="18" charset="0"/>
              </a:rPr>
              <a:t>higher limits may influence the size of a suit, award, or settlement</a:t>
            </a:r>
            <a:endParaRPr lang="en-US" dirty="0">
              <a:cs typeface="Times New Roman" pitchFamily="18" charset="0"/>
            </a:endParaRPr>
          </a:p>
        </p:txBody>
      </p:sp>
      <p:sp>
        <p:nvSpPr>
          <p:cNvPr id="2" name="Title 1"/>
          <p:cNvSpPr>
            <a:spLocks noGrp="1"/>
          </p:cNvSpPr>
          <p:nvPr>
            <p:ph type="title"/>
          </p:nvPr>
        </p:nvSpPr>
        <p:spPr/>
        <p:txBody>
          <a:bodyPr>
            <a:normAutofit/>
          </a:bodyPr>
          <a:lstStyle/>
          <a:p>
            <a:r>
              <a:rPr lang="en-US" dirty="0" smtClean="0"/>
              <a:t>Consistency Rule</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0"/>
          <a:ext cx="6858000" cy="3108960"/>
        </p:xfrm>
        <a:graphic>
          <a:graphicData uri="http://schemas.openxmlformats.org/drawingml/2006/table">
            <a:tbl>
              <a:tblPr firstRow="1" bandRow="1">
                <a:tableStyleId>{5C22544A-7EE6-4342-B048-85BDC9FD1C3A}</a:tableStyleId>
              </a:tblPr>
              <a:tblGrid>
                <a:gridCol w="2286000"/>
                <a:gridCol w="2286000"/>
                <a:gridCol w="2286000"/>
              </a:tblGrid>
              <a:tr h="370840">
                <a:tc>
                  <a:txBody>
                    <a:bodyPr/>
                    <a:lstStyle/>
                    <a:p>
                      <a:pPr algn="ctr"/>
                      <a:r>
                        <a:rPr lang="en-US" sz="2800" dirty="0" smtClean="0"/>
                        <a:t>Limit ($000s)</a:t>
                      </a:r>
                      <a:endParaRPr lang="en-US" sz="2800" dirty="0"/>
                    </a:p>
                  </a:txBody>
                  <a:tcPr/>
                </a:tc>
                <a:tc>
                  <a:txBody>
                    <a:bodyPr/>
                    <a:lstStyle/>
                    <a:p>
                      <a:pPr algn="ctr"/>
                      <a:r>
                        <a:rPr lang="en-US" sz="2800" dirty="0" err="1" smtClean="0"/>
                        <a:t>ILF</a:t>
                      </a:r>
                      <a:endParaRPr lang="en-US" sz="2800" dirty="0"/>
                    </a:p>
                  </a:txBody>
                  <a:tcPr/>
                </a:tc>
                <a:tc>
                  <a:txBody>
                    <a:bodyPr/>
                    <a:lstStyle/>
                    <a:p>
                      <a:pPr algn="ctr"/>
                      <a:r>
                        <a:rPr lang="el-GR" sz="2800" dirty="0" smtClean="0"/>
                        <a:t>Δ</a:t>
                      </a:r>
                      <a:r>
                        <a:rPr lang="en-US" sz="2800" dirty="0" err="1" smtClean="0"/>
                        <a:t>ILF</a:t>
                      </a:r>
                      <a:r>
                        <a:rPr lang="en-US" sz="2800" dirty="0" smtClean="0"/>
                        <a:t>/</a:t>
                      </a:r>
                      <a:r>
                        <a:rPr lang="el-GR" sz="2800" dirty="0" smtClean="0"/>
                        <a:t>Δ</a:t>
                      </a:r>
                      <a:r>
                        <a:rPr lang="en-US" sz="2800" dirty="0" smtClean="0"/>
                        <a:t>limit</a:t>
                      </a:r>
                      <a:endParaRPr lang="en-US" sz="2800" dirty="0"/>
                    </a:p>
                  </a:txBody>
                  <a:tcPr/>
                </a:tc>
              </a:tr>
              <a:tr h="370840">
                <a:tc>
                  <a:txBody>
                    <a:bodyPr/>
                    <a:lstStyle/>
                    <a:p>
                      <a:pPr algn="ctr"/>
                      <a:r>
                        <a:rPr lang="en-US" sz="2800" dirty="0" smtClean="0"/>
                        <a:t>25</a:t>
                      </a:r>
                      <a:endParaRPr lang="en-US" sz="2800" dirty="0"/>
                    </a:p>
                  </a:txBody>
                  <a:tcPr/>
                </a:tc>
                <a:tc>
                  <a:txBody>
                    <a:bodyPr/>
                    <a:lstStyle/>
                    <a:p>
                      <a:pPr algn="ctr"/>
                      <a:r>
                        <a:rPr lang="en-US" sz="2800" dirty="0" smtClean="0"/>
                        <a:t>1.00</a:t>
                      </a:r>
                      <a:endParaRPr lang="en-US" sz="2800" dirty="0"/>
                    </a:p>
                  </a:txBody>
                  <a:tcPr/>
                </a:tc>
                <a:tc>
                  <a:txBody>
                    <a:bodyPr/>
                    <a:lstStyle/>
                    <a:p>
                      <a:pPr algn="ctr"/>
                      <a:r>
                        <a:rPr lang="en-US" sz="2800" dirty="0" smtClean="0"/>
                        <a:t>–</a:t>
                      </a:r>
                      <a:endParaRPr lang="en-US" sz="2800" dirty="0"/>
                    </a:p>
                  </a:txBody>
                  <a:tcPr/>
                </a:tc>
              </a:tr>
              <a:tr h="370840">
                <a:tc>
                  <a:txBody>
                    <a:bodyPr/>
                    <a:lstStyle/>
                    <a:p>
                      <a:pPr algn="ctr"/>
                      <a:r>
                        <a:rPr lang="en-US" sz="2800" dirty="0" smtClean="0"/>
                        <a:t>50</a:t>
                      </a:r>
                      <a:endParaRPr lang="en-US" sz="2800" dirty="0"/>
                    </a:p>
                  </a:txBody>
                  <a:tcPr/>
                </a:tc>
                <a:tc>
                  <a:txBody>
                    <a:bodyPr/>
                    <a:lstStyle/>
                    <a:p>
                      <a:pPr algn="ctr"/>
                      <a:r>
                        <a:rPr lang="en-US" sz="2800" dirty="0" smtClean="0"/>
                        <a:t>1.60</a:t>
                      </a:r>
                      <a:endParaRPr lang="en-US" sz="2800" dirty="0"/>
                    </a:p>
                  </a:txBody>
                  <a:tcPr/>
                </a:tc>
                <a:tc>
                  <a:txBody>
                    <a:bodyPr/>
                    <a:lstStyle/>
                    <a:p>
                      <a:pPr algn="ctr"/>
                      <a:r>
                        <a:rPr lang="en-US" sz="2800" dirty="0" smtClean="0"/>
                        <a:t>0.0240</a:t>
                      </a:r>
                      <a:endParaRPr lang="en-US" sz="2800" dirty="0"/>
                    </a:p>
                  </a:txBody>
                  <a:tcPr/>
                </a:tc>
              </a:tr>
              <a:tr h="370840">
                <a:tc>
                  <a:txBody>
                    <a:bodyPr/>
                    <a:lstStyle/>
                    <a:p>
                      <a:pPr algn="ctr"/>
                      <a:r>
                        <a:rPr lang="en-US" sz="2800" dirty="0" smtClean="0"/>
                        <a:t>100</a:t>
                      </a:r>
                      <a:endParaRPr lang="en-US" sz="2800" dirty="0"/>
                    </a:p>
                  </a:txBody>
                  <a:tcPr/>
                </a:tc>
                <a:tc>
                  <a:txBody>
                    <a:bodyPr/>
                    <a:lstStyle/>
                    <a:p>
                      <a:pPr algn="ctr"/>
                      <a:r>
                        <a:rPr lang="en-US" sz="2800" dirty="0" smtClean="0"/>
                        <a:t>2.60</a:t>
                      </a:r>
                      <a:endParaRPr lang="en-US" sz="2800" dirty="0"/>
                    </a:p>
                  </a:txBody>
                  <a:tcPr/>
                </a:tc>
                <a:tc>
                  <a:txBody>
                    <a:bodyPr/>
                    <a:lstStyle/>
                    <a:p>
                      <a:pPr algn="ctr"/>
                      <a:r>
                        <a:rPr lang="en-US" sz="2800" dirty="0" smtClean="0"/>
                        <a:t>0.0200</a:t>
                      </a:r>
                      <a:endParaRPr lang="en-US" sz="2800" dirty="0"/>
                    </a:p>
                  </a:txBody>
                  <a:tcPr/>
                </a:tc>
              </a:tr>
              <a:tr h="370840">
                <a:tc>
                  <a:txBody>
                    <a:bodyPr/>
                    <a:lstStyle/>
                    <a:p>
                      <a:pPr algn="ctr"/>
                      <a:r>
                        <a:rPr lang="en-US" sz="2800" dirty="0" smtClean="0"/>
                        <a:t>250</a:t>
                      </a:r>
                      <a:endParaRPr lang="en-US" sz="2800" dirty="0"/>
                    </a:p>
                  </a:txBody>
                  <a:tcPr/>
                </a:tc>
                <a:tc>
                  <a:txBody>
                    <a:bodyPr/>
                    <a:lstStyle/>
                    <a:p>
                      <a:pPr algn="ctr"/>
                      <a:r>
                        <a:rPr lang="en-US" sz="2800" dirty="0" smtClean="0"/>
                        <a:t>6.60</a:t>
                      </a:r>
                      <a:endParaRPr lang="en-US" sz="2800" dirty="0"/>
                    </a:p>
                  </a:txBody>
                  <a:tcPr/>
                </a:tc>
                <a:tc>
                  <a:txBody>
                    <a:bodyPr/>
                    <a:lstStyle/>
                    <a:p>
                      <a:pPr algn="ctr"/>
                      <a:r>
                        <a:rPr lang="en-US" sz="2800" dirty="0" smtClean="0"/>
                        <a:t>0.0267</a:t>
                      </a:r>
                      <a:endParaRPr lang="en-US" sz="2800" dirty="0"/>
                    </a:p>
                  </a:txBody>
                  <a:tcPr/>
                </a:tc>
              </a:tr>
              <a:tr h="370840">
                <a:tc>
                  <a:txBody>
                    <a:bodyPr/>
                    <a:lstStyle/>
                    <a:p>
                      <a:pPr algn="ctr"/>
                      <a:r>
                        <a:rPr lang="en-US" sz="2800" dirty="0" smtClean="0"/>
                        <a:t>500</a:t>
                      </a:r>
                      <a:endParaRPr lang="en-US" sz="2800" dirty="0"/>
                    </a:p>
                  </a:txBody>
                  <a:tcPr/>
                </a:tc>
                <a:tc>
                  <a:txBody>
                    <a:bodyPr/>
                    <a:lstStyle/>
                    <a:p>
                      <a:pPr algn="ctr"/>
                      <a:r>
                        <a:rPr lang="en-US" sz="2800" dirty="0" smtClean="0"/>
                        <a:t>10.00</a:t>
                      </a:r>
                      <a:endParaRPr lang="en-US" sz="2800" dirty="0"/>
                    </a:p>
                  </a:txBody>
                  <a:tcPr/>
                </a:tc>
                <a:tc>
                  <a:txBody>
                    <a:bodyPr/>
                    <a:lstStyle/>
                    <a:p>
                      <a:pPr algn="ctr"/>
                      <a:r>
                        <a:rPr lang="en-US" sz="2800" dirty="0" smtClean="0"/>
                        <a:t>0.0136</a:t>
                      </a:r>
                      <a:endParaRPr lang="en-US" sz="2800" dirty="0"/>
                    </a:p>
                  </a:txBody>
                  <a:tcPr/>
                </a:tc>
              </a:tr>
            </a:tbl>
          </a:graphicData>
        </a:graphic>
      </p:graphicFrame>
      <p:sp>
        <p:nvSpPr>
          <p:cNvPr id="2" name="Title 1"/>
          <p:cNvSpPr>
            <a:spLocks noGrp="1"/>
          </p:cNvSpPr>
          <p:nvPr>
            <p:ph type="title"/>
          </p:nvPr>
        </p:nvSpPr>
        <p:spPr/>
        <p:txBody>
          <a:bodyPr>
            <a:normAutofit/>
          </a:bodyPr>
          <a:lstStyle/>
          <a:p>
            <a:r>
              <a:rPr lang="en-US" dirty="0" smtClean="0"/>
              <a:t>Consistency Rule</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0"/>
          <a:ext cx="6858000" cy="3108960"/>
        </p:xfrm>
        <a:graphic>
          <a:graphicData uri="http://schemas.openxmlformats.org/drawingml/2006/table">
            <a:tbl>
              <a:tblPr firstRow="1" bandRow="1">
                <a:tableStyleId>{5C22544A-7EE6-4342-B048-85BDC9FD1C3A}</a:tableStyleId>
              </a:tblPr>
              <a:tblGrid>
                <a:gridCol w="2286000"/>
                <a:gridCol w="2286000"/>
                <a:gridCol w="2286000"/>
              </a:tblGrid>
              <a:tr h="370840">
                <a:tc>
                  <a:txBody>
                    <a:bodyPr/>
                    <a:lstStyle/>
                    <a:p>
                      <a:pPr algn="ctr"/>
                      <a:r>
                        <a:rPr lang="en-US" sz="2800" dirty="0" smtClean="0"/>
                        <a:t>Limit ($000s)</a:t>
                      </a:r>
                      <a:endParaRPr lang="en-US" sz="2800" dirty="0"/>
                    </a:p>
                  </a:txBody>
                  <a:tcPr/>
                </a:tc>
                <a:tc>
                  <a:txBody>
                    <a:bodyPr/>
                    <a:lstStyle/>
                    <a:p>
                      <a:pPr algn="ctr"/>
                      <a:r>
                        <a:rPr lang="en-US" sz="2800" dirty="0" err="1" smtClean="0"/>
                        <a:t>ILF</a:t>
                      </a:r>
                      <a:endParaRPr lang="en-US" sz="2800" dirty="0"/>
                    </a:p>
                  </a:txBody>
                  <a:tcPr/>
                </a:tc>
                <a:tc>
                  <a:txBody>
                    <a:bodyPr/>
                    <a:lstStyle/>
                    <a:p>
                      <a:pPr algn="ctr"/>
                      <a:r>
                        <a:rPr lang="el-GR" sz="2800" dirty="0" smtClean="0"/>
                        <a:t>Δ</a:t>
                      </a:r>
                      <a:r>
                        <a:rPr lang="en-US" sz="2800" dirty="0" err="1" smtClean="0"/>
                        <a:t>ILF</a:t>
                      </a:r>
                      <a:r>
                        <a:rPr lang="en-US" sz="2800" dirty="0" smtClean="0"/>
                        <a:t>/</a:t>
                      </a:r>
                      <a:r>
                        <a:rPr lang="el-GR" sz="2800" dirty="0" smtClean="0"/>
                        <a:t>Δ</a:t>
                      </a:r>
                      <a:r>
                        <a:rPr lang="en-US" sz="2800" dirty="0" smtClean="0"/>
                        <a:t>limit</a:t>
                      </a:r>
                      <a:endParaRPr lang="en-US" sz="2800" dirty="0"/>
                    </a:p>
                  </a:txBody>
                  <a:tcPr/>
                </a:tc>
              </a:tr>
              <a:tr h="370840">
                <a:tc>
                  <a:txBody>
                    <a:bodyPr/>
                    <a:lstStyle/>
                    <a:p>
                      <a:pPr algn="ctr"/>
                      <a:r>
                        <a:rPr lang="en-US" sz="2800" dirty="0" smtClean="0"/>
                        <a:t>25</a:t>
                      </a:r>
                      <a:endParaRPr lang="en-US" sz="2800" dirty="0"/>
                    </a:p>
                  </a:txBody>
                  <a:tcPr/>
                </a:tc>
                <a:tc>
                  <a:txBody>
                    <a:bodyPr/>
                    <a:lstStyle/>
                    <a:p>
                      <a:pPr algn="ctr"/>
                      <a:r>
                        <a:rPr lang="en-US" sz="2800" dirty="0" smtClean="0"/>
                        <a:t>1.00</a:t>
                      </a:r>
                      <a:endParaRPr lang="en-US" sz="2800" dirty="0"/>
                    </a:p>
                  </a:txBody>
                  <a:tcPr/>
                </a:tc>
                <a:tc>
                  <a:txBody>
                    <a:bodyPr/>
                    <a:lstStyle/>
                    <a:p>
                      <a:pPr algn="ctr"/>
                      <a:r>
                        <a:rPr lang="en-US" sz="2800" dirty="0" smtClean="0"/>
                        <a:t>–</a:t>
                      </a:r>
                      <a:endParaRPr lang="en-US" sz="2800" dirty="0"/>
                    </a:p>
                  </a:txBody>
                  <a:tcPr/>
                </a:tc>
              </a:tr>
              <a:tr h="370840">
                <a:tc>
                  <a:txBody>
                    <a:bodyPr/>
                    <a:lstStyle/>
                    <a:p>
                      <a:pPr algn="ctr"/>
                      <a:r>
                        <a:rPr lang="en-US" sz="2800" dirty="0" smtClean="0"/>
                        <a:t>50</a:t>
                      </a:r>
                      <a:endParaRPr lang="en-US" sz="2800" dirty="0"/>
                    </a:p>
                  </a:txBody>
                  <a:tcPr/>
                </a:tc>
                <a:tc>
                  <a:txBody>
                    <a:bodyPr/>
                    <a:lstStyle/>
                    <a:p>
                      <a:pPr algn="ctr"/>
                      <a:r>
                        <a:rPr lang="en-US" sz="2800" dirty="0" smtClean="0"/>
                        <a:t>1.60</a:t>
                      </a:r>
                      <a:endParaRPr lang="en-US" sz="2800" dirty="0"/>
                    </a:p>
                  </a:txBody>
                  <a:tcPr/>
                </a:tc>
                <a:tc>
                  <a:txBody>
                    <a:bodyPr/>
                    <a:lstStyle/>
                    <a:p>
                      <a:pPr algn="ctr"/>
                      <a:r>
                        <a:rPr lang="en-US" sz="2800" dirty="0" smtClean="0"/>
                        <a:t>0.0240</a:t>
                      </a:r>
                      <a:endParaRPr lang="en-US" sz="2800" dirty="0"/>
                    </a:p>
                  </a:txBody>
                  <a:tcPr/>
                </a:tc>
              </a:tr>
              <a:tr h="370840">
                <a:tc>
                  <a:txBody>
                    <a:bodyPr/>
                    <a:lstStyle/>
                    <a:p>
                      <a:pPr algn="ctr"/>
                      <a:r>
                        <a:rPr lang="en-US" sz="2800" dirty="0" smtClean="0"/>
                        <a:t>100</a:t>
                      </a:r>
                      <a:endParaRPr lang="en-US" sz="2800" dirty="0"/>
                    </a:p>
                  </a:txBody>
                  <a:tcPr/>
                </a:tc>
                <a:tc>
                  <a:txBody>
                    <a:bodyPr/>
                    <a:lstStyle/>
                    <a:p>
                      <a:pPr algn="ctr"/>
                      <a:r>
                        <a:rPr lang="en-US" sz="2800" dirty="0" smtClean="0"/>
                        <a:t>2.60</a:t>
                      </a:r>
                      <a:endParaRPr lang="en-US" sz="2800" dirty="0"/>
                    </a:p>
                  </a:txBody>
                  <a:tcPr/>
                </a:tc>
                <a:tc>
                  <a:txBody>
                    <a:bodyPr/>
                    <a:lstStyle/>
                    <a:p>
                      <a:pPr algn="ctr"/>
                      <a:r>
                        <a:rPr lang="en-US" sz="2800" dirty="0" smtClean="0"/>
                        <a:t>0.0200</a:t>
                      </a:r>
                      <a:endParaRPr lang="en-US" sz="2800" dirty="0"/>
                    </a:p>
                  </a:txBody>
                  <a:tcPr/>
                </a:tc>
              </a:tr>
              <a:tr h="370840">
                <a:tc>
                  <a:txBody>
                    <a:bodyPr/>
                    <a:lstStyle/>
                    <a:p>
                      <a:pPr algn="ctr"/>
                      <a:r>
                        <a:rPr lang="en-US" sz="2800" dirty="0" smtClean="0"/>
                        <a:t>250</a:t>
                      </a:r>
                      <a:endParaRPr lang="en-US" sz="2800" dirty="0"/>
                    </a:p>
                  </a:txBody>
                  <a:tcPr/>
                </a:tc>
                <a:tc>
                  <a:txBody>
                    <a:bodyPr/>
                    <a:lstStyle/>
                    <a:p>
                      <a:pPr algn="ctr"/>
                      <a:r>
                        <a:rPr lang="en-US" sz="2800" dirty="0" smtClean="0"/>
                        <a:t>6.60</a:t>
                      </a:r>
                      <a:endParaRPr lang="en-US" sz="2800" dirty="0"/>
                    </a:p>
                  </a:txBody>
                  <a:tcPr/>
                </a:tc>
                <a:tc>
                  <a:txBody>
                    <a:bodyPr/>
                    <a:lstStyle/>
                    <a:p>
                      <a:pPr algn="ctr"/>
                      <a:r>
                        <a:rPr lang="en-US" sz="2800" dirty="0" smtClean="0"/>
                        <a:t>0.0267</a:t>
                      </a:r>
                      <a:endParaRPr lang="en-US" sz="2800" dirty="0"/>
                    </a:p>
                  </a:txBody>
                  <a:tcPr/>
                </a:tc>
              </a:tr>
              <a:tr h="370840">
                <a:tc>
                  <a:txBody>
                    <a:bodyPr/>
                    <a:lstStyle/>
                    <a:p>
                      <a:pPr algn="ctr"/>
                      <a:r>
                        <a:rPr lang="en-US" sz="2800" dirty="0" smtClean="0"/>
                        <a:t>500</a:t>
                      </a:r>
                      <a:endParaRPr lang="en-US" sz="2800" dirty="0"/>
                    </a:p>
                  </a:txBody>
                  <a:tcPr/>
                </a:tc>
                <a:tc>
                  <a:txBody>
                    <a:bodyPr/>
                    <a:lstStyle/>
                    <a:p>
                      <a:pPr algn="ctr"/>
                      <a:r>
                        <a:rPr lang="en-US" sz="2800" dirty="0" smtClean="0"/>
                        <a:t>10.00</a:t>
                      </a:r>
                      <a:endParaRPr lang="en-US" sz="2800" dirty="0"/>
                    </a:p>
                  </a:txBody>
                  <a:tcPr/>
                </a:tc>
                <a:tc>
                  <a:txBody>
                    <a:bodyPr/>
                    <a:lstStyle/>
                    <a:p>
                      <a:pPr algn="ctr"/>
                      <a:r>
                        <a:rPr lang="en-US" sz="2800" dirty="0" smtClean="0"/>
                        <a:t>0.0136</a:t>
                      </a:r>
                      <a:endParaRPr lang="en-US" sz="2800" dirty="0"/>
                    </a:p>
                  </a:txBody>
                  <a:tcPr/>
                </a:tc>
              </a:tr>
            </a:tbl>
          </a:graphicData>
        </a:graphic>
      </p:graphicFrame>
      <p:sp>
        <p:nvSpPr>
          <p:cNvPr id="2" name="Title 1"/>
          <p:cNvSpPr>
            <a:spLocks noGrp="1"/>
          </p:cNvSpPr>
          <p:nvPr>
            <p:ph type="title"/>
          </p:nvPr>
        </p:nvSpPr>
        <p:spPr/>
        <p:txBody>
          <a:bodyPr>
            <a:normAutofit/>
          </a:bodyPr>
          <a:lstStyle/>
          <a:p>
            <a:r>
              <a:rPr lang="en-US" dirty="0" smtClean="0"/>
              <a:t>Consistency Rule</a:t>
            </a:r>
            <a:endParaRPr lang="en-US" dirty="0"/>
          </a:p>
        </p:txBody>
      </p:sp>
      <p:sp>
        <p:nvSpPr>
          <p:cNvPr id="5" name="TextBox 4"/>
          <p:cNvSpPr txBox="1"/>
          <p:nvPr/>
        </p:nvSpPr>
        <p:spPr>
          <a:xfrm>
            <a:off x="5105400" y="5181600"/>
            <a:ext cx="2819400" cy="954107"/>
          </a:xfrm>
          <a:prstGeom prst="rect">
            <a:avLst/>
          </a:prstGeom>
          <a:noFill/>
        </p:spPr>
        <p:txBody>
          <a:bodyPr wrap="square" rtlCol="0">
            <a:spAutoFit/>
          </a:bodyPr>
          <a:lstStyle/>
          <a:p>
            <a:r>
              <a:rPr lang="en-US" sz="2800" dirty="0" smtClean="0"/>
              <a:t>inconsistency at $250k limit</a:t>
            </a:r>
            <a:endParaRPr lang="en-US" sz="2800" dirty="0"/>
          </a:p>
        </p:txBody>
      </p:sp>
      <p:sp>
        <p:nvSpPr>
          <p:cNvPr id="16" name="Freeform 15"/>
          <p:cNvSpPr/>
          <p:nvPr/>
        </p:nvSpPr>
        <p:spPr>
          <a:xfrm>
            <a:off x="6961632" y="3877056"/>
            <a:ext cx="1048512" cy="1377696"/>
          </a:xfrm>
          <a:custGeom>
            <a:avLst/>
            <a:gdLst>
              <a:gd name="connsiteX0" fmla="*/ 438912 w 1048512"/>
              <a:gd name="connsiteY0" fmla="*/ 1377696 h 1377696"/>
              <a:gd name="connsiteX1" fmla="*/ 975360 w 1048512"/>
              <a:gd name="connsiteY1" fmla="*/ 475488 h 1377696"/>
              <a:gd name="connsiteX2" fmla="*/ 0 w 1048512"/>
              <a:gd name="connsiteY2" fmla="*/ 0 h 1377696"/>
            </a:gdLst>
            <a:ahLst/>
            <a:cxnLst>
              <a:cxn ang="0">
                <a:pos x="connsiteX0" y="connsiteY0"/>
              </a:cxn>
              <a:cxn ang="0">
                <a:pos x="connsiteX1" y="connsiteY1"/>
              </a:cxn>
              <a:cxn ang="0">
                <a:pos x="connsiteX2" y="connsiteY2"/>
              </a:cxn>
            </a:cxnLst>
            <a:rect l="l" t="t" r="r" b="b"/>
            <a:pathLst>
              <a:path w="1048512" h="1377696">
                <a:moveTo>
                  <a:pt x="438912" y="1377696"/>
                </a:moveTo>
                <a:cubicBezTo>
                  <a:pt x="743712" y="1041400"/>
                  <a:pt x="1048512" y="705104"/>
                  <a:pt x="975360" y="475488"/>
                </a:cubicBezTo>
                <a:cubicBezTo>
                  <a:pt x="902208" y="245872"/>
                  <a:pt x="451104" y="122936"/>
                  <a:pt x="0" y="0"/>
                </a:cubicBezTo>
              </a:path>
            </a:pathLst>
          </a:custGeom>
          <a:ln w="25400">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Consistency Rule</a:t>
            </a:r>
          </a:p>
        </p:txBody>
      </p:sp>
      <p:sp>
        <p:nvSpPr>
          <p:cNvPr id="37892" name="Freeform 4"/>
          <p:cNvSpPr>
            <a:spLocks/>
          </p:cNvSpPr>
          <p:nvPr/>
        </p:nvSpPr>
        <p:spPr bwMode="auto">
          <a:xfrm>
            <a:off x="1524000" y="1828800"/>
            <a:ext cx="6553200" cy="4191000"/>
          </a:xfrm>
          <a:custGeom>
            <a:avLst/>
            <a:gdLst/>
            <a:ahLst/>
            <a:cxnLst>
              <a:cxn ang="0">
                <a:pos x="0" y="2640"/>
              </a:cxn>
              <a:cxn ang="0">
                <a:pos x="118" y="2306"/>
              </a:cxn>
              <a:cxn ang="0">
                <a:pos x="305" y="1938"/>
              </a:cxn>
              <a:cxn ang="0">
                <a:pos x="576" y="1680"/>
              </a:cxn>
              <a:cxn ang="0">
                <a:pos x="1104" y="1440"/>
              </a:cxn>
              <a:cxn ang="0">
                <a:pos x="1392" y="1344"/>
              </a:cxn>
              <a:cxn ang="0">
                <a:pos x="1680" y="1152"/>
              </a:cxn>
              <a:cxn ang="0">
                <a:pos x="1968" y="768"/>
              </a:cxn>
              <a:cxn ang="0">
                <a:pos x="2208" y="288"/>
              </a:cxn>
              <a:cxn ang="0">
                <a:pos x="2304" y="0"/>
              </a:cxn>
              <a:cxn ang="0">
                <a:pos x="2304" y="2640"/>
              </a:cxn>
              <a:cxn ang="0">
                <a:pos x="0" y="2640"/>
              </a:cxn>
            </a:cxnLst>
            <a:rect l="0" t="0" r="r" b="b"/>
            <a:pathLst>
              <a:path w="2304" h="2640">
                <a:moveTo>
                  <a:pt x="0" y="2640"/>
                </a:moveTo>
                <a:lnTo>
                  <a:pt x="118" y="2306"/>
                </a:lnTo>
                <a:cubicBezTo>
                  <a:pt x="169" y="2189"/>
                  <a:pt x="229" y="2042"/>
                  <a:pt x="305" y="1938"/>
                </a:cubicBezTo>
                <a:cubicBezTo>
                  <a:pt x="381" y="1834"/>
                  <a:pt x="443" y="1763"/>
                  <a:pt x="576" y="1680"/>
                </a:cubicBezTo>
                <a:cubicBezTo>
                  <a:pt x="709" y="1597"/>
                  <a:pt x="968" y="1496"/>
                  <a:pt x="1104" y="1440"/>
                </a:cubicBezTo>
                <a:cubicBezTo>
                  <a:pt x="1240" y="1384"/>
                  <a:pt x="1296" y="1392"/>
                  <a:pt x="1392" y="1344"/>
                </a:cubicBezTo>
                <a:cubicBezTo>
                  <a:pt x="1488" y="1296"/>
                  <a:pt x="1584" y="1248"/>
                  <a:pt x="1680" y="1152"/>
                </a:cubicBezTo>
                <a:cubicBezTo>
                  <a:pt x="1776" y="1056"/>
                  <a:pt x="1880" y="912"/>
                  <a:pt x="1968" y="768"/>
                </a:cubicBezTo>
                <a:cubicBezTo>
                  <a:pt x="2056" y="624"/>
                  <a:pt x="2152" y="416"/>
                  <a:pt x="2208" y="288"/>
                </a:cubicBezTo>
                <a:lnTo>
                  <a:pt x="2304" y="0"/>
                </a:lnTo>
                <a:lnTo>
                  <a:pt x="2304" y="2640"/>
                </a:lnTo>
                <a:lnTo>
                  <a:pt x="0" y="2640"/>
                </a:lnTo>
                <a:close/>
              </a:path>
            </a:pathLst>
          </a:custGeom>
          <a:solidFill>
            <a:srgbClr val="00CCFF"/>
          </a:solidFill>
          <a:ln w="9525" cap="flat" cmpd="sng">
            <a:noFill/>
            <a:prstDash val="solid"/>
            <a:round/>
            <a:headEnd/>
            <a:tailEnd/>
          </a:ln>
          <a:effectLst/>
        </p:spPr>
        <p:txBody>
          <a:bodyPr/>
          <a:lstStyle/>
          <a:p>
            <a:endParaRPr lang="en-US"/>
          </a:p>
        </p:txBody>
      </p:sp>
      <p:sp>
        <p:nvSpPr>
          <p:cNvPr id="37893" name="Line 5"/>
          <p:cNvSpPr>
            <a:spLocks noChangeShapeType="1"/>
          </p:cNvSpPr>
          <p:nvPr/>
        </p:nvSpPr>
        <p:spPr bwMode="auto">
          <a:xfrm flipH="1">
            <a:off x="1524000" y="6019800"/>
            <a:ext cx="6553200" cy="0"/>
          </a:xfrm>
          <a:prstGeom prst="line">
            <a:avLst/>
          </a:prstGeom>
          <a:noFill/>
          <a:ln w="19050">
            <a:solidFill>
              <a:schemeClr val="tx1"/>
            </a:solidFill>
            <a:round/>
            <a:headEnd/>
            <a:tailEnd/>
          </a:ln>
          <a:effectLst/>
        </p:spPr>
        <p:txBody>
          <a:bodyPr/>
          <a:lstStyle/>
          <a:p>
            <a:endParaRPr lang="en-US"/>
          </a:p>
        </p:txBody>
      </p:sp>
      <p:sp>
        <p:nvSpPr>
          <p:cNvPr id="37894" name="Line 6"/>
          <p:cNvSpPr>
            <a:spLocks noChangeShapeType="1"/>
          </p:cNvSpPr>
          <p:nvPr/>
        </p:nvSpPr>
        <p:spPr bwMode="auto">
          <a:xfrm flipV="1">
            <a:off x="1524000" y="1676400"/>
            <a:ext cx="0" cy="4343400"/>
          </a:xfrm>
          <a:prstGeom prst="line">
            <a:avLst/>
          </a:prstGeom>
          <a:noFill/>
          <a:ln w="19050">
            <a:solidFill>
              <a:schemeClr val="tx1"/>
            </a:solidFill>
            <a:round/>
            <a:headEnd/>
            <a:tailEnd/>
          </a:ln>
          <a:effectLst/>
        </p:spPr>
        <p:txBody>
          <a:bodyPr/>
          <a:lstStyle/>
          <a:p>
            <a:endParaRPr lang="en-US"/>
          </a:p>
        </p:txBody>
      </p:sp>
      <p:sp>
        <p:nvSpPr>
          <p:cNvPr id="37898" name="Freeform 10"/>
          <p:cNvSpPr>
            <a:spLocks/>
          </p:cNvSpPr>
          <p:nvPr/>
        </p:nvSpPr>
        <p:spPr bwMode="auto">
          <a:xfrm>
            <a:off x="1524000" y="4953000"/>
            <a:ext cx="6553200" cy="1066800"/>
          </a:xfrm>
          <a:custGeom>
            <a:avLst/>
            <a:gdLst/>
            <a:ahLst/>
            <a:cxnLst>
              <a:cxn ang="0">
                <a:pos x="4128" y="672"/>
              </a:cxn>
              <a:cxn ang="0">
                <a:pos x="0" y="672"/>
              </a:cxn>
              <a:cxn ang="0">
                <a:pos x="164" y="385"/>
              </a:cxn>
              <a:cxn ang="0">
                <a:pos x="338" y="156"/>
              </a:cxn>
              <a:cxn ang="0">
                <a:pos x="504" y="3"/>
              </a:cxn>
              <a:cxn ang="0">
                <a:pos x="4128" y="0"/>
              </a:cxn>
              <a:cxn ang="0">
                <a:pos x="4128" y="672"/>
              </a:cxn>
            </a:cxnLst>
            <a:rect l="0" t="0" r="r" b="b"/>
            <a:pathLst>
              <a:path w="4128" h="672">
                <a:moveTo>
                  <a:pt x="4128" y="672"/>
                </a:moveTo>
                <a:lnTo>
                  <a:pt x="0" y="672"/>
                </a:lnTo>
                <a:lnTo>
                  <a:pt x="164" y="385"/>
                </a:lnTo>
                <a:lnTo>
                  <a:pt x="338" y="156"/>
                </a:lnTo>
                <a:lnTo>
                  <a:pt x="504" y="3"/>
                </a:lnTo>
                <a:lnTo>
                  <a:pt x="4128" y="0"/>
                </a:lnTo>
                <a:lnTo>
                  <a:pt x="4128" y="672"/>
                </a:lnTo>
                <a:close/>
              </a:path>
            </a:pathLst>
          </a:custGeom>
          <a:solidFill>
            <a:schemeClr val="accent1"/>
          </a:solidFill>
          <a:ln w="9525" cap="flat" cmpd="sng">
            <a:noFill/>
            <a:prstDash val="solid"/>
            <a:round/>
            <a:headEnd/>
            <a:tailEnd/>
          </a:ln>
          <a:effectLst/>
        </p:spPr>
        <p:txBody>
          <a:bodyPr/>
          <a:lstStyle/>
          <a:p>
            <a:endParaRPr lang="en-US"/>
          </a:p>
        </p:txBody>
      </p:sp>
      <p:sp>
        <p:nvSpPr>
          <p:cNvPr id="37899" name="Freeform 11"/>
          <p:cNvSpPr>
            <a:spLocks/>
          </p:cNvSpPr>
          <p:nvPr/>
        </p:nvSpPr>
        <p:spPr bwMode="auto">
          <a:xfrm>
            <a:off x="2335213" y="3962400"/>
            <a:ext cx="5741987" cy="984250"/>
          </a:xfrm>
          <a:custGeom>
            <a:avLst/>
            <a:gdLst/>
            <a:ahLst/>
            <a:cxnLst>
              <a:cxn ang="0">
                <a:pos x="3616" y="620"/>
              </a:cxn>
              <a:cxn ang="0">
                <a:pos x="0" y="620"/>
              </a:cxn>
              <a:cxn ang="0">
                <a:pos x="174" y="495"/>
              </a:cxn>
              <a:cxn ang="0">
                <a:pos x="354" y="391"/>
              </a:cxn>
              <a:cxn ang="0">
                <a:pos x="680" y="280"/>
              </a:cxn>
              <a:cxn ang="0">
                <a:pos x="1083" y="176"/>
              </a:cxn>
              <a:cxn ang="0">
                <a:pos x="1471" y="86"/>
              </a:cxn>
              <a:cxn ang="0">
                <a:pos x="1985" y="0"/>
              </a:cxn>
              <a:cxn ang="0">
                <a:pos x="3617" y="0"/>
              </a:cxn>
              <a:cxn ang="0">
                <a:pos x="3616" y="620"/>
              </a:cxn>
            </a:cxnLst>
            <a:rect l="0" t="0" r="r" b="b"/>
            <a:pathLst>
              <a:path w="3617" h="620">
                <a:moveTo>
                  <a:pt x="3616" y="620"/>
                </a:moveTo>
                <a:lnTo>
                  <a:pt x="0" y="620"/>
                </a:lnTo>
                <a:lnTo>
                  <a:pt x="174" y="495"/>
                </a:lnTo>
                <a:lnTo>
                  <a:pt x="354" y="391"/>
                </a:lnTo>
                <a:lnTo>
                  <a:pt x="680" y="280"/>
                </a:lnTo>
                <a:lnTo>
                  <a:pt x="1083" y="176"/>
                </a:lnTo>
                <a:lnTo>
                  <a:pt x="1471" y="86"/>
                </a:lnTo>
                <a:lnTo>
                  <a:pt x="1985" y="0"/>
                </a:lnTo>
                <a:lnTo>
                  <a:pt x="3617" y="0"/>
                </a:lnTo>
                <a:lnTo>
                  <a:pt x="3616" y="620"/>
                </a:lnTo>
                <a:close/>
              </a:path>
            </a:pathLst>
          </a:custGeom>
          <a:solidFill>
            <a:schemeClr val="accent2"/>
          </a:solidFill>
          <a:ln w="9525" cap="flat" cmpd="sng">
            <a:noFill/>
            <a:prstDash val="solid"/>
            <a:round/>
            <a:headEnd/>
            <a:tailEnd/>
          </a:ln>
          <a:effectLst/>
        </p:spPr>
        <p:txBody>
          <a:bodyPr/>
          <a:lstStyle/>
          <a:p>
            <a:endParaRPr lang="en-US"/>
          </a:p>
        </p:txBody>
      </p:sp>
      <p:sp>
        <p:nvSpPr>
          <p:cNvPr id="37895" name="Line 7"/>
          <p:cNvSpPr>
            <a:spLocks noChangeShapeType="1"/>
          </p:cNvSpPr>
          <p:nvPr/>
        </p:nvSpPr>
        <p:spPr bwMode="auto">
          <a:xfrm>
            <a:off x="1524000" y="4953000"/>
            <a:ext cx="6553200" cy="0"/>
          </a:xfrm>
          <a:prstGeom prst="line">
            <a:avLst/>
          </a:prstGeom>
          <a:noFill/>
          <a:ln w="15875">
            <a:solidFill>
              <a:schemeClr val="tx1"/>
            </a:solidFill>
            <a:prstDash val="dash"/>
            <a:round/>
            <a:headEnd/>
            <a:tailEnd/>
          </a:ln>
          <a:effectLst/>
        </p:spPr>
        <p:txBody>
          <a:bodyPr/>
          <a:lstStyle/>
          <a:p>
            <a:endParaRPr lang="en-US"/>
          </a:p>
        </p:txBody>
      </p:sp>
      <p:sp>
        <p:nvSpPr>
          <p:cNvPr id="37900" name="Freeform 12"/>
          <p:cNvSpPr>
            <a:spLocks/>
          </p:cNvSpPr>
          <p:nvPr/>
        </p:nvSpPr>
        <p:spPr bwMode="auto">
          <a:xfrm>
            <a:off x="5486400" y="2971800"/>
            <a:ext cx="2590800" cy="990600"/>
          </a:xfrm>
          <a:custGeom>
            <a:avLst/>
            <a:gdLst/>
            <a:ahLst/>
            <a:cxnLst>
              <a:cxn ang="0">
                <a:pos x="1632" y="624"/>
              </a:cxn>
              <a:cxn ang="0">
                <a:pos x="0" y="624"/>
              </a:cxn>
              <a:cxn ang="0">
                <a:pos x="305" y="529"/>
              </a:cxn>
              <a:cxn ang="0">
                <a:pos x="493" y="446"/>
              </a:cxn>
              <a:cxn ang="0">
                <a:pos x="777" y="259"/>
              </a:cxn>
              <a:cxn ang="0">
                <a:pos x="1069" y="2"/>
              </a:cxn>
              <a:cxn ang="0">
                <a:pos x="1632" y="0"/>
              </a:cxn>
              <a:cxn ang="0">
                <a:pos x="1632" y="624"/>
              </a:cxn>
            </a:cxnLst>
            <a:rect l="0" t="0" r="r" b="b"/>
            <a:pathLst>
              <a:path w="1632" h="624">
                <a:moveTo>
                  <a:pt x="1632" y="624"/>
                </a:moveTo>
                <a:lnTo>
                  <a:pt x="0" y="624"/>
                </a:lnTo>
                <a:lnTo>
                  <a:pt x="305" y="529"/>
                </a:lnTo>
                <a:lnTo>
                  <a:pt x="493" y="446"/>
                </a:lnTo>
                <a:lnTo>
                  <a:pt x="777" y="259"/>
                </a:lnTo>
                <a:lnTo>
                  <a:pt x="1069" y="2"/>
                </a:lnTo>
                <a:lnTo>
                  <a:pt x="1632" y="0"/>
                </a:lnTo>
                <a:lnTo>
                  <a:pt x="1632" y="624"/>
                </a:lnTo>
                <a:close/>
              </a:path>
            </a:pathLst>
          </a:custGeom>
          <a:solidFill>
            <a:schemeClr val="hlink"/>
          </a:solidFill>
          <a:ln w="9525" cap="flat" cmpd="sng">
            <a:noFill/>
            <a:prstDash val="solid"/>
            <a:round/>
            <a:headEnd/>
            <a:tailEnd/>
          </a:ln>
          <a:effectLst/>
        </p:spPr>
        <p:txBody>
          <a:bodyPr/>
          <a:lstStyle/>
          <a:p>
            <a:endParaRPr lang="en-US"/>
          </a:p>
        </p:txBody>
      </p:sp>
      <p:sp>
        <p:nvSpPr>
          <p:cNvPr id="37896" name="Line 8"/>
          <p:cNvSpPr>
            <a:spLocks noChangeShapeType="1"/>
          </p:cNvSpPr>
          <p:nvPr/>
        </p:nvSpPr>
        <p:spPr bwMode="auto">
          <a:xfrm>
            <a:off x="1524000" y="3962400"/>
            <a:ext cx="6553200" cy="0"/>
          </a:xfrm>
          <a:prstGeom prst="line">
            <a:avLst/>
          </a:prstGeom>
          <a:noFill/>
          <a:ln w="15875">
            <a:solidFill>
              <a:schemeClr val="tx1"/>
            </a:solidFill>
            <a:prstDash val="dash"/>
            <a:round/>
            <a:headEnd/>
            <a:tailEnd/>
          </a:ln>
          <a:effectLst/>
        </p:spPr>
        <p:txBody>
          <a:bodyPr/>
          <a:lstStyle/>
          <a:p>
            <a:endParaRPr lang="en-US"/>
          </a:p>
        </p:txBody>
      </p:sp>
      <p:sp>
        <p:nvSpPr>
          <p:cNvPr id="37901" name="Freeform 13"/>
          <p:cNvSpPr>
            <a:spLocks/>
          </p:cNvSpPr>
          <p:nvPr/>
        </p:nvSpPr>
        <p:spPr bwMode="auto">
          <a:xfrm>
            <a:off x="7194550" y="1828800"/>
            <a:ext cx="882650" cy="1135063"/>
          </a:xfrm>
          <a:custGeom>
            <a:avLst/>
            <a:gdLst/>
            <a:ahLst/>
            <a:cxnLst>
              <a:cxn ang="0">
                <a:pos x="555" y="715"/>
              </a:cxn>
              <a:cxn ang="0">
                <a:pos x="0" y="715"/>
              </a:cxn>
              <a:cxn ang="0">
                <a:pos x="201" y="507"/>
              </a:cxn>
              <a:cxn ang="0">
                <a:pos x="402" y="250"/>
              </a:cxn>
              <a:cxn ang="0">
                <a:pos x="485" y="118"/>
              </a:cxn>
              <a:cxn ang="0">
                <a:pos x="556" y="0"/>
              </a:cxn>
              <a:cxn ang="0">
                <a:pos x="555" y="715"/>
              </a:cxn>
            </a:cxnLst>
            <a:rect l="0" t="0" r="r" b="b"/>
            <a:pathLst>
              <a:path w="556" h="715">
                <a:moveTo>
                  <a:pt x="555" y="715"/>
                </a:moveTo>
                <a:lnTo>
                  <a:pt x="0" y="715"/>
                </a:lnTo>
                <a:lnTo>
                  <a:pt x="201" y="507"/>
                </a:lnTo>
                <a:lnTo>
                  <a:pt x="402" y="250"/>
                </a:lnTo>
                <a:lnTo>
                  <a:pt x="485" y="118"/>
                </a:lnTo>
                <a:lnTo>
                  <a:pt x="556" y="0"/>
                </a:lnTo>
                <a:lnTo>
                  <a:pt x="555" y="715"/>
                </a:lnTo>
                <a:close/>
              </a:path>
            </a:pathLst>
          </a:custGeom>
          <a:solidFill>
            <a:schemeClr val="folHlink"/>
          </a:solidFill>
          <a:ln w="9525" cap="flat" cmpd="sng">
            <a:noFill/>
            <a:prstDash val="solid"/>
            <a:round/>
            <a:headEnd/>
            <a:tailEnd/>
          </a:ln>
          <a:effectLst/>
        </p:spPr>
        <p:txBody>
          <a:bodyPr/>
          <a:lstStyle/>
          <a:p>
            <a:endParaRPr lang="en-US"/>
          </a:p>
        </p:txBody>
      </p:sp>
      <p:sp>
        <p:nvSpPr>
          <p:cNvPr id="37897" name="Line 9"/>
          <p:cNvSpPr>
            <a:spLocks noChangeShapeType="1"/>
          </p:cNvSpPr>
          <p:nvPr/>
        </p:nvSpPr>
        <p:spPr bwMode="auto">
          <a:xfrm>
            <a:off x="1524000" y="2971800"/>
            <a:ext cx="6553200" cy="0"/>
          </a:xfrm>
          <a:prstGeom prst="line">
            <a:avLst/>
          </a:prstGeom>
          <a:noFill/>
          <a:ln w="15875">
            <a:solidFill>
              <a:schemeClr val="tx1"/>
            </a:solidFill>
            <a:prstDash val="dash"/>
            <a:round/>
            <a:headEnd/>
            <a:tailEnd/>
          </a:ln>
          <a:effectLst/>
        </p:spPr>
        <p:txBody>
          <a:bodyPr/>
          <a:lstStyle/>
          <a:p>
            <a:endParaRPr lang="en-US"/>
          </a:p>
        </p:txBody>
      </p:sp>
      <p:sp>
        <p:nvSpPr>
          <p:cNvPr id="37903" name="Text Box 15"/>
          <p:cNvSpPr txBox="1">
            <a:spLocks noChangeArrowheads="1"/>
          </p:cNvSpPr>
          <p:nvPr/>
        </p:nvSpPr>
        <p:spPr bwMode="auto">
          <a:xfrm>
            <a:off x="1143000" y="4724400"/>
            <a:ext cx="431800" cy="457200"/>
          </a:xfrm>
          <a:prstGeom prst="rect">
            <a:avLst/>
          </a:prstGeom>
          <a:noFill/>
          <a:ln w="9525" algn="ctr">
            <a:noFill/>
            <a:miter lim="800000"/>
            <a:headEnd/>
            <a:tailEnd/>
          </a:ln>
          <a:effectLst/>
        </p:spPr>
        <p:txBody>
          <a:bodyPr wrap="none">
            <a:spAutoFit/>
          </a:bodyPr>
          <a:lstStyle/>
          <a:p>
            <a:pPr>
              <a:buFontTx/>
              <a:buNone/>
            </a:pPr>
            <a:r>
              <a:rPr lang="en-US" sz="2400" i="1">
                <a:latin typeface="Times New Roman" pitchFamily="18" charset="0"/>
              </a:rPr>
              <a:t>k</a:t>
            </a:r>
            <a:r>
              <a:rPr lang="en-US" sz="2400" baseline="-25000"/>
              <a:t>1</a:t>
            </a:r>
          </a:p>
        </p:txBody>
      </p:sp>
      <p:sp>
        <p:nvSpPr>
          <p:cNvPr id="37904" name="Text Box 16"/>
          <p:cNvSpPr txBox="1">
            <a:spLocks noChangeArrowheads="1"/>
          </p:cNvSpPr>
          <p:nvPr/>
        </p:nvSpPr>
        <p:spPr bwMode="auto">
          <a:xfrm>
            <a:off x="1143000" y="3733800"/>
            <a:ext cx="431800" cy="457200"/>
          </a:xfrm>
          <a:prstGeom prst="rect">
            <a:avLst/>
          </a:prstGeom>
          <a:noFill/>
          <a:ln w="9525" algn="ctr">
            <a:noFill/>
            <a:miter lim="800000"/>
            <a:headEnd/>
            <a:tailEnd/>
          </a:ln>
          <a:effectLst/>
        </p:spPr>
        <p:txBody>
          <a:bodyPr wrap="none">
            <a:spAutoFit/>
          </a:bodyPr>
          <a:lstStyle/>
          <a:p>
            <a:pPr>
              <a:buFontTx/>
              <a:buNone/>
            </a:pPr>
            <a:r>
              <a:rPr lang="en-US" sz="2400" i="1">
                <a:latin typeface="Times New Roman" pitchFamily="18" charset="0"/>
              </a:rPr>
              <a:t>k</a:t>
            </a:r>
            <a:r>
              <a:rPr lang="en-US" sz="2400" baseline="-25000"/>
              <a:t>2</a:t>
            </a:r>
          </a:p>
        </p:txBody>
      </p:sp>
      <p:sp>
        <p:nvSpPr>
          <p:cNvPr id="37905" name="Text Box 17"/>
          <p:cNvSpPr txBox="1">
            <a:spLocks noChangeArrowheads="1"/>
          </p:cNvSpPr>
          <p:nvPr/>
        </p:nvSpPr>
        <p:spPr bwMode="auto">
          <a:xfrm>
            <a:off x="1143000" y="2743200"/>
            <a:ext cx="431800" cy="457200"/>
          </a:xfrm>
          <a:prstGeom prst="rect">
            <a:avLst/>
          </a:prstGeom>
          <a:noFill/>
          <a:ln w="9525" algn="ctr">
            <a:noFill/>
            <a:miter lim="800000"/>
            <a:headEnd/>
            <a:tailEnd/>
          </a:ln>
          <a:effectLst/>
        </p:spPr>
        <p:txBody>
          <a:bodyPr wrap="none">
            <a:spAutoFit/>
          </a:bodyPr>
          <a:lstStyle/>
          <a:p>
            <a:pPr>
              <a:buFontTx/>
              <a:buNone/>
            </a:pPr>
            <a:r>
              <a:rPr lang="en-US" sz="2400" i="1">
                <a:latin typeface="Times New Roman" pitchFamily="18" charset="0"/>
              </a:rPr>
              <a:t>k</a:t>
            </a:r>
            <a:r>
              <a:rPr lang="en-US" sz="2400" baseline="-25000"/>
              <a:t>3</a:t>
            </a:r>
          </a:p>
        </p:txBody>
      </p:sp>
      <p:sp>
        <p:nvSpPr>
          <p:cNvPr id="37906" name="Text Box 18"/>
          <p:cNvSpPr txBox="1">
            <a:spLocks noChangeArrowheads="1"/>
          </p:cNvSpPr>
          <p:nvPr/>
        </p:nvSpPr>
        <p:spPr bwMode="auto">
          <a:xfrm>
            <a:off x="685800" y="1295400"/>
            <a:ext cx="990600" cy="822325"/>
          </a:xfrm>
          <a:prstGeom prst="rect">
            <a:avLst/>
          </a:prstGeom>
          <a:noFill/>
          <a:ln w="9525" algn="ctr">
            <a:noFill/>
            <a:miter lim="800000"/>
            <a:headEnd/>
            <a:tailEnd/>
          </a:ln>
          <a:effectLst/>
        </p:spPr>
        <p:txBody>
          <a:bodyPr>
            <a:spAutoFit/>
          </a:bodyPr>
          <a:lstStyle/>
          <a:p>
            <a:pPr>
              <a:buFontTx/>
              <a:buNone/>
            </a:pPr>
            <a:r>
              <a:rPr lang="en-US" sz="2400"/>
              <a:t>Loss Size</a:t>
            </a:r>
            <a:endParaRPr lang="en-US" sz="2400" baseline="-25000"/>
          </a:p>
        </p:txBody>
      </p:sp>
      <p:sp>
        <p:nvSpPr>
          <p:cNvPr id="37907" name="Text Box 19"/>
          <p:cNvSpPr txBox="1">
            <a:spLocks noChangeArrowheads="1"/>
          </p:cNvSpPr>
          <p:nvPr/>
        </p:nvSpPr>
        <p:spPr bwMode="auto">
          <a:xfrm>
            <a:off x="1295400" y="6019800"/>
            <a:ext cx="336550" cy="457200"/>
          </a:xfrm>
          <a:prstGeom prst="rect">
            <a:avLst/>
          </a:prstGeom>
          <a:noFill/>
          <a:ln w="9525" algn="ctr">
            <a:noFill/>
            <a:miter lim="800000"/>
            <a:headEnd/>
            <a:tailEnd/>
          </a:ln>
          <a:effectLst/>
        </p:spPr>
        <p:txBody>
          <a:bodyPr wrap="none">
            <a:spAutoFit/>
          </a:bodyPr>
          <a:lstStyle/>
          <a:p>
            <a:pPr>
              <a:buFontTx/>
              <a:buNone/>
            </a:pPr>
            <a:r>
              <a:rPr lang="en-US" sz="2400">
                <a:latin typeface="Times New Roman" pitchFamily="18" charset="0"/>
              </a:rPr>
              <a:t>0</a:t>
            </a:r>
            <a:endParaRPr lang="en-US" sz="2400" baseline="-25000"/>
          </a:p>
        </p:txBody>
      </p:sp>
      <p:sp>
        <p:nvSpPr>
          <p:cNvPr id="37908" name="Text Box 20"/>
          <p:cNvSpPr txBox="1">
            <a:spLocks noChangeArrowheads="1"/>
          </p:cNvSpPr>
          <p:nvPr/>
        </p:nvSpPr>
        <p:spPr bwMode="auto">
          <a:xfrm>
            <a:off x="4495800" y="6019800"/>
            <a:ext cx="708025" cy="457200"/>
          </a:xfrm>
          <a:prstGeom prst="rect">
            <a:avLst/>
          </a:prstGeom>
          <a:noFill/>
          <a:ln w="9525" algn="ctr">
            <a:noFill/>
            <a:miter lim="800000"/>
            <a:headEnd/>
            <a:tailEnd/>
          </a:ln>
          <a:effectLst/>
        </p:spPr>
        <p:txBody>
          <a:bodyPr wrap="none">
            <a:spAutoFit/>
          </a:bodyPr>
          <a:lstStyle/>
          <a:p>
            <a:pPr>
              <a:buFontTx/>
              <a:buNone/>
            </a:pPr>
            <a:r>
              <a:rPr lang="en-US" sz="2400" i="1">
                <a:latin typeface="Times New Roman" pitchFamily="18" charset="0"/>
              </a:rPr>
              <a:t>F</a:t>
            </a:r>
            <a:r>
              <a:rPr lang="en-US" sz="2400">
                <a:latin typeface="Times New Roman" pitchFamily="18" charset="0"/>
              </a:rPr>
              <a:t>(</a:t>
            </a:r>
            <a:r>
              <a:rPr lang="en-US" sz="2400" i="1">
                <a:latin typeface="Times New Roman" pitchFamily="18" charset="0"/>
              </a:rPr>
              <a:t>x</a:t>
            </a:r>
            <a:r>
              <a:rPr lang="en-US" sz="2400">
                <a:latin typeface="Times New Roman" pitchFamily="18" charset="0"/>
              </a:rPr>
              <a:t>)</a:t>
            </a:r>
            <a:endParaRPr lang="en-US" sz="2400" baseline="-25000"/>
          </a:p>
        </p:txBody>
      </p:sp>
      <p:sp>
        <p:nvSpPr>
          <p:cNvPr id="37909" name="Text Box 21"/>
          <p:cNvSpPr txBox="1">
            <a:spLocks noChangeArrowheads="1"/>
          </p:cNvSpPr>
          <p:nvPr/>
        </p:nvSpPr>
        <p:spPr bwMode="auto">
          <a:xfrm>
            <a:off x="7848600" y="6019800"/>
            <a:ext cx="336550" cy="457200"/>
          </a:xfrm>
          <a:prstGeom prst="rect">
            <a:avLst/>
          </a:prstGeom>
          <a:noFill/>
          <a:ln w="9525" algn="ctr">
            <a:noFill/>
            <a:miter lim="800000"/>
            <a:headEnd/>
            <a:tailEnd/>
          </a:ln>
          <a:effectLst/>
        </p:spPr>
        <p:txBody>
          <a:bodyPr wrap="none">
            <a:spAutoFit/>
          </a:bodyPr>
          <a:lstStyle/>
          <a:p>
            <a:pPr>
              <a:buFontTx/>
              <a:buNone/>
            </a:pPr>
            <a:r>
              <a:rPr lang="en-US" sz="2400">
                <a:latin typeface="Times New Roman" pitchFamily="18" charset="0"/>
              </a:rPr>
              <a:t>1</a:t>
            </a:r>
            <a:endParaRPr lang="en-US" sz="2400" baseline="-25000"/>
          </a:p>
        </p:txBody>
      </p:sp>
      <p:sp>
        <p:nvSpPr>
          <p:cNvPr id="37910" name="Text Box 22"/>
          <p:cNvSpPr txBox="1">
            <a:spLocks noChangeArrowheads="1"/>
          </p:cNvSpPr>
          <p:nvPr/>
        </p:nvSpPr>
        <p:spPr bwMode="auto">
          <a:xfrm>
            <a:off x="1981200" y="1219200"/>
            <a:ext cx="5486400" cy="1187450"/>
          </a:xfrm>
          <a:prstGeom prst="rect">
            <a:avLst/>
          </a:prstGeom>
          <a:noFill/>
          <a:ln w="9525" algn="ctr">
            <a:noFill/>
            <a:miter lim="800000"/>
            <a:headEnd/>
            <a:tailEnd/>
          </a:ln>
          <a:effectLst/>
        </p:spPr>
        <p:txBody>
          <a:bodyPr>
            <a:spAutoFit/>
          </a:bodyPr>
          <a:lstStyle/>
          <a:p>
            <a:pPr>
              <a:spcBef>
                <a:spcPct val="50000"/>
              </a:spcBef>
              <a:buFontTx/>
              <a:buNone/>
            </a:pPr>
            <a:r>
              <a:rPr lang="en-US" sz="2400"/>
              <a:t>Each layer represents the additional marginal cost for higher limits and cannot be larger than any lower layers.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7903"/>
                                        </p:tgtEl>
                                        <p:attrNameLst>
                                          <p:attrName>style.visibility</p:attrName>
                                        </p:attrNameLst>
                                      </p:cBhvr>
                                      <p:to>
                                        <p:strVal val="visible"/>
                                      </p:to>
                                    </p:set>
                                    <p:animEffect transition="in" filter="fade">
                                      <p:cBhvr>
                                        <p:cTn id="7" dur="500"/>
                                        <p:tgtEl>
                                          <p:spTgt spid="37903"/>
                                        </p:tgtEl>
                                      </p:cBhvr>
                                    </p:animEffect>
                                    <p:anim calcmode="lin" valueType="num">
                                      <p:cBhvr>
                                        <p:cTn id="8" dur="500" fill="hold"/>
                                        <p:tgtEl>
                                          <p:spTgt spid="37903"/>
                                        </p:tgtEl>
                                        <p:attrNameLst>
                                          <p:attrName>ppt_x</p:attrName>
                                        </p:attrNameLst>
                                      </p:cBhvr>
                                      <p:tavLst>
                                        <p:tav tm="0">
                                          <p:val>
                                            <p:strVal val="#ppt_x"/>
                                          </p:val>
                                        </p:tav>
                                        <p:tav tm="100000">
                                          <p:val>
                                            <p:strVal val="#ppt_x"/>
                                          </p:val>
                                        </p:tav>
                                      </p:tavLst>
                                    </p:anim>
                                    <p:anim calcmode="lin" valueType="num">
                                      <p:cBhvr>
                                        <p:cTn id="9" dur="500" fill="hold"/>
                                        <p:tgtEl>
                                          <p:spTgt spid="3790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37895"/>
                                        </p:tgtEl>
                                        <p:attrNameLst>
                                          <p:attrName>style.visibility</p:attrName>
                                        </p:attrNameLst>
                                      </p:cBhvr>
                                      <p:to>
                                        <p:strVal val="visible"/>
                                      </p:to>
                                    </p:set>
                                    <p:anim calcmode="lin" valueType="num">
                                      <p:cBhvr additive="base">
                                        <p:cTn id="13" dur="500" fill="hold"/>
                                        <p:tgtEl>
                                          <p:spTgt spid="37895"/>
                                        </p:tgtEl>
                                        <p:attrNameLst>
                                          <p:attrName>ppt_x</p:attrName>
                                        </p:attrNameLst>
                                      </p:cBhvr>
                                      <p:tavLst>
                                        <p:tav tm="0">
                                          <p:val>
                                            <p:strVal val="0-#ppt_w/2"/>
                                          </p:val>
                                        </p:tav>
                                        <p:tav tm="100000">
                                          <p:val>
                                            <p:strVal val="#ppt_x"/>
                                          </p:val>
                                        </p:tav>
                                      </p:tavLst>
                                    </p:anim>
                                    <p:anim calcmode="lin" valueType="num">
                                      <p:cBhvr additive="base">
                                        <p:cTn id="14" dur="500" fill="hold"/>
                                        <p:tgtEl>
                                          <p:spTgt spid="37895"/>
                                        </p:tgtEl>
                                        <p:attrNameLst>
                                          <p:attrName>ppt_y</p:attrName>
                                        </p:attrNameLst>
                                      </p:cBhvr>
                                      <p:tavLst>
                                        <p:tav tm="0">
                                          <p:val>
                                            <p:strVal val="#ppt_y"/>
                                          </p:val>
                                        </p:tav>
                                        <p:tav tm="100000">
                                          <p:val>
                                            <p:strVal val="#ppt_y"/>
                                          </p:val>
                                        </p:tav>
                                      </p:tavLst>
                                    </p:anim>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37904"/>
                                        </p:tgtEl>
                                        <p:attrNameLst>
                                          <p:attrName>style.visibility</p:attrName>
                                        </p:attrNameLst>
                                      </p:cBhvr>
                                      <p:to>
                                        <p:strVal val="visible"/>
                                      </p:to>
                                    </p:set>
                                    <p:animEffect transition="in" filter="fade">
                                      <p:cBhvr>
                                        <p:cTn id="18" dur="500"/>
                                        <p:tgtEl>
                                          <p:spTgt spid="37904"/>
                                        </p:tgtEl>
                                      </p:cBhvr>
                                    </p:animEffect>
                                    <p:anim calcmode="lin" valueType="num">
                                      <p:cBhvr>
                                        <p:cTn id="19" dur="500" fill="hold"/>
                                        <p:tgtEl>
                                          <p:spTgt spid="37904"/>
                                        </p:tgtEl>
                                        <p:attrNameLst>
                                          <p:attrName>ppt_x</p:attrName>
                                        </p:attrNameLst>
                                      </p:cBhvr>
                                      <p:tavLst>
                                        <p:tav tm="0">
                                          <p:val>
                                            <p:strVal val="#ppt_x"/>
                                          </p:val>
                                        </p:tav>
                                        <p:tav tm="100000">
                                          <p:val>
                                            <p:strVal val="#ppt_x"/>
                                          </p:val>
                                        </p:tav>
                                      </p:tavLst>
                                    </p:anim>
                                    <p:anim calcmode="lin" valueType="num">
                                      <p:cBhvr>
                                        <p:cTn id="20" dur="500" fill="hold"/>
                                        <p:tgtEl>
                                          <p:spTgt spid="37904"/>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2" presetClass="entr" presetSubtype="8" fill="hold" grpId="0" nodeType="afterEffect">
                                  <p:stCondLst>
                                    <p:cond delay="0"/>
                                  </p:stCondLst>
                                  <p:childTnLst>
                                    <p:set>
                                      <p:cBhvr>
                                        <p:cTn id="23" dur="1" fill="hold">
                                          <p:stCondLst>
                                            <p:cond delay="0"/>
                                          </p:stCondLst>
                                        </p:cTn>
                                        <p:tgtEl>
                                          <p:spTgt spid="37896"/>
                                        </p:tgtEl>
                                        <p:attrNameLst>
                                          <p:attrName>style.visibility</p:attrName>
                                        </p:attrNameLst>
                                      </p:cBhvr>
                                      <p:to>
                                        <p:strVal val="visible"/>
                                      </p:to>
                                    </p:set>
                                    <p:anim calcmode="lin" valueType="num">
                                      <p:cBhvr additive="base">
                                        <p:cTn id="24" dur="500" fill="hold"/>
                                        <p:tgtEl>
                                          <p:spTgt spid="37896"/>
                                        </p:tgtEl>
                                        <p:attrNameLst>
                                          <p:attrName>ppt_x</p:attrName>
                                        </p:attrNameLst>
                                      </p:cBhvr>
                                      <p:tavLst>
                                        <p:tav tm="0">
                                          <p:val>
                                            <p:strVal val="0-#ppt_w/2"/>
                                          </p:val>
                                        </p:tav>
                                        <p:tav tm="100000">
                                          <p:val>
                                            <p:strVal val="#ppt_x"/>
                                          </p:val>
                                        </p:tav>
                                      </p:tavLst>
                                    </p:anim>
                                    <p:anim calcmode="lin" valueType="num">
                                      <p:cBhvr additive="base">
                                        <p:cTn id="25" dur="500" fill="hold"/>
                                        <p:tgtEl>
                                          <p:spTgt spid="37896"/>
                                        </p:tgtEl>
                                        <p:attrNameLst>
                                          <p:attrName>ppt_y</p:attrName>
                                        </p:attrNameLst>
                                      </p:cBhvr>
                                      <p:tavLst>
                                        <p:tav tm="0">
                                          <p:val>
                                            <p:strVal val="#ppt_y"/>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7905"/>
                                        </p:tgtEl>
                                        <p:attrNameLst>
                                          <p:attrName>style.visibility</p:attrName>
                                        </p:attrNameLst>
                                      </p:cBhvr>
                                      <p:to>
                                        <p:strVal val="visible"/>
                                      </p:to>
                                    </p:set>
                                    <p:animEffect transition="in" filter="fade">
                                      <p:cBhvr>
                                        <p:cTn id="29" dur="500"/>
                                        <p:tgtEl>
                                          <p:spTgt spid="37905"/>
                                        </p:tgtEl>
                                      </p:cBhvr>
                                    </p:animEffect>
                                    <p:anim calcmode="lin" valueType="num">
                                      <p:cBhvr>
                                        <p:cTn id="30" dur="500" fill="hold"/>
                                        <p:tgtEl>
                                          <p:spTgt spid="37905"/>
                                        </p:tgtEl>
                                        <p:attrNameLst>
                                          <p:attrName>ppt_x</p:attrName>
                                        </p:attrNameLst>
                                      </p:cBhvr>
                                      <p:tavLst>
                                        <p:tav tm="0">
                                          <p:val>
                                            <p:strVal val="#ppt_x"/>
                                          </p:val>
                                        </p:tav>
                                        <p:tav tm="100000">
                                          <p:val>
                                            <p:strVal val="#ppt_x"/>
                                          </p:val>
                                        </p:tav>
                                      </p:tavLst>
                                    </p:anim>
                                    <p:anim calcmode="lin" valueType="num">
                                      <p:cBhvr>
                                        <p:cTn id="31" dur="500" fill="hold"/>
                                        <p:tgtEl>
                                          <p:spTgt spid="37905"/>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 presetClass="entr" presetSubtype="8" fill="hold" grpId="0" nodeType="afterEffect">
                                  <p:stCondLst>
                                    <p:cond delay="0"/>
                                  </p:stCondLst>
                                  <p:childTnLst>
                                    <p:set>
                                      <p:cBhvr>
                                        <p:cTn id="34" dur="1" fill="hold">
                                          <p:stCondLst>
                                            <p:cond delay="0"/>
                                          </p:stCondLst>
                                        </p:cTn>
                                        <p:tgtEl>
                                          <p:spTgt spid="37897"/>
                                        </p:tgtEl>
                                        <p:attrNameLst>
                                          <p:attrName>style.visibility</p:attrName>
                                        </p:attrNameLst>
                                      </p:cBhvr>
                                      <p:to>
                                        <p:strVal val="visible"/>
                                      </p:to>
                                    </p:set>
                                    <p:anim calcmode="lin" valueType="num">
                                      <p:cBhvr additive="base">
                                        <p:cTn id="35" dur="500" fill="hold"/>
                                        <p:tgtEl>
                                          <p:spTgt spid="37897"/>
                                        </p:tgtEl>
                                        <p:attrNameLst>
                                          <p:attrName>ppt_x</p:attrName>
                                        </p:attrNameLst>
                                      </p:cBhvr>
                                      <p:tavLst>
                                        <p:tav tm="0">
                                          <p:val>
                                            <p:strVal val="0-#ppt_w/2"/>
                                          </p:val>
                                        </p:tav>
                                        <p:tav tm="100000">
                                          <p:val>
                                            <p:strVal val="#ppt_x"/>
                                          </p:val>
                                        </p:tav>
                                      </p:tavLst>
                                    </p:anim>
                                    <p:anim calcmode="lin" valueType="num">
                                      <p:cBhvr additive="base">
                                        <p:cTn id="36" dur="500" fill="hold"/>
                                        <p:tgtEl>
                                          <p:spTgt spid="37897"/>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37898"/>
                                        </p:tgtEl>
                                        <p:attrNameLst>
                                          <p:attrName>style.visibility</p:attrName>
                                        </p:attrNameLst>
                                      </p:cBhvr>
                                      <p:to>
                                        <p:strVal val="visible"/>
                                      </p:to>
                                    </p:set>
                                    <p:animEffect transition="in" filter="dissolve">
                                      <p:cBhvr>
                                        <p:cTn id="41" dur="500"/>
                                        <p:tgtEl>
                                          <p:spTgt spid="37898"/>
                                        </p:tgtEl>
                                      </p:cBhvr>
                                    </p:animEffect>
                                  </p:childTnLst>
                                </p:cTn>
                              </p:par>
                            </p:childTnLst>
                          </p:cTn>
                        </p:par>
                        <p:par>
                          <p:cTn id="42" fill="hold">
                            <p:stCondLst>
                              <p:cond delay="500"/>
                            </p:stCondLst>
                            <p:childTnLst>
                              <p:par>
                                <p:cTn id="43" presetID="9" presetClass="entr" presetSubtype="0" fill="hold" grpId="0" nodeType="afterEffect">
                                  <p:stCondLst>
                                    <p:cond delay="0"/>
                                  </p:stCondLst>
                                  <p:childTnLst>
                                    <p:set>
                                      <p:cBhvr>
                                        <p:cTn id="44" dur="1" fill="hold">
                                          <p:stCondLst>
                                            <p:cond delay="0"/>
                                          </p:stCondLst>
                                        </p:cTn>
                                        <p:tgtEl>
                                          <p:spTgt spid="37899"/>
                                        </p:tgtEl>
                                        <p:attrNameLst>
                                          <p:attrName>style.visibility</p:attrName>
                                        </p:attrNameLst>
                                      </p:cBhvr>
                                      <p:to>
                                        <p:strVal val="visible"/>
                                      </p:to>
                                    </p:set>
                                    <p:animEffect transition="in" filter="dissolve">
                                      <p:cBhvr>
                                        <p:cTn id="45" dur="500"/>
                                        <p:tgtEl>
                                          <p:spTgt spid="37899"/>
                                        </p:tgtEl>
                                      </p:cBhvr>
                                    </p:animEffect>
                                  </p:childTnLst>
                                </p:cTn>
                              </p:par>
                            </p:childTnLst>
                          </p:cTn>
                        </p:par>
                        <p:par>
                          <p:cTn id="46" fill="hold">
                            <p:stCondLst>
                              <p:cond delay="1000"/>
                            </p:stCondLst>
                            <p:childTnLst>
                              <p:par>
                                <p:cTn id="47" presetID="9" presetClass="entr" presetSubtype="0" fill="hold" grpId="0" nodeType="afterEffect">
                                  <p:stCondLst>
                                    <p:cond delay="0"/>
                                  </p:stCondLst>
                                  <p:childTnLst>
                                    <p:set>
                                      <p:cBhvr>
                                        <p:cTn id="48" dur="1" fill="hold">
                                          <p:stCondLst>
                                            <p:cond delay="0"/>
                                          </p:stCondLst>
                                        </p:cTn>
                                        <p:tgtEl>
                                          <p:spTgt spid="37900"/>
                                        </p:tgtEl>
                                        <p:attrNameLst>
                                          <p:attrName>style.visibility</p:attrName>
                                        </p:attrNameLst>
                                      </p:cBhvr>
                                      <p:to>
                                        <p:strVal val="visible"/>
                                      </p:to>
                                    </p:set>
                                    <p:animEffect transition="in" filter="dissolve">
                                      <p:cBhvr>
                                        <p:cTn id="49" dur="500"/>
                                        <p:tgtEl>
                                          <p:spTgt spid="37900"/>
                                        </p:tgtEl>
                                      </p:cBhvr>
                                    </p:animEffect>
                                  </p:childTnLst>
                                </p:cTn>
                              </p:par>
                            </p:childTnLst>
                          </p:cTn>
                        </p:par>
                        <p:par>
                          <p:cTn id="50" fill="hold">
                            <p:stCondLst>
                              <p:cond delay="1500"/>
                            </p:stCondLst>
                            <p:childTnLst>
                              <p:par>
                                <p:cTn id="51" presetID="9" presetClass="entr" presetSubtype="0" fill="hold" grpId="0" nodeType="afterEffect">
                                  <p:stCondLst>
                                    <p:cond delay="0"/>
                                  </p:stCondLst>
                                  <p:childTnLst>
                                    <p:set>
                                      <p:cBhvr>
                                        <p:cTn id="52" dur="1" fill="hold">
                                          <p:stCondLst>
                                            <p:cond delay="0"/>
                                          </p:stCondLst>
                                        </p:cTn>
                                        <p:tgtEl>
                                          <p:spTgt spid="37901"/>
                                        </p:tgtEl>
                                        <p:attrNameLst>
                                          <p:attrName>style.visibility</p:attrName>
                                        </p:attrNameLst>
                                      </p:cBhvr>
                                      <p:to>
                                        <p:strVal val="visible"/>
                                      </p:to>
                                    </p:set>
                                    <p:animEffect transition="in" filter="dissolve">
                                      <p:cBhvr>
                                        <p:cTn id="53" dur="500"/>
                                        <p:tgtEl>
                                          <p:spTgt spid="37901"/>
                                        </p:tgtEl>
                                      </p:cBhvr>
                                    </p:animEffect>
                                  </p:childTnLst>
                                </p:cTn>
                              </p:par>
                            </p:childTnLst>
                          </p:cTn>
                        </p:par>
                        <p:par>
                          <p:cTn id="54" fill="hold">
                            <p:stCondLst>
                              <p:cond delay="2000"/>
                            </p:stCondLst>
                            <p:childTnLst>
                              <p:par>
                                <p:cTn id="55" presetID="9" presetClass="entr" presetSubtype="0" fill="hold" grpId="0" nodeType="afterEffect">
                                  <p:stCondLst>
                                    <p:cond delay="0"/>
                                  </p:stCondLst>
                                  <p:childTnLst>
                                    <p:set>
                                      <p:cBhvr>
                                        <p:cTn id="56" dur="1" fill="hold">
                                          <p:stCondLst>
                                            <p:cond delay="0"/>
                                          </p:stCondLst>
                                        </p:cTn>
                                        <p:tgtEl>
                                          <p:spTgt spid="37910"/>
                                        </p:tgtEl>
                                        <p:attrNameLst>
                                          <p:attrName>style.visibility</p:attrName>
                                        </p:attrNameLst>
                                      </p:cBhvr>
                                      <p:to>
                                        <p:strVal val="visible"/>
                                      </p:to>
                                    </p:set>
                                    <p:animEffect transition="in" filter="dissolve">
                                      <p:cBhvr>
                                        <p:cTn id="57" dur="500"/>
                                        <p:tgtEl>
                                          <p:spTgt spid="379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8" grpId="0" animBg="1"/>
      <p:bldP spid="37899" grpId="0" animBg="1"/>
      <p:bldP spid="37895" grpId="0" animBg="1"/>
      <p:bldP spid="37900" grpId="0" animBg="1"/>
      <p:bldP spid="37896" grpId="0" animBg="1"/>
      <p:bldP spid="37901" grpId="0" animBg="1"/>
      <p:bldP spid="37897" grpId="0" animBg="1"/>
      <p:bldP spid="37903" grpId="0"/>
      <p:bldP spid="37904" grpId="0"/>
      <p:bldP spid="37905" grpId="0"/>
      <p:bldP spid="37910"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66800" y="1447800"/>
          <a:ext cx="6858000" cy="5250180"/>
        </p:xfrm>
        <a:graphic>
          <a:graphicData uri="http://schemas.openxmlformats.org/drawingml/2006/table">
            <a:tbl>
              <a:tblPr firstRow="1" bandRow="1">
                <a:tableStyleId>{5C22544A-7EE6-4342-B048-85BDC9FD1C3A}</a:tableStyleId>
              </a:tblPr>
              <a:tblGrid>
                <a:gridCol w="2286000"/>
                <a:gridCol w="2286000"/>
                <a:gridCol w="2286000"/>
              </a:tblGrid>
              <a:tr h="342900">
                <a:tc>
                  <a:txBody>
                    <a:bodyPr/>
                    <a:lstStyle/>
                    <a:p>
                      <a:pPr algn="ctr"/>
                      <a:r>
                        <a:rPr lang="en-US" sz="2000" dirty="0" smtClean="0"/>
                        <a:t>Limit ($000s)</a:t>
                      </a:r>
                      <a:endParaRPr lang="en-US" sz="2000" dirty="0"/>
                    </a:p>
                  </a:txBody>
                  <a:tcPr/>
                </a:tc>
                <a:tc>
                  <a:txBody>
                    <a:bodyPr/>
                    <a:lstStyle/>
                    <a:p>
                      <a:pPr algn="ctr"/>
                      <a:r>
                        <a:rPr lang="en-US" sz="2000" dirty="0" err="1" smtClean="0"/>
                        <a:t>ILF</a:t>
                      </a:r>
                      <a:endParaRPr lang="en-US" sz="2000" dirty="0"/>
                    </a:p>
                  </a:txBody>
                  <a:tcPr/>
                </a:tc>
                <a:tc>
                  <a:txBody>
                    <a:bodyPr/>
                    <a:lstStyle/>
                    <a:p>
                      <a:pPr algn="ctr"/>
                      <a:r>
                        <a:rPr lang="el-GR" sz="2000" dirty="0" smtClean="0"/>
                        <a:t>Δ</a:t>
                      </a:r>
                      <a:r>
                        <a:rPr lang="en-US" sz="2000" dirty="0" err="1" smtClean="0"/>
                        <a:t>ILF</a:t>
                      </a:r>
                      <a:r>
                        <a:rPr lang="en-US" sz="2000" dirty="0" smtClean="0"/>
                        <a:t>/</a:t>
                      </a:r>
                      <a:r>
                        <a:rPr lang="el-GR" sz="2000" dirty="0" smtClean="0"/>
                        <a:t>Δ</a:t>
                      </a:r>
                      <a:r>
                        <a:rPr lang="en-US" sz="2000" dirty="0" smtClean="0"/>
                        <a:t>limit</a:t>
                      </a:r>
                      <a:endParaRPr lang="en-US" sz="2000" dirty="0"/>
                    </a:p>
                  </a:txBody>
                  <a:tcPr/>
                </a:tc>
              </a:tr>
              <a:tr h="342900">
                <a:tc>
                  <a:txBody>
                    <a:bodyPr/>
                    <a:lstStyle/>
                    <a:p>
                      <a:pPr algn="ctr" fontAlgn="b"/>
                      <a:r>
                        <a:rPr lang="en-US" sz="2000" b="0" i="0" u="none" strike="noStrike" dirty="0">
                          <a:solidFill>
                            <a:srgbClr val="000000"/>
                          </a:solidFill>
                          <a:latin typeface="+mn-lt"/>
                        </a:rPr>
                        <a:t>10</a:t>
                      </a:r>
                    </a:p>
                  </a:txBody>
                  <a:tcPr marL="9525" marR="9525" marT="9525" marB="0" anchor="b"/>
                </a:tc>
                <a:tc>
                  <a:txBody>
                    <a:bodyPr/>
                    <a:lstStyle/>
                    <a:p>
                      <a:pPr algn="ctr" fontAlgn="b"/>
                      <a:r>
                        <a:rPr lang="en-US" sz="2000" b="0" i="0" u="none" strike="noStrike" dirty="0">
                          <a:solidFill>
                            <a:srgbClr val="000000"/>
                          </a:solidFill>
                          <a:latin typeface="+mn-lt"/>
                        </a:rPr>
                        <a:t>1.000</a:t>
                      </a:r>
                    </a:p>
                  </a:txBody>
                  <a:tcPr marL="9525" marR="9525" marT="9525" marB="0" anchor="b"/>
                </a:tc>
                <a:tc>
                  <a:txBody>
                    <a:bodyPr/>
                    <a:lstStyle/>
                    <a:p>
                      <a:pPr algn="ctr"/>
                      <a:endParaRPr lang="en-US" sz="2000" dirty="0"/>
                    </a:p>
                  </a:txBody>
                  <a:tcPr/>
                </a:tc>
              </a:tr>
              <a:tr h="342900">
                <a:tc>
                  <a:txBody>
                    <a:bodyPr/>
                    <a:lstStyle/>
                    <a:p>
                      <a:pPr algn="ctr" fontAlgn="b"/>
                      <a:r>
                        <a:rPr lang="en-US" sz="2000" b="0" i="0" u="none" strike="noStrike" dirty="0">
                          <a:solidFill>
                            <a:srgbClr val="000000"/>
                          </a:solidFill>
                          <a:latin typeface="+mn-lt"/>
                        </a:rPr>
                        <a:t>25</a:t>
                      </a:r>
                    </a:p>
                  </a:txBody>
                  <a:tcPr marL="9525" marR="9525" marT="9525" marB="0" anchor="b"/>
                </a:tc>
                <a:tc>
                  <a:txBody>
                    <a:bodyPr/>
                    <a:lstStyle/>
                    <a:p>
                      <a:pPr algn="ctr" fontAlgn="b"/>
                      <a:r>
                        <a:rPr lang="en-US" sz="2000" b="0" i="0" u="none" strike="noStrike">
                          <a:solidFill>
                            <a:srgbClr val="000000"/>
                          </a:solidFill>
                          <a:latin typeface="+mn-lt"/>
                        </a:rPr>
                        <a:t>1.195</a:t>
                      </a:r>
                    </a:p>
                  </a:txBody>
                  <a:tcPr marL="9525" marR="9525" marT="9525" marB="0" anchor="b"/>
                </a:tc>
                <a:tc>
                  <a:txBody>
                    <a:bodyPr/>
                    <a:lstStyle/>
                    <a:p>
                      <a:pPr algn="ctr" fontAlgn="b"/>
                      <a:endParaRPr lang="en-US" sz="2000" b="0" i="0" u="none" strike="noStrike" dirty="0">
                        <a:solidFill>
                          <a:srgbClr val="000000"/>
                        </a:solidFill>
                        <a:latin typeface="+mn-lt"/>
                      </a:endParaRPr>
                    </a:p>
                  </a:txBody>
                  <a:tcPr marL="9525" marR="9525" marT="9525" marB="0" anchor="b"/>
                </a:tc>
              </a:tr>
              <a:tr h="342900">
                <a:tc>
                  <a:txBody>
                    <a:bodyPr/>
                    <a:lstStyle/>
                    <a:p>
                      <a:pPr algn="ctr" fontAlgn="b"/>
                      <a:r>
                        <a:rPr lang="en-US" sz="2000" b="0" i="0" u="none" strike="noStrike" dirty="0">
                          <a:solidFill>
                            <a:srgbClr val="000000"/>
                          </a:solidFill>
                          <a:latin typeface="+mn-lt"/>
                        </a:rPr>
                        <a:t>35</a:t>
                      </a:r>
                    </a:p>
                  </a:txBody>
                  <a:tcPr marL="9525" marR="9525" marT="9525" marB="0" anchor="b"/>
                </a:tc>
                <a:tc>
                  <a:txBody>
                    <a:bodyPr/>
                    <a:lstStyle/>
                    <a:p>
                      <a:pPr algn="ctr" fontAlgn="b"/>
                      <a:r>
                        <a:rPr lang="en-US" sz="2000" b="0" i="0" u="none" strike="noStrike">
                          <a:solidFill>
                            <a:srgbClr val="000000"/>
                          </a:solidFill>
                          <a:latin typeface="+mn-lt"/>
                        </a:rPr>
                        <a:t>1.305</a:t>
                      </a:r>
                    </a:p>
                  </a:txBody>
                  <a:tcPr marL="9525" marR="9525" marT="9525" marB="0" anchor="b"/>
                </a:tc>
                <a:tc>
                  <a:txBody>
                    <a:bodyPr/>
                    <a:lstStyle/>
                    <a:p>
                      <a:pPr algn="ctr" fontAlgn="b"/>
                      <a:endParaRPr lang="en-US" sz="2000" b="0" i="0" u="none" strike="noStrike">
                        <a:solidFill>
                          <a:srgbClr val="000000"/>
                        </a:solidFill>
                        <a:latin typeface="+mn-lt"/>
                      </a:endParaRPr>
                    </a:p>
                  </a:txBody>
                  <a:tcPr marL="9525" marR="9525" marT="9525" marB="0" anchor="b"/>
                </a:tc>
              </a:tr>
              <a:tr h="342900">
                <a:tc>
                  <a:txBody>
                    <a:bodyPr/>
                    <a:lstStyle/>
                    <a:p>
                      <a:pPr algn="ctr" fontAlgn="b"/>
                      <a:r>
                        <a:rPr lang="en-US" sz="2000" b="0" i="0" u="none" strike="noStrike" dirty="0">
                          <a:solidFill>
                            <a:srgbClr val="000000"/>
                          </a:solidFill>
                          <a:latin typeface="+mn-lt"/>
                        </a:rPr>
                        <a:t>50</a:t>
                      </a:r>
                    </a:p>
                  </a:txBody>
                  <a:tcPr marL="9525" marR="9525" marT="9525" marB="0" anchor="b"/>
                </a:tc>
                <a:tc>
                  <a:txBody>
                    <a:bodyPr/>
                    <a:lstStyle/>
                    <a:p>
                      <a:pPr algn="ctr" fontAlgn="b"/>
                      <a:r>
                        <a:rPr lang="en-US" sz="2000" b="0" i="0" u="none" strike="noStrike">
                          <a:solidFill>
                            <a:srgbClr val="000000"/>
                          </a:solidFill>
                          <a:latin typeface="+mn-lt"/>
                        </a:rPr>
                        <a:t>1.385</a:t>
                      </a:r>
                    </a:p>
                  </a:txBody>
                  <a:tcPr marL="9525" marR="9525" marT="9525" marB="0" anchor="b"/>
                </a:tc>
                <a:tc>
                  <a:txBody>
                    <a:bodyPr/>
                    <a:lstStyle/>
                    <a:p>
                      <a:pPr algn="ctr" fontAlgn="b"/>
                      <a:endParaRPr lang="en-US" sz="2000" b="0" i="0" u="none" strike="noStrike">
                        <a:solidFill>
                          <a:srgbClr val="000000"/>
                        </a:solidFill>
                        <a:latin typeface="+mn-lt"/>
                      </a:endParaRPr>
                    </a:p>
                  </a:txBody>
                  <a:tcPr marL="9525" marR="9525" marT="9525" marB="0" anchor="b"/>
                </a:tc>
              </a:tr>
              <a:tr h="342900">
                <a:tc>
                  <a:txBody>
                    <a:bodyPr/>
                    <a:lstStyle/>
                    <a:p>
                      <a:pPr algn="ctr" fontAlgn="b"/>
                      <a:r>
                        <a:rPr lang="en-US" sz="2000" b="0" i="0" u="none" strike="noStrike" dirty="0">
                          <a:solidFill>
                            <a:srgbClr val="000000"/>
                          </a:solidFill>
                          <a:latin typeface="+mn-lt"/>
                        </a:rPr>
                        <a:t>75</a:t>
                      </a:r>
                    </a:p>
                  </a:txBody>
                  <a:tcPr marL="9525" marR="9525" marT="9525" marB="0" anchor="b"/>
                </a:tc>
                <a:tc>
                  <a:txBody>
                    <a:bodyPr/>
                    <a:lstStyle/>
                    <a:p>
                      <a:pPr algn="ctr" fontAlgn="b"/>
                      <a:r>
                        <a:rPr lang="en-US" sz="2000" b="0" i="0" u="none" strike="noStrike">
                          <a:solidFill>
                            <a:srgbClr val="000000"/>
                          </a:solidFill>
                          <a:latin typeface="+mn-lt"/>
                        </a:rPr>
                        <a:t>1.525</a:t>
                      </a:r>
                    </a:p>
                  </a:txBody>
                  <a:tcPr marL="9525" marR="9525" marT="9525" marB="0" anchor="b"/>
                </a:tc>
                <a:tc>
                  <a:txBody>
                    <a:bodyPr/>
                    <a:lstStyle/>
                    <a:p>
                      <a:pPr algn="ctr" fontAlgn="b"/>
                      <a:endParaRPr lang="en-US" sz="2000" b="0" i="0" u="none" strike="noStrike">
                        <a:solidFill>
                          <a:srgbClr val="000000"/>
                        </a:solidFill>
                        <a:latin typeface="+mn-lt"/>
                      </a:endParaRPr>
                    </a:p>
                  </a:txBody>
                  <a:tcPr marL="9525" marR="9525" marT="9525" marB="0" anchor="b"/>
                </a:tc>
              </a:tr>
              <a:tr h="342900">
                <a:tc>
                  <a:txBody>
                    <a:bodyPr/>
                    <a:lstStyle/>
                    <a:p>
                      <a:pPr algn="ctr" fontAlgn="b"/>
                      <a:r>
                        <a:rPr lang="en-US" sz="2000" b="0" i="0" u="none" strike="noStrike" dirty="0">
                          <a:solidFill>
                            <a:srgbClr val="000000"/>
                          </a:solidFill>
                          <a:latin typeface="+mn-lt"/>
                        </a:rPr>
                        <a:t>100</a:t>
                      </a:r>
                    </a:p>
                  </a:txBody>
                  <a:tcPr marL="9525" marR="9525" marT="9525" marB="0" anchor="b"/>
                </a:tc>
                <a:tc>
                  <a:txBody>
                    <a:bodyPr/>
                    <a:lstStyle/>
                    <a:p>
                      <a:pPr algn="ctr" fontAlgn="b"/>
                      <a:r>
                        <a:rPr lang="en-US" sz="2000" b="0" i="0" u="none" strike="noStrike" dirty="0">
                          <a:solidFill>
                            <a:srgbClr val="000000"/>
                          </a:solidFill>
                          <a:latin typeface="+mn-lt"/>
                        </a:rPr>
                        <a:t>1.685</a:t>
                      </a:r>
                    </a:p>
                  </a:txBody>
                  <a:tcPr marL="9525" marR="9525" marT="9525" marB="0" anchor="b"/>
                </a:tc>
                <a:tc>
                  <a:txBody>
                    <a:bodyPr/>
                    <a:lstStyle/>
                    <a:p>
                      <a:pPr algn="ctr" fontAlgn="b"/>
                      <a:endParaRPr lang="en-US" sz="2000" b="0" i="0" u="none" strike="noStrike">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125</a:t>
                      </a:r>
                    </a:p>
                  </a:txBody>
                  <a:tcPr marL="9525" marR="9525" marT="9525" marB="0" anchor="b"/>
                </a:tc>
                <a:tc>
                  <a:txBody>
                    <a:bodyPr/>
                    <a:lstStyle/>
                    <a:p>
                      <a:pPr algn="ctr" fontAlgn="b"/>
                      <a:r>
                        <a:rPr lang="en-US" sz="2000" b="0" i="0" u="none" strike="noStrike" dirty="0">
                          <a:solidFill>
                            <a:srgbClr val="000000"/>
                          </a:solidFill>
                          <a:latin typeface="+mn-lt"/>
                        </a:rPr>
                        <a:t>1.820</a:t>
                      </a:r>
                    </a:p>
                  </a:txBody>
                  <a:tcPr marL="9525" marR="9525" marT="9525" marB="0" anchor="b"/>
                </a:tc>
                <a:tc>
                  <a:txBody>
                    <a:bodyPr/>
                    <a:lstStyle/>
                    <a:p>
                      <a:pPr algn="ctr" fontAlgn="b"/>
                      <a:endParaRPr lang="en-US" sz="2000" b="0" i="0" u="none" strike="noStrike">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150</a:t>
                      </a:r>
                    </a:p>
                  </a:txBody>
                  <a:tcPr marL="9525" marR="9525" marT="9525" marB="0" anchor="b"/>
                </a:tc>
                <a:tc>
                  <a:txBody>
                    <a:bodyPr/>
                    <a:lstStyle/>
                    <a:p>
                      <a:pPr algn="ctr" fontAlgn="b"/>
                      <a:r>
                        <a:rPr lang="en-US" sz="2000" b="0" i="0" u="none" strike="noStrike" dirty="0">
                          <a:solidFill>
                            <a:srgbClr val="000000"/>
                          </a:solidFill>
                          <a:latin typeface="+mn-lt"/>
                        </a:rPr>
                        <a:t>1.895</a:t>
                      </a:r>
                    </a:p>
                  </a:txBody>
                  <a:tcPr marL="9525" marR="9525" marT="9525" marB="0" anchor="b"/>
                </a:tc>
                <a:tc>
                  <a:txBody>
                    <a:bodyPr/>
                    <a:lstStyle/>
                    <a:p>
                      <a:pPr algn="ctr" fontAlgn="b"/>
                      <a:endParaRPr lang="en-US" sz="2000" b="0" i="0" u="none" strike="noStrike">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175</a:t>
                      </a:r>
                    </a:p>
                  </a:txBody>
                  <a:tcPr marL="9525" marR="9525" marT="9525" marB="0" anchor="b"/>
                </a:tc>
                <a:tc>
                  <a:txBody>
                    <a:bodyPr/>
                    <a:lstStyle/>
                    <a:p>
                      <a:pPr algn="ctr" fontAlgn="b"/>
                      <a:r>
                        <a:rPr lang="en-US" sz="2000" b="0" i="0" u="none" strike="noStrike" dirty="0">
                          <a:solidFill>
                            <a:srgbClr val="000000"/>
                          </a:solidFill>
                          <a:latin typeface="+mn-lt"/>
                        </a:rPr>
                        <a:t>1.965</a:t>
                      </a:r>
                    </a:p>
                  </a:txBody>
                  <a:tcPr marL="9525" marR="9525" marT="9525" marB="0" anchor="b"/>
                </a:tc>
                <a:tc>
                  <a:txBody>
                    <a:bodyPr/>
                    <a:lstStyle/>
                    <a:p>
                      <a:pPr algn="ctr" fontAlgn="b"/>
                      <a:endParaRPr lang="en-US" sz="2000" b="0" i="0" u="none" strike="noStrike" dirty="0">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200</a:t>
                      </a:r>
                    </a:p>
                  </a:txBody>
                  <a:tcPr marL="9525" marR="9525" marT="9525" marB="0" anchor="b"/>
                </a:tc>
                <a:tc>
                  <a:txBody>
                    <a:bodyPr/>
                    <a:lstStyle/>
                    <a:p>
                      <a:pPr algn="ctr" fontAlgn="b"/>
                      <a:r>
                        <a:rPr lang="en-US" sz="2000" b="0" i="0" u="none" strike="noStrike">
                          <a:solidFill>
                            <a:srgbClr val="000000"/>
                          </a:solidFill>
                          <a:latin typeface="+mn-lt"/>
                        </a:rPr>
                        <a:t>2.000</a:t>
                      </a:r>
                    </a:p>
                  </a:txBody>
                  <a:tcPr marL="9525" marR="9525" marT="9525" marB="0" anchor="b"/>
                </a:tc>
                <a:tc>
                  <a:txBody>
                    <a:bodyPr/>
                    <a:lstStyle/>
                    <a:p>
                      <a:pPr algn="ctr" fontAlgn="b"/>
                      <a:endParaRPr lang="en-US" sz="2000" b="0" i="0" u="none" strike="noStrike" dirty="0">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250</a:t>
                      </a:r>
                    </a:p>
                  </a:txBody>
                  <a:tcPr marL="9525" marR="9525" marT="9525" marB="0" anchor="b"/>
                </a:tc>
                <a:tc>
                  <a:txBody>
                    <a:bodyPr/>
                    <a:lstStyle/>
                    <a:p>
                      <a:pPr algn="ctr" fontAlgn="b"/>
                      <a:r>
                        <a:rPr lang="en-US" sz="2000" b="0" i="0" u="none" strike="noStrike" dirty="0">
                          <a:solidFill>
                            <a:srgbClr val="000000"/>
                          </a:solidFill>
                          <a:latin typeface="+mn-lt"/>
                        </a:rPr>
                        <a:t>2.060</a:t>
                      </a:r>
                    </a:p>
                  </a:txBody>
                  <a:tcPr marL="9525" marR="9525" marT="9525" marB="0" anchor="b"/>
                </a:tc>
                <a:tc>
                  <a:txBody>
                    <a:bodyPr/>
                    <a:lstStyle/>
                    <a:p>
                      <a:pPr algn="ctr" fontAlgn="b"/>
                      <a:endParaRPr lang="en-US" sz="2000" b="0" i="0" u="none" strike="noStrike" dirty="0">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300</a:t>
                      </a:r>
                    </a:p>
                  </a:txBody>
                  <a:tcPr marL="9525" marR="9525" marT="9525" marB="0" anchor="b"/>
                </a:tc>
                <a:tc>
                  <a:txBody>
                    <a:bodyPr/>
                    <a:lstStyle/>
                    <a:p>
                      <a:pPr algn="ctr" fontAlgn="b"/>
                      <a:r>
                        <a:rPr lang="en-US" sz="2000" b="0" i="0" u="none" strike="noStrike" dirty="0">
                          <a:solidFill>
                            <a:srgbClr val="000000"/>
                          </a:solidFill>
                          <a:latin typeface="+mn-lt"/>
                        </a:rPr>
                        <a:t>2.105</a:t>
                      </a:r>
                    </a:p>
                  </a:txBody>
                  <a:tcPr marL="9525" marR="9525" marT="9525" marB="0" anchor="b"/>
                </a:tc>
                <a:tc>
                  <a:txBody>
                    <a:bodyPr/>
                    <a:lstStyle/>
                    <a:p>
                      <a:pPr algn="ctr" fontAlgn="b"/>
                      <a:endParaRPr lang="en-US" sz="2000" b="0" i="0" u="none" strike="noStrike">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400</a:t>
                      </a:r>
                    </a:p>
                  </a:txBody>
                  <a:tcPr marL="9525" marR="9525" marT="9525" marB="0" anchor="b"/>
                </a:tc>
                <a:tc>
                  <a:txBody>
                    <a:bodyPr/>
                    <a:lstStyle/>
                    <a:p>
                      <a:pPr algn="ctr" fontAlgn="b"/>
                      <a:r>
                        <a:rPr lang="en-US" sz="2000" b="0" i="0" u="none" strike="noStrike" dirty="0">
                          <a:solidFill>
                            <a:srgbClr val="000000"/>
                          </a:solidFill>
                          <a:latin typeface="+mn-lt"/>
                        </a:rPr>
                        <a:t>2.245</a:t>
                      </a:r>
                    </a:p>
                  </a:txBody>
                  <a:tcPr marL="9525" marR="9525" marT="9525" marB="0" anchor="b"/>
                </a:tc>
                <a:tc>
                  <a:txBody>
                    <a:bodyPr/>
                    <a:lstStyle/>
                    <a:p>
                      <a:pPr algn="ctr" fontAlgn="b"/>
                      <a:endParaRPr lang="en-US" sz="2000" b="0" i="0" u="none" strike="noStrike" dirty="0">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500</a:t>
                      </a:r>
                    </a:p>
                  </a:txBody>
                  <a:tcPr marL="9525" marR="9525" marT="9525" marB="0" anchor="b"/>
                </a:tc>
                <a:tc>
                  <a:txBody>
                    <a:bodyPr/>
                    <a:lstStyle/>
                    <a:p>
                      <a:pPr algn="ctr" fontAlgn="b"/>
                      <a:r>
                        <a:rPr lang="en-US" sz="2000" b="0" i="0" u="none" strike="noStrike" dirty="0">
                          <a:solidFill>
                            <a:srgbClr val="000000"/>
                          </a:solidFill>
                          <a:latin typeface="+mn-lt"/>
                        </a:rPr>
                        <a:t>2.315</a:t>
                      </a:r>
                    </a:p>
                  </a:txBody>
                  <a:tcPr marL="9525" marR="9525" marT="9525" marB="0" anchor="b"/>
                </a:tc>
                <a:tc>
                  <a:txBody>
                    <a:bodyPr/>
                    <a:lstStyle/>
                    <a:p>
                      <a:pPr algn="ctr" fontAlgn="b"/>
                      <a:endParaRPr lang="en-US" sz="2000" b="0" i="0" u="none" strike="noStrike" dirty="0">
                        <a:solidFill>
                          <a:srgbClr val="000000"/>
                        </a:solidFill>
                        <a:latin typeface="+mn-lt"/>
                      </a:endParaRPr>
                    </a:p>
                  </a:txBody>
                  <a:tcPr marL="9525" marR="9525" marT="9525" marB="0" anchor="b"/>
                </a:tc>
              </a:tr>
            </a:tbl>
          </a:graphicData>
        </a:graphic>
      </p:graphicFrame>
      <p:sp>
        <p:nvSpPr>
          <p:cNvPr id="2" name="Title 1"/>
          <p:cNvSpPr>
            <a:spLocks noGrp="1"/>
          </p:cNvSpPr>
          <p:nvPr>
            <p:ph type="title"/>
          </p:nvPr>
        </p:nvSpPr>
        <p:spPr/>
        <p:txBody>
          <a:bodyPr>
            <a:normAutofit/>
          </a:bodyPr>
          <a:lstStyle/>
          <a:p>
            <a:r>
              <a:rPr lang="en-US" dirty="0" smtClean="0"/>
              <a:t>Consistency Rule</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66800" y="1447800"/>
          <a:ext cx="6858000" cy="5250180"/>
        </p:xfrm>
        <a:graphic>
          <a:graphicData uri="http://schemas.openxmlformats.org/drawingml/2006/table">
            <a:tbl>
              <a:tblPr firstRow="1" bandRow="1">
                <a:tableStyleId>{5C22544A-7EE6-4342-B048-85BDC9FD1C3A}</a:tableStyleId>
              </a:tblPr>
              <a:tblGrid>
                <a:gridCol w="2286000"/>
                <a:gridCol w="2286000"/>
                <a:gridCol w="2286000"/>
              </a:tblGrid>
              <a:tr h="342900">
                <a:tc>
                  <a:txBody>
                    <a:bodyPr/>
                    <a:lstStyle/>
                    <a:p>
                      <a:pPr algn="ctr"/>
                      <a:r>
                        <a:rPr lang="en-US" sz="2000" dirty="0" smtClean="0"/>
                        <a:t>Limit ($000s)</a:t>
                      </a:r>
                      <a:endParaRPr lang="en-US" sz="2000" dirty="0"/>
                    </a:p>
                  </a:txBody>
                  <a:tcPr/>
                </a:tc>
                <a:tc>
                  <a:txBody>
                    <a:bodyPr/>
                    <a:lstStyle/>
                    <a:p>
                      <a:pPr algn="ctr"/>
                      <a:r>
                        <a:rPr lang="en-US" sz="2000" dirty="0" err="1" smtClean="0"/>
                        <a:t>ILF</a:t>
                      </a:r>
                      <a:endParaRPr lang="en-US" sz="2000" dirty="0"/>
                    </a:p>
                  </a:txBody>
                  <a:tcPr/>
                </a:tc>
                <a:tc>
                  <a:txBody>
                    <a:bodyPr/>
                    <a:lstStyle/>
                    <a:p>
                      <a:pPr algn="ctr"/>
                      <a:r>
                        <a:rPr lang="el-GR" sz="2000" dirty="0" smtClean="0"/>
                        <a:t>Δ</a:t>
                      </a:r>
                      <a:r>
                        <a:rPr lang="en-US" sz="2000" dirty="0" err="1" smtClean="0"/>
                        <a:t>ILF</a:t>
                      </a:r>
                      <a:r>
                        <a:rPr lang="en-US" sz="2000" dirty="0" smtClean="0"/>
                        <a:t>/</a:t>
                      </a:r>
                      <a:r>
                        <a:rPr lang="el-GR" sz="2000" dirty="0" smtClean="0"/>
                        <a:t>Δ</a:t>
                      </a:r>
                      <a:r>
                        <a:rPr lang="en-US" sz="2000" dirty="0" smtClean="0"/>
                        <a:t>limit</a:t>
                      </a:r>
                      <a:endParaRPr lang="en-US" sz="2000" dirty="0"/>
                    </a:p>
                  </a:txBody>
                  <a:tcPr/>
                </a:tc>
              </a:tr>
              <a:tr h="342900">
                <a:tc>
                  <a:txBody>
                    <a:bodyPr/>
                    <a:lstStyle/>
                    <a:p>
                      <a:pPr algn="ctr" fontAlgn="b"/>
                      <a:r>
                        <a:rPr lang="en-US" sz="2000" b="0" i="0" u="none" strike="noStrike" dirty="0">
                          <a:solidFill>
                            <a:srgbClr val="000000"/>
                          </a:solidFill>
                          <a:latin typeface="+mn-lt"/>
                        </a:rPr>
                        <a:t>10</a:t>
                      </a:r>
                    </a:p>
                  </a:txBody>
                  <a:tcPr marL="9525" marR="9525" marT="9525" marB="0" anchor="b"/>
                </a:tc>
                <a:tc>
                  <a:txBody>
                    <a:bodyPr/>
                    <a:lstStyle/>
                    <a:p>
                      <a:pPr algn="ctr" fontAlgn="b"/>
                      <a:r>
                        <a:rPr lang="en-US" sz="2000" b="0" i="0" u="none" strike="noStrike" dirty="0">
                          <a:solidFill>
                            <a:srgbClr val="000000"/>
                          </a:solidFill>
                          <a:latin typeface="+mn-lt"/>
                        </a:rPr>
                        <a:t>1.000</a:t>
                      </a:r>
                    </a:p>
                  </a:txBody>
                  <a:tcPr marL="9525" marR="9525" marT="9525" marB="0" anchor="b"/>
                </a:tc>
                <a:tc>
                  <a:txBody>
                    <a:bodyPr/>
                    <a:lstStyle/>
                    <a:p>
                      <a:pPr algn="ctr"/>
                      <a:r>
                        <a:rPr lang="en-US" sz="2000" dirty="0" smtClean="0"/>
                        <a:t>–</a:t>
                      </a:r>
                      <a:endParaRPr lang="en-US" sz="2000" dirty="0"/>
                    </a:p>
                  </a:txBody>
                  <a:tcPr/>
                </a:tc>
              </a:tr>
              <a:tr h="342900">
                <a:tc>
                  <a:txBody>
                    <a:bodyPr/>
                    <a:lstStyle/>
                    <a:p>
                      <a:pPr algn="ctr" fontAlgn="b"/>
                      <a:r>
                        <a:rPr lang="en-US" sz="2000" b="0" i="0" u="none" strike="noStrike" dirty="0">
                          <a:solidFill>
                            <a:srgbClr val="000000"/>
                          </a:solidFill>
                          <a:latin typeface="+mn-lt"/>
                        </a:rPr>
                        <a:t>25</a:t>
                      </a:r>
                    </a:p>
                  </a:txBody>
                  <a:tcPr marL="9525" marR="9525" marT="9525" marB="0" anchor="b"/>
                </a:tc>
                <a:tc>
                  <a:txBody>
                    <a:bodyPr/>
                    <a:lstStyle/>
                    <a:p>
                      <a:pPr algn="ctr" fontAlgn="b"/>
                      <a:r>
                        <a:rPr lang="en-US" sz="2000" b="0" i="0" u="none" strike="noStrike">
                          <a:solidFill>
                            <a:srgbClr val="000000"/>
                          </a:solidFill>
                          <a:latin typeface="+mn-lt"/>
                        </a:rPr>
                        <a:t>1.195</a:t>
                      </a:r>
                    </a:p>
                  </a:txBody>
                  <a:tcPr marL="9525" marR="9525" marT="9525" marB="0" anchor="b"/>
                </a:tc>
                <a:tc>
                  <a:txBody>
                    <a:bodyPr/>
                    <a:lstStyle/>
                    <a:p>
                      <a:pPr algn="ctr" fontAlgn="b"/>
                      <a:r>
                        <a:rPr lang="en-US" sz="2000" b="0" i="0" u="none" strike="noStrike" dirty="0">
                          <a:solidFill>
                            <a:srgbClr val="000000"/>
                          </a:solidFill>
                          <a:latin typeface="+mn-lt"/>
                        </a:rPr>
                        <a:t>0.0130</a:t>
                      </a:r>
                    </a:p>
                  </a:txBody>
                  <a:tcPr marL="9525" marR="9525" marT="9525" marB="0" anchor="b"/>
                </a:tc>
              </a:tr>
              <a:tr h="342900">
                <a:tc>
                  <a:txBody>
                    <a:bodyPr/>
                    <a:lstStyle/>
                    <a:p>
                      <a:pPr algn="ctr" fontAlgn="b"/>
                      <a:r>
                        <a:rPr lang="en-US" sz="2000" b="0" i="0" u="none" strike="noStrike" dirty="0">
                          <a:solidFill>
                            <a:srgbClr val="000000"/>
                          </a:solidFill>
                          <a:latin typeface="+mn-lt"/>
                        </a:rPr>
                        <a:t>35</a:t>
                      </a:r>
                    </a:p>
                  </a:txBody>
                  <a:tcPr marL="9525" marR="9525" marT="9525" marB="0" anchor="b"/>
                </a:tc>
                <a:tc>
                  <a:txBody>
                    <a:bodyPr/>
                    <a:lstStyle/>
                    <a:p>
                      <a:pPr algn="ctr" fontAlgn="b"/>
                      <a:r>
                        <a:rPr lang="en-US" sz="2000" b="0" i="0" u="none" strike="noStrike">
                          <a:solidFill>
                            <a:srgbClr val="000000"/>
                          </a:solidFill>
                          <a:latin typeface="+mn-lt"/>
                        </a:rPr>
                        <a:t>1.305</a:t>
                      </a:r>
                    </a:p>
                  </a:txBody>
                  <a:tcPr marL="9525" marR="9525" marT="9525" marB="0" anchor="b"/>
                </a:tc>
                <a:tc>
                  <a:txBody>
                    <a:bodyPr/>
                    <a:lstStyle/>
                    <a:p>
                      <a:pPr algn="ctr" fontAlgn="b"/>
                      <a:r>
                        <a:rPr lang="en-US" sz="2000" b="0" i="0" u="none" strike="noStrike">
                          <a:solidFill>
                            <a:srgbClr val="000000"/>
                          </a:solidFill>
                          <a:latin typeface="+mn-lt"/>
                        </a:rPr>
                        <a:t>0.0110</a:t>
                      </a:r>
                    </a:p>
                  </a:txBody>
                  <a:tcPr marL="9525" marR="9525" marT="9525" marB="0" anchor="b"/>
                </a:tc>
              </a:tr>
              <a:tr h="342900">
                <a:tc>
                  <a:txBody>
                    <a:bodyPr/>
                    <a:lstStyle/>
                    <a:p>
                      <a:pPr algn="ctr" fontAlgn="b"/>
                      <a:r>
                        <a:rPr lang="en-US" sz="2000" b="0" i="0" u="none" strike="noStrike" dirty="0">
                          <a:solidFill>
                            <a:srgbClr val="000000"/>
                          </a:solidFill>
                          <a:latin typeface="+mn-lt"/>
                        </a:rPr>
                        <a:t>50</a:t>
                      </a:r>
                    </a:p>
                  </a:txBody>
                  <a:tcPr marL="9525" marR="9525" marT="9525" marB="0" anchor="b"/>
                </a:tc>
                <a:tc>
                  <a:txBody>
                    <a:bodyPr/>
                    <a:lstStyle/>
                    <a:p>
                      <a:pPr algn="ctr" fontAlgn="b"/>
                      <a:r>
                        <a:rPr lang="en-US" sz="2000" b="0" i="0" u="none" strike="noStrike">
                          <a:solidFill>
                            <a:srgbClr val="000000"/>
                          </a:solidFill>
                          <a:latin typeface="+mn-lt"/>
                        </a:rPr>
                        <a:t>1.385</a:t>
                      </a:r>
                    </a:p>
                  </a:txBody>
                  <a:tcPr marL="9525" marR="9525" marT="9525" marB="0" anchor="b"/>
                </a:tc>
                <a:tc>
                  <a:txBody>
                    <a:bodyPr/>
                    <a:lstStyle/>
                    <a:p>
                      <a:pPr algn="ctr" fontAlgn="b"/>
                      <a:r>
                        <a:rPr lang="en-US" sz="2000" b="0" i="0" u="none" strike="noStrike">
                          <a:solidFill>
                            <a:srgbClr val="000000"/>
                          </a:solidFill>
                          <a:latin typeface="+mn-lt"/>
                        </a:rPr>
                        <a:t>0.0053</a:t>
                      </a:r>
                    </a:p>
                  </a:txBody>
                  <a:tcPr marL="9525" marR="9525" marT="9525" marB="0" anchor="b"/>
                </a:tc>
              </a:tr>
              <a:tr h="342900">
                <a:tc>
                  <a:txBody>
                    <a:bodyPr/>
                    <a:lstStyle/>
                    <a:p>
                      <a:pPr algn="ctr" fontAlgn="b"/>
                      <a:r>
                        <a:rPr lang="en-US" sz="2000" b="0" i="0" u="none" strike="noStrike" dirty="0">
                          <a:solidFill>
                            <a:srgbClr val="000000"/>
                          </a:solidFill>
                          <a:latin typeface="+mn-lt"/>
                        </a:rPr>
                        <a:t>75</a:t>
                      </a:r>
                    </a:p>
                  </a:txBody>
                  <a:tcPr marL="9525" marR="9525" marT="9525" marB="0" anchor="b"/>
                </a:tc>
                <a:tc>
                  <a:txBody>
                    <a:bodyPr/>
                    <a:lstStyle/>
                    <a:p>
                      <a:pPr algn="ctr" fontAlgn="b"/>
                      <a:r>
                        <a:rPr lang="en-US" sz="2000" b="0" i="0" u="none" strike="noStrike">
                          <a:solidFill>
                            <a:srgbClr val="000000"/>
                          </a:solidFill>
                          <a:latin typeface="+mn-lt"/>
                        </a:rPr>
                        <a:t>1.525</a:t>
                      </a:r>
                    </a:p>
                  </a:txBody>
                  <a:tcPr marL="9525" marR="9525" marT="9525" marB="0" anchor="b"/>
                </a:tc>
                <a:tc>
                  <a:txBody>
                    <a:bodyPr/>
                    <a:lstStyle/>
                    <a:p>
                      <a:pPr algn="ctr" fontAlgn="b"/>
                      <a:r>
                        <a:rPr lang="en-US" sz="2000" b="1" i="0" u="none" strike="noStrike" dirty="0" smtClean="0">
                          <a:solidFill>
                            <a:srgbClr val="000000"/>
                          </a:solidFill>
                          <a:latin typeface="+mn-lt"/>
                        </a:rPr>
                        <a:t>*0.0056*</a:t>
                      </a:r>
                      <a:endParaRPr lang="en-US" sz="2000" b="1" i="0" u="none" strike="noStrike" dirty="0">
                        <a:solidFill>
                          <a:srgbClr val="000000"/>
                        </a:solidFill>
                        <a:latin typeface="+mn-lt"/>
                      </a:endParaRPr>
                    </a:p>
                  </a:txBody>
                  <a:tcPr marL="9525" marR="9525" marT="9525" marB="0" anchor="b"/>
                </a:tc>
              </a:tr>
              <a:tr h="342900">
                <a:tc>
                  <a:txBody>
                    <a:bodyPr/>
                    <a:lstStyle/>
                    <a:p>
                      <a:pPr algn="ctr" fontAlgn="b"/>
                      <a:r>
                        <a:rPr lang="en-US" sz="2000" b="0" i="0" u="none" strike="noStrike" dirty="0">
                          <a:solidFill>
                            <a:srgbClr val="000000"/>
                          </a:solidFill>
                          <a:latin typeface="+mn-lt"/>
                        </a:rPr>
                        <a:t>100</a:t>
                      </a:r>
                    </a:p>
                  </a:txBody>
                  <a:tcPr marL="9525" marR="9525" marT="9525" marB="0" anchor="b"/>
                </a:tc>
                <a:tc>
                  <a:txBody>
                    <a:bodyPr/>
                    <a:lstStyle/>
                    <a:p>
                      <a:pPr algn="ctr" fontAlgn="b"/>
                      <a:r>
                        <a:rPr lang="en-US" sz="2000" b="0" i="0" u="none" strike="noStrike" dirty="0">
                          <a:solidFill>
                            <a:srgbClr val="000000"/>
                          </a:solidFill>
                          <a:latin typeface="+mn-lt"/>
                        </a:rPr>
                        <a:t>1.685</a:t>
                      </a:r>
                    </a:p>
                  </a:txBody>
                  <a:tcPr marL="9525" marR="9525" marT="9525" marB="0" anchor="b"/>
                </a:tc>
                <a:tc>
                  <a:txBody>
                    <a:bodyPr/>
                    <a:lstStyle/>
                    <a:p>
                      <a:pPr algn="ctr" fontAlgn="b"/>
                      <a:r>
                        <a:rPr lang="en-US" sz="2000" b="1" i="0" u="none" strike="noStrike" dirty="0" smtClean="0">
                          <a:solidFill>
                            <a:srgbClr val="000000"/>
                          </a:solidFill>
                          <a:latin typeface="+mn-lt"/>
                        </a:rPr>
                        <a:t>*0.0064*</a:t>
                      </a:r>
                      <a:endParaRPr lang="en-US" sz="2000" b="1" i="0" u="none" strike="noStrike" dirty="0">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125</a:t>
                      </a:r>
                    </a:p>
                  </a:txBody>
                  <a:tcPr marL="9525" marR="9525" marT="9525" marB="0" anchor="b"/>
                </a:tc>
                <a:tc>
                  <a:txBody>
                    <a:bodyPr/>
                    <a:lstStyle/>
                    <a:p>
                      <a:pPr algn="ctr" fontAlgn="b"/>
                      <a:r>
                        <a:rPr lang="en-US" sz="2000" b="0" i="0" u="none" strike="noStrike" dirty="0">
                          <a:solidFill>
                            <a:srgbClr val="000000"/>
                          </a:solidFill>
                          <a:latin typeface="+mn-lt"/>
                        </a:rPr>
                        <a:t>1.820</a:t>
                      </a:r>
                    </a:p>
                  </a:txBody>
                  <a:tcPr marL="9525" marR="9525" marT="9525" marB="0" anchor="b"/>
                </a:tc>
                <a:tc>
                  <a:txBody>
                    <a:bodyPr/>
                    <a:lstStyle/>
                    <a:p>
                      <a:pPr algn="ctr" fontAlgn="b"/>
                      <a:r>
                        <a:rPr lang="en-US" sz="2000" b="1" i="0" u="none" strike="noStrike" dirty="0" smtClean="0">
                          <a:solidFill>
                            <a:srgbClr val="000000"/>
                          </a:solidFill>
                          <a:latin typeface="+mn-lt"/>
                        </a:rPr>
                        <a:t>*0.0054*</a:t>
                      </a:r>
                      <a:endParaRPr lang="en-US" sz="2000" b="1" i="0" u="none" strike="noStrike" dirty="0">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150</a:t>
                      </a:r>
                    </a:p>
                  </a:txBody>
                  <a:tcPr marL="9525" marR="9525" marT="9525" marB="0" anchor="b"/>
                </a:tc>
                <a:tc>
                  <a:txBody>
                    <a:bodyPr/>
                    <a:lstStyle/>
                    <a:p>
                      <a:pPr algn="ctr" fontAlgn="b"/>
                      <a:r>
                        <a:rPr lang="en-US" sz="2000" b="0" i="0" u="none" strike="noStrike" dirty="0">
                          <a:solidFill>
                            <a:srgbClr val="000000"/>
                          </a:solidFill>
                          <a:latin typeface="+mn-lt"/>
                        </a:rPr>
                        <a:t>1.895</a:t>
                      </a:r>
                    </a:p>
                  </a:txBody>
                  <a:tcPr marL="9525" marR="9525" marT="9525" marB="0" anchor="b"/>
                </a:tc>
                <a:tc>
                  <a:txBody>
                    <a:bodyPr/>
                    <a:lstStyle/>
                    <a:p>
                      <a:pPr algn="ctr" fontAlgn="b"/>
                      <a:r>
                        <a:rPr lang="en-US" sz="2000" b="0" i="0" u="none" strike="noStrike" dirty="0">
                          <a:solidFill>
                            <a:srgbClr val="000000"/>
                          </a:solidFill>
                          <a:latin typeface="+mn-lt"/>
                        </a:rPr>
                        <a:t>0.0030</a:t>
                      </a:r>
                    </a:p>
                  </a:txBody>
                  <a:tcPr marL="9525" marR="9525" marT="9525" marB="0" anchor="b"/>
                </a:tc>
              </a:tr>
              <a:tr h="342900">
                <a:tc>
                  <a:txBody>
                    <a:bodyPr/>
                    <a:lstStyle/>
                    <a:p>
                      <a:pPr algn="ctr" fontAlgn="b"/>
                      <a:r>
                        <a:rPr lang="en-US" sz="2000" b="0" i="0" u="none" strike="noStrike">
                          <a:solidFill>
                            <a:srgbClr val="000000"/>
                          </a:solidFill>
                          <a:latin typeface="+mn-lt"/>
                        </a:rPr>
                        <a:t>175</a:t>
                      </a:r>
                    </a:p>
                  </a:txBody>
                  <a:tcPr marL="9525" marR="9525" marT="9525" marB="0" anchor="b"/>
                </a:tc>
                <a:tc>
                  <a:txBody>
                    <a:bodyPr/>
                    <a:lstStyle/>
                    <a:p>
                      <a:pPr algn="ctr" fontAlgn="b"/>
                      <a:r>
                        <a:rPr lang="en-US" sz="2000" b="0" i="0" u="none" strike="noStrike" dirty="0">
                          <a:solidFill>
                            <a:srgbClr val="000000"/>
                          </a:solidFill>
                          <a:latin typeface="+mn-lt"/>
                        </a:rPr>
                        <a:t>1.965</a:t>
                      </a:r>
                    </a:p>
                  </a:txBody>
                  <a:tcPr marL="9525" marR="9525" marT="9525" marB="0" anchor="b"/>
                </a:tc>
                <a:tc>
                  <a:txBody>
                    <a:bodyPr/>
                    <a:lstStyle/>
                    <a:p>
                      <a:pPr algn="ctr" fontAlgn="b"/>
                      <a:r>
                        <a:rPr lang="en-US" sz="2000" b="0" i="0" u="none" strike="noStrike" dirty="0">
                          <a:solidFill>
                            <a:srgbClr val="000000"/>
                          </a:solidFill>
                          <a:latin typeface="+mn-lt"/>
                        </a:rPr>
                        <a:t>0.0028</a:t>
                      </a:r>
                    </a:p>
                  </a:txBody>
                  <a:tcPr marL="9525" marR="9525" marT="9525" marB="0" anchor="b"/>
                </a:tc>
              </a:tr>
              <a:tr h="342900">
                <a:tc>
                  <a:txBody>
                    <a:bodyPr/>
                    <a:lstStyle/>
                    <a:p>
                      <a:pPr algn="ctr" fontAlgn="b"/>
                      <a:r>
                        <a:rPr lang="en-US" sz="2000" b="0" i="0" u="none" strike="noStrike">
                          <a:solidFill>
                            <a:srgbClr val="000000"/>
                          </a:solidFill>
                          <a:latin typeface="+mn-lt"/>
                        </a:rPr>
                        <a:t>200</a:t>
                      </a:r>
                    </a:p>
                  </a:txBody>
                  <a:tcPr marL="9525" marR="9525" marT="9525" marB="0" anchor="b"/>
                </a:tc>
                <a:tc>
                  <a:txBody>
                    <a:bodyPr/>
                    <a:lstStyle/>
                    <a:p>
                      <a:pPr algn="ctr" fontAlgn="b"/>
                      <a:r>
                        <a:rPr lang="en-US" sz="2000" b="0" i="0" u="none" strike="noStrike">
                          <a:solidFill>
                            <a:srgbClr val="000000"/>
                          </a:solidFill>
                          <a:latin typeface="+mn-lt"/>
                        </a:rPr>
                        <a:t>2.000</a:t>
                      </a:r>
                    </a:p>
                  </a:txBody>
                  <a:tcPr marL="9525" marR="9525" marT="9525" marB="0" anchor="b"/>
                </a:tc>
                <a:tc>
                  <a:txBody>
                    <a:bodyPr/>
                    <a:lstStyle/>
                    <a:p>
                      <a:pPr algn="ctr" fontAlgn="b"/>
                      <a:r>
                        <a:rPr lang="en-US" sz="2000" b="0" i="0" u="none" strike="noStrike" dirty="0">
                          <a:solidFill>
                            <a:srgbClr val="000000"/>
                          </a:solidFill>
                          <a:latin typeface="+mn-lt"/>
                        </a:rPr>
                        <a:t>0.0014</a:t>
                      </a:r>
                    </a:p>
                  </a:txBody>
                  <a:tcPr marL="9525" marR="9525" marT="9525" marB="0" anchor="b"/>
                </a:tc>
              </a:tr>
              <a:tr h="342900">
                <a:tc>
                  <a:txBody>
                    <a:bodyPr/>
                    <a:lstStyle/>
                    <a:p>
                      <a:pPr algn="ctr" fontAlgn="b"/>
                      <a:r>
                        <a:rPr lang="en-US" sz="2000" b="0" i="0" u="none" strike="noStrike">
                          <a:solidFill>
                            <a:srgbClr val="000000"/>
                          </a:solidFill>
                          <a:latin typeface="+mn-lt"/>
                        </a:rPr>
                        <a:t>250</a:t>
                      </a:r>
                    </a:p>
                  </a:txBody>
                  <a:tcPr marL="9525" marR="9525" marT="9525" marB="0" anchor="b"/>
                </a:tc>
                <a:tc>
                  <a:txBody>
                    <a:bodyPr/>
                    <a:lstStyle/>
                    <a:p>
                      <a:pPr algn="ctr" fontAlgn="b"/>
                      <a:r>
                        <a:rPr lang="en-US" sz="2000" b="0" i="0" u="none" strike="noStrike" dirty="0">
                          <a:solidFill>
                            <a:srgbClr val="000000"/>
                          </a:solidFill>
                          <a:latin typeface="+mn-lt"/>
                        </a:rPr>
                        <a:t>2.060</a:t>
                      </a:r>
                    </a:p>
                  </a:txBody>
                  <a:tcPr marL="9525" marR="9525" marT="9525" marB="0" anchor="b"/>
                </a:tc>
                <a:tc>
                  <a:txBody>
                    <a:bodyPr/>
                    <a:lstStyle/>
                    <a:p>
                      <a:pPr algn="ctr" fontAlgn="b"/>
                      <a:r>
                        <a:rPr lang="en-US" sz="2000" b="0" i="0" u="none" strike="noStrike" dirty="0">
                          <a:solidFill>
                            <a:srgbClr val="000000"/>
                          </a:solidFill>
                          <a:latin typeface="+mn-lt"/>
                        </a:rPr>
                        <a:t>0.0012</a:t>
                      </a:r>
                    </a:p>
                  </a:txBody>
                  <a:tcPr marL="9525" marR="9525" marT="9525" marB="0" anchor="b"/>
                </a:tc>
              </a:tr>
              <a:tr h="342900">
                <a:tc>
                  <a:txBody>
                    <a:bodyPr/>
                    <a:lstStyle/>
                    <a:p>
                      <a:pPr algn="ctr" fontAlgn="b"/>
                      <a:r>
                        <a:rPr lang="en-US" sz="2000" b="0" i="0" u="none" strike="noStrike">
                          <a:solidFill>
                            <a:srgbClr val="000000"/>
                          </a:solidFill>
                          <a:latin typeface="+mn-lt"/>
                        </a:rPr>
                        <a:t>300</a:t>
                      </a:r>
                    </a:p>
                  </a:txBody>
                  <a:tcPr marL="9525" marR="9525" marT="9525" marB="0" anchor="b"/>
                </a:tc>
                <a:tc>
                  <a:txBody>
                    <a:bodyPr/>
                    <a:lstStyle/>
                    <a:p>
                      <a:pPr algn="ctr" fontAlgn="b"/>
                      <a:r>
                        <a:rPr lang="en-US" sz="2000" b="0" i="0" u="none" strike="noStrike" dirty="0">
                          <a:solidFill>
                            <a:srgbClr val="000000"/>
                          </a:solidFill>
                          <a:latin typeface="+mn-lt"/>
                        </a:rPr>
                        <a:t>2.105</a:t>
                      </a:r>
                    </a:p>
                  </a:txBody>
                  <a:tcPr marL="9525" marR="9525" marT="9525" marB="0" anchor="b"/>
                </a:tc>
                <a:tc>
                  <a:txBody>
                    <a:bodyPr/>
                    <a:lstStyle/>
                    <a:p>
                      <a:pPr algn="ctr" fontAlgn="b"/>
                      <a:r>
                        <a:rPr lang="en-US" sz="2000" b="0" i="0" u="none" strike="noStrike" dirty="0">
                          <a:solidFill>
                            <a:srgbClr val="000000"/>
                          </a:solidFill>
                          <a:latin typeface="+mn-lt"/>
                        </a:rPr>
                        <a:t>0.0009</a:t>
                      </a:r>
                    </a:p>
                  </a:txBody>
                  <a:tcPr marL="9525" marR="9525" marT="9525" marB="0" anchor="b"/>
                </a:tc>
              </a:tr>
              <a:tr h="342900">
                <a:tc>
                  <a:txBody>
                    <a:bodyPr/>
                    <a:lstStyle/>
                    <a:p>
                      <a:pPr algn="ctr" fontAlgn="b"/>
                      <a:r>
                        <a:rPr lang="en-US" sz="2000" b="0" i="0" u="none" strike="noStrike">
                          <a:solidFill>
                            <a:srgbClr val="000000"/>
                          </a:solidFill>
                          <a:latin typeface="+mn-lt"/>
                        </a:rPr>
                        <a:t>400</a:t>
                      </a:r>
                    </a:p>
                  </a:txBody>
                  <a:tcPr marL="9525" marR="9525" marT="9525" marB="0" anchor="b"/>
                </a:tc>
                <a:tc>
                  <a:txBody>
                    <a:bodyPr/>
                    <a:lstStyle/>
                    <a:p>
                      <a:pPr algn="ctr" fontAlgn="b"/>
                      <a:r>
                        <a:rPr lang="en-US" sz="2000" b="0" i="0" u="none" strike="noStrike" dirty="0">
                          <a:solidFill>
                            <a:srgbClr val="000000"/>
                          </a:solidFill>
                          <a:latin typeface="+mn-lt"/>
                        </a:rPr>
                        <a:t>2.245</a:t>
                      </a:r>
                    </a:p>
                  </a:txBody>
                  <a:tcPr marL="9525" marR="9525" marT="9525" marB="0" anchor="b"/>
                </a:tc>
                <a:tc>
                  <a:txBody>
                    <a:bodyPr/>
                    <a:lstStyle/>
                    <a:p>
                      <a:pPr algn="ctr" fontAlgn="b"/>
                      <a:r>
                        <a:rPr lang="en-US" sz="2000" b="1" i="0" u="none" strike="noStrike" dirty="0" smtClean="0">
                          <a:solidFill>
                            <a:srgbClr val="000000"/>
                          </a:solidFill>
                          <a:latin typeface="+mn-lt"/>
                        </a:rPr>
                        <a:t>*0.0014*</a:t>
                      </a:r>
                      <a:endParaRPr lang="en-US" sz="2000" b="1" i="0" u="none" strike="noStrike" dirty="0">
                        <a:solidFill>
                          <a:srgbClr val="000000"/>
                        </a:solidFill>
                        <a:latin typeface="+mn-lt"/>
                      </a:endParaRPr>
                    </a:p>
                  </a:txBody>
                  <a:tcPr marL="9525" marR="9525" marT="9525" marB="0" anchor="b"/>
                </a:tc>
              </a:tr>
              <a:tr h="342900">
                <a:tc>
                  <a:txBody>
                    <a:bodyPr/>
                    <a:lstStyle/>
                    <a:p>
                      <a:pPr algn="ctr" fontAlgn="b"/>
                      <a:r>
                        <a:rPr lang="en-US" sz="2000" b="0" i="0" u="none" strike="noStrike">
                          <a:solidFill>
                            <a:srgbClr val="000000"/>
                          </a:solidFill>
                          <a:latin typeface="+mn-lt"/>
                        </a:rPr>
                        <a:t>500</a:t>
                      </a:r>
                    </a:p>
                  </a:txBody>
                  <a:tcPr marL="9525" marR="9525" marT="9525" marB="0" anchor="b"/>
                </a:tc>
                <a:tc>
                  <a:txBody>
                    <a:bodyPr/>
                    <a:lstStyle/>
                    <a:p>
                      <a:pPr algn="ctr" fontAlgn="b"/>
                      <a:r>
                        <a:rPr lang="en-US" sz="2000" b="0" i="0" u="none" strike="noStrike" dirty="0">
                          <a:solidFill>
                            <a:srgbClr val="000000"/>
                          </a:solidFill>
                          <a:latin typeface="+mn-lt"/>
                        </a:rPr>
                        <a:t>2.315</a:t>
                      </a:r>
                    </a:p>
                  </a:txBody>
                  <a:tcPr marL="9525" marR="9525" marT="9525" marB="0" anchor="b"/>
                </a:tc>
                <a:tc>
                  <a:txBody>
                    <a:bodyPr/>
                    <a:lstStyle/>
                    <a:p>
                      <a:pPr algn="ctr" fontAlgn="b"/>
                      <a:r>
                        <a:rPr lang="en-US" sz="2000" b="0" i="0" u="none" strike="noStrike" dirty="0">
                          <a:solidFill>
                            <a:srgbClr val="000000"/>
                          </a:solidFill>
                          <a:latin typeface="+mn-lt"/>
                        </a:rPr>
                        <a:t>0.0007</a:t>
                      </a:r>
                    </a:p>
                  </a:txBody>
                  <a:tcPr marL="9525" marR="9525" marT="9525" marB="0" anchor="b"/>
                </a:tc>
              </a:tr>
            </a:tbl>
          </a:graphicData>
        </a:graphic>
      </p:graphicFrame>
      <p:sp>
        <p:nvSpPr>
          <p:cNvPr id="2" name="Title 1"/>
          <p:cNvSpPr>
            <a:spLocks noGrp="1"/>
          </p:cNvSpPr>
          <p:nvPr>
            <p:ph type="title"/>
          </p:nvPr>
        </p:nvSpPr>
        <p:spPr/>
        <p:txBody>
          <a:bodyPr>
            <a:normAutofit/>
          </a:bodyPr>
          <a:lstStyle/>
          <a:p>
            <a:r>
              <a:rPr lang="en-US" dirty="0" smtClean="0"/>
              <a:t>Consistency Rule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Loss Severity Distributions</a:t>
            </a:r>
            <a:endParaRPr lang="en-US" dirty="0"/>
          </a:p>
        </p:txBody>
      </p:sp>
      <p:cxnSp>
        <p:nvCxnSpPr>
          <p:cNvPr id="5" name="Straight Connector 4"/>
          <p:cNvCxnSpPr/>
          <p:nvPr/>
        </p:nvCxnSpPr>
        <p:spPr>
          <a:xfrm>
            <a:off x="990600" y="5638800"/>
            <a:ext cx="7010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990600" y="2209800"/>
            <a:ext cx="0" cy="3429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reeform 4"/>
          <p:cNvSpPr>
            <a:spLocks/>
          </p:cNvSpPr>
          <p:nvPr/>
        </p:nvSpPr>
        <p:spPr bwMode="auto">
          <a:xfrm>
            <a:off x="990600" y="2590800"/>
            <a:ext cx="7010400" cy="3048000"/>
          </a:xfrm>
          <a:custGeom>
            <a:avLst/>
            <a:gdLst/>
            <a:ahLst/>
            <a:cxnLst>
              <a:cxn ang="0">
                <a:pos x="0" y="1082"/>
              </a:cxn>
              <a:cxn ang="0">
                <a:pos x="384" y="74"/>
              </a:cxn>
              <a:cxn ang="0">
                <a:pos x="945" y="636"/>
              </a:cxn>
              <a:cxn ang="0">
                <a:pos x="2194" y="990"/>
              </a:cxn>
              <a:cxn ang="0">
                <a:pos x="4311" y="1087"/>
              </a:cxn>
            </a:cxnLst>
            <a:rect l="0" t="0" r="r" b="b"/>
            <a:pathLst>
              <a:path w="4311" h="1087">
                <a:moveTo>
                  <a:pt x="0" y="1082"/>
                </a:moveTo>
                <a:cubicBezTo>
                  <a:pt x="64" y="914"/>
                  <a:pt x="227" y="148"/>
                  <a:pt x="384" y="74"/>
                </a:cubicBezTo>
                <a:cubicBezTo>
                  <a:pt x="541" y="0"/>
                  <a:pt x="643" y="483"/>
                  <a:pt x="945" y="636"/>
                </a:cubicBezTo>
                <a:cubicBezTo>
                  <a:pt x="1247" y="789"/>
                  <a:pt x="1633" y="915"/>
                  <a:pt x="2194" y="990"/>
                </a:cubicBezTo>
                <a:cubicBezTo>
                  <a:pt x="2755" y="1065"/>
                  <a:pt x="3870" y="1067"/>
                  <a:pt x="4311" y="1087"/>
                </a:cubicBezTo>
              </a:path>
            </a:pathLst>
          </a:custGeom>
          <a:solidFill>
            <a:schemeClr val="tx2"/>
          </a:solidFill>
          <a:ln w="9525" cap="flat" cmpd="sng">
            <a:noFill/>
            <a:prstDash val="solid"/>
            <a:round/>
            <a:headEnd/>
            <a:tailEnd/>
          </a:ln>
          <a:effectLst/>
        </p:spPr>
        <p:txBody>
          <a:bodyPr/>
          <a:lstStyle/>
          <a:p>
            <a:endParaRPr lang="en-US"/>
          </a:p>
        </p:txBody>
      </p:sp>
      <p:sp>
        <p:nvSpPr>
          <p:cNvPr id="10" name="TextBox 9"/>
          <p:cNvSpPr txBox="1"/>
          <p:nvPr/>
        </p:nvSpPr>
        <p:spPr>
          <a:xfrm>
            <a:off x="152400" y="1905000"/>
            <a:ext cx="1143000" cy="646331"/>
          </a:xfrm>
          <a:prstGeom prst="rect">
            <a:avLst/>
          </a:prstGeom>
          <a:noFill/>
        </p:spPr>
        <p:txBody>
          <a:bodyPr wrap="square" rtlCol="0">
            <a:spAutoFit/>
          </a:bodyPr>
          <a:lstStyle/>
          <a:p>
            <a:r>
              <a:rPr lang="en-US" sz="3600" i="1" dirty="0" smtClean="0">
                <a:latin typeface="Times New Roman" pitchFamily="18" charset="0"/>
                <a:cs typeface="Times New Roman" pitchFamily="18" charset="0"/>
              </a:rPr>
              <a:t>f</a:t>
            </a:r>
            <a:r>
              <a:rPr lang="en-US" sz="3600" dirty="0" smtClean="0">
                <a:latin typeface="Times New Roman" pitchFamily="18" charset="0"/>
                <a:cs typeface="Times New Roman" pitchFamily="18" charset="0"/>
              </a:rPr>
              <a:t>(</a:t>
            </a:r>
            <a:r>
              <a:rPr lang="en-US" sz="3600" i="1" dirty="0" smtClean="0">
                <a:latin typeface="Times New Roman" pitchFamily="18" charset="0"/>
                <a:cs typeface="Times New Roman" pitchFamily="18" charset="0"/>
              </a:rPr>
              <a:t>x</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
        <p:nvSpPr>
          <p:cNvPr id="11" name="TextBox 10"/>
          <p:cNvSpPr txBox="1"/>
          <p:nvPr/>
        </p:nvSpPr>
        <p:spPr>
          <a:xfrm>
            <a:off x="838200" y="5638800"/>
            <a:ext cx="1143000" cy="646331"/>
          </a:xfrm>
          <a:prstGeom prst="rect">
            <a:avLst/>
          </a:prstGeom>
          <a:noFill/>
        </p:spPr>
        <p:txBody>
          <a:bodyPr wrap="square" rtlCol="0">
            <a:spAutoFit/>
          </a:bodyPr>
          <a:lstStyle/>
          <a:p>
            <a:r>
              <a:rPr lang="en-US" sz="3600" dirty="0" smtClean="0">
                <a:latin typeface="Times New Roman" pitchFamily="18" charset="0"/>
                <a:cs typeface="Times New Roman" pitchFamily="18" charset="0"/>
              </a:rPr>
              <a:t>0</a:t>
            </a:r>
            <a:endParaRPr lang="en-US" sz="3600" dirty="0">
              <a:latin typeface="Times New Roman" pitchFamily="18" charset="0"/>
              <a:cs typeface="Times New Roman" pitchFamily="18" charset="0"/>
            </a:endParaRPr>
          </a:p>
        </p:txBody>
      </p:sp>
      <p:sp>
        <p:nvSpPr>
          <p:cNvPr id="12" name="TextBox 11"/>
          <p:cNvSpPr txBox="1"/>
          <p:nvPr/>
        </p:nvSpPr>
        <p:spPr>
          <a:xfrm>
            <a:off x="3352800" y="5638800"/>
            <a:ext cx="2514600" cy="646331"/>
          </a:xfrm>
          <a:prstGeom prst="rect">
            <a:avLst/>
          </a:prstGeom>
          <a:noFill/>
        </p:spPr>
        <p:txBody>
          <a:bodyPr wrap="square" rtlCol="0">
            <a:spAutoFit/>
          </a:bodyPr>
          <a:lstStyle/>
          <a:p>
            <a:r>
              <a:rPr lang="en-US" sz="3600" dirty="0" smtClean="0">
                <a:cs typeface="Times New Roman" pitchFamily="18" charset="0"/>
              </a:rPr>
              <a:t>loss size</a:t>
            </a:r>
            <a:endParaRPr lang="en-US" sz="3600" dirty="0">
              <a:cs typeface="Times New Roman" pitchFamily="18" charset="0"/>
            </a:endParaRPr>
          </a:p>
        </p:txBody>
      </p:sp>
      <p:sp>
        <p:nvSpPr>
          <p:cNvPr id="13" name="TextBox 12"/>
          <p:cNvSpPr txBox="1"/>
          <p:nvPr/>
        </p:nvSpPr>
        <p:spPr>
          <a:xfrm>
            <a:off x="7467600" y="5562600"/>
            <a:ext cx="1143000" cy="646331"/>
          </a:xfrm>
          <a:prstGeom prst="rect">
            <a:avLst/>
          </a:prstGeom>
          <a:noFill/>
        </p:spPr>
        <p:txBody>
          <a:bodyPr wrap="square" rtlCol="0">
            <a:spAutoFit/>
          </a:bodyPr>
          <a:lstStyle/>
          <a:p>
            <a:r>
              <a:rPr lang="en-US" sz="3600" i="1"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
        <p:nvSpPr>
          <p:cNvPr id="14" name="TextBox 13"/>
          <p:cNvSpPr txBox="1"/>
          <p:nvPr/>
        </p:nvSpPr>
        <p:spPr>
          <a:xfrm>
            <a:off x="3810000" y="2895600"/>
            <a:ext cx="3657600" cy="1200329"/>
          </a:xfrm>
          <a:prstGeom prst="rect">
            <a:avLst/>
          </a:prstGeom>
          <a:noFill/>
        </p:spPr>
        <p:txBody>
          <a:bodyPr wrap="square" rtlCol="0">
            <a:spAutoFit/>
          </a:bodyPr>
          <a:lstStyle/>
          <a:p>
            <a:r>
              <a:rPr lang="en-US" sz="3600" dirty="0" smtClean="0">
                <a:cs typeface="Times New Roman" pitchFamily="18" charset="0"/>
              </a:rPr>
              <a:t>example loss severity PDF</a:t>
            </a:r>
            <a:endParaRPr lang="en-US" sz="3600" dirty="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610600" cy="1470025"/>
          </a:xfrm>
        </p:spPr>
        <p:txBody>
          <a:bodyPr>
            <a:normAutofit fontScale="90000"/>
          </a:bodyPr>
          <a:lstStyle/>
          <a:p>
            <a:r>
              <a:rPr lang="en-US" dirty="0" smtClean="0"/>
              <a:t>Basic Ratemaking Workshop:</a:t>
            </a:r>
            <a:br>
              <a:rPr lang="en-US" dirty="0" smtClean="0"/>
            </a:br>
            <a:r>
              <a:rPr lang="en-US" dirty="0" smtClean="0"/>
              <a:t>Intro to Increased Limit Factors</a:t>
            </a:r>
            <a:endParaRPr lang="en-US" dirty="0"/>
          </a:p>
        </p:txBody>
      </p:sp>
      <p:sp>
        <p:nvSpPr>
          <p:cNvPr id="3" name="Subtitle 2"/>
          <p:cNvSpPr>
            <a:spLocks noGrp="1"/>
          </p:cNvSpPr>
          <p:nvPr>
            <p:ph type="subTitle" idx="1"/>
          </p:nvPr>
        </p:nvSpPr>
        <p:spPr>
          <a:xfrm>
            <a:off x="533400" y="2895600"/>
            <a:ext cx="8062912" cy="2169320"/>
          </a:xfrm>
        </p:spPr>
        <p:txBody>
          <a:bodyPr>
            <a:normAutofit/>
          </a:bodyPr>
          <a:lstStyle/>
          <a:p>
            <a:endParaRPr lang="en-US" dirty="0" smtClean="0"/>
          </a:p>
          <a:p>
            <a:r>
              <a:rPr lang="en-US" dirty="0" smtClean="0"/>
              <a:t>Deductible Ratemaking</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dirty="0" smtClean="0"/>
              <a:t>Deductible ratemaking is closely related to increased limits ratemaking</a:t>
            </a:r>
          </a:p>
          <a:p>
            <a:r>
              <a:rPr lang="en-US" dirty="0" smtClean="0">
                <a:cs typeface="Times New Roman" pitchFamily="18" charset="0"/>
              </a:rPr>
              <a:t>based on the same idea of loss layers</a:t>
            </a:r>
          </a:p>
          <a:p>
            <a:r>
              <a:rPr lang="en-US" dirty="0" smtClean="0">
                <a:cs typeface="Times New Roman" pitchFamily="18" charset="0"/>
              </a:rPr>
              <a:t>difference lies in the layers considered</a:t>
            </a:r>
          </a:p>
          <a:p>
            <a:endParaRPr lang="en-US" dirty="0" smtClean="0">
              <a:cs typeface="Times New Roman" pitchFamily="18" charset="0"/>
            </a:endParaRPr>
          </a:p>
          <a:p>
            <a:pPr>
              <a:buNone/>
            </a:pPr>
            <a:r>
              <a:rPr lang="en-US" dirty="0" smtClean="0">
                <a:cs typeface="Times New Roman" pitchFamily="18" charset="0"/>
              </a:rPr>
              <a:t>We will focus on the fixed dollar deductible</a:t>
            </a:r>
          </a:p>
          <a:p>
            <a:r>
              <a:rPr lang="en-US" dirty="0" smtClean="0">
                <a:cs typeface="Times New Roman" pitchFamily="18" charset="0"/>
              </a:rPr>
              <a:t>most common</a:t>
            </a:r>
          </a:p>
          <a:p>
            <a:r>
              <a:rPr lang="en-US" dirty="0" smtClean="0">
                <a:cs typeface="Times New Roman" pitchFamily="18" charset="0"/>
              </a:rPr>
              <a:t>simplest</a:t>
            </a:r>
          </a:p>
          <a:p>
            <a:r>
              <a:rPr lang="en-US" dirty="0" smtClean="0">
                <a:cs typeface="Times New Roman" pitchFamily="18" charset="0"/>
              </a:rPr>
              <a:t>same principles can be applied to other types of deductibles</a:t>
            </a:r>
            <a:endParaRPr lang="en-US" dirty="0">
              <a:cs typeface="Times New Roman" pitchFamily="18" charset="0"/>
            </a:endParaRPr>
          </a:p>
        </p:txBody>
      </p:sp>
      <p:sp>
        <p:nvSpPr>
          <p:cNvPr id="2" name="Title 1"/>
          <p:cNvSpPr>
            <a:spLocks noGrp="1"/>
          </p:cNvSpPr>
          <p:nvPr>
            <p:ph type="title"/>
          </p:nvPr>
        </p:nvSpPr>
        <p:spPr/>
        <p:txBody>
          <a:bodyPr>
            <a:normAutofit/>
          </a:bodyPr>
          <a:lstStyle/>
          <a:p>
            <a:r>
              <a:rPr lang="en-US" dirty="0" smtClean="0"/>
              <a:t>Deductibles</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dirty="0" smtClean="0"/>
              <a:t>Loss Elimination Ratio (</a:t>
            </a:r>
            <a:r>
              <a:rPr lang="en-US" dirty="0" err="1" smtClean="0"/>
              <a:t>LER</a:t>
            </a:r>
            <a:r>
              <a:rPr lang="en-US" dirty="0" smtClean="0"/>
              <a:t>)</a:t>
            </a:r>
          </a:p>
          <a:p>
            <a:r>
              <a:rPr lang="en-US" dirty="0" smtClean="0">
                <a:cs typeface="Times New Roman" pitchFamily="18" charset="0"/>
              </a:rPr>
              <a:t>savings associated with use of deductible</a:t>
            </a:r>
          </a:p>
          <a:p>
            <a:r>
              <a:rPr lang="en-US" dirty="0" smtClean="0">
                <a:cs typeface="Times New Roman" pitchFamily="18" charset="0"/>
              </a:rPr>
              <a:t>equal to proportion of ground-up losses eliminated by deductible</a:t>
            </a:r>
          </a:p>
          <a:p>
            <a:endParaRPr lang="en-US" dirty="0" smtClean="0">
              <a:cs typeface="Times New Roman" pitchFamily="18" charset="0"/>
            </a:endParaRPr>
          </a:p>
          <a:p>
            <a:pPr>
              <a:buNone/>
            </a:pPr>
            <a:r>
              <a:rPr lang="en-US" dirty="0" smtClean="0">
                <a:cs typeface="Times New Roman" pitchFamily="18" charset="0"/>
              </a:rPr>
              <a:t>Expected ground-up loss</a:t>
            </a:r>
          </a:p>
          <a:p>
            <a:r>
              <a:rPr lang="en-US" dirty="0" smtClean="0">
                <a:cs typeface="Times New Roman" pitchFamily="18" charset="0"/>
              </a:rPr>
              <a:t>full value property or total limits liability = E[</a:t>
            </a:r>
            <a:r>
              <a:rPr lang="en-US" i="1" dirty="0" smtClean="0">
                <a:latin typeface="Times New Roman" pitchFamily="18" charset="0"/>
                <a:cs typeface="Times New Roman" pitchFamily="18" charset="0"/>
              </a:rPr>
              <a:t>X</a:t>
            </a:r>
            <a:r>
              <a:rPr lang="en-US" dirty="0" smtClean="0">
                <a:cs typeface="Times New Roman" pitchFamily="18" charset="0"/>
              </a:rPr>
              <a:t>]</a:t>
            </a:r>
          </a:p>
          <a:p>
            <a:endParaRPr lang="en-US" dirty="0" smtClean="0">
              <a:cs typeface="Times New Roman" pitchFamily="18" charset="0"/>
            </a:endParaRPr>
          </a:p>
          <a:p>
            <a:pPr>
              <a:buNone/>
            </a:pPr>
            <a:r>
              <a:rPr lang="en-US" dirty="0" smtClean="0">
                <a:cs typeface="Times New Roman" pitchFamily="18" charset="0"/>
              </a:rPr>
              <a:t>Expected losses below deductible </a:t>
            </a:r>
            <a:r>
              <a:rPr lang="en-US" i="1" dirty="0" smtClean="0">
                <a:latin typeface="Times New Roman" pitchFamily="18" charset="0"/>
                <a:cs typeface="Times New Roman" pitchFamily="18" charset="0"/>
              </a:rPr>
              <a:t>j</a:t>
            </a:r>
          </a:p>
          <a:p>
            <a:r>
              <a:rPr lang="en-US" dirty="0" smtClean="0">
                <a:cs typeface="Times New Roman" pitchFamily="18" charset="0"/>
              </a:rPr>
              <a:t>limited expected loss = E[</a:t>
            </a:r>
            <a:r>
              <a:rPr lang="en-US" i="1" dirty="0" err="1" smtClean="0">
                <a:latin typeface="Times New Roman" pitchFamily="18" charset="0"/>
                <a:cs typeface="Times New Roman" pitchFamily="18" charset="0"/>
              </a:rPr>
              <a:t>X</a:t>
            </a:r>
            <a:r>
              <a:rPr lang="en-US" dirty="0" err="1" smtClean="0">
                <a:cs typeface="Times New Roman" pitchFamily="18" charset="0"/>
              </a:rPr>
              <a:t>^</a:t>
            </a:r>
            <a:r>
              <a:rPr lang="en-US" i="1" dirty="0" err="1" smtClean="0">
                <a:latin typeface="Times New Roman" pitchFamily="18" charset="0"/>
                <a:cs typeface="Times New Roman" pitchFamily="18" charset="0"/>
              </a:rPr>
              <a:t>j</a:t>
            </a:r>
            <a:r>
              <a:rPr lang="en-US" dirty="0" smtClean="0">
                <a:cs typeface="Times New Roman" pitchFamily="18" charset="0"/>
              </a:rPr>
              <a:t>]</a:t>
            </a:r>
          </a:p>
          <a:p>
            <a:endParaRPr lang="en-US" i="1" dirty="0" smtClean="0">
              <a:latin typeface="Times New Roman" pitchFamily="18" charset="0"/>
              <a:cs typeface="Times New Roman" pitchFamily="18" charset="0"/>
            </a:endParaRPr>
          </a:p>
          <a:p>
            <a:pPr>
              <a:buNone/>
            </a:pPr>
            <a:r>
              <a:rPr lang="en-US" dirty="0" smtClean="0">
                <a:cs typeface="Times New Roman" pitchFamily="18" charset="0"/>
              </a:rPr>
              <a:t>Example: </a:t>
            </a:r>
            <a:r>
              <a:rPr lang="en-US" dirty="0" err="1" smtClean="0">
                <a:cs typeface="Times New Roman" pitchFamily="18" charset="0"/>
              </a:rPr>
              <a:t>LER</a:t>
            </a:r>
            <a:r>
              <a:rPr lang="en-US" dirty="0" smtClean="0">
                <a:cs typeface="Times New Roman" pitchFamily="18" charset="0"/>
              </a:rPr>
              <a:t>(j) = E[</a:t>
            </a:r>
            <a:r>
              <a:rPr lang="en-US" i="1" dirty="0" err="1" smtClean="0">
                <a:latin typeface="Times New Roman" pitchFamily="18" charset="0"/>
                <a:cs typeface="Times New Roman" pitchFamily="18" charset="0"/>
              </a:rPr>
              <a:t>X</a:t>
            </a:r>
            <a:r>
              <a:rPr lang="en-US" dirty="0" err="1" smtClean="0">
                <a:cs typeface="Times New Roman" pitchFamily="18" charset="0"/>
              </a:rPr>
              <a:t>^</a:t>
            </a:r>
            <a:r>
              <a:rPr lang="en-US" i="1" dirty="0" err="1" smtClean="0">
                <a:latin typeface="Times New Roman" pitchFamily="18" charset="0"/>
                <a:cs typeface="Times New Roman" pitchFamily="18" charset="0"/>
              </a:rPr>
              <a:t>j</a:t>
            </a:r>
            <a:r>
              <a:rPr lang="en-US" dirty="0" smtClean="0">
                <a:cs typeface="Times New Roman" pitchFamily="18" charset="0"/>
              </a:rPr>
              <a:t>] / E[</a:t>
            </a:r>
            <a:r>
              <a:rPr lang="en-US" i="1" dirty="0" smtClean="0">
                <a:latin typeface="Times New Roman" pitchFamily="18" charset="0"/>
                <a:cs typeface="Times New Roman" pitchFamily="18" charset="0"/>
              </a:rPr>
              <a:t>X</a:t>
            </a:r>
            <a:r>
              <a:rPr lang="en-US" dirty="0" smtClean="0">
                <a:cs typeface="Times New Roman" pitchFamily="18" charset="0"/>
              </a:rPr>
              <a:t>]</a:t>
            </a:r>
            <a:endParaRPr lang="en-US" dirty="0">
              <a:cs typeface="Times New Roman" pitchFamily="18" charset="0"/>
            </a:endParaRPr>
          </a:p>
        </p:txBody>
      </p:sp>
      <p:sp>
        <p:nvSpPr>
          <p:cNvPr id="2" name="Title 1"/>
          <p:cNvSpPr>
            <a:spLocks noGrp="1"/>
          </p:cNvSpPr>
          <p:nvPr>
            <p:ph type="title"/>
          </p:nvPr>
        </p:nvSpPr>
        <p:spPr/>
        <p:txBody>
          <a:bodyPr>
            <a:normAutofit/>
          </a:bodyPr>
          <a:lstStyle/>
          <a:p>
            <a:r>
              <a:rPr lang="en-US" dirty="0" smtClean="0"/>
              <a:t>Deductibles</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The </a:t>
            </a:r>
            <a:r>
              <a:rPr lang="en-US" dirty="0" err="1" smtClean="0"/>
              <a:t>LER</a:t>
            </a:r>
            <a:r>
              <a:rPr lang="en-US" dirty="0" smtClean="0"/>
              <a:t> is used to derive a deductible relativity (DR)</a:t>
            </a:r>
          </a:p>
          <a:p>
            <a:r>
              <a:rPr lang="en-US" dirty="0" smtClean="0">
                <a:cs typeface="Times New Roman" pitchFamily="18" charset="0"/>
              </a:rPr>
              <a:t>deductible analog of an </a:t>
            </a:r>
            <a:r>
              <a:rPr lang="en-US" dirty="0" err="1" smtClean="0">
                <a:cs typeface="Times New Roman" pitchFamily="18" charset="0"/>
              </a:rPr>
              <a:t>ILF</a:t>
            </a:r>
            <a:endParaRPr lang="en-US" dirty="0" smtClean="0">
              <a:cs typeface="Times New Roman" pitchFamily="18" charset="0"/>
            </a:endParaRPr>
          </a:p>
          <a:p>
            <a:r>
              <a:rPr lang="en-US" dirty="0" smtClean="0">
                <a:cs typeface="Times New Roman" pitchFamily="18" charset="0"/>
              </a:rPr>
              <a:t>factor applied to the base premium to reflect a deductible</a:t>
            </a:r>
          </a:p>
          <a:p>
            <a:endParaRPr lang="en-US" dirty="0" smtClean="0">
              <a:cs typeface="Times New Roman" pitchFamily="18" charset="0"/>
            </a:endParaRPr>
          </a:p>
          <a:p>
            <a:pPr>
              <a:buNone/>
            </a:pPr>
            <a:r>
              <a:rPr lang="en-US" dirty="0" smtClean="0">
                <a:cs typeface="Times New Roman" pitchFamily="18" charset="0"/>
              </a:rPr>
              <a:t>Factor depends on:</a:t>
            </a:r>
          </a:p>
          <a:p>
            <a:r>
              <a:rPr lang="en-US" dirty="0" err="1" smtClean="0">
                <a:cs typeface="Times New Roman" pitchFamily="18" charset="0"/>
              </a:rPr>
              <a:t>LER</a:t>
            </a:r>
            <a:r>
              <a:rPr lang="en-US" dirty="0" smtClean="0">
                <a:cs typeface="Times New Roman" pitchFamily="18" charset="0"/>
              </a:rPr>
              <a:t> of the base deductible</a:t>
            </a:r>
          </a:p>
          <a:p>
            <a:r>
              <a:rPr lang="en-US" dirty="0" err="1" smtClean="0">
                <a:cs typeface="Times New Roman" pitchFamily="18" charset="0"/>
              </a:rPr>
              <a:t>LER</a:t>
            </a:r>
            <a:r>
              <a:rPr lang="en-US" dirty="0" smtClean="0">
                <a:cs typeface="Times New Roman" pitchFamily="18" charset="0"/>
              </a:rPr>
              <a:t> of the desired deductible</a:t>
            </a:r>
            <a:endParaRPr lang="en-US" dirty="0">
              <a:cs typeface="Times New Roman" pitchFamily="18" charset="0"/>
            </a:endParaRPr>
          </a:p>
        </p:txBody>
      </p:sp>
      <p:sp>
        <p:nvSpPr>
          <p:cNvPr id="2" name="Title 1"/>
          <p:cNvSpPr>
            <a:spLocks noGrp="1"/>
          </p:cNvSpPr>
          <p:nvPr>
            <p:ph type="title"/>
          </p:nvPr>
        </p:nvSpPr>
        <p:spPr/>
        <p:txBody>
          <a:bodyPr>
            <a:normAutofit/>
          </a:bodyPr>
          <a:lstStyle/>
          <a:p>
            <a:r>
              <a:rPr lang="en-US" dirty="0" smtClean="0"/>
              <a:t>Deductibles</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Example:</a:t>
            </a:r>
          </a:p>
          <a:p>
            <a:r>
              <a:rPr lang="en-US" dirty="0" smtClean="0">
                <a:cs typeface="Times New Roman" pitchFamily="18" charset="0"/>
              </a:rPr>
              <a:t>base deductible is full coverage (i.e. no deductible)</a:t>
            </a:r>
          </a:p>
          <a:p>
            <a:r>
              <a:rPr lang="en-US" dirty="0" smtClean="0">
                <a:cs typeface="Times New Roman" pitchFamily="18" charset="0"/>
              </a:rPr>
              <a:t>insurance policy with deductible </a:t>
            </a:r>
            <a:r>
              <a:rPr lang="en-US" i="1" dirty="0" smtClean="0">
                <a:latin typeface="Times New Roman" pitchFamily="18" charset="0"/>
                <a:cs typeface="Times New Roman" pitchFamily="18" charset="0"/>
              </a:rPr>
              <a:t>j</a:t>
            </a:r>
            <a:r>
              <a:rPr lang="en-US" dirty="0" smtClean="0">
                <a:cs typeface="Times New Roman" pitchFamily="18" charset="0"/>
              </a:rPr>
              <a:t> benefits from a savings equal to </a:t>
            </a:r>
            <a:r>
              <a:rPr lang="en-US" dirty="0" err="1" smtClean="0">
                <a:cs typeface="Times New Roman" pitchFamily="18" charset="0"/>
              </a:rPr>
              <a:t>LER</a:t>
            </a:r>
            <a:r>
              <a:rPr lang="en-US" dirty="0" smtClean="0">
                <a:cs typeface="Times New Roman" pitchFamily="18" charset="0"/>
              </a:rPr>
              <a:t>(</a:t>
            </a:r>
            <a:r>
              <a:rPr lang="en-US" i="1" dirty="0" smtClean="0">
                <a:latin typeface="Times New Roman" pitchFamily="18" charset="0"/>
                <a:cs typeface="Times New Roman" pitchFamily="18" charset="0"/>
              </a:rPr>
              <a:t>j</a:t>
            </a:r>
            <a:r>
              <a:rPr lang="en-US" dirty="0" smtClean="0">
                <a:cs typeface="Times New Roman" pitchFamily="18" charset="0"/>
              </a:rPr>
              <a:t>)</a:t>
            </a:r>
          </a:p>
          <a:p>
            <a:r>
              <a:rPr lang="en-US" dirty="0" smtClean="0">
                <a:cs typeface="Times New Roman" pitchFamily="18" charset="0"/>
              </a:rPr>
              <a:t>in this case, DR(</a:t>
            </a:r>
            <a:r>
              <a:rPr lang="en-US" i="1" dirty="0" smtClean="0">
                <a:latin typeface="Times New Roman" pitchFamily="18" charset="0"/>
                <a:cs typeface="Times New Roman" pitchFamily="18" charset="0"/>
              </a:rPr>
              <a:t>j</a:t>
            </a:r>
            <a:r>
              <a:rPr lang="en-US" dirty="0" smtClean="0">
                <a:cs typeface="Times New Roman" pitchFamily="18" charset="0"/>
              </a:rPr>
              <a:t>) = 1 – </a:t>
            </a:r>
            <a:r>
              <a:rPr lang="en-US" dirty="0" err="1" smtClean="0">
                <a:cs typeface="Times New Roman" pitchFamily="18" charset="0"/>
              </a:rPr>
              <a:t>LER</a:t>
            </a:r>
            <a:r>
              <a:rPr lang="en-US" dirty="0" smtClean="0">
                <a:cs typeface="Times New Roman" pitchFamily="18" charset="0"/>
              </a:rPr>
              <a:t>(</a:t>
            </a:r>
            <a:r>
              <a:rPr lang="en-US" i="1" dirty="0" smtClean="0">
                <a:latin typeface="Times New Roman" pitchFamily="18" charset="0"/>
                <a:cs typeface="Times New Roman" pitchFamily="18" charset="0"/>
              </a:rPr>
              <a:t>j</a:t>
            </a:r>
            <a:r>
              <a:rPr lang="en-US" dirty="0" smtClean="0">
                <a:cs typeface="Times New Roman" pitchFamily="18" charset="0"/>
              </a:rPr>
              <a:t>)</a:t>
            </a:r>
          </a:p>
          <a:p>
            <a:pPr>
              <a:buNone/>
            </a:pPr>
            <a:endParaRPr lang="en-US" dirty="0" smtClean="0">
              <a:cs typeface="Times New Roman" pitchFamily="18" charset="0"/>
            </a:endParaRPr>
          </a:p>
        </p:txBody>
      </p:sp>
      <p:sp>
        <p:nvSpPr>
          <p:cNvPr id="2" name="Title 1"/>
          <p:cNvSpPr>
            <a:spLocks noGrp="1"/>
          </p:cNvSpPr>
          <p:nvPr>
            <p:ph type="title"/>
          </p:nvPr>
        </p:nvSpPr>
        <p:spPr/>
        <p:txBody>
          <a:bodyPr>
            <a:normAutofit/>
          </a:bodyPr>
          <a:lstStyle/>
          <a:p>
            <a:r>
              <a:rPr lang="en-US" dirty="0" smtClean="0"/>
              <a:t>Deductibles</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If the full coverage premium for auto physical damage is $1,000 and the customer wants a $500 deductible, we can determine the $500 deductible premium if we know </a:t>
            </a:r>
            <a:r>
              <a:rPr lang="en-US" dirty="0" err="1" smtClean="0"/>
              <a:t>LER</a:t>
            </a:r>
            <a:r>
              <a:rPr lang="en-US" dirty="0" smtClean="0"/>
              <a:t>($500). Assume </a:t>
            </a:r>
            <a:r>
              <a:rPr lang="en-US" dirty="0" err="1" smtClean="0"/>
              <a:t>LER</a:t>
            </a:r>
            <a:r>
              <a:rPr lang="en-US" dirty="0" smtClean="0"/>
              <a:t>($500) = 31%.</a:t>
            </a:r>
          </a:p>
          <a:p>
            <a:pPr>
              <a:buNone/>
            </a:pPr>
            <a:endParaRPr lang="en-US" dirty="0" smtClean="0"/>
          </a:p>
          <a:p>
            <a:r>
              <a:rPr lang="en-US" dirty="0" smtClean="0">
                <a:cs typeface="Times New Roman" pitchFamily="18" charset="0"/>
              </a:rPr>
              <a:t>DR($500) = 1 – 0.31 = 0.69</a:t>
            </a:r>
          </a:p>
          <a:p>
            <a:r>
              <a:rPr lang="en-US" dirty="0" smtClean="0">
                <a:cs typeface="Times New Roman" pitchFamily="18" charset="0"/>
              </a:rPr>
              <a:t>$500 </a:t>
            </a:r>
            <a:r>
              <a:rPr lang="en-US" smtClean="0">
                <a:cs typeface="Times New Roman" pitchFamily="18" charset="0"/>
              </a:rPr>
              <a:t>deductible premium = 0.69 × $1,000 = $690</a:t>
            </a:r>
            <a:endParaRPr lang="en-US" dirty="0" smtClean="0">
              <a:cs typeface="Times New Roman" pitchFamily="18" charset="0"/>
            </a:endParaRPr>
          </a:p>
        </p:txBody>
      </p:sp>
      <p:sp>
        <p:nvSpPr>
          <p:cNvPr id="2" name="Title 1"/>
          <p:cNvSpPr>
            <a:spLocks noGrp="1"/>
          </p:cNvSpPr>
          <p:nvPr>
            <p:ph type="title"/>
          </p:nvPr>
        </p:nvSpPr>
        <p:spPr/>
        <p:txBody>
          <a:bodyPr>
            <a:normAutofit/>
          </a:bodyPr>
          <a:lstStyle/>
          <a:p>
            <a:r>
              <a:rPr lang="en-US" dirty="0" smtClean="0"/>
              <a:t>Deductibles</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Calculate the $5,000 and $10,000 deductible relativities using the following ground-up losses for unlimited policies with no deductibles.</a:t>
            </a:r>
            <a:endParaRPr lang="en-US" dirty="0" smtClean="0">
              <a:cs typeface="Times New Roman" pitchFamily="18" charset="0"/>
            </a:endParaRPr>
          </a:p>
        </p:txBody>
      </p:sp>
      <p:sp>
        <p:nvSpPr>
          <p:cNvPr id="2" name="Title 1"/>
          <p:cNvSpPr>
            <a:spLocks noGrp="1"/>
          </p:cNvSpPr>
          <p:nvPr>
            <p:ph type="title"/>
          </p:nvPr>
        </p:nvSpPr>
        <p:spPr/>
        <p:txBody>
          <a:bodyPr>
            <a:normAutofit fontScale="90000"/>
          </a:bodyPr>
          <a:lstStyle/>
          <a:p>
            <a:r>
              <a:rPr lang="en-US" dirty="0" smtClean="0"/>
              <a:t>Calculating a Deductible Relativity using Empirical Data</a:t>
            </a:r>
            <a:endParaRPr lang="en-US" dirty="0"/>
          </a:p>
        </p:txBody>
      </p:sp>
      <p:graphicFrame>
        <p:nvGraphicFramePr>
          <p:cNvPr id="4" name="Table 3"/>
          <p:cNvGraphicFramePr>
            <a:graphicFrameLocks noGrp="1"/>
          </p:cNvGraphicFramePr>
          <p:nvPr/>
        </p:nvGraphicFramePr>
        <p:xfrm>
          <a:off x="3200400" y="3505200"/>
          <a:ext cx="2743200" cy="3108960"/>
        </p:xfrm>
        <a:graphic>
          <a:graphicData uri="http://schemas.openxmlformats.org/drawingml/2006/table">
            <a:tbl>
              <a:tblPr firstRow="1" bandRow="1">
                <a:tableStyleId>{5C22544A-7EE6-4342-B048-85BDC9FD1C3A}</a:tableStyleId>
              </a:tblPr>
              <a:tblGrid>
                <a:gridCol w="2743200"/>
              </a:tblGrid>
              <a:tr h="370840">
                <a:tc>
                  <a:txBody>
                    <a:bodyPr/>
                    <a:lstStyle/>
                    <a:p>
                      <a:pPr algn="ctr"/>
                      <a:r>
                        <a:rPr lang="en-US" sz="2800" dirty="0" smtClean="0"/>
                        <a:t>Losses </a:t>
                      </a:r>
                      <a:r>
                        <a:rPr lang="en-US" sz="2800" i="1" dirty="0" smtClean="0">
                          <a:latin typeface="Times New Roman" pitchFamily="18" charset="0"/>
                          <a:cs typeface="Times New Roman" pitchFamily="18" charset="0"/>
                        </a:rPr>
                        <a:t>x</a:t>
                      </a:r>
                      <a:endParaRPr lang="en-US" sz="2800" i="1" dirty="0">
                        <a:latin typeface="Times New Roman" pitchFamily="18" charset="0"/>
                        <a:cs typeface="Times New Roman" pitchFamily="18" charset="0"/>
                      </a:endParaRPr>
                    </a:p>
                  </a:txBody>
                  <a:tcPr/>
                </a:tc>
              </a:tr>
              <a:tr h="370840">
                <a:tc>
                  <a:txBody>
                    <a:bodyPr/>
                    <a:lstStyle/>
                    <a:p>
                      <a:pPr algn="ctr"/>
                      <a:r>
                        <a:rPr lang="en-US" sz="2800" dirty="0" smtClean="0"/>
                        <a:t>$2,000</a:t>
                      </a:r>
                      <a:endParaRPr lang="en-US" sz="2800" dirty="0"/>
                    </a:p>
                  </a:txBody>
                  <a:tcPr/>
                </a:tc>
              </a:tr>
              <a:tr h="370840">
                <a:tc>
                  <a:txBody>
                    <a:bodyPr/>
                    <a:lstStyle/>
                    <a:p>
                      <a:pPr algn="ctr"/>
                      <a:r>
                        <a:rPr lang="en-US" sz="2800" dirty="0" smtClean="0"/>
                        <a:t>$9,500</a:t>
                      </a:r>
                      <a:endParaRPr lang="en-US" sz="2800" dirty="0"/>
                    </a:p>
                  </a:txBody>
                  <a:tcPr/>
                </a:tc>
              </a:tr>
              <a:tr h="370840">
                <a:tc>
                  <a:txBody>
                    <a:bodyPr/>
                    <a:lstStyle/>
                    <a:p>
                      <a:pPr algn="ctr"/>
                      <a:r>
                        <a:rPr lang="en-US" sz="2800" dirty="0" smtClean="0"/>
                        <a:t>$18,000</a:t>
                      </a:r>
                      <a:endParaRPr lang="en-US" sz="2800" dirty="0"/>
                    </a:p>
                  </a:txBody>
                  <a:tcPr/>
                </a:tc>
              </a:tr>
              <a:tr h="370840">
                <a:tc>
                  <a:txBody>
                    <a:bodyPr/>
                    <a:lstStyle/>
                    <a:p>
                      <a:pPr algn="ctr"/>
                      <a:r>
                        <a:rPr lang="en-US" sz="2800" dirty="0" smtClean="0"/>
                        <a:t>$30,500</a:t>
                      </a:r>
                      <a:endParaRPr lang="en-US" sz="2800" dirty="0"/>
                    </a:p>
                  </a:txBody>
                  <a:tcPr/>
                </a:tc>
              </a:tr>
              <a:tr h="370840">
                <a:tc>
                  <a:txBody>
                    <a:bodyPr/>
                    <a:lstStyle/>
                    <a:p>
                      <a:pPr algn="ctr"/>
                      <a:r>
                        <a:rPr lang="en-US" sz="2800" dirty="0" smtClean="0"/>
                        <a:t>$75,000</a:t>
                      </a:r>
                      <a:endParaRPr lang="en-US" sz="2800" dirty="0"/>
                    </a:p>
                  </a:txBody>
                  <a:tcPr/>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524000"/>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dirty="0" smtClean="0"/>
                        <a:t>Losses </a:t>
                      </a:r>
                      <a:r>
                        <a:rPr lang="en-US" i="1" dirty="0" smtClean="0">
                          <a:latin typeface="Times New Roman" pitchFamily="18" charset="0"/>
                          <a:cs typeface="Times New Roman" pitchFamily="18" charset="0"/>
                        </a:rPr>
                        <a:t>x</a:t>
                      </a:r>
                      <a:endParaRPr lang="en-US" i="1" dirty="0">
                        <a:latin typeface="Times New Roman" pitchFamily="18" charset="0"/>
                        <a:cs typeface="Times New Roman" pitchFamily="18" charset="0"/>
                      </a:endParaRPr>
                    </a:p>
                  </a:txBody>
                  <a:tcPr/>
                </a:tc>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$2,000</a:t>
                      </a: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$9,500</a:t>
                      </a: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$18,000</a:t>
                      </a: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$30,500</a:t>
                      </a: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$75,000</a:t>
                      </a: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
        <p:nvSpPr>
          <p:cNvPr id="2" name="Title 1"/>
          <p:cNvSpPr>
            <a:spLocks noGrp="1"/>
          </p:cNvSpPr>
          <p:nvPr>
            <p:ph type="title"/>
          </p:nvPr>
        </p:nvSpPr>
        <p:spPr/>
        <p:txBody>
          <a:bodyPr>
            <a:normAutofit fontScale="90000"/>
          </a:bodyPr>
          <a:lstStyle/>
          <a:p>
            <a:r>
              <a:rPr lang="en-US" dirty="0" smtClean="0"/>
              <a:t>Calculating a Deductible Relativity using Empirical Data</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524000"/>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dirty="0" smtClean="0"/>
                        <a:t>Losses </a:t>
                      </a:r>
                      <a:r>
                        <a:rPr lang="en-US" i="1" dirty="0" smtClean="0">
                          <a:latin typeface="Times New Roman" pitchFamily="18" charset="0"/>
                          <a:cs typeface="Times New Roman" pitchFamily="18" charset="0"/>
                        </a:rPr>
                        <a:t>x</a:t>
                      </a:r>
                      <a:endParaRPr lang="en-US" i="1" dirty="0">
                        <a:latin typeface="Times New Roman" pitchFamily="18" charset="0"/>
                        <a:cs typeface="Times New Roman" pitchFamily="18" charset="0"/>
                      </a:endParaRPr>
                    </a:p>
                  </a:txBody>
                  <a:tcPr/>
                </a:tc>
                <a:tc>
                  <a:txBody>
                    <a:bodyPr/>
                    <a:lstStyle/>
                    <a:p>
                      <a:pPr algn="ctr"/>
                      <a:r>
                        <a:rPr lang="en-US" dirty="0" smtClean="0"/>
                        <a:t>min{</a:t>
                      </a:r>
                      <a:r>
                        <a:rPr lang="en-US" i="1" dirty="0" smtClean="0">
                          <a:latin typeface="Times New Roman" pitchFamily="18" charset="0"/>
                          <a:cs typeface="Times New Roman" pitchFamily="18" charset="0"/>
                        </a:rPr>
                        <a:t>x</a:t>
                      </a:r>
                      <a:r>
                        <a:rPr lang="en-US" dirty="0" smtClean="0"/>
                        <a:t>, $5k}</a:t>
                      </a:r>
                      <a:endParaRPr lang="en-US" dirty="0"/>
                    </a:p>
                  </a:txBody>
                  <a:tcPr/>
                </a:tc>
                <a:tc>
                  <a:txBody>
                    <a:bodyPr/>
                    <a:lstStyle/>
                    <a:p>
                      <a:pPr algn="ctr"/>
                      <a:r>
                        <a:rPr lang="en-US" dirty="0" smtClean="0"/>
                        <a:t>min{</a:t>
                      </a:r>
                      <a:r>
                        <a:rPr lang="en-US" i="1" dirty="0" smtClean="0">
                          <a:latin typeface="Times New Roman" pitchFamily="18" charset="0"/>
                          <a:cs typeface="Times New Roman" pitchFamily="18" charset="0"/>
                        </a:rPr>
                        <a:t>x</a:t>
                      </a:r>
                      <a:r>
                        <a:rPr lang="en-US" dirty="0" smtClean="0"/>
                        <a:t>, $10k}</a:t>
                      </a:r>
                      <a:endParaRPr lang="en-US" dirty="0"/>
                    </a:p>
                  </a:txBody>
                  <a:tcPr/>
                </a:tc>
              </a:tr>
              <a:tr h="370840">
                <a:tc>
                  <a:txBody>
                    <a:bodyPr/>
                    <a:lstStyle/>
                    <a:p>
                      <a:pPr algn="ctr"/>
                      <a:r>
                        <a:rPr lang="en-US" dirty="0" smtClean="0"/>
                        <a:t>$2,000</a:t>
                      </a:r>
                      <a:endParaRPr lang="en-US" dirty="0"/>
                    </a:p>
                  </a:txBody>
                  <a:tcPr/>
                </a:tc>
                <a:tc>
                  <a:txBody>
                    <a:bodyPr/>
                    <a:lstStyle/>
                    <a:p>
                      <a:pPr algn="ctr"/>
                      <a:r>
                        <a:rPr lang="en-US" dirty="0" smtClean="0"/>
                        <a:t>$2,000</a:t>
                      </a:r>
                      <a:endParaRPr lang="en-US" dirty="0"/>
                    </a:p>
                  </a:txBody>
                  <a:tcPr/>
                </a:tc>
                <a:tc>
                  <a:txBody>
                    <a:bodyPr/>
                    <a:lstStyle/>
                    <a:p>
                      <a:pPr algn="ctr"/>
                      <a:r>
                        <a:rPr lang="en-US" dirty="0" smtClean="0"/>
                        <a:t>$2,000</a:t>
                      </a:r>
                      <a:endParaRPr lang="en-US" dirty="0"/>
                    </a:p>
                  </a:txBody>
                  <a:tcPr/>
                </a:tc>
              </a:tr>
              <a:tr h="370840">
                <a:tc>
                  <a:txBody>
                    <a:bodyPr/>
                    <a:lstStyle/>
                    <a:p>
                      <a:pPr algn="ctr"/>
                      <a:r>
                        <a:rPr lang="en-US" dirty="0" smtClean="0"/>
                        <a:t>$9,500</a:t>
                      </a:r>
                      <a:endParaRPr lang="en-US" dirty="0"/>
                    </a:p>
                  </a:txBody>
                  <a:tcPr/>
                </a:tc>
                <a:tc>
                  <a:txBody>
                    <a:bodyPr/>
                    <a:lstStyle/>
                    <a:p>
                      <a:pPr algn="ctr"/>
                      <a:r>
                        <a:rPr lang="en-US" dirty="0" smtClean="0"/>
                        <a:t>$5,000</a:t>
                      </a:r>
                      <a:endParaRPr lang="en-US" dirty="0"/>
                    </a:p>
                  </a:txBody>
                  <a:tcPr/>
                </a:tc>
                <a:tc>
                  <a:txBody>
                    <a:bodyPr/>
                    <a:lstStyle/>
                    <a:p>
                      <a:pPr algn="ctr"/>
                      <a:r>
                        <a:rPr lang="en-US" dirty="0" smtClean="0"/>
                        <a:t>$9,500</a:t>
                      </a:r>
                      <a:endParaRPr lang="en-US" dirty="0"/>
                    </a:p>
                  </a:txBody>
                  <a:tcPr/>
                </a:tc>
              </a:tr>
              <a:tr h="370840">
                <a:tc>
                  <a:txBody>
                    <a:bodyPr/>
                    <a:lstStyle/>
                    <a:p>
                      <a:pPr algn="ctr"/>
                      <a:r>
                        <a:rPr lang="en-US" dirty="0" smtClean="0"/>
                        <a:t>$18,000</a:t>
                      </a:r>
                      <a:endParaRPr lang="en-US" dirty="0"/>
                    </a:p>
                  </a:txBody>
                  <a:tcPr/>
                </a:tc>
                <a:tc>
                  <a:txBody>
                    <a:bodyPr/>
                    <a:lstStyle/>
                    <a:p>
                      <a:pPr algn="ctr"/>
                      <a:r>
                        <a:rPr lang="en-US" dirty="0" smtClean="0"/>
                        <a:t>$5,000</a:t>
                      </a:r>
                      <a:endParaRPr lang="en-US" dirty="0"/>
                    </a:p>
                  </a:txBody>
                  <a:tcPr/>
                </a:tc>
                <a:tc>
                  <a:txBody>
                    <a:bodyPr/>
                    <a:lstStyle/>
                    <a:p>
                      <a:pPr algn="ctr"/>
                      <a:r>
                        <a:rPr lang="en-US" dirty="0" smtClean="0"/>
                        <a:t>$10,000</a:t>
                      </a:r>
                      <a:endParaRPr lang="en-US" dirty="0"/>
                    </a:p>
                  </a:txBody>
                  <a:tcPr/>
                </a:tc>
              </a:tr>
              <a:tr h="370840">
                <a:tc>
                  <a:txBody>
                    <a:bodyPr/>
                    <a:lstStyle/>
                    <a:p>
                      <a:pPr algn="ctr"/>
                      <a:r>
                        <a:rPr lang="en-US" dirty="0" smtClean="0"/>
                        <a:t>$30,500</a:t>
                      </a:r>
                      <a:endParaRPr lang="en-US" dirty="0"/>
                    </a:p>
                  </a:txBody>
                  <a:tcPr/>
                </a:tc>
                <a:tc>
                  <a:txBody>
                    <a:bodyPr/>
                    <a:lstStyle/>
                    <a:p>
                      <a:pPr algn="ctr"/>
                      <a:r>
                        <a:rPr lang="en-US" dirty="0" smtClean="0"/>
                        <a:t>$5,000</a:t>
                      </a:r>
                      <a:endParaRPr lang="en-US" dirty="0"/>
                    </a:p>
                  </a:txBody>
                  <a:tcPr/>
                </a:tc>
                <a:tc>
                  <a:txBody>
                    <a:bodyPr/>
                    <a:lstStyle/>
                    <a:p>
                      <a:pPr algn="ctr"/>
                      <a:r>
                        <a:rPr lang="en-US" dirty="0" smtClean="0"/>
                        <a:t>$10,000</a:t>
                      </a:r>
                      <a:endParaRPr lang="en-US" dirty="0"/>
                    </a:p>
                  </a:txBody>
                  <a:tcPr/>
                </a:tc>
              </a:tr>
              <a:tr h="370840">
                <a:tc>
                  <a:txBody>
                    <a:bodyPr/>
                    <a:lstStyle/>
                    <a:p>
                      <a:pPr algn="ctr"/>
                      <a:r>
                        <a:rPr lang="en-US" dirty="0" smtClean="0"/>
                        <a:t>$75,000</a:t>
                      </a:r>
                      <a:endParaRPr lang="en-US" dirty="0"/>
                    </a:p>
                  </a:txBody>
                  <a:tcPr/>
                </a:tc>
                <a:tc>
                  <a:txBody>
                    <a:bodyPr/>
                    <a:lstStyle/>
                    <a:p>
                      <a:pPr algn="ctr"/>
                      <a:r>
                        <a:rPr lang="en-US" dirty="0" smtClean="0"/>
                        <a:t>$5,000</a:t>
                      </a:r>
                      <a:endParaRPr lang="en-US" dirty="0"/>
                    </a:p>
                  </a:txBody>
                  <a:tcPr/>
                </a:tc>
                <a:tc>
                  <a:txBody>
                    <a:bodyPr/>
                    <a:lstStyle/>
                    <a:p>
                      <a:pPr algn="ctr"/>
                      <a:r>
                        <a:rPr lang="en-US" dirty="0" smtClean="0"/>
                        <a:t>$10,000</a:t>
                      </a:r>
                      <a:endParaRPr lang="en-US" dirty="0"/>
                    </a:p>
                  </a:txBody>
                  <a:tcPr/>
                </a:tc>
              </a:tr>
            </a:tbl>
          </a:graphicData>
        </a:graphic>
      </p:graphicFrame>
      <p:sp>
        <p:nvSpPr>
          <p:cNvPr id="2" name="Title 1"/>
          <p:cNvSpPr>
            <a:spLocks noGrp="1"/>
          </p:cNvSpPr>
          <p:nvPr>
            <p:ph type="title"/>
          </p:nvPr>
        </p:nvSpPr>
        <p:spPr/>
        <p:txBody>
          <a:bodyPr>
            <a:normAutofit fontScale="90000"/>
          </a:bodyPr>
          <a:lstStyle/>
          <a:p>
            <a:r>
              <a:rPr lang="en-US" dirty="0" smtClean="0"/>
              <a:t>Calculating a Deductible Relativity using Empirical Data</a:t>
            </a:r>
            <a:endParaRPr lang="en-US" dirty="0"/>
          </a:p>
        </p:txBody>
      </p:sp>
      <p:sp>
        <p:nvSpPr>
          <p:cNvPr id="6" name="Content Placeholder 2"/>
          <p:cNvSpPr txBox="1">
            <a:spLocks/>
          </p:cNvSpPr>
          <p:nvPr/>
        </p:nvSpPr>
        <p:spPr>
          <a:xfrm>
            <a:off x="457200" y="3962400"/>
            <a:ext cx="8229600" cy="2743200"/>
          </a:xfrm>
          <a:prstGeom prst="rect">
            <a:avLst/>
          </a:prstGeom>
        </p:spPr>
        <p:txBody>
          <a:bodyPr vert="horz" anchor="t">
            <a:normAutofit fontScale="77500" lnSpcReduction="20000"/>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3000" b="0" i="0" u="none" strike="noStrike" kern="1200" cap="none" spc="0" normalizeH="0" baseline="0" noProof="0" dirty="0" smtClean="0">
                <a:ln>
                  <a:noFill/>
                </a:ln>
                <a:solidFill>
                  <a:schemeClr val="tx1"/>
                </a:solidFill>
                <a:effectLst/>
                <a:uLnTx/>
                <a:uFillTx/>
                <a:latin typeface="+mn-lt"/>
                <a:ea typeface="+mn-ea"/>
                <a:cs typeface="+mn-cs"/>
              </a:rPr>
              <a:t>E[X] = $135,000 / 5 = $27,000</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sz="3000" dirty="0" smtClean="0"/>
              <a:t>E[X^$5k] = $22,000 / 5 = $4,400</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E[X^$10k] = $41,500 / 5 = $8,300</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sz="3000" dirty="0" err="1" smtClean="0">
                <a:cs typeface="Times New Roman" pitchFamily="18" charset="0"/>
              </a:rPr>
              <a:t>LER</a:t>
            </a:r>
            <a:r>
              <a:rPr lang="en-US" sz="3000" dirty="0" smtClean="0">
                <a:cs typeface="Times New Roman" pitchFamily="18" charset="0"/>
              </a:rPr>
              <a:t>($5k) = E[X^$5k] / E[X] = 0.163</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DR($5k) = 1 – </a:t>
            </a:r>
            <a:r>
              <a:rPr kumimoji="0" lang="en-US" sz="3000" b="0" i="0" u="none" strike="noStrike" kern="1200" cap="none" spc="0" normalizeH="0" baseline="0" noProof="0" dirty="0" err="1" smtClean="0">
                <a:ln>
                  <a:noFill/>
                </a:ln>
                <a:solidFill>
                  <a:schemeClr val="tx1"/>
                </a:solidFill>
                <a:effectLst/>
                <a:uLnTx/>
                <a:uFillTx/>
                <a:latin typeface="+mn-lt"/>
                <a:ea typeface="+mn-ea"/>
                <a:cs typeface="Times New Roman" pitchFamily="18" charset="0"/>
              </a:rPr>
              <a:t>LER</a:t>
            </a: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($5k) = 0.837</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sz="3000" dirty="0" err="1" smtClean="0">
                <a:cs typeface="Times New Roman" pitchFamily="18" charset="0"/>
              </a:rPr>
              <a:t>LER</a:t>
            </a:r>
            <a:r>
              <a:rPr lang="en-US" sz="3000" dirty="0" smtClean="0">
                <a:cs typeface="Times New Roman" pitchFamily="18" charset="0"/>
              </a:rPr>
              <a:t>($10k) = E[X^$10k] / E[X] = 0.307</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DR($10k) = 1 – </a:t>
            </a:r>
            <a:r>
              <a:rPr kumimoji="0" lang="en-US" sz="3000" b="0" i="0" u="none" strike="noStrike" kern="1200" cap="none" spc="0" normalizeH="0" baseline="0" noProof="0" dirty="0" err="1" smtClean="0">
                <a:ln>
                  <a:noFill/>
                </a:ln>
                <a:solidFill>
                  <a:schemeClr val="tx1"/>
                </a:solidFill>
                <a:effectLst/>
                <a:uLnTx/>
                <a:uFillTx/>
                <a:latin typeface="+mn-lt"/>
                <a:ea typeface="+mn-ea"/>
                <a:cs typeface="Times New Roman" pitchFamily="18" charset="0"/>
              </a:rPr>
              <a:t>LER</a:t>
            </a:r>
            <a:r>
              <a:rPr kumimoji="0" lang="en-US" sz="3000" b="0" i="0" u="none" strike="noStrike" kern="1200" cap="none" spc="0" normalizeH="0" baseline="0" noProof="0" dirty="0" smtClean="0">
                <a:ln>
                  <a:noFill/>
                </a:ln>
                <a:solidFill>
                  <a:schemeClr val="tx1"/>
                </a:solidFill>
                <a:effectLst/>
                <a:uLnTx/>
                <a:uFillTx/>
                <a:latin typeface="+mn-lt"/>
                <a:ea typeface="+mn-ea"/>
                <a:cs typeface="Times New Roman" pitchFamily="18" charset="0"/>
              </a:rPr>
              <a:t>($10k) = 0.693</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dirty="0" smtClean="0"/>
              <a:t>The prior examples were simplistic because the base deductibles were full coverage.</a:t>
            </a:r>
          </a:p>
          <a:p>
            <a:pPr>
              <a:buNone/>
            </a:pPr>
            <a:endParaRPr lang="en-US" dirty="0" smtClean="0">
              <a:cs typeface="Times New Roman" pitchFamily="18" charset="0"/>
            </a:endParaRPr>
          </a:p>
          <a:p>
            <a:pPr>
              <a:buNone/>
            </a:pPr>
            <a:r>
              <a:rPr lang="en-US" dirty="0" smtClean="0">
                <a:cs typeface="Times New Roman" pitchFamily="18" charset="0"/>
              </a:rPr>
              <a:t>A more generalized formula can be used to calculate deductible relativities where the bases deductible is non-zero.</a:t>
            </a:r>
          </a:p>
          <a:p>
            <a:pPr>
              <a:buNone/>
            </a:pPr>
            <a:endParaRPr lang="en-US" dirty="0" smtClean="0">
              <a:cs typeface="Times New Roman" pitchFamily="18" charset="0"/>
            </a:endParaRPr>
          </a:p>
          <a:p>
            <a:pPr>
              <a:buNone/>
            </a:pPr>
            <a:r>
              <a:rPr lang="en-US" dirty="0" smtClean="0">
                <a:cs typeface="Times New Roman" pitchFamily="18" charset="0"/>
              </a:rPr>
              <a:t>We divide out the effect of the base deductible and multiply by the effect of the desired deductible. In other words, go back to the full coverage case and work from there.</a:t>
            </a:r>
          </a:p>
        </p:txBody>
      </p:sp>
      <p:sp>
        <p:nvSpPr>
          <p:cNvPr id="2" name="Title 1"/>
          <p:cNvSpPr>
            <a:spLocks noGrp="1"/>
          </p:cNvSpPr>
          <p:nvPr>
            <p:ph type="title"/>
          </p:nvPr>
        </p:nvSpPr>
        <p:spPr/>
        <p:txBody>
          <a:bodyPr>
            <a:normAutofit/>
          </a:bodyPr>
          <a:lstStyle/>
          <a:p>
            <a:r>
              <a:rPr lang="en-US" dirty="0" smtClean="0"/>
              <a:t>Deductibles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Cumulative Distribution Function (</a:t>
            </a:r>
            <a:r>
              <a:rPr lang="en-US" dirty="0" err="1" smtClean="0"/>
              <a:t>CDF</a:t>
            </a:r>
            <a:r>
              <a:rPr lang="en-US" dirty="0" smtClean="0"/>
              <a:t>)</a:t>
            </a:r>
            <a:endParaRPr lang="en-US" dirty="0" smtClean="0">
              <a:latin typeface="Times New Roman" pitchFamily="18" charset="0"/>
              <a:cs typeface="Times New Roman" pitchFamily="18" charset="0"/>
            </a:endParaRPr>
          </a:p>
          <a:p>
            <a:r>
              <a:rPr lang="en-US" dirty="0" smtClean="0">
                <a:cs typeface="Times New Roman" pitchFamily="18" charset="0"/>
              </a:rPr>
              <a:t>describes the probability that a random variable </a:t>
            </a:r>
            <a:r>
              <a:rPr lang="en-US" i="1" dirty="0" smtClean="0">
                <a:latin typeface="Times New Roman" pitchFamily="18" charset="0"/>
                <a:cs typeface="Times New Roman" pitchFamily="18" charset="0"/>
              </a:rPr>
              <a:t>X</a:t>
            </a:r>
            <a:r>
              <a:rPr lang="en-US" dirty="0" smtClean="0">
                <a:cs typeface="Times New Roman" pitchFamily="18" charset="0"/>
              </a:rPr>
              <a:t> takes on values less than or equal to </a:t>
            </a:r>
            <a:r>
              <a:rPr lang="en-US" i="1" dirty="0" smtClean="0">
                <a:latin typeface="Times New Roman" pitchFamily="18" charset="0"/>
                <a:cs typeface="Times New Roman" pitchFamily="18" charset="0"/>
              </a:rPr>
              <a:t>x</a:t>
            </a:r>
            <a:endParaRPr lang="en-US" i="1"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dirty="0" smtClean="0"/>
              <a:t>Loss Severity Distributions</a:t>
            </a:r>
            <a:endParaRPr lang="en-US" dirty="0"/>
          </a:p>
        </p:txBody>
      </p:sp>
      <p:graphicFrame>
        <p:nvGraphicFramePr>
          <p:cNvPr id="4" name="Object 3"/>
          <p:cNvGraphicFramePr>
            <a:graphicFrameLocks noChangeAspect="1"/>
          </p:cNvGraphicFramePr>
          <p:nvPr/>
        </p:nvGraphicFramePr>
        <p:xfrm>
          <a:off x="2286000" y="3962400"/>
          <a:ext cx="4376487" cy="1231900"/>
        </p:xfrm>
        <a:graphic>
          <a:graphicData uri="http://schemas.openxmlformats.org/presentationml/2006/ole">
            <p:oleObj spid="_x0000_s1026" name="Equation" r:id="rId4" imgW="1714320" imgH="482400" progId="Equation.3">
              <p:embed/>
            </p:oleObj>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dirty="0" smtClean="0"/>
              <a:t>The deductible relativity from the base deductible </a:t>
            </a:r>
            <a:r>
              <a:rPr lang="en-US" i="1" dirty="0" smtClean="0">
                <a:latin typeface="Times New Roman" pitchFamily="18" charset="0"/>
                <a:cs typeface="Times New Roman" pitchFamily="18" charset="0"/>
              </a:rPr>
              <a:t>d</a:t>
            </a:r>
            <a:r>
              <a:rPr lang="en-US" dirty="0" smtClean="0"/>
              <a:t> to another deductible </a:t>
            </a:r>
            <a:r>
              <a:rPr lang="en-US" i="1" dirty="0" smtClean="0">
                <a:latin typeface="Times New Roman" pitchFamily="18" charset="0"/>
                <a:cs typeface="Times New Roman" pitchFamily="18" charset="0"/>
              </a:rPr>
              <a:t>j</a:t>
            </a:r>
            <a:r>
              <a:rPr lang="en-US" dirty="0" smtClean="0"/>
              <a:t> can be expressed as:</a:t>
            </a:r>
          </a:p>
          <a:p>
            <a:pPr>
              <a:buNone/>
            </a:pPr>
            <a:endParaRPr lang="en-US" dirty="0" smtClean="0">
              <a:cs typeface="Times New Roman" pitchFamily="18" charset="0"/>
            </a:endParaRPr>
          </a:p>
          <a:p>
            <a:pPr>
              <a:buNone/>
            </a:pPr>
            <a:endParaRPr lang="en-US" dirty="0" smtClean="0">
              <a:cs typeface="Times New Roman" pitchFamily="18" charset="0"/>
            </a:endParaRPr>
          </a:p>
          <a:p>
            <a:pPr>
              <a:buNone/>
            </a:pPr>
            <a:endParaRPr lang="en-US" dirty="0" smtClean="0">
              <a:cs typeface="Times New Roman" pitchFamily="18" charset="0"/>
            </a:endParaRPr>
          </a:p>
          <a:p>
            <a:pPr>
              <a:buNone/>
            </a:pPr>
            <a:r>
              <a:rPr lang="en-US" dirty="0" smtClean="0">
                <a:cs typeface="Times New Roman" pitchFamily="18" charset="0"/>
              </a:rPr>
              <a:t>Example:</a:t>
            </a:r>
          </a:p>
          <a:p>
            <a:r>
              <a:rPr lang="en-US" dirty="0" smtClean="0">
                <a:cs typeface="Times New Roman" pitchFamily="18" charset="0"/>
              </a:rPr>
              <a:t>base deductible is $500 and </a:t>
            </a:r>
            <a:r>
              <a:rPr lang="en-US" dirty="0" err="1" smtClean="0">
                <a:cs typeface="Times New Roman" pitchFamily="18" charset="0"/>
              </a:rPr>
              <a:t>LER</a:t>
            </a:r>
            <a:r>
              <a:rPr lang="en-US" dirty="0" smtClean="0">
                <a:cs typeface="Times New Roman" pitchFamily="18" charset="0"/>
              </a:rPr>
              <a:t>($500) = 0.24</a:t>
            </a:r>
          </a:p>
          <a:p>
            <a:r>
              <a:rPr lang="en-US" dirty="0" smtClean="0">
                <a:cs typeface="Times New Roman" pitchFamily="18" charset="0"/>
              </a:rPr>
              <a:t>$250 deductible is desired and </a:t>
            </a:r>
            <a:r>
              <a:rPr lang="en-US" dirty="0" err="1" smtClean="0">
                <a:cs typeface="Times New Roman" pitchFamily="18" charset="0"/>
              </a:rPr>
              <a:t>LER</a:t>
            </a:r>
            <a:r>
              <a:rPr lang="en-US" dirty="0" smtClean="0">
                <a:cs typeface="Times New Roman" pitchFamily="18" charset="0"/>
              </a:rPr>
              <a:t>($250) = 0.19</a:t>
            </a:r>
          </a:p>
          <a:p>
            <a:r>
              <a:rPr lang="en-US" dirty="0" smtClean="0">
                <a:cs typeface="Times New Roman" pitchFamily="18" charset="0"/>
              </a:rPr>
              <a:t>DR</a:t>
            </a:r>
            <a:r>
              <a:rPr lang="en-US" baseline="-25000" dirty="0" smtClean="0">
                <a:cs typeface="Times New Roman" pitchFamily="18" charset="0"/>
              </a:rPr>
              <a:t>$500</a:t>
            </a:r>
            <a:r>
              <a:rPr lang="en-US" dirty="0" smtClean="0">
                <a:cs typeface="Times New Roman" pitchFamily="18" charset="0"/>
              </a:rPr>
              <a:t>($250) = (1 – 0.19) / (1 – 0.24) = 1.066</a:t>
            </a:r>
          </a:p>
        </p:txBody>
      </p:sp>
      <p:sp>
        <p:nvSpPr>
          <p:cNvPr id="2" name="Title 1"/>
          <p:cNvSpPr>
            <a:spLocks noGrp="1"/>
          </p:cNvSpPr>
          <p:nvPr>
            <p:ph type="title"/>
          </p:nvPr>
        </p:nvSpPr>
        <p:spPr/>
        <p:txBody>
          <a:bodyPr>
            <a:normAutofit/>
          </a:bodyPr>
          <a:lstStyle/>
          <a:p>
            <a:r>
              <a:rPr lang="en-US" dirty="0" smtClean="0"/>
              <a:t>Deductibles</a:t>
            </a:r>
            <a:endParaRPr lang="en-US" dirty="0"/>
          </a:p>
        </p:txBody>
      </p:sp>
      <p:graphicFrame>
        <p:nvGraphicFramePr>
          <p:cNvPr id="4" name="Object 3"/>
          <p:cNvGraphicFramePr>
            <a:graphicFrameLocks noChangeAspect="1"/>
          </p:cNvGraphicFramePr>
          <p:nvPr/>
        </p:nvGraphicFramePr>
        <p:xfrm>
          <a:off x="2858655" y="2895600"/>
          <a:ext cx="3426690" cy="1066800"/>
        </p:xfrm>
        <a:graphic>
          <a:graphicData uri="http://schemas.openxmlformats.org/presentationml/2006/ole">
            <p:oleObj spid="_x0000_s97282" name="Equation" r:id="rId4" imgW="1346040" imgH="419040" progId="Equation.3">
              <p:embed/>
            </p:oleObj>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cs typeface="Times New Roman" pitchFamily="18" charset="0"/>
              </a:rPr>
              <a:t>The base deductible for this coverage is $500 and the unlimited average severity is $5,000. Calculate the $0, $250, $500, and $1000 deductible relativities.</a:t>
            </a:r>
          </a:p>
        </p:txBody>
      </p:sp>
      <p:sp>
        <p:nvSpPr>
          <p:cNvPr id="2" name="Title 1"/>
          <p:cNvSpPr>
            <a:spLocks noGrp="1"/>
          </p:cNvSpPr>
          <p:nvPr>
            <p:ph type="title"/>
          </p:nvPr>
        </p:nvSpPr>
        <p:spPr/>
        <p:txBody>
          <a:bodyPr>
            <a:normAutofit/>
          </a:bodyPr>
          <a:lstStyle/>
          <a:p>
            <a:r>
              <a:rPr lang="en-US" dirty="0" smtClean="0"/>
              <a:t>Deductibles</a:t>
            </a:r>
            <a:endParaRPr lang="en-US" dirty="0"/>
          </a:p>
        </p:txBody>
      </p:sp>
      <p:graphicFrame>
        <p:nvGraphicFramePr>
          <p:cNvPr id="5" name="Table 4"/>
          <p:cNvGraphicFramePr>
            <a:graphicFrameLocks noGrp="1"/>
          </p:cNvGraphicFramePr>
          <p:nvPr/>
        </p:nvGraphicFramePr>
        <p:xfrm>
          <a:off x="304800" y="3429000"/>
          <a:ext cx="8382000" cy="3200400"/>
        </p:xfrm>
        <a:graphic>
          <a:graphicData uri="http://schemas.openxmlformats.org/drawingml/2006/table">
            <a:tbl>
              <a:tblPr firstRow="1" bandRow="1">
                <a:tableStyleId>{5C22544A-7EE6-4342-B048-85BDC9FD1C3A}</a:tableStyleId>
              </a:tblPr>
              <a:tblGrid>
                <a:gridCol w="2095500"/>
                <a:gridCol w="2095500"/>
                <a:gridCol w="2095500"/>
                <a:gridCol w="2095500"/>
              </a:tblGrid>
              <a:tr h="640080">
                <a:tc>
                  <a:txBody>
                    <a:bodyPr/>
                    <a:lstStyle/>
                    <a:p>
                      <a:pPr algn="ctr"/>
                      <a:r>
                        <a:rPr lang="en-US" sz="2400" i="1" dirty="0" smtClean="0">
                          <a:latin typeface="Times New Roman" pitchFamily="18" charset="0"/>
                          <a:cs typeface="Times New Roman" pitchFamily="18" charset="0"/>
                        </a:rPr>
                        <a:t>j</a:t>
                      </a:r>
                      <a:endParaRPr lang="en-US" sz="2400" i="1" dirty="0">
                        <a:latin typeface="Times New Roman" pitchFamily="18" charset="0"/>
                        <a:cs typeface="Times New Roman" pitchFamily="18" charset="0"/>
                      </a:endParaRPr>
                    </a:p>
                  </a:txBody>
                  <a:tcPr/>
                </a:tc>
                <a:tc>
                  <a:txBody>
                    <a:bodyPr/>
                    <a:lstStyle/>
                    <a:p>
                      <a:pPr algn="ctr"/>
                      <a:r>
                        <a:rPr lang="en-US" sz="2400" dirty="0" smtClean="0"/>
                        <a:t>E[</a:t>
                      </a:r>
                      <a:r>
                        <a:rPr lang="en-US" sz="2400" dirty="0" err="1" smtClean="0"/>
                        <a:t>X^</a:t>
                      </a:r>
                      <a:r>
                        <a:rPr lang="en-US" sz="2400" i="1" dirty="0" err="1" smtClean="0">
                          <a:latin typeface="Times New Roman" pitchFamily="18" charset="0"/>
                          <a:cs typeface="Times New Roman" pitchFamily="18" charset="0"/>
                        </a:rPr>
                        <a:t>j</a:t>
                      </a:r>
                      <a:r>
                        <a:rPr lang="en-US" sz="2400" dirty="0" smtClean="0"/>
                        <a:t>]</a:t>
                      </a:r>
                      <a:endParaRPr lang="en-US" sz="2400" dirty="0"/>
                    </a:p>
                  </a:txBody>
                  <a:tcPr/>
                </a:tc>
                <a:tc>
                  <a:txBody>
                    <a:bodyPr/>
                    <a:lstStyle/>
                    <a:p>
                      <a:pPr algn="ctr"/>
                      <a:endParaRPr lang="en-US" sz="2400" dirty="0"/>
                    </a:p>
                  </a:txBody>
                  <a:tcPr/>
                </a:tc>
                <a:tc>
                  <a:txBody>
                    <a:bodyPr/>
                    <a:lstStyle/>
                    <a:p>
                      <a:pPr algn="ctr"/>
                      <a:r>
                        <a:rPr lang="en-US" sz="2400" dirty="0" smtClean="0"/>
                        <a:t>DR</a:t>
                      </a:r>
                      <a:r>
                        <a:rPr lang="en-US" sz="2400" baseline="-25000" dirty="0" smtClean="0"/>
                        <a:t>$500</a:t>
                      </a:r>
                      <a:r>
                        <a:rPr lang="en-US" sz="2400" dirty="0" smtClean="0"/>
                        <a:t>(</a:t>
                      </a:r>
                      <a:r>
                        <a:rPr lang="en-US" sz="2400" i="1" dirty="0" smtClean="0">
                          <a:latin typeface="Times New Roman" pitchFamily="18" charset="0"/>
                          <a:cs typeface="Times New Roman" pitchFamily="18" charset="0"/>
                        </a:rPr>
                        <a:t>j</a:t>
                      </a:r>
                      <a:r>
                        <a:rPr lang="en-US" sz="2400" dirty="0" smtClean="0"/>
                        <a:t>)</a:t>
                      </a:r>
                      <a:endParaRPr lang="en-US" sz="2400" dirty="0"/>
                    </a:p>
                  </a:txBody>
                  <a:tcPr/>
                </a:tc>
              </a:tr>
              <a:tr h="640080">
                <a:tc>
                  <a:txBody>
                    <a:bodyPr/>
                    <a:lstStyle/>
                    <a:p>
                      <a:pPr algn="ctr"/>
                      <a:r>
                        <a:rPr lang="en-US" sz="2400" dirty="0" smtClean="0"/>
                        <a:t>$0</a:t>
                      </a:r>
                      <a:endParaRPr lang="en-US" sz="2400" dirty="0"/>
                    </a:p>
                  </a:txBody>
                  <a:tcPr/>
                </a:tc>
                <a:tc>
                  <a:txBody>
                    <a:bodyPr/>
                    <a:lstStyle/>
                    <a:p>
                      <a:pPr algn="ctr"/>
                      <a:r>
                        <a:rPr lang="en-US" sz="2400" dirty="0" smtClean="0"/>
                        <a:t>$0</a:t>
                      </a:r>
                      <a:endParaRPr lang="en-US" sz="2400" dirty="0"/>
                    </a:p>
                  </a:txBody>
                  <a:tcPr/>
                </a:tc>
                <a:tc>
                  <a:txBody>
                    <a:bodyPr/>
                    <a:lstStyle/>
                    <a:p>
                      <a:pPr algn="ctr"/>
                      <a:endParaRPr lang="en-US" sz="2400" dirty="0"/>
                    </a:p>
                  </a:txBody>
                  <a:tcPr/>
                </a:tc>
                <a:tc>
                  <a:txBody>
                    <a:bodyPr/>
                    <a:lstStyle/>
                    <a:p>
                      <a:pPr algn="ctr"/>
                      <a:endParaRPr lang="en-US" sz="2400" dirty="0"/>
                    </a:p>
                  </a:txBody>
                  <a:tcPr/>
                </a:tc>
              </a:tr>
              <a:tr h="640080">
                <a:tc>
                  <a:txBody>
                    <a:bodyPr/>
                    <a:lstStyle/>
                    <a:p>
                      <a:pPr algn="ctr"/>
                      <a:r>
                        <a:rPr lang="en-US" sz="2400" dirty="0" smtClean="0"/>
                        <a:t>$250</a:t>
                      </a:r>
                      <a:endParaRPr lang="en-US" sz="2400" dirty="0"/>
                    </a:p>
                  </a:txBody>
                  <a:tcPr/>
                </a:tc>
                <a:tc>
                  <a:txBody>
                    <a:bodyPr/>
                    <a:lstStyle/>
                    <a:p>
                      <a:pPr algn="ctr"/>
                      <a:r>
                        <a:rPr lang="en-US" sz="2400" dirty="0" smtClean="0"/>
                        <a:t>$240</a:t>
                      </a:r>
                      <a:endParaRPr lang="en-US" sz="2400" dirty="0"/>
                    </a:p>
                  </a:txBody>
                  <a:tcPr/>
                </a:tc>
                <a:tc>
                  <a:txBody>
                    <a:bodyPr/>
                    <a:lstStyle/>
                    <a:p>
                      <a:pPr algn="ct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dirty="0" smtClean="0"/>
                    </a:p>
                  </a:txBody>
                  <a:tcPr/>
                </a:tc>
              </a:tr>
              <a:tr h="640080">
                <a:tc>
                  <a:txBody>
                    <a:bodyPr/>
                    <a:lstStyle/>
                    <a:p>
                      <a:pPr algn="ctr"/>
                      <a:r>
                        <a:rPr lang="en-US" sz="2400" dirty="0" smtClean="0"/>
                        <a:t>$500</a:t>
                      </a:r>
                      <a:endParaRPr lang="en-US" sz="2400" dirty="0"/>
                    </a:p>
                  </a:txBody>
                  <a:tcPr/>
                </a:tc>
                <a:tc>
                  <a:txBody>
                    <a:bodyPr/>
                    <a:lstStyle/>
                    <a:p>
                      <a:pPr algn="ctr"/>
                      <a:r>
                        <a:rPr lang="en-US" sz="2400" dirty="0" smtClean="0"/>
                        <a:t>$470</a:t>
                      </a:r>
                      <a:endParaRPr lang="en-US" sz="2400" dirty="0"/>
                    </a:p>
                  </a:txBody>
                  <a:tcPr/>
                </a:tc>
                <a:tc>
                  <a:txBody>
                    <a:bodyPr/>
                    <a:lstStyle/>
                    <a:p>
                      <a:pPr algn="ct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dirty="0" smtClean="0"/>
                    </a:p>
                  </a:txBody>
                  <a:tcPr/>
                </a:tc>
              </a:tr>
              <a:tr h="640080">
                <a:tc>
                  <a:txBody>
                    <a:bodyPr/>
                    <a:lstStyle/>
                    <a:p>
                      <a:pPr algn="ctr"/>
                      <a:r>
                        <a:rPr lang="en-US" sz="2400" dirty="0" smtClean="0"/>
                        <a:t>$1,000</a:t>
                      </a:r>
                      <a:endParaRPr lang="en-US" sz="2400" dirty="0"/>
                    </a:p>
                  </a:txBody>
                  <a:tcPr/>
                </a:tc>
                <a:tc>
                  <a:txBody>
                    <a:bodyPr/>
                    <a:lstStyle/>
                    <a:p>
                      <a:pPr algn="ctr"/>
                      <a:r>
                        <a:rPr lang="en-US" sz="2400" dirty="0" smtClean="0"/>
                        <a:t>$900</a:t>
                      </a:r>
                      <a:endParaRPr lang="en-US" sz="2400" dirty="0"/>
                    </a:p>
                  </a:txBody>
                  <a:tcPr/>
                </a:tc>
                <a:tc>
                  <a:txBody>
                    <a:bodyPr/>
                    <a:lstStyle/>
                    <a:p>
                      <a:pPr algn="ct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dirty="0" smtClean="0"/>
                    </a:p>
                  </a:txBody>
                  <a:tcPr/>
                </a:tc>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cs typeface="Times New Roman" pitchFamily="18" charset="0"/>
              </a:rPr>
              <a:t>The base deductible for this coverage is $500 and the unlimited average severity is $5,000. Calculate the $0, $250, $500, and $1000 deductible relativities.</a:t>
            </a:r>
          </a:p>
        </p:txBody>
      </p:sp>
      <p:sp>
        <p:nvSpPr>
          <p:cNvPr id="2" name="Title 1"/>
          <p:cNvSpPr>
            <a:spLocks noGrp="1"/>
          </p:cNvSpPr>
          <p:nvPr>
            <p:ph type="title"/>
          </p:nvPr>
        </p:nvSpPr>
        <p:spPr/>
        <p:txBody>
          <a:bodyPr>
            <a:normAutofit/>
          </a:bodyPr>
          <a:lstStyle/>
          <a:p>
            <a:r>
              <a:rPr lang="en-US" dirty="0" smtClean="0"/>
              <a:t>Deductibles</a:t>
            </a:r>
            <a:endParaRPr lang="en-US" dirty="0"/>
          </a:p>
        </p:txBody>
      </p:sp>
      <p:graphicFrame>
        <p:nvGraphicFramePr>
          <p:cNvPr id="5" name="Table 4"/>
          <p:cNvGraphicFramePr>
            <a:graphicFrameLocks noGrp="1"/>
          </p:cNvGraphicFramePr>
          <p:nvPr/>
        </p:nvGraphicFramePr>
        <p:xfrm>
          <a:off x="304800" y="3429000"/>
          <a:ext cx="8382000" cy="3322320"/>
        </p:xfrm>
        <a:graphic>
          <a:graphicData uri="http://schemas.openxmlformats.org/drawingml/2006/table">
            <a:tbl>
              <a:tblPr firstRow="1" bandRow="1">
                <a:tableStyleId>{5C22544A-7EE6-4342-B048-85BDC9FD1C3A}</a:tableStyleId>
              </a:tblPr>
              <a:tblGrid>
                <a:gridCol w="2095500"/>
                <a:gridCol w="2095500"/>
                <a:gridCol w="2095500"/>
                <a:gridCol w="2095500"/>
              </a:tblGrid>
              <a:tr h="640080">
                <a:tc>
                  <a:txBody>
                    <a:bodyPr/>
                    <a:lstStyle/>
                    <a:p>
                      <a:pPr algn="ctr"/>
                      <a:r>
                        <a:rPr lang="en-US" sz="2400" i="1" dirty="0" smtClean="0">
                          <a:latin typeface="Times New Roman" pitchFamily="18" charset="0"/>
                          <a:cs typeface="Times New Roman" pitchFamily="18" charset="0"/>
                        </a:rPr>
                        <a:t>j</a:t>
                      </a:r>
                      <a:endParaRPr lang="en-US" sz="2400" i="1" dirty="0">
                        <a:latin typeface="Times New Roman" pitchFamily="18" charset="0"/>
                        <a:cs typeface="Times New Roman" pitchFamily="18" charset="0"/>
                      </a:endParaRPr>
                    </a:p>
                  </a:txBody>
                  <a:tcPr/>
                </a:tc>
                <a:tc>
                  <a:txBody>
                    <a:bodyPr/>
                    <a:lstStyle/>
                    <a:p>
                      <a:pPr algn="ctr"/>
                      <a:r>
                        <a:rPr lang="en-US" sz="2400" dirty="0" smtClean="0"/>
                        <a:t>E[</a:t>
                      </a:r>
                      <a:r>
                        <a:rPr lang="en-US" sz="2400" dirty="0" err="1" smtClean="0"/>
                        <a:t>X^</a:t>
                      </a:r>
                      <a:r>
                        <a:rPr lang="en-US" sz="2400" i="1" dirty="0" err="1" smtClean="0">
                          <a:latin typeface="Times New Roman" pitchFamily="18" charset="0"/>
                          <a:cs typeface="Times New Roman" pitchFamily="18" charset="0"/>
                        </a:rPr>
                        <a:t>j</a:t>
                      </a:r>
                      <a:r>
                        <a:rPr lang="en-US" sz="2400" dirty="0" smtClean="0"/>
                        <a:t>]</a:t>
                      </a:r>
                      <a:endParaRPr lang="en-US" sz="2400" dirty="0"/>
                    </a:p>
                  </a:txBody>
                  <a:tcPr/>
                </a:tc>
                <a:tc>
                  <a:txBody>
                    <a:bodyPr/>
                    <a:lstStyle/>
                    <a:p>
                      <a:pPr algn="ctr"/>
                      <a:r>
                        <a:rPr lang="en-US" sz="2400" smtClean="0"/>
                        <a:t>LER(</a:t>
                      </a:r>
                      <a:r>
                        <a:rPr lang="en-US" sz="2400" i="1" smtClean="0">
                          <a:latin typeface="Times New Roman" pitchFamily="18" charset="0"/>
                          <a:cs typeface="Times New Roman" pitchFamily="18" charset="0"/>
                        </a:rPr>
                        <a:t>j</a:t>
                      </a:r>
                      <a:r>
                        <a:rPr lang="en-US" sz="2400" smtClean="0"/>
                        <a:t>)</a:t>
                      </a:r>
                      <a:endParaRPr lang="en-US" sz="2400" dirty="0"/>
                    </a:p>
                  </a:txBody>
                  <a:tcPr/>
                </a:tc>
                <a:tc>
                  <a:txBody>
                    <a:bodyPr/>
                    <a:lstStyle/>
                    <a:p>
                      <a:pPr algn="ctr"/>
                      <a:r>
                        <a:rPr lang="en-US" sz="2400" dirty="0" smtClean="0"/>
                        <a:t>DR</a:t>
                      </a:r>
                      <a:r>
                        <a:rPr lang="en-US" sz="2400" baseline="-25000" dirty="0" smtClean="0"/>
                        <a:t>$500</a:t>
                      </a:r>
                      <a:r>
                        <a:rPr lang="en-US" sz="2400" dirty="0" smtClean="0"/>
                        <a:t>(</a:t>
                      </a:r>
                      <a:r>
                        <a:rPr lang="en-US" sz="2400" i="1" dirty="0" smtClean="0">
                          <a:latin typeface="Times New Roman" pitchFamily="18" charset="0"/>
                          <a:cs typeface="Times New Roman" pitchFamily="18" charset="0"/>
                        </a:rPr>
                        <a:t>j</a:t>
                      </a:r>
                      <a:r>
                        <a:rPr lang="en-US" sz="2400" dirty="0" smtClean="0"/>
                        <a:t>)</a:t>
                      </a:r>
                      <a:endParaRPr lang="en-US" sz="2400" dirty="0"/>
                    </a:p>
                  </a:txBody>
                  <a:tcPr/>
                </a:tc>
              </a:tr>
              <a:tr h="640080">
                <a:tc>
                  <a:txBody>
                    <a:bodyPr/>
                    <a:lstStyle/>
                    <a:p>
                      <a:pPr algn="ctr"/>
                      <a:r>
                        <a:rPr lang="en-US" sz="2400" dirty="0" smtClean="0"/>
                        <a:t>$0</a:t>
                      </a:r>
                      <a:endParaRPr lang="en-US" sz="2400" dirty="0"/>
                    </a:p>
                  </a:txBody>
                  <a:tcPr/>
                </a:tc>
                <a:tc>
                  <a:txBody>
                    <a:bodyPr/>
                    <a:lstStyle/>
                    <a:p>
                      <a:pPr algn="ctr"/>
                      <a:r>
                        <a:rPr lang="en-US" sz="2400" dirty="0" smtClean="0"/>
                        <a:t>$0</a:t>
                      </a:r>
                      <a:endParaRPr lang="en-US" sz="2400" dirty="0"/>
                    </a:p>
                  </a:txBody>
                  <a:tcPr/>
                </a:tc>
                <a:tc>
                  <a:txBody>
                    <a:bodyPr/>
                    <a:lstStyle/>
                    <a:p>
                      <a:pPr algn="ctr"/>
                      <a:r>
                        <a:rPr lang="en-US" sz="1400" smtClean="0"/>
                        <a:t>$0 / $5000 =</a:t>
                      </a:r>
                    </a:p>
                    <a:p>
                      <a:pPr algn="ctr"/>
                      <a:r>
                        <a:rPr lang="en-US" sz="2400" smtClean="0"/>
                        <a:t>0.000</a:t>
                      </a:r>
                      <a:endParaRPr lang="en-US" sz="2400" dirty="0"/>
                    </a:p>
                  </a:txBody>
                  <a:tcPr/>
                </a:tc>
                <a:tc>
                  <a:txBody>
                    <a:bodyPr/>
                    <a:lstStyle/>
                    <a:p>
                      <a:pPr algn="ctr"/>
                      <a:r>
                        <a:rPr lang="en-US" sz="1400" dirty="0" smtClean="0"/>
                        <a:t>(1 – 0.000) / (1 – 0.094)</a:t>
                      </a:r>
                    </a:p>
                    <a:p>
                      <a:pPr algn="ctr"/>
                      <a:r>
                        <a:rPr lang="en-US" sz="2400" dirty="0" smtClean="0"/>
                        <a:t>= 1.104</a:t>
                      </a:r>
                      <a:endParaRPr lang="en-US" sz="2400" dirty="0"/>
                    </a:p>
                  </a:txBody>
                  <a:tcPr/>
                </a:tc>
              </a:tr>
              <a:tr h="640080">
                <a:tc>
                  <a:txBody>
                    <a:bodyPr/>
                    <a:lstStyle/>
                    <a:p>
                      <a:pPr algn="ctr"/>
                      <a:r>
                        <a:rPr lang="en-US" sz="2400" dirty="0" smtClean="0"/>
                        <a:t>$250</a:t>
                      </a:r>
                      <a:endParaRPr lang="en-US" sz="2400" dirty="0"/>
                    </a:p>
                  </a:txBody>
                  <a:tcPr/>
                </a:tc>
                <a:tc>
                  <a:txBody>
                    <a:bodyPr/>
                    <a:lstStyle/>
                    <a:p>
                      <a:pPr algn="ctr"/>
                      <a:r>
                        <a:rPr lang="en-US" sz="2400" dirty="0" smtClean="0"/>
                        <a:t>$240</a:t>
                      </a:r>
                      <a:endParaRPr lang="en-US" sz="2400" dirty="0"/>
                    </a:p>
                  </a:txBody>
                  <a:tcPr/>
                </a:tc>
                <a:tc>
                  <a:txBody>
                    <a:bodyPr/>
                    <a:lstStyle/>
                    <a:p>
                      <a:pPr algn="ctr"/>
                      <a:r>
                        <a:rPr lang="en-US" sz="1400" smtClean="0"/>
                        <a:t>$240 / $5000 =</a:t>
                      </a:r>
                    </a:p>
                    <a:p>
                      <a:pPr algn="ctr"/>
                      <a:r>
                        <a:rPr lang="en-US" sz="2400" smtClean="0"/>
                        <a:t>0.048</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smtClean="0"/>
                        <a:t>(1 – 0.048) / (1 – 0.094)</a:t>
                      </a:r>
                    </a:p>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t>= 1.051</a:t>
                      </a:r>
                      <a:endParaRPr lang="en-US" sz="2400" dirty="0" smtClean="0"/>
                    </a:p>
                  </a:txBody>
                  <a:tcPr/>
                </a:tc>
              </a:tr>
              <a:tr h="640080">
                <a:tc>
                  <a:txBody>
                    <a:bodyPr/>
                    <a:lstStyle/>
                    <a:p>
                      <a:pPr algn="ctr"/>
                      <a:r>
                        <a:rPr lang="en-US" sz="2400" dirty="0" smtClean="0"/>
                        <a:t>$500</a:t>
                      </a:r>
                      <a:endParaRPr lang="en-US" sz="2400" dirty="0"/>
                    </a:p>
                  </a:txBody>
                  <a:tcPr/>
                </a:tc>
                <a:tc>
                  <a:txBody>
                    <a:bodyPr/>
                    <a:lstStyle/>
                    <a:p>
                      <a:pPr algn="ctr"/>
                      <a:r>
                        <a:rPr lang="en-US" sz="2400" dirty="0" smtClean="0"/>
                        <a:t>$470</a:t>
                      </a:r>
                      <a:endParaRPr lang="en-US" sz="2400" dirty="0"/>
                    </a:p>
                  </a:txBody>
                  <a:tcPr/>
                </a:tc>
                <a:tc>
                  <a:txBody>
                    <a:bodyPr/>
                    <a:lstStyle/>
                    <a:p>
                      <a:pPr algn="ctr"/>
                      <a:r>
                        <a:rPr lang="en-US" sz="1400" smtClean="0"/>
                        <a:t>$470 / $5000 =</a:t>
                      </a:r>
                    </a:p>
                    <a:p>
                      <a:pPr algn="ctr"/>
                      <a:r>
                        <a:rPr lang="en-US" sz="2400" smtClean="0"/>
                        <a:t>0.094</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smtClean="0"/>
                        <a:t>(1 – 0.094) / (1 – 0.094)</a:t>
                      </a:r>
                    </a:p>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t>= 1.000</a:t>
                      </a:r>
                      <a:endParaRPr lang="en-US" sz="2400" dirty="0" smtClean="0"/>
                    </a:p>
                  </a:txBody>
                  <a:tcPr/>
                </a:tc>
              </a:tr>
              <a:tr h="640080">
                <a:tc>
                  <a:txBody>
                    <a:bodyPr/>
                    <a:lstStyle/>
                    <a:p>
                      <a:pPr algn="ctr"/>
                      <a:r>
                        <a:rPr lang="en-US" sz="2400" dirty="0" smtClean="0"/>
                        <a:t>$1,000</a:t>
                      </a:r>
                      <a:endParaRPr lang="en-US" sz="2400" dirty="0"/>
                    </a:p>
                  </a:txBody>
                  <a:tcPr/>
                </a:tc>
                <a:tc>
                  <a:txBody>
                    <a:bodyPr/>
                    <a:lstStyle/>
                    <a:p>
                      <a:pPr algn="ctr"/>
                      <a:r>
                        <a:rPr lang="en-US" sz="2400" dirty="0" smtClean="0"/>
                        <a:t>$900</a:t>
                      </a:r>
                      <a:endParaRPr lang="en-US" sz="2400" dirty="0"/>
                    </a:p>
                  </a:txBody>
                  <a:tcPr/>
                </a:tc>
                <a:tc>
                  <a:txBody>
                    <a:bodyPr/>
                    <a:lstStyle/>
                    <a:p>
                      <a:pPr algn="ctr"/>
                      <a:r>
                        <a:rPr lang="en-US" sz="1400" dirty="0" smtClean="0"/>
                        <a:t>$900 / $5000 =</a:t>
                      </a:r>
                    </a:p>
                    <a:p>
                      <a:pPr algn="ctr"/>
                      <a:r>
                        <a:rPr lang="en-US" sz="2400" dirty="0" smtClean="0"/>
                        <a:t>0.180</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(1 – 0.180) / (1 – 0.094)</a:t>
                      </a:r>
                    </a:p>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 0.905</a:t>
                      </a:r>
                      <a:endParaRPr lang="en-US" sz="2400" dirty="0" smtClean="0"/>
                    </a:p>
                  </a:txBody>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610600" cy="1470025"/>
          </a:xfrm>
        </p:spPr>
        <p:txBody>
          <a:bodyPr>
            <a:normAutofit fontScale="90000"/>
          </a:bodyPr>
          <a:lstStyle/>
          <a:p>
            <a:r>
              <a:rPr lang="en-US" dirty="0" smtClean="0"/>
              <a:t>Basic Ratemaking Workshop:</a:t>
            </a:r>
            <a:br>
              <a:rPr lang="en-US" dirty="0" smtClean="0"/>
            </a:br>
            <a:r>
              <a:rPr lang="en-US" dirty="0" smtClean="0"/>
              <a:t>Intro to Increased Limit Factors</a:t>
            </a:r>
            <a:endParaRPr lang="en-US" dirty="0"/>
          </a:p>
        </p:txBody>
      </p:sp>
      <p:sp>
        <p:nvSpPr>
          <p:cNvPr id="3" name="Subtitle 2"/>
          <p:cNvSpPr>
            <a:spLocks noGrp="1"/>
          </p:cNvSpPr>
          <p:nvPr>
            <p:ph type="subTitle" idx="1"/>
          </p:nvPr>
        </p:nvSpPr>
        <p:spPr>
          <a:xfrm>
            <a:off x="533400" y="2895600"/>
            <a:ext cx="8062912" cy="2169320"/>
          </a:xfrm>
        </p:spPr>
        <p:txBody>
          <a:bodyPr>
            <a:normAutofit/>
          </a:bodyPr>
          <a:lstStyle/>
          <a:p>
            <a:endParaRPr lang="en-US" dirty="0" smtClean="0"/>
          </a:p>
          <a:p>
            <a:r>
              <a:rPr lang="en-US" dirty="0" smtClean="0"/>
              <a:t>Mixed Exponential Procedure</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cs typeface="Times New Roman" pitchFamily="18" charset="0"/>
              </a:rPr>
              <a:t>censorship – loss amounts are known but their values are limited</a:t>
            </a:r>
          </a:p>
          <a:p>
            <a:pPr lvl="1"/>
            <a:r>
              <a:rPr lang="en-US" dirty="0" smtClean="0">
                <a:cs typeface="Times New Roman" pitchFamily="18" charset="0"/>
              </a:rPr>
              <a:t>right censorship (from above) occurs when a loss exceeds the policy amount, but its value is recorded as the policy limit amount</a:t>
            </a:r>
          </a:p>
          <a:p>
            <a:r>
              <a:rPr lang="en-US" dirty="0" smtClean="0">
                <a:cs typeface="Times New Roman" pitchFamily="18" charset="0"/>
              </a:rPr>
              <a:t>truncation – events are undetected and their values are completely unknown</a:t>
            </a:r>
          </a:p>
          <a:p>
            <a:pPr lvl="1"/>
            <a:r>
              <a:rPr lang="en-US" dirty="0" smtClean="0">
                <a:cs typeface="Times New Roman" pitchFamily="18" charset="0"/>
              </a:rPr>
              <a:t>left truncation (from below) occurs when a loss below the deductible is not reported</a:t>
            </a:r>
          </a:p>
        </p:txBody>
      </p:sp>
      <p:sp>
        <p:nvSpPr>
          <p:cNvPr id="2" name="Title 1"/>
          <p:cNvSpPr>
            <a:spLocks noGrp="1"/>
          </p:cNvSpPr>
          <p:nvPr>
            <p:ph type="title"/>
          </p:nvPr>
        </p:nvSpPr>
        <p:spPr/>
        <p:txBody>
          <a:bodyPr>
            <a:normAutofit fontScale="90000"/>
          </a:bodyPr>
          <a:lstStyle/>
          <a:p>
            <a:r>
              <a:rPr lang="en-US" dirty="0" smtClean="0"/>
              <a:t>Problems Associated with Calculating </a:t>
            </a:r>
            <a:r>
              <a:rPr lang="en-US" dirty="0" err="1" smtClean="0"/>
              <a:t>ILFs</a:t>
            </a:r>
            <a:r>
              <a:rPr lang="en-US" dirty="0" smtClean="0"/>
              <a:t> and </a:t>
            </a:r>
            <a:r>
              <a:rPr lang="en-US" dirty="0" err="1" smtClean="0"/>
              <a:t>DRs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cs typeface="Times New Roman" pitchFamily="18" charset="0"/>
              </a:rPr>
              <a:t>data sources include several accident years</a:t>
            </a:r>
          </a:p>
          <a:p>
            <a:pPr lvl="1"/>
            <a:r>
              <a:rPr lang="en-US" dirty="0" smtClean="0">
                <a:cs typeface="Times New Roman" pitchFamily="18" charset="0"/>
              </a:rPr>
              <a:t>trend</a:t>
            </a:r>
          </a:p>
          <a:p>
            <a:pPr lvl="1"/>
            <a:r>
              <a:rPr lang="en-US" dirty="0" smtClean="0">
                <a:cs typeface="Times New Roman" pitchFamily="18" charset="0"/>
              </a:rPr>
              <a:t>loss development</a:t>
            </a:r>
          </a:p>
          <a:p>
            <a:r>
              <a:rPr lang="en-US" dirty="0" smtClean="0">
                <a:cs typeface="Times New Roman" pitchFamily="18" charset="0"/>
              </a:rPr>
              <a:t>data is sparse at higher limits</a:t>
            </a:r>
          </a:p>
        </p:txBody>
      </p:sp>
      <p:sp>
        <p:nvSpPr>
          <p:cNvPr id="2" name="Title 1"/>
          <p:cNvSpPr>
            <a:spLocks noGrp="1"/>
          </p:cNvSpPr>
          <p:nvPr>
            <p:ph type="title"/>
          </p:nvPr>
        </p:nvSpPr>
        <p:spPr/>
        <p:txBody>
          <a:bodyPr>
            <a:normAutofit fontScale="90000"/>
          </a:bodyPr>
          <a:lstStyle/>
          <a:p>
            <a:r>
              <a:rPr lang="en-US" dirty="0" smtClean="0"/>
              <a:t>Problems Associated with Calculating </a:t>
            </a:r>
            <a:r>
              <a:rPr lang="en-US" dirty="0" err="1" smtClean="0"/>
              <a:t>ILFs</a:t>
            </a:r>
            <a:r>
              <a:rPr lang="en-US" dirty="0" smtClean="0"/>
              <a:t> and </a:t>
            </a:r>
            <a:r>
              <a:rPr lang="en-US" dirty="0" err="1" smtClean="0"/>
              <a:t>DRs</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dirty="0" smtClean="0">
                <a:cs typeface="Times New Roman" pitchFamily="18" charset="0"/>
              </a:rPr>
              <a:t>Data can be used to fit the severity function to a probability distribution</a:t>
            </a:r>
          </a:p>
          <a:p>
            <a:pPr>
              <a:buNone/>
            </a:pPr>
            <a:endParaRPr lang="en-US" dirty="0" smtClean="0">
              <a:cs typeface="Times New Roman" pitchFamily="18" charset="0"/>
            </a:endParaRPr>
          </a:p>
          <a:p>
            <a:pPr>
              <a:buNone/>
            </a:pPr>
            <a:r>
              <a:rPr lang="en-US" dirty="0" smtClean="0">
                <a:cs typeface="Times New Roman" pitchFamily="18" charset="0"/>
              </a:rPr>
              <a:t>Addresses some concerns</a:t>
            </a:r>
          </a:p>
          <a:p>
            <a:r>
              <a:rPr lang="en-US" dirty="0" err="1" smtClean="0">
                <a:cs typeface="Times New Roman" pitchFamily="18" charset="0"/>
              </a:rPr>
              <a:t>ILFs</a:t>
            </a:r>
            <a:r>
              <a:rPr lang="en-US" dirty="0" smtClean="0">
                <a:cs typeface="Times New Roman" pitchFamily="18" charset="0"/>
              </a:rPr>
              <a:t> can be </a:t>
            </a:r>
            <a:r>
              <a:rPr lang="en-US" dirty="0" err="1" smtClean="0">
                <a:cs typeface="Times New Roman" pitchFamily="18" charset="0"/>
              </a:rPr>
              <a:t>caluclated</a:t>
            </a:r>
            <a:r>
              <a:rPr lang="en-US" dirty="0" smtClean="0">
                <a:cs typeface="Times New Roman" pitchFamily="18" charset="0"/>
              </a:rPr>
              <a:t> for all policy limits</a:t>
            </a:r>
          </a:p>
          <a:p>
            <a:r>
              <a:rPr lang="en-US" dirty="0" smtClean="0">
                <a:cs typeface="Times New Roman" pitchFamily="18" charset="0"/>
              </a:rPr>
              <a:t>empirical data can be smoothed</a:t>
            </a:r>
          </a:p>
          <a:p>
            <a:r>
              <a:rPr lang="en-US" dirty="0" smtClean="0">
                <a:cs typeface="Times New Roman" pitchFamily="18" charset="0"/>
              </a:rPr>
              <a:t>trend</a:t>
            </a:r>
          </a:p>
          <a:p>
            <a:r>
              <a:rPr lang="en-US" dirty="0" smtClean="0">
                <a:cs typeface="Times New Roman" pitchFamily="18" charset="0"/>
              </a:rPr>
              <a:t>payment lag</a:t>
            </a:r>
          </a:p>
          <a:p>
            <a:endParaRPr lang="en-US" dirty="0" smtClean="0">
              <a:cs typeface="Times New Roman" pitchFamily="18" charset="0"/>
            </a:endParaRPr>
          </a:p>
          <a:p>
            <a:pPr>
              <a:buNone/>
            </a:pPr>
            <a:r>
              <a:rPr lang="en-US" dirty="0" smtClean="0">
                <a:cs typeface="Times New Roman" pitchFamily="18" charset="0"/>
              </a:rPr>
              <a:t>ISO has used different distributions, but currently uses the mixed exponential model</a:t>
            </a:r>
          </a:p>
        </p:txBody>
      </p:sp>
      <p:sp>
        <p:nvSpPr>
          <p:cNvPr id="2" name="Title 1"/>
          <p:cNvSpPr>
            <a:spLocks noGrp="1"/>
          </p:cNvSpPr>
          <p:nvPr>
            <p:ph type="title"/>
          </p:nvPr>
        </p:nvSpPr>
        <p:spPr/>
        <p:txBody>
          <a:bodyPr>
            <a:normAutofit/>
          </a:bodyPr>
          <a:lstStyle/>
          <a:p>
            <a:r>
              <a:rPr lang="en-US" dirty="0" smtClean="0"/>
              <a:t>Fitted Distributions</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cs typeface="Times New Roman" pitchFamily="18" charset="0"/>
              </a:rPr>
              <a:t>Use paid (settled) occurrences from statistical plan data and excess and umbrella data</a:t>
            </a:r>
          </a:p>
          <a:p>
            <a:r>
              <a:rPr lang="en-US" dirty="0" smtClean="0">
                <a:cs typeface="Times New Roman" pitchFamily="18" charset="0"/>
              </a:rPr>
              <a:t>Fit a mixed exponential distribution to the lag-weighted occurrence size distribution from the data</a:t>
            </a:r>
          </a:p>
          <a:p>
            <a:r>
              <a:rPr lang="en-US" dirty="0" smtClean="0">
                <a:cs typeface="Times New Roman" pitchFamily="18" charset="0"/>
              </a:rPr>
              <a:t>Produces the limited average severity component from the resulting distribution</a:t>
            </a:r>
          </a:p>
        </p:txBody>
      </p:sp>
      <p:sp>
        <p:nvSpPr>
          <p:cNvPr id="2" name="Title 1"/>
          <p:cNvSpPr>
            <a:spLocks noGrp="1"/>
          </p:cNvSpPr>
          <p:nvPr>
            <p:ph type="title"/>
          </p:nvPr>
        </p:nvSpPr>
        <p:spPr/>
        <p:txBody>
          <a:bodyPr>
            <a:normAutofit fontScale="90000"/>
          </a:bodyPr>
          <a:lstStyle/>
          <a:p>
            <a:r>
              <a:rPr lang="en-US" dirty="0" smtClean="0"/>
              <a:t>Mixed Exponential Procedure (Overview)</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dirty="0" smtClean="0">
                <a:cs typeface="Times New Roman" pitchFamily="18" charset="0"/>
              </a:rPr>
              <a:t>Advantages of the Mixed Exponential Model:</a:t>
            </a:r>
          </a:p>
          <a:p>
            <a:r>
              <a:rPr lang="en-US" dirty="0" smtClean="0">
                <a:cs typeface="Times New Roman" pitchFamily="18" charset="0"/>
              </a:rPr>
              <a:t>continuous distribution</a:t>
            </a:r>
          </a:p>
          <a:p>
            <a:pPr lvl="1"/>
            <a:r>
              <a:rPr lang="en-US" dirty="0" smtClean="0">
                <a:cs typeface="Times New Roman" pitchFamily="18" charset="0"/>
              </a:rPr>
              <a:t>calculation of LAS for all possible limits</a:t>
            </a:r>
          </a:p>
          <a:p>
            <a:pPr lvl="1"/>
            <a:r>
              <a:rPr lang="en-US" dirty="0" smtClean="0">
                <a:cs typeface="Times New Roman" pitchFamily="18" charset="0"/>
              </a:rPr>
              <a:t>smoothed data</a:t>
            </a:r>
          </a:p>
          <a:p>
            <a:pPr lvl="1"/>
            <a:r>
              <a:rPr lang="en-US" dirty="0" smtClean="0">
                <a:cs typeface="Times New Roman" pitchFamily="18" charset="0"/>
              </a:rPr>
              <a:t>simplified handling of trend</a:t>
            </a:r>
          </a:p>
          <a:p>
            <a:pPr lvl="1"/>
            <a:r>
              <a:rPr lang="en-US" dirty="0" smtClean="0">
                <a:cs typeface="Times New Roman" pitchFamily="18" charset="0"/>
              </a:rPr>
              <a:t>calculation of higher moments used in risk load</a:t>
            </a:r>
          </a:p>
          <a:p>
            <a:r>
              <a:rPr lang="en-US" dirty="0" smtClean="0">
                <a:cs typeface="Times New Roman" pitchFamily="18" charset="0"/>
              </a:rPr>
              <a:t>provides a good fit to empirical data over a wide range of loss sizes, is flexible, and easy to use</a:t>
            </a:r>
          </a:p>
        </p:txBody>
      </p:sp>
      <p:sp>
        <p:nvSpPr>
          <p:cNvPr id="2" name="Title 1"/>
          <p:cNvSpPr>
            <a:spLocks noGrp="1"/>
          </p:cNvSpPr>
          <p:nvPr>
            <p:ph type="title"/>
          </p:nvPr>
        </p:nvSpPr>
        <p:spPr/>
        <p:txBody>
          <a:bodyPr>
            <a:normAutofit fontScale="90000"/>
          </a:bodyPr>
          <a:lstStyle/>
          <a:p>
            <a:r>
              <a:rPr lang="en-US" dirty="0" smtClean="0"/>
              <a:t>Mixed Exponential Procedure (Overview)</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cs typeface="Times New Roman" pitchFamily="18" charset="0"/>
              </a:rPr>
              <a:t>trend</a:t>
            </a:r>
          </a:p>
          <a:p>
            <a:r>
              <a:rPr lang="en-US" dirty="0" smtClean="0">
                <a:cs typeface="Times New Roman" pitchFamily="18" charset="0"/>
              </a:rPr>
              <a:t>construction of the empirical survival distribution</a:t>
            </a:r>
          </a:p>
          <a:p>
            <a:r>
              <a:rPr lang="en-US" dirty="0" smtClean="0">
                <a:cs typeface="Times New Roman" pitchFamily="18" charset="0"/>
              </a:rPr>
              <a:t>payment lag process</a:t>
            </a:r>
          </a:p>
          <a:p>
            <a:r>
              <a:rPr lang="en-US" dirty="0" smtClean="0">
                <a:cs typeface="Times New Roman" pitchFamily="18" charset="0"/>
              </a:rPr>
              <a:t>tail of the distribution</a:t>
            </a:r>
          </a:p>
          <a:p>
            <a:r>
              <a:rPr lang="en-US" dirty="0" smtClean="0">
                <a:cs typeface="Times New Roman" pitchFamily="18" charset="0"/>
              </a:rPr>
              <a:t>fitting a mixed exponential distribution</a:t>
            </a:r>
          </a:p>
          <a:p>
            <a:r>
              <a:rPr lang="en-US" dirty="0" smtClean="0">
                <a:cs typeface="Times New Roman" pitchFamily="18" charset="0"/>
              </a:rPr>
              <a:t>final limited average severities</a:t>
            </a:r>
          </a:p>
        </p:txBody>
      </p:sp>
      <p:sp>
        <p:nvSpPr>
          <p:cNvPr id="2" name="Title 1"/>
          <p:cNvSpPr>
            <a:spLocks noGrp="1"/>
          </p:cNvSpPr>
          <p:nvPr>
            <p:ph type="title"/>
          </p:nvPr>
        </p:nvSpPr>
        <p:spPr/>
        <p:txBody>
          <a:bodyPr>
            <a:normAutofit fontScale="90000"/>
          </a:bodyPr>
          <a:lstStyle/>
          <a:p>
            <a:r>
              <a:rPr lang="en-US" dirty="0" smtClean="0"/>
              <a:t>Mixed Exponential Procedure (Overview)</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Loss Severity Distributions</a:t>
            </a:r>
            <a:endParaRPr lang="en-US" dirty="0"/>
          </a:p>
        </p:txBody>
      </p:sp>
      <p:cxnSp>
        <p:nvCxnSpPr>
          <p:cNvPr id="5" name="Straight Connector 4"/>
          <p:cNvCxnSpPr/>
          <p:nvPr/>
        </p:nvCxnSpPr>
        <p:spPr>
          <a:xfrm>
            <a:off x="990600" y="5638800"/>
            <a:ext cx="7010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990600" y="2209800"/>
            <a:ext cx="0" cy="3429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0" y="3657600"/>
            <a:ext cx="1143000" cy="646331"/>
          </a:xfrm>
          <a:prstGeom prst="rect">
            <a:avLst/>
          </a:prstGeom>
          <a:noFill/>
        </p:spPr>
        <p:txBody>
          <a:bodyPr wrap="square" rtlCol="0">
            <a:spAutoFit/>
          </a:bodyPr>
          <a:lstStyle/>
          <a:p>
            <a:r>
              <a:rPr lang="en-US" sz="3600" i="1" dirty="0" smtClean="0">
                <a:latin typeface="Times New Roman" pitchFamily="18" charset="0"/>
                <a:cs typeface="Times New Roman" pitchFamily="18" charset="0"/>
              </a:rPr>
              <a:t>F</a:t>
            </a:r>
            <a:r>
              <a:rPr lang="en-US" sz="3600" dirty="0" smtClean="0">
                <a:latin typeface="Times New Roman" pitchFamily="18" charset="0"/>
                <a:cs typeface="Times New Roman" pitchFamily="18" charset="0"/>
              </a:rPr>
              <a:t>(</a:t>
            </a:r>
            <a:r>
              <a:rPr lang="en-US" sz="3600" i="1" dirty="0" smtClean="0">
                <a:latin typeface="Times New Roman" pitchFamily="18" charset="0"/>
                <a:cs typeface="Times New Roman" pitchFamily="18" charset="0"/>
              </a:rPr>
              <a:t>x</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
        <p:nvSpPr>
          <p:cNvPr id="11" name="TextBox 10"/>
          <p:cNvSpPr txBox="1"/>
          <p:nvPr/>
        </p:nvSpPr>
        <p:spPr>
          <a:xfrm>
            <a:off x="609600" y="5257800"/>
            <a:ext cx="1143000" cy="646331"/>
          </a:xfrm>
          <a:prstGeom prst="rect">
            <a:avLst/>
          </a:prstGeom>
          <a:noFill/>
        </p:spPr>
        <p:txBody>
          <a:bodyPr wrap="square" rtlCol="0">
            <a:spAutoFit/>
          </a:bodyPr>
          <a:lstStyle/>
          <a:p>
            <a:r>
              <a:rPr lang="en-US" sz="3600" dirty="0" smtClean="0">
                <a:latin typeface="Times New Roman" pitchFamily="18" charset="0"/>
                <a:cs typeface="Times New Roman" pitchFamily="18" charset="0"/>
              </a:rPr>
              <a:t>0</a:t>
            </a:r>
            <a:endParaRPr lang="en-US" sz="3600" dirty="0">
              <a:latin typeface="Times New Roman" pitchFamily="18" charset="0"/>
              <a:cs typeface="Times New Roman" pitchFamily="18" charset="0"/>
            </a:endParaRPr>
          </a:p>
        </p:txBody>
      </p:sp>
      <p:sp>
        <p:nvSpPr>
          <p:cNvPr id="12" name="TextBox 11"/>
          <p:cNvSpPr txBox="1"/>
          <p:nvPr/>
        </p:nvSpPr>
        <p:spPr>
          <a:xfrm>
            <a:off x="3352800" y="5638800"/>
            <a:ext cx="2514600" cy="646331"/>
          </a:xfrm>
          <a:prstGeom prst="rect">
            <a:avLst/>
          </a:prstGeom>
          <a:noFill/>
        </p:spPr>
        <p:txBody>
          <a:bodyPr wrap="square" rtlCol="0">
            <a:spAutoFit/>
          </a:bodyPr>
          <a:lstStyle/>
          <a:p>
            <a:r>
              <a:rPr lang="en-US" sz="3600" dirty="0" smtClean="0">
                <a:cs typeface="Times New Roman" pitchFamily="18" charset="0"/>
              </a:rPr>
              <a:t>loss size</a:t>
            </a:r>
            <a:endParaRPr lang="en-US" sz="3600" dirty="0">
              <a:cs typeface="Times New Roman" pitchFamily="18" charset="0"/>
            </a:endParaRPr>
          </a:p>
        </p:txBody>
      </p:sp>
      <p:sp>
        <p:nvSpPr>
          <p:cNvPr id="13" name="TextBox 12"/>
          <p:cNvSpPr txBox="1"/>
          <p:nvPr/>
        </p:nvSpPr>
        <p:spPr>
          <a:xfrm>
            <a:off x="7467600" y="5562600"/>
            <a:ext cx="1143000" cy="646331"/>
          </a:xfrm>
          <a:prstGeom prst="rect">
            <a:avLst/>
          </a:prstGeom>
          <a:noFill/>
        </p:spPr>
        <p:txBody>
          <a:bodyPr wrap="square" rtlCol="0">
            <a:spAutoFit/>
          </a:bodyPr>
          <a:lstStyle/>
          <a:p>
            <a:r>
              <a:rPr lang="en-US" sz="3600" i="1"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
        <p:nvSpPr>
          <p:cNvPr id="14" name="TextBox 13"/>
          <p:cNvSpPr txBox="1"/>
          <p:nvPr/>
        </p:nvSpPr>
        <p:spPr>
          <a:xfrm>
            <a:off x="1295400" y="1524000"/>
            <a:ext cx="3657600" cy="1200329"/>
          </a:xfrm>
          <a:prstGeom prst="rect">
            <a:avLst/>
          </a:prstGeom>
          <a:noFill/>
        </p:spPr>
        <p:txBody>
          <a:bodyPr wrap="square" rtlCol="0">
            <a:spAutoFit/>
          </a:bodyPr>
          <a:lstStyle/>
          <a:p>
            <a:r>
              <a:rPr lang="en-US" sz="3600" dirty="0" smtClean="0">
                <a:cs typeface="Times New Roman" pitchFamily="18" charset="0"/>
              </a:rPr>
              <a:t>example loss severity </a:t>
            </a:r>
            <a:r>
              <a:rPr lang="en-US" sz="3600" dirty="0" err="1" smtClean="0">
                <a:cs typeface="Times New Roman" pitchFamily="18" charset="0"/>
              </a:rPr>
              <a:t>CDF</a:t>
            </a:r>
            <a:endParaRPr lang="en-US" sz="3600" dirty="0">
              <a:cs typeface="Times New Roman" pitchFamily="18" charset="0"/>
            </a:endParaRPr>
          </a:p>
        </p:txBody>
      </p:sp>
      <p:sp>
        <p:nvSpPr>
          <p:cNvPr id="15" name="Freeform 6"/>
          <p:cNvSpPr>
            <a:spLocks/>
          </p:cNvSpPr>
          <p:nvPr/>
        </p:nvSpPr>
        <p:spPr bwMode="auto">
          <a:xfrm>
            <a:off x="914400" y="2286000"/>
            <a:ext cx="7086600" cy="3348037"/>
          </a:xfrm>
          <a:custGeom>
            <a:avLst/>
            <a:gdLst/>
            <a:ahLst/>
            <a:cxnLst>
              <a:cxn ang="0">
                <a:pos x="0" y="2296"/>
              </a:cxn>
              <a:cxn ang="0">
                <a:pos x="701" y="2040"/>
              </a:cxn>
              <a:cxn ang="0">
                <a:pos x="1174" y="1325"/>
              </a:cxn>
              <a:cxn ang="0">
                <a:pos x="1573" y="798"/>
              </a:cxn>
              <a:cxn ang="0">
                <a:pos x="1995" y="458"/>
              </a:cxn>
              <a:cxn ang="0">
                <a:pos x="2555" y="256"/>
              </a:cxn>
              <a:cxn ang="0">
                <a:pos x="3099" y="152"/>
              </a:cxn>
              <a:cxn ang="0">
                <a:pos x="3628" y="83"/>
              </a:cxn>
              <a:cxn ang="0">
                <a:pos x="4150" y="34"/>
              </a:cxn>
              <a:cxn ang="0">
                <a:pos x="4648" y="0"/>
              </a:cxn>
              <a:cxn ang="0">
                <a:pos x="4656" y="2304"/>
              </a:cxn>
              <a:cxn ang="0">
                <a:pos x="0" y="2296"/>
              </a:cxn>
            </a:cxnLst>
            <a:rect l="0" t="0" r="r" b="b"/>
            <a:pathLst>
              <a:path w="4656" h="2304">
                <a:moveTo>
                  <a:pt x="0" y="2296"/>
                </a:moveTo>
                <a:cubicBezTo>
                  <a:pt x="535" y="2220"/>
                  <a:pt x="505" y="2202"/>
                  <a:pt x="701" y="2040"/>
                </a:cubicBezTo>
                <a:cubicBezTo>
                  <a:pt x="897" y="1878"/>
                  <a:pt x="1029" y="1532"/>
                  <a:pt x="1174" y="1325"/>
                </a:cubicBezTo>
                <a:cubicBezTo>
                  <a:pt x="1319" y="1118"/>
                  <a:pt x="1436" y="942"/>
                  <a:pt x="1573" y="798"/>
                </a:cubicBezTo>
                <a:cubicBezTo>
                  <a:pt x="1710" y="654"/>
                  <a:pt x="1831" y="548"/>
                  <a:pt x="1995" y="458"/>
                </a:cubicBezTo>
                <a:cubicBezTo>
                  <a:pt x="2158" y="368"/>
                  <a:pt x="2372" y="307"/>
                  <a:pt x="2555" y="256"/>
                </a:cubicBezTo>
                <a:cubicBezTo>
                  <a:pt x="2739" y="205"/>
                  <a:pt x="2920" y="181"/>
                  <a:pt x="3099" y="152"/>
                </a:cubicBezTo>
                <a:cubicBezTo>
                  <a:pt x="3278" y="123"/>
                  <a:pt x="3454" y="103"/>
                  <a:pt x="3628" y="83"/>
                </a:cubicBezTo>
                <a:cubicBezTo>
                  <a:pt x="3803" y="63"/>
                  <a:pt x="3980" y="48"/>
                  <a:pt x="4150" y="34"/>
                </a:cubicBezTo>
                <a:lnTo>
                  <a:pt x="4648" y="0"/>
                </a:lnTo>
                <a:lnTo>
                  <a:pt x="4656" y="2304"/>
                </a:lnTo>
                <a:cubicBezTo>
                  <a:pt x="4656" y="2304"/>
                  <a:pt x="0" y="2296"/>
                  <a:pt x="0" y="2296"/>
                </a:cubicBezTo>
                <a:close/>
              </a:path>
            </a:pathLst>
          </a:custGeom>
          <a:solidFill>
            <a:schemeClr val="tx2"/>
          </a:solidFill>
          <a:ln w="9525" cap="flat" cmpd="sng">
            <a:noFill/>
            <a:prstDash val="solid"/>
            <a:round/>
            <a:headEnd/>
            <a:tailEnd/>
          </a:ln>
          <a:effectLst/>
        </p:spPr>
        <p:txBody>
          <a:bodyPr/>
          <a:lstStyle/>
          <a:p>
            <a:endParaRPr lang="en-US"/>
          </a:p>
        </p:txBody>
      </p:sp>
      <p:sp>
        <p:nvSpPr>
          <p:cNvPr id="16" name="TextBox 15"/>
          <p:cNvSpPr txBox="1"/>
          <p:nvPr/>
        </p:nvSpPr>
        <p:spPr>
          <a:xfrm>
            <a:off x="609600" y="1905000"/>
            <a:ext cx="1143000" cy="646331"/>
          </a:xfrm>
          <a:prstGeom prst="rect">
            <a:avLst/>
          </a:prstGeom>
          <a:noFill/>
        </p:spPr>
        <p:txBody>
          <a:bodyPr wrap="square" rtlCol="0">
            <a:spAutoFit/>
          </a:bodyPr>
          <a:lstStyle/>
          <a:p>
            <a:r>
              <a:rPr lang="en-US" sz="3600" dirty="0" smtClean="0">
                <a:latin typeface="Times New Roman" pitchFamily="18" charset="0"/>
                <a:cs typeface="Times New Roman" pitchFamily="18" charset="0"/>
              </a:rPr>
              <a:t>1</a:t>
            </a:r>
            <a:endParaRPr lang="en-US" sz="3600" dirty="0">
              <a:latin typeface="Times New Roman" pitchFamily="18" charset="0"/>
              <a:cs typeface="Times New Roman"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pPr>
              <a:buNone/>
            </a:pPr>
            <a:r>
              <a:rPr lang="en-US" dirty="0" smtClean="0"/>
              <a:t>Jared Smollik</a:t>
            </a:r>
          </a:p>
          <a:p>
            <a:pPr>
              <a:buNone/>
            </a:pPr>
            <a:r>
              <a:rPr lang="en-US" sz="2000" dirty="0" err="1" smtClean="0"/>
              <a:t>FCAS</a:t>
            </a:r>
            <a:r>
              <a:rPr lang="en-US" sz="2000" dirty="0" smtClean="0"/>
              <a:t>, </a:t>
            </a:r>
            <a:r>
              <a:rPr lang="en-US" sz="2000" dirty="0" err="1" smtClean="0"/>
              <a:t>MAAA</a:t>
            </a:r>
            <a:r>
              <a:rPr lang="en-US" sz="2000" dirty="0" smtClean="0"/>
              <a:t>, CPCU</a:t>
            </a:r>
          </a:p>
          <a:p>
            <a:pPr>
              <a:buNone/>
            </a:pPr>
            <a:r>
              <a:rPr lang="en-US" sz="2000" dirty="0" smtClean="0"/>
              <a:t>Manager-Actuarial</a:t>
            </a:r>
          </a:p>
          <a:p>
            <a:pPr>
              <a:buNone/>
            </a:pPr>
            <a:r>
              <a:rPr lang="en-US" sz="2000" dirty="0" smtClean="0"/>
              <a:t>Increased Limits &amp; Rating Plans Division</a:t>
            </a:r>
          </a:p>
          <a:p>
            <a:pPr>
              <a:buNone/>
            </a:pPr>
            <a:r>
              <a:rPr lang="en-US" sz="2000" dirty="0" smtClean="0"/>
              <a:t>Insurance Services Office, Inc.</a:t>
            </a:r>
          </a:p>
          <a:p>
            <a:pPr>
              <a:buNone/>
            </a:pPr>
            <a:endParaRPr lang="en-US" dirty="0" smtClean="0"/>
          </a:p>
          <a:p>
            <a:pPr>
              <a:buNone/>
            </a:pPr>
            <a:r>
              <a:rPr lang="en-US" dirty="0" smtClean="0"/>
              <a:t>201-469-2607</a:t>
            </a:r>
          </a:p>
          <a:p>
            <a:pPr>
              <a:buNone/>
            </a:pPr>
            <a:r>
              <a:rPr lang="en-US" dirty="0" smtClean="0"/>
              <a:t>jsmollik@iso.com</a:t>
            </a:r>
          </a:p>
          <a:p>
            <a:pPr>
              <a:buNone/>
            </a:pPr>
            <a:endParaRPr lang="en-US" dirty="0"/>
          </a:p>
        </p:txBody>
      </p:sp>
      <p:sp>
        <p:nvSpPr>
          <p:cNvPr id="2" name="Title 1"/>
          <p:cNvSpPr>
            <a:spLocks noGrp="1"/>
          </p:cNvSpPr>
          <p:nvPr>
            <p:ph type="title"/>
          </p:nvPr>
        </p:nvSpPr>
        <p:spPr/>
        <p:txBody>
          <a:bodyPr/>
          <a:lstStyle/>
          <a:p>
            <a:r>
              <a:rPr lang="en-US" smtClean="0"/>
              <a:t>Questions and Answers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Expected Value (mean, </a:t>
            </a:r>
            <a:r>
              <a:rPr lang="el-GR" i="1" dirty="0" smtClean="0">
                <a:latin typeface="Times New Roman" pitchFamily="18" charset="0"/>
                <a:cs typeface="Times New Roman" pitchFamily="18" charset="0"/>
              </a:rPr>
              <a:t>μ</a:t>
            </a:r>
            <a:r>
              <a:rPr lang="en-US" dirty="0" smtClean="0"/>
              <a:t>, first raw moment)</a:t>
            </a:r>
          </a:p>
          <a:p>
            <a:r>
              <a:rPr lang="en-US" dirty="0" smtClean="0">
                <a:cs typeface="Times New Roman" pitchFamily="18" charset="0"/>
              </a:rPr>
              <a:t>average value of a random variable</a:t>
            </a:r>
            <a:endParaRPr lang="en-US" i="1" dirty="0">
              <a:latin typeface="Times New Roman" pitchFamily="18" charset="0"/>
              <a:cs typeface="Times New Roman" pitchFamily="18" charset="0"/>
            </a:endParaRPr>
          </a:p>
        </p:txBody>
      </p:sp>
      <p:sp>
        <p:nvSpPr>
          <p:cNvPr id="2" name="Title 1"/>
          <p:cNvSpPr>
            <a:spLocks noGrp="1"/>
          </p:cNvSpPr>
          <p:nvPr>
            <p:ph type="title"/>
          </p:nvPr>
        </p:nvSpPr>
        <p:spPr/>
        <p:txBody>
          <a:bodyPr lIns="91440" rIns="91440">
            <a:normAutofit/>
          </a:bodyPr>
          <a:lstStyle/>
          <a:p>
            <a:r>
              <a:rPr lang="en-US" dirty="0" smtClean="0"/>
              <a:t>Mathematical Notation</a:t>
            </a:r>
            <a:endParaRPr lang="en-US" dirty="0"/>
          </a:p>
        </p:txBody>
      </p:sp>
      <p:graphicFrame>
        <p:nvGraphicFramePr>
          <p:cNvPr id="4" name="Object 3"/>
          <p:cNvGraphicFramePr>
            <a:graphicFrameLocks noChangeAspect="1"/>
          </p:cNvGraphicFramePr>
          <p:nvPr/>
        </p:nvGraphicFramePr>
        <p:xfrm>
          <a:off x="1395413" y="3346450"/>
          <a:ext cx="6159500" cy="2463800"/>
        </p:xfrm>
        <a:graphic>
          <a:graphicData uri="http://schemas.openxmlformats.org/presentationml/2006/ole">
            <p:oleObj spid="_x0000_s3074" name="Equation" r:id="rId4" imgW="2412720" imgH="96516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Limited Expected Value (at k)</a:t>
            </a:r>
          </a:p>
          <a:p>
            <a:r>
              <a:rPr lang="en-US" dirty="0" smtClean="0">
                <a:cs typeface="Times New Roman" pitchFamily="18" charset="0"/>
              </a:rPr>
              <a:t>expected value of the random </a:t>
            </a:r>
            <a:r>
              <a:rPr lang="en-US" dirty="0" err="1" smtClean="0">
                <a:cs typeface="Times New Roman" pitchFamily="18" charset="0"/>
              </a:rPr>
              <a:t>vairable</a:t>
            </a:r>
            <a:r>
              <a:rPr lang="en-US" dirty="0" smtClean="0">
                <a:cs typeface="Times New Roman" pitchFamily="18" charset="0"/>
              </a:rPr>
              <a:t> limited to a maximum value of k</a:t>
            </a:r>
          </a:p>
          <a:p>
            <a:r>
              <a:rPr lang="en-US" dirty="0" smtClean="0">
                <a:cs typeface="Times New Roman" pitchFamily="18" charset="0"/>
              </a:rPr>
              <a:t>often referred to as the limited average severity (LAS) when working with losses</a:t>
            </a:r>
          </a:p>
        </p:txBody>
      </p:sp>
      <p:sp>
        <p:nvSpPr>
          <p:cNvPr id="2" name="Title 1"/>
          <p:cNvSpPr>
            <a:spLocks noGrp="1"/>
          </p:cNvSpPr>
          <p:nvPr>
            <p:ph type="title"/>
          </p:nvPr>
        </p:nvSpPr>
        <p:spPr/>
        <p:txBody>
          <a:bodyPr lIns="91440" rIns="91440">
            <a:normAutofit/>
          </a:bodyPr>
          <a:lstStyle/>
          <a:p>
            <a:r>
              <a:rPr lang="en-US" dirty="0" smtClean="0"/>
              <a:t>Mathematical Notation</a:t>
            </a:r>
            <a:endParaRPr lang="en-US" dirty="0"/>
          </a:p>
        </p:txBody>
      </p:sp>
      <p:graphicFrame>
        <p:nvGraphicFramePr>
          <p:cNvPr id="4" name="Object 3"/>
          <p:cNvGraphicFramePr>
            <a:graphicFrameLocks noChangeAspect="1"/>
          </p:cNvGraphicFramePr>
          <p:nvPr/>
        </p:nvGraphicFramePr>
        <p:xfrm>
          <a:off x="914400" y="4191000"/>
          <a:ext cx="7099300" cy="2463800"/>
        </p:xfrm>
        <a:graphic>
          <a:graphicData uri="http://schemas.openxmlformats.org/presentationml/2006/ole">
            <p:oleObj spid="_x0000_s4098" name="Equation" r:id="rId4" imgW="2781000" imgH="965160" progId="Equation.3">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esPropPre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DF76E17-4C45-4ED6-B926-849D8EB4B3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SalesPropPres</Template>
  <TotalTime>0</TotalTime>
  <Words>3676</Words>
  <Application>Microsoft Office PowerPoint</Application>
  <PresentationFormat>On-screen Show (4:3)</PresentationFormat>
  <Paragraphs>978</Paragraphs>
  <Slides>70</Slides>
  <Notes>68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2" baseType="lpstr">
      <vt:lpstr>SalesPropPres</vt:lpstr>
      <vt:lpstr>Equation</vt:lpstr>
      <vt:lpstr>Basic Ratemaking Workshop: Intro to Increased Limit Factors</vt:lpstr>
      <vt:lpstr>Agenda</vt:lpstr>
      <vt:lpstr>Basic Ratemaking Workshop: Intro to Increased Limit Factors</vt:lpstr>
      <vt:lpstr>Loss Severity Distributions</vt:lpstr>
      <vt:lpstr>Loss Severity Distributions</vt:lpstr>
      <vt:lpstr>Loss Severity Distributions</vt:lpstr>
      <vt:lpstr>Loss Severity Distributions</vt:lpstr>
      <vt:lpstr>Mathematical Notation</vt:lpstr>
      <vt:lpstr>Mathematical Notation</vt:lpstr>
      <vt:lpstr>Basic Ratemaking Workshop: Intro to Increased Limit Factors</vt:lpstr>
      <vt:lpstr>Basic and Increased Limits</vt:lpstr>
      <vt:lpstr>Basic and Increased Limits</vt:lpstr>
      <vt:lpstr>Basic Ratemaking Workshop: Intro to Increased Limit Factors</vt:lpstr>
      <vt:lpstr>Increased Limits Ratemaking</vt:lpstr>
      <vt:lpstr>Increased Limits Ratemaking</vt:lpstr>
      <vt:lpstr>Increased Limits Ratemaking</vt:lpstr>
      <vt:lpstr>Increased Limits Ratemaking</vt:lpstr>
      <vt:lpstr>Increased Limits Ratemaking</vt:lpstr>
      <vt:lpstr>Calculating an ILF using Empirical Data</vt:lpstr>
      <vt:lpstr>Calculating an ILF using Empirical Data</vt:lpstr>
      <vt:lpstr>Calculating an ILF using Empirical Data</vt:lpstr>
      <vt:lpstr>Calculating an ILF using Empirical Data</vt:lpstr>
      <vt:lpstr>Calculating an ILF using Empirical Data</vt:lpstr>
      <vt:lpstr>Aggregating and Limiting Losses</vt:lpstr>
      <vt:lpstr>Aggregating and Limiting Losses</vt:lpstr>
      <vt:lpstr>Aggregating and Limiting Losses</vt:lpstr>
      <vt:lpstr>Layer Method</vt:lpstr>
      <vt:lpstr>Size Method vs Layer Method</vt:lpstr>
      <vt:lpstr>Calculating an ILF using the Size Method</vt:lpstr>
      <vt:lpstr>Calculating an ILF using the Size Method</vt:lpstr>
      <vt:lpstr>Calculating an ILF using the Size Method</vt:lpstr>
      <vt:lpstr>Calculating an ILF using the Size Method</vt:lpstr>
      <vt:lpstr>Calculating an ILF using the Size Method</vt:lpstr>
      <vt:lpstr>Calculating an ILF using the Size Method with ALAE</vt:lpstr>
      <vt:lpstr>Calculating an ILF using the Size Method with ALAE</vt:lpstr>
      <vt:lpstr>Calculating an ILF using the Size Method with ALAE</vt:lpstr>
      <vt:lpstr>Calculating an ILF using the Layer Method</vt:lpstr>
      <vt:lpstr>Calculating an ILF using the Layer Method</vt:lpstr>
      <vt:lpstr>Calculating an ILF using the Layer Method</vt:lpstr>
      <vt:lpstr>Calculating an ILF using the Layer Method with ALAE</vt:lpstr>
      <vt:lpstr>Calculating an ILF using the Layer Method</vt:lpstr>
      <vt:lpstr>Calculating an ILF using the Layer Method</vt:lpstr>
      <vt:lpstr>Basic Ratemaking Workshop: Intro to Increased Limit Factors</vt:lpstr>
      <vt:lpstr>Consistency Rule</vt:lpstr>
      <vt:lpstr>Consistency Rule</vt:lpstr>
      <vt:lpstr>Consistency Rule</vt:lpstr>
      <vt:lpstr>Consistency Rule</vt:lpstr>
      <vt:lpstr>Consistency Rule</vt:lpstr>
      <vt:lpstr>Consistency Rule</vt:lpstr>
      <vt:lpstr>Basic Ratemaking Workshop: Intro to Increased Limit Factors</vt:lpstr>
      <vt:lpstr>Deductibles</vt:lpstr>
      <vt:lpstr>Deductibles</vt:lpstr>
      <vt:lpstr>Deductibles</vt:lpstr>
      <vt:lpstr>Deductibles</vt:lpstr>
      <vt:lpstr>Deductibles</vt:lpstr>
      <vt:lpstr>Calculating a Deductible Relativity using Empirical Data</vt:lpstr>
      <vt:lpstr>Calculating a Deductible Relativity using Empirical Data</vt:lpstr>
      <vt:lpstr>Calculating a Deductible Relativity using Empirical Data</vt:lpstr>
      <vt:lpstr>Deductibles</vt:lpstr>
      <vt:lpstr>Deductibles</vt:lpstr>
      <vt:lpstr>Deductibles</vt:lpstr>
      <vt:lpstr>Deductibles</vt:lpstr>
      <vt:lpstr>Basic Ratemaking Workshop: Intro to Increased Limit Factors</vt:lpstr>
      <vt:lpstr>Problems Associated with Calculating ILFs and DRs</vt:lpstr>
      <vt:lpstr>Problems Associated with Calculating ILFs and DRs</vt:lpstr>
      <vt:lpstr>Fitted Distributions</vt:lpstr>
      <vt:lpstr>Mixed Exponential Procedure (Overview)</vt:lpstr>
      <vt:lpstr>Mixed Exponential Procedure (Overview)</vt:lpstr>
      <vt:lpstr>Mixed Exponential Procedure (Overview)</vt:lpstr>
      <vt:lpstr>Questions and Answers</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2012-02-16T18:01:49Z</dcterms:created>
  <dcterms:modified xsi:type="dcterms:W3CDTF">2012-03-07T19:34:34Z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TC102202139990</vt:lpwstr>
  </property>
</Properties>
</file>