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79" r:id="rId1"/>
    <p:sldMasterId id="2147484254" r:id="rId2"/>
  </p:sldMasterIdLst>
  <p:notesMasterIdLst>
    <p:notesMasterId r:id="rId49"/>
  </p:notesMasterIdLst>
  <p:handoutMasterIdLst>
    <p:handoutMasterId r:id="rId50"/>
  </p:handoutMasterIdLst>
  <p:sldIdLst>
    <p:sldId id="442" r:id="rId3"/>
    <p:sldId id="256" r:id="rId4"/>
    <p:sldId id="373" r:id="rId5"/>
    <p:sldId id="374" r:id="rId6"/>
    <p:sldId id="257" r:id="rId7"/>
    <p:sldId id="258" r:id="rId8"/>
    <p:sldId id="269" r:id="rId9"/>
    <p:sldId id="364" r:id="rId10"/>
    <p:sldId id="365" r:id="rId11"/>
    <p:sldId id="366" r:id="rId12"/>
    <p:sldId id="367" r:id="rId13"/>
    <p:sldId id="346" r:id="rId14"/>
    <p:sldId id="375" r:id="rId15"/>
    <p:sldId id="443" r:id="rId16"/>
    <p:sldId id="361" r:id="rId17"/>
    <p:sldId id="387" r:id="rId18"/>
    <p:sldId id="388" r:id="rId19"/>
    <p:sldId id="389" r:id="rId20"/>
    <p:sldId id="390" r:id="rId21"/>
    <p:sldId id="391" r:id="rId22"/>
    <p:sldId id="392" r:id="rId23"/>
    <p:sldId id="393" r:id="rId24"/>
    <p:sldId id="394" r:id="rId25"/>
    <p:sldId id="395" r:id="rId26"/>
    <p:sldId id="362" r:id="rId27"/>
    <p:sldId id="271" r:id="rId28"/>
    <p:sldId id="385" r:id="rId29"/>
    <p:sldId id="429" r:id="rId30"/>
    <p:sldId id="430" r:id="rId31"/>
    <p:sldId id="431" r:id="rId32"/>
    <p:sldId id="432" r:id="rId33"/>
    <p:sldId id="433" r:id="rId34"/>
    <p:sldId id="434" r:id="rId35"/>
    <p:sldId id="435" r:id="rId36"/>
    <p:sldId id="436" r:id="rId37"/>
    <p:sldId id="438" r:id="rId38"/>
    <p:sldId id="437" r:id="rId39"/>
    <p:sldId id="272" r:id="rId40"/>
    <p:sldId id="444" r:id="rId41"/>
    <p:sldId id="425" r:id="rId42"/>
    <p:sldId id="426" r:id="rId43"/>
    <p:sldId id="439" r:id="rId44"/>
    <p:sldId id="427" r:id="rId45"/>
    <p:sldId id="440" r:id="rId46"/>
    <p:sldId id="441" r:id="rId47"/>
    <p:sldId id="396" r:id="rId48"/>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FF"/>
    <a:srgbClr val="FFFF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87" autoAdjust="0"/>
  </p:normalViewPr>
  <p:slideViewPr>
    <p:cSldViewPr>
      <p:cViewPr varScale="1">
        <p:scale>
          <a:sx n="81" d="100"/>
          <a:sy n="81" d="100"/>
        </p:scale>
        <p:origin x="-10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1836" y="-102"/>
      </p:cViewPr>
      <p:guideLst>
        <p:guide orient="horz" pos="292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BB48CA-C4DD-4C0F-80C8-59BEF6E37DF7}"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FC6E11A1-D571-47A7-8773-CC3681B88D96}">
      <dgm:prSet phldrT="[Text]"/>
      <dgm:spPr/>
      <dgm:t>
        <a:bodyPr/>
        <a:lstStyle/>
        <a:p>
          <a:r>
            <a:rPr lang="en-US" dirty="0" smtClean="0">
              <a:solidFill>
                <a:schemeClr val="tx1"/>
              </a:solidFill>
            </a:rPr>
            <a:t>Predictive Power</a:t>
          </a:r>
          <a:endParaRPr lang="en-US" dirty="0">
            <a:solidFill>
              <a:schemeClr val="tx1"/>
            </a:solidFill>
          </a:endParaRPr>
        </a:p>
      </dgm:t>
    </dgm:pt>
    <dgm:pt modelId="{BC9001B9-2E10-453C-B09A-1888F6849020}" type="parTrans" cxnId="{6366ADEE-B6CB-46E4-85F8-1A6E10350393}">
      <dgm:prSet/>
      <dgm:spPr/>
      <dgm:t>
        <a:bodyPr/>
        <a:lstStyle/>
        <a:p>
          <a:endParaRPr lang="en-US"/>
        </a:p>
      </dgm:t>
    </dgm:pt>
    <dgm:pt modelId="{F3842979-AD30-4FB3-80D0-A31C41B3D06E}" type="sibTrans" cxnId="{6366ADEE-B6CB-46E4-85F8-1A6E10350393}">
      <dgm:prSet/>
      <dgm:spPr/>
      <dgm:t>
        <a:bodyPr/>
        <a:lstStyle/>
        <a:p>
          <a:endParaRPr lang="en-US"/>
        </a:p>
      </dgm:t>
    </dgm:pt>
    <dgm:pt modelId="{91546839-9C18-4D29-AF53-B0E948C9B00B}">
      <dgm:prSet phldrT="[Text]"/>
      <dgm:spPr/>
      <dgm:t>
        <a:bodyPr/>
        <a:lstStyle/>
        <a:p>
          <a:r>
            <a:rPr lang="en-US" dirty="0" smtClean="0">
              <a:solidFill>
                <a:schemeClr val="tx1"/>
              </a:solidFill>
            </a:rPr>
            <a:t>Explanatory Power</a:t>
          </a:r>
          <a:endParaRPr lang="en-US" dirty="0">
            <a:solidFill>
              <a:schemeClr val="tx1"/>
            </a:solidFill>
          </a:endParaRPr>
        </a:p>
      </dgm:t>
    </dgm:pt>
    <dgm:pt modelId="{DFC7FC51-5B05-4E70-B61E-0402132BE7F1}" type="parTrans" cxnId="{5B5F8B88-F6C0-45BD-AABA-B08EE97E9891}">
      <dgm:prSet/>
      <dgm:spPr/>
      <dgm:t>
        <a:bodyPr/>
        <a:lstStyle/>
        <a:p>
          <a:endParaRPr lang="en-US"/>
        </a:p>
      </dgm:t>
    </dgm:pt>
    <dgm:pt modelId="{C7F6D608-B64D-4FEB-98C4-66A216A88D50}" type="sibTrans" cxnId="{5B5F8B88-F6C0-45BD-AABA-B08EE97E9891}">
      <dgm:prSet/>
      <dgm:spPr/>
      <dgm:t>
        <a:bodyPr/>
        <a:lstStyle/>
        <a:p>
          <a:endParaRPr lang="en-US"/>
        </a:p>
      </dgm:t>
    </dgm:pt>
    <dgm:pt modelId="{F7BCA4A8-2ED1-4F25-9FB4-21C345899361}" type="pres">
      <dgm:prSet presAssocID="{7CBB48CA-C4DD-4C0F-80C8-59BEF6E37DF7}" presName="compositeShape" presStyleCnt="0">
        <dgm:presLayoutVars>
          <dgm:chMax val="2"/>
          <dgm:dir/>
          <dgm:resizeHandles val="exact"/>
        </dgm:presLayoutVars>
      </dgm:prSet>
      <dgm:spPr/>
      <dgm:t>
        <a:bodyPr/>
        <a:lstStyle/>
        <a:p>
          <a:endParaRPr lang="en-US"/>
        </a:p>
      </dgm:t>
    </dgm:pt>
    <dgm:pt modelId="{425443D1-AE82-4C81-93B3-60CB1CD91B35}" type="pres">
      <dgm:prSet presAssocID="{7CBB48CA-C4DD-4C0F-80C8-59BEF6E37DF7}" presName="divider" presStyleLbl="fgShp" presStyleIdx="0" presStyleCnt="1"/>
      <dgm:spPr/>
    </dgm:pt>
    <dgm:pt modelId="{8A7C600A-3E30-4752-9020-563299086E05}" type="pres">
      <dgm:prSet presAssocID="{FC6E11A1-D571-47A7-8773-CC3681B88D96}" presName="downArrow" presStyleLbl="node1" presStyleIdx="0" presStyleCnt="2"/>
      <dgm:spPr/>
    </dgm:pt>
    <dgm:pt modelId="{C3098246-8AF8-4E34-82A6-F6EB25431871}" type="pres">
      <dgm:prSet presAssocID="{FC6E11A1-D571-47A7-8773-CC3681B88D96}" presName="downArrowText" presStyleLbl="revTx" presStyleIdx="0" presStyleCnt="2">
        <dgm:presLayoutVars>
          <dgm:bulletEnabled val="1"/>
        </dgm:presLayoutVars>
      </dgm:prSet>
      <dgm:spPr/>
      <dgm:t>
        <a:bodyPr/>
        <a:lstStyle/>
        <a:p>
          <a:endParaRPr lang="en-US"/>
        </a:p>
      </dgm:t>
    </dgm:pt>
    <dgm:pt modelId="{5505EB8D-9205-4A7B-8D9E-32C05F072C31}" type="pres">
      <dgm:prSet presAssocID="{91546839-9C18-4D29-AF53-B0E948C9B00B}" presName="upArrow" presStyleLbl="node1" presStyleIdx="1" presStyleCnt="2"/>
      <dgm:spPr/>
    </dgm:pt>
    <dgm:pt modelId="{3C13C91F-9D51-4AEC-AE53-7AB5F47755EB}" type="pres">
      <dgm:prSet presAssocID="{91546839-9C18-4D29-AF53-B0E948C9B00B}" presName="upArrowText" presStyleLbl="revTx" presStyleIdx="1" presStyleCnt="2">
        <dgm:presLayoutVars>
          <dgm:bulletEnabled val="1"/>
        </dgm:presLayoutVars>
      </dgm:prSet>
      <dgm:spPr/>
      <dgm:t>
        <a:bodyPr/>
        <a:lstStyle/>
        <a:p>
          <a:endParaRPr lang="en-US"/>
        </a:p>
      </dgm:t>
    </dgm:pt>
  </dgm:ptLst>
  <dgm:cxnLst>
    <dgm:cxn modelId="{908DD7D4-61A1-4551-9B64-4B3C00E2BEDB}" type="presOf" srcId="{91546839-9C18-4D29-AF53-B0E948C9B00B}" destId="{3C13C91F-9D51-4AEC-AE53-7AB5F47755EB}" srcOrd="0" destOrd="0" presId="urn:microsoft.com/office/officeart/2005/8/layout/arrow3"/>
    <dgm:cxn modelId="{E2DEAB84-E11C-49DB-84B0-EF5AEA5C1BF8}" type="presOf" srcId="{7CBB48CA-C4DD-4C0F-80C8-59BEF6E37DF7}" destId="{F7BCA4A8-2ED1-4F25-9FB4-21C345899361}" srcOrd="0" destOrd="0" presId="urn:microsoft.com/office/officeart/2005/8/layout/arrow3"/>
    <dgm:cxn modelId="{5B5F8B88-F6C0-45BD-AABA-B08EE97E9891}" srcId="{7CBB48CA-C4DD-4C0F-80C8-59BEF6E37DF7}" destId="{91546839-9C18-4D29-AF53-B0E948C9B00B}" srcOrd="1" destOrd="0" parTransId="{DFC7FC51-5B05-4E70-B61E-0402132BE7F1}" sibTransId="{C7F6D608-B64D-4FEB-98C4-66A216A88D50}"/>
    <dgm:cxn modelId="{6366ADEE-B6CB-46E4-85F8-1A6E10350393}" srcId="{7CBB48CA-C4DD-4C0F-80C8-59BEF6E37DF7}" destId="{FC6E11A1-D571-47A7-8773-CC3681B88D96}" srcOrd="0" destOrd="0" parTransId="{BC9001B9-2E10-453C-B09A-1888F6849020}" sibTransId="{F3842979-AD30-4FB3-80D0-A31C41B3D06E}"/>
    <dgm:cxn modelId="{117D1799-CD53-4A5C-93E3-17807B833382}" type="presOf" srcId="{FC6E11A1-D571-47A7-8773-CC3681B88D96}" destId="{C3098246-8AF8-4E34-82A6-F6EB25431871}" srcOrd="0" destOrd="0" presId="urn:microsoft.com/office/officeart/2005/8/layout/arrow3"/>
    <dgm:cxn modelId="{5BB584C7-C412-44F2-B71A-F3440D54AA3E}" type="presParOf" srcId="{F7BCA4A8-2ED1-4F25-9FB4-21C345899361}" destId="{425443D1-AE82-4C81-93B3-60CB1CD91B35}" srcOrd="0" destOrd="0" presId="urn:microsoft.com/office/officeart/2005/8/layout/arrow3"/>
    <dgm:cxn modelId="{46457106-AC42-4778-A146-4BE567F458FA}" type="presParOf" srcId="{F7BCA4A8-2ED1-4F25-9FB4-21C345899361}" destId="{8A7C600A-3E30-4752-9020-563299086E05}" srcOrd="1" destOrd="0" presId="urn:microsoft.com/office/officeart/2005/8/layout/arrow3"/>
    <dgm:cxn modelId="{9E9F443B-52A3-485D-8A8B-518652C1488B}" type="presParOf" srcId="{F7BCA4A8-2ED1-4F25-9FB4-21C345899361}" destId="{C3098246-8AF8-4E34-82A6-F6EB25431871}" srcOrd="2" destOrd="0" presId="urn:microsoft.com/office/officeart/2005/8/layout/arrow3"/>
    <dgm:cxn modelId="{B1C01793-A146-4C87-A23D-762CC7E27E62}" type="presParOf" srcId="{F7BCA4A8-2ED1-4F25-9FB4-21C345899361}" destId="{5505EB8D-9205-4A7B-8D9E-32C05F072C31}" srcOrd="3" destOrd="0" presId="urn:microsoft.com/office/officeart/2005/8/layout/arrow3"/>
    <dgm:cxn modelId="{7453D9AF-63B7-463B-BF0E-3426B9F5A03B}" type="presParOf" srcId="{F7BCA4A8-2ED1-4F25-9FB4-21C345899361}" destId="{3C13C91F-9D51-4AEC-AE53-7AB5F47755EB}"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443D1-AE82-4C81-93B3-60CB1CD91B35}">
      <dsp:nvSpPr>
        <dsp:cNvPr id="0" name=""/>
        <dsp:cNvSpPr/>
      </dsp:nvSpPr>
      <dsp:spPr>
        <a:xfrm rot="21300000">
          <a:off x="12322" y="961911"/>
          <a:ext cx="5309355" cy="514577"/>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7C600A-3E30-4752-9020-563299086E05}">
      <dsp:nvSpPr>
        <dsp:cNvPr id="0" name=""/>
        <dsp:cNvSpPr/>
      </dsp:nvSpPr>
      <dsp:spPr>
        <a:xfrm>
          <a:off x="640080" y="121920"/>
          <a:ext cx="1600200" cy="97536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3098246-8AF8-4E34-82A6-F6EB25431871}">
      <dsp:nvSpPr>
        <dsp:cNvPr id="0" name=""/>
        <dsp:cNvSpPr/>
      </dsp:nvSpPr>
      <dsp:spPr>
        <a:xfrm>
          <a:off x="2827020" y="0"/>
          <a:ext cx="1706880" cy="1024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Predictive Power</a:t>
          </a:r>
          <a:endParaRPr lang="en-US" sz="2100" kern="1200" dirty="0">
            <a:solidFill>
              <a:schemeClr val="tx1"/>
            </a:solidFill>
          </a:endParaRPr>
        </a:p>
      </dsp:txBody>
      <dsp:txXfrm>
        <a:off x="2827020" y="0"/>
        <a:ext cx="1706880" cy="1024128"/>
      </dsp:txXfrm>
    </dsp:sp>
    <dsp:sp modelId="{5505EB8D-9205-4A7B-8D9E-32C05F072C31}">
      <dsp:nvSpPr>
        <dsp:cNvPr id="0" name=""/>
        <dsp:cNvSpPr/>
      </dsp:nvSpPr>
      <dsp:spPr>
        <a:xfrm>
          <a:off x="3093719" y="1341120"/>
          <a:ext cx="1600200" cy="97536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13C91F-9D51-4AEC-AE53-7AB5F47755EB}">
      <dsp:nvSpPr>
        <dsp:cNvPr id="0" name=""/>
        <dsp:cNvSpPr/>
      </dsp:nvSpPr>
      <dsp:spPr>
        <a:xfrm>
          <a:off x="800100" y="1414271"/>
          <a:ext cx="1706880" cy="1024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solidFill>
                <a:schemeClr val="tx1"/>
              </a:solidFill>
            </a:rPr>
            <a:t>Explanatory Power</a:t>
          </a:r>
          <a:endParaRPr lang="en-US" sz="2100" kern="1200" dirty="0">
            <a:solidFill>
              <a:schemeClr val="tx1"/>
            </a:solidFill>
          </a:endParaRPr>
        </a:p>
      </dsp:txBody>
      <dsp:txXfrm>
        <a:off x="800100" y="1414271"/>
        <a:ext cx="1706880" cy="1024128"/>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5529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5530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5530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ED54D98B-2412-4F92-90C5-97F83EDEBF83}" type="slidenum">
              <a:rPr lang="en-US"/>
              <a:pPr>
                <a:defRPr/>
              </a:pPr>
              <a:t>‹#›</a:t>
            </a:fld>
            <a:endParaRPr lang="en-US"/>
          </a:p>
        </p:txBody>
      </p:sp>
    </p:spTree>
    <p:extLst>
      <p:ext uri="{BB962C8B-B14F-4D97-AF65-F5344CB8AC3E}">
        <p14:creationId xmlns:p14="http://schemas.microsoft.com/office/powerpoint/2010/main" val="3252221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1026"/>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66563" name="Rectangle 1027"/>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3252" name="Rectangle 1028"/>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p:spPr>
      </p:sp>
      <p:sp>
        <p:nvSpPr>
          <p:cNvPr id="66565" name="Rectangle 1029"/>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6566" name="Rectangle 1030"/>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66567" name="Rectangle 1031"/>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72A05169-9415-4F06-93E9-3C470453482D}" type="slidenum">
              <a:rPr lang="en-US"/>
              <a:pPr>
                <a:defRPr/>
              </a:pPr>
              <a:t>‹#›</a:t>
            </a:fld>
            <a:endParaRPr lang="en-US"/>
          </a:p>
        </p:txBody>
      </p:sp>
    </p:spTree>
    <p:extLst>
      <p:ext uri="{BB962C8B-B14F-4D97-AF65-F5344CB8AC3E}">
        <p14:creationId xmlns:p14="http://schemas.microsoft.com/office/powerpoint/2010/main" val="30513824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990D5E-6DAC-4D6F-9300-922F70CF17D1}" type="slidenum">
              <a:rPr lang="en-US"/>
              <a:pPr/>
              <a:t>1</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1031"/>
          <p:cNvSpPr>
            <a:spLocks noGrp="1" noChangeArrowheads="1"/>
          </p:cNvSpPr>
          <p:nvPr>
            <p:ph type="sldNum" sz="quarter" idx="5"/>
          </p:nvPr>
        </p:nvSpPr>
        <p:spPr>
          <a:noFill/>
        </p:spPr>
        <p:txBody>
          <a:bodyPr/>
          <a:lstStyle/>
          <a:p>
            <a:fld id="{0E28E723-4BB6-41B9-94C6-3FD150188E54}" type="slidenum">
              <a:rPr lang="en-US" smtClean="0"/>
              <a:pPr/>
              <a:t>10</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031"/>
          <p:cNvSpPr>
            <a:spLocks noGrp="1" noChangeArrowheads="1"/>
          </p:cNvSpPr>
          <p:nvPr>
            <p:ph type="sldNum" sz="quarter" idx="5"/>
          </p:nvPr>
        </p:nvSpPr>
        <p:spPr>
          <a:noFill/>
        </p:spPr>
        <p:txBody>
          <a:bodyPr/>
          <a:lstStyle/>
          <a:p>
            <a:fld id="{5944F499-5D23-4B5B-9D4C-2F564AE0961B}" type="slidenum">
              <a:rPr lang="en-US" smtClean="0"/>
              <a:pPr/>
              <a:t>11</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031"/>
          <p:cNvSpPr>
            <a:spLocks noGrp="1" noChangeArrowheads="1"/>
          </p:cNvSpPr>
          <p:nvPr>
            <p:ph type="sldNum" sz="quarter" idx="5"/>
          </p:nvPr>
        </p:nvSpPr>
        <p:spPr>
          <a:noFill/>
        </p:spPr>
        <p:txBody>
          <a:bodyPr/>
          <a:lstStyle/>
          <a:p>
            <a:fld id="{57FF3B9B-79A9-468B-AC1B-68F4B800D3DC}" type="slidenum">
              <a:rPr lang="en-US" smtClean="0"/>
              <a:pPr/>
              <a:t>12</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31"/>
          <p:cNvSpPr>
            <a:spLocks noGrp="1" noChangeArrowheads="1"/>
          </p:cNvSpPr>
          <p:nvPr>
            <p:ph type="sldNum" sz="quarter" idx="5"/>
          </p:nvPr>
        </p:nvSpPr>
        <p:spPr>
          <a:noFill/>
        </p:spPr>
        <p:txBody>
          <a:bodyPr/>
          <a:lstStyle/>
          <a:p>
            <a:fld id="{4BED8A4D-09AA-4BAB-ADD0-FE86C25A5145}" type="slidenum">
              <a:rPr lang="en-US" smtClean="0"/>
              <a:pPr/>
              <a:t>13</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1031"/>
          <p:cNvSpPr>
            <a:spLocks noGrp="1" noChangeArrowheads="1"/>
          </p:cNvSpPr>
          <p:nvPr>
            <p:ph type="sldNum" sz="quarter" idx="5"/>
          </p:nvPr>
        </p:nvSpPr>
        <p:spPr>
          <a:noFill/>
        </p:spPr>
        <p:txBody>
          <a:bodyPr/>
          <a:lstStyle/>
          <a:p>
            <a:fld id="{4D081CB6-0649-4F45-B2DD-1DFD3F06AC9C}" type="slidenum">
              <a:rPr lang="en-US" smtClean="0"/>
              <a:pPr/>
              <a:t>14</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31"/>
          <p:cNvSpPr>
            <a:spLocks noGrp="1" noChangeArrowheads="1"/>
          </p:cNvSpPr>
          <p:nvPr>
            <p:ph type="sldNum" sz="quarter" idx="5"/>
          </p:nvPr>
        </p:nvSpPr>
        <p:spPr>
          <a:noFill/>
        </p:spPr>
        <p:txBody>
          <a:bodyPr/>
          <a:lstStyle/>
          <a:p>
            <a:fld id="{279FC469-9F06-4D6E-A890-C7EA43D93BDE}" type="slidenum">
              <a:rPr lang="en-US" smtClean="0"/>
              <a:pPr/>
              <a:t>25</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26</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p:spPr>
        <p:txBody>
          <a:bodyPr/>
          <a:lstStyle/>
          <a:p>
            <a:fld id="{3419138C-AA14-4A75-9F4C-D98F5BB94539}" type="slidenum">
              <a:rPr lang="en-US" smtClean="0"/>
              <a:pPr/>
              <a:t>27</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p:spPr>
        <p:txBody>
          <a:bodyPr/>
          <a:lstStyle/>
          <a:p>
            <a:fld id="{3419138C-AA14-4A75-9F4C-D98F5BB94539}" type="slidenum">
              <a:rPr lang="en-US" smtClean="0"/>
              <a:pPr/>
              <a:t>28</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p:spPr>
        <p:txBody>
          <a:bodyPr/>
          <a:lstStyle/>
          <a:p>
            <a:fld id="{3419138C-AA14-4A75-9F4C-D98F5BB94539}" type="slidenum">
              <a:rPr lang="en-US" smtClean="0"/>
              <a:pPr/>
              <a:t>29</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p:spPr>
        <p:txBody>
          <a:bodyPr/>
          <a:lstStyle/>
          <a:p>
            <a:fld id="{1FD59035-15A5-4008-9236-C4311857620E}" type="slidenum">
              <a:rPr lang="en-US" smtClean="0"/>
              <a:pPr/>
              <a:t>2</a:t>
            </a:fld>
            <a:endParaRPr lang="en-US" smtClean="0"/>
          </a:p>
        </p:txBody>
      </p:sp>
      <p:sp>
        <p:nvSpPr>
          <p:cNvPr id="55299" name="Rectangle 1026"/>
          <p:cNvSpPr>
            <a:spLocks noGrp="1" noRot="1" noChangeAspect="1" noChangeArrowheads="1" noTextEdit="1"/>
          </p:cNvSpPr>
          <p:nvPr>
            <p:ph type="sldImg"/>
          </p:nvPr>
        </p:nvSpPr>
        <p:spPr>
          <a:ln/>
        </p:spPr>
      </p:sp>
      <p:sp>
        <p:nvSpPr>
          <p:cNvPr id="55300" name="Rectangle 1027"/>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p:spPr>
        <p:txBody>
          <a:bodyPr/>
          <a:lstStyle/>
          <a:p>
            <a:fld id="{3419138C-AA14-4A75-9F4C-D98F5BB94539}" type="slidenum">
              <a:rPr lang="en-US" smtClean="0"/>
              <a:pPr/>
              <a:t>30</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p:spPr>
        <p:txBody>
          <a:bodyPr/>
          <a:lstStyle/>
          <a:p>
            <a:fld id="{3419138C-AA14-4A75-9F4C-D98F5BB94539}" type="slidenum">
              <a:rPr lang="en-US" smtClean="0"/>
              <a:pPr/>
              <a:t>31</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32</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p:spPr>
        <p:txBody>
          <a:bodyPr/>
          <a:lstStyle/>
          <a:p>
            <a:fld id="{3419138C-AA14-4A75-9F4C-D98F5BB94539}" type="slidenum">
              <a:rPr lang="en-US" smtClean="0"/>
              <a:pPr/>
              <a:t>33</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1031"/>
          <p:cNvSpPr>
            <a:spLocks noGrp="1" noChangeArrowheads="1"/>
          </p:cNvSpPr>
          <p:nvPr>
            <p:ph type="sldNum" sz="quarter" idx="5"/>
          </p:nvPr>
        </p:nvSpPr>
        <p:spPr>
          <a:noFill/>
        </p:spPr>
        <p:txBody>
          <a:bodyPr/>
          <a:lstStyle/>
          <a:p>
            <a:fld id="{3419138C-AA14-4A75-9F4C-D98F5BB94539}" type="slidenum">
              <a:rPr lang="en-US" smtClean="0"/>
              <a:pPr/>
              <a:t>34</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35</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36</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37</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31"/>
          <p:cNvSpPr>
            <a:spLocks noGrp="1" noChangeArrowheads="1"/>
          </p:cNvSpPr>
          <p:nvPr>
            <p:ph type="sldNum" sz="quarter" idx="5"/>
          </p:nvPr>
        </p:nvSpPr>
        <p:spPr>
          <a:noFill/>
        </p:spPr>
        <p:txBody>
          <a:bodyPr/>
          <a:lstStyle/>
          <a:p>
            <a:fld id="{4124796A-597B-4948-B129-2D2338982B91}" type="slidenum">
              <a:rPr lang="en-US" smtClean="0"/>
              <a:pPr/>
              <a:t>38</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1031"/>
          <p:cNvSpPr>
            <a:spLocks noGrp="1" noChangeArrowheads="1"/>
          </p:cNvSpPr>
          <p:nvPr>
            <p:ph type="sldNum" sz="quarter" idx="5"/>
          </p:nvPr>
        </p:nvSpPr>
        <p:spPr>
          <a:noFill/>
        </p:spPr>
        <p:txBody>
          <a:bodyPr/>
          <a:lstStyle/>
          <a:p>
            <a:fld id="{4124796A-597B-4948-B129-2D2338982B91}" type="slidenum">
              <a:rPr lang="en-US" smtClean="0"/>
              <a:pPr/>
              <a:t>39</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p:spPr>
        <p:txBody>
          <a:bodyPr/>
          <a:lstStyle/>
          <a:p>
            <a:fld id="{FF808B7A-EE32-4811-9C5E-5E424CCD6F62}" type="slidenum">
              <a:rPr lang="en-US" smtClean="0"/>
              <a:pPr/>
              <a:t>3</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40</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41</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42</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43</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44</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031"/>
          <p:cNvSpPr>
            <a:spLocks noGrp="1" noChangeArrowheads="1"/>
          </p:cNvSpPr>
          <p:nvPr>
            <p:ph type="sldNum" sz="quarter" idx="5"/>
          </p:nvPr>
        </p:nvSpPr>
        <p:spPr>
          <a:noFill/>
        </p:spPr>
        <p:txBody>
          <a:bodyPr/>
          <a:lstStyle/>
          <a:p>
            <a:fld id="{4B17F9AC-F8C7-4B42-9343-C211A843E2FF}" type="slidenum">
              <a:rPr lang="en-US" smtClean="0"/>
              <a:pPr/>
              <a:t>45</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031"/>
          <p:cNvSpPr>
            <a:spLocks noGrp="1" noChangeArrowheads="1"/>
          </p:cNvSpPr>
          <p:nvPr>
            <p:ph type="sldNum" sz="quarter" idx="5"/>
          </p:nvPr>
        </p:nvSpPr>
        <p:spPr>
          <a:noFill/>
        </p:spPr>
        <p:txBody>
          <a:bodyPr/>
          <a:lstStyle/>
          <a:p>
            <a:fld id="{D5FADEB1-AC49-421A-A00F-A6A783BDBBBB}" type="slidenum">
              <a:rPr lang="en-US" smtClean="0"/>
              <a:pPr/>
              <a:t>46</a:t>
            </a:fld>
            <a:endParaRPr lang="en-US" smtClean="0"/>
          </a:p>
        </p:txBody>
      </p:sp>
      <p:sp>
        <p:nvSpPr>
          <p:cNvPr id="81923" name="Rectangle 1026"/>
          <p:cNvSpPr>
            <a:spLocks noGrp="1" noRot="1" noChangeAspect="1" noChangeArrowheads="1" noTextEdit="1"/>
          </p:cNvSpPr>
          <p:nvPr>
            <p:ph type="sldImg"/>
          </p:nvPr>
        </p:nvSpPr>
        <p:spPr>
          <a:ln/>
        </p:spPr>
      </p:sp>
      <p:sp>
        <p:nvSpPr>
          <p:cNvPr id="81924" name="Rectangle 1027"/>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p:spPr>
        <p:txBody>
          <a:bodyPr/>
          <a:lstStyle/>
          <a:p>
            <a:fld id="{9427F8E0-4357-48FF-80CF-9A8A71B14443}" type="slidenum">
              <a:rPr lang="en-US" smtClean="0"/>
              <a:pPr/>
              <a:t>4</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p:spPr>
        <p:txBody>
          <a:bodyPr/>
          <a:lstStyle/>
          <a:p>
            <a:fld id="{8964ED1E-B335-41AC-BC9B-3BC25E3BF1B0}" type="slidenum">
              <a:rPr lang="en-US" smtClean="0"/>
              <a:pPr/>
              <a:t>5</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31"/>
          <p:cNvSpPr>
            <a:spLocks noGrp="1" noChangeArrowheads="1"/>
          </p:cNvSpPr>
          <p:nvPr>
            <p:ph type="sldNum" sz="quarter" idx="5"/>
          </p:nvPr>
        </p:nvSpPr>
        <p:spPr>
          <a:noFill/>
        </p:spPr>
        <p:txBody>
          <a:bodyPr/>
          <a:lstStyle/>
          <a:p>
            <a:fld id="{7D0FEDE0-9EDF-45BF-9716-7EA2925A227C}" type="slidenum">
              <a:rPr lang="en-US" smtClean="0"/>
              <a:pPr/>
              <a:t>6</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31"/>
          <p:cNvSpPr>
            <a:spLocks noGrp="1" noChangeArrowheads="1"/>
          </p:cNvSpPr>
          <p:nvPr>
            <p:ph type="sldNum" sz="quarter" idx="5"/>
          </p:nvPr>
        </p:nvSpPr>
        <p:spPr>
          <a:noFill/>
        </p:spPr>
        <p:txBody>
          <a:bodyPr/>
          <a:lstStyle/>
          <a:p>
            <a:fld id="{40C21F96-1746-46E9-B23F-E39935BA0A04}" type="slidenum">
              <a:rPr lang="en-US" smtClean="0"/>
              <a:pPr/>
              <a:t>7</a:t>
            </a:fld>
            <a:endParaRPr lang="en-US"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31"/>
          <p:cNvSpPr>
            <a:spLocks noGrp="1" noChangeArrowheads="1"/>
          </p:cNvSpPr>
          <p:nvPr>
            <p:ph type="sldNum" sz="quarter" idx="5"/>
          </p:nvPr>
        </p:nvSpPr>
        <p:spPr>
          <a:noFill/>
        </p:spPr>
        <p:txBody>
          <a:bodyPr/>
          <a:lstStyle/>
          <a:p>
            <a:fld id="{7DF0B3CA-50F1-417B-B44E-0AFDA6B6BA4D}" type="slidenum">
              <a:rPr lang="en-US" smtClean="0"/>
              <a:pPr/>
              <a:t>8</a:t>
            </a:fld>
            <a:endParaRPr lang="en-US"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31"/>
          <p:cNvSpPr>
            <a:spLocks noGrp="1" noChangeArrowheads="1"/>
          </p:cNvSpPr>
          <p:nvPr>
            <p:ph type="sldNum" sz="quarter" idx="5"/>
          </p:nvPr>
        </p:nvSpPr>
        <p:spPr>
          <a:noFill/>
        </p:spPr>
        <p:txBody>
          <a:bodyPr/>
          <a:lstStyle/>
          <a:p>
            <a:fld id="{EB0074F8-3F74-46BB-8AF7-FAF68949163C}" type="slidenum">
              <a:rPr lang="en-US" smtClean="0"/>
              <a:pPr/>
              <a:t>9</a:t>
            </a:fld>
            <a:endParaRPr lang="en-US"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endParaRPr lang="en-GB"/>
          </a:p>
        </p:txBody>
      </p:sp>
      <p:sp>
        <p:nvSpPr>
          <p:cNvPr id="6" name="Footer Placeholder 1"/>
          <p:cNvSpPr>
            <a:spLocks noGrp="1"/>
          </p:cNvSpPr>
          <p:nvPr>
            <p:ph type="ftr" sz="quarter" idx="11"/>
          </p:nvPr>
        </p:nvSpPr>
        <p:spPr/>
        <p:txBody>
          <a:bodyPr/>
          <a:lstStyle>
            <a:lvl1pPr>
              <a:defRPr/>
            </a:lvl1pPr>
          </a:lstStyle>
          <a:p>
            <a:pPr>
              <a:defRPr/>
            </a:pPr>
            <a:endParaRPr lang="en-GB"/>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FFF74732-FFB1-4F7F-B331-E715136FABC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endParaRPr lang="en-GB"/>
          </a:p>
        </p:txBody>
      </p:sp>
      <p:sp>
        <p:nvSpPr>
          <p:cNvPr id="5" name="Footer Placeholder 27"/>
          <p:cNvSpPr>
            <a:spLocks noGrp="1"/>
          </p:cNvSpPr>
          <p:nvPr>
            <p:ph type="ftr" sz="quarter" idx="11"/>
          </p:nvPr>
        </p:nvSpPr>
        <p:spPr/>
        <p:txBody>
          <a:bodyPr/>
          <a:lstStyle>
            <a:lvl1pPr>
              <a:defRPr/>
            </a:lvl1pPr>
          </a:lstStyle>
          <a:p>
            <a:pPr>
              <a:defRPr/>
            </a:pPr>
            <a:endParaRPr lang="en-GB"/>
          </a:p>
        </p:txBody>
      </p:sp>
      <p:sp>
        <p:nvSpPr>
          <p:cNvPr id="6" name="Slide Number Placeholder 4"/>
          <p:cNvSpPr>
            <a:spLocks noGrp="1"/>
          </p:cNvSpPr>
          <p:nvPr>
            <p:ph type="sldNum" sz="quarter" idx="12"/>
          </p:nvPr>
        </p:nvSpPr>
        <p:spPr/>
        <p:txBody>
          <a:bodyPr/>
          <a:lstStyle>
            <a:lvl1pPr>
              <a:defRPr/>
            </a:lvl1pPr>
          </a:lstStyle>
          <a:p>
            <a:pPr>
              <a:defRPr/>
            </a:pPr>
            <a:fld id="{B84593E2-54B6-4808-88CA-6CAE00BA8FD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0074ED1-3481-43A1-8057-39DFB432FF04}"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normAutofit/>
          </a:bodyPr>
          <a:lstStyle/>
          <a:p>
            <a:pPr lvl="0"/>
            <a:endParaRPr lang="en-US" noProof="0"/>
          </a:p>
        </p:txBody>
      </p:sp>
      <p:sp>
        <p:nvSpPr>
          <p:cNvPr id="4" name="Date Placeholder 3"/>
          <p:cNvSpPr>
            <a:spLocks noGrp="1"/>
          </p:cNvSpPr>
          <p:nvPr>
            <p:ph type="dt" sz="half" idx="10"/>
          </p:nvPr>
        </p:nvSpPr>
        <p:spPr>
          <a:xfrm>
            <a:off x="457200" y="6278563"/>
            <a:ext cx="2133600" cy="457200"/>
          </a:xfrm>
        </p:spPr>
        <p:txBody>
          <a:bodyPr/>
          <a:lstStyle>
            <a:lvl1pPr>
              <a:defRPr/>
            </a:lvl1pPr>
          </a:lstStyle>
          <a:p>
            <a:pPr>
              <a:defRPr/>
            </a:pPr>
            <a:endParaRPr lang="en-GB"/>
          </a:p>
        </p:txBody>
      </p:sp>
      <p:sp>
        <p:nvSpPr>
          <p:cNvPr id="5" name="Footer Placeholder 4"/>
          <p:cNvSpPr>
            <a:spLocks noGrp="1"/>
          </p:cNvSpPr>
          <p:nvPr>
            <p:ph type="ftr" sz="quarter" idx="11"/>
          </p:nvPr>
        </p:nvSpPr>
        <p:spPr>
          <a:xfrm>
            <a:off x="3124200" y="6278563"/>
            <a:ext cx="2895600" cy="457200"/>
          </a:xfr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553200" y="6278563"/>
            <a:ext cx="2133600" cy="457200"/>
          </a:xfrm>
        </p:spPr>
        <p:txBody>
          <a:bodyPr/>
          <a:lstStyle>
            <a:lvl1pPr>
              <a:defRPr/>
            </a:lvl1pPr>
          </a:lstStyle>
          <a:p>
            <a:pPr>
              <a:defRPr/>
            </a:pPr>
            <a:fld id="{A7FF780D-8F8F-4D7C-94B8-528B0DDBFF24}"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78563"/>
            <a:ext cx="2133600" cy="457200"/>
          </a:xfrm>
        </p:spPr>
        <p:txBody>
          <a:bodyPr/>
          <a:lstStyle>
            <a:lvl1pPr>
              <a:defRPr/>
            </a:lvl1pPr>
          </a:lstStyle>
          <a:p>
            <a:pPr>
              <a:defRPr/>
            </a:pPr>
            <a:endParaRPr lang="en-GB"/>
          </a:p>
        </p:txBody>
      </p:sp>
      <p:sp>
        <p:nvSpPr>
          <p:cNvPr id="6" name="Footer Placeholder 5"/>
          <p:cNvSpPr>
            <a:spLocks noGrp="1"/>
          </p:cNvSpPr>
          <p:nvPr>
            <p:ph type="ftr" sz="quarter" idx="11"/>
          </p:nvPr>
        </p:nvSpPr>
        <p:spPr>
          <a:xfrm>
            <a:off x="3124200" y="6278563"/>
            <a:ext cx="2895600" cy="457200"/>
          </a:xfrm>
        </p:spPr>
        <p:txBody>
          <a:bodyPr/>
          <a:lstStyle>
            <a:lvl1pPr>
              <a:defRPr/>
            </a:lvl1pPr>
          </a:lstStyle>
          <a:p>
            <a:pPr>
              <a:defRPr/>
            </a:pPr>
            <a:endParaRPr lang="en-GB"/>
          </a:p>
        </p:txBody>
      </p:sp>
      <p:sp>
        <p:nvSpPr>
          <p:cNvPr id="7" name="Slide Number Placeholder 6"/>
          <p:cNvSpPr>
            <a:spLocks noGrp="1"/>
          </p:cNvSpPr>
          <p:nvPr>
            <p:ph type="sldNum" sz="quarter" idx="12"/>
          </p:nvPr>
        </p:nvSpPr>
        <p:spPr>
          <a:xfrm>
            <a:off x="6553200" y="6278563"/>
            <a:ext cx="2133600" cy="457200"/>
          </a:xfrm>
        </p:spPr>
        <p:txBody>
          <a:bodyPr/>
          <a:lstStyle>
            <a:lvl1pPr>
              <a:defRPr/>
            </a:lvl1pPr>
          </a:lstStyle>
          <a:p>
            <a:pPr>
              <a:defRPr/>
            </a:pPr>
            <a:fld id="{E95CBC4C-1682-4F07-8053-8C6857AFAFDF}"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FFF74732-FFB1-4F7F-B331-E715136FABC7}" type="slidenum">
              <a:rPr lang="en-GB" smtClean="0"/>
              <a:pPr>
                <a:defRPr/>
              </a:pPr>
              <a:t>‹#›</a:t>
            </a:fld>
            <a:endParaRPr lang="en-GB"/>
          </a:p>
        </p:txBody>
      </p:sp>
      <p:sp>
        <p:nvSpPr>
          <p:cNvPr id="6" name="Footer Placeholder 5"/>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F886B71A-E728-4E61-B90A-A803F9CB6371}" type="slidenum">
              <a:rPr lang="en-GB" smtClean="0"/>
              <a:pPr>
                <a:defRPr/>
              </a:pPr>
              <a:t>‹#›</a:t>
            </a:fld>
            <a:endParaRPr lang="en-GB"/>
          </a:p>
        </p:txBody>
      </p:sp>
      <p:sp>
        <p:nvSpPr>
          <p:cNvPr id="6" name="Footer Placeholder 5"/>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168FCC2A-FBE3-4355-A0EC-F9C8B8E65292}" type="slidenum">
              <a:rPr lang="en-GB" smtClean="0"/>
              <a:pPr>
                <a:defRPr/>
              </a:pPr>
              <a:t>‹#›</a:t>
            </a:fld>
            <a:endParaRPr lang="en-GB"/>
          </a:p>
        </p:txBody>
      </p:sp>
      <p:sp>
        <p:nvSpPr>
          <p:cNvPr id="6" name="Footer Placeholder 5"/>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40386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7FA28D6C-DC0F-477F-A362-1113C1F76021}" type="slidenum">
              <a:rPr lang="en-GB" smtClean="0"/>
              <a:pPr>
                <a:defRPr/>
              </a:pPr>
              <a:t>‹#›</a:t>
            </a:fld>
            <a:endParaRPr lang="en-GB"/>
          </a:p>
        </p:txBody>
      </p:sp>
      <p:sp>
        <p:nvSpPr>
          <p:cNvPr id="7" name="Footer Placeholder 6"/>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Slide Number Placeholder 7"/>
          <p:cNvSpPr>
            <a:spLocks noGrp="1"/>
          </p:cNvSpPr>
          <p:nvPr>
            <p:ph type="sldNum" sz="quarter" idx="11"/>
          </p:nvPr>
        </p:nvSpPr>
        <p:spPr/>
        <p:txBody>
          <a:bodyPr/>
          <a:lstStyle>
            <a:lvl1pPr>
              <a:defRPr/>
            </a:lvl1pPr>
          </a:lstStyle>
          <a:p>
            <a:pPr>
              <a:defRPr/>
            </a:pPr>
            <a:fld id="{3C872190-E1C2-4978-80A1-6979F2D64891}" type="slidenum">
              <a:rPr lang="en-GB" smtClean="0"/>
              <a:pPr>
                <a:defRPr/>
              </a:pPr>
              <a:t>‹#›</a:t>
            </a:fld>
            <a:endParaRPr lang="en-GB"/>
          </a:p>
        </p:txBody>
      </p:sp>
      <p:sp>
        <p:nvSpPr>
          <p:cNvPr id="9" name="Footer Placeholder 8"/>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Slide Number Placeholder 3"/>
          <p:cNvSpPr>
            <a:spLocks noGrp="1"/>
          </p:cNvSpPr>
          <p:nvPr>
            <p:ph type="sldNum" sz="quarter" idx="11"/>
          </p:nvPr>
        </p:nvSpPr>
        <p:spPr/>
        <p:txBody>
          <a:bodyPr/>
          <a:lstStyle>
            <a:lvl1pPr>
              <a:defRPr/>
            </a:lvl1pPr>
          </a:lstStyle>
          <a:p>
            <a:pPr>
              <a:defRPr/>
            </a:pPr>
            <a:fld id="{A32A97E7-A2BA-431F-B376-0961CED3D0BD}" type="slidenum">
              <a:rPr lang="en-GB" smtClean="0"/>
              <a:pPr>
                <a:defRPr/>
              </a:pPr>
              <a:t>‹#›</a:t>
            </a:fld>
            <a:endParaRPr lang="en-GB"/>
          </a:p>
        </p:txBody>
      </p:sp>
      <p:sp>
        <p:nvSpPr>
          <p:cNvPr id="5" name="Footer Placeholder 4"/>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endParaRPr lang="en-GB"/>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GB"/>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F886B71A-E728-4E61-B90A-A803F9CB6371}"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Slide Number Placeholder 2"/>
          <p:cNvSpPr>
            <a:spLocks noGrp="1"/>
          </p:cNvSpPr>
          <p:nvPr>
            <p:ph type="sldNum" sz="quarter" idx="11"/>
          </p:nvPr>
        </p:nvSpPr>
        <p:spPr/>
        <p:txBody>
          <a:bodyPr/>
          <a:lstStyle>
            <a:lvl1pPr>
              <a:defRPr/>
            </a:lvl1pPr>
          </a:lstStyle>
          <a:p>
            <a:pPr>
              <a:defRPr/>
            </a:pPr>
            <a:fld id="{72AE006C-7C3A-47FB-B8B8-C92D19E407AE}" type="slidenum">
              <a:rPr lang="en-GB" smtClean="0"/>
              <a:pPr>
                <a:defRPr/>
              </a:pPr>
              <a:t>‹#›</a:t>
            </a:fld>
            <a:endParaRPr lang="en-GB"/>
          </a:p>
        </p:txBody>
      </p:sp>
      <p:sp>
        <p:nvSpPr>
          <p:cNvPr id="4" name="Footer Placeholder 3"/>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C9C05BDE-3876-4402-BD47-4B8D366A806B}" type="slidenum">
              <a:rPr lang="en-GB" smtClean="0"/>
              <a:pPr>
                <a:defRPr/>
              </a:pPr>
              <a:t>‹#›</a:t>
            </a:fld>
            <a:endParaRPr lang="en-GB"/>
          </a:p>
        </p:txBody>
      </p:sp>
      <p:sp>
        <p:nvSpPr>
          <p:cNvPr id="7" name="Footer Placeholder 6"/>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4AF334E1-70E0-47AA-8CF4-5EB3B7A146FF}" type="slidenum">
              <a:rPr lang="en-GB" smtClean="0"/>
              <a:pPr>
                <a:defRPr/>
              </a:pPr>
              <a:t>‹#›</a:t>
            </a:fld>
            <a:endParaRPr lang="en-GB"/>
          </a:p>
        </p:txBody>
      </p:sp>
      <p:sp>
        <p:nvSpPr>
          <p:cNvPr id="7" name="Footer Placeholder 6"/>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B84593E2-54B6-4808-88CA-6CAE00BA8FD2}" type="slidenum">
              <a:rPr lang="en-GB" smtClean="0"/>
              <a:pPr>
                <a:defRPr/>
              </a:pPr>
              <a:t>‹#›</a:t>
            </a:fld>
            <a:endParaRPr lang="en-GB"/>
          </a:p>
        </p:txBody>
      </p:sp>
      <p:sp>
        <p:nvSpPr>
          <p:cNvPr id="6" name="Footer Placeholder 5"/>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90074ED1-3481-43A1-8057-39DFB432FF04}" type="slidenum">
              <a:rPr lang="en-GB" smtClean="0"/>
              <a:pPr>
                <a:defRPr/>
              </a:pPr>
              <a:t>‹#›</a:t>
            </a:fld>
            <a:endParaRPr lang="en-GB"/>
          </a:p>
        </p:txBody>
      </p:sp>
      <p:sp>
        <p:nvSpPr>
          <p:cNvPr id="6" name="Footer Placeholder 5"/>
          <p:cNvSpPr>
            <a:spLocks noGrp="1"/>
          </p:cNvSpPr>
          <p:nvPr>
            <p:ph type="ftr" sz="quarter" idx="12"/>
          </p:nvPr>
        </p:nvSpPr>
        <p:spPr/>
        <p:txBody>
          <a:bodyPr/>
          <a:lstStyle>
            <a:lvl1pPr>
              <a:defRPr/>
            </a:lvl1pPr>
          </a:lstStyle>
          <a:p>
            <a:pPr>
              <a:defRPr/>
            </a:pP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endParaRPr lang="en-GB"/>
          </a:p>
        </p:txBody>
      </p:sp>
      <p:sp>
        <p:nvSpPr>
          <p:cNvPr id="7" name="Footer Placeholder 10"/>
          <p:cNvSpPr>
            <a:spLocks noGrp="1"/>
          </p:cNvSpPr>
          <p:nvPr>
            <p:ph type="ftr" sz="quarter" idx="11"/>
          </p:nvPr>
        </p:nvSpPr>
        <p:spPr/>
        <p:txBody>
          <a:bodyPr/>
          <a:lstStyle>
            <a:lvl1pPr>
              <a:defRPr/>
            </a:lvl1pPr>
          </a:lstStyle>
          <a:p>
            <a:pPr>
              <a:defRPr/>
            </a:pPr>
            <a:endParaRPr lang="en-GB"/>
          </a:p>
        </p:txBody>
      </p:sp>
      <p:sp>
        <p:nvSpPr>
          <p:cNvPr id="9" name="Slide Number Placeholder 15"/>
          <p:cNvSpPr>
            <a:spLocks noGrp="1"/>
          </p:cNvSpPr>
          <p:nvPr>
            <p:ph type="sldNum" sz="quarter" idx="12"/>
          </p:nvPr>
        </p:nvSpPr>
        <p:spPr/>
        <p:txBody>
          <a:bodyPr/>
          <a:lstStyle>
            <a:lvl1pPr>
              <a:defRPr/>
            </a:lvl1pPr>
          </a:lstStyle>
          <a:p>
            <a:pPr>
              <a:defRPr/>
            </a:pPr>
            <a:fld id="{168FCC2A-FBE3-4355-A0EC-F9C8B8E65292}"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endParaRPr lang="en-GB"/>
          </a:p>
        </p:txBody>
      </p:sp>
      <p:sp>
        <p:nvSpPr>
          <p:cNvPr id="6" name="Footer Placeholder 27"/>
          <p:cNvSpPr>
            <a:spLocks noGrp="1"/>
          </p:cNvSpPr>
          <p:nvPr>
            <p:ph type="ftr" sz="quarter" idx="11"/>
          </p:nvPr>
        </p:nvSpPr>
        <p:spPr/>
        <p:txBody>
          <a:bodyPr/>
          <a:lstStyle>
            <a:lvl1pPr>
              <a:defRPr/>
            </a:lvl1pPr>
          </a:lstStyle>
          <a:p>
            <a:pPr>
              <a:defRPr/>
            </a:pPr>
            <a:endParaRPr lang="en-GB"/>
          </a:p>
        </p:txBody>
      </p:sp>
      <p:sp>
        <p:nvSpPr>
          <p:cNvPr id="7" name="Slide Number Placeholder 4"/>
          <p:cNvSpPr>
            <a:spLocks noGrp="1"/>
          </p:cNvSpPr>
          <p:nvPr>
            <p:ph type="sldNum" sz="quarter" idx="12"/>
          </p:nvPr>
        </p:nvSpPr>
        <p:spPr/>
        <p:txBody>
          <a:bodyPr/>
          <a:lstStyle>
            <a:lvl1pPr>
              <a:defRPr/>
            </a:lvl1pPr>
          </a:lstStyle>
          <a:p>
            <a:pPr>
              <a:defRPr/>
            </a:pPr>
            <a:fld id="{7FA28D6C-DC0F-477F-A362-1113C1F7602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endParaRPr lang="en-GB"/>
          </a:p>
        </p:txBody>
      </p:sp>
      <p:sp>
        <p:nvSpPr>
          <p:cNvPr id="9" name="Footer Placeholder 5"/>
          <p:cNvSpPr>
            <a:spLocks noGrp="1"/>
          </p:cNvSpPr>
          <p:nvPr>
            <p:ph type="ftr" sz="quarter" idx="11"/>
          </p:nvPr>
        </p:nvSpPr>
        <p:spPr/>
        <p:txBody>
          <a:bodyPr/>
          <a:lstStyle>
            <a:lvl1pPr>
              <a:defRPr/>
            </a:lvl1pPr>
          </a:lstStyle>
          <a:p>
            <a:pPr>
              <a:defRPr/>
            </a:pPr>
            <a:endParaRPr lang="en-GB"/>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3C872190-E1C2-4978-80A1-6979F2D64891}"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endParaRPr lang="en-GB"/>
          </a:p>
        </p:txBody>
      </p:sp>
      <p:sp>
        <p:nvSpPr>
          <p:cNvPr id="4" name="Footer Placeholder 27"/>
          <p:cNvSpPr>
            <a:spLocks noGrp="1"/>
          </p:cNvSpPr>
          <p:nvPr>
            <p:ph type="ftr" sz="quarter" idx="11"/>
          </p:nvPr>
        </p:nvSpPr>
        <p:spPr/>
        <p:txBody>
          <a:bodyPr/>
          <a:lstStyle>
            <a:lvl1pPr>
              <a:defRPr/>
            </a:lvl1pPr>
          </a:lstStyle>
          <a:p>
            <a:pPr>
              <a:defRPr/>
            </a:pPr>
            <a:endParaRPr lang="en-GB"/>
          </a:p>
        </p:txBody>
      </p:sp>
      <p:sp>
        <p:nvSpPr>
          <p:cNvPr id="5" name="Slide Number Placeholder 4"/>
          <p:cNvSpPr>
            <a:spLocks noGrp="1"/>
          </p:cNvSpPr>
          <p:nvPr>
            <p:ph type="sldNum" sz="quarter" idx="12"/>
          </p:nvPr>
        </p:nvSpPr>
        <p:spPr/>
        <p:txBody>
          <a:bodyPr/>
          <a:lstStyle>
            <a:lvl1pPr>
              <a:defRPr/>
            </a:lvl1pPr>
          </a:lstStyle>
          <a:p>
            <a:pPr>
              <a:defRPr/>
            </a:pPr>
            <a:fld id="{A32A97E7-A2BA-431F-B376-0961CED3D0BD}"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endParaRPr lang="en-GB"/>
          </a:p>
        </p:txBody>
      </p:sp>
      <p:sp>
        <p:nvSpPr>
          <p:cNvPr id="3" name="Footer Placeholder 23"/>
          <p:cNvSpPr>
            <a:spLocks noGrp="1"/>
          </p:cNvSpPr>
          <p:nvPr>
            <p:ph type="ftr" sz="quarter" idx="11"/>
          </p:nvPr>
        </p:nvSpPr>
        <p:spPr/>
        <p:txBody>
          <a:bodyPr/>
          <a:lstStyle>
            <a:lvl1pPr>
              <a:defRPr/>
            </a:lvl1pPr>
          </a:lstStyle>
          <a:p>
            <a:pPr>
              <a:defRPr/>
            </a:pPr>
            <a:endParaRPr lang="en-GB"/>
          </a:p>
        </p:txBody>
      </p:sp>
      <p:sp>
        <p:nvSpPr>
          <p:cNvPr id="4" name="Slide Number Placeholder 6"/>
          <p:cNvSpPr>
            <a:spLocks noGrp="1"/>
          </p:cNvSpPr>
          <p:nvPr>
            <p:ph type="sldNum" sz="quarter" idx="12"/>
          </p:nvPr>
        </p:nvSpPr>
        <p:spPr/>
        <p:txBody>
          <a:bodyPr/>
          <a:lstStyle>
            <a:lvl1pPr>
              <a:defRPr/>
            </a:lvl1pPr>
          </a:lstStyle>
          <a:p>
            <a:pPr>
              <a:defRPr/>
            </a:pPr>
            <a:fld id="{72AE006C-7C3A-47FB-B8B8-C92D19E407A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endParaRPr lang="en-GB"/>
          </a:p>
        </p:txBody>
      </p:sp>
      <p:sp>
        <p:nvSpPr>
          <p:cNvPr id="7" name="Footer Placeholder 28"/>
          <p:cNvSpPr>
            <a:spLocks noGrp="1"/>
          </p:cNvSpPr>
          <p:nvPr>
            <p:ph type="ftr" sz="quarter" idx="11"/>
          </p:nvPr>
        </p:nvSpPr>
        <p:spPr/>
        <p:txBody>
          <a:bodyPr/>
          <a:lstStyle>
            <a:lvl1pPr>
              <a:defRPr/>
            </a:lvl1pPr>
          </a:lstStyle>
          <a:p>
            <a:pPr>
              <a:defRPr/>
            </a:pPr>
            <a:endParaRPr lang="en-GB"/>
          </a:p>
        </p:txBody>
      </p:sp>
      <p:sp>
        <p:nvSpPr>
          <p:cNvPr id="8" name="Slide Number Placeholder 6"/>
          <p:cNvSpPr>
            <a:spLocks noGrp="1"/>
          </p:cNvSpPr>
          <p:nvPr>
            <p:ph type="sldNum" sz="quarter" idx="12"/>
          </p:nvPr>
        </p:nvSpPr>
        <p:spPr/>
        <p:txBody>
          <a:bodyPr/>
          <a:lstStyle>
            <a:lvl1pPr>
              <a:defRPr/>
            </a:lvl1pPr>
          </a:lstStyle>
          <a:p>
            <a:pPr>
              <a:defRPr/>
            </a:pPr>
            <a:fld id="{C9C05BDE-3876-4402-BD47-4B8D366A806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30"/>
          <p:cNvSpPr>
            <a:spLocks noGrp="1"/>
          </p:cNvSpPr>
          <p:nvPr>
            <p:ph type="sldNum" sz="quarter" idx="12"/>
          </p:nvPr>
        </p:nvSpPr>
        <p:spPr/>
        <p:txBody>
          <a:bodyPr/>
          <a:lstStyle>
            <a:lvl1pPr>
              <a:defRPr/>
            </a:lvl1pPr>
          </a:lstStyle>
          <a:p>
            <a:pPr>
              <a:defRPr/>
            </a:pPr>
            <a:fld id="{4AF334E1-70E0-47AA-8CF4-5EB3B7A146F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GB"/>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GB"/>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D591C37A-8698-4F4C-A8F8-2624B7FC5082}" type="slidenum">
              <a:rPr lang="en-GB"/>
              <a:pPr>
                <a:defRPr/>
              </a:pPr>
              <a:t>‹#›</a:t>
            </a:fld>
            <a:endParaRPr lang="en-GB"/>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244" r:id="rId1"/>
    <p:sldLayoutId id="2147484245" r:id="rId2"/>
    <p:sldLayoutId id="2147484246" r:id="rId3"/>
    <p:sldLayoutId id="2147484231" r:id="rId4"/>
    <p:sldLayoutId id="2147484247" r:id="rId5"/>
    <p:sldLayoutId id="2147484232" r:id="rId6"/>
    <p:sldLayoutId id="2147484248" r:id="rId7"/>
    <p:sldLayoutId id="2147484249" r:id="rId8"/>
    <p:sldLayoutId id="2147484250" r:id="rId9"/>
    <p:sldLayoutId id="2147484233" r:id="rId10"/>
    <p:sldLayoutId id="2147484251" r:id="rId11"/>
    <p:sldLayoutId id="2147484252" r:id="rId12"/>
    <p:sldLayoutId id="2147484253" r:id="rId13"/>
  </p:sldLayoutIdLst>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7044" name="Rectangle 4"/>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87045" name="Rectangle 5"/>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D591C37A-8698-4F4C-A8F8-2624B7FC5082}" type="slidenum">
              <a:rPr lang="en-GB" smtClean="0"/>
              <a:pPr>
                <a:defRPr/>
              </a:pPr>
              <a:t>‹#›</a:t>
            </a:fld>
            <a:endParaRPr lang="en-GB"/>
          </a:p>
        </p:txBody>
      </p:sp>
      <p:sp>
        <p:nvSpPr>
          <p:cNvPr id="87046" name="Rectangle 6"/>
          <p:cNvSpPr>
            <a:spLocks noGrp="1" noRot="1" noChangeArrowheads="1"/>
          </p:cNvSpPr>
          <p:nvPr>
            <p:ph type="title"/>
          </p:nvPr>
        </p:nvSpPr>
        <p:spPr bwMode="auto">
          <a:xfrm>
            <a:off x="1905000" y="274638"/>
            <a:ext cx="6781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7047" name="Rectangle 7"/>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GB"/>
          </a:p>
        </p:txBody>
      </p:sp>
      <p:sp>
        <p:nvSpPr>
          <p:cNvPr id="87048" name="Rectangle 8"/>
          <p:cNvSpPr>
            <a:spLocks noGrp="1" noChangeArrowheads="1"/>
          </p:cNvSpPr>
          <p:nvPr>
            <p:ph type="body" idx="1"/>
          </p:nvPr>
        </p:nvSpPr>
        <p:spPr bwMode="auto">
          <a:xfrm>
            <a:off x="457200" y="1752600"/>
            <a:ext cx="82296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87049" name="Picture 9" descr="CAS-Logo-PMS293"/>
          <p:cNvPicPr>
            <a:picLocks noChangeAspect="1" noChangeArrowheads="1"/>
          </p:cNvPicPr>
          <p:nvPr/>
        </p:nvPicPr>
        <p:blipFill>
          <a:blip r:embed="rId13" cstate="print"/>
          <a:srcRect/>
          <a:stretch>
            <a:fillRect/>
          </a:stretch>
        </p:blipFill>
        <p:spPr bwMode="auto">
          <a:xfrm>
            <a:off x="304800" y="304800"/>
            <a:ext cx="1295400" cy="1284288"/>
          </a:xfrm>
          <a:prstGeom prst="rect">
            <a:avLst/>
          </a:prstGeom>
          <a:noFill/>
        </p:spPr>
      </p:pic>
      <p:pic>
        <p:nvPicPr>
          <p:cNvPr id="87052" name="Picture 12" descr="CAS-Logo-PMS293"/>
          <p:cNvPicPr>
            <a:picLocks noChangeAspect="1" noChangeArrowheads="1"/>
          </p:cNvPicPr>
          <p:nvPr/>
        </p:nvPicPr>
        <p:blipFill>
          <a:blip r:embed="rId13" cstate="print"/>
          <a:srcRect/>
          <a:stretch>
            <a:fillRect/>
          </a:stretch>
        </p:blipFill>
        <p:spPr bwMode="auto">
          <a:xfrm>
            <a:off x="304800" y="304800"/>
            <a:ext cx="1295400" cy="1284288"/>
          </a:xfrm>
          <a:prstGeom prst="rect">
            <a:avLst/>
          </a:prstGeom>
          <a:noFill/>
        </p:spPr>
      </p:pic>
    </p:spTree>
  </p:cSld>
  <p:clrMap bg1="dk2" tx1="lt1" bg2="dk1" tx2="lt2" accent1="accent1" accent2="accent2" accent3="accent3" accent4="accent4" accent5="accent5" accent6="accent6" hlink="hlink" folHlink="folHlink"/>
  <p:sldLayoutIdLst>
    <p:sldLayoutId id="2147484255" r:id="rId1"/>
    <p:sldLayoutId id="2147484256" r:id="rId2"/>
    <p:sldLayoutId id="2147484257" r:id="rId3"/>
    <p:sldLayoutId id="2147484258" r:id="rId4"/>
    <p:sldLayoutId id="2147484259" r:id="rId5"/>
    <p:sldLayoutId id="2147484260" r:id="rId6"/>
    <p:sldLayoutId id="2147484261" r:id="rId7"/>
    <p:sldLayoutId id="2147484262" r:id="rId8"/>
    <p:sldLayoutId id="2147484263" r:id="rId9"/>
    <p:sldLayoutId id="2147484264" r:id="rId10"/>
    <p:sldLayoutId id="2147484265" r:id="rId11"/>
  </p:sldLayoutIdLst>
  <p:timing>
    <p:tnLst>
      <p:par>
        <p:cTn id="1" dur="indefinite" restart="never" nodeType="tmRoot"/>
      </p:par>
    </p:tnLst>
  </p:timing>
  <p:hf hdr="0" ftr="0" dt="0"/>
  <p:txStyles>
    <p:titleStyle>
      <a:lvl1pPr algn="ctr" rtl="0" fontAlgn="base">
        <a:spcBef>
          <a:spcPct val="0"/>
        </a:spcBef>
        <a:spcAft>
          <a:spcPct val="0"/>
        </a:spcAft>
        <a:defRPr sz="4800" b="1">
          <a:solidFill>
            <a:schemeClr val="bg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2pPr>
      <a:lvl3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3pPr>
      <a:lvl4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4pPr>
      <a:lvl5pPr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5pPr>
      <a:lvl6pPr marL="4572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6pPr>
      <a:lvl7pPr marL="9144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7pPr>
      <a:lvl8pPr marL="13716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8pPr>
      <a:lvl9pPr marL="1828800" algn="ctr" rtl="0" fontAlgn="base">
        <a:spcBef>
          <a:spcPct val="0"/>
        </a:spcBef>
        <a:spcAft>
          <a:spcPct val="0"/>
        </a:spcAft>
        <a:defRPr sz="4800" b="1">
          <a:solidFill>
            <a:schemeClr val="bg2"/>
          </a:solidFill>
          <a:effectLst>
            <a:outerShdw blurRad="38100" dist="38100" dir="2700000" algn="tl">
              <a:srgbClr val="C0C0C0"/>
            </a:outerShdw>
          </a:effectLst>
          <a:latin typeface="Garamond" pitchFamily="18" charset="0"/>
        </a:defRPr>
      </a:lvl9pPr>
    </p:titleStyle>
    <p:bodyStyle>
      <a:lvl1pPr marL="342900" indent="-342900" algn="l" rtl="0" fontAlgn="base">
        <a:spcBef>
          <a:spcPct val="20000"/>
        </a:spcBef>
        <a:spcAft>
          <a:spcPct val="0"/>
        </a:spcAft>
        <a:buClr>
          <a:schemeClr val="bg2"/>
        </a:buClr>
        <a:buSzPct val="70000"/>
        <a:buChar char="•"/>
        <a:defRPr sz="3200">
          <a:solidFill>
            <a:schemeClr val="bg2"/>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bg2"/>
        </a:buClr>
        <a:buSzPct val="70000"/>
        <a:buChar char="•"/>
        <a:defRPr sz="2800">
          <a:solidFill>
            <a:schemeClr val="bg2"/>
          </a:solidFill>
          <a:effectLst>
            <a:outerShdw blurRad="38100" dist="38100" dir="2700000" algn="tl">
              <a:srgbClr val="C0C0C0"/>
            </a:outerShdw>
          </a:effectLst>
          <a:latin typeface="+mn-lt"/>
        </a:defRPr>
      </a:lvl2pPr>
      <a:lvl3pPr marL="1143000" indent="-228600" algn="l" rtl="0" fontAlgn="base">
        <a:spcBef>
          <a:spcPct val="20000"/>
        </a:spcBef>
        <a:spcAft>
          <a:spcPct val="0"/>
        </a:spcAft>
        <a:buClr>
          <a:schemeClr val="bg2"/>
        </a:buClr>
        <a:buSzPct val="70000"/>
        <a:buChar char="•"/>
        <a:defRPr sz="2400">
          <a:solidFill>
            <a:schemeClr val="bg2"/>
          </a:solidFill>
          <a:effectLst>
            <a:outerShdw blurRad="38100" dist="38100" dir="2700000" algn="tl">
              <a:srgbClr val="C0C0C0"/>
            </a:outerShdw>
          </a:effectLst>
          <a:latin typeface="+mn-lt"/>
        </a:defRPr>
      </a:lvl3pPr>
      <a:lvl4pPr marL="16002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4pPr>
      <a:lvl5pPr marL="20574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bg2"/>
        </a:buClr>
        <a:buSzPct val="70000"/>
        <a:buChar char="•"/>
        <a:defRPr sz="2000">
          <a:solidFill>
            <a:schemeClr val="bg2"/>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5.xml"/><Relationship Id="rId1" Type="http://schemas.openxmlformats.org/officeDocument/2006/relationships/themeOverride" Target="../theme/themeOverride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r>
              <a:rPr lang="en-US"/>
              <a:t>Antitrust Notice</a:t>
            </a:r>
          </a:p>
        </p:txBody>
      </p:sp>
      <p:sp>
        <p:nvSpPr>
          <p:cNvPr id="15363" name="Rectangle 3"/>
          <p:cNvSpPr>
            <a:spLocks noGrp="1" noChangeArrowheads="1"/>
          </p:cNvSpPr>
          <p:nvPr>
            <p:ph idx="1"/>
          </p:nvPr>
        </p:nvSpPr>
        <p:spPr>
          <a:xfrm>
            <a:off x="457200" y="1752600"/>
            <a:ext cx="8229600" cy="5105400"/>
          </a:xfrm>
        </p:spPr>
        <p:txBody>
          <a:bodyPr/>
          <a:lstStyle/>
          <a:p>
            <a:pPr>
              <a:lnSpc>
                <a:spcPct val="80000"/>
              </a:lnSpc>
            </a:pPr>
            <a:r>
              <a:rPr lang="en-US" sz="2200" b="1" dirty="0"/>
              <a:t>The Casualty Actuarial Society is committed to adhering strictly to the letter and spirit of the antitrust laws.  Seminars conducted under the auspices of the CAS are designed solely to provide a forum for the expression of various points of view on topics described in the programs or agendas for such meetings.</a:t>
            </a:r>
            <a:r>
              <a:rPr lang="en-US" sz="1600" dirty="0"/>
              <a:t>  </a:t>
            </a:r>
          </a:p>
          <a:p>
            <a:pPr>
              <a:lnSpc>
                <a:spcPct val="80000"/>
              </a:lnSpc>
            </a:pPr>
            <a:endParaRPr lang="en-US" sz="1600" dirty="0"/>
          </a:p>
          <a:p>
            <a:pPr>
              <a:lnSpc>
                <a:spcPct val="80000"/>
              </a:lnSpc>
            </a:pPr>
            <a:r>
              <a:rPr lang="en-US" sz="2200" b="1" dirty="0"/>
              <a:t>Under no circumstances shall CAS seminars be used as a means for competing companies or firms to reach any understanding – expressed or implied – that restricts competition or in any way impairs the ability of members to exercise independent business judgment regarding matters affecting competition.</a:t>
            </a:r>
            <a:r>
              <a:rPr lang="en-US" sz="2000" dirty="0"/>
              <a:t>  </a:t>
            </a:r>
          </a:p>
          <a:p>
            <a:pPr>
              <a:lnSpc>
                <a:spcPct val="80000"/>
              </a:lnSpc>
            </a:pPr>
            <a:endParaRPr lang="en-US" sz="2000" dirty="0"/>
          </a:p>
          <a:p>
            <a:pPr>
              <a:lnSpc>
                <a:spcPct val="80000"/>
              </a:lnSpc>
            </a:pPr>
            <a:r>
              <a:rPr lang="en-US" sz="2200" b="1" dirty="0"/>
              <a:t>It is the responsibility of all seminar participants to be aware of antitrust regulations, to prevent any written or verbal discussions that appear to violate these laws, and to adhere in every respect to the CAS antitrust compliance policy.</a:t>
            </a:r>
          </a:p>
        </p:txBody>
      </p:sp>
    </p:spTree>
  </p:cSld>
  <p:clrMapOvr>
    <a:overrideClrMapping bg1="dk2" tx1="lt1" bg2="dk1"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1027"/>
          <p:cNvSpPr txBox="1">
            <a:spLocks noChangeArrowheads="1"/>
          </p:cNvSpPr>
          <p:nvPr/>
        </p:nvSpPr>
        <p:spPr bwMode="auto">
          <a:xfrm>
            <a:off x="685800" y="1447800"/>
            <a:ext cx="7924800" cy="461963"/>
          </a:xfrm>
          <a:prstGeom prst="rect">
            <a:avLst/>
          </a:prstGeom>
          <a:noFill/>
          <a:ln w="9525">
            <a:noFill/>
            <a:miter lim="800000"/>
            <a:headEnd/>
            <a:tailEnd/>
          </a:ln>
        </p:spPr>
        <p:txBody>
          <a:bodyPr>
            <a:spAutoFit/>
          </a:bodyPr>
          <a:lstStyle/>
          <a:p>
            <a:pPr eaLnBrk="0" hangingPunct="0">
              <a:spcBef>
                <a:spcPct val="50000"/>
              </a:spcBef>
              <a:defRPr/>
            </a:pPr>
            <a:r>
              <a:rPr lang="en-US" sz="2400" dirty="0">
                <a:latin typeface="+mn-lt"/>
              </a:rPr>
              <a:t>At time 1, you think you need an 8.3% increase…</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rPr>
              <a:t>Purpose of risk classification</a:t>
            </a:r>
          </a:p>
        </p:txBody>
      </p:sp>
      <p:graphicFrame>
        <p:nvGraphicFramePr>
          <p:cNvPr id="4" name="Table 3"/>
          <p:cNvGraphicFramePr>
            <a:graphicFrameLocks noGrp="1"/>
          </p:cNvGraphicFramePr>
          <p:nvPr>
            <p:extLst>
              <p:ext uri="{D42A27DB-BD31-4B8C-83A1-F6EECF244321}">
                <p14:modId xmlns:p14="http://schemas.microsoft.com/office/powerpoint/2010/main" val="2097855725"/>
              </p:ext>
            </p:extLst>
          </p:nvPr>
        </p:nvGraphicFramePr>
        <p:xfrm>
          <a:off x="762000" y="2057400"/>
          <a:ext cx="7696200" cy="148336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pPr algn="ctr"/>
                      <a:r>
                        <a:rPr lang="en-US" sz="1200" dirty="0" smtClean="0">
                          <a:solidFill>
                            <a:srgbClr val="FFFF00"/>
                          </a:solidFill>
                          <a:effectLst>
                            <a:outerShdw blurRad="38100" dist="38100" dir="2700000" algn="tl">
                              <a:srgbClr val="000000">
                                <a:alpha val="43137"/>
                              </a:srgbClr>
                            </a:outerShdw>
                          </a:effectLst>
                        </a:rPr>
                        <a:t>YOU</a:t>
                      </a:r>
                      <a:endParaRPr lang="en-US" sz="12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Current Exp</a:t>
                      </a:r>
                      <a:endParaRPr lang="en-US" sz="1600" dirty="0"/>
                    </a:p>
                  </a:txBody>
                  <a:tcPr anchor="ctr"/>
                </a:tc>
                <a:tc>
                  <a:txBody>
                    <a:bodyPr/>
                    <a:lstStyle/>
                    <a:p>
                      <a:pPr algn="ctr"/>
                      <a:r>
                        <a:rPr lang="en-US" sz="1400" dirty="0" smtClean="0"/>
                        <a:t>New Price</a:t>
                      </a:r>
                      <a:endParaRPr lang="en-US" sz="1400" dirty="0"/>
                    </a:p>
                  </a:txBody>
                  <a:tcPr anchor="ctr"/>
                </a:tc>
                <a:tc>
                  <a:txBody>
                    <a:bodyPr/>
                    <a:lstStyle/>
                    <a:p>
                      <a:pPr algn="ctr"/>
                      <a:r>
                        <a:rPr lang="en-US" sz="1200" dirty="0" smtClean="0"/>
                        <a:t>Expected </a:t>
                      </a:r>
                      <a:r>
                        <a:rPr lang="en-US" sz="1200" dirty="0" err="1" smtClean="0"/>
                        <a:t>Prem</a:t>
                      </a:r>
                      <a:endParaRPr lang="en-US" sz="1200" dirty="0"/>
                    </a:p>
                  </a:txBody>
                  <a:tcPr anchor="ctr"/>
                </a:tc>
                <a:tc>
                  <a:txBody>
                    <a:bodyPr/>
                    <a:lstStyle/>
                    <a:p>
                      <a:pPr algn="ctr"/>
                      <a:r>
                        <a:rPr lang="en-US" sz="1400" dirty="0" smtClean="0"/>
                        <a:t>Expected Loss</a:t>
                      </a:r>
                      <a:endParaRPr lang="en-US" sz="1600" dirty="0"/>
                    </a:p>
                  </a:txBody>
                  <a:tcPr anchor="ctr"/>
                </a:tc>
                <a:tc>
                  <a:txBody>
                    <a:bodyPr/>
                    <a:lstStyle/>
                    <a:p>
                      <a:pPr algn="ctr"/>
                      <a:r>
                        <a:rPr lang="en-US" sz="1600" dirty="0" smtClean="0"/>
                        <a:t>Expected LR</a:t>
                      </a:r>
                      <a:endParaRPr lang="en-US" sz="1600" dirty="0"/>
                    </a:p>
                  </a:txBody>
                  <a:tcPr anchor="ctr"/>
                </a:tc>
              </a:tr>
              <a:tr h="370840">
                <a:tc>
                  <a:txBody>
                    <a:bodyPr/>
                    <a:lstStyle/>
                    <a:p>
                      <a:r>
                        <a:rPr lang="en-US" sz="1600" dirty="0" smtClean="0"/>
                        <a:t>Group A</a:t>
                      </a:r>
                      <a:endParaRPr lang="en-US" sz="1600" dirty="0"/>
                    </a:p>
                  </a:txBody>
                  <a:tcPr>
                    <a:solidFill>
                      <a:schemeClr val="tx2">
                        <a:lumMod val="40000"/>
                        <a:lumOff val="60000"/>
                      </a:schemeClr>
                    </a:solidFill>
                  </a:tcPr>
                </a:tc>
                <a:tc>
                  <a:txBody>
                    <a:bodyPr/>
                    <a:lstStyle/>
                    <a:p>
                      <a:pPr algn="ctr"/>
                      <a:r>
                        <a:rPr lang="en-US" sz="1600" dirty="0" smtClean="0"/>
                        <a:t>7,500</a:t>
                      </a:r>
                      <a:endParaRPr lang="en-US" sz="1600" dirty="0"/>
                    </a:p>
                  </a:txBody>
                  <a:tcPr>
                    <a:solidFill>
                      <a:schemeClr val="tx2">
                        <a:lumMod val="40000"/>
                        <a:lumOff val="60000"/>
                      </a:schemeClr>
                    </a:solidFill>
                  </a:tcPr>
                </a:tc>
                <a:tc>
                  <a:txBody>
                    <a:bodyPr/>
                    <a:lstStyle/>
                    <a:p>
                      <a:pPr algn="ctr"/>
                      <a:r>
                        <a:rPr lang="en-US" sz="1600" dirty="0" smtClean="0"/>
                        <a:t>$163</a:t>
                      </a:r>
                      <a:endParaRPr lang="en-US" sz="1600" dirty="0"/>
                    </a:p>
                  </a:txBody>
                  <a:tcPr>
                    <a:solidFill>
                      <a:schemeClr val="tx2">
                        <a:lumMod val="40000"/>
                        <a:lumOff val="60000"/>
                      </a:schemeClr>
                    </a:solidFill>
                  </a:tcPr>
                </a:tc>
                <a:tc>
                  <a:txBody>
                    <a:bodyPr/>
                    <a:lstStyle/>
                    <a:p>
                      <a:pPr algn="ctr"/>
                      <a:r>
                        <a:rPr lang="en-US" sz="1600" dirty="0" smtClean="0"/>
                        <a:t>$1,218,750</a:t>
                      </a:r>
                      <a:endParaRPr lang="en-US" sz="1600" dirty="0"/>
                    </a:p>
                  </a:txBody>
                  <a:tcPr>
                    <a:solidFill>
                      <a:schemeClr val="tx2">
                        <a:lumMod val="40000"/>
                        <a:lumOff val="60000"/>
                      </a:schemeClr>
                    </a:solidFill>
                  </a:tcPr>
                </a:tc>
                <a:tc>
                  <a:txBody>
                    <a:bodyPr/>
                    <a:lstStyle/>
                    <a:p>
                      <a:pPr algn="ctr"/>
                      <a:r>
                        <a:rPr lang="en-US" sz="1600" dirty="0" smtClean="0"/>
                        <a:t>$731,250</a:t>
                      </a:r>
                      <a:endParaRPr lang="en-US" sz="1600" dirty="0"/>
                    </a:p>
                  </a:txBody>
                  <a:tcPr>
                    <a:solidFill>
                      <a:schemeClr val="tx2">
                        <a:lumMod val="40000"/>
                        <a:lumOff val="60000"/>
                      </a:schemeClr>
                    </a:solidFill>
                  </a:tcPr>
                </a:tc>
                <a:tc>
                  <a:txBody>
                    <a:bodyPr/>
                    <a:lstStyle/>
                    <a:p>
                      <a:pPr algn="ctr"/>
                      <a:r>
                        <a:rPr lang="en-US" sz="1600" dirty="0" smtClean="0"/>
                        <a:t>60.0%</a:t>
                      </a:r>
                      <a:endParaRPr lang="en-US" sz="1600" dirty="0"/>
                    </a:p>
                  </a:txBody>
                  <a:tcPr>
                    <a:solidFill>
                      <a:schemeClr val="tx2">
                        <a:lumMod val="40000"/>
                        <a:lumOff val="60000"/>
                      </a:schemeClr>
                    </a:solidFill>
                  </a:tcPr>
                </a:tc>
              </a:tr>
              <a:tr h="370840">
                <a:tc>
                  <a:txBody>
                    <a:bodyPr/>
                    <a:lstStyle/>
                    <a:p>
                      <a:r>
                        <a:rPr lang="en-US" sz="1600" dirty="0" smtClean="0"/>
                        <a:t>Group B</a:t>
                      </a:r>
                      <a:endParaRPr lang="en-US" sz="1600" dirty="0"/>
                    </a:p>
                  </a:txBody>
                  <a:tcPr>
                    <a:solidFill>
                      <a:schemeClr val="tx2">
                        <a:lumMod val="40000"/>
                        <a:lumOff val="60000"/>
                      </a:schemeClr>
                    </a:solidFill>
                  </a:tcPr>
                </a:tc>
                <a:tc>
                  <a:txBody>
                    <a:bodyPr/>
                    <a:lstStyle/>
                    <a:p>
                      <a:pPr algn="ctr"/>
                      <a:r>
                        <a:rPr lang="en-US" sz="1600" dirty="0" smtClean="0"/>
                        <a:t>12,500</a:t>
                      </a:r>
                      <a:endParaRPr lang="en-US" sz="1600" dirty="0"/>
                    </a:p>
                  </a:txBody>
                  <a:tcPr>
                    <a:solidFill>
                      <a:schemeClr val="tx2">
                        <a:lumMod val="40000"/>
                        <a:lumOff val="60000"/>
                      </a:schemeClr>
                    </a:solidFill>
                  </a:tcPr>
                </a:tc>
                <a:tc>
                  <a:txBody>
                    <a:bodyPr/>
                    <a:lstStyle/>
                    <a:p>
                      <a:pPr algn="ctr"/>
                      <a:r>
                        <a:rPr lang="en-US" sz="1600" dirty="0" smtClean="0"/>
                        <a:t>$163</a:t>
                      </a:r>
                      <a:endParaRPr lang="en-US" sz="1600" dirty="0"/>
                    </a:p>
                  </a:txBody>
                  <a:tcPr>
                    <a:solidFill>
                      <a:schemeClr val="tx2">
                        <a:lumMod val="40000"/>
                        <a:lumOff val="60000"/>
                      </a:schemeClr>
                    </a:solidFill>
                  </a:tcPr>
                </a:tc>
                <a:tc>
                  <a:txBody>
                    <a:bodyPr/>
                    <a:lstStyle/>
                    <a:p>
                      <a:pPr algn="ctr"/>
                      <a:r>
                        <a:rPr lang="en-US" sz="1600" dirty="0" smtClean="0"/>
                        <a:t>$2,031,250</a:t>
                      </a:r>
                      <a:endParaRPr lang="en-US" sz="1600" dirty="0"/>
                    </a:p>
                  </a:txBody>
                  <a:tcPr>
                    <a:solidFill>
                      <a:schemeClr val="tx2">
                        <a:lumMod val="40000"/>
                        <a:lumOff val="60000"/>
                      </a:schemeClr>
                    </a:solidFill>
                  </a:tcPr>
                </a:tc>
                <a:tc>
                  <a:txBody>
                    <a:bodyPr/>
                    <a:lstStyle/>
                    <a:p>
                      <a:pPr algn="ctr"/>
                      <a:r>
                        <a:rPr lang="en-US" sz="1600" dirty="0" smtClean="0"/>
                        <a:t>$1,218,750</a:t>
                      </a:r>
                      <a:endParaRPr lang="en-US" sz="1600" dirty="0"/>
                    </a:p>
                  </a:txBody>
                  <a:tcPr>
                    <a:solidFill>
                      <a:schemeClr val="tx2">
                        <a:lumMod val="40000"/>
                        <a:lumOff val="60000"/>
                      </a:schemeClr>
                    </a:solidFill>
                  </a:tcPr>
                </a:tc>
                <a:tc>
                  <a:txBody>
                    <a:bodyPr/>
                    <a:lstStyle/>
                    <a:p>
                      <a:pPr algn="ctr"/>
                      <a:r>
                        <a:rPr lang="en-US" sz="1600" dirty="0" smtClean="0"/>
                        <a:t>60.0%</a:t>
                      </a:r>
                      <a:endParaRPr lang="en-US" sz="1600" dirty="0"/>
                    </a:p>
                  </a:txBody>
                  <a:tcPr>
                    <a:solidFill>
                      <a:schemeClr val="tx2">
                        <a:lumMod val="40000"/>
                        <a:lumOff val="60000"/>
                      </a:schemeClr>
                    </a:solidFill>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$163</a:t>
                      </a:r>
                      <a:endParaRPr lang="en-US" sz="1600" dirty="0"/>
                    </a:p>
                  </a:txBody>
                  <a:tcPr/>
                </a:tc>
                <a:tc>
                  <a:txBody>
                    <a:bodyPr/>
                    <a:lstStyle/>
                    <a:p>
                      <a:pPr algn="ctr"/>
                      <a:r>
                        <a:rPr lang="en-US" sz="1600" dirty="0" smtClean="0"/>
                        <a:t>$3,250,000</a:t>
                      </a:r>
                      <a:endParaRPr lang="en-US" sz="1600" dirty="0"/>
                    </a:p>
                  </a:txBody>
                  <a:tcPr/>
                </a:tc>
                <a:tc>
                  <a:txBody>
                    <a:bodyPr/>
                    <a:lstStyle/>
                    <a:p>
                      <a:pPr algn="ctr"/>
                      <a:r>
                        <a:rPr lang="en-US" sz="1600" dirty="0" smtClean="0"/>
                        <a:t>$1,950,000</a:t>
                      </a:r>
                      <a:endParaRPr lang="en-US" sz="1600" dirty="0"/>
                    </a:p>
                  </a:txBody>
                  <a:tcPr/>
                </a:tc>
                <a:tc>
                  <a:txBody>
                    <a:bodyPr/>
                    <a:lstStyle/>
                    <a:p>
                      <a:pPr algn="ctr"/>
                      <a:r>
                        <a:rPr lang="en-US" sz="1600" b="1" dirty="0" smtClean="0">
                          <a:solidFill>
                            <a:schemeClr val="tx1"/>
                          </a:solidFill>
                        </a:rPr>
                        <a:t>60.0%</a:t>
                      </a:r>
                      <a:endParaRPr lang="en-US" sz="1600" b="1" dirty="0">
                        <a:solidFill>
                          <a:schemeClr val="tx1"/>
                        </a:solidFill>
                      </a:endParaRPr>
                    </a:p>
                  </a:txBody>
                  <a:tcPr/>
                </a:tc>
              </a:tr>
            </a:tbl>
          </a:graphicData>
        </a:graphic>
      </p:graphicFrame>
      <p:sp>
        <p:nvSpPr>
          <p:cNvPr id="5" name="Text Box 1027"/>
          <p:cNvSpPr txBox="1">
            <a:spLocks noChangeArrowheads="1"/>
          </p:cNvSpPr>
          <p:nvPr/>
        </p:nvSpPr>
        <p:spPr bwMode="auto">
          <a:xfrm>
            <a:off x="685800" y="3581400"/>
            <a:ext cx="7924800" cy="769441"/>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With your new rates, you </a:t>
            </a:r>
            <a:r>
              <a:rPr lang="en-US" sz="2200" i="1" dirty="0">
                <a:latin typeface="+mn-lt"/>
              </a:rPr>
              <a:t>expect</a:t>
            </a:r>
            <a:r>
              <a:rPr lang="en-US" sz="2200" dirty="0">
                <a:latin typeface="+mn-lt"/>
              </a:rPr>
              <a:t> to be back at a 60% loss ratio.  But what happens during the year? </a:t>
            </a:r>
          </a:p>
        </p:txBody>
      </p:sp>
      <p:graphicFrame>
        <p:nvGraphicFramePr>
          <p:cNvPr id="6" name="Table 5"/>
          <p:cNvGraphicFramePr>
            <a:graphicFrameLocks noGrp="1"/>
          </p:cNvGraphicFramePr>
          <p:nvPr>
            <p:extLst>
              <p:ext uri="{D42A27DB-BD31-4B8C-83A1-F6EECF244321}">
                <p14:modId xmlns:p14="http://schemas.microsoft.com/office/powerpoint/2010/main" val="1468734105"/>
              </p:ext>
            </p:extLst>
          </p:nvPr>
        </p:nvGraphicFramePr>
        <p:xfrm>
          <a:off x="762000" y="4419600"/>
          <a:ext cx="7696200" cy="144780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r>
                        <a:rPr lang="en-US" sz="1200" dirty="0" smtClean="0">
                          <a:solidFill>
                            <a:srgbClr val="FFFF00"/>
                          </a:solidFill>
                          <a:effectLst>
                            <a:outerShdw blurRad="38100" dist="38100" dir="2700000" algn="tl">
                              <a:srgbClr val="000000">
                                <a:alpha val="43137"/>
                              </a:srgbClr>
                            </a:outerShdw>
                          </a:effectLst>
                        </a:rPr>
                        <a:t>Competitor</a:t>
                      </a:r>
                      <a:endParaRPr lang="en-US" sz="16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Current Exp</a:t>
                      </a:r>
                      <a:endParaRPr lang="en-US" sz="1600" dirty="0"/>
                    </a:p>
                  </a:txBody>
                  <a:tcPr anchor="ctr"/>
                </a:tc>
                <a:tc>
                  <a:txBody>
                    <a:bodyPr/>
                    <a:lstStyle/>
                    <a:p>
                      <a:pPr algn="ctr"/>
                      <a:r>
                        <a:rPr lang="en-US" sz="1400" dirty="0" smtClean="0"/>
                        <a:t>New Price</a:t>
                      </a:r>
                      <a:endParaRPr lang="en-US" sz="1400" dirty="0"/>
                    </a:p>
                  </a:txBody>
                  <a:tcPr anchor="ctr"/>
                </a:tc>
                <a:tc>
                  <a:txBody>
                    <a:bodyPr/>
                    <a:lstStyle/>
                    <a:p>
                      <a:pPr algn="ctr"/>
                      <a:r>
                        <a:rPr lang="en-US" sz="1200" dirty="0" smtClean="0"/>
                        <a:t>Expected </a:t>
                      </a:r>
                      <a:r>
                        <a:rPr lang="en-US" sz="1200" dirty="0" err="1" smtClean="0"/>
                        <a:t>Prem</a:t>
                      </a:r>
                      <a:endParaRPr lang="en-US" sz="1200" dirty="0"/>
                    </a:p>
                  </a:txBody>
                  <a:tcPr anchor="ctr"/>
                </a:tc>
                <a:tc>
                  <a:txBody>
                    <a:bodyPr/>
                    <a:lstStyle/>
                    <a:p>
                      <a:pPr algn="ctr"/>
                      <a:r>
                        <a:rPr lang="en-US" sz="1400" dirty="0" smtClean="0"/>
                        <a:t>Expected Loss</a:t>
                      </a:r>
                      <a:endParaRPr lang="en-US" sz="1600" dirty="0"/>
                    </a:p>
                  </a:txBody>
                  <a:tcPr anchor="ctr"/>
                </a:tc>
                <a:tc>
                  <a:txBody>
                    <a:bodyPr/>
                    <a:lstStyle/>
                    <a:p>
                      <a:pPr algn="ctr"/>
                      <a:r>
                        <a:rPr lang="en-US" sz="1600" dirty="0" smtClean="0"/>
                        <a:t>Expected LR</a:t>
                      </a:r>
                      <a:endParaRPr lang="en-US" sz="1600" dirty="0"/>
                    </a:p>
                  </a:txBody>
                  <a:tcPr anchor="ctr"/>
                </a:tc>
              </a:tr>
              <a:tr h="370840">
                <a:tc>
                  <a:txBody>
                    <a:bodyPr/>
                    <a:lstStyle/>
                    <a:p>
                      <a:r>
                        <a:rPr lang="en-US" sz="1600" dirty="0" smtClean="0"/>
                        <a:t>Group A</a:t>
                      </a:r>
                      <a:endParaRPr lang="en-US" sz="1600" dirty="0"/>
                    </a:p>
                  </a:txBody>
                  <a:tcPr/>
                </a:tc>
                <a:tc>
                  <a:txBody>
                    <a:bodyPr/>
                    <a:lstStyle/>
                    <a:p>
                      <a:pPr algn="ctr"/>
                      <a:r>
                        <a:rPr lang="en-US" sz="1600" dirty="0" smtClean="0"/>
                        <a:t>12,500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$1,250,000</a:t>
                      </a:r>
                      <a:endParaRPr lang="en-US" sz="1600" dirty="0"/>
                    </a:p>
                  </a:txBody>
                  <a:tcPr/>
                </a:tc>
                <a:tc>
                  <a:txBody>
                    <a:bodyPr/>
                    <a:lstStyle/>
                    <a:p>
                      <a:pPr algn="ctr"/>
                      <a:r>
                        <a:rPr lang="en-US" sz="1600" dirty="0" smtClean="0"/>
                        <a:t>$750,000</a:t>
                      </a:r>
                      <a:endParaRPr lang="en-US" sz="1600" dirty="0"/>
                    </a:p>
                  </a:txBody>
                  <a:tcPr/>
                </a:tc>
                <a:tc>
                  <a:txBody>
                    <a:bodyPr/>
                    <a:lstStyle/>
                    <a:p>
                      <a:pPr algn="ctr"/>
                      <a:r>
                        <a:rPr lang="en-US" sz="1600" dirty="0" smtClean="0"/>
                        <a:t>60.0%</a:t>
                      </a:r>
                      <a:endParaRPr lang="en-US" sz="1600" dirty="0"/>
                    </a:p>
                  </a:txBody>
                  <a:tcPr/>
                </a:tc>
              </a:tr>
              <a:tr h="325121">
                <a:tc>
                  <a:txBody>
                    <a:bodyPr/>
                    <a:lstStyle/>
                    <a:p>
                      <a:r>
                        <a:rPr lang="en-US" sz="1600" dirty="0" smtClean="0"/>
                        <a:t>Group B</a:t>
                      </a:r>
                      <a:endParaRPr lang="en-US" sz="1600" dirty="0"/>
                    </a:p>
                  </a:txBody>
                  <a:tcPr/>
                </a:tc>
                <a:tc>
                  <a:txBody>
                    <a:bodyPr/>
                    <a:lstStyle/>
                    <a:p>
                      <a:pPr algn="ctr"/>
                      <a:r>
                        <a:rPr lang="en-US" sz="1600" dirty="0" smtClean="0"/>
                        <a:t>7,500</a:t>
                      </a:r>
                      <a:endParaRPr lang="en-US" sz="1600" dirty="0"/>
                    </a:p>
                  </a:txBody>
                  <a:tcPr/>
                </a:tc>
                <a:tc>
                  <a:txBody>
                    <a:bodyPr/>
                    <a:lstStyle/>
                    <a:p>
                      <a:pPr algn="ctr"/>
                      <a:r>
                        <a:rPr lang="en-US" sz="1600" dirty="0" smtClean="0"/>
                        <a:t>$200</a:t>
                      </a:r>
                      <a:endParaRPr lang="en-US" sz="1600" dirty="0"/>
                    </a:p>
                  </a:txBody>
                  <a:tcPr/>
                </a:tc>
                <a:tc>
                  <a:txBody>
                    <a:bodyPr/>
                    <a:lstStyle/>
                    <a:p>
                      <a:pPr algn="ctr"/>
                      <a:r>
                        <a:rPr lang="en-US" sz="1600" dirty="0" smtClean="0"/>
                        <a:t>$1,500,000</a:t>
                      </a:r>
                      <a:endParaRPr lang="en-US" sz="1600" dirty="0"/>
                    </a:p>
                  </a:txBody>
                  <a:tcPr/>
                </a:tc>
                <a:tc>
                  <a:txBody>
                    <a:bodyPr/>
                    <a:lstStyle/>
                    <a:p>
                      <a:pPr algn="ctr"/>
                      <a:r>
                        <a:rPr lang="en-US" sz="1600" dirty="0" smtClean="0"/>
                        <a:t>$900,000</a:t>
                      </a:r>
                      <a:endParaRPr lang="en-US" sz="1600" dirty="0"/>
                    </a:p>
                  </a:txBody>
                  <a:tcPr/>
                </a:tc>
                <a:tc>
                  <a:txBody>
                    <a:bodyPr/>
                    <a:lstStyle/>
                    <a:p>
                      <a:pPr algn="ctr"/>
                      <a:r>
                        <a:rPr lang="en-US" sz="1600" dirty="0" smtClean="0"/>
                        <a:t>60.0%</a:t>
                      </a:r>
                      <a:endParaRPr lang="en-US" sz="1600" dirty="0"/>
                    </a:p>
                  </a:txBody>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a:t>
                      </a:r>
                      <a:r>
                        <a:rPr lang="en-US" sz="1600" dirty="0" smtClean="0"/>
                        <a:t>138</a:t>
                      </a:r>
                      <a:endParaRPr lang="en-US" sz="1600" dirty="0"/>
                    </a:p>
                  </a:txBody>
                  <a:tcPr/>
                </a:tc>
                <a:tc>
                  <a:txBody>
                    <a:bodyPr/>
                    <a:lstStyle/>
                    <a:p>
                      <a:pPr algn="ctr"/>
                      <a:r>
                        <a:rPr lang="en-US" sz="1600" dirty="0" smtClean="0"/>
                        <a:t>$2,750,000</a:t>
                      </a:r>
                      <a:endParaRPr lang="en-US" sz="1600" dirty="0"/>
                    </a:p>
                  </a:txBody>
                  <a:tcPr/>
                </a:tc>
                <a:tc>
                  <a:txBody>
                    <a:bodyPr/>
                    <a:lstStyle/>
                    <a:p>
                      <a:pPr algn="ctr"/>
                      <a:r>
                        <a:rPr lang="en-US" sz="1600" dirty="0" smtClean="0"/>
                        <a:t>$1,650,000</a:t>
                      </a:r>
                      <a:endParaRPr lang="en-US" sz="1600" dirty="0"/>
                    </a:p>
                  </a:txBody>
                  <a:tcPr/>
                </a:tc>
                <a:tc>
                  <a:txBody>
                    <a:bodyPr/>
                    <a:lstStyle/>
                    <a:p>
                      <a:pPr algn="ctr"/>
                      <a:r>
                        <a:rPr lang="en-US" sz="1600" dirty="0" smtClean="0"/>
                        <a:t>60.0%</a:t>
                      </a:r>
                      <a:endParaRPr lang="en-US" sz="1600" dirty="0"/>
                    </a:p>
                  </a:txBody>
                  <a:tcPr/>
                </a:tc>
              </a:tr>
            </a:tbl>
          </a:graphicData>
        </a:graphic>
      </p:graphicFrame>
      <p:sp>
        <p:nvSpPr>
          <p:cNvPr id="8" name="Text Box 1027"/>
          <p:cNvSpPr txBox="1">
            <a:spLocks noChangeArrowheads="1"/>
          </p:cNvSpPr>
          <p:nvPr/>
        </p:nvSpPr>
        <p:spPr bwMode="auto">
          <a:xfrm>
            <a:off x="762000" y="6096000"/>
            <a:ext cx="7924800" cy="430887"/>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Note:  </a:t>
            </a:r>
            <a:r>
              <a:rPr lang="en-US" sz="2200" dirty="0" smtClean="0">
                <a:latin typeface="+mn-lt"/>
              </a:rPr>
              <a:t>Your </a:t>
            </a:r>
            <a:r>
              <a:rPr lang="en-US" sz="2200" dirty="0">
                <a:latin typeface="+mn-lt"/>
              </a:rPr>
              <a:t>competitor didn’t have to change its prices.</a:t>
            </a:r>
          </a:p>
        </p:txBody>
      </p:sp>
      <p:sp>
        <p:nvSpPr>
          <p:cNvPr id="9" name="Slide Number Placeholder 8"/>
          <p:cNvSpPr>
            <a:spLocks noGrp="1"/>
          </p:cNvSpPr>
          <p:nvPr>
            <p:ph type="sldNum" sz="quarter" idx="12"/>
          </p:nvPr>
        </p:nvSpPr>
        <p:spPr/>
        <p:txBody>
          <a:bodyPr/>
          <a:lstStyle/>
          <a:p>
            <a:pPr>
              <a:defRPr/>
            </a:pPr>
            <a:fld id="{B210E8A1-7DF2-4F18-9774-291C29C3A41F}" type="slidenum">
              <a:rPr lang="en-GB" smtClean="0"/>
              <a:pPr>
                <a:defRPr/>
              </a:pPr>
              <a:t>10</a:t>
            </a:fld>
            <a:endParaRPr lang="en-GB"/>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1027"/>
          <p:cNvSpPr txBox="1">
            <a:spLocks noChangeArrowheads="1"/>
          </p:cNvSpPr>
          <p:nvPr/>
        </p:nvSpPr>
        <p:spPr bwMode="auto">
          <a:xfrm>
            <a:off x="685800" y="1447800"/>
            <a:ext cx="7924800" cy="461963"/>
          </a:xfrm>
          <a:prstGeom prst="rect">
            <a:avLst/>
          </a:prstGeom>
          <a:noFill/>
          <a:ln w="9525">
            <a:noFill/>
            <a:miter lim="800000"/>
            <a:headEnd/>
            <a:tailEnd/>
          </a:ln>
        </p:spPr>
        <p:txBody>
          <a:bodyPr>
            <a:spAutoFit/>
          </a:bodyPr>
          <a:lstStyle/>
          <a:p>
            <a:pPr eaLnBrk="0" hangingPunct="0">
              <a:spcBef>
                <a:spcPct val="50000"/>
              </a:spcBef>
              <a:defRPr/>
            </a:pPr>
            <a:r>
              <a:rPr lang="en-US" sz="2400" dirty="0">
                <a:latin typeface="+mn-lt"/>
              </a:rPr>
              <a:t>But during year 2, the mix shifts more…</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rPr>
              <a:t>Purpose of risk classification</a:t>
            </a:r>
          </a:p>
        </p:txBody>
      </p:sp>
      <p:graphicFrame>
        <p:nvGraphicFramePr>
          <p:cNvPr id="4" name="Table 3"/>
          <p:cNvGraphicFramePr>
            <a:graphicFrameLocks noGrp="1"/>
          </p:cNvGraphicFramePr>
          <p:nvPr>
            <p:extLst>
              <p:ext uri="{D42A27DB-BD31-4B8C-83A1-F6EECF244321}">
                <p14:modId xmlns:p14="http://schemas.microsoft.com/office/powerpoint/2010/main" val="3716961198"/>
              </p:ext>
            </p:extLst>
          </p:nvPr>
        </p:nvGraphicFramePr>
        <p:xfrm>
          <a:off x="762000" y="2057400"/>
          <a:ext cx="7696200" cy="148336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pPr algn="ctr"/>
                      <a:r>
                        <a:rPr lang="en-US" sz="1200" dirty="0" smtClean="0">
                          <a:solidFill>
                            <a:srgbClr val="FFFF00"/>
                          </a:solidFill>
                          <a:effectLst>
                            <a:outerShdw blurRad="38100" dist="38100" dir="2700000" algn="tl">
                              <a:srgbClr val="000000">
                                <a:alpha val="43137"/>
                              </a:srgbClr>
                            </a:outerShdw>
                          </a:effectLst>
                        </a:rPr>
                        <a:t>YOU</a:t>
                      </a:r>
                      <a:endParaRPr lang="en-US" sz="12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Actual Exp</a:t>
                      </a:r>
                      <a:endParaRPr lang="en-US" sz="1400" dirty="0"/>
                    </a:p>
                  </a:txBody>
                  <a:tcPr anchor="ctr"/>
                </a:tc>
                <a:tc>
                  <a:txBody>
                    <a:bodyPr/>
                    <a:lstStyle/>
                    <a:p>
                      <a:pPr algn="ctr"/>
                      <a:r>
                        <a:rPr lang="en-US" sz="1400" dirty="0" smtClean="0"/>
                        <a:t>Ave</a:t>
                      </a:r>
                      <a:r>
                        <a:rPr lang="en-US" sz="1400" baseline="0" dirty="0" smtClean="0"/>
                        <a:t> </a:t>
                      </a:r>
                      <a:r>
                        <a:rPr lang="en-US" sz="1400" baseline="0" dirty="0" err="1" smtClean="0"/>
                        <a:t>Prem</a:t>
                      </a:r>
                      <a:endParaRPr lang="en-US" sz="1400" dirty="0"/>
                    </a:p>
                  </a:txBody>
                  <a:tcPr anchor="ctr"/>
                </a:tc>
                <a:tc>
                  <a:txBody>
                    <a:bodyPr/>
                    <a:lstStyle/>
                    <a:p>
                      <a:pPr algn="ctr"/>
                      <a:r>
                        <a:rPr lang="en-US" sz="1600" dirty="0" smtClean="0"/>
                        <a:t>Actual </a:t>
                      </a:r>
                      <a:r>
                        <a:rPr lang="en-US" sz="1600" dirty="0" err="1" smtClean="0"/>
                        <a:t>Prem</a:t>
                      </a:r>
                      <a:endParaRPr lang="en-US" sz="1600" dirty="0"/>
                    </a:p>
                  </a:txBody>
                  <a:tcPr anchor="ctr"/>
                </a:tc>
                <a:tc>
                  <a:txBody>
                    <a:bodyPr/>
                    <a:lstStyle/>
                    <a:p>
                      <a:pPr algn="ctr"/>
                      <a:r>
                        <a:rPr lang="en-US" sz="1600" dirty="0" smtClean="0"/>
                        <a:t>Actual Loss</a:t>
                      </a:r>
                      <a:endParaRPr lang="en-US" sz="1600" dirty="0"/>
                    </a:p>
                  </a:txBody>
                  <a:tcPr anchor="ctr"/>
                </a:tc>
                <a:tc>
                  <a:txBody>
                    <a:bodyPr/>
                    <a:lstStyle/>
                    <a:p>
                      <a:pPr algn="ctr"/>
                      <a:r>
                        <a:rPr lang="en-US" sz="1600" dirty="0" smtClean="0"/>
                        <a:t>Actual LR</a:t>
                      </a:r>
                      <a:endParaRPr lang="en-US" sz="1600" dirty="0"/>
                    </a:p>
                  </a:txBody>
                  <a:tcPr anchor="ctr"/>
                </a:tc>
              </a:tr>
              <a:tr h="370840">
                <a:tc>
                  <a:txBody>
                    <a:bodyPr/>
                    <a:lstStyle/>
                    <a:p>
                      <a:r>
                        <a:rPr lang="en-US" sz="1600" dirty="0" smtClean="0"/>
                        <a:t>Group A</a:t>
                      </a:r>
                      <a:endParaRPr lang="en-US" sz="1600" dirty="0"/>
                    </a:p>
                  </a:txBody>
                  <a:tcPr>
                    <a:solidFill>
                      <a:schemeClr val="tx2">
                        <a:lumMod val="40000"/>
                        <a:lumOff val="60000"/>
                      </a:schemeClr>
                    </a:solidFill>
                  </a:tcPr>
                </a:tc>
                <a:tc>
                  <a:txBody>
                    <a:bodyPr/>
                    <a:lstStyle/>
                    <a:p>
                      <a:pPr algn="ctr"/>
                      <a:r>
                        <a:rPr lang="en-US" sz="1600" dirty="0" smtClean="0"/>
                        <a:t>5,625</a:t>
                      </a:r>
                      <a:endParaRPr lang="en-US" sz="1600" dirty="0"/>
                    </a:p>
                  </a:txBody>
                  <a:tcPr>
                    <a:solidFill>
                      <a:schemeClr val="tx2">
                        <a:lumMod val="40000"/>
                        <a:lumOff val="60000"/>
                      </a:schemeClr>
                    </a:solidFill>
                  </a:tcPr>
                </a:tc>
                <a:tc>
                  <a:txBody>
                    <a:bodyPr/>
                    <a:lstStyle/>
                    <a:p>
                      <a:pPr algn="ctr"/>
                      <a:r>
                        <a:rPr lang="en-US" sz="1600" dirty="0" smtClean="0"/>
                        <a:t>$163</a:t>
                      </a:r>
                      <a:endParaRPr lang="en-US" sz="1600" dirty="0"/>
                    </a:p>
                  </a:txBody>
                  <a:tcPr>
                    <a:solidFill>
                      <a:schemeClr val="tx2">
                        <a:lumMod val="40000"/>
                        <a:lumOff val="60000"/>
                      </a:schemeClr>
                    </a:solidFill>
                  </a:tcPr>
                </a:tc>
                <a:tc>
                  <a:txBody>
                    <a:bodyPr/>
                    <a:lstStyle/>
                    <a:p>
                      <a:pPr algn="ctr"/>
                      <a:r>
                        <a:rPr lang="en-US" sz="1600" dirty="0" smtClean="0"/>
                        <a:t>$914,063</a:t>
                      </a:r>
                      <a:endParaRPr lang="en-US" sz="1600" dirty="0"/>
                    </a:p>
                  </a:txBody>
                  <a:tcPr>
                    <a:solidFill>
                      <a:schemeClr val="tx2">
                        <a:lumMod val="40000"/>
                        <a:lumOff val="60000"/>
                      </a:schemeClr>
                    </a:solidFill>
                  </a:tcPr>
                </a:tc>
                <a:tc>
                  <a:txBody>
                    <a:bodyPr/>
                    <a:lstStyle/>
                    <a:p>
                      <a:pPr algn="ctr"/>
                      <a:r>
                        <a:rPr lang="en-US" sz="1600" dirty="0" smtClean="0"/>
                        <a:t>$337,500</a:t>
                      </a:r>
                      <a:endParaRPr lang="en-US" sz="1600" dirty="0"/>
                    </a:p>
                  </a:txBody>
                  <a:tcPr>
                    <a:solidFill>
                      <a:schemeClr val="tx2">
                        <a:lumMod val="40000"/>
                        <a:lumOff val="60000"/>
                      </a:schemeClr>
                    </a:solidFill>
                  </a:tcPr>
                </a:tc>
                <a:tc>
                  <a:txBody>
                    <a:bodyPr/>
                    <a:lstStyle/>
                    <a:p>
                      <a:pPr algn="ctr"/>
                      <a:r>
                        <a:rPr lang="en-US" sz="1600" dirty="0" smtClean="0"/>
                        <a:t>36.9%</a:t>
                      </a:r>
                      <a:endParaRPr lang="en-US" sz="1600" dirty="0"/>
                    </a:p>
                  </a:txBody>
                  <a:tcPr>
                    <a:solidFill>
                      <a:schemeClr val="tx2">
                        <a:lumMod val="40000"/>
                        <a:lumOff val="60000"/>
                      </a:schemeClr>
                    </a:solidFill>
                  </a:tcPr>
                </a:tc>
              </a:tr>
              <a:tr h="370840">
                <a:tc>
                  <a:txBody>
                    <a:bodyPr/>
                    <a:lstStyle/>
                    <a:p>
                      <a:r>
                        <a:rPr lang="en-US" sz="1600" dirty="0" smtClean="0"/>
                        <a:t>Group B</a:t>
                      </a:r>
                      <a:endParaRPr lang="en-US" sz="1600" dirty="0"/>
                    </a:p>
                  </a:txBody>
                  <a:tcPr>
                    <a:solidFill>
                      <a:schemeClr val="tx2">
                        <a:lumMod val="40000"/>
                        <a:lumOff val="60000"/>
                      </a:schemeClr>
                    </a:solidFill>
                  </a:tcPr>
                </a:tc>
                <a:tc>
                  <a:txBody>
                    <a:bodyPr/>
                    <a:lstStyle/>
                    <a:p>
                      <a:pPr algn="ctr"/>
                      <a:r>
                        <a:rPr lang="en-US" sz="1600" dirty="0" smtClean="0"/>
                        <a:t>14,375</a:t>
                      </a:r>
                      <a:endParaRPr lang="en-US" sz="1600" dirty="0"/>
                    </a:p>
                  </a:txBody>
                  <a:tcPr>
                    <a:solidFill>
                      <a:schemeClr val="tx2">
                        <a:lumMod val="40000"/>
                        <a:lumOff val="60000"/>
                      </a:schemeClr>
                    </a:solidFill>
                  </a:tcPr>
                </a:tc>
                <a:tc>
                  <a:txBody>
                    <a:bodyPr/>
                    <a:lstStyle/>
                    <a:p>
                      <a:pPr algn="ctr"/>
                      <a:r>
                        <a:rPr lang="en-US" sz="1600" dirty="0" smtClean="0"/>
                        <a:t>$163</a:t>
                      </a:r>
                      <a:endParaRPr lang="en-US" sz="1600" dirty="0"/>
                    </a:p>
                  </a:txBody>
                  <a:tcPr>
                    <a:solidFill>
                      <a:schemeClr val="tx2">
                        <a:lumMod val="40000"/>
                        <a:lumOff val="60000"/>
                      </a:schemeClr>
                    </a:solidFill>
                  </a:tcPr>
                </a:tc>
                <a:tc>
                  <a:txBody>
                    <a:bodyPr/>
                    <a:lstStyle/>
                    <a:p>
                      <a:pPr algn="ctr"/>
                      <a:r>
                        <a:rPr lang="en-US" sz="1600" dirty="0" smtClean="0"/>
                        <a:t>$2,335,938</a:t>
                      </a:r>
                      <a:endParaRPr lang="en-US" sz="1600" dirty="0"/>
                    </a:p>
                  </a:txBody>
                  <a:tcPr>
                    <a:solidFill>
                      <a:schemeClr val="tx2">
                        <a:lumMod val="40000"/>
                        <a:lumOff val="60000"/>
                      </a:schemeClr>
                    </a:solidFill>
                  </a:tcPr>
                </a:tc>
                <a:tc>
                  <a:txBody>
                    <a:bodyPr/>
                    <a:lstStyle/>
                    <a:p>
                      <a:pPr algn="ctr"/>
                      <a:r>
                        <a:rPr lang="en-US" sz="1600" dirty="0" smtClean="0"/>
                        <a:t>$1,725,000</a:t>
                      </a:r>
                      <a:endParaRPr lang="en-US" sz="1600" dirty="0"/>
                    </a:p>
                  </a:txBody>
                  <a:tcPr>
                    <a:solidFill>
                      <a:schemeClr val="tx2">
                        <a:lumMod val="40000"/>
                        <a:lumOff val="60000"/>
                      </a:schemeClr>
                    </a:solidFill>
                  </a:tcPr>
                </a:tc>
                <a:tc>
                  <a:txBody>
                    <a:bodyPr/>
                    <a:lstStyle/>
                    <a:p>
                      <a:pPr algn="ctr"/>
                      <a:r>
                        <a:rPr lang="en-US" sz="1600" dirty="0" smtClean="0"/>
                        <a:t>73.8%</a:t>
                      </a:r>
                      <a:endParaRPr lang="en-US" sz="1600" dirty="0"/>
                    </a:p>
                  </a:txBody>
                  <a:tcPr>
                    <a:solidFill>
                      <a:schemeClr val="tx2">
                        <a:lumMod val="40000"/>
                        <a:lumOff val="60000"/>
                      </a:schemeClr>
                    </a:solidFill>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$163</a:t>
                      </a:r>
                      <a:endParaRPr lang="en-US" sz="1600" dirty="0"/>
                    </a:p>
                  </a:txBody>
                  <a:tcPr/>
                </a:tc>
                <a:tc>
                  <a:txBody>
                    <a:bodyPr/>
                    <a:lstStyle/>
                    <a:p>
                      <a:pPr algn="ctr"/>
                      <a:r>
                        <a:rPr lang="en-US" sz="1600" dirty="0" smtClean="0"/>
                        <a:t>$3,250,000</a:t>
                      </a:r>
                      <a:endParaRPr lang="en-US" sz="1600" dirty="0"/>
                    </a:p>
                  </a:txBody>
                  <a:tcPr/>
                </a:tc>
                <a:tc>
                  <a:txBody>
                    <a:bodyPr/>
                    <a:lstStyle/>
                    <a:p>
                      <a:pPr algn="ctr"/>
                      <a:r>
                        <a:rPr lang="en-US" sz="1600" dirty="0" smtClean="0"/>
                        <a:t>$2,062,500</a:t>
                      </a:r>
                      <a:endParaRPr lang="en-US" sz="1600" dirty="0"/>
                    </a:p>
                  </a:txBody>
                  <a:tcPr/>
                </a:tc>
                <a:tc>
                  <a:txBody>
                    <a:bodyPr/>
                    <a:lstStyle/>
                    <a:p>
                      <a:pPr algn="ctr"/>
                      <a:r>
                        <a:rPr lang="en-US" sz="1600" b="1" dirty="0" smtClean="0">
                          <a:solidFill>
                            <a:srgbClr val="FF0000"/>
                          </a:solidFill>
                        </a:rPr>
                        <a:t>63.5%</a:t>
                      </a:r>
                      <a:endParaRPr lang="en-US" sz="1600" b="1" dirty="0">
                        <a:solidFill>
                          <a:srgbClr val="FF0000"/>
                        </a:solidFill>
                      </a:endParaRPr>
                    </a:p>
                  </a:txBody>
                  <a:tcPr/>
                </a:tc>
              </a:tr>
            </a:tbl>
          </a:graphicData>
        </a:graphic>
      </p:graphicFrame>
      <p:sp>
        <p:nvSpPr>
          <p:cNvPr id="5" name="Text Box 1027"/>
          <p:cNvSpPr txBox="1">
            <a:spLocks noChangeArrowheads="1"/>
          </p:cNvSpPr>
          <p:nvPr/>
        </p:nvSpPr>
        <p:spPr bwMode="auto">
          <a:xfrm>
            <a:off x="685800" y="3581400"/>
            <a:ext cx="7924800" cy="430887"/>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Even with your rate increase, you continue to lose money…</a:t>
            </a:r>
          </a:p>
        </p:txBody>
      </p:sp>
      <p:graphicFrame>
        <p:nvGraphicFramePr>
          <p:cNvPr id="6" name="Table 5"/>
          <p:cNvGraphicFramePr>
            <a:graphicFrameLocks noGrp="1"/>
          </p:cNvGraphicFramePr>
          <p:nvPr>
            <p:extLst>
              <p:ext uri="{D42A27DB-BD31-4B8C-83A1-F6EECF244321}">
                <p14:modId xmlns:p14="http://schemas.microsoft.com/office/powerpoint/2010/main" val="2332860829"/>
              </p:ext>
            </p:extLst>
          </p:nvPr>
        </p:nvGraphicFramePr>
        <p:xfrm>
          <a:off x="762000" y="4419600"/>
          <a:ext cx="7696200" cy="148336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r>
                        <a:rPr lang="en-US" sz="1200" dirty="0" smtClean="0">
                          <a:solidFill>
                            <a:srgbClr val="FFFF00"/>
                          </a:solidFill>
                          <a:effectLst>
                            <a:outerShdw blurRad="38100" dist="38100" dir="2700000" algn="tl">
                              <a:srgbClr val="000000">
                                <a:alpha val="43137"/>
                              </a:srgbClr>
                            </a:outerShdw>
                          </a:effectLst>
                        </a:rPr>
                        <a:t>Competitor</a:t>
                      </a:r>
                      <a:endParaRPr lang="en-US" sz="16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Actual Exp</a:t>
                      </a:r>
                      <a:endParaRPr lang="en-US" sz="1400" dirty="0"/>
                    </a:p>
                  </a:txBody>
                  <a:tcPr anchor="ctr"/>
                </a:tc>
                <a:tc>
                  <a:txBody>
                    <a:bodyPr/>
                    <a:lstStyle/>
                    <a:p>
                      <a:pPr algn="ctr"/>
                      <a:r>
                        <a:rPr lang="en-US" sz="1400" dirty="0" smtClean="0"/>
                        <a:t>Ave</a:t>
                      </a:r>
                      <a:r>
                        <a:rPr lang="en-US" sz="1400" baseline="0" dirty="0" smtClean="0"/>
                        <a:t> </a:t>
                      </a:r>
                      <a:r>
                        <a:rPr lang="en-US" sz="1400" baseline="0" dirty="0" err="1" smtClean="0"/>
                        <a:t>Prem</a:t>
                      </a:r>
                      <a:endParaRPr lang="en-US" sz="1400" dirty="0"/>
                    </a:p>
                  </a:txBody>
                  <a:tcPr anchor="ctr"/>
                </a:tc>
                <a:tc>
                  <a:txBody>
                    <a:bodyPr/>
                    <a:lstStyle/>
                    <a:p>
                      <a:pPr algn="ctr"/>
                      <a:r>
                        <a:rPr lang="en-US" sz="1600" dirty="0" smtClean="0"/>
                        <a:t>Actual </a:t>
                      </a:r>
                      <a:r>
                        <a:rPr lang="en-US" sz="1600" dirty="0" err="1" smtClean="0"/>
                        <a:t>Prem</a:t>
                      </a:r>
                      <a:endParaRPr lang="en-US" sz="1600" dirty="0"/>
                    </a:p>
                  </a:txBody>
                  <a:tcPr anchor="ctr"/>
                </a:tc>
                <a:tc>
                  <a:txBody>
                    <a:bodyPr/>
                    <a:lstStyle/>
                    <a:p>
                      <a:pPr algn="ctr"/>
                      <a:r>
                        <a:rPr lang="en-US" sz="1600" dirty="0" smtClean="0"/>
                        <a:t>Actual Loss</a:t>
                      </a:r>
                      <a:endParaRPr lang="en-US" sz="1600" dirty="0"/>
                    </a:p>
                  </a:txBody>
                  <a:tcPr anchor="ctr"/>
                </a:tc>
                <a:tc>
                  <a:txBody>
                    <a:bodyPr/>
                    <a:lstStyle/>
                    <a:p>
                      <a:pPr algn="ctr"/>
                      <a:r>
                        <a:rPr lang="en-US" sz="1600" dirty="0" smtClean="0"/>
                        <a:t>Actual LR</a:t>
                      </a:r>
                      <a:endParaRPr lang="en-US" sz="1600" dirty="0"/>
                    </a:p>
                  </a:txBody>
                  <a:tcPr anchor="ctr"/>
                </a:tc>
              </a:tr>
              <a:tr h="370840">
                <a:tc>
                  <a:txBody>
                    <a:bodyPr/>
                    <a:lstStyle/>
                    <a:p>
                      <a:r>
                        <a:rPr lang="en-US" sz="1600" dirty="0" smtClean="0"/>
                        <a:t>Group A</a:t>
                      </a:r>
                      <a:endParaRPr lang="en-US" sz="1600" dirty="0"/>
                    </a:p>
                  </a:txBody>
                  <a:tcPr/>
                </a:tc>
                <a:tc>
                  <a:txBody>
                    <a:bodyPr/>
                    <a:lstStyle/>
                    <a:p>
                      <a:pPr algn="ctr"/>
                      <a:r>
                        <a:rPr lang="en-US" sz="1600" dirty="0" smtClean="0"/>
                        <a:t>14,375</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$1,437,500</a:t>
                      </a:r>
                      <a:endParaRPr lang="en-US" sz="1600" dirty="0"/>
                    </a:p>
                  </a:txBody>
                  <a:tcPr/>
                </a:tc>
                <a:tc>
                  <a:txBody>
                    <a:bodyPr/>
                    <a:lstStyle/>
                    <a:p>
                      <a:pPr algn="ctr"/>
                      <a:r>
                        <a:rPr lang="en-US" sz="1600" dirty="0" smtClean="0"/>
                        <a:t>$862,500</a:t>
                      </a:r>
                      <a:endParaRPr lang="en-US" sz="1600" dirty="0"/>
                    </a:p>
                  </a:txBody>
                  <a:tcPr/>
                </a:tc>
                <a:tc>
                  <a:txBody>
                    <a:bodyPr/>
                    <a:lstStyle/>
                    <a:p>
                      <a:pPr algn="ctr"/>
                      <a:r>
                        <a:rPr lang="en-US" sz="1600" dirty="0" smtClean="0"/>
                        <a:t>60.0%</a:t>
                      </a:r>
                      <a:endParaRPr lang="en-US" sz="1600" dirty="0"/>
                    </a:p>
                  </a:txBody>
                  <a:tcPr/>
                </a:tc>
              </a:tr>
              <a:tr h="370840">
                <a:tc>
                  <a:txBody>
                    <a:bodyPr/>
                    <a:lstStyle/>
                    <a:p>
                      <a:r>
                        <a:rPr lang="en-US" sz="1600" dirty="0" smtClean="0"/>
                        <a:t>Group B</a:t>
                      </a:r>
                      <a:endParaRPr lang="en-US" sz="1600" dirty="0"/>
                    </a:p>
                  </a:txBody>
                  <a:tcPr/>
                </a:tc>
                <a:tc>
                  <a:txBody>
                    <a:bodyPr/>
                    <a:lstStyle/>
                    <a:p>
                      <a:pPr algn="ctr"/>
                      <a:r>
                        <a:rPr lang="en-US" sz="1600" dirty="0" smtClean="0"/>
                        <a:t>5,625</a:t>
                      </a:r>
                      <a:endParaRPr lang="en-US" sz="1600" dirty="0"/>
                    </a:p>
                  </a:txBody>
                  <a:tcPr/>
                </a:tc>
                <a:tc>
                  <a:txBody>
                    <a:bodyPr/>
                    <a:lstStyle/>
                    <a:p>
                      <a:pPr algn="ctr"/>
                      <a:r>
                        <a:rPr lang="en-US" sz="1600" dirty="0" smtClean="0"/>
                        <a:t>$200</a:t>
                      </a:r>
                      <a:endParaRPr lang="en-US" sz="1600" dirty="0"/>
                    </a:p>
                  </a:txBody>
                  <a:tcPr/>
                </a:tc>
                <a:tc>
                  <a:txBody>
                    <a:bodyPr/>
                    <a:lstStyle/>
                    <a:p>
                      <a:pPr algn="ctr"/>
                      <a:r>
                        <a:rPr lang="en-US" sz="1600" dirty="0" smtClean="0"/>
                        <a:t>$1,125,000</a:t>
                      </a:r>
                      <a:endParaRPr lang="en-US" sz="1600" dirty="0"/>
                    </a:p>
                  </a:txBody>
                  <a:tcPr/>
                </a:tc>
                <a:tc>
                  <a:txBody>
                    <a:bodyPr/>
                    <a:lstStyle/>
                    <a:p>
                      <a:pPr algn="ctr"/>
                      <a:r>
                        <a:rPr lang="en-US" sz="1600" dirty="0" smtClean="0"/>
                        <a:t>$675,000</a:t>
                      </a:r>
                      <a:endParaRPr lang="en-US" sz="1600" dirty="0"/>
                    </a:p>
                  </a:txBody>
                  <a:tcPr/>
                </a:tc>
                <a:tc>
                  <a:txBody>
                    <a:bodyPr/>
                    <a:lstStyle/>
                    <a:p>
                      <a:pPr algn="ctr"/>
                      <a:r>
                        <a:rPr lang="en-US" sz="1600" dirty="0" smtClean="0"/>
                        <a:t>60.0%</a:t>
                      </a:r>
                      <a:endParaRPr lang="en-US" sz="1600" dirty="0"/>
                    </a:p>
                  </a:txBody>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a:t>
                      </a:r>
                      <a:r>
                        <a:rPr lang="en-US" sz="1600" dirty="0" smtClean="0"/>
                        <a:t>128</a:t>
                      </a:r>
                      <a:endParaRPr lang="en-US" sz="1600" dirty="0"/>
                    </a:p>
                  </a:txBody>
                  <a:tcPr/>
                </a:tc>
                <a:tc>
                  <a:txBody>
                    <a:bodyPr/>
                    <a:lstStyle/>
                    <a:p>
                      <a:pPr algn="ctr"/>
                      <a:r>
                        <a:rPr lang="en-US" sz="1600" smtClean="0"/>
                        <a:t>$2,562,500</a:t>
                      </a:r>
                      <a:endParaRPr lang="en-US" sz="1600" dirty="0"/>
                    </a:p>
                  </a:txBody>
                  <a:tcPr/>
                </a:tc>
                <a:tc>
                  <a:txBody>
                    <a:bodyPr/>
                    <a:lstStyle/>
                    <a:p>
                      <a:pPr algn="ctr"/>
                      <a:r>
                        <a:rPr lang="en-US" sz="1600" dirty="0" smtClean="0"/>
                        <a:t>$1,537,500</a:t>
                      </a:r>
                      <a:endParaRPr lang="en-US" sz="1600" dirty="0"/>
                    </a:p>
                  </a:txBody>
                  <a:tcPr/>
                </a:tc>
                <a:tc>
                  <a:txBody>
                    <a:bodyPr/>
                    <a:lstStyle/>
                    <a:p>
                      <a:pPr algn="ctr"/>
                      <a:r>
                        <a:rPr lang="en-US" sz="1600" dirty="0" smtClean="0"/>
                        <a:t>60.0%</a:t>
                      </a:r>
                      <a:endParaRPr lang="en-US" sz="1600" dirty="0"/>
                    </a:p>
                  </a:txBody>
                  <a:tcPr/>
                </a:tc>
              </a:tr>
            </a:tbl>
          </a:graphicData>
        </a:graphic>
      </p:graphicFrame>
      <p:sp>
        <p:nvSpPr>
          <p:cNvPr id="8" name="Text Box 1027"/>
          <p:cNvSpPr txBox="1">
            <a:spLocks noChangeArrowheads="1"/>
          </p:cNvSpPr>
          <p:nvPr/>
        </p:nvSpPr>
        <p:spPr bwMode="auto">
          <a:xfrm>
            <a:off x="762000" y="6096000"/>
            <a:ext cx="7924800" cy="430887"/>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…and your competitor continues to make money.</a:t>
            </a:r>
          </a:p>
        </p:txBody>
      </p:sp>
      <p:sp>
        <p:nvSpPr>
          <p:cNvPr id="9" name="Slide Number Placeholder 8"/>
          <p:cNvSpPr>
            <a:spLocks noGrp="1"/>
          </p:cNvSpPr>
          <p:nvPr>
            <p:ph type="sldNum" sz="quarter" idx="12"/>
          </p:nvPr>
        </p:nvSpPr>
        <p:spPr/>
        <p:txBody>
          <a:bodyPr/>
          <a:lstStyle/>
          <a:p>
            <a:pPr>
              <a:defRPr/>
            </a:pPr>
            <a:fld id="{7D84DCC0-CD55-45E2-A01D-1C67FA2C7D0A}" type="slidenum">
              <a:rPr lang="en-GB" smtClean="0"/>
              <a:pPr>
                <a:defRPr/>
              </a:pPr>
              <a:t>11</a:t>
            </a:fld>
            <a:endParaRPr lang="en-GB"/>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7" name="Text Box 3"/>
          <p:cNvSpPr txBox="1">
            <a:spLocks noChangeArrowheads="1"/>
          </p:cNvSpPr>
          <p:nvPr/>
        </p:nvSpPr>
        <p:spPr bwMode="auto">
          <a:xfrm>
            <a:off x="685800" y="1447800"/>
            <a:ext cx="7924800" cy="4955203"/>
          </a:xfrm>
          <a:prstGeom prst="rect">
            <a:avLst/>
          </a:prstGeom>
          <a:noFill/>
          <a:ln w="9525">
            <a:noFill/>
            <a:miter lim="800000"/>
            <a:headEnd/>
            <a:tailEnd/>
          </a:ln>
        </p:spPr>
        <p:txBody>
          <a:bodyPr>
            <a:spAutoFit/>
          </a:bodyPr>
          <a:lstStyle/>
          <a:p>
            <a:pPr eaLnBrk="0" hangingPunct="0">
              <a:spcBef>
                <a:spcPct val="50000"/>
              </a:spcBef>
              <a:defRPr/>
            </a:pPr>
            <a:r>
              <a:rPr lang="en-US" sz="2800" dirty="0">
                <a:latin typeface="+mn-lt"/>
              </a:rPr>
              <a:t>Several notes on the example…</a:t>
            </a:r>
          </a:p>
          <a:p>
            <a:pPr lvl="1" eaLnBrk="0" hangingPunct="0">
              <a:spcBef>
                <a:spcPct val="50000"/>
              </a:spcBef>
              <a:buClr>
                <a:schemeClr val="tx2">
                  <a:lumMod val="50000"/>
                </a:schemeClr>
              </a:buClr>
              <a:buFont typeface="Arial" pitchFamily="34" charset="0"/>
              <a:buChar char="•"/>
              <a:defRPr/>
            </a:pPr>
            <a:r>
              <a:rPr lang="en-US" sz="2400" dirty="0">
                <a:latin typeface="+mn-lt"/>
              </a:rPr>
              <a:t> Your primary defense against adverse selection is risk </a:t>
            </a:r>
            <a:r>
              <a:rPr lang="en-US" sz="2400" dirty="0" smtClean="0">
                <a:latin typeface="+mn-lt"/>
              </a:rPr>
              <a:t>classification.</a:t>
            </a:r>
          </a:p>
          <a:p>
            <a:pPr marL="914400" lvl="1" eaLnBrk="0" hangingPunct="0">
              <a:spcBef>
                <a:spcPts val="0"/>
              </a:spcBef>
              <a:buClr>
                <a:schemeClr val="tx2">
                  <a:lumMod val="50000"/>
                </a:schemeClr>
              </a:buClr>
              <a:buFont typeface="Arial" pitchFamily="34" charset="0"/>
              <a:buChar char="•"/>
              <a:defRPr/>
            </a:pPr>
            <a:r>
              <a:rPr lang="en-US" sz="2000" i="1" dirty="0">
                <a:cs typeface="Tahoma" pitchFamily="34" charset="0"/>
              </a:rPr>
              <a:t> Purpose </a:t>
            </a:r>
            <a:r>
              <a:rPr lang="en-US" sz="2000" i="1" dirty="0" smtClean="0">
                <a:cs typeface="Tahoma" pitchFamily="34" charset="0"/>
              </a:rPr>
              <a:t>1: Protect an insurer’s financial soundness</a:t>
            </a:r>
            <a:endParaRPr lang="en-US" sz="2000" i="1" dirty="0"/>
          </a:p>
          <a:p>
            <a:pPr lvl="1" eaLnBrk="0" hangingPunct="0">
              <a:spcBef>
                <a:spcPct val="50000"/>
              </a:spcBef>
              <a:buClr>
                <a:schemeClr val="tx2">
                  <a:lumMod val="50000"/>
                </a:schemeClr>
              </a:buClr>
              <a:buFont typeface="Arial" pitchFamily="34" charset="0"/>
              <a:buChar char="•"/>
              <a:defRPr/>
            </a:pPr>
            <a:r>
              <a:rPr lang="en-US" sz="2400" dirty="0" smtClean="0">
                <a:latin typeface="+mn-lt"/>
              </a:rPr>
              <a:t> </a:t>
            </a:r>
            <a:r>
              <a:rPr lang="en-US" sz="2400" dirty="0">
                <a:latin typeface="+mn-lt"/>
              </a:rPr>
              <a:t>Because they were properly priced, your competitor was happy to write the whole </a:t>
            </a:r>
            <a:r>
              <a:rPr lang="en-US" sz="2400" dirty="0" smtClean="0">
                <a:latin typeface="+mn-lt"/>
              </a:rPr>
              <a:t>market.</a:t>
            </a:r>
          </a:p>
          <a:p>
            <a:pPr marL="914400" lvl="1" eaLnBrk="0" hangingPunct="0">
              <a:spcBef>
                <a:spcPts val="0"/>
              </a:spcBef>
              <a:buClr>
                <a:schemeClr val="tx2">
                  <a:lumMod val="50000"/>
                </a:schemeClr>
              </a:buClr>
              <a:buFont typeface="Arial" pitchFamily="34" charset="0"/>
              <a:buChar char="•"/>
              <a:defRPr/>
            </a:pPr>
            <a:r>
              <a:rPr lang="en-US" sz="2000" dirty="0" smtClean="0">
                <a:cs typeface="Tahoma" pitchFamily="34" charset="0"/>
              </a:rPr>
              <a:t> </a:t>
            </a:r>
            <a:r>
              <a:rPr lang="en-US" sz="2000" i="1" dirty="0" smtClean="0">
                <a:cs typeface="Tahoma" pitchFamily="34" charset="0"/>
              </a:rPr>
              <a:t>Purpose 3: Provide an insurer with economic incentive to </a:t>
            </a:r>
            <a:r>
              <a:rPr lang="en-US" sz="2000" i="1" dirty="0" smtClean="0"/>
              <a:t>write large portions of the market</a:t>
            </a:r>
            <a:endParaRPr lang="en-US" sz="2000" i="1" dirty="0"/>
          </a:p>
          <a:p>
            <a:pPr lvl="1" eaLnBrk="0" hangingPunct="0">
              <a:spcBef>
                <a:spcPct val="50000"/>
              </a:spcBef>
              <a:buClr>
                <a:schemeClr val="tx2">
                  <a:lumMod val="50000"/>
                </a:schemeClr>
              </a:buClr>
              <a:buFont typeface="Arial" pitchFamily="34" charset="0"/>
              <a:buChar char="•"/>
              <a:defRPr/>
            </a:pPr>
            <a:r>
              <a:rPr lang="en-US" sz="2400" dirty="0" smtClean="0">
                <a:latin typeface="+mn-lt"/>
              </a:rPr>
              <a:t> Because </a:t>
            </a:r>
            <a:r>
              <a:rPr lang="en-US" sz="2400" dirty="0">
                <a:latin typeface="+mn-lt"/>
              </a:rPr>
              <a:t>no subsidization was occurring and each insured’s price matched its average risk, your competitor’s prices were more </a:t>
            </a:r>
            <a:r>
              <a:rPr lang="en-US" sz="2400" dirty="0" smtClean="0">
                <a:latin typeface="+mn-lt"/>
              </a:rPr>
              <a:t>fair.</a:t>
            </a:r>
          </a:p>
          <a:p>
            <a:pPr marL="914400" lvl="1" eaLnBrk="0" hangingPunct="0">
              <a:spcBef>
                <a:spcPts val="0"/>
              </a:spcBef>
              <a:buClr>
                <a:schemeClr val="tx2">
                  <a:lumMod val="50000"/>
                </a:schemeClr>
              </a:buClr>
              <a:buFont typeface="Arial" pitchFamily="34" charset="0"/>
              <a:buChar char="•"/>
              <a:defRPr/>
            </a:pPr>
            <a:r>
              <a:rPr lang="en-US" sz="2000" i="1" dirty="0" smtClean="0">
                <a:cs typeface="Tahoma" pitchFamily="34" charset="0"/>
              </a:rPr>
              <a:t> Purpose 2: Enhance fairness</a:t>
            </a:r>
            <a:endParaRPr lang="en-US" sz="2000" i="1" dirty="0"/>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rPr>
              <a:t>Purpose of risk classification</a:t>
            </a:r>
          </a:p>
        </p:txBody>
      </p:sp>
      <p:sp>
        <p:nvSpPr>
          <p:cNvPr id="4" name="Slide Number Placeholder 3"/>
          <p:cNvSpPr>
            <a:spLocks noGrp="1"/>
          </p:cNvSpPr>
          <p:nvPr>
            <p:ph type="sldNum" sz="quarter" idx="12"/>
          </p:nvPr>
        </p:nvSpPr>
        <p:spPr/>
        <p:txBody>
          <a:bodyPr/>
          <a:lstStyle/>
          <a:p>
            <a:pPr>
              <a:defRPr/>
            </a:pPr>
            <a:fld id="{8ED2AEB9-A3C9-4929-967C-BE1EA59493ED}" type="slidenum">
              <a:rPr lang="en-GB" smtClean="0"/>
              <a:pPr>
                <a:defRPr/>
              </a:pPr>
              <a:t>12</a:t>
            </a:fld>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96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966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966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966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966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696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457200"/>
            <a:ext cx="8686800" cy="838200"/>
          </a:xfrm>
        </p:spPr>
        <p:txBody>
          <a:bodyPr/>
          <a:lstStyle/>
          <a:p>
            <a:pPr eaLnBrk="1" fontAlgn="auto" hangingPunct="1">
              <a:spcAft>
                <a:spcPts val="0"/>
              </a:spcAft>
              <a:defRPr/>
            </a:pPr>
            <a:r>
              <a:rPr lang="en-US" sz="3100" dirty="0" smtClean="0"/>
              <a:t>Risk classification considerations</a:t>
            </a:r>
            <a:endParaRPr lang="en-US" sz="3100" dirty="0"/>
          </a:p>
        </p:txBody>
      </p:sp>
      <p:sp>
        <p:nvSpPr>
          <p:cNvPr id="26627" name="Rectangle 3"/>
          <p:cNvSpPr>
            <a:spLocks noGrp="1" noChangeArrowheads="1"/>
          </p:cNvSpPr>
          <p:nvPr>
            <p:ph idx="1"/>
          </p:nvPr>
        </p:nvSpPr>
        <p:spPr>
          <a:xfrm>
            <a:off x="685800" y="1447800"/>
            <a:ext cx="7848600" cy="1447800"/>
          </a:xfrm>
        </p:spPr>
        <p:txBody>
          <a:bodyPr/>
          <a:lstStyle/>
          <a:p>
            <a:pPr eaLnBrk="1" hangingPunct="1">
              <a:buFont typeface="Wingdings 2" pitchFamily="18" charset="2"/>
              <a:buNone/>
            </a:pPr>
            <a:r>
              <a:rPr lang="en-US" sz="2800" smtClean="0">
                <a:solidFill>
                  <a:schemeClr val="tx1"/>
                </a:solidFill>
              </a:rPr>
              <a:t>How a risk classification system is designed will affect its ability to achieve the three purposes.  We’ll consider…</a:t>
            </a:r>
          </a:p>
        </p:txBody>
      </p:sp>
      <p:sp>
        <p:nvSpPr>
          <p:cNvPr id="4" name="TextBox 3"/>
          <p:cNvSpPr txBox="1"/>
          <p:nvPr/>
        </p:nvSpPr>
        <p:spPr>
          <a:xfrm>
            <a:off x="685800" y="3124200"/>
            <a:ext cx="7848600" cy="1938992"/>
          </a:xfrm>
          <a:prstGeom prst="rect">
            <a:avLst/>
          </a:prstGeom>
          <a:noFill/>
        </p:spPr>
        <p:txBody>
          <a:bodyPr numCol="2">
            <a:spAutoFit/>
          </a:bodyPr>
          <a:lstStyle/>
          <a:p>
            <a:pPr fontAlgn="auto">
              <a:spcAft>
                <a:spcPts val="0"/>
              </a:spcAft>
              <a:buClr>
                <a:schemeClr val="tx2">
                  <a:lumMod val="50000"/>
                </a:schemeClr>
              </a:buClr>
              <a:buSzPct val="100000"/>
              <a:buFont typeface="Arial" pitchFamily="34" charset="0"/>
              <a:buChar char="•"/>
              <a:defRPr/>
            </a:pPr>
            <a:r>
              <a:rPr lang="en-US" sz="2400" dirty="0">
                <a:latin typeface="+mn-lt"/>
              </a:rPr>
              <a:t> Underwriting</a:t>
            </a:r>
          </a:p>
          <a:p>
            <a:pPr fontAlgn="auto">
              <a:spcAft>
                <a:spcPts val="0"/>
              </a:spcAft>
              <a:buClr>
                <a:schemeClr val="tx2">
                  <a:lumMod val="50000"/>
                </a:schemeClr>
              </a:buClr>
              <a:buSzPct val="100000"/>
              <a:buFont typeface="Arial" pitchFamily="34" charset="0"/>
              <a:buChar char="•"/>
              <a:defRPr/>
            </a:pPr>
            <a:r>
              <a:rPr lang="en-US" sz="2400" dirty="0">
                <a:latin typeface="+mn-lt"/>
              </a:rPr>
              <a:t> Marketing</a:t>
            </a:r>
          </a:p>
          <a:p>
            <a:pPr fontAlgn="auto">
              <a:spcAft>
                <a:spcPts val="0"/>
              </a:spcAft>
              <a:buClr>
                <a:schemeClr val="tx2">
                  <a:lumMod val="50000"/>
                </a:schemeClr>
              </a:buClr>
              <a:buSzPct val="100000"/>
              <a:buFont typeface="Arial" pitchFamily="34" charset="0"/>
              <a:buChar char="•"/>
              <a:defRPr/>
            </a:pPr>
            <a:r>
              <a:rPr lang="en-US" sz="2400" dirty="0">
                <a:latin typeface="+mn-lt"/>
              </a:rPr>
              <a:t> Program design</a:t>
            </a:r>
          </a:p>
          <a:p>
            <a:pPr fontAlgn="auto">
              <a:spcAft>
                <a:spcPts val="0"/>
              </a:spcAft>
              <a:buClr>
                <a:schemeClr val="tx2">
                  <a:lumMod val="50000"/>
                </a:schemeClr>
              </a:buClr>
              <a:buSzPct val="100000"/>
              <a:buFont typeface="Arial" pitchFamily="34" charset="0"/>
              <a:buChar char="•"/>
              <a:defRPr/>
            </a:pPr>
            <a:r>
              <a:rPr lang="en-US" sz="2400" dirty="0">
                <a:latin typeface="+mn-lt"/>
              </a:rPr>
              <a:t> Statistical considerations</a:t>
            </a:r>
          </a:p>
          <a:p>
            <a:pPr fontAlgn="auto">
              <a:spcAft>
                <a:spcPts val="0"/>
              </a:spcAft>
              <a:buClr>
                <a:schemeClr val="tx2">
                  <a:lumMod val="50000"/>
                </a:schemeClr>
              </a:buClr>
              <a:buSzPct val="100000"/>
              <a:buFont typeface="Arial" pitchFamily="34" charset="0"/>
              <a:buChar char="•"/>
              <a:defRPr/>
            </a:pPr>
            <a:r>
              <a:rPr lang="en-US" sz="2400" dirty="0">
                <a:latin typeface="+mn-lt"/>
              </a:rPr>
              <a:t> Operational considerations</a:t>
            </a:r>
          </a:p>
          <a:p>
            <a:pPr lvl="1" fontAlgn="auto">
              <a:spcAft>
                <a:spcPts val="0"/>
              </a:spcAft>
              <a:buClr>
                <a:schemeClr val="tx2">
                  <a:lumMod val="50000"/>
                </a:schemeClr>
              </a:buClr>
              <a:buSzPct val="100000"/>
              <a:buFont typeface="Arial" pitchFamily="34" charset="0"/>
              <a:buChar char="•"/>
              <a:defRPr/>
            </a:pPr>
            <a:r>
              <a:rPr lang="en-US" sz="2400" dirty="0">
                <a:latin typeface="+mn-lt"/>
              </a:rPr>
              <a:t> Hazard reduction</a:t>
            </a:r>
          </a:p>
          <a:p>
            <a:pPr lvl="1" fontAlgn="auto">
              <a:spcAft>
                <a:spcPts val="0"/>
              </a:spcAft>
              <a:buClr>
                <a:schemeClr val="tx2">
                  <a:lumMod val="50000"/>
                </a:schemeClr>
              </a:buClr>
              <a:buSzPct val="100000"/>
              <a:buFont typeface="Arial" pitchFamily="34" charset="0"/>
              <a:buChar char="•"/>
              <a:defRPr/>
            </a:pPr>
            <a:r>
              <a:rPr lang="en-US" sz="2400" dirty="0">
                <a:latin typeface="+mn-lt"/>
              </a:rPr>
              <a:t> Public acceptability</a:t>
            </a:r>
          </a:p>
          <a:p>
            <a:pPr lvl="1" fontAlgn="auto">
              <a:spcAft>
                <a:spcPts val="0"/>
              </a:spcAft>
              <a:buClr>
                <a:schemeClr val="tx2">
                  <a:lumMod val="50000"/>
                </a:schemeClr>
              </a:buClr>
              <a:buSzPct val="100000"/>
              <a:buFont typeface="Arial" pitchFamily="34" charset="0"/>
              <a:buChar char="•"/>
              <a:defRPr/>
            </a:pPr>
            <a:r>
              <a:rPr lang="en-US" sz="2400" dirty="0">
                <a:latin typeface="+mn-lt"/>
              </a:rPr>
              <a:t> Causality</a:t>
            </a:r>
          </a:p>
          <a:p>
            <a:pPr lvl="1" fontAlgn="auto">
              <a:spcAft>
                <a:spcPts val="0"/>
              </a:spcAft>
              <a:buClr>
                <a:schemeClr val="tx2">
                  <a:lumMod val="50000"/>
                </a:schemeClr>
              </a:buClr>
              <a:buSzPct val="100000"/>
              <a:buFont typeface="Arial" pitchFamily="34" charset="0"/>
              <a:buChar char="•"/>
              <a:defRPr/>
            </a:pPr>
            <a:r>
              <a:rPr lang="en-US" sz="2400" dirty="0">
                <a:latin typeface="+mn-lt"/>
              </a:rPr>
              <a:t> Controllability</a:t>
            </a:r>
            <a:endParaRPr lang="en-US" dirty="0">
              <a:latin typeface="+mn-lt"/>
            </a:endParaRPr>
          </a:p>
        </p:txBody>
      </p:sp>
      <p:sp>
        <p:nvSpPr>
          <p:cNvPr id="5" name="Slide Number Placeholder 4"/>
          <p:cNvSpPr>
            <a:spLocks noGrp="1"/>
          </p:cNvSpPr>
          <p:nvPr>
            <p:ph type="sldNum" sz="quarter" idx="12"/>
          </p:nvPr>
        </p:nvSpPr>
        <p:spPr/>
        <p:txBody>
          <a:bodyPr/>
          <a:lstStyle/>
          <a:p>
            <a:pPr>
              <a:defRPr/>
            </a:pPr>
            <a:fld id="{497F8D2A-25D8-40BA-B4BA-3870F9ECE309}" type="slidenum">
              <a:rPr lang="en-GB" smtClean="0"/>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457200"/>
            <a:ext cx="8686800" cy="838200"/>
          </a:xfrm>
        </p:spPr>
        <p:txBody>
          <a:bodyPr/>
          <a:lstStyle/>
          <a:p>
            <a:pPr eaLnBrk="1" fontAlgn="auto" hangingPunct="1">
              <a:spcAft>
                <a:spcPts val="0"/>
              </a:spcAft>
              <a:defRPr/>
            </a:pPr>
            <a:r>
              <a:rPr lang="en-US" sz="3100" dirty="0" smtClean="0"/>
              <a:t>Risk classification considerations</a:t>
            </a:r>
            <a:endParaRPr lang="en-US" sz="3100" dirty="0"/>
          </a:p>
        </p:txBody>
      </p:sp>
      <p:sp>
        <p:nvSpPr>
          <p:cNvPr id="29699" name="Rectangle 3"/>
          <p:cNvSpPr>
            <a:spLocks noGrp="1" noChangeArrowheads="1"/>
          </p:cNvSpPr>
          <p:nvPr>
            <p:ph idx="1"/>
          </p:nvPr>
        </p:nvSpPr>
        <p:spPr>
          <a:xfrm>
            <a:off x="685800" y="1447800"/>
            <a:ext cx="7848600" cy="4953000"/>
          </a:xfrm>
        </p:spPr>
        <p:txBody>
          <a:bodyPr/>
          <a:lstStyle/>
          <a:p>
            <a:pPr eaLnBrk="1" hangingPunct="1">
              <a:buFont typeface="Wingdings 2" pitchFamily="18" charset="2"/>
              <a:buNone/>
            </a:pPr>
            <a:r>
              <a:rPr lang="en-US" sz="2800" dirty="0" smtClean="0">
                <a:solidFill>
                  <a:schemeClr val="tx1"/>
                </a:solidFill>
              </a:rPr>
              <a:t>Consider the following potential predictors…</a:t>
            </a:r>
          </a:p>
          <a:p>
            <a:pPr eaLnBrk="1" hangingPunct="1">
              <a:buFont typeface="Wingdings 2" pitchFamily="18" charset="2"/>
              <a:buNone/>
            </a:pPr>
            <a:endParaRPr lang="en-US" sz="1800" dirty="0">
              <a:solidFill>
                <a:schemeClr val="tx1"/>
              </a:solidFill>
            </a:endParaRPr>
          </a:p>
          <a:p>
            <a:pPr eaLnBrk="1" hangingPunct="1">
              <a:buFont typeface="Wingdings" pitchFamily="2" charset="2"/>
              <a:buChar char="§"/>
            </a:pPr>
            <a:r>
              <a:rPr lang="en-US" sz="2800" dirty="0">
                <a:solidFill>
                  <a:schemeClr val="tx1"/>
                </a:solidFill>
              </a:rPr>
              <a:t>Having Blue Eyes</a:t>
            </a:r>
          </a:p>
          <a:p>
            <a:pPr eaLnBrk="1" hangingPunct="1">
              <a:buFont typeface="Wingdings" pitchFamily="2" charset="2"/>
              <a:buChar char="§"/>
            </a:pPr>
            <a:r>
              <a:rPr lang="en-US" sz="2800" dirty="0">
                <a:solidFill>
                  <a:schemeClr val="tx1"/>
                </a:solidFill>
              </a:rPr>
              <a:t>Driving a Red Car</a:t>
            </a:r>
          </a:p>
          <a:p>
            <a:pPr eaLnBrk="1" hangingPunct="1">
              <a:buFont typeface="Wingdings" pitchFamily="2" charset="2"/>
              <a:buChar char="§"/>
            </a:pPr>
            <a:r>
              <a:rPr lang="en-US" sz="2800" dirty="0" smtClean="0">
                <a:solidFill>
                  <a:schemeClr val="tx1"/>
                </a:solidFill>
              </a:rPr>
              <a:t>Living in a Flood Plane</a:t>
            </a:r>
          </a:p>
          <a:p>
            <a:pPr eaLnBrk="1" hangingPunct="1">
              <a:buFont typeface="Wingdings" pitchFamily="2" charset="2"/>
              <a:buChar char="§"/>
            </a:pPr>
            <a:r>
              <a:rPr lang="en-US" sz="2800" dirty="0" smtClean="0">
                <a:solidFill>
                  <a:schemeClr val="tx1"/>
                </a:solidFill>
              </a:rPr>
              <a:t>Current Limits</a:t>
            </a:r>
          </a:p>
          <a:p>
            <a:pPr eaLnBrk="1" hangingPunct="1">
              <a:buFont typeface="Wingdings" pitchFamily="2" charset="2"/>
              <a:buChar char="§"/>
            </a:pPr>
            <a:r>
              <a:rPr lang="en-US" sz="2800" dirty="0" smtClean="0">
                <a:solidFill>
                  <a:schemeClr val="tx1"/>
                </a:solidFill>
              </a:rPr>
              <a:t>Electronic Stability Control</a:t>
            </a:r>
          </a:p>
          <a:p>
            <a:pPr eaLnBrk="1" hangingPunct="1">
              <a:buFont typeface="Wingdings" pitchFamily="2" charset="2"/>
              <a:buChar char="§"/>
            </a:pPr>
            <a:r>
              <a:rPr lang="en-US" sz="2800" dirty="0" smtClean="0">
                <a:solidFill>
                  <a:schemeClr val="tx1"/>
                </a:solidFill>
              </a:rPr>
              <a:t>Credit</a:t>
            </a:r>
          </a:p>
          <a:p>
            <a:pPr eaLnBrk="1" hangingPunct="1">
              <a:buFont typeface="Wingdings" pitchFamily="2" charset="2"/>
              <a:buChar char="§"/>
            </a:pPr>
            <a:r>
              <a:rPr lang="en-US" sz="2800" dirty="0" smtClean="0">
                <a:solidFill>
                  <a:schemeClr val="tx1"/>
                </a:solidFill>
              </a:rPr>
              <a:t>Miles Driven</a:t>
            </a:r>
            <a:endParaRPr lang="en-US" sz="2400" dirty="0" smtClean="0">
              <a:solidFill>
                <a:schemeClr val="tx1"/>
              </a:solidFill>
            </a:endParaRPr>
          </a:p>
        </p:txBody>
      </p:sp>
      <p:sp>
        <p:nvSpPr>
          <p:cNvPr id="4" name="Slide Number Placeholder 3"/>
          <p:cNvSpPr>
            <a:spLocks noGrp="1"/>
          </p:cNvSpPr>
          <p:nvPr>
            <p:ph type="sldNum" sz="quarter" idx="12"/>
          </p:nvPr>
        </p:nvSpPr>
        <p:spPr/>
        <p:txBody>
          <a:bodyPr/>
          <a:lstStyle/>
          <a:p>
            <a:pPr>
              <a:defRPr/>
            </a:pPr>
            <a:fld id="{8EFD3365-BA84-48C8-902D-A7D257789779}" type="slidenum">
              <a:rPr lang="en-GB" smtClean="0"/>
              <a:pPr>
                <a:defRPr/>
              </a:pPr>
              <a:t>14</a:t>
            </a:fld>
            <a:endParaRPr lang="en-GB"/>
          </a:p>
        </p:txBody>
      </p:sp>
    </p:spTree>
    <p:extLst>
      <p:ext uri="{BB962C8B-B14F-4D97-AF65-F5344CB8AC3E}">
        <p14:creationId xmlns:p14="http://schemas.microsoft.com/office/powerpoint/2010/main" val="178273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969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3" name="Rectangle 3"/>
          <p:cNvSpPr>
            <a:spLocks noGrp="1" noChangeArrowheads="1"/>
          </p:cNvSpPr>
          <p:nvPr>
            <p:ph idx="1"/>
          </p:nvPr>
        </p:nvSpPr>
        <p:spPr>
          <a:xfrm>
            <a:off x="457200" y="1371600"/>
            <a:ext cx="8686800" cy="5334000"/>
          </a:xfrm>
        </p:spPr>
        <p:txBody>
          <a:bodyPr/>
          <a:lstStyle/>
          <a:p>
            <a:pPr eaLnBrk="1" hangingPunct="1">
              <a:lnSpc>
                <a:spcPct val="90000"/>
              </a:lnSpc>
              <a:buFont typeface="Wingdings 2" pitchFamily="18" charset="2"/>
              <a:buNone/>
              <a:defRPr/>
            </a:pPr>
            <a:r>
              <a:rPr lang="en-US" sz="2800" u="sng" dirty="0" smtClean="0">
                <a:solidFill>
                  <a:schemeClr val="tx1"/>
                </a:solidFill>
              </a:rPr>
              <a:t>Fixed Expenses and “Expense Flattening”</a:t>
            </a:r>
          </a:p>
          <a:p>
            <a:pPr eaLnBrk="1" hangingPunct="1">
              <a:lnSpc>
                <a:spcPct val="90000"/>
              </a:lnSpc>
              <a:buFont typeface="Wingdings 2" pitchFamily="18" charset="2"/>
              <a:buNone/>
              <a:defRPr/>
            </a:pPr>
            <a:r>
              <a:rPr lang="en-US" sz="2200" dirty="0" smtClean="0">
                <a:solidFill>
                  <a:schemeClr val="tx1"/>
                </a:solidFill>
              </a:rPr>
              <a:t>Relativities are found using losses.  Consequently, the adjustment is applicable only to the loss portion of the premium.</a:t>
            </a:r>
          </a:p>
          <a:p>
            <a:pPr eaLnBrk="1" hangingPunct="1">
              <a:lnSpc>
                <a:spcPct val="90000"/>
              </a:lnSpc>
              <a:buFont typeface="Wingdings 2" pitchFamily="18" charset="2"/>
              <a:buNone/>
              <a:defRPr/>
            </a:pPr>
            <a:endParaRPr lang="en-US" sz="2200" dirty="0" smtClean="0">
              <a:solidFill>
                <a:schemeClr val="tx1"/>
              </a:solidFill>
            </a:endParaRPr>
          </a:p>
          <a:p>
            <a:pPr eaLnBrk="1" hangingPunct="1">
              <a:lnSpc>
                <a:spcPct val="90000"/>
              </a:lnSpc>
              <a:buFont typeface="Wingdings 2" pitchFamily="18" charset="2"/>
              <a:buNone/>
              <a:defRPr/>
            </a:pPr>
            <a:r>
              <a:rPr lang="en-US" sz="2200" dirty="0" smtClean="0">
                <a:solidFill>
                  <a:schemeClr val="tx1"/>
                </a:solidFill>
              </a:rPr>
              <a:t>Companies tend to handle fixed expenses in one of two ways…</a:t>
            </a:r>
          </a:p>
          <a:p>
            <a:pPr eaLnBrk="1" hangingPunct="1">
              <a:lnSpc>
                <a:spcPct val="90000"/>
              </a:lnSpc>
              <a:buFont typeface="Wingdings 2" pitchFamily="18" charset="2"/>
              <a:buNone/>
              <a:defRPr/>
            </a:pPr>
            <a:endParaRPr lang="en-US" sz="2200" dirty="0" smtClean="0">
              <a:solidFill>
                <a:schemeClr val="tx1"/>
              </a:solidFill>
            </a:endParaRPr>
          </a:p>
          <a:p>
            <a:pPr marL="857250" lvl="1" indent="-457200" eaLnBrk="1" hangingPunct="1">
              <a:lnSpc>
                <a:spcPct val="90000"/>
              </a:lnSpc>
              <a:buClr>
                <a:schemeClr val="tx2">
                  <a:lumMod val="50000"/>
                </a:schemeClr>
              </a:buClr>
              <a:buSzPct val="100000"/>
              <a:buFont typeface="+mj-lt"/>
              <a:buAutoNum type="arabicPeriod"/>
              <a:defRPr/>
            </a:pPr>
            <a:r>
              <a:rPr lang="en-US" sz="2200" dirty="0" smtClean="0">
                <a:solidFill>
                  <a:schemeClr val="tx1"/>
                </a:solidFill>
              </a:rPr>
              <a:t>Use a separate fixed expense fee</a:t>
            </a:r>
          </a:p>
          <a:p>
            <a:pPr marL="457200" indent="-457200" eaLnBrk="1" hangingPunct="1">
              <a:lnSpc>
                <a:spcPct val="90000"/>
              </a:lnSpc>
              <a:buClr>
                <a:schemeClr val="tx2">
                  <a:lumMod val="50000"/>
                </a:schemeClr>
              </a:buClr>
              <a:buSzPct val="100000"/>
              <a:buFont typeface="Wingdings 2" pitchFamily="18" charset="2"/>
              <a:buNone/>
              <a:defRPr/>
            </a:pPr>
            <a:r>
              <a:rPr lang="en-US" sz="2000" i="1" dirty="0" smtClean="0">
                <a:solidFill>
                  <a:schemeClr val="tx1"/>
                </a:solidFill>
              </a:rPr>
              <a:t>		Premium = (Base Rate)*(Rate </a:t>
            </a:r>
            <a:r>
              <a:rPr lang="en-US" sz="2000" i="1" dirty="0" err="1" smtClean="0">
                <a:solidFill>
                  <a:schemeClr val="tx1"/>
                </a:solidFill>
              </a:rPr>
              <a:t>Rels</a:t>
            </a:r>
            <a:r>
              <a:rPr lang="en-US" sz="2000" i="1" dirty="0" smtClean="0">
                <a:solidFill>
                  <a:schemeClr val="tx1"/>
                </a:solidFill>
              </a:rPr>
              <a:t>) + (Expense Fee)</a:t>
            </a:r>
          </a:p>
          <a:p>
            <a:pPr marL="457200" indent="-457200" eaLnBrk="1" hangingPunct="1">
              <a:lnSpc>
                <a:spcPct val="90000"/>
              </a:lnSpc>
              <a:buClr>
                <a:schemeClr val="tx2">
                  <a:lumMod val="50000"/>
                </a:schemeClr>
              </a:buClr>
              <a:buSzPct val="100000"/>
              <a:buFont typeface="Wingdings 2" pitchFamily="18" charset="2"/>
              <a:buNone/>
              <a:defRPr/>
            </a:pPr>
            <a:r>
              <a:rPr lang="en-US" sz="1800" b="1" i="1" dirty="0" smtClean="0">
                <a:solidFill>
                  <a:schemeClr val="tx1"/>
                </a:solidFill>
              </a:rPr>
              <a:t>	In this case, there is no need to adjust the calculated rate relativities!</a:t>
            </a:r>
          </a:p>
          <a:p>
            <a:pPr marL="857250" lvl="1" indent="-457200" eaLnBrk="1" hangingPunct="1">
              <a:lnSpc>
                <a:spcPct val="90000"/>
              </a:lnSpc>
              <a:buClr>
                <a:schemeClr val="tx2">
                  <a:lumMod val="50000"/>
                </a:schemeClr>
              </a:buClr>
              <a:buSzPct val="100000"/>
              <a:buFont typeface="+mj-lt"/>
              <a:buAutoNum type="arabicPeriod" startAt="2"/>
              <a:defRPr/>
            </a:pPr>
            <a:endParaRPr lang="en-US" sz="2000" dirty="0" smtClean="0">
              <a:solidFill>
                <a:schemeClr val="tx1"/>
              </a:solidFill>
            </a:endParaRPr>
          </a:p>
          <a:p>
            <a:pPr marL="857250" lvl="1" indent="-457200" eaLnBrk="1" hangingPunct="1">
              <a:lnSpc>
                <a:spcPct val="90000"/>
              </a:lnSpc>
              <a:buClr>
                <a:schemeClr val="tx2">
                  <a:lumMod val="50000"/>
                </a:schemeClr>
              </a:buClr>
              <a:buSzPct val="100000"/>
              <a:buFont typeface="+mj-lt"/>
              <a:buAutoNum type="arabicPeriod" startAt="2"/>
              <a:defRPr/>
            </a:pPr>
            <a:r>
              <a:rPr lang="en-US" sz="2200" dirty="0" smtClean="0">
                <a:solidFill>
                  <a:schemeClr val="tx1"/>
                </a:solidFill>
              </a:rPr>
              <a:t>Incorporate fixed expenses implicitly within the base rate</a:t>
            </a:r>
          </a:p>
          <a:p>
            <a:pPr marL="457200" indent="-457200" eaLnBrk="1" hangingPunct="1">
              <a:lnSpc>
                <a:spcPct val="90000"/>
              </a:lnSpc>
              <a:buClr>
                <a:schemeClr val="tx2">
                  <a:lumMod val="50000"/>
                </a:schemeClr>
              </a:buClr>
              <a:buSzPct val="100000"/>
              <a:buFont typeface="Wingdings 2" pitchFamily="18" charset="2"/>
              <a:buNone/>
              <a:defRPr/>
            </a:pPr>
            <a:r>
              <a:rPr lang="en-US" sz="2000" i="1" dirty="0" smtClean="0">
                <a:solidFill>
                  <a:schemeClr val="tx1"/>
                </a:solidFill>
              </a:rPr>
              <a:t>		Premium = (Base Rate)*(Rate </a:t>
            </a:r>
            <a:r>
              <a:rPr lang="en-US" sz="2000" i="1" dirty="0" err="1" smtClean="0">
                <a:solidFill>
                  <a:schemeClr val="tx1"/>
                </a:solidFill>
              </a:rPr>
              <a:t>Rels</a:t>
            </a:r>
            <a:r>
              <a:rPr lang="en-US" sz="2000" i="1" dirty="0" smtClean="0">
                <a:solidFill>
                  <a:schemeClr val="tx1"/>
                </a:solidFill>
              </a:rPr>
              <a:t>)</a:t>
            </a:r>
          </a:p>
          <a:p>
            <a:pPr marL="457200" indent="-457200" eaLnBrk="1" hangingPunct="1">
              <a:lnSpc>
                <a:spcPct val="90000"/>
              </a:lnSpc>
              <a:buClr>
                <a:schemeClr val="tx2">
                  <a:lumMod val="50000"/>
                </a:schemeClr>
              </a:buClr>
              <a:buSzPct val="100000"/>
              <a:buFont typeface="Wingdings 2" pitchFamily="18" charset="2"/>
              <a:buNone/>
              <a:defRPr/>
            </a:pPr>
            <a:r>
              <a:rPr lang="en-US" sz="1800" b="1" i="1" dirty="0" smtClean="0">
                <a:solidFill>
                  <a:schemeClr val="tx1"/>
                </a:solidFill>
              </a:rPr>
              <a:t>	In this case, you must “flatten” the calculated rate relativities!</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198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8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6" name="Slide Number Placeholder 5"/>
          <p:cNvSpPr>
            <a:spLocks noGrp="1"/>
          </p:cNvSpPr>
          <p:nvPr>
            <p:ph type="sldNum" sz="quarter" idx="12"/>
          </p:nvPr>
        </p:nvSpPr>
        <p:spPr/>
        <p:txBody>
          <a:bodyPr/>
          <a:lstStyle/>
          <a:p>
            <a:pPr>
              <a:defRPr/>
            </a:pPr>
            <a:fld id="{0E0D1F68-4336-40E4-8479-078FDDEA02ED}" type="slidenum">
              <a:rPr lang="en-GB" smtClean="0"/>
              <a:pPr>
                <a:defRPr/>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457200" y="1371600"/>
            <a:ext cx="8686800" cy="5334000"/>
          </a:xfrm>
        </p:spPr>
        <p:txBody>
          <a:bodyPr/>
          <a:lstStyle/>
          <a:p>
            <a:pPr eaLnBrk="1" hangingPunct="1">
              <a:lnSpc>
                <a:spcPct val="90000"/>
              </a:lnSpc>
              <a:buFont typeface="Wingdings 2" pitchFamily="18" charset="2"/>
              <a:buNone/>
            </a:pPr>
            <a:r>
              <a:rPr lang="en-US" sz="2800" u="sng" dirty="0" smtClean="0">
                <a:solidFill>
                  <a:schemeClr val="tx1"/>
                </a:solidFill>
              </a:rPr>
              <a:t>Fixed Expenses and “Expense Flattening”</a:t>
            </a: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Since the premium, P, is…			</a:t>
            </a:r>
            <a:r>
              <a:rPr lang="en-US" sz="1600" dirty="0" smtClean="0">
                <a:solidFill>
                  <a:schemeClr val="tx1"/>
                </a:solidFill>
              </a:rPr>
              <a:t>where LC = loss cost,</a:t>
            </a:r>
          </a:p>
          <a:p>
            <a:pPr eaLnBrk="1" hangingPunct="1">
              <a:lnSpc>
                <a:spcPct val="90000"/>
              </a:lnSpc>
              <a:buFont typeface="Wingdings 2" pitchFamily="18" charset="2"/>
              <a:buNone/>
            </a:pPr>
            <a:r>
              <a:rPr lang="en-US" sz="1600" dirty="0" smtClean="0">
                <a:solidFill>
                  <a:schemeClr val="tx1"/>
                </a:solidFill>
              </a:rPr>
              <a:t>							   FED = fixed expense dollars,</a:t>
            </a:r>
          </a:p>
          <a:p>
            <a:pPr eaLnBrk="1" hangingPunct="1">
              <a:lnSpc>
                <a:spcPct val="90000"/>
              </a:lnSpc>
              <a:buFont typeface="Wingdings 2" pitchFamily="18" charset="2"/>
              <a:buNone/>
            </a:pPr>
            <a:r>
              <a:rPr lang="en-US" sz="1600" dirty="0" smtClean="0">
                <a:solidFill>
                  <a:schemeClr val="tx1"/>
                </a:solidFill>
              </a:rPr>
              <a:t>							   VEL = variable expense load.</a:t>
            </a:r>
          </a:p>
          <a:p>
            <a:pPr eaLnBrk="1" hangingPunct="1">
              <a:lnSpc>
                <a:spcPct val="90000"/>
              </a:lnSpc>
              <a:buFont typeface="Wingdings 2" pitchFamily="18" charset="2"/>
              <a:buNone/>
            </a:pPr>
            <a:endParaRPr lang="en-US" sz="18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…we can express the new adjusted premium, P’, as…</a:t>
            </a:r>
          </a:p>
          <a:p>
            <a:pPr eaLnBrk="1" hangingPunct="1">
              <a:lnSpc>
                <a:spcPct val="90000"/>
              </a:lnSpc>
              <a:buFont typeface="Wingdings 2" pitchFamily="18" charset="2"/>
              <a:buNone/>
            </a:pPr>
            <a:r>
              <a:rPr lang="en-US" sz="1800" dirty="0" smtClean="0">
                <a:solidFill>
                  <a:schemeClr val="tx1"/>
                </a:solidFill>
              </a:rPr>
              <a:t>							     </a:t>
            </a:r>
            <a:r>
              <a:rPr lang="en-US" sz="1600" dirty="0" smtClean="0">
                <a:solidFill>
                  <a:schemeClr val="tx1"/>
                </a:solidFill>
              </a:rPr>
              <a:t>where R = calculated</a:t>
            </a:r>
          </a:p>
          <a:p>
            <a:pPr eaLnBrk="1" hangingPunct="1">
              <a:lnSpc>
                <a:spcPct val="90000"/>
              </a:lnSpc>
              <a:buFont typeface="Wingdings 2" pitchFamily="18" charset="2"/>
              <a:buNone/>
            </a:pPr>
            <a:r>
              <a:rPr lang="en-US" sz="1600" dirty="0" smtClean="0">
                <a:solidFill>
                  <a:schemeClr val="tx1"/>
                </a:solidFill>
              </a:rPr>
              <a:t>								       relativity</a:t>
            </a:r>
          </a:p>
          <a:p>
            <a:pPr eaLnBrk="1" hangingPunct="1">
              <a:lnSpc>
                <a:spcPct val="90000"/>
              </a:lnSpc>
              <a:buFont typeface="Wingdings 2" pitchFamily="18" charset="2"/>
              <a:buNone/>
            </a:pPr>
            <a:r>
              <a:rPr lang="en-US" sz="1600" dirty="0" smtClean="0">
                <a:solidFill>
                  <a:schemeClr val="tx1"/>
                </a:solidFill>
              </a:rPr>
              <a:t>								R</a:t>
            </a:r>
            <a:r>
              <a:rPr lang="en-US" sz="1600" baseline="-25000" dirty="0" smtClean="0">
                <a:solidFill>
                  <a:schemeClr val="tx1"/>
                </a:solidFill>
              </a:rPr>
              <a:t>F</a:t>
            </a:r>
            <a:r>
              <a:rPr lang="en-US" sz="1600" dirty="0" smtClean="0">
                <a:solidFill>
                  <a:schemeClr val="tx1"/>
                </a:solidFill>
              </a:rPr>
              <a:t> = expense</a:t>
            </a:r>
          </a:p>
          <a:p>
            <a:pPr eaLnBrk="1" hangingPunct="1">
              <a:lnSpc>
                <a:spcPct val="90000"/>
              </a:lnSpc>
              <a:buFont typeface="Wingdings 2" pitchFamily="18" charset="2"/>
              <a:buNone/>
            </a:pPr>
            <a:r>
              <a:rPr lang="en-US" sz="1600" dirty="0" smtClean="0">
                <a:solidFill>
                  <a:schemeClr val="tx1"/>
                </a:solidFill>
              </a:rPr>
              <a:t>								        flattened</a:t>
            </a:r>
          </a:p>
          <a:p>
            <a:pPr eaLnBrk="1" hangingPunct="1">
              <a:lnSpc>
                <a:spcPct val="90000"/>
              </a:lnSpc>
              <a:buFont typeface="Wingdings 2" pitchFamily="18" charset="2"/>
              <a:buNone/>
            </a:pPr>
            <a:r>
              <a:rPr lang="en-US" sz="1600" dirty="0" smtClean="0">
                <a:solidFill>
                  <a:schemeClr val="tx1"/>
                </a:solidFill>
              </a:rPr>
              <a:t>								        relativity</a:t>
            </a:r>
          </a:p>
          <a:p>
            <a:pPr eaLnBrk="1" hangingPunct="1">
              <a:lnSpc>
                <a:spcPct val="90000"/>
              </a:lnSpc>
              <a:buFont typeface="Wingdings 2" pitchFamily="18" charset="2"/>
              <a:buNone/>
            </a:pPr>
            <a:r>
              <a:rPr lang="en-US" sz="2400" dirty="0" smtClean="0">
                <a:solidFill>
                  <a:schemeClr val="tx1"/>
                </a:solidFill>
              </a:rPr>
              <a:t>Solving for R</a:t>
            </a:r>
            <a:r>
              <a:rPr lang="en-US" sz="2400" baseline="-25000" dirty="0" smtClean="0">
                <a:solidFill>
                  <a:schemeClr val="tx1"/>
                </a:solidFill>
              </a:rPr>
              <a:t>F</a:t>
            </a:r>
            <a:r>
              <a:rPr lang="en-US" sz="2400" dirty="0" smtClean="0">
                <a:solidFill>
                  <a:schemeClr val="tx1"/>
                </a:solidFill>
              </a:rPr>
              <a:t> we get…</a:t>
            </a:r>
          </a:p>
          <a:p>
            <a:pPr eaLnBrk="1" hangingPunct="1">
              <a:lnSpc>
                <a:spcPct val="90000"/>
              </a:lnSpc>
              <a:buFont typeface="Wingdings 2" pitchFamily="18" charset="2"/>
              <a:buNone/>
            </a:pPr>
            <a:r>
              <a:rPr lang="en-US" sz="1800" dirty="0" smtClean="0">
                <a:solidFill>
                  <a:schemeClr val="tx1"/>
                </a:solidFill>
              </a:rPr>
              <a:t>							</a:t>
            </a:r>
            <a:r>
              <a:rPr lang="en-US" sz="1600" dirty="0" smtClean="0">
                <a:solidFill>
                  <a:schemeClr val="tx1"/>
                </a:solidFill>
              </a:rPr>
              <a:t>where FEL = fixed expense</a:t>
            </a:r>
          </a:p>
          <a:p>
            <a:pPr eaLnBrk="1" hangingPunct="1">
              <a:lnSpc>
                <a:spcPct val="90000"/>
              </a:lnSpc>
              <a:buFont typeface="Wingdings 2" pitchFamily="18" charset="2"/>
              <a:buNone/>
            </a:pPr>
            <a:r>
              <a:rPr lang="en-US" sz="1600" dirty="0" smtClean="0">
                <a:solidFill>
                  <a:schemeClr val="tx1"/>
                </a:solidFill>
              </a:rPr>
              <a:t>							       load (the fixed expense</a:t>
            </a:r>
          </a:p>
          <a:p>
            <a:pPr eaLnBrk="1" hangingPunct="1">
              <a:lnSpc>
                <a:spcPct val="90000"/>
              </a:lnSpc>
              <a:buFont typeface="Wingdings 2" pitchFamily="18" charset="2"/>
              <a:buNone/>
            </a:pPr>
            <a:r>
              <a:rPr lang="en-US" sz="1600" dirty="0" smtClean="0">
                <a:solidFill>
                  <a:schemeClr val="tx1"/>
                </a:solidFill>
              </a:rPr>
              <a:t>							       expressed as a percent of</a:t>
            </a:r>
          </a:p>
          <a:p>
            <a:pPr eaLnBrk="1" hangingPunct="1">
              <a:lnSpc>
                <a:spcPct val="90000"/>
              </a:lnSpc>
              <a:buFont typeface="Wingdings 2" pitchFamily="18" charset="2"/>
              <a:buNone/>
            </a:pPr>
            <a:r>
              <a:rPr lang="en-US" sz="1600" dirty="0" smtClean="0">
                <a:solidFill>
                  <a:schemeClr val="tx1"/>
                </a:solidFill>
              </a:rPr>
              <a:t>							       premium)</a:t>
            </a:r>
            <a:endParaRPr lang="en-US" sz="1800" dirty="0" smtClean="0">
              <a:solidFill>
                <a:schemeClr val="tx1"/>
              </a:solidFill>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301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301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038600" y="2057400"/>
            <a:ext cx="1665288" cy="609600"/>
          </a:xfrm>
          <a:prstGeom prst="rect">
            <a:avLst/>
          </a:prstGeom>
          <a:noFill/>
          <a:ln w="9525">
            <a:noFill/>
            <a:miter lim="800000"/>
            <a:headEnd/>
            <a:tailEnd/>
          </a:ln>
        </p:spPr>
      </p:pic>
      <p:sp>
        <p:nvSpPr>
          <p:cNvPr id="43016"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7"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3018"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143000" y="3810000"/>
            <a:ext cx="5181600" cy="635000"/>
          </a:xfrm>
          <a:prstGeom prst="rect">
            <a:avLst/>
          </a:prstGeom>
          <a:noFill/>
          <a:ln w="9525">
            <a:noFill/>
            <a:miter lim="800000"/>
            <a:headEnd/>
            <a:tailEnd/>
          </a:ln>
        </p:spPr>
      </p:pic>
      <p:sp>
        <p:nvSpPr>
          <p:cNvPr id="43019"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3020"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33600" y="5562600"/>
            <a:ext cx="3438525" cy="609600"/>
          </a:xfrm>
          <a:prstGeom prst="rect">
            <a:avLst/>
          </a:prstGeom>
          <a:noFill/>
          <a:ln w="9525">
            <a:noFill/>
            <a:miter lim="800000"/>
            <a:headEnd/>
            <a:tailEnd/>
          </a:ln>
        </p:spPr>
      </p:pic>
      <p:sp>
        <p:nvSpPr>
          <p:cNvPr id="13" name="Slide Number Placeholder 12"/>
          <p:cNvSpPr>
            <a:spLocks noGrp="1"/>
          </p:cNvSpPr>
          <p:nvPr>
            <p:ph type="sldNum" sz="quarter" idx="12"/>
          </p:nvPr>
        </p:nvSpPr>
        <p:spPr/>
        <p:txBody>
          <a:bodyPr/>
          <a:lstStyle/>
          <a:p>
            <a:pPr>
              <a:defRPr/>
            </a:pPr>
            <a:fld id="{A705F060-C675-440E-ABF0-A37532FAF39E}" type="slidenum">
              <a:rPr lang="en-GB" smtClean="0"/>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idx="1"/>
          </p:nvPr>
        </p:nvSpPr>
        <p:spPr>
          <a:xfrm>
            <a:off x="457200" y="1371600"/>
            <a:ext cx="8686800" cy="5334000"/>
          </a:xfrm>
        </p:spPr>
        <p:txBody>
          <a:bodyPr/>
          <a:lstStyle/>
          <a:p>
            <a:pPr eaLnBrk="1" hangingPunct="1">
              <a:lnSpc>
                <a:spcPct val="90000"/>
              </a:lnSpc>
              <a:buFont typeface="Wingdings 2" pitchFamily="18" charset="2"/>
              <a:buNone/>
            </a:pPr>
            <a:r>
              <a:rPr lang="en-US" sz="2800" u="sng" dirty="0" smtClean="0">
                <a:solidFill>
                  <a:schemeClr val="tx1"/>
                </a:solidFill>
              </a:rPr>
              <a:t>Fixed Expenses and “Expense Flattening”</a:t>
            </a: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Consider a situation where…	</a:t>
            </a:r>
            <a:r>
              <a:rPr lang="en-US" sz="1800" dirty="0" smtClean="0">
                <a:solidFill>
                  <a:schemeClr val="tx1"/>
                </a:solidFill>
              </a:rPr>
              <a:t>LC = $120    VEL = 0.22    FED = $32</a:t>
            </a:r>
          </a:p>
          <a:p>
            <a:pPr eaLnBrk="1" hangingPunct="1">
              <a:lnSpc>
                <a:spcPct val="90000"/>
              </a:lnSpc>
              <a:buFont typeface="Wingdings 2" pitchFamily="18" charset="2"/>
              <a:buNone/>
            </a:pPr>
            <a:r>
              <a:rPr lang="en-US" sz="2400" dirty="0" smtClean="0">
                <a:solidFill>
                  <a:schemeClr val="tx1"/>
                </a:solidFill>
              </a:rPr>
              <a:t>The unadjusted premium would be…</a:t>
            </a: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If the relativity is 1.50, then the correct new premium would be…</a:t>
            </a:r>
          </a:p>
          <a:p>
            <a:pPr eaLnBrk="1" hangingPunct="1">
              <a:lnSpc>
                <a:spcPct val="90000"/>
              </a:lnSpc>
              <a:buFont typeface="Wingdings 2" pitchFamily="18" charset="2"/>
              <a:buNone/>
            </a:pPr>
            <a:endParaRPr lang="en-US" sz="2000" dirty="0" smtClean="0">
              <a:solidFill>
                <a:schemeClr val="tx1"/>
              </a:solidFill>
            </a:endParaRPr>
          </a:p>
          <a:p>
            <a:pPr eaLnBrk="1" hangingPunct="1">
              <a:lnSpc>
                <a:spcPct val="90000"/>
              </a:lnSpc>
              <a:buFont typeface="Wingdings 2" pitchFamily="18" charset="2"/>
              <a:buNone/>
            </a:pPr>
            <a:endParaRPr lang="en-US" sz="2000" dirty="0" smtClean="0">
              <a:solidFill>
                <a:schemeClr val="tx1"/>
              </a:solidFill>
            </a:endParaRPr>
          </a:p>
          <a:p>
            <a:pPr eaLnBrk="1" hangingPunct="1">
              <a:lnSpc>
                <a:spcPct val="90000"/>
              </a:lnSpc>
              <a:buFont typeface="Wingdings 2" pitchFamily="18" charset="2"/>
              <a:buNone/>
            </a:pPr>
            <a:endParaRPr lang="en-US" sz="20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By implication, R</a:t>
            </a:r>
            <a:r>
              <a:rPr lang="en-US" sz="2400" baseline="-25000" dirty="0" smtClean="0">
                <a:solidFill>
                  <a:schemeClr val="tx1"/>
                </a:solidFill>
              </a:rPr>
              <a:t>F</a:t>
            </a:r>
            <a:r>
              <a:rPr lang="en-US" sz="2400" dirty="0" smtClean="0">
                <a:solidFill>
                  <a:schemeClr val="tx1"/>
                </a:solidFill>
              </a:rPr>
              <a:t> would be…</a:t>
            </a:r>
          </a:p>
          <a:p>
            <a:pPr eaLnBrk="1" hangingPunct="1">
              <a:lnSpc>
                <a:spcPct val="90000"/>
              </a:lnSpc>
              <a:buFont typeface="Wingdings 2" pitchFamily="18" charset="2"/>
              <a:buNone/>
            </a:pPr>
            <a:endParaRPr lang="en-US" sz="2400" dirty="0" smtClean="0">
              <a:solidFill>
                <a:schemeClr val="tx1"/>
              </a:solidFill>
            </a:endParaRPr>
          </a:p>
          <a:p>
            <a:pPr algn="ctr" eaLnBrk="1" hangingPunct="1">
              <a:lnSpc>
                <a:spcPct val="90000"/>
              </a:lnSpc>
              <a:buFont typeface="Wingdings 2" pitchFamily="18" charset="2"/>
              <a:buNone/>
            </a:pPr>
            <a:r>
              <a:rPr lang="en-US" sz="2400" i="1" dirty="0" smtClean="0">
                <a:solidFill>
                  <a:schemeClr val="tx1"/>
                </a:solidFill>
              </a:rPr>
              <a:t>Find R</a:t>
            </a:r>
            <a:r>
              <a:rPr lang="en-US" sz="2400" i="1" baseline="-25000" dirty="0" smtClean="0">
                <a:solidFill>
                  <a:schemeClr val="tx1"/>
                </a:solidFill>
              </a:rPr>
              <a:t>F</a:t>
            </a:r>
            <a:r>
              <a:rPr lang="en-US" sz="2400" i="1" dirty="0" smtClean="0">
                <a:solidFill>
                  <a:schemeClr val="tx1"/>
                </a:solidFill>
              </a:rPr>
              <a:t> using the formula for expense flattening.</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403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3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3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3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40"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41"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4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404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953000" y="2667000"/>
            <a:ext cx="3505200" cy="538163"/>
          </a:xfrm>
          <a:prstGeom prst="rect">
            <a:avLst/>
          </a:prstGeom>
          <a:noFill/>
          <a:ln w="9525">
            <a:noFill/>
            <a:miter lim="800000"/>
            <a:headEnd/>
            <a:tailEnd/>
          </a:ln>
        </p:spPr>
      </p:pic>
      <p:sp>
        <p:nvSpPr>
          <p:cNvPr id="4404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4045"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4046"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05000" y="3886200"/>
            <a:ext cx="5562600" cy="561975"/>
          </a:xfrm>
          <a:prstGeom prst="rect">
            <a:avLst/>
          </a:prstGeom>
          <a:noFill/>
          <a:ln w="9525">
            <a:noFill/>
            <a:miter lim="800000"/>
            <a:headEnd/>
            <a:tailEnd/>
          </a:ln>
        </p:spPr>
      </p:pic>
      <p:sp>
        <p:nvSpPr>
          <p:cNvPr id="44047"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4048"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730262" y="5029199"/>
            <a:ext cx="2743200" cy="557213"/>
          </a:xfrm>
          <a:prstGeom prst="rect">
            <a:avLst/>
          </a:prstGeom>
          <a:noFill/>
          <a:ln w="9525">
            <a:noFill/>
            <a:miter lim="800000"/>
            <a:headEnd/>
            <a:tailEnd/>
          </a:ln>
        </p:spPr>
      </p:pic>
      <p:sp>
        <p:nvSpPr>
          <p:cNvPr id="17" name="Slide Number Placeholder 16"/>
          <p:cNvSpPr>
            <a:spLocks noGrp="1"/>
          </p:cNvSpPr>
          <p:nvPr>
            <p:ph type="sldNum" sz="quarter" idx="12"/>
          </p:nvPr>
        </p:nvSpPr>
        <p:spPr/>
        <p:txBody>
          <a:bodyPr/>
          <a:lstStyle/>
          <a:p>
            <a:pPr>
              <a:defRPr/>
            </a:pPr>
            <a:fld id="{F0A9FD68-7038-420A-A216-B1BB2FCD9FDC}" type="slidenum">
              <a:rPr lang="en-GB" smtClean="0"/>
              <a:pPr>
                <a:defRPr/>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457200" y="1371600"/>
            <a:ext cx="8686800" cy="5334000"/>
          </a:xfrm>
        </p:spPr>
        <p:txBody>
          <a:bodyPr/>
          <a:lstStyle/>
          <a:p>
            <a:pPr eaLnBrk="1" hangingPunct="1">
              <a:lnSpc>
                <a:spcPct val="90000"/>
              </a:lnSpc>
              <a:buFont typeface="Wingdings 2" pitchFamily="18" charset="2"/>
              <a:buNone/>
            </a:pPr>
            <a:r>
              <a:rPr lang="en-US" sz="2800" u="sng" dirty="0" smtClean="0">
                <a:solidFill>
                  <a:schemeClr val="tx1"/>
                </a:solidFill>
              </a:rPr>
              <a:t>Fixed Expenses and “Expense Flattening”</a:t>
            </a: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Consider a situation where…	</a:t>
            </a:r>
            <a:r>
              <a:rPr lang="en-US" sz="1800" dirty="0" smtClean="0">
                <a:solidFill>
                  <a:schemeClr val="tx1"/>
                </a:solidFill>
              </a:rPr>
              <a:t>LC = $120    VEL = 0.22    FED = $32</a:t>
            </a:r>
          </a:p>
          <a:p>
            <a:pPr eaLnBrk="1" hangingPunct="1">
              <a:lnSpc>
                <a:spcPct val="90000"/>
              </a:lnSpc>
              <a:buFont typeface="Wingdings 2" pitchFamily="18" charset="2"/>
              <a:buNone/>
            </a:pPr>
            <a:r>
              <a:rPr lang="en-US" sz="2400" dirty="0" smtClean="0">
                <a:solidFill>
                  <a:schemeClr val="tx1"/>
                </a:solidFill>
              </a:rPr>
              <a:t>The unadjusted premium would be…			  </a:t>
            </a:r>
            <a:r>
              <a:rPr lang="en-US" sz="1800" dirty="0" smtClean="0">
                <a:solidFill>
                  <a:schemeClr val="tx1"/>
                </a:solidFill>
              </a:rPr>
              <a:t>R=1.50</a:t>
            </a:r>
            <a:endParaRPr lang="en-US" sz="2400" dirty="0" smtClean="0">
              <a:solidFill>
                <a:schemeClr val="tx1"/>
              </a:solidFill>
            </a:endParaRP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The formula for expense flattening is…</a:t>
            </a: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So, we need FEL…</a:t>
            </a: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And finally…</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506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5"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506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10000" y="2667000"/>
            <a:ext cx="4464050" cy="685800"/>
          </a:xfrm>
          <a:prstGeom prst="rect">
            <a:avLst/>
          </a:prstGeom>
          <a:noFill/>
          <a:ln w="9525">
            <a:noFill/>
            <a:miter lim="800000"/>
            <a:headEnd/>
            <a:tailEnd/>
          </a:ln>
        </p:spPr>
      </p:pic>
      <p:sp>
        <p:nvSpPr>
          <p:cNvPr id="4506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6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507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5071"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48200" y="3810000"/>
            <a:ext cx="3868738" cy="685800"/>
          </a:xfrm>
          <a:prstGeom prst="rect">
            <a:avLst/>
          </a:prstGeom>
          <a:noFill/>
          <a:ln w="9525">
            <a:noFill/>
            <a:miter lim="800000"/>
            <a:headEnd/>
            <a:tailEnd/>
          </a:ln>
        </p:spPr>
      </p:pic>
      <p:sp>
        <p:nvSpPr>
          <p:cNvPr id="4507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507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276600" y="4724400"/>
            <a:ext cx="3840163" cy="685800"/>
          </a:xfrm>
          <a:prstGeom prst="rect">
            <a:avLst/>
          </a:prstGeom>
          <a:noFill/>
          <a:ln w="9525">
            <a:noFill/>
            <a:miter lim="800000"/>
            <a:headEnd/>
            <a:tailEnd/>
          </a:ln>
        </p:spPr>
      </p:pic>
      <p:sp>
        <p:nvSpPr>
          <p:cNvPr id="45074"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45075" name="Picture 3"/>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38400" y="5791200"/>
            <a:ext cx="5978525" cy="685800"/>
          </a:xfrm>
          <a:prstGeom prst="rect">
            <a:avLst/>
          </a:prstGeom>
          <a:noFill/>
          <a:ln w="9525">
            <a:noFill/>
            <a:miter lim="800000"/>
            <a:headEnd/>
            <a:tailEnd/>
          </a:ln>
        </p:spPr>
      </p:pic>
      <p:sp>
        <p:nvSpPr>
          <p:cNvPr id="20" name="Slide Number Placeholder 19"/>
          <p:cNvSpPr>
            <a:spLocks noGrp="1"/>
          </p:cNvSpPr>
          <p:nvPr>
            <p:ph type="sldNum" sz="quarter" idx="12"/>
          </p:nvPr>
        </p:nvSpPr>
        <p:spPr/>
        <p:txBody>
          <a:bodyPr/>
          <a:lstStyle/>
          <a:p>
            <a:pPr>
              <a:defRPr/>
            </a:pPr>
            <a:fld id="{49C3B8C3-999F-4EB5-B774-7646C7F5E2B5}" type="slidenum">
              <a:rPr lang="en-GB" smtClean="0"/>
              <a:pPr>
                <a:defRPr/>
              </a:pPr>
              <a:t>18</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058">
                                            <p:txEl>
                                              <p:pRg st="11" end="1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07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50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idx="1"/>
          </p:nvPr>
        </p:nvSpPr>
        <p:spPr>
          <a:xfrm>
            <a:off x="457200" y="1371600"/>
            <a:ext cx="8686800" cy="5334000"/>
          </a:xfrm>
        </p:spPr>
        <p:txBody>
          <a:bodyPr/>
          <a:lstStyle/>
          <a:p>
            <a:pPr eaLnBrk="1" hangingPunct="1">
              <a:lnSpc>
                <a:spcPct val="90000"/>
              </a:lnSpc>
              <a:buFont typeface="Wingdings 2" pitchFamily="18" charset="2"/>
              <a:buNone/>
            </a:pPr>
            <a:r>
              <a:rPr lang="en-US" sz="2800" u="sng" dirty="0" smtClean="0">
                <a:solidFill>
                  <a:schemeClr val="tx1"/>
                </a:solidFill>
              </a:rPr>
              <a:t>Rate Impact and Off-Balance</a:t>
            </a: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Remember that the overall rate need is determined completely separately from any rate relativity changes.</a:t>
            </a:r>
          </a:p>
          <a:p>
            <a:pPr eaLnBrk="1" hangingPunct="1">
              <a:lnSpc>
                <a:spcPct val="90000"/>
              </a:lnSpc>
              <a:buFont typeface="Wingdings 2" pitchFamily="18" charset="2"/>
              <a:buNone/>
            </a:pPr>
            <a:endParaRPr lang="en-US" sz="20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You find that the rate relativities for Fire Hydrant Distance (FHD) need to be modified.</a:t>
            </a:r>
          </a:p>
          <a:p>
            <a:pPr eaLnBrk="1" hangingPunct="1">
              <a:lnSpc>
                <a:spcPct val="90000"/>
              </a:lnSpc>
              <a:buFont typeface="Wingdings 2" pitchFamily="18" charset="2"/>
              <a:buNone/>
            </a:pPr>
            <a:endParaRPr lang="en-US" sz="20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Currently, houses within 3 miles of a fire hydrant are the base.  Houses greater than 3 miles from a hydrant are surcharged 20%.</a:t>
            </a:r>
          </a:p>
          <a:p>
            <a:pPr eaLnBrk="1" hangingPunct="1">
              <a:lnSpc>
                <a:spcPct val="90000"/>
              </a:lnSpc>
              <a:buFont typeface="Wingdings 2" pitchFamily="18" charset="2"/>
              <a:buNone/>
            </a:pPr>
            <a:endParaRPr lang="en-US" sz="20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You believe the surcharge should be changed to 40%.  Will this not increase the premium taken in?  Will this not impact the overall rate level?</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608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8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8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8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88"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89"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9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9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9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93"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9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609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6" name="Slide Number Placeholder 15"/>
          <p:cNvSpPr>
            <a:spLocks noGrp="1"/>
          </p:cNvSpPr>
          <p:nvPr>
            <p:ph type="sldNum" sz="quarter" idx="12"/>
          </p:nvPr>
        </p:nvSpPr>
        <p:spPr/>
        <p:txBody>
          <a:bodyPr/>
          <a:lstStyle/>
          <a:p>
            <a:pPr>
              <a:defRPr/>
            </a:pPr>
            <a:fld id="{AB17F6FC-7443-4ED8-8A82-ADB543813390}" type="slidenum">
              <a:rPr lang="en-GB" smtClean="0"/>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t>RPM Workshop </a:t>
            </a:r>
            <a:r>
              <a:rPr lang="en-US" sz="4000" dirty="0" smtClean="0"/>
              <a:t>1: Basic </a:t>
            </a:r>
            <a:r>
              <a:rPr lang="en-US" sz="4000" dirty="0"/>
              <a:t>Ratemaking</a:t>
            </a:r>
          </a:p>
        </p:txBody>
      </p:sp>
      <p:sp>
        <p:nvSpPr>
          <p:cNvPr id="2051" name="Text Box 3"/>
          <p:cNvSpPr txBox="1">
            <a:spLocks noChangeArrowheads="1"/>
          </p:cNvSpPr>
          <p:nvPr/>
        </p:nvSpPr>
        <p:spPr bwMode="auto">
          <a:xfrm>
            <a:off x="990600" y="2057400"/>
            <a:ext cx="7162800" cy="1770063"/>
          </a:xfrm>
          <a:prstGeom prst="rect">
            <a:avLst/>
          </a:prstGeom>
          <a:noFill/>
          <a:ln w="9525">
            <a:noFill/>
            <a:miter lim="800000"/>
            <a:headEnd/>
            <a:tailEnd/>
          </a:ln>
          <a:effectLst/>
        </p:spPr>
        <p:txBody>
          <a:bodyPr>
            <a:spAutoFit/>
          </a:bodyPr>
          <a:lstStyle/>
          <a:p>
            <a:pPr algn="ctr" eaLnBrk="0" hangingPunct="0">
              <a:spcBef>
                <a:spcPct val="50000"/>
              </a:spcBef>
              <a:defRPr/>
            </a:pPr>
            <a:r>
              <a:rPr lang="en-US" sz="3200" dirty="0" smtClean="0">
                <a:latin typeface="+mn-lt"/>
              </a:rPr>
              <a:t>Ratemaking </a:t>
            </a:r>
            <a:r>
              <a:rPr lang="en-US" sz="3200" dirty="0">
                <a:latin typeface="+mn-lt"/>
              </a:rPr>
              <a:t>Relativities</a:t>
            </a:r>
          </a:p>
          <a:p>
            <a:pPr algn="ctr" eaLnBrk="0" hangingPunct="0">
              <a:spcBef>
                <a:spcPct val="50000"/>
              </a:spcBef>
              <a:defRPr/>
            </a:pPr>
            <a:endParaRPr lang="en-US" dirty="0">
              <a:latin typeface="+mn-lt"/>
            </a:endParaRPr>
          </a:p>
          <a:p>
            <a:pPr algn="ctr" eaLnBrk="0" hangingPunct="0">
              <a:spcBef>
                <a:spcPts val="600"/>
              </a:spcBef>
              <a:defRPr/>
            </a:pPr>
            <a:r>
              <a:rPr lang="en-US" sz="2000" dirty="0">
                <a:latin typeface="+mn-lt"/>
              </a:rPr>
              <a:t>March </a:t>
            </a:r>
            <a:r>
              <a:rPr lang="en-US" sz="2000" dirty="0" smtClean="0">
                <a:latin typeface="+mn-lt"/>
              </a:rPr>
              <a:t>19</a:t>
            </a:r>
            <a:r>
              <a:rPr lang="en-US" sz="2000" dirty="0" smtClean="0">
                <a:latin typeface="+mn-lt"/>
              </a:rPr>
              <a:t>, 2012</a:t>
            </a:r>
            <a:endParaRPr lang="en-US" sz="2000" dirty="0">
              <a:latin typeface="+mn-lt"/>
            </a:endParaRPr>
          </a:p>
          <a:p>
            <a:pPr algn="ctr" eaLnBrk="0" hangingPunct="0">
              <a:spcBef>
                <a:spcPts val="600"/>
              </a:spcBef>
              <a:defRPr/>
            </a:pPr>
            <a:r>
              <a:rPr lang="en-US" sz="2000" dirty="0" smtClean="0">
                <a:latin typeface="+mn-lt"/>
              </a:rPr>
              <a:t>Philadelphia, PA</a:t>
            </a:r>
            <a:endParaRPr lang="en-US" sz="2000" dirty="0">
              <a:latin typeface="+mn-lt"/>
            </a:endParaRPr>
          </a:p>
        </p:txBody>
      </p:sp>
      <p:sp>
        <p:nvSpPr>
          <p:cNvPr id="2052" name="Text Box 4"/>
          <p:cNvSpPr txBox="1">
            <a:spLocks noChangeArrowheads="1"/>
          </p:cNvSpPr>
          <p:nvPr/>
        </p:nvSpPr>
        <p:spPr bwMode="auto">
          <a:xfrm>
            <a:off x="609600" y="4876800"/>
            <a:ext cx="7924800" cy="769938"/>
          </a:xfrm>
          <a:prstGeom prst="rect">
            <a:avLst/>
          </a:prstGeom>
          <a:noFill/>
          <a:ln w="9525">
            <a:noFill/>
            <a:miter lim="800000"/>
            <a:headEnd/>
            <a:tailEnd/>
          </a:ln>
          <a:effectLst/>
        </p:spPr>
        <p:txBody>
          <a:bodyPr>
            <a:spAutoFit/>
          </a:bodyPr>
          <a:lstStyle/>
          <a:p>
            <a:pPr algn="ctr">
              <a:spcBef>
                <a:spcPct val="20000"/>
              </a:spcBef>
              <a:buClr>
                <a:schemeClr val="hlink"/>
              </a:buClr>
              <a:buSzPct val="65000"/>
              <a:defRPr/>
            </a:pPr>
            <a:r>
              <a:rPr lang="en-US" sz="2000" b="1" i="1" dirty="0">
                <a:latin typeface="+mn-lt"/>
              </a:rPr>
              <a:t>Chris Cooksey, FCAS, MAAA</a:t>
            </a:r>
          </a:p>
          <a:p>
            <a:pPr algn="ctr">
              <a:spcBef>
                <a:spcPct val="20000"/>
              </a:spcBef>
              <a:buClr>
                <a:schemeClr val="hlink"/>
              </a:buClr>
              <a:buSzPct val="65000"/>
              <a:defRPr/>
            </a:pPr>
            <a:r>
              <a:rPr lang="en-US" sz="2000" b="1" i="1" dirty="0" err="1">
                <a:latin typeface="+mn-lt"/>
              </a:rPr>
              <a:t>EagleEye</a:t>
            </a:r>
            <a:r>
              <a:rPr lang="en-US" sz="2000" b="1" i="1" dirty="0">
                <a:latin typeface="+mn-lt"/>
              </a:rPr>
              <a:t> Analytics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a:xfrm>
            <a:off x="457200" y="1371600"/>
            <a:ext cx="8229600" cy="5334000"/>
          </a:xfrm>
        </p:spPr>
        <p:txBody>
          <a:bodyPr/>
          <a:lstStyle/>
          <a:p>
            <a:pPr eaLnBrk="1" hangingPunct="1">
              <a:lnSpc>
                <a:spcPct val="90000"/>
              </a:lnSpc>
              <a:buFont typeface="Wingdings 2" pitchFamily="18" charset="2"/>
              <a:buNone/>
            </a:pPr>
            <a:r>
              <a:rPr lang="en-US" sz="2800" u="sng" smtClean="0">
                <a:solidFill>
                  <a:schemeClr val="tx1"/>
                </a:solidFill>
              </a:rPr>
              <a:t>Rate Impact and Off-Balance</a:t>
            </a:r>
            <a:endParaRPr lang="en-US" sz="2400" smtClean="0">
              <a:solidFill>
                <a:schemeClr val="tx1"/>
              </a:solidFill>
            </a:endParaRPr>
          </a:p>
          <a:p>
            <a:pPr eaLnBrk="1" hangingPunct="1">
              <a:lnSpc>
                <a:spcPct val="90000"/>
              </a:lnSpc>
              <a:buFont typeface="Wingdings 2" pitchFamily="18" charset="2"/>
              <a:buNone/>
            </a:pPr>
            <a:r>
              <a:rPr lang="en-US" sz="2400" smtClean="0">
                <a:solidFill>
                  <a:schemeClr val="tx1"/>
                </a:solidFill>
              </a:rPr>
              <a:t>All relativity changes have the potential to impact the overall rate level.</a:t>
            </a:r>
          </a:p>
          <a:p>
            <a:pPr eaLnBrk="1" hangingPunct="1">
              <a:lnSpc>
                <a:spcPct val="90000"/>
              </a:lnSpc>
              <a:buFont typeface="Wingdings 2" pitchFamily="18" charset="2"/>
              <a:buNone/>
            </a:pPr>
            <a:endParaRPr lang="en-US" sz="2400" smtClean="0">
              <a:solidFill>
                <a:schemeClr val="tx1"/>
              </a:solidFill>
            </a:endParaRPr>
          </a:p>
          <a:p>
            <a:pPr eaLnBrk="1" hangingPunct="1">
              <a:lnSpc>
                <a:spcPct val="90000"/>
              </a:lnSpc>
              <a:buFont typeface="Wingdings 2" pitchFamily="18" charset="2"/>
              <a:buNone/>
            </a:pPr>
            <a:r>
              <a:rPr lang="en-US" sz="2400" smtClean="0">
                <a:solidFill>
                  <a:schemeClr val="tx1"/>
                </a:solidFill>
              </a:rPr>
              <a:t>The </a:t>
            </a:r>
            <a:r>
              <a:rPr lang="en-US" sz="2400" b="1" smtClean="0">
                <a:solidFill>
                  <a:schemeClr val="tx1"/>
                </a:solidFill>
              </a:rPr>
              <a:t>rate impact </a:t>
            </a:r>
            <a:r>
              <a:rPr lang="en-US" sz="2400" smtClean="0">
                <a:solidFill>
                  <a:schemeClr val="tx1"/>
                </a:solidFill>
              </a:rPr>
              <a:t>is the change in the overall rate level that any relativity change would cause in and of itself.</a:t>
            </a:r>
          </a:p>
          <a:p>
            <a:pPr eaLnBrk="1" hangingPunct="1">
              <a:lnSpc>
                <a:spcPct val="90000"/>
              </a:lnSpc>
              <a:buFont typeface="Wingdings 2" pitchFamily="18" charset="2"/>
              <a:buNone/>
            </a:pPr>
            <a:endParaRPr lang="en-US" sz="2400" smtClean="0">
              <a:solidFill>
                <a:schemeClr val="tx1"/>
              </a:solidFill>
            </a:endParaRPr>
          </a:p>
          <a:p>
            <a:pPr eaLnBrk="1" hangingPunct="1">
              <a:lnSpc>
                <a:spcPct val="90000"/>
              </a:lnSpc>
              <a:buFont typeface="Wingdings 2" pitchFamily="18" charset="2"/>
              <a:buNone/>
            </a:pPr>
            <a:r>
              <a:rPr lang="en-US" sz="2400" smtClean="0">
                <a:solidFill>
                  <a:schemeClr val="tx1"/>
                </a:solidFill>
              </a:rPr>
              <a:t>The </a:t>
            </a:r>
            <a:r>
              <a:rPr lang="en-US" sz="2400" b="1" smtClean="0">
                <a:solidFill>
                  <a:schemeClr val="tx1"/>
                </a:solidFill>
              </a:rPr>
              <a:t>off-balance</a:t>
            </a:r>
            <a:r>
              <a:rPr lang="en-US" sz="2400" smtClean="0">
                <a:solidFill>
                  <a:schemeClr val="tx1"/>
                </a:solidFill>
              </a:rPr>
              <a:t> is the adjustment to the base rates needed to off-set the rate impact so that the total change is revenue neutral.</a:t>
            </a:r>
          </a:p>
          <a:p>
            <a:pPr eaLnBrk="1" hangingPunct="1">
              <a:lnSpc>
                <a:spcPct val="90000"/>
              </a:lnSpc>
              <a:buFont typeface="Wingdings 2" pitchFamily="18" charset="2"/>
              <a:buNone/>
            </a:pPr>
            <a:endParaRPr lang="en-US" sz="2400" smtClean="0">
              <a:solidFill>
                <a:schemeClr val="tx1"/>
              </a:solidFill>
            </a:endParaRPr>
          </a:p>
          <a:p>
            <a:pPr eaLnBrk="1" hangingPunct="1">
              <a:lnSpc>
                <a:spcPct val="90000"/>
              </a:lnSpc>
              <a:buFont typeface="Wingdings 2" pitchFamily="18" charset="2"/>
              <a:buNone/>
            </a:pPr>
            <a:r>
              <a:rPr lang="en-US" sz="2400" smtClean="0">
                <a:solidFill>
                  <a:schemeClr val="tx1"/>
                </a:solidFill>
              </a:rPr>
              <a:t>The off-balance is the inverse of the rate impact.</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710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0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3"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6"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7"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711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6" name="Slide Number Placeholder 15"/>
          <p:cNvSpPr>
            <a:spLocks noGrp="1"/>
          </p:cNvSpPr>
          <p:nvPr>
            <p:ph type="sldNum" sz="quarter" idx="12"/>
          </p:nvPr>
        </p:nvSpPr>
        <p:spPr/>
        <p:txBody>
          <a:bodyPr/>
          <a:lstStyle/>
          <a:p>
            <a:pPr>
              <a:defRPr/>
            </a:pPr>
            <a:fld id="{EA3E313F-3FDA-493F-B0B9-A617A048BA8D}" type="slidenum">
              <a:rPr lang="en-GB" smtClean="0"/>
              <a:pPr>
                <a:defRPr/>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3" name="Rectangle 3"/>
          <p:cNvSpPr>
            <a:spLocks noGrp="1" noChangeArrowheads="1"/>
          </p:cNvSpPr>
          <p:nvPr>
            <p:ph idx="1"/>
          </p:nvPr>
        </p:nvSpPr>
        <p:spPr>
          <a:xfrm>
            <a:off x="457200" y="1371600"/>
            <a:ext cx="8229600" cy="5334000"/>
          </a:xfrm>
        </p:spPr>
        <p:txBody>
          <a:bodyPr/>
          <a:lstStyle/>
          <a:p>
            <a:pPr eaLnBrk="1" hangingPunct="1">
              <a:lnSpc>
                <a:spcPct val="90000"/>
              </a:lnSpc>
              <a:buFont typeface="Wingdings 2" pitchFamily="18" charset="2"/>
              <a:buNone/>
              <a:defRPr/>
            </a:pPr>
            <a:r>
              <a:rPr lang="en-US" sz="2800" u="sng" dirty="0" smtClean="0">
                <a:solidFill>
                  <a:schemeClr val="tx1"/>
                </a:solidFill>
              </a:rPr>
              <a:t>Rate Impact and Off-Balance</a:t>
            </a:r>
            <a:endParaRPr lang="en-US" sz="2400" dirty="0" smtClean="0">
              <a:solidFill>
                <a:schemeClr val="tx1"/>
              </a:solidFill>
            </a:endParaRPr>
          </a:p>
          <a:p>
            <a:pPr eaLnBrk="1" hangingPunct="1">
              <a:lnSpc>
                <a:spcPct val="90000"/>
              </a:lnSpc>
              <a:buFont typeface="Wingdings 2" pitchFamily="18" charset="2"/>
              <a:buNone/>
              <a:defRPr/>
            </a:pPr>
            <a:r>
              <a:rPr lang="en-US" sz="2400" dirty="0" smtClean="0">
                <a:solidFill>
                  <a:schemeClr val="tx1"/>
                </a:solidFill>
              </a:rPr>
              <a:t>There are at least three ways to calculate the rate impact.</a:t>
            </a:r>
          </a:p>
          <a:p>
            <a:pPr eaLnBrk="1" hangingPunct="1">
              <a:lnSpc>
                <a:spcPct val="90000"/>
              </a:lnSpc>
              <a:buFont typeface="Wingdings 2" pitchFamily="18" charset="2"/>
              <a:buNone/>
              <a:defRPr/>
            </a:pPr>
            <a:endParaRPr lang="en-US" sz="2400" dirty="0" smtClean="0">
              <a:solidFill>
                <a:schemeClr val="tx1"/>
              </a:solidFill>
            </a:endParaRPr>
          </a:p>
          <a:p>
            <a:pPr marL="914400" lvl="1" indent="-457200" eaLnBrk="1" hangingPunct="1">
              <a:lnSpc>
                <a:spcPct val="90000"/>
              </a:lnSpc>
              <a:buClr>
                <a:schemeClr val="tx2">
                  <a:lumMod val="50000"/>
                </a:schemeClr>
              </a:buClr>
              <a:buSzPct val="100000"/>
              <a:buFont typeface="+mj-lt"/>
              <a:buAutoNum type="arabicPeriod"/>
              <a:defRPr/>
            </a:pPr>
            <a:r>
              <a:rPr lang="en-US" sz="2400" dirty="0" smtClean="0">
                <a:solidFill>
                  <a:schemeClr val="tx1"/>
                </a:solidFill>
              </a:rPr>
              <a:t>Exposure-weighted average rate impact</a:t>
            </a:r>
          </a:p>
          <a:p>
            <a:pPr marL="1314450" lvl="2" indent="-457200" eaLnBrk="1" hangingPunct="1">
              <a:lnSpc>
                <a:spcPct val="90000"/>
              </a:lnSpc>
              <a:buClr>
                <a:schemeClr val="tx2">
                  <a:lumMod val="50000"/>
                </a:schemeClr>
              </a:buClr>
              <a:buSzPct val="100000"/>
              <a:buFont typeface="Wingdings 2" pitchFamily="18" charset="2"/>
              <a:buNone/>
              <a:defRPr/>
            </a:pPr>
            <a:r>
              <a:rPr lang="en-US" sz="2000" dirty="0" smtClean="0">
                <a:solidFill>
                  <a:schemeClr val="tx1"/>
                </a:solidFill>
              </a:rPr>
              <a:t>	Simplest and least accurate.  Used when premium and a rerating approach are not available.</a:t>
            </a:r>
          </a:p>
          <a:p>
            <a:pPr marL="914400" lvl="1" indent="-457200" eaLnBrk="1" hangingPunct="1">
              <a:lnSpc>
                <a:spcPct val="90000"/>
              </a:lnSpc>
              <a:buClr>
                <a:schemeClr val="tx2">
                  <a:lumMod val="50000"/>
                </a:schemeClr>
              </a:buClr>
              <a:buSzPct val="100000"/>
              <a:buFont typeface="+mj-lt"/>
              <a:buAutoNum type="arabicPeriod"/>
              <a:defRPr/>
            </a:pPr>
            <a:r>
              <a:rPr lang="en-US" sz="2400" dirty="0" smtClean="0">
                <a:solidFill>
                  <a:schemeClr val="tx1"/>
                </a:solidFill>
              </a:rPr>
              <a:t>Premium-weighted average rate impact</a:t>
            </a:r>
          </a:p>
          <a:p>
            <a:pPr marL="1314450" lvl="2" indent="-457200" eaLnBrk="1" hangingPunct="1">
              <a:lnSpc>
                <a:spcPct val="90000"/>
              </a:lnSpc>
              <a:buClr>
                <a:schemeClr val="tx2">
                  <a:lumMod val="50000"/>
                </a:schemeClr>
              </a:buClr>
              <a:buSzPct val="100000"/>
              <a:buFont typeface="Wingdings 2" pitchFamily="18" charset="2"/>
              <a:buNone/>
              <a:defRPr/>
            </a:pPr>
            <a:r>
              <a:rPr lang="en-US" sz="2000" dirty="0" smtClean="0">
                <a:solidFill>
                  <a:schemeClr val="tx1"/>
                </a:solidFill>
              </a:rPr>
              <a:t>	Most accurate approach when a rerating approach is not available.  Fails when multiple changes are made.</a:t>
            </a:r>
          </a:p>
          <a:p>
            <a:pPr marL="914400" lvl="1" indent="-457200" eaLnBrk="1" hangingPunct="1">
              <a:lnSpc>
                <a:spcPct val="90000"/>
              </a:lnSpc>
              <a:buClr>
                <a:schemeClr val="tx2">
                  <a:lumMod val="50000"/>
                </a:schemeClr>
              </a:buClr>
              <a:buSzPct val="100000"/>
              <a:buFont typeface="+mj-lt"/>
              <a:buAutoNum type="arabicPeriod"/>
              <a:defRPr/>
            </a:pPr>
            <a:r>
              <a:rPr lang="en-US" sz="2400" dirty="0" smtClean="0">
                <a:solidFill>
                  <a:schemeClr val="tx1"/>
                </a:solidFill>
              </a:rPr>
              <a:t>Rerated rate impact</a:t>
            </a:r>
          </a:p>
          <a:p>
            <a:pPr marL="1314450" lvl="2" indent="-457200" eaLnBrk="1" hangingPunct="1">
              <a:lnSpc>
                <a:spcPct val="90000"/>
              </a:lnSpc>
              <a:buClr>
                <a:schemeClr val="tx2">
                  <a:lumMod val="50000"/>
                </a:schemeClr>
              </a:buClr>
              <a:buSzPct val="100000"/>
              <a:buFont typeface="Wingdings 2" pitchFamily="18" charset="2"/>
              <a:buNone/>
              <a:defRPr/>
            </a:pPr>
            <a:r>
              <a:rPr lang="en-US" sz="2000" dirty="0" smtClean="0">
                <a:solidFill>
                  <a:schemeClr val="tx1"/>
                </a:solidFill>
              </a:rPr>
              <a:t>	Works even when multiple changes are made.  Can calculate total rate impacts.</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813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3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3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3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36"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37"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3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3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40"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41"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4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814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6" name="Slide Number Placeholder 15"/>
          <p:cNvSpPr>
            <a:spLocks noGrp="1"/>
          </p:cNvSpPr>
          <p:nvPr>
            <p:ph type="sldNum" sz="quarter" idx="12"/>
          </p:nvPr>
        </p:nvSpPr>
        <p:spPr/>
        <p:txBody>
          <a:bodyPr/>
          <a:lstStyle/>
          <a:p>
            <a:pPr>
              <a:defRPr/>
            </a:pPr>
            <a:fld id="{37CBD449-B756-4997-B431-FA973F0B36F8}" type="slidenum">
              <a:rPr lang="en-GB" smtClean="0"/>
              <a:pPr>
                <a:defRPr/>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457200" y="1371600"/>
            <a:ext cx="8229600" cy="5334000"/>
          </a:xfrm>
        </p:spPr>
        <p:txBody>
          <a:bodyPr/>
          <a:lstStyle/>
          <a:p>
            <a:pPr eaLnBrk="1" hangingPunct="1">
              <a:lnSpc>
                <a:spcPct val="90000"/>
              </a:lnSpc>
              <a:buFont typeface="Wingdings 2" pitchFamily="18" charset="2"/>
              <a:buNone/>
            </a:pPr>
            <a:r>
              <a:rPr lang="en-US" sz="2800" u="sng" dirty="0" smtClean="0">
                <a:solidFill>
                  <a:schemeClr val="tx1"/>
                </a:solidFill>
              </a:rPr>
              <a:t>Rate Impact and Off-Balance</a:t>
            </a: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Consider again, the current surcharge for being far from a fire hydrant is 20%.  You are changing it to 40%.</a:t>
            </a: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r>
              <a:rPr lang="en-US" sz="2400" u="sng" dirty="0" smtClean="0">
                <a:solidFill>
                  <a:schemeClr val="tx1"/>
                </a:solidFill>
              </a:rPr>
              <a:t>The exposure-weighted method…</a:t>
            </a: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r>
              <a:rPr lang="en-US" sz="2000" dirty="0" smtClean="0">
                <a:solidFill>
                  <a:schemeClr val="tx1"/>
                </a:solidFill>
              </a:rPr>
              <a:t>Other relativities may impact the average premium of each class.  This method ignores that.</a:t>
            </a:r>
            <a:endParaRPr lang="en-US" sz="1800" dirty="0" smtClean="0">
              <a:solidFill>
                <a:schemeClr val="tx1"/>
              </a:solidFill>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4915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5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58"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59"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0"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1"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5"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916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7" name="Table 16"/>
          <p:cNvGraphicFramePr>
            <a:graphicFrameLocks noGrp="1"/>
          </p:cNvGraphicFramePr>
          <p:nvPr/>
        </p:nvGraphicFramePr>
        <p:xfrm>
          <a:off x="1828800" y="3581400"/>
          <a:ext cx="5029200" cy="2066636"/>
        </p:xfrm>
        <a:graphic>
          <a:graphicData uri="http://schemas.openxmlformats.org/drawingml/2006/table">
            <a:tbl>
              <a:tblPr/>
              <a:tblGrid>
                <a:gridCol w="967154"/>
                <a:gridCol w="1375508"/>
                <a:gridCol w="1482969"/>
                <a:gridCol w="1203569"/>
              </a:tblGrid>
              <a:tr h="304800">
                <a:tc>
                  <a:txBody>
                    <a:bodyPr/>
                    <a:lstStyle/>
                    <a:p>
                      <a:pPr algn="ctr" fontAlgn="b"/>
                      <a:r>
                        <a:rPr lang="en-US" sz="1400" b="1" i="0" u="none" strike="noStrike" dirty="0">
                          <a:solidFill>
                            <a:srgbClr val="000000"/>
                          </a:solidFill>
                          <a:latin typeface="+mn-lt"/>
                        </a:rPr>
                        <a:t>FHD</a:t>
                      </a:r>
                    </a:p>
                  </a:txBody>
                  <a:tcPr marL="9525" marR="9525" marT="9525"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dirty="0">
                          <a:solidFill>
                            <a:srgbClr val="000000"/>
                          </a:solidFill>
                          <a:latin typeface="+mn-lt"/>
                        </a:rPr>
                        <a:t>Exposures</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Current Rel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New Rel</a:t>
                      </a:r>
                    </a:p>
                  </a:txBody>
                  <a:tcPr marL="9525" marR="9525" marT="9525"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9BBB59"/>
                    </a:solidFill>
                  </a:tcPr>
                </a:tc>
              </a:tr>
              <a:tr h="290945">
                <a:tc>
                  <a:txBody>
                    <a:bodyPr/>
                    <a:lstStyle/>
                    <a:p>
                      <a:pPr algn="ctr" fontAlgn="b"/>
                      <a:r>
                        <a:rPr lang="en-US" sz="1400" b="1" i="0" u="none" strike="noStrike" dirty="0">
                          <a:solidFill>
                            <a:srgbClr val="000000"/>
                          </a:solidFill>
                          <a:latin typeface="+mn-lt"/>
                        </a:rPr>
                        <a:t>0-3</a:t>
                      </a:r>
                    </a:p>
                  </a:txBody>
                  <a:tcPr marL="9525" marR="9525" marT="9525"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0" i="0" u="none" strike="noStrike" dirty="0" smtClean="0">
                          <a:solidFill>
                            <a:srgbClr val="000000"/>
                          </a:solidFill>
                          <a:latin typeface="+mn-lt"/>
                        </a:rPr>
                        <a:t>12,000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c>
                  <a:txBody>
                    <a:bodyPr/>
                    <a:lstStyle/>
                    <a:p>
                      <a:pPr algn="ctr" fontAlgn="b"/>
                      <a:r>
                        <a:rPr lang="en-US" sz="1400" b="0" i="0" u="none" strike="noStrike" dirty="0">
                          <a:solidFill>
                            <a:srgbClr val="000000"/>
                          </a:solidFill>
                          <a:latin typeface="+mn-lt"/>
                        </a:rPr>
                        <a:t>1.00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c>
                  <a:txBody>
                    <a:bodyPr/>
                    <a:lstStyle/>
                    <a:p>
                      <a:pPr algn="ctr" fontAlgn="b"/>
                      <a:r>
                        <a:rPr lang="en-US" sz="1400" b="0" i="0" u="none" strike="noStrike" dirty="0">
                          <a:solidFill>
                            <a:srgbClr val="000000"/>
                          </a:solidFill>
                          <a:latin typeface="+mn-lt"/>
                        </a:rPr>
                        <a:t>1.00</a:t>
                      </a:r>
                    </a:p>
                  </a:txBody>
                  <a:tcPr marL="9525" marR="9525" marT="9525"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r>
              <a:tr h="277090">
                <a:tc>
                  <a:txBody>
                    <a:bodyPr/>
                    <a:lstStyle/>
                    <a:p>
                      <a:pPr algn="ctr" fontAlgn="b"/>
                      <a:r>
                        <a:rPr lang="en-US" sz="1400" b="1" i="0" u="none" strike="noStrike" dirty="0">
                          <a:solidFill>
                            <a:srgbClr val="000000"/>
                          </a:solidFill>
                          <a:latin typeface="+mn-lt"/>
                        </a:rPr>
                        <a:t>3+</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0" i="0" u="none" strike="noStrike" dirty="0" smtClean="0">
                          <a:solidFill>
                            <a:srgbClr val="000000"/>
                          </a:solidFill>
                          <a:latin typeface="+mn-lt"/>
                        </a:rPr>
                        <a:t>8,000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c>
                  <a:txBody>
                    <a:bodyPr/>
                    <a:lstStyle/>
                    <a:p>
                      <a:pPr algn="ctr" fontAlgn="b"/>
                      <a:r>
                        <a:rPr lang="en-US" sz="1400" b="0" i="0" u="none" strike="noStrike" dirty="0">
                          <a:solidFill>
                            <a:srgbClr val="000000"/>
                          </a:solidFill>
                          <a:latin typeface="+mn-lt"/>
                        </a:rPr>
                        <a:t>1.20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c>
                  <a:txBody>
                    <a:bodyPr/>
                    <a:lstStyle/>
                    <a:p>
                      <a:pPr algn="ctr" fontAlgn="b"/>
                      <a:r>
                        <a:rPr lang="en-US" sz="1400" b="0" i="0" u="none" strike="noStrike" dirty="0">
                          <a:solidFill>
                            <a:srgbClr val="000000"/>
                          </a:solidFill>
                          <a:latin typeface="+mn-lt"/>
                        </a:rPr>
                        <a:t>1.40</a:t>
                      </a: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r>
              <a:tr h="270165">
                <a:tc>
                  <a:txBody>
                    <a:bodyPr/>
                    <a:lstStyle/>
                    <a:p>
                      <a:pPr algn="ctr" fontAlgn="b"/>
                      <a:r>
                        <a:rPr lang="en-US" sz="1400" b="1" i="0" u="none" strike="noStrike" dirty="0">
                          <a:solidFill>
                            <a:srgbClr val="000000"/>
                          </a:solidFill>
                          <a:latin typeface="+mn-lt"/>
                        </a:rPr>
                        <a:t>Total</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dirty="0" smtClean="0">
                          <a:solidFill>
                            <a:srgbClr val="000000"/>
                          </a:solidFill>
                          <a:latin typeface="+mn-lt"/>
                        </a:rPr>
                        <a:t>20,000</a:t>
                      </a:r>
                      <a:endParaRPr lang="en-US" sz="1400" b="1"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dirty="0" smtClean="0">
                          <a:solidFill>
                            <a:srgbClr val="000000"/>
                          </a:solidFill>
                          <a:latin typeface="+mn-lt"/>
                        </a:rPr>
                        <a:t>1.08</a:t>
                      </a:r>
                      <a:endParaRPr lang="en-US" sz="1400" b="1"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BB59"/>
                    </a:solidFill>
                  </a:tcPr>
                </a:tc>
                <a:tc>
                  <a:txBody>
                    <a:bodyPr/>
                    <a:lstStyle/>
                    <a:p>
                      <a:pPr algn="ctr" fontAlgn="b"/>
                      <a:r>
                        <a:rPr lang="en-US" sz="1400" b="1" i="0" u="none" strike="noStrike" dirty="0">
                          <a:solidFill>
                            <a:srgbClr val="000000"/>
                          </a:solidFill>
                          <a:latin typeface="+mn-lt"/>
                        </a:rPr>
                        <a:t>1.16</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BB59"/>
                    </a:solidFill>
                  </a:tcPr>
                </a:tc>
              </a:tr>
              <a:tr h="230909">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tcPr>
                </a:tc>
                <a:tc>
                  <a:txBody>
                    <a:bodyPr/>
                    <a:lstStyle/>
                    <a:p>
                      <a:pPr algn="ctr" fontAlgn="b"/>
                      <a:r>
                        <a:rPr lang="en-US" sz="1400" b="1" i="0" u="none" strike="noStrike" dirty="0">
                          <a:solidFill>
                            <a:srgbClr val="000000"/>
                          </a:solidFill>
                          <a:latin typeface="+mn-lt"/>
                        </a:rPr>
                        <a:t>Rate Impact</a:t>
                      </a:r>
                    </a:p>
                  </a:txBody>
                  <a:tcPr marL="9525" marR="9525" marT="9525" marB="0" anchor="b">
                    <a:lnL w="19050" cap="flat" cmpd="sng" algn="ctr">
                      <a:solidFill>
                        <a:schemeClr val="tx1"/>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c>
                  <a:txBody>
                    <a:bodyPr/>
                    <a:lstStyle/>
                    <a:p>
                      <a:pPr algn="ctr" fontAlgn="b"/>
                      <a:r>
                        <a:rPr lang="en-US" sz="1400" b="1" i="0" u="none" strike="noStrike" dirty="0">
                          <a:solidFill>
                            <a:srgbClr val="000000"/>
                          </a:solidFill>
                          <a:latin typeface="+mn-lt"/>
                        </a:rPr>
                        <a:t>7.4%</a:t>
                      </a:r>
                    </a:p>
                  </a:txBody>
                  <a:tcPr marL="9525" marR="9525" marT="9525" marB="0" anchor="b">
                    <a:lnL w="6350" cap="flat" cmpd="sng" algn="ctr">
                      <a:solidFill>
                        <a:srgbClr val="FFFFFF"/>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r>
              <a:tr h="230909">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a:noFill/>
                    </a:lnT>
                    <a:lnB>
                      <a:noFill/>
                    </a:lnB>
                  </a:tcPr>
                </a:tc>
                <a:tc gridSpan="2">
                  <a:txBody>
                    <a:bodyPr/>
                    <a:lstStyle/>
                    <a:p>
                      <a:pPr algn="ctr" fontAlgn="b"/>
                      <a:r>
                        <a:rPr lang="en-US" sz="1400" b="1" i="0" u="none" strike="noStrike" dirty="0">
                          <a:solidFill>
                            <a:srgbClr val="000000"/>
                          </a:solidFill>
                          <a:latin typeface="+mn-lt"/>
                        </a:rPr>
                        <a:t>=</a:t>
                      </a:r>
                      <a:r>
                        <a:rPr lang="en-US" sz="1400" b="1" i="0" u="none" strike="noStrike" dirty="0" smtClean="0">
                          <a:solidFill>
                            <a:srgbClr val="000000"/>
                          </a:solidFill>
                          <a:latin typeface="+mn-lt"/>
                        </a:rPr>
                        <a:t>1.16/1.08 - 1</a:t>
                      </a:r>
                      <a:endParaRPr lang="en-US" sz="1400" b="1" i="0" u="none" strike="noStrike" dirty="0">
                        <a:solidFill>
                          <a:srgbClr val="000000"/>
                        </a:solidFill>
                        <a:latin typeface="+mn-lt"/>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hMerge="1">
                  <a:txBody>
                    <a:bodyPr/>
                    <a:lstStyle/>
                    <a:p>
                      <a:endParaRPr lang="en-US"/>
                    </a:p>
                  </a:txBody>
                  <a:tcPr/>
                </a:tc>
              </a:tr>
              <a:tr h="230909">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a:noFill/>
                    </a:lnT>
                    <a:lnB>
                      <a:noFill/>
                    </a:lnB>
                  </a:tcPr>
                </a:tc>
                <a:tc>
                  <a:txBody>
                    <a:bodyPr/>
                    <a:lstStyle/>
                    <a:p>
                      <a:pPr algn="ctr" fontAlgn="b"/>
                      <a:r>
                        <a:rPr lang="en-US" sz="1400" b="1" i="0" u="none" strike="noStrike" dirty="0">
                          <a:solidFill>
                            <a:srgbClr val="000000"/>
                          </a:solidFill>
                          <a:latin typeface="+mn-lt"/>
                        </a:rPr>
                        <a:t>Off-balance</a:t>
                      </a:r>
                    </a:p>
                  </a:txBody>
                  <a:tcPr marL="9525" marR="9525" marT="9525" marB="0" anchor="b">
                    <a:lnL w="19050" cap="flat" cmpd="sng" algn="ctr">
                      <a:solidFill>
                        <a:schemeClr val="tx1"/>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c>
                  <a:txBody>
                    <a:bodyPr/>
                    <a:lstStyle/>
                    <a:p>
                      <a:pPr algn="ctr" fontAlgn="b"/>
                      <a:r>
                        <a:rPr lang="en-US" sz="1400" b="1" i="0" u="none" strike="noStrike" dirty="0">
                          <a:solidFill>
                            <a:srgbClr val="000000"/>
                          </a:solidFill>
                          <a:latin typeface="+mn-lt"/>
                        </a:rPr>
                        <a:t>-6.9%</a:t>
                      </a:r>
                    </a:p>
                  </a:txBody>
                  <a:tcPr marL="9525" marR="9525" marT="9525" marB="0" anchor="b">
                    <a:lnL w="6350" cap="flat" cmpd="sng" algn="ctr">
                      <a:solidFill>
                        <a:srgbClr val="FFFFFF"/>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r>
              <a:tr h="230909">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a:noFill/>
                    </a:lnT>
                    <a:lnB>
                      <a:noFill/>
                    </a:lnB>
                  </a:tcPr>
                </a:tc>
                <a:tc gridSpan="2">
                  <a:txBody>
                    <a:bodyPr/>
                    <a:lstStyle/>
                    <a:p>
                      <a:pPr algn="ctr" fontAlgn="b"/>
                      <a:r>
                        <a:rPr lang="en-US" sz="1400" b="1" i="0" u="none" strike="noStrike" dirty="0">
                          <a:solidFill>
                            <a:srgbClr val="000000"/>
                          </a:solidFill>
                          <a:latin typeface="+mn-lt"/>
                        </a:rPr>
                        <a:t>=1/(1+.074) - 1</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hMerge="1">
                  <a:txBody>
                    <a:bodyPr/>
                    <a:lstStyle/>
                    <a:p>
                      <a:endParaRPr lang="en-US"/>
                    </a:p>
                  </a:txBody>
                  <a:tcPr/>
                </a:tc>
              </a:tr>
            </a:tbl>
          </a:graphicData>
        </a:graphic>
      </p:graphicFrame>
      <p:sp>
        <p:nvSpPr>
          <p:cNvPr id="18" name="Slide Number Placeholder 17"/>
          <p:cNvSpPr>
            <a:spLocks noGrp="1"/>
          </p:cNvSpPr>
          <p:nvPr>
            <p:ph type="sldNum" sz="quarter" idx="12"/>
          </p:nvPr>
        </p:nvSpPr>
        <p:spPr/>
        <p:txBody>
          <a:bodyPr/>
          <a:lstStyle/>
          <a:p>
            <a:pPr>
              <a:defRPr/>
            </a:pPr>
            <a:fld id="{96DE9CE4-CC6D-4E31-9C0F-E23139C02D0B}" type="slidenum">
              <a:rPr lang="en-GB" smtClean="0"/>
              <a:pPr>
                <a:defRPr/>
              </a:pPr>
              <a:t>22</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457200" y="1371600"/>
            <a:ext cx="8229600" cy="5334000"/>
          </a:xfrm>
        </p:spPr>
        <p:txBody>
          <a:bodyPr/>
          <a:lstStyle/>
          <a:p>
            <a:pPr eaLnBrk="1" hangingPunct="1">
              <a:lnSpc>
                <a:spcPct val="90000"/>
              </a:lnSpc>
              <a:buFont typeface="Wingdings 2" pitchFamily="18" charset="2"/>
              <a:buNone/>
            </a:pPr>
            <a:r>
              <a:rPr lang="en-US" sz="2800" u="sng" dirty="0" smtClean="0">
                <a:solidFill>
                  <a:schemeClr val="tx1"/>
                </a:solidFill>
              </a:rPr>
              <a:t>Rate Impact and Off-Balance</a:t>
            </a: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Consider again, the current surcharge for being far from a fire hydrant is 20%.  You are changing it to 40%.</a:t>
            </a: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r>
              <a:rPr lang="en-US" sz="2400" u="sng" dirty="0" smtClean="0">
                <a:solidFill>
                  <a:schemeClr val="tx1"/>
                </a:solidFill>
              </a:rPr>
              <a:t>The premium-weighted method…</a:t>
            </a: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endParaRPr lang="en-US" sz="2400" u="sng" dirty="0" smtClean="0">
              <a:solidFill>
                <a:schemeClr val="tx1"/>
              </a:solidFill>
            </a:endParaRPr>
          </a:p>
          <a:p>
            <a:pPr eaLnBrk="1" hangingPunct="1">
              <a:lnSpc>
                <a:spcPct val="90000"/>
              </a:lnSpc>
              <a:buFont typeface="Wingdings 2" pitchFamily="18" charset="2"/>
              <a:buNone/>
            </a:pPr>
            <a:r>
              <a:rPr lang="en-US" sz="2000" dirty="0" smtClean="0">
                <a:solidFill>
                  <a:schemeClr val="tx1"/>
                </a:solidFill>
              </a:rPr>
              <a:t>This method assumes that every other relativity,</a:t>
            </a:r>
          </a:p>
          <a:p>
            <a:pPr eaLnBrk="1" hangingPunct="1">
              <a:lnSpc>
                <a:spcPct val="90000"/>
              </a:lnSpc>
              <a:buFont typeface="Wingdings 2" pitchFamily="18" charset="2"/>
              <a:buNone/>
            </a:pPr>
            <a:r>
              <a:rPr lang="en-US" sz="2000" dirty="0">
                <a:solidFill>
                  <a:schemeClr val="tx1"/>
                </a:solidFill>
              </a:rPr>
              <a:t> </a:t>
            </a:r>
            <a:r>
              <a:rPr lang="en-US" sz="2000" dirty="0" smtClean="0">
                <a:solidFill>
                  <a:schemeClr val="tx1"/>
                </a:solidFill>
              </a:rPr>
              <a:t> the</a:t>
            </a:r>
            <a:r>
              <a:rPr lang="en-US" sz="2000" dirty="0">
                <a:solidFill>
                  <a:schemeClr val="tx1"/>
                </a:solidFill>
              </a:rPr>
              <a:t> </a:t>
            </a:r>
            <a:r>
              <a:rPr lang="en-US" sz="2000" dirty="0" smtClean="0">
                <a:solidFill>
                  <a:schemeClr val="tx1"/>
                </a:solidFill>
              </a:rPr>
              <a:t>relativities that generated those premiums,</a:t>
            </a:r>
          </a:p>
          <a:p>
            <a:pPr eaLnBrk="1" hangingPunct="1">
              <a:lnSpc>
                <a:spcPct val="90000"/>
              </a:lnSpc>
              <a:buFont typeface="Wingdings 2" pitchFamily="18" charset="2"/>
              <a:buNone/>
            </a:pPr>
            <a:r>
              <a:rPr lang="en-US" sz="2000" dirty="0">
                <a:solidFill>
                  <a:schemeClr val="tx1"/>
                </a:solidFill>
              </a:rPr>
              <a:t> </a:t>
            </a:r>
            <a:r>
              <a:rPr lang="en-US" sz="2000" dirty="0" smtClean="0">
                <a:solidFill>
                  <a:schemeClr val="tx1"/>
                </a:solidFill>
              </a:rPr>
              <a:t> are</a:t>
            </a:r>
            <a:r>
              <a:rPr lang="en-US" sz="2000" dirty="0">
                <a:solidFill>
                  <a:schemeClr val="tx1"/>
                </a:solidFill>
              </a:rPr>
              <a:t> </a:t>
            </a:r>
            <a:r>
              <a:rPr lang="en-US" sz="2000" dirty="0" smtClean="0">
                <a:solidFill>
                  <a:schemeClr val="tx1"/>
                </a:solidFill>
              </a:rPr>
              <a:t>correct.  If you are simultaneously changing</a:t>
            </a:r>
          </a:p>
          <a:p>
            <a:pPr eaLnBrk="1" hangingPunct="1">
              <a:lnSpc>
                <a:spcPct val="90000"/>
              </a:lnSpc>
              <a:buFont typeface="Wingdings 2" pitchFamily="18" charset="2"/>
              <a:buNone/>
            </a:pPr>
            <a:r>
              <a:rPr lang="en-US" sz="2000" dirty="0">
                <a:solidFill>
                  <a:schemeClr val="tx1"/>
                </a:solidFill>
              </a:rPr>
              <a:t> </a:t>
            </a:r>
            <a:r>
              <a:rPr lang="en-US" sz="2000" dirty="0" smtClean="0">
                <a:solidFill>
                  <a:schemeClr val="tx1"/>
                </a:solidFill>
              </a:rPr>
              <a:t> other</a:t>
            </a:r>
            <a:r>
              <a:rPr lang="en-US" sz="2000" dirty="0">
                <a:solidFill>
                  <a:schemeClr val="tx1"/>
                </a:solidFill>
              </a:rPr>
              <a:t> </a:t>
            </a:r>
            <a:r>
              <a:rPr lang="en-US" sz="2000" dirty="0" smtClean="0">
                <a:solidFill>
                  <a:schemeClr val="tx1"/>
                </a:solidFill>
              </a:rPr>
              <a:t>relativities, this is a dubious assumption.</a:t>
            </a:r>
            <a:endParaRPr lang="en-US" sz="1800" dirty="0" smtClean="0">
              <a:solidFill>
                <a:schemeClr val="tx1"/>
              </a:solidFill>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5018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5"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8"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89"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9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019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8" name="Table 17"/>
          <p:cNvGraphicFramePr>
            <a:graphicFrameLocks noGrp="1"/>
          </p:cNvGraphicFramePr>
          <p:nvPr/>
        </p:nvGraphicFramePr>
        <p:xfrm>
          <a:off x="533400" y="3505200"/>
          <a:ext cx="8153399" cy="2362121"/>
        </p:xfrm>
        <a:graphic>
          <a:graphicData uri="http://schemas.openxmlformats.org/drawingml/2006/table">
            <a:tbl>
              <a:tblPr/>
              <a:tblGrid>
                <a:gridCol w="938520"/>
                <a:gridCol w="1036282"/>
                <a:gridCol w="1329571"/>
                <a:gridCol w="1231809"/>
                <a:gridCol w="1192704"/>
                <a:gridCol w="1231809"/>
                <a:gridCol w="1192704"/>
              </a:tblGrid>
              <a:tr h="304800">
                <a:tc>
                  <a:txBody>
                    <a:bodyPr/>
                    <a:lstStyle/>
                    <a:p>
                      <a:pPr algn="ctr" fontAlgn="b"/>
                      <a:r>
                        <a:rPr lang="en-US" sz="1400" b="1" i="0" u="none" strike="noStrike" dirty="0">
                          <a:solidFill>
                            <a:srgbClr val="000000"/>
                          </a:solidFill>
                          <a:latin typeface="+mn-lt"/>
                        </a:rPr>
                        <a:t>FHD</a:t>
                      </a:r>
                    </a:p>
                  </a:txBody>
                  <a:tcPr marL="9525" marR="9525" marT="9525"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Exposures</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Current Prem</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Current Rel</a:t>
                      </a:r>
                    </a:p>
                  </a:txBody>
                  <a:tcPr marL="9525" marR="9525" marT="9525"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Base Prem</a:t>
                      </a:r>
                    </a:p>
                  </a:txBody>
                  <a:tcPr marL="9525" marR="9525" marT="9525"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New Rel</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a:solidFill>
                            <a:srgbClr val="000000"/>
                          </a:solidFill>
                          <a:latin typeface="+mn-lt"/>
                        </a:rPr>
                        <a:t>New Prem</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9BBB59"/>
                    </a:solidFill>
                  </a:tcPr>
                </a:tc>
              </a:tr>
              <a:tr h="304800">
                <a:tc>
                  <a:txBody>
                    <a:bodyPr/>
                    <a:lstStyle/>
                    <a:p>
                      <a:pPr algn="ctr" fontAlgn="b"/>
                      <a:r>
                        <a:rPr lang="en-US" sz="1400" b="1" i="0" u="none" strike="noStrike" dirty="0">
                          <a:solidFill>
                            <a:srgbClr val="000000"/>
                          </a:solidFill>
                          <a:latin typeface="+mn-lt"/>
                        </a:rPr>
                        <a:t>0-3</a:t>
                      </a:r>
                    </a:p>
                  </a:txBody>
                  <a:tcPr marL="9525" marR="9525" marT="9525"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0" i="0" u="none" strike="noStrike" dirty="0" smtClean="0">
                          <a:solidFill>
                            <a:srgbClr val="000000"/>
                          </a:solidFill>
                          <a:latin typeface="+mn-lt"/>
                        </a:rPr>
                        <a:t>12,000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c>
                  <a:txBody>
                    <a:bodyPr/>
                    <a:lstStyle/>
                    <a:p>
                      <a:pPr algn="ctr" fontAlgn="b"/>
                      <a:r>
                        <a:rPr lang="en-US" sz="1400" b="0" i="0" u="none" strike="noStrike" dirty="0" smtClean="0">
                          <a:solidFill>
                            <a:srgbClr val="000000"/>
                          </a:solidFill>
                          <a:latin typeface="+mn-lt"/>
                        </a:rPr>
                        <a:t>14,142,000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c>
                  <a:txBody>
                    <a:bodyPr/>
                    <a:lstStyle/>
                    <a:p>
                      <a:pPr algn="ctr" fontAlgn="b"/>
                      <a:r>
                        <a:rPr lang="en-US" sz="1400" b="0" i="0" u="none" strike="noStrike" dirty="0" smtClean="0">
                          <a:solidFill>
                            <a:srgbClr val="000000"/>
                          </a:solidFill>
                          <a:latin typeface="+mn-lt"/>
                        </a:rPr>
                        <a:t>1.00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c>
                  <a:txBody>
                    <a:bodyPr/>
                    <a:lstStyle/>
                    <a:p>
                      <a:pPr algn="ctr" fontAlgn="b"/>
                      <a:r>
                        <a:rPr lang="en-US" sz="1400" b="0" i="0" u="none" strike="noStrike" dirty="0" smtClean="0">
                          <a:solidFill>
                            <a:srgbClr val="000000"/>
                          </a:solidFill>
                          <a:latin typeface="+mn-lt"/>
                        </a:rPr>
                        <a:t>14,142,000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c>
                  <a:txBody>
                    <a:bodyPr/>
                    <a:lstStyle/>
                    <a:p>
                      <a:pPr algn="ctr" fontAlgn="b"/>
                      <a:r>
                        <a:rPr lang="en-US" sz="1400" b="0" i="0" u="none" strike="noStrike" dirty="0" smtClean="0">
                          <a:solidFill>
                            <a:srgbClr val="000000"/>
                          </a:solidFill>
                          <a:latin typeface="+mn-lt"/>
                        </a:rPr>
                        <a:t>1.00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c>
                  <a:txBody>
                    <a:bodyPr/>
                    <a:lstStyle/>
                    <a:p>
                      <a:pPr algn="ctr" fontAlgn="b"/>
                      <a:r>
                        <a:rPr lang="en-US" sz="1400" b="0" i="0" u="none" strike="noStrike" dirty="0" smtClean="0">
                          <a:solidFill>
                            <a:srgbClr val="000000"/>
                          </a:solidFill>
                          <a:latin typeface="+mn-lt"/>
                        </a:rPr>
                        <a:t>14,142,000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7E4BC"/>
                    </a:solidFill>
                  </a:tcPr>
                </a:tc>
              </a:tr>
              <a:tr h="304800">
                <a:tc>
                  <a:txBody>
                    <a:bodyPr/>
                    <a:lstStyle/>
                    <a:p>
                      <a:pPr algn="ctr" fontAlgn="b"/>
                      <a:r>
                        <a:rPr lang="en-US" sz="1400" b="1" i="0" u="none" strike="noStrike">
                          <a:solidFill>
                            <a:srgbClr val="000000"/>
                          </a:solidFill>
                          <a:latin typeface="+mn-lt"/>
                        </a:rPr>
                        <a:t>3+</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0" i="0" u="none" strike="noStrike" dirty="0" smtClean="0">
                          <a:solidFill>
                            <a:srgbClr val="000000"/>
                          </a:solidFill>
                          <a:latin typeface="+mn-lt"/>
                        </a:rPr>
                        <a:t>8,000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c>
                  <a:txBody>
                    <a:bodyPr/>
                    <a:lstStyle/>
                    <a:p>
                      <a:pPr algn="ctr" fontAlgn="b"/>
                      <a:r>
                        <a:rPr lang="en-US" sz="1400" b="0" i="0" u="none" strike="noStrike" dirty="0" smtClean="0">
                          <a:solidFill>
                            <a:srgbClr val="000000"/>
                          </a:solidFill>
                          <a:latin typeface="+mn-lt"/>
                        </a:rPr>
                        <a:t>8,061,000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c>
                  <a:txBody>
                    <a:bodyPr/>
                    <a:lstStyle/>
                    <a:p>
                      <a:pPr algn="ctr" fontAlgn="b"/>
                      <a:r>
                        <a:rPr lang="en-US" sz="1400" b="0" i="0" u="none" strike="noStrike" dirty="0" smtClean="0">
                          <a:solidFill>
                            <a:srgbClr val="000000"/>
                          </a:solidFill>
                          <a:latin typeface="+mn-lt"/>
                        </a:rPr>
                        <a:t>1.20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c>
                  <a:txBody>
                    <a:bodyPr/>
                    <a:lstStyle/>
                    <a:p>
                      <a:pPr algn="ctr" fontAlgn="b"/>
                      <a:r>
                        <a:rPr lang="en-US" sz="1400" b="0" i="0" u="none" strike="noStrike" dirty="0" smtClean="0">
                          <a:solidFill>
                            <a:srgbClr val="000000"/>
                          </a:solidFill>
                          <a:latin typeface="+mn-lt"/>
                        </a:rPr>
                        <a:t>6,717,500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c>
                  <a:txBody>
                    <a:bodyPr/>
                    <a:lstStyle/>
                    <a:p>
                      <a:pPr algn="ctr" fontAlgn="b"/>
                      <a:r>
                        <a:rPr lang="en-US" sz="1400" b="0" i="0" u="none" strike="noStrike" dirty="0" smtClean="0">
                          <a:solidFill>
                            <a:srgbClr val="000000"/>
                          </a:solidFill>
                          <a:latin typeface="+mn-lt"/>
                        </a:rPr>
                        <a:t>1.40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c>
                  <a:txBody>
                    <a:bodyPr/>
                    <a:lstStyle/>
                    <a:p>
                      <a:pPr algn="ctr" fontAlgn="b"/>
                      <a:r>
                        <a:rPr lang="en-US" sz="1400" b="0" i="0" u="none" strike="noStrike" dirty="0" smtClean="0">
                          <a:solidFill>
                            <a:srgbClr val="000000"/>
                          </a:solidFill>
                          <a:latin typeface="+mn-lt"/>
                        </a:rPr>
                        <a:t>9,404,500</a:t>
                      </a:r>
                      <a:endParaRPr lang="en-US" sz="1400" b="0"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EAF1DD"/>
                    </a:solidFill>
                  </a:tcPr>
                </a:tc>
              </a:tr>
              <a:tr h="304800">
                <a:tc>
                  <a:txBody>
                    <a:bodyPr/>
                    <a:lstStyle/>
                    <a:p>
                      <a:pPr algn="ctr" fontAlgn="b"/>
                      <a:r>
                        <a:rPr lang="en-US" sz="1400" b="1" i="0" u="none" strike="noStrike">
                          <a:solidFill>
                            <a:srgbClr val="000000"/>
                          </a:solidFill>
                          <a:latin typeface="+mn-lt"/>
                        </a:rPr>
                        <a:t>Total</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dirty="0" smtClean="0">
                          <a:solidFill>
                            <a:srgbClr val="000000"/>
                          </a:solidFill>
                          <a:latin typeface="+mn-lt"/>
                        </a:rPr>
                        <a:t>20,000</a:t>
                      </a:r>
                      <a:endParaRPr lang="en-US" sz="1400" b="1"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dirty="0" smtClean="0">
                          <a:solidFill>
                            <a:srgbClr val="000000"/>
                          </a:solidFill>
                          <a:latin typeface="+mn-lt"/>
                        </a:rPr>
                        <a:t>22,203,000</a:t>
                      </a:r>
                      <a:endParaRPr lang="en-US" sz="1400" b="1"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r" fontAlgn="b"/>
                      <a:r>
                        <a:rPr lang="en-US" sz="1400" b="1" i="0" u="none" strike="noStrike" dirty="0">
                          <a:solidFill>
                            <a:srgbClr val="000000"/>
                          </a:solidFill>
                          <a:latin typeface="+mn-lt"/>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ctr" fontAlgn="b"/>
                      <a:r>
                        <a:rPr lang="en-US" sz="1400" b="1" i="0" u="none" strike="noStrike" dirty="0" smtClean="0">
                          <a:solidFill>
                            <a:srgbClr val="000000"/>
                          </a:solidFill>
                          <a:latin typeface="+mn-lt"/>
                        </a:rPr>
                        <a:t>20,859,500</a:t>
                      </a:r>
                      <a:endParaRPr lang="en-US" sz="1400" b="1"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BBB59"/>
                    </a:solidFill>
                  </a:tcPr>
                </a:tc>
                <a:tc>
                  <a:txBody>
                    <a:bodyPr/>
                    <a:lstStyle/>
                    <a:p>
                      <a:pPr algn="r" fontAlgn="b"/>
                      <a:r>
                        <a:rPr lang="en-US" sz="1400" b="1" i="0" u="none" strike="noStrike" dirty="0">
                          <a:solidFill>
                            <a:srgbClr val="000000"/>
                          </a:solidFill>
                          <a:latin typeface="+mn-lt"/>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BB59"/>
                    </a:solidFill>
                  </a:tcPr>
                </a:tc>
                <a:tc>
                  <a:txBody>
                    <a:bodyPr/>
                    <a:lstStyle/>
                    <a:p>
                      <a:pPr algn="ctr" fontAlgn="b"/>
                      <a:r>
                        <a:rPr lang="en-US" sz="1400" b="1" i="0" u="none" strike="noStrike" dirty="0" smtClean="0">
                          <a:solidFill>
                            <a:srgbClr val="000000"/>
                          </a:solidFill>
                          <a:latin typeface="+mn-lt"/>
                        </a:rPr>
                        <a:t>23,546,500</a:t>
                      </a:r>
                      <a:endParaRPr lang="en-US" sz="1400" b="1"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9BBB59"/>
                    </a:solidFill>
                  </a:tcPr>
                </a:tc>
              </a:tr>
              <a:tr h="304800">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tcPr>
                </a:tc>
                <a:tc>
                  <a:txBody>
                    <a:bodyPr/>
                    <a:lstStyle/>
                    <a:p>
                      <a:pPr algn="ctr" fontAlgn="b"/>
                      <a:r>
                        <a:rPr lang="en-US" sz="1400" b="1" i="0" u="none" strike="noStrike" dirty="0">
                          <a:solidFill>
                            <a:srgbClr val="000000"/>
                          </a:solidFill>
                          <a:latin typeface="+mn-lt"/>
                        </a:rPr>
                        <a:t>Rate Impact</a:t>
                      </a:r>
                    </a:p>
                  </a:txBody>
                  <a:tcPr marL="9525" marR="9525" marT="9525" marB="0" anchor="b">
                    <a:lnL w="19050" cap="flat" cmpd="sng" algn="ctr">
                      <a:solidFill>
                        <a:schemeClr val="tx1"/>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c>
                  <a:txBody>
                    <a:bodyPr/>
                    <a:lstStyle/>
                    <a:p>
                      <a:pPr algn="ctr" fontAlgn="b"/>
                      <a:r>
                        <a:rPr lang="en-US" sz="1400" b="1" i="0" u="none" strike="noStrike" dirty="0">
                          <a:solidFill>
                            <a:srgbClr val="000000"/>
                          </a:solidFill>
                          <a:latin typeface="+mn-lt"/>
                        </a:rPr>
                        <a:t>6.1%</a:t>
                      </a:r>
                    </a:p>
                  </a:txBody>
                  <a:tcPr marL="9525" marR="9525" marT="9525" marB="0" anchor="b">
                    <a:lnL w="6350" cap="flat" cmpd="sng" algn="ctr">
                      <a:solidFill>
                        <a:srgbClr val="FFFFFF"/>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r>
              <a:tr h="304800">
                <a:tc>
                  <a:txBody>
                    <a:bodyPr/>
                    <a:lstStyle/>
                    <a:p>
                      <a:pPr algn="l" fontAlgn="b"/>
                      <a:endParaRPr lang="en-US" sz="1400" b="0" i="0" u="none" strike="noStrike" dirty="0">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a:noFill/>
                    </a:lnT>
                    <a:lnB>
                      <a:noFill/>
                    </a:lnB>
                  </a:tcPr>
                </a:tc>
                <a:tc gridSpan="2">
                  <a:txBody>
                    <a:bodyPr/>
                    <a:lstStyle/>
                    <a:p>
                      <a:pPr algn="ctr" fontAlgn="b"/>
                      <a:r>
                        <a:rPr lang="en-US" sz="1400" b="1" i="0" u="none" strike="noStrike" dirty="0">
                          <a:solidFill>
                            <a:srgbClr val="000000"/>
                          </a:solidFill>
                          <a:latin typeface="+mn-lt"/>
                        </a:rPr>
                        <a:t>=</a:t>
                      </a:r>
                      <a:r>
                        <a:rPr lang="en-US" sz="1400" b="1" i="0" u="none" strike="noStrike" dirty="0" smtClean="0">
                          <a:solidFill>
                            <a:srgbClr val="000000"/>
                          </a:solidFill>
                          <a:latin typeface="+mn-lt"/>
                        </a:rPr>
                        <a:t>23,546,500/22,203,000 – 1</a:t>
                      </a:r>
                      <a:endParaRPr lang="en-US" sz="1400" b="1" i="0" u="none" strike="noStrike" dirty="0">
                        <a:solidFill>
                          <a:srgbClr val="000000"/>
                        </a:solidFill>
                        <a:latin typeface="+mn-lt"/>
                      </a:endParaRP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hMerge="1">
                  <a:txBody>
                    <a:bodyPr/>
                    <a:lstStyle/>
                    <a:p>
                      <a:endParaRPr lang="en-US"/>
                    </a:p>
                  </a:txBody>
                  <a:tcPr/>
                </a:tc>
              </a:tr>
              <a:tr h="304800">
                <a:tc>
                  <a:txBody>
                    <a:bodyPr/>
                    <a:lstStyle/>
                    <a:p>
                      <a:pPr algn="ctr" fontAlgn="b"/>
                      <a:endParaRPr lang="en-US" sz="1400" b="0" i="0" u="none" strike="noStrike" dirty="0">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a:noFill/>
                    </a:lnT>
                    <a:lnB>
                      <a:noFill/>
                    </a:lnB>
                  </a:tcPr>
                </a:tc>
                <a:tc>
                  <a:txBody>
                    <a:bodyPr/>
                    <a:lstStyle/>
                    <a:p>
                      <a:pPr algn="ctr" fontAlgn="b"/>
                      <a:r>
                        <a:rPr lang="en-US" sz="1400" b="1" i="0" u="none" strike="noStrike" dirty="0">
                          <a:solidFill>
                            <a:srgbClr val="000000"/>
                          </a:solidFill>
                          <a:latin typeface="+mn-lt"/>
                        </a:rPr>
                        <a:t>Off-balance</a:t>
                      </a:r>
                    </a:p>
                  </a:txBody>
                  <a:tcPr marL="9525" marR="9525" marT="9525" marB="0" anchor="b">
                    <a:lnL w="19050" cap="flat" cmpd="sng" algn="ctr">
                      <a:solidFill>
                        <a:schemeClr val="tx1"/>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c>
                  <a:txBody>
                    <a:bodyPr/>
                    <a:lstStyle/>
                    <a:p>
                      <a:pPr algn="ctr" fontAlgn="b"/>
                      <a:r>
                        <a:rPr lang="en-US" sz="1400" b="1" i="0" u="none" strike="noStrike" dirty="0">
                          <a:solidFill>
                            <a:srgbClr val="000000"/>
                          </a:solidFill>
                          <a:latin typeface="+mn-lt"/>
                        </a:rPr>
                        <a:t>-</a:t>
                      </a:r>
                      <a:r>
                        <a:rPr lang="en-US" sz="1400" b="1" i="0" u="none" strike="noStrike" dirty="0" smtClean="0">
                          <a:solidFill>
                            <a:srgbClr val="000000"/>
                          </a:solidFill>
                          <a:latin typeface="+mn-lt"/>
                        </a:rPr>
                        <a:t>5.7%</a:t>
                      </a:r>
                      <a:endParaRPr lang="en-US" sz="1400" b="1" i="0" u="none" strike="noStrike" dirty="0">
                        <a:solidFill>
                          <a:srgbClr val="000000"/>
                        </a:solidFill>
                        <a:latin typeface="+mn-lt"/>
                      </a:endParaRPr>
                    </a:p>
                  </a:txBody>
                  <a:tcPr marL="9525" marR="9525" marT="9525" marB="0" anchor="b">
                    <a:lnL w="6350" cap="flat" cmpd="sng" algn="ctr">
                      <a:solidFill>
                        <a:srgbClr val="FFFFFF"/>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a:noFill/>
                    </a:lnB>
                    <a:solidFill>
                      <a:srgbClr val="C2D69A"/>
                    </a:solidFill>
                  </a:tcPr>
                </a:tc>
              </a:tr>
              <a:tr h="228521">
                <a:tc>
                  <a:txBody>
                    <a:bodyPr/>
                    <a:lstStyle/>
                    <a:p>
                      <a:pPr algn="l" fontAlgn="b"/>
                      <a:endParaRPr lang="en-US" sz="1400" b="0" i="0" u="none" strike="noStrike" dirty="0">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latin typeface="+mn-lt"/>
                      </a:endParaRPr>
                    </a:p>
                  </a:txBody>
                  <a:tcPr marL="9525" marR="9525" marT="9525" marB="0" anchor="b">
                    <a:lnL>
                      <a:noFill/>
                    </a:lnL>
                    <a:lnR w="19050" cap="flat" cmpd="sng" algn="ctr">
                      <a:solidFill>
                        <a:schemeClr val="tx1"/>
                      </a:solidFill>
                      <a:prstDash val="solid"/>
                      <a:round/>
                      <a:headEnd type="none" w="med" len="med"/>
                      <a:tailEnd type="none" w="med" len="med"/>
                    </a:lnR>
                    <a:lnT>
                      <a:noFill/>
                    </a:lnT>
                    <a:lnB>
                      <a:noFill/>
                    </a:lnB>
                  </a:tcPr>
                </a:tc>
                <a:tc gridSpan="2">
                  <a:txBody>
                    <a:bodyPr/>
                    <a:lstStyle/>
                    <a:p>
                      <a:pPr algn="ctr" fontAlgn="b"/>
                      <a:r>
                        <a:rPr lang="en-US" sz="1400" b="1" i="0" u="none" strike="noStrike" dirty="0">
                          <a:solidFill>
                            <a:srgbClr val="000000"/>
                          </a:solidFill>
                          <a:latin typeface="+mn-lt"/>
                        </a:rPr>
                        <a:t>=1/(1+.061) - 1</a:t>
                      </a:r>
                    </a:p>
                  </a:txBody>
                  <a:tcPr marL="9525" marR="9525" marT="9525"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a:noFill/>
                    </a:lnT>
                    <a:lnB w="19050" cap="flat" cmpd="sng" algn="ctr">
                      <a:solidFill>
                        <a:schemeClr val="tx1"/>
                      </a:solidFill>
                      <a:prstDash val="solid"/>
                      <a:round/>
                      <a:headEnd type="none" w="med" len="med"/>
                      <a:tailEnd type="none" w="med" len="med"/>
                    </a:lnB>
                  </a:tcPr>
                </a:tc>
                <a:tc hMerge="1">
                  <a:txBody>
                    <a:bodyPr/>
                    <a:lstStyle/>
                    <a:p>
                      <a:endParaRPr lang="en-US"/>
                    </a:p>
                  </a:txBody>
                  <a:tcPr/>
                </a:tc>
              </a:tr>
            </a:tbl>
          </a:graphicData>
        </a:graphic>
      </p:graphicFrame>
      <p:sp>
        <p:nvSpPr>
          <p:cNvPr id="17" name="Slide Number Placeholder 16"/>
          <p:cNvSpPr>
            <a:spLocks noGrp="1"/>
          </p:cNvSpPr>
          <p:nvPr>
            <p:ph type="sldNum" sz="quarter" idx="12"/>
          </p:nvPr>
        </p:nvSpPr>
        <p:spPr/>
        <p:txBody>
          <a:bodyPr/>
          <a:lstStyle/>
          <a:p>
            <a:pPr>
              <a:defRPr/>
            </a:pPr>
            <a:fld id="{3A79CEEA-50DA-4726-B76C-1EB1FCED9A5E}" type="slidenum">
              <a:rPr lang="en-GB" smtClean="0"/>
              <a:pPr>
                <a:defRPr/>
              </a:pPr>
              <a:t>23</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78">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0178">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7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457200" y="1371600"/>
            <a:ext cx="8229600" cy="5334000"/>
          </a:xfrm>
        </p:spPr>
        <p:txBody>
          <a:bodyPr/>
          <a:lstStyle/>
          <a:p>
            <a:pPr eaLnBrk="1" hangingPunct="1">
              <a:lnSpc>
                <a:spcPct val="90000"/>
              </a:lnSpc>
              <a:buFont typeface="Wingdings 2" pitchFamily="18" charset="2"/>
              <a:buNone/>
            </a:pPr>
            <a:r>
              <a:rPr lang="en-US" sz="2800" u="sng" dirty="0" smtClean="0">
                <a:solidFill>
                  <a:schemeClr val="tx1"/>
                </a:solidFill>
              </a:rPr>
              <a:t>Rate Impact and Off-Balance</a:t>
            </a:r>
            <a:endParaRPr lang="en-US" sz="2400" dirty="0" smtClean="0">
              <a:solidFill>
                <a:schemeClr val="tx1"/>
              </a:solidFill>
            </a:endParaRPr>
          </a:p>
          <a:p>
            <a:pPr eaLnBrk="1" hangingPunct="1">
              <a:lnSpc>
                <a:spcPct val="90000"/>
              </a:lnSpc>
              <a:buFont typeface="Wingdings 2" pitchFamily="18" charset="2"/>
              <a:buNone/>
            </a:pPr>
            <a:r>
              <a:rPr lang="en-US" sz="2400" dirty="0" smtClean="0">
                <a:solidFill>
                  <a:schemeClr val="tx1"/>
                </a:solidFill>
              </a:rPr>
              <a:t>Consider again, the current surcharge for being far from a fire hydrant is 20%.  You are changing it to 40%.</a:t>
            </a:r>
          </a:p>
          <a:p>
            <a:pPr eaLnBrk="1" hangingPunct="1">
              <a:lnSpc>
                <a:spcPct val="90000"/>
              </a:lnSpc>
              <a:buFont typeface="Wingdings 2" pitchFamily="18" charset="2"/>
              <a:buNone/>
            </a:pPr>
            <a:endParaRPr lang="en-US" sz="2400" dirty="0" smtClean="0">
              <a:solidFill>
                <a:schemeClr val="tx1"/>
              </a:solidFill>
            </a:endParaRPr>
          </a:p>
          <a:p>
            <a:pPr eaLnBrk="1" hangingPunct="1">
              <a:lnSpc>
                <a:spcPct val="90000"/>
              </a:lnSpc>
              <a:buFont typeface="Wingdings 2" pitchFamily="18" charset="2"/>
              <a:buNone/>
            </a:pPr>
            <a:r>
              <a:rPr lang="en-US" sz="2400" u="sng" dirty="0" smtClean="0">
                <a:solidFill>
                  <a:schemeClr val="tx1"/>
                </a:solidFill>
              </a:rPr>
              <a:t>The rerating method…</a:t>
            </a:r>
          </a:p>
          <a:p>
            <a:pPr eaLnBrk="1" hangingPunct="1">
              <a:lnSpc>
                <a:spcPct val="90000"/>
              </a:lnSpc>
              <a:buFont typeface="Wingdings 2" pitchFamily="18" charset="2"/>
              <a:buNone/>
            </a:pPr>
            <a:r>
              <a:rPr lang="en-US" sz="2200" dirty="0" smtClean="0">
                <a:solidFill>
                  <a:schemeClr val="tx1"/>
                </a:solidFill>
              </a:rPr>
              <a:t>This method works entirely differently.  Assume, as before, that the collected premium under the old rate relativities is $22,203,000.</a:t>
            </a:r>
          </a:p>
          <a:p>
            <a:pPr eaLnBrk="1" hangingPunct="1">
              <a:lnSpc>
                <a:spcPct val="90000"/>
              </a:lnSpc>
              <a:buFont typeface="Wingdings 2" pitchFamily="18" charset="2"/>
              <a:buNone/>
            </a:pPr>
            <a:endParaRPr lang="en-US" sz="1000" dirty="0" smtClean="0">
              <a:solidFill>
                <a:schemeClr val="tx1"/>
              </a:solidFill>
            </a:endParaRPr>
          </a:p>
          <a:p>
            <a:pPr eaLnBrk="1" hangingPunct="1">
              <a:lnSpc>
                <a:spcPct val="90000"/>
              </a:lnSpc>
              <a:buFont typeface="Wingdings 2" pitchFamily="18" charset="2"/>
              <a:buNone/>
            </a:pPr>
            <a:r>
              <a:rPr lang="en-US" sz="2200" dirty="0" smtClean="0">
                <a:solidFill>
                  <a:schemeClr val="tx1"/>
                </a:solidFill>
              </a:rPr>
              <a:t>Record by record, recalculate the historical premium as if the new relativities were used.  This requires extensive preparation and computing power.</a:t>
            </a:r>
          </a:p>
          <a:p>
            <a:pPr eaLnBrk="1" hangingPunct="1">
              <a:lnSpc>
                <a:spcPct val="90000"/>
              </a:lnSpc>
              <a:buFont typeface="Wingdings 2" pitchFamily="18" charset="2"/>
              <a:buNone/>
            </a:pPr>
            <a:endParaRPr lang="en-US" sz="1000" dirty="0" smtClean="0">
              <a:solidFill>
                <a:schemeClr val="tx1"/>
              </a:solidFill>
            </a:endParaRPr>
          </a:p>
          <a:p>
            <a:pPr eaLnBrk="1" hangingPunct="1">
              <a:lnSpc>
                <a:spcPct val="90000"/>
              </a:lnSpc>
              <a:buFont typeface="Wingdings 2" pitchFamily="18" charset="2"/>
              <a:buNone/>
            </a:pPr>
            <a:r>
              <a:rPr lang="en-US" sz="2200" dirty="0" smtClean="0">
                <a:solidFill>
                  <a:schemeClr val="tx1"/>
                </a:solidFill>
              </a:rPr>
              <a:t>If the rerated premium is $24,667,000 using the new relativities, then the premium increased 11.1%, and that is the rate impact.</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Implementing Rate relativities</a:t>
            </a:r>
          </a:p>
        </p:txBody>
      </p:sp>
      <p:sp>
        <p:nvSpPr>
          <p:cNvPr id="5120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0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06"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0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08"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09"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10"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1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1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13"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1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1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6" name="Slide Number Placeholder 15"/>
          <p:cNvSpPr>
            <a:spLocks noGrp="1"/>
          </p:cNvSpPr>
          <p:nvPr>
            <p:ph type="sldNum" sz="quarter" idx="12"/>
          </p:nvPr>
        </p:nvSpPr>
        <p:spPr/>
        <p:txBody>
          <a:bodyPr/>
          <a:lstStyle/>
          <a:p>
            <a:pPr>
              <a:defRPr/>
            </a:pPr>
            <a:fld id="{4DDB5BC8-3C3E-42F7-ADFD-9437ADE56599}" type="slidenum">
              <a:rPr lang="en-GB" smtClean="0"/>
              <a:pPr>
                <a:defRPr/>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sz="half" idx="1"/>
          </p:nvPr>
        </p:nvSpPr>
        <p:spPr>
          <a:xfrm>
            <a:off x="457200" y="1295400"/>
            <a:ext cx="8153400" cy="1676400"/>
          </a:xfrm>
        </p:spPr>
        <p:txBody>
          <a:bodyPr/>
          <a:lstStyle/>
          <a:p>
            <a:pPr marL="0" indent="0" eaLnBrk="1" hangingPunct="1">
              <a:buFont typeface="Wingdings" pitchFamily="2" charset="2"/>
              <a:buNone/>
              <a:tabLst>
                <a:tab pos="0" algn="l"/>
              </a:tabLst>
            </a:pPr>
            <a:r>
              <a:rPr lang="en-US" sz="2800" dirty="0" smtClean="0">
                <a:solidFill>
                  <a:schemeClr val="tx1"/>
                </a:solidFill>
              </a:rPr>
              <a:t>Rates are considered to have two pieces:</a:t>
            </a:r>
          </a:p>
          <a:p>
            <a:pPr marL="0" indent="0" algn="ctr" eaLnBrk="1" hangingPunct="1">
              <a:buFont typeface="Wingdings" pitchFamily="2" charset="2"/>
              <a:buNone/>
              <a:tabLst>
                <a:tab pos="0" algn="l"/>
              </a:tabLst>
            </a:pPr>
            <a:r>
              <a:rPr lang="en-US" sz="2800" dirty="0" smtClean="0">
                <a:solidFill>
                  <a:schemeClr val="tx1"/>
                </a:solidFill>
              </a:rPr>
              <a:t>Overall Rate Level &amp; Rate Relativity</a:t>
            </a:r>
          </a:p>
          <a:p>
            <a:pPr marL="0" indent="0" algn="ctr" eaLnBrk="1" hangingPunct="1">
              <a:buFont typeface="Wingdings" pitchFamily="2" charset="2"/>
              <a:buNone/>
              <a:tabLst>
                <a:tab pos="0" algn="l"/>
              </a:tabLst>
            </a:pPr>
            <a:r>
              <a:rPr lang="en-US" b="1" dirty="0" smtClean="0">
                <a:solidFill>
                  <a:schemeClr val="tx1"/>
                </a:solidFill>
              </a:rPr>
              <a:t>Why?</a:t>
            </a:r>
          </a:p>
          <a:p>
            <a:pPr marL="0" indent="0" eaLnBrk="1" hangingPunct="1">
              <a:buFont typeface="Wingdings" pitchFamily="2" charset="2"/>
              <a:buNone/>
              <a:tabLst>
                <a:tab pos="0" algn="l"/>
              </a:tabLst>
            </a:pPr>
            <a:endParaRPr lang="en-US" dirty="0" smtClean="0">
              <a:solidFill>
                <a:schemeClr val="tx1"/>
              </a:solidFill>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smtClean="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a:solidFill>
                  <a:schemeClr val="tx2"/>
                </a:solidFill>
                <a:effectLst>
                  <a:reflection blurRad="12700" stA="48000" endA="300" endPos="55000" dir="5400000" sy="-90000" algn="bl" rotWithShape="0"/>
                </a:effectLst>
                <a:latin typeface="+mj-lt"/>
                <a:ea typeface="+mj-ea"/>
                <a:cs typeface="+mj-cs"/>
              </a:rPr>
              <a:t>relativities</a:t>
            </a:r>
          </a:p>
        </p:txBody>
      </p:sp>
      <p:sp>
        <p:nvSpPr>
          <p:cNvPr id="4" name="TextBox 3"/>
          <p:cNvSpPr txBox="1"/>
          <p:nvPr/>
        </p:nvSpPr>
        <p:spPr>
          <a:xfrm>
            <a:off x="457200" y="2956841"/>
            <a:ext cx="8229600" cy="3477875"/>
          </a:xfrm>
          <a:prstGeom prst="rect">
            <a:avLst/>
          </a:prstGeom>
          <a:noFill/>
        </p:spPr>
        <p:txBody>
          <a:bodyPr numCol="2" spcCol="182880">
            <a:spAutoFit/>
          </a:bodyPr>
          <a:lstStyle/>
          <a:p>
            <a:pPr>
              <a:buClr>
                <a:schemeClr val="tx2">
                  <a:lumMod val="50000"/>
                </a:schemeClr>
              </a:buClr>
              <a:defRPr/>
            </a:pPr>
            <a:r>
              <a:rPr lang="en-US" sz="2000" dirty="0">
                <a:latin typeface="+mn-lt"/>
              </a:rPr>
              <a:t>Having the overall rate </a:t>
            </a:r>
            <a:r>
              <a:rPr lang="en-US" sz="2000" dirty="0" smtClean="0">
                <a:latin typeface="+mn-lt"/>
              </a:rPr>
              <a:t>separate</a:t>
            </a:r>
          </a:p>
          <a:p>
            <a:pPr>
              <a:buClr>
                <a:schemeClr val="tx2">
                  <a:lumMod val="50000"/>
                </a:schemeClr>
              </a:buClr>
              <a:defRPr/>
            </a:pPr>
            <a:r>
              <a:rPr lang="en-US" sz="2000" dirty="0" smtClean="0">
                <a:latin typeface="+mn-lt"/>
              </a:rPr>
              <a:t>lets </a:t>
            </a:r>
            <a:r>
              <a:rPr lang="en-US" sz="2000" dirty="0">
                <a:latin typeface="+mn-lt"/>
              </a:rPr>
              <a:t>you…</a:t>
            </a:r>
          </a:p>
          <a:p>
            <a:pPr lvl="1" indent="-457200">
              <a:buClr>
                <a:schemeClr val="tx2">
                  <a:lumMod val="50000"/>
                </a:schemeClr>
              </a:buClr>
              <a:buFont typeface="+mj-lt"/>
              <a:buAutoNum type="alphaLcParenR"/>
              <a:defRPr/>
            </a:pPr>
            <a:r>
              <a:rPr lang="en-US" sz="2000" dirty="0">
                <a:latin typeface="+mn-lt"/>
              </a:rPr>
              <a:t>Use all the experience to find overall indications.</a:t>
            </a:r>
          </a:p>
          <a:p>
            <a:pPr lvl="1" indent="-457200">
              <a:buClr>
                <a:schemeClr val="tx2">
                  <a:lumMod val="50000"/>
                </a:schemeClr>
              </a:buClr>
              <a:buFont typeface="+mj-lt"/>
              <a:buAutoNum type="alphaLcParenR"/>
              <a:defRPr/>
            </a:pPr>
            <a:r>
              <a:rPr lang="en-US" sz="2000" dirty="0">
                <a:latin typeface="+mn-lt"/>
              </a:rPr>
              <a:t>Use overall trends and development.</a:t>
            </a:r>
          </a:p>
          <a:p>
            <a:pPr lvl="1" indent="-457200">
              <a:buClr>
                <a:schemeClr val="tx2">
                  <a:lumMod val="50000"/>
                </a:schemeClr>
              </a:buClr>
              <a:buFont typeface="+mj-lt"/>
              <a:buAutoNum type="alphaLcParenR"/>
              <a:defRPr/>
            </a:pPr>
            <a:r>
              <a:rPr lang="en-US" sz="2000" dirty="0">
                <a:latin typeface="+mn-lt"/>
              </a:rPr>
              <a:t>Gives the most </a:t>
            </a:r>
            <a:r>
              <a:rPr lang="en-US" sz="2000" dirty="0" smtClean="0">
                <a:latin typeface="+mn-lt"/>
              </a:rPr>
              <a:t>credible</a:t>
            </a:r>
          </a:p>
          <a:p>
            <a:pPr lvl="1">
              <a:buClr>
                <a:schemeClr val="tx2">
                  <a:lumMod val="50000"/>
                </a:schemeClr>
              </a:buClr>
              <a:defRPr/>
            </a:pPr>
            <a:r>
              <a:rPr lang="en-US" sz="2000" dirty="0" smtClean="0">
                <a:latin typeface="+mn-lt"/>
              </a:rPr>
              <a:t>answer </a:t>
            </a:r>
            <a:r>
              <a:rPr lang="en-US" sz="2000" dirty="0">
                <a:latin typeface="+mn-lt"/>
              </a:rPr>
              <a:t>by using all the data.</a:t>
            </a:r>
          </a:p>
          <a:p>
            <a:pPr marL="914400" lvl="1" indent="-457200">
              <a:buClr>
                <a:schemeClr val="tx2">
                  <a:lumMod val="50000"/>
                </a:schemeClr>
              </a:buClr>
              <a:buFont typeface="+mj-lt"/>
              <a:buAutoNum type="alphaLcParenR"/>
              <a:defRPr/>
            </a:pPr>
            <a:endParaRPr lang="en-US" sz="2000" dirty="0">
              <a:latin typeface="+mn-lt"/>
            </a:endParaRPr>
          </a:p>
          <a:p>
            <a:pPr marL="914400" lvl="1" indent="-457200">
              <a:buClr>
                <a:schemeClr val="tx2">
                  <a:lumMod val="50000"/>
                </a:schemeClr>
              </a:buClr>
              <a:buFont typeface="+mj-lt"/>
              <a:buAutoNum type="alphaLcParenR"/>
              <a:defRPr/>
            </a:pPr>
            <a:endParaRPr lang="en-US" sz="2000" dirty="0">
              <a:latin typeface="+mn-lt"/>
            </a:endParaRPr>
          </a:p>
          <a:p>
            <a:pPr marL="457200">
              <a:buClr>
                <a:schemeClr val="tx2">
                  <a:lumMod val="50000"/>
                </a:schemeClr>
              </a:buClr>
              <a:defRPr/>
            </a:pPr>
            <a:endParaRPr lang="en-US" sz="2000" dirty="0" smtClean="0">
              <a:latin typeface="+mn-lt"/>
            </a:endParaRPr>
          </a:p>
          <a:p>
            <a:pPr marL="457200">
              <a:buClr>
                <a:schemeClr val="tx2">
                  <a:lumMod val="50000"/>
                </a:schemeClr>
              </a:buClr>
              <a:defRPr/>
            </a:pPr>
            <a:r>
              <a:rPr lang="en-US" sz="2000" dirty="0" smtClean="0">
                <a:latin typeface="+mn-lt"/>
              </a:rPr>
              <a:t>Determining </a:t>
            </a:r>
            <a:r>
              <a:rPr lang="en-US" sz="2000" dirty="0">
                <a:latin typeface="+mn-lt"/>
              </a:rPr>
              <a:t>correct rate rels requires dealing with all the complexity of different rates…</a:t>
            </a:r>
          </a:p>
          <a:p>
            <a:pPr marL="914400" lvl="1" indent="-457200">
              <a:buClr>
                <a:schemeClr val="tx2">
                  <a:lumMod val="50000"/>
                </a:schemeClr>
              </a:buClr>
              <a:buFont typeface="+mj-lt"/>
              <a:buAutoNum type="alphaLcParenR"/>
              <a:defRPr/>
            </a:pPr>
            <a:r>
              <a:rPr lang="en-US" sz="2000" dirty="0">
                <a:latin typeface="+mn-lt"/>
              </a:rPr>
              <a:t>Slicing and dicing data.</a:t>
            </a:r>
          </a:p>
          <a:p>
            <a:pPr marL="914400" lvl="1" indent="-457200">
              <a:buClr>
                <a:schemeClr val="tx2">
                  <a:lumMod val="50000"/>
                </a:schemeClr>
              </a:buClr>
              <a:buFont typeface="+mj-lt"/>
              <a:buAutoNum type="alphaLcParenR"/>
              <a:defRPr/>
            </a:pPr>
            <a:r>
              <a:rPr lang="en-US" sz="2000" dirty="0">
                <a:latin typeface="+mn-lt"/>
              </a:rPr>
              <a:t>Dealing with the multivariate nature of the problem.</a:t>
            </a:r>
          </a:p>
          <a:p>
            <a:pPr marL="914400" lvl="1" indent="-457200">
              <a:buClr>
                <a:schemeClr val="tx2">
                  <a:lumMod val="50000"/>
                </a:schemeClr>
              </a:buClr>
              <a:buFont typeface="+mj-lt"/>
              <a:buAutoNum type="alphaLcParenR"/>
              <a:defRPr/>
            </a:pPr>
            <a:r>
              <a:rPr lang="en-US" sz="2000" dirty="0">
                <a:latin typeface="+mn-lt"/>
              </a:rPr>
              <a:t>Can ignore trends and loss dev – everything’s relative!</a:t>
            </a:r>
          </a:p>
        </p:txBody>
      </p:sp>
      <p:sp>
        <p:nvSpPr>
          <p:cNvPr id="5" name="TextBox 4"/>
          <p:cNvSpPr txBox="1"/>
          <p:nvPr/>
        </p:nvSpPr>
        <p:spPr>
          <a:xfrm>
            <a:off x="457200" y="6064828"/>
            <a:ext cx="8458200" cy="369888"/>
          </a:xfrm>
          <a:prstGeom prst="rect">
            <a:avLst/>
          </a:prstGeom>
          <a:noFill/>
        </p:spPr>
        <p:txBody>
          <a:bodyPr>
            <a:spAutoFit/>
          </a:bodyPr>
          <a:lstStyle/>
          <a:p>
            <a:pPr>
              <a:defRPr/>
            </a:pPr>
            <a:r>
              <a:rPr lang="en-US" i="1" dirty="0">
                <a:latin typeface="+mn-lt"/>
              </a:rPr>
              <a:t>What assumption do you make by saying trends and loss dev can be ignored?</a:t>
            </a:r>
          </a:p>
        </p:txBody>
      </p:sp>
      <p:sp>
        <p:nvSpPr>
          <p:cNvPr id="8" name="Slide Number Placeholder 3"/>
          <p:cNvSpPr>
            <a:spLocks noGrp="1"/>
          </p:cNvSpPr>
          <p:nvPr>
            <p:ph type="sldNum" sz="quarter" idx="12"/>
          </p:nvPr>
        </p:nvSpPr>
        <p:spPr>
          <a:xfrm>
            <a:off x="8229600" y="6477000"/>
            <a:ext cx="762000" cy="244475"/>
          </a:xfrm>
        </p:spPr>
        <p:txBody>
          <a:bodyPr/>
          <a:lstStyle/>
          <a:p>
            <a:pPr>
              <a:defRPr/>
            </a:pPr>
            <a:fld id="{8BCD1047-7488-4A38-BA94-B70547249FB7}" type="slidenum">
              <a:rPr lang="en-GB" smtClean="0"/>
              <a:pPr>
                <a:defRPr/>
              </a:pPr>
              <a:t>25</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533400" y="1447800"/>
            <a:ext cx="8001000" cy="4495800"/>
          </a:xfrm>
          <a:prstGeom prst="rect">
            <a:avLst/>
          </a:prstGeom>
          <a:noFill/>
          <a:ln w="9525">
            <a:noFill/>
            <a:miter lim="800000"/>
            <a:headEnd/>
            <a:tailEnd/>
          </a:ln>
          <a:effectLst/>
        </p:spPr>
        <p:txBody>
          <a:bodyPr/>
          <a:lstStyle/>
          <a:p>
            <a:pPr marL="342900" indent="-342900">
              <a:spcBef>
                <a:spcPct val="20000"/>
              </a:spcBef>
              <a:buClr>
                <a:schemeClr val="hlink"/>
              </a:buClr>
              <a:buSzPct val="65000"/>
              <a:defRPr/>
            </a:pPr>
            <a:r>
              <a:rPr lang="en-US" sz="2800" dirty="0">
                <a:latin typeface="+mn-lt"/>
              </a:rPr>
              <a:t>Two </a:t>
            </a:r>
            <a:r>
              <a:rPr lang="en-US" sz="2800" dirty="0" smtClean="0">
                <a:latin typeface="+mn-lt"/>
              </a:rPr>
              <a:t>approaches for determining rate relativities:</a:t>
            </a:r>
          </a:p>
          <a:p>
            <a:pPr marL="342900" indent="-342900">
              <a:spcBef>
                <a:spcPct val="20000"/>
              </a:spcBef>
              <a:buClr>
                <a:schemeClr val="hlink"/>
              </a:buClr>
              <a:buSzPct val="65000"/>
              <a:defRPr/>
            </a:pPr>
            <a:endParaRPr lang="en-US" sz="1600" dirty="0">
              <a:latin typeface="+mn-lt"/>
            </a:endParaRPr>
          </a:p>
          <a:p>
            <a:pPr marL="457200" indent="-457200">
              <a:spcBef>
                <a:spcPct val="20000"/>
              </a:spcBef>
              <a:buSzPct val="65000"/>
              <a:defRPr/>
            </a:pPr>
            <a:r>
              <a:rPr lang="en-US" sz="2200" dirty="0" smtClean="0">
                <a:latin typeface="+mn-lt"/>
              </a:rPr>
              <a:t>Keep what you have in place and look only to alterations or additions</a:t>
            </a:r>
          </a:p>
          <a:p>
            <a:pPr marL="914400" lvl="1" indent="-457200">
              <a:spcBef>
                <a:spcPct val="20000"/>
              </a:spcBef>
              <a:buSzPct val="65000"/>
              <a:buFont typeface="Arial" pitchFamily="34" charset="0"/>
              <a:buChar char="•"/>
              <a:defRPr/>
            </a:pPr>
            <a:r>
              <a:rPr lang="en-US" sz="2000" dirty="0" smtClean="0">
                <a:latin typeface="+mn-lt"/>
              </a:rPr>
              <a:t>Examine existing loss ratios</a:t>
            </a:r>
          </a:p>
          <a:p>
            <a:pPr marL="914400" lvl="1" indent="-457200">
              <a:spcBef>
                <a:spcPct val="20000"/>
              </a:spcBef>
              <a:buSzPct val="65000"/>
              <a:buFont typeface="Arial" pitchFamily="34" charset="0"/>
              <a:buChar char="•"/>
              <a:defRPr/>
            </a:pPr>
            <a:r>
              <a:rPr lang="en-US" sz="2000" dirty="0" smtClean="0">
                <a:latin typeface="+mn-lt"/>
              </a:rPr>
              <a:t>Compare actual and expected loss ratio</a:t>
            </a:r>
          </a:p>
          <a:p>
            <a:pPr marL="914400" lvl="1" indent="-457200">
              <a:spcBef>
                <a:spcPct val="20000"/>
              </a:spcBef>
              <a:buSzPct val="65000"/>
              <a:buFont typeface="Arial" pitchFamily="34" charset="0"/>
              <a:buChar char="•"/>
              <a:defRPr/>
            </a:pPr>
            <a:r>
              <a:rPr lang="en-US" sz="2000" dirty="0" smtClean="0">
                <a:latin typeface="+mn-lt"/>
              </a:rPr>
              <a:t>Requires current-leveled premium, but allows for modifications to existing factors</a:t>
            </a:r>
          </a:p>
          <a:p>
            <a:pPr marL="914400" lvl="1" indent="-457200">
              <a:spcBef>
                <a:spcPct val="20000"/>
              </a:spcBef>
              <a:buSzPct val="65000"/>
              <a:defRPr/>
            </a:pPr>
            <a:endParaRPr lang="en-US" sz="900" dirty="0" smtClean="0">
              <a:latin typeface="+mn-lt"/>
            </a:endParaRPr>
          </a:p>
          <a:p>
            <a:pPr marL="457200" indent="-457200">
              <a:spcBef>
                <a:spcPct val="20000"/>
              </a:spcBef>
              <a:buSzPct val="65000"/>
              <a:defRPr/>
            </a:pPr>
            <a:r>
              <a:rPr lang="en-US" sz="2200" dirty="0" smtClean="0">
                <a:latin typeface="+mn-lt"/>
              </a:rPr>
              <a:t>Throw out what you have and start from scratch</a:t>
            </a:r>
          </a:p>
          <a:p>
            <a:pPr marL="914400" lvl="1" indent="-457200">
              <a:spcBef>
                <a:spcPct val="20000"/>
              </a:spcBef>
              <a:buSzPct val="65000"/>
              <a:buFont typeface="Arial" pitchFamily="34" charset="0"/>
              <a:buChar char="•"/>
              <a:defRPr/>
            </a:pPr>
            <a:r>
              <a:rPr lang="en-US" sz="2000" dirty="0" smtClean="0">
                <a:latin typeface="+mn-lt"/>
              </a:rPr>
              <a:t>Model loss costs, or alternatively frequency and severity</a:t>
            </a:r>
          </a:p>
          <a:p>
            <a:pPr marL="914400" lvl="1" indent="-457200">
              <a:spcBef>
                <a:spcPct val="20000"/>
              </a:spcBef>
              <a:buSzPct val="65000"/>
              <a:buFont typeface="Arial" pitchFamily="34" charset="0"/>
              <a:buChar char="•"/>
              <a:defRPr/>
            </a:pPr>
            <a:r>
              <a:rPr lang="en-US" sz="2000" dirty="0" smtClean="0">
                <a:latin typeface="+mn-lt"/>
              </a:rPr>
              <a:t>Develop expected cost per unit of exposure</a:t>
            </a:r>
          </a:p>
          <a:p>
            <a:pPr marL="914400" lvl="1" indent="-457200">
              <a:spcBef>
                <a:spcPct val="20000"/>
              </a:spcBef>
              <a:buSzPct val="65000"/>
              <a:buFont typeface="Arial" pitchFamily="34" charset="0"/>
              <a:buChar char="•"/>
              <a:defRPr/>
            </a:pPr>
            <a:r>
              <a:rPr lang="en-US" sz="2000" dirty="0" smtClean="0">
                <a:latin typeface="+mn-lt"/>
              </a:rPr>
              <a:t>Assumes a from-the-ground-up approach</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26</a:t>
            </a:fld>
            <a:endParaRPr lang="en-GB"/>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extLst>
              <p:ext uri="{D42A27DB-BD31-4B8C-83A1-F6EECF244321}">
                <p14:modId xmlns:p14="http://schemas.microsoft.com/office/powerpoint/2010/main" val="1055687863"/>
              </p:ext>
            </p:extLst>
          </p:nvPr>
        </p:nvGraphicFramePr>
        <p:xfrm>
          <a:off x="685800" y="1905000"/>
          <a:ext cx="7772400" cy="2895600"/>
        </p:xfrm>
        <a:graphic>
          <a:graphicData uri="http://schemas.openxmlformats.org/drawingml/2006/table">
            <a:tbl>
              <a:tblPr/>
              <a:tblGrid>
                <a:gridCol w="762000"/>
                <a:gridCol w="1447800"/>
                <a:gridCol w="1524000"/>
                <a:gridCol w="1981200"/>
                <a:gridCol w="2057400"/>
              </a:tblGrid>
              <a:tr h="914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Class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Exposure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Losses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Pure Premium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Proposed 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14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chemeClr val="tx1"/>
                          </a:solidFill>
                          <a:effectLst/>
                          <a:latin typeface="+mn-lt"/>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rPr>
                        <a:t>6,195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rPr>
                        <a:t>$759,281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rPr>
                        <a:t>$123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chemeClr val="tx1"/>
                          </a:solidFill>
                          <a:effectLst/>
                          <a:latin typeface="+mn-lt"/>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rPr>
                        <a:t>7,508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smtClean="0">
                          <a:ln>
                            <a:noFill/>
                          </a:ln>
                          <a:solidFill>
                            <a:schemeClr val="tx1"/>
                          </a:solidFill>
                          <a:effectLst/>
                          <a:latin typeface="+mn-lt"/>
                        </a:rPr>
                        <a:t>$1,472,719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rPr>
                        <a:t>$196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rPr>
                        <a:t>1.60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5334000" cy="461665"/>
          </a:xfrm>
          <a:prstGeom prst="rect">
            <a:avLst/>
          </a:prstGeom>
          <a:noFill/>
          <a:ln w="9525">
            <a:noFill/>
            <a:miter lim="800000"/>
            <a:headEnd/>
            <a:tailEnd/>
          </a:ln>
        </p:spPr>
        <p:txBody>
          <a:bodyPr wrap="square">
            <a:spAutoFit/>
          </a:bodyPr>
          <a:lstStyle/>
          <a:p>
            <a:pPr>
              <a:defRPr/>
            </a:pPr>
            <a:r>
              <a:rPr lang="en-US" sz="2400" b="1" dirty="0">
                <a:latin typeface="+mn-lt"/>
              </a:rPr>
              <a:t>Pure Premium </a:t>
            </a:r>
            <a:r>
              <a:rPr lang="en-US" sz="2400" b="1" dirty="0" smtClean="0">
                <a:latin typeface="+mn-lt"/>
              </a:rPr>
              <a:t>Method - </a:t>
            </a:r>
            <a:r>
              <a:rPr lang="en-US" sz="2400" b="1" dirty="0" err="1" smtClean="0">
                <a:latin typeface="+mn-lt"/>
              </a:rPr>
              <a:t>Univariate</a:t>
            </a:r>
            <a:endParaRPr lang="en-US" sz="2400" b="1" dirty="0">
              <a:latin typeface="+mn-lt"/>
            </a:endParaRP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E958C1E5-A28E-445D-9CC4-A762DF0CBC5D}" type="slidenum">
              <a:rPr lang="en-GB" smtClean="0"/>
              <a:pPr>
                <a:defRPr/>
              </a:pPr>
              <a:t>27</a:t>
            </a:fld>
            <a:endParaRPr lang="en-GB"/>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nvPr>
        </p:nvGraphicFramePr>
        <p:xfrm>
          <a:off x="685800" y="2362200"/>
          <a:ext cx="5486398" cy="1447800"/>
        </p:xfrm>
        <a:graphic>
          <a:graphicData uri="http://schemas.openxmlformats.org/drawingml/2006/table">
            <a:tbl>
              <a:tblPr/>
              <a:tblGrid>
                <a:gridCol w="968822"/>
                <a:gridCol w="1129394"/>
                <a:gridCol w="1129394"/>
                <a:gridCol w="1129394"/>
                <a:gridCol w="1129394"/>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Age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Exposure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 Cost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12,500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18,500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5334000" cy="800219"/>
          </a:xfrm>
          <a:prstGeom prst="rect">
            <a:avLst/>
          </a:prstGeom>
          <a:noFill/>
          <a:ln w="9525">
            <a:noFill/>
            <a:miter lim="800000"/>
            <a:headEnd/>
            <a:tailEnd/>
          </a:ln>
        </p:spPr>
        <p:txBody>
          <a:bodyPr wrap="square">
            <a:spAutoFit/>
          </a:bodyPr>
          <a:lstStyle/>
          <a:p>
            <a:pPr>
              <a:defRPr/>
            </a:pPr>
            <a:r>
              <a:rPr lang="en-US" sz="2400" b="1" dirty="0">
                <a:latin typeface="+mn-lt"/>
              </a:rPr>
              <a:t>Pure Premium </a:t>
            </a:r>
            <a:r>
              <a:rPr lang="en-US" sz="2400" b="1" dirty="0" smtClean="0">
                <a:latin typeface="+mn-lt"/>
              </a:rPr>
              <a:t>Method – </a:t>
            </a:r>
            <a:r>
              <a:rPr lang="en-US" sz="2400" b="1" dirty="0" err="1" smtClean="0">
                <a:latin typeface="+mn-lt"/>
              </a:rPr>
              <a:t>Univariate</a:t>
            </a:r>
            <a:endParaRPr lang="en-US" sz="2400" b="1" dirty="0" smtClean="0">
              <a:latin typeface="+mn-lt"/>
            </a:endParaRPr>
          </a:p>
          <a:p>
            <a:pPr>
              <a:defRPr/>
            </a:pPr>
            <a:r>
              <a:rPr lang="en-US" sz="2200" dirty="0" smtClean="0">
                <a:latin typeface="+mn-lt"/>
              </a:rPr>
              <a:t>Solve for the rate relativities</a:t>
            </a:r>
            <a:endParaRPr lang="en-US" sz="2200" dirty="0">
              <a:latin typeface="+mn-lt"/>
            </a:endParaRP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E958C1E5-A28E-445D-9CC4-A762DF0CBC5D}" type="slidenum">
              <a:rPr lang="en-GB" smtClean="0"/>
              <a:pPr>
                <a:defRPr/>
              </a:pPr>
              <a:t>28</a:t>
            </a:fld>
            <a:endParaRPr lang="en-GB"/>
          </a:p>
        </p:txBody>
      </p:sp>
      <p:graphicFrame>
        <p:nvGraphicFramePr>
          <p:cNvPr id="10" name="Group 102"/>
          <p:cNvGraphicFramePr>
            <a:graphicFrameLocks/>
          </p:cNvGraphicFramePr>
          <p:nvPr/>
        </p:nvGraphicFramePr>
        <p:xfrm>
          <a:off x="685800" y="4038600"/>
          <a:ext cx="5486398" cy="1447800"/>
        </p:xfrm>
        <a:graphic>
          <a:graphicData uri="http://schemas.openxmlformats.org/drawingml/2006/table">
            <a:tbl>
              <a:tblPr/>
              <a:tblGrid>
                <a:gridCol w="968822"/>
                <a:gridCol w="1129394"/>
                <a:gridCol w="1129394"/>
                <a:gridCol w="1129394"/>
                <a:gridCol w="1129394"/>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Points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Exposure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 Cost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12,000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18,500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nvPr>
        </p:nvGraphicFramePr>
        <p:xfrm>
          <a:off x="685800" y="2362200"/>
          <a:ext cx="5486398" cy="1447800"/>
        </p:xfrm>
        <a:graphic>
          <a:graphicData uri="http://schemas.openxmlformats.org/drawingml/2006/table">
            <a:tbl>
              <a:tblPr/>
              <a:tblGrid>
                <a:gridCol w="968822"/>
                <a:gridCol w="1129394"/>
                <a:gridCol w="1129394"/>
                <a:gridCol w="1129394"/>
                <a:gridCol w="1129394"/>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Age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Exposure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 Cost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3.20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12,500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18,500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5334000" cy="800219"/>
          </a:xfrm>
          <a:prstGeom prst="rect">
            <a:avLst/>
          </a:prstGeom>
          <a:noFill/>
          <a:ln w="9525">
            <a:noFill/>
            <a:miter lim="800000"/>
            <a:headEnd/>
            <a:tailEnd/>
          </a:ln>
        </p:spPr>
        <p:txBody>
          <a:bodyPr wrap="square">
            <a:spAutoFit/>
          </a:bodyPr>
          <a:lstStyle/>
          <a:p>
            <a:pPr>
              <a:defRPr/>
            </a:pPr>
            <a:r>
              <a:rPr lang="en-US" sz="2400" b="1" dirty="0">
                <a:latin typeface="+mn-lt"/>
              </a:rPr>
              <a:t>Pure Premium </a:t>
            </a:r>
            <a:r>
              <a:rPr lang="en-US" sz="2400" b="1" dirty="0" smtClean="0">
                <a:latin typeface="+mn-lt"/>
              </a:rPr>
              <a:t>Method – </a:t>
            </a:r>
            <a:r>
              <a:rPr lang="en-US" sz="2400" b="1" dirty="0" err="1" smtClean="0">
                <a:latin typeface="+mn-lt"/>
              </a:rPr>
              <a:t>Univariate</a:t>
            </a:r>
            <a:endParaRPr lang="en-US" sz="2400" b="1" dirty="0" smtClean="0">
              <a:latin typeface="+mn-lt"/>
            </a:endParaRPr>
          </a:p>
          <a:p>
            <a:pPr>
              <a:defRPr/>
            </a:pPr>
            <a:r>
              <a:rPr lang="en-US" sz="2200" dirty="0" smtClean="0">
                <a:latin typeface="+mn-lt"/>
              </a:rPr>
              <a:t>Solve for the rate relativities</a:t>
            </a:r>
            <a:endParaRPr lang="en-US" sz="2200" dirty="0">
              <a:latin typeface="+mn-lt"/>
            </a:endParaRP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E958C1E5-A28E-445D-9CC4-A762DF0CBC5D}" type="slidenum">
              <a:rPr lang="en-GB" smtClean="0"/>
              <a:pPr>
                <a:defRPr/>
              </a:pPr>
              <a:t>29</a:t>
            </a:fld>
            <a:endParaRPr lang="en-GB"/>
          </a:p>
        </p:txBody>
      </p:sp>
      <p:graphicFrame>
        <p:nvGraphicFramePr>
          <p:cNvPr id="10" name="Group 102"/>
          <p:cNvGraphicFramePr>
            <a:graphicFrameLocks/>
          </p:cNvGraphicFramePr>
          <p:nvPr/>
        </p:nvGraphicFramePr>
        <p:xfrm>
          <a:off x="685800" y="4038600"/>
          <a:ext cx="5486398" cy="1447800"/>
        </p:xfrm>
        <a:graphic>
          <a:graphicData uri="http://schemas.openxmlformats.org/drawingml/2006/table">
            <a:tbl>
              <a:tblPr/>
              <a:tblGrid>
                <a:gridCol w="968822"/>
                <a:gridCol w="1129394"/>
                <a:gridCol w="1129394"/>
                <a:gridCol w="1129394"/>
                <a:gridCol w="1129394"/>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Points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Exposure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 Cost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12,000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1.69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18,500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 name="TextBox 7"/>
          <p:cNvSpPr txBox="1"/>
          <p:nvPr/>
        </p:nvSpPr>
        <p:spPr>
          <a:xfrm>
            <a:off x="6400800" y="2362200"/>
            <a:ext cx="2286000" cy="2862322"/>
          </a:xfrm>
          <a:prstGeom prst="rect">
            <a:avLst/>
          </a:prstGeom>
          <a:noFill/>
        </p:spPr>
        <p:txBody>
          <a:bodyPr wrap="square" rtlCol="0">
            <a:spAutoFit/>
          </a:bodyPr>
          <a:lstStyle/>
          <a:p>
            <a:r>
              <a:rPr lang="en-US" sz="2000" i="1" dirty="0" smtClean="0">
                <a:latin typeface="+mn-lt"/>
              </a:rPr>
              <a:t>How much should we charge younger, pointed drivers?</a:t>
            </a:r>
          </a:p>
          <a:p>
            <a:endParaRPr lang="en-US" sz="2000" i="1" dirty="0">
              <a:latin typeface="+mn-lt"/>
            </a:endParaRPr>
          </a:p>
          <a:p>
            <a:r>
              <a:rPr lang="en-US" sz="2000" dirty="0" smtClean="0">
                <a:latin typeface="+mn-lt"/>
              </a:rPr>
              <a:t>3.20 * 1.69 = 5.42</a:t>
            </a:r>
          </a:p>
          <a:p>
            <a:endParaRPr lang="en-US" sz="2000" dirty="0">
              <a:latin typeface="+mn-lt"/>
            </a:endParaRPr>
          </a:p>
          <a:p>
            <a:r>
              <a:rPr lang="en-US" sz="2000" dirty="0" smtClean="0">
                <a:latin typeface="+mn-lt"/>
              </a:rPr>
              <a:t>Or, 5.42 times as much as we charge older, clean drivers.</a:t>
            </a:r>
            <a:endParaRPr lang="en-US" sz="2000" dirty="0">
              <a:latin typeface="+mn-lt"/>
            </a:endParaRPr>
          </a:p>
        </p:txBody>
      </p:sp>
      <p:sp>
        <p:nvSpPr>
          <p:cNvPr id="9" name="TextBox 40"/>
          <p:cNvSpPr txBox="1">
            <a:spLocks noChangeArrowheads="1"/>
          </p:cNvSpPr>
          <p:nvPr/>
        </p:nvSpPr>
        <p:spPr bwMode="auto">
          <a:xfrm>
            <a:off x="3124200" y="5638800"/>
            <a:ext cx="3276600" cy="461665"/>
          </a:xfrm>
          <a:prstGeom prst="rect">
            <a:avLst/>
          </a:prstGeom>
          <a:noFill/>
          <a:ln w="9525">
            <a:noFill/>
            <a:miter lim="800000"/>
            <a:headEnd/>
            <a:tailEnd/>
          </a:ln>
        </p:spPr>
        <p:txBody>
          <a:bodyPr wrap="square">
            <a:spAutoFit/>
          </a:bodyPr>
          <a:lstStyle/>
          <a:p>
            <a:pPr>
              <a:defRPr/>
            </a:pPr>
            <a:r>
              <a:rPr lang="en-US" sz="2400" i="1" dirty="0" smtClean="0">
                <a:latin typeface="+mn-lt"/>
              </a:rPr>
              <a:t>Where’s the problem?</a:t>
            </a:r>
            <a:endParaRPr lang="en-US" sz="2200" i="1" dirty="0">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457200"/>
            <a:ext cx="8686800" cy="838200"/>
          </a:xfrm>
        </p:spPr>
        <p:txBody>
          <a:bodyPr/>
          <a:lstStyle/>
          <a:p>
            <a:pPr eaLnBrk="1" fontAlgn="auto" hangingPunct="1">
              <a:spcAft>
                <a:spcPts val="0"/>
              </a:spcAft>
              <a:defRPr/>
            </a:pPr>
            <a:r>
              <a:rPr lang="en-US" sz="3100" dirty="0"/>
              <a:t>Introduction</a:t>
            </a:r>
            <a:r>
              <a:rPr lang="en-US" sz="3100" b="1" dirty="0"/>
              <a:t> </a:t>
            </a:r>
            <a:r>
              <a:rPr lang="en-US" sz="3100" dirty="0"/>
              <a:t>to Ratemaking Relativities</a:t>
            </a:r>
          </a:p>
        </p:txBody>
      </p:sp>
      <p:sp>
        <p:nvSpPr>
          <p:cNvPr id="3075" name="Rectangle 3"/>
          <p:cNvSpPr>
            <a:spLocks noGrp="1" noChangeArrowheads="1"/>
          </p:cNvSpPr>
          <p:nvPr>
            <p:ph idx="1"/>
          </p:nvPr>
        </p:nvSpPr>
        <p:spPr>
          <a:xfrm>
            <a:off x="685800" y="1447800"/>
            <a:ext cx="7848600" cy="4876800"/>
          </a:xfrm>
        </p:spPr>
        <p:txBody>
          <a:bodyPr>
            <a:normAutofit/>
          </a:bodyPr>
          <a:lstStyle/>
          <a:p>
            <a:pPr eaLnBrk="1" fontAlgn="auto" hangingPunct="1">
              <a:spcAft>
                <a:spcPts val="0"/>
              </a:spcAft>
              <a:buFont typeface="Wingdings 2" pitchFamily="18" charset="2"/>
              <a:buNone/>
              <a:defRPr/>
            </a:pPr>
            <a:r>
              <a:rPr lang="en-US" u="sng" dirty="0" smtClean="0">
                <a:solidFill>
                  <a:schemeClr val="tx1"/>
                </a:solidFill>
              </a:rPr>
              <a:t>Agenda</a:t>
            </a:r>
          </a:p>
          <a:p>
            <a:pPr eaLnBrk="1" fontAlgn="auto" hangingPunct="1">
              <a:spcBef>
                <a:spcPts val="2400"/>
              </a:spcBef>
              <a:spcAft>
                <a:spcPts val="0"/>
              </a:spcAft>
              <a:buClr>
                <a:schemeClr val="tx2">
                  <a:lumMod val="50000"/>
                </a:schemeClr>
              </a:buClr>
              <a:buSzPct val="100000"/>
              <a:buFont typeface="Arial" pitchFamily="34" charset="0"/>
              <a:buChar char="•"/>
              <a:defRPr/>
            </a:pPr>
            <a:r>
              <a:rPr lang="en-US" dirty="0" smtClean="0">
                <a:solidFill>
                  <a:schemeClr val="tx1"/>
                </a:solidFill>
              </a:rPr>
              <a:t>Purposes &amp; considerations of risk classification systems</a:t>
            </a:r>
          </a:p>
          <a:p>
            <a:pPr eaLnBrk="1" fontAlgn="auto" hangingPunct="1">
              <a:spcBef>
                <a:spcPts val="2400"/>
              </a:spcBef>
              <a:spcAft>
                <a:spcPts val="0"/>
              </a:spcAft>
              <a:buClr>
                <a:schemeClr val="tx2">
                  <a:lumMod val="50000"/>
                </a:schemeClr>
              </a:buClr>
              <a:buSzPct val="100000"/>
              <a:buFont typeface="Arial" pitchFamily="34" charset="0"/>
              <a:buChar char="•"/>
              <a:defRPr/>
            </a:pPr>
            <a:r>
              <a:rPr lang="en-US" dirty="0" smtClean="0">
                <a:solidFill>
                  <a:schemeClr val="tx1"/>
                </a:solidFill>
              </a:rPr>
              <a:t>Implementation issues to consider</a:t>
            </a:r>
          </a:p>
          <a:p>
            <a:pPr eaLnBrk="1" fontAlgn="auto" hangingPunct="1">
              <a:spcBef>
                <a:spcPts val="2400"/>
              </a:spcBef>
              <a:spcAft>
                <a:spcPts val="0"/>
              </a:spcAft>
              <a:buClr>
                <a:schemeClr val="tx2">
                  <a:lumMod val="50000"/>
                </a:schemeClr>
              </a:buClr>
              <a:buSzPct val="100000"/>
              <a:buFont typeface="Arial" pitchFamily="34" charset="0"/>
              <a:buChar char="•"/>
              <a:defRPr/>
            </a:pPr>
            <a:r>
              <a:rPr lang="en-US" dirty="0" smtClean="0">
                <a:solidFill>
                  <a:schemeClr val="tx1"/>
                </a:solidFill>
              </a:rPr>
              <a:t>Determining rate relativities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105529E9-BC6C-486A-988E-7632563927F7}" type="slidenum">
              <a:rPr lang="en-GB" smtClean="0"/>
              <a:pPr>
                <a:defRPr/>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nvPr>
        </p:nvGraphicFramePr>
        <p:xfrm>
          <a:off x="685800" y="2362200"/>
          <a:ext cx="6324600" cy="2209800"/>
        </p:xfrm>
        <a:graphic>
          <a:graphicData uri="http://schemas.openxmlformats.org/drawingml/2006/table">
            <a:tbl>
              <a:tblPr/>
              <a:tblGrid>
                <a:gridCol w="926180"/>
                <a:gridCol w="1079684"/>
                <a:gridCol w="1079684"/>
                <a:gridCol w="1079684"/>
                <a:gridCol w="1079684"/>
                <a:gridCol w="1079684"/>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Age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Exposure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 Cost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7,500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h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1"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18,500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6781800" cy="800219"/>
          </a:xfrm>
          <a:prstGeom prst="rect">
            <a:avLst/>
          </a:prstGeom>
          <a:noFill/>
          <a:ln w="9525">
            <a:noFill/>
            <a:miter lim="800000"/>
            <a:headEnd/>
            <a:tailEnd/>
          </a:ln>
        </p:spPr>
        <p:txBody>
          <a:bodyPr wrap="square">
            <a:spAutoFit/>
          </a:bodyPr>
          <a:lstStyle/>
          <a:p>
            <a:pPr>
              <a:defRPr/>
            </a:pPr>
            <a:r>
              <a:rPr lang="en-US" sz="2400" b="1" dirty="0">
                <a:latin typeface="+mn-lt"/>
              </a:rPr>
              <a:t>Pure Premium </a:t>
            </a:r>
            <a:r>
              <a:rPr lang="en-US" sz="2400" b="1" dirty="0" smtClean="0">
                <a:latin typeface="+mn-lt"/>
              </a:rPr>
              <a:t>Method – Multivariate</a:t>
            </a:r>
          </a:p>
          <a:p>
            <a:pPr>
              <a:defRPr/>
            </a:pPr>
            <a:r>
              <a:rPr lang="en-US" sz="2200" dirty="0" smtClean="0">
                <a:latin typeface="+mn-lt"/>
              </a:rPr>
              <a:t>Solve for the rate relativities again</a:t>
            </a:r>
            <a:endParaRPr lang="en-US" sz="2200" dirty="0">
              <a:latin typeface="+mn-lt"/>
            </a:endParaRP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E958C1E5-A28E-445D-9CC4-A762DF0CBC5D}" type="slidenum">
              <a:rPr lang="en-GB" smtClean="0"/>
              <a:pPr>
                <a:defRPr/>
              </a:pPr>
              <a:t>30</a:t>
            </a:fld>
            <a:endParaRPr lang="en-GB"/>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nvPr>
        </p:nvGraphicFramePr>
        <p:xfrm>
          <a:off x="685800" y="2362200"/>
          <a:ext cx="6324600" cy="2209800"/>
        </p:xfrm>
        <a:graphic>
          <a:graphicData uri="http://schemas.openxmlformats.org/drawingml/2006/table">
            <a:tbl>
              <a:tblPr/>
              <a:tblGrid>
                <a:gridCol w="926180"/>
                <a:gridCol w="1079684"/>
                <a:gridCol w="1079684"/>
                <a:gridCol w="1079684"/>
                <a:gridCol w="1079684"/>
                <a:gridCol w="1079684"/>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Age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Points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Exposure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Loss Cost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3.00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7,500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gridSpan="2">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hMerge="1">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1"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18,500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endParaRPr kumimoji="0" lang="en-US" sz="1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6324600" cy="800219"/>
          </a:xfrm>
          <a:prstGeom prst="rect">
            <a:avLst/>
          </a:prstGeom>
          <a:noFill/>
          <a:ln w="9525">
            <a:noFill/>
            <a:miter lim="800000"/>
            <a:headEnd/>
            <a:tailEnd/>
          </a:ln>
        </p:spPr>
        <p:txBody>
          <a:bodyPr wrap="square">
            <a:spAutoFit/>
          </a:bodyPr>
          <a:lstStyle/>
          <a:p>
            <a:pPr>
              <a:defRPr/>
            </a:pPr>
            <a:r>
              <a:rPr lang="en-US" sz="2400" b="1" dirty="0">
                <a:latin typeface="+mn-lt"/>
              </a:rPr>
              <a:t>Pure Premium </a:t>
            </a:r>
            <a:r>
              <a:rPr lang="en-US" sz="2400" b="1" dirty="0" smtClean="0">
                <a:latin typeface="+mn-lt"/>
              </a:rPr>
              <a:t>Method – Multivariate</a:t>
            </a:r>
          </a:p>
          <a:p>
            <a:pPr>
              <a:defRPr/>
            </a:pPr>
            <a:r>
              <a:rPr lang="en-US" sz="2200" dirty="0" smtClean="0">
                <a:latin typeface="+mn-lt"/>
              </a:rPr>
              <a:t>Solve for the rate relativities again</a:t>
            </a:r>
            <a:endParaRPr lang="en-US" sz="2200" dirty="0">
              <a:latin typeface="+mn-lt"/>
            </a:endParaRP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E958C1E5-A28E-445D-9CC4-A762DF0CBC5D}" type="slidenum">
              <a:rPr lang="en-GB" smtClean="0"/>
              <a:pPr>
                <a:defRPr/>
              </a:pPr>
              <a:t>31</a:t>
            </a:fld>
            <a:endParaRPr lang="en-GB"/>
          </a:p>
        </p:txBody>
      </p:sp>
      <p:sp>
        <p:nvSpPr>
          <p:cNvPr id="8" name="TextBox 7"/>
          <p:cNvSpPr txBox="1"/>
          <p:nvPr/>
        </p:nvSpPr>
        <p:spPr>
          <a:xfrm>
            <a:off x="685800" y="4800600"/>
            <a:ext cx="7620000" cy="1631216"/>
          </a:xfrm>
          <a:prstGeom prst="rect">
            <a:avLst/>
          </a:prstGeom>
          <a:noFill/>
        </p:spPr>
        <p:txBody>
          <a:bodyPr wrap="square" rtlCol="0">
            <a:spAutoFit/>
          </a:bodyPr>
          <a:lstStyle/>
          <a:p>
            <a:r>
              <a:rPr lang="en-US" sz="2000" i="1" dirty="0" smtClean="0">
                <a:latin typeface="+mn-lt"/>
              </a:rPr>
              <a:t>Now we charge younger, pointed drivers 4.5 times as much as the base driver.</a:t>
            </a:r>
          </a:p>
          <a:p>
            <a:endParaRPr lang="en-US" sz="2000" i="1" dirty="0">
              <a:latin typeface="+mn-lt"/>
            </a:endParaRPr>
          </a:p>
          <a:p>
            <a:pPr algn="ctr"/>
            <a:r>
              <a:rPr lang="en-US" sz="2000" b="1" dirty="0" smtClean="0">
                <a:latin typeface="+mn-lt"/>
              </a:rPr>
              <a:t>What we have here is a correlation of the exposure distributions of Age and Points.</a:t>
            </a:r>
          </a:p>
        </p:txBody>
      </p:sp>
      <p:sp>
        <p:nvSpPr>
          <p:cNvPr id="10" name="TextBox 9"/>
          <p:cNvSpPr txBox="1"/>
          <p:nvPr/>
        </p:nvSpPr>
        <p:spPr>
          <a:xfrm>
            <a:off x="7239000" y="2819400"/>
            <a:ext cx="1447800" cy="923330"/>
          </a:xfrm>
          <a:prstGeom prst="rect">
            <a:avLst/>
          </a:prstGeom>
          <a:noFill/>
        </p:spPr>
        <p:txBody>
          <a:bodyPr wrap="square" rtlCol="0">
            <a:spAutoFit/>
          </a:bodyPr>
          <a:lstStyle/>
          <a:p>
            <a:pPr algn="ctr"/>
            <a:r>
              <a:rPr lang="en-US" i="1" dirty="0" smtClean="0">
                <a:latin typeface="+mn-lt"/>
              </a:rPr>
              <a:t>Our previous estimate was 5.42</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457200" y="1371600"/>
            <a:ext cx="8001000" cy="4495800"/>
          </a:xfrm>
          <a:prstGeom prst="rect">
            <a:avLst/>
          </a:prstGeom>
          <a:noFill/>
          <a:ln w="9525">
            <a:noFill/>
            <a:miter lim="800000"/>
            <a:headEnd/>
            <a:tailEnd/>
          </a:ln>
          <a:effectLst/>
        </p:spPr>
        <p:txBody>
          <a:bodyPr/>
          <a:lstStyle/>
          <a:p>
            <a:pPr marL="342900" indent="-342900">
              <a:spcBef>
                <a:spcPct val="20000"/>
              </a:spcBef>
              <a:buClr>
                <a:schemeClr val="hlink"/>
              </a:buClr>
              <a:buSzPct val="65000"/>
              <a:defRPr/>
            </a:pPr>
            <a:r>
              <a:rPr lang="en-US" sz="2400" b="1" dirty="0" smtClean="0">
                <a:latin typeface="+mn-lt"/>
              </a:rPr>
              <a:t>Point of Confusion:  Correlation versus Interaction</a:t>
            </a:r>
          </a:p>
          <a:p>
            <a:pPr marL="342900" indent="-342900">
              <a:spcBef>
                <a:spcPct val="20000"/>
              </a:spcBef>
              <a:buClr>
                <a:schemeClr val="hlink"/>
              </a:buClr>
              <a:buSzPct val="65000"/>
              <a:defRPr/>
            </a:pPr>
            <a:endParaRPr lang="en-US" sz="1600" dirty="0">
              <a:latin typeface="+mn-lt"/>
            </a:endParaRPr>
          </a:p>
          <a:p>
            <a:pPr marL="447675" indent="-447675" eaLnBrk="1" hangingPunct="1">
              <a:spcBef>
                <a:spcPct val="20000"/>
              </a:spcBef>
              <a:buClr>
                <a:schemeClr val="accent1"/>
              </a:buClr>
              <a:buSzPct val="70000"/>
              <a:buFont typeface="Wingdings" pitchFamily="2" charset="2"/>
              <a:buNone/>
            </a:pPr>
            <a:r>
              <a:rPr lang="en-US" sz="2000" dirty="0" smtClean="0">
                <a:latin typeface="+mn-lt"/>
              </a:rPr>
              <a:t>Correlations between two variables’ exposure distributions cause the results to be linked.  This is NOT an interaction.  It is an important effect and using multivariate techniques solves this problem.  Often referred to as “double counting” the effect of a predictor.</a:t>
            </a:r>
          </a:p>
          <a:p>
            <a:pPr marL="447675" indent="-447675" eaLnBrk="1" hangingPunct="1">
              <a:spcBef>
                <a:spcPct val="20000"/>
              </a:spcBef>
              <a:buClr>
                <a:schemeClr val="accent1"/>
              </a:buClr>
              <a:buSzPct val="70000"/>
              <a:buFont typeface="Wingdings" pitchFamily="2" charset="2"/>
              <a:buNone/>
            </a:pPr>
            <a:endParaRPr lang="en-US" sz="2000" dirty="0">
              <a:latin typeface="+mn-lt"/>
            </a:endParaRPr>
          </a:p>
          <a:p>
            <a:pPr marL="447675" indent="-447675">
              <a:spcBef>
                <a:spcPct val="20000"/>
              </a:spcBef>
              <a:buClr>
                <a:schemeClr val="accent1"/>
              </a:buClr>
              <a:buSzPct val="70000"/>
            </a:pPr>
            <a:r>
              <a:rPr lang="en-US" sz="2000" dirty="0" smtClean="0">
                <a:latin typeface="+mn-lt"/>
              </a:rPr>
              <a:t>Interactions are correlations between two variables’ indicated factors.  When you don’t know what factor to use until both variables are specified, you have an interaction.</a:t>
            </a:r>
          </a:p>
          <a:p>
            <a:pPr marL="447675" indent="-447675" eaLnBrk="1" hangingPunct="1">
              <a:spcBef>
                <a:spcPct val="20000"/>
              </a:spcBef>
              <a:buClr>
                <a:schemeClr val="accent1"/>
              </a:buClr>
              <a:buSzPct val="70000"/>
              <a:buFont typeface="Wingdings" pitchFamily="2" charset="2"/>
              <a:buNone/>
            </a:pPr>
            <a:endParaRPr lang="en-US" sz="2000" dirty="0" smtClean="0">
              <a:latin typeface="+mn-lt"/>
            </a:endParaRPr>
          </a:p>
          <a:p>
            <a:pPr marL="447675" indent="-447675">
              <a:spcBef>
                <a:spcPct val="20000"/>
              </a:spcBef>
              <a:buClr>
                <a:schemeClr val="accent1"/>
              </a:buClr>
              <a:buSzPct val="70000"/>
            </a:pPr>
            <a:r>
              <a:rPr lang="en-US" sz="2000" dirty="0" smtClean="0">
                <a:latin typeface="+mn-lt"/>
              </a:rPr>
              <a:t>It is perfectly possible for two variables to be correlated but have no interaction.  It is also possible for two variables to have an interaction but not be correlated!</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32</a:t>
            </a:fld>
            <a:endParaRPr lang="en-GB"/>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nvPr>
        </p:nvGraphicFramePr>
        <p:xfrm>
          <a:off x="533400" y="2362200"/>
          <a:ext cx="3886200" cy="1447800"/>
        </p:xfrm>
        <a:graphic>
          <a:graphicData uri="http://schemas.openxmlformats.org/drawingml/2006/table">
            <a:tbl>
              <a:tblPr/>
              <a:tblGrid>
                <a:gridCol w="1143000"/>
                <a:gridCol w="914400"/>
                <a:gridCol w="914400"/>
                <a:gridCol w="914400"/>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Exposure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charset="0"/>
                        </a:rPr>
                        <a:t>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charset="0"/>
                        </a:rPr>
                        <a:t>600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1,150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7315200" cy="830997"/>
          </a:xfrm>
          <a:prstGeom prst="rect">
            <a:avLst/>
          </a:prstGeom>
          <a:noFill/>
          <a:ln w="9525">
            <a:noFill/>
            <a:miter lim="800000"/>
            <a:headEnd/>
            <a:tailEnd/>
          </a:ln>
        </p:spPr>
        <p:txBody>
          <a:bodyPr wrap="square">
            <a:spAutoFit/>
          </a:bodyPr>
          <a:lstStyle/>
          <a:p>
            <a:pPr>
              <a:defRPr/>
            </a:pPr>
            <a:r>
              <a:rPr lang="en-US" sz="2400" b="1" dirty="0" smtClean="0">
                <a:latin typeface="+mn-lt"/>
              </a:rPr>
              <a:t>Correlation of exposure distributions –</a:t>
            </a:r>
          </a:p>
          <a:p>
            <a:pPr>
              <a:defRPr/>
            </a:pPr>
            <a:r>
              <a:rPr lang="en-US" sz="2400" b="1" dirty="0">
                <a:latin typeface="+mn-lt"/>
              </a:rPr>
              <a:t>	</a:t>
            </a:r>
            <a:r>
              <a:rPr lang="en-US" sz="2400" b="1" dirty="0" smtClean="0">
                <a:latin typeface="+mn-lt"/>
              </a:rPr>
              <a:t>			no Interaction of fields</a:t>
            </a: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E958C1E5-A28E-445D-9CC4-A762DF0CBC5D}" type="slidenum">
              <a:rPr lang="en-GB" smtClean="0"/>
              <a:pPr>
                <a:defRPr/>
              </a:pPr>
              <a:t>33</a:t>
            </a:fld>
            <a:endParaRPr lang="en-GB"/>
          </a:p>
        </p:txBody>
      </p:sp>
      <p:graphicFrame>
        <p:nvGraphicFramePr>
          <p:cNvPr id="11" name="Group 102"/>
          <p:cNvGraphicFramePr>
            <a:graphicFrameLocks/>
          </p:cNvGraphicFramePr>
          <p:nvPr/>
        </p:nvGraphicFramePr>
        <p:xfrm>
          <a:off x="4724400" y="2362200"/>
          <a:ext cx="3886200" cy="1447800"/>
        </p:xfrm>
        <a:graphic>
          <a:graphicData uri="http://schemas.openxmlformats.org/drawingml/2006/table">
            <a:tbl>
              <a:tblPr/>
              <a:tblGrid>
                <a:gridCol w="1143000"/>
                <a:gridCol w="914400"/>
                <a:gridCol w="914400"/>
                <a:gridCol w="914400"/>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Loss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charset="0"/>
                        </a:rPr>
                        <a:t>4,500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charset="0"/>
                        </a:rPr>
                        <a:t>6,000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7,500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12,500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charset="0"/>
                        </a:rPr>
                        <a:t>6,500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smtClean="0">
                          <a:ln>
                            <a:noFill/>
                          </a:ln>
                          <a:solidFill>
                            <a:schemeClr val="tx1"/>
                          </a:solidFill>
                          <a:effectLst/>
                          <a:latin typeface="Arial" charset="0"/>
                        </a:rPr>
                        <a:t>12,000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18,500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 name="Group 102"/>
          <p:cNvGraphicFramePr>
            <a:graphicFrameLocks/>
          </p:cNvGraphicFramePr>
          <p:nvPr/>
        </p:nvGraphicFramePr>
        <p:xfrm>
          <a:off x="3124200" y="4343400"/>
          <a:ext cx="2971800" cy="1066800"/>
        </p:xfrm>
        <a:graphic>
          <a:graphicData uri="http://schemas.openxmlformats.org/drawingml/2006/table">
            <a:tbl>
              <a:tblPr/>
              <a:tblGrid>
                <a:gridCol w="1143000"/>
                <a:gridCol w="914400"/>
                <a:gridCol w="914400"/>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Loss Cost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nvPr>
        </p:nvGraphicFramePr>
        <p:xfrm>
          <a:off x="533400" y="2362200"/>
          <a:ext cx="3886200" cy="1447800"/>
        </p:xfrm>
        <a:graphic>
          <a:graphicData uri="http://schemas.openxmlformats.org/drawingml/2006/table">
            <a:tbl>
              <a:tblPr/>
              <a:tblGrid>
                <a:gridCol w="1143000"/>
                <a:gridCol w="914400"/>
                <a:gridCol w="914400"/>
                <a:gridCol w="914400"/>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Exposure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900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1,350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7315200" cy="830997"/>
          </a:xfrm>
          <a:prstGeom prst="rect">
            <a:avLst/>
          </a:prstGeom>
          <a:noFill/>
          <a:ln w="9525">
            <a:noFill/>
            <a:miter lim="800000"/>
            <a:headEnd/>
            <a:tailEnd/>
          </a:ln>
        </p:spPr>
        <p:txBody>
          <a:bodyPr wrap="square">
            <a:spAutoFit/>
          </a:bodyPr>
          <a:lstStyle/>
          <a:p>
            <a:pPr>
              <a:defRPr/>
            </a:pPr>
            <a:r>
              <a:rPr lang="en-US" sz="2400" b="1" dirty="0" smtClean="0">
                <a:latin typeface="+mn-lt"/>
              </a:rPr>
              <a:t>Interaction of fields –</a:t>
            </a:r>
          </a:p>
          <a:p>
            <a:pPr>
              <a:defRPr/>
            </a:pPr>
            <a:r>
              <a:rPr lang="en-US" sz="2400" b="1" dirty="0">
                <a:latin typeface="+mn-lt"/>
              </a:rPr>
              <a:t>	</a:t>
            </a:r>
            <a:r>
              <a:rPr lang="en-US" sz="2400" b="1" dirty="0" smtClean="0">
                <a:latin typeface="+mn-lt"/>
              </a:rPr>
              <a:t>no Correlation of exposure distributions</a:t>
            </a: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E958C1E5-A28E-445D-9CC4-A762DF0CBC5D}" type="slidenum">
              <a:rPr lang="en-GB" smtClean="0"/>
              <a:pPr>
                <a:defRPr/>
              </a:pPr>
              <a:t>34</a:t>
            </a:fld>
            <a:endParaRPr lang="en-GB"/>
          </a:p>
        </p:txBody>
      </p:sp>
      <p:graphicFrame>
        <p:nvGraphicFramePr>
          <p:cNvPr id="11" name="Group 102"/>
          <p:cNvGraphicFramePr>
            <a:graphicFrameLocks/>
          </p:cNvGraphicFramePr>
          <p:nvPr/>
        </p:nvGraphicFramePr>
        <p:xfrm>
          <a:off x="4724400" y="2362200"/>
          <a:ext cx="3886200" cy="1447800"/>
        </p:xfrm>
        <a:graphic>
          <a:graphicData uri="http://schemas.openxmlformats.org/drawingml/2006/table">
            <a:tbl>
              <a:tblPr/>
              <a:tblGrid>
                <a:gridCol w="1143000"/>
                <a:gridCol w="914400"/>
                <a:gridCol w="914400"/>
                <a:gridCol w="914400"/>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Loss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6,000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7,500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6,750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40,500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47,250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Total</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8,250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46,500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54,750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2" name="Group 102"/>
          <p:cNvGraphicFramePr>
            <a:graphicFrameLocks/>
          </p:cNvGraphicFramePr>
          <p:nvPr/>
        </p:nvGraphicFramePr>
        <p:xfrm>
          <a:off x="3124200" y="4343400"/>
          <a:ext cx="2971800" cy="1066800"/>
        </p:xfrm>
        <a:graphic>
          <a:graphicData uri="http://schemas.openxmlformats.org/drawingml/2006/table">
            <a:tbl>
              <a:tblPr/>
              <a:tblGrid>
                <a:gridCol w="1143000"/>
                <a:gridCol w="914400"/>
                <a:gridCol w="914400"/>
              </a:tblGrid>
              <a:tr h="3048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1" i="0" u="none" strike="noStrike" cap="none" normalizeH="0" baseline="0" dirty="0" smtClean="0">
                          <a:ln>
                            <a:noFill/>
                          </a:ln>
                          <a:solidFill>
                            <a:schemeClr val="tx1"/>
                          </a:solidFill>
                          <a:effectLst/>
                          <a:latin typeface="Arial" charset="0"/>
                        </a:rPr>
                        <a:t>Loss Cost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Clean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Pointed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Younger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30.0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60.0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1" u="none" strike="noStrike" cap="none" normalizeH="0" baseline="0" dirty="0" smtClean="0">
                          <a:ln>
                            <a:noFill/>
                          </a:ln>
                          <a:solidFill>
                            <a:schemeClr val="tx1"/>
                          </a:solidFill>
                          <a:effectLst/>
                          <a:latin typeface="Arial" charset="0"/>
                        </a:rPr>
                        <a:t>Older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15.0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70000"/>
                        <a:buFont typeface="Wingdings" pitchFamily="2" charset="2"/>
                        <a:buNone/>
                        <a:tabLst/>
                      </a:pPr>
                      <a:r>
                        <a:rPr kumimoji="0" lang="en-US" sz="1400" b="0" i="0" u="none" strike="noStrike" cap="none" normalizeH="0" baseline="0" dirty="0" smtClean="0">
                          <a:ln>
                            <a:noFill/>
                          </a:ln>
                          <a:solidFill>
                            <a:schemeClr val="tx1"/>
                          </a:solidFill>
                          <a:effectLst/>
                          <a:latin typeface="Arial" charset="0"/>
                        </a:rPr>
                        <a:t>45.0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457200" y="1371600"/>
            <a:ext cx="8001000" cy="4495800"/>
          </a:xfrm>
          <a:prstGeom prst="rect">
            <a:avLst/>
          </a:prstGeom>
          <a:noFill/>
          <a:ln w="9525">
            <a:noFill/>
            <a:miter lim="800000"/>
            <a:headEnd/>
            <a:tailEnd/>
          </a:ln>
          <a:effectLst/>
        </p:spPr>
        <p:txBody>
          <a:bodyPr/>
          <a:lstStyle/>
          <a:p>
            <a:pPr algn="ctr">
              <a:buFont typeface="Wingdings" pitchFamily="2" charset="2"/>
              <a:buNone/>
            </a:pPr>
            <a:r>
              <a:rPr lang="en-US" sz="2400" dirty="0" smtClean="0">
                <a:latin typeface="+mn-lt"/>
              </a:rPr>
              <a:t>Insurance is inherently a stochastic (random) process.</a:t>
            </a:r>
          </a:p>
          <a:p>
            <a:pPr>
              <a:buFont typeface="Wingdings" pitchFamily="2" charset="2"/>
              <a:buNone/>
            </a:pPr>
            <a:endParaRPr lang="en-US" sz="2400" dirty="0">
              <a:latin typeface="+mn-lt"/>
            </a:endParaRPr>
          </a:p>
          <a:p>
            <a:pPr>
              <a:buFont typeface="Wingdings" pitchFamily="2" charset="2"/>
              <a:buNone/>
            </a:pPr>
            <a:r>
              <a:rPr lang="en-US" sz="2400" dirty="0" smtClean="0">
                <a:latin typeface="+mn-lt"/>
              </a:rPr>
              <a:t>Any set of data you examine will contain random results in addition to true relationships.</a:t>
            </a:r>
          </a:p>
          <a:p>
            <a:pPr>
              <a:buFont typeface="Wingdings" pitchFamily="2" charset="2"/>
              <a:buNone/>
            </a:pPr>
            <a:endParaRPr lang="en-US" sz="2400" b="1" dirty="0">
              <a:latin typeface="+mn-lt"/>
            </a:endParaRPr>
          </a:p>
          <a:p>
            <a:pPr>
              <a:buFont typeface="Wingdings" pitchFamily="2" charset="2"/>
              <a:buNone/>
            </a:pPr>
            <a:endParaRPr lang="en-US" sz="2400" b="1" dirty="0">
              <a:latin typeface="+mn-lt"/>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35</a:t>
            </a:fld>
            <a:endParaRPr lang="en-GB"/>
          </a:p>
        </p:txBody>
      </p:sp>
      <p:sp>
        <p:nvSpPr>
          <p:cNvPr id="5" name="Text Box 4"/>
          <p:cNvSpPr txBox="1">
            <a:spLocks noChangeArrowheads="1"/>
          </p:cNvSpPr>
          <p:nvPr/>
        </p:nvSpPr>
        <p:spPr bwMode="auto">
          <a:xfrm>
            <a:off x="2514600" y="3048000"/>
            <a:ext cx="1447800" cy="727828"/>
          </a:xfrm>
          <a:prstGeom prst="rect">
            <a:avLst/>
          </a:prstGeom>
          <a:noFill/>
          <a:ln w="9525">
            <a:noFill/>
            <a:miter lim="800000"/>
            <a:headEnd/>
            <a:tailEnd/>
          </a:ln>
          <a:effectLst/>
        </p:spPr>
        <p:txBody>
          <a:bodyPr>
            <a:spAutoFit/>
          </a:bodyPr>
          <a:lstStyle/>
          <a:p>
            <a:pPr algn="ctr">
              <a:spcBef>
                <a:spcPct val="50000"/>
              </a:spcBef>
            </a:pPr>
            <a:r>
              <a:rPr lang="en-US" sz="2000" i="1" dirty="0">
                <a:latin typeface="+mn-lt"/>
              </a:rPr>
              <a:t>Dependent</a:t>
            </a:r>
          </a:p>
          <a:p>
            <a:pPr algn="ctr">
              <a:lnSpc>
                <a:spcPct val="50000"/>
              </a:lnSpc>
              <a:spcBef>
                <a:spcPct val="50000"/>
              </a:spcBef>
            </a:pPr>
            <a:r>
              <a:rPr lang="en-US" sz="2000" i="1" dirty="0">
                <a:latin typeface="+mn-lt"/>
              </a:rPr>
              <a:t>Variable</a:t>
            </a:r>
          </a:p>
        </p:txBody>
      </p:sp>
      <p:sp>
        <p:nvSpPr>
          <p:cNvPr id="6" name="Text Box 5"/>
          <p:cNvSpPr txBox="1">
            <a:spLocks noChangeArrowheads="1"/>
          </p:cNvSpPr>
          <p:nvPr/>
        </p:nvSpPr>
        <p:spPr bwMode="auto">
          <a:xfrm>
            <a:off x="3886200" y="3200400"/>
            <a:ext cx="2514600" cy="400110"/>
          </a:xfrm>
          <a:prstGeom prst="rect">
            <a:avLst/>
          </a:prstGeom>
          <a:noFill/>
          <a:ln w="9525">
            <a:noFill/>
            <a:miter lim="800000"/>
            <a:headEnd/>
            <a:tailEnd/>
          </a:ln>
          <a:effectLst/>
        </p:spPr>
        <p:txBody>
          <a:bodyPr>
            <a:spAutoFit/>
          </a:bodyPr>
          <a:lstStyle/>
          <a:p>
            <a:pPr>
              <a:spcBef>
                <a:spcPct val="50000"/>
              </a:spcBef>
            </a:pPr>
            <a:r>
              <a:rPr lang="en-US" sz="2000" i="1" dirty="0">
                <a:latin typeface="+mn-lt"/>
              </a:rPr>
              <a:t>=   Signal  +  Noise</a:t>
            </a:r>
          </a:p>
        </p:txBody>
      </p:sp>
      <p:sp>
        <p:nvSpPr>
          <p:cNvPr id="8" name="Text Box 6"/>
          <p:cNvSpPr txBox="1">
            <a:spLocks noChangeArrowheads="1"/>
          </p:cNvSpPr>
          <p:nvPr/>
        </p:nvSpPr>
        <p:spPr bwMode="auto">
          <a:xfrm>
            <a:off x="2057400" y="3886200"/>
            <a:ext cx="1447800" cy="728405"/>
          </a:xfrm>
          <a:prstGeom prst="rect">
            <a:avLst/>
          </a:prstGeom>
          <a:noFill/>
          <a:ln w="9525">
            <a:noFill/>
            <a:miter lim="800000"/>
            <a:headEnd/>
            <a:tailEnd/>
          </a:ln>
          <a:effectLst/>
        </p:spPr>
        <p:txBody>
          <a:bodyPr>
            <a:spAutoFit/>
          </a:bodyPr>
          <a:lstStyle/>
          <a:p>
            <a:pPr algn="ctr">
              <a:spcBef>
                <a:spcPct val="50000"/>
              </a:spcBef>
            </a:pPr>
            <a:r>
              <a:rPr lang="en-US" sz="2000" i="1" dirty="0">
                <a:latin typeface="+mn-lt"/>
              </a:rPr>
              <a:t>Dependent</a:t>
            </a:r>
          </a:p>
          <a:p>
            <a:pPr algn="ctr">
              <a:lnSpc>
                <a:spcPct val="50000"/>
              </a:lnSpc>
              <a:spcBef>
                <a:spcPct val="50000"/>
              </a:spcBef>
            </a:pPr>
            <a:r>
              <a:rPr lang="en-US" sz="2000" i="1" dirty="0">
                <a:latin typeface="+mn-lt"/>
              </a:rPr>
              <a:t>Variable</a:t>
            </a:r>
          </a:p>
        </p:txBody>
      </p:sp>
      <p:sp>
        <p:nvSpPr>
          <p:cNvPr id="9" name="Text Box 7"/>
          <p:cNvSpPr txBox="1">
            <a:spLocks noChangeArrowheads="1"/>
          </p:cNvSpPr>
          <p:nvPr/>
        </p:nvSpPr>
        <p:spPr bwMode="auto">
          <a:xfrm>
            <a:off x="3429000" y="4038600"/>
            <a:ext cx="304800" cy="400110"/>
          </a:xfrm>
          <a:prstGeom prst="rect">
            <a:avLst/>
          </a:prstGeom>
          <a:noFill/>
          <a:ln w="9525">
            <a:noFill/>
            <a:miter lim="800000"/>
            <a:headEnd/>
            <a:tailEnd/>
          </a:ln>
          <a:effectLst/>
        </p:spPr>
        <p:txBody>
          <a:bodyPr>
            <a:spAutoFit/>
          </a:bodyPr>
          <a:lstStyle/>
          <a:p>
            <a:pPr>
              <a:spcBef>
                <a:spcPct val="50000"/>
              </a:spcBef>
            </a:pPr>
            <a:r>
              <a:rPr lang="en-US" sz="2000" i="1" dirty="0" smtClean="0">
                <a:latin typeface="+mn-lt"/>
              </a:rPr>
              <a:t>=</a:t>
            </a:r>
            <a:endParaRPr lang="en-US" sz="2000" i="1" dirty="0">
              <a:latin typeface="+mn-lt"/>
            </a:endParaRPr>
          </a:p>
        </p:txBody>
      </p:sp>
      <p:sp>
        <p:nvSpPr>
          <p:cNvPr id="10" name="Text Box 8"/>
          <p:cNvSpPr txBox="1">
            <a:spLocks noChangeArrowheads="1"/>
          </p:cNvSpPr>
          <p:nvPr/>
        </p:nvSpPr>
        <p:spPr bwMode="auto">
          <a:xfrm>
            <a:off x="5137638" y="4038600"/>
            <a:ext cx="381000" cy="400110"/>
          </a:xfrm>
          <a:prstGeom prst="rect">
            <a:avLst/>
          </a:prstGeom>
          <a:noFill/>
          <a:ln w="9525">
            <a:noFill/>
            <a:miter lim="800000"/>
            <a:headEnd/>
            <a:tailEnd/>
          </a:ln>
          <a:effectLst/>
        </p:spPr>
        <p:txBody>
          <a:bodyPr>
            <a:spAutoFit/>
          </a:bodyPr>
          <a:lstStyle/>
          <a:p>
            <a:pPr>
              <a:spcBef>
                <a:spcPct val="50000"/>
              </a:spcBef>
            </a:pPr>
            <a:r>
              <a:rPr lang="en-US" sz="2000" i="1" dirty="0">
                <a:latin typeface="+mn-lt"/>
              </a:rPr>
              <a:t>+</a:t>
            </a:r>
          </a:p>
        </p:txBody>
      </p:sp>
      <p:sp>
        <p:nvSpPr>
          <p:cNvPr id="11" name="Text Box 9"/>
          <p:cNvSpPr txBox="1">
            <a:spLocks noChangeArrowheads="1"/>
          </p:cNvSpPr>
          <p:nvPr/>
        </p:nvSpPr>
        <p:spPr bwMode="auto">
          <a:xfrm>
            <a:off x="3657600" y="3886200"/>
            <a:ext cx="1562100" cy="707886"/>
          </a:xfrm>
          <a:prstGeom prst="rect">
            <a:avLst/>
          </a:prstGeom>
          <a:noFill/>
          <a:ln w="9525">
            <a:noFill/>
            <a:miter lim="800000"/>
            <a:headEnd/>
            <a:tailEnd/>
          </a:ln>
          <a:effectLst/>
        </p:spPr>
        <p:txBody>
          <a:bodyPr wrap="square">
            <a:spAutoFit/>
          </a:bodyPr>
          <a:lstStyle/>
          <a:p>
            <a:pPr algn="ctr">
              <a:spcBef>
                <a:spcPct val="50000"/>
              </a:spcBef>
            </a:pPr>
            <a:r>
              <a:rPr lang="en-US" sz="2000" i="1" dirty="0">
                <a:latin typeface="+mn-lt"/>
              </a:rPr>
              <a:t>Systematic Component</a:t>
            </a:r>
          </a:p>
        </p:txBody>
      </p:sp>
      <p:sp>
        <p:nvSpPr>
          <p:cNvPr id="12" name="Text Box 10"/>
          <p:cNvSpPr txBox="1">
            <a:spLocks noChangeArrowheads="1"/>
          </p:cNvSpPr>
          <p:nvPr/>
        </p:nvSpPr>
        <p:spPr bwMode="auto">
          <a:xfrm>
            <a:off x="5334000" y="3886200"/>
            <a:ext cx="1676400" cy="707886"/>
          </a:xfrm>
          <a:prstGeom prst="rect">
            <a:avLst/>
          </a:prstGeom>
          <a:noFill/>
          <a:ln w="9525">
            <a:noFill/>
            <a:miter lim="800000"/>
            <a:headEnd/>
            <a:tailEnd/>
          </a:ln>
          <a:effectLst/>
        </p:spPr>
        <p:txBody>
          <a:bodyPr wrap="square">
            <a:spAutoFit/>
          </a:bodyPr>
          <a:lstStyle/>
          <a:p>
            <a:pPr algn="ctr">
              <a:spcBef>
                <a:spcPct val="50000"/>
              </a:spcBef>
            </a:pPr>
            <a:r>
              <a:rPr lang="en-US" sz="2000" i="1" dirty="0">
                <a:latin typeface="+mn-lt"/>
              </a:rPr>
              <a:t>Random Component</a:t>
            </a:r>
          </a:p>
        </p:txBody>
      </p:sp>
      <p:sp>
        <p:nvSpPr>
          <p:cNvPr id="13" name="Rectangle 11"/>
          <p:cNvSpPr>
            <a:spLocks noChangeArrowheads="1"/>
          </p:cNvSpPr>
          <p:nvPr/>
        </p:nvSpPr>
        <p:spPr bwMode="auto">
          <a:xfrm>
            <a:off x="762000" y="4800600"/>
            <a:ext cx="7585075" cy="838200"/>
          </a:xfrm>
          <a:prstGeom prst="rect">
            <a:avLst/>
          </a:prstGeom>
          <a:noFill/>
          <a:ln w="9525">
            <a:noFill/>
            <a:miter lim="800000"/>
            <a:headEnd/>
            <a:tailEnd/>
          </a:ln>
          <a:effectLst/>
        </p:spPr>
        <p:txBody>
          <a:bodyPr/>
          <a:lstStyle/>
          <a:p>
            <a:pPr marL="342900" indent="-342900" eaLnBrk="1" hangingPunct="1">
              <a:spcBef>
                <a:spcPct val="20000"/>
              </a:spcBef>
              <a:buClr>
                <a:schemeClr val="accent1"/>
              </a:buClr>
              <a:buSzPct val="70000"/>
              <a:buFont typeface="Wingdings" pitchFamily="2" charset="2"/>
              <a:buNone/>
            </a:pPr>
            <a:r>
              <a:rPr lang="en-US" sz="2000" i="1" dirty="0" smtClean="0">
                <a:latin typeface="+mn-lt"/>
              </a:rPr>
              <a:t>The </a:t>
            </a:r>
            <a:r>
              <a:rPr lang="en-US" sz="2000" i="1" dirty="0">
                <a:latin typeface="+mn-lt"/>
              </a:rPr>
              <a:t>presence of noise along with our signal is the basic reason credibility was conceived.  Due to the presence of noise, we don’t fully believe our point estimate.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412">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P spid="10" grpId="0"/>
      <p:bldP spid="11" grpId="0"/>
      <p:bldP spid="12" grpId="0"/>
      <p:bldP spid="1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457200" y="1371600"/>
            <a:ext cx="8001000" cy="4495800"/>
          </a:xfrm>
          <a:prstGeom prst="rect">
            <a:avLst/>
          </a:prstGeom>
          <a:noFill/>
          <a:ln w="9525">
            <a:noFill/>
            <a:miter lim="800000"/>
            <a:headEnd/>
            <a:tailEnd/>
          </a:ln>
          <a:effectLst/>
        </p:spPr>
        <p:txBody>
          <a:bodyPr/>
          <a:lstStyle/>
          <a:p>
            <a:pPr>
              <a:buFont typeface="Wingdings" pitchFamily="2" charset="2"/>
              <a:buNone/>
            </a:pPr>
            <a:r>
              <a:rPr lang="en-US" sz="2400" b="1" dirty="0" smtClean="0">
                <a:latin typeface="+mn-lt"/>
              </a:rPr>
              <a:t>Modeling of any variety is a balance act…</a:t>
            </a:r>
          </a:p>
          <a:p>
            <a:pPr>
              <a:buFont typeface="Wingdings" pitchFamily="2" charset="2"/>
              <a:buNone/>
            </a:pPr>
            <a:endParaRPr lang="en-US" sz="2400" b="1" dirty="0">
              <a:latin typeface="+mn-lt"/>
            </a:endParaRPr>
          </a:p>
          <a:p>
            <a:pPr>
              <a:buFont typeface="Wingdings" pitchFamily="2" charset="2"/>
              <a:buNone/>
            </a:pPr>
            <a:endParaRPr lang="en-US" sz="2400" b="1" dirty="0" smtClean="0">
              <a:latin typeface="+mn-lt"/>
            </a:endParaRPr>
          </a:p>
          <a:p>
            <a:pPr>
              <a:buFont typeface="Wingdings" pitchFamily="2" charset="2"/>
              <a:buNone/>
            </a:pPr>
            <a:endParaRPr lang="en-US" sz="2400" b="1" dirty="0">
              <a:latin typeface="+mn-lt"/>
            </a:endParaRPr>
          </a:p>
          <a:p>
            <a:pPr>
              <a:buFont typeface="Wingdings" pitchFamily="2" charset="2"/>
              <a:buNone/>
            </a:pPr>
            <a:endParaRPr lang="en-US" sz="2400" b="1" dirty="0" smtClean="0">
              <a:latin typeface="+mn-lt"/>
            </a:endParaRPr>
          </a:p>
          <a:p>
            <a:pPr>
              <a:buFont typeface="Wingdings" pitchFamily="2" charset="2"/>
              <a:buNone/>
            </a:pPr>
            <a:endParaRPr lang="en-US" sz="2400" b="1" dirty="0">
              <a:latin typeface="+mn-lt"/>
            </a:endParaRPr>
          </a:p>
          <a:p>
            <a:pPr>
              <a:buFont typeface="Wingdings" pitchFamily="2" charset="2"/>
              <a:buNone/>
            </a:pPr>
            <a:endParaRPr lang="en-US" sz="2400" b="1" dirty="0" smtClean="0">
              <a:latin typeface="+mn-lt"/>
            </a:endParaRPr>
          </a:p>
          <a:p>
            <a:pPr>
              <a:buFont typeface="Wingdings" pitchFamily="2" charset="2"/>
              <a:buNone/>
            </a:pPr>
            <a:endParaRPr lang="en-US" sz="2400" b="1" dirty="0" smtClean="0">
              <a:latin typeface="+mn-lt"/>
            </a:endParaRPr>
          </a:p>
          <a:p>
            <a:pPr>
              <a:buFont typeface="Wingdings" pitchFamily="2" charset="2"/>
              <a:buNone/>
            </a:pPr>
            <a:r>
              <a:rPr lang="en-US" sz="2400" dirty="0" smtClean="0">
                <a:latin typeface="+mn-lt"/>
              </a:rPr>
              <a:t>Ultimately, we want to find signal and not noise.  Signal represents true relationships which will persist over time.  Noise is a random event which will likely not repeat.</a:t>
            </a:r>
            <a:endParaRPr lang="en-US" sz="2400" b="1" dirty="0">
              <a:latin typeface="+mn-lt"/>
            </a:endParaRPr>
          </a:p>
          <a:p>
            <a:pPr>
              <a:buFont typeface="Wingdings" pitchFamily="2" charset="2"/>
              <a:buNone/>
            </a:pPr>
            <a:endParaRPr lang="en-US" sz="2400" b="1" dirty="0">
              <a:latin typeface="+mn-lt"/>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36</a:t>
            </a:fld>
            <a:endParaRPr lang="en-GB"/>
          </a:p>
        </p:txBody>
      </p:sp>
      <p:graphicFrame>
        <p:nvGraphicFramePr>
          <p:cNvPr id="14" name="Diagram 13"/>
          <p:cNvGraphicFramePr/>
          <p:nvPr/>
        </p:nvGraphicFramePr>
        <p:xfrm>
          <a:off x="1905000" y="1828800"/>
          <a:ext cx="5334000" cy="2438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457200" y="1371600"/>
            <a:ext cx="8001000" cy="4495800"/>
          </a:xfrm>
          <a:prstGeom prst="rect">
            <a:avLst/>
          </a:prstGeom>
          <a:noFill/>
          <a:ln w="9525">
            <a:noFill/>
            <a:miter lim="800000"/>
            <a:headEnd/>
            <a:tailEnd/>
          </a:ln>
          <a:effectLst/>
        </p:spPr>
        <p:txBody>
          <a:bodyPr/>
          <a:lstStyle/>
          <a:p>
            <a:pPr marL="342900" indent="-342900">
              <a:spcBef>
                <a:spcPct val="20000"/>
              </a:spcBef>
              <a:buClr>
                <a:schemeClr val="hlink"/>
              </a:buClr>
              <a:buSzPct val="65000"/>
              <a:defRPr/>
            </a:pPr>
            <a:r>
              <a:rPr lang="en-US" sz="2400" b="1" dirty="0" smtClean="0">
                <a:latin typeface="+mn-lt"/>
              </a:rPr>
              <a:t>Multivariate Loss Cost Approaches</a:t>
            </a:r>
          </a:p>
          <a:p>
            <a:pPr marL="342900" indent="-342900">
              <a:spcBef>
                <a:spcPct val="20000"/>
              </a:spcBef>
              <a:buClr>
                <a:schemeClr val="hlink"/>
              </a:buClr>
              <a:buSzPct val="65000"/>
              <a:defRPr/>
            </a:pPr>
            <a:endParaRPr lang="en-US" sz="1050" dirty="0" smtClean="0">
              <a:latin typeface="+mn-lt"/>
            </a:endParaRPr>
          </a:p>
          <a:p>
            <a:pPr marL="342900" indent="-342900">
              <a:spcBef>
                <a:spcPct val="20000"/>
              </a:spcBef>
              <a:buClr>
                <a:schemeClr val="hlink"/>
              </a:buClr>
              <a:buSzPct val="65000"/>
              <a:defRPr/>
            </a:pPr>
            <a:r>
              <a:rPr lang="en-US" sz="2400" dirty="0" smtClean="0">
                <a:latin typeface="+mn-lt"/>
              </a:rPr>
              <a:t>Multi-way loss cost tables</a:t>
            </a:r>
          </a:p>
          <a:p>
            <a:pPr marL="800100" lvl="1" indent="-342900">
              <a:spcBef>
                <a:spcPct val="20000"/>
              </a:spcBef>
              <a:buSzPct val="65000"/>
              <a:buFont typeface="Arial" pitchFamily="34" charset="0"/>
              <a:buChar char="•"/>
              <a:defRPr/>
            </a:pPr>
            <a:r>
              <a:rPr lang="en-US" dirty="0" smtClean="0">
                <a:latin typeface="+mn-lt"/>
              </a:rPr>
              <a:t>Smaller &amp; smaller segments</a:t>
            </a:r>
          </a:p>
          <a:p>
            <a:pPr marL="800100" lvl="1" indent="-342900">
              <a:spcBef>
                <a:spcPct val="20000"/>
              </a:spcBef>
              <a:buSzPct val="65000"/>
              <a:buFont typeface="Arial" pitchFamily="34" charset="0"/>
              <a:buChar char="•"/>
              <a:defRPr/>
            </a:pPr>
            <a:r>
              <a:rPr lang="en-US" dirty="0" smtClean="0">
                <a:latin typeface="+mn-lt"/>
              </a:rPr>
              <a:t>No estimate of noise.  Incorporate credibility weighting.</a:t>
            </a:r>
            <a:endParaRPr lang="en-US" dirty="0">
              <a:latin typeface="+mn-lt"/>
            </a:endParaRPr>
          </a:p>
          <a:p>
            <a:pPr marL="342900" indent="-342900">
              <a:spcBef>
                <a:spcPct val="20000"/>
              </a:spcBef>
              <a:buClr>
                <a:schemeClr val="hlink"/>
              </a:buClr>
              <a:buSzPct val="65000"/>
              <a:defRPr/>
            </a:pPr>
            <a:r>
              <a:rPr lang="en-US" sz="2400" dirty="0" smtClean="0">
                <a:latin typeface="+mn-lt"/>
              </a:rPr>
              <a:t>Minimum Bias</a:t>
            </a:r>
          </a:p>
          <a:p>
            <a:pPr marL="800100" lvl="1" indent="-342900">
              <a:spcBef>
                <a:spcPct val="20000"/>
              </a:spcBef>
              <a:buSzPct val="65000"/>
              <a:buFont typeface="Arial" pitchFamily="34" charset="0"/>
              <a:buChar char="•"/>
              <a:defRPr/>
            </a:pPr>
            <a:r>
              <a:rPr lang="en-US" dirty="0" smtClean="0">
                <a:latin typeface="+mn-lt"/>
              </a:rPr>
              <a:t>Can handle many predictors, but still be done in Excel.</a:t>
            </a:r>
          </a:p>
          <a:p>
            <a:pPr marL="800100" lvl="1" indent="-342900">
              <a:spcBef>
                <a:spcPct val="20000"/>
              </a:spcBef>
              <a:buSzPct val="65000"/>
              <a:buFont typeface="Arial" pitchFamily="34" charset="0"/>
              <a:buChar char="•"/>
              <a:defRPr/>
            </a:pPr>
            <a:r>
              <a:rPr lang="en-US" dirty="0" smtClean="0">
                <a:latin typeface="+mn-lt"/>
              </a:rPr>
              <a:t>No </a:t>
            </a:r>
            <a:r>
              <a:rPr lang="en-US" dirty="0">
                <a:latin typeface="+mn-lt"/>
              </a:rPr>
              <a:t>estimate of noise. </a:t>
            </a:r>
          </a:p>
          <a:p>
            <a:pPr marL="342900" indent="-342900">
              <a:spcBef>
                <a:spcPct val="20000"/>
              </a:spcBef>
              <a:buClr>
                <a:schemeClr val="hlink"/>
              </a:buClr>
              <a:buSzPct val="65000"/>
              <a:defRPr/>
            </a:pPr>
            <a:r>
              <a:rPr lang="en-US" sz="2400" dirty="0" smtClean="0">
                <a:latin typeface="+mn-lt"/>
              </a:rPr>
              <a:t>GLM</a:t>
            </a:r>
          </a:p>
          <a:p>
            <a:pPr marL="800100" lvl="1" indent="-342900">
              <a:spcBef>
                <a:spcPct val="20000"/>
              </a:spcBef>
              <a:buSzPct val="65000"/>
              <a:buFont typeface="Arial" pitchFamily="34" charset="0"/>
              <a:buChar char="•"/>
              <a:defRPr/>
            </a:pPr>
            <a:r>
              <a:rPr lang="en-US" dirty="0" smtClean="0">
                <a:latin typeface="+mn-lt"/>
              </a:rPr>
              <a:t>Generalization of classical linear models.   	[y = </a:t>
            </a:r>
            <a:r>
              <a:rPr lang="en-US" dirty="0" err="1" smtClean="0">
                <a:latin typeface="+mn-lt"/>
              </a:rPr>
              <a:t>mx</a:t>
            </a:r>
            <a:r>
              <a:rPr lang="en-US" dirty="0" smtClean="0">
                <a:latin typeface="+mn-lt"/>
              </a:rPr>
              <a:t> + b]</a:t>
            </a:r>
          </a:p>
          <a:p>
            <a:pPr marL="800100" lvl="1" indent="-342900">
              <a:spcBef>
                <a:spcPct val="20000"/>
              </a:spcBef>
              <a:buSzPct val="65000"/>
              <a:buFont typeface="Arial" pitchFamily="34" charset="0"/>
              <a:buChar char="•"/>
              <a:defRPr/>
            </a:pPr>
            <a:r>
              <a:rPr lang="en-US" dirty="0" smtClean="0">
                <a:latin typeface="+mn-lt"/>
              </a:rPr>
              <a:t>Gives estimate of noise: significance testing; confidence intervals</a:t>
            </a:r>
            <a:endParaRPr lang="en-US" dirty="0">
              <a:latin typeface="+mn-lt"/>
            </a:endParaRPr>
          </a:p>
          <a:p>
            <a:pPr marL="342900" indent="-342900">
              <a:spcBef>
                <a:spcPct val="20000"/>
              </a:spcBef>
              <a:buClr>
                <a:schemeClr val="hlink"/>
              </a:buClr>
              <a:buSzPct val="65000"/>
              <a:defRPr/>
            </a:pPr>
            <a:r>
              <a:rPr lang="en-US" sz="2400" dirty="0" smtClean="0">
                <a:latin typeface="+mn-lt"/>
              </a:rPr>
              <a:t>GIA</a:t>
            </a:r>
          </a:p>
          <a:p>
            <a:pPr marL="800100" lvl="1" indent="-342900">
              <a:spcBef>
                <a:spcPct val="20000"/>
              </a:spcBef>
              <a:buSzPct val="65000"/>
              <a:buFont typeface="Arial" pitchFamily="34" charset="0"/>
              <a:buChar char="•"/>
              <a:defRPr/>
            </a:pPr>
            <a:r>
              <a:rPr lang="en-US" dirty="0" smtClean="0">
                <a:latin typeface="+mn-lt"/>
              </a:rPr>
              <a:t>Generalization of minimum bias models.  (Fu, Wu, 2007)</a:t>
            </a:r>
          </a:p>
          <a:p>
            <a:pPr marL="800100" lvl="1" indent="-342900">
              <a:spcBef>
                <a:spcPct val="20000"/>
              </a:spcBef>
              <a:buSzPct val="65000"/>
              <a:buFont typeface="Arial" pitchFamily="34" charset="0"/>
              <a:buChar char="•"/>
              <a:defRPr/>
            </a:pPr>
            <a:r>
              <a:rPr lang="en-US" dirty="0" smtClean="0">
                <a:latin typeface="+mn-lt"/>
              </a:rPr>
              <a:t>More flexible model assumptions than GLM.</a:t>
            </a:r>
            <a:endParaRPr lang="en-US" dirty="0">
              <a:latin typeface="+mn-lt"/>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37</a:t>
            </a:fld>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12">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2">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12">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12">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2">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412">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41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extLst>
              <p:ext uri="{D42A27DB-BD31-4B8C-83A1-F6EECF244321}">
                <p14:modId xmlns:p14="http://schemas.microsoft.com/office/powerpoint/2010/main" val="3556787692"/>
              </p:ext>
            </p:extLst>
          </p:nvPr>
        </p:nvGraphicFramePr>
        <p:xfrm>
          <a:off x="533400" y="1905000"/>
          <a:ext cx="8077200" cy="2895600"/>
        </p:xfrm>
        <a:graphic>
          <a:graphicData uri="http://schemas.openxmlformats.org/drawingml/2006/table">
            <a:tbl>
              <a:tblPr/>
              <a:tblGrid>
                <a:gridCol w="762000"/>
                <a:gridCol w="1447800"/>
                <a:gridCol w="1371600"/>
                <a:gridCol w="762000"/>
                <a:gridCol w="1371600"/>
                <a:gridCol w="1143000"/>
                <a:gridCol w="1219200"/>
              </a:tblGrid>
              <a:tr h="914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Class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Premium @CRL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Losses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Loss Ratio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Loss Ratio Adjustment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600" b="1"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600" b="1"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14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chemeClr val="tx1"/>
                          </a:solidFill>
                          <a:effectLst/>
                          <a:latin typeface="+mn-lt"/>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$1,168,125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$759,281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0.65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chemeClr val="tx1"/>
                          </a:solidFill>
                          <a:effectLst/>
                          <a:latin typeface="+mn-lt"/>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smtClean="0">
                          <a:ln>
                            <a:noFill/>
                          </a:ln>
                          <a:solidFill>
                            <a:schemeClr val="tx1"/>
                          </a:solidFill>
                          <a:effectLst/>
                          <a:latin typeface="+mn-lt"/>
                        </a:rPr>
                        <a:t>$2,831,500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$1,472,719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0.52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0.80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n-US" sz="1800" b="0" i="0" u="none" strike="noStrike" cap="none" normalizeH="0" baseline="0" dirty="0" smtClean="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5943600" cy="461665"/>
          </a:xfrm>
          <a:prstGeom prst="rect">
            <a:avLst/>
          </a:prstGeom>
          <a:noFill/>
          <a:ln w="9525">
            <a:noFill/>
            <a:miter lim="800000"/>
            <a:headEnd/>
            <a:tailEnd/>
          </a:ln>
        </p:spPr>
        <p:txBody>
          <a:bodyPr wrap="square">
            <a:spAutoFit/>
          </a:bodyPr>
          <a:lstStyle/>
          <a:p>
            <a:pPr>
              <a:defRPr/>
            </a:pPr>
            <a:r>
              <a:rPr lang="en-US" sz="2400" b="1" dirty="0">
                <a:latin typeface="+mn-lt"/>
              </a:rPr>
              <a:t>Loss Ratio </a:t>
            </a:r>
            <a:r>
              <a:rPr lang="en-US" sz="2400" b="1" dirty="0" smtClean="0">
                <a:latin typeface="+mn-lt"/>
              </a:rPr>
              <a:t>Method - </a:t>
            </a:r>
            <a:r>
              <a:rPr lang="en-US" sz="2400" b="1" dirty="0" err="1" smtClean="0">
                <a:latin typeface="+mn-lt"/>
              </a:rPr>
              <a:t>Univariate</a:t>
            </a:r>
            <a:endParaRPr lang="en-US" sz="2400" b="1" dirty="0">
              <a:latin typeface="+mn-lt"/>
            </a:endParaRPr>
          </a:p>
        </p:txBody>
      </p:sp>
      <p:sp>
        <p:nvSpPr>
          <p:cNvPr id="5" name="TextBox 40"/>
          <p:cNvSpPr txBox="1">
            <a:spLocks noChangeArrowheads="1"/>
          </p:cNvSpPr>
          <p:nvPr/>
        </p:nvSpPr>
        <p:spPr bwMode="auto">
          <a:xfrm>
            <a:off x="685800" y="4953000"/>
            <a:ext cx="7772400" cy="461665"/>
          </a:xfrm>
          <a:prstGeom prst="rect">
            <a:avLst/>
          </a:prstGeom>
          <a:noFill/>
          <a:ln w="9525">
            <a:noFill/>
            <a:miter lim="800000"/>
            <a:headEnd/>
            <a:tailEnd/>
          </a:ln>
        </p:spPr>
        <p:txBody>
          <a:bodyPr wrap="square">
            <a:spAutoFit/>
          </a:bodyPr>
          <a:lstStyle/>
          <a:p>
            <a:pPr algn="ctr">
              <a:defRPr/>
            </a:pPr>
            <a:r>
              <a:rPr lang="en-US" sz="2400" dirty="0" smtClean="0">
                <a:latin typeface="+mn-lt"/>
              </a:rPr>
              <a:t>Which class is the higher risk?</a:t>
            </a: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2EF31033-4556-4483-B5AF-24664586DC0D}" type="slidenum">
              <a:rPr lang="en-GB" smtClean="0"/>
              <a:pPr>
                <a:defRPr/>
              </a:pPr>
              <a:t>38</a:t>
            </a:fld>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 name="Group 102"/>
          <p:cNvGraphicFramePr>
            <a:graphicFrameLocks noGrp="1"/>
          </p:cNvGraphicFramePr>
          <p:nvPr>
            <p:ph type="tbl" idx="1"/>
            <p:extLst>
              <p:ext uri="{D42A27DB-BD31-4B8C-83A1-F6EECF244321}">
                <p14:modId xmlns:p14="http://schemas.microsoft.com/office/powerpoint/2010/main" val="625695477"/>
              </p:ext>
            </p:extLst>
          </p:nvPr>
        </p:nvGraphicFramePr>
        <p:xfrm>
          <a:off x="533400" y="1905000"/>
          <a:ext cx="8077200" cy="2895600"/>
        </p:xfrm>
        <a:graphic>
          <a:graphicData uri="http://schemas.openxmlformats.org/drawingml/2006/table">
            <a:tbl>
              <a:tblPr/>
              <a:tblGrid>
                <a:gridCol w="762000"/>
                <a:gridCol w="1447800"/>
                <a:gridCol w="1371600"/>
                <a:gridCol w="762000"/>
                <a:gridCol w="1371600"/>
                <a:gridCol w="1143000"/>
                <a:gridCol w="1219200"/>
              </a:tblGrid>
              <a:tr h="914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Class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Premium @CRL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Losses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Loss Ratio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Loss Ratio Adjustment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Current Relativity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mn-lt"/>
                        </a:rPr>
                        <a:t>Proposed Relativity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9144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chemeClr val="tx1"/>
                          </a:solidFill>
                          <a:effectLst/>
                          <a:latin typeface="+mn-lt"/>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$1,168,125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$759,281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0.65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1.00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smtClean="0">
                          <a:ln>
                            <a:noFill/>
                          </a:ln>
                          <a:solidFill>
                            <a:schemeClr val="tx1"/>
                          </a:solidFill>
                          <a:effectLst/>
                          <a:latin typeface="+mn-lt"/>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smtClean="0">
                          <a:ln>
                            <a:noFill/>
                          </a:ln>
                          <a:solidFill>
                            <a:schemeClr val="tx1"/>
                          </a:solidFill>
                          <a:effectLst/>
                          <a:latin typeface="+mn-lt"/>
                        </a:rPr>
                        <a:t>$2,831,500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$1,472,719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0.52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0.80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2.00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1800" b="0" i="0" u="none" strike="noStrike" cap="none" normalizeH="0" baseline="0" dirty="0" smtClean="0">
                          <a:ln>
                            <a:noFill/>
                          </a:ln>
                          <a:solidFill>
                            <a:schemeClr val="tx1"/>
                          </a:solidFill>
                          <a:effectLst/>
                          <a:latin typeface="+mn-lt"/>
                        </a:rPr>
                        <a:t>1.60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0"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30757" name="TextBox 40"/>
          <p:cNvSpPr txBox="1">
            <a:spLocks noChangeArrowheads="1"/>
          </p:cNvSpPr>
          <p:nvPr/>
        </p:nvSpPr>
        <p:spPr bwMode="auto">
          <a:xfrm>
            <a:off x="685800" y="1371600"/>
            <a:ext cx="5943600" cy="461665"/>
          </a:xfrm>
          <a:prstGeom prst="rect">
            <a:avLst/>
          </a:prstGeom>
          <a:noFill/>
          <a:ln w="9525">
            <a:noFill/>
            <a:miter lim="800000"/>
            <a:headEnd/>
            <a:tailEnd/>
          </a:ln>
        </p:spPr>
        <p:txBody>
          <a:bodyPr wrap="square">
            <a:spAutoFit/>
          </a:bodyPr>
          <a:lstStyle/>
          <a:p>
            <a:pPr>
              <a:defRPr/>
            </a:pPr>
            <a:r>
              <a:rPr lang="en-US" sz="2400" b="1" dirty="0">
                <a:latin typeface="+mn-lt"/>
              </a:rPr>
              <a:t>Loss Ratio </a:t>
            </a:r>
            <a:r>
              <a:rPr lang="en-US" sz="2400" b="1" dirty="0" smtClean="0">
                <a:latin typeface="+mn-lt"/>
              </a:rPr>
              <a:t>Method - </a:t>
            </a:r>
            <a:r>
              <a:rPr lang="en-US" sz="2400" b="1" dirty="0" err="1" smtClean="0">
                <a:latin typeface="+mn-lt"/>
              </a:rPr>
              <a:t>Univariate</a:t>
            </a:r>
            <a:endParaRPr lang="en-US" sz="2400" b="1" dirty="0">
              <a:latin typeface="+mn-lt"/>
            </a:endParaRPr>
          </a:p>
        </p:txBody>
      </p:sp>
      <p:sp>
        <p:nvSpPr>
          <p:cNvPr id="5" name="TextBox 40"/>
          <p:cNvSpPr txBox="1">
            <a:spLocks noChangeArrowheads="1"/>
          </p:cNvSpPr>
          <p:nvPr/>
        </p:nvSpPr>
        <p:spPr bwMode="auto">
          <a:xfrm>
            <a:off x="685800" y="4953000"/>
            <a:ext cx="7772400" cy="461665"/>
          </a:xfrm>
          <a:prstGeom prst="rect">
            <a:avLst/>
          </a:prstGeom>
          <a:noFill/>
          <a:ln w="9525">
            <a:noFill/>
            <a:miter lim="800000"/>
            <a:headEnd/>
            <a:tailEnd/>
          </a:ln>
        </p:spPr>
        <p:txBody>
          <a:bodyPr wrap="square">
            <a:spAutoFit/>
          </a:bodyPr>
          <a:lstStyle/>
          <a:p>
            <a:pPr algn="ctr">
              <a:defRPr/>
            </a:pPr>
            <a:r>
              <a:rPr lang="en-US" sz="2400" dirty="0" smtClean="0">
                <a:latin typeface="+mn-lt"/>
              </a:rPr>
              <a:t>Which class is the higher risk?</a:t>
            </a:r>
          </a:p>
        </p:txBody>
      </p:sp>
      <p:sp>
        <p:nvSpPr>
          <p:cNvPr id="7" name="Slide Number Placeholder 3"/>
          <p:cNvSpPr>
            <a:spLocks noGrp="1"/>
          </p:cNvSpPr>
          <p:nvPr>
            <p:ph type="sldNum" sz="quarter" idx="12"/>
          </p:nvPr>
        </p:nvSpPr>
        <p:spPr>
          <a:xfrm>
            <a:off x="8229600" y="6477000"/>
            <a:ext cx="762000" cy="244475"/>
          </a:xfrm>
        </p:spPr>
        <p:txBody>
          <a:bodyPr/>
          <a:lstStyle/>
          <a:p>
            <a:pPr>
              <a:defRPr/>
            </a:pPr>
            <a:fld id="{2EF31033-4556-4483-B5AF-24664586DC0D}" type="slidenum">
              <a:rPr lang="en-GB" smtClean="0"/>
              <a:pPr>
                <a:defRPr/>
              </a:pPr>
              <a:t>39</a:t>
            </a:fld>
            <a:endParaRPr lang="en-GB"/>
          </a:p>
        </p:txBody>
      </p:sp>
    </p:spTree>
    <p:extLst>
      <p:ext uri="{BB962C8B-B14F-4D97-AF65-F5344CB8AC3E}">
        <p14:creationId xmlns:p14="http://schemas.microsoft.com/office/powerpoint/2010/main" val="224820776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457200"/>
            <a:ext cx="8686800" cy="838200"/>
          </a:xfrm>
        </p:spPr>
        <p:txBody>
          <a:bodyPr/>
          <a:lstStyle/>
          <a:p>
            <a:pPr eaLnBrk="1" fontAlgn="auto" hangingPunct="1">
              <a:spcAft>
                <a:spcPts val="0"/>
              </a:spcAft>
              <a:defRPr/>
            </a:pPr>
            <a:r>
              <a:rPr lang="en-US" sz="3100" dirty="0"/>
              <a:t>Introduction</a:t>
            </a:r>
            <a:r>
              <a:rPr lang="en-US" sz="3100" b="1" dirty="0"/>
              <a:t> </a:t>
            </a:r>
            <a:r>
              <a:rPr lang="en-US" sz="3100" dirty="0"/>
              <a:t>to Ratemaking Relativities</a:t>
            </a:r>
          </a:p>
        </p:txBody>
      </p:sp>
      <p:sp>
        <p:nvSpPr>
          <p:cNvPr id="3075" name="Rectangle 3"/>
          <p:cNvSpPr>
            <a:spLocks noGrp="1" noChangeArrowheads="1"/>
          </p:cNvSpPr>
          <p:nvPr>
            <p:ph idx="1"/>
          </p:nvPr>
        </p:nvSpPr>
        <p:spPr>
          <a:xfrm>
            <a:off x="685800" y="1447800"/>
            <a:ext cx="7848600" cy="4876800"/>
          </a:xfrm>
        </p:spPr>
        <p:txBody>
          <a:bodyPr>
            <a:normAutofit/>
          </a:bodyPr>
          <a:lstStyle/>
          <a:p>
            <a:pPr eaLnBrk="1" fontAlgn="auto" hangingPunct="1">
              <a:spcAft>
                <a:spcPts val="0"/>
              </a:spcAft>
              <a:buFont typeface="Wingdings 2" pitchFamily="18" charset="2"/>
              <a:buNone/>
              <a:defRPr/>
            </a:pPr>
            <a:r>
              <a:rPr lang="en-US" dirty="0" smtClean="0">
                <a:solidFill>
                  <a:schemeClr val="tx1"/>
                </a:solidFill>
              </a:rPr>
              <a:t>How might you determine a fair price for a given risk?</a:t>
            </a:r>
          </a:p>
          <a:p>
            <a:pPr marL="914400" lvl="1" indent="-514350" eaLnBrk="1" fontAlgn="auto" hangingPunct="1">
              <a:spcAft>
                <a:spcPts val="0"/>
              </a:spcAft>
              <a:buClr>
                <a:schemeClr val="tx2">
                  <a:lumMod val="50000"/>
                </a:schemeClr>
              </a:buClr>
              <a:buFont typeface="+mj-lt"/>
              <a:buAutoNum type="arabicPeriod"/>
              <a:defRPr/>
            </a:pPr>
            <a:r>
              <a:rPr lang="en-US" dirty="0" smtClean="0">
                <a:solidFill>
                  <a:schemeClr val="tx1"/>
                </a:solidFill>
              </a:rPr>
              <a:t>Wisdom and judgment</a:t>
            </a:r>
          </a:p>
          <a:p>
            <a:pPr marL="914400" lvl="1" indent="-514350" eaLnBrk="1" fontAlgn="auto" hangingPunct="1">
              <a:spcAft>
                <a:spcPts val="0"/>
              </a:spcAft>
              <a:buClr>
                <a:schemeClr val="tx2">
                  <a:lumMod val="50000"/>
                </a:schemeClr>
              </a:buClr>
              <a:buFont typeface="+mj-lt"/>
              <a:buAutoNum type="arabicPeriod"/>
              <a:defRPr/>
            </a:pPr>
            <a:r>
              <a:rPr lang="en-US" dirty="0" smtClean="0">
                <a:solidFill>
                  <a:schemeClr val="tx1"/>
                </a:solidFill>
              </a:rPr>
              <a:t>Examine that risk’s experience over time</a:t>
            </a:r>
          </a:p>
          <a:p>
            <a:pPr marL="914400" lvl="1" indent="-514350" eaLnBrk="1" fontAlgn="auto" hangingPunct="1">
              <a:spcAft>
                <a:spcPts val="0"/>
              </a:spcAft>
              <a:buClr>
                <a:schemeClr val="tx2">
                  <a:lumMod val="50000"/>
                </a:schemeClr>
              </a:buClr>
              <a:buFont typeface="Wingdings 2" pitchFamily="18" charset="2"/>
              <a:buNone/>
              <a:defRPr/>
            </a:pPr>
            <a:endParaRPr lang="en-US" dirty="0" smtClean="0">
              <a:solidFill>
                <a:schemeClr val="tx1"/>
              </a:solidFill>
            </a:endParaRPr>
          </a:p>
          <a:p>
            <a:pPr marL="914400" lvl="1" indent="-514350" eaLnBrk="1" fontAlgn="auto" hangingPunct="1">
              <a:spcAft>
                <a:spcPts val="0"/>
              </a:spcAft>
              <a:buClr>
                <a:schemeClr val="tx2">
                  <a:lumMod val="50000"/>
                </a:schemeClr>
              </a:buClr>
              <a:buFont typeface="+mj-lt"/>
              <a:buAutoNum type="arabicPeriod" startAt="3"/>
              <a:defRPr/>
            </a:pPr>
            <a:r>
              <a:rPr lang="en-US" dirty="0" smtClean="0">
                <a:solidFill>
                  <a:schemeClr val="tx1"/>
                </a:solidFill>
              </a:rPr>
              <a:t>Examine the experience of similar risks</a:t>
            </a:r>
            <a:endParaRPr lang="en-US" dirty="0">
              <a:solidFill>
                <a:schemeClr val="tx1"/>
              </a:solidFill>
            </a:endParaRPr>
          </a:p>
        </p:txBody>
      </p:sp>
      <p:cxnSp>
        <p:nvCxnSpPr>
          <p:cNvPr id="5" name="Straight Arrow Connector 4"/>
          <p:cNvCxnSpPr/>
          <p:nvPr/>
        </p:nvCxnSpPr>
        <p:spPr>
          <a:xfrm>
            <a:off x="1905000" y="37338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a:spLocks noChangeArrowheads="1"/>
          </p:cNvSpPr>
          <p:nvPr/>
        </p:nvSpPr>
        <p:spPr bwMode="auto">
          <a:xfrm>
            <a:off x="3429000" y="3733800"/>
            <a:ext cx="1905000" cy="307975"/>
          </a:xfrm>
          <a:prstGeom prst="rect">
            <a:avLst/>
          </a:prstGeom>
          <a:noFill/>
          <a:ln w="9525">
            <a:noFill/>
            <a:miter lim="800000"/>
            <a:headEnd/>
            <a:tailEnd/>
          </a:ln>
        </p:spPr>
        <p:txBody>
          <a:bodyPr>
            <a:spAutoFit/>
          </a:bodyPr>
          <a:lstStyle/>
          <a:p>
            <a:r>
              <a:rPr lang="en-US" sz="1400"/>
              <a:t>A longitudinal look</a:t>
            </a:r>
            <a:endParaRPr lang="en-US"/>
          </a:p>
        </p:txBody>
      </p:sp>
      <p:cxnSp>
        <p:nvCxnSpPr>
          <p:cNvPr id="7" name="Straight Arrow Connector 6"/>
          <p:cNvCxnSpPr/>
          <p:nvPr/>
        </p:nvCxnSpPr>
        <p:spPr>
          <a:xfrm>
            <a:off x="1219200" y="48006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371600" y="49530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524000" y="51054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676400" y="52578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828800" y="54102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81200" y="55626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2133600" y="57150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286000" y="5867400"/>
            <a:ext cx="5410200" cy="1588"/>
          </a:xfrm>
          <a:prstGeom prst="straightConnector1">
            <a:avLst/>
          </a:prstGeom>
          <a:ln w="22225">
            <a:solidFill>
              <a:schemeClr val="tx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895600" y="4648200"/>
            <a:ext cx="609600" cy="1524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TextBox 16"/>
          <p:cNvSpPr txBox="1">
            <a:spLocks noChangeArrowheads="1"/>
          </p:cNvSpPr>
          <p:nvPr/>
        </p:nvSpPr>
        <p:spPr bwMode="auto">
          <a:xfrm>
            <a:off x="3581400" y="6019800"/>
            <a:ext cx="1905000" cy="307975"/>
          </a:xfrm>
          <a:prstGeom prst="rect">
            <a:avLst/>
          </a:prstGeom>
          <a:noFill/>
          <a:ln w="9525">
            <a:noFill/>
            <a:miter lim="800000"/>
            <a:headEnd/>
            <a:tailEnd/>
          </a:ln>
        </p:spPr>
        <p:txBody>
          <a:bodyPr>
            <a:spAutoFit/>
          </a:bodyPr>
          <a:lstStyle/>
          <a:p>
            <a:r>
              <a:rPr lang="en-US" sz="1400"/>
              <a:t>A cross-sectional look</a:t>
            </a:r>
            <a:endParaRPr lang="en-US"/>
          </a:p>
        </p:txBody>
      </p:sp>
      <p:sp>
        <p:nvSpPr>
          <p:cNvPr id="18" name="Slide Number Placeholder 17"/>
          <p:cNvSpPr>
            <a:spLocks noGrp="1"/>
          </p:cNvSpPr>
          <p:nvPr>
            <p:ph type="sldNum" sz="quarter" idx="12"/>
          </p:nvPr>
        </p:nvSpPr>
        <p:spPr/>
        <p:txBody>
          <a:bodyPr/>
          <a:lstStyle/>
          <a:p>
            <a:pPr>
              <a:defRPr/>
            </a:pPr>
            <a:fld id="{1863214C-20CB-44FB-A7E6-8EB2F4B608E8}" type="slidenum">
              <a:rPr lang="en-GB" smtClean="0"/>
              <a:pPr>
                <a:defRPr/>
              </a:pPr>
              <a:t>4</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6" grpId="0"/>
      <p:bldP spid="16" grpId="0" animBg="1"/>
      <p:bldP spid="1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533400" y="1447800"/>
            <a:ext cx="8001000" cy="4495800"/>
          </a:xfrm>
          <a:prstGeom prst="rect">
            <a:avLst/>
          </a:prstGeom>
          <a:noFill/>
          <a:ln w="9525">
            <a:noFill/>
            <a:miter lim="800000"/>
            <a:headEnd/>
            <a:tailEnd/>
          </a:ln>
          <a:effectLst/>
        </p:spPr>
        <p:txBody>
          <a:bodyPr/>
          <a:lstStyle/>
          <a:p>
            <a:pPr marL="342900" indent="-342900" eaLnBrk="1" hangingPunct="1">
              <a:spcBef>
                <a:spcPct val="20000"/>
              </a:spcBef>
              <a:buClr>
                <a:schemeClr val="accent1"/>
              </a:buClr>
              <a:buSzPct val="70000"/>
              <a:buFont typeface="Wingdings" pitchFamily="2" charset="2"/>
              <a:buNone/>
            </a:pPr>
            <a:r>
              <a:rPr lang="en-US" sz="2400" b="1" dirty="0" smtClean="0">
                <a:latin typeface="+mn-lt"/>
              </a:rPr>
              <a:t>Advantages of using Loss Ratio</a:t>
            </a:r>
          </a:p>
          <a:p>
            <a:pPr marL="342900" indent="-342900" eaLnBrk="1" hangingPunct="1">
              <a:spcBef>
                <a:spcPct val="20000"/>
              </a:spcBef>
              <a:buClr>
                <a:schemeClr val="accent1"/>
              </a:buClr>
              <a:buSzPct val="70000"/>
              <a:buFont typeface="Wingdings" pitchFamily="2" charset="2"/>
              <a:buNone/>
            </a:pPr>
            <a:r>
              <a:rPr lang="en-US" sz="2400" dirty="0" smtClean="0">
                <a:latin typeface="+mn-lt"/>
              </a:rPr>
              <a:t>Even one-way loss ratios are inherently multivariate because the premium “takes into account” the rest of the class plan.</a:t>
            </a:r>
          </a:p>
          <a:p>
            <a:pPr marL="342900" indent="-342900" eaLnBrk="1" hangingPunct="1">
              <a:spcBef>
                <a:spcPct val="20000"/>
              </a:spcBef>
              <a:buClr>
                <a:schemeClr val="accent1"/>
              </a:buClr>
              <a:buSzPct val="70000"/>
              <a:buFont typeface="Wingdings" pitchFamily="2" charset="2"/>
              <a:buNone/>
            </a:pPr>
            <a:endParaRPr lang="en-US" sz="1400" dirty="0">
              <a:latin typeface="+mn-lt"/>
            </a:endParaRPr>
          </a:p>
          <a:p>
            <a:pPr marL="342900" indent="-342900">
              <a:spcBef>
                <a:spcPct val="20000"/>
              </a:spcBef>
              <a:buClr>
                <a:schemeClr val="accent1"/>
              </a:buClr>
              <a:buSzPct val="70000"/>
            </a:pPr>
            <a:r>
              <a:rPr lang="en-US" sz="2200" dirty="0" smtClean="0">
                <a:latin typeface="+mn-lt"/>
              </a:rPr>
              <a:t>For example, if you look at the relative loss ratios between youthful and adult drivers, the premium within that loss ratio will reflect the current factors for points.</a:t>
            </a:r>
          </a:p>
          <a:p>
            <a:pPr marL="342900" indent="-342900" eaLnBrk="1" hangingPunct="1">
              <a:spcBef>
                <a:spcPct val="20000"/>
              </a:spcBef>
              <a:buClr>
                <a:schemeClr val="accent1"/>
              </a:buClr>
              <a:buSzPct val="70000"/>
              <a:buFont typeface="Wingdings" pitchFamily="2" charset="2"/>
              <a:buNone/>
            </a:pPr>
            <a:endParaRPr lang="en-US" sz="1400" dirty="0" smtClean="0">
              <a:latin typeface="+mn-lt"/>
            </a:endParaRPr>
          </a:p>
          <a:p>
            <a:pPr marL="342900" indent="-342900">
              <a:spcBef>
                <a:spcPct val="20000"/>
              </a:spcBef>
              <a:buClr>
                <a:schemeClr val="accent1"/>
              </a:buClr>
              <a:buSzPct val="70000"/>
            </a:pPr>
            <a:r>
              <a:rPr lang="en-US" sz="2200" dirty="0" smtClean="0">
                <a:latin typeface="+mn-lt"/>
              </a:rPr>
              <a:t>Because </a:t>
            </a:r>
            <a:r>
              <a:rPr lang="en-US" sz="2200" dirty="0" err="1" smtClean="0">
                <a:latin typeface="+mn-lt"/>
              </a:rPr>
              <a:t>youthfuls</a:t>
            </a:r>
            <a:r>
              <a:rPr lang="en-US" sz="2200" dirty="0" smtClean="0">
                <a:latin typeface="+mn-lt"/>
              </a:rPr>
              <a:t> have a higher percentage of points, their average premium will be higher due to the higher pointed factors.  This will lower the loss ratio.  In this way we don’t “double count” the effect of points and age.</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40</a:t>
            </a:fld>
            <a:endParaRPr lang="en-GB"/>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533400" y="1447800"/>
            <a:ext cx="8001000" cy="4495800"/>
          </a:xfrm>
          <a:prstGeom prst="rect">
            <a:avLst/>
          </a:prstGeom>
          <a:noFill/>
          <a:ln w="9525">
            <a:noFill/>
            <a:miter lim="800000"/>
            <a:headEnd/>
            <a:tailEnd/>
          </a:ln>
          <a:effectLst/>
        </p:spPr>
        <p:txBody>
          <a:bodyPr/>
          <a:lstStyle/>
          <a:p>
            <a:pPr marL="342900" indent="-342900">
              <a:spcBef>
                <a:spcPct val="20000"/>
              </a:spcBef>
              <a:buClr>
                <a:schemeClr val="hlink"/>
              </a:buClr>
              <a:buSzPct val="65000"/>
              <a:defRPr/>
            </a:pPr>
            <a:r>
              <a:rPr lang="en-US" sz="2400" b="1" dirty="0" smtClean="0">
                <a:latin typeface="+mn-lt"/>
              </a:rPr>
              <a:t>Why aren’t one-way loss ratios sufficient?</a:t>
            </a:r>
          </a:p>
          <a:p>
            <a:pPr marL="342900" indent="-342900">
              <a:spcBef>
                <a:spcPct val="20000"/>
              </a:spcBef>
              <a:buClr>
                <a:schemeClr val="hlink"/>
              </a:buClr>
              <a:buSzPct val="65000"/>
              <a:defRPr/>
            </a:pPr>
            <a:endParaRPr lang="en-US" dirty="0" smtClean="0">
              <a:latin typeface="+mn-lt"/>
            </a:endParaRPr>
          </a:p>
          <a:p>
            <a:pPr marL="342900" indent="-342900" eaLnBrk="1" hangingPunct="1">
              <a:spcBef>
                <a:spcPct val="20000"/>
              </a:spcBef>
              <a:buClr>
                <a:schemeClr val="accent1"/>
              </a:buClr>
              <a:buSzPct val="70000"/>
              <a:buFont typeface="Wingdings" pitchFamily="2" charset="2"/>
              <a:buNone/>
            </a:pPr>
            <a:r>
              <a:rPr lang="en-US" sz="2400" dirty="0" smtClean="0">
                <a:latin typeface="+mn-lt"/>
              </a:rPr>
              <a:t>One-way studies using loss ratios assume that the rest of the class plan is good.  This is a big assumption when there are multiple changes which need to be made.</a:t>
            </a:r>
            <a:endParaRPr lang="en-US" dirty="0">
              <a:latin typeface="+mn-lt"/>
            </a:endParaRPr>
          </a:p>
          <a:p>
            <a:pPr marL="342900" indent="-342900">
              <a:spcBef>
                <a:spcPct val="20000"/>
              </a:spcBef>
              <a:buClr>
                <a:schemeClr val="accent1"/>
              </a:buClr>
              <a:buSzPct val="70000"/>
            </a:pPr>
            <a:r>
              <a:rPr lang="en-US" sz="2400" dirty="0" smtClean="0">
                <a:latin typeface="+mn-lt"/>
              </a:rPr>
              <a:t>Suppose you want to examine the adequacy of both your age and points curves.  When you look at loss ratios by age, you are assuming your current points factors are good.  Vice versa for when you look at loss ratios by points.</a:t>
            </a:r>
          </a:p>
          <a:p>
            <a:pPr marL="342900" indent="-342900">
              <a:spcBef>
                <a:spcPct val="20000"/>
              </a:spcBef>
              <a:buClr>
                <a:schemeClr val="accent1"/>
              </a:buClr>
              <a:buSzPct val="70000"/>
            </a:pPr>
            <a:endParaRPr lang="en-US" dirty="0">
              <a:latin typeface="+mn-lt"/>
            </a:endParaRPr>
          </a:p>
          <a:p>
            <a:pPr marL="342900" indent="-342900">
              <a:spcBef>
                <a:spcPct val="20000"/>
              </a:spcBef>
              <a:buClr>
                <a:schemeClr val="accent1"/>
              </a:buClr>
              <a:buSzPct val="70000"/>
            </a:pPr>
            <a:r>
              <a:rPr lang="en-US" sz="2400" dirty="0" err="1" smtClean="0">
                <a:latin typeface="+mn-lt"/>
              </a:rPr>
              <a:t>Univariate</a:t>
            </a:r>
            <a:r>
              <a:rPr lang="en-US" sz="2400" dirty="0" smtClean="0">
                <a:latin typeface="+mn-lt"/>
              </a:rPr>
              <a:t> studies of any type will also not uncover interactions.</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41</a:t>
            </a:fld>
            <a:endParaRPr lang="en-GB"/>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ChangeArrowheads="1"/>
          </p:cNvSpPr>
          <p:nvPr/>
        </p:nvSpPr>
        <p:spPr bwMode="auto">
          <a:xfrm>
            <a:off x="457200" y="1371600"/>
            <a:ext cx="8001000" cy="4495800"/>
          </a:xfrm>
          <a:prstGeom prst="rect">
            <a:avLst/>
          </a:prstGeom>
          <a:noFill/>
          <a:ln w="9525">
            <a:noFill/>
            <a:miter lim="800000"/>
            <a:headEnd/>
            <a:tailEnd/>
          </a:ln>
          <a:effectLst/>
        </p:spPr>
        <p:txBody>
          <a:bodyPr/>
          <a:lstStyle/>
          <a:p>
            <a:pPr marL="342900" indent="-342900">
              <a:spcBef>
                <a:spcPct val="20000"/>
              </a:spcBef>
              <a:buClr>
                <a:schemeClr val="hlink"/>
              </a:buClr>
              <a:buSzPct val="65000"/>
              <a:defRPr/>
            </a:pPr>
            <a:r>
              <a:rPr lang="en-US" sz="2400" b="1" dirty="0" smtClean="0">
                <a:latin typeface="+mn-lt"/>
              </a:rPr>
              <a:t>Multivariate Loss Ratio Approaches</a:t>
            </a:r>
          </a:p>
          <a:p>
            <a:pPr marL="342900" indent="-342900">
              <a:spcBef>
                <a:spcPct val="20000"/>
              </a:spcBef>
              <a:buClr>
                <a:schemeClr val="hlink"/>
              </a:buClr>
              <a:buSzPct val="65000"/>
              <a:defRPr/>
            </a:pPr>
            <a:endParaRPr lang="en-US" sz="2000" dirty="0" smtClean="0">
              <a:latin typeface="+mn-lt"/>
            </a:endParaRPr>
          </a:p>
          <a:p>
            <a:pPr marL="342900" indent="-342900">
              <a:spcBef>
                <a:spcPct val="20000"/>
              </a:spcBef>
              <a:buClr>
                <a:schemeClr val="hlink"/>
              </a:buClr>
              <a:buSzPct val="65000"/>
              <a:defRPr/>
            </a:pPr>
            <a:r>
              <a:rPr lang="en-US" sz="2400" dirty="0" smtClean="0">
                <a:latin typeface="+mn-lt"/>
              </a:rPr>
              <a:t>Machine Learning / Data Mining</a:t>
            </a:r>
          </a:p>
          <a:p>
            <a:pPr marL="800100" lvl="1" indent="-342900">
              <a:spcBef>
                <a:spcPct val="20000"/>
              </a:spcBef>
              <a:buSzPct val="65000"/>
              <a:buFont typeface="Arial" pitchFamily="34" charset="0"/>
              <a:buChar char="•"/>
              <a:defRPr/>
            </a:pPr>
            <a:r>
              <a:rPr lang="en-US" sz="2000" dirty="0" smtClean="0">
                <a:latin typeface="+mn-lt"/>
              </a:rPr>
              <a:t>Search the residual space after the existing model has predicted risk.</a:t>
            </a:r>
          </a:p>
          <a:p>
            <a:pPr marL="800100" lvl="1" indent="-342900">
              <a:spcBef>
                <a:spcPct val="20000"/>
              </a:spcBef>
              <a:buSzPct val="65000"/>
              <a:buFont typeface="Arial" pitchFamily="34" charset="0"/>
              <a:buChar char="•"/>
              <a:defRPr/>
            </a:pPr>
            <a:r>
              <a:rPr lang="en-US" sz="2000" dirty="0" smtClean="0">
                <a:latin typeface="+mn-lt"/>
              </a:rPr>
              <a:t>Is there signal that the underlying rates have missed?</a:t>
            </a:r>
          </a:p>
          <a:p>
            <a:pPr marL="800100" lvl="1" indent="-342900">
              <a:spcBef>
                <a:spcPct val="20000"/>
              </a:spcBef>
              <a:buSzPct val="65000"/>
              <a:buFont typeface="Arial" pitchFamily="34" charset="0"/>
              <a:buChar char="•"/>
              <a:defRPr/>
            </a:pPr>
            <a:r>
              <a:rPr lang="en-US" sz="2000" dirty="0" smtClean="0">
                <a:latin typeface="+mn-lt"/>
              </a:rPr>
              <a:t>Uses techniques like trees and clustering.</a:t>
            </a:r>
          </a:p>
          <a:p>
            <a:pPr marL="800100" lvl="1" indent="-342900">
              <a:spcBef>
                <a:spcPct val="20000"/>
              </a:spcBef>
              <a:buSzPct val="65000"/>
              <a:buFont typeface="Arial" pitchFamily="34" charset="0"/>
              <a:buChar char="•"/>
              <a:defRPr/>
            </a:pPr>
            <a:r>
              <a:rPr lang="en-US" sz="2000" dirty="0" smtClean="0">
                <a:latin typeface="+mn-lt"/>
              </a:rPr>
              <a:t>Can use sampling, bootstrapping, bagging, etc. to understand model stability and enhance model results.</a:t>
            </a:r>
          </a:p>
          <a:p>
            <a:pPr marL="800100" lvl="1" indent="-342900">
              <a:spcBef>
                <a:spcPct val="20000"/>
              </a:spcBef>
              <a:buSzPct val="65000"/>
              <a:buFont typeface="Arial" pitchFamily="34" charset="0"/>
              <a:buChar char="•"/>
              <a:defRPr/>
            </a:pPr>
            <a:r>
              <a:rPr lang="en-US" sz="2000" dirty="0" smtClean="0">
                <a:latin typeface="+mn-lt"/>
              </a:rPr>
              <a:t>Prone to over-fitting models.  Must make use of unseen validation data to evaluate and select models.</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42</a:t>
            </a:fld>
            <a:endParaRPr lang="en-GB"/>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43</a:t>
            </a:fld>
            <a:endParaRPr lang="en-GB"/>
          </a:p>
        </p:txBody>
      </p:sp>
      <p:graphicFrame>
        <p:nvGraphicFramePr>
          <p:cNvPr id="6" name="Table 5"/>
          <p:cNvGraphicFramePr>
            <a:graphicFrameLocks noGrp="1"/>
          </p:cNvGraphicFramePr>
          <p:nvPr/>
        </p:nvGraphicFramePr>
        <p:xfrm>
          <a:off x="685800" y="1981200"/>
          <a:ext cx="7696200" cy="4473084"/>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3848100"/>
                <a:gridCol w="3848100"/>
              </a:tblGrid>
              <a:tr h="1851804">
                <a:tc>
                  <a:txBody>
                    <a:bodyPr/>
                    <a:lstStyle/>
                    <a:p>
                      <a:pPr lvl="0" algn="ctr"/>
                      <a:r>
                        <a:rPr lang="en-US" sz="2000" b="1" dirty="0" err="1" smtClean="0">
                          <a:solidFill>
                            <a:schemeClr val="tx1"/>
                          </a:solidFill>
                        </a:rPr>
                        <a:t>Univariate</a:t>
                      </a:r>
                      <a:r>
                        <a:rPr lang="en-US" sz="2000" b="1" dirty="0" smtClean="0">
                          <a:solidFill>
                            <a:schemeClr val="tx1"/>
                          </a:solidFill>
                        </a:rPr>
                        <a:t> Loss Ratios</a:t>
                      </a:r>
                    </a:p>
                    <a:p>
                      <a:pPr marL="234950" lvl="1" indent="-234950">
                        <a:spcBef>
                          <a:spcPts val="600"/>
                        </a:spcBef>
                        <a:buFont typeface="Arial" pitchFamily="34" charset="0"/>
                        <a:buChar char="•"/>
                      </a:pPr>
                      <a:r>
                        <a:rPr lang="en-US" sz="1800" dirty="0" smtClean="0">
                          <a:solidFill>
                            <a:schemeClr val="tx1"/>
                          </a:solidFill>
                        </a:rPr>
                        <a:t>Allows for correlation of exposures, but</a:t>
                      </a:r>
                      <a:r>
                        <a:rPr lang="en-US" sz="1800" baseline="0" dirty="0" smtClean="0">
                          <a:solidFill>
                            <a:schemeClr val="tx1"/>
                          </a:solidFill>
                        </a:rPr>
                        <a:t> a</a:t>
                      </a:r>
                      <a:r>
                        <a:rPr lang="en-US" sz="1800" dirty="0" smtClean="0">
                          <a:solidFill>
                            <a:schemeClr val="tx1"/>
                          </a:solidFill>
                        </a:rPr>
                        <a:t>ssumes the rest of the class plan rels are correct</a:t>
                      </a:r>
                    </a:p>
                    <a:p>
                      <a:pPr marL="234950" lvl="1" indent="-234950">
                        <a:spcBef>
                          <a:spcPts val="600"/>
                        </a:spcBef>
                        <a:buFont typeface="Arial" pitchFamily="34" charset="0"/>
                        <a:buChar char="•"/>
                      </a:pPr>
                      <a:r>
                        <a:rPr lang="en-US" sz="1800" dirty="0" smtClean="0">
                          <a:solidFill>
                            <a:schemeClr val="tx1"/>
                          </a:solidFill>
                        </a:rPr>
                        <a:t>Ignores interactions</a:t>
                      </a:r>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c>
                  <a:txBody>
                    <a:bodyPr/>
                    <a:lstStyle/>
                    <a:p>
                      <a:pPr lvl="0" algn="ctr"/>
                      <a:r>
                        <a:rPr lang="en-US" sz="2000" b="1" dirty="0" err="1" smtClean="0">
                          <a:solidFill>
                            <a:schemeClr val="tx1"/>
                          </a:solidFill>
                        </a:rPr>
                        <a:t>Univariate</a:t>
                      </a:r>
                      <a:r>
                        <a:rPr lang="en-US" sz="2000" b="1" dirty="0" smtClean="0">
                          <a:solidFill>
                            <a:schemeClr val="tx1"/>
                          </a:solidFill>
                        </a:rPr>
                        <a:t> Loss Costs</a:t>
                      </a:r>
                    </a:p>
                    <a:p>
                      <a:pPr marL="234950" lvl="1" indent="-234950">
                        <a:spcBef>
                          <a:spcPts val="600"/>
                        </a:spcBef>
                        <a:buFont typeface="Arial" pitchFamily="34" charset="0"/>
                        <a:buChar char="•"/>
                      </a:pPr>
                      <a:r>
                        <a:rPr lang="en-US" sz="1800" dirty="0" smtClean="0">
                          <a:solidFill>
                            <a:schemeClr val="tx1"/>
                          </a:solidFill>
                        </a:rPr>
                        <a:t>Ignores correlation of exposures</a:t>
                      </a:r>
                    </a:p>
                    <a:p>
                      <a:pPr marL="234950" lvl="1" indent="-234950">
                        <a:spcBef>
                          <a:spcPts val="600"/>
                        </a:spcBef>
                        <a:buFont typeface="Arial" pitchFamily="34" charset="0"/>
                        <a:buChar char="•"/>
                      </a:pPr>
                      <a:r>
                        <a:rPr lang="en-US" sz="1800" dirty="0" smtClean="0">
                          <a:solidFill>
                            <a:schemeClr val="tx1"/>
                          </a:solidFill>
                        </a:rPr>
                        <a:t>Ignores interactions</a:t>
                      </a:r>
                    </a:p>
                    <a:p>
                      <a:endParaRPr lang="en-US" dirty="0"/>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r>
              <a:tr h="2415396">
                <a:tc>
                  <a:txBody>
                    <a:bodyPr/>
                    <a:lstStyle/>
                    <a:p>
                      <a:pPr lvl="0" algn="ctr"/>
                      <a:r>
                        <a:rPr lang="en-US" sz="2000" b="1" dirty="0" smtClean="0">
                          <a:solidFill>
                            <a:schemeClr val="tx1"/>
                          </a:solidFill>
                        </a:rPr>
                        <a:t>Multivariate Loss Ratios</a:t>
                      </a:r>
                    </a:p>
                    <a:p>
                      <a:pPr marL="234950" lvl="1" indent="-234950">
                        <a:spcBef>
                          <a:spcPts val="600"/>
                        </a:spcBef>
                        <a:buFont typeface="Arial" pitchFamily="34" charset="0"/>
                        <a:buChar char="•"/>
                      </a:pPr>
                      <a:r>
                        <a:rPr lang="en-US" sz="1800" dirty="0" smtClean="0">
                          <a:solidFill>
                            <a:schemeClr val="tx1"/>
                          </a:solidFill>
                        </a:rPr>
                        <a:t>Explore residual space using an automated routine (trees, machine learning, data mining)</a:t>
                      </a:r>
                    </a:p>
                    <a:p>
                      <a:pPr marL="234950" lvl="1" indent="-234950">
                        <a:spcBef>
                          <a:spcPts val="600"/>
                        </a:spcBef>
                        <a:buFont typeface="Arial" pitchFamily="34" charset="0"/>
                        <a:buChar char="•"/>
                      </a:pPr>
                      <a:r>
                        <a:rPr lang="en-US" sz="1800" dirty="0" smtClean="0">
                          <a:solidFill>
                            <a:schemeClr val="tx1"/>
                          </a:solidFill>
                        </a:rPr>
                        <a:t>Allows for correlation of exposures</a:t>
                      </a:r>
                    </a:p>
                    <a:p>
                      <a:pPr marL="234950" lvl="1" indent="-234950">
                        <a:spcBef>
                          <a:spcPts val="600"/>
                        </a:spcBef>
                        <a:buFont typeface="Arial" pitchFamily="34" charset="0"/>
                        <a:buChar char="•"/>
                      </a:pPr>
                      <a:r>
                        <a:rPr lang="en-US" sz="1800" dirty="0" smtClean="0">
                          <a:solidFill>
                            <a:schemeClr val="tx1"/>
                          </a:solidFill>
                        </a:rPr>
                        <a:t>Good at finding interactions</a:t>
                      </a:r>
                    </a:p>
                    <a:p>
                      <a:pPr marL="234950" lvl="1" indent="-234950">
                        <a:spcBef>
                          <a:spcPts val="600"/>
                        </a:spcBef>
                        <a:buFont typeface="Arial" pitchFamily="34" charset="0"/>
                        <a:buChar char="•"/>
                      </a:pPr>
                      <a:r>
                        <a:rPr lang="en-US" sz="1800" dirty="0" smtClean="0">
                          <a:solidFill>
                            <a:schemeClr val="tx1"/>
                          </a:solidFill>
                        </a:rPr>
                        <a:t>Must validate results</a:t>
                      </a:r>
                      <a:endParaRPr lang="en-US" sz="2400" dirty="0" smtClean="0"/>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c>
                  <a:txBody>
                    <a:bodyPr/>
                    <a:lstStyle/>
                    <a:p>
                      <a:pPr lvl="0" algn="ctr"/>
                      <a:r>
                        <a:rPr lang="en-US" sz="2000" b="1" dirty="0" smtClean="0">
                          <a:solidFill>
                            <a:schemeClr val="tx1"/>
                          </a:solidFill>
                        </a:rPr>
                        <a:t>Multivariate Loss Costs</a:t>
                      </a:r>
                    </a:p>
                    <a:p>
                      <a:pPr marL="234950" lvl="1" indent="-234950">
                        <a:spcBef>
                          <a:spcPts val="600"/>
                        </a:spcBef>
                        <a:buFont typeface="Arial" pitchFamily="34" charset="0"/>
                        <a:buChar char="•"/>
                      </a:pPr>
                      <a:r>
                        <a:rPr lang="en-US" sz="1800" dirty="0" smtClean="0">
                          <a:solidFill>
                            <a:schemeClr val="tx1"/>
                          </a:solidFill>
                        </a:rPr>
                        <a:t>Build a model from the ground up (GLM, GIA, Minimum Bias)</a:t>
                      </a:r>
                    </a:p>
                    <a:p>
                      <a:pPr marL="234950" lvl="1" indent="-234950">
                        <a:spcBef>
                          <a:spcPts val="600"/>
                        </a:spcBef>
                        <a:buFont typeface="Arial" pitchFamily="34" charset="0"/>
                        <a:buChar char="•"/>
                      </a:pPr>
                      <a:r>
                        <a:rPr lang="en-US" sz="1800" dirty="0" smtClean="0">
                          <a:solidFill>
                            <a:schemeClr val="tx1"/>
                          </a:solidFill>
                        </a:rPr>
                        <a:t>Allows for correlation of exposures</a:t>
                      </a:r>
                    </a:p>
                    <a:p>
                      <a:pPr marL="234950" lvl="1" indent="-234950">
                        <a:spcBef>
                          <a:spcPts val="600"/>
                        </a:spcBef>
                        <a:buFont typeface="Arial" pitchFamily="34" charset="0"/>
                        <a:buChar char="•"/>
                      </a:pPr>
                      <a:r>
                        <a:rPr lang="en-US" sz="1800" dirty="0" smtClean="0">
                          <a:solidFill>
                            <a:schemeClr val="tx1"/>
                          </a:solidFill>
                        </a:rPr>
                        <a:t>Allows for interactions</a:t>
                      </a:r>
                    </a:p>
                    <a:p>
                      <a:pPr marL="234950" lvl="1" indent="-234950">
                        <a:spcBef>
                          <a:spcPts val="600"/>
                        </a:spcBef>
                        <a:buFont typeface="Arial" pitchFamily="34" charset="0"/>
                        <a:buChar char="•"/>
                      </a:pPr>
                      <a:r>
                        <a:rPr lang="en-US" sz="1800" dirty="0" smtClean="0">
                          <a:solidFill>
                            <a:schemeClr val="tx1"/>
                          </a:solidFill>
                        </a:rPr>
                        <a:t>Difficult to explore entire solution space</a:t>
                      </a:r>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r>
            </a:tbl>
          </a:graphicData>
        </a:graphic>
      </p:graphicFrame>
      <p:sp>
        <p:nvSpPr>
          <p:cNvPr id="8" name="Rectangle 4"/>
          <p:cNvSpPr>
            <a:spLocks noChangeArrowheads="1"/>
          </p:cNvSpPr>
          <p:nvPr/>
        </p:nvSpPr>
        <p:spPr bwMode="auto">
          <a:xfrm>
            <a:off x="533400" y="1447800"/>
            <a:ext cx="8001000" cy="457200"/>
          </a:xfrm>
          <a:prstGeom prst="rect">
            <a:avLst/>
          </a:prstGeom>
          <a:noFill/>
          <a:ln w="9525">
            <a:noFill/>
            <a:miter lim="800000"/>
            <a:headEnd/>
            <a:tailEnd/>
          </a:ln>
          <a:effectLst/>
        </p:spPr>
        <p:txBody>
          <a:bodyPr/>
          <a:lstStyle/>
          <a:p>
            <a:pPr marL="342900" indent="-342900" algn="ctr">
              <a:spcBef>
                <a:spcPct val="20000"/>
              </a:spcBef>
              <a:buClr>
                <a:schemeClr val="hlink"/>
              </a:buClr>
              <a:buSzPct val="65000"/>
              <a:defRPr/>
            </a:pPr>
            <a:r>
              <a:rPr lang="en-US" sz="2400" b="1" dirty="0" smtClean="0">
                <a:latin typeface="+mn-lt"/>
              </a:rPr>
              <a:t>Summary of Approaches for Determining Relativities</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44</a:t>
            </a:fld>
            <a:endParaRPr lang="en-GB"/>
          </a:p>
        </p:txBody>
      </p:sp>
      <p:graphicFrame>
        <p:nvGraphicFramePr>
          <p:cNvPr id="6" name="Table 5"/>
          <p:cNvGraphicFramePr>
            <a:graphicFrameLocks noGrp="1"/>
          </p:cNvGraphicFramePr>
          <p:nvPr/>
        </p:nvGraphicFramePr>
        <p:xfrm>
          <a:off x="685800" y="1981200"/>
          <a:ext cx="7696200" cy="4267200"/>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7696200"/>
              </a:tblGrid>
              <a:tr h="1851804">
                <a:tc>
                  <a:txBody>
                    <a:bodyPr/>
                    <a:lstStyle/>
                    <a:p>
                      <a:pPr lvl="0" algn="ctr"/>
                      <a:r>
                        <a:rPr lang="en-US" sz="2000" b="1" dirty="0" smtClean="0">
                          <a:solidFill>
                            <a:schemeClr val="tx1"/>
                          </a:solidFill>
                        </a:rPr>
                        <a:t>Expense Flattening</a:t>
                      </a:r>
                    </a:p>
                    <a:p>
                      <a:pPr marL="234950" lvl="1" indent="-234950">
                        <a:spcBef>
                          <a:spcPts val="600"/>
                        </a:spcBef>
                        <a:buFont typeface="Arial" pitchFamily="34" charset="0"/>
                        <a:buChar char="•"/>
                      </a:pPr>
                      <a:r>
                        <a:rPr lang="en-US" sz="1800" dirty="0" smtClean="0">
                          <a:solidFill>
                            <a:schemeClr val="tx1"/>
                          </a:solidFill>
                        </a:rPr>
                        <a:t>Are fixed expenses handled as a separate fee or not?  </a:t>
                      </a:r>
                    </a:p>
                    <a:p>
                      <a:pPr marL="234950" lvl="1" indent="-234950">
                        <a:spcBef>
                          <a:spcPts val="600"/>
                        </a:spcBef>
                        <a:buFont typeface="Arial" pitchFamily="34" charset="0"/>
                        <a:buChar char="•"/>
                      </a:pPr>
                      <a:r>
                        <a:rPr lang="en-US" sz="1800" dirty="0" smtClean="0">
                          <a:solidFill>
                            <a:schemeClr val="tx1"/>
                          </a:solidFill>
                        </a:rPr>
                        <a:t>Flatten rate relativities if</a:t>
                      </a:r>
                      <a:r>
                        <a:rPr lang="en-US" sz="1800" baseline="0" dirty="0" smtClean="0">
                          <a:solidFill>
                            <a:schemeClr val="tx1"/>
                          </a:solidFill>
                        </a:rPr>
                        <a:t> they were determined by looking at losses but will be applied to the loss and fixed expense portion of the premium</a:t>
                      </a:r>
                      <a:endParaRPr lang="en-US" sz="1800" dirty="0" smtClean="0">
                        <a:solidFill>
                          <a:schemeClr val="tx1"/>
                        </a:solidFill>
                      </a:endParaRPr>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r>
              <a:tr h="2415396">
                <a:tc>
                  <a:txBody>
                    <a:bodyPr/>
                    <a:lstStyle/>
                    <a:p>
                      <a:pPr lvl="0" algn="ctr"/>
                      <a:r>
                        <a:rPr lang="en-US" sz="2000" b="1" dirty="0" smtClean="0">
                          <a:solidFill>
                            <a:schemeClr val="tx1"/>
                          </a:solidFill>
                        </a:rPr>
                        <a:t>Rate Impact and Off-Balance</a:t>
                      </a:r>
                    </a:p>
                    <a:p>
                      <a:pPr marL="234950" lvl="1" indent="-234950">
                        <a:spcBef>
                          <a:spcPts val="600"/>
                        </a:spcBef>
                        <a:buFont typeface="Arial" pitchFamily="34" charset="0"/>
                        <a:buChar char="•"/>
                      </a:pPr>
                      <a:r>
                        <a:rPr lang="en-US" sz="1800" dirty="0" smtClean="0">
                          <a:solidFill>
                            <a:schemeClr val="tx1"/>
                          </a:solidFill>
                        </a:rPr>
                        <a:t>Determine the rate impact of any rate relativity changes.</a:t>
                      </a:r>
                    </a:p>
                    <a:p>
                      <a:pPr marL="234950" lvl="1" indent="-234950">
                        <a:spcBef>
                          <a:spcPts val="600"/>
                        </a:spcBef>
                        <a:buFont typeface="Arial" pitchFamily="34" charset="0"/>
                        <a:buChar char="•"/>
                      </a:pPr>
                      <a:r>
                        <a:rPr lang="en-US" sz="1800" dirty="0" smtClean="0">
                          <a:solidFill>
                            <a:schemeClr val="tx1"/>
                          </a:solidFill>
                        </a:rPr>
                        <a:t>Off-balance the base rates so that the overall rate change is unaffected.</a:t>
                      </a:r>
                      <a:endParaRPr lang="en-US" sz="2400" dirty="0" smtClean="0"/>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r>
            </a:tbl>
          </a:graphicData>
        </a:graphic>
      </p:graphicFrame>
      <p:sp>
        <p:nvSpPr>
          <p:cNvPr id="8" name="Rectangle 4"/>
          <p:cNvSpPr>
            <a:spLocks noChangeArrowheads="1"/>
          </p:cNvSpPr>
          <p:nvPr/>
        </p:nvSpPr>
        <p:spPr bwMode="auto">
          <a:xfrm>
            <a:off x="533400" y="1447800"/>
            <a:ext cx="8001000" cy="457200"/>
          </a:xfrm>
          <a:prstGeom prst="rect">
            <a:avLst/>
          </a:prstGeom>
          <a:noFill/>
          <a:ln w="9525">
            <a:noFill/>
            <a:miter lim="800000"/>
            <a:headEnd/>
            <a:tailEnd/>
          </a:ln>
          <a:effectLst/>
        </p:spPr>
        <p:txBody>
          <a:bodyPr/>
          <a:lstStyle/>
          <a:p>
            <a:pPr marL="342900" indent="-342900" algn="ctr">
              <a:spcBef>
                <a:spcPct val="20000"/>
              </a:spcBef>
              <a:buClr>
                <a:schemeClr val="hlink"/>
              </a:buClr>
              <a:buSzPct val="65000"/>
              <a:defRPr/>
            </a:pPr>
            <a:r>
              <a:rPr lang="en-US" sz="2400" b="1" dirty="0" smtClean="0">
                <a:latin typeface="+mn-lt"/>
              </a:rPr>
              <a:t>Summary of Implementation Issues</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Determining rate </a:t>
            </a:r>
            <a:r>
              <a:rPr lang="en-US" sz="3200" cap="all" dirty="0" smtClean="0">
                <a:solidFill>
                  <a:schemeClr val="tx2"/>
                </a:solidFill>
                <a:effectLst>
                  <a:reflection blurRad="12700" stA="48000" endA="300" endPos="55000" dir="5400000" sy="-90000" algn="bl" rotWithShape="0"/>
                </a:effectLst>
                <a:latin typeface="+mj-lt"/>
                <a:ea typeface="+mj-ea"/>
                <a:cs typeface="+mj-cs"/>
              </a:rPr>
              <a:t>relativities</a:t>
            </a:r>
            <a:endParaRPr lang="en-US" sz="3200" cap="all" dirty="0">
              <a:solidFill>
                <a:schemeClr val="tx2"/>
              </a:solidFill>
              <a:effectLst>
                <a:reflection blurRad="12700" stA="48000" endA="300" endPos="55000" dir="5400000" sy="-90000" algn="bl" rotWithShape="0"/>
              </a:effectLst>
              <a:latin typeface="+mj-lt"/>
              <a:ea typeface="+mj-ea"/>
              <a:cs typeface="+mj-cs"/>
            </a:endParaRPr>
          </a:p>
        </p:txBody>
      </p:sp>
      <p:sp>
        <p:nvSpPr>
          <p:cNvPr id="4" name="Slide Number Placeholder 3"/>
          <p:cNvSpPr>
            <a:spLocks noGrp="1"/>
          </p:cNvSpPr>
          <p:nvPr>
            <p:ph type="sldNum" sz="quarter" idx="12"/>
          </p:nvPr>
        </p:nvSpPr>
        <p:spPr/>
        <p:txBody>
          <a:bodyPr/>
          <a:lstStyle/>
          <a:p>
            <a:pPr>
              <a:defRPr/>
            </a:pPr>
            <a:fld id="{5B055F8D-3ED4-4747-8F4E-87DA7E149EA1}" type="slidenum">
              <a:rPr lang="en-GB" smtClean="0"/>
              <a:pPr>
                <a:defRPr/>
              </a:pPr>
              <a:t>45</a:t>
            </a:fld>
            <a:endParaRPr lang="en-GB"/>
          </a:p>
        </p:txBody>
      </p:sp>
      <p:graphicFrame>
        <p:nvGraphicFramePr>
          <p:cNvPr id="6" name="Table 5"/>
          <p:cNvGraphicFramePr>
            <a:graphicFrameLocks noGrp="1"/>
          </p:cNvGraphicFramePr>
          <p:nvPr/>
        </p:nvGraphicFramePr>
        <p:xfrm>
          <a:off x="685800" y="1981200"/>
          <a:ext cx="7696200" cy="4488036"/>
        </p:xfrm>
        <a:graphic>
          <a:graphicData uri="http://schemas.openxmlformats.org/drawingml/2006/table">
            <a:tbl>
              <a:tblPr firstRow="1" bandRow="1">
                <a:effectLst>
                  <a:outerShdw blurRad="50800" dist="38100" dir="2700000" algn="tl" rotWithShape="0">
                    <a:prstClr val="black">
                      <a:alpha val="40000"/>
                    </a:prstClr>
                  </a:outerShdw>
                </a:effectLst>
                <a:tableStyleId>{5940675A-B579-460E-94D1-54222C63F5DA}</a:tableStyleId>
              </a:tblPr>
              <a:tblGrid>
                <a:gridCol w="7696200"/>
              </a:tblGrid>
              <a:tr h="1851804">
                <a:tc>
                  <a:txBody>
                    <a:bodyPr/>
                    <a:lstStyle/>
                    <a:p>
                      <a:pPr lvl="0" algn="ctr"/>
                      <a:r>
                        <a:rPr lang="en-US" sz="2000" b="1" dirty="0" smtClean="0">
                          <a:solidFill>
                            <a:schemeClr val="tx1"/>
                          </a:solidFill>
                        </a:rPr>
                        <a:t>Purposes of a Risk Classification</a:t>
                      </a:r>
                      <a:r>
                        <a:rPr lang="en-US" sz="2000" b="1" baseline="0" dirty="0" smtClean="0">
                          <a:solidFill>
                            <a:schemeClr val="tx1"/>
                          </a:solidFill>
                        </a:rPr>
                        <a:t> System</a:t>
                      </a:r>
                      <a:endParaRPr lang="en-US" sz="2000" b="1" dirty="0" smtClean="0">
                        <a:solidFill>
                          <a:schemeClr val="tx1"/>
                        </a:solidFill>
                      </a:endParaRPr>
                    </a:p>
                    <a:p>
                      <a:pPr marL="234950" lvl="1" indent="-234950">
                        <a:spcBef>
                          <a:spcPts val="600"/>
                        </a:spcBef>
                        <a:buFont typeface="Arial" pitchFamily="34" charset="0"/>
                        <a:buChar char="•"/>
                      </a:pPr>
                      <a:r>
                        <a:rPr lang="en-US" sz="1800" dirty="0" smtClean="0">
                          <a:solidFill>
                            <a:schemeClr val="tx1"/>
                          </a:solidFill>
                        </a:rPr>
                        <a:t>Protect an</a:t>
                      </a:r>
                      <a:r>
                        <a:rPr lang="en-US" sz="1800" baseline="0" dirty="0" smtClean="0">
                          <a:solidFill>
                            <a:schemeClr val="tx1"/>
                          </a:solidFill>
                        </a:rPr>
                        <a:t> insurer’s financial soundness</a:t>
                      </a:r>
                    </a:p>
                    <a:p>
                      <a:pPr marL="234950" lvl="1" indent="-234950">
                        <a:spcBef>
                          <a:spcPts val="600"/>
                        </a:spcBef>
                        <a:buFont typeface="Arial" pitchFamily="34" charset="0"/>
                        <a:buChar char="•"/>
                      </a:pPr>
                      <a:r>
                        <a:rPr lang="en-US" sz="1800" baseline="0" dirty="0" smtClean="0">
                          <a:solidFill>
                            <a:schemeClr val="tx1"/>
                          </a:solidFill>
                        </a:rPr>
                        <a:t>Enhance fairness</a:t>
                      </a:r>
                    </a:p>
                    <a:p>
                      <a:pPr marL="234950" marR="0" lvl="1" indent="-234950" algn="l" defTabSz="914400" rtl="0" eaLnBrk="1" fontAlgn="auto" latinLnBrk="0" hangingPunct="1">
                        <a:lnSpc>
                          <a:spcPct val="100000"/>
                        </a:lnSpc>
                        <a:spcBef>
                          <a:spcPts val="600"/>
                        </a:spcBef>
                        <a:spcAft>
                          <a:spcPts val="0"/>
                        </a:spcAft>
                        <a:buClrTx/>
                        <a:buSzTx/>
                        <a:buFont typeface="Arial" pitchFamily="34" charset="0"/>
                        <a:buChar char="•"/>
                        <a:tabLst/>
                        <a:defRPr/>
                      </a:pPr>
                      <a:r>
                        <a:rPr lang="en-US" dirty="0" smtClean="0">
                          <a:solidFill>
                            <a:schemeClr val="tx1"/>
                          </a:solidFill>
                        </a:rPr>
                        <a:t>Provide an insurer with economic incentive to write large portions of the market</a:t>
                      </a:r>
                      <a:endParaRPr lang="en-US" sz="1800" baseline="0" dirty="0" smtClean="0">
                        <a:solidFill>
                          <a:schemeClr val="tx1"/>
                        </a:solidFill>
                      </a:endParaRPr>
                    </a:p>
                    <a:p>
                      <a:pPr marL="234950" lvl="1" indent="-234950">
                        <a:spcBef>
                          <a:spcPts val="600"/>
                        </a:spcBef>
                        <a:buFont typeface="Arial" pitchFamily="34" charset="0"/>
                        <a:buChar char="•"/>
                      </a:pPr>
                      <a:endParaRPr lang="en-US" sz="1800" dirty="0" smtClean="0">
                        <a:solidFill>
                          <a:schemeClr val="tx1"/>
                        </a:solidFill>
                      </a:endParaRPr>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r>
              <a:tr h="2415396">
                <a:tc>
                  <a:txBody>
                    <a:bodyPr/>
                    <a:lstStyle/>
                    <a:p>
                      <a:pPr lvl="0" algn="ctr"/>
                      <a:r>
                        <a:rPr lang="en-US" sz="2000" b="1" dirty="0" smtClean="0">
                          <a:solidFill>
                            <a:schemeClr val="tx1"/>
                          </a:solidFill>
                        </a:rPr>
                        <a:t>Considerations when using a Risk Classification System</a:t>
                      </a:r>
                    </a:p>
                    <a:p>
                      <a:pPr marL="234950" lvl="1" indent="-234950">
                        <a:spcBef>
                          <a:spcPts val="600"/>
                        </a:spcBef>
                        <a:buFont typeface="Arial" pitchFamily="34" charset="0"/>
                        <a:buChar char="•"/>
                      </a:pPr>
                      <a:r>
                        <a:rPr lang="en-US" sz="1800" dirty="0" smtClean="0">
                          <a:solidFill>
                            <a:schemeClr val="tx1"/>
                          </a:solidFill>
                        </a:rPr>
                        <a:t>Underwriting &amp; Marketing</a:t>
                      </a:r>
                    </a:p>
                    <a:p>
                      <a:pPr marL="234950" lvl="1" indent="-234950">
                        <a:spcBef>
                          <a:spcPts val="600"/>
                        </a:spcBef>
                        <a:buFont typeface="Arial" pitchFamily="34" charset="0"/>
                        <a:buChar char="•"/>
                      </a:pPr>
                      <a:r>
                        <a:rPr lang="en-US" sz="1800" dirty="0" smtClean="0"/>
                        <a:t>Program design</a:t>
                      </a:r>
                    </a:p>
                    <a:p>
                      <a:pPr marL="234950" lvl="1" indent="-234950">
                        <a:spcBef>
                          <a:spcPts val="600"/>
                        </a:spcBef>
                        <a:buFont typeface="Arial" pitchFamily="34" charset="0"/>
                        <a:buChar char="•"/>
                      </a:pPr>
                      <a:r>
                        <a:rPr lang="en-US" sz="1800" dirty="0" smtClean="0"/>
                        <a:t>Statistical &amp; Operational</a:t>
                      </a:r>
                      <a:r>
                        <a:rPr lang="en-US" sz="1800" baseline="0" dirty="0" smtClean="0"/>
                        <a:t> considerations</a:t>
                      </a:r>
                    </a:p>
                    <a:p>
                      <a:pPr marL="234950" lvl="1" indent="-234950">
                        <a:spcBef>
                          <a:spcPts val="600"/>
                        </a:spcBef>
                        <a:buFont typeface="Arial" pitchFamily="34" charset="0"/>
                        <a:buChar char="•"/>
                      </a:pPr>
                      <a:r>
                        <a:rPr lang="en-US" sz="1800" dirty="0" smtClean="0"/>
                        <a:t>Hazard reduction, Public</a:t>
                      </a:r>
                      <a:r>
                        <a:rPr lang="en-US" sz="1800" baseline="0" dirty="0" smtClean="0"/>
                        <a:t> acceptability, Causality, and Controllability</a:t>
                      </a:r>
                      <a:endParaRPr lang="en-US" sz="1800" dirty="0" smtClean="0"/>
                    </a:p>
                  </a:txBody>
                  <a:tcPr>
                    <a:gradFill flip="none" rotWithShape="1">
                      <a:gsLst>
                        <a:gs pos="0">
                          <a:schemeClr val="accent1">
                            <a:lumMod val="60000"/>
                            <a:lumOff val="40000"/>
                            <a:shade val="30000"/>
                            <a:satMod val="115000"/>
                          </a:schemeClr>
                        </a:gs>
                        <a:gs pos="50000">
                          <a:schemeClr val="accent1">
                            <a:lumMod val="60000"/>
                            <a:lumOff val="40000"/>
                            <a:shade val="67500"/>
                            <a:satMod val="115000"/>
                          </a:schemeClr>
                        </a:gs>
                        <a:gs pos="100000">
                          <a:schemeClr val="accent1">
                            <a:lumMod val="60000"/>
                            <a:lumOff val="40000"/>
                            <a:shade val="100000"/>
                            <a:satMod val="115000"/>
                          </a:schemeClr>
                        </a:gs>
                      </a:gsLst>
                      <a:lin ang="2700000" scaled="1"/>
                      <a:tileRect/>
                    </a:gradFill>
                  </a:tcPr>
                </a:tc>
              </a:tr>
            </a:tbl>
          </a:graphicData>
        </a:graphic>
      </p:graphicFrame>
      <p:sp>
        <p:nvSpPr>
          <p:cNvPr id="8" name="Rectangle 4"/>
          <p:cNvSpPr>
            <a:spLocks noChangeArrowheads="1"/>
          </p:cNvSpPr>
          <p:nvPr/>
        </p:nvSpPr>
        <p:spPr bwMode="auto">
          <a:xfrm>
            <a:off x="609600" y="1447800"/>
            <a:ext cx="8001000" cy="457200"/>
          </a:xfrm>
          <a:prstGeom prst="rect">
            <a:avLst/>
          </a:prstGeom>
          <a:noFill/>
          <a:ln w="9525">
            <a:noFill/>
            <a:miter lim="800000"/>
            <a:headEnd/>
            <a:tailEnd/>
          </a:ln>
          <a:effectLst/>
        </p:spPr>
        <p:txBody>
          <a:bodyPr/>
          <a:lstStyle/>
          <a:p>
            <a:pPr marL="342900" indent="-342900" algn="ctr">
              <a:spcBef>
                <a:spcPct val="20000"/>
              </a:spcBef>
              <a:buClr>
                <a:schemeClr val="hlink"/>
              </a:buClr>
              <a:buSzPct val="65000"/>
              <a:defRPr/>
            </a:pPr>
            <a:r>
              <a:rPr lang="en-US" sz="2200" b="1" dirty="0" smtClean="0">
                <a:latin typeface="+mn-lt"/>
              </a:rPr>
              <a:t>Summary of Risk Classification Purpose &amp; Considerations</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a:t>RPM Workshop </a:t>
            </a:r>
            <a:r>
              <a:rPr lang="en-US" sz="4000" dirty="0" smtClean="0"/>
              <a:t>1: Basic </a:t>
            </a:r>
            <a:r>
              <a:rPr lang="en-US" sz="4000" dirty="0"/>
              <a:t>Ratemaking</a:t>
            </a:r>
          </a:p>
        </p:txBody>
      </p:sp>
      <p:sp>
        <p:nvSpPr>
          <p:cNvPr id="2051" name="Text Box 3"/>
          <p:cNvSpPr txBox="1">
            <a:spLocks noChangeArrowheads="1"/>
          </p:cNvSpPr>
          <p:nvPr/>
        </p:nvSpPr>
        <p:spPr bwMode="auto">
          <a:xfrm>
            <a:off x="990600" y="2057400"/>
            <a:ext cx="7162800" cy="584200"/>
          </a:xfrm>
          <a:prstGeom prst="rect">
            <a:avLst/>
          </a:prstGeom>
          <a:noFill/>
          <a:ln w="9525">
            <a:noFill/>
            <a:miter lim="800000"/>
            <a:headEnd/>
            <a:tailEnd/>
          </a:ln>
          <a:effectLst/>
        </p:spPr>
        <p:txBody>
          <a:bodyPr>
            <a:spAutoFit/>
          </a:bodyPr>
          <a:lstStyle/>
          <a:p>
            <a:pPr algn="ctr" eaLnBrk="0" hangingPunct="0">
              <a:spcBef>
                <a:spcPct val="50000"/>
              </a:spcBef>
              <a:defRPr/>
            </a:pPr>
            <a:r>
              <a:rPr lang="en-US" sz="3200" dirty="0">
                <a:latin typeface="+mn-lt"/>
              </a:rPr>
              <a:t>QUESTIONS?</a:t>
            </a:r>
            <a:endParaRPr lang="en-US" sz="2000" dirty="0">
              <a:latin typeface="+mn-lt"/>
            </a:endParaRPr>
          </a:p>
        </p:txBody>
      </p:sp>
      <p:sp>
        <p:nvSpPr>
          <p:cNvPr id="2052" name="Text Box 4"/>
          <p:cNvSpPr txBox="1">
            <a:spLocks noChangeArrowheads="1"/>
          </p:cNvSpPr>
          <p:nvPr/>
        </p:nvSpPr>
        <p:spPr bwMode="auto">
          <a:xfrm>
            <a:off x="609600" y="3886200"/>
            <a:ext cx="7924800" cy="2246313"/>
          </a:xfrm>
          <a:prstGeom prst="rect">
            <a:avLst/>
          </a:prstGeom>
          <a:noFill/>
          <a:ln w="9525">
            <a:noFill/>
            <a:miter lim="800000"/>
            <a:headEnd/>
            <a:tailEnd/>
          </a:ln>
          <a:effectLst/>
        </p:spPr>
        <p:txBody>
          <a:bodyPr>
            <a:spAutoFit/>
          </a:bodyPr>
          <a:lstStyle/>
          <a:p>
            <a:pPr algn="ctr">
              <a:spcBef>
                <a:spcPct val="20000"/>
              </a:spcBef>
              <a:buClr>
                <a:schemeClr val="hlink"/>
              </a:buClr>
              <a:buSzPct val="65000"/>
              <a:defRPr/>
            </a:pPr>
            <a:r>
              <a:rPr lang="en-US" sz="2000" b="1" i="1" u="sng" dirty="0">
                <a:latin typeface="+mn-lt"/>
              </a:rPr>
              <a:t>Contact Info</a:t>
            </a:r>
          </a:p>
          <a:p>
            <a:pPr algn="ctr">
              <a:spcBef>
                <a:spcPct val="20000"/>
              </a:spcBef>
              <a:buClr>
                <a:schemeClr val="hlink"/>
              </a:buClr>
              <a:buSzPct val="65000"/>
              <a:defRPr/>
            </a:pPr>
            <a:r>
              <a:rPr lang="en-US" sz="2000" b="1" i="1" dirty="0">
                <a:latin typeface="+mn-lt"/>
              </a:rPr>
              <a:t>Chris Cooksey, FCAS, MAAA</a:t>
            </a:r>
          </a:p>
          <a:p>
            <a:pPr algn="ctr">
              <a:spcBef>
                <a:spcPct val="20000"/>
              </a:spcBef>
              <a:buClr>
                <a:schemeClr val="hlink"/>
              </a:buClr>
              <a:buSzPct val="65000"/>
              <a:defRPr/>
            </a:pPr>
            <a:r>
              <a:rPr lang="en-US" sz="2000" b="1" i="1" dirty="0" err="1">
                <a:latin typeface="+mn-lt"/>
              </a:rPr>
              <a:t>EagleEye</a:t>
            </a:r>
            <a:r>
              <a:rPr lang="en-US" sz="2000" b="1" i="1" dirty="0">
                <a:latin typeface="+mn-lt"/>
              </a:rPr>
              <a:t> Analytics</a:t>
            </a:r>
          </a:p>
          <a:p>
            <a:pPr algn="ctr">
              <a:spcBef>
                <a:spcPct val="20000"/>
              </a:spcBef>
              <a:buClr>
                <a:schemeClr val="hlink"/>
              </a:buClr>
              <a:buSzPct val="65000"/>
              <a:defRPr/>
            </a:pPr>
            <a:r>
              <a:rPr lang="en-US" sz="2000" b="1" i="1" dirty="0">
                <a:latin typeface="+mn-lt"/>
              </a:rPr>
              <a:t>ccooksey@eeanalytics.com</a:t>
            </a:r>
          </a:p>
          <a:p>
            <a:pPr algn="ctr">
              <a:spcBef>
                <a:spcPct val="20000"/>
              </a:spcBef>
              <a:buClr>
                <a:schemeClr val="hlink"/>
              </a:buClr>
              <a:buSzPct val="65000"/>
              <a:defRPr/>
            </a:pPr>
            <a:r>
              <a:rPr lang="en-US" sz="2000" b="1" i="1" dirty="0">
                <a:latin typeface="+mn-lt"/>
              </a:rPr>
              <a:t>www.eeanalytics.com</a:t>
            </a:r>
          </a:p>
          <a:p>
            <a:pPr algn="ctr">
              <a:spcBef>
                <a:spcPct val="20000"/>
              </a:spcBef>
              <a:buClr>
                <a:schemeClr val="hlink"/>
              </a:buClr>
              <a:buSzPct val="65000"/>
              <a:defRPr/>
            </a:pPr>
            <a:r>
              <a:rPr lang="en-US" sz="2000" b="1" i="1" dirty="0">
                <a:latin typeface="+mn-lt"/>
              </a:rPr>
              <a:t>740-398-2629</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457200"/>
            <a:ext cx="8686800" cy="838200"/>
          </a:xfrm>
        </p:spPr>
        <p:txBody>
          <a:bodyPr/>
          <a:lstStyle/>
          <a:p>
            <a:pPr eaLnBrk="1" fontAlgn="auto" hangingPunct="1">
              <a:spcAft>
                <a:spcPts val="0"/>
              </a:spcAft>
              <a:defRPr/>
            </a:pPr>
            <a:r>
              <a:rPr lang="en-US" sz="3100" dirty="0"/>
              <a:t>Introduction</a:t>
            </a:r>
            <a:r>
              <a:rPr lang="en-US" sz="3100" b="1" dirty="0"/>
              <a:t> </a:t>
            </a:r>
            <a:r>
              <a:rPr lang="en-US" sz="3100" dirty="0"/>
              <a:t>to Ratemaking Relativities</a:t>
            </a:r>
          </a:p>
        </p:txBody>
      </p:sp>
      <p:sp>
        <p:nvSpPr>
          <p:cNvPr id="3075" name="Rectangle 3"/>
          <p:cNvSpPr>
            <a:spLocks noGrp="1" noChangeArrowheads="1"/>
          </p:cNvSpPr>
          <p:nvPr>
            <p:ph idx="1"/>
          </p:nvPr>
        </p:nvSpPr>
        <p:spPr>
          <a:xfrm>
            <a:off x="685800" y="1447800"/>
            <a:ext cx="7848600" cy="4876800"/>
          </a:xfrm>
        </p:spPr>
        <p:txBody>
          <a:bodyPr>
            <a:normAutofit fontScale="47500" lnSpcReduction="20000"/>
          </a:bodyPr>
          <a:lstStyle/>
          <a:p>
            <a:pPr eaLnBrk="1" fontAlgn="auto" hangingPunct="1">
              <a:spcAft>
                <a:spcPts val="0"/>
              </a:spcAft>
              <a:buFont typeface="Wingdings 2" pitchFamily="18" charset="2"/>
              <a:buNone/>
              <a:defRPr/>
            </a:pPr>
            <a:r>
              <a:rPr lang="en-US" sz="4500" dirty="0" smtClean="0">
                <a:solidFill>
                  <a:schemeClr val="tx1"/>
                </a:solidFill>
              </a:rPr>
              <a:t>“The grouping of risks with similar risk characteristics for the purpose of setting prices is a fundamental precept of any workable private, voluntary insurance system.</a:t>
            </a:r>
          </a:p>
          <a:p>
            <a:pPr eaLnBrk="1" fontAlgn="auto" hangingPunct="1">
              <a:spcAft>
                <a:spcPts val="0"/>
              </a:spcAft>
              <a:buFont typeface="Wingdings 2" pitchFamily="18" charset="2"/>
              <a:buNone/>
              <a:defRPr/>
            </a:pPr>
            <a:r>
              <a:rPr lang="en-US" sz="4500" dirty="0" smtClean="0">
                <a:solidFill>
                  <a:schemeClr val="tx1"/>
                </a:solidFill>
              </a:rPr>
              <a:t>	This process, called risk classification, is necessary to maintain a financially sound and equitable system.</a:t>
            </a:r>
          </a:p>
          <a:p>
            <a:pPr eaLnBrk="1" fontAlgn="auto" hangingPunct="1">
              <a:spcAft>
                <a:spcPts val="0"/>
              </a:spcAft>
              <a:buFont typeface="Wingdings 2" pitchFamily="18" charset="2"/>
              <a:buNone/>
              <a:defRPr/>
            </a:pPr>
            <a:r>
              <a:rPr lang="en-US" sz="4500" dirty="0" smtClean="0">
                <a:solidFill>
                  <a:schemeClr val="tx1"/>
                </a:solidFill>
              </a:rPr>
              <a:t>	It enables the development of equitable insurance prices, which in turn assures the availability of needed coverage to the public.</a:t>
            </a:r>
          </a:p>
          <a:p>
            <a:pPr eaLnBrk="1" fontAlgn="auto" hangingPunct="1">
              <a:spcAft>
                <a:spcPts val="0"/>
              </a:spcAft>
              <a:buFont typeface="Wingdings 2" pitchFamily="18" charset="2"/>
              <a:buNone/>
              <a:defRPr/>
            </a:pPr>
            <a:r>
              <a:rPr lang="en-US" sz="4500" dirty="0" smtClean="0">
                <a:solidFill>
                  <a:schemeClr val="tx1"/>
                </a:solidFill>
              </a:rPr>
              <a:t>	This is achieved through the grouping of risks to determine averages and the application of these averages to individuals.”  (page 1)</a:t>
            </a:r>
            <a:endParaRPr lang="en-US" sz="4000" dirty="0" smtClean="0">
              <a:solidFill>
                <a:schemeClr val="tx1"/>
              </a:solidFill>
            </a:endParaRPr>
          </a:p>
          <a:p>
            <a:pPr eaLnBrk="1" fontAlgn="auto" hangingPunct="1">
              <a:spcAft>
                <a:spcPts val="0"/>
              </a:spcAft>
              <a:buFont typeface="Wingdings 2" pitchFamily="18" charset="2"/>
              <a:buNone/>
              <a:defRPr/>
            </a:pPr>
            <a:endParaRPr lang="en-US" dirty="0" smtClean="0">
              <a:solidFill>
                <a:schemeClr val="tx1"/>
              </a:solidFill>
            </a:endParaRPr>
          </a:p>
          <a:p>
            <a:pPr eaLnBrk="1" fontAlgn="auto" hangingPunct="1">
              <a:spcAft>
                <a:spcPts val="0"/>
              </a:spcAft>
              <a:buFont typeface="Wingdings 2" pitchFamily="18" charset="2"/>
              <a:buNone/>
              <a:defRPr/>
            </a:pPr>
            <a:r>
              <a:rPr lang="en-US" sz="3800" i="1" dirty="0" smtClean="0">
                <a:solidFill>
                  <a:schemeClr val="tx1"/>
                </a:solidFill>
              </a:rPr>
              <a:t>Note: all quotes in this presentation are from the American Academy of Actuaries’ Risk Classification Statement of Principles.  Only page numbers will be noted.</a:t>
            </a:r>
          </a:p>
        </p:txBody>
      </p:sp>
      <p:sp>
        <p:nvSpPr>
          <p:cNvPr id="4" name="Slide Number Placeholder 3"/>
          <p:cNvSpPr>
            <a:spLocks noGrp="1"/>
          </p:cNvSpPr>
          <p:nvPr>
            <p:ph type="sldNum" sz="quarter" idx="12"/>
          </p:nvPr>
        </p:nvSpPr>
        <p:spPr/>
        <p:txBody>
          <a:bodyPr/>
          <a:lstStyle/>
          <a:p>
            <a:pPr>
              <a:defRPr/>
            </a:pPr>
            <a:fld id="{90F4D0AA-B170-4B24-A7DD-17B6AED21A43}" type="slidenum">
              <a:rPr lang="en-GB" smtClean="0"/>
              <a:pPr>
                <a:defRPr/>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type="body" sz="half" idx="1"/>
          </p:nvPr>
        </p:nvSpPr>
        <p:spPr>
          <a:xfrm>
            <a:off x="457200" y="1295400"/>
            <a:ext cx="8153400" cy="4419600"/>
          </a:xfrm>
        </p:spPr>
        <p:txBody>
          <a:bodyPr/>
          <a:lstStyle/>
          <a:p>
            <a:pPr marL="0" indent="0" eaLnBrk="1" hangingPunct="1">
              <a:buFont typeface="Wingdings" pitchFamily="2" charset="2"/>
              <a:buNone/>
              <a:tabLst>
                <a:tab pos="0" algn="l"/>
              </a:tabLst>
              <a:defRPr/>
            </a:pPr>
            <a:r>
              <a:rPr lang="en-US" dirty="0" smtClean="0">
                <a:solidFill>
                  <a:schemeClr val="tx1"/>
                </a:solidFill>
              </a:rPr>
              <a:t>Three purposes of risk classification:</a:t>
            </a:r>
          </a:p>
          <a:p>
            <a:pPr marL="914400" lvl="1" indent="-514350" eaLnBrk="1" hangingPunct="1">
              <a:buFont typeface="+mj-lt"/>
              <a:buAutoNum type="arabicPeriod"/>
              <a:tabLst>
                <a:tab pos="0" algn="l"/>
              </a:tabLst>
              <a:defRPr/>
            </a:pPr>
            <a:endParaRPr lang="en-US" dirty="0" smtClean="0">
              <a:solidFill>
                <a:schemeClr val="tx1"/>
              </a:solidFill>
            </a:endParaRPr>
          </a:p>
          <a:p>
            <a:pPr marL="914400" lvl="1" indent="-514350" eaLnBrk="1" hangingPunct="1">
              <a:buClr>
                <a:schemeClr val="tx2">
                  <a:lumMod val="50000"/>
                </a:schemeClr>
              </a:buClr>
              <a:buFont typeface="+mj-lt"/>
              <a:buAutoNum type="arabicPeriod"/>
              <a:tabLst>
                <a:tab pos="0" algn="l"/>
              </a:tabLst>
              <a:defRPr/>
            </a:pPr>
            <a:r>
              <a:rPr lang="en-US" dirty="0" smtClean="0">
                <a:solidFill>
                  <a:schemeClr val="tx1"/>
                </a:solidFill>
              </a:rPr>
              <a:t>Protect an insurer’s financial soundness</a:t>
            </a:r>
          </a:p>
          <a:p>
            <a:pPr marL="914400" lvl="1" indent="-514350" eaLnBrk="1" hangingPunct="1">
              <a:buClr>
                <a:schemeClr val="tx2">
                  <a:lumMod val="50000"/>
                </a:schemeClr>
              </a:buClr>
              <a:buFont typeface="+mj-lt"/>
              <a:buAutoNum type="arabicPeriod"/>
              <a:tabLst>
                <a:tab pos="0" algn="l"/>
              </a:tabLst>
              <a:defRPr/>
            </a:pPr>
            <a:endParaRPr lang="en-US" dirty="0" smtClean="0">
              <a:solidFill>
                <a:schemeClr val="tx1"/>
              </a:solidFill>
            </a:endParaRPr>
          </a:p>
          <a:p>
            <a:pPr marL="914400" lvl="1" indent="-514350" eaLnBrk="1" hangingPunct="1">
              <a:buClr>
                <a:schemeClr val="tx2">
                  <a:lumMod val="50000"/>
                </a:schemeClr>
              </a:buClr>
              <a:buFont typeface="+mj-lt"/>
              <a:buAutoNum type="arabicPeriod"/>
              <a:tabLst>
                <a:tab pos="0" algn="l"/>
              </a:tabLst>
              <a:defRPr/>
            </a:pPr>
            <a:r>
              <a:rPr lang="en-US" dirty="0" smtClean="0">
                <a:solidFill>
                  <a:schemeClr val="tx1"/>
                </a:solidFill>
              </a:rPr>
              <a:t>Enhance fairness</a:t>
            </a:r>
          </a:p>
          <a:p>
            <a:pPr marL="914400" lvl="1" indent="-514350" eaLnBrk="1" hangingPunct="1">
              <a:buClr>
                <a:schemeClr val="tx2">
                  <a:lumMod val="50000"/>
                </a:schemeClr>
              </a:buClr>
              <a:buFont typeface="+mj-lt"/>
              <a:buAutoNum type="arabicPeriod"/>
              <a:tabLst>
                <a:tab pos="0" algn="l"/>
              </a:tabLst>
              <a:defRPr/>
            </a:pPr>
            <a:endParaRPr lang="en-US" dirty="0" smtClean="0">
              <a:solidFill>
                <a:schemeClr val="tx1"/>
              </a:solidFill>
            </a:endParaRPr>
          </a:p>
          <a:p>
            <a:pPr marL="914400" lvl="1" indent="-514350" eaLnBrk="1" hangingPunct="1">
              <a:buClr>
                <a:schemeClr val="tx2">
                  <a:lumMod val="50000"/>
                </a:schemeClr>
              </a:buClr>
              <a:buFont typeface="+mj-lt"/>
              <a:buAutoNum type="arabicPeriod"/>
              <a:tabLst>
                <a:tab pos="0" algn="l"/>
              </a:tabLst>
              <a:defRPr/>
            </a:pPr>
            <a:r>
              <a:rPr lang="en-US" dirty="0" smtClean="0">
                <a:solidFill>
                  <a:schemeClr val="tx1"/>
                </a:solidFill>
              </a:rPr>
              <a:t>Provide an insurer with economic incentive to write large portions of the market</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ea typeface="+mj-ea"/>
                <a:cs typeface="+mj-cs"/>
              </a:rPr>
              <a:t>Purpose of Risk Classification</a:t>
            </a:r>
          </a:p>
        </p:txBody>
      </p:sp>
      <p:sp>
        <p:nvSpPr>
          <p:cNvPr id="5" name="Slide Number Placeholder 3"/>
          <p:cNvSpPr>
            <a:spLocks noGrp="1"/>
          </p:cNvSpPr>
          <p:nvPr>
            <p:ph type="sldNum" sz="quarter" idx="12"/>
          </p:nvPr>
        </p:nvSpPr>
        <p:spPr>
          <a:xfrm>
            <a:off x="8229600" y="6477000"/>
            <a:ext cx="762000" cy="244475"/>
          </a:xfrm>
        </p:spPr>
        <p:txBody>
          <a:bodyPr/>
          <a:lstStyle/>
          <a:p>
            <a:pPr>
              <a:defRPr/>
            </a:pPr>
            <a:fld id="{8F81009B-8EA5-4ECC-ACD8-6224500E9661}" type="slidenum">
              <a:rPr lang="en-GB" smtClean="0"/>
              <a:pPr>
                <a:defRPr/>
              </a:pPr>
              <a:t>6</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1027"/>
          <p:cNvSpPr txBox="1">
            <a:spLocks noChangeArrowheads="1"/>
          </p:cNvSpPr>
          <p:nvPr/>
        </p:nvSpPr>
        <p:spPr bwMode="auto">
          <a:xfrm>
            <a:off x="685800" y="1447800"/>
            <a:ext cx="7924800" cy="4986338"/>
          </a:xfrm>
          <a:prstGeom prst="rect">
            <a:avLst/>
          </a:prstGeom>
          <a:noFill/>
          <a:ln w="9525">
            <a:noFill/>
            <a:miter lim="800000"/>
            <a:headEnd/>
            <a:tailEnd/>
          </a:ln>
        </p:spPr>
        <p:txBody>
          <a:bodyPr>
            <a:spAutoFit/>
          </a:bodyPr>
          <a:lstStyle/>
          <a:p>
            <a:pPr eaLnBrk="0" hangingPunct="0">
              <a:spcBef>
                <a:spcPct val="50000"/>
              </a:spcBef>
              <a:defRPr/>
            </a:pPr>
            <a:r>
              <a:rPr lang="en-US" sz="2800" dirty="0">
                <a:latin typeface="+mn-lt"/>
              </a:rPr>
              <a:t>Adverse selection occurs when economic forces are not in </a:t>
            </a:r>
            <a:r>
              <a:rPr lang="en-US" sz="2800" dirty="0" smtClean="0">
                <a:latin typeface="+mn-lt"/>
              </a:rPr>
              <a:t>equilibrium: </a:t>
            </a:r>
            <a:r>
              <a:rPr lang="en-US" sz="2800" dirty="0">
                <a:latin typeface="+mn-lt"/>
              </a:rPr>
              <a:t>when buyers move in, out, and throughout the market.</a:t>
            </a:r>
          </a:p>
          <a:p>
            <a:pPr eaLnBrk="0" hangingPunct="0">
              <a:spcBef>
                <a:spcPct val="50000"/>
              </a:spcBef>
              <a:defRPr/>
            </a:pPr>
            <a:endParaRPr lang="en-US" sz="2800" dirty="0">
              <a:latin typeface="+mn-lt"/>
            </a:endParaRPr>
          </a:p>
          <a:p>
            <a:pPr>
              <a:spcBef>
                <a:spcPct val="20000"/>
              </a:spcBef>
              <a:buClr>
                <a:schemeClr val="accent2"/>
              </a:buClr>
              <a:buSzPct val="80000"/>
              <a:buFont typeface="Wingdings" pitchFamily="2" charset="2"/>
              <a:buNone/>
              <a:defRPr/>
            </a:pPr>
            <a:r>
              <a:rPr lang="en-US" sz="2800" dirty="0">
                <a:latin typeface="+mn-lt"/>
              </a:rPr>
              <a:t>For example…</a:t>
            </a:r>
          </a:p>
          <a:p>
            <a:pPr lvl="2">
              <a:spcBef>
                <a:spcPct val="20000"/>
              </a:spcBef>
              <a:buClr>
                <a:schemeClr val="tx2">
                  <a:lumMod val="50000"/>
                </a:schemeClr>
              </a:buClr>
              <a:buSzPct val="100000"/>
              <a:buFont typeface="Arial" pitchFamily="34" charset="0"/>
              <a:buChar char="•"/>
              <a:defRPr/>
            </a:pPr>
            <a:r>
              <a:rPr lang="en-US" sz="2400" dirty="0">
                <a:latin typeface="+mn-lt"/>
              </a:rPr>
              <a:t> Group A expected costs = $100</a:t>
            </a:r>
          </a:p>
          <a:p>
            <a:pPr lvl="2">
              <a:spcBef>
                <a:spcPct val="20000"/>
              </a:spcBef>
              <a:buClr>
                <a:schemeClr val="tx2">
                  <a:lumMod val="50000"/>
                </a:schemeClr>
              </a:buClr>
              <a:buSzPct val="100000"/>
              <a:buFont typeface="Arial" pitchFamily="34" charset="0"/>
              <a:buChar char="•"/>
              <a:defRPr/>
            </a:pPr>
            <a:r>
              <a:rPr lang="en-US" sz="2400" dirty="0">
                <a:latin typeface="+mn-lt"/>
              </a:rPr>
              <a:t> Group B expected costs = $200</a:t>
            </a:r>
          </a:p>
          <a:p>
            <a:pPr lvl="2">
              <a:spcBef>
                <a:spcPct val="20000"/>
              </a:spcBef>
              <a:buClr>
                <a:schemeClr val="tx2">
                  <a:lumMod val="50000"/>
                </a:schemeClr>
              </a:buClr>
              <a:buSzPct val="100000"/>
              <a:buFont typeface="Arial" pitchFamily="34" charset="0"/>
              <a:buChar char="•"/>
              <a:defRPr/>
            </a:pPr>
            <a:r>
              <a:rPr lang="en-US" sz="2400" dirty="0">
                <a:latin typeface="+mn-lt"/>
              </a:rPr>
              <a:t> Your company charges $150 for both</a:t>
            </a:r>
          </a:p>
          <a:p>
            <a:pPr lvl="2">
              <a:spcBef>
                <a:spcPct val="20000"/>
              </a:spcBef>
              <a:buClr>
                <a:schemeClr val="tx2">
                  <a:lumMod val="50000"/>
                </a:schemeClr>
              </a:buClr>
              <a:buSzPct val="100000"/>
              <a:buFont typeface="Arial" pitchFamily="34" charset="0"/>
              <a:buChar char="•"/>
              <a:defRPr/>
            </a:pPr>
            <a:r>
              <a:rPr lang="en-US" sz="2400" dirty="0">
                <a:latin typeface="+mn-lt"/>
              </a:rPr>
              <a:t> Competitor charges $100 for A and $200 for B</a:t>
            </a:r>
          </a:p>
          <a:p>
            <a:pPr lvl="2">
              <a:spcBef>
                <a:spcPct val="20000"/>
              </a:spcBef>
              <a:buClr>
                <a:schemeClr val="tx2">
                  <a:lumMod val="50000"/>
                </a:schemeClr>
              </a:buClr>
              <a:buSzPct val="100000"/>
              <a:buFont typeface="Arial" pitchFamily="34" charset="0"/>
              <a:buChar char="•"/>
              <a:defRPr/>
            </a:pPr>
            <a:r>
              <a:rPr lang="en-US" sz="2400" dirty="0">
                <a:latin typeface="+mn-lt"/>
              </a:rPr>
              <a:t> Assume you still make money at a 60% loss ratio</a:t>
            </a:r>
          </a:p>
          <a:p>
            <a:pPr>
              <a:spcBef>
                <a:spcPct val="20000"/>
              </a:spcBef>
              <a:buClr>
                <a:schemeClr val="accent2"/>
              </a:buClr>
              <a:buSzPct val="80000"/>
              <a:buFont typeface="Wingdings" pitchFamily="2" charset="2"/>
              <a:buNone/>
              <a:defRPr/>
            </a:pPr>
            <a:endParaRPr lang="en-US" sz="1200" dirty="0">
              <a:latin typeface="+mn-lt"/>
            </a:endParaRP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rPr>
              <a:t>Purpose of Risk classification</a:t>
            </a:r>
          </a:p>
        </p:txBody>
      </p:sp>
      <p:sp>
        <p:nvSpPr>
          <p:cNvPr id="4" name="Slide Number Placeholder 3"/>
          <p:cNvSpPr>
            <a:spLocks noGrp="1"/>
          </p:cNvSpPr>
          <p:nvPr>
            <p:ph type="sldNum" sz="quarter" idx="12"/>
          </p:nvPr>
        </p:nvSpPr>
        <p:spPr/>
        <p:txBody>
          <a:bodyPr/>
          <a:lstStyle/>
          <a:p>
            <a:pPr>
              <a:defRPr/>
            </a:pPr>
            <a:fld id="{DD82F34F-84D7-463E-83B9-B52BF3F377A3}" type="slidenum">
              <a:rPr lang="en-GB" smtClean="0"/>
              <a:pPr>
                <a:defRPr/>
              </a:pPr>
              <a:t>7</a:t>
            </a:fld>
            <a:endParaRPr lang="en-GB"/>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1027"/>
          <p:cNvSpPr txBox="1">
            <a:spLocks noChangeArrowheads="1"/>
          </p:cNvSpPr>
          <p:nvPr/>
        </p:nvSpPr>
        <p:spPr bwMode="auto">
          <a:xfrm>
            <a:off x="685800" y="1447800"/>
            <a:ext cx="7924800" cy="461963"/>
          </a:xfrm>
          <a:prstGeom prst="rect">
            <a:avLst/>
          </a:prstGeom>
          <a:noFill/>
          <a:ln w="9525">
            <a:noFill/>
            <a:miter lim="800000"/>
            <a:headEnd/>
            <a:tailEnd/>
          </a:ln>
        </p:spPr>
        <p:txBody>
          <a:bodyPr>
            <a:spAutoFit/>
          </a:bodyPr>
          <a:lstStyle/>
          <a:p>
            <a:pPr eaLnBrk="0" hangingPunct="0">
              <a:spcBef>
                <a:spcPct val="50000"/>
              </a:spcBef>
              <a:defRPr/>
            </a:pPr>
            <a:r>
              <a:rPr lang="en-US" sz="2400" dirty="0">
                <a:latin typeface="+mn-lt"/>
              </a:rPr>
              <a:t>At time 0, you price to the total…</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rPr>
              <a:t>Purpose of risk classification</a:t>
            </a:r>
          </a:p>
        </p:txBody>
      </p:sp>
      <p:graphicFrame>
        <p:nvGraphicFramePr>
          <p:cNvPr id="4" name="Table 3"/>
          <p:cNvGraphicFramePr>
            <a:graphicFrameLocks noGrp="1"/>
          </p:cNvGraphicFramePr>
          <p:nvPr>
            <p:extLst>
              <p:ext uri="{D42A27DB-BD31-4B8C-83A1-F6EECF244321}">
                <p14:modId xmlns:p14="http://schemas.microsoft.com/office/powerpoint/2010/main" val="4100121839"/>
              </p:ext>
            </p:extLst>
          </p:nvPr>
        </p:nvGraphicFramePr>
        <p:xfrm>
          <a:off x="762000" y="2057400"/>
          <a:ext cx="7696200" cy="148336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pPr algn="ctr"/>
                      <a:r>
                        <a:rPr lang="en-US" sz="1200" dirty="0" smtClean="0">
                          <a:solidFill>
                            <a:srgbClr val="FFFF00"/>
                          </a:solidFill>
                          <a:effectLst>
                            <a:outerShdw blurRad="38100" dist="38100" dir="2700000" algn="tl">
                              <a:srgbClr val="000000">
                                <a:alpha val="43137"/>
                              </a:srgbClr>
                            </a:outerShdw>
                          </a:effectLst>
                        </a:rPr>
                        <a:t>YOU</a:t>
                      </a:r>
                      <a:endParaRPr lang="en-US" sz="12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Current Exp</a:t>
                      </a:r>
                      <a:endParaRPr lang="en-US" sz="1600" dirty="0"/>
                    </a:p>
                  </a:txBody>
                  <a:tcPr anchor="ctr"/>
                </a:tc>
                <a:tc>
                  <a:txBody>
                    <a:bodyPr/>
                    <a:lstStyle/>
                    <a:p>
                      <a:pPr algn="ctr"/>
                      <a:r>
                        <a:rPr lang="en-US" sz="1600" dirty="0" smtClean="0"/>
                        <a:t>Price</a:t>
                      </a:r>
                      <a:endParaRPr lang="en-US" sz="1600" dirty="0"/>
                    </a:p>
                  </a:txBody>
                  <a:tcPr anchor="ctr"/>
                </a:tc>
                <a:tc>
                  <a:txBody>
                    <a:bodyPr/>
                    <a:lstStyle/>
                    <a:p>
                      <a:pPr algn="ctr"/>
                      <a:r>
                        <a:rPr lang="en-US" sz="1200" dirty="0" smtClean="0"/>
                        <a:t>Expected </a:t>
                      </a:r>
                      <a:r>
                        <a:rPr lang="en-US" sz="1200" dirty="0" err="1" smtClean="0"/>
                        <a:t>Prem</a:t>
                      </a:r>
                      <a:endParaRPr lang="en-US" sz="1200" dirty="0"/>
                    </a:p>
                  </a:txBody>
                  <a:tcPr anchor="ctr"/>
                </a:tc>
                <a:tc>
                  <a:txBody>
                    <a:bodyPr/>
                    <a:lstStyle/>
                    <a:p>
                      <a:pPr algn="ctr"/>
                      <a:r>
                        <a:rPr lang="en-US" sz="1400" dirty="0" smtClean="0"/>
                        <a:t>Expected Loss</a:t>
                      </a:r>
                      <a:endParaRPr lang="en-US" sz="1600" dirty="0"/>
                    </a:p>
                  </a:txBody>
                  <a:tcPr anchor="ctr"/>
                </a:tc>
                <a:tc>
                  <a:txBody>
                    <a:bodyPr/>
                    <a:lstStyle/>
                    <a:p>
                      <a:pPr algn="ctr"/>
                      <a:r>
                        <a:rPr lang="en-US" sz="1600" dirty="0" smtClean="0"/>
                        <a:t>Expected LR</a:t>
                      </a:r>
                      <a:endParaRPr lang="en-US" sz="1600" dirty="0"/>
                    </a:p>
                  </a:txBody>
                  <a:tcPr anchor="ctr"/>
                </a:tc>
              </a:tr>
              <a:tr h="370840">
                <a:tc>
                  <a:txBody>
                    <a:bodyPr/>
                    <a:lstStyle/>
                    <a:p>
                      <a:r>
                        <a:rPr lang="en-US" sz="1600" dirty="0" smtClean="0"/>
                        <a:t>Group A</a:t>
                      </a:r>
                      <a:endParaRPr lang="en-US" sz="1600" dirty="0"/>
                    </a:p>
                  </a:txBody>
                  <a:tcPr>
                    <a:solidFill>
                      <a:schemeClr val="tx2">
                        <a:lumMod val="40000"/>
                        <a:lumOff val="60000"/>
                      </a:schemeClr>
                    </a:solidFill>
                  </a:tcPr>
                </a:tc>
                <a:tc>
                  <a:txBody>
                    <a:bodyPr/>
                    <a:lstStyle/>
                    <a:p>
                      <a:pPr algn="ctr"/>
                      <a:r>
                        <a:rPr lang="en-US" sz="1600" dirty="0" smtClean="0"/>
                        <a:t>10,000</a:t>
                      </a:r>
                      <a:endParaRPr lang="en-US" sz="1600" dirty="0"/>
                    </a:p>
                  </a:txBody>
                  <a:tcPr>
                    <a:solidFill>
                      <a:schemeClr val="tx2">
                        <a:lumMod val="40000"/>
                        <a:lumOff val="60000"/>
                      </a:schemeClr>
                    </a:solidFill>
                  </a:tcPr>
                </a:tc>
                <a:tc>
                  <a:txBody>
                    <a:bodyPr/>
                    <a:lstStyle/>
                    <a:p>
                      <a:pPr algn="ctr"/>
                      <a:r>
                        <a:rPr lang="en-US" sz="1600" dirty="0" smtClean="0"/>
                        <a:t>$150</a:t>
                      </a:r>
                      <a:endParaRPr lang="en-US" sz="1600" dirty="0"/>
                    </a:p>
                  </a:txBody>
                  <a:tcPr>
                    <a:solidFill>
                      <a:schemeClr val="tx2">
                        <a:lumMod val="40000"/>
                        <a:lumOff val="60000"/>
                      </a:schemeClr>
                    </a:solidFill>
                  </a:tcPr>
                </a:tc>
                <a:tc>
                  <a:txBody>
                    <a:bodyPr/>
                    <a:lstStyle/>
                    <a:p>
                      <a:pPr algn="ctr"/>
                      <a:r>
                        <a:rPr lang="en-US" sz="1600" dirty="0" smtClean="0"/>
                        <a:t>$1,500,000</a:t>
                      </a:r>
                      <a:endParaRPr lang="en-US" sz="1600" dirty="0"/>
                    </a:p>
                  </a:txBody>
                  <a:tcPr>
                    <a:solidFill>
                      <a:schemeClr val="tx2">
                        <a:lumMod val="40000"/>
                        <a:lumOff val="60000"/>
                      </a:schemeClr>
                    </a:solidFill>
                  </a:tcPr>
                </a:tc>
                <a:tc>
                  <a:txBody>
                    <a:bodyPr/>
                    <a:lstStyle/>
                    <a:p>
                      <a:pPr algn="ctr"/>
                      <a:r>
                        <a:rPr lang="en-US" sz="1600" dirty="0" smtClean="0"/>
                        <a:t>$900,000</a:t>
                      </a:r>
                      <a:endParaRPr lang="en-US" sz="1600" dirty="0"/>
                    </a:p>
                  </a:txBody>
                  <a:tcPr>
                    <a:solidFill>
                      <a:schemeClr val="tx2">
                        <a:lumMod val="40000"/>
                        <a:lumOff val="60000"/>
                      </a:schemeClr>
                    </a:solidFill>
                  </a:tcPr>
                </a:tc>
                <a:tc>
                  <a:txBody>
                    <a:bodyPr/>
                    <a:lstStyle/>
                    <a:p>
                      <a:pPr algn="ctr"/>
                      <a:r>
                        <a:rPr lang="en-US" sz="1600" dirty="0" smtClean="0"/>
                        <a:t>60.0%</a:t>
                      </a:r>
                      <a:endParaRPr lang="en-US" sz="1600" dirty="0"/>
                    </a:p>
                  </a:txBody>
                  <a:tcPr>
                    <a:solidFill>
                      <a:schemeClr val="tx2">
                        <a:lumMod val="40000"/>
                        <a:lumOff val="60000"/>
                      </a:schemeClr>
                    </a:solidFill>
                  </a:tcPr>
                </a:tc>
              </a:tr>
              <a:tr h="370840">
                <a:tc>
                  <a:txBody>
                    <a:bodyPr/>
                    <a:lstStyle/>
                    <a:p>
                      <a:r>
                        <a:rPr lang="en-US" sz="1600" dirty="0" smtClean="0"/>
                        <a:t>Group B</a:t>
                      </a:r>
                      <a:endParaRPr lang="en-US" sz="1600" dirty="0"/>
                    </a:p>
                  </a:txBody>
                  <a:tcPr>
                    <a:solidFill>
                      <a:schemeClr val="tx2">
                        <a:lumMod val="40000"/>
                        <a:lumOff val="60000"/>
                      </a:schemeClr>
                    </a:solidFill>
                  </a:tcPr>
                </a:tc>
                <a:tc>
                  <a:txBody>
                    <a:bodyPr/>
                    <a:lstStyle/>
                    <a:p>
                      <a:pPr algn="ctr"/>
                      <a:r>
                        <a:rPr lang="en-US" sz="1600" dirty="0" smtClean="0"/>
                        <a:t>10,000</a:t>
                      </a:r>
                      <a:endParaRPr lang="en-US" sz="1600" dirty="0"/>
                    </a:p>
                  </a:txBody>
                  <a:tcPr>
                    <a:solidFill>
                      <a:schemeClr val="tx2">
                        <a:lumMod val="40000"/>
                        <a:lumOff val="60000"/>
                      </a:schemeClr>
                    </a:solidFill>
                  </a:tcPr>
                </a:tc>
                <a:tc>
                  <a:txBody>
                    <a:bodyPr/>
                    <a:lstStyle/>
                    <a:p>
                      <a:pPr algn="ctr"/>
                      <a:r>
                        <a:rPr lang="en-US" sz="1600" dirty="0" smtClean="0"/>
                        <a:t>$150</a:t>
                      </a:r>
                      <a:endParaRPr lang="en-US" sz="1600" dirty="0"/>
                    </a:p>
                  </a:txBody>
                  <a:tcPr>
                    <a:solidFill>
                      <a:schemeClr val="tx2">
                        <a:lumMod val="40000"/>
                        <a:lumOff val="60000"/>
                      </a:schemeClr>
                    </a:solidFill>
                  </a:tcPr>
                </a:tc>
                <a:tc>
                  <a:txBody>
                    <a:bodyPr/>
                    <a:lstStyle/>
                    <a:p>
                      <a:pPr algn="ctr"/>
                      <a:r>
                        <a:rPr lang="en-US" sz="1600" dirty="0" smtClean="0"/>
                        <a:t>$1,500,000</a:t>
                      </a:r>
                      <a:endParaRPr lang="en-US" sz="1600" dirty="0"/>
                    </a:p>
                  </a:txBody>
                  <a:tcPr>
                    <a:solidFill>
                      <a:schemeClr val="tx2">
                        <a:lumMod val="40000"/>
                        <a:lumOff val="60000"/>
                      </a:schemeClr>
                    </a:solidFill>
                  </a:tcPr>
                </a:tc>
                <a:tc>
                  <a:txBody>
                    <a:bodyPr/>
                    <a:lstStyle/>
                    <a:p>
                      <a:pPr algn="ctr"/>
                      <a:r>
                        <a:rPr lang="en-US" sz="1600" dirty="0" smtClean="0"/>
                        <a:t>$900,000</a:t>
                      </a:r>
                      <a:endParaRPr lang="en-US" sz="1600" dirty="0"/>
                    </a:p>
                  </a:txBody>
                  <a:tcPr>
                    <a:solidFill>
                      <a:schemeClr val="tx2">
                        <a:lumMod val="40000"/>
                        <a:lumOff val="60000"/>
                      </a:schemeClr>
                    </a:solidFill>
                  </a:tcPr>
                </a:tc>
                <a:tc>
                  <a:txBody>
                    <a:bodyPr/>
                    <a:lstStyle/>
                    <a:p>
                      <a:pPr algn="ctr"/>
                      <a:r>
                        <a:rPr lang="en-US" sz="1600" dirty="0" smtClean="0"/>
                        <a:t>60.0%</a:t>
                      </a:r>
                      <a:endParaRPr lang="en-US" sz="1600" dirty="0"/>
                    </a:p>
                  </a:txBody>
                  <a:tcPr>
                    <a:solidFill>
                      <a:schemeClr val="tx2">
                        <a:lumMod val="40000"/>
                        <a:lumOff val="60000"/>
                      </a:schemeClr>
                    </a:solidFill>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$150</a:t>
                      </a:r>
                      <a:endParaRPr lang="en-US" sz="1600" dirty="0"/>
                    </a:p>
                  </a:txBody>
                  <a:tcPr/>
                </a:tc>
                <a:tc>
                  <a:txBody>
                    <a:bodyPr/>
                    <a:lstStyle/>
                    <a:p>
                      <a:pPr algn="ctr"/>
                      <a:r>
                        <a:rPr lang="en-US" sz="1600" dirty="0" smtClean="0"/>
                        <a:t>$3,000,000</a:t>
                      </a:r>
                      <a:endParaRPr lang="en-US" sz="1600" dirty="0"/>
                    </a:p>
                  </a:txBody>
                  <a:tcPr/>
                </a:tc>
                <a:tc>
                  <a:txBody>
                    <a:bodyPr/>
                    <a:lstStyle/>
                    <a:p>
                      <a:pPr algn="ctr"/>
                      <a:r>
                        <a:rPr lang="en-US" sz="1600" dirty="0" smtClean="0"/>
                        <a:t>$1,800,000</a:t>
                      </a:r>
                      <a:endParaRPr lang="en-US" sz="1600" dirty="0"/>
                    </a:p>
                  </a:txBody>
                  <a:tcPr/>
                </a:tc>
                <a:tc>
                  <a:txBody>
                    <a:bodyPr/>
                    <a:lstStyle/>
                    <a:p>
                      <a:pPr algn="ctr"/>
                      <a:r>
                        <a:rPr lang="en-US" sz="1600" dirty="0" smtClean="0"/>
                        <a:t>60.0%</a:t>
                      </a:r>
                      <a:endParaRPr lang="en-US" sz="1600" dirty="0"/>
                    </a:p>
                  </a:txBody>
                  <a:tcPr/>
                </a:tc>
              </a:tr>
            </a:tbl>
          </a:graphicData>
        </a:graphic>
      </p:graphicFrame>
      <p:sp>
        <p:nvSpPr>
          <p:cNvPr id="5" name="Text Box 1027"/>
          <p:cNvSpPr txBox="1">
            <a:spLocks noChangeArrowheads="1"/>
          </p:cNvSpPr>
          <p:nvPr/>
        </p:nvSpPr>
        <p:spPr bwMode="auto">
          <a:xfrm>
            <a:off x="685800" y="3810000"/>
            <a:ext cx="7924800" cy="430887"/>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Your competitor changes their price to match the cost…</a:t>
            </a:r>
          </a:p>
        </p:txBody>
      </p:sp>
      <p:graphicFrame>
        <p:nvGraphicFramePr>
          <p:cNvPr id="6" name="Table 5"/>
          <p:cNvGraphicFramePr>
            <a:graphicFrameLocks noGrp="1"/>
          </p:cNvGraphicFramePr>
          <p:nvPr>
            <p:extLst>
              <p:ext uri="{D42A27DB-BD31-4B8C-83A1-F6EECF244321}">
                <p14:modId xmlns:p14="http://schemas.microsoft.com/office/powerpoint/2010/main" val="1924032747"/>
              </p:ext>
            </p:extLst>
          </p:nvPr>
        </p:nvGraphicFramePr>
        <p:xfrm>
          <a:off x="762000" y="4419600"/>
          <a:ext cx="7696200" cy="148336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r>
                        <a:rPr lang="en-US" sz="1200" dirty="0" smtClean="0">
                          <a:solidFill>
                            <a:srgbClr val="FFFF00"/>
                          </a:solidFill>
                          <a:effectLst>
                            <a:outerShdw blurRad="38100" dist="38100" dir="2700000" algn="tl">
                              <a:srgbClr val="000000">
                                <a:alpha val="43137"/>
                              </a:srgbClr>
                            </a:outerShdw>
                          </a:effectLst>
                        </a:rPr>
                        <a:t>Competitor</a:t>
                      </a:r>
                      <a:endParaRPr lang="en-US" sz="16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Current Exp</a:t>
                      </a:r>
                      <a:endParaRPr lang="en-US" sz="1600" dirty="0"/>
                    </a:p>
                  </a:txBody>
                  <a:tcPr anchor="ctr"/>
                </a:tc>
                <a:tc>
                  <a:txBody>
                    <a:bodyPr/>
                    <a:lstStyle/>
                    <a:p>
                      <a:pPr algn="ctr"/>
                      <a:r>
                        <a:rPr lang="en-US" sz="1600" dirty="0" smtClean="0"/>
                        <a:t>Price</a:t>
                      </a:r>
                      <a:endParaRPr lang="en-US" sz="1600" dirty="0"/>
                    </a:p>
                  </a:txBody>
                  <a:tcPr anchor="ctr"/>
                </a:tc>
                <a:tc>
                  <a:txBody>
                    <a:bodyPr/>
                    <a:lstStyle/>
                    <a:p>
                      <a:pPr algn="ctr"/>
                      <a:r>
                        <a:rPr lang="en-US" sz="1200" dirty="0" smtClean="0"/>
                        <a:t>Expected </a:t>
                      </a:r>
                      <a:r>
                        <a:rPr lang="en-US" sz="1200" dirty="0" err="1" smtClean="0"/>
                        <a:t>Prem</a:t>
                      </a:r>
                      <a:endParaRPr lang="en-US" sz="1200" dirty="0"/>
                    </a:p>
                  </a:txBody>
                  <a:tcPr anchor="ctr"/>
                </a:tc>
                <a:tc>
                  <a:txBody>
                    <a:bodyPr/>
                    <a:lstStyle/>
                    <a:p>
                      <a:pPr algn="ctr"/>
                      <a:r>
                        <a:rPr lang="en-US" sz="1400" dirty="0" smtClean="0"/>
                        <a:t>Expected Loss</a:t>
                      </a:r>
                      <a:endParaRPr lang="en-US" sz="1600" dirty="0"/>
                    </a:p>
                  </a:txBody>
                  <a:tcPr anchor="ctr"/>
                </a:tc>
                <a:tc>
                  <a:txBody>
                    <a:bodyPr/>
                    <a:lstStyle/>
                    <a:p>
                      <a:pPr algn="ctr"/>
                      <a:r>
                        <a:rPr lang="en-US" sz="1600" dirty="0" smtClean="0"/>
                        <a:t>Expected LR</a:t>
                      </a:r>
                      <a:endParaRPr lang="en-US" sz="1600" dirty="0"/>
                    </a:p>
                  </a:txBody>
                  <a:tcPr anchor="ctr"/>
                </a:tc>
              </a:tr>
              <a:tr h="370840">
                <a:tc>
                  <a:txBody>
                    <a:bodyPr/>
                    <a:lstStyle/>
                    <a:p>
                      <a:r>
                        <a:rPr lang="en-US" sz="1600" dirty="0" smtClean="0"/>
                        <a:t>Group A</a:t>
                      </a:r>
                      <a:endParaRPr lang="en-US" sz="1600" dirty="0"/>
                    </a:p>
                  </a:txBody>
                  <a:tcPr/>
                </a:tc>
                <a:tc>
                  <a:txBody>
                    <a:bodyPr/>
                    <a:lstStyle/>
                    <a:p>
                      <a:pPr algn="ctr"/>
                      <a:r>
                        <a:rPr lang="en-US" sz="1600" dirty="0" smtClean="0"/>
                        <a:t>10,000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$1,000,000</a:t>
                      </a:r>
                      <a:endParaRPr lang="en-US" sz="1600" dirty="0"/>
                    </a:p>
                  </a:txBody>
                  <a:tcPr/>
                </a:tc>
                <a:tc>
                  <a:txBody>
                    <a:bodyPr/>
                    <a:lstStyle/>
                    <a:p>
                      <a:pPr algn="ctr"/>
                      <a:r>
                        <a:rPr lang="en-US" sz="1600" dirty="0" smtClean="0"/>
                        <a:t>$600,000</a:t>
                      </a:r>
                      <a:endParaRPr lang="en-US" sz="1600" dirty="0"/>
                    </a:p>
                  </a:txBody>
                  <a:tcPr/>
                </a:tc>
                <a:tc>
                  <a:txBody>
                    <a:bodyPr/>
                    <a:lstStyle/>
                    <a:p>
                      <a:pPr algn="ctr"/>
                      <a:r>
                        <a:rPr lang="en-US" sz="1600" dirty="0" smtClean="0"/>
                        <a:t>60.0%</a:t>
                      </a:r>
                      <a:endParaRPr lang="en-US" sz="1600" dirty="0"/>
                    </a:p>
                  </a:txBody>
                  <a:tcPr/>
                </a:tc>
              </a:tr>
              <a:tr h="370840">
                <a:tc>
                  <a:txBody>
                    <a:bodyPr/>
                    <a:lstStyle/>
                    <a:p>
                      <a:r>
                        <a:rPr lang="en-US" sz="1600" dirty="0" smtClean="0"/>
                        <a:t>Group B</a:t>
                      </a:r>
                      <a:endParaRPr lang="en-US" sz="1600" dirty="0"/>
                    </a:p>
                  </a:txBody>
                  <a:tcPr/>
                </a:tc>
                <a:tc>
                  <a:txBody>
                    <a:bodyPr/>
                    <a:lstStyle/>
                    <a:p>
                      <a:pPr algn="ctr"/>
                      <a:r>
                        <a:rPr lang="en-US" sz="1600" dirty="0" smtClean="0"/>
                        <a:t>10,000</a:t>
                      </a:r>
                      <a:endParaRPr lang="en-US" sz="1600" dirty="0"/>
                    </a:p>
                  </a:txBody>
                  <a:tcPr/>
                </a:tc>
                <a:tc>
                  <a:txBody>
                    <a:bodyPr/>
                    <a:lstStyle/>
                    <a:p>
                      <a:pPr algn="ctr"/>
                      <a:r>
                        <a:rPr lang="en-US" sz="1600" dirty="0" smtClean="0"/>
                        <a:t>$200</a:t>
                      </a:r>
                      <a:endParaRPr lang="en-US" sz="1600" dirty="0"/>
                    </a:p>
                  </a:txBody>
                  <a:tcPr/>
                </a:tc>
                <a:tc>
                  <a:txBody>
                    <a:bodyPr/>
                    <a:lstStyle/>
                    <a:p>
                      <a:pPr algn="ctr"/>
                      <a:r>
                        <a:rPr lang="en-US" sz="1600" dirty="0" smtClean="0"/>
                        <a:t>$2,000,000</a:t>
                      </a:r>
                      <a:endParaRPr lang="en-US" sz="1600" dirty="0"/>
                    </a:p>
                  </a:txBody>
                  <a:tcPr/>
                </a:tc>
                <a:tc>
                  <a:txBody>
                    <a:bodyPr/>
                    <a:lstStyle/>
                    <a:p>
                      <a:pPr algn="ctr"/>
                      <a:r>
                        <a:rPr lang="en-US" sz="1600" dirty="0" smtClean="0"/>
                        <a:t>$1,200,000</a:t>
                      </a:r>
                      <a:endParaRPr lang="en-US" sz="1600" dirty="0"/>
                    </a:p>
                  </a:txBody>
                  <a:tcPr/>
                </a:tc>
                <a:tc>
                  <a:txBody>
                    <a:bodyPr/>
                    <a:lstStyle/>
                    <a:p>
                      <a:pPr algn="ctr"/>
                      <a:r>
                        <a:rPr lang="en-US" sz="1600" dirty="0" smtClean="0"/>
                        <a:t>60.0%</a:t>
                      </a:r>
                      <a:endParaRPr lang="en-US" sz="1600" dirty="0"/>
                    </a:p>
                  </a:txBody>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$150</a:t>
                      </a:r>
                      <a:endParaRPr lang="en-US" sz="1600" dirty="0"/>
                    </a:p>
                  </a:txBody>
                  <a:tcPr/>
                </a:tc>
                <a:tc>
                  <a:txBody>
                    <a:bodyPr/>
                    <a:lstStyle/>
                    <a:p>
                      <a:pPr algn="ctr"/>
                      <a:r>
                        <a:rPr lang="en-US" sz="1600" dirty="0" smtClean="0"/>
                        <a:t>$3,000,000</a:t>
                      </a:r>
                      <a:endParaRPr lang="en-US" sz="1600" dirty="0"/>
                    </a:p>
                  </a:txBody>
                  <a:tcPr/>
                </a:tc>
                <a:tc>
                  <a:txBody>
                    <a:bodyPr/>
                    <a:lstStyle/>
                    <a:p>
                      <a:pPr algn="ctr"/>
                      <a:r>
                        <a:rPr lang="en-US" sz="1600" dirty="0" smtClean="0"/>
                        <a:t>$1,800,000</a:t>
                      </a:r>
                      <a:endParaRPr lang="en-US" sz="1600" dirty="0"/>
                    </a:p>
                  </a:txBody>
                  <a:tcPr/>
                </a:tc>
                <a:tc>
                  <a:txBody>
                    <a:bodyPr/>
                    <a:lstStyle/>
                    <a:p>
                      <a:pPr algn="ctr"/>
                      <a:r>
                        <a:rPr lang="en-US" sz="1600" dirty="0" smtClean="0"/>
                        <a:t>60.0%</a:t>
                      </a:r>
                      <a:endParaRPr lang="en-US" sz="1600" dirty="0"/>
                    </a:p>
                  </a:txBody>
                  <a:tcPr/>
                </a:tc>
              </a:tr>
            </a:tbl>
          </a:graphicData>
        </a:graphic>
      </p:graphicFrame>
      <p:sp>
        <p:nvSpPr>
          <p:cNvPr id="8" name="Text Box 1027"/>
          <p:cNvSpPr txBox="1">
            <a:spLocks noChangeArrowheads="1"/>
          </p:cNvSpPr>
          <p:nvPr/>
        </p:nvSpPr>
        <p:spPr bwMode="auto">
          <a:xfrm>
            <a:off x="762000" y="6096000"/>
            <a:ext cx="7924800" cy="430887"/>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What happens during the next year at these prices?</a:t>
            </a:r>
          </a:p>
        </p:txBody>
      </p:sp>
      <p:sp>
        <p:nvSpPr>
          <p:cNvPr id="9" name="Slide Number Placeholder 8"/>
          <p:cNvSpPr>
            <a:spLocks noGrp="1"/>
          </p:cNvSpPr>
          <p:nvPr>
            <p:ph type="sldNum" sz="quarter" idx="12"/>
          </p:nvPr>
        </p:nvSpPr>
        <p:spPr/>
        <p:txBody>
          <a:bodyPr/>
          <a:lstStyle/>
          <a:p>
            <a:pPr>
              <a:defRPr/>
            </a:pPr>
            <a:fld id="{B52BB514-1DA1-4FE1-9564-84132FF63150}" type="slidenum">
              <a:rPr lang="en-GB" smtClean="0"/>
              <a:pPr>
                <a:defRPr/>
              </a:pPr>
              <a:t>8</a:t>
            </a:fld>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1027"/>
          <p:cNvSpPr txBox="1">
            <a:spLocks noChangeArrowheads="1"/>
          </p:cNvSpPr>
          <p:nvPr/>
        </p:nvSpPr>
        <p:spPr bwMode="auto">
          <a:xfrm>
            <a:off x="685800" y="1447800"/>
            <a:ext cx="8153400" cy="461665"/>
          </a:xfrm>
          <a:prstGeom prst="rect">
            <a:avLst/>
          </a:prstGeom>
          <a:noFill/>
          <a:ln w="9525">
            <a:noFill/>
            <a:miter lim="800000"/>
            <a:headEnd/>
            <a:tailEnd/>
          </a:ln>
        </p:spPr>
        <p:txBody>
          <a:bodyPr wrap="square">
            <a:spAutoFit/>
          </a:bodyPr>
          <a:lstStyle/>
          <a:p>
            <a:pPr eaLnBrk="0" hangingPunct="0">
              <a:spcBef>
                <a:spcPct val="50000"/>
              </a:spcBef>
              <a:defRPr/>
            </a:pPr>
            <a:r>
              <a:rPr lang="en-US" sz="2400" dirty="0">
                <a:latin typeface="+mn-lt"/>
              </a:rPr>
              <a:t>Assume ¼ of customers shop at renewal.  During year 1…</a:t>
            </a:r>
          </a:p>
        </p:txBody>
      </p:sp>
      <p:sp>
        <p:nvSpPr>
          <p:cNvPr id="7" name="Rectangle 2"/>
          <p:cNvSpPr txBox="1">
            <a:spLocks noChangeArrowheads="1"/>
          </p:cNvSpPr>
          <p:nvPr/>
        </p:nvSpPr>
        <p:spPr>
          <a:xfrm>
            <a:off x="457200" y="457200"/>
            <a:ext cx="8686800" cy="838200"/>
          </a:xfrm>
          <a:prstGeom prst="rect">
            <a:avLst/>
          </a:prstGeom>
        </p:spPr>
        <p:txBody>
          <a:bodyPr anchor="ctr">
            <a:normAutofit fontScale="97500"/>
          </a:bodyPr>
          <a:lstStyle/>
          <a:p>
            <a:pPr fontAlgn="auto">
              <a:spcAft>
                <a:spcPts val="0"/>
              </a:spcAft>
              <a:defRPr/>
            </a:pPr>
            <a:r>
              <a:rPr lang="en-US" sz="3200" cap="all" dirty="0">
                <a:solidFill>
                  <a:schemeClr val="tx2"/>
                </a:solidFill>
                <a:effectLst>
                  <a:reflection blurRad="12700" stA="48000" endA="300" endPos="55000" dir="5400000" sy="-90000" algn="bl" rotWithShape="0"/>
                </a:effectLst>
                <a:latin typeface="+mj-lt"/>
              </a:rPr>
              <a:t>Purpose of risk classification</a:t>
            </a:r>
          </a:p>
        </p:txBody>
      </p:sp>
      <p:graphicFrame>
        <p:nvGraphicFramePr>
          <p:cNvPr id="4" name="Table 3"/>
          <p:cNvGraphicFramePr>
            <a:graphicFrameLocks noGrp="1"/>
          </p:cNvGraphicFramePr>
          <p:nvPr>
            <p:extLst>
              <p:ext uri="{D42A27DB-BD31-4B8C-83A1-F6EECF244321}">
                <p14:modId xmlns:p14="http://schemas.microsoft.com/office/powerpoint/2010/main" val="1878325561"/>
              </p:ext>
            </p:extLst>
          </p:nvPr>
        </p:nvGraphicFramePr>
        <p:xfrm>
          <a:off x="762000" y="2057400"/>
          <a:ext cx="7696200" cy="148336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pPr algn="ctr"/>
                      <a:r>
                        <a:rPr lang="en-US" sz="1200" dirty="0" smtClean="0">
                          <a:solidFill>
                            <a:srgbClr val="FFFF00"/>
                          </a:solidFill>
                          <a:effectLst>
                            <a:outerShdw blurRad="38100" dist="38100" dir="2700000" algn="tl">
                              <a:srgbClr val="000000">
                                <a:alpha val="43137"/>
                              </a:srgbClr>
                            </a:outerShdw>
                          </a:effectLst>
                        </a:rPr>
                        <a:t>YOU</a:t>
                      </a:r>
                      <a:endParaRPr lang="en-US" sz="12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Actual Exp</a:t>
                      </a:r>
                      <a:endParaRPr lang="en-US" sz="1400" dirty="0"/>
                    </a:p>
                  </a:txBody>
                  <a:tcPr anchor="ctr"/>
                </a:tc>
                <a:tc>
                  <a:txBody>
                    <a:bodyPr/>
                    <a:lstStyle/>
                    <a:p>
                      <a:pPr algn="ctr"/>
                      <a:r>
                        <a:rPr lang="en-US" sz="1400" dirty="0" smtClean="0"/>
                        <a:t>Ave</a:t>
                      </a:r>
                      <a:r>
                        <a:rPr lang="en-US" sz="1400" baseline="0" dirty="0" smtClean="0"/>
                        <a:t> </a:t>
                      </a:r>
                      <a:r>
                        <a:rPr lang="en-US" sz="1400" baseline="0" dirty="0" err="1" smtClean="0"/>
                        <a:t>Prem</a:t>
                      </a:r>
                      <a:endParaRPr lang="en-US" sz="1400" dirty="0"/>
                    </a:p>
                  </a:txBody>
                  <a:tcPr anchor="ctr"/>
                </a:tc>
                <a:tc>
                  <a:txBody>
                    <a:bodyPr/>
                    <a:lstStyle/>
                    <a:p>
                      <a:pPr algn="ctr"/>
                      <a:r>
                        <a:rPr lang="en-US" sz="1600" dirty="0" smtClean="0"/>
                        <a:t>Actual </a:t>
                      </a:r>
                      <a:r>
                        <a:rPr lang="en-US" sz="1600" dirty="0" err="1" smtClean="0"/>
                        <a:t>Prem</a:t>
                      </a:r>
                      <a:endParaRPr lang="en-US" sz="1600" dirty="0"/>
                    </a:p>
                  </a:txBody>
                  <a:tcPr anchor="ctr"/>
                </a:tc>
                <a:tc>
                  <a:txBody>
                    <a:bodyPr/>
                    <a:lstStyle/>
                    <a:p>
                      <a:pPr algn="ctr"/>
                      <a:r>
                        <a:rPr lang="en-US" sz="1600" dirty="0" smtClean="0"/>
                        <a:t>Actual Loss</a:t>
                      </a:r>
                      <a:endParaRPr lang="en-US" sz="1600" dirty="0"/>
                    </a:p>
                  </a:txBody>
                  <a:tcPr anchor="ctr"/>
                </a:tc>
                <a:tc>
                  <a:txBody>
                    <a:bodyPr/>
                    <a:lstStyle/>
                    <a:p>
                      <a:pPr algn="ctr"/>
                      <a:r>
                        <a:rPr lang="en-US" sz="1600" dirty="0" smtClean="0"/>
                        <a:t>Actual LR</a:t>
                      </a:r>
                      <a:endParaRPr lang="en-US" sz="1600" dirty="0"/>
                    </a:p>
                  </a:txBody>
                  <a:tcPr anchor="ctr"/>
                </a:tc>
              </a:tr>
              <a:tr h="370840">
                <a:tc>
                  <a:txBody>
                    <a:bodyPr/>
                    <a:lstStyle/>
                    <a:p>
                      <a:r>
                        <a:rPr lang="en-US" sz="1600" dirty="0" smtClean="0"/>
                        <a:t>Group A</a:t>
                      </a:r>
                      <a:endParaRPr lang="en-US" sz="1600" dirty="0"/>
                    </a:p>
                  </a:txBody>
                  <a:tcPr>
                    <a:solidFill>
                      <a:schemeClr val="tx2">
                        <a:lumMod val="40000"/>
                        <a:lumOff val="60000"/>
                      </a:schemeClr>
                    </a:solidFill>
                  </a:tcPr>
                </a:tc>
                <a:tc>
                  <a:txBody>
                    <a:bodyPr/>
                    <a:lstStyle/>
                    <a:p>
                      <a:pPr algn="ctr"/>
                      <a:r>
                        <a:rPr lang="en-US" sz="1600" dirty="0" smtClean="0"/>
                        <a:t>7,500</a:t>
                      </a:r>
                      <a:endParaRPr lang="en-US" sz="1600" dirty="0"/>
                    </a:p>
                  </a:txBody>
                  <a:tcPr>
                    <a:solidFill>
                      <a:schemeClr val="tx2">
                        <a:lumMod val="40000"/>
                        <a:lumOff val="60000"/>
                      </a:schemeClr>
                    </a:solidFill>
                  </a:tcPr>
                </a:tc>
                <a:tc>
                  <a:txBody>
                    <a:bodyPr/>
                    <a:lstStyle/>
                    <a:p>
                      <a:pPr algn="ctr"/>
                      <a:r>
                        <a:rPr lang="en-US" sz="1600" dirty="0" smtClean="0"/>
                        <a:t>$150</a:t>
                      </a:r>
                      <a:endParaRPr lang="en-US" sz="1600" dirty="0"/>
                    </a:p>
                  </a:txBody>
                  <a:tcPr>
                    <a:solidFill>
                      <a:schemeClr val="tx2">
                        <a:lumMod val="40000"/>
                        <a:lumOff val="60000"/>
                      </a:schemeClr>
                    </a:solidFill>
                  </a:tcPr>
                </a:tc>
                <a:tc>
                  <a:txBody>
                    <a:bodyPr/>
                    <a:lstStyle/>
                    <a:p>
                      <a:pPr algn="ctr"/>
                      <a:r>
                        <a:rPr lang="en-US" sz="1600" dirty="0" smtClean="0"/>
                        <a:t>$1,125,000</a:t>
                      </a:r>
                      <a:endParaRPr lang="en-US" sz="1600" dirty="0"/>
                    </a:p>
                  </a:txBody>
                  <a:tcPr>
                    <a:solidFill>
                      <a:schemeClr val="tx2">
                        <a:lumMod val="40000"/>
                        <a:lumOff val="60000"/>
                      </a:schemeClr>
                    </a:solidFill>
                  </a:tcPr>
                </a:tc>
                <a:tc>
                  <a:txBody>
                    <a:bodyPr/>
                    <a:lstStyle/>
                    <a:p>
                      <a:pPr algn="ctr"/>
                      <a:r>
                        <a:rPr lang="en-US" sz="1600" dirty="0" smtClean="0"/>
                        <a:t>$450,000</a:t>
                      </a:r>
                      <a:endParaRPr lang="en-US" sz="1600" dirty="0"/>
                    </a:p>
                  </a:txBody>
                  <a:tcPr>
                    <a:solidFill>
                      <a:schemeClr val="tx2">
                        <a:lumMod val="40000"/>
                        <a:lumOff val="60000"/>
                      </a:schemeClr>
                    </a:solidFill>
                  </a:tcPr>
                </a:tc>
                <a:tc>
                  <a:txBody>
                    <a:bodyPr/>
                    <a:lstStyle/>
                    <a:p>
                      <a:pPr algn="ctr"/>
                      <a:r>
                        <a:rPr lang="en-US" sz="1600" dirty="0" smtClean="0"/>
                        <a:t>40.0%</a:t>
                      </a:r>
                      <a:endParaRPr lang="en-US" sz="1600" dirty="0"/>
                    </a:p>
                  </a:txBody>
                  <a:tcPr>
                    <a:solidFill>
                      <a:schemeClr val="tx2">
                        <a:lumMod val="40000"/>
                        <a:lumOff val="60000"/>
                      </a:schemeClr>
                    </a:solidFill>
                  </a:tcPr>
                </a:tc>
              </a:tr>
              <a:tr h="370840">
                <a:tc>
                  <a:txBody>
                    <a:bodyPr/>
                    <a:lstStyle/>
                    <a:p>
                      <a:r>
                        <a:rPr lang="en-US" sz="1600" dirty="0" smtClean="0"/>
                        <a:t>Group B</a:t>
                      </a:r>
                      <a:endParaRPr lang="en-US" sz="1600" dirty="0"/>
                    </a:p>
                  </a:txBody>
                  <a:tcPr>
                    <a:solidFill>
                      <a:schemeClr val="tx2">
                        <a:lumMod val="40000"/>
                        <a:lumOff val="60000"/>
                      </a:schemeClr>
                    </a:solidFill>
                  </a:tcPr>
                </a:tc>
                <a:tc>
                  <a:txBody>
                    <a:bodyPr/>
                    <a:lstStyle/>
                    <a:p>
                      <a:pPr algn="ctr"/>
                      <a:r>
                        <a:rPr lang="en-US" sz="1600" dirty="0" smtClean="0"/>
                        <a:t>12,500</a:t>
                      </a:r>
                      <a:endParaRPr lang="en-US" sz="1600" dirty="0"/>
                    </a:p>
                  </a:txBody>
                  <a:tcPr>
                    <a:solidFill>
                      <a:schemeClr val="tx2">
                        <a:lumMod val="40000"/>
                        <a:lumOff val="60000"/>
                      </a:schemeClr>
                    </a:solidFill>
                  </a:tcPr>
                </a:tc>
                <a:tc>
                  <a:txBody>
                    <a:bodyPr/>
                    <a:lstStyle/>
                    <a:p>
                      <a:pPr algn="ctr"/>
                      <a:r>
                        <a:rPr lang="en-US" sz="1600" dirty="0" smtClean="0"/>
                        <a:t>$150</a:t>
                      </a:r>
                      <a:endParaRPr lang="en-US" sz="1600" dirty="0"/>
                    </a:p>
                  </a:txBody>
                  <a:tcPr>
                    <a:solidFill>
                      <a:schemeClr val="tx2">
                        <a:lumMod val="40000"/>
                        <a:lumOff val="60000"/>
                      </a:schemeClr>
                    </a:solidFill>
                  </a:tcPr>
                </a:tc>
                <a:tc>
                  <a:txBody>
                    <a:bodyPr/>
                    <a:lstStyle/>
                    <a:p>
                      <a:pPr algn="ctr"/>
                      <a:r>
                        <a:rPr lang="en-US" sz="1600" dirty="0" smtClean="0"/>
                        <a:t>$1,875,000</a:t>
                      </a:r>
                      <a:endParaRPr lang="en-US" sz="1600" dirty="0"/>
                    </a:p>
                  </a:txBody>
                  <a:tcPr>
                    <a:solidFill>
                      <a:schemeClr val="tx2">
                        <a:lumMod val="40000"/>
                        <a:lumOff val="60000"/>
                      </a:schemeClr>
                    </a:solidFill>
                  </a:tcPr>
                </a:tc>
                <a:tc>
                  <a:txBody>
                    <a:bodyPr/>
                    <a:lstStyle/>
                    <a:p>
                      <a:pPr algn="ctr"/>
                      <a:r>
                        <a:rPr lang="en-US" sz="1600" dirty="0" smtClean="0"/>
                        <a:t>$1,500,000</a:t>
                      </a:r>
                      <a:endParaRPr lang="en-US" sz="1600" dirty="0"/>
                    </a:p>
                  </a:txBody>
                  <a:tcPr>
                    <a:solidFill>
                      <a:schemeClr val="tx2">
                        <a:lumMod val="40000"/>
                        <a:lumOff val="60000"/>
                      </a:schemeClr>
                    </a:solidFill>
                  </a:tcPr>
                </a:tc>
                <a:tc>
                  <a:txBody>
                    <a:bodyPr/>
                    <a:lstStyle/>
                    <a:p>
                      <a:pPr algn="ctr"/>
                      <a:r>
                        <a:rPr lang="en-US" sz="1600" dirty="0" smtClean="0"/>
                        <a:t>80.0%</a:t>
                      </a:r>
                      <a:endParaRPr lang="en-US" sz="1600" dirty="0"/>
                    </a:p>
                  </a:txBody>
                  <a:tcPr>
                    <a:solidFill>
                      <a:schemeClr val="tx2">
                        <a:lumMod val="40000"/>
                        <a:lumOff val="60000"/>
                      </a:schemeClr>
                    </a:solidFill>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$150</a:t>
                      </a:r>
                      <a:endParaRPr lang="en-US" sz="1600" dirty="0"/>
                    </a:p>
                  </a:txBody>
                  <a:tcPr/>
                </a:tc>
                <a:tc>
                  <a:txBody>
                    <a:bodyPr/>
                    <a:lstStyle/>
                    <a:p>
                      <a:pPr algn="ctr"/>
                      <a:r>
                        <a:rPr lang="en-US" sz="1600" dirty="0" smtClean="0"/>
                        <a:t>$3,000,000</a:t>
                      </a:r>
                      <a:endParaRPr lang="en-US" sz="1600" dirty="0"/>
                    </a:p>
                  </a:txBody>
                  <a:tcPr/>
                </a:tc>
                <a:tc>
                  <a:txBody>
                    <a:bodyPr/>
                    <a:lstStyle/>
                    <a:p>
                      <a:pPr algn="ctr"/>
                      <a:r>
                        <a:rPr lang="en-US" sz="1600" dirty="0" smtClean="0"/>
                        <a:t>$1,950,000</a:t>
                      </a:r>
                      <a:endParaRPr lang="en-US" sz="1600" dirty="0"/>
                    </a:p>
                  </a:txBody>
                  <a:tcPr/>
                </a:tc>
                <a:tc>
                  <a:txBody>
                    <a:bodyPr/>
                    <a:lstStyle/>
                    <a:p>
                      <a:pPr algn="ctr"/>
                      <a:r>
                        <a:rPr lang="en-US" sz="1600" b="1" dirty="0" smtClean="0">
                          <a:solidFill>
                            <a:srgbClr val="FF0000"/>
                          </a:solidFill>
                        </a:rPr>
                        <a:t>65.0%</a:t>
                      </a:r>
                      <a:endParaRPr lang="en-US" sz="1600" b="1" dirty="0">
                        <a:solidFill>
                          <a:srgbClr val="FF0000"/>
                        </a:solidFill>
                      </a:endParaRPr>
                    </a:p>
                  </a:txBody>
                  <a:tcPr/>
                </a:tc>
              </a:tr>
            </a:tbl>
          </a:graphicData>
        </a:graphic>
      </p:graphicFrame>
      <p:sp>
        <p:nvSpPr>
          <p:cNvPr id="5" name="Text Box 1027"/>
          <p:cNvSpPr txBox="1">
            <a:spLocks noChangeArrowheads="1"/>
          </p:cNvSpPr>
          <p:nvPr/>
        </p:nvSpPr>
        <p:spPr bwMode="auto">
          <a:xfrm>
            <a:off x="685800" y="3581400"/>
            <a:ext cx="7924800" cy="769441"/>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Group A shoppers all choose your competitor.</a:t>
            </a:r>
          </a:p>
          <a:p>
            <a:pPr eaLnBrk="0" hangingPunct="0">
              <a:spcBef>
                <a:spcPts val="0"/>
              </a:spcBef>
              <a:defRPr/>
            </a:pPr>
            <a:r>
              <a:rPr lang="en-US" sz="2200" dirty="0">
                <a:latin typeface="+mn-lt"/>
              </a:rPr>
              <a:t>Group B shoppers all choose you.</a:t>
            </a:r>
          </a:p>
        </p:txBody>
      </p:sp>
      <p:graphicFrame>
        <p:nvGraphicFramePr>
          <p:cNvPr id="6" name="Table 5"/>
          <p:cNvGraphicFramePr>
            <a:graphicFrameLocks noGrp="1"/>
          </p:cNvGraphicFramePr>
          <p:nvPr>
            <p:extLst>
              <p:ext uri="{D42A27DB-BD31-4B8C-83A1-F6EECF244321}">
                <p14:modId xmlns:p14="http://schemas.microsoft.com/office/powerpoint/2010/main" val="1798457648"/>
              </p:ext>
            </p:extLst>
          </p:nvPr>
        </p:nvGraphicFramePr>
        <p:xfrm>
          <a:off x="762000" y="4419600"/>
          <a:ext cx="7696200" cy="1483360"/>
        </p:xfrm>
        <a:graphic>
          <a:graphicData uri="http://schemas.openxmlformats.org/drawingml/2006/table">
            <a:tbl>
              <a:tblPr firstRow="1" firstCol="1" bandRow="1">
                <a:tableStyleId>{5C22544A-7EE6-4342-B048-85BDC9FD1C3A}</a:tableStyleId>
              </a:tblPr>
              <a:tblGrid>
                <a:gridCol w="1037540"/>
                <a:gridCol w="1201509"/>
                <a:gridCol w="1110600"/>
                <a:gridCol w="1382151"/>
                <a:gridCol w="1482200"/>
                <a:gridCol w="1482200"/>
              </a:tblGrid>
              <a:tr h="370840">
                <a:tc>
                  <a:txBody>
                    <a:bodyPr/>
                    <a:lstStyle/>
                    <a:p>
                      <a:r>
                        <a:rPr lang="en-US" sz="1200" dirty="0" smtClean="0">
                          <a:solidFill>
                            <a:srgbClr val="FFFF00"/>
                          </a:solidFill>
                          <a:effectLst>
                            <a:outerShdw blurRad="38100" dist="38100" dir="2700000" algn="tl">
                              <a:srgbClr val="000000">
                                <a:alpha val="43137"/>
                              </a:srgbClr>
                            </a:outerShdw>
                          </a:effectLst>
                        </a:rPr>
                        <a:t>Competitor</a:t>
                      </a:r>
                      <a:endParaRPr lang="en-US" sz="1600" dirty="0">
                        <a:solidFill>
                          <a:srgbClr val="FFFF00"/>
                        </a:solidFill>
                        <a:effectLst>
                          <a:outerShdw blurRad="38100" dist="38100" dir="2700000" algn="tl">
                            <a:srgbClr val="000000">
                              <a:alpha val="43137"/>
                            </a:srgbClr>
                          </a:outerShdw>
                        </a:effectLst>
                      </a:endParaRPr>
                    </a:p>
                  </a:txBody>
                  <a:tcPr anchor="ctr"/>
                </a:tc>
                <a:tc>
                  <a:txBody>
                    <a:bodyPr/>
                    <a:lstStyle/>
                    <a:p>
                      <a:pPr algn="ctr"/>
                      <a:r>
                        <a:rPr lang="en-US" sz="1400" dirty="0" smtClean="0"/>
                        <a:t>Actual </a:t>
                      </a:r>
                      <a:r>
                        <a:rPr lang="en-US" sz="1400" dirty="0" err="1" smtClean="0"/>
                        <a:t>Exp</a:t>
                      </a:r>
                      <a:endParaRPr lang="en-US" sz="1400" dirty="0"/>
                    </a:p>
                  </a:txBody>
                  <a:tcPr anchor="ctr"/>
                </a:tc>
                <a:tc>
                  <a:txBody>
                    <a:bodyPr/>
                    <a:lstStyle/>
                    <a:p>
                      <a:pPr algn="ctr"/>
                      <a:r>
                        <a:rPr lang="en-US" sz="1400" dirty="0" smtClean="0"/>
                        <a:t>Ave</a:t>
                      </a:r>
                      <a:r>
                        <a:rPr lang="en-US" sz="1400" baseline="0" dirty="0" smtClean="0"/>
                        <a:t> </a:t>
                      </a:r>
                      <a:r>
                        <a:rPr lang="en-US" sz="1400" baseline="0" dirty="0" err="1" smtClean="0"/>
                        <a:t>Prem</a:t>
                      </a:r>
                      <a:endParaRPr lang="en-US" sz="1400" dirty="0"/>
                    </a:p>
                  </a:txBody>
                  <a:tcPr anchor="ctr"/>
                </a:tc>
                <a:tc>
                  <a:txBody>
                    <a:bodyPr/>
                    <a:lstStyle/>
                    <a:p>
                      <a:pPr algn="ctr"/>
                      <a:r>
                        <a:rPr lang="en-US" sz="1600" dirty="0" smtClean="0"/>
                        <a:t>Actual </a:t>
                      </a:r>
                      <a:r>
                        <a:rPr lang="en-US" sz="1600" dirty="0" err="1" smtClean="0"/>
                        <a:t>Prem</a:t>
                      </a:r>
                      <a:endParaRPr lang="en-US" sz="1600" dirty="0"/>
                    </a:p>
                  </a:txBody>
                  <a:tcPr anchor="ctr"/>
                </a:tc>
                <a:tc>
                  <a:txBody>
                    <a:bodyPr/>
                    <a:lstStyle/>
                    <a:p>
                      <a:pPr algn="ctr"/>
                      <a:r>
                        <a:rPr lang="en-US" sz="1600" dirty="0" smtClean="0"/>
                        <a:t>Actual Loss</a:t>
                      </a:r>
                      <a:endParaRPr lang="en-US" sz="1600" dirty="0"/>
                    </a:p>
                  </a:txBody>
                  <a:tcPr anchor="ctr"/>
                </a:tc>
                <a:tc>
                  <a:txBody>
                    <a:bodyPr/>
                    <a:lstStyle/>
                    <a:p>
                      <a:pPr algn="ctr"/>
                      <a:r>
                        <a:rPr lang="en-US" sz="1600" dirty="0" smtClean="0"/>
                        <a:t>Actual LR</a:t>
                      </a:r>
                      <a:endParaRPr lang="en-US" sz="1600" dirty="0"/>
                    </a:p>
                  </a:txBody>
                  <a:tcPr anchor="ctr"/>
                </a:tc>
              </a:tr>
              <a:tr h="370840">
                <a:tc>
                  <a:txBody>
                    <a:bodyPr/>
                    <a:lstStyle/>
                    <a:p>
                      <a:r>
                        <a:rPr lang="en-US" sz="1600" dirty="0" smtClean="0"/>
                        <a:t>Group A</a:t>
                      </a:r>
                      <a:endParaRPr lang="en-US" sz="1600" dirty="0"/>
                    </a:p>
                  </a:txBody>
                  <a:tcPr/>
                </a:tc>
                <a:tc>
                  <a:txBody>
                    <a:bodyPr/>
                    <a:lstStyle/>
                    <a:p>
                      <a:pPr algn="ctr"/>
                      <a:r>
                        <a:rPr lang="en-US" sz="1600" dirty="0" smtClean="0"/>
                        <a:t>12,500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$1,250,000</a:t>
                      </a:r>
                      <a:endParaRPr lang="en-US" sz="1600" dirty="0"/>
                    </a:p>
                  </a:txBody>
                  <a:tcPr/>
                </a:tc>
                <a:tc>
                  <a:txBody>
                    <a:bodyPr/>
                    <a:lstStyle/>
                    <a:p>
                      <a:pPr algn="ctr"/>
                      <a:r>
                        <a:rPr lang="en-US" sz="1600" dirty="0" smtClean="0"/>
                        <a:t>$750,000</a:t>
                      </a:r>
                      <a:endParaRPr lang="en-US" sz="1600" dirty="0"/>
                    </a:p>
                  </a:txBody>
                  <a:tcPr/>
                </a:tc>
                <a:tc>
                  <a:txBody>
                    <a:bodyPr/>
                    <a:lstStyle/>
                    <a:p>
                      <a:pPr algn="ctr"/>
                      <a:r>
                        <a:rPr lang="en-US" sz="1600" dirty="0" smtClean="0"/>
                        <a:t>60.0%</a:t>
                      </a:r>
                      <a:endParaRPr lang="en-US" sz="1600" dirty="0"/>
                    </a:p>
                  </a:txBody>
                  <a:tcPr/>
                </a:tc>
              </a:tr>
              <a:tr h="370840">
                <a:tc>
                  <a:txBody>
                    <a:bodyPr/>
                    <a:lstStyle/>
                    <a:p>
                      <a:r>
                        <a:rPr lang="en-US" sz="1600" dirty="0" smtClean="0"/>
                        <a:t>Group B</a:t>
                      </a:r>
                      <a:endParaRPr lang="en-US" sz="1600" dirty="0"/>
                    </a:p>
                  </a:txBody>
                  <a:tcPr/>
                </a:tc>
                <a:tc>
                  <a:txBody>
                    <a:bodyPr/>
                    <a:lstStyle/>
                    <a:p>
                      <a:pPr algn="ctr"/>
                      <a:r>
                        <a:rPr lang="en-US" sz="1600" dirty="0" smtClean="0"/>
                        <a:t>7,500</a:t>
                      </a:r>
                      <a:endParaRPr lang="en-US" sz="1600" dirty="0"/>
                    </a:p>
                  </a:txBody>
                  <a:tcPr/>
                </a:tc>
                <a:tc>
                  <a:txBody>
                    <a:bodyPr/>
                    <a:lstStyle/>
                    <a:p>
                      <a:pPr algn="ctr"/>
                      <a:r>
                        <a:rPr lang="en-US" sz="1600" dirty="0" smtClean="0"/>
                        <a:t>$200</a:t>
                      </a:r>
                      <a:endParaRPr lang="en-US" sz="1600" dirty="0"/>
                    </a:p>
                  </a:txBody>
                  <a:tcPr/>
                </a:tc>
                <a:tc>
                  <a:txBody>
                    <a:bodyPr/>
                    <a:lstStyle/>
                    <a:p>
                      <a:pPr algn="ctr"/>
                      <a:r>
                        <a:rPr lang="en-US" sz="1600" dirty="0" smtClean="0"/>
                        <a:t>$1,500,000</a:t>
                      </a:r>
                      <a:endParaRPr lang="en-US" sz="1600" dirty="0"/>
                    </a:p>
                  </a:txBody>
                  <a:tcPr/>
                </a:tc>
                <a:tc>
                  <a:txBody>
                    <a:bodyPr/>
                    <a:lstStyle/>
                    <a:p>
                      <a:pPr algn="ctr"/>
                      <a:r>
                        <a:rPr lang="en-US" sz="1600" dirty="0" smtClean="0"/>
                        <a:t>$900,000</a:t>
                      </a:r>
                      <a:endParaRPr lang="en-US" sz="1600" dirty="0"/>
                    </a:p>
                  </a:txBody>
                  <a:tcPr/>
                </a:tc>
                <a:tc>
                  <a:txBody>
                    <a:bodyPr/>
                    <a:lstStyle/>
                    <a:p>
                      <a:pPr algn="ctr"/>
                      <a:r>
                        <a:rPr lang="en-US" sz="1600" dirty="0" smtClean="0"/>
                        <a:t>60.0%</a:t>
                      </a:r>
                      <a:endParaRPr lang="en-US" sz="1600" dirty="0"/>
                    </a:p>
                  </a:txBody>
                  <a:tcPr/>
                </a:tc>
              </a:tr>
              <a:tr h="370840">
                <a:tc>
                  <a:txBody>
                    <a:bodyPr/>
                    <a:lstStyle/>
                    <a:p>
                      <a:r>
                        <a:rPr lang="en-US" sz="1600" dirty="0" smtClean="0"/>
                        <a:t>Total</a:t>
                      </a:r>
                      <a:endParaRPr lang="en-US" sz="1600" dirty="0"/>
                    </a:p>
                  </a:txBody>
                  <a:tcPr/>
                </a:tc>
                <a:tc>
                  <a:txBody>
                    <a:bodyPr/>
                    <a:lstStyle/>
                    <a:p>
                      <a:pPr algn="ctr"/>
                      <a:r>
                        <a:rPr lang="en-US" sz="1600" dirty="0" smtClean="0"/>
                        <a:t>20,000</a:t>
                      </a:r>
                      <a:endParaRPr lang="en-US" sz="1600" dirty="0"/>
                    </a:p>
                  </a:txBody>
                  <a:tcPr/>
                </a:tc>
                <a:tc>
                  <a:txBody>
                    <a:bodyPr/>
                    <a:lstStyle/>
                    <a:p>
                      <a:pPr algn="ctr"/>
                      <a:r>
                        <a:rPr lang="en-US" sz="1600" dirty="0" smtClean="0"/>
                        <a:t>$150</a:t>
                      </a:r>
                      <a:endParaRPr lang="en-US" sz="1600" dirty="0"/>
                    </a:p>
                  </a:txBody>
                  <a:tcPr/>
                </a:tc>
                <a:tc>
                  <a:txBody>
                    <a:bodyPr/>
                    <a:lstStyle/>
                    <a:p>
                      <a:pPr algn="ctr"/>
                      <a:r>
                        <a:rPr lang="en-US" sz="1600" dirty="0" smtClean="0"/>
                        <a:t>$2,750,000</a:t>
                      </a:r>
                      <a:endParaRPr lang="en-US" sz="1600" dirty="0"/>
                    </a:p>
                  </a:txBody>
                  <a:tcPr/>
                </a:tc>
                <a:tc>
                  <a:txBody>
                    <a:bodyPr/>
                    <a:lstStyle/>
                    <a:p>
                      <a:pPr algn="ctr"/>
                      <a:r>
                        <a:rPr lang="en-US" sz="1600" dirty="0" smtClean="0"/>
                        <a:t>$1,650,000</a:t>
                      </a:r>
                      <a:endParaRPr lang="en-US" sz="1600" dirty="0"/>
                    </a:p>
                  </a:txBody>
                  <a:tcPr/>
                </a:tc>
                <a:tc>
                  <a:txBody>
                    <a:bodyPr/>
                    <a:lstStyle/>
                    <a:p>
                      <a:pPr algn="ctr"/>
                      <a:r>
                        <a:rPr lang="en-US" sz="1600" dirty="0" smtClean="0"/>
                        <a:t>60.0%</a:t>
                      </a:r>
                      <a:endParaRPr lang="en-US" sz="1600" dirty="0"/>
                    </a:p>
                  </a:txBody>
                  <a:tcPr/>
                </a:tc>
              </a:tr>
            </a:tbl>
          </a:graphicData>
        </a:graphic>
      </p:graphicFrame>
      <p:sp>
        <p:nvSpPr>
          <p:cNvPr id="8" name="Text Box 1027"/>
          <p:cNvSpPr txBox="1">
            <a:spLocks noChangeArrowheads="1"/>
          </p:cNvSpPr>
          <p:nvPr/>
        </p:nvSpPr>
        <p:spPr bwMode="auto">
          <a:xfrm>
            <a:off x="762000" y="6096000"/>
            <a:ext cx="8229600" cy="430887"/>
          </a:xfrm>
          <a:prstGeom prst="rect">
            <a:avLst/>
          </a:prstGeom>
          <a:noFill/>
          <a:ln w="9525">
            <a:noFill/>
            <a:miter lim="800000"/>
            <a:headEnd/>
            <a:tailEnd/>
          </a:ln>
        </p:spPr>
        <p:txBody>
          <a:bodyPr>
            <a:spAutoFit/>
          </a:bodyPr>
          <a:lstStyle/>
          <a:p>
            <a:pPr eaLnBrk="0" hangingPunct="0">
              <a:spcBef>
                <a:spcPct val="50000"/>
              </a:spcBef>
              <a:defRPr/>
            </a:pPr>
            <a:r>
              <a:rPr lang="en-US" sz="2200" dirty="0">
                <a:latin typeface="+mn-lt"/>
              </a:rPr>
              <a:t>You don’t know about Group A or B.  You just see a rate need.</a:t>
            </a:r>
          </a:p>
        </p:txBody>
      </p:sp>
      <p:sp>
        <p:nvSpPr>
          <p:cNvPr id="9" name="Slide Number Placeholder 8"/>
          <p:cNvSpPr>
            <a:spLocks noGrp="1"/>
          </p:cNvSpPr>
          <p:nvPr>
            <p:ph type="sldNum" sz="quarter" idx="12"/>
          </p:nvPr>
        </p:nvSpPr>
        <p:spPr/>
        <p:txBody>
          <a:bodyPr/>
          <a:lstStyle/>
          <a:p>
            <a:pPr>
              <a:defRPr/>
            </a:pPr>
            <a:fld id="{D4596D89-A648-41F3-BA9E-1372111E191E}" type="slidenum">
              <a:rPr lang="en-GB" smtClean="0"/>
              <a:pPr>
                <a:defRPr/>
              </a:pPr>
              <a:t>9</a:t>
            </a:fld>
            <a:endParaRPr lang="en-GB"/>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2_Stream">
  <a:themeElements>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2_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2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2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2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2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2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2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2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2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2.xml><?xml version="1.0" encoding="utf-8"?>
<a:themeOverride xmlns:a="http://schemas.openxmlformats.org/drawingml/2006/main">
  <a:clrScheme name="2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themeOverride>
</file>

<file path=docProps/app.xml><?xml version="1.0" encoding="utf-8"?>
<Properties xmlns="http://schemas.openxmlformats.org/officeDocument/2006/extended-properties" xmlns:vt="http://schemas.openxmlformats.org/officeDocument/2006/docPropsVTypes">
  <Template>Trek</Template>
  <TotalTime>17105</TotalTime>
  <Words>3207</Words>
  <Application>Microsoft Office PowerPoint</Application>
  <PresentationFormat>On-screen Show (4:3)</PresentationFormat>
  <Paragraphs>982</Paragraphs>
  <Slides>46</Slides>
  <Notes>36</Notes>
  <HiddenSlides>0</HiddenSlides>
  <MMClips>0</MMClips>
  <ScaleCrop>false</ScaleCrop>
  <HeadingPairs>
    <vt:vector size="4" baseType="variant">
      <vt:variant>
        <vt:lpstr>Theme</vt:lpstr>
      </vt:variant>
      <vt:variant>
        <vt:i4>2</vt:i4>
      </vt:variant>
      <vt:variant>
        <vt:lpstr>Slide Titles</vt:lpstr>
      </vt:variant>
      <vt:variant>
        <vt:i4>46</vt:i4>
      </vt:variant>
    </vt:vector>
  </HeadingPairs>
  <TitlesOfParts>
    <vt:vector size="48" baseType="lpstr">
      <vt:lpstr>Trek</vt:lpstr>
      <vt:lpstr>2_Stream</vt:lpstr>
      <vt:lpstr>Antitrust Notice</vt:lpstr>
      <vt:lpstr>RPM Workshop 1: Basic Ratemaking</vt:lpstr>
      <vt:lpstr>Introduction to Ratemaking Relativities</vt:lpstr>
      <vt:lpstr>Introduction to Ratemaking Relativities</vt:lpstr>
      <vt:lpstr>Introduction to Ratemaking Relativities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Risk classification considerations</vt:lpstr>
      <vt:lpstr>Risk classification considerations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RPM Workshop 1: Basic Ratemaking</vt:lpstr>
    </vt:vector>
  </TitlesOfParts>
  <Company>ISO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Seminar on Ratemaking</dc:title>
  <dc:creator>ISO User</dc:creator>
  <cp:lastModifiedBy>Chris Cooksey</cp:lastModifiedBy>
  <cp:revision>638</cp:revision>
  <cp:lastPrinted>2001-03-05T21:48:43Z</cp:lastPrinted>
  <dcterms:created xsi:type="dcterms:W3CDTF">2001-02-22T19:21:57Z</dcterms:created>
  <dcterms:modified xsi:type="dcterms:W3CDTF">2012-02-16T19:43:48Z</dcterms:modified>
</cp:coreProperties>
</file>