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32"/>
  </p:notesMasterIdLst>
  <p:handoutMasterIdLst>
    <p:handoutMasterId r:id="rId33"/>
  </p:handoutMasterIdLst>
  <p:sldIdLst>
    <p:sldId id="256" r:id="rId3"/>
    <p:sldId id="284" r:id="rId4"/>
    <p:sldId id="259" r:id="rId5"/>
    <p:sldId id="257" r:id="rId6"/>
    <p:sldId id="260" r:id="rId7"/>
    <p:sldId id="258" r:id="rId8"/>
    <p:sldId id="261" r:id="rId9"/>
    <p:sldId id="262" r:id="rId10"/>
    <p:sldId id="263" r:id="rId11"/>
    <p:sldId id="264" r:id="rId12"/>
    <p:sldId id="266" r:id="rId13"/>
    <p:sldId id="280" r:id="rId14"/>
    <p:sldId id="281" r:id="rId15"/>
    <p:sldId id="282" r:id="rId16"/>
    <p:sldId id="265" r:id="rId17"/>
    <p:sldId id="267" r:id="rId18"/>
    <p:sldId id="269" r:id="rId19"/>
    <p:sldId id="273" r:id="rId20"/>
    <p:sldId id="268" r:id="rId21"/>
    <p:sldId id="270" r:id="rId22"/>
    <p:sldId id="271" r:id="rId23"/>
    <p:sldId id="272" r:id="rId24"/>
    <p:sldId id="274" r:id="rId25"/>
    <p:sldId id="276" r:id="rId26"/>
    <p:sldId id="277" r:id="rId27"/>
    <p:sldId id="275" r:id="rId28"/>
    <p:sldId id="278" r:id="rId29"/>
    <p:sldId id="283" r:id="rId30"/>
    <p:sldId id="279"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A6F1F7-36BF-444B-87BE-60BB02041460}">
          <p14:sldIdLst>
            <p14:sldId id="256"/>
            <p14:sldId id="284"/>
            <p14:sldId id="259"/>
            <p14:sldId id="257"/>
            <p14:sldId id="260"/>
            <p14:sldId id="258"/>
            <p14:sldId id="261"/>
            <p14:sldId id="262"/>
            <p14:sldId id="263"/>
            <p14:sldId id="264"/>
            <p14:sldId id="266"/>
            <p14:sldId id="280"/>
            <p14:sldId id="281"/>
            <p14:sldId id="282"/>
            <p14:sldId id="265"/>
            <p14:sldId id="267"/>
            <p14:sldId id="269"/>
            <p14:sldId id="273"/>
            <p14:sldId id="268"/>
            <p14:sldId id="270"/>
            <p14:sldId id="271"/>
            <p14:sldId id="272"/>
            <p14:sldId id="274"/>
            <p14:sldId id="276"/>
            <p14:sldId id="277"/>
            <p14:sldId id="275"/>
            <p14:sldId id="278"/>
            <p14:sldId id="283"/>
            <p14:sldId id="27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8" autoAdjust="0"/>
    <p:restoredTop sz="79971" autoAdjust="0"/>
  </p:normalViewPr>
  <p:slideViewPr>
    <p:cSldViewPr>
      <p:cViewPr varScale="1">
        <p:scale>
          <a:sx n="73" d="100"/>
          <a:sy n="73" d="100"/>
        </p:scale>
        <p:origin x="-1086" y="-90"/>
      </p:cViewPr>
      <p:guideLst>
        <p:guide orient="horz" pos="2160"/>
        <p:guide pos="2880"/>
      </p:guideLst>
    </p:cSldViewPr>
  </p:slideViewPr>
  <p:notesTextViewPr>
    <p:cViewPr>
      <p:scale>
        <a:sx n="1" d="1"/>
        <a:sy n="1" d="1"/>
      </p:scale>
      <p:origin x="0" y="0"/>
    </p:cViewPr>
  </p:notesTextViewPr>
  <p:sorterViewPr>
    <p:cViewPr>
      <p:scale>
        <a:sx n="100" d="100"/>
        <a:sy n="100" d="100"/>
      </p:scale>
      <p:origin x="0" y="1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manualLayout>
          <c:layoutTarget val="inner"/>
          <c:xMode val="edge"/>
          <c:yMode val="edge"/>
          <c:x val="2.3887079261672096E-2"/>
          <c:y val="4.3328416369643186E-2"/>
          <c:w val="0.9543973941368078"/>
          <c:h val="0.92909895503149298"/>
        </c:manualLayout>
      </c:layout>
      <c:areaChart>
        <c:grouping val="standard"/>
        <c:varyColors val="0"/>
        <c:ser>
          <c:idx val="1"/>
          <c:order val="0"/>
          <c:cat>
            <c:numRef>
              <c:f>Sheet1!$A$2:$A$66</c:f>
              <c:numCache>
                <c:formatCode>General</c:formatCode>
                <c:ptCount val="65"/>
                <c:pt idx="0">
                  <c:v>-4</c:v>
                </c:pt>
                <c:pt idx="1">
                  <c:v>-3.875</c:v>
                </c:pt>
                <c:pt idx="2">
                  <c:v>-3.75</c:v>
                </c:pt>
                <c:pt idx="3">
                  <c:v>-3.625</c:v>
                </c:pt>
                <c:pt idx="4">
                  <c:v>-3.5</c:v>
                </c:pt>
                <c:pt idx="5">
                  <c:v>-3.375</c:v>
                </c:pt>
                <c:pt idx="6">
                  <c:v>-3.25</c:v>
                </c:pt>
                <c:pt idx="7">
                  <c:v>-3.125</c:v>
                </c:pt>
                <c:pt idx="8">
                  <c:v>-3</c:v>
                </c:pt>
                <c:pt idx="9">
                  <c:v>-2.875</c:v>
                </c:pt>
                <c:pt idx="10">
                  <c:v>-2.75</c:v>
                </c:pt>
                <c:pt idx="11">
                  <c:v>-2.625</c:v>
                </c:pt>
                <c:pt idx="12">
                  <c:v>-2.5</c:v>
                </c:pt>
                <c:pt idx="13">
                  <c:v>-2.375</c:v>
                </c:pt>
                <c:pt idx="14">
                  <c:v>-2.25</c:v>
                </c:pt>
                <c:pt idx="15">
                  <c:v>-2.125</c:v>
                </c:pt>
                <c:pt idx="16">
                  <c:v>-2</c:v>
                </c:pt>
                <c:pt idx="17">
                  <c:v>-1.875</c:v>
                </c:pt>
                <c:pt idx="18">
                  <c:v>-1.75</c:v>
                </c:pt>
                <c:pt idx="19">
                  <c:v>-1.625</c:v>
                </c:pt>
                <c:pt idx="20">
                  <c:v>-1.5</c:v>
                </c:pt>
                <c:pt idx="21">
                  <c:v>-1.375</c:v>
                </c:pt>
                <c:pt idx="22">
                  <c:v>-1.25</c:v>
                </c:pt>
                <c:pt idx="23">
                  <c:v>-1.125</c:v>
                </c:pt>
                <c:pt idx="24">
                  <c:v>-1</c:v>
                </c:pt>
                <c:pt idx="25">
                  <c:v>-0.875</c:v>
                </c:pt>
                <c:pt idx="26">
                  <c:v>-0.75</c:v>
                </c:pt>
                <c:pt idx="27">
                  <c:v>-0.625</c:v>
                </c:pt>
                <c:pt idx="28">
                  <c:v>-0.5</c:v>
                </c:pt>
                <c:pt idx="29">
                  <c:v>-0.375</c:v>
                </c:pt>
                <c:pt idx="30">
                  <c:v>-0.25</c:v>
                </c:pt>
                <c:pt idx="31">
                  <c:v>-0.125</c:v>
                </c:pt>
                <c:pt idx="32">
                  <c:v>0</c:v>
                </c:pt>
                <c:pt idx="33">
                  <c:v>0.125</c:v>
                </c:pt>
                <c:pt idx="34">
                  <c:v>0.25</c:v>
                </c:pt>
                <c:pt idx="35">
                  <c:v>0.375</c:v>
                </c:pt>
                <c:pt idx="36">
                  <c:v>0.5</c:v>
                </c:pt>
                <c:pt idx="37">
                  <c:v>0.625</c:v>
                </c:pt>
                <c:pt idx="38">
                  <c:v>0.75</c:v>
                </c:pt>
                <c:pt idx="39">
                  <c:v>0.875</c:v>
                </c:pt>
                <c:pt idx="40">
                  <c:v>1</c:v>
                </c:pt>
                <c:pt idx="41">
                  <c:v>1.125</c:v>
                </c:pt>
                <c:pt idx="42">
                  <c:v>1.25</c:v>
                </c:pt>
                <c:pt idx="43">
                  <c:v>1.375</c:v>
                </c:pt>
                <c:pt idx="44">
                  <c:v>1.5</c:v>
                </c:pt>
                <c:pt idx="45">
                  <c:v>1.625</c:v>
                </c:pt>
                <c:pt idx="46">
                  <c:v>1.75</c:v>
                </c:pt>
                <c:pt idx="47">
                  <c:v>1.875</c:v>
                </c:pt>
                <c:pt idx="48">
                  <c:v>2</c:v>
                </c:pt>
                <c:pt idx="49">
                  <c:v>2.125</c:v>
                </c:pt>
                <c:pt idx="50">
                  <c:v>2.25</c:v>
                </c:pt>
                <c:pt idx="51">
                  <c:v>2.375</c:v>
                </c:pt>
                <c:pt idx="52">
                  <c:v>2.5</c:v>
                </c:pt>
                <c:pt idx="53">
                  <c:v>2.625</c:v>
                </c:pt>
                <c:pt idx="54">
                  <c:v>2.75</c:v>
                </c:pt>
                <c:pt idx="55">
                  <c:v>2.875</c:v>
                </c:pt>
                <c:pt idx="56">
                  <c:v>3</c:v>
                </c:pt>
                <c:pt idx="57">
                  <c:v>3.125</c:v>
                </c:pt>
                <c:pt idx="58">
                  <c:v>3.25</c:v>
                </c:pt>
                <c:pt idx="59">
                  <c:v>3.375</c:v>
                </c:pt>
                <c:pt idx="60">
                  <c:v>3.5</c:v>
                </c:pt>
                <c:pt idx="61">
                  <c:v>3.625</c:v>
                </c:pt>
                <c:pt idx="62">
                  <c:v>3.75</c:v>
                </c:pt>
                <c:pt idx="63">
                  <c:v>3.875</c:v>
                </c:pt>
                <c:pt idx="64">
                  <c:v>4</c:v>
                </c:pt>
              </c:numCache>
            </c:numRef>
          </c:cat>
          <c:val>
            <c:numRef>
              <c:f>Sheet1!$B$2:$B$66</c:f>
              <c:numCache>
                <c:formatCode>General</c:formatCode>
                <c:ptCount val="65"/>
                <c:pt idx="0">
                  <c:v>1.3383022576488537E-4</c:v>
                </c:pt>
                <c:pt idx="1">
                  <c:v>2.189316377646121E-4</c:v>
                </c:pt>
                <c:pt idx="2">
                  <c:v>3.5259568236744541E-4</c:v>
                </c:pt>
                <c:pt idx="3">
                  <c:v>5.5906152223216487E-4</c:v>
                </c:pt>
                <c:pt idx="4">
                  <c:v>8.7268269504576015E-4</c:v>
                </c:pt>
                <c:pt idx="5">
                  <c:v>1.3411188734903778E-3</c:v>
                </c:pt>
                <c:pt idx="6">
                  <c:v>2.0290480572997681E-3</c:v>
                </c:pt>
                <c:pt idx="7">
                  <c:v>3.0222580351987561E-3</c:v>
                </c:pt>
                <c:pt idx="8">
                  <c:v>4.4318484119380075E-3</c:v>
                </c:pt>
                <c:pt idx="9">
                  <c:v>6.3981203107235565E-3</c:v>
                </c:pt>
                <c:pt idx="10">
                  <c:v>9.0935625015910529E-3</c:v>
                </c:pt>
                <c:pt idx="11">
                  <c:v>1.2724181596831433E-2</c:v>
                </c:pt>
                <c:pt idx="12">
                  <c:v>1.752830049356854E-2</c:v>
                </c:pt>
                <c:pt idx="13">
                  <c:v>2.3771900829913806E-2</c:v>
                </c:pt>
                <c:pt idx="14">
                  <c:v>3.1739651835667418E-2</c:v>
                </c:pt>
                <c:pt idx="15">
                  <c:v>4.1720985256338612E-2</c:v>
                </c:pt>
                <c:pt idx="16">
                  <c:v>5.3990966513188063E-2</c:v>
                </c:pt>
                <c:pt idx="17">
                  <c:v>6.8786275826691903E-2</c:v>
                </c:pt>
                <c:pt idx="18">
                  <c:v>8.6277318826511532E-2</c:v>
                </c:pt>
                <c:pt idx="19">
                  <c:v>0.10653826813058508</c:v>
                </c:pt>
                <c:pt idx="20">
                  <c:v>0.12951759566589174</c:v>
                </c:pt>
                <c:pt idx="21">
                  <c:v>0.15501226545829322</c:v>
                </c:pt>
                <c:pt idx="22">
                  <c:v>0.18264908538902191</c:v>
                </c:pt>
                <c:pt idx="23">
                  <c:v>0.21187664577569948</c:v>
                </c:pt>
                <c:pt idx="24">
                  <c:v>0.24197072451914337</c:v>
                </c:pt>
                <c:pt idx="25">
                  <c:v>0.27205499837854352</c:v>
                </c:pt>
                <c:pt idx="26">
                  <c:v>0.30113743215480443</c:v>
                </c:pt>
                <c:pt idx="27">
                  <c:v>0.32816096855037508</c:v>
                </c:pt>
                <c:pt idx="28">
                  <c:v>0.35206532676429952</c:v>
                </c:pt>
                <c:pt idx="29">
                  <c:v>0.37185509386976895</c:v>
                </c:pt>
                <c:pt idx="30">
                  <c:v>0.38666811680284924</c:v>
                </c:pt>
                <c:pt idx="31">
                  <c:v>0.39583768694474952</c:v>
                </c:pt>
                <c:pt idx="32">
                  <c:v>0.3989422804014327</c:v>
                </c:pt>
                <c:pt idx="33">
                  <c:v>0.39583768694474952</c:v>
                </c:pt>
                <c:pt idx="34">
                  <c:v>0.38666811680284924</c:v>
                </c:pt>
                <c:pt idx="35">
                  <c:v>0.37185509386976895</c:v>
                </c:pt>
                <c:pt idx="36">
                  <c:v>0.35206532676429952</c:v>
                </c:pt>
                <c:pt idx="37">
                  <c:v>0.32816096855037508</c:v>
                </c:pt>
                <c:pt idx="38">
                  <c:v>0.30113743215480443</c:v>
                </c:pt>
                <c:pt idx="39">
                  <c:v>0.27205499837854352</c:v>
                </c:pt>
                <c:pt idx="40">
                  <c:v>0.24197072451914337</c:v>
                </c:pt>
                <c:pt idx="41">
                  <c:v>0.21187664577569948</c:v>
                </c:pt>
                <c:pt idx="42">
                  <c:v>0.18264908538902191</c:v>
                </c:pt>
                <c:pt idx="43">
                  <c:v>0.15501226545829322</c:v>
                </c:pt>
                <c:pt idx="44">
                  <c:v>0.12951759566589174</c:v>
                </c:pt>
                <c:pt idx="45">
                  <c:v>0.10653826813058508</c:v>
                </c:pt>
                <c:pt idx="46">
                  <c:v>8.6277318826511532E-2</c:v>
                </c:pt>
                <c:pt idx="47">
                  <c:v>6.8786275826691903E-2</c:v>
                </c:pt>
                <c:pt idx="48">
                  <c:v>5.3990966513188063E-2</c:v>
                </c:pt>
                <c:pt idx="49">
                  <c:v>4.1720985256338612E-2</c:v>
                </c:pt>
                <c:pt idx="50">
                  <c:v>3.1739651835667418E-2</c:v>
                </c:pt>
                <c:pt idx="51">
                  <c:v>2.3771900829913806E-2</c:v>
                </c:pt>
                <c:pt idx="52">
                  <c:v>1.752830049356854E-2</c:v>
                </c:pt>
                <c:pt idx="53">
                  <c:v>1.2724181596831433E-2</c:v>
                </c:pt>
                <c:pt idx="54">
                  <c:v>9.0935625015910529E-3</c:v>
                </c:pt>
                <c:pt idx="55">
                  <c:v>6.3981203107235565E-3</c:v>
                </c:pt>
                <c:pt idx="56">
                  <c:v>4.4318484119380075E-3</c:v>
                </c:pt>
                <c:pt idx="57">
                  <c:v>3.0222580351987561E-3</c:v>
                </c:pt>
                <c:pt idx="58">
                  <c:v>2.0290480572997681E-3</c:v>
                </c:pt>
                <c:pt idx="59">
                  <c:v>1.3411188734903778E-3</c:v>
                </c:pt>
                <c:pt idx="60">
                  <c:v>8.7268269504576015E-4</c:v>
                </c:pt>
                <c:pt idx="61">
                  <c:v>5.5906152223216487E-4</c:v>
                </c:pt>
                <c:pt idx="62">
                  <c:v>3.5259568236744541E-4</c:v>
                </c:pt>
                <c:pt idx="63">
                  <c:v>2.189316377646121E-4</c:v>
                </c:pt>
                <c:pt idx="64">
                  <c:v>1.3383022576488537E-4</c:v>
                </c:pt>
              </c:numCache>
            </c:numRef>
          </c:val>
        </c:ser>
        <c:dLbls>
          <c:showLegendKey val="0"/>
          <c:showVal val="0"/>
          <c:showCatName val="0"/>
          <c:showSerName val="0"/>
          <c:showPercent val="0"/>
          <c:showBubbleSize val="0"/>
        </c:dLbls>
        <c:axId val="152695552"/>
        <c:axId val="153068672"/>
      </c:areaChart>
      <c:catAx>
        <c:axId val="152695552"/>
        <c:scaling>
          <c:orientation val="minMax"/>
        </c:scaling>
        <c:delete val="0"/>
        <c:axPos val="b"/>
        <c:numFmt formatCode="General" sourceLinked="1"/>
        <c:majorTickMark val="none"/>
        <c:minorTickMark val="none"/>
        <c:tickLblPos val="none"/>
        <c:crossAx val="153068672"/>
        <c:crosses val="autoZero"/>
        <c:auto val="1"/>
        <c:lblAlgn val="ctr"/>
        <c:lblOffset val="100"/>
        <c:tickMarkSkip val="1000"/>
        <c:noMultiLvlLbl val="0"/>
      </c:catAx>
      <c:valAx>
        <c:axId val="153068672"/>
        <c:scaling>
          <c:orientation val="minMax"/>
        </c:scaling>
        <c:delete val="1"/>
        <c:axPos val="l"/>
        <c:numFmt formatCode="General" sourceLinked="1"/>
        <c:majorTickMark val="out"/>
        <c:minorTickMark val="none"/>
        <c:tickLblPos val="nextTo"/>
        <c:crossAx val="152695552"/>
        <c:crosses val="autoZero"/>
        <c:crossBetween val="midCat"/>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0.36792</cdr:x>
      <cdr:y>0.50545</cdr:y>
    </cdr:from>
    <cdr:to>
      <cdr:x>0.36792</cdr:x>
      <cdr:y>0.99368</cdr:y>
    </cdr:to>
    <cdr:cxnSp macro="">
      <cdr:nvCxnSpPr>
        <cdr:cNvPr id="3" name="Straight Connector 2"/>
        <cdr:cNvCxnSpPr/>
      </cdr:nvCxnSpPr>
      <cdr:spPr>
        <a:xfrm xmlns:a="http://schemas.openxmlformats.org/drawingml/2006/main" flipH="1">
          <a:off x="2971763" y="1925778"/>
          <a:ext cx="37" cy="1860143"/>
        </a:xfrm>
        <a:prstGeom xmlns:a="http://schemas.openxmlformats.org/drawingml/2006/main" prst="line">
          <a:avLst/>
        </a:prstGeom>
        <a:ln xmlns:a="http://schemas.openxmlformats.org/drawingml/2006/main" w="76200">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0.63208</cdr:x>
      <cdr:y>0.50545</cdr:y>
    </cdr:from>
    <cdr:to>
      <cdr:x>0.63208</cdr:x>
      <cdr:y>1</cdr:y>
    </cdr:to>
    <cdr:cxnSp macro="">
      <cdr:nvCxnSpPr>
        <cdr:cNvPr id="4" name="Straight Connector 3"/>
        <cdr:cNvCxnSpPr/>
      </cdr:nvCxnSpPr>
      <cdr:spPr>
        <a:xfrm xmlns:a="http://schemas.openxmlformats.org/drawingml/2006/main">
          <a:off x="5105400" y="1925778"/>
          <a:ext cx="37" cy="1884222"/>
        </a:xfrm>
        <a:prstGeom xmlns:a="http://schemas.openxmlformats.org/drawingml/2006/main" prst="line">
          <a:avLst/>
        </a:prstGeom>
        <a:ln xmlns:a="http://schemas.openxmlformats.org/drawingml/2006/main" w="76200">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r>
              <a:rPr lang="en-US" smtClean="0"/>
              <a:t>Lessons Learned</a:t>
            </a: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r>
              <a:rPr lang="en-US" smtClean="0"/>
              <a:t>3/22/2011</a:t>
            </a: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303D9B0F-F3DB-4C5F-BA48-453EF986E1DB}" type="slidenum">
              <a:rPr lang="en-US" smtClean="0"/>
              <a:t>‹#›</a:t>
            </a:fld>
            <a:endParaRPr lang="en-US"/>
          </a:p>
        </p:txBody>
      </p:sp>
    </p:spTree>
    <p:extLst>
      <p:ext uri="{BB962C8B-B14F-4D97-AF65-F5344CB8AC3E}">
        <p14:creationId xmlns:p14="http://schemas.microsoft.com/office/powerpoint/2010/main" val="12589413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r>
              <a:rPr lang="en-US" smtClean="0"/>
              <a:t>Lessons Learned</a:t>
            </a: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r>
              <a:rPr lang="en-US" smtClean="0"/>
              <a:t>3/22/2011</a:t>
            </a:r>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814CE0E-E8DE-4C38-86F9-1A9300B126AA}" type="slidenum">
              <a:rPr lang="en-US" smtClean="0"/>
              <a:t>‹#›</a:t>
            </a:fld>
            <a:endParaRPr lang="en-US"/>
          </a:p>
        </p:txBody>
      </p:sp>
    </p:spTree>
    <p:extLst>
      <p:ext uri="{BB962C8B-B14F-4D97-AF65-F5344CB8AC3E}">
        <p14:creationId xmlns:p14="http://schemas.microsoft.com/office/powerpoint/2010/main" val="3179744659"/>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14CE0E-E8DE-4C38-86F9-1A9300B126AA}" type="slidenum">
              <a:rPr lang="en-US" smtClean="0"/>
              <a:t>1</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838609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smtClean="0"/>
              <a:t>IT is an</a:t>
            </a:r>
            <a:r>
              <a:rPr lang="en-US" baseline="0" dirty="0" smtClean="0"/>
              <a:t> important partner in increasing analytical capabilities in an organization.  Collaborating with IT means more than communicating, it means having shared ownership for the success of a project.  This is an important distinction.  It is easy for support for analytics projects to get lost on a long IT priority list crowded with state mandates and must-do operational systems projects.  Paperwork and process can get in the way of getting things done.  Collaboration can help you cut through the potential red-tape and pushes people to work together to figure out the best way to get things done. Agile development in our business intelligence activities allows us to prototype reports and get feedback from analysts and business users before final production.  We’ve learned a long time ago that users need to see what we plan on delivering before they can tell us whether it’s what they want.  Prototyping allows us to go through several versions early on in the process before we go through testing and delivery.  Analytics projects can easily get stuck in a “analysis paralysis” – one thing IT is looking for from their analytics partners is decisiveness. They are looking for direction and the path in many analytics projects is not always obvious.  From an analyst’s perspective, it can feel like IT is pushing for a decision too early in the process.  Knowing when to push back and carve out more time to do research is important, but at some point you need to reach a conclusion and make a decision so that something can be delivered.  Keep in mind that perfection may be a moving target in any case – the delivery of an analytical solution often changes business expectations and leads to additional requests for enhancements.  One of the biggest struggles we’ve had with analytics projects is their iterative nature.  For IT organizations that have a project management discipline, the iterative nature of analytics projects can be confounding.  Agile development can help with this.  Finding the right project manager in IT is important too – finding a project manager who has great planning and coordination skills while still tolerating ambiguity can be a challenge!</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13</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874274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challenge for many analytics projects is we don’t always know what we want up front.  This can be really exasperating for our IT partners.  Be prepared to explain why you want all that data.  Start talking early on with IT about where the data’s going to be stored for your exploration.  Analytics sandboxes that provide space for exploration make a lot of sense.  Keeping this data separate from information used for reporting and operational purposes is an important governance standard to have in place.</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14</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568016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Long before</a:t>
            </a:r>
            <a:r>
              <a:rPr lang="en-US" baseline="0" dirty="0" smtClean="0"/>
              <a:t> a project is “done”, you should be planning for implementation.  One of the early decisions that needs to be made is the desired speed of implementation and the how broad the rollout will be.  For example, do you want to pilot with a small number of users initially or is a broad rollout the best approach?  Each project is unique in terms of what approach works best.  You will want to think about how you’ll train people during implementation.  Not every training methodology works with all content, so consider the complexity of the material and the sophistication of the audience when selecting training methodologies.  An important consideration here is that everyone does not learn in the same way, so don’t assume that one method of training will work for all users.  There’s a balance here between the needs of users and the cost and effort to develop and maintain training material, but explicitly considering the variety of ways in which people learn will help select the optimal mix of training methods.  Keep in mind that training is NOT the same thing as practice.  You’ll want to consider the time required for both training and practice.  Don’t underestimate how much time it may take for people to get comfortable with a new process or tool.  It’s easy to overlook the importance of designing material to encourage practicing while developing training material.  But one without the other is ineffective.  Finally, don’t forget about communication and remember that people need to hear the same message repeatedly before it’s cemented in their thinking.  The rule of thumb is that the message needs to be received 5 to 7 times before it’s embedded.  And who sends the message matters too.  When you consider that lack of awareness of why change is being made is the most common factor in resistance to change, it’s clear why communication is critical.</a:t>
            </a:r>
          </a:p>
        </p:txBody>
      </p:sp>
      <p:sp>
        <p:nvSpPr>
          <p:cNvPr id="4" name="Slide Number Placeholder 3"/>
          <p:cNvSpPr>
            <a:spLocks noGrp="1"/>
          </p:cNvSpPr>
          <p:nvPr>
            <p:ph type="sldNum" sz="quarter" idx="10"/>
          </p:nvPr>
        </p:nvSpPr>
        <p:spPr/>
        <p:txBody>
          <a:bodyPr/>
          <a:lstStyle/>
          <a:p>
            <a:fld id="{D814CE0E-E8DE-4C38-86F9-1A9300B126AA}" type="slidenum">
              <a:rPr lang="en-US" smtClean="0"/>
              <a:t>16</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3438781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there is change in an organization, especially any change that includes new processes or tools, people will need access to someone who can answer questions or help them with issues.  Even if you have not established a process or resource for addressing questions, the “help desk” exists.  Individuals who are associated with the project will often find themselves acting as the de facto “help desk”, answering questions, problem solving issues, providing impromptu one-on-one training.  This can put enormous stress on resources.  And because it’s not thoughtfully managed, it can lead to inefficient use of resources.  It’s much better to identify who will take calls and answer questions and plan for this activity.</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17</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568016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definite</a:t>
            </a:r>
            <a:r>
              <a:rPr lang="en-US" baseline="0" dirty="0" smtClean="0"/>
              <a:t> analytics adoption cycle.  I’m not entirely sure that it’s bell-shaped, but somehow it felt appropriate to put a normal distribution curve somewhere into my presentation.  Seriously, no matter what the shape of the curve, just as there is technology adoption curve, there’s an analytics adoption cycle, with a small contingency of early adopters eagerly making the change, a much larger percentage of folks who will move at a moderate pace toward adoption and another contingent of folks who will adopt slowly or resist to the last possible moment.  I think research on technology acceptance can inform our understanding of the adoption of analytics innovations in the workplace.  There are a number of factors that influence the decision to adopt new technology, notably the perceived usefulness of the technology and the perceived ease-of-use.  These are two important factors to keep in mind when developing training and communication material.</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19</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3885720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smtClean="0"/>
              <a:t>Early adopters</a:t>
            </a:r>
            <a:r>
              <a:rPr lang="en-US" baseline="0" dirty="0" smtClean="0"/>
              <a:t> help set the pace for adoption, so look to keep your early adopters engaged and active. These folks are often champions of change who often have large spheres of influence in their organization.  You’ll want to identify folks in this group, share information with them and help shape their communications to support the desired change.  Don’t assume that simply because they are early adopters that they don’t need some Early adopters can provide you the critical, early feedback on the project, so make it a point to seek their feedback and reactions.  Don’t forget, though, that this group of users is unique and their feedback and suggestions may not match the general population.  This group can often be the most demanding group of consumers – it’s great to be needed and you’ll want to tap into the energy of this group, but setting realistic, achievable expectations for this group is a must to avoid disillusionment and disappointment.  So remember, this is not a zero maintenance group – just as easily as they came, they can leave!</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20</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01010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general population will need assistance and support to adopt change.  There are any number of books available on implementing and managing change and for any major change initiative, I encourage you to do some research and select a methodology for change and follow it.  One of the tools we’ve used successfully is the use of change agents – employees with the ability to manage “up” and “down” their hierarchy, folks with leadership skills and the trust of their leaders and peers.  These folks become your eyes and ears for major changes.  They are the proverbial “canary in the mine” and can help guide change efforts to ensure adoption.  For this group, their change activities need to be explicitly identified as part of their job responsibilities, otherwise, their “day job” will take precedence.  But when managed effectively and selected appropriately, change agents can smooth the path to adoption.  You need to create a desire for change and one of the best ways to do that is to make it part of people’s performance goals.  In this case it’s true: you get what you measure. Don’t assume that silence from the broader business community means that an initiative has been accepted or adopted.  Silence is not acceptance.  Have metrics in place whenever possible to measure adoption and leverage change agents as a way to get a read on the overall pace of change.  It’s easy to get distracted by the usually-vocal early adopters and a desire to win over the laggards, so don’t forget about the largest group of people in the middle.  Their needs are not the same as the other groups, so seek feedback from this segment of adopters.  And you’ll probably have to go to them to get the feedback – they are typically a pretty quite group who waits for you to come to them.  One last point with this group:  as easy as they come, they can go.  Reinforcement of desired behavior is important with this group.  Recognition of accomplishments is an important way to reinforce adoption.  In addition, make sure there are no negative consequences to adopting the change – this group won’t stay if there’s a personal cost to adoption.</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21</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01010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all late adopters are created equal.  Some late adopters are</a:t>
            </a:r>
            <a:r>
              <a:rPr lang="en-US" baseline="0" dirty="0" smtClean="0"/>
              <a:t> simply folks who haven’t gotten the message and don’t understand the reason for the change; others struggle with learning new tools or lack some critical knowledge for adoption; others simply don’t want to change and cling to the old ways.  Understanding that there are different needs in this group is important.  Another important consideration is organizational culture and the desired approach to addressing this group.  On one extreme, some companies are “</a:t>
            </a:r>
            <a:r>
              <a:rPr lang="en-US" baseline="0" dirty="0" err="1" smtClean="0"/>
              <a:t>cuddlers</a:t>
            </a:r>
            <a:r>
              <a:rPr lang="en-US" baseline="0" dirty="0" smtClean="0"/>
              <a:t>” – choosing to continue to work to win over every last straggler. On the other extreme are companies that go with a “collision” mentality, basically deciding that folks either get on board or get run over.  You’ll need to think about where on the continuum you want to be and design your communication and change management plan accordingly.  With this group, working toward modifying behavior is key – realistically, you may not win over the hearts and minds of the laggards, but getting them to comply with desired behavior may help you down that path.  Another thing to look for with late adopters is patterns – are you finding it hard to get adoption in one unit?  That may point to a leadership issue in the department.  </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22</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01010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are folks in the late adopters group that will actively resist adoption.  It’s tempting to look at this small group as the “problem” – the challenge is to make them part of the solution.  Identify these folks and TALK with them – they may have legitimate reasons for their resistance and if you can get them to share their issues with you, you may find some wonderful opportunities for improvement.  Don’t assume that there’s nothing to learn from this group.</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23</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568016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of the most powerful techniques for gaining acceptance for a new analytical tool, process or report is to remove existing competing tools, processes or reports.  If you don’t do sunset old systems, you’ll find yourself perpetually asked to reconcile to the “old, reliable” source.  Change isn’t easy and many people will continue to rely on systems they are familiar with even when something new and better is offered.  Removing old systems forces folks to find new cheese and accept the change.</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24</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568016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15DED-3B52-41FB-B596-E72835C2944E}" type="slidenum">
              <a:rPr lang="en-US">
                <a:solidFill>
                  <a:prstClr val="black"/>
                </a:solidFill>
              </a:rPr>
              <a:pPr/>
              <a:t>2</a:t>
            </a:fld>
            <a:endParaRPr lang="en-US">
              <a:solidFill>
                <a:prstClr val="black"/>
              </a:solidFill>
            </a:endParaRPr>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a:t>
            </a:r>
            <a:r>
              <a:rPr lang="en-US" baseline="0" dirty="0" smtClean="0"/>
              <a:t> want to increase the analytical capabilities of a firm, you need to get leadership engaged.  For any analytics project, the sooner you have leadership buy-in, the better.  Start talking with this group early on about their role in the change management process.  If there is resistance at the leadership level, you need to be questioning how successful this project can be. In cases where there isn’t buy-in at the leadership level, you need to look to change their behavior FIRST.  Leadership needs to be visibly supportive of the change.  Tacit or silent support will often be viewed by employees as a sign of the leader’s skepticism.  It’s important to have leaders communicate why the change is important – build awareness and desire to change.  Leaders also need to demonstrate the desired behavior, setting the pace for their organization.  Once folks begin to adopt the new behavior, leaders need to make it a point to reinforce the behavior through recognition.</a:t>
            </a:r>
          </a:p>
        </p:txBody>
      </p:sp>
      <p:sp>
        <p:nvSpPr>
          <p:cNvPr id="4" name="Slide Number Placeholder 3"/>
          <p:cNvSpPr>
            <a:spLocks noGrp="1"/>
          </p:cNvSpPr>
          <p:nvPr>
            <p:ph type="sldNum" sz="quarter" idx="10"/>
          </p:nvPr>
        </p:nvSpPr>
        <p:spPr/>
        <p:txBody>
          <a:bodyPr/>
          <a:lstStyle/>
          <a:p>
            <a:fld id="{D814CE0E-E8DE-4C38-86F9-1A9300B126AA}" type="slidenum">
              <a:rPr lang="en-US" smtClean="0"/>
              <a:t>26</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01010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way to facilitate adoption of analytics</a:t>
            </a:r>
            <a:r>
              <a:rPr lang="en-US" baseline="0" dirty="0" smtClean="0"/>
              <a:t> in an organization is to demonstrate the discipline yourself.  Within any analytics project, there are opportunities to demonstrate encourage the use of data and analytics for decision-making.  </a:t>
            </a:r>
            <a:r>
              <a:rPr lang="en-US" dirty="0" smtClean="0"/>
              <a:t>Establishing</a:t>
            </a:r>
            <a:r>
              <a:rPr lang="en-US" baseline="0" dirty="0" smtClean="0"/>
              <a:t> a set of metrics to track change will help you track adoption and identify when things go off track.  It can also help cut through some of the angst and emotion that comes with change:  it’s easy to lose sight of the big picture when all you hear are complaints or resistance.  Having measures in place to track performance and adoption can help ground perceptions.  Go back to the start of the program – what were the goals?  What can you measure to determine whether the project’s a success or not?  Keep in mind that having a set of metrics that clearly show the benefit of an analytics project can serve as powerful support for additional investments in analytics. </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27</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010104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 think one of the key points to keep in mind with analytics projects is that perception is reality to the end user.  You can build a highly sophisticated model that’s supported by a wealth of credible data, but if the user thinks it’s wrong…well, it’s wrong to them and they will resist. You need to figure out how to change that perception - how to give data and analytics greater credibility and that comes down to people and their perceptions.  Because, at the end of the day… </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28</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5680161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29</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58569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goal</a:t>
            </a:r>
            <a:r>
              <a:rPr lang="en-US" baseline="0" dirty="0" smtClean="0"/>
              <a:t> is not the same thing as a method.  Projects needs to be defined by the business question they are answering and by the business value they are expected to create.  When a project is defined by a methodology and not a specific business question, you run the risk that the research becomes a intellectual exercise.  Focused attention to the specific business problem ensures a practical application and purpose for the project.  Sometimes it’s not obvious what the business question really is – business partners can get fixated on the solution or method and not be able to articulate why they want something.  Asking “why” repeatedly often helps to get to the root of the business need.  “What are you going to do with what you learn?” is a great question to ask.  Finally, articulating a goal in terms of the business need helps to define the level of quality and depth of analysis needed.  Knowing when “good is good enough” is important for analytics projects because it is easy to get caught up in “analysis paralysis” and an endless fascination with what’s just around the corner.</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4</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3504895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project</a:t>
            </a:r>
            <a:r>
              <a:rPr lang="en-US" baseline="0" dirty="0" smtClean="0"/>
              <a:t> is too small for some level of planning.  Explicitly discussing and determining the approach to projects ensures that everyone is on the same page.  From the start, you should determine whether the project is going to iterative or not. </a:t>
            </a:r>
            <a:r>
              <a:rPr lang="en-US" sz="1300" dirty="0"/>
              <a:t>There are advantages to iterative development, such as earlier realization of business value, but it is also difficult to be in maintenance and development mode simultaneously once the first deliverable has been released.  Determining where there are key decision points in projects and communicating these points is important.  It helps to let decision makers know in advance when they will be called upon to make a call.  Ambiguity can be difficult for people to accept and yet in analytics projects, it’s inevitable.  Knowing when a decision will be made reduces the stress and tension of ambiguity by removing uncertainty about when a decision will be made.  All projects have some sort of change component to them.  There is change to the project plan itself – with analytics projects, information is frequently gathered during the project that influences future project activities.  Plan for this – explicitly recognize it and prepare people for it.  In addition, if successful, the project will impact what someone is doing.  Don’t assume that change will happen smoothly or at all for that matter, without some effort.  Change management activities, time and resources should be planned as part of the project.  Finally, don’t short change testing when putting a project plan together.  Testing is usually the last critical step before implementation and because of that, it’s easy to find yourself under pressure to cut down on the time allotted for training if earlier project activities run behind schedule. Resist the temptation to shorten testing and always plan for more time than you think you’ll need.  In my experience, we never leave enough time for the inevitable re- and re-re-testing that occurs.</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6</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114161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Explicitly identifying</a:t>
            </a:r>
            <a:r>
              <a:rPr lang="en-US" baseline="0" dirty="0" smtClean="0"/>
              <a:t> risks early on in project planning will help focus attention on potential problems and by focusing on them before they occur, we are often able to eliminate or reduce their potential impact on the project.  </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7</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391972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Governance,</a:t>
            </a:r>
            <a:r>
              <a:rPr lang="en-US" baseline="0" dirty="0" smtClean="0"/>
              <a:t> like insurance, is not necessarily the most exciting thing, but like insurance, its really good to have it.  Clear project oversight and authority levels ensure that there is agreement from the beginning on who can make what calls.  This prevents projects from getting stymied by turf battles or a lack of clear direction and decision making.  Governance plays a key role in projects that are intended to span more than one business unit or functional area.  And in organizations trying to build enterprise-wide skills and data sets, identifying a inter-disciplinary group with enterprise-wide authority helps to gain buy-in and acceptance of changes.  Making it obvious that there’s a governance process and identifying what complies with the standards established can help build credibility for new data, reports and processes.</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8</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962208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analytics projects</a:t>
            </a:r>
            <a:r>
              <a:rPr lang="en-US" baseline="0" dirty="0" smtClean="0"/>
              <a:t> can benefit from the involvement from internal subject matter experts. When bringing internal experts in to participate in a project, it’s important to clearly define their role.  </a:t>
            </a:r>
            <a:r>
              <a:rPr lang="en-US" sz="1300" dirty="0"/>
              <a:t>Being up front with regard to their role in the project will avoid confusion and potential conflict.  For example, if you are looking for feedback on just one aspect of a project, it’s better to state this at the start.  Being clear about decision-making authority for internal experts is important as well.  For example, if a subject matter expert disagrees with the direction or a decision made in a project, who makes the final decision?  It’s really easy to have a project get derailed by bringing in a subject matter expert who assumes a level of authority beyond what was originally intended.  Subject matter experts are often asked to participate in a number of teams and projects, in addition to the daily duties, so getting their time can be a challenge.  Communicating up front how much time you will need from them and when is an important way to ensure availability.  It’s also important to make sure goals are aligned.  Consider setting shared performance objectives as a way of engaging key participants in the process. Finally, when considering who to bring into a project, remember that inclusion creates buy-in.  If there’s someone who is a subject matter expert that you are avoiding because you expect them to be resistant, keep in mind that you are only delaying the resistance by not including them early on and you are giving them an opportunity to criticize the project later with no personal stake in it’s success.</a:t>
            </a:r>
          </a:p>
          <a:p>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10</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307799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thinking</a:t>
            </a:r>
            <a:r>
              <a:rPr lang="en-US" baseline="0" dirty="0" smtClean="0"/>
              <a:t> about the role of consultants for your project, an important first step is to honestly assess your needs.  Do you have expertise and resources in house to get the work done?  Can you meet the timeframes requested without help?  What else could you accomplish if a consultant was brought in to assist?  You’ll also want to consider what I call project “frequency” and “severity” when thinking about whether you need consulting services and what kind of assistance you are looking for.  Is this a project you are looking to repeat or update?  Or is it a once-and-done?  If it’s a once-and-done, knowledge transfer isn’t a critical factor and hiring a consultant with experience may free resources up to focus on other valuable work.  From a “severity” standpoint, you should consider the scope, breadth and difficulty of the project.  Highly complex projects that require new skills development can benefit from consulting expertise to reduce project risk.  Whatever the case is, knowing the purpose behind hiring consultants is important because you can define goals clearly to meet whatever purpose you’ve identified.  And knowing the purpose will help you in selecting an appropriate vendor.  For example, if your purpose is to gain knowledge transfer, selecting a vendor with an aptitude and interest in involving internal staff in development makes sense.</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11</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874274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Increasing</a:t>
            </a:r>
            <a:r>
              <a:rPr lang="en-US" baseline="0" dirty="0" smtClean="0"/>
              <a:t> analytical talent in an organization means involves finding a few good analysts.  You’ll want to find the naturally curious folks.  The ones that voluntarily dig around in the data and technology to learn new things.  Look for people who are excited by ambiguity – who like to bring order to chaos, but can accept that a little chaos is inevitable in the early stages of research.  If your organization is trying to increase organization-wide analytical capabilities, look for analysts that can be ambassadors for analytics.  Folks who will develop and build networks across the business and whose excitement for their roles will infect others.  For many of our roles, we’ve had success in bringing folks into our analytics unit who have the core cognitive skills but also have business experience.  When developing your analysts, look for opportunities for them to experiment.  Formal training certainly has it’s place, but having a real business problem to solve while learning a new technique or tool is a great way to reinforce learning and build excitement.  One of the challenges we have faced is our good analysts are constantly “on call” – they regularly are interrupted with requests from their business partners.  We want to encourage the interaction, but we’ve also found that analysts need some time alone, to think and to concentrate.  Finding a way to “put them in solitary” has been a challenge for us, but it has significant benefits in terms of the quality of their analytics.</a:t>
            </a:r>
            <a:endParaRPr lang="en-US" dirty="0"/>
          </a:p>
        </p:txBody>
      </p:sp>
      <p:sp>
        <p:nvSpPr>
          <p:cNvPr id="4" name="Slide Number Placeholder 3"/>
          <p:cNvSpPr>
            <a:spLocks noGrp="1"/>
          </p:cNvSpPr>
          <p:nvPr>
            <p:ph type="sldNum" sz="quarter" idx="10"/>
          </p:nvPr>
        </p:nvSpPr>
        <p:spPr/>
        <p:txBody>
          <a:bodyPr/>
          <a:lstStyle/>
          <a:p>
            <a:fld id="{D814CE0E-E8DE-4C38-86F9-1A9300B126AA}" type="slidenum">
              <a:rPr lang="en-US" smtClean="0"/>
              <a:t>12</a:t>
            </a:fld>
            <a:endParaRPr lang="en-US"/>
          </a:p>
        </p:txBody>
      </p:sp>
      <p:sp>
        <p:nvSpPr>
          <p:cNvPr id="5" name="Date Placeholder 4"/>
          <p:cNvSpPr>
            <a:spLocks noGrp="1"/>
          </p:cNvSpPr>
          <p:nvPr>
            <p:ph type="dt" idx="11"/>
          </p:nvPr>
        </p:nvSpPr>
        <p:spPr/>
        <p:txBody>
          <a:bodyPr/>
          <a:lstStyle/>
          <a:p>
            <a:r>
              <a:rPr lang="en-US" smtClean="0"/>
              <a:t>3/22/2011</a:t>
            </a:r>
            <a:endParaRPr lang="en-US"/>
          </a:p>
        </p:txBody>
      </p:sp>
      <p:sp>
        <p:nvSpPr>
          <p:cNvPr id="6" name="Header Placeholder 5"/>
          <p:cNvSpPr>
            <a:spLocks noGrp="1"/>
          </p:cNvSpPr>
          <p:nvPr>
            <p:ph type="hdr" sz="quarter" idx="12"/>
          </p:nvPr>
        </p:nvSpPr>
        <p:spPr/>
        <p:txBody>
          <a:bodyPr/>
          <a:lstStyle/>
          <a:p>
            <a:r>
              <a:rPr lang="en-US" smtClean="0"/>
              <a:t>Lessons Learned</a:t>
            </a:r>
            <a:endParaRPr lang="en-US"/>
          </a:p>
        </p:txBody>
      </p:sp>
    </p:spTree>
    <p:extLst>
      <p:ext uri="{BB962C8B-B14F-4D97-AF65-F5344CB8AC3E}">
        <p14:creationId xmlns:p14="http://schemas.microsoft.com/office/powerpoint/2010/main" val="2874274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B3E72D-08FE-4528-AD4E-96E876EE729A}" type="datetime1">
              <a:rPr lang="en-US" smtClean="0"/>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1449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3361FF-538A-4959-A315-B7200B7237CD}" type="datetime1">
              <a:rPr lang="en-US" smtClean="0"/>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184499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DD38F7-F189-436A-8F92-C39D314A7732}" type="datetime1">
              <a:rPr lang="en-US" smtClean="0"/>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2912213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CCE00288-E6FA-4138-962B-F869473726C8}" type="slidenum">
              <a:rPr lang="en-US">
                <a:solidFill>
                  <a:srgbClr val="FFFFFF"/>
                </a:solidFill>
              </a:rPr>
              <a:pPr/>
              <a:t>‹#›</a:t>
            </a:fld>
            <a:endParaRPr lang="en-US">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2991812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C14C7025-F141-4D22-9BA7-973AA291DC72}" type="slidenum">
              <a:rPr lang="en-US">
                <a:solidFill>
                  <a:srgbClr val="FFFFFF"/>
                </a:solidFill>
              </a:rPr>
              <a:pPr/>
              <a:t>‹#›</a:t>
            </a:fld>
            <a:endParaRPr lang="en-US">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1139129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B39EC48D-C294-4BD9-804B-DA39B971CF55}" type="slidenum">
              <a:rPr lang="en-US">
                <a:solidFill>
                  <a:srgbClr val="FFFFFF"/>
                </a:solidFill>
              </a:rPr>
              <a:pPr/>
              <a:t>‹#›</a:t>
            </a:fld>
            <a:endParaRPr lang="en-US">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2254748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32C11BE9-FE11-4168-82A3-D5057A4B3854}" type="slidenum">
              <a:rPr lang="en-US">
                <a:solidFill>
                  <a:srgbClr val="FFFFFF"/>
                </a:solidFill>
              </a:rPr>
              <a:pPr/>
              <a:t>‹#›</a:t>
            </a:fld>
            <a:endParaRPr lang="en-US">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2070033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Slide Number Placeholder 7"/>
          <p:cNvSpPr>
            <a:spLocks noGrp="1"/>
          </p:cNvSpPr>
          <p:nvPr>
            <p:ph type="sldNum" sz="quarter" idx="11"/>
          </p:nvPr>
        </p:nvSpPr>
        <p:spPr/>
        <p:txBody>
          <a:bodyPr/>
          <a:lstStyle>
            <a:lvl1pPr>
              <a:defRPr/>
            </a:lvl1pPr>
          </a:lstStyle>
          <a:p>
            <a:fld id="{AEE87B90-8B4E-40CF-8ED4-762FC143826D}" type="slidenum">
              <a:rPr lang="en-US">
                <a:solidFill>
                  <a:srgbClr val="FFFFFF"/>
                </a:solidFill>
              </a:rPr>
              <a:pPr/>
              <a:t>‹#›</a:t>
            </a:fld>
            <a:endParaRPr lang="en-US">
              <a:solidFill>
                <a:srgbClr val="FFFFFF"/>
              </a:solidFill>
            </a:endParaRPr>
          </a:p>
        </p:txBody>
      </p:sp>
      <p:sp>
        <p:nvSpPr>
          <p:cNvPr id="9" name="Footer Placeholder 8"/>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231585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1"/>
          </p:nvPr>
        </p:nvSpPr>
        <p:spPr/>
        <p:txBody>
          <a:bodyPr/>
          <a:lstStyle>
            <a:lvl1pPr>
              <a:defRPr/>
            </a:lvl1pPr>
          </a:lstStyle>
          <a:p>
            <a:fld id="{E95A1779-AA1E-4B77-B75A-4775ACF729C6}" type="slidenum">
              <a:rPr lang="en-US">
                <a:solidFill>
                  <a:srgbClr val="FFFFFF"/>
                </a:solidFill>
              </a:rPr>
              <a:pPr/>
              <a:t>‹#›</a:t>
            </a:fld>
            <a:endParaRPr lang="en-US">
              <a:solidFill>
                <a:srgbClr val="FFFFFF"/>
              </a:solidFill>
            </a:endParaRPr>
          </a:p>
        </p:txBody>
      </p:sp>
      <p:sp>
        <p:nvSpPr>
          <p:cNvPr id="5" name="Footer Placeholder 4"/>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3623053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Slide Number Placeholder 2"/>
          <p:cNvSpPr>
            <a:spLocks noGrp="1"/>
          </p:cNvSpPr>
          <p:nvPr>
            <p:ph type="sldNum" sz="quarter" idx="11"/>
          </p:nvPr>
        </p:nvSpPr>
        <p:spPr/>
        <p:txBody>
          <a:bodyPr/>
          <a:lstStyle>
            <a:lvl1pPr>
              <a:defRPr/>
            </a:lvl1pPr>
          </a:lstStyle>
          <a:p>
            <a:fld id="{37F4E9B9-83DA-4C88-9ED9-96DC9146DEEC}" type="slidenum">
              <a:rPr lang="en-US">
                <a:solidFill>
                  <a:srgbClr val="FFFFFF"/>
                </a:solidFill>
              </a:rPr>
              <a:pPr/>
              <a:t>‹#›</a:t>
            </a:fld>
            <a:endParaRPr lang="en-US">
              <a:solidFill>
                <a:srgbClr val="FFFFFF"/>
              </a:solidFill>
            </a:endParaRPr>
          </a:p>
        </p:txBody>
      </p:sp>
      <p:sp>
        <p:nvSpPr>
          <p:cNvPr id="4" name="Footer Placeholder 3"/>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2551024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E3A49F3B-0CA2-4028-B6F5-B96DB52551E4}" type="slidenum">
              <a:rPr lang="en-US">
                <a:solidFill>
                  <a:srgbClr val="FFFFFF"/>
                </a:solidFill>
              </a:rPr>
              <a:pPr/>
              <a:t>‹#›</a:t>
            </a:fld>
            <a:endParaRPr lang="en-US">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175621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2286000"/>
            <a:ext cx="8229600" cy="3840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FCDDE1-5EFF-4A90-90B3-91A3C894261C}" type="datetime1">
              <a:rPr lang="en-US" smtClean="0"/>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261189245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FE54543C-2450-4755-9CC0-FD52334B05FF}" type="slidenum">
              <a:rPr lang="en-US">
                <a:solidFill>
                  <a:srgbClr val="FFFFFF"/>
                </a:solidFill>
              </a:rPr>
              <a:pPr/>
              <a:t>‹#›</a:t>
            </a:fld>
            <a:endParaRPr lang="en-US">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19633694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33670B08-F382-4523-A7EA-A41355CAC182}" type="slidenum">
              <a:rPr lang="en-US">
                <a:solidFill>
                  <a:srgbClr val="FFFFFF"/>
                </a:solidFill>
              </a:rPr>
              <a:pPr/>
              <a:t>‹#›</a:t>
            </a:fld>
            <a:endParaRPr lang="en-US">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3273021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8EC79101-A1F8-4DCA-B19F-3878EA8B9951}" type="slidenum">
              <a:rPr lang="en-US">
                <a:solidFill>
                  <a:srgbClr val="FFFFFF"/>
                </a:solidFill>
              </a:rPr>
              <a:pPr/>
              <a:t>‹#›</a:t>
            </a:fld>
            <a:endParaRPr lang="en-US">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US">
              <a:solidFill>
                <a:srgbClr val="FFFFFF"/>
              </a:solidFill>
            </a:endParaRPr>
          </a:p>
        </p:txBody>
      </p:sp>
    </p:spTree>
    <p:extLst>
      <p:ext uri="{BB962C8B-B14F-4D97-AF65-F5344CB8AC3E}">
        <p14:creationId xmlns:p14="http://schemas.microsoft.com/office/powerpoint/2010/main" val="1604576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07F7C-BE33-453B-8C3B-574A74092CE3}" type="datetime1">
              <a:rPr lang="en-US" smtClean="0"/>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3360454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834362-45E1-40E7-ABE2-9653794B129A}" type="datetime1">
              <a:rPr lang="en-US" smtClean="0"/>
              <a:t>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378710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5E47A9-0940-45E9-8A08-68A840C7AD79}" type="datetime1">
              <a:rPr lang="en-US" smtClean="0"/>
              <a:t>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152136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6D515B-F0A7-4FBF-A0A0-0D77A66180B9}" type="datetime1">
              <a:rPr lang="en-US" smtClean="0"/>
              <a:t>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4272825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8DF68-1D94-49AC-BA62-293E99D784FC}" type="datetime1">
              <a:rPr lang="en-US" smtClean="0"/>
              <a:t>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1614183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C28CDC-14C1-49DA-A453-45F0769A95D6}" type="datetime1">
              <a:rPr lang="en-US" smtClean="0"/>
              <a:t>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346312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29AD2B-FE84-4FFE-942D-648FB5404F22}" type="datetime1">
              <a:rPr lang="en-US" smtClean="0"/>
              <a:t>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D8EED-F7B9-4CBD-97C0-347A4F00D079}" type="slidenum">
              <a:rPr lang="en-US" smtClean="0"/>
              <a:t>‹#›</a:t>
            </a:fld>
            <a:endParaRPr lang="en-US"/>
          </a:p>
        </p:txBody>
      </p:sp>
    </p:spTree>
    <p:extLst>
      <p:ext uri="{BB962C8B-B14F-4D97-AF65-F5344CB8AC3E}">
        <p14:creationId xmlns:p14="http://schemas.microsoft.com/office/powerpoint/2010/main" val="1338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C1306-C9FE-449E-94F2-CD70AC3FE46F}" type="datetime1">
              <a:rPr lang="en-US" smtClean="0"/>
              <a:t>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D8EED-F7B9-4CBD-97C0-347A4F00D079}" type="slidenum">
              <a:rPr lang="en-US" smtClean="0"/>
              <a:t>‹#›</a:t>
            </a:fld>
            <a:endParaRPr lang="en-US"/>
          </a:p>
        </p:txBody>
      </p:sp>
    </p:spTree>
    <p:extLst>
      <p:ext uri="{BB962C8B-B14F-4D97-AF65-F5344CB8AC3E}">
        <p14:creationId xmlns:p14="http://schemas.microsoft.com/office/powerpoint/2010/main" val="1072271711"/>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7044" name="Rectangle 4"/>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pPr>
            <a:endParaRPr lang="en-US" smtClean="0">
              <a:solidFill>
                <a:srgbClr val="FFFFFF"/>
              </a:solidFill>
            </a:endParaRPr>
          </a:p>
        </p:txBody>
      </p:sp>
      <p:sp>
        <p:nvSpPr>
          <p:cNvPr id="87045" name="Rectangle 5"/>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fontAlgn="base">
              <a:spcBef>
                <a:spcPct val="0"/>
              </a:spcBef>
              <a:spcAft>
                <a:spcPct val="0"/>
              </a:spcAft>
            </a:pPr>
            <a:fld id="{AA57388F-1F78-49BF-BFB5-78AC469A6AE4}" type="slidenum">
              <a:rPr lang="en-US" smtClean="0">
                <a:solidFill>
                  <a:srgbClr val="FFFFFF"/>
                </a:solidFill>
              </a:rPr>
              <a:pPr fontAlgn="base">
                <a:spcBef>
                  <a:spcPct val="0"/>
                </a:spcBef>
                <a:spcAft>
                  <a:spcPct val="0"/>
                </a:spcAft>
              </a:pPr>
              <a:t>‹#›</a:t>
            </a:fld>
            <a:endParaRPr lang="en-US" smtClean="0">
              <a:solidFill>
                <a:srgbClr val="FFFFFF"/>
              </a:solidFill>
            </a:endParaRPr>
          </a:p>
        </p:txBody>
      </p:sp>
      <p:sp>
        <p:nvSpPr>
          <p:cNvPr id="87046" name="Rectangle 6"/>
          <p:cNvSpPr>
            <a:spLocks noGrp="1" noRot="1" noChangeArrowheads="1"/>
          </p:cNvSpPr>
          <p:nvPr>
            <p:ph type="title"/>
          </p:nvPr>
        </p:nvSpPr>
        <p:spPr bwMode="auto">
          <a:xfrm>
            <a:off x="1905000" y="274638"/>
            <a:ext cx="6781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7047" name="Rectangle 7"/>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pPr>
            <a:endParaRPr lang="en-US" smtClean="0">
              <a:solidFill>
                <a:srgbClr val="FFFFFF"/>
              </a:solidFill>
            </a:endParaRPr>
          </a:p>
        </p:txBody>
      </p:sp>
      <p:sp>
        <p:nvSpPr>
          <p:cNvPr id="87048" name="Rectangle 8"/>
          <p:cNvSpPr>
            <a:spLocks noGrp="1" noChangeArrowheads="1"/>
          </p:cNvSpPr>
          <p:nvPr>
            <p:ph type="body" idx="1"/>
          </p:nvPr>
        </p:nvSpPr>
        <p:spPr bwMode="auto">
          <a:xfrm>
            <a:off x="457200" y="1752600"/>
            <a:ext cx="8229600" cy="437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87049" name="Picture 9" descr="CAS-Logo-PMS29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304800"/>
            <a:ext cx="1295400" cy="1284288"/>
          </a:xfrm>
          <a:prstGeom prst="rect">
            <a:avLst/>
          </a:prstGeom>
          <a:noFill/>
          <a:extLst>
            <a:ext uri="{909E8E84-426E-40DD-AFC4-6F175D3DCCD1}">
              <a14:hiddenFill xmlns:a14="http://schemas.microsoft.com/office/drawing/2010/main">
                <a:solidFill>
                  <a:srgbClr val="FFFFFF"/>
                </a:solidFill>
              </a14:hiddenFill>
            </a:ext>
          </a:extLst>
        </p:spPr>
      </p:pic>
      <p:pic>
        <p:nvPicPr>
          <p:cNvPr id="87052" name="Picture 12" descr="CAS-Logo-PMS29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04800" y="304800"/>
            <a:ext cx="1295400" cy="1284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1161675"/>
      </p:ext>
    </p:extLst>
  </p:cSld>
  <p:clrMap bg1="dk2" tx1="lt1" bg2="dk1"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ctr" rtl="0" fontAlgn="base">
        <a:spcBef>
          <a:spcPct val="0"/>
        </a:spcBef>
        <a:spcAft>
          <a:spcPct val="0"/>
        </a:spcAft>
        <a:defRPr sz="4800" b="1">
          <a:solidFill>
            <a:schemeClr val="bg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2pPr>
      <a:lvl3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3pPr>
      <a:lvl4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4pPr>
      <a:lvl5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5pPr>
      <a:lvl6pPr marL="4572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6pPr>
      <a:lvl7pPr marL="9144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7pPr>
      <a:lvl8pPr marL="13716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8pPr>
      <a:lvl9pPr marL="18288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9pPr>
    </p:titleStyle>
    <p:bodyStyle>
      <a:lvl1pPr marL="342900" indent="-342900" algn="l" rtl="0" fontAlgn="base">
        <a:spcBef>
          <a:spcPct val="20000"/>
        </a:spcBef>
        <a:spcAft>
          <a:spcPct val="0"/>
        </a:spcAft>
        <a:buClr>
          <a:schemeClr val="bg2"/>
        </a:buClr>
        <a:buSzPct val="70000"/>
        <a:buChar char="•"/>
        <a:defRPr sz="3200">
          <a:solidFill>
            <a:schemeClr val="bg2"/>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bg2"/>
        </a:buClr>
        <a:buSzPct val="70000"/>
        <a:buChar char="•"/>
        <a:defRPr sz="2800">
          <a:solidFill>
            <a:schemeClr val="bg2"/>
          </a:solidFill>
          <a:effectLst>
            <a:outerShdw blurRad="38100" dist="38100" dir="2700000" algn="tl">
              <a:srgbClr val="C0C0C0"/>
            </a:outerShdw>
          </a:effectLst>
          <a:latin typeface="+mn-lt"/>
        </a:defRPr>
      </a:lvl2pPr>
      <a:lvl3pPr marL="1143000" indent="-228600" algn="l" rtl="0" fontAlgn="base">
        <a:spcBef>
          <a:spcPct val="20000"/>
        </a:spcBef>
        <a:spcAft>
          <a:spcPct val="0"/>
        </a:spcAft>
        <a:buClr>
          <a:schemeClr val="bg2"/>
        </a:buClr>
        <a:buSzPct val="70000"/>
        <a:buChar char="•"/>
        <a:defRPr sz="2400">
          <a:solidFill>
            <a:schemeClr val="bg2"/>
          </a:solidFill>
          <a:effectLst>
            <a:outerShdw blurRad="38100" dist="38100" dir="2700000" algn="tl">
              <a:srgbClr val="C0C0C0"/>
            </a:outerShdw>
          </a:effectLst>
          <a:latin typeface="+mn-lt"/>
        </a:defRPr>
      </a:lvl3pPr>
      <a:lvl4pPr marL="16002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4pPr>
      <a:lvl5pPr marL="20574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US" sz="6000" dirty="0" smtClean="0">
                <a:solidFill>
                  <a:schemeClr val="tx2">
                    <a:lumMod val="75000"/>
                  </a:schemeClr>
                </a:solidFill>
              </a:rPr>
              <a:t>Lessons learned </a:t>
            </a:r>
            <a:r>
              <a:rPr lang="en-US" sz="6000" dirty="0" smtClean="0"/>
              <a:t>- viewpoints on increasing </a:t>
            </a:r>
            <a:r>
              <a:rPr lang="en-US" sz="6000" dirty="0" smtClean="0">
                <a:solidFill>
                  <a:schemeClr val="tx2">
                    <a:lumMod val="75000"/>
                  </a:schemeClr>
                </a:solidFill>
              </a:rPr>
              <a:t>analytical capabilities</a:t>
            </a:r>
            <a:endParaRPr lang="en-US" sz="6000" dirty="0">
              <a:solidFill>
                <a:schemeClr val="tx2">
                  <a:lumMod val="75000"/>
                </a:schemeClr>
              </a:solidFill>
            </a:endParaRPr>
          </a:p>
        </p:txBody>
      </p:sp>
      <p:sp>
        <p:nvSpPr>
          <p:cNvPr id="3" name="Subtitle 2"/>
          <p:cNvSpPr>
            <a:spLocks noGrp="1"/>
          </p:cNvSpPr>
          <p:nvPr>
            <p:ph type="subTitle" idx="1"/>
          </p:nvPr>
        </p:nvSpPr>
        <p:spPr>
          <a:xfrm>
            <a:off x="685800" y="5867400"/>
            <a:ext cx="6400800" cy="685800"/>
          </a:xfrm>
        </p:spPr>
        <p:txBody>
          <a:bodyPr/>
          <a:lstStyle/>
          <a:p>
            <a:pPr algn="l"/>
            <a:r>
              <a:rPr lang="en-US" dirty="0" smtClean="0"/>
              <a:t>Elizabeth </a:t>
            </a:r>
            <a:r>
              <a:rPr lang="en-US" dirty="0" err="1" smtClean="0"/>
              <a:t>Riczko</a:t>
            </a:r>
            <a:r>
              <a:rPr lang="en-US" dirty="0" smtClean="0"/>
              <a:t>, FCAS, MAAA, CPCU</a:t>
            </a: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1</a:t>
            </a:fld>
            <a:endParaRPr lang="en-US"/>
          </a:p>
        </p:txBody>
      </p:sp>
    </p:spTree>
    <p:extLst>
      <p:ext uri="{BB962C8B-B14F-4D97-AF65-F5344CB8AC3E}">
        <p14:creationId xmlns:p14="http://schemas.microsoft.com/office/powerpoint/2010/main" val="3725642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Involve internal experts</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lnSpcReduction="10000"/>
          </a:bodyPr>
          <a:lstStyle/>
          <a:p>
            <a:pPr marL="0" indent="0">
              <a:buNone/>
            </a:pPr>
            <a:r>
              <a:rPr lang="en-US" sz="4800" dirty="0" smtClean="0">
                <a:solidFill>
                  <a:schemeClr val="accent3">
                    <a:lumMod val="60000"/>
                    <a:lumOff val="40000"/>
                  </a:schemeClr>
                </a:solidFill>
              </a:rPr>
              <a:t>Define their role</a:t>
            </a:r>
          </a:p>
          <a:p>
            <a:pPr marL="0" indent="0">
              <a:buNone/>
            </a:pPr>
            <a:r>
              <a:rPr lang="en-US" sz="4800" dirty="0" smtClean="0">
                <a:solidFill>
                  <a:schemeClr val="accent3">
                    <a:lumMod val="60000"/>
                    <a:lumOff val="40000"/>
                  </a:schemeClr>
                </a:solidFill>
              </a:rPr>
              <a:t>Decide decision-making</a:t>
            </a:r>
          </a:p>
          <a:p>
            <a:pPr marL="0" indent="0">
              <a:buNone/>
            </a:pPr>
            <a:r>
              <a:rPr lang="en-US" sz="4800" dirty="0" smtClean="0">
                <a:solidFill>
                  <a:schemeClr val="accent3">
                    <a:lumMod val="60000"/>
                    <a:lumOff val="40000"/>
                  </a:schemeClr>
                </a:solidFill>
              </a:rPr>
              <a:t>Communicate time needed</a:t>
            </a:r>
          </a:p>
          <a:p>
            <a:pPr marL="0" indent="0">
              <a:buNone/>
            </a:pPr>
            <a:r>
              <a:rPr lang="en-US" sz="4800" dirty="0" smtClean="0">
                <a:solidFill>
                  <a:schemeClr val="accent3">
                    <a:lumMod val="60000"/>
                    <a:lumOff val="40000"/>
                  </a:schemeClr>
                </a:solidFill>
              </a:rPr>
              <a:t>Align goals</a:t>
            </a:r>
          </a:p>
          <a:p>
            <a:pPr marL="0" indent="0">
              <a:buNone/>
            </a:pPr>
            <a:r>
              <a:rPr lang="en-US" sz="4800" dirty="0" smtClean="0">
                <a:solidFill>
                  <a:schemeClr val="accent3">
                    <a:lumMod val="60000"/>
                    <a:lumOff val="40000"/>
                  </a:schemeClr>
                </a:solidFill>
              </a:rPr>
              <a:t>Inclusion creates </a:t>
            </a:r>
            <a:r>
              <a:rPr lang="en-US" sz="4800" dirty="0" smtClean="0">
                <a:solidFill>
                  <a:schemeClr val="tx2">
                    <a:lumMod val="75000"/>
                  </a:schemeClr>
                </a:solidFill>
              </a:rPr>
              <a:t>buy-in</a:t>
            </a: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10</a:t>
            </a:fld>
            <a:endParaRPr lang="en-US"/>
          </a:p>
        </p:txBody>
      </p:sp>
    </p:spTree>
    <p:extLst>
      <p:ext uri="{BB962C8B-B14F-4D97-AF65-F5344CB8AC3E}">
        <p14:creationId xmlns:p14="http://schemas.microsoft.com/office/powerpoint/2010/main" val="321002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To consult or not</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lnSpcReduction="10000"/>
          </a:bodyPr>
          <a:lstStyle/>
          <a:p>
            <a:pPr marL="0" indent="0">
              <a:buNone/>
            </a:pPr>
            <a:r>
              <a:rPr lang="en-US" sz="4800" dirty="0" smtClean="0">
                <a:solidFill>
                  <a:schemeClr val="tx2">
                    <a:lumMod val="75000"/>
                  </a:schemeClr>
                </a:solidFill>
              </a:rPr>
              <a:t>Honestly</a:t>
            </a:r>
            <a:r>
              <a:rPr lang="en-US" sz="4800" dirty="0" smtClean="0">
                <a:solidFill>
                  <a:schemeClr val="accent3">
                    <a:lumMod val="60000"/>
                    <a:lumOff val="40000"/>
                  </a:schemeClr>
                </a:solidFill>
              </a:rPr>
              <a:t> assess needs</a:t>
            </a:r>
          </a:p>
          <a:p>
            <a:pPr marL="0" indent="0">
              <a:buNone/>
            </a:pPr>
            <a:r>
              <a:rPr lang="en-US" sz="4800" dirty="0" smtClean="0">
                <a:solidFill>
                  <a:schemeClr val="accent3">
                    <a:lumMod val="60000"/>
                    <a:lumOff val="40000"/>
                  </a:schemeClr>
                </a:solidFill>
              </a:rPr>
              <a:t>“Frequency” and “severity”</a:t>
            </a:r>
          </a:p>
          <a:p>
            <a:pPr marL="0" indent="0">
              <a:buNone/>
            </a:pPr>
            <a:r>
              <a:rPr lang="en-US" sz="4800" dirty="0" smtClean="0">
                <a:solidFill>
                  <a:schemeClr val="accent3">
                    <a:lumMod val="60000"/>
                    <a:lumOff val="40000"/>
                  </a:schemeClr>
                </a:solidFill>
              </a:rPr>
              <a:t>Know the purpose</a:t>
            </a:r>
          </a:p>
          <a:p>
            <a:pPr marL="0" indent="0">
              <a:buNone/>
            </a:pPr>
            <a:r>
              <a:rPr lang="en-US" sz="4800" dirty="0" smtClean="0">
                <a:solidFill>
                  <a:schemeClr val="accent3">
                    <a:lumMod val="60000"/>
                    <a:lumOff val="40000"/>
                  </a:schemeClr>
                </a:solidFill>
              </a:rPr>
              <a:t>Define goals clearly</a:t>
            </a:r>
          </a:p>
          <a:p>
            <a:pPr marL="0" indent="0">
              <a:buNone/>
            </a:pPr>
            <a:r>
              <a:rPr lang="en-US" sz="4800" dirty="0" smtClean="0">
                <a:solidFill>
                  <a:schemeClr val="accent3">
                    <a:lumMod val="60000"/>
                    <a:lumOff val="40000"/>
                  </a:schemeClr>
                </a:solidFill>
              </a:rPr>
              <a:t>Select accordingly</a:t>
            </a:r>
          </a:p>
          <a:p>
            <a:pPr marL="0" indent="0">
              <a:buNone/>
            </a:pPr>
            <a:endParaRPr lang="en-US" sz="4800" dirty="0" smtClean="0">
              <a:solidFill>
                <a:schemeClr val="tx2">
                  <a:lumMod val="75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11</a:t>
            </a:fld>
            <a:endParaRPr lang="en-US"/>
          </a:p>
        </p:txBody>
      </p:sp>
    </p:spTree>
    <p:extLst>
      <p:ext uri="{BB962C8B-B14F-4D97-AF65-F5344CB8AC3E}">
        <p14:creationId xmlns:p14="http://schemas.microsoft.com/office/powerpoint/2010/main" val="3237565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l"/>
            <a:r>
              <a:rPr lang="en-US" sz="6000" dirty="0" smtClean="0">
                <a:solidFill>
                  <a:schemeClr val="tx2">
                    <a:lumMod val="75000"/>
                  </a:schemeClr>
                </a:solidFill>
              </a:rPr>
              <a:t>A few good analysts</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a:bodyPr>
          <a:lstStyle/>
          <a:p>
            <a:pPr marL="0" indent="0">
              <a:buNone/>
            </a:pPr>
            <a:r>
              <a:rPr lang="en-US" sz="4800" dirty="0" smtClean="0">
                <a:solidFill>
                  <a:schemeClr val="accent3">
                    <a:lumMod val="60000"/>
                    <a:lumOff val="40000"/>
                  </a:schemeClr>
                </a:solidFill>
              </a:rPr>
              <a:t>Seek out the curious</a:t>
            </a:r>
          </a:p>
          <a:p>
            <a:pPr marL="0" indent="0">
              <a:buNone/>
            </a:pPr>
            <a:r>
              <a:rPr lang="en-US" sz="4800" dirty="0" smtClean="0">
                <a:solidFill>
                  <a:schemeClr val="accent3">
                    <a:lumMod val="60000"/>
                    <a:lumOff val="40000"/>
                  </a:schemeClr>
                </a:solidFill>
              </a:rPr>
              <a:t>Ambassadors for analytics</a:t>
            </a:r>
          </a:p>
          <a:p>
            <a:pPr marL="0" indent="0">
              <a:buNone/>
            </a:pPr>
            <a:r>
              <a:rPr lang="en-US" sz="4800" dirty="0" smtClean="0">
                <a:solidFill>
                  <a:schemeClr val="accent3">
                    <a:lumMod val="60000"/>
                    <a:lumOff val="40000"/>
                  </a:schemeClr>
                </a:solidFill>
              </a:rPr>
              <a:t>Experimentation is learning</a:t>
            </a:r>
          </a:p>
          <a:p>
            <a:pPr marL="0" indent="0">
              <a:buNone/>
            </a:pPr>
            <a:r>
              <a:rPr lang="en-US" sz="4800" dirty="0" smtClean="0">
                <a:solidFill>
                  <a:schemeClr val="accent3">
                    <a:lumMod val="60000"/>
                    <a:lumOff val="40000"/>
                  </a:schemeClr>
                </a:solidFill>
              </a:rPr>
              <a:t>Put them in </a:t>
            </a:r>
            <a:r>
              <a:rPr lang="en-US" sz="4800" dirty="0" smtClean="0">
                <a:solidFill>
                  <a:schemeClr val="tx2">
                    <a:lumMod val="75000"/>
                  </a:schemeClr>
                </a:solidFill>
              </a:rPr>
              <a:t>solitary</a:t>
            </a:r>
            <a:r>
              <a:rPr lang="en-US" sz="4800" dirty="0" smtClean="0">
                <a:solidFill>
                  <a:schemeClr val="accent3">
                    <a:lumMod val="60000"/>
                    <a:lumOff val="40000"/>
                  </a:schemeClr>
                </a:solidFill>
              </a:rPr>
              <a:t> (sort of)</a:t>
            </a: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12</a:t>
            </a:fld>
            <a:endParaRPr lang="en-US"/>
          </a:p>
        </p:txBody>
      </p:sp>
    </p:spTree>
    <p:extLst>
      <p:ext uri="{BB962C8B-B14F-4D97-AF65-F5344CB8AC3E}">
        <p14:creationId xmlns:p14="http://schemas.microsoft.com/office/powerpoint/2010/main" val="3938987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l"/>
            <a:r>
              <a:rPr lang="en-US" sz="6000" dirty="0" smtClean="0">
                <a:solidFill>
                  <a:schemeClr val="tx2">
                    <a:lumMod val="75000"/>
                  </a:schemeClr>
                </a:solidFill>
              </a:rPr>
              <a:t>IT is important</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a:bodyPr>
          <a:lstStyle/>
          <a:p>
            <a:pPr marL="0" indent="0">
              <a:buNone/>
            </a:pPr>
            <a:r>
              <a:rPr lang="en-US" sz="4800" dirty="0" smtClean="0">
                <a:solidFill>
                  <a:schemeClr val="accent3">
                    <a:lumMod val="60000"/>
                    <a:lumOff val="40000"/>
                  </a:schemeClr>
                </a:solidFill>
              </a:rPr>
              <a:t>Collaborate</a:t>
            </a:r>
          </a:p>
          <a:p>
            <a:pPr marL="0" indent="0">
              <a:buNone/>
            </a:pPr>
            <a:r>
              <a:rPr lang="en-US" sz="4800" dirty="0" smtClean="0">
                <a:solidFill>
                  <a:schemeClr val="accent3">
                    <a:lumMod val="60000"/>
                    <a:lumOff val="40000"/>
                  </a:schemeClr>
                </a:solidFill>
              </a:rPr>
              <a:t>Prototype</a:t>
            </a:r>
          </a:p>
          <a:p>
            <a:pPr marL="0" indent="0">
              <a:buNone/>
            </a:pPr>
            <a:r>
              <a:rPr lang="en-US" sz="4800" dirty="0" smtClean="0">
                <a:solidFill>
                  <a:schemeClr val="accent3">
                    <a:lumMod val="60000"/>
                    <a:lumOff val="40000"/>
                  </a:schemeClr>
                </a:solidFill>
              </a:rPr>
              <a:t>Decide</a:t>
            </a:r>
          </a:p>
          <a:p>
            <a:pPr marL="0" indent="0">
              <a:buNone/>
            </a:pPr>
            <a:r>
              <a:rPr lang="en-US" sz="4800" dirty="0" smtClean="0">
                <a:solidFill>
                  <a:schemeClr val="accent3">
                    <a:lumMod val="60000"/>
                    <a:lumOff val="40000"/>
                  </a:schemeClr>
                </a:solidFill>
              </a:rPr>
              <a:t>Iterate</a:t>
            </a: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13</a:t>
            </a:fld>
            <a:endParaRPr lang="en-US"/>
          </a:p>
        </p:txBody>
      </p:sp>
    </p:spTree>
    <p:extLst>
      <p:ext uri="{BB962C8B-B14F-4D97-AF65-F5344CB8AC3E}">
        <p14:creationId xmlns:p14="http://schemas.microsoft.com/office/powerpoint/2010/main" val="432344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US" sz="4800" dirty="0" smtClean="0"/>
              <a:t/>
            </a:r>
            <a:br>
              <a:rPr lang="en-US" sz="4800" dirty="0" smtClean="0"/>
            </a:br>
            <a:r>
              <a:rPr lang="en-US" sz="4800" dirty="0" smtClean="0"/>
              <a:t>“What data do you want?”</a:t>
            </a:r>
            <a:br>
              <a:rPr lang="en-US" sz="4800" dirty="0" smtClean="0"/>
            </a:br>
            <a:r>
              <a:rPr lang="en-US" sz="4800" dirty="0" smtClean="0">
                <a:solidFill>
                  <a:schemeClr val="tx2">
                    <a:lumMod val="75000"/>
                  </a:schemeClr>
                </a:solidFill>
              </a:rPr>
              <a:t>“What have you got?”</a:t>
            </a:r>
            <a:br>
              <a:rPr lang="en-US" sz="4800" dirty="0" smtClean="0">
                <a:solidFill>
                  <a:schemeClr val="tx2">
                    <a:lumMod val="75000"/>
                  </a:schemeClr>
                </a:solidFill>
              </a:rPr>
            </a:br>
            <a:r>
              <a:rPr lang="en-US" sz="4800" dirty="0" smtClean="0"/>
              <a:t>“I’ve got a ton of data.  More than you’ll ever want.  Just tell me what you want.“</a:t>
            </a:r>
            <a:br>
              <a:rPr lang="en-US" sz="4800" dirty="0" smtClean="0"/>
            </a:br>
            <a:r>
              <a:rPr lang="en-US" sz="4800" dirty="0" smtClean="0">
                <a:solidFill>
                  <a:schemeClr val="tx2">
                    <a:lumMod val="75000"/>
                  </a:schemeClr>
                </a:solidFill>
              </a:rPr>
              <a:t>“I want it all.”</a:t>
            </a:r>
            <a:br>
              <a:rPr lang="en-US" sz="4800" dirty="0" smtClean="0">
                <a:solidFill>
                  <a:schemeClr val="tx2">
                    <a:lumMod val="75000"/>
                  </a:schemeClr>
                </a:solidFill>
              </a:rPr>
            </a:br>
            <a:r>
              <a:rPr lang="en-US" sz="4800" dirty="0" smtClean="0"/>
              <a:t>“Sigh.”</a:t>
            </a:r>
            <a:endParaRPr lang="en-US" sz="4800" dirty="0"/>
          </a:p>
        </p:txBody>
      </p:sp>
      <p:sp>
        <p:nvSpPr>
          <p:cNvPr id="3" name="Slide Number Placeholder 2"/>
          <p:cNvSpPr>
            <a:spLocks noGrp="1"/>
          </p:cNvSpPr>
          <p:nvPr>
            <p:ph type="sldNum" sz="quarter" idx="12"/>
          </p:nvPr>
        </p:nvSpPr>
        <p:spPr/>
        <p:txBody>
          <a:bodyPr/>
          <a:lstStyle/>
          <a:p>
            <a:fld id="{9C2D8EED-F7B9-4CBD-97C0-347A4F00D079}" type="slidenum">
              <a:rPr lang="en-US" smtClean="0"/>
              <a:t>14</a:t>
            </a:fld>
            <a:endParaRPr lang="en-US"/>
          </a:p>
        </p:txBody>
      </p:sp>
    </p:spTree>
    <p:extLst>
      <p:ext uri="{BB962C8B-B14F-4D97-AF65-F5344CB8AC3E}">
        <p14:creationId xmlns:p14="http://schemas.microsoft.com/office/powerpoint/2010/main" val="3918431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Is it done yet?</a:t>
            </a:r>
            <a:endParaRPr lang="en-US" sz="6000" dirty="0">
              <a:solidFill>
                <a:schemeClr val="bg1"/>
              </a:solidFill>
            </a:endParaRPr>
          </a:p>
        </p:txBody>
      </p:sp>
      <p:sp>
        <p:nvSpPr>
          <p:cNvPr id="3" name="Slide Number Placeholder 2"/>
          <p:cNvSpPr>
            <a:spLocks noGrp="1"/>
          </p:cNvSpPr>
          <p:nvPr>
            <p:ph type="sldNum" sz="quarter" idx="12"/>
          </p:nvPr>
        </p:nvSpPr>
        <p:spPr/>
        <p:txBody>
          <a:bodyPr/>
          <a:lstStyle/>
          <a:p>
            <a:fld id="{9C2D8EED-F7B9-4CBD-97C0-347A4F00D079}" type="slidenum">
              <a:rPr lang="en-US" smtClean="0"/>
              <a:t>15</a:t>
            </a:fld>
            <a:endParaRPr lang="en-US"/>
          </a:p>
        </p:txBody>
      </p:sp>
    </p:spTree>
    <p:extLst>
      <p:ext uri="{BB962C8B-B14F-4D97-AF65-F5344CB8AC3E}">
        <p14:creationId xmlns:p14="http://schemas.microsoft.com/office/powerpoint/2010/main" val="871735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Plan for implementation</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lnSpcReduction="10000"/>
          </a:bodyPr>
          <a:lstStyle/>
          <a:p>
            <a:pPr marL="0" indent="0">
              <a:buNone/>
            </a:pPr>
            <a:r>
              <a:rPr lang="en-US" sz="4800" dirty="0" smtClean="0">
                <a:solidFill>
                  <a:schemeClr val="accent3">
                    <a:lumMod val="60000"/>
                    <a:lumOff val="40000"/>
                  </a:schemeClr>
                </a:solidFill>
              </a:rPr>
              <a:t>Decide on pace and space</a:t>
            </a:r>
          </a:p>
          <a:p>
            <a:pPr marL="0" indent="0">
              <a:buNone/>
            </a:pPr>
            <a:r>
              <a:rPr lang="en-US" sz="4800" dirty="0" smtClean="0">
                <a:solidFill>
                  <a:schemeClr val="accent3">
                    <a:lumMod val="60000"/>
                    <a:lumOff val="40000"/>
                  </a:schemeClr>
                </a:solidFill>
              </a:rPr>
              <a:t>Match training to content</a:t>
            </a:r>
          </a:p>
          <a:p>
            <a:pPr marL="0" indent="0">
              <a:buNone/>
            </a:pPr>
            <a:r>
              <a:rPr lang="en-US" sz="4800" dirty="0" smtClean="0">
                <a:solidFill>
                  <a:schemeClr val="accent3">
                    <a:lumMod val="60000"/>
                    <a:lumOff val="40000"/>
                  </a:schemeClr>
                </a:solidFill>
              </a:rPr>
              <a:t>How do </a:t>
            </a:r>
            <a:r>
              <a:rPr lang="en-US" sz="4800" i="1" dirty="0" smtClean="0">
                <a:solidFill>
                  <a:schemeClr val="accent3">
                    <a:lumMod val="60000"/>
                    <a:lumOff val="40000"/>
                  </a:schemeClr>
                </a:solidFill>
              </a:rPr>
              <a:t>you</a:t>
            </a:r>
            <a:r>
              <a:rPr lang="en-US" sz="4800" dirty="0" smtClean="0">
                <a:solidFill>
                  <a:schemeClr val="accent3">
                    <a:lumMod val="60000"/>
                    <a:lumOff val="40000"/>
                  </a:schemeClr>
                </a:solidFill>
              </a:rPr>
              <a:t> learn?</a:t>
            </a:r>
          </a:p>
          <a:p>
            <a:pPr marL="0" indent="0">
              <a:buNone/>
            </a:pPr>
            <a:r>
              <a:rPr lang="en-US" sz="4800" dirty="0" smtClean="0">
                <a:solidFill>
                  <a:schemeClr val="accent3">
                    <a:lumMod val="60000"/>
                    <a:lumOff val="40000"/>
                  </a:schemeClr>
                </a:solidFill>
              </a:rPr>
              <a:t>Training is </a:t>
            </a:r>
            <a:r>
              <a:rPr lang="en-US" sz="4800" dirty="0" smtClean="0">
                <a:solidFill>
                  <a:schemeClr val="tx2">
                    <a:lumMod val="75000"/>
                  </a:schemeClr>
                </a:solidFill>
              </a:rPr>
              <a:t>not</a:t>
            </a:r>
            <a:r>
              <a:rPr lang="en-US" sz="4800" dirty="0" smtClean="0">
                <a:solidFill>
                  <a:schemeClr val="accent3">
                    <a:lumMod val="60000"/>
                    <a:lumOff val="40000"/>
                  </a:schemeClr>
                </a:solidFill>
              </a:rPr>
              <a:t> practice</a:t>
            </a:r>
          </a:p>
          <a:p>
            <a:pPr marL="0" indent="0">
              <a:buNone/>
            </a:pPr>
            <a:r>
              <a:rPr lang="en-US" sz="4800" dirty="0" smtClean="0">
                <a:solidFill>
                  <a:schemeClr val="accent3">
                    <a:lumMod val="60000"/>
                    <a:lumOff val="40000"/>
                  </a:schemeClr>
                </a:solidFill>
              </a:rPr>
              <a:t>Communication is critical</a:t>
            </a:r>
          </a:p>
          <a:p>
            <a:pPr marL="0" indent="0">
              <a:buNone/>
            </a:pPr>
            <a:endParaRPr lang="en-US" sz="4800" dirty="0" smtClean="0">
              <a:solidFill>
                <a:schemeClr val="tx2">
                  <a:lumMod val="75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16</a:t>
            </a:fld>
            <a:endParaRPr lang="en-US"/>
          </a:p>
        </p:txBody>
      </p:sp>
    </p:spTree>
    <p:extLst>
      <p:ext uri="{BB962C8B-B14F-4D97-AF65-F5344CB8AC3E}">
        <p14:creationId xmlns:p14="http://schemas.microsoft.com/office/powerpoint/2010/main" val="3041548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t>There is always a “help desk.”</a:t>
            </a:r>
            <a:endParaRPr lang="en-US" sz="5400" dirty="0"/>
          </a:p>
        </p:txBody>
      </p:sp>
      <p:sp>
        <p:nvSpPr>
          <p:cNvPr id="3" name="Slide Number Placeholder 2"/>
          <p:cNvSpPr>
            <a:spLocks noGrp="1"/>
          </p:cNvSpPr>
          <p:nvPr>
            <p:ph type="sldNum" sz="quarter" idx="12"/>
          </p:nvPr>
        </p:nvSpPr>
        <p:spPr/>
        <p:txBody>
          <a:bodyPr/>
          <a:lstStyle/>
          <a:p>
            <a:fld id="{9C2D8EED-F7B9-4CBD-97C0-347A4F00D079}" type="slidenum">
              <a:rPr lang="en-US" smtClean="0"/>
              <a:t>17</a:t>
            </a:fld>
            <a:endParaRPr lang="en-US"/>
          </a:p>
        </p:txBody>
      </p:sp>
    </p:spTree>
    <p:extLst>
      <p:ext uri="{BB962C8B-B14F-4D97-AF65-F5344CB8AC3E}">
        <p14:creationId xmlns:p14="http://schemas.microsoft.com/office/powerpoint/2010/main" val="2772571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Who? Me!</a:t>
            </a:r>
            <a:endParaRPr lang="en-US" sz="6000" dirty="0">
              <a:solidFill>
                <a:schemeClr val="bg1"/>
              </a:solidFill>
            </a:endParaRPr>
          </a:p>
        </p:txBody>
      </p:sp>
      <p:sp>
        <p:nvSpPr>
          <p:cNvPr id="3" name="Slide Number Placeholder 2"/>
          <p:cNvSpPr>
            <a:spLocks noGrp="1"/>
          </p:cNvSpPr>
          <p:nvPr>
            <p:ph type="sldNum" sz="quarter" idx="12"/>
          </p:nvPr>
        </p:nvSpPr>
        <p:spPr/>
        <p:txBody>
          <a:bodyPr/>
          <a:lstStyle/>
          <a:p>
            <a:fld id="{9C2D8EED-F7B9-4CBD-97C0-347A4F00D079}" type="slidenum">
              <a:rPr lang="en-US" smtClean="0"/>
              <a:t>18</a:t>
            </a:fld>
            <a:endParaRPr lang="en-US"/>
          </a:p>
        </p:txBody>
      </p:sp>
    </p:spTree>
    <p:extLst>
      <p:ext uri="{BB962C8B-B14F-4D97-AF65-F5344CB8AC3E}">
        <p14:creationId xmlns:p14="http://schemas.microsoft.com/office/powerpoint/2010/main" val="363473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Analytics Adoption Cycle</a:t>
            </a:r>
            <a:endParaRPr lang="en-US" sz="6000" dirty="0">
              <a:solidFill>
                <a:schemeClr val="tx2">
                  <a:lumMod val="75000"/>
                </a:schemeClr>
              </a:solidFill>
            </a:endParaRPr>
          </a:p>
        </p:txBody>
      </p:sp>
      <p:graphicFrame>
        <p:nvGraphicFramePr>
          <p:cNvPr id="5" name="Chart 4"/>
          <p:cNvGraphicFramePr>
            <a:graphicFrameLocks/>
          </p:cNvGraphicFramePr>
          <p:nvPr>
            <p:extLst>
              <p:ext uri="{D42A27DB-BD31-4B8C-83A1-F6EECF244321}">
                <p14:modId xmlns:p14="http://schemas.microsoft.com/office/powerpoint/2010/main" val="1366217837"/>
              </p:ext>
            </p:extLst>
          </p:nvPr>
        </p:nvGraphicFramePr>
        <p:xfrm>
          <a:off x="609600" y="1752600"/>
          <a:ext cx="80772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62000" y="3657599"/>
            <a:ext cx="2133600" cy="1323439"/>
          </a:xfrm>
          <a:prstGeom prst="rect">
            <a:avLst/>
          </a:prstGeom>
          <a:noFill/>
        </p:spPr>
        <p:txBody>
          <a:bodyPr wrap="square" rtlCol="0">
            <a:spAutoFit/>
          </a:bodyPr>
          <a:lstStyle/>
          <a:p>
            <a:pPr algn="r"/>
            <a:r>
              <a:rPr lang="en-US" sz="4000" dirty="0" smtClean="0"/>
              <a:t>Early Adopters</a:t>
            </a:r>
            <a:endParaRPr lang="en-US" sz="4000" dirty="0"/>
          </a:p>
        </p:txBody>
      </p:sp>
      <p:sp>
        <p:nvSpPr>
          <p:cNvPr id="8" name="TextBox 7"/>
          <p:cNvSpPr txBox="1"/>
          <p:nvPr/>
        </p:nvSpPr>
        <p:spPr>
          <a:xfrm>
            <a:off x="6400800" y="3678378"/>
            <a:ext cx="2133600" cy="1323439"/>
          </a:xfrm>
          <a:prstGeom prst="rect">
            <a:avLst/>
          </a:prstGeom>
          <a:noFill/>
        </p:spPr>
        <p:txBody>
          <a:bodyPr wrap="square" rtlCol="0">
            <a:spAutoFit/>
          </a:bodyPr>
          <a:lstStyle/>
          <a:p>
            <a:r>
              <a:rPr lang="en-US" sz="4000" dirty="0" smtClean="0"/>
              <a:t>Late Adopters</a:t>
            </a:r>
            <a:endParaRPr lang="en-US" sz="4000" dirty="0"/>
          </a:p>
        </p:txBody>
      </p:sp>
      <p:sp>
        <p:nvSpPr>
          <p:cNvPr id="7" name="Slide Number Placeholder 6"/>
          <p:cNvSpPr>
            <a:spLocks noGrp="1"/>
          </p:cNvSpPr>
          <p:nvPr>
            <p:ph type="sldNum" sz="quarter" idx="12"/>
          </p:nvPr>
        </p:nvSpPr>
        <p:spPr/>
        <p:txBody>
          <a:bodyPr/>
          <a:lstStyle/>
          <a:p>
            <a:fld id="{9C2D8EED-F7B9-4CBD-97C0-347A4F00D079}" type="slidenum">
              <a:rPr lang="en-US" smtClean="0"/>
              <a:t>19</a:t>
            </a:fld>
            <a:endParaRPr lang="en-US"/>
          </a:p>
        </p:txBody>
      </p:sp>
    </p:spTree>
    <p:extLst>
      <p:ext uri="{BB962C8B-B14F-4D97-AF65-F5344CB8AC3E}">
        <p14:creationId xmlns:p14="http://schemas.microsoft.com/office/powerpoint/2010/main" val="3731079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n-US"/>
              <a:t>Antitrust Notice</a:t>
            </a:r>
          </a:p>
        </p:txBody>
      </p:sp>
      <p:sp>
        <p:nvSpPr>
          <p:cNvPr id="15363" name="Rectangle 3"/>
          <p:cNvSpPr>
            <a:spLocks noGrp="1" noChangeArrowheads="1"/>
          </p:cNvSpPr>
          <p:nvPr>
            <p:ph type="body" idx="1"/>
          </p:nvPr>
        </p:nvSpPr>
        <p:spPr>
          <a:xfrm>
            <a:off x="457200" y="1752600"/>
            <a:ext cx="8229600" cy="5105400"/>
          </a:xfrm>
        </p:spPr>
        <p:txBody>
          <a:bodyPr/>
          <a:lstStyle/>
          <a:p>
            <a:pPr>
              <a:lnSpc>
                <a:spcPct val="80000"/>
              </a:lnSpc>
            </a:pPr>
            <a:r>
              <a:rPr lang="en-US" sz="2200" b="1"/>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600"/>
              <a:t>  </a:t>
            </a:r>
          </a:p>
          <a:p>
            <a:pPr>
              <a:lnSpc>
                <a:spcPct val="80000"/>
              </a:lnSpc>
            </a:pPr>
            <a:endParaRPr lang="en-US" sz="1600"/>
          </a:p>
          <a:p>
            <a:pPr>
              <a:lnSpc>
                <a:spcPct val="80000"/>
              </a:lnSpc>
            </a:pPr>
            <a:r>
              <a:rPr lang="en-US" sz="2200" b="1"/>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2000"/>
              <a:t>  </a:t>
            </a:r>
          </a:p>
          <a:p>
            <a:pPr>
              <a:lnSpc>
                <a:spcPct val="80000"/>
              </a:lnSpc>
            </a:pPr>
            <a:endParaRPr lang="en-US" sz="2000"/>
          </a:p>
          <a:p>
            <a:pPr>
              <a:lnSpc>
                <a:spcPct val="80000"/>
              </a:lnSpc>
            </a:pPr>
            <a:r>
              <a:rPr lang="en-US" sz="2200" b="1"/>
              <a:t>It is the responsibility of all seminar participants to be aware of antitrust regulations, to prevent any written or verbal discussions that appear to violate these laws, and to adhere in every respect to the CAS antitrust compliance policy.</a:t>
            </a:r>
          </a:p>
        </p:txBody>
      </p:sp>
    </p:spTree>
    <p:extLst>
      <p:ext uri="{BB962C8B-B14F-4D97-AF65-F5344CB8AC3E}">
        <p14:creationId xmlns:p14="http://schemas.microsoft.com/office/powerpoint/2010/main" val="4082282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Love the early adopters</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lnSpcReduction="10000"/>
          </a:bodyPr>
          <a:lstStyle/>
          <a:p>
            <a:pPr marL="0" indent="0">
              <a:buNone/>
            </a:pPr>
            <a:r>
              <a:rPr lang="en-US" sz="4800" dirty="0" smtClean="0">
                <a:solidFill>
                  <a:schemeClr val="accent3">
                    <a:lumMod val="60000"/>
                    <a:lumOff val="40000"/>
                  </a:schemeClr>
                </a:solidFill>
              </a:rPr>
              <a:t>Champions of change</a:t>
            </a:r>
          </a:p>
          <a:p>
            <a:pPr marL="0" indent="0">
              <a:buNone/>
            </a:pPr>
            <a:r>
              <a:rPr lang="en-US" sz="4800" dirty="0" smtClean="0">
                <a:solidFill>
                  <a:schemeClr val="accent3">
                    <a:lumMod val="60000"/>
                    <a:lumOff val="40000"/>
                  </a:schemeClr>
                </a:solidFill>
              </a:rPr>
              <a:t>Seek their feedback</a:t>
            </a:r>
          </a:p>
          <a:p>
            <a:pPr marL="0" indent="0">
              <a:buNone/>
            </a:pPr>
            <a:r>
              <a:rPr lang="en-US" sz="4800" dirty="0" smtClean="0">
                <a:solidFill>
                  <a:schemeClr val="accent3">
                    <a:lumMod val="60000"/>
                    <a:lumOff val="40000"/>
                  </a:schemeClr>
                </a:solidFill>
              </a:rPr>
              <a:t>A different breed</a:t>
            </a:r>
          </a:p>
          <a:p>
            <a:pPr marL="0" indent="0">
              <a:buNone/>
            </a:pPr>
            <a:r>
              <a:rPr lang="en-US" sz="4800" dirty="0" smtClean="0">
                <a:solidFill>
                  <a:schemeClr val="accent3">
                    <a:lumMod val="60000"/>
                    <a:lumOff val="40000"/>
                  </a:schemeClr>
                </a:solidFill>
              </a:rPr>
              <a:t>Demanding consumers</a:t>
            </a:r>
          </a:p>
          <a:p>
            <a:pPr marL="0" indent="0">
              <a:buNone/>
            </a:pPr>
            <a:r>
              <a:rPr lang="en-US" sz="4800" dirty="0" smtClean="0">
                <a:solidFill>
                  <a:schemeClr val="accent3">
                    <a:lumMod val="60000"/>
                    <a:lumOff val="40000"/>
                  </a:schemeClr>
                </a:solidFill>
              </a:rPr>
              <a:t>Not a zero maintenance group</a:t>
            </a:r>
          </a:p>
          <a:p>
            <a:pPr marL="0" indent="0">
              <a:buNone/>
            </a:pPr>
            <a:endParaRPr lang="en-US" sz="4800" dirty="0" smtClean="0">
              <a:solidFill>
                <a:schemeClr val="tx2">
                  <a:lumMod val="75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20</a:t>
            </a:fld>
            <a:endParaRPr lang="en-US"/>
          </a:p>
        </p:txBody>
      </p:sp>
    </p:spTree>
    <p:extLst>
      <p:ext uri="{BB962C8B-B14F-4D97-AF65-F5344CB8AC3E}">
        <p14:creationId xmlns:p14="http://schemas.microsoft.com/office/powerpoint/2010/main" val="2073203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The man in the middle</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lnSpcReduction="10000"/>
          </a:bodyPr>
          <a:lstStyle/>
          <a:p>
            <a:pPr marL="0" indent="0">
              <a:buNone/>
            </a:pPr>
            <a:r>
              <a:rPr lang="en-US" sz="4800" dirty="0" smtClean="0">
                <a:solidFill>
                  <a:schemeClr val="accent3">
                    <a:lumMod val="60000"/>
                    <a:lumOff val="40000"/>
                  </a:schemeClr>
                </a:solidFill>
              </a:rPr>
              <a:t>Change agents can build bridges</a:t>
            </a:r>
          </a:p>
          <a:p>
            <a:pPr marL="0" indent="0">
              <a:buNone/>
            </a:pPr>
            <a:r>
              <a:rPr lang="en-US" sz="4800" dirty="0" smtClean="0">
                <a:solidFill>
                  <a:schemeClr val="accent3">
                    <a:lumMod val="60000"/>
                    <a:lumOff val="40000"/>
                  </a:schemeClr>
                </a:solidFill>
              </a:rPr>
              <a:t>You get what you measure</a:t>
            </a:r>
          </a:p>
          <a:p>
            <a:pPr marL="0" indent="0">
              <a:buNone/>
            </a:pPr>
            <a:r>
              <a:rPr lang="en-US" sz="4800" dirty="0" smtClean="0">
                <a:solidFill>
                  <a:schemeClr val="accent3">
                    <a:lumMod val="60000"/>
                    <a:lumOff val="40000"/>
                  </a:schemeClr>
                </a:solidFill>
              </a:rPr>
              <a:t>Silence is </a:t>
            </a:r>
            <a:r>
              <a:rPr lang="en-US" sz="4800" dirty="0" smtClean="0">
                <a:solidFill>
                  <a:schemeClr val="tx2">
                    <a:lumMod val="75000"/>
                  </a:schemeClr>
                </a:solidFill>
              </a:rPr>
              <a:t>not</a:t>
            </a:r>
            <a:r>
              <a:rPr lang="en-US" sz="4800" dirty="0" smtClean="0">
                <a:solidFill>
                  <a:schemeClr val="accent3">
                    <a:lumMod val="60000"/>
                    <a:lumOff val="40000"/>
                  </a:schemeClr>
                </a:solidFill>
              </a:rPr>
              <a:t> acceptance</a:t>
            </a:r>
          </a:p>
          <a:p>
            <a:pPr marL="0" indent="0">
              <a:buNone/>
            </a:pPr>
            <a:r>
              <a:rPr lang="en-US" sz="4800" dirty="0" smtClean="0">
                <a:solidFill>
                  <a:schemeClr val="accent3">
                    <a:lumMod val="60000"/>
                    <a:lumOff val="40000"/>
                  </a:schemeClr>
                </a:solidFill>
              </a:rPr>
              <a:t>Get feedback from the group</a:t>
            </a:r>
          </a:p>
          <a:p>
            <a:pPr marL="0" indent="0">
              <a:buNone/>
            </a:pPr>
            <a:r>
              <a:rPr lang="en-US" sz="4800" dirty="0" smtClean="0">
                <a:solidFill>
                  <a:schemeClr val="accent3">
                    <a:lumMod val="60000"/>
                    <a:lumOff val="40000"/>
                  </a:schemeClr>
                </a:solidFill>
              </a:rPr>
              <a:t>Easy come, easy go</a:t>
            </a:r>
          </a:p>
          <a:p>
            <a:pPr marL="0" indent="0">
              <a:buNone/>
            </a:pPr>
            <a:endParaRPr lang="en-US" sz="4800" dirty="0" smtClean="0">
              <a:solidFill>
                <a:schemeClr val="tx2">
                  <a:lumMod val="75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21</a:t>
            </a:fld>
            <a:endParaRPr lang="en-US"/>
          </a:p>
        </p:txBody>
      </p:sp>
    </p:spTree>
    <p:extLst>
      <p:ext uri="{BB962C8B-B14F-4D97-AF65-F5344CB8AC3E}">
        <p14:creationId xmlns:p14="http://schemas.microsoft.com/office/powerpoint/2010/main" val="727848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Learn to like late adopters</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a:bodyPr>
          <a:lstStyle/>
          <a:p>
            <a:pPr marL="0" indent="0">
              <a:buNone/>
            </a:pPr>
            <a:r>
              <a:rPr lang="en-US" sz="4800" dirty="0" smtClean="0">
                <a:solidFill>
                  <a:schemeClr val="accent3">
                    <a:lumMod val="60000"/>
                    <a:lumOff val="40000"/>
                  </a:schemeClr>
                </a:solidFill>
              </a:rPr>
              <a:t>What’s the problem</a:t>
            </a:r>
          </a:p>
          <a:p>
            <a:pPr marL="0" indent="0">
              <a:buNone/>
            </a:pPr>
            <a:r>
              <a:rPr lang="en-US" sz="4800" dirty="0" smtClean="0">
                <a:solidFill>
                  <a:schemeClr val="accent3">
                    <a:lumMod val="60000"/>
                    <a:lumOff val="40000"/>
                  </a:schemeClr>
                </a:solidFill>
              </a:rPr>
              <a:t>Cuddle or collision</a:t>
            </a:r>
          </a:p>
          <a:p>
            <a:pPr marL="0" indent="0">
              <a:buNone/>
            </a:pPr>
            <a:r>
              <a:rPr lang="en-US" sz="4800" dirty="0" smtClean="0">
                <a:solidFill>
                  <a:schemeClr val="accent3">
                    <a:lumMod val="60000"/>
                    <a:lumOff val="40000"/>
                  </a:schemeClr>
                </a:solidFill>
              </a:rPr>
              <a:t>Behavior modification</a:t>
            </a:r>
          </a:p>
          <a:p>
            <a:pPr marL="0" indent="0">
              <a:buNone/>
            </a:pPr>
            <a:r>
              <a:rPr lang="en-US" sz="4800" dirty="0" smtClean="0">
                <a:solidFill>
                  <a:schemeClr val="accent3">
                    <a:lumMod val="60000"/>
                    <a:lumOff val="40000"/>
                  </a:schemeClr>
                </a:solidFill>
              </a:rPr>
              <a:t>Patterns emerge</a:t>
            </a: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tx2">
                  <a:lumMod val="75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22</a:t>
            </a:fld>
            <a:endParaRPr lang="en-US"/>
          </a:p>
        </p:txBody>
      </p:sp>
    </p:spTree>
    <p:extLst>
      <p:ext uri="{BB962C8B-B14F-4D97-AF65-F5344CB8AC3E}">
        <p14:creationId xmlns:p14="http://schemas.microsoft.com/office/powerpoint/2010/main" val="2484573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t>Make part of the problem part of the solution.</a:t>
            </a:r>
            <a:endParaRPr lang="en-US" sz="5400" dirty="0"/>
          </a:p>
        </p:txBody>
      </p:sp>
      <p:sp>
        <p:nvSpPr>
          <p:cNvPr id="3" name="Slide Number Placeholder 2"/>
          <p:cNvSpPr>
            <a:spLocks noGrp="1"/>
          </p:cNvSpPr>
          <p:nvPr>
            <p:ph type="sldNum" sz="quarter" idx="12"/>
          </p:nvPr>
        </p:nvSpPr>
        <p:spPr/>
        <p:txBody>
          <a:bodyPr/>
          <a:lstStyle/>
          <a:p>
            <a:fld id="{9C2D8EED-F7B9-4CBD-97C0-347A4F00D079}" type="slidenum">
              <a:rPr lang="en-US" smtClean="0"/>
              <a:t>23</a:t>
            </a:fld>
            <a:endParaRPr lang="en-US"/>
          </a:p>
        </p:txBody>
      </p:sp>
    </p:spTree>
    <p:extLst>
      <p:ext uri="{BB962C8B-B14F-4D97-AF65-F5344CB8AC3E}">
        <p14:creationId xmlns:p14="http://schemas.microsoft.com/office/powerpoint/2010/main" val="39011927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t>Move the cheese.</a:t>
            </a:r>
            <a:endParaRPr lang="en-US" sz="5400" dirty="0"/>
          </a:p>
        </p:txBody>
      </p:sp>
      <p:sp>
        <p:nvSpPr>
          <p:cNvPr id="3" name="Slide Number Placeholder 2"/>
          <p:cNvSpPr>
            <a:spLocks noGrp="1"/>
          </p:cNvSpPr>
          <p:nvPr>
            <p:ph type="sldNum" sz="quarter" idx="12"/>
          </p:nvPr>
        </p:nvSpPr>
        <p:spPr/>
        <p:txBody>
          <a:bodyPr/>
          <a:lstStyle/>
          <a:p>
            <a:fld id="{9C2D8EED-F7B9-4CBD-97C0-347A4F00D079}" type="slidenum">
              <a:rPr lang="en-US" smtClean="0"/>
              <a:t>24</a:t>
            </a:fld>
            <a:endParaRPr lang="en-US"/>
          </a:p>
        </p:txBody>
      </p:sp>
    </p:spTree>
    <p:extLst>
      <p:ext uri="{BB962C8B-B14F-4D97-AF65-F5344CB8AC3E}">
        <p14:creationId xmlns:p14="http://schemas.microsoft.com/office/powerpoint/2010/main" val="31935158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Walk the talk</a:t>
            </a:r>
            <a:endParaRPr lang="en-US" sz="6000" dirty="0">
              <a:solidFill>
                <a:schemeClr val="bg1"/>
              </a:solidFill>
            </a:endParaRPr>
          </a:p>
        </p:txBody>
      </p:sp>
      <p:sp>
        <p:nvSpPr>
          <p:cNvPr id="3" name="Slide Number Placeholder 2"/>
          <p:cNvSpPr>
            <a:spLocks noGrp="1"/>
          </p:cNvSpPr>
          <p:nvPr>
            <p:ph type="sldNum" sz="quarter" idx="12"/>
          </p:nvPr>
        </p:nvSpPr>
        <p:spPr/>
        <p:txBody>
          <a:bodyPr/>
          <a:lstStyle/>
          <a:p>
            <a:fld id="{9C2D8EED-F7B9-4CBD-97C0-347A4F00D079}" type="slidenum">
              <a:rPr lang="en-US" smtClean="0"/>
              <a:t>25</a:t>
            </a:fld>
            <a:endParaRPr lang="en-US"/>
          </a:p>
        </p:txBody>
      </p:sp>
    </p:spTree>
    <p:extLst>
      <p:ext uri="{BB962C8B-B14F-4D97-AF65-F5344CB8AC3E}">
        <p14:creationId xmlns:p14="http://schemas.microsoft.com/office/powerpoint/2010/main" val="1025719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Leadership matters</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a:bodyPr>
          <a:lstStyle/>
          <a:p>
            <a:pPr marL="0" indent="0">
              <a:buNone/>
            </a:pPr>
            <a:r>
              <a:rPr lang="en-US" sz="4800" dirty="0" smtClean="0">
                <a:solidFill>
                  <a:schemeClr val="accent3">
                    <a:lumMod val="60000"/>
                    <a:lumOff val="40000"/>
                  </a:schemeClr>
                </a:solidFill>
              </a:rPr>
              <a:t>Visibly supportive</a:t>
            </a:r>
          </a:p>
          <a:p>
            <a:pPr marL="0" indent="0">
              <a:buNone/>
            </a:pPr>
            <a:r>
              <a:rPr lang="en-US" sz="4800" dirty="0" smtClean="0">
                <a:solidFill>
                  <a:schemeClr val="accent3">
                    <a:lumMod val="60000"/>
                    <a:lumOff val="40000"/>
                  </a:schemeClr>
                </a:solidFill>
              </a:rPr>
              <a:t>Communicate why and how</a:t>
            </a:r>
          </a:p>
          <a:p>
            <a:pPr marL="0" indent="0">
              <a:buNone/>
            </a:pPr>
            <a:r>
              <a:rPr lang="en-US" sz="4800" dirty="0" smtClean="0">
                <a:solidFill>
                  <a:schemeClr val="accent3">
                    <a:lumMod val="60000"/>
                    <a:lumOff val="40000"/>
                  </a:schemeClr>
                </a:solidFill>
              </a:rPr>
              <a:t>Demonstrate desired behavior</a:t>
            </a:r>
          </a:p>
          <a:p>
            <a:pPr marL="0" indent="0">
              <a:buNone/>
            </a:pPr>
            <a:r>
              <a:rPr lang="en-US" sz="4800" dirty="0" smtClean="0">
                <a:solidFill>
                  <a:schemeClr val="accent3">
                    <a:lumMod val="60000"/>
                    <a:lumOff val="40000"/>
                  </a:schemeClr>
                </a:solidFill>
              </a:rPr>
              <a:t>Reinforce through recognition</a:t>
            </a: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tx2">
                  <a:lumMod val="75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26</a:t>
            </a:fld>
            <a:endParaRPr lang="en-US"/>
          </a:p>
        </p:txBody>
      </p:sp>
    </p:spTree>
    <p:extLst>
      <p:ext uri="{BB962C8B-B14F-4D97-AF65-F5344CB8AC3E}">
        <p14:creationId xmlns:p14="http://schemas.microsoft.com/office/powerpoint/2010/main" val="14667572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Analyze analytics</a:t>
            </a:r>
            <a:endParaRPr lang="en-US" sz="6000" dirty="0">
              <a:solidFill>
                <a:schemeClr val="tx2">
                  <a:lumMod val="75000"/>
                </a:schemeClr>
              </a:solidFill>
            </a:endParaRPr>
          </a:p>
        </p:txBody>
      </p:sp>
      <p:sp>
        <p:nvSpPr>
          <p:cNvPr id="3" name="Content Placeholder 2"/>
          <p:cNvSpPr>
            <a:spLocks noGrp="1"/>
          </p:cNvSpPr>
          <p:nvPr>
            <p:ph idx="1"/>
          </p:nvPr>
        </p:nvSpPr>
        <p:spPr>
          <a:xfrm>
            <a:off x="457200" y="2286000"/>
            <a:ext cx="8229600" cy="4191000"/>
          </a:xfrm>
        </p:spPr>
        <p:txBody>
          <a:bodyPr>
            <a:normAutofit/>
          </a:bodyPr>
          <a:lstStyle/>
          <a:p>
            <a:pPr marL="0" indent="0">
              <a:buNone/>
            </a:pPr>
            <a:r>
              <a:rPr lang="en-US" sz="4800" dirty="0" smtClean="0">
                <a:solidFill>
                  <a:schemeClr val="accent3">
                    <a:lumMod val="60000"/>
                    <a:lumOff val="40000"/>
                  </a:schemeClr>
                </a:solidFill>
              </a:rPr>
              <a:t>How is it going</a:t>
            </a:r>
          </a:p>
          <a:p>
            <a:pPr marL="0" indent="0">
              <a:buNone/>
            </a:pPr>
            <a:r>
              <a:rPr lang="en-US" sz="4800" dirty="0" smtClean="0">
                <a:solidFill>
                  <a:schemeClr val="accent3">
                    <a:lumMod val="60000"/>
                    <a:lumOff val="40000"/>
                  </a:schemeClr>
                </a:solidFill>
              </a:rPr>
              <a:t>Go back to the start</a:t>
            </a:r>
          </a:p>
          <a:p>
            <a:pPr marL="0" indent="0">
              <a:buNone/>
            </a:pPr>
            <a:r>
              <a:rPr lang="en-US" sz="4800" dirty="0" smtClean="0">
                <a:solidFill>
                  <a:schemeClr val="accent3">
                    <a:lumMod val="60000"/>
                    <a:lumOff val="40000"/>
                  </a:schemeClr>
                </a:solidFill>
              </a:rPr>
              <a:t>Let’s do it again</a:t>
            </a: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tx2">
                  <a:lumMod val="75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27</a:t>
            </a:fld>
            <a:endParaRPr lang="en-US"/>
          </a:p>
        </p:txBody>
      </p:sp>
    </p:spTree>
    <p:extLst>
      <p:ext uri="{BB962C8B-B14F-4D97-AF65-F5344CB8AC3E}">
        <p14:creationId xmlns:p14="http://schemas.microsoft.com/office/powerpoint/2010/main" val="4783346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t>Perception IS reality.</a:t>
            </a:r>
            <a:endParaRPr lang="en-US" sz="5400" dirty="0"/>
          </a:p>
        </p:txBody>
      </p:sp>
      <p:sp>
        <p:nvSpPr>
          <p:cNvPr id="3" name="Slide Number Placeholder 2"/>
          <p:cNvSpPr>
            <a:spLocks noGrp="1"/>
          </p:cNvSpPr>
          <p:nvPr>
            <p:ph type="sldNum" sz="quarter" idx="12"/>
          </p:nvPr>
        </p:nvSpPr>
        <p:spPr/>
        <p:txBody>
          <a:bodyPr/>
          <a:lstStyle/>
          <a:p>
            <a:fld id="{9C2D8EED-F7B9-4CBD-97C0-347A4F00D079}" type="slidenum">
              <a:rPr lang="en-US" smtClean="0"/>
              <a:t>28</a:t>
            </a:fld>
            <a:endParaRPr lang="en-US"/>
          </a:p>
        </p:txBody>
      </p:sp>
    </p:spTree>
    <p:extLst>
      <p:ext uri="{BB962C8B-B14F-4D97-AF65-F5344CB8AC3E}">
        <p14:creationId xmlns:p14="http://schemas.microsoft.com/office/powerpoint/2010/main" val="8844944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000" dirty="0" smtClean="0">
                <a:solidFill>
                  <a:schemeClr val="bg1"/>
                </a:solidFill>
              </a:rPr>
              <a:t>It’s still a </a:t>
            </a:r>
            <a:r>
              <a:rPr lang="en-US" sz="6700" dirty="0" smtClean="0">
                <a:solidFill>
                  <a:schemeClr val="bg1"/>
                </a:solidFill>
              </a:rPr>
              <a:t>people</a:t>
            </a:r>
            <a:r>
              <a:rPr lang="en-US" sz="6000" dirty="0" smtClean="0">
                <a:solidFill>
                  <a:schemeClr val="bg1"/>
                </a:solidFill>
              </a:rPr>
              <a:t> business.</a:t>
            </a:r>
            <a:endParaRPr lang="en-US" sz="6000" dirty="0">
              <a:solidFill>
                <a:schemeClr val="bg1"/>
              </a:solidFill>
            </a:endParaRPr>
          </a:p>
        </p:txBody>
      </p:sp>
      <p:sp>
        <p:nvSpPr>
          <p:cNvPr id="3" name="Slide Number Placeholder 2"/>
          <p:cNvSpPr>
            <a:spLocks noGrp="1"/>
          </p:cNvSpPr>
          <p:nvPr>
            <p:ph type="sldNum" sz="quarter" idx="12"/>
          </p:nvPr>
        </p:nvSpPr>
        <p:spPr/>
        <p:txBody>
          <a:bodyPr/>
          <a:lstStyle/>
          <a:p>
            <a:fld id="{9C2D8EED-F7B9-4CBD-97C0-347A4F00D079}" type="slidenum">
              <a:rPr lang="en-US" smtClean="0"/>
              <a:t>29</a:t>
            </a:fld>
            <a:endParaRPr lang="en-US"/>
          </a:p>
        </p:txBody>
      </p:sp>
    </p:spTree>
    <p:extLst>
      <p:ext uri="{BB962C8B-B14F-4D97-AF65-F5344CB8AC3E}">
        <p14:creationId xmlns:p14="http://schemas.microsoft.com/office/powerpoint/2010/main" val="1193377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What are we doing?</a:t>
            </a:r>
            <a:endParaRPr lang="en-US" sz="6000" dirty="0">
              <a:solidFill>
                <a:schemeClr val="bg1"/>
              </a:solidFill>
            </a:endParaRPr>
          </a:p>
        </p:txBody>
      </p:sp>
      <p:sp>
        <p:nvSpPr>
          <p:cNvPr id="4" name="Slide Number Placeholder 3"/>
          <p:cNvSpPr>
            <a:spLocks noGrp="1"/>
          </p:cNvSpPr>
          <p:nvPr>
            <p:ph type="sldNum" sz="quarter" idx="12"/>
          </p:nvPr>
        </p:nvSpPr>
        <p:spPr/>
        <p:txBody>
          <a:bodyPr/>
          <a:lstStyle/>
          <a:p>
            <a:fld id="{9C2D8EED-F7B9-4CBD-97C0-347A4F00D079}" type="slidenum">
              <a:rPr lang="en-US" smtClean="0"/>
              <a:t>3</a:t>
            </a:fld>
            <a:endParaRPr lang="en-US"/>
          </a:p>
        </p:txBody>
      </p:sp>
    </p:spTree>
    <p:extLst>
      <p:ext uri="{BB962C8B-B14F-4D97-AF65-F5344CB8AC3E}">
        <p14:creationId xmlns:p14="http://schemas.microsoft.com/office/powerpoint/2010/main" val="261179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It starts with a goal</a:t>
            </a:r>
            <a:endParaRPr lang="en-US" sz="6000" dirty="0">
              <a:solidFill>
                <a:schemeClr val="tx2">
                  <a:lumMod val="75000"/>
                </a:schemeClr>
              </a:solidFill>
            </a:endParaRPr>
          </a:p>
        </p:txBody>
      </p:sp>
      <p:sp>
        <p:nvSpPr>
          <p:cNvPr id="3" name="Content Placeholder 2"/>
          <p:cNvSpPr>
            <a:spLocks noGrp="1"/>
          </p:cNvSpPr>
          <p:nvPr>
            <p:ph idx="1"/>
          </p:nvPr>
        </p:nvSpPr>
        <p:spPr/>
        <p:txBody>
          <a:bodyPr/>
          <a:lstStyle/>
          <a:p>
            <a:pPr marL="0" indent="0">
              <a:buNone/>
            </a:pPr>
            <a:r>
              <a:rPr lang="en-US" sz="4800" dirty="0" smtClean="0">
                <a:solidFill>
                  <a:schemeClr val="accent3">
                    <a:lumMod val="60000"/>
                    <a:lumOff val="40000"/>
                  </a:schemeClr>
                </a:solidFill>
              </a:rPr>
              <a:t>NOT a method </a:t>
            </a:r>
          </a:p>
          <a:p>
            <a:pPr marL="0" indent="0">
              <a:buNone/>
            </a:pPr>
            <a:r>
              <a:rPr lang="en-US" sz="4800" dirty="0" smtClean="0">
                <a:solidFill>
                  <a:schemeClr val="accent3">
                    <a:lumMod val="60000"/>
                    <a:lumOff val="40000"/>
                  </a:schemeClr>
                </a:solidFill>
              </a:rPr>
              <a:t>A business question</a:t>
            </a:r>
          </a:p>
          <a:p>
            <a:pPr marL="0" indent="0">
              <a:buNone/>
            </a:pPr>
            <a:r>
              <a:rPr lang="en-US" sz="4800" dirty="0" smtClean="0">
                <a:solidFill>
                  <a:schemeClr val="accent3">
                    <a:lumMod val="60000"/>
                    <a:lumOff val="40000"/>
                  </a:schemeClr>
                </a:solidFill>
              </a:rPr>
              <a:t>Ask “why” </a:t>
            </a:r>
            <a:r>
              <a:rPr lang="en-US" sz="4800" dirty="0" smtClean="0">
                <a:solidFill>
                  <a:schemeClr val="tx2">
                    <a:lumMod val="75000"/>
                  </a:schemeClr>
                </a:solidFill>
              </a:rPr>
              <a:t>(and repeat)</a:t>
            </a:r>
          </a:p>
          <a:p>
            <a:pPr marL="0" indent="0">
              <a:buNone/>
            </a:pPr>
            <a:r>
              <a:rPr lang="en-US" sz="4800" dirty="0" smtClean="0">
                <a:solidFill>
                  <a:schemeClr val="accent3">
                    <a:lumMod val="60000"/>
                    <a:lumOff val="40000"/>
                  </a:schemeClr>
                </a:solidFill>
              </a:rPr>
              <a:t>How good is good enough?</a:t>
            </a:r>
            <a:endParaRPr lang="en-US" sz="4800" dirty="0" smtClean="0">
              <a:solidFill>
                <a:schemeClr val="accent6">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4</a:t>
            </a:fld>
            <a:endParaRPr lang="en-US"/>
          </a:p>
        </p:txBody>
      </p:sp>
    </p:spTree>
    <p:extLst>
      <p:ext uri="{BB962C8B-B14F-4D97-AF65-F5344CB8AC3E}">
        <p14:creationId xmlns:p14="http://schemas.microsoft.com/office/powerpoint/2010/main" val="291198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How are we doing it?</a:t>
            </a:r>
            <a:endParaRPr lang="en-US" sz="6000" dirty="0">
              <a:solidFill>
                <a:schemeClr val="bg1"/>
              </a:solidFill>
            </a:endParaRPr>
          </a:p>
        </p:txBody>
      </p:sp>
      <p:sp>
        <p:nvSpPr>
          <p:cNvPr id="3" name="Slide Number Placeholder 2"/>
          <p:cNvSpPr>
            <a:spLocks noGrp="1"/>
          </p:cNvSpPr>
          <p:nvPr>
            <p:ph type="sldNum" sz="quarter" idx="12"/>
          </p:nvPr>
        </p:nvSpPr>
        <p:spPr/>
        <p:txBody>
          <a:bodyPr/>
          <a:lstStyle/>
          <a:p>
            <a:fld id="{9C2D8EED-F7B9-4CBD-97C0-347A4F00D079}" type="slidenum">
              <a:rPr lang="en-US" smtClean="0"/>
              <a:t>5</a:t>
            </a:fld>
            <a:endParaRPr lang="en-US"/>
          </a:p>
        </p:txBody>
      </p:sp>
    </p:spTree>
    <p:extLst>
      <p:ext uri="{BB962C8B-B14F-4D97-AF65-F5344CB8AC3E}">
        <p14:creationId xmlns:p14="http://schemas.microsoft.com/office/powerpoint/2010/main" val="3051986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6000" dirty="0" smtClean="0">
                <a:solidFill>
                  <a:schemeClr val="tx2">
                    <a:lumMod val="75000"/>
                  </a:schemeClr>
                </a:solidFill>
              </a:rPr>
              <a:t>Projects require planning</a:t>
            </a:r>
            <a:endParaRPr lang="en-US" sz="6000" dirty="0">
              <a:solidFill>
                <a:schemeClr val="tx2">
                  <a:lumMod val="75000"/>
                </a:schemeClr>
              </a:solidFill>
            </a:endParaRPr>
          </a:p>
        </p:txBody>
      </p:sp>
      <p:sp>
        <p:nvSpPr>
          <p:cNvPr id="3" name="Content Placeholder 2"/>
          <p:cNvSpPr>
            <a:spLocks noGrp="1"/>
          </p:cNvSpPr>
          <p:nvPr>
            <p:ph idx="1"/>
          </p:nvPr>
        </p:nvSpPr>
        <p:spPr/>
        <p:txBody>
          <a:bodyPr>
            <a:normAutofit/>
          </a:bodyPr>
          <a:lstStyle/>
          <a:p>
            <a:pPr marL="0" indent="0">
              <a:buNone/>
            </a:pPr>
            <a:r>
              <a:rPr lang="en-US" sz="4800" dirty="0" smtClean="0">
                <a:solidFill>
                  <a:schemeClr val="accent3">
                    <a:lumMod val="60000"/>
                    <a:lumOff val="40000"/>
                  </a:schemeClr>
                </a:solidFill>
              </a:rPr>
              <a:t>Iterative or not</a:t>
            </a:r>
          </a:p>
          <a:p>
            <a:pPr marL="0" indent="0">
              <a:buNone/>
            </a:pPr>
            <a:r>
              <a:rPr lang="en-US" sz="4800" dirty="0" smtClean="0">
                <a:solidFill>
                  <a:schemeClr val="accent3">
                    <a:lumMod val="60000"/>
                    <a:lumOff val="40000"/>
                  </a:schemeClr>
                </a:solidFill>
              </a:rPr>
              <a:t>Determine key decision points </a:t>
            </a:r>
          </a:p>
          <a:p>
            <a:pPr marL="0" indent="0">
              <a:buNone/>
            </a:pPr>
            <a:r>
              <a:rPr lang="en-US" sz="4800" dirty="0" smtClean="0">
                <a:solidFill>
                  <a:schemeClr val="accent3">
                    <a:lumMod val="60000"/>
                    <a:lumOff val="40000"/>
                  </a:schemeClr>
                </a:solidFill>
              </a:rPr>
              <a:t>Plan for change</a:t>
            </a:r>
          </a:p>
          <a:p>
            <a:pPr marL="0" indent="0">
              <a:buNone/>
            </a:pPr>
            <a:r>
              <a:rPr lang="en-US" sz="4800" dirty="0" smtClean="0">
                <a:solidFill>
                  <a:schemeClr val="accent3">
                    <a:lumMod val="60000"/>
                    <a:lumOff val="40000"/>
                  </a:schemeClr>
                </a:solidFill>
              </a:rPr>
              <a:t>Testing takes </a:t>
            </a:r>
            <a:r>
              <a:rPr lang="en-US" sz="4800" dirty="0" smtClean="0">
                <a:solidFill>
                  <a:schemeClr val="tx2">
                    <a:lumMod val="75000"/>
                  </a:schemeClr>
                </a:solidFill>
              </a:rPr>
              <a:t>(more) </a:t>
            </a:r>
            <a:r>
              <a:rPr lang="en-US" sz="4800" dirty="0" smtClean="0">
                <a:solidFill>
                  <a:schemeClr val="accent3">
                    <a:lumMod val="60000"/>
                    <a:lumOff val="40000"/>
                  </a:schemeClr>
                </a:solidFill>
              </a:rPr>
              <a:t>time</a:t>
            </a:r>
          </a:p>
          <a:p>
            <a:pPr marL="0" indent="0">
              <a:buNone/>
            </a:pPr>
            <a:endParaRPr lang="en-US" sz="4800" dirty="0" smtClean="0">
              <a:solidFill>
                <a:schemeClr val="accent3">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9C2D8EED-F7B9-4CBD-97C0-347A4F00D079}" type="slidenum">
              <a:rPr lang="en-US" smtClean="0"/>
              <a:t>6</a:t>
            </a:fld>
            <a:endParaRPr lang="en-US"/>
          </a:p>
        </p:txBody>
      </p:sp>
    </p:spTree>
    <p:extLst>
      <p:ext uri="{BB962C8B-B14F-4D97-AF65-F5344CB8AC3E}">
        <p14:creationId xmlns:p14="http://schemas.microsoft.com/office/powerpoint/2010/main" val="3966668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t>Risks don’t go away just because you ignore them</a:t>
            </a:r>
            <a:endParaRPr lang="en-US" sz="5400" dirty="0"/>
          </a:p>
        </p:txBody>
      </p:sp>
      <p:sp>
        <p:nvSpPr>
          <p:cNvPr id="3" name="Slide Number Placeholder 2"/>
          <p:cNvSpPr>
            <a:spLocks noGrp="1"/>
          </p:cNvSpPr>
          <p:nvPr>
            <p:ph type="sldNum" sz="quarter" idx="12"/>
          </p:nvPr>
        </p:nvSpPr>
        <p:spPr/>
        <p:txBody>
          <a:bodyPr/>
          <a:lstStyle/>
          <a:p>
            <a:fld id="{9C2D8EED-F7B9-4CBD-97C0-347A4F00D079}" type="slidenum">
              <a:rPr lang="en-US" smtClean="0"/>
              <a:t>7</a:t>
            </a:fld>
            <a:endParaRPr lang="en-US"/>
          </a:p>
        </p:txBody>
      </p:sp>
    </p:spTree>
    <p:extLst>
      <p:ext uri="{BB962C8B-B14F-4D97-AF65-F5344CB8AC3E}">
        <p14:creationId xmlns:p14="http://schemas.microsoft.com/office/powerpoint/2010/main" val="1714484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772400" cy="1470025"/>
          </a:xfrm>
        </p:spPr>
        <p:txBody>
          <a:bodyPr>
            <a:noAutofit/>
          </a:bodyPr>
          <a:lstStyle/>
          <a:p>
            <a:r>
              <a:rPr lang="en-US" sz="5400" dirty="0" smtClean="0"/>
              <a:t>Governance doesn’t sound like fun…</a:t>
            </a:r>
            <a:br>
              <a:rPr lang="en-US" sz="5400" dirty="0" smtClean="0"/>
            </a:br>
            <a:r>
              <a:rPr lang="en-US" sz="5400" dirty="0"/>
              <a:t/>
            </a:r>
            <a:br>
              <a:rPr lang="en-US" sz="5400" dirty="0"/>
            </a:br>
            <a:r>
              <a:rPr lang="en-US" sz="5400" dirty="0" smtClean="0"/>
              <a:t>but neither does insurance.</a:t>
            </a:r>
            <a:endParaRPr lang="en-US" sz="5400" dirty="0"/>
          </a:p>
        </p:txBody>
      </p:sp>
      <p:sp>
        <p:nvSpPr>
          <p:cNvPr id="3" name="Slide Number Placeholder 2"/>
          <p:cNvSpPr>
            <a:spLocks noGrp="1"/>
          </p:cNvSpPr>
          <p:nvPr>
            <p:ph type="sldNum" sz="quarter" idx="12"/>
          </p:nvPr>
        </p:nvSpPr>
        <p:spPr/>
        <p:txBody>
          <a:bodyPr/>
          <a:lstStyle/>
          <a:p>
            <a:fld id="{9C2D8EED-F7B9-4CBD-97C0-347A4F00D079}" type="slidenum">
              <a:rPr lang="en-US" smtClean="0"/>
              <a:t>8</a:t>
            </a:fld>
            <a:endParaRPr lang="en-US"/>
          </a:p>
        </p:txBody>
      </p:sp>
    </p:spTree>
    <p:extLst>
      <p:ext uri="{BB962C8B-B14F-4D97-AF65-F5344CB8AC3E}">
        <p14:creationId xmlns:p14="http://schemas.microsoft.com/office/powerpoint/2010/main" val="4132066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Who is doing it?</a:t>
            </a:r>
            <a:endParaRPr lang="en-US" sz="6000" dirty="0">
              <a:solidFill>
                <a:schemeClr val="bg1"/>
              </a:solidFill>
            </a:endParaRPr>
          </a:p>
        </p:txBody>
      </p:sp>
      <p:sp>
        <p:nvSpPr>
          <p:cNvPr id="3" name="Slide Number Placeholder 2"/>
          <p:cNvSpPr>
            <a:spLocks noGrp="1"/>
          </p:cNvSpPr>
          <p:nvPr>
            <p:ph type="sldNum" sz="quarter" idx="12"/>
          </p:nvPr>
        </p:nvSpPr>
        <p:spPr/>
        <p:txBody>
          <a:bodyPr/>
          <a:lstStyle/>
          <a:p>
            <a:fld id="{9C2D8EED-F7B9-4CBD-97C0-347A4F00D079}" type="slidenum">
              <a:rPr lang="en-US" smtClean="0"/>
              <a:t>9</a:t>
            </a:fld>
            <a:endParaRPr lang="en-US"/>
          </a:p>
        </p:txBody>
      </p:sp>
    </p:spTree>
    <p:extLst>
      <p:ext uri="{BB962C8B-B14F-4D97-AF65-F5344CB8AC3E}">
        <p14:creationId xmlns:p14="http://schemas.microsoft.com/office/powerpoint/2010/main" val="857522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Stream">
  <a:themeElements>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2_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2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2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2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2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2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2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2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2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3138</TotalTime>
  <Words>4688</Words>
  <Application>Microsoft Office PowerPoint</Application>
  <PresentationFormat>On-screen Show (4:3)</PresentationFormat>
  <Paragraphs>228</Paragraphs>
  <Slides>29</Slides>
  <Notes>23</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2_Stream</vt:lpstr>
      <vt:lpstr>Lessons learned - viewpoints on increasing analytical capabilities</vt:lpstr>
      <vt:lpstr>Antitrust Notice</vt:lpstr>
      <vt:lpstr>What are we doing?</vt:lpstr>
      <vt:lpstr>It starts with a goal</vt:lpstr>
      <vt:lpstr>How are we doing it?</vt:lpstr>
      <vt:lpstr>Projects require planning</vt:lpstr>
      <vt:lpstr>Risks don’t go away just because you ignore them</vt:lpstr>
      <vt:lpstr>Governance doesn’t sound like fun…  but neither does insurance.</vt:lpstr>
      <vt:lpstr>Who is doing it?</vt:lpstr>
      <vt:lpstr>Involve internal experts</vt:lpstr>
      <vt:lpstr>To consult or not</vt:lpstr>
      <vt:lpstr>A few good analysts</vt:lpstr>
      <vt:lpstr>IT is important</vt:lpstr>
      <vt:lpstr> “What data do you want?” “What have you got?” “I’ve got a ton of data.  More than you’ll ever want.  Just tell me what you want.“ “I want it all.” “Sigh.”</vt:lpstr>
      <vt:lpstr>Is it done yet?</vt:lpstr>
      <vt:lpstr>Plan for implementation</vt:lpstr>
      <vt:lpstr>There is always a “help desk.”</vt:lpstr>
      <vt:lpstr>Who? Me!</vt:lpstr>
      <vt:lpstr>Analytics Adoption Cycle</vt:lpstr>
      <vt:lpstr>Love the early adopters</vt:lpstr>
      <vt:lpstr>The man in the middle</vt:lpstr>
      <vt:lpstr>Learn to like late adopters</vt:lpstr>
      <vt:lpstr>Make part of the problem part of the solution.</vt:lpstr>
      <vt:lpstr>Move the cheese.</vt:lpstr>
      <vt:lpstr>Walk the talk</vt:lpstr>
      <vt:lpstr>Leadership matters</vt:lpstr>
      <vt:lpstr>Analyze analytics</vt:lpstr>
      <vt:lpstr>Perception IS reality.</vt:lpstr>
      <vt:lpstr>It’s still a people business.</vt:lpstr>
    </vt:vector>
  </TitlesOfParts>
  <Company>Westfield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learned</dc:title>
  <dc:creator>Elizabeth M Riczko</dc:creator>
  <cp:lastModifiedBy>Riczko.Elizabeth.M</cp:lastModifiedBy>
  <cp:revision>58</cp:revision>
  <cp:lastPrinted>2012-02-09T14:05:51Z</cp:lastPrinted>
  <dcterms:created xsi:type="dcterms:W3CDTF">2011-03-01T15:45:40Z</dcterms:created>
  <dcterms:modified xsi:type="dcterms:W3CDTF">2012-02-09T14:24:49Z</dcterms:modified>
</cp:coreProperties>
</file>