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2" r:id="rId2"/>
  </p:sldMasterIdLst>
  <p:notesMasterIdLst>
    <p:notesMasterId r:id="rId20"/>
  </p:notesMasterIdLst>
  <p:handoutMasterIdLst>
    <p:handoutMasterId r:id="rId21"/>
  </p:handoutMasterIdLst>
  <p:sldIdLst>
    <p:sldId id="568" r:id="rId3"/>
    <p:sldId id="569" r:id="rId4"/>
    <p:sldId id="554" r:id="rId5"/>
    <p:sldId id="588" r:id="rId6"/>
    <p:sldId id="570" r:id="rId7"/>
    <p:sldId id="587" r:id="rId8"/>
    <p:sldId id="590" r:id="rId9"/>
    <p:sldId id="571" r:id="rId10"/>
    <p:sldId id="593" r:id="rId11"/>
    <p:sldId id="574" r:id="rId12"/>
    <p:sldId id="585" r:id="rId13"/>
    <p:sldId id="584" r:id="rId14"/>
    <p:sldId id="589" r:id="rId15"/>
    <p:sldId id="581" r:id="rId16"/>
    <p:sldId id="595" r:id="rId17"/>
    <p:sldId id="594" r:id="rId18"/>
    <p:sldId id="596" r:id="rId19"/>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Unicode MS" pitchFamily="34" charset="-128"/>
        <a:ea typeface="+mn-ea"/>
        <a:cs typeface="+mn-cs"/>
      </a:defRPr>
    </a:lvl1pPr>
    <a:lvl2pPr marL="457200" algn="l" rtl="0" fontAlgn="base">
      <a:spcBef>
        <a:spcPct val="0"/>
      </a:spcBef>
      <a:spcAft>
        <a:spcPct val="0"/>
      </a:spcAft>
      <a:defRPr sz="2400" kern="1200">
        <a:solidFill>
          <a:schemeClr val="tx1"/>
        </a:solidFill>
        <a:latin typeface="Arial Unicode MS" pitchFamily="34" charset="-128"/>
        <a:ea typeface="+mn-ea"/>
        <a:cs typeface="+mn-cs"/>
      </a:defRPr>
    </a:lvl2pPr>
    <a:lvl3pPr marL="914400" algn="l" rtl="0" fontAlgn="base">
      <a:spcBef>
        <a:spcPct val="0"/>
      </a:spcBef>
      <a:spcAft>
        <a:spcPct val="0"/>
      </a:spcAft>
      <a:defRPr sz="2400" kern="1200">
        <a:solidFill>
          <a:schemeClr val="tx1"/>
        </a:solidFill>
        <a:latin typeface="Arial Unicode MS" pitchFamily="34" charset="-128"/>
        <a:ea typeface="+mn-ea"/>
        <a:cs typeface="+mn-cs"/>
      </a:defRPr>
    </a:lvl3pPr>
    <a:lvl4pPr marL="1371600" algn="l" rtl="0" fontAlgn="base">
      <a:spcBef>
        <a:spcPct val="0"/>
      </a:spcBef>
      <a:spcAft>
        <a:spcPct val="0"/>
      </a:spcAft>
      <a:defRPr sz="2400" kern="1200">
        <a:solidFill>
          <a:schemeClr val="tx1"/>
        </a:solidFill>
        <a:latin typeface="Arial Unicode MS" pitchFamily="34" charset="-128"/>
        <a:ea typeface="+mn-ea"/>
        <a:cs typeface="+mn-cs"/>
      </a:defRPr>
    </a:lvl4pPr>
    <a:lvl5pPr marL="1828800" algn="l" rtl="0" fontAlgn="base">
      <a:spcBef>
        <a:spcPct val="0"/>
      </a:spcBef>
      <a:spcAft>
        <a:spcPct val="0"/>
      </a:spcAft>
      <a:defRPr sz="2400" kern="1200">
        <a:solidFill>
          <a:schemeClr val="tx1"/>
        </a:solidFill>
        <a:latin typeface="Arial Unicode MS" pitchFamily="34" charset="-128"/>
        <a:ea typeface="+mn-ea"/>
        <a:cs typeface="+mn-cs"/>
      </a:defRPr>
    </a:lvl5pPr>
    <a:lvl6pPr marL="2286000" algn="l" defTabSz="914400" rtl="0" eaLnBrk="1" latinLnBrk="0" hangingPunct="1">
      <a:defRPr sz="2400" kern="1200">
        <a:solidFill>
          <a:schemeClr val="tx1"/>
        </a:solidFill>
        <a:latin typeface="Arial Unicode MS" pitchFamily="34" charset="-128"/>
        <a:ea typeface="+mn-ea"/>
        <a:cs typeface="+mn-cs"/>
      </a:defRPr>
    </a:lvl6pPr>
    <a:lvl7pPr marL="2743200" algn="l" defTabSz="914400" rtl="0" eaLnBrk="1" latinLnBrk="0" hangingPunct="1">
      <a:defRPr sz="2400" kern="1200">
        <a:solidFill>
          <a:schemeClr val="tx1"/>
        </a:solidFill>
        <a:latin typeface="Arial Unicode MS" pitchFamily="34" charset="-128"/>
        <a:ea typeface="+mn-ea"/>
        <a:cs typeface="+mn-cs"/>
      </a:defRPr>
    </a:lvl7pPr>
    <a:lvl8pPr marL="3200400" algn="l" defTabSz="914400" rtl="0" eaLnBrk="1" latinLnBrk="0" hangingPunct="1">
      <a:defRPr sz="2400" kern="1200">
        <a:solidFill>
          <a:schemeClr val="tx1"/>
        </a:solidFill>
        <a:latin typeface="Arial Unicode MS" pitchFamily="34" charset="-128"/>
        <a:ea typeface="+mn-ea"/>
        <a:cs typeface="+mn-cs"/>
      </a:defRPr>
    </a:lvl8pPr>
    <a:lvl9pPr marL="3657600" algn="l" defTabSz="914400" rtl="0" eaLnBrk="1" latinLnBrk="0" hangingPunct="1">
      <a:defRPr sz="2400" kern="1200">
        <a:solidFill>
          <a:schemeClr val="tx1"/>
        </a:solidFill>
        <a:latin typeface="Arial Unicode MS" pitchFamily="34" charset="-12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5FA564"/>
    <a:srgbClr val="D6E0EC"/>
    <a:srgbClr val="FF0000"/>
    <a:srgbClr val="000066"/>
    <a:srgbClr val="FFFF00"/>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92" autoAdjust="0"/>
    <p:restoredTop sz="71429" autoAdjust="0"/>
  </p:normalViewPr>
  <p:slideViewPr>
    <p:cSldViewPr snapToGrid="0">
      <p:cViewPr varScale="1">
        <p:scale>
          <a:sx n="52" d="100"/>
          <a:sy n="52" d="100"/>
        </p:scale>
        <p:origin x="-984" y="-72"/>
      </p:cViewPr>
      <p:guideLst>
        <p:guide orient="horz" pos="1715"/>
        <p:guide pos="4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2280" y="-72"/>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E81FA9-5D97-4F39-B64D-51EED0D4E40E}"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03BAEF29-6BB5-4E21-A228-8849066D959D}">
      <dgm:prSet phldrT="[Text]" custT="1"/>
      <dgm:spPr/>
      <dgm:t>
        <a:bodyPr/>
        <a:lstStyle/>
        <a:p>
          <a:r>
            <a:rPr lang="en-US" sz="2400" dirty="0" smtClean="0">
              <a:latin typeface="Calibri" pitchFamily="34" charset="0"/>
            </a:rPr>
            <a:t>Overall mean</a:t>
          </a:r>
          <a:endParaRPr lang="en-US" sz="2400" dirty="0">
            <a:latin typeface="Calibri" pitchFamily="34" charset="0"/>
          </a:endParaRPr>
        </a:p>
      </dgm:t>
    </dgm:pt>
    <dgm:pt modelId="{DB0E296D-CDAF-4232-9AA4-1A64D6CFFF7A}" type="parTrans" cxnId="{E2A8C270-DCC3-4A96-AB30-3C73A1F6019B}">
      <dgm:prSet/>
      <dgm:spPr/>
      <dgm:t>
        <a:bodyPr/>
        <a:lstStyle/>
        <a:p>
          <a:endParaRPr lang="en-US"/>
        </a:p>
      </dgm:t>
    </dgm:pt>
    <dgm:pt modelId="{163AB8E5-FBD0-4E53-A2CF-2E5D74A529DE}" type="sibTrans" cxnId="{E2A8C270-DCC3-4A96-AB30-3C73A1F6019B}">
      <dgm:prSet/>
      <dgm:spPr/>
      <dgm:t>
        <a:bodyPr/>
        <a:lstStyle/>
        <a:p>
          <a:endParaRPr lang="en-US"/>
        </a:p>
      </dgm:t>
    </dgm:pt>
    <dgm:pt modelId="{DBDC06B6-BE97-4F22-8453-EA680839749C}">
      <dgm:prSet phldrT="[Text]" custT="1"/>
      <dgm:spPr/>
      <dgm:t>
        <a:bodyPr/>
        <a:lstStyle/>
        <a:p>
          <a:r>
            <a:rPr lang="en-US" sz="2400" dirty="0" smtClean="0">
              <a:latin typeface="Calibri" pitchFamily="34" charset="0"/>
            </a:rPr>
            <a:t>Perfect fit to history</a:t>
          </a:r>
          <a:endParaRPr lang="en-US" sz="2400" dirty="0">
            <a:latin typeface="Calibri" pitchFamily="34" charset="0"/>
          </a:endParaRPr>
        </a:p>
      </dgm:t>
    </dgm:pt>
    <dgm:pt modelId="{D65BB50F-1884-4106-BB1E-C1F99B538111}" type="parTrans" cxnId="{BE992729-D101-4CA9-BC07-39B116665956}">
      <dgm:prSet/>
      <dgm:spPr/>
      <dgm:t>
        <a:bodyPr/>
        <a:lstStyle/>
        <a:p>
          <a:endParaRPr lang="en-US"/>
        </a:p>
      </dgm:t>
    </dgm:pt>
    <dgm:pt modelId="{ED9271A9-E5D2-4753-9436-5F9C2B6B88B9}" type="sibTrans" cxnId="{BE992729-D101-4CA9-BC07-39B116665956}">
      <dgm:prSet/>
      <dgm:spPr/>
      <dgm:t>
        <a:bodyPr/>
        <a:lstStyle/>
        <a:p>
          <a:endParaRPr lang="en-US"/>
        </a:p>
      </dgm:t>
    </dgm:pt>
    <dgm:pt modelId="{D154C6BD-8DF0-490F-8CF4-A9EA2F20E442}" type="pres">
      <dgm:prSet presAssocID="{3AE81FA9-5D97-4F39-B64D-51EED0D4E40E}" presName="diagram" presStyleCnt="0">
        <dgm:presLayoutVars>
          <dgm:dir/>
          <dgm:resizeHandles val="exact"/>
        </dgm:presLayoutVars>
      </dgm:prSet>
      <dgm:spPr/>
    </dgm:pt>
    <dgm:pt modelId="{52F0E9BF-BDE7-4BFE-BBB3-5C27DCE78717}" type="pres">
      <dgm:prSet presAssocID="{03BAEF29-6BB5-4E21-A228-8849066D959D}" presName="arrow" presStyleLbl="node1" presStyleIdx="0" presStyleCnt="2">
        <dgm:presLayoutVars>
          <dgm:bulletEnabled val="1"/>
        </dgm:presLayoutVars>
      </dgm:prSet>
      <dgm:spPr/>
    </dgm:pt>
    <dgm:pt modelId="{BF371A34-2E8F-42AD-AEDF-19CDDBD0917A}" type="pres">
      <dgm:prSet presAssocID="{DBDC06B6-BE97-4F22-8453-EA680839749C}" presName="arrow" presStyleLbl="node1" presStyleIdx="1" presStyleCnt="2">
        <dgm:presLayoutVars>
          <dgm:bulletEnabled val="1"/>
        </dgm:presLayoutVars>
      </dgm:prSet>
      <dgm:spPr/>
    </dgm:pt>
  </dgm:ptLst>
  <dgm:cxnLst>
    <dgm:cxn modelId="{BE992729-D101-4CA9-BC07-39B116665956}" srcId="{3AE81FA9-5D97-4F39-B64D-51EED0D4E40E}" destId="{DBDC06B6-BE97-4F22-8453-EA680839749C}" srcOrd="1" destOrd="0" parTransId="{D65BB50F-1884-4106-BB1E-C1F99B538111}" sibTransId="{ED9271A9-E5D2-4753-9436-5F9C2B6B88B9}"/>
    <dgm:cxn modelId="{E2A8C270-DCC3-4A96-AB30-3C73A1F6019B}" srcId="{3AE81FA9-5D97-4F39-B64D-51EED0D4E40E}" destId="{03BAEF29-6BB5-4E21-A228-8849066D959D}" srcOrd="0" destOrd="0" parTransId="{DB0E296D-CDAF-4232-9AA4-1A64D6CFFF7A}" sibTransId="{163AB8E5-FBD0-4E53-A2CF-2E5D74A529DE}"/>
    <dgm:cxn modelId="{62A9C0AB-B454-421C-A34E-36DFC2660EE0}" type="presOf" srcId="{03BAEF29-6BB5-4E21-A228-8849066D959D}" destId="{52F0E9BF-BDE7-4BFE-BBB3-5C27DCE78717}" srcOrd="0" destOrd="0" presId="urn:microsoft.com/office/officeart/2005/8/layout/arrow5"/>
    <dgm:cxn modelId="{40B5EDAB-5938-4ADA-BC1C-76FC4D18F60A}" type="presOf" srcId="{3AE81FA9-5D97-4F39-B64D-51EED0D4E40E}" destId="{D154C6BD-8DF0-490F-8CF4-A9EA2F20E442}" srcOrd="0" destOrd="0" presId="urn:microsoft.com/office/officeart/2005/8/layout/arrow5"/>
    <dgm:cxn modelId="{A960520A-C1D3-4F2C-83CD-CA58A74EEE12}" type="presOf" srcId="{DBDC06B6-BE97-4F22-8453-EA680839749C}" destId="{BF371A34-2E8F-42AD-AEDF-19CDDBD0917A}" srcOrd="0" destOrd="0" presId="urn:microsoft.com/office/officeart/2005/8/layout/arrow5"/>
    <dgm:cxn modelId="{5A4F30DD-5E95-424A-A13A-BB588EF21C58}" type="presParOf" srcId="{D154C6BD-8DF0-490F-8CF4-A9EA2F20E442}" destId="{52F0E9BF-BDE7-4BFE-BBB3-5C27DCE78717}" srcOrd="0" destOrd="0" presId="urn:microsoft.com/office/officeart/2005/8/layout/arrow5"/>
    <dgm:cxn modelId="{C2D1BB04-79A4-45AF-B95B-A5740499697C}" type="presParOf" srcId="{D154C6BD-8DF0-490F-8CF4-A9EA2F20E442}" destId="{BF371A34-2E8F-42AD-AEDF-19CDDBD0917A}"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F0E9BF-BDE7-4BFE-BBB3-5C27DCE78717}">
      <dsp:nvSpPr>
        <dsp:cNvPr id="0" name=""/>
        <dsp:cNvSpPr/>
      </dsp:nvSpPr>
      <dsp:spPr>
        <a:xfrm rot="16200000">
          <a:off x="2738" y="140"/>
          <a:ext cx="2644366" cy="264436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latin typeface="Calibri" pitchFamily="34" charset="0"/>
            </a:rPr>
            <a:t>Overall mean</a:t>
          </a:r>
          <a:endParaRPr lang="en-US" sz="2400" kern="1200" dirty="0">
            <a:latin typeface="Calibri" pitchFamily="34" charset="0"/>
          </a:endParaRPr>
        </a:p>
      </dsp:txBody>
      <dsp:txXfrm rot="16200000">
        <a:off x="2738" y="140"/>
        <a:ext cx="2644366" cy="2644366"/>
      </dsp:txXfrm>
    </dsp:sp>
    <dsp:sp modelId="{BF371A34-2E8F-42AD-AEDF-19CDDBD0917A}">
      <dsp:nvSpPr>
        <dsp:cNvPr id="0" name=""/>
        <dsp:cNvSpPr/>
      </dsp:nvSpPr>
      <dsp:spPr>
        <a:xfrm rot="5400000">
          <a:off x="4741247" y="140"/>
          <a:ext cx="2644366" cy="264436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latin typeface="Calibri" pitchFamily="34" charset="0"/>
            </a:rPr>
            <a:t>Perfect fit to history</a:t>
          </a:r>
          <a:endParaRPr lang="en-US" sz="2400" kern="1200" dirty="0">
            <a:latin typeface="Calibri" pitchFamily="34" charset="0"/>
          </a:endParaRPr>
        </a:p>
      </dsp:txBody>
      <dsp:txXfrm rot="5400000">
        <a:off x="4741247" y="140"/>
        <a:ext cx="2644366" cy="2644366"/>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3172240" cy="480388"/>
          </a:xfrm>
          <a:prstGeom prst="rect">
            <a:avLst/>
          </a:prstGeom>
          <a:noFill/>
          <a:ln w="9525">
            <a:noFill/>
            <a:miter lim="800000"/>
            <a:headEnd/>
            <a:tailEnd/>
          </a:ln>
        </p:spPr>
        <p:txBody>
          <a:bodyPr vert="horz" wrap="square" lIns="96538" tIns="48275" rIns="96538" bIns="48275" numCol="1" anchor="t" anchorCtr="0" compatLnSpc="1">
            <a:prstTxWarp prst="textNoShape">
              <a:avLst/>
            </a:prstTxWarp>
          </a:bodyPr>
          <a:lstStyle>
            <a:lvl1pPr defTabSz="963191">
              <a:defRPr sz="1200"/>
            </a:lvl1pPr>
          </a:lstStyle>
          <a:p>
            <a:pPr>
              <a:defRPr/>
            </a:pPr>
            <a:endParaRPr lang="en-US" dirty="0"/>
          </a:p>
        </p:txBody>
      </p:sp>
      <p:sp>
        <p:nvSpPr>
          <p:cNvPr id="20483" name="Rectangle 3"/>
          <p:cNvSpPr>
            <a:spLocks noGrp="1" noChangeArrowheads="1"/>
          </p:cNvSpPr>
          <p:nvPr>
            <p:ph type="dt" sz="quarter" idx="1"/>
          </p:nvPr>
        </p:nvSpPr>
        <p:spPr bwMode="auto">
          <a:xfrm>
            <a:off x="4142961" y="1"/>
            <a:ext cx="3172239" cy="480388"/>
          </a:xfrm>
          <a:prstGeom prst="rect">
            <a:avLst/>
          </a:prstGeom>
          <a:noFill/>
          <a:ln w="9525">
            <a:noFill/>
            <a:miter lim="800000"/>
            <a:headEnd/>
            <a:tailEnd/>
          </a:ln>
        </p:spPr>
        <p:txBody>
          <a:bodyPr vert="horz" wrap="square" lIns="96538" tIns="48275" rIns="96538" bIns="48275" numCol="1" anchor="t" anchorCtr="0" compatLnSpc="1">
            <a:prstTxWarp prst="textNoShape">
              <a:avLst/>
            </a:prstTxWarp>
          </a:bodyPr>
          <a:lstStyle>
            <a:lvl1pPr algn="r" defTabSz="963191">
              <a:defRPr sz="1200"/>
            </a:lvl1pPr>
          </a:lstStyle>
          <a:p>
            <a:pPr>
              <a:defRPr/>
            </a:pPr>
            <a:endParaRPr lang="en-US" dirty="0"/>
          </a:p>
        </p:txBody>
      </p:sp>
      <p:sp>
        <p:nvSpPr>
          <p:cNvPr id="20484" name="Rectangle 4"/>
          <p:cNvSpPr>
            <a:spLocks noGrp="1" noChangeArrowheads="1"/>
          </p:cNvSpPr>
          <p:nvPr>
            <p:ph type="ftr" sz="quarter" idx="2"/>
          </p:nvPr>
        </p:nvSpPr>
        <p:spPr bwMode="auto">
          <a:xfrm>
            <a:off x="1" y="9120815"/>
            <a:ext cx="3172240" cy="480387"/>
          </a:xfrm>
          <a:prstGeom prst="rect">
            <a:avLst/>
          </a:prstGeom>
          <a:noFill/>
          <a:ln w="9525">
            <a:noFill/>
            <a:miter lim="800000"/>
            <a:headEnd/>
            <a:tailEnd/>
          </a:ln>
        </p:spPr>
        <p:txBody>
          <a:bodyPr vert="horz" wrap="square" lIns="96538" tIns="48275" rIns="96538" bIns="48275" numCol="1" anchor="b" anchorCtr="0" compatLnSpc="1">
            <a:prstTxWarp prst="textNoShape">
              <a:avLst/>
            </a:prstTxWarp>
          </a:bodyPr>
          <a:lstStyle>
            <a:lvl1pPr defTabSz="963191">
              <a:defRPr sz="1200"/>
            </a:lvl1pPr>
          </a:lstStyle>
          <a:p>
            <a:pPr>
              <a:defRPr/>
            </a:pPr>
            <a:endParaRPr lang="en-US" dirty="0"/>
          </a:p>
        </p:txBody>
      </p:sp>
      <p:sp>
        <p:nvSpPr>
          <p:cNvPr id="20485" name="Rectangle 5"/>
          <p:cNvSpPr>
            <a:spLocks noGrp="1" noChangeArrowheads="1"/>
          </p:cNvSpPr>
          <p:nvPr>
            <p:ph type="sldNum" sz="quarter" idx="3"/>
          </p:nvPr>
        </p:nvSpPr>
        <p:spPr bwMode="auto">
          <a:xfrm>
            <a:off x="4142961" y="9120815"/>
            <a:ext cx="3172239" cy="480387"/>
          </a:xfrm>
          <a:prstGeom prst="rect">
            <a:avLst/>
          </a:prstGeom>
          <a:noFill/>
          <a:ln w="9525">
            <a:noFill/>
            <a:miter lim="800000"/>
            <a:headEnd/>
            <a:tailEnd/>
          </a:ln>
        </p:spPr>
        <p:txBody>
          <a:bodyPr vert="horz" wrap="square" lIns="96538" tIns="48275" rIns="96538" bIns="48275" numCol="1" anchor="b" anchorCtr="0" compatLnSpc="1">
            <a:prstTxWarp prst="textNoShape">
              <a:avLst/>
            </a:prstTxWarp>
          </a:bodyPr>
          <a:lstStyle>
            <a:lvl1pPr algn="r" defTabSz="963191">
              <a:defRPr sz="1200"/>
            </a:lvl1pPr>
          </a:lstStyle>
          <a:p>
            <a:pPr>
              <a:defRPr/>
            </a:pPr>
            <a:fld id="{3A8CDEF5-892E-4AD2-B557-05D6065AF98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3172240" cy="480388"/>
          </a:xfrm>
          <a:prstGeom prst="rect">
            <a:avLst/>
          </a:prstGeom>
          <a:noFill/>
          <a:ln w="9525">
            <a:noFill/>
            <a:miter lim="800000"/>
            <a:headEnd/>
            <a:tailEnd/>
          </a:ln>
        </p:spPr>
        <p:txBody>
          <a:bodyPr vert="horz" wrap="square" lIns="96538" tIns="48275" rIns="96538" bIns="48275" numCol="1" anchor="t" anchorCtr="0" compatLnSpc="1">
            <a:prstTxWarp prst="textNoShape">
              <a:avLst/>
            </a:prstTxWarp>
          </a:bodyPr>
          <a:lstStyle>
            <a:lvl1pPr defTabSz="963191">
              <a:defRPr sz="1200"/>
            </a:lvl1pPr>
          </a:lstStyle>
          <a:p>
            <a:pPr>
              <a:defRPr/>
            </a:pPr>
            <a:endParaRPr lang="en-US" dirty="0"/>
          </a:p>
        </p:txBody>
      </p:sp>
      <p:sp>
        <p:nvSpPr>
          <p:cNvPr id="18435" name="Rectangle 3"/>
          <p:cNvSpPr>
            <a:spLocks noGrp="1" noChangeArrowheads="1"/>
          </p:cNvSpPr>
          <p:nvPr>
            <p:ph type="dt" idx="1"/>
          </p:nvPr>
        </p:nvSpPr>
        <p:spPr bwMode="auto">
          <a:xfrm>
            <a:off x="4142961" y="1"/>
            <a:ext cx="3172239" cy="480388"/>
          </a:xfrm>
          <a:prstGeom prst="rect">
            <a:avLst/>
          </a:prstGeom>
          <a:noFill/>
          <a:ln w="9525">
            <a:noFill/>
            <a:miter lim="800000"/>
            <a:headEnd/>
            <a:tailEnd/>
          </a:ln>
        </p:spPr>
        <p:txBody>
          <a:bodyPr vert="horz" wrap="square" lIns="96538" tIns="48275" rIns="96538" bIns="48275" numCol="1" anchor="t" anchorCtr="0" compatLnSpc="1">
            <a:prstTxWarp prst="textNoShape">
              <a:avLst/>
            </a:prstTxWarp>
          </a:bodyPr>
          <a:lstStyle>
            <a:lvl1pPr algn="r" defTabSz="963191">
              <a:defRPr sz="1200"/>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75695" y="4561228"/>
            <a:ext cx="5363817" cy="4318573"/>
          </a:xfrm>
          <a:prstGeom prst="rect">
            <a:avLst/>
          </a:prstGeom>
          <a:noFill/>
          <a:ln w="9525">
            <a:noFill/>
            <a:miter lim="800000"/>
            <a:headEnd/>
            <a:tailEnd/>
          </a:ln>
        </p:spPr>
        <p:txBody>
          <a:bodyPr vert="horz" wrap="square" lIns="96538" tIns="48275" rIns="96538" bIns="4827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1" y="9120815"/>
            <a:ext cx="3172240" cy="480387"/>
          </a:xfrm>
          <a:prstGeom prst="rect">
            <a:avLst/>
          </a:prstGeom>
          <a:noFill/>
          <a:ln w="9525">
            <a:noFill/>
            <a:miter lim="800000"/>
            <a:headEnd/>
            <a:tailEnd/>
          </a:ln>
        </p:spPr>
        <p:txBody>
          <a:bodyPr vert="horz" wrap="square" lIns="96538" tIns="48275" rIns="96538" bIns="48275" numCol="1" anchor="b" anchorCtr="0" compatLnSpc="1">
            <a:prstTxWarp prst="textNoShape">
              <a:avLst/>
            </a:prstTxWarp>
          </a:bodyPr>
          <a:lstStyle>
            <a:lvl1pPr defTabSz="963191">
              <a:defRPr sz="1200"/>
            </a:lvl1pPr>
          </a:lstStyle>
          <a:p>
            <a:pPr>
              <a:defRPr/>
            </a:pPr>
            <a:endParaRPr lang="en-US" dirty="0"/>
          </a:p>
        </p:txBody>
      </p:sp>
      <p:sp>
        <p:nvSpPr>
          <p:cNvPr id="18439" name="Rectangle 7"/>
          <p:cNvSpPr>
            <a:spLocks noGrp="1" noChangeArrowheads="1"/>
          </p:cNvSpPr>
          <p:nvPr>
            <p:ph type="sldNum" sz="quarter" idx="5"/>
          </p:nvPr>
        </p:nvSpPr>
        <p:spPr bwMode="auto">
          <a:xfrm>
            <a:off x="4142961" y="9120815"/>
            <a:ext cx="3172239" cy="480387"/>
          </a:xfrm>
          <a:prstGeom prst="rect">
            <a:avLst/>
          </a:prstGeom>
          <a:noFill/>
          <a:ln w="9525">
            <a:noFill/>
            <a:miter lim="800000"/>
            <a:headEnd/>
            <a:tailEnd/>
          </a:ln>
        </p:spPr>
        <p:txBody>
          <a:bodyPr vert="horz" wrap="square" lIns="96538" tIns="48275" rIns="96538" bIns="48275" numCol="1" anchor="b" anchorCtr="0" compatLnSpc="1">
            <a:prstTxWarp prst="textNoShape">
              <a:avLst/>
            </a:prstTxWarp>
          </a:bodyPr>
          <a:lstStyle>
            <a:lvl1pPr algn="r" defTabSz="963191">
              <a:defRPr sz="1200"/>
            </a:lvl1pPr>
          </a:lstStyle>
          <a:p>
            <a:pPr>
              <a:defRPr/>
            </a:pPr>
            <a:fld id="{85FF355A-BF25-422A-AD26-735C6B15CD4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526B766-B483-430F-B6D2-6323BAAF0924}" type="slidenum">
              <a:rPr lang="en-US" smtClean="0"/>
              <a:pPr/>
              <a:t>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homogenous</a:t>
            </a:r>
            <a:r>
              <a:rPr lang="en-US" baseline="0" dirty="0" smtClean="0"/>
              <a:t> claims groups, with sufficient data in each.</a:t>
            </a:r>
          </a:p>
          <a:p>
            <a:r>
              <a:rPr lang="en-US" baseline="0" dirty="0" smtClean="0"/>
              <a:t>One coverage type.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homogenous</a:t>
            </a:r>
            <a:r>
              <a:rPr lang="en-US" baseline="0" dirty="0" smtClean="0"/>
              <a:t> claims groups, with sufficient data in each.</a:t>
            </a:r>
          </a:p>
          <a:p>
            <a:r>
              <a:rPr lang="en-US" baseline="0" dirty="0" smtClean="0"/>
              <a:t>One coverage type.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Mixing (discrete) zero losses with continuous positive losses.</a:t>
            </a:r>
          </a:p>
          <a:p>
            <a:r>
              <a:rPr lang="en-US" baseline="0" dirty="0" err="1" smtClean="0"/>
              <a:t>Tweedie</a:t>
            </a:r>
            <a:r>
              <a:rPr lang="en-US" baseline="0" dirty="0" smtClean="0"/>
              <a:t> characterized as a compound Poisson-Gamma,</a:t>
            </a:r>
          </a:p>
          <a:p>
            <a:r>
              <a:rPr lang="en-US" baseline="0" dirty="0" smtClean="0"/>
              <a:t>alternatively compound Poisson by Smyth and Jorgensen.  (2002)</a:t>
            </a:r>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homogenous</a:t>
            </a:r>
            <a:r>
              <a:rPr lang="en-US" baseline="0" dirty="0" smtClean="0"/>
              <a:t> claims groups, with sufficient data in each.</a:t>
            </a:r>
          </a:p>
          <a:p>
            <a:r>
              <a:rPr lang="en-US" baseline="0" dirty="0" smtClean="0"/>
              <a:t>One coverage type.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homogenous</a:t>
            </a:r>
            <a:r>
              <a:rPr lang="en-US" baseline="0" dirty="0" smtClean="0"/>
              <a:t> claims groups, with sufficient data in each.</a:t>
            </a:r>
          </a:p>
          <a:p>
            <a:r>
              <a:rPr lang="en-US" baseline="0" dirty="0" smtClean="0"/>
              <a:t>One coverage type.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Log link</a:t>
            </a:r>
            <a:r>
              <a:rPr lang="en-US" baseline="0" dirty="0" smtClean="0"/>
              <a:t> implies multiplicative structure.</a:t>
            </a:r>
          </a:p>
          <a:p>
            <a:r>
              <a:rPr lang="en-US" baseline="0" dirty="0" smtClean="0"/>
              <a:t>Poisson can be </a:t>
            </a:r>
            <a:r>
              <a:rPr lang="en-US" baseline="0" dirty="0" err="1" smtClean="0"/>
              <a:t>overdispersed</a:t>
            </a:r>
            <a:r>
              <a:rPr lang="en-US" baseline="0" dirty="0" smtClean="0"/>
              <a:t> (variance exceeding the assumption of variance = mean).</a:t>
            </a:r>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homogenous</a:t>
            </a:r>
            <a:r>
              <a:rPr lang="en-US" baseline="0" dirty="0" smtClean="0"/>
              <a:t> claims groups, with sufficient data in each.</a:t>
            </a:r>
          </a:p>
          <a:p>
            <a:r>
              <a:rPr lang="en-US" baseline="0" dirty="0" smtClean="0"/>
              <a:t>One coverage type.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homogenous</a:t>
            </a:r>
            <a:r>
              <a:rPr lang="en-US" baseline="0" dirty="0" smtClean="0"/>
              <a:t> claims groups, with sufficient data in each.</a:t>
            </a:r>
          </a:p>
          <a:p>
            <a:r>
              <a:rPr lang="en-US" baseline="0" dirty="0" smtClean="0"/>
              <a:t>One coverage type.</a:t>
            </a:r>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homogenous</a:t>
            </a:r>
            <a:r>
              <a:rPr lang="en-US" baseline="0" dirty="0" smtClean="0"/>
              <a:t> claims groups, with sufficient data in each.</a:t>
            </a:r>
          </a:p>
          <a:p>
            <a:r>
              <a:rPr lang="en-US" baseline="0" dirty="0" smtClean="0"/>
              <a:t>One coverage type.</a:t>
            </a:r>
            <a:endParaRPr lang="en-US" dirty="0"/>
          </a:p>
        </p:txBody>
      </p:sp>
      <p:sp>
        <p:nvSpPr>
          <p:cNvPr id="4" name="Slide Number Placeholder 3"/>
          <p:cNvSpPr>
            <a:spLocks noGrp="1"/>
          </p:cNvSpPr>
          <p:nvPr>
            <p:ph type="sldNum" sz="quarter" idx="10"/>
          </p:nvPr>
        </p:nvSpPr>
        <p:spPr/>
        <p:txBody>
          <a:bodyPr/>
          <a:lstStyle/>
          <a:p>
            <a:pPr>
              <a:defRPr/>
            </a:pPr>
            <a:fld id="{85FF355A-BF25-422A-AD26-735C6B15CD46}"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0"/>
            <a:ext cx="19621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0"/>
            <a:ext cx="57340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4341" y="0"/>
            <a:ext cx="6711194" cy="1333850"/>
          </a:xfrm>
        </p:spPr>
        <p:txBody>
          <a:bodyPr/>
          <a:lstStyle>
            <a:lvl1pPr algn="l">
              <a:defRPr sz="2400" i="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Wingdings" pitchFamily="2" charset="2"/>
              <a:buChar char="Ø"/>
              <a:defRPr/>
            </a:lvl1pPr>
            <a:lvl2pPr>
              <a:buFont typeface="Wingdings" pitchFamily="2" charset="2"/>
              <a:buChar char="§"/>
              <a:defRPr/>
            </a:lvl2pPr>
            <a:lvl3pPr>
              <a:buFont typeface="Arial" pitchFamily="34" charset="0"/>
              <a:buChar char="•"/>
              <a:defRPr sz="2000"/>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7B120C9C-463F-4E56-A486-D11947D3ECEE}"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72647AE-ACDE-4EE2-B5CA-F4CFAC192DF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A56A0A8-E26E-4A0E-A3F9-B7003C521C1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2E22AE3-4D76-41B9-B36E-8AE9AA110B15}"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55FB9E47-7FF8-4B7D-AB3C-3D3944E4D25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F3A51BA-6329-43D3-B57E-3B900172C81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CAB8980-5320-46CF-9051-15BCF963745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7B2C97E-3E5B-47CE-B682-62F166B3F66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B7E5111-24AB-457A-9D13-2B7B90307FCB}"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0"/>
            <a:ext cx="19621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0"/>
            <a:ext cx="57340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E85E4DF-9D83-4209-B8A5-6B650FAACA7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2A7AD2C2-59DA-4583-92D7-D208236E47C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 Box 5"/>
          <p:cNvSpPr txBox="1">
            <a:spLocks noChangeArrowheads="1"/>
          </p:cNvSpPr>
          <p:nvPr userDrawn="1"/>
        </p:nvSpPr>
        <p:spPr bwMode="auto">
          <a:xfrm>
            <a:off x="377825" y="6553200"/>
            <a:ext cx="2362200" cy="304800"/>
          </a:xfrm>
          <a:prstGeom prst="rect">
            <a:avLst/>
          </a:prstGeom>
          <a:noFill/>
          <a:ln w="9525">
            <a:noFill/>
            <a:miter lim="800000"/>
            <a:headEnd/>
            <a:tailEnd/>
          </a:ln>
          <a:effectLst/>
        </p:spPr>
        <p:txBody>
          <a:bodyPr lIns="91429" tIns="45714" rIns="91429" bIns="45714">
            <a:spAutoFit/>
          </a:bodyPr>
          <a:lstStyle/>
          <a:p>
            <a:pPr>
              <a:spcBef>
                <a:spcPct val="50000"/>
              </a:spcBef>
              <a:defRPr/>
            </a:pPr>
            <a:r>
              <a:rPr lang="en-US" sz="1400" b="1" dirty="0">
                <a:latin typeface="Arial" charset="0"/>
              </a:rPr>
              <a:t>Privileged &amp; Confidential</a:t>
            </a:r>
          </a:p>
        </p:txBody>
      </p:sp>
      <p:sp>
        <p:nvSpPr>
          <p:cNvPr id="13315" name="Rectangle 2"/>
          <p:cNvSpPr>
            <a:spLocks noGrp="1" noChangeArrowheads="1"/>
          </p:cNvSpPr>
          <p:nvPr>
            <p:ph type="title"/>
          </p:nvPr>
        </p:nvSpPr>
        <p:spPr bwMode="auto">
          <a:xfrm>
            <a:off x="609600" y="0"/>
            <a:ext cx="7772400" cy="1143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331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Unicode MS" pitchFamily="34" charset="-128"/>
        </a:defRPr>
      </a:lvl2pPr>
      <a:lvl3pPr algn="ctr" rtl="0" eaLnBrk="0" fontAlgn="base" hangingPunct="0">
        <a:spcBef>
          <a:spcPct val="0"/>
        </a:spcBef>
        <a:spcAft>
          <a:spcPct val="0"/>
        </a:spcAft>
        <a:defRPr sz="2800">
          <a:solidFill>
            <a:schemeClr val="tx2"/>
          </a:solidFill>
          <a:latin typeface="Arial Unicode MS" pitchFamily="34" charset="-128"/>
        </a:defRPr>
      </a:lvl3pPr>
      <a:lvl4pPr algn="ctr" rtl="0" eaLnBrk="0" fontAlgn="base" hangingPunct="0">
        <a:spcBef>
          <a:spcPct val="0"/>
        </a:spcBef>
        <a:spcAft>
          <a:spcPct val="0"/>
        </a:spcAft>
        <a:defRPr sz="2800">
          <a:solidFill>
            <a:schemeClr val="tx2"/>
          </a:solidFill>
          <a:latin typeface="Arial Unicode MS" pitchFamily="34" charset="-128"/>
        </a:defRPr>
      </a:lvl4pPr>
      <a:lvl5pPr algn="ctr" rtl="0" eaLnBrk="0" fontAlgn="base" hangingPunct="0">
        <a:spcBef>
          <a:spcPct val="0"/>
        </a:spcBef>
        <a:spcAft>
          <a:spcPct val="0"/>
        </a:spcAft>
        <a:defRPr sz="2800">
          <a:solidFill>
            <a:schemeClr val="tx2"/>
          </a:solidFill>
          <a:latin typeface="Arial Unicode MS" pitchFamily="34" charset="-128"/>
        </a:defRPr>
      </a:lvl5pPr>
      <a:lvl6pPr marL="457200" algn="ctr" rtl="0" fontAlgn="base">
        <a:spcBef>
          <a:spcPct val="0"/>
        </a:spcBef>
        <a:spcAft>
          <a:spcPct val="0"/>
        </a:spcAft>
        <a:defRPr sz="2800">
          <a:solidFill>
            <a:schemeClr val="tx2"/>
          </a:solidFill>
          <a:latin typeface="Arial Unicode MS" pitchFamily="34" charset="-128"/>
        </a:defRPr>
      </a:lvl6pPr>
      <a:lvl7pPr marL="914400" algn="ctr" rtl="0" fontAlgn="base">
        <a:spcBef>
          <a:spcPct val="0"/>
        </a:spcBef>
        <a:spcAft>
          <a:spcPct val="0"/>
        </a:spcAft>
        <a:defRPr sz="2800">
          <a:solidFill>
            <a:schemeClr val="tx2"/>
          </a:solidFill>
          <a:latin typeface="Arial Unicode MS" pitchFamily="34" charset="-128"/>
        </a:defRPr>
      </a:lvl7pPr>
      <a:lvl8pPr marL="1371600" algn="ctr" rtl="0" fontAlgn="base">
        <a:spcBef>
          <a:spcPct val="0"/>
        </a:spcBef>
        <a:spcAft>
          <a:spcPct val="0"/>
        </a:spcAft>
        <a:defRPr sz="2800">
          <a:solidFill>
            <a:schemeClr val="tx2"/>
          </a:solidFill>
          <a:latin typeface="Arial Unicode MS" pitchFamily="34" charset="-128"/>
        </a:defRPr>
      </a:lvl8pPr>
      <a:lvl9pPr marL="1828800" algn="ctr" rtl="0" fontAlgn="base">
        <a:spcBef>
          <a:spcPct val="0"/>
        </a:spcBef>
        <a:spcAft>
          <a:spcPct val="0"/>
        </a:spcAft>
        <a:defRPr sz="2800">
          <a:solidFill>
            <a:schemeClr val="tx2"/>
          </a:solidFill>
          <a:latin typeface="Arial Unicode MS" pitchFamily="3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0"/>
            <a:ext cx="7772400" cy="1143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defRPr sz="1400"/>
            </a:lvl1pPr>
          </a:lstStyle>
          <a:p>
            <a:pPr>
              <a:defRPr/>
            </a:pPr>
            <a:fld id="{7BD00C7D-4487-47C3-AAD9-3337F66B6582}" type="slidenum">
              <a:rPr lang="en-US">
                <a:solidFill>
                  <a:srgbClr val="000000"/>
                </a:solidFill>
              </a:rPr>
              <a:pPr>
                <a:defRPr/>
              </a:pPr>
              <a:t>‹#›</a:t>
            </a:fld>
            <a:endParaRPr lang="en-US" dirty="0">
              <a:solidFill>
                <a:srgbClr val="000000"/>
              </a:solidFill>
            </a:endParaRPr>
          </a:p>
        </p:txBody>
      </p:sp>
      <p:sp>
        <p:nvSpPr>
          <p:cNvPr id="1032" name="Text Box 8"/>
          <p:cNvSpPr txBox="1">
            <a:spLocks noChangeArrowheads="1"/>
          </p:cNvSpPr>
          <p:nvPr userDrawn="1"/>
        </p:nvSpPr>
        <p:spPr bwMode="auto">
          <a:xfrm>
            <a:off x="225425" y="6553200"/>
            <a:ext cx="2362200" cy="304800"/>
          </a:xfrm>
          <a:prstGeom prst="rect">
            <a:avLst/>
          </a:prstGeom>
          <a:noFill/>
          <a:ln w="9525">
            <a:noFill/>
            <a:miter lim="800000"/>
            <a:headEnd/>
            <a:tailEnd/>
          </a:ln>
          <a:effectLst/>
        </p:spPr>
        <p:txBody>
          <a:bodyPr lIns="91429" tIns="45714" rIns="91429" bIns="45714">
            <a:spAutoFit/>
          </a:bodyPr>
          <a:lstStyle/>
          <a:p>
            <a:pPr>
              <a:spcBef>
                <a:spcPct val="50000"/>
              </a:spcBef>
              <a:defRPr/>
            </a:pPr>
            <a:r>
              <a:rPr lang="en-US" sz="1400" b="1" dirty="0">
                <a:solidFill>
                  <a:srgbClr val="000000"/>
                </a:solidFill>
                <a:latin typeface="Arial" charset="0"/>
              </a:rPr>
              <a:t>Privileged &amp; Confidential</a:t>
            </a:r>
          </a:p>
        </p:txBody>
      </p:sp>
      <p:sp>
        <p:nvSpPr>
          <p:cNvPr id="1034" name="Line 10"/>
          <p:cNvSpPr>
            <a:spLocks noChangeShapeType="1"/>
          </p:cNvSpPr>
          <p:nvPr userDrawn="1"/>
        </p:nvSpPr>
        <p:spPr bwMode="auto">
          <a:xfrm>
            <a:off x="669925" y="1320800"/>
            <a:ext cx="7772400" cy="0"/>
          </a:xfrm>
          <a:prstGeom prst="line">
            <a:avLst/>
          </a:prstGeom>
          <a:noFill/>
          <a:ln w="57150" cmpd="thinThick">
            <a:solidFill>
              <a:schemeClr val="tx1"/>
            </a:solidFill>
            <a:round/>
            <a:headEnd/>
            <a:tailEnd/>
          </a:ln>
          <a:effectLst/>
        </p:spPr>
        <p:txBody>
          <a:bodyPr wrap="none" anchor="ctr"/>
          <a:lstStyle/>
          <a:p>
            <a:pPr>
              <a:defRPr/>
            </a:pPr>
            <a:endParaRPr lang="en-US" dirty="0">
              <a:solidFill>
                <a:srgbClr val="000000"/>
              </a:solidFill>
            </a:endParaRPr>
          </a:p>
        </p:txBody>
      </p:sp>
      <p:pic>
        <p:nvPicPr>
          <p:cNvPr id="1031" name="Picture 8"/>
          <p:cNvPicPr>
            <a:picLocks noChangeAspect="1" noChangeArrowheads="1"/>
          </p:cNvPicPr>
          <p:nvPr userDrawn="1"/>
        </p:nvPicPr>
        <p:blipFill>
          <a:blip r:embed="rId13" cstate="print"/>
          <a:srcRect/>
          <a:stretch>
            <a:fillRect/>
          </a:stretch>
        </p:blipFill>
        <p:spPr bwMode="auto">
          <a:xfrm>
            <a:off x="7329488" y="188913"/>
            <a:ext cx="1747837" cy="490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Unicode MS" pitchFamily="34" charset="-128"/>
        </a:defRPr>
      </a:lvl2pPr>
      <a:lvl3pPr algn="ctr" rtl="0" eaLnBrk="0" fontAlgn="base" hangingPunct="0">
        <a:spcBef>
          <a:spcPct val="0"/>
        </a:spcBef>
        <a:spcAft>
          <a:spcPct val="0"/>
        </a:spcAft>
        <a:defRPr sz="2800">
          <a:solidFill>
            <a:schemeClr val="tx2"/>
          </a:solidFill>
          <a:latin typeface="Arial Unicode MS" pitchFamily="34" charset="-128"/>
        </a:defRPr>
      </a:lvl3pPr>
      <a:lvl4pPr algn="ctr" rtl="0" eaLnBrk="0" fontAlgn="base" hangingPunct="0">
        <a:spcBef>
          <a:spcPct val="0"/>
        </a:spcBef>
        <a:spcAft>
          <a:spcPct val="0"/>
        </a:spcAft>
        <a:defRPr sz="2800">
          <a:solidFill>
            <a:schemeClr val="tx2"/>
          </a:solidFill>
          <a:latin typeface="Arial Unicode MS" pitchFamily="34" charset="-128"/>
        </a:defRPr>
      </a:lvl4pPr>
      <a:lvl5pPr algn="ctr" rtl="0" eaLnBrk="0" fontAlgn="base" hangingPunct="0">
        <a:spcBef>
          <a:spcPct val="0"/>
        </a:spcBef>
        <a:spcAft>
          <a:spcPct val="0"/>
        </a:spcAft>
        <a:defRPr sz="2800">
          <a:solidFill>
            <a:schemeClr val="tx2"/>
          </a:solidFill>
          <a:latin typeface="Arial Unicode MS" pitchFamily="34" charset="-128"/>
        </a:defRPr>
      </a:lvl5pPr>
      <a:lvl6pPr marL="457200" algn="ctr" rtl="0" fontAlgn="base">
        <a:spcBef>
          <a:spcPct val="0"/>
        </a:spcBef>
        <a:spcAft>
          <a:spcPct val="0"/>
        </a:spcAft>
        <a:defRPr sz="2800">
          <a:solidFill>
            <a:schemeClr val="tx2"/>
          </a:solidFill>
          <a:latin typeface="Arial Unicode MS" pitchFamily="34" charset="-128"/>
        </a:defRPr>
      </a:lvl6pPr>
      <a:lvl7pPr marL="914400" algn="ctr" rtl="0" fontAlgn="base">
        <a:spcBef>
          <a:spcPct val="0"/>
        </a:spcBef>
        <a:spcAft>
          <a:spcPct val="0"/>
        </a:spcAft>
        <a:defRPr sz="2800">
          <a:solidFill>
            <a:schemeClr val="tx2"/>
          </a:solidFill>
          <a:latin typeface="Arial Unicode MS" pitchFamily="34" charset="-128"/>
        </a:defRPr>
      </a:lvl7pPr>
      <a:lvl8pPr marL="1371600" algn="ctr" rtl="0" fontAlgn="base">
        <a:spcBef>
          <a:spcPct val="0"/>
        </a:spcBef>
        <a:spcAft>
          <a:spcPct val="0"/>
        </a:spcAft>
        <a:defRPr sz="2800">
          <a:solidFill>
            <a:schemeClr val="tx2"/>
          </a:solidFill>
          <a:latin typeface="Arial Unicode MS" pitchFamily="34" charset="-128"/>
        </a:defRPr>
      </a:lvl8pPr>
      <a:lvl9pPr marL="1828800" algn="ctr" rtl="0" fontAlgn="base">
        <a:spcBef>
          <a:spcPct val="0"/>
        </a:spcBef>
        <a:spcAft>
          <a:spcPct val="0"/>
        </a:spcAft>
        <a:defRPr sz="2800">
          <a:solidFill>
            <a:schemeClr val="tx2"/>
          </a:solidFill>
          <a:latin typeface="Arial Unicode MS" pitchFamily="3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spcBef>
                <a:spcPct val="50000"/>
              </a:spcBef>
            </a:pPr>
            <a:r>
              <a:rPr lang="en-US" b="1" dirty="0" smtClean="0">
                <a:latin typeface="Calibri" pitchFamily="34" charset="0"/>
              </a:rPr>
              <a:t>Frequency and Severity</a:t>
            </a:r>
            <a:br>
              <a:rPr lang="en-US" b="1" dirty="0" smtClean="0">
                <a:latin typeface="Calibri" pitchFamily="34" charset="0"/>
              </a:rPr>
            </a:br>
            <a:r>
              <a:rPr lang="en-US" b="1" dirty="0" smtClean="0">
                <a:latin typeface="Calibri" pitchFamily="34" charset="0"/>
              </a:rPr>
              <a:t> vs. Loss Cost Modeling</a:t>
            </a:r>
            <a:br>
              <a:rPr lang="en-US" b="1" dirty="0" smtClean="0">
                <a:latin typeface="Calibri" pitchFamily="34" charset="0"/>
              </a:rPr>
            </a:br>
            <a:endParaRPr lang="en-US" dirty="0">
              <a:latin typeface="Calibri" pitchFamily="34" charset="0"/>
            </a:endParaRPr>
          </a:p>
        </p:txBody>
      </p:sp>
      <p:sp>
        <p:nvSpPr>
          <p:cNvPr id="3" name="Subtitle 2"/>
          <p:cNvSpPr>
            <a:spLocks noGrp="1"/>
          </p:cNvSpPr>
          <p:nvPr>
            <p:ph type="subTitle" idx="1"/>
          </p:nvPr>
        </p:nvSpPr>
        <p:spPr>
          <a:xfrm>
            <a:off x="1371600" y="3657600"/>
            <a:ext cx="6400800" cy="1981200"/>
          </a:xfrm>
        </p:spPr>
        <p:txBody>
          <a:bodyPr>
            <a:noAutofit/>
          </a:bodyPr>
          <a:lstStyle/>
          <a:p>
            <a:pPr>
              <a:spcBef>
                <a:spcPct val="50000"/>
              </a:spcBef>
            </a:pPr>
            <a:r>
              <a:rPr lang="en-US" sz="1800" b="1" dirty="0" smtClean="0">
                <a:latin typeface="Calibri" pitchFamily="34" charset="0"/>
              </a:rPr>
              <a:t>CAS 2012 Ratemaking and Product Management Seminar</a:t>
            </a:r>
          </a:p>
          <a:p>
            <a:pPr>
              <a:spcBef>
                <a:spcPct val="50000"/>
              </a:spcBef>
            </a:pPr>
            <a:endParaRPr lang="en-US" sz="1800" b="1" dirty="0" smtClean="0">
              <a:latin typeface="Calibri" pitchFamily="34" charset="0"/>
            </a:endParaRPr>
          </a:p>
          <a:p>
            <a:pPr>
              <a:spcBef>
                <a:spcPct val="50000"/>
              </a:spcBef>
            </a:pPr>
            <a:r>
              <a:rPr lang="en-US" sz="1800" b="1" dirty="0" smtClean="0">
                <a:latin typeface="Calibri" pitchFamily="34" charset="0"/>
              </a:rPr>
              <a:t>March 2012</a:t>
            </a:r>
          </a:p>
          <a:p>
            <a:pPr>
              <a:spcBef>
                <a:spcPct val="50000"/>
              </a:spcBef>
            </a:pPr>
            <a:r>
              <a:rPr lang="en-US" sz="1800" b="1" dirty="0" smtClean="0">
                <a:latin typeface="Calibri" pitchFamily="34" charset="0"/>
              </a:rPr>
              <a:t>Philadelphia, PA</a:t>
            </a:r>
          </a:p>
          <a:p>
            <a:pPr>
              <a:spcBef>
                <a:spcPct val="50000"/>
              </a:spcBef>
            </a:pPr>
            <a:r>
              <a:rPr lang="en-US" sz="1800" b="1" dirty="0" smtClean="0">
                <a:latin typeface="Calibri" pitchFamily="34" charset="0"/>
              </a:rPr>
              <a:t>Alietia Caughron, PhD</a:t>
            </a:r>
          </a:p>
          <a:p>
            <a:pPr>
              <a:spcBef>
                <a:spcPct val="50000"/>
              </a:spcBef>
            </a:pPr>
            <a:r>
              <a:rPr lang="en-US" sz="1800" b="1" dirty="0" smtClean="0">
                <a:latin typeface="Calibri" pitchFamily="34" charset="0"/>
              </a:rPr>
              <a:t>Homesite Insurance Group</a:t>
            </a:r>
            <a:endParaRPr lang="en-US" sz="18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294967295"/>
          </p:nvPr>
        </p:nvSpPr>
        <p:spPr>
          <a:xfrm>
            <a:off x="6553200" y="6245225"/>
            <a:ext cx="2133600" cy="476250"/>
          </a:xfrm>
          <a:prstGeom prst="rect">
            <a:avLst/>
          </a:prstGeom>
          <a:noFill/>
        </p:spPr>
        <p:txBody>
          <a:bodyPr/>
          <a:lstStyle/>
          <a:p>
            <a:fld id="{D21274B3-DB7D-417F-8779-1868F09EDF2E}" type="slidenum">
              <a:rPr lang="en-US" smtClean="0"/>
              <a:pPr/>
              <a:t>10</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latin typeface="Calibri" pitchFamily="34" charset="0"/>
              </a:rPr>
              <a:t>Selected variables</a:t>
            </a:r>
            <a:endParaRPr lang="en-US" dirty="0" smtClean="0">
              <a:latin typeface="Calibri" pitchFamily="34" charset="0"/>
            </a:endParaRPr>
          </a:p>
        </p:txBody>
      </p:sp>
      <p:graphicFrame>
        <p:nvGraphicFramePr>
          <p:cNvPr id="5" name="Content Placeholder 7"/>
          <p:cNvGraphicFramePr>
            <a:graphicFrameLocks/>
          </p:cNvGraphicFramePr>
          <p:nvPr/>
        </p:nvGraphicFramePr>
        <p:xfrm>
          <a:off x="646176" y="1584958"/>
          <a:ext cx="8022335" cy="4200104"/>
        </p:xfrm>
        <a:graphic>
          <a:graphicData uri="http://schemas.openxmlformats.org/drawingml/2006/table">
            <a:tbl>
              <a:tblPr firstRow="1" bandRow="1">
                <a:tableStyleId>{5C22544A-7EE6-4342-B048-85BDC9FD1C3A}</a:tableStyleId>
              </a:tblPr>
              <a:tblGrid>
                <a:gridCol w="2150948"/>
                <a:gridCol w="1980445"/>
                <a:gridCol w="1945471"/>
                <a:gridCol w="1945471"/>
              </a:tblGrid>
              <a:tr h="261999">
                <a:tc>
                  <a:txBody>
                    <a:bodyPr/>
                    <a:lstStyle/>
                    <a:p>
                      <a:pPr algn="ctr"/>
                      <a:r>
                        <a:rPr lang="en-US" sz="2400" dirty="0" smtClean="0">
                          <a:latin typeface="Calibri" pitchFamily="34" charset="0"/>
                        </a:rPr>
                        <a:t>Variable</a:t>
                      </a:r>
                      <a:endParaRPr lang="en-US" sz="2400" dirty="0">
                        <a:latin typeface="Calibri" pitchFamily="34" charset="0"/>
                      </a:endParaRPr>
                    </a:p>
                  </a:txBody>
                  <a:tcPr anchor="ctr">
                    <a:lnB w="9525" cap="flat" cmpd="sng" algn="ctr">
                      <a:solidFill>
                        <a:schemeClr val="bg1"/>
                      </a:solidFill>
                      <a:prstDash val="solid"/>
                      <a:round/>
                      <a:headEnd type="none" w="med" len="med"/>
                      <a:tailEnd type="none" w="med" len="med"/>
                    </a:lnB>
                  </a:tcPr>
                </a:tc>
                <a:tc>
                  <a:txBody>
                    <a:bodyPr/>
                    <a:lstStyle/>
                    <a:p>
                      <a:pPr algn="ctr"/>
                      <a:r>
                        <a:rPr lang="en-US" sz="2400" b="1" dirty="0" smtClean="0">
                          <a:latin typeface="Calibri" pitchFamily="34" charset="0"/>
                        </a:rPr>
                        <a:t>Frequency</a:t>
                      </a:r>
                      <a:endParaRPr lang="en-US" sz="2400" b="1" dirty="0">
                        <a:latin typeface="Calibri" pitchFamily="34" charset="0"/>
                      </a:endParaRPr>
                    </a:p>
                  </a:txBody>
                  <a:tcPr anchor="ctr">
                    <a:lnB w="9525" cap="flat" cmpd="sng" algn="ctr">
                      <a:solidFill>
                        <a:schemeClr val="bg1"/>
                      </a:solidFill>
                      <a:prstDash val="solid"/>
                      <a:round/>
                      <a:headEnd type="none" w="med" len="med"/>
                      <a:tailEnd type="none" w="med" len="med"/>
                    </a:lnB>
                  </a:tcPr>
                </a:tc>
                <a:tc>
                  <a:txBody>
                    <a:bodyPr/>
                    <a:lstStyle/>
                    <a:p>
                      <a:pPr algn="ctr"/>
                      <a:r>
                        <a:rPr lang="en-US" sz="2400" b="1" dirty="0" smtClean="0">
                          <a:latin typeface="Calibri" pitchFamily="34" charset="0"/>
                        </a:rPr>
                        <a:t>Severity</a:t>
                      </a:r>
                      <a:endParaRPr lang="en-US" sz="2400" b="1" dirty="0">
                        <a:latin typeface="Calibri" pitchFamily="34" charset="0"/>
                      </a:endParaRPr>
                    </a:p>
                  </a:txBody>
                  <a:tcPr anchor="ctr">
                    <a:lnB w="9525" cap="flat" cmpd="sng" algn="ctr">
                      <a:solidFill>
                        <a:schemeClr val="bg1"/>
                      </a:solidFill>
                      <a:prstDash val="solid"/>
                      <a:round/>
                      <a:headEnd type="none" w="med" len="med"/>
                      <a:tailEnd type="none" w="med" len="med"/>
                    </a:lnB>
                  </a:tcPr>
                </a:tc>
                <a:tc>
                  <a:txBody>
                    <a:bodyPr/>
                    <a:lstStyle/>
                    <a:p>
                      <a:pPr algn="ctr"/>
                      <a:r>
                        <a:rPr lang="en-US" sz="2400" b="1" dirty="0" smtClean="0">
                          <a:latin typeface="Calibri" pitchFamily="34" charset="0"/>
                        </a:rPr>
                        <a:t>Pure Premium</a:t>
                      </a:r>
                      <a:endParaRPr lang="en-US" sz="2400" b="1" dirty="0">
                        <a:latin typeface="Calibri" pitchFamily="34" charset="0"/>
                      </a:endParaRPr>
                    </a:p>
                  </a:txBody>
                  <a:tcPr anchor="ctr">
                    <a:lnB w="9525" cap="flat" cmpd="sng" algn="ctr">
                      <a:solidFill>
                        <a:schemeClr val="bg1"/>
                      </a:solidFill>
                      <a:prstDash val="solid"/>
                      <a:round/>
                      <a:headEnd type="none" w="med" len="med"/>
                      <a:tailEnd type="none" w="med" len="med"/>
                    </a:lnB>
                  </a:tcPr>
                </a:tc>
              </a:tr>
              <a:tr h="284584">
                <a:tc>
                  <a:txBody>
                    <a:bodyPr/>
                    <a:lstStyle/>
                    <a:p>
                      <a:pPr algn="ctr" fontAlgn="t"/>
                      <a:r>
                        <a:rPr lang="en-US" sz="2400" b="0" i="0" u="none" strike="noStrike" dirty="0" smtClean="0">
                          <a:solidFill>
                            <a:srgbClr val="000000"/>
                          </a:solidFill>
                          <a:latin typeface="Calibri" pitchFamily="34" charset="0"/>
                        </a:rPr>
                        <a:t>1</a:t>
                      </a:r>
                      <a:endParaRPr lang="en-US" sz="2400" b="0" i="0" u="none" strike="noStrike" dirty="0">
                        <a:solidFill>
                          <a:srgbClr val="000000"/>
                        </a:solidFill>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r>
              <a:tr h="340878">
                <a:tc>
                  <a:txBody>
                    <a:bodyPr/>
                    <a:lstStyle/>
                    <a:p>
                      <a:pPr algn="ctr" fontAlgn="t"/>
                      <a:r>
                        <a:rPr lang="en-US" sz="2400" b="0" i="0" u="none" strike="noStrike" dirty="0" smtClean="0">
                          <a:solidFill>
                            <a:srgbClr val="000000"/>
                          </a:solidFill>
                          <a:latin typeface="Calibri" pitchFamily="34" charset="0"/>
                        </a:rPr>
                        <a:t>2</a:t>
                      </a:r>
                      <a:endParaRPr lang="en-US" sz="2400" b="0" i="0" u="none" strike="noStrike" dirty="0">
                        <a:solidFill>
                          <a:srgbClr val="000000"/>
                        </a:solidFill>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None/>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3</a:t>
                      </a:r>
                      <a:endParaRPr lang="en-US" sz="2400" b="0" i="0" u="none" strike="noStrike" dirty="0">
                        <a:solidFill>
                          <a:srgbClr val="000000"/>
                        </a:solidFill>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4</a:t>
                      </a:r>
                      <a:endParaRPr lang="en-US" sz="2400" b="0" i="0" u="none" strike="noStrike" dirty="0">
                        <a:solidFill>
                          <a:srgbClr val="000000"/>
                        </a:solidFill>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None/>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5</a:t>
                      </a:r>
                      <a:endParaRPr lang="en-US" sz="2400" b="0" i="0" u="none" strike="noStrike" dirty="0">
                        <a:solidFill>
                          <a:srgbClr val="000000"/>
                        </a:solidFill>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r h="340878">
                <a:tc>
                  <a:txBody>
                    <a:bodyPr/>
                    <a:lstStyle/>
                    <a:p>
                      <a:pPr algn="ctr" fontAlgn="t"/>
                      <a:r>
                        <a:rPr lang="en-US" sz="2400" b="0" i="0" u="none" strike="noStrike" dirty="0" smtClean="0">
                          <a:solidFill>
                            <a:srgbClr val="000000"/>
                          </a:solidFill>
                          <a:latin typeface="Calibri" pitchFamily="34" charset="0"/>
                        </a:rPr>
                        <a:t>6</a:t>
                      </a:r>
                      <a:endParaRPr lang="en-US" sz="2400" b="0" i="0" u="none" strike="noStrike" dirty="0">
                        <a:solidFill>
                          <a:srgbClr val="000000"/>
                        </a:solidFill>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None/>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7</a:t>
                      </a:r>
                      <a:endParaRPr lang="en-US" sz="2400" b="0" i="0" u="none" strike="noStrike" dirty="0">
                        <a:solidFill>
                          <a:srgbClr val="000000"/>
                        </a:solidFill>
                        <a:latin typeface="Calibri" pitchFamily="34" charset="0"/>
                      </a:endParaRPr>
                    </a:p>
                  </a:txBody>
                  <a:tcPr marL="7094" marR="7094" marT="7094" marB="0" anchor="ctr"/>
                </a:tc>
                <a:tc>
                  <a:txBody>
                    <a:bodyPr/>
                    <a:lstStyle/>
                    <a:p>
                      <a:pPr algn="ctr">
                        <a:buFont typeface="Wingdings" pitchFamily="2" charset="2"/>
                        <a:buNone/>
                      </a:pP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r h="383583">
                <a:tc>
                  <a:txBody>
                    <a:bodyPr/>
                    <a:lstStyle/>
                    <a:p>
                      <a:pPr algn="ctr" fontAlgn="t"/>
                      <a:r>
                        <a:rPr lang="en-US" sz="2400" b="0" i="0" u="none" strike="noStrike" dirty="0" smtClean="0">
                          <a:solidFill>
                            <a:srgbClr val="000000"/>
                          </a:solidFill>
                          <a:latin typeface="Calibri" pitchFamily="34" charset="0"/>
                        </a:rPr>
                        <a:t>…</a:t>
                      </a:r>
                      <a:endParaRPr lang="en-US" sz="2400" b="0" i="0" u="none" strike="noStrike" dirty="0">
                        <a:solidFill>
                          <a:srgbClr val="000000"/>
                        </a:solidFill>
                        <a:latin typeface="Calibri" pitchFamily="34" charset="0"/>
                      </a:endParaRPr>
                    </a:p>
                  </a:txBody>
                  <a:tcPr marL="7094" marR="7094" marT="7094" marB="0" anchor="ctr"/>
                </a:tc>
                <a:tc>
                  <a:txBody>
                    <a:bodyPr/>
                    <a:lstStyle/>
                    <a:p>
                      <a:pPr algn="ctr"/>
                      <a:endParaRPr lang="en-US" sz="2400">
                        <a:latin typeface="Calibri" pitchFamily="34" charset="0"/>
                      </a:endParaRPr>
                    </a:p>
                  </a:txBody>
                  <a:tcPr marL="7094" marR="7094" marT="7094"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itchFamily="34" charset="0"/>
                        </a:rPr>
                        <a:t>   </a:t>
                      </a: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r h="383583">
                <a:tc>
                  <a:txBody>
                    <a:bodyPr/>
                    <a:lstStyle/>
                    <a:p>
                      <a:pPr algn="ctr" fontAlgn="t"/>
                      <a:r>
                        <a:rPr lang="en-US" sz="2400" b="0" i="0" u="none" strike="noStrike" dirty="0" smtClean="0">
                          <a:solidFill>
                            <a:srgbClr val="000000"/>
                          </a:solidFill>
                          <a:latin typeface="Calibri" pitchFamily="34" charset="0"/>
                        </a:rPr>
                        <a:t>15</a:t>
                      </a:r>
                      <a:endParaRPr lang="en-US" sz="2400" b="0" i="0" u="none" strike="noStrike" dirty="0">
                        <a:solidFill>
                          <a:srgbClr val="000000"/>
                        </a:solidFill>
                        <a:latin typeface="Calibri" pitchFamily="34" charset="0"/>
                      </a:endParaRPr>
                    </a:p>
                  </a:txBody>
                  <a:tcPr marL="7094" marR="7094" marT="7094" marB="0" anchor="ctr"/>
                </a:tc>
                <a:tc>
                  <a:txBody>
                    <a:bodyPr/>
                    <a:lstStyle/>
                    <a:p>
                      <a:pPr algn="ctr"/>
                      <a:endParaRPr lang="en-US" sz="2400">
                        <a:latin typeface="Calibri" pitchFamily="34" charset="0"/>
                      </a:endParaRPr>
                    </a:p>
                  </a:txBody>
                  <a:tcPr marL="7094" marR="7094" marT="7094" marB="0" anchor="ct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2400" dirty="0" smtClean="0">
                          <a:latin typeface="Calibri" pitchFamily="34" charset="0"/>
                        </a:rPr>
                        <a:t> </a:t>
                      </a:r>
                    </a:p>
                  </a:txBody>
                  <a:tcPr marL="7094" marR="7094" marT="7094" marB="0" anchor="ctr"/>
                </a:tc>
                <a:tc>
                  <a:txBody>
                    <a:bodyPr/>
                    <a:lstStyle/>
                    <a:p>
                      <a:pPr algn="ctr">
                        <a:buFont typeface="Wingdings" pitchFamily="2" charset="2"/>
                        <a:buChar char="ü"/>
                      </a:pPr>
                      <a:r>
                        <a:rPr lang="en-US" sz="2400" dirty="0" smtClean="0">
                          <a:latin typeface="Calibri" pitchFamily="34" charset="0"/>
                        </a:rPr>
                        <a:t> </a:t>
                      </a:r>
                      <a:endParaRPr lang="en-US" sz="2400" dirty="0">
                        <a:latin typeface="Calibri" pitchFamily="34" charset="0"/>
                      </a:endParaRPr>
                    </a:p>
                  </a:txBody>
                  <a:tcPr marL="7094" marR="7094" marT="7094" marB="0"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294967295"/>
          </p:nvPr>
        </p:nvSpPr>
        <p:spPr>
          <a:xfrm>
            <a:off x="6553200" y="6245225"/>
            <a:ext cx="2133600" cy="476250"/>
          </a:xfrm>
          <a:prstGeom prst="rect">
            <a:avLst/>
          </a:prstGeom>
          <a:noFill/>
        </p:spPr>
        <p:txBody>
          <a:bodyPr/>
          <a:lstStyle/>
          <a:p>
            <a:fld id="{D21274B3-DB7D-417F-8779-1868F09EDF2E}" type="slidenum">
              <a:rPr lang="en-US" smtClean="0"/>
              <a:pPr/>
              <a:t>11</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latin typeface="Calibri" pitchFamily="34" charset="0"/>
              </a:rPr>
              <a:t>Selected variables (sorted)</a:t>
            </a:r>
            <a:endParaRPr lang="en-US" sz="2000" dirty="0" smtClean="0">
              <a:latin typeface="Calibri" pitchFamily="34" charset="0"/>
            </a:endParaRPr>
          </a:p>
        </p:txBody>
      </p:sp>
      <p:graphicFrame>
        <p:nvGraphicFramePr>
          <p:cNvPr id="5" name="Content Placeholder 7"/>
          <p:cNvGraphicFramePr>
            <a:graphicFrameLocks/>
          </p:cNvGraphicFramePr>
          <p:nvPr/>
        </p:nvGraphicFramePr>
        <p:xfrm>
          <a:off x="701040" y="1584958"/>
          <a:ext cx="7748016" cy="4583687"/>
        </p:xfrm>
        <a:graphic>
          <a:graphicData uri="http://schemas.openxmlformats.org/drawingml/2006/table">
            <a:tbl>
              <a:tblPr firstRow="1" bandRow="1">
                <a:tableStyleId>{5C22544A-7EE6-4342-B048-85BDC9FD1C3A}</a:tableStyleId>
              </a:tblPr>
              <a:tblGrid>
                <a:gridCol w="2077398"/>
                <a:gridCol w="1912726"/>
                <a:gridCol w="1878946"/>
                <a:gridCol w="1878946"/>
              </a:tblGrid>
              <a:tr h="261999">
                <a:tc>
                  <a:txBody>
                    <a:bodyPr/>
                    <a:lstStyle/>
                    <a:p>
                      <a:pPr algn="ctr"/>
                      <a:r>
                        <a:rPr lang="en-US" sz="2400" dirty="0" smtClean="0">
                          <a:latin typeface="Calibri" pitchFamily="34" charset="0"/>
                        </a:rPr>
                        <a:t>Order</a:t>
                      </a:r>
                      <a:endParaRPr lang="en-US" sz="2400" dirty="0">
                        <a:latin typeface="Calibri" pitchFamily="34" charset="0"/>
                      </a:endParaRPr>
                    </a:p>
                  </a:txBody>
                  <a:tcPr anchor="ctr">
                    <a:lnB w="9525" cap="flat" cmpd="sng" algn="ctr">
                      <a:solidFill>
                        <a:schemeClr val="bg1"/>
                      </a:solidFill>
                      <a:prstDash val="solid"/>
                      <a:round/>
                      <a:headEnd type="none" w="med" len="med"/>
                      <a:tailEnd type="none" w="med" len="med"/>
                    </a:lnB>
                  </a:tcPr>
                </a:tc>
                <a:tc>
                  <a:txBody>
                    <a:bodyPr/>
                    <a:lstStyle/>
                    <a:p>
                      <a:pPr algn="ctr"/>
                      <a:r>
                        <a:rPr lang="en-US" sz="2400" b="1" dirty="0" smtClean="0">
                          <a:latin typeface="Calibri" pitchFamily="34" charset="0"/>
                        </a:rPr>
                        <a:t>Frequency</a:t>
                      </a:r>
                      <a:endParaRPr lang="en-US" sz="2400" b="1" dirty="0">
                        <a:latin typeface="Calibri" pitchFamily="34" charset="0"/>
                      </a:endParaRPr>
                    </a:p>
                  </a:txBody>
                  <a:tcPr anchor="ctr">
                    <a:lnB w="9525" cap="flat" cmpd="sng" algn="ctr">
                      <a:solidFill>
                        <a:schemeClr val="bg1"/>
                      </a:solidFill>
                      <a:prstDash val="solid"/>
                      <a:round/>
                      <a:headEnd type="none" w="med" len="med"/>
                      <a:tailEnd type="none" w="med" len="med"/>
                    </a:lnB>
                  </a:tcPr>
                </a:tc>
                <a:tc>
                  <a:txBody>
                    <a:bodyPr/>
                    <a:lstStyle/>
                    <a:p>
                      <a:pPr algn="ctr"/>
                      <a:r>
                        <a:rPr lang="en-US" sz="2400" b="1" dirty="0" smtClean="0">
                          <a:latin typeface="Calibri" pitchFamily="34" charset="0"/>
                        </a:rPr>
                        <a:t>Severity</a:t>
                      </a:r>
                      <a:endParaRPr lang="en-US" sz="2400" b="1" dirty="0">
                        <a:latin typeface="Calibri" pitchFamily="34" charset="0"/>
                      </a:endParaRPr>
                    </a:p>
                  </a:txBody>
                  <a:tcPr anchor="ctr">
                    <a:lnB w="9525" cap="flat" cmpd="sng" algn="ctr">
                      <a:solidFill>
                        <a:schemeClr val="bg1"/>
                      </a:solidFill>
                      <a:prstDash val="solid"/>
                      <a:round/>
                      <a:headEnd type="none" w="med" len="med"/>
                      <a:tailEnd type="none" w="med" len="med"/>
                    </a:lnB>
                  </a:tcPr>
                </a:tc>
                <a:tc>
                  <a:txBody>
                    <a:bodyPr/>
                    <a:lstStyle/>
                    <a:p>
                      <a:pPr algn="ctr"/>
                      <a:r>
                        <a:rPr lang="en-US" sz="2400" b="1" dirty="0" smtClean="0">
                          <a:latin typeface="Calibri" pitchFamily="34" charset="0"/>
                        </a:rPr>
                        <a:t>Pure Premium</a:t>
                      </a:r>
                      <a:endParaRPr lang="en-US" sz="2400" b="1" dirty="0">
                        <a:latin typeface="Calibri" pitchFamily="34" charset="0"/>
                      </a:endParaRPr>
                    </a:p>
                  </a:txBody>
                  <a:tcPr anchor="ctr">
                    <a:lnB w="9525" cap="flat" cmpd="sng" algn="ctr">
                      <a:solidFill>
                        <a:schemeClr val="bg1"/>
                      </a:solidFill>
                      <a:prstDash val="solid"/>
                      <a:round/>
                      <a:headEnd type="none" w="med" len="med"/>
                      <a:tailEnd type="none" w="med" len="med"/>
                    </a:lnB>
                  </a:tcPr>
                </a:tc>
              </a:tr>
              <a:tr h="284584">
                <a:tc>
                  <a:txBody>
                    <a:bodyPr/>
                    <a:lstStyle/>
                    <a:p>
                      <a:pPr algn="ctr" fontAlgn="t"/>
                      <a:r>
                        <a:rPr lang="en-US" sz="2400" b="0" i="0" u="none" strike="noStrike" dirty="0" smtClean="0">
                          <a:solidFill>
                            <a:srgbClr val="000000"/>
                          </a:solidFill>
                          <a:latin typeface="Calibri" pitchFamily="34" charset="0"/>
                        </a:rPr>
                        <a:t>1</a:t>
                      </a:r>
                      <a:endParaRPr lang="en-US" sz="2400" b="0" i="0" u="none" strike="noStrike" dirty="0">
                        <a:solidFill>
                          <a:srgbClr val="000000"/>
                        </a:solidFill>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c>
                  <a:txBody>
                    <a:bodyPr/>
                    <a:lstStyle/>
                    <a:p>
                      <a:pPr algn="ctr">
                        <a:buFont typeface="Wingdings" pitchFamily="2" charset="2"/>
                        <a:buNone/>
                      </a:pPr>
                      <a:r>
                        <a:rPr lang="en-US" sz="2400" dirty="0" smtClean="0">
                          <a:latin typeface="Calibri" pitchFamily="34" charset="0"/>
                        </a:rPr>
                        <a:t>1</a:t>
                      </a:r>
                      <a:endParaRPr lang="en-US" sz="2400" dirty="0">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c>
                  <a:txBody>
                    <a:bodyPr/>
                    <a:lstStyle/>
                    <a:p>
                      <a:pPr algn="ctr">
                        <a:buFont typeface="Wingdings" pitchFamily="2" charset="2"/>
                        <a:buNone/>
                      </a:pPr>
                      <a:r>
                        <a:rPr lang="en-US" sz="2400" dirty="0" smtClean="0">
                          <a:latin typeface="Calibri" pitchFamily="34" charset="0"/>
                        </a:rPr>
                        <a:t>14</a:t>
                      </a:r>
                      <a:endParaRPr lang="en-US" sz="2400" dirty="0">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c>
                  <a:txBody>
                    <a:bodyPr/>
                    <a:lstStyle/>
                    <a:p>
                      <a:pPr algn="ctr">
                        <a:buFont typeface="Wingdings" pitchFamily="2" charset="2"/>
                        <a:buNone/>
                      </a:pPr>
                      <a:endParaRPr lang="en-US" sz="2400" dirty="0">
                        <a:latin typeface="Calibri" pitchFamily="34" charset="0"/>
                      </a:endParaRPr>
                    </a:p>
                  </a:txBody>
                  <a:tcPr marL="7094" marR="7094" marT="7094" marB="0" anchor="ctr">
                    <a:lnT w="9525" cap="flat" cmpd="sng" algn="ctr">
                      <a:solidFill>
                        <a:schemeClr val="bg1"/>
                      </a:solidFill>
                      <a:prstDash val="solid"/>
                      <a:round/>
                      <a:headEnd type="none" w="med" len="med"/>
                      <a:tailEnd type="none" w="med" len="med"/>
                    </a:lnT>
                  </a:tcPr>
                </a:tc>
              </a:tr>
              <a:tr h="340878">
                <a:tc>
                  <a:txBody>
                    <a:bodyPr/>
                    <a:lstStyle/>
                    <a:p>
                      <a:pPr algn="ctr" fontAlgn="t"/>
                      <a:r>
                        <a:rPr lang="en-US" sz="2400" b="0" i="0" u="none" strike="noStrike" dirty="0" smtClean="0">
                          <a:solidFill>
                            <a:srgbClr val="000000"/>
                          </a:solidFill>
                          <a:latin typeface="Calibri" pitchFamily="34" charset="0"/>
                        </a:rPr>
                        <a:t>2</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smtClean="0">
                          <a:latin typeface="Calibri" pitchFamily="34" charset="0"/>
                        </a:rPr>
                        <a:t>2</a:t>
                      </a:r>
                      <a:endParaRPr lang="en-US" sz="2400" dirty="0">
                        <a:latin typeface="Calibri" pitchFamily="34" charset="0"/>
                      </a:endParaRPr>
                    </a:p>
                  </a:txBody>
                  <a:tcPr marL="7094" marR="7094" marT="7094" marB="0" anchor="ctr"/>
                </a:tc>
                <a:tc>
                  <a:txBody>
                    <a:bodyPr/>
                    <a:lstStyle/>
                    <a:p>
                      <a:pPr algn="ctr"/>
                      <a:r>
                        <a:rPr lang="en-US" sz="2400" dirty="0" smtClean="0">
                          <a:latin typeface="Calibri" pitchFamily="34" charset="0"/>
                        </a:rPr>
                        <a:t>5</a:t>
                      </a: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3</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smtClean="0">
                          <a:latin typeface="Calibri" pitchFamily="34" charset="0"/>
                        </a:rPr>
                        <a:t>3</a:t>
                      </a:r>
                      <a:endParaRPr lang="en-US" sz="2400" dirty="0">
                        <a:latin typeface="Calibri" pitchFamily="34" charset="0"/>
                      </a:endParaRPr>
                    </a:p>
                  </a:txBody>
                  <a:tcPr marL="7094" marR="7094" marT="7094" marB="0" anchor="ctr"/>
                </a:tc>
                <a:tc>
                  <a:txBody>
                    <a:bodyPr/>
                    <a:lstStyle/>
                    <a:p>
                      <a:pPr algn="ctr"/>
                      <a:r>
                        <a:rPr lang="en-US" sz="2400" dirty="0" smtClean="0">
                          <a:latin typeface="Calibri" pitchFamily="34" charset="0"/>
                        </a:rPr>
                        <a:t>7</a:t>
                      </a: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4</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smtClean="0">
                          <a:latin typeface="Calibri" pitchFamily="34" charset="0"/>
                        </a:rPr>
                        <a:t>4</a:t>
                      </a:r>
                      <a:endParaRPr lang="en-US" sz="2400" dirty="0">
                        <a:latin typeface="Calibri" pitchFamily="34" charset="0"/>
                      </a:endParaRPr>
                    </a:p>
                  </a:txBody>
                  <a:tcPr marL="7094" marR="7094" marT="7094" marB="0" anchor="ctr"/>
                </a:tc>
                <a:tc>
                  <a:txBody>
                    <a:bodyPr/>
                    <a:lstStyle/>
                    <a:p>
                      <a:pPr algn="ctr"/>
                      <a:r>
                        <a:rPr lang="en-US" sz="2400" dirty="0" smtClean="0">
                          <a:latin typeface="Calibri" pitchFamily="34" charset="0"/>
                        </a:rPr>
                        <a:t>9</a:t>
                      </a: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5</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smtClean="0">
                          <a:latin typeface="Calibri" pitchFamily="34" charset="0"/>
                        </a:rPr>
                        <a:t>5</a:t>
                      </a:r>
                      <a:endParaRPr lang="en-US" sz="2400" dirty="0">
                        <a:latin typeface="Calibri" pitchFamily="34" charset="0"/>
                      </a:endParaRPr>
                    </a:p>
                  </a:txBody>
                  <a:tcPr marL="7094" marR="7094" marT="7094" marB="0" anchor="ctr"/>
                </a:tc>
                <a:tc>
                  <a:txBody>
                    <a:bodyPr/>
                    <a:lstStyle/>
                    <a:p>
                      <a:pPr algn="ctr"/>
                      <a:r>
                        <a:rPr lang="en-US" sz="2400" dirty="0" smtClean="0">
                          <a:latin typeface="Calibri" pitchFamily="34" charset="0"/>
                        </a:rPr>
                        <a:t>12</a:t>
                      </a: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r>
              <a:tr h="340878">
                <a:tc>
                  <a:txBody>
                    <a:bodyPr/>
                    <a:lstStyle/>
                    <a:p>
                      <a:pPr algn="ctr" fontAlgn="t"/>
                      <a:r>
                        <a:rPr lang="en-US" sz="2400" b="0" i="0" u="none" strike="noStrike" dirty="0" smtClean="0">
                          <a:solidFill>
                            <a:srgbClr val="000000"/>
                          </a:solidFill>
                          <a:latin typeface="Calibri" pitchFamily="34" charset="0"/>
                        </a:rPr>
                        <a:t>6</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smtClean="0">
                          <a:latin typeface="Calibri" pitchFamily="34" charset="0"/>
                        </a:rPr>
                        <a:t>6</a:t>
                      </a:r>
                      <a:endParaRPr lang="en-US" sz="2400" dirty="0">
                        <a:latin typeface="Calibri" pitchFamily="34" charset="0"/>
                      </a:endParaRPr>
                    </a:p>
                  </a:txBody>
                  <a:tcPr marL="7094" marR="7094" marT="7094" marB="0" anchor="ctr"/>
                </a:tc>
                <a:tc>
                  <a:txBody>
                    <a:bodyPr/>
                    <a:lstStyle/>
                    <a:p>
                      <a:pPr algn="ctr"/>
                      <a:r>
                        <a:rPr lang="en-US" sz="2400" dirty="0" smtClean="0">
                          <a:latin typeface="Calibri" pitchFamily="34" charset="0"/>
                        </a:rPr>
                        <a:t>15</a:t>
                      </a:r>
                      <a:endParaRPr lang="en-US" sz="2400" dirty="0">
                        <a:latin typeface="Calibri" pitchFamily="34" charset="0"/>
                      </a:endParaRPr>
                    </a:p>
                  </a:txBody>
                  <a:tcPr marL="7094" marR="7094" marT="7094" marB="0" anchor="ctr"/>
                </a:tc>
                <a:tc>
                  <a:txBody>
                    <a:bodyPr/>
                    <a:lstStyle/>
                    <a:p>
                      <a:pPr algn="ctr"/>
                      <a:endParaRPr lang="en-US" sz="2400">
                        <a:latin typeface="Calibri" pitchFamily="34" charset="0"/>
                      </a:endParaRPr>
                    </a:p>
                  </a:txBody>
                  <a:tcPr marL="7094" marR="7094" marT="7094" marB="0" anchor="ctr"/>
                </a:tc>
              </a:tr>
              <a:tr h="284584">
                <a:tc>
                  <a:txBody>
                    <a:bodyPr/>
                    <a:lstStyle/>
                    <a:p>
                      <a:pPr algn="ctr" fontAlgn="t"/>
                      <a:r>
                        <a:rPr lang="en-US" sz="2400" b="0" i="0" u="none" strike="noStrike" dirty="0" smtClean="0">
                          <a:solidFill>
                            <a:srgbClr val="000000"/>
                          </a:solidFill>
                          <a:latin typeface="Calibri" pitchFamily="34" charset="0"/>
                        </a:rPr>
                        <a:t>7</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smtClean="0">
                          <a:latin typeface="Calibri" pitchFamily="34" charset="0"/>
                        </a:rPr>
                        <a:t>7</a:t>
                      </a:r>
                      <a:endParaRPr lang="en-US" sz="2400" dirty="0">
                        <a:latin typeface="Calibri" pitchFamily="34" charset="0"/>
                      </a:endParaRPr>
                    </a:p>
                  </a:txBody>
                  <a:tcPr marL="7094" marR="7094" marT="7094" marB="0" anchor="ctr"/>
                </a:tc>
                <a:tc>
                  <a:txBody>
                    <a:bodyPr/>
                    <a:lstStyle/>
                    <a:p>
                      <a:pPr algn="ctr"/>
                      <a:r>
                        <a:rPr lang="en-US" sz="2400" dirty="0" smtClean="0">
                          <a:latin typeface="Calibri" pitchFamily="34" charset="0"/>
                        </a:rPr>
                        <a:t>8</a:t>
                      </a:r>
                      <a:endParaRPr lang="en-US" sz="2400" dirty="0">
                        <a:latin typeface="Calibri" pitchFamily="34" charset="0"/>
                      </a:endParaRPr>
                    </a:p>
                  </a:txBody>
                  <a:tcPr marL="7094" marR="7094" marT="7094" marB="0" anchor="ctr"/>
                </a:tc>
                <a:tc>
                  <a:txBody>
                    <a:bodyPr/>
                    <a:lstStyle/>
                    <a:p>
                      <a:pPr algn="ctr"/>
                      <a:endParaRPr lang="en-US" sz="2400">
                        <a:latin typeface="Calibri" pitchFamily="34" charset="0"/>
                      </a:endParaRPr>
                    </a:p>
                  </a:txBody>
                  <a:tcPr marL="7094" marR="7094" marT="7094" marB="0" anchor="ctr"/>
                </a:tc>
              </a:tr>
              <a:tr h="383583">
                <a:tc>
                  <a:txBody>
                    <a:bodyPr/>
                    <a:lstStyle/>
                    <a:p>
                      <a:pPr algn="ctr" fontAlgn="t"/>
                      <a:r>
                        <a:rPr lang="en-US" sz="2400" b="0" i="0" u="none" strike="noStrike" dirty="0" smtClean="0">
                          <a:solidFill>
                            <a:srgbClr val="000000"/>
                          </a:solidFill>
                          <a:latin typeface="Calibri" pitchFamily="34" charset="0"/>
                        </a:rPr>
                        <a:t>…</a:t>
                      </a:r>
                      <a:endParaRPr lang="en-US" sz="2400" b="0" i="0" u="none" strike="noStrike" dirty="0">
                        <a:solidFill>
                          <a:srgbClr val="000000"/>
                        </a:solidFill>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r>
              <a:tr h="383583">
                <a:tc>
                  <a:txBody>
                    <a:bodyPr/>
                    <a:lstStyle/>
                    <a:p>
                      <a:pPr algn="ctr" fontAlgn="t"/>
                      <a:r>
                        <a:rPr lang="en-US" sz="2400" b="0" i="0" u="none" strike="noStrike" dirty="0" smtClean="0">
                          <a:solidFill>
                            <a:srgbClr val="000000"/>
                          </a:solidFill>
                          <a:latin typeface="Calibri" pitchFamily="34" charset="0"/>
                        </a:rPr>
                        <a:t>14</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err="1" smtClean="0">
                          <a:latin typeface="Calibri" pitchFamily="34" charset="0"/>
                        </a:rPr>
                        <a:t>na</a:t>
                      </a: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r>
              <a:tr h="383583">
                <a:tc>
                  <a:txBody>
                    <a:bodyPr/>
                    <a:lstStyle/>
                    <a:p>
                      <a:pPr algn="ctr" fontAlgn="t"/>
                      <a:r>
                        <a:rPr lang="en-US" sz="2400" b="0" i="0" u="none" strike="noStrike" dirty="0" smtClean="0">
                          <a:solidFill>
                            <a:srgbClr val="000000"/>
                          </a:solidFill>
                          <a:latin typeface="Calibri" pitchFamily="34" charset="0"/>
                        </a:rPr>
                        <a:t>15</a:t>
                      </a:r>
                      <a:endParaRPr lang="en-US" sz="2400" b="0" i="0" u="none" strike="noStrike" dirty="0">
                        <a:solidFill>
                          <a:srgbClr val="000000"/>
                        </a:solidFill>
                        <a:latin typeface="Calibri" pitchFamily="34" charset="0"/>
                      </a:endParaRPr>
                    </a:p>
                  </a:txBody>
                  <a:tcPr marL="7094" marR="7094" marT="7094" marB="0" anchor="ctr"/>
                </a:tc>
                <a:tc>
                  <a:txBody>
                    <a:bodyPr/>
                    <a:lstStyle/>
                    <a:p>
                      <a:pPr algn="ctr"/>
                      <a:r>
                        <a:rPr lang="en-US" sz="2400" dirty="0" err="1" smtClean="0">
                          <a:latin typeface="Calibri" pitchFamily="34" charset="0"/>
                        </a:rPr>
                        <a:t>na</a:t>
                      </a: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c>
                  <a:txBody>
                    <a:bodyPr/>
                    <a:lstStyle/>
                    <a:p>
                      <a:pPr algn="ctr"/>
                      <a:endParaRPr lang="en-US" sz="2400" dirty="0">
                        <a:latin typeface="Calibri" pitchFamily="34" charset="0"/>
                      </a:endParaRPr>
                    </a:p>
                  </a:txBody>
                  <a:tcPr marL="7094" marR="7094" marT="7094" marB="0"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Example parameter estimates</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12</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Grp="1"/>
          </p:cNvGraphicFramePr>
          <p:nvPr>
            <p:ph idx="1"/>
          </p:nvPr>
        </p:nvGraphicFramePr>
        <p:xfrm>
          <a:off x="655320" y="1645923"/>
          <a:ext cx="7818120" cy="3681795"/>
        </p:xfrm>
        <a:graphic>
          <a:graphicData uri="http://schemas.openxmlformats.org/drawingml/2006/table">
            <a:tbl>
              <a:tblPr/>
              <a:tblGrid>
                <a:gridCol w="1023111"/>
                <a:gridCol w="699009"/>
                <a:gridCol w="563880"/>
                <a:gridCol w="1392936"/>
                <a:gridCol w="713232"/>
                <a:gridCol w="789432"/>
                <a:gridCol w="804770"/>
                <a:gridCol w="915875"/>
                <a:gridCol w="915875"/>
              </a:tblGrid>
              <a:tr h="304797">
                <a:tc rowSpan="2">
                  <a:txBody>
                    <a:bodyPr/>
                    <a:lstStyle/>
                    <a:p>
                      <a:pPr algn="ctr" fontAlgn="b"/>
                      <a:r>
                        <a:rPr lang="en-US" sz="2000" b="1" i="0" u="none" strike="noStrike" dirty="0" smtClean="0">
                          <a:solidFill>
                            <a:srgbClr val="000000"/>
                          </a:solidFill>
                          <a:latin typeface="Calibri" pitchFamily="34" charset="0"/>
                        </a:rPr>
                        <a:t>Levels</a:t>
                      </a:r>
                      <a:endParaRPr lang="en-US" sz="2000" b="1"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3">
                  <a:txBody>
                    <a:bodyPr/>
                    <a:lstStyle/>
                    <a:p>
                      <a:pPr algn="ctr" fontAlgn="b"/>
                      <a:r>
                        <a:rPr lang="en-US" sz="2000" b="1" i="0" u="none" strike="noStrike" dirty="0" smtClean="0">
                          <a:solidFill>
                            <a:srgbClr val="000000"/>
                          </a:solidFill>
                          <a:latin typeface="Calibri" pitchFamily="34" charset="0"/>
                        </a:rPr>
                        <a:t>One-way</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fontAlgn="b"/>
                      <a:endParaRPr lang="en-US" sz="20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en-US" sz="2000" b="1" i="0" u="none" strike="noStrike" dirty="0">
                        <a:solidFill>
                          <a:srgbClr val="000000"/>
                        </a:solidFill>
                        <a:latin typeface="Calibri"/>
                      </a:endParaRPr>
                    </a:p>
                  </a:txBody>
                  <a:tcPr marL="9525" marR="9525" marT="9525" marB="0" anchor="b">
                    <a:lnL>
                      <a:noFill/>
                    </a:lnL>
                    <a:lnR>
                      <a:noFill/>
                    </a:lnR>
                    <a:lnT>
                      <a:noFill/>
                    </a:lnT>
                    <a:lnB>
                      <a:noFill/>
                    </a:lnB>
                  </a:tcPr>
                </a:tc>
                <a:tc gridSpan="5">
                  <a:txBody>
                    <a:bodyPr/>
                    <a:lstStyle/>
                    <a:p>
                      <a:pPr algn="ctr" fontAlgn="b"/>
                      <a:r>
                        <a:rPr lang="en-US" sz="2000" b="1" i="0" u="none" strike="noStrike" dirty="0" smtClean="0">
                          <a:solidFill>
                            <a:srgbClr val="000000"/>
                          </a:solidFill>
                          <a:latin typeface="Calibri" pitchFamily="34" charset="0"/>
                        </a:rPr>
                        <a:t>GLM</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fontAlgn="b"/>
                      <a:endParaRPr lang="en-US" sz="2000" b="1" i="0" u="none" strike="noStrike" dirty="0">
                        <a:solidFill>
                          <a:srgbClr val="000000"/>
                        </a:solidFill>
                        <a:latin typeface="Calibri"/>
                      </a:endParaRPr>
                    </a:p>
                  </a:txBody>
                  <a:tcPr marL="9525" marR="9525" marT="9525" marB="0" anchor="ctr">
                    <a:lnL>
                      <a:noFill/>
                    </a:lnL>
                    <a:lnR>
                      <a:noFill/>
                    </a:lnR>
                    <a:lnT>
                      <a:noFill/>
                    </a:lnT>
                    <a:lnB>
                      <a:noFill/>
                    </a:lnB>
                  </a:tcPr>
                </a:tc>
                <a:tc hMerge="1">
                  <a:txBody>
                    <a:bodyPr/>
                    <a:lstStyle/>
                    <a:p>
                      <a:pPr algn="l" fontAlgn="b"/>
                      <a:endParaRPr lang="en-US" sz="2000" b="1" i="0" u="none" strike="noStrike" dirty="0">
                        <a:solidFill>
                          <a:srgbClr val="000000"/>
                        </a:solidFill>
                        <a:latin typeface="Calibri"/>
                      </a:endParaRPr>
                    </a:p>
                  </a:txBody>
                  <a:tcPr marL="9525" marR="9525" marT="9525" marB="0" anchor="ctr">
                    <a:lnL>
                      <a:noFill/>
                    </a:lnL>
                    <a:lnR>
                      <a:noFill/>
                    </a:lnR>
                    <a:lnT>
                      <a:noFill/>
                    </a:lnT>
                    <a:lnB>
                      <a:noFill/>
                    </a:lnB>
                  </a:tcPr>
                </a:tc>
                <a:tc hMerge="1">
                  <a:txBody>
                    <a:bodyPr/>
                    <a:lstStyle/>
                    <a:p>
                      <a:pPr algn="l" fontAlgn="b"/>
                      <a:endParaRPr lang="en-US" sz="2000" b="1" i="0" u="none" strike="noStrike" dirty="0">
                        <a:solidFill>
                          <a:srgbClr val="000000"/>
                        </a:solidFill>
                        <a:latin typeface="Calibri"/>
                      </a:endParaRPr>
                    </a:p>
                  </a:txBody>
                  <a:tcPr marL="9525" marR="9525" marT="9525" marB="0" anchor="ctr">
                    <a:lnL>
                      <a:noFill/>
                    </a:lnL>
                    <a:lnR>
                      <a:noFill/>
                    </a:lnR>
                    <a:lnT>
                      <a:noFill/>
                    </a:lnT>
                    <a:lnB>
                      <a:noFill/>
                    </a:lnB>
                  </a:tcPr>
                </a:tc>
                <a:tc hMerge="1">
                  <a:txBody>
                    <a:bodyPr/>
                    <a:lstStyle/>
                    <a:p>
                      <a:pPr algn="ctr" fontAlgn="b"/>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r>
              <a:tr h="584832">
                <a:tc vMerge="1">
                  <a:txBody>
                    <a:bodyPr/>
                    <a:lstStyle/>
                    <a:p>
                      <a:pPr algn="l" fontAlgn="b"/>
                      <a:endParaRPr lang="en-US" sz="2000" b="1" i="0" u="none" strike="noStrike" dirty="0">
                        <a:solidFill>
                          <a:srgbClr val="000000"/>
                        </a:solidFill>
                        <a:latin typeface="Thorndale AMT"/>
                      </a:endParaRPr>
                    </a:p>
                  </a:txBody>
                  <a:tcPr marL="9525" marR="9525" marT="9525" marB="0" anchor="b">
                    <a:lnL>
                      <a:noFill/>
                    </a:lnL>
                    <a:lnR>
                      <a:noFill/>
                    </a:lnR>
                    <a:lnT>
                      <a:noFill/>
                    </a:lnT>
                    <a:lnB>
                      <a:noFill/>
                    </a:lnB>
                    <a:solidFill>
                      <a:srgbClr val="EAF1DD"/>
                    </a:solidFill>
                  </a:tcPr>
                </a:tc>
                <a:tc>
                  <a:txBody>
                    <a:bodyPr/>
                    <a:lstStyle/>
                    <a:p>
                      <a:pPr algn="ctr" fontAlgn="b"/>
                      <a:r>
                        <a:rPr lang="en-US" sz="2000" b="1" i="0" u="none" strike="noStrike" dirty="0" smtClean="0">
                          <a:solidFill>
                            <a:srgbClr val="000000"/>
                          </a:solidFill>
                          <a:latin typeface="Calibri" pitchFamily="34" charset="0"/>
                        </a:rPr>
                        <a:t>Freq</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err="1" smtClean="0">
                          <a:solidFill>
                            <a:srgbClr val="000000"/>
                          </a:solidFill>
                          <a:latin typeface="Calibri" pitchFamily="34" charset="0"/>
                        </a:rPr>
                        <a:t>Sev</a:t>
                      </a:r>
                      <a:endParaRPr lang="en-US" sz="2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smtClean="0">
                          <a:solidFill>
                            <a:srgbClr val="000000"/>
                          </a:solidFill>
                          <a:latin typeface="Calibri" pitchFamily="34" charset="0"/>
                        </a:rPr>
                        <a:t>Freq x </a:t>
                      </a:r>
                      <a:r>
                        <a:rPr lang="en-US" sz="2000" b="1" i="0" u="none" strike="noStrike" dirty="0" err="1" smtClean="0">
                          <a:solidFill>
                            <a:srgbClr val="000000"/>
                          </a:solidFill>
                          <a:latin typeface="Calibri" pitchFamily="34" charset="0"/>
                        </a:rPr>
                        <a:t>Sev</a:t>
                      </a:r>
                      <a:r>
                        <a:rPr lang="en-US" sz="2000" b="1" i="0" u="none" strike="noStrike" dirty="0" smtClean="0">
                          <a:solidFill>
                            <a:srgbClr val="000000"/>
                          </a:solidFill>
                          <a:latin typeface="Calibri" pitchFamily="34" charset="0"/>
                        </a:rPr>
                        <a:t> = Pure </a:t>
                      </a:r>
                      <a:r>
                        <a:rPr lang="en-US" sz="2000" b="1" i="0" u="none" strike="noStrike" dirty="0" err="1" smtClean="0">
                          <a:solidFill>
                            <a:srgbClr val="000000"/>
                          </a:solidFill>
                          <a:latin typeface="Calibri" pitchFamily="34" charset="0"/>
                        </a:rPr>
                        <a:t>Prem</a:t>
                      </a:r>
                      <a:endParaRPr lang="en-US" sz="2000" b="1"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smtClean="0">
                          <a:solidFill>
                            <a:srgbClr val="000000"/>
                          </a:solidFill>
                          <a:latin typeface="Calibri" pitchFamily="34" charset="0"/>
                        </a:rPr>
                        <a:t>Freq</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err="1" smtClean="0">
                          <a:solidFill>
                            <a:srgbClr val="000000"/>
                          </a:solidFill>
                          <a:latin typeface="Calibri" pitchFamily="34" charset="0"/>
                        </a:rPr>
                        <a:t>Sev</a:t>
                      </a:r>
                      <a:endParaRPr lang="en-US" sz="2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a:solidFill>
                            <a:srgbClr val="000000"/>
                          </a:solidFill>
                          <a:latin typeface="Calibri" pitchFamily="34" charset="0"/>
                        </a:rPr>
                        <a:t>Freq x </a:t>
                      </a:r>
                      <a:r>
                        <a:rPr lang="en-US" sz="2000" b="1" i="0" u="none" strike="noStrike" dirty="0" err="1">
                          <a:solidFill>
                            <a:srgbClr val="000000"/>
                          </a:solidFill>
                          <a:latin typeface="Calibri" pitchFamily="34" charset="0"/>
                        </a:rPr>
                        <a:t>sev</a:t>
                      </a:r>
                      <a:endParaRPr lang="en-US" sz="2000" b="1"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a:solidFill>
                            <a:srgbClr val="000000"/>
                          </a:solidFill>
                          <a:latin typeface="Calibri" pitchFamily="34" charset="0"/>
                        </a:rPr>
                        <a:t>Pure </a:t>
                      </a:r>
                      <a:r>
                        <a:rPr lang="en-US" sz="2000" b="1" i="0" u="none" strike="noStrike" dirty="0" err="1" smtClean="0">
                          <a:solidFill>
                            <a:srgbClr val="000000"/>
                          </a:solidFill>
                          <a:latin typeface="Calibri" pitchFamily="34" charset="0"/>
                        </a:rPr>
                        <a:t>Prem</a:t>
                      </a:r>
                      <a:r>
                        <a:rPr lang="en-US" sz="2000" b="1" i="0" u="none" strike="noStrike" dirty="0" smtClean="0">
                          <a:solidFill>
                            <a:srgbClr val="000000"/>
                          </a:solidFill>
                          <a:latin typeface="Calibri" pitchFamily="34" charset="0"/>
                        </a:rPr>
                        <a:t> p=1.67</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smtClean="0">
                          <a:solidFill>
                            <a:srgbClr val="000000"/>
                          </a:solidFill>
                          <a:latin typeface="Calibri" pitchFamily="34" charset="0"/>
                        </a:rPr>
                        <a:t>Pure</a:t>
                      </a:r>
                      <a:r>
                        <a:rPr lang="en-US" sz="2000" b="1" i="0" u="none" strike="noStrike" baseline="0" dirty="0" smtClean="0">
                          <a:solidFill>
                            <a:srgbClr val="000000"/>
                          </a:solidFill>
                          <a:latin typeface="Calibri" pitchFamily="34" charset="0"/>
                        </a:rPr>
                        <a:t> </a:t>
                      </a:r>
                      <a:r>
                        <a:rPr lang="en-US" sz="2000" b="1" i="0" u="none" strike="noStrike" baseline="0" dirty="0" err="1" smtClean="0">
                          <a:solidFill>
                            <a:srgbClr val="000000"/>
                          </a:solidFill>
                          <a:latin typeface="Calibri" pitchFamily="34" charset="0"/>
                        </a:rPr>
                        <a:t>Prem</a:t>
                      </a:r>
                      <a:r>
                        <a:rPr lang="en-US" sz="2000" b="1" i="0" u="none" strike="noStrike" baseline="0" dirty="0" smtClean="0">
                          <a:solidFill>
                            <a:srgbClr val="000000"/>
                          </a:solidFill>
                          <a:latin typeface="Calibri" pitchFamily="34" charset="0"/>
                        </a:rPr>
                        <a:t> p=1.5</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ysDash"/>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488709">
                <a:tc>
                  <a:txBody>
                    <a:bodyPr/>
                    <a:lstStyle/>
                    <a:p>
                      <a:pPr algn="ctr" fontAlgn="b"/>
                      <a:r>
                        <a:rPr lang="en-US" sz="2000" b="0" i="0" u="none" strike="noStrike" dirty="0" smtClean="0">
                          <a:solidFill>
                            <a:srgbClr val="000000"/>
                          </a:solidFill>
                          <a:latin typeface="Calibri" pitchFamily="34" charset="0"/>
                        </a:rPr>
                        <a:t>intercept</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err="1" smtClean="0">
                          <a:solidFill>
                            <a:srgbClr val="000000"/>
                          </a:solidFill>
                          <a:latin typeface="Calibri" pitchFamily="34" charset="0"/>
                        </a:rPr>
                        <a:t>na</a:t>
                      </a:r>
                      <a:endParaRPr lang="en-US" sz="20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err="1" smtClean="0">
                          <a:solidFill>
                            <a:srgbClr val="000000"/>
                          </a:solidFill>
                          <a:latin typeface="Calibri" pitchFamily="34" charset="0"/>
                        </a:rPr>
                        <a:t>na</a:t>
                      </a:r>
                      <a:endParaRPr lang="en-US" sz="2000" b="0" i="0" u="none" strike="noStrike" dirty="0">
                        <a:solidFill>
                          <a:srgbClr val="000000"/>
                        </a:solidFill>
                        <a:latin typeface="Calibri"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err="1" smtClean="0">
                          <a:solidFill>
                            <a:srgbClr val="000000"/>
                          </a:solidFill>
                          <a:latin typeface="Calibri" pitchFamily="34" charset="0"/>
                        </a:rPr>
                        <a:t>na</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latin typeface="Calibri"/>
                        </a:rPr>
                        <a:t>-3.64</a:t>
                      </a: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latin typeface="Calibri"/>
                        </a:rPr>
                        <a:t>8.63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latin typeface="Calibri"/>
                        </a:rPr>
                        <a:t>5.00</a:t>
                      </a:r>
                    </a:p>
                  </a:txBody>
                  <a:tcPr marL="9525" marR="9525" marT="9525" marB="0" anchor="ctr">
                    <a:lnL>
                      <a:noFill/>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latin typeface="Calibri"/>
                        </a:rPr>
                        <a:t>5.39</a:t>
                      </a: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latin typeface="Calibri"/>
                        </a:rPr>
                        <a:t>5.38</a:t>
                      </a:r>
                    </a:p>
                  </a:txBody>
                  <a:tcPr marL="9525" marR="9525" marT="9525" marB="0" anchor="ctr">
                    <a:lnL w="12700" cap="flat" cmpd="sng" algn="ctr">
                      <a:solidFill>
                        <a:schemeClr val="tx1"/>
                      </a:solidFill>
                      <a:prstDash val="sysDash"/>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Base[1]</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0.00</a:t>
                      </a: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0.00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0.00</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0.00</a:t>
                      </a: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0.00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0.00</a:t>
                      </a:r>
                    </a:p>
                  </a:txBody>
                  <a:tcPr marL="9525" marR="9525" marT="9525" marB="0" anchor="ctr">
                    <a:lnL>
                      <a:noFill/>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0.00</a:t>
                      </a: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a:solidFill>
                            <a:srgbClr val="000000"/>
                          </a:solidFill>
                          <a:latin typeface="Calibri"/>
                        </a:rPr>
                        <a:t>0.00</a:t>
                      </a:r>
                    </a:p>
                  </a:txBody>
                  <a:tcPr marL="9525" marR="9525" marT="9525" marB="0" anchor="ctr">
                    <a:lnL w="12700" cap="flat" cmpd="sng" algn="ctr">
                      <a:solidFill>
                        <a:schemeClr val="tx1"/>
                      </a:solidFill>
                      <a:prstDash val="sysDash"/>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A</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a:solidFill>
                            <a:srgbClr val="000000"/>
                          </a:solidFill>
                          <a:latin typeface="Calibri" pitchFamily="34" charset="0"/>
                        </a:rPr>
                        <a:t>0.29</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a:solidFill>
                            <a:srgbClr val="000000"/>
                          </a:solidFill>
                          <a:latin typeface="Calibri" pitchFamily="34" charset="0"/>
                        </a:rPr>
                        <a:t>0.17</a:t>
                      </a: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pitchFamily="34" charset="0"/>
                        </a:rPr>
                        <a:t>0.51[2]</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0.20</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0.11</a:t>
                      </a: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0.31</a:t>
                      </a:r>
                    </a:p>
                  </a:txBody>
                  <a:tcPr marL="9525" marR="9525" marT="9525" marB="0" anchor="ctr">
                    <a:lnL>
                      <a:noFill/>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0.31</a:t>
                      </a: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a:rPr>
                        <a:t>0.31</a:t>
                      </a:r>
                    </a:p>
                  </a:txBody>
                  <a:tcPr marL="9525" marR="9525" marT="9525" marB="0" anchor="ctr">
                    <a:lnL w="12700" cap="flat" cmpd="sng" algn="ctr">
                      <a:solidFill>
                        <a:schemeClr val="tx1"/>
                      </a:solidFill>
                      <a:prstDash val="sysDash"/>
                      <a:round/>
                      <a:headEnd type="none" w="med" len="med"/>
                      <a:tailEnd type="none" w="med" len="med"/>
                    </a:lnL>
                    <a:lnR>
                      <a:noFill/>
                    </a:lnR>
                    <a:lnT>
                      <a:noFill/>
                    </a:lnT>
                    <a:lnB>
                      <a:noFill/>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B</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a:solidFill>
                            <a:srgbClr val="000000"/>
                          </a:solidFill>
                          <a:latin typeface="Calibri" pitchFamily="34" charset="0"/>
                        </a:rPr>
                        <a:t>0.73</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a:solidFill>
                            <a:srgbClr val="000000"/>
                          </a:solidFill>
                          <a:latin typeface="Calibri" pitchFamily="34" charset="0"/>
                        </a:rPr>
                        <a:t>0.50</a:t>
                      </a: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1.60</a:t>
                      </a: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0.32</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0.18</a:t>
                      </a: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a:solidFill>
                            <a:srgbClr val="000000"/>
                          </a:solidFill>
                          <a:latin typeface="Calibri" pitchFamily="34" charset="0"/>
                        </a:rPr>
                        <a:t>0.50</a:t>
                      </a:r>
                    </a:p>
                  </a:txBody>
                  <a:tcPr marL="9525" marR="9525" marT="9525" marB="0" anchor="ctr">
                    <a:lnL>
                      <a:noFill/>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0.49</a:t>
                      </a: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a:rPr>
                        <a:t>0.48</a:t>
                      </a:r>
                    </a:p>
                  </a:txBody>
                  <a:tcPr marL="9525" marR="9525" marT="9525" marB="0" anchor="ctr">
                    <a:lnL w="12700" cap="flat" cmpd="sng" algn="ctr">
                      <a:solidFill>
                        <a:schemeClr val="tx1"/>
                      </a:solidFill>
                      <a:prstDash val="sysDash"/>
                      <a:round/>
                      <a:headEnd type="none" w="med" len="med"/>
                      <a:tailEnd type="none" w="med" len="med"/>
                    </a:lnL>
                    <a:lnR>
                      <a:noFill/>
                    </a:lnR>
                    <a:lnT>
                      <a:noFill/>
                    </a:lnT>
                    <a:lnB>
                      <a:noFill/>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C</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0.45</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0.30</a:t>
                      </a: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0.89</a:t>
                      </a: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0.34</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0.21</a:t>
                      </a: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0.55</a:t>
                      </a:r>
                    </a:p>
                  </a:txBody>
                  <a:tcPr marL="9525" marR="9525" marT="9525" marB="0" anchor="ctr">
                    <a:lnL>
                      <a:noFill/>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pitchFamily="34" charset="0"/>
                        </a:rPr>
                        <a:t>0.57</a:t>
                      </a: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a:solidFill>
                            <a:srgbClr val="000000"/>
                          </a:solidFill>
                          <a:latin typeface="Calibri"/>
                        </a:rPr>
                        <a:t>0.58</a:t>
                      </a:r>
                    </a:p>
                  </a:txBody>
                  <a:tcPr marL="9525" marR="9525" marT="9525" marB="0" anchor="ctr">
                    <a:lnL w="12700" cap="flat" cmpd="sng" algn="ctr">
                      <a:solidFill>
                        <a:schemeClr val="tx1"/>
                      </a:solidFill>
                      <a:prstDash val="sysDash"/>
                      <a:round/>
                      <a:headEnd type="none" w="med" len="med"/>
                      <a:tailEnd type="none" w="med" len="med"/>
                    </a:lnL>
                    <a:lnR>
                      <a:noFill/>
                    </a:lnR>
                    <a:lnT>
                      <a:noFill/>
                    </a:lnT>
                    <a:lnB>
                      <a:noFill/>
                    </a:lnB>
                    <a:solidFill>
                      <a:schemeClr val="bg1"/>
                    </a:solidFill>
                  </a:tcPr>
                </a:tc>
              </a:tr>
            </a:tbl>
          </a:graphicData>
        </a:graphic>
      </p:graphicFrame>
      <p:sp>
        <p:nvSpPr>
          <p:cNvPr id="9" name="TextBox 8"/>
          <p:cNvSpPr txBox="1"/>
          <p:nvPr/>
        </p:nvSpPr>
        <p:spPr>
          <a:xfrm>
            <a:off x="762000" y="5638800"/>
            <a:ext cx="6598920" cy="707886"/>
          </a:xfrm>
          <a:prstGeom prst="rect">
            <a:avLst/>
          </a:prstGeom>
          <a:noFill/>
        </p:spPr>
        <p:txBody>
          <a:bodyPr wrap="square" rtlCol="0">
            <a:spAutoFit/>
          </a:bodyPr>
          <a:lstStyle/>
          <a:p>
            <a:r>
              <a:rPr lang="en-US" sz="2000" dirty="0" smtClean="0">
                <a:latin typeface="Calibri" pitchFamily="34" charset="0"/>
              </a:rPr>
              <a:t>[1]Results shown for only one variable.</a:t>
            </a:r>
          </a:p>
          <a:p>
            <a:r>
              <a:rPr lang="en-US" sz="2000" dirty="0" smtClean="0">
                <a:latin typeface="Calibri" pitchFamily="34" charset="0"/>
              </a:rPr>
              <a:t>[2]0.51=(0.29+1)*(0.17+1)-</a:t>
            </a:r>
            <a:r>
              <a:rPr lang="en-US" sz="2000" dirty="0" smtClean="0">
                <a:latin typeface="Calibri" pitchFamily="34" charset="0"/>
              </a:rPr>
              <a:t>1</a:t>
            </a:r>
            <a:endParaRPr lang="en-US" sz="2000" dirty="0" smtClean="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Example relativities</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13</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Grp="1"/>
          </p:cNvGraphicFramePr>
          <p:nvPr>
            <p:ph idx="1"/>
          </p:nvPr>
        </p:nvGraphicFramePr>
        <p:xfrm>
          <a:off x="655320" y="1645923"/>
          <a:ext cx="7818120" cy="3681795"/>
        </p:xfrm>
        <a:graphic>
          <a:graphicData uri="http://schemas.openxmlformats.org/drawingml/2006/table">
            <a:tbl>
              <a:tblPr/>
              <a:tblGrid>
                <a:gridCol w="1023111"/>
                <a:gridCol w="699009"/>
                <a:gridCol w="563880"/>
                <a:gridCol w="1319784"/>
                <a:gridCol w="841248"/>
                <a:gridCol w="734568"/>
                <a:gridCol w="804770"/>
                <a:gridCol w="915875"/>
                <a:gridCol w="915875"/>
              </a:tblGrid>
              <a:tr h="304797">
                <a:tc rowSpan="2">
                  <a:txBody>
                    <a:bodyPr/>
                    <a:lstStyle/>
                    <a:p>
                      <a:pPr algn="ctr" fontAlgn="b"/>
                      <a:r>
                        <a:rPr lang="en-US" sz="2000" b="1" i="0" u="none" strike="noStrike" dirty="0" smtClean="0">
                          <a:solidFill>
                            <a:srgbClr val="000000"/>
                          </a:solidFill>
                          <a:latin typeface="Calibri" pitchFamily="34" charset="0"/>
                        </a:rPr>
                        <a:t>Levels</a:t>
                      </a:r>
                      <a:endParaRPr lang="en-US" sz="2000" b="1"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3">
                  <a:txBody>
                    <a:bodyPr/>
                    <a:lstStyle/>
                    <a:p>
                      <a:pPr algn="ctr" fontAlgn="b"/>
                      <a:r>
                        <a:rPr lang="en-US" sz="2000" b="1" i="0" u="none" strike="noStrike" dirty="0" smtClean="0">
                          <a:solidFill>
                            <a:srgbClr val="000000"/>
                          </a:solidFill>
                          <a:latin typeface="Calibri" pitchFamily="34" charset="0"/>
                        </a:rPr>
                        <a:t>One-way[1]</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fontAlgn="b"/>
                      <a:endParaRPr lang="en-US" sz="20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en-US" sz="2000" b="1" i="0" u="none" strike="noStrike" dirty="0">
                        <a:solidFill>
                          <a:srgbClr val="000000"/>
                        </a:solidFill>
                        <a:latin typeface="Calibri"/>
                      </a:endParaRPr>
                    </a:p>
                  </a:txBody>
                  <a:tcPr marL="9525" marR="9525" marT="9525" marB="0" anchor="b">
                    <a:lnL>
                      <a:noFill/>
                    </a:lnL>
                    <a:lnR>
                      <a:noFill/>
                    </a:lnR>
                    <a:lnT>
                      <a:noFill/>
                    </a:lnT>
                    <a:lnB>
                      <a:noFill/>
                    </a:lnB>
                  </a:tcPr>
                </a:tc>
                <a:tc gridSpan="5">
                  <a:txBody>
                    <a:bodyPr/>
                    <a:lstStyle/>
                    <a:p>
                      <a:pPr algn="ctr" fontAlgn="b"/>
                      <a:r>
                        <a:rPr lang="en-US" sz="2000" b="1" i="0" u="none" strike="noStrike" dirty="0" smtClean="0">
                          <a:solidFill>
                            <a:srgbClr val="000000"/>
                          </a:solidFill>
                          <a:latin typeface="Calibri" pitchFamily="34" charset="0"/>
                        </a:rPr>
                        <a:t>GLM</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l" fontAlgn="b"/>
                      <a:endParaRPr lang="en-US" sz="2000" b="1" i="0" u="none" strike="noStrike" dirty="0">
                        <a:solidFill>
                          <a:srgbClr val="000000"/>
                        </a:solidFill>
                        <a:latin typeface="Calibri"/>
                      </a:endParaRPr>
                    </a:p>
                  </a:txBody>
                  <a:tcPr marL="9525" marR="9525" marT="9525" marB="0" anchor="ctr">
                    <a:lnL>
                      <a:noFill/>
                    </a:lnL>
                    <a:lnR>
                      <a:noFill/>
                    </a:lnR>
                    <a:lnT>
                      <a:noFill/>
                    </a:lnT>
                    <a:lnB>
                      <a:noFill/>
                    </a:lnB>
                  </a:tcPr>
                </a:tc>
                <a:tc hMerge="1">
                  <a:txBody>
                    <a:bodyPr/>
                    <a:lstStyle/>
                    <a:p>
                      <a:pPr algn="l" fontAlgn="b"/>
                      <a:endParaRPr lang="en-US" sz="2000" b="1" i="0" u="none" strike="noStrike" dirty="0">
                        <a:solidFill>
                          <a:srgbClr val="000000"/>
                        </a:solidFill>
                        <a:latin typeface="Calibri"/>
                      </a:endParaRPr>
                    </a:p>
                  </a:txBody>
                  <a:tcPr marL="9525" marR="9525" marT="9525" marB="0" anchor="ctr">
                    <a:lnL>
                      <a:noFill/>
                    </a:lnL>
                    <a:lnR>
                      <a:noFill/>
                    </a:lnR>
                    <a:lnT>
                      <a:noFill/>
                    </a:lnT>
                    <a:lnB>
                      <a:noFill/>
                    </a:lnB>
                  </a:tcPr>
                </a:tc>
                <a:tc hMerge="1">
                  <a:txBody>
                    <a:bodyPr/>
                    <a:lstStyle/>
                    <a:p>
                      <a:pPr algn="l" fontAlgn="b"/>
                      <a:endParaRPr lang="en-US" sz="2000" b="1" i="0" u="none" strike="noStrike" dirty="0">
                        <a:solidFill>
                          <a:srgbClr val="000000"/>
                        </a:solidFill>
                        <a:latin typeface="Calibri"/>
                      </a:endParaRPr>
                    </a:p>
                  </a:txBody>
                  <a:tcPr marL="9525" marR="9525" marT="9525" marB="0" anchor="ctr">
                    <a:lnL>
                      <a:noFill/>
                    </a:lnL>
                    <a:lnR>
                      <a:noFill/>
                    </a:lnR>
                    <a:lnT>
                      <a:noFill/>
                    </a:lnT>
                    <a:lnB>
                      <a:noFill/>
                    </a:lnB>
                  </a:tcPr>
                </a:tc>
                <a:tc hMerge="1">
                  <a:txBody>
                    <a:bodyPr/>
                    <a:lstStyle/>
                    <a:p>
                      <a:pPr algn="ctr" fontAlgn="b"/>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2">
                        <a:lumMod val="40000"/>
                        <a:lumOff val="60000"/>
                      </a:schemeClr>
                    </a:solidFill>
                  </a:tcPr>
                </a:tc>
              </a:tr>
              <a:tr h="584832">
                <a:tc vMerge="1">
                  <a:txBody>
                    <a:bodyPr/>
                    <a:lstStyle/>
                    <a:p>
                      <a:pPr algn="l" fontAlgn="b"/>
                      <a:endParaRPr lang="en-US" sz="2000" b="1" i="0" u="none" strike="noStrike" dirty="0">
                        <a:solidFill>
                          <a:srgbClr val="000000"/>
                        </a:solidFill>
                        <a:latin typeface="Thorndale AMT"/>
                      </a:endParaRPr>
                    </a:p>
                  </a:txBody>
                  <a:tcPr marL="9525" marR="9525" marT="9525" marB="0" anchor="b">
                    <a:lnL>
                      <a:noFill/>
                    </a:lnL>
                    <a:lnR>
                      <a:noFill/>
                    </a:lnR>
                    <a:lnT>
                      <a:noFill/>
                    </a:lnT>
                    <a:lnB>
                      <a:noFill/>
                    </a:lnB>
                    <a:solidFill>
                      <a:srgbClr val="EAF1DD"/>
                    </a:solidFill>
                  </a:tcPr>
                </a:tc>
                <a:tc>
                  <a:txBody>
                    <a:bodyPr/>
                    <a:lstStyle/>
                    <a:p>
                      <a:pPr algn="ctr" fontAlgn="b"/>
                      <a:r>
                        <a:rPr lang="en-US" sz="2000" b="1" i="0" u="none" strike="noStrike" dirty="0" smtClean="0">
                          <a:solidFill>
                            <a:srgbClr val="000000"/>
                          </a:solidFill>
                          <a:latin typeface="Calibri" pitchFamily="34" charset="0"/>
                        </a:rPr>
                        <a:t>Freq</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err="1" smtClean="0">
                          <a:solidFill>
                            <a:srgbClr val="000000"/>
                          </a:solidFill>
                          <a:latin typeface="Calibri" pitchFamily="34" charset="0"/>
                        </a:rPr>
                        <a:t>Sev</a:t>
                      </a:r>
                      <a:endParaRPr lang="en-US" sz="2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smtClean="0">
                          <a:solidFill>
                            <a:srgbClr val="000000"/>
                          </a:solidFill>
                          <a:latin typeface="Calibri" pitchFamily="34" charset="0"/>
                        </a:rPr>
                        <a:t>Freq x </a:t>
                      </a:r>
                      <a:r>
                        <a:rPr lang="en-US" sz="2000" b="1" i="0" u="none" strike="noStrike" dirty="0" err="1" smtClean="0">
                          <a:solidFill>
                            <a:srgbClr val="000000"/>
                          </a:solidFill>
                          <a:latin typeface="Calibri" pitchFamily="34" charset="0"/>
                        </a:rPr>
                        <a:t>Sev</a:t>
                      </a:r>
                      <a:r>
                        <a:rPr lang="en-US" sz="2000" b="1" i="0" u="none" strike="noStrike" dirty="0" smtClean="0">
                          <a:solidFill>
                            <a:srgbClr val="000000"/>
                          </a:solidFill>
                          <a:latin typeface="Calibri" pitchFamily="34" charset="0"/>
                        </a:rPr>
                        <a:t> = Pure </a:t>
                      </a:r>
                      <a:r>
                        <a:rPr lang="en-US" sz="2000" b="1" i="0" u="none" strike="noStrike" dirty="0" err="1" smtClean="0">
                          <a:solidFill>
                            <a:srgbClr val="000000"/>
                          </a:solidFill>
                          <a:latin typeface="Calibri" pitchFamily="34" charset="0"/>
                        </a:rPr>
                        <a:t>Prem</a:t>
                      </a:r>
                      <a:endParaRPr lang="en-US" sz="2000" b="1"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smtClean="0">
                          <a:solidFill>
                            <a:srgbClr val="000000"/>
                          </a:solidFill>
                          <a:latin typeface="Calibri" pitchFamily="34" charset="0"/>
                        </a:rPr>
                        <a:t>Freq</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err="1" smtClean="0">
                          <a:solidFill>
                            <a:srgbClr val="000000"/>
                          </a:solidFill>
                          <a:latin typeface="Calibri" pitchFamily="34" charset="0"/>
                        </a:rPr>
                        <a:t>Sev</a:t>
                      </a:r>
                      <a:endParaRPr lang="en-US" sz="2000" b="1" i="0" u="none" strike="noStrike" dirty="0">
                        <a:solidFill>
                          <a:srgbClr val="000000"/>
                        </a:solidFill>
                        <a:latin typeface="Calibri"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a:solidFill>
                            <a:srgbClr val="000000"/>
                          </a:solidFill>
                          <a:latin typeface="Calibri" pitchFamily="34" charset="0"/>
                        </a:rPr>
                        <a:t>Freq x </a:t>
                      </a:r>
                      <a:r>
                        <a:rPr lang="en-US" sz="2000" b="1" i="0" u="none" strike="noStrike" dirty="0" err="1">
                          <a:solidFill>
                            <a:srgbClr val="000000"/>
                          </a:solidFill>
                          <a:latin typeface="Calibri" pitchFamily="34" charset="0"/>
                        </a:rPr>
                        <a:t>sev</a:t>
                      </a:r>
                      <a:endParaRPr lang="en-US" sz="2000" b="1"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a:solidFill>
                            <a:srgbClr val="000000"/>
                          </a:solidFill>
                          <a:latin typeface="Calibri" pitchFamily="34" charset="0"/>
                        </a:rPr>
                        <a:t>Pure </a:t>
                      </a:r>
                      <a:r>
                        <a:rPr lang="en-US" sz="2000" b="1" i="0" u="none" strike="noStrike" dirty="0" err="1" smtClean="0">
                          <a:solidFill>
                            <a:srgbClr val="000000"/>
                          </a:solidFill>
                          <a:latin typeface="Calibri" pitchFamily="34" charset="0"/>
                        </a:rPr>
                        <a:t>Prem</a:t>
                      </a:r>
                      <a:r>
                        <a:rPr lang="en-US" sz="2000" b="1" i="0" u="none" strike="noStrike" dirty="0" smtClean="0">
                          <a:solidFill>
                            <a:srgbClr val="000000"/>
                          </a:solidFill>
                          <a:latin typeface="Calibri" pitchFamily="34" charset="0"/>
                        </a:rPr>
                        <a:t> p=1.67</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n-US" sz="2000" b="1" i="0" u="none" strike="noStrike" dirty="0" smtClean="0">
                          <a:solidFill>
                            <a:srgbClr val="000000"/>
                          </a:solidFill>
                          <a:latin typeface="Calibri" pitchFamily="34" charset="0"/>
                        </a:rPr>
                        <a:t>Pure</a:t>
                      </a:r>
                      <a:r>
                        <a:rPr lang="en-US" sz="2000" b="1" i="0" u="none" strike="noStrike" baseline="0" dirty="0" smtClean="0">
                          <a:solidFill>
                            <a:srgbClr val="000000"/>
                          </a:solidFill>
                          <a:latin typeface="Calibri" pitchFamily="34" charset="0"/>
                        </a:rPr>
                        <a:t> </a:t>
                      </a:r>
                      <a:r>
                        <a:rPr lang="en-US" sz="2000" b="1" i="0" u="none" strike="noStrike" baseline="0" dirty="0" err="1" smtClean="0">
                          <a:solidFill>
                            <a:srgbClr val="000000"/>
                          </a:solidFill>
                          <a:latin typeface="Calibri" pitchFamily="34" charset="0"/>
                        </a:rPr>
                        <a:t>Prem</a:t>
                      </a:r>
                      <a:r>
                        <a:rPr lang="en-US" sz="2000" b="1" i="0" u="none" strike="noStrike" baseline="0" dirty="0" smtClean="0">
                          <a:solidFill>
                            <a:srgbClr val="000000"/>
                          </a:solidFill>
                          <a:latin typeface="Calibri" pitchFamily="34" charset="0"/>
                        </a:rPr>
                        <a:t> p=1.5</a:t>
                      </a:r>
                      <a:endParaRPr lang="en-US" sz="2000" b="1"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ysDash"/>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488709">
                <a:tc>
                  <a:txBody>
                    <a:bodyPr/>
                    <a:lstStyle/>
                    <a:p>
                      <a:pPr algn="ctr" fontAlgn="b"/>
                      <a:r>
                        <a:rPr lang="en-US" sz="2000" b="0" i="0" u="none" strike="noStrike" dirty="0" smtClean="0">
                          <a:solidFill>
                            <a:srgbClr val="000000"/>
                          </a:solidFill>
                          <a:latin typeface="Calibri" pitchFamily="34" charset="0"/>
                        </a:rPr>
                        <a:t>intercept</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err="1" smtClean="0">
                          <a:solidFill>
                            <a:srgbClr val="000000"/>
                          </a:solidFill>
                          <a:latin typeface="Calibri" pitchFamily="34" charset="0"/>
                        </a:rPr>
                        <a:t>na</a:t>
                      </a:r>
                      <a:endParaRPr lang="en-US" sz="20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err="1" smtClean="0">
                          <a:solidFill>
                            <a:srgbClr val="000000"/>
                          </a:solidFill>
                          <a:latin typeface="Calibri" pitchFamily="34" charset="0"/>
                        </a:rPr>
                        <a:t>na</a:t>
                      </a:r>
                      <a:endParaRPr lang="en-US" sz="2000" b="0" i="0" u="none" strike="noStrike" dirty="0">
                        <a:solidFill>
                          <a:srgbClr val="000000"/>
                        </a:solidFill>
                        <a:latin typeface="Calibri"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err="1" smtClean="0">
                          <a:solidFill>
                            <a:srgbClr val="000000"/>
                          </a:solidFill>
                          <a:latin typeface="Calibri" pitchFamily="34" charset="0"/>
                        </a:rPr>
                        <a:t>na</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latin typeface="Calibri"/>
                        </a:rPr>
                        <a:t>2.64%</a:t>
                      </a: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smtClean="0">
                          <a:solidFill>
                            <a:srgbClr val="000000"/>
                          </a:solidFill>
                          <a:latin typeface="Calibri"/>
                        </a:rPr>
                        <a:t>5,614</a:t>
                      </a:r>
                      <a:endParaRPr lang="en-US" sz="2000" b="0" i="0" u="none" strike="noStrike" dirty="0">
                        <a:solidFill>
                          <a:srgbClr val="000000"/>
                        </a:solidFill>
                        <a:latin typeface="Calibri"/>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148</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smtClean="0">
                          <a:solidFill>
                            <a:srgbClr val="000000"/>
                          </a:solidFill>
                          <a:latin typeface="Calibri"/>
                        </a:rPr>
                        <a:t>219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smtClean="0">
                          <a:solidFill>
                            <a:srgbClr val="000000"/>
                          </a:solidFill>
                          <a:latin typeface="Calibri"/>
                        </a:rPr>
                        <a:t>218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Base[1]</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US" sz="2000" b="0" i="0" u="none" strike="noStrike" dirty="0" smtClean="0">
                          <a:solidFill>
                            <a:srgbClr val="000000"/>
                          </a:solidFill>
                          <a:latin typeface="Calibri"/>
                        </a:rPr>
                        <a:t>1.00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A</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1.34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1.18 </a:t>
                      </a:r>
                      <a:endParaRPr lang="en-US" sz="2000" b="0" i="0" u="none" strike="noStrike" dirty="0">
                        <a:solidFill>
                          <a:srgbClr val="000000"/>
                        </a:solidFill>
                        <a:latin typeface="Calibri"/>
                      </a:endParaRP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1.66 [2]</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1.22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1.11 </a:t>
                      </a:r>
                      <a:endParaRPr lang="en-US" sz="2000" b="0" i="0" u="none" strike="noStrike" dirty="0">
                        <a:solidFill>
                          <a:srgbClr val="000000"/>
                        </a:solidFill>
                        <a:latin typeface="Calibri"/>
                      </a:endParaRP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1.36 </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1.36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1.36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a:noFill/>
                    </a:lnR>
                    <a:lnT>
                      <a:noFill/>
                    </a:lnT>
                    <a:lnB>
                      <a:noFill/>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B</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2.08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1.65 </a:t>
                      </a:r>
                      <a:endParaRPr lang="en-US" sz="2000" b="0" i="0" u="none" strike="noStrike" dirty="0">
                        <a:solidFill>
                          <a:srgbClr val="000000"/>
                        </a:solidFill>
                        <a:latin typeface="Calibri"/>
                      </a:endParaRP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4.94 </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1.37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1.20 </a:t>
                      </a:r>
                      <a:endParaRPr lang="en-US" sz="2000" b="0" i="0" u="none" strike="noStrike" dirty="0">
                        <a:solidFill>
                          <a:srgbClr val="000000"/>
                        </a:solidFill>
                        <a:latin typeface="Calibri"/>
                      </a:endParaRP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1.64 </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1.63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1.61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a:noFill/>
                    </a:lnR>
                    <a:lnT>
                      <a:noFill/>
                    </a:lnT>
                    <a:lnB>
                      <a:noFill/>
                    </a:lnB>
                    <a:solidFill>
                      <a:schemeClr val="bg1"/>
                    </a:solidFill>
                  </a:tcPr>
                </a:tc>
              </a:tr>
              <a:tr h="488709">
                <a:tc>
                  <a:txBody>
                    <a:bodyPr/>
                    <a:lstStyle/>
                    <a:p>
                      <a:pPr algn="ctr" fontAlgn="b"/>
                      <a:r>
                        <a:rPr lang="en-US" sz="2000" b="0" i="0" u="none" strike="noStrike" dirty="0" smtClean="0">
                          <a:solidFill>
                            <a:srgbClr val="000000"/>
                          </a:solidFill>
                          <a:latin typeface="Calibri" pitchFamily="34" charset="0"/>
                        </a:rPr>
                        <a:t>C</a:t>
                      </a:r>
                      <a:endParaRPr lang="en-US" sz="2000" b="0" i="0" u="none" strike="noStrike" dirty="0">
                        <a:solidFill>
                          <a:srgbClr val="000000"/>
                        </a:solidFill>
                        <a:latin typeface="Calibri"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1.57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1.36 </a:t>
                      </a:r>
                      <a:endParaRPr lang="en-US" sz="2000" b="0" i="0" u="none" strike="noStrike" dirty="0">
                        <a:solidFill>
                          <a:srgbClr val="000000"/>
                        </a:solidFill>
                        <a:latin typeface="Calibri"/>
                      </a:endParaRP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2.44 </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1.41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1.23 </a:t>
                      </a:r>
                      <a:endParaRPr lang="en-US" sz="2000" b="0" i="0" u="none" strike="noStrike" dirty="0">
                        <a:solidFill>
                          <a:srgbClr val="000000"/>
                        </a:solidFill>
                        <a:latin typeface="Calibri"/>
                      </a:endParaRPr>
                    </a:p>
                  </a:txBody>
                  <a:tcPr marL="9525" marR="9525" marT="9525" marB="0" anchor="ctr">
                    <a:lnL>
                      <a:noFill/>
                    </a:lnL>
                    <a:lnR>
                      <a:noFill/>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1.74 </a:t>
                      </a:r>
                      <a:endParaRPr lang="en-US" sz="2000" b="0" i="0" u="none" strike="noStrike" dirty="0">
                        <a:solidFill>
                          <a:srgbClr val="000000"/>
                        </a:solidFill>
                        <a:latin typeface="Calibri"/>
                      </a:endParaRPr>
                    </a:p>
                  </a:txBody>
                  <a:tcPr marL="9525" marR="9525" marT="9525" marB="0" anchor="ctr">
                    <a:lnL>
                      <a:noFill/>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1.77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a:noFill/>
                    </a:lnT>
                    <a:lnB>
                      <a:noFill/>
                    </a:lnB>
                    <a:solidFill>
                      <a:schemeClr val="bg1"/>
                    </a:solidFill>
                  </a:tcPr>
                </a:tc>
                <a:tc>
                  <a:txBody>
                    <a:bodyPr/>
                    <a:lstStyle/>
                    <a:p>
                      <a:pPr algn="ctr" fontAlgn="b"/>
                      <a:r>
                        <a:rPr lang="en-US" sz="2000" b="0" i="0" u="none" strike="noStrike" dirty="0" smtClean="0">
                          <a:solidFill>
                            <a:srgbClr val="000000"/>
                          </a:solidFill>
                          <a:latin typeface="Calibri"/>
                        </a:rPr>
                        <a:t>1.78 </a:t>
                      </a:r>
                      <a:endParaRPr lang="en-US" sz="2000" b="0" i="0" u="none" strike="noStrike" dirty="0">
                        <a:solidFill>
                          <a:srgbClr val="000000"/>
                        </a:solidFill>
                        <a:latin typeface="Calibri"/>
                      </a:endParaRPr>
                    </a:p>
                  </a:txBody>
                  <a:tcPr marL="9525" marR="9525" marT="9525" marB="0" anchor="ctr">
                    <a:lnL w="12700" cap="flat" cmpd="sng" algn="ctr">
                      <a:solidFill>
                        <a:schemeClr val="tx1"/>
                      </a:solidFill>
                      <a:prstDash val="sysDash"/>
                      <a:round/>
                      <a:headEnd type="none" w="med" len="med"/>
                      <a:tailEnd type="none" w="med" len="med"/>
                    </a:lnL>
                    <a:lnR>
                      <a:noFill/>
                    </a:lnR>
                    <a:lnT>
                      <a:noFill/>
                    </a:lnT>
                    <a:lnB>
                      <a:noFill/>
                    </a:lnB>
                    <a:solidFill>
                      <a:schemeClr val="bg1"/>
                    </a:solidFill>
                  </a:tcPr>
                </a:tc>
              </a:tr>
            </a:tbl>
          </a:graphicData>
        </a:graphic>
      </p:graphicFrame>
      <p:sp>
        <p:nvSpPr>
          <p:cNvPr id="9" name="TextBox 8"/>
          <p:cNvSpPr txBox="1"/>
          <p:nvPr/>
        </p:nvSpPr>
        <p:spPr>
          <a:xfrm>
            <a:off x="762000" y="5730240"/>
            <a:ext cx="6598920" cy="707886"/>
          </a:xfrm>
          <a:prstGeom prst="rect">
            <a:avLst/>
          </a:prstGeom>
          <a:noFill/>
        </p:spPr>
        <p:txBody>
          <a:bodyPr wrap="square" rtlCol="0">
            <a:spAutoFit/>
          </a:bodyPr>
          <a:lstStyle/>
          <a:p>
            <a:r>
              <a:rPr lang="en-US" sz="2000" dirty="0" smtClean="0">
                <a:latin typeface="Calibri" pitchFamily="34" charset="0"/>
              </a:rPr>
              <a:t>[1]Results shown for only one variable.</a:t>
            </a:r>
          </a:p>
          <a:p>
            <a:r>
              <a:rPr lang="en-US" sz="2000" dirty="0" smtClean="0">
                <a:latin typeface="Calibri" pitchFamily="34" charset="0"/>
              </a:rPr>
              <a:t>[2]1.66=exp(0.51</a:t>
            </a:r>
            <a:r>
              <a:rPr lang="en-US" sz="2000" dirty="0" smtClean="0">
                <a:latin typeface="Calibri" pitchFamily="34" charset="0"/>
              </a:rPr>
              <a:t>)</a:t>
            </a:r>
            <a:endParaRPr lang="en-US" sz="2000" dirty="0" smtClean="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4294967295"/>
          </p:nvPr>
        </p:nvSpPr>
        <p:spPr>
          <a:xfrm>
            <a:off x="6553200" y="6245225"/>
            <a:ext cx="2133600" cy="476250"/>
          </a:xfrm>
          <a:prstGeom prst="rect">
            <a:avLst/>
          </a:prstGeom>
          <a:noFill/>
        </p:spPr>
        <p:txBody>
          <a:bodyPr/>
          <a:lstStyle/>
          <a:p>
            <a:fld id="{4BC6C27E-6E71-460B-A63C-BDEF36B8C42D}" type="slidenum">
              <a:rPr lang="en-US" smtClean="0"/>
              <a:pPr/>
              <a:t>14</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latin typeface="Calibri" pitchFamily="34" charset="0"/>
              </a:rPr>
              <a:t>Frequency and severity </a:t>
            </a:r>
            <a:r>
              <a:rPr lang="en-US" dirty="0" smtClean="0">
                <a:latin typeface="Calibri" pitchFamily="34" charset="0"/>
              </a:rPr>
              <a:t>models</a:t>
            </a:r>
            <a:endParaRPr lang="en-US" dirty="0" smtClean="0">
              <a:latin typeface="Calibri" pitchFamily="34" charset="0"/>
            </a:endParaRPr>
          </a:p>
        </p:txBody>
      </p:sp>
      <p:sp>
        <p:nvSpPr>
          <p:cNvPr id="18436" name="Rectangle 3"/>
          <p:cNvSpPr>
            <a:spLocks noGrp="1" noChangeArrowheads="1"/>
          </p:cNvSpPr>
          <p:nvPr>
            <p:ph type="body" idx="1"/>
          </p:nvPr>
        </p:nvSpPr>
        <p:spPr>
          <a:xfrm>
            <a:off x="713232" y="1792224"/>
            <a:ext cx="7973568" cy="4608576"/>
          </a:xfrm>
        </p:spPr>
        <p:txBody>
          <a:bodyPr/>
          <a:lstStyle/>
          <a:p>
            <a:pPr eaLnBrk="1" hangingPunct="1">
              <a:buFont typeface="Wingdings" pitchFamily="2" charset="2"/>
              <a:buChar char="q"/>
            </a:pPr>
            <a:r>
              <a:rPr lang="en-US" dirty="0" smtClean="0">
                <a:latin typeface="Calibri" pitchFamily="34" charset="0"/>
              </a:rPr>
              <a:t>Greater understanding of business</a:t>
            </a:r>
          </a:p>
          <a:p>
            <a:pPr eaLnBrk="1" hangingPunct="1">
              <a:buFont typeface="Wingdings" pitchFamily="2" charset="2"/>
              <a:buChar char="q"/>
            </a:pPr>
            <a:r>
              <a:rPr lang="en-US" dirty="0" smtClean="0">
                <a:latin typeface="Calibri" pitchFamily="34" charset="0"/>
              </a:rPr>
              <a:t>Easier to communicate</a:t>
            </a:r>
          </a:p>
          <a:p>
            <a:pPr eaLnBrk="1" hangingPunct="1">
              <a:buFont typeface="Wingdings" pitchFamily="2" charset="2"/>
              <a:buChar char="q"/>
            </a:pPr>
            <a:r>
              <a:rPr lang="en-US" dirty="0" smtClean="0">
                <a:latin typeface="Calibri" pitchFamily="34" charset="0"/>
              </a:rPr>
              <a:t>Option to include a </a:t>
            </a:r>
            <a:r>
              <a:rPr lang="en-US" dirty="0" smtClean="0">
                <a:latin typeface="Calibri" pitchFamily="34" charset="0"/>
              </a:rPr>
              <a:t>variable </a:t>
            </a:r>
            <a:r>
              <a:rPr lang="en-US" dirty="0" smtClean="0">
                <a:latin typeface="Calibri" pitchFamily="34" charset="0"/>
              </a:rPr>
              <a:t>in either frequency or severity</a:t>
            </a:r>
          </a:p>
          <a:p>
            <a:pPr eaLnBrk="1" hangingPunct="1">
              <a:buFont typeface="Wingdings" pitchFamily="2" charset="2"/>
              <a:buChar char="q"/>
            </a:pPr>
            <a:endParaRPr lang="en-US" dirty="0" smtClean="0">
              <a:latin typeface="Calibri" pitchFamily="34" charset="0"/>
            </a:endParaRPr>
          </a:p>
          <a:p>
            <a:pPr marL="342900" lvl="1" indent="-342900" eaLnBrk="1" hangingPunct="1">
              <a:buFont typeface="Wingdings" pitchFamily="2" charset="2"/>
              <a:buChar char="q"/>
            </a:pPr>
            <a:r>
              <a:rPr lang="en-US" sz="2400" dirty="0" smtClean="0">
                <a:latin typeface="Calibri" pitchFamily="34" charset="0"/>
              </a:rPr>
              <a:t>Modeled pure premiums can be produced to facilitate offsets, will require more work</a:t>
            </a:r>
            <a:endParaRPr lang="en-US" sz="2400"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4294967295"/>
          </p:nvPr>
        </p:nvSpPr>
        <p:spPr>
          <a:xfrm>
            <a:off x="6553200" y="6245225"/>
            <a:ext cx="2133600" cy="476250"/>
          </a:xfrm>
          <a:prstGeom prst="rect">
            <a:avLst/>
          </a:prstGeom>
          <a:noFill/>
        </p:spPr>
        <p:txBody>
          <a:bodyPr/>
          <a:lstStyle/>
          <a:p>
            <a:fld id="{4BC6C27E-6E71-460B-A63C-BDEF36B8C42D}" type="slidenum">
              <a:rPr lang="en-US" smtClean="0"/>
              <a:pPr/>
              <a:t>15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latin typeface="Calibri" pitchFamily="34" charset="0"/>
              </a:rPr>
              <a:t>Pure premium model</a:t>
            </a:r>
            <a:endParaRPr lang="en-US" dirty="0" smtClean="0">
              <a:latin typeface="Calibri" pitchFamily="34" charset="0"/>
            </a:endParaRPr>
          </a:p>
        </p:txBody>
      </p:sp>
      <p:sp>
        <p:nvSpPr>
          <p:cNvPr id="18436" name="Rectangle 3"/>
          <p:cNvSpPr>
            <a:spLocks noGrp="1" noChangeArrowheads="1"/>
          </p:cNvSpPr>
          <p:nvPr>
            <p:ph type="body" idx="1"/>
          </p:nvPr>
        </p:nvSpPr>
        <p:spPr>
          <a:xfrm>
            <a:off x="713232" y="1792224"/>
            <a:ext cx="7973568" cy="4608576"/>
          </a:xfrm>
        </p:spPr>
        <p:txBody>
          <a:bodyPr/>
          <a:lstStyle/>
          <a:p>
            <a:pPr eaLnBrk="1" hangingPunct="1">
              <a:lnSpc>
                <a:spcPct val="90000"/>
              </a:lnSpc>
              <a:buFont typeface="Wingdings" pitchFamily="2" charset="2"/>
              <a:buChar char="q"/>
            </a:pPr>
            <a:r>
              <a:rPr lang="en-US" dirty="0" smtClean="0">
                <a:latin typeface="Calibri" pitchFamily="34" charset="0"/>
              </a:rPr>
              <a:t>Requires </a:t>
            </a:r>
            <a:r>
              <a:rPr lang="en-US" dirty="0" smtClean="0">
                <a:latin typeface="Calibri" pitchFamily="34" charset="0"/>
              </a:rPr>
              <a:t>only one model to build and </a:t>
            </a:r>
            <a:r>
              <a:rPr lang="en-US" dirty="0" smtClean="0">
                <a:latin typeface="Calibri" pitchFamily="34" charset="0"/>
              </a:rPr>
              <a:t>maintain</a:t>
            </a:r>
            <a:endParaRPr lang="en-US" dirty="0" smtClean="0">
              <a:latin typeface="Calibri" pitchFamily="34" charset="0"/>
            </a:endParaRPr>
          </a:p>
          <a:p>
            <a:pPr eaLnBrk="1" hangingPunct="1">
              <a:lnSpc>
                <a:spcPct val="90000"/>
              </a:lnSpc>
              <a:buFont typeface="Wingdings" pitchFamily="2" charset="2"/>
              <a:buChar char="q"/>
            </a:pPr>
            <a:r>
              <a:rPr lang="en-US" dirty="0" smtClean="0">
                <a:latin typeface="Calibri" pitchFamily="34" charset="0"/>
              </a:rPr>
              <a:t>Automatically adjusts for ‘cancellation’ effects</a:t>
            </a:r>
          </a:p>
          <a:p>
            <a:pPr eaLnBrk="1" hangingPunct="1">
              <a:lnSpc>
                <a:spcPct val="90000"/>
              </a:lnSpc>
              <a:buFont typeface="Wingdings" pitchFamily="2" charset="2"/>
              <a:buChar char="q"/>
            </a:pPr>
            <a:r>
              <a:rPr lang="en-US" dirty="0" smtClean="0">
                <a:latin typeface="Calibri" pitchFamily="34" charset="0"/>
              </a:rPr>
              <a:t>Simpler method to implement offsets</a:t>
            </a:r>
          </a:p>
          <a:p>
            <a:pPr eaLnBrk="1" hangingPunct="1">
              <a:buNone/>
            </a:pPr>
            <a:endParaRPr lang="en-US" dirty="0" smtClean="0">
              <a:latin typeface="Calibri" pitchFamily="34" charset="0"/>
            </a:endParaRPr>
          </a:p>
          <a:p>
            <a:pPr eaLnBrk="1" hangingPunct="1">
              <a:buFont typeface="Wingdings" pitchFamily="2" charset="2"/>
              <a:buChar char="q"/>
            </a:pPr>
            <a:r>
              <a:rPr lang="en-US" dirty="0" smtClean="0">
                <a:latin typeface="Calibri" pitchFamily="34" charset="0"/>
              </a:rPr>
              <a:t>Pure premium approach </a:t>
            </a:r>
            <a:r>
              <a:rPr lang="en-US" dirty="0" smtClean="0">
                <a:latin typeface="Calibri" pitchFamily="34" charset="0"/>
              </a:rPr>
              <a:t>allows only a binary choice for the inclusion of a variable</a:t>
            </a:r>
          </a:p>
          <a:p>
            <a:pPr lvl="1" eaLnBrk="1" hangingPunct="1">
              <a:lnSpc>
                <a:spcPct val="90000"/>
              </a:lnSpc>
            </a:pPr>
            <a:endParaRPr lang="en-US" sz="2400"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4294967295"/>
          </p:nvPr>
        </p:nvSpPr>
        <p:spPr>
          <a:xfrm>
            <a:off x="6553200" y="6245225"/>
            <a:ext cx="2133600" cy="476250"/>
          </a:xfrm>
          <a:prstGeom prst="rect">
            <a:avLst/>
          </a:prstGeom>
          <a:noFill/>
        </p:spPr>
        <p:txBody>
          <a:bodyPr/>
          <a:lstStyle/>
          <a:p>
            <a:fld id="{4BC6C27E-6E71-460B-A63C-BDEF36B8C42D}"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latin typeface="Calibri" pitchFamily="34" charset="0"/>
              </a:rPr>
              <a:t>Recommendation</a:t>
            </a:r>
            <a:endParaRPr lang="en-US" dirty="0" smtClean="0">
              <a:latin typeface="Calibri" pitchFamily="34" charset="0"/>
            </a:endParaRPr>
          </a:p>
        </p:txBody>
      </p:sp>
      <p:sp>
        <p:nvSpPr>
          <p:cNvPr id="18436" name="Rectangle 3"/>
          <p:cNvSpPr>
            <a:spLocks noGrp="1" noChangeArrowheads="1"/>
          </p:cNvSpPr>
          <p:nvPr>
            <p:ph type="body" idx="1"/>
          </p:nvPr>
        </p:nvSpPr>
        <p:spPr>
          <a:xfrm>
            <a:off x="713232" y="1792224"/>
            <a:ext cx="7973568" cy="4608576"/>
          </a:xfrm>
        </p:spPr>
        <p:txBody>
          <a:bodyPr/>
          <a:lstStyle/>
          <a:p>
            <a:pPr eaLnBrk="1" hangingPunct="1">
              <a:lnSpc>
                <a:spcPct val="90000"/>
              </a:lnSpc>
              <a:buFont typeface="Wingdings" pitchFamily="2" charset="2"/>
              <a:buChar char="q"/>
            </a:pPr>
            <a:r>
              <a:rPr lang="en-US" dirty="0" smtClean="0">
                <a:latin typeface="Calibri" pitchFamily="34" charset="0"/>
              </a:rPr>
              <a:t>First time through, build frequency and severity models</a:t>
            </a:r>
          </a:p>
          <a:p>
            <a:pPr eaLnBrk="1" hangingPunct="1">
              <a:lnSpc>
                <a:spcPct val="90000"/>
              </a:lnSpc>
              <a:buFont typeface="Wingdings" pitchFamily="2" charset="2"/>
              <a:buChar char="q"/>
            </a:pPr>
            <a:r>
              <a:rPr lang="en-US" dirty="0" smtClean="0">
                <a:latin typeface="Calibri" pitchFamily="34" charset="0"/>
              </a:rPr>
              <a:t>Assuming this is a model that requires regular updates:</a:t>
            </a:r>
          </a:p>
          <a:p>
            <a:pPr lvl="1" eaLnBrk="1" hangingPunct="1">
              <a:lnSpc>
                <a:spcPct val="90000"/>
              </a:lnSpc>
            </a:pPr>
            <a:r>
              <a:rPr lang="en-US" dirty="0" smtClean="0">
                <a:latin typeface="Calibri" pitchFamily="34" charset="0"/>
              </a:rPr>
              <a:t>First or second time through, build all three models and compare results:  frequency, severity and pure premium</a:t>
            </a:r>
          </a:p>
          <a:p>
            <a:pPr lvl="1" eaLnBrk="1" hangingPunct="1">
              <a:lnSpc>
                <a:spcPct val="90000"/>
              </a:lnSpc>
            </a:pPr>
            <a:r>
              <a:rPr lang="en-US" dirty="0" smtClean="0">
                <a:latin typeface="Calibri" pitchFamily="34" charset="0"/>
              </a:rPr>
              <a:t>Going forward, you can then focus on pure premium until there has been a significant shift in your data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4294967295"/>
          </p:nvPr>
        </p:nvSpPr>
        <p:spPr>
          <a:xfrm>
            <a:off x="6553200" y="6245225"/>
            <a:ext cx="2133600" cy="476250"/>
          </a:xfrm>
          <a:prstGeom prst="rect">
            <a:avLst/>
          </a:prstGeom>
          <a:noFill/>
        </p:spPr>
        <p:txBody>
          <a:bodyPr/>
          <a:lstStyle/>
          <a:p>
            <a:fld id="{4BC6C27E-6E71-460B-A63C-BDEF36B8C42D}"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latin typeface="Calibri" pitchFamily="34" charset="0"/>
              </a:rPr>
              <a:t>Goal</a:t>
            </a:r>
            <a:endParaRPr lang="en-US" dirty="0" smtClean="0">
              <a:latin typeface="Calibri" pitchFamily="34" charset="0"/>
            </a:endParaRPr>
          </a:p>
        </p:txBody>
      </p:sp>
      <p:sp>
        <p:nvSpPr>
          <p:cNvPr id="18436" name="Rectangle 3"/>
          <p:cNvSpPr>
            <a:spLocks noGrp="1" noChangeArrowheads="1"/>
          </p:cNvSpPr>
          <p:nvPr>
            <p:ph type="body" idx="1"/>
          </p:nvPr>
        </p:nvSpPr>
        <p:spPr>
          <a:xfrm>
            <a:off x="713232" y="1792224"/>
            <a:ext cx="7973568" cy="4608576"/>
          </a:xfrm>
        </p:spPr>
        <p:txBody>
          <a:bodyPr/>
          <a:lstStyle/>
          <a:p>
            <a:pPr eaLnBrk="1" hangingPunct="1">
              <a:lnSpc>
                <a:spcPct val="90000"/>
              </a:lnSpc>
              <a:buFont typeface="Wingdings" pitchFamily="2" charset="2"/>
              <a:buChar char="q"/>
            </a:pPr>
            <a:r>
              <a:rPr lang="en-US" dirty="0" smtClean="0">
                <a:latin typeface="Calibri" pitchFamily="34" charset="0"/>
              </a:rPr>
              <a:t>Important to remember the overall goal:  a ‘reasonable’ model that pulls information out of the historical experience in such a way that it is likely to be predictive of the future.</a:t>
            </a:r>
          </a:p>
          <a:p>
            <a:pPr eaLnBrk="1" hangingPunct="1">
              <a:lnSpc>
                <a:spcPct val="90000"/>
              </a:lnSpc>
              <a:buFont typeface="Wingdings" pitchFamily="2" charset="2"/>
              <a:buChar char="q"/>
            </a:pPr>
            <a:endParaRPr lang="en-US" dirty="0" smtClean="0">
              <a:latin typeface="Calibri" pitchFamily="34" charset="0"/>
            </a:endParaRPr>
          </a:p>
          <a:p>
            <a:pPr eaLnBrk="1" hangingPunct="1">
              <a:lnSpc>
                <a:spcPct val="90000"/>
              </a:lnSpc>
              <a:buFont typeface="Wingdings" pitchFamily="2" charset="2"/>
              <a:buChar char="q"/>
            </a:pPr>
            <a:endParaRPr lang="en-US" dirty="0" smtClean="0">
              <a:latin typeface="Calibri" pitchFamily="34" charset="0"/>
            </a:endParaRPr>
          </a:p>
        </p:txBody>
      </p:sp>
      <p:graphicFrame>
        <p:nvGraphicFramePr>
          <p:cNvPr id="6" name="Diagram 5"/>
          <p:cNvGraphicFramePr/>
          <p:nvPr/>
        </p:nvGraphicFramePr>
        <p:xfrm>
          <a:off x="914400" y="3481832"/>
          <a:ext cx="7388352" cy="2644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xplosion 2 7"/>
          <p:cNvSpPr/>
          <p:nvPr/>
        </p:nvSpPr>
        <p:spPr>
          <a:xfrm>
            <a:off x="3127248" y="3017520"/>
            <a:ext cx="3145536" cy="3474720"/>
          </a:xfrm>
          <a:prstGeom prst="irregularSeal2">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latin typeface="Calibri" pitchFamily="34" charset="0"/>
              </a:rPr>
              <a:t>Selected model !!</a:t>
            </a:r>
            <a:endParaRPr lang="en-US" dirty="0">
              <a:solidFill>
                <a:sysClr val="windowText" lastClr="000000"/>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4294967295"/>
          </p:nvPr>
        </p:nvSpPr>
        <p:spPr>
          <a:xfrm>
            <a:off x="6553200" y="6245225"/>
            <a:ext cx="2133600" cy="476250"/>
          </a:xfrm>
          <a:prstGeom prst="rect">
            <a:avLst/>
          </a:prstGeom>
          <a:noFill/>
        </p:spPr>
        <p:txBody>
          <a:bodyPr/>
          <a:lstStyle/>
          <a:p>
            <a:fld id="{C7DF3589-C851-46D4-A796-E3390ECD1813}"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Antitrust Notice</a:t>
            </a:r>
          </a:p>
        </p:txBody>
      </p:sp>
      <p:sp>
        <p:nvSpPr>
          <p:cNvPr id="4100" name="Rectangle 3"/>
          <p:cNvSpPr>
            <a:spLocks noGrp="1" noChangeArrowheads="1"/>
          </p:cNvSpPr>
          <p:nvPr>
            <p:ph type="body" idx="1"/>
          </p:nvPr>
        </p:nvSpPr>
        <p:spPr>
          <a:xfrm>
            <a:off x="381000" y="1752600"/>
            <a:ext cx="8305800" cy="5105400"/>
          </a:xfrm>
        </p:spPr>
        <p:txBody>
          <a:bodyPr/>
          <a:lstStyle/>
          <a:p>
            <a:pPr eaLnBrk="1" hangingPunct="1">
              <a:lnSpc>
                <a:spcPct val="80000"/>
              </a:lnSpc>
            </a:pPr>
            <a:r>
              <a:rPr lang="en-US" sz="2000" b="1" smtClean="0"/>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400" smtClean="0"/>
              <a:t>  </a:t>
            </a:r>
          </a:p>
          <a:p>
            <a:pPr eaLnBrk="1" hangingPunct="1">
              <a:lnSpc>
                <a:spcPct val="80000"/>
              </a:lnSpc>
            </a:pPr>
            <a:endParaRPr lang="en-US" sz="1400" smtClean="0"/>
          </a:p>
          <a:p>
            <a:pPr eaLnBrk="1" hangingPunct="1">
              <a:lnSpc>
                <a:spcPct val="80000"/>
              </a:lnSpc>
            </a:pPr>
            <a:r>
              <a:rPr lang="en-US" sz="2000" b="1" smtClean="0"/>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1800" smtClean="0"/>
              <a:t>  </a:t>
            </a:r>
          </a:p>
          <a:p>
            <a:pPr eaLnBrk="1" hangingPunct="1">
              <a:lnSpc>
                <a:spcPct val="80000"/>
              </a:lnSpc>
            </a:pPr>
            <a:endParaRPr lang="en-US" sz="1800" smtClean="0"/>
          </a:p>
          <a:p>
            <a:pPr eaLnBrk="1" hangingPunct="1">
              <a:lnSpc>
                <a:spcPct val="80000"/>
              </a:lnSpc>
            </a:pPr>
            <a:r>
              <a:rPr lang="en-US" sz="2000" b="1" smtClean="0"/>
              <a:t>It is the responsibility of all seminar participants to be aware of antitrust regulations, to prevent any written or verbal discussions that appear to violate these laws, and to adhere in every respect to the CAS antitrust compliance policy.</a:t>
            </a:r>
          </a:p>
        </p:txBody>
      </p:sp>
      <p:pic>
        <p:nvPicPr>
          <p:cNvPr id="4101" name="Picture 4"/>
          <p:cNvPicPr>
            <a:picLocks noChangeAspect="1" noChangeArrowheads="1"/>
          </p:cNvPicPr>
          <p:nvPr/>
        </p:nvPicPr>
        <p:blipFill>
          <a:blip r:embed="rId3" cstate="print"/>
          <a:srcRect/>
          <a:stretch>
            <a:fillRect/>
          </a:stretch>
        </p:blipFill>
        <p:spPr bwMode="auto">
          <a:xfrm>
            <a:off x="228600" y="304800"/>
            <a:ext cx="1257300" cy="1238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sz="2000" dirty="0"/>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3</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5"/>
          <p:cNvSpPr>
            <a:spLocks noGrp="1"/>
          </p:cNvSpPr>
          <p:nvPr>
            <p:ph idx="1"/>
          </p:nvPr>
        </p:nvSpPr>
        <p:spPr/>
        <p:txBody>
          <a:bodyPr/>
          <a:lstStyle/>
          <a:p>
            <a:pPr marL="457200" indent="-457200">
              <a:buFont typeface="Wingdings" pitchFamily="2" charset="2"/>
              <a:buChar char="q"/>
            </a:pPr>
            <a:r>
              <a:rPr lang="en-US" sz="2800" dirty="0" smtClean="0"/>
              <a:t>Motivation</a:t>
            </a:r>
          </a:p>
          <a:p>
            <a:pPr marL="457200" indent="-457200">
              <a:buFont typeface="Wingdings" pitchFamily="2" charset="2"/>
              <a:buChar char="q"/>
            </a:pPr>
            <a:r>
              <a:rPr lang="en-US" sz="2800" dirty="0" smtClean="0"/>
              <a:t>Example</a:t>
            </a:r>
          </a:p>
          <a:p>
            <a:pPr marL="457200" indent="-457200">
              <a:buFont typeface="Wingdings" pitchFamily="2" charset="2"/>
              <a:buChar char="q"/>
            </a:pPr>
            <a:endParaRPr lang="en-US" sz="2800" dirty="0" smtClean="0"/>
          </a:p>
          <a:p>
            <a:pPr marL="457200" indent="-457200">
              <a:buFont typeface="Wingdings" pitchFamily="2" charset="2"/>
              <a:buChar char="q"/>
            </a:pPr>
            <a:endParaRPr lang="en-US" sz="2800" dirty="0" smtClean="0"/>
          </a:p>
          <a:p>
            <a:pPr marL="457200" indent="-457200">
              <a:buFont typeface="Wingdings" pitchFamily="2" charset="2"/>
              <a:buChar char="q"/>
            </a:pP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Motivation</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4</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5"/>
          <p:cNvSpPr>
            <a:spLocks noGrp="1"/>
          </p:cNvSpPr>
          <p:nvPr>
            <p:ph idx="1"/>
          </p:nvPr>
        </p:nvSpPr>
        <p:spPr>
          <a:xfrm>
            <a:off x="685800" y="1783080"/>
            <a:ext cx="7772400" cy="4114800"/>
          </a:xfrm>
        </p:spPr>
        <p:txBody>
          <a:bodyPr/>
          <a:lstStyle/>
          <a:p>
            <a:pPr marL="457200" indent="-457200">
              <a:buFont typeface="Wingdings" pitchFamily="2" charset="2"/>
              <a:buChar char="q"/>
            </a:pPr>
            <a:r>
              <a:rPr lang="en-US" dirty="0" smtClean="0">
                <a:latin typeface="Calibri" pitchFamily="34" charset="0"/>
              </a:rPr>
              <a:t>Breaking a problem into components</a:t>
            </a:r>
          </a:p>
          <a:p>
            <a:pPr marL="457200" indent="-457200">
              <a:buFont typeface="Wingdings" pitchFamily="2" charset="2"/>
              <a:buChar char="q"/>
            </a:pPr>
            <a:r>
              <a:rPr lang="en-US" dirty="0" smtClean="0">
                <a:latin typeface="Calibri" pitchFamily="34" charset="0"/>
              </a:rPr>
              <a:t>Considering two separate questions</a:t>
            </a:r>
          </a:p>
          <a:p>
            <a:pPr marL="857250" lvl="1" indent="-457200">
              <a:buFont typeface="+mj-lt"/>
              <a:buAutoNum type="arabicPeriod"/>
            </a:pPr>
            <a:r>
              <a:rPr lang="en-US" dirty="0" smtClean="0">
                <a:latin typeface="Calibri" pitchFamily="34" charset="0"/>
              </a:rPr>
              <a:t>Is there a claim?</a:t>
            </a:r>
          </a:p>
          <a:p>
            <a:pPr marL="1257300" lvl="2" indent="-457200">
              <a:buNone/>
            </a:pPr>
            <a:r>
              <a:rPr lang="en-US" dirty="0" smtClean="0">
                <a:latin typeface="Calibri" pitchFamily="34" charset="0"/>
              </a:rPr>
              <a:t>	</a:t>
            </a:r>
            <a:r>
              <a:rPr lang="en-US" dirty="0" smtClean="0">
                <a:latin typeface="Calibri" pitchFamily="34" charset="0"/>
              </a:rPr>
              <a:t>Majority of policies have zero losses.</a:t>
            </a:r>
          </a:p>
          <a:p>
            <a:pPr marL="1257300" lvl="2" indent="-457200">
              <a:buNone/>
            </a:pPr>
            <a:r>
              <a:rPr lang="en-US" dirty="0" smtClean="0">
                <a:latin typeface="Calibri" pitchFamily="34" charset="0"/>
              </a:rPr>
              <a:t>	</a:t>
            </a:r>
            <a:r>
              <a:rPr lang="en-US" dirty="0" smtClean="0">
                <a:latin typeface="Calibri" pitchFamily="34" charset="0"/>
              </a:rPr>
              <a:t>Frequency</a:t>
            </a:r>
          </a:p>
          <a:p>
            <a:pPr marL="857250" lvl="1" indent="-457200">
              <a:buFont typeface="+mj-lt"/>
              <a:buAutoNum type="arabicPeriod" startAt="2"/>
            </a:pPr>
            <a:r>
              <a:rPr lang="en-US" dirty="0" smtClean="0">
                <a:latin typeface="Calibri" pitchFamily="34" charset="0"/>
              </a:rPr>
              <a:t>If there is a claim, how large is it?</a:t>
            </a:r>
          </a:p>
          <a:p>
            <a:pPr marL="1714500" lvl="3" indent="-457200">
              <a:buNone/>
            </a:pPr>
            <a:r>
              <a:rPr lang="en-US" sz="2000" dirty="0" smtClean="0">
                <a:latin typeface="Calibri" pitchFamily="34" charset="0"/>
              </a:rPr>
              <a:t>Policies with </a:t>
            </a:r>
            <a:r>
              <a:rPr lang="en-US" sz="2000" dirty="0" smtClean="0">
                <a:latin typeface="Calibri" pitchFamily="34" charset="0"/>
              </a:rPr>
              <a:t>non-zero </a:t>
            </a:r>
            <a:r>
              <a:rPr lang="en-US" sz="2000" dirty="0" smtClean="0">
                <a:latin typeface="Calibri" pitchFamily="34" charset="0"/>
              </a:rPr>
              <a:t>losses </a:t>
            </a:r>
            <a:r>
              <a:rPr lang="en-US" sz="2000" dirty="0" smtClean="0">
                <a:latin typeface="Calibri" pitchFamily="34" charset="0"/>
              </a:rPr>
              <a:t>are skewed</a:t>
            </a:r>
            <a:r>
              <a:rPr lang="en-US" sz="2000" dirty="0" smtClean="0">
                <a:latin typeface="Calibri" pitchFamily="34" charset="0"/>
              </a:rPr>
              <a:t>.</a:t>
            </a:r>
            <a:endParaRPr lang="en-US" sz="2000" dirty="0" smtClean="0">
              <a:latin typeface="Calibri" pitchFamily="34" charset="0"/>
            </a:endParaRPr>
          </a:p>
          <a:p>
            <a:pPr marL="1714500" lvl="3" indent="-457200">
              <a:buNone/>
            </a:pPr>
            <a:r>
              <a:rPr lang="en-US" sz="2000" dirty="0" smtClean="0">
                <a:latin typeface="Calibri" pitchFamily="34" charset="0"/>
              </a:rPr>
              <a:t>Severity</a:t>
            </a:r>
          </a:p>
          <a:p>
            <a:pPr marL="457200" indent="-457200">
              <a:buFont typeface="Wingdings" pitchFamily="2" charset="2"/>
              <a:buChar char="q"/>
            </a:pPr>
            <a:r>
              <a:rPr lang="en-US" dirty="0" smtClean="0">
                <a:latin typeface="Calibri" pitchFamily="34" charset="0"/>
              </a:rPr>
              <a:t>Versus, considering a compound distribution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Approach</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5</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5"/>
          <p:cNvSpPr>
            <a:spLocks noGrp="1"/>
          </p:cNvSpPr>
          <p:nvPr>
            <p:ph idx="1"/>
          </p:nvPr>
        </p:nvSpPr>
        <p:spPr>
          <a:xfrm>
            <a:off x="685800" y="1783080"/>
            <a:ext cx="7772400" cy="4114800"/>
          </a:xfrm>
        </p:spPr>
        <p:txBody>
          <a:bodyPr/>
          <a:lstStyle/>
          <a:p>
            <a:pPr marL="457200" indent="-457200">
              <a:buFont typeface="Wingdings" pitchFamily="2" charset="2"/>
              <a:buChar char="q"/>
            </a:pPr>
            <a:r>
              <a:rPr lang="en-US" dirty="0" smtClean="0">
                <a:latin typeface="Calibri" pitchFamily="34" charset="0"/>
              </a:rPr>
              <a:t>Data filtering, reconciliation, exploration</a:t>
            </a:r>
          </a:p>
          <a:p>
            <a:pPr marL="457200" indent="-457200">
              <a:buFont typeface="Wingdings" pitchFamily="2" charset="2"/>
              <a:buChar char="q"/>
            </a:pPr>
            <a:r>
              <a:rPr lang="en-US" dirty="0" smtClean="0">
                <a:latin typeface="Calibri" pitchFamily="34" charset="0"/>
              </a:rPr>
              <a:t>Separate </a:t>
            </a:r>
            <a:r>
              <a:rPr lang="en-US" dirty="0" smtClean="0">
                <a:latin typeface="Calibri" pitchFamily="34" charset="0"/>
              </a:rPr>
              <a:t>data into </a:t>
            </a:r>
            <a:r>
              <a:rPr lang="en-US" dirty="0" smtClean="0">
                <a:latin typeface="Calibri" pitchFamily="34" charset="0"/>
              </a:rPr>
              <a:t>train </a:t>
            </a:r>
            <a:r>
              <a:rPr lang="en-US" dirty="0" smtClean="0">
                <a:latin typeface="Calibri" pitchFamily="34" charset="0"/>
              </a:rPr>
              <a:t>&amp; </a:t>
            </a:r>
            <a:r>
              <a:rPr lang="en-US" dirty="0" smtClean="0">
                <a:latin typeface="Calibri" pitchFamily="34" charset="0"/>
              </a:rPr>
              <a:t>test 50/50</a:t>
            </a:r>
          </a:p>
          <a:p>
            <a:pPr marL="457200" indent="-457200">
              <a:buFont typeface="Wingdings" pitchFamily="2" charset="2"/>
              <a:buChar char="q"/>
            </a:pPr>
            <a:r>
              <a:rPr lang="en-US" dirty="0" smtClean="0">
                <a:latin typeface="Calibri" pitchFamily="34" charset="0"/>
              </a:rPr>
              <a:t>Build model(s) on training data set, including main effects and any interactions</a:t>
            </a:r>
          </a:p>
          <a:p>
            <a:pPr marL="857250" lvl="1" indent="-457200"/>
            <a:r>
              <a:rPr lang="en-US" sz="2400" dirty="0" smtClean="0">
                <a:latin typeface="Calibri" pitchFamily="34" charset="0"/>
              </a:rPr>
              <a:t>Significant effort goes into grouping levels</a:t>
            </a:r>
            <a:r>
              <a:rPr lang="en-US" sz="2400" dirty="0" smtClean="0">
                <a:latin typeface="Calibri" pitchFamily="34" charset="0"/>
              </a:rPr>
              <a:t> </a:t>
            </a:r>
            <a:r>
              <a:rPr lang="en-US" sz="2400" dirty="0" smtClean="0">
                <a:latin typeface="Calibri" pitchFamily="34" charset="0"/>
              </a:rPr>
              <a:t>using p-values, confidence intervals.  Even at this stage, there is a balance between statistical results and rating, underwriting, or IT constraints.</a:t>
            </a:r>
          </a:p>
          <a:p>
            <a:pPr marL="857250" lvl="1" indent="-457200"/>
            <a:r>
              <a:rPr lang="en-US" sz="2400" dirty="0" smtClean="0">
                <a:latin typeface="Calibri" pitchFamily="34" charset="0"/>
              </a:rPr>
              <a:t>Also consider AIC, BIC, lift curves.  Balance with parsimony.</a:t>
            </a:r>
            <a:endParaRPr lang="en-US" sz="2400" dirty="0" smtClean="0">
              <a:latin typeface="Calibri" pitchFamily="34" charset="0"/>
            </a:endParaRPr>
          </a:p>
          <a:p>
            <a:pPr marL="457200" indent="-457200">
              <a:buFont typeface="Wingdings" pitchFamily="2" charset="2"/>
              <a:buChar char="q"/>
            </a:pPr>
            <a:endParaRPr lang="en-US" dirty="0" smtClean="0">
              <a:latin typeface="Calibri" pitchFamily="34" charset="0"/>
            </a:endParaRPr>
          </a:p>
          <a:p>
            <a:pPr marL="457200" indent="-457200">
              <a:buFont typeface="Wingdings" pitchFamily="2" charset="2"/>
              <a:buChar char="q"/>
            </a:pPr>
            <a:endParaRPr lang="en-US" dirty="0" smtClean="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Approach</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6</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5"/>
          <p:cNvSpPr>
            <a:spLocks noGrp="1"/>
          </p:cNvSpPr>
          <p:nvPr>
            <p:ph idx="1"/>
          </p:nvPr>
        </p:nvSpPr>
        <p:spPr>
          <a:xfrm>
            <a:off x="685800" y="1783080"/>
            <a:ext cx="7772400" cy="4114800"/>
          </a:xfrm>
        </p:spPr>
        <p:txBody>
          <a:bodyPr/>
          <a:lstStyle/>
          <a:p>
            <a:pPr marL="457200" indent="-457200">
              <a:buFont typeface="Wingdings" pitchFamily="2" charset="2"/>
              <a:buChar char="q"/>
            </a:pPr>
            <a:r>
              <a:rPr lang="en-US" dirty="0" smtClean="0">
                <a:latin typeface="Calibri" pitchFamily="34" charset="0"/>
              </a:rPr>
              <a:t>Evaluate </a:t>
            </a:r>
            <a:r>
              <a:rPr lang="en-US" dirty="0" smtClean="0">
                <a:latin typeface="Calibri" pitchFamily="34" charset="0"/>
              </a:rPr>
              <a:t>stability </a:t>
            </a:r>
            <a:r>
              <a:rPr lang="en-US" dirty="0" smtClean="0">
                <a:latin typeface="Calibri" pitchFamily="34" charset="0"/>
              </a:rPr>
              <a:t>of selected variables, grouped levels, interactions using test data</a:t>
            </a:r>
          </a:p>
          <a:p>
            <a:pPr marL="457200" indent="-457200">
              <a:buFont typeface="Wingdings" pitchFamily="2" charset="2"/>
              <a:buChar char="q"/>
            </a:pPr>
            <a:r>
              <a:rPr lang="en-US" dirty="0" smtClean="0">
                <a:latin typeface="Calibri" pitchFamily="34" charset="0"/>
              </a:rPr>
              <a:t>Evaluate model lift, stability of indications</a:t>
            </a:r>
            <a:endParaRPr lang="en-US" dirty="0" smtClean="0">
              <a:latin typeface="Calibri" pitchFamily="34" charset="0"/>
            </a:endParaRPr>
          </a:p>
          <a:p>
            <a:pPr marL="457200" indent="-457200">
              <a:buFont typeface="Wingdings" pitchFamily="2" charset="2"/>
              <a:buChar char="q"/>
            </a:pPr>
            <a:r>
              <a:rPr lang="en-US" dirty="0" smtClean="0">
                <a:latin typeface="Calibri" pitchFamily="34" charset="0"/>
              </a:rPr>
              <a:t>Use entire </a:t>
            </a:r>
            <a:r>
              <a:rPr lang="en-US" dirty="0" smtClean="0">
                <a:latin typeface="Calibri" pitchFamily="34" charset="0"/>
              </a:rPr>
              <a:t>data set to determine final </a:t>
            </a:r>
            <a:r>
              <a:rPr lang="en-US" dirty="0" smtClean="0">
                <a:latin typeface="Calibri" pitchFamily="34" charset="0"/>
              </a:rPr>
              <a:t>parameters, indicated relativities</a:t>
            </a:r>
          </a:p>
          <a:p>
            <a:pPr marL="857250" lvl="1" indent="-457200"/>
            <a:r>
              <a:rPr lang="en-US" sz="2400" dirty="0" smtClean="0">
                <a:latin typeface="Calibri" pitchFamily="34" charset="0"/>
              </a:rPr>
              <a:t>Frequency &amp; severity:  Multiply </a:t>
            </a:r>
            <a:r>
              <a:rPr lang="en-US" sz="2400" dirty="0" smtClean="0">
                <a:latin typeface="Calibri" pitchFamily="34" charset="0"/>
              </a:rPr>
              <a:t>together relativities produced by each </a:t>
            </a:r>
            <a:r>
              <a:rPr lang="en-US" sz="2400" dirty="0" smtClean="0">
                <a:latin typeface="Calibri" pitchFamily="34" charset="0"/>
              </a:rPr>
              <a:t>model</a:t>
            </a:r>
          </a:p>
          <a:p>
            <a:pPr marL="857250" lvl="1" indent="-457200"/>
            <a:r>
              <a:rPr lang="en-US" sz="2400" dirty="0" smtClean="0">
                <a:latin typeface="Calibri" pitchFamily="34" charset="0"/>
              </a:rPr>
              <a:t>Loss cost, or pure premium:  Relativities </a:t>
            </a:r>
            <a:r>
              <a:rPr lang="en-US" sz="2400" dirty="0" smtClean="0">
                <a:latin typeface="Calibri" pitchFamily="34" charset="0"/>
              </a:rPr>
              <a:t>produced automatically</a:t>
            </a:r>
          </a:p>
          <a:p>
            <a:pPr marL="857250" lvl="1" indent="-457200"/>
            <a:endParaRPr lang="en-US" sz="2400" dirty="0" smtClean="0">
              <a:latin typeface="Calibri" pitchFamily="34" charset="0"/>
            </a:endParaRPr>
          </a:p>
          <a:p>
            <a:pPr marL="857250" lvl="1" indent="-457200"/>
            <a:endParaRPr lang="en-US" sz="2400" dirty="0" smtClean="0">
              <a:latin typeface="Calibri" pitchFamily="34" charset="0"/>
            </a:endParaRPr>
          </a:p>
          <a:p>
            <a:pPr marL="457200" indent="-457200">
              <a:buFont typeface="Wingdings" pitchFamily="2" charset="2"/>
              <a:buChar char="q"/>
            </a:pPr>
            <a:endParaRPr lang="en-US" dirty="0" smtClean="0">
              <a:latin typeface="Calibri" pitchFamily="34" charset="0"/>
            </a:endParaRPr>
          </a:p>
          <a:p>
            <a:pPr marL="457200" indent="-457200">
              <a:buFont typeface="Wingdings" pitchFamily="2" charset="2"/>
              <a:buChar char="q"/>
            </a:pPr>
            <a:endParaRPr lang="en-US" dirty="0" smtClean="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Model selection</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7</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5"/>
          <p:cNvSpPr>
            <a:spLocks noGrp="1"/>
          </p:cNvSpPr>
          <p:nvPr>
            <p:ph idx="1"/>
          </p:nvPr>
        </p:nvSpPr>
        <p:spPr>
          <a:xfrm>
            <a:off x="685800" y="1783080"/>
            <a:ext cx="7772400" cy="4114800"/>
          </a:xfrm>
        </p:spPr>
        <p:txBody>
          <a:bodyPr/>
          <a:lstStyle/>
          <a:p>
            <a:pPr marL="457200" indent="-457200">
              <a:buFont typeface="Wingdings" pitchFamily="2" charset="2"/>
              <a:buChar char="q"/>
            </a:pPr>
            <a:r>
              <a:rPr lang="en-US" dirty="0" smtClean="0">
                <a:latin typeface="Calibri" pitchFamily="34" charset="0"/>
              </a:rPr>
              <a:t>Error structure belongs to the exponential family</a:t>
            </a:r>
          </a:p>
          <a:p>
            <a:pPr marL="457200" indent="-457200">
              <a:buFont typeface="Wingdings" pitchFamily="2" charset="2"/>
              <a:buChar char="q"/>
            </a:pPr>
            <a:r>
              <a:rPr lang="en-US" dirty="0" smtClean="0">
                <a:latin typeface="Calibri" pitchFamily="34" charset="0"/>
              </a:rPr>
              <a:t>Variance = </a:t>
            </a:r>
            <a:r>
              <a:rPr lang="en-US" dirty="0" err="1" smtClean="0">
                <a:latin typeface="Symbol" pitchFamily="18" charset="2"/>
              </a:rPr>
              <a:t>f</a:t>
            </a:r>
            <a:r>
              <a:rPr lang="en-US" dirty="0" err="1" smtClean="0">
                <a:latin typeface="Calibri" pitchFamily="34" charset="0"/>
              </a:rPr>
              <a:t>V</a:t>
            </a:r>
            <a:r>
              <a:rPr lang="en-US" dirty="0" smtClean="0">
                <a:latin typeface="Calibri" pitchFamily="34" charset="0"/>
              </a:rPr>
              <a:t>(</a:t>
            </a:r>
            <a:r>
              <a:rPr lang="en-US" dirty="0" smtClean="0">
                <a:latin typeface="Symbol" pitchFamily="18" charset="2"/>
              </a:rPr>
              <a:t>m</a:t>
            </a:r>
            <a:r>
              <a:rPr lang="en-US" dirty="0" smtClean="0">
                <a:latin typeface="Calibri" pitchFamily="34" charset="0"/>
              </a:rPr>
              <a:t>)</a:t>
            </a:r>
            <a:r>
              <a:rPr lang="en-US" baseline="30000" dirty="0" smtClean="0">
                <a:latin typeface="Calibri" pitchFamily="34" charset="0"/>
              </a:rPr>
              <a:t> </a:t>
            </a:r>
            <a:endParaRPr lang="en-US" dirty="0" smtClean="0">
              <a:latin typeface="Calibri" pitchFamily="34" charset="0"/>
            </a:endParaRPr>
          </a:p>
          <a:p>
            <a:pPr marL="857250" lvl="1" indent="-457200">
              <a:buNone/>
            </a:pPr>
            <a:r>
              <a:rPr lang="en-US" dirty="0" smtClean="0">
                <a:latin typeface="Calibri" pitchFamily="34" charset="0"/>
              </a:rPr>
              <a:t>	where </a:t>
            </a:r>
            <a:r>
              <a:rPr lang="en-US" dirty="0" smtClean="0">
                <a:latin typeface="Calibri" pitchFamily="34" charset="0"/>
              </a:rPr>
              <a:t>V(</a:t>
            </a:r>
            <a:r>
              <a:rPr lang="en-US" dirty="0" smtClean="0">
                <a:latin typeface="Symbol" pitchFamily="18" charset="2"/>
              </a:rPr>
              <a:t>m</a:t>
            </a:r>
            <a:r>
              <a:rPr lang="en-US" dirty="0" smtClean="0">
                <a:latin typeface="Calibri" pitchFamily="34" charset="0"/>
              </a:rPr>
              <a:t>) = </a:t>
            </a:r>
            <a:r>
              <a:rPr lang="en-US" dirty="0" smtClean="0">
                <a:latin typeface="Symbol" pitchFamily="18" charset="2"/>
              </a:rPr>
              <a:t>m</a:t>
            </a:r>
            <a:r>
              <a:rPr lang="en-US" baseline="30000" dirty="0" smtClean="0">
                <a:latin typeface="Calibri" pitchFamily="34" charset="0"/>
              </a:rPr>
              <a:t>p</a:t>
            </a:r>
            <a:r>
              <a:rPr lang="en-US" dirty="0" smtClean="0">
                <a:latin typeface="Calibri" pitchFamily="34" charset="0"/>
              </a:rPr>
              <a:t>,  </a:t>
            </a:r>
            <a:r>
              <a:rPr lang="en-US" dirty="0" smtClean="0">
                <a:latin typeface="Symbol" pitchFamily="18" charset="2"/>
              </a:rPr>
              <a:t>f</a:t>
            </a:r>
            <a:r>
              <a:rPr lang="en-US" dirty="0" smtClean="0">
                <a:latin typeface="Calibri" pitchFamily="34" charset="0"/>
              </a:rPr>
              <a:t> &gt; 0 indicates dispersion</a:t>
            </a:r>
            <a:endParaRPr lang="en-US" dirty="0" smtClean="0">
              <a:latin typeface="Calibri" pitchFamily="34" charset="0"/>
            </a:endParaRPr>
          </a:p>
          <a:p>
            <a:pPr marL="457200" indent="-457200">
              <a:buFont typeface="Wingdings" pitchFamily="2" charset="2"/>
              <a:buChar char="q"/>
            </a:pPr>
            <a:endParaRPr lang="en-US" dirty="0" smtClean="0">
              <a:latin typeface="Calibri" pitchFamily="34" charset="0"/>
            </a:endParaRPr>
          </a:p>
        </p:txBody>
      </p:sp>
      <p:graphicFrame>
        <p:nvGraphicFramePr>
          <p:cNvPr id="7" name="Content Placeholder 7"/>
          <p:cNvGraphicFramePr>
            <a:graphicFrameLocks/>
          </p:cNvGraphicFramePr>
          <p:nvPr/>
        </p:nvGraphicFramePr>
        <p:xfrm>
          <a:off x="563880" y="3279648"/>
          <a:ext cx="7772400" cy="1889760"/>
        </p:xfrm>
        <a:graphic>
          <a:graphicData uri="http://schemas.openxmlformats.org/drawingml/2006/table">
            <a:tbl>
              <a:tblPr firstRow="1" bandRow="1">
                <a:tableStyleId>{5C22544A-7EE6-4342-B048-85BDC9FD1C3A}</a:tableStyleId>
              </a:tblPr>
              <a:tblGrid>
                <a:gridCol w="1737360"/>
                <a:gridCol w="2148840"/>
                <a:gridCol w="1943100"/>
                <a:gridCol w="1943100"/>
              </a:tblGrid>
              <a:tr h="370840">
                <a:tc>
                  <a:txBody>
                    <a:bodyPr/>
                    <a:lstStyle/>
                    <a:p>
                      <a:pPr algn="ctr"/>
                      <a:r>
                        <a:rPr lang="en-US" sz="2000" dirty="0" smtClean="0">
                          <a:latin typeface="Calibri" pitchFamily="34" charset="0"/>
                        </a:rPr>
                        <a:t>Error Structure</a:t>
                      </a:r>
                      <a:endParaRPr lang="en-US" sz="2000" dirty="0">
                        <a:latin typeface="Calibri" pitchFamily="34" charset="0"/>
                      </a:endParaRPr>
                    </a:p>
                  </a:txBody>
                  <a:tcPr anchor="ctr"/>
                </a:tc>
                <a:tc>
                  <a:txBody>
                    <a:bodyPr/>
                    <a:lstStyle/>
                    <a:p>
                      <a:pPr algn="ctr"/>
                      <a:r>
                        <a:rPr lang="en-US" sz="2000" dirty="0" smtClean="0">
                          <a:latin typeface="Calibri" pitchFamily="34" charset="0"/>
                        </a:rPr>
                        <a:t>Mean</a:t>
                      </a:r>
                      <a:endParaRPr lang="en-US" sz="2000" dirty="0">
                        <a:latin typeface="Calibri" pitchFamily="34" charset="0"/>
                      </a:endParaRPr>
                    </a:p>
                  </a:txBody>
                  <a:tcPr anchor="ctr"/>
                </a:tc>
                <a:tc>
                  <a:txBody>
                    <a:bodyPr/>
                    <a:lstStyle/>
                    <a:p>
                      <a:pPr algn="ctr"/>
                      <a:r>
                        <a:rPr lang="en-US" sz="2000" dirty="0" smtClean="0">
                          <a:latin typeface="Calibri" pitchFamily="34" charset="0"/>
                        </a:rPr>
                        <a:t>Variance</a:t>
                      </a:r>
                      <a:endParaRPr lang="en-US" sz="2000" dirty="0">
                        <a:latin typeface="Calibri" pitchFamily="34" charset="0"/>
                      </a:endParaRPr>
                    </a:p>
                  </a:txBody>
                  <a:tcPr anchor="ctr"/>
                </a:tc>
                <a:tc>
                  <a:txBody>
                    <a:bodyPr/>
                    <a:lstStyle/>
                    <a:p>
                      <a:pPr algn="ctr"/>
                      <a:r>
                        <a:rPr lang="en-US" sz="2000" dirty="0" smtClean="0">
                          <a:latin typeface="Calibri" pitchFamily="34" charset="0"/>
                        </a:rPr>
                        <a:t>P</a:t>
                      </a:r>
                      <a:endParaRPr lang="en-US" sz="2000" dirty="0">
                        <a:latin typeface="Calibri" pitchFamily="34" charset="0"/>
                      </a:endParaRPr>
                    </a:p>
                  </a:txBody>
                  <a:tcPr anchor="ctr"/>
                </a:tc>
              </a:tr>
              <a:tr h="370840">
                <a:tc>
                  <a:txBody>
                    <a:bodyPr/>
                    <a:lstStyle/>
                    <a:p>
                      <a:pPr algn="ctr"/>
                      <a:r>
                        <a:rPr lang="en-US" sz="2000" dirty="0" smtClean="0">
                          <a:latin typeface="Calibri" pitchFamily="34" charset="0"/>
                        </a:rPr>
                        <a:t>Poisson</a:t>
                      </a:r>
                      <a:endParaRPr lang="en-US" sz="2000" dirty="0">
                        <a:latin typeface="Calibri" pitchFamily="34" charset="0"/>
                      </a:endParaRPr>
                    </a:p>
                  </a:txBody>
                  <a:tcPr anchor="ctr"/>
                </a:tc>
                <a:tc>
                  <a:txBody>
                    <a:bodyPr/>
                    <a:lstStyle/>
                    <a:p>
                      <a:pPr algn="ctr"/>
                      <a:r>
                        <a:rPr lang="en-US" sz="2000" dirty="0" smtClean="0">
                          <a:latin typeface="Symbol" pitchFamily="18" charset="2"/>
                        </a:rPr>
                        <a:t>m</a:t>
                      </a:r>
                      <a:endParaRPr lang="en-US" sz="2000" dirty="0">
                        <a:latin typeface="Calibri" pitchFamily="34" charset="0"/>
                      </a:endParaRPr>
                    </a:p>
                  </a:txBody>
                  <a:tcPr anchor="ctr"/>
                </a:tc>
                <a:tc>
                  <a:txBody>
                    <a:bodyPr/>
                    <a:lstStyle/>
                    <a:p>
                      <a:pPr algn="ctr"/>
                      <a:r>
                        <a:rPr lang="en-US" sz="2000" dirty="0" smtClean="0">
                          <a:latin typeface="Symbol" pitchFamily="18" charset="2"/>
                        </a:rPr>
                        <a:t>fm</a:t>
                      </a:r>
                      <a:endParaRPr lang="en-US" sz="2000" dirty="0">
                        <a:latin typeface="Calibri" pitchFamily="34" charset="0"/>
                      </a:endParaRPr>
                    </a:p>
                  </a:txBody>
                  <a:tcPr anchor="ctr"/>
                </a:tc>
                <a:tc>
                  <a:txBody>
                    <a:bodyPr/>
                    <a:lstStyle/>
                    <a:p>
                      <a:pPr algn="ctr"/>
                      <a:r>
                        <a:rPr lang="en-US" sz="2000" dirty="0" smtClean="0">
                          <a:latin typeface="Calibri" pitchFamily="34" charset="0"/>
                        </a:rPr>
                        <a:t>1</a:t>
                      </a:r>
                      <a:endParaRPr lang="en-US" sz="2000" dirty="0">
                        <a:latin typeface="Calibri" pitchFamily="34" charset="0"/>
                      </a:endParaRPr>
                    </a:p>
                  </a:txBody>
                  <a:tcPr anchor="ctr"/>
                </a:tc>
              </a:tr>
              <a:tr h="370840">
                <a:tc>
                  <a:txBody>
                    <a:bodyPr/>
                    <a:lstStyle/>
                    <a:p>
                      <a:pPr algn="ctr"/>
                      <a:r>
                        <a:rPr lang="en-US" sz="2000" dirty="0" err="1" smtClean="0">
                          <a:latin typeface="Calibri" pitchFamily="34" charset="0"/>
                        </a:rPr>
                        <a:t>Tweedie</a:t>
                      </a:r>
                      <a:endParaRPr lang="en-US" sz="2000" dirty="0">
                        <a:latin typeface="Calibri" pitchFamily="34" charset="0"/>
                      </a:endParaRPr>
                    </a:p>
                  </a:txBody>
                  <a:tcPr anchor="ctr"/>
                </a:tc>
                <a:tc>
                  <a:txBody>
                    <a:bodyPr/>
                    <a:lstStyle/>
                    <a:p>
                      <a:pPr algn="ctr"/>
                      <a:r>
                        <a:rPr lang="en-US" sz="2000" dirty="0" smtClean="0">
                          <a:latin typeface="Symbol" pitchFamily="18" charset="2"/>
                        </a:rPr>
                        <a:t>m</a:t>
                      </a:r>
                      <a:endParaRPr lang="en-US" sz="2000" dirty="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Symbol" pitchFamily="18" charset="2"/>
                        </a:rPr>
                        <a:t>fm</a:t>
                      </a:r>
                      <a:r>
                        <a:rPr lang="en-US" sz="2000" baseline="30000" dirty="0" smtClean="0">
                          <a:latin typeface="Calibri" pitchFamily="34" charset="0"/>
                        </a:rPr>
                        <a:t>p</a:t>
                      </a:r>
                      <a:endParaRPr lang="en-US" sz="2000" dirty="0" smtClean="0">
                        <a:latin typeface="Calibri" pitchFamily="34" charset="0"/>
                      </a:endParaRPr>
                    </a:p>
                  </a:txBody>
                  <a:tcPr anchor="ctr"/>
                </a:tc>
                <a:tc>
                  <a:txBody>
                    <a:bodyPr/>
                    <a:lstStyle/>
                    <a:p>
                      <a:pPr algn="ctr"/>
                      <a:r>
                        <a:rPr lang="en-US" sz="2000" dirty="0" smtClean="0">
                          <a:latin typeface="Calibri" pitchFamily="34" charset="0"/>
                        </a:rPr>
                        <a:t>1 &lt; p &lt; 2</a:t>
                      </a:r>
                      <a:endParaRPr lang="en-US" sz="2000" dirty="0">
                        <a:latin typeface="Calibri" pitchFamily="34" charset="0"/>
                      </a:endParaRPr>
                    </a:p>
                  </a:txBody>
                  <a:tcPr anchor="ctr"/>
                </a:tc>
              </a:tr>
              <a:tr h="370840">
                <a:tc>
                  <a:txBody>
                    <a:bodyPr/>
                    <a:lstStyle/>
                    <a:p>
                      <a:pPr algn="ctr"/>
                      <a:r>
                        <a:rPr lang="en-US" sz="2000" dirty="0" smtClean="0">
                          <a:latin typeface="Calibri" pitchFamily="34" charset="0"/>
                        </a:rPr>
                        <a:t>Gamma</a:t>
                      </a:r>
                      <a:endParaRPr lang="en-US" sz="2000" dirty="0">
                        <a:latin typeface="Calibri" pitchFamily="34" charset="0"/>
                      </a:endParaRPr>
                    </a:p>
                  </a:txBody>
                  <a:tcPr anchor="ctr"/>
                </a:tc>
                <a:tc>
                  <a:txBody>
                    <a:bodyPr/>
                    <a:lstStyle/>
                    <a:p>
                      <a:pPr algn="ctr"/>
                      <a:r>
                        <a:rPr lang="en-US" sz="2000" dirty="0" smtClean="0">
                          <a:latin typeface="Symbol" pitchFamily="18" charset="2"/>
                        </a:rPr>
                        <a:t>m</a:t>
                      </a:r>
                      <a:endParaRPr lang="en-US" sz="2000" dirty="0">
                        <a:latin typeface="Calibri" pitchFamily="34" charset="0"/>
                      </a:endParaRPr>
                    </a:p>
                  </a:txBody>
                  <a:tcPr anchor="ctr"/>
                </a:tc>
                <a:tc>
                  <a:txBody>
                    <a:bodyPr/>
                    <a:lstStyle/>
                    <a:p>
                      <a:pPr algn="ctr"/>
                      <a:r>
                        <a:rPr lang="en-US" sz="2000" dirty="0" smtClean="0">
                          <a:latin typeface="Symbol" pitchFamily="18" charset="2"/>
                        </a:rPr>
                        <a:t>fm</a:t>
                      </a:r>
                      <a:r>
                        <a:rPr lang="en-US" sz="2000" baseline="30000" dirty="0" smtClean="0">
                          <a:latin typeface="Calibri" pitchFamily="34" charset="0"/>
                        </a:rPr>
                        <a:t>2</a:t>
                      </a:r>
                      <a:endParaRPr lang="en-US" sz="2000" dirty="0">
                        <a:latin typeface="Calibri" pitchFamily="34" charset="0"/>
                      </a:endParaRPr>
                    </a:p>
                  </a:txBody>
                  <a:tcPr anchor="ctr"/>
                </a:tc>
                <a:tc>
                  <a:txBody>
                    <a:bodyPr/>
                    <a:lstStyle/>
                    <a:p>
                      <a:pPr algn="ctr"/>
                      <a:r>
                        <a:rPr lang="en-US" sz="2000" dirty="0" smtClean="0">
                          <a:latin typeface="Calibri" pitchFamily="34" charset="0"/>
                        </a:rPr>
                        <a:t>2</a:t>
                      </a:r>
                      <a:endParaRPr lang="en-US" sz="2000" dirty="0">
                        <a:latin typeface="Calibri" pitchFamily="34" charset="0"/>
                      </a:endParaRPr>
                    </a:p>
                  </a:txBody>
                  <a:tcPr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Model selection</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8</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Grp="1"/>
          </p:cNvGraphicFramePr>
          <p:nvPr>
            <p:ph idx="1"/>
          </p:nvPr>
        </p:nvGraphicFramePr>
        <p:xfrm>
          <a:off x="563880" y="2200656"/>
          <a:ext cx="7772400" cy="3992880"/>
        </p:xfrm>
        <a:graphic>
          <a:graphicData uri="http://schemas.openxmlformats.org/drawingml/2006/table">
            <a:tbl>
              <a:tblPr firstRow="1" bandRow="1">
                <a:tableStyleId>{5C22544A-7EE6-4342-B048-85BDC9FD1C3A}</a:tableStyleId>
              </a:tblPr>
              <a:tblGrid>
                <a:gridCol w="1737360"/>
                <a:gridCol w="2148840"/>
                <a:gridCol w="1943100"/>
                <a:gridCol w="1943100"/>
              </a:tblGrid>
              <a:tr h="370840">
                <a:tc>
                  <a:txBody>
                    <a:bodyPr/>
                    <a:lstStyle/>
                    <a:p>
                      <a:pPr algn="ctr"/>
                      <a:r>
                        <a:rPr lang="en-US" sz="2000" dirty="0" smtClean="0">
                          <a:latin typeface="Calibri" pitchFamily="34" charset="0"/>
                        </a:rPr>
                        <a:t>Model Component</a:t>
                      </a:r>
                      <a:endParaRPr lang="en-US" sz="2000" dirty="0">
                        <a:latin typeface="Calibri" pitchFamily="34" charset="0"/>
                      </a:endParaRPr>
                    </a:p>
                  </a:txBody>
                  <a:tcPr anchor="ctr"/>
                </a:tc>
                <a:tc>
                  <a:txBody>
                    <a:bodyPr/>
                    <a:lstStyle/>
                    <a:p>
                      <a:pPr algn="ctr"/>
                      <a:r>
                        <a:rPr lang="en-US" sz="2000" dirty="0" smtClean="0">
                          <a:latin typeface="Calibri" pitchFamily="34" charset="0"/>
                        </a:rPr>
                        <a:t>Frequency</a:t>
                      </a:r>
                      <a:endParaRPr lang="en-US" sz="2000" dirty="0">
                        <a:latin typeface="Calibri" pitchFamily="34" charset="0"/>
                      </a:endParaRPr>
                    </a:p>
                  </a:txBody>
                  <a:tcPr anchor="ctr"/>
                </a:tc>
                <a:tc>
                  <a:txBody>
                    <a:bodyPr/>
                    <a:lstStyle/>
                    <a:p>
                      <a:pPr algn="ctr"/>
                      <a:r>
                        <a:rPr lang="en-US" sz="2000" dirty="0" smtClean="0">
                          <a:latin typeface="Calibri" pitchFamily="34" charset="0"/>
                        </a:rPr>
                        <a:t>Loss Cost, or Pure Premium</a:t>
                      </a:r>
                      <a:endParaRPr lang="en-US" sz="2000" dirty="0">
                        <a:latin typeface="Calibri" pitchFamily="34" charset="0"/>
                      </a:endParaRPr>
                    </a:p>
                  </a:txBody>
                  <a:tcPr anchor="ctr"/>
                </a:tc>
                <a:tc>
                  <a:txBody>
                    <a:bodyPr/>
                    <a:lstStyle/>
                    <a:p>
                      <a:pPr algn="ctr"/>
                      <a:r>
                        <a:rPr lang="en-US" sz="2000" dirty="0" smtClean="0">
                          <a:latin typeface="Calibri" pitchFamily="34" charset="0"/>
                        </a:rPr>
                        <a:t>Severity</a:t>
                      </a:r>
                      <a:endParaRPr lang="en-US" sz="2000" dirty="0">
                        <a:latin typeface="Calibri" pitchFamily="34" charset="0"/>
                      </a:endParaRPr>
                    </a:p>
                  </a:txBody>
                  <a:tcPr anchor="ctr"/>
                </a:tc>
              </a:tr>
              <a:tr h="370840">
                <a:tc>
                  <a:txBody>
                    <a:bodyPr/>
                    <a:lstStyle/>
                    <a:p>
                      <a:pPr algn="ctr"/>
                      <a:r>
                        <a:rPr lang="en-US" sz="2000" dirty="0" smtClean="0">
                          <a:latin typeface="Calibri" pitchFamily="34" charset="0"/>
                        </a:rPr>
                        <a:t>Dependent variable</a:t>
                      </a:r>
                      <a:endParaRPr lang="en-US" sz="2000" dirty="0">
                        <a:latin typeface="Calibri" pitchFamily="34" charset="0"/>
                      </a:endParaRPr>
                    </a:p>
                  </a:txBody>
                  <a:tcPr anchor="ctr"/>
                </a:tc>
                <a:tc>
                  <a:txBody>
                    <a:bodyPr/>
                    <a:lstStyle/>
                    <a:p>
                      <a:pPr algn="ctr"/>
                      <a:r>
                        <a:rPr lang="en-US" sz="2000" dirty="0" smtClean="0">
                          <a:latin typeface="Calibri" pitchFamily="34" charset="0"/>
                        </a:rPr>
                        <a:t>Claim count /</a:t>
                      </a:r>
                      <a:r>
                        <a:rPr lang="en-US" sz="2000" baseline="0" dirty="0" smtClean="0">
                          <a:latin typeface="Calibri" pitchFamily="34" charset="0"/>
                        </a:rPr>
                        <a:t> Exposure</a:t>
                      </a:r>
                      <a:endParaRPr lang="en-US" sz="2000" dirty="0">
                        <a:latin typeface="Calibri" pitchFamily="34" charset="0"/>
                      </a:endParaRPr>
                    </a:p>
                  </a:txBody>
                  <a:tcPr anchor="ctr"/>
                </a:tc>
                <a:tc>
                  <a:txBody>
                    <a:bodyPr/>
                    <a:lstStyle/>
                    <a:p>
                      <a:pPr algn="ctr"/>
                      <a:r>
                        <a:rPr lang="en-US" sz="2000" dirty="0" smtClean="0">
                          <a:latin typeface="Calibri" pitchFamily="34" charset="0"/>
                        </a:rPr>
                        <a:t>Loss / Exposure</a:t>
                      </a:r>
                      <a:endParaRPr lang="en-US" sz="2000" dirty="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itchFamily="34" charset="0"/>
                        </a:rPr>
                        <a:t>Loss / Claim</a:t>
                      </a:r>
                      <a:r>
                        <a:rPr lang="en-US" sz="2000" baseline="0" dirty="0" smtClean="0">
                          <a:latin typeface="Calibri" pitchFamily="34" charset="0"/>
                        </a:rPr>
                        <a:t> Count</a:t>
                      </a:r>
                      <a:endParaRPr lang="en-US" sz="2000" dirty="0" smtClean="0">
                        <a:latin typeface="Calibri" pitchFamily="34" charset="0"/>
                      </a:endParaRPr>
                    </a:p>
                  </a:txBody>
                  <a:tcPr anchor="ctr"/>
                </a:tc>
              </a:tr>
              <a:tr h="370840">
                <a:tc>
                  <a:txBody>
                    <a:bodyPr/>
                    <a:lstStyle/>
                    <a:p>
                      <a:pPr algn="ctr"/>
                      <a:r>
                        <a:rPr lang="en-US" sz="2000" i="0" dirty="0" smtClean="0">
                          <a:latin typeface="Calibri" pitchFamily="34" charset="0"/>
                        </a:rPr>
                        <a:t>Response</a:t>
                      </a:r>
                      <a:endParaRPr lang="en-US" sz="2000" i="0" dirty="0">
                        <a:latin typeface="Calibri" pitchFamily="34" charset="0"/>
                      </a:endParaRPr>
                    </a:p>
                  </a:txBody>
                  <a:tcPr anchor="ctr"/>
                </a:tc>
                <a:tc>
                  <a:txBody>
                    <a:bodyPr/>
                    <a:lstStyle/>
                    <a:p>
                      <a:pPr algn="ctr"/>
                      <a:r>
                        <a:rPr lang="en-US" sz="2000" i="0" dirty="0" smtClean="0">
                          <a:latin typeface="Calibri" pitchFamily="34" charset="0"/>
                        </a:rPr>
                        <a:t># claims</a:t>
                      </a:r>
                      <a:endParaRPr lang="en-US" sz="2000" i="0" dirty="0">
                        <a:latin typeface="Calibri" pitchFamily="34" charset="0"/>
                      </a:endParaRPr>
                    </a:p>
                  </a:txBody>
                  <a:tcPr anchor="ctr"/>
                </a:tc>
                <a:tc>
                  <a:txBody>
                    <a:bodyPr/>
                    <a:lstStyle/>
                    <a:p>
                      <a:pPr algn="ctr"/>
                      <a:r>
                        <a:rPr lang="en-US" sz="2000" i="0" baseline="0" dirty="0" smtClean="0">
                          <a:latin typeface="Calibri" pitchFamily="34" charset="0"/>
                        </a:rPr>
                        <a:t>Total losses</a:t>
                      </a:r>
                      <a:endParaRPr lang="en-US" sz="2000" i="0" baseline="0" dirty="0">
                        <a:latin typeface="Calibri" pitchFamily="34" charset="0"/>
                      </a:endParaRPr>
                    </a:p>
                  </a:txBody>
                  <a:tcPr anchor="ctr"/>
                </a:tc>
                <a:tc>
                  <a:txBody>
                    <a:bodyPr/>
                    <a:lstStyle/>
                    <a:p>
                      <a:pPr algn="ctr"/>
                      <a:r>
                        <a:rPr lang="en-US" sz="2000" i="0" dirty="0" smtClean="0">
                          <a:latin typeface="Calibri" pitchFamily="34" charset="0"/>
                        </a:rPr>
                        <a:t>Total losses</a:t>
                      </a:r>
                      <a:endParaRPr lang="en-US" sz="2000" i="0" dirty="0">
                        <a:latin typeface="Calibri" pitchFamily="34" charset="0"/>
                      </a:endParaRPr>
                    </a:p>
                  </a:txBody>
                  <a:tcPr anchor="ctr"/>
                </a:tc>
              </a:tr>
              <a:tr h="370840">
                <a:tc>
                  <a:txBody>
                    <a:bodyPr/>
                    <a:lstStyle/>
                    <a:p>
                      <a:pPr algn="ctr"/>
                      <a:r>
                        <a:rPr lang="en-US" sz="2000" i="0" dirty="0" smtClean="0">
                          <a:latin typeface="Calibri" pitchFamily="34" charset="0"/>
                        </a:rPr>
                        <a:t>Weight</a:t>
                      </a:r>
                      <a:endParaRPr lang="en-US" sz="2000" i="0" dirty="0">
                        <a:latin typeface="Calibri" pitchFamily="34" charset="0"/>
                      </a:endParaRPr>
                    </a:p>
                  </a:txBody>
                  <a:tcPr anchor="ctr"/>
                </a:tc>
                <a:tc>
                  <a:txBody>
                    <a:bodyPr/>
                    <a:lstStyle/>
                    <a:p>
                      <a:pPr algn="ctr"/>
                      <a:r>
                        <a:rPr lang="en-US" sz="2000" i="0" dirty="0" smtClean="0">
                          <a:latin typeface="Calibri" pitchFamily="34" charset="0"/>
                        </a:rPr>
                        <a:t>Exposures</a:t>
                      </a:r>
                      <a:endParaRPr lang="en-US" sz="2000" i="0" dirty="0">
                        <a:latin typeface="Calibri" pitchFamily="34" charset="0"/>
                      </a:endParaRPr>
                    </a:p>
                  </a:txBody>
                  <a:tcPr anchor="ctr"/>
                </a:tc>
                <a:tc>
                  <a:txBody>
                    <a:bodyPr/>
                    <a:lstStyle/>
                    <a:p>
                      <a:pPr algn="ctr"/>
                      <a:r>
                        <a:rPr lang="en-US" sz="2000" i="0" baseline="0" dirty="0" smtClean="0">
                          <a:latin typeface="Calibri" pitchFamily="34" charset="0"/>
                        </a:rPr>
                        <a:t>Exposures</a:t>
                      </a:r>
                      <a:endParaRPr lang="en-US" sz="2000" i="0" baseline="0" dirty="0">
                        <a:latin typeface="Calibri" pitchFamily="34" charset="0"/>
                      </a:endParaRPr>
                    </a:p>
                  </a:txBody>
                  <a:tcPr anchor="ctr"/>
                </a:tc>
                <a:tc>
                  <a:txBody>
                    <a:bodyPr/>
                    <a:lstStyle/>
                    <a:p>
                      <a:pPr algn="ctr"/>
                      <a:r>
                        <a:rPr lang="en-US" sz="2000" i="0" dirty="0" smtClean="0">
                          <a:latin typeface="Calibri" pitchFamily="34" charset="0"/>
                        </a:rPr>
                        <a:t>#</a:t>
                      </a:r>
                      <a:r>
                        <a:rPr lang="en-US" sz="2000" i="0" baseline="0" dirty="0" smtClean="0">
                          <a:latin typeface="Calibri" pitchFamily="34" charset="0"/>
                        </a:rPr>
                        <a:t> claims</a:t>
                      </a:r>
                      <a:endParaRPr lang="en-US" sz="2000" i="0" dirty="0">
                        <a:latin typeface="Calibri" pitchFamily="34" charset="0"/>
                      </a:endParaRPr>
                    </a:p>
                  </a:txBody>
                  <a:tcPr anchor="ctr"/>
                </a:tc>
              </a:tr>
              <a:tr h="370840">
                <a:tc>
                  <a:txBody>
                    <a:bodyPr/>
                    <a:lstStyle/>
                    <a:p>
                      <a:pPr algn="ctr"/>
                      <a:r>
                        <a:rPr lang="en-US" sz="2000" dirty="0" smtClean="0">
                          <a:latin typeface="Calibri" pitchFamily="34" charset="0"/>
                        </a:rPr>
                        <a:t>Link</a:t>
                      </a:r>
                      <a:endParaRPr lang="en-US" sz="2000" dirty="0">
                        <a:latin typeface="Calibri" pitchFamily="34" charset="0"/>
                      </a:endParaRPr>
                    </a:p>
                  </a:txBody>
                  <a:tcPr anchor="ctr"/>
                </a:tc>
                <a:tc>
                  <a:txBody>
                    <a:bodyPr/>
                    <a:lstStyle/>
                    <a:p>
                      <a:pPr algn="ctr"/>
                      <a:r>
                        <a:rPr lang="en-US" sz="2000" dirty="0" smtClean="0">
                          <a:latin typeface="Calibri" pitchFamily="34" charset="0"/>
                        </a:rPr>
                        <a:t>Log</a:t>
                      </a:r>
                      <a:endParaRPr lang="en-US" sz="2000" dirty="0">
                        <a:latin typeface="Calibri" pitchFamily="34" charset="0"/>
                      </a:endParaRPr>
                    </a:p>
                  </a:txBody>
                  <a:tcPr anchor="ctr"/>
                </a:tc>
                <a:tc>
                  <a:txBody>
                    <a:bodyPr/>
                    <a:lstStyle/>
                    <a:p>
                      <a:pPr algn="ctr"/>
                      <a:r>
                        <a:rPr lang="en-US" sz="2000" dirty="0" smtClean="0">
                          <a:latin typeface="Calibri" pitchFamily="34" charset="0"/>
                        </a:rPr>
                        <a:t>Log</a:t>
                      </a:r>
                      <a:endParaRPr lang="en-US" sz="2000" dirty="0">
                        <a:latin typeface="Calibri" pitchFamily="34" charset="0"/>
                      </a:endParaRPr>
                    </a:p>
                  </a:txBody>
                  <a:tcPr anchor="ctr"/>
                </a:tc>
                <a:tc>
                  <a:txBody>
                    <a:bodyPr/>
                    <a:lstStyle/>
                    <a:p>
                      <a:pPr algn="ctr"/>
                      <a:r>
                        <a:rPr lang="en-US" sz="2000" dirty="0" smtClean="0">
                          <a:latin typeface="Calibri" pitchFamily="34" charset="0"/>
                        </a:rPr>
                        <a:t>Log</a:t>
                      </a:r>
                      <a:endParaRPr lang="en-US" sz="2000" dirty="0">
                        <a:latin typeface="Calibri" pitchFamily="34" charset="0"/>
                      </a:endParaRPr>
                    </a:p>
                  </a:txBody>
                  <a:tcPr anchor="ctr"/>
                </a:tc>
              </a:tr>
              <a:tr h="370840">
                <a:tc>
                  <a:txBody>
                    <a:bodyPr/>
                    <a:lstStyle/>
                    <a:p>
                      <a:pPr algn="ctr"/>
                      <a:r>
                        <a:rPr lang="en-US" sz="2000" dirty="0" smtClean="0">
                          <a:latin typeface="Calibri" pitchFamily="34" charset="0"/>
                        </a:rPr>
                        <a:t>Error structure</a:t>
                      </a:r>
                      <a:endParaRPr lang="en-US" sz="2000" dirty="0">
                        <a:latin typeface="Calibri" pitchFamily="34" charset="0"/>
                      </a:endParaRPr>
                    </a:p>
                  </a:txBody>
                  <a:tcPr anchor="ctr"/>
                </a:tc>
                <a:tc>
                  <a:txBody>
                    <a:bodyPr/>
                    <a:lstStyle/>
                    <a:p>
                      <a:pPr algn="ctr"/>
                      <a:r>
                        <a:rPr lang="en-US" sz="2000" dirty="0" smtClean="0">
                          <a:latin typeface="Calibri" pitchFamily="34" charset="0"/>
                        </a:rPr>
                        <a:t>Poisson</a:t>
                      </a:r>
                      <a:endParaRPr lang="en-US" sz="2000" dirty="0">
                        <a:latin typeface="Calibri" pitchFamily="34" charset="0"/>
                      </a:endParaRPr>
                    </a:p>
                  </a:txBody>
                  <a:tcPr anchor="ctr"/>
                </a:tc>
                <a:tc>
                  <a:txBody>
                    <a:bodyPr/>
                    <a:lstStyle/>
                    <a:p>
                      <a:pPr algn="ctr"/>
                      <a:r>
                        <a:rPr lang="en-US" sz="2000" dirty="0" err="1" smtClean="0">
                          <a:latin typeface="Calibri" pitchFamily="34" charset="0"/>
                        </a:rPr>
                        <a:t>Tweedie</a:t>
                      </a:r>
                      <a:r>
                        <a:rPr lang="en-US" sz="2000" dirty="0" smtClean="0">
                          <a:latin typeface="Calibri" pitchFamily="34" charset="0"/>
                        </a:rPr>
                        <a:t>, with p</a:t>
                      </a:r>
                      <a:r>
                        <a:rPr lang="en-US" sz="2000" baseline="0" dirty="0" smtClean="0">
                          <a:latin typeface="Calibri" pitchFamily="34" charset="0"/>
                        </a:rPr>
                        <a:t> estimated</a:t>
                      </a:r>
                      <a:endParaRPr lang="en-US" sz="2000" dirty="0">
                        <a:latin typeface="Calibri" pitchFamily="34" charset="0"/>
                      </a:endParaRPr>
                    </a:p>
                  </a:txBody>
                  <a:tcPr anchor="ctr"/>
                </a:tc>
                <a:tc>
                  <a:txBody>
                    <a:bodyPr/>
                    <a:lstStyle/>
                    <a:p>
                      <a:pPr algn="ctr"/>
                      <a:r>
                        <a:rPr lang="en-US" sz="2000" dirty="0" smtClean="0">
                          <a:latin typeface="Calibri" pitchFamily="34" charset="0"/>
                        </a:rPr>
                        <a:t>Gamma</a:t>
                      </a:r>
                      <a:endParaRPr lang="en-US" sz="2000" dirty="0">
                        <a:latin typeface="Calibri" pitchFamily="34" charset="0"/>
                      </a:endParaRPr>
                    </a:p>
                  </a:txBody>
                  <a:tcPr anchor="ctr"/>
                </a:tc>
              </a:tr>
              <a:tr h="370840">
                <a:tc>
                  <a:txBody>
                    <a:bodyPr/>
                    <a:lstStyle/>
                    <a:p>
                      <a:pPr algn="ctr"/>
                      <a:r>
                        <a:rPr lang="en-US" sz="2000" dirty="0" smtClean="0">
                          <a:latin typeface="Calibri" pitchFamily="34" charset="0"/>
                        </a:rPr>
                        <a:t>Variance Function</a:t>
                      </a:r>
                      <a:endParaRPr lang="en-US" sz="2000" dirty="0">
                        <a:latin typeface="Calibri" pitchFamily="34" charset="0"/>
                      </a:endParaRPr>
                    </a:p>
                  </a:txBody>
                  <a:tcPr anchor="ctr"/>
                </a:tc>
                <a:tc>
                  <a:txBody>
                    <a:bodyPr/>
                    <a:lstStyle/>
                    <a:p>
                      <a:pPr algn="ctr"/>
                      <a:r>
                        <a:rPr lang="en-US" sz="2000" dirty="0" smtClean="0">
                          <a:latin typeface="Symbol" pitchFamily="18" charset="2"/>
                        </a:rPr>
                        <a:t>m</a:t>
                      </a:r>
                      <a:r>
                        <a:rPr lang="en-US" sz="2000" baseline="30000" dirty="0" smtClean="0">
                          <a:latin typeface="Calibri" pitchFamily="34" charset="0"/>
                        </a:rPr>
                        <a:t>1</a:t>
                      </a:r>
                      <a:endParaRPr lang="en-US" sz="2000" dirty="0">
                        <a:latin typeface="Calibri" pitchFamily="34" charset="0"/>
                      </a:endParaRPr>
                    </a:p>
                  </a:txBody>
                  <a:tcPr anchor="ctr"/>
                </a:tc>
                <a:tc>
                  <a:txBody>
                    <a:bodyPr/>
                    <a:lstStyle/>
                    <a:p>
                      <a:pPr algn="ctr"/>
                      <a:r>
                        <a:rPr lang="en-US" sz="2000" dirty="0" smtClean="0">
                          <a:latin typeface="Symbol" pitchFamily="18" charset="2"/>
                        </a:rPr>
                        <a:t>m</a:t>
                      </a:r>
                      <a:r>
                        <a:rPr lang="en-US" sz="2000" baseline="30000" dirty="0" smtClean="0">
                          <a:latin typeface="Calibri" pitchFamily="34" charset="0"/>
                        </a:rPr>
                        <a:t>p</a:t>
                      </a:r>
                      <a:r>
                        <a:rPr lang="en-US" sz="2000" baseline="0" dirty="0" smtClean="0">
                          <a:latin typeface="Calibri" pitchFamily="34" charset="0"/>
                        </a:rPr>
                        <a:t> , where p belongs to (1,2)</a:t>
                      </a:r>
                      <a:endParaRPr lang="en-US" sz="2000" baseline="0" dirty="0">
                        <a:latin typeface="Calibri" pitchFamily="34" charset="0"/>
                      </a:endParaRPr>
                    </a:p>
                  </a:txBody>
                  <a:tcPr anchor="ctr"/>
                </a:tc>
                <a:tc>
                  <a:txBody>
                    <a:bodyPr/>
                    <a:lstStyle/>
                    <a:p>
                      <a:pPr algn="ctr"/>
                      <a:r>
                        <a:rPr lang="en-US" sz="2000" dirty="0" smtClean="0">
                          <a:latin typeface="Symbol" pitchFamily="18" charset="2"/>
                        </a:rPr>
                        <a:t>m</a:t>
                      </a:r>
                      <a:r>
                        <a:rPr lang="en-US" sz="2000" baseline="30000" dirty="0" smtClean="0">
                          <a:latin typeface="Calibri" pitchFamily="34" charset="0"/>
                        </a:rPr>
                        <a:t>2</a:t>
                      </a:r>
                      <a:endParaRPr lang="en-US" sz="2000" dirty="0">
                        <a:latin typeface="Calibri" pitchFamily="34" charset="0"/>
                      </a:endParaRPr>
                    </a:p>
                  </a:txBody>
                  <a:tcPr anchor="ctr"/>
                </a:tc>
              </a:tr>
            </a:tbl>
          </a:graphicData>
        </a:graphic>
      </p:graphicFrame>
      <p:sp>
        <p:nvSpPr>
          <p:cNvPr id="9" name="Content Placeholder 5"/>
          <p:cNvSpPr txBox="1">
            <a:spLocks/>
          </p:cNvSpPr>
          <p:nvPr/>
        </p:nvSpPr>
        <p:spPr bwMode="auto">
          <a:xfrm>
            <a:off x="487680" y="1615440"/>
            <a:ext cx="7772400" cy="41148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b="0" i="0" u="none" strike="noStrike" kern="0" cap="none" spc="0" normalizeH="0" baseline="0" noProof="0" dirty="0" smtClean="0">
                <a:ln>
                  <a:noFill/>
                </a:ln>
                <a:solidFill>
                  <a:schemeClr val="tx1"/>
                </a:solidFill>
                <a:effectLst/>
                <a:uLnTx/>
                <a:uFillTx/>
                <a:latin typeface="Calibri" pitchFamily="34" charset="0"/>
              </a:rPr>
              <a:t>Two component models, </a:t>
            </a:r>
            <a:r>
              <a:rPr kumimoji="0" lang="en-US" b="0" i="0" u="none" strike="noStrike" kern="0" cap="none" spc="0" normalizeH="0" baseline="0" noProof="0" dirty="0" err="1" smtClean="0">
                <a:ln>
                  <a:noFill/>
                </a:ln>
                <a:solidFill>
                  <a:schemeClr val="tx1"/>
                </a:solidFill>
                <a:effectLst/>
                <a:uLnTx/>
                <a:uFillTx/>
                <a:latin typeface="Calibri" pitchFamily="34" charset="0"/>
              </a:rPr>
              <a:t>vs</a:t>
            </a:r>
            <a:r>
              <a:rPr kumimoji="0" lang="en-US" b="0" i="0" u="none" strike="noStrike" kern="0" cap="none" spc="0" normalizeH="0" baseline="0" noProof="0" dirty="0" smtClean="0">
                <a:ln>
                  <a:noFill/>
                </a:ln>
                <a:solidFill>
                  <a:schemeClr val="tx1"/>
                </a:solidFill>
                <a:effectLst/>
                <a:uLnTx/>
                <a:uFillTx/>
                <a:latin typeface="Calibri" pitchFamily="34" charset="0"/>
              </a:rPr>
              <a:t> one model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rPr>
              <a:t>Results</a:t>
            </a:r>
            <a:endParaRPr lang="en-US" sz="20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B72647AE-ACDE-4EE2-B5CA-F4CFAC192DFC}" type="slidenum">
              <a:rPr lang="en-US" smtClean="0">
                <a:solidFill>
                  <a:srgbClr val="000000"/>
                </a:solidFill>
              </a:rPr>
              <a:pPr>
                <a:defRPr/>
              </a:pPr>
              <a:t>9</a:t>
            </a:fld>
            <a:endParaRPr lang="en-US" dirty="0">
              <a:solidFill>
                <a:srgbClr val="000000"/>
              </a:solidFill>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5"/>
          <p:cNvSpPr>
            <a:spLocks noGrp="1"/>
          </p:cNvSpPr>
          <p:nvPr>
            <p:ph idx="1"/>
          </p:nvPr>
        </p:nvSpPr>
        <p:spPr>
          <a:xfrm>
            <a:off x="685800" y="1783080"/>
            <a:ext cx="7772400" cy="4114800"/>
          </a:xfrm>
        </p:spPr>
        <p:txBody>
          <a:bodyPr/>
          <a:lstStyle/>
          <a:p>
            <a:pPr marL="457200" indent="-457200">
              <a:buFont typeface="Wingdings" pitchFamily="2" charset="2"/>
              <a:buChar char="q"/>
            </a:pPr>
            <a:r>
              <a:rPr lang="en-US" dirty="0" smtClean="0">
                <a:latin typeface="Calibri" pitchFamily="34" charset="0"/>
              </a:rPr>
              <a:t>Variables selected for separate frequency and severity models will usually differ</a:t>
            </a:r>
          </a:p>
          <a:p>
            <a:pPr marL="457200" indent="-457200">
              <a:buFont typeface="Wingdings" pitchFamily="2" charset="2"/>
              <a:buChar char="q"/>
            </a:pPr>
            <a:r>
              <a:rPr lang="en-US" sz="2400" dirty="0" smtClean="0">
                <a:latin typeface="Calibri" pitchFamily="34" charset="0"/>
              </a:rPr>
              <a:t>Not only will the variables selected differ, but also their relative ‘importance’</a:t>
            </a:r>
          </a:p>
          <a:p>
            <a:pPr marL="457200" indent="-457200">
              <a:buFont typeface="Wingdings" pitchFamily="2" charset="2"/>
              <a:buChar char="q"/>
            </a:pPr>
            <a:r>
              <a:rPr lang="en-US" dirty="0" smtClean="0">
                <a:latin typeface="Calibri" pitchFamily="34" charset="0"/>
              </a:rPr>
              <a:t>For pure premium models, the resulting set of variables reflects the ones selected in frequency and severity</a:t>
            </a:r>
          </a:p>
          <a:p>
            <a:pPr marL="857250" lvl="1" indent="-457200"/>
            <a:r>
              <a:rPr lang="en-US" sz="2000" dirty="0" smtClean="0">
                <a:latin typeface="Calibri" pitchFamily="34" charset="0"/>
              </a:rPr>
              <a:t>Important to estimate p and not leave it fixed at a default value of say, 1.5</a:t>
            </a:r>
            <a:endParaRPr lang="en-US" sz="2000" dirty="0" smtClean="0">
              <a:latin typeface="Calibri" pitchFamily="34" charset="0"/>
            </a:endParaRPr>
          </a:p>
          <a:p>
            <a:pPr marL="857250" lvl="1" indent="-457200"/>
            <a:endParaRPr lang="en-US" sz="2400" dirty="0" smtClean="0">
              <a:latin typeface="Calibri" pitchFamily="34" charset="0"/>
            </a:endParaRPr>
          </a:p>
          <a:p>
            <a:pPr marL="857250" lvl="1" indent="-457200"/>
            <a:endParaRPr lang="en-US" sz="2400" dirty="0" smtClean="0">
              <a:latin typeface="Calibri" pitchFamily="34" charset="0"/>
            </a:endParaRPr>
          </a:p>
          <a:p>
            <a:pPr marL="457200" indent="-457200">
              <a:buFont typeface="Wingdings" pitchFamily="2" charset="2"/>
              <a:buChar char="q"/>
            </a:pPr>
            <a:endParaRPr lang="en-US" dirty="0" smtClean="0">
              <a:latin typeface="Calibri" pitchFamily="34" charset="0"/>
            </a:endParaRPr>
          </a:p>
          <a:p>
            <a:pPr marL="457200" indent="-457200">
              <a:buFont typeface="Wingdings" pitchFamily="2" charset="2"/>
              <a:buChar char="q"/>
            </a:pPr>
            <a:endParaRPr lang="en-US" dirty="0" smtClean="0">
              <a:latin typeface="Calibri" pitchFamily="34" charset="0"/>
            </a:endParaRPr>
          </a:p>
        </p:txBody>
      </p:sp>
    </p:spTree>
  </p:cSld>
  <p:clrMapOvr>
    <a:masterClrMapping/>
  </p:clrMapOvr>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47841</TotalTime>
  <Words>1095</Words>
  <Application>Microsoft Office PowerPoint</Application>
  <PresentationFormat>On-screen Show (4:3)</PresentationFormat>
  <Paragraphs>353</Paragraphs>
  <Slides>17</Slides>
  <Notes>11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1_Default Design</vt:lpstr>
      <vt:lpstr>2_Default Design</vt:lpstr>
      <vt:lpstr>Frequency and Severity  vs. Loss Cost Modeling </vt:lpstr>
      <vt:lpstr>Antitrust Notice</vt:lpstr>
      <vt:lpstr>Agenda</vt:lpstr>
      <vt:lpstr>Motivation</vt:lpstr>
      <vt:lpstr>Approach</vt:lpstr>
      <vt:lpstr>Approach</vt:lpstr>
      <vt:lpstr>Model selection</vt:lpstr>
      <vt:lpstr>Model selection</vt:lpstr>
      <vt:lpstr>Results</vt:lpstr>
      <vt:lpstr>Selected variables</vt:lpstr>
      <vt:lpstr>Selected variables (sorted)</vt:lpstr>
      <vt:lpstr>Example parameter estimates</vt:lpstr>
      <vt:lpstr>Example relativities</vt:lpstr>
      <vt:lpstr>Frequency and severity models</vt:lpstr>
      <vt:lpstr>Pure premium model</vt:lpstr>
      <vt:lpstr>Recommendation</vt:lpstr>
      <vt:lpstr>Goal</vt:lpstr>
    </vt:vector>
  </TitlesOfParts>
  <Company>Homesite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Homesite Insurance</dc:title>
  <dc:creator>rchung</dc:creator>
  <cp:lastModifiedBy>acaughron</cp:lastModifiedBy>
  <cp:revision>1714</cp:revision>
  <dcterms:created xsi:type="dcterms:W3CDTF">2002-05-13T17:30:07Z</dcterms:created>
  <dcterms:modified xsi:type="dcterms:W3CDTF">2012-03-16T18:07:32Z</dcterms:modified>
</cp:coreProperties>
</file>