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2" r:id="rId2"/>
  </p:sldMasterIdLst>
  <p:notesMasterIdLst>
    <p:notesMasterId r:id="rId20"/>
  </p:notesMasterIdLst>
  <p:handoutMasterIdLst>
    <p:handoutMasterId r:id="rId21"/>
  </p:handoutMasterIdLst>
  <p:sldIdLst>
    <p:sldId id="568" r:id="rId3"/>
    <p:sldId id="569" r:id="rId4"/>
    <p:sldId id="554" r:id="rId5"/>
    <p:sldId id="588" r:id="rId6"/>
    <p:sldId id="570" r:id="rId7"/>
    <p:sldId id="587" r:id="rId8"/>
    <p:sldId id="590" r:id="rId9"/>
    <p:sldId id="571" r:id="rId10"/>
    <p:sldId id="593" r:id="rId11"/>
    <p:sldId id="574" r:id="rId12"/>
    <p:sldId id="585" r:id="rId13"/>
    <p:sldId id="584" r:id="rId14"/>
    <p:sldId id="589" r:id="rId15"/>
    <p:sldId id="581" r:id="rId16"/>
    <p:sldId id="595" r:id="rId17"/>
    <p:sldId id="594" r:id="rId18"/>
    <p:sldId id="596" r:id="rId19"/>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Arial Unicode MS" pitchFamily="34" charset="-128"/>
        <a:ea typeface="+mn-ea"/>
        <a:cs typeface="+mn-cs"/>
      </a:defRPr>
    </a:lvl1pPr>
    <a:lvl2pPr marL="457200" algn="l" rtl="0" fontAlgn="base">
      <a:spcBef>
        <a:spcPct val="0"/>
      </a:spcBef>
      <a:spcAft>
        <a:spcPct val="0"/>
      </a:spcAft>
      <a:defRPr sz="2400" kern="1200">
        <a:solidFill>
          <a:schemeClr val="tx1"/>
        </a:solidFill>
        <a:latin typeface="Arial Unicode MS" pitchFamily="34" charset="-128"/>
        <a:ea typeface="+mn-ea"/>
        <a:cs typeface="+mn-cs"/>
      </a:defRPr>
    </a:lvl2pPr>
    <a:lvl3pPr marL="914400" algn="l" rtl="0" fontAlgn="base">
      <a:spcBef>
        <a:spcPct val="0"/>
      </a:spcBef>
      <a:spcAft>
        <a:spcPct val="0"/>
      </a:spcAft>
      <a:defRPr sz="2400" kern="1200">
        <a:solidFill>
          <a:schemeClr val="tx1"/>
        </a:solidFill>
        <a:latin typeface="Arial Unicode MS" pitchFamily="34" charset="-128"/>
        <a:ea typeface="+mn-ea"/>
        <a:cs typeface="+mn-cs"/>
      </a:defRPr>
    </a:lvl3pPr>
    <a:lvl4pPr marL="1371600" algn="l" rtl="0" fontAlgn="base">
      <a:spcBef>
        <a:spcPct val="0"/>
      </a:spcBef>
      <a:spcAft>
        <a:spcPct val="0"/>
      </a:spcAft>
      <a:defRPr sz="2400" kern="1200">
        <a:solidFill>
          <a:schemeClr val="tx1"/>
        </a:solidFill>
        <a:latin typeface="Arial Unicode MS" pitchFamily="34" charset="-128"/>
        <a:ea typeface="+mn-ea"/>
        <a:cs typeface="+mn-cs"/>
      </a:defRPr>
    </a:lvl4pPr>
    <a:lvl5pPr marL="1828800" algn="l" rtl="0" fontAlgn="base">
      <a:spcBef>
        <a:spcPct val="0"/>
      </a:spcBef>
      <a:spcAft>
        <a:spcPct val="0"/>
      </a:spcAft>
      <a:defRPr sz="2400" kern="1200">
        <a:solidFill>
          <a:schemeClr val="tx1"/>
        </a:solidFill>
        <a:latin typeface="Arial Unicode MS" pitchFamily="34" charset="-128"/>
        <a:ea typeface="+mn-ea"/>
        <a:cs typeface="+mn-cs"/>
      </a:defRPr>
    </a:lvl5pPr>
    <a:lvl6pPr marL="2286000" algn="l" defTabSz="914400" rtl="0" eaLnBrk="1" latinLnBrk="0" hangingPunct="1">
      <a:defRPr sz="2400" kern="1200">
        <a:solidFill>
          <a:schemeClr val="tx1"/>
        </a:solidFill>
        <a:latin typeface="Arial Unicode MS" pitchFamily="34" charset="-128"/>
        <a:ea typeface="+mn-ea"/>
        <a:cs typeface="+mn-cs"/>
      </a:defRPr>
    </a:lvl6pPr>
    <a:lvl7pPr marL="2743200" algn="l" defTabSz="914400" rtl="0" eaLnBrk="1" latinLnBrk="0" hangingPunct="1">
      <a:defRPr sz="2400" kern="1200">
        <a:solidFill>
          <a:schemeClr val="tx1"/>
        </a:solidFill>
        <a:latin typeface="Arial Unicode MS" pitchFamily="34" charset="-128"/>
        <a:ea typeface="+mn-ea"/>
        <a:cs typeface="+mn-cs"/>
      </a:defRPr>
    </a:lvl7pPr>
    <a:lvl8pPr marL="3200400" algn="l" defTabSz="914400" rtl="0" eaLnBrk="1" latinLnBrk="0" hangingPunct="1">
      <a:defRPr sz="2400" kern="1200">
        <a:solidFill>
          <a:schemeClr val="tx1"/>
        </a:solidFill>
        <a:latin typeface="Arial Unicode MS" pitchFamily="34" charset="-128"/>
        <a:ea typeface="+mn-ea"/>
        <a:cs typeface="+mn-cs"/>
      </a:defRPr>
    </a:lvl8pPr>
    <a:lvl9pPr marL="3657600" algn="l" defTabSz="914400" rtl="0" eaLnBrk="1" latinLnBrk="0" hangingPunct="1">
      <a:defRPr sz="2400" kern="1200">
        <a:solidFill>
          <a:schemeClr val="tx1"/>
        </a:solidFill>
        <a:latin typeface="Arial Unicode MS" pitchFamily="34" charset="-128"/>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5FA564"/>
    <a:srgbClr val="D6E0EC"/>
    <a:srgbClr val="FF0000"/>
    <a:srgbClr val="000066"/>
    <a:srgbClr val="FFFF00"/>
    <a:srgbClr val="CCE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92" autoAdjust="0"/>
    <p:restoredTop sz="71429" autoAdjust="0"/>
  </p:normalViewPr>
  <p:slideViewPr>
    <p:cSldViewPr snapToGrid="0">
      <p:cViewPr varScale="1">
        <p:scale>
          <a:sx n="52" d="100"/>
          <a:sy n="52" d="100"/>
        </p:scale>
        <p:origin x="-984" y="-72"/>
      </p:cViewPr>
      <p:guideLst>
        <p:guide orient="horz" pos="1715"/>
        <p:guide pos="4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80" d="100"/>
          <a:sy n="80" d="100"/>
        </p:scale>
        <p:origin x="-2280" y="-72"/>
      </p:cViewPr>
      <p:guideLst>
        <p:guide orient="horz" pos="3025"/>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E81FA9-5D97-4F39-B64D-51EED0D4E40E}"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03BAEF29-6BB5-4E21-A228-8849066D959D}">
      <dgm:prSet phldrT="[Text]" custT="1"/>
      <dgm:spPr/>
      <dgm:t>
        <a:bodyPr/>
        <a:lstStyle/>
        <a:p>
          <a:r>
            <a:rPr lang="en-US" sz="2400" dirty="0" smtClean="0">
              <a:latin typeface="Calibri" pitchFamily="34" charset="0"/>
            </a:rPr>
            <a:t>Overall mean</a:t>
          </a:r>
          <a:endParaRPr lang="en-US" sz="2400" dirty="0">
            <a:latin typeface="Calibri" pitchFamily="34" charset="0"/>
          </a:endParaRPr>
        </a:p>
      </dgm:t>
    </dgm:pt>
    <dgm:pt modelId="{DB0E296D-CDAF-4232-9AA4-1A64D6CFFF7A}" type="parTrans" cxnId="{E2A8C270-DCC3-4A96-AB30-3C73A1F6019B}">
      <dgm:prSet/>
      <dgm:spPr/>
      <dgm:t>
        <a:bodyPr/>
        <a:lstStyle/>
        <a:p>
          <a:endParaRPr lang="en-US"/>
        </a:p>
      </dgm:t>
    </dgm:pt>
    <dgm:pt modelId="{163AB8E5-FBD0-4E53-A2CF-2E5D74A529DE}" type="sibTrans" cxnId="{E2A8C270-DCC3-4A96-AB30-3C73A1F6019B}">
      <dgm:prSet/>
      <dgm:spPr/>
      <dgm:t>
        <a:bodyPr/>
        <a:lstStyle/>
        <a:p>
          <a:endParaRPr lang="en-US"/>
        </a:p>
      </dgm:t>
    </dgm:pt>
    <dgm:pt modelId="{DBDC06B6-BE97-4F22-8453-EA680839749C}">
      <dgm:prSet phldrT="[Text]" custT="1"/>
      <dgm:spPr/>
      <dgm:t>
        <a:bodyPr/>
        <a:lstStyle/>
        <a:p>
          <a:r>
            <a:rPr lang="en-US" sz="2400" dirty="0" smtClean="0">
              <a:latin typeface="Calibri" pitchFamily="34" charset="0"/>
            </a:rPr>
            <a:t>Perfect fit to history</a:t>
          </a:r>
          <a:endParaRPr lang="en-US" sz="2400" dirty="0">
            <a:latin typeface="Calibri" pitchFamily="34" charset="0"/>
          </a:endParaRPr>
        </a:p>
      </dgm:t>
    </dgm:pt>
    <dgm:pt modelId="{D65BB50F-1884-4106-BB1E-C1F99B538111}" type="parTrans" cxnId="{BE992729-D101-4CA9-BC07-39B116665956}">
      <dgm:prSet/>
      <dgm:spPr/>
      <dgm:t>
        <a:bodyPr/>
        <a:lstStyle/>
        <a:p>
          <a:endParaRPr lang="en-US"/>
        </a:p>
      </dgm:t>
    </dgm:pt>
    <dgm:pt modelId="{ED9271A9-E5D2-4753-9436-5F9C2B6B88B9}" type="sibTrans" cxnId="{BE992729-D101-4CA9-BC07-39B116665956}">
      <dgm:prSet/>
      <dgm:spPr/>
      <dgm:t>
        <a:bodyPr/>
        <a:lstStyle/>
        <a:p>
          <a:endParaRPr lang="en-US"/>
        </a:p>
      </dgm:t>
    </dgm:pt>
    <dgm:pt modelId="{D154C6BD-8DF0-490F-8CF4-A9EA2F20E442}" type="pres">
      <dgm:prSet presAssocID="{3AE81FA9-5D97-4F39-B64D-51EED0D4E40E}" presName="diagram" presStyleCnt="0">
        <dgm:presLayoutVars>
          <dgm:dir/>
          <dgm:resizeHandles val="exact"/>
        </dgm:presLayoutVars>
      </dgm:prSet>
      <dgm:spPr/>
    </dgm:pt>
    <dgm:pt modelId="{52F0E9BF-BDE7-4BFE-BBB3-5C27DCE78717}" type="pres">
      <dgm:prSet presAssocID="{03BAEF29-6BB5-4E21-A228-8849066D959D}" presName="arrow" presStyleLbl="node1" presStyleIdx="0" presStyleCnt="2">
        <dgm:presLayoutVars>
          <dgm:bulletEnabled val="1"/>
        </dgm:presLayoutVars>
      </dgm:prSet>
      <dgm:spPr/>
    </dgm:pt>
    <dgm:pt modelId="{BF371A34-2E8F-42AD-AEDF-19CDDBD0917A}" type="pres">
      <dgm:prSet presAssocID="{DBDC06B6-BE97-4F22-8453-EA680839749C}" presName="arrow" presStyleLbl="node1" presStyleIdx="1" presStyleCnt="2">
        <dgm:presLayoutVars>
          <dgm:bulletEnabled val="1"/>
        </dgm:presLayoutVars>
      </dgm:prSet>
      <dgm:spPr/>
    </dgm:pt>
  </dgm:ptLst>
  <dgm:cxnLst>
    <dgm:cxn modelId="{BE992729-D101-4CA9-BC07-39B116665956}" srcId="{3AE81FA9-5D97-4F39-B64D-51EED0D4E40E}" destId="{DBDC06B6-BE97-4F22-8453-EA680839749C}" srcOrd="1" destOrd="0" parTransId="{D65BB50F-1884-4106-BB1E-C1F99B538111}" sibTransId="{ED9271A9-E5D2-4753-9436-5F9C2B6B88B9}"/>
    <dgm:cxn modelId="{E2A8C270-DCC3-4A96-AB30-3C73A1F6019B}" srcId="{3AE81FA9-5D97-4F39-B64D-51EED0D4E40E}" destId="{03BAEF29-6BB5-4E21-A228-8849066D959D}" srcOrd="0" destOrd="0" parTransId="{DB0E296D-CDAF-4232-9AA4-1A64D6CFFF7A}" sibTransId="{163AB8E5-FBD0-4E53-A2CF-2E5D74A529DE}"/>
    <dgm:cxn modelId="{62A9C0AB-B454-421C-A34E-36DFC2660EE0}" type="presOf" srcId="{03BAEF29-6BB5-4E21-A228-8849066D959D}" destId="{52F0E9BF-BDE7-4BFE-BBB3-5C27DCE78717}" srcOrd="0" destOrd="0" presId="urn:microsoft.com/office/officeart/2005/8/layout/arrow5"/>
    <dgm:cxn modelId="{40B5EDAB-5938-4ADA-BC1C-76FC4D18F60A}" type="presOf" srcId="{3AE81FA9-5D97-4F39-B64D-51EED0D4E40E}" destId="{D154C6BD-8DF0-490F-8CF4-A9EA2F20E442}" srcOrd="0" destOrd="0" presId="urn:microsoft.com/office/officeart/2005/8/layout/arrow5"/>
    <dgm:cxn modelId="{A960520A-C1D3-4F2C-83CD-CA58A74EEE12}" type="presOf" srcId="{DBDC06B6-BE97-4F22-8453-EA680839749C}" destId="{BF371A34-2E8F-42AD-AEDF-19CDDBD0917A}" srcOrd="0" destOrd="0" presId="urn:microsoft.com/office/officeart/2005/8/layout/arrow5"/>
    <dgm:cxn modelId="{5A4F30DD-5E95-424A-A13A-BB588EF21C58}" type="presParOf" srcId="{D154C6BD-8DF0-490F-8CF4-A9EA2F20E442}" destId="{52F0E9BF-BDE7-4BFE-BBB3-5C27DCE78717}" srcOrd="0" destOrd="0" presId="urn:microsoft.com/office/officeart/2005/8/layout/arrow5"/>
    <dgm:cxn modelId="{C2D1BB04-79A4-45AF-B95B-A5740499697C}" type="presParOf" srcId="{D154C6BD-8DF0-490F-8CF4-A9EA2F20E442}" destId="{BF371A34-2E8F-42AD-AEDF-19CDDBD0917A}" srcOrd="1" destOrd="0" presId="urn:microsoft.com/office/officeart/2005/8/layout/arrow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2F0E9BF-BDE7-4BFE-BBB3-5C27DCE78717}">
      <dsp:nvSpPr>
        <dsp:cNvPr id="0" name=""/>
        <dsp:cNvSpPr/>
      </dsp:nvSpPr>
      <dsp:spPr>
        <a:xfrm rot="16200000">
          <a:off x="2738" y="140"/>
          <a:ext cx="2644366" cy="2644366"/>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latin typeface="Calibri" pitchFamily="34" charset="0"/>
            </a:rPr>
            <a:t>Overall mean</a:t>
          </a:r>
          <a:endParaRPr lang="en-US" sz="2400" kern="1200" dirty="0">
            <a:latin typeface="Calibri" pitchFamily="34" charset="0"/>
          </a:endParaRPr>
        </a:p>
      </dsp:txBody>
      <dsp:txXfrm rot="16200000">
        <a:off x="2738" y="140"/>
        <a:ext cx="2644366" cy="2644366"/>
      </dsp:txXfrm>
    </dsp:sp>
    <dsp:sp modelId="{BF371A34-2E8F-42AD-AEDF-19CDDBD0917A}">
      <dsp:nvSpPr>
        <dsp:cNvPr id="0" name=""/>
        <dsp:cNvSpPr/>
      </dsp:nvSpPr>
      <dsp:spPr>
        <a:xfrm rot="5400000">
          <a:off x="4741247" y="140"/>
          <a:ext cx="2644366" cy="2644366"/>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latin typeface="Calibri" pitchFamily="34" charset="0"/>
            </a:rPr>
            <a:t>Perfect fit to history</a:t>
          </a:r>
          <a:endParaRPr lang="en-US" sz="2400" kern="1200" dirty="0">
            <a:latin typeface="Calibri" pitchFamily="34" charset="0"/>
          </a:endParaRPr>
        </a:p>
      </dsp:txBody>
      <dsp:txXfrm rot="5400000">
        <a:off x="4741247" y="140"/>
        <a:ext cx="2644366" cy="2644366"/>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1"/>
            <a:ext cx="3172240" cy="480388"/>
          </a:xfrm>
          <a:prstGeom prst="rect">
            <a:avLst/>
          </a:prstGeom>
          <a:noFill/>
          <a:ln w="9525">
            <a:noFill/>
            <a:miter lim="800000"/>
            <a:headEnd/>
            <a:tailEnd/>
          </a:ln>
        </p:spPr>
        <p:txBody>
          <a:bodyPr vert="horz" wrap="square" lIns="96538" tIns="48275" rIns="96538" bIns="48275" numCol="1" anchor="t" anchorCtr="0" compatLnSpc="1">
            <a:prstTxWarp prst="textNoShape">
              <a:avLst/>
            </a:prstTxWarp>
          </a:bodyPr>
          <a:lstStyle>
            <a:lvl1pPr defTabSz="963191">
              <a:defRPr sz="1200"/>
            </a:lvl1pPr>
          </a:lstStyle>
          <a:p>
            <a:pPr>
              <a:defRPr/>
            </a:pPr>
            <a:endParaRPr lang="en-US" dirty="0"/>
          </a:p>
        </p:txBody>
      </p:sp>
      <p:sp>
        <p:nvSpPr>
          <p:cNvPr id="20483" name="Rectangle 3"/>
          <p:cNvSpPr>
            <a:spLocks noGrp="1" noChangeArrowheads="1"/>
          </p:cNvSpPr>
          <p:nvPr>
            <p:ph type="dt" sz="quarter" idx="1"/>
          </p:nvPr>
        </p:nvSpPr>
        <p:spPr bwMode="auto">
          <a:xfrm>
            <a:off x="4142961" y="1"/>
            <a:ext cx="3172239" cy="480388"/>
          </a:xfrm>
          <a:prstGeom prst="rect">
            <a:avLst/>
          </a:prstGeom>
          <a:noFill/>
          <a:ln w="9525">
            <a:noFill/>
            <a:miter lim="800000"/>
            <a:headEnd/>
            <a:tailEnd/>
          </a:ln>
        </p:spPr>
        <p:txBody>
          <a:bodyPr vert="horz" wrap="square" lIns="96538" tIns="48275" rIns="96538" bIns="48275" numCol="1" anchor="t" anchorCtr="0" compatLnSpc="1">
            <a:prstTxWarp prst="textNoShape">
              <a:avLst/>
            </a:prstTxWarp>
          </a:bodyPr>
          <a:lstStyle>
            <a:lvl1pPr algn="r" defTabSz="963191">
              <a:defRPr sz="1200"/>
            </a:lvl1pPr>
          </a:lstStyle>
          <a:p>
            <a:pPr>
              <a:defRPr/>
            </a:pPr>
            <a:endParaRPr lang="en-US" dirty="0"/>
          </a:p>
        </p:txBody>
      </p:sp>
      <p:sp>
        <p:nvSpPr>
          <p:cNvPr id="20484" name="Rectangle 4"/>
          <p:cNvSpPr>
            <a:spLocks noGrp="1" noChangeArrowheads="1"/>
          </p:cNvSpPr>
          <p:nvPr>
            <p:ph type="ftr" sz="quarter" idx="2"/>
          </p:nvPr>
        </p:nvSpPr>
        <p:spPr bwMode="auto">
          <a:xfrm>
            <a:off x="1" y="9120815"/>
            <a:ext cx="3172240" cy="480387"/>
          </a:xfrm>
          <a:prstGeom prst="rect">
            <a:avLst/>
          </a:prstGeom>
          <a:noFill/>
          <a:ln w="9525">
            <a:noFill/>
            <a:miter lim="800000"/>
            <a:headEnd/>
            <a:tailEnd/>
          </a:ln>
        </p:spPr>
        <p:txBody>
          <a:bodyPr vert="horz" wrap="square" lIns="96538" tIns="48275" rIns="96538" bIns="48275" numCol="1" anchor="b" anchorCtr="0" compatLnSpc="1">
            <a:prstTxWarp prst="textNoShape">
              <a:avLst/>
            </a:prstTxWarp>
          </a:bodyPr>
          <a:lstStyle>
            <a:lvl1pPr defTabSz="963191">
              <a:defRPr sz="1200"/>
            </a:lvl1pPr>
          </a:lstStyle>
          <a:p>
            <a:pPr>
              <a:defRPr/>
            </a:pPr>
            <a:endParaRPr lang="en-US" dirty="0"/>
          </a:p>
        </p:txBody>
      </p:sp>
      <p:sp>
        <p:nvSpPr>
          <p:cNvPr id="20485" name="Rectangle 5"/>
          <p:cNvSpPr>
            <a:spLocks noGrp="1" noChangeArrowheads="1"/>
          </p:cNvSpPr>
          <p:nvPr>
            <p:ph type="sldNum" sz="quarter" idx="3"/>
          </p:nvPr>
        </p:nvSpPr>
        <p:spPr bwMode="auto">
          <a:xfrm>
            <a:off x="4142961" y="9120815"/>
            <a:ext cx="3172239" cy="480387"/>
          </a:xfrm>
          <a:prstGeom prst="rect">
            <a:avLst/>
          </a:prstGeom>
          <a:noFill/>
          <a:ln w="9525">
            <a:noFill/>
            <a:miter lim="800000"/>
            <a:headEnd/>
            <a:tailEnd/>
          </a:ln>
        </p:spPr>
        <p:txBody>
          <a:bodyPr vert="horz" wrap="square" lIns="96538" tIns="48275" rIns="96538" bIns="48275" numCol="1" anchor="b" anchorCtr="0" compatLnSpc="1">
            <a:prstTxWarp prst="textNoShape">
              <a:avLst/>
            </a:prstTxWarp>
          </a:bodyPr>
          <a:lstStyle>
            <a:lvl1pPr algn="r" defTabSz="963191">
              <a:defRPr sz="1200"/>
            </a:lvl1pPr>
          </a:lstStyle>
          <a:p>
            <a:pPr>
              <a:defRPr/>
            </a:pPr>
            <a:fld id="{3A8CDEF5-892E-4AD2-B557-05D6065AF98A}"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1"/>
            <a:ext cx="3172240" cy="480388"/>
          </a:xfrm>
          <a:prstGeom prst="rect">
            <a:avLst/>
          </a:prstGeom>
          <a:noFill/>
          <a:ln w="9525">
            <a:noFill/>
            <a:miter lim="800000"/>
            <a:headEnd/>
            <a:tailEnd/>
          </a:ln>
        </p:spPr>
        <p:txBody>
          <a:bodyPr vert="horz" wrap="square" lIns="96538" tIns="48275" rIns="96538" bIns="48275" numCol="1" anchor="t" anchorCtr="0" compatLnSpc="1">
            <a:prstTxWarp prst="textNoShape">
              <a:avLst/>
            </a:prstTxWarp>
          </a:bodyPr>
          <a:lstStyle>
            <a:lvl1pPr defTabSz="963191">
              <a:defRPr sz="1200"/>
            </a:lvl1pPr>
          </a:lstStyle>
          <a:p>
            <a:pPr>
              <a:defRPr/>
            </a:pPr>
            <a:endParaRPr lang="en-US" dirty="0"/>
          </a:p>
        </p:txBody>
      </p:sp>
      <p:sp>
        <p:nvSpPr>
          <p:cNvPr id="18435" name="Rectangle 3"/>
          <p:cNvSpPr>
            <a:spLocks noGrp="1" noChangeArrowheads="1"/>
          </p:cNvSpPr>
          <p:nvPr>
            <p:ph type="dt" idx="1"/>
          </p:nvPr>
        </p:nvSpPr>
        <p:spPr bwMode="auto">
          <a:xfrm>
            <a:off x="4142961" y="1"/>
            <a:ext cx="3172239" cy="480388"/>
          </a:xfrm>
          <a:prstGeom prst="rect">
            <a:avLst/>
          </a:prstGeom>
          <a:noFill/>
          <a:ln w="9525">
            <a:noFill/>
            <a:miter lim="800000"/>
            <a:headEnd/>
            <a:tailEnd/>
          </a:ln>
        </p:spPr>
        <p:txBody>
          <a:bodyPr vert="horz" wrap="square" lIns="96538" tIns="48275" rIns="96538" bIns="48275" numCol="1" anchor="t" anchorCtr="0" compatLnSpc="1">
            <a:prstTxWarp prst="textNoShape">
              <a:avLst/>
            </a:prstTxWarp>
          </a:bodyPr>
          <a:lstStyle>
            <a:lvl1pPr algn="r" defTabSz="963191">
              <a:defRPr sz="1200"/>
            </a:lvl1pPr>
          </a:lstStyle>
          <a:p>
            <a:pPr>
              <a:defRPr/>
            </a:pPr>
            <a:endParaRPr lang="en-US" dirty="0"/>
          </a:p>
        </p:txBody>
      </p:sp>
      <p:sp>
        <p:nvSpPr>
          <p:cNvPr id="25604" name="Rectangle 4"/>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75695" y="4561228"/>
            <a:ext cx="5363817" cy="4318573"/>
          </a:xfrm>
          <a:prstGeom prst="rect">
            <a:avLst/>
          </a:prstGeom>
          <a:noFill/>
          <a:ln w="9525">
            <a:noFill/>
            <a:miter lim="800000"/>
            <a:headEnd/>
            <a:tailEnd/>
          </a:ln>
        </p:spPr>
        <p:txBody>
          <a:bodyPr vert="horz" wrap="square" lIns="96538" tIns="48275" rIns="96538" bIns="4827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1" y="9120815"/>
            <a:ext cx="3172240" cy="480387"/>
          </a:xfrm>
          <a:prstGeom prst="rect">
            <a:avLst/>
          </a:prstGeom>
          <a:noFill/>
          <a:ln w="9525">
            <a:noFill/>
            <a:miter lim="800000"/>
            <a:headEnd/>
            <a:tailEnd/>
          </a:ln>
        </p:spPr>
        <p:txBody>
          <a:bodyPr vert="horz" wrap="square" lIns="96538" tIns="48275" rIns="96538" bIns="48275" numCol="1" anchor="b" anchorCtr="0" compatLnSpc="1">
            <a:prstTxWarp prst="textNoShape">
              <a:avLst/>
            </a:prstTxWarp>
          </a:bodyPr>
          <a:lstStyle>
            <a:lvl1pPr defTabSz="963191">
              <a:defRPr sz="1200"/>
            </a:lvl1pPr>
          </a:lstStyle>
          <a:p>
            <a:pPr>
              <a:defRPr/>
            </a:pPr>
            <a:endParaRPr lang="en-US" dirty="0"/>
          </a:p>
        </p:txBody>
      </p:sp>
      <p:sp>
        <p:nvSpPr>
          <p:cNvPr id="18439" name="Rectangle 7"/>
          <p:cNvSpPr>
            <a:spLocks noGrp="1" noChangeArrowheads="1"/>
          </p:cNvSpPr>
          <p:nvPr>
            <p:ph type="sldNum" sz="quarter" idx="5"/>
          </p:nvPr>
        </p:nvSpPr>
        <p:spPr bwMode="auto">
          <a:xfrm>
            <a:off x="4142961" y="9120815"/>
            <a:ext cx="3172239" cy="480387"/>
          </a:xfrm>
          <a:prstGeom prst="rect">
            <a:avLst/>
          </a:prstGeom>
          <a:noFill/>
          <a:ln w="9525">
            <a:noFill/>
            <a:miter lim="800000"/>
            <a:headEnd/>
            <a:tailEnd/>
          </a:ln>
        </p:spPr>
        <p:txBody>
          <a:bodyPr vert="horz" wrap="square" lIns="96538" tIns="48275" rIns="96538" bIns="48275" numCol="1" anchor="b" anchorCtr="0" compatLnSpc="1">
            <a:prstTxWarp prst="textNoShape">
              <a:avLst/>
            </a:prstTxWarp>
          </a:bodyPr>
          <a:lstStyle>
            <a:lvl1pPr algn="r" defTabSz="963191">
              <a:defRPr sz="1200"/>
            </a:lvl1pPr>
          </a:lstStyle>
          <a:p>
            <a:pPr>
              <a:defRPr/>
            </a:pPr>
            <a:fld id="{85FF355A-BF25-422A-AD26-735C6B15CD4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Unicode MS" pitchFamily="34" charset="-128"/>
        <a:ea typeface="+mn-ea"/>
        <a:cs typeface="+mn-cs"/>
      </a:defRPr>
    </a:lvl1pPr>
    <a:lvl2pPr marL="457200" algn="l" rtl="0" eaLnBrk="0" fontAlgn="base" hangingPunct="0">
      <a:spcBef>
        <a:spcPct val="30000"/>
      </a:spcBef>
      <a:spcAft>
        <a:spcPct val="0"/>
      </a:spcAft>
      <a:defRPr sz="1200" kern="1200">
        <a:solidFill>
          <a:schemeClr val="tx1"/>
        </a:solidFill>
        <a:latin typeface="Arial Unicode MS" pitchFamily="34" charset="-128"/>
        <a:ea typeface="+mn-ea"/>
        <a:cs typeface="+mn-cs"/>
      </a:defRPr>
    </a:lvl2pPr>
    <a:lvl3pPr marL="914400" algn="l" rtl="0" eaLnBrk="0" fontAlgn="base" hangingPunct="0">
      <a:spcBef>
        <a:spcPct val="30000"/>
      </a:spcBef>
      <a:spcAft>
        <a:spcPct val="0"/>
      </a:spcAft>
      <a:defRPr sz="1200" kern="1200">
        <a:solidFill>
          <a:schemeClr val="tx1"/>
        </a:solidFill>
        <a:latin typeface="Arial Unicode MS" pitchFamily="34" charset="-128"/>
        <a:ea typeface="+mn-ea"/>
        <a:cs typeface="+mn-cs"/>
      </a:defRPr>
    </a:lvl3pPr>
    <a:lvl4pPr marL="1371600" algn="l" rtl="0" eaLnBrk="0" fontAlgn="base" hangingPunct="0">
      <a:spcBef>
        <a:spcPct val="30000"/>
      </a:spcBef>
      <a:spcAft>
        <a:spcPct val="0"/>
      </a:spcAft>
      <a:defRPr sz="1200" kern="1200">
        <a:solidFill>
          <a:schemeClr val="tx1"/>
        </a:solidFill>
        <a:latin typeface="Arial Unicode MS" pitchFamily="34" charset="-128"/>
        <a:ea typeface="+mn-ea"/>
        <a:cs typeface="+mn-cs"/>
      </a:defRPr>
    </a:lvl4pPr>
    <a:lvl5pPr marL="1828800" algn="l" rtl="0" eaLnBrk="0" fontAlgn="base" hangingPunct="0">
      <a:spcBef>
        <a:spcPct val="30000"/>
      </a:spcBef>
      <a:spcAft>
        <a:spcPct val="0"/>
      </a:spcAft>
      <a:defRPr sz="1200" kern="1200">
        <a:solidFill>
          <a:schemeClr val="tx1"/>
        </a:solidFill>
        <a:latin typeface="Arial Unicode MS" pitchFamily="34" charset="-12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3526B766-B483-430F-B6D2-6323BAAF0924}" type="slidenum">
              <a:rPr lang="en-US" smtClean="0"/>
              <a:pPr/>
              <a:t>2</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Focusing on homogenous</a:t>
            </a:r>
            <a:r>
              <a:rPr lang="en-US" baseline="0" dirty="0" smtClean="0"/>
              <a:t> claims groups, with sufficient data in each.</a:t>
            </a:r>
          </a:p>
          <a:p>
            <a:r>
              <a:rPr lang="en-US" baseline="0" dirty="0" smtClean="0"/>
              <a:t>One coverage type.</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5FF355A-BF25-422A-AD26-735C6B15CD46}" type="slidenum">
              <a:rPr lang="en-US" smtClean="0"/>
              <a:pPr>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Focusing on homogenous</a:t>
            </a:r>
            <a:r>
              <a:rPr lang="en-US" baseline="0" dirty="0" smtClean="0"/>
              <a:t> claims groups, with sufficient data in each.</a:t>
            </a:r>
          </a:p>
          <a:p>
            <a:r>
              <a:rPr lang="en-US" baseline="0" dirty="0" smtClean="0"/>
              <a:t>One coverage type.</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5FF355A-BF25-422A-AD26-735C6B15CD46}" type="slidenum">
              <a:rPr lang="en-US" smtClean="0"/>
              <a:pPr>
                <a:defRPr/>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Mixing (discrete) zero losses with continuous positive losses.</a:t>
            </a:r>
          </a:p>
          <a:p>
            <a:r>
              <a:rPr lang="en-US" baseline="0" dirty="0" err="1" smtClean="0"/>
              <a:t>Tweedie</a:t>
            </a:r>
            <a:r>
              <a:rPr lang="en-US" baseline="0" dirty="0" smtClean="0"/>
              <a:t> characterized as a compound Poisson-Gamma,</a:t>
            </a:r>
          </a:p>
          <a:p>
            <a:r>
              <a:rPr lang="en-US" baseline="0" dirty="0" smtClean="0"/>
              <a:t>alternatively compound Poisson by Smyth and Jorgensen.  (2002)</a:t>
            </a:r>
            <a:endParaRPr lang="en-US" dirty="0"/>
          </a:p>
        </p:txBody>
      </p:sp>
      <p:sp>
        <p:nvSpPr>
          <p:cNvPr id="4" name="Slide Number Placeholder 3"/>
          <p:cNvSpPr>
            <a:spLocks noGrp="1"/>
          </p:cNvSpPr>
          <p:nvPr>
            <p:ph type="sldNum" sz="quarter" idx="10"/>
          </p:nvPr>
        </p:nvSpPr>
        <p:spPr/>
        <p:txBody>
          <a:bodyPr/>
          <a:lstStyle/>
          <a:p>
            <a:pPr>
              <a:defRPr/>
            </a:pPr>
            <a:fld id="{85FF355A-BF25-422A-AD26-735C6B15CD46}" type="slidenum">
              <a:rPr lang="en-US" smtClean="0"/>
              <a:pPr>
                <a:defRPr/>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Focusing on homogenous</a:t>
            </a:r>
            <a:r>
              <a:rPr lang="en-US" baseline="0" dirty="0" smtClean="0"/>
              <a:t> claims groups, with sufficient data in each.</a:t>
            </a:r>
          </a:p>
          <a:p>
            <a:r>
              <a:rPr lang="en-US" baseline="0" dirty="0" smtClean="0"/>
              <a:t>One coverage type.</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5FF355A-BF25-422A-AD26-735C6B15CD46}" type="slidenum">
              <a:rPr lang="en-US" smtClean="0"/>
              <a:pPr>
                <a:defRPr/>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Focusing on homogenous</a:t>
            </a:r>
            <a:r>
              <a:rPr lang="en-US" baseline="0" dirty="0" smtClean="0"/>
              <a:t> claims groups, with sufficient data in each.</a:t>
            </a:r>
          </a:p>
          <a:p>
            <a:r>
              <a:rPr lang="en-US" baseline="0" dirty="0" smtClean="0"/>
              <a:t>One coverage type.</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5FF355A-BF25-422A-AD26-735C6B15CD46}" type="slidenum">
              <a:rPr lang="en-US" smtClean="0"/>
              <a:pPr>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5FF355A-BF25-422A-AD26-735C6B15CD46}"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Log link</a:t>
            </a:r>
            <a:r>
              <a:rPr lang="en-US" baseline="0" dirty="0" smtClean="0"/>
              <a:t> implies multiplicative structure.</a:t>
            </a:r>
          </a:p>
          <a:p>
            <a:r>
              <a:rPr lang="en-US" baseline="0" dirty="0" smtClean="0"/>
              <a:t>Poisson can be </a:t>
            </a:r>
            <a:r>
              <a:rPr lang="en-US" baseline="0" dirty="0" err="1" smtClean="0"/>
              <a:t>overdispersed</a:t>
            </a:r>
            <a:r>
              <a:rPr lang="en-US" baseline="0" dirty="0" smtClean="0"/>
              <a:t> (variance exceeding the assumption of variance = mean).</a:t>
            </a:r>
            <a:endParaRPr lang="en-US" dirty="0"/>
          </a:p>
        </p:txBody>
      </p:sp>
      <p:sp>
        <p:nvSpPr>
          <p:cNvPr id="4" name="Slide Number Placeholder 3"/>
          <p:cNvSpPr>
            <a:spLocks noGrp="1"/>
          </p:cNvSpPr>
          <p:nvPr>
            <p:ph type="sldNum" sz="quarter" idx="10"/>
          </p:nvPr>
        </p:nvSpPr>
        <p:spPr/>
        <p:txBody>
          <a:bodyPr/>
          <a:lstStyle/>
          <a:p>
            <a:pPr>
              <a:defRPr/>
            </a:pPr>
            <a:fld id="{85FF355A-BF25-422A-AD26-735C6B15CD46}" type="slidenum">
              <a:rPr lang="en-US" smtClean="0"/>
              <a:pPr>
                <a:defRPr/>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Focusing on homogenous</a:t>
            </a:r>
            <a:r>
              <a:rPr lang="en-US" baseline="0" dirty="0" smtClean="0"/>
              <a:t> claims groups, with sufficient data in each.</a:t>
            </a:r>
          </a:p>
          <a:p>
            <a:r>
              <a:rPr lang="en-US" baseline="0" dirty="0" smtClean="0"/>
              <a:t>One coverage type.</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5FF355A-BF25-422A-AD26-735C6B15CD46}" type="slidenum">
              <a:rPr lang="en-US" smtClean="0"/>
              <a:pPr>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Focusing on homogenous</a:t>
            </a:r>
            <a:r>
              <a:rPr lang="en-US" baseline="0" dirty="0" smtClean="0"/>
              <a:t> claims groups, with sufficient data in each.</a:t>
            </a:r>
          </a:p>
          <a:p>
            <a:r>
              <a:rPr lang="en-US" baseline="0" dirty="0" smtClean="0"/>
              <a:t>One coverage type.</a:t>
            </a:r>
            <a:endParaRPr lang="en-US" dirty="0"/>
          </a:p>
        </p:txBody>
      </p:sp>
      <p:sp>
        <p:nvSpPr>
          <p:cNvPr id="4" name="Slide Number Placeholder 3"/>
          <p:cNvSpPr>
            <a:spLocks noGrp="1"/>
          </p:cNvSpPr>
          <p:nvPr>
            <p:ph type="sldNum" sz="quarter" idx="10"/>
          </p:nvPr>
        </p:nvSpPr>
        <p:spPr/>
        <p:txBody>
          <a:bodyPr/>
          <a:lstStyle/>
          <a:p>
            <a:pPr>
              <a:defRPr/>
            </a:pPr>
            <a:fld id="{85FF355A-BF25-422A-AD26-735C6B15CD46}" type="slidenum">
              <a:rPr lang="en-US" smtClean="0"/>
              <a:pPr>
                <a:defRPr/>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Focusing on homogenous</a:t>
            </a:r>
            <a:r>
              <a:rPr lang="en-US" baseline="0" dirty="0" smtClean="0"/>
              <a:t> claims groups, with sufficient data in each.</a:t>
            </a:r>
          </a:p>
          <a:p>
            <a:r>
              <a:rPr lang="en-US" baseline="0" dirty="0" smtClean="0"/>
              <a:t>One coverage type.</a:t>
            </a:r>
            <a:endParaRPr lang="en-US" dirty="0"/>
          </a:p>
        </p:txBody>
      </p:sp>
      <p:sp>
        <p:nvSpPr>
          <p:cNvPr id="4" name="Slide Number Placeholder 3"/>
          <p:cNvSpPr>
            <a:spLocks noGrp="1"/>
          </p:cNvSpPr>
          <p:nvPr>
            <p:ph type="sldNum" sz="quarter" idx="10"/>
          </p:nvPr>
        </p:nvSpPr>
        <p:spPr/>
        <p:txBody>
          <a:bodyPr/>
          <a:lstStyle/>
          <a:p>
            <a:pPr>
              <a:defRPr/>
            </a:pPr>
            <a:fld id="{85FF355A-BF25-422A-AD26-735C6B15CD46}"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6050" y="0"/>
            <a:ext cx="196215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0"/>
            <a:ext cx="573405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4341" y="0"/>
            <a:ext cx="6711194" cy="1333850"/>
          </a:xfrm>
        </p:spPr>
        <p:txBody>
          <a:bodyPr/>
          <a:lstStyle>
            <a:lvl1pPr algn="l">
              <a:defRPr sz="2400" i="0">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Font typeface="Wingdings" pitchFamily="2" charset="2"/>
              <a:buChar char="Ø"/>
              <a:defRPr/>
            </a:lvl1pPr>
            <a:lvl2pPr>
              <a:buFont typeface="Wingdings" pitchFamily="2" charset="2"/>
              <a:buChar char="§"/>
              <a:defRPr/>
            </a:lvl2pPr>
            <a:lvl3pPr>
              <a:buFont typeface="Arial" pitchFamily="34" charset="0"/>
              <a:buChar char="•"/>
              <a:defRPr sz="2000"/>
            </a:lvl3pPr>
            <a:lvl4pPr>
              <a:buFont typeface="Arial" pitchFamily="34" charset="0"/>
              <a:buChar char="•"/>
              <a:defRPr/>
            </a:lvl4pPr>
            <a:lvl5pP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7B120C9C-463F-4E56-A486-D11947D3ECEE}"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72647AE-ACDE-4EE2-B5CA-F4CFAC192DFC}"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CA56A0A8-E26E-4A0E-A3F9-B7003C521C17}"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42E22AE3-4D76-41B9-B36E-8AE9AA110B15}"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55FB9E47-7FF8-4B7D-AB3C-3D3944E4D25C}"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3F3A51BA-6329-43D3-B57E-3B900172C810}"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CAB8980-5320-46CF-9051-15BCF9637450}"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7B2C97E-3E5B-47CE-B682-62F166B3F662}"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B7E5111-24AB-457A-9D13-2B7B90307FCB}"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6050" y="0"/>
            <a:ext cx="19621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0"/>
            <a:ext cx="57340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E85E4DF-9D83-4209-B8A5-6B650FAACA77}"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6"/>
          <p:cNvSpPr>
            <a:spLocks noGrp="1" noChangeArrowheads="1"/>
          </p:cNvSpPr>
          <p:nvPr>
            <p:ph type="sldNum" sz="quarter" idx="10"/>
          </p:nvPr>
        </p:nvSpPr>
        <p:spPr>
          <a:ln/>
        </p:spPr>
        <p:txBody>
          <a:bodyPr/>
          <a:lstStyle>
            <a:lvl1pPr>
              <a:defRPr/>
            </a:lvl1pPr>
          </a:lstStyle>
          <a:p>
            <a:pPr>
              <a:defRPr/>
            </a:pPr>
            <a:fld id="{2A7AD2C2-59DA-4583-92D7-D208236E47C1}"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Text Box 5"/>
          <p:cNvSpPr txBox="1">
            <a:spLocks noChangeArrowheads="1"/>
          </p:cNvSpPr>
          <p:nvPr userDrawn="1"/>
        </p:nvSpPr>
        <p:spPr bwMode="auto">
          <a:xfrm>
            <a:off x="377825" y="6553200"/>
            <a:ext cx="2362200" cy="304800"/>
          </a:xfrm>
          <a:prstGeom prst="rect">
            <a:avLst/>
          </a:prstGeom>
          <a:noFill/>
          <a:ln w="9525">
            <a:noFill/>
            <a:miter lim="800000"/>
            <a:headEnd/>
            <a:tailEnd/>
          </a:ln>
          <a:effectLst/>
        </p:spPr>
        <p:txBody>
          <a:bodyPr lIns="91429" tIns="45714" rIns="91429" bIns="45714">
            <a:spAutoFit/>
          </a:bodyPr>
          <a:lstStyle/>
          <a:p>
            <a:pPr>
              <a:spcBef>
                <a:spcPct val="50000"/>
              </a:spcBef>
              <a:defRPr/>
            </a:pPr>
            <a:r>
              <a:rPr lang="en-US" sz="1400" b="1" dirty="0">
                <a:latin typeface="Arial" charset="0"/>
              </a:rPr>
              <a:t>Privileged &amp; Confidential</a:t>
            </a:r>
          </a:p>
        </p:txBody>
      </p:sp>
      <p:sp>
        <p:nvSpPr>
          <p:cNvPr id="13315" name="Rectangle 2"/>
          <p:cNvSpPr>
            <a:spLocks noGrp="1" noChangeArrowheads="1"/>
          </p:cNvSpPr>
          <p:nvPr>
            <p:ph type="title"/>
          </p:nvPr>
        </p:nvSpPr>
        <p:spPr bwMode="auto">
          <a:xfrm>
            <a:off x="609600" y="0"/>
            <a:ext cx="7772400" cy="1143000"/>
          </a:xfrm>
          <a:prstGeom prst="rect">
            <a:avLst/>
          </a:prstGeom>
          <a:noFill/>
          <a:ln w="9525">
            <a:noFill/>
            <a:miter lim="800000"/>
            <a:headEnd/>
            <a:tailEnd/>
          </a:ln>
        </p:spPr>
        <p:txBody>
          <a:bodyPr vert="horz" wrap="square" lIns="91429" tIns="45714" rIns="91429" bIns="45714" numCol="1" anchor="ctr" anchorCtr="0" compatLnSpc="1">
            <a:prstTxWarp prst="textNoShape">
              <a:avLst/>
            </a:prstTxWarp>
          </a:bodyPr>
          <a:lstStyle/>
          <a:p>
            <a:pPr lvl="0"/>
            <a:r>
              <a:rPr lang="en-US" smtClean="0"/>
              <a:t>Click to edit Master title style</a:t>
            </a:r>
          </a:p>
        </p:txBody>
      </p:sp>
      <p:sp>
        <p:nvSpPr>
          <p:cNvPr id="1331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hdr="0" ftr="0" dt="0"/>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2800">
          <a:solidFill>
            <a:schemeClr val="tx2"/>
          </a:solidFill>
          <a:latin typeface="Arial Unicode MS" pitchFamily="34" charset="-128"/>
        </a:defRPr>
      </a:lvl2pPr>
      <a:lvl3pPr algn="ctr" rtl="0" eaLnBrk="0" fontAlgn="base" hangingPunct="0">
        <a:spcBef>
          <a:spcPct val="0"/>
        </a:spcBef>
        <a:spcAft>
          <a:spcPct val="0"/>
        </a:spcAft>
        <a:defRPr sz="2800">
          <a:solidFill>
            <a:schemeClr val="tx2"/>
          </a:solidFill>
          <a:latin typeface="Arial Unicode MS" pitchFamily="34" charset="-128"/>
        </a:defRPr>
      </a:lvl3pPr>
      <a:lvl4pPr algn="ctr" rtl="0" eaLnBrk="0" fontAlgn="base" hangingPunct="0">
        <a:spcBef>
          <a:spcPct val="0"/>
        </a:spcBef>
        <a:spcAft>
          <a:spcPct val="0"/>
        </a:spcAft>
        <a:defRPr sz="2800">
          <a:solidFill>
            <a:schemeClr val="tx2"/>
          </a:solidFill>
          <a:latin typeface="Arial Unicode MS" pitchFamily="34" charset="-128"/>
        </a:defRPr>
      </a:lvl4pPr>
      <a:lvl5pPr algn="ctr" rtl="0" eaLnBrk="0" fontAlgn="base" hangingPunct="0">
        <a:spcBef>
          <a:spcPct val="0"/>
        </a:spcBef>
        <a:spcAft>
          <a:spcPct val="0"/>
        </a:spcAft>
        <a:defRPr sz="2800">
          <a:solidFill>
            <a:schemeClr val="tx2"/>
          </a:solidFill>
          <a:latin typeface="Arial Unicode MS" pitchFamily="34" charset="-128"/>
        </a:defRPr>
      </a:lvl5pPr>
      <a:lvl6pPr marL="457200" algn="ctr" rtl="0" fontAlgn="base">
        <a:spcBef>
          <a:spcPct val="0"/>
        </a:spcBef>
        <a:spcAft>
          <a:spcPct val="0"/>
        </a:spcAft>
        <a:defRPr sz="2800">
          <a:solidFill>
            <a:schemeClr val="tx2"/>
          </a:solidFill>
          <a:latin typeface="Arial Unicode MS" pitchFamily="34" charset="-128"/>
        </a:defRPr>
      </a:lvl6pPr>
      <a:lvl7pPr marL="914400" algn="ctr" rtl="0" fontAlgn="base">
        <a:spcBef>
          <a:spcPct val="0"/>
        </a:spcBef>
        <a:spcAft>
          <a:spcPct val="0"/>
        </a:spcAft>
        <a:defRPr sz="2800">
          <a:solidFill>
            <a:schemeClr val="tx2"/>
          </a:solidFill>
          <a:latin typeface="Arial Unicode MS" pitchFamily="34" charset="-128"/>
        </a:defRPr>
      </a:lvl7pPr>
      <a:lvl8pPr marL="1371600" algn="ctr" rtl="0" fontAlgn="base">
        <a:spcBef>
          <a:spcPct val="0"/>
        </a:spcBef>
        <a:spcAft>
          <a:spcPct val="0"/>
        </a:spcAft>
        <a:defRPr sz="2800">
          <a:solidFill>
            <a:schemeClr val="tx2"/>
          </a:solidFill>
          <a:latin typeface="Arial Unicode MS" pitchFamily="34" charset="-128"/>
        </a:defRPr>
      </a:lvl8pPr>
      <a:lvl9pPr marL="1828800" algn="ctr" rtl="0" fontAlgn="base">
        <a:spcBef>
          <a:spcPct val="0"/>
        </a:spcBef>
        <a:spcAft>
          <a:spcPct val="0"/>
        </a:spcAft>
        <a:defRPr sz="2800">
          <a:solidFill>
            <a:schemeClr val="tx2"/>
          </a:solidFill>
          <a:latin typeface="Arial Unicode MS" pitchFamily="34" charset="-128"/>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0"/>
            <a:ext cx="7772400" cy="1143000"/>
          </a:xfrm>
          <a:prstGeom prst="rect">
            <a:avLst/>
          </a:prstGeom>
          <a:noFill/>
          <a:ln w="9525">
            <a:noFill/>
            <a:miter lim="800000"/>
            <a:headEnd/>
            <a:tailEnd/>
          </a:ln>
        </p:spPr>
        <p:txBody>
          <a:bodyPr vert="horz" wrap="square" lIns="91429" tIns="45714" rIns="91429" bIns="45714"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7239000" y="6400800"/>
            <a:ext cx="1905000" cy="457200"/>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lgn="r">
              <a:defRPr sz="1400"/>
            </a:lvl1pPr>
          </a:lstStyle>
          <a:p>
            <a:pPr>
              <a:defRPr/>
            </a:pPr>
            <a:fld id="{7BD00C7D-4487-47C3-AAD9-3337F66B6582}" type="slidenum">
              <a:rPr lang="en-US">
                <a:solidFill>
                  <a:srgbClr val="000000"/>
                </a:solidFill>
              </a:rPr>
              <a:pPr>
                <a:defRPr/>
              </a:pPr>
              <a:t>‹#›</a:t>
            </a:fld>
            <a:endParaRPr lang="en-US" dirty="0">
              <a:solidFill>
                <a:srgbClr val="000000"/>
              </a:solidFill>
            </a:endParaRPr>
          </a:p>
        </p:txBody>
      </p:sp>
      <p:sp>
        <p:nvSpPr>
          <p:cNvPr id="1032" name="Text Box 8"/>
          <p:cNvSpPr txBox="1">
            <a:spLocks noChangeArrowheads="1"/>
          </p:cNvSpPr>
          <p:nvPr userDrawn="1"/>
        </p:nvSpPr>
        <p:spPr bwMode="auto">
          <a:xfrm>
            <a:off x="225425" y="6553200"/>
            <a:ext cx="2362200" cy="304800"/>
          </a:xfrm>
          <a:prstGeom prst="rect">
            <a:avLst/>
          </a:prstGeom>
          <a:noFill/>
          <a:ln w="9525">
            <a:noFill/>
            <a:miter lim="800000"/>
            <a:headEnd/>
            <a:tailEnd/>
          </a:ln>
          <a:effectLst/>
        </p:spPr>
        <p:txBody>
          <a:bodyPr lIns="91429" tIns="45714" rIns="91429" bIns="45714">
            <a:spAutoFit/>
          </a:bodyPr>
          <a:lstStyle/>
          <a:p>
            <a:pPr>
              <a:spcBef>
                <a:spcPct val="50000"/>
              </a:spcBef>
              <a:defRPr/>
            </a:pPr>
            <a:r>
              <a:rPr lang="en-US" sz="1400" b="1" dirty="0">
                <a:solidFill>
                  <a:srgbClr val="000000"/>
                </a:solidFill>
                <a:latin typeface="Arial" charset="0"/>
              </a:rPr>
              <a:t>Privileged &amp; Confidential</a:t>
            </a:r>
          </a:p>
        </p:txBody>
      </p:sp>
      <p:sp>
        <p:nvSpPr>
          <p:cNvPr id="1034" name="Line 10"/>
          <p:cNvSpPr>
            <a:spLocks noChangeShapeType="1"/>
          </p:cNvSpPr>
          <p:nvPr userDrawn="1"/>
        </p:nvSpPr>
        <p:spPr bwMode="auto">
          <a:xfrm>
            <a:off x="669925" y="1320800"/>
            <a:ext cx="7772400" cy="0"/>
          </a:xfrm>
          <a:prstGeom prst="line">
            <a:avLst/>
          </a:prstGeom>
          <a:noFill/>
          <a:ln w="57150" cmpd="thinThick">
            <a:solidFill>
              <a:schemeClr val="tx1"/>
            </a:solidFill>
            <a:round/>
            <a:headEnd/>
            <a:tailEnd/>
          </a:ln>
          <a:effectLst/>
        </p:spPr>
        <p:txBody>
          <a:bodyPr wrap="none" anchor="ctr"/>
          <a:lstStyle/>
          <a:p>
            <a:pPr>
              <a:defRPr/>
            </a:pPr>
            <a:endParaRPr lang="en-US" dirty="0">
              <a:solidFill>
                <a:srgbClr val="000000"/>
              </a:solidFill>
            </a:endParaRPr>
          </a:p>
        </p:txBody>
      </p:sp>
      <p:pic>
        <p:nvPicPr>
          <p:cNvPr id="1031" name="Picture 8"/>
          <p:cNvPicPr>
            <a:picLocks noChangeAspect="1" noChangeArrowheads="1"/>
          </p:cNvPicPr>
          <p:nvPr userDrawn="1"/>
        </p:nvPicPr>
        <p:blipFill>
          <a:blip r:embed="rId13" cstate="print"/>
          <a:srcRect/>
          <a:stretch>
            <a:fillRect/>
          </a:stretch>
        </p:blipFill>
        <p:spPr bwMode="auto">
          <a:xfrm>
            <a:off x="7329488" y="188913"/>
            <a:ext cx="1747837" cy="4905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2800">
          <a:solidFill>
            <a:schemeClr val="tx2"/>
          </a:solidFill>
          <a:latin typeface="Arial Unicode MS" pitchFamily="34" charset="-128"/>
        </a:defRPr>
      </a:lvl2pPr>
      <a:lvl3pPr algn="ctr" rtl="0" eaLnBrk="0" fontAlgn="base" hangingPunct="0">
        <a:spcBef>
          <a:spcPct val="0"/>
        </a:spcBef>
        <a:spcAft>
          <a:spcPct val="0"/>
        </a:spcAft>
        <a:defRPr sz="2800">
          <a:solidFill>
            <a:schemeClr val="tx2"/>
          </a:solidFill>
          <a:latin typeface="Arial Unicode MS" pitchFamily="34" charset="-128"/>
        </a:defRPr>
      </a:lvl3pPr>
      <a:lvl4pPr algn="ctr" rtl="0" eaLnBrk="0" fontAlgn="base" hangingPunct="0">
        <a:spcBef>
          <a:spcPct val="0"/>
        </a:spcBef>
        <a:spcAft>
          <a:spcPct val="0"/>
        </a:spcAft>
        <a:defRPr sz="2800">
          <a:solidFill>
            <a:schemeClr val="tx2"/>
          </a:solidFill>
          <a:latin typeface="Arial Unicode MS" pitchFamily="34" charset="-128"/>
        </a:defRPr>
      </a:lvl4pPr>
      <a:lvl5pPr algn="ctr" rtl="0" eaLnBrk="0" fontAlgn="base" hangingPunct="0">
        <a:spcBef>
          <a:spcPct val="0"/>
        </a:spcBef>
        <a:spcAft>
          <a:spcPct val="0"/>
        </a:spcAft>
        <a:defRPr sz="2800">
          <a:solidFill>
            <a:schemeClr val="tx2"/>
          </a:solidFill>
          <a:latin typeface="Arial Unicode MS" pitchFamily="34" charset="-128"/>
        </a:defRPr>
      </a:lvl5pPr>
      <a:lvl6pPr marL="457200" algn="ctr" rtl="0" fontAlgn="base">
        <a:spcBef>
          <a:spcPct val="0"/>
        </a:spcBef>
        <a:spcAft>
          <a:spcPct val="0"/>
        </a:spcAft>
        <a:defRPr sz="2800">
          <a:solidFill>
            <a:schemeClr val="tx2"/>
          </a:solidFill>
          <a:latin typeface="Arial Unicode MS" pitchFamily="34" charset="-128"/>
        </a:defRPr>
      </a:lvl6pPr>
      <a:lvl7pPr marL="914400" algn="ctr" rtl="0" fontAlgn="base">
        <a:spcBef>
          <a:spcPct val="0"/>
        </a:spcBef>
        <a:spcAft>
          <a:spcPct val="0"/>
        </a:spcAft>
        <a:defRPr sz="2800">
          <a:solidFill>
            <a:schemeClr val="tx2"/>
          </a:solidFill>
          <a:latin typeface="Arial Unicode MS" pitchFamily="34" charset="-128"/>
        </a:defRPr>
      </a:lvl7pPr>
      <a:lvl8pPr marL="1371600" algn="ctr" rtl="0" fontAlgn="base">
        <a:spcBef>
          <a:spcPct val="0"/>
        </a:spcBef>
        <a:spcAft>
          <a:spcPct val="0"/>
        </a:spcAft>
        <a:defRPr sz="2800">
          <a:solidFill>
            <a:schemeClr val="tx2"/>
          </a:solidFill>
          <a:latin typeface="Arial Unicode MS" pitchFamily="34" charset="-128"/>
        </a:defRPr>
      </a:lvl8pPr>
      <a:lvl9pPr marL="1828800" algn="ctr" rtl="0" fontAlgn="base">
        <a:spcBef>
          <a:spcPct val="0"/>
        </a:spcBef>
        <a:spcAft>
          <a:spcPct val="0"/>
        </a:spcAft>
        <a:defRPr sz="2800">
          <a:solidFill>
            <a:schemeClr val="tx2"/>
          </a:solidFill>
          <a:latin typeface="Arial Unicode MS" pitchFamily="34" charset="-128"/>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spcBef>
                <a:spcPct val="50000"/>
              </a:spcBef>
            </a:pPr>
            <a:r>
              <a:rPr lang="en-US" b="1" dirty="0" smtClean="0">
                <a:latin typeface="Calibri" pitchFamily="34" charset="0"/>
              </a:rPr>
              <a:t>Frequency and Severity</a:t>
            </a:r>
            <a:br>
              <a:rPr lang="en-US" b="1" dirty="0" smtClean="0">
                <a:latin typeface="Calibri" pitchFamily="34" charset="0"/>
              </a:rPr>
            </a:br>
            <a:r>
              <a:rPr lang="en-US" b="1" dirty="0" smtClean="0">
                <a:latin typeface="Calibri" pitchFamily="34" charset="0"/>
              </a:rPr>
              <a:t> vs. Loss Cost Modeling</a:t>
            </a:r>
            <a:br>
              <a:rPr lang="en-US" b="1" dirty="0" smtClean="0">
                <a:latin typeface="Calibri" pitchFamily="34" charset="0"/>
              </a:rPr>
            </a:br>
            <a:endParaRPr lang="en-US" dirty="0">
              <a:latin typeface="Calibri" pitchFamily="34" charset="0"/>
            </a:endParaRPr>
          </a:p>
        </p:txBody>
      </p:sp>
      <p:sp>
        <p:nvSpPr>
          <p:cNvPr id="3" name="Subtitle 2"/>
          <p:cNvSpPr>
            <a:spLocks noGrp="1"/>
          </p:cNvSpPr>
          <p:nvPr>
            <p:ph type="subTitle" idx="1"/>
          </p:nvPr>
        </p:nvSpPr>
        <p:spPr>
          <a:xfrm>
            <a:off x="1371600" y="3657600"/>
            <a:ext cx="6400800" cy="1981200"/>
          </a:xfrm>
        </p:spPr>
        <p:txBody>
          <a:bodyPr>
            <a:noAutofit/>
          </a:bodyPr>
          <a:lstStyle/>
          <a:p>
            <a:pPr>
              <a:spcBef>
                <a:spcPct val="50000"/>
              </a:spcBef>
            </a:pPr>
            <a:r>
              <a:rPr lang="en-US" sz="1800" b="1" dirty="0" smtClean="0">
                <a:latin typeface="Calibri" pitchFamily="34" charset="0"/>
              </a:rPr>
              <a:t>CAS 2012 Ratemaking and Product Management Seminar</a:t>
            </a:r>
          </a:p>
          <a:p>
            <a:pPr>
              <a:spcBef>
                <a:spcPct val="50000"/>
              </a:spcBef>
            </a:pPr>
            <a:endParaRPr lang="en-US" sz="1800" b="1" dirty="0" smtClean="0">
              <a:latin typeface="Calibri" pitchFamily="34" charset="0"/>
            </a:endParaRPr>
          </a:p>
          <a:p>
            <a:pPr>
              <a:spcBef>
                <a:spcPct val="50000"/>
              </a:spcBef>
            </a:pPr>
            <a:r>
              <a:rPr lang="en-US" sz="1800" b="1" dirty="0" smtClean="0">
                <a:latin typeface="Calibri" pitchFamily="34" charset="0"/>
              </a:rPr>
              <a:t>March 2012</a:t>
            </a:r>
          </a:p>
          <a:p>
            <a:pPr>
              <a:spcBef>
                <a:spcPct val="50000"/>
              </a:spcBef>
            </a:pPr>
            <a:r>
              <a:rPr lang="en-US" sz="1800" b="1" dirty="0" smtClean="0">
                <a:latin typeface="Calibri" pitchFamily="34" charset="0"/>
              </a:rPr>
              <a:t>Philadelphia, PA</a:t>
            </a:r>
          </a:p>
          <a:p>
            <a:pPr>
              <a:spcBef>
                <a:spcPct val="50000"/>
              </a:spcBef>
            </a:pPr>
            <a:r>
              <a:rPr lang="en-US" sz="1800" b="1" dirty="0" smtClean="0">
                <a:latin typeface="Calibri" pitchFamily="34" charset="0"/>
              </a:rPr>
              <a:t>Alietia Caughron, PhD</a:t>
            </a:r>
          </a:p>
          <a:p>
            <a:pPr>
              <a:spcBef>
                <a:spcPct val="50000"/>
              </a:spcBef>
            </a:pPr>
            <a:r>
              <a:rPr lang="en-US" sz="1800" b="1" dirty="0" smtClean="0">
                <a:latin typeface="Calibri" pitchFamily="34" charset="0"/>
              </a:rPr>
              <a:t>Homesite Insurance Group</a:t>
            </a:r>
            <a:endParaRPr lang="en-US" sz="1800" dirty="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4294967295"/>
          </p:nvPr>
        </p:nvSpPr>
        <p:spPr>
          <a:xfrm>
            <a:off x="6553200" y="6245225"/>
            <a:ext cx="2133600" cy="476250"/>
          </a:xfrm>
          <a:prstGeom prst="rect">
            <a:avLst/>
          </a:prstGeom>
          <a:noFill/>
        </p:spPr>
        <p:txBody>
          <a:bodyPr/>
          <a:lstStyle/>
          <a:p>
            <a:fld id="{D21274B3-DB7D-417F-8779-1868F09EDF2E}" type="slidenum">
              <a:rPr lang="en-US" smtClean="0"/>
              <a:pPr/>
              <a:t>10</a:t>
            </a:fld>
            <a:endParaRPr lang="en-US" smtClean="0"/>
          </a:p>
        </p:txBody>
      </p:sp>
      <p:sp>
        <p:nvSpPr>
          <p:cNvPr id="11267" name="Rectangle 2"/>
          <p:cNvSpPr>
            <a:spLocks noGrp="1" noChangeArrowheads="1"/>
          </p:cNvSpPr>
          <p:nvPr>
            <p:ph type="title"/>
          </p:nvPr>
        </p:nvSpPr>
        <p:spPr/>
        <p:txBody>
          <a:bodyPr/>
          <a:lstStyle/>
          <a:p>
            <a:pPr eaLnBrk="1" hangingPunct="1"/>
            <a:r>
              <a:rPr lang="en-US" dirty="0" smtClean="0">
                <a:latin typeface="Calibri" pitchFamily="34" charset="0"/>
              </a:rPr>
              <a:t>Selected variables</a:t>
            </a:r>
            <a:endParaRPr lang="en-US" dirty="0" smtClean="0">
              <a:latin typeface="Calibri" pitchFamily="34" charset="0"/>
            </a:endParaRPr>
          </a:p>
        </p:txBody>
      </p:sp>
      <p:graphicFrame>
        <p:nvGraphicFramePr>
          <p:cNvPr id="5" name="Content Placeholder 7"/>
          <p:cNvGraphicFramePr>
            <a:graphicFrameLocks/>
          </p:cNvGraphicFramePr>
          <p:nvPr/>
        </p:nvGraphicFramePr>
        <p:xfrm>
          <a:off x="646176" y="1584958"/>
          <a:ext cx="8022335" cy="4200104"/>
        </p:xfrm>
        <a:graphic>
          <a:graphicData uri="http://schemas.openxmlformats.org/drawingml/2006/table">
            <a:tbl>
              <a:tblPr firstRow="1" bandRow="1">
                <a:tableStyleId>{5C22544A-7EE6-4342-B048-85BDC9FD1C3A}</a:tableStyleId>
              </a:tblPr>
              <a:tblGrid>
                <a:gridCol w="2150948"/>
                <a:gridCol w="1980445"/>
                <a:gridCol w="1945471"/>
                <a:gridCol w="1945471"/>
              </a:tblGrid>
              <a:tr h="261999">
                <a:tc>
                  <a:txBody>
                    <a:bodyPr/>
                    <a:lstStyle/>
                    <a:p>
                      <a:pPr algn="ctr"/>
                      <a:r>
                        <a:rPr lang="en-US" sz="2400" dirty="0" smtClean="0">
                          <a:latin typeface="Calibri" pitchFamily="34" charset="0"/>
                        </a:rPr>
                        <a:t>Variable</a:t>
                      </a:r>
                      <a:endParaRPr lang="en-US" sz="2400" dirty="0">
                        <a:latin typeface="Calibri" pitchFamily="34" charset="0"/>
                      </a:endParaRPr>
                    </a:p>
                  </a:txBody>
                  <a:tcPr anchor="ctr">
                    <a:lnB w="9525" cap="flat" cmpd="sng" algn="ctr">
                      <a:solidFill>
                        <a:schemeClr val="bg1"/>
                      </a:solidFill>
                      <a:prstDash val="solid"/>
                      <a:round/>
                      <a:headEnd type="none" w="med" len="med"/>
                      <a:tailEnd type="none" w="med" len="med"/>
                    </a:lnB>
                  </a:tcPr>
                </a:tc>
                <a:tc>
                  <a:txBody>
                    <a:bodyPr/>
                    <a:lstStyle/>
                    <a:p>
                      <a:pPr algn="ctr"/>
                      <a:r>
                        <a:rPr lang="en-US" sz="2400" b="1" dirty="0" smtClean="0">
                          <a:latin typeface="Calibri" pitchFamily="34" charset="0"/>
                        </a:rPr>
                        <a:t>Frequency</a:t>
                      </a:r>
                      <a:endParaRPr lang="en-US" sz="2400" b="1" dirty="0">
                        <a:latin typeface="Calibri" pitchFamily="34" charset="0"/>
                      </a:endParaRPr>
                    </a:p>
                  </a:txBody>
                  <a:tcPr anchor="ctr">
                    <a:lnB w="9525" cap="flat" cmpd="sng" algn="ctr">
                      <a:solidFill>
                        <a:schemeClr val="bg1"/>
                      </a:solidFill>
                      <a:prstDash val="solid"/>
                      <a:round/>
                      <a:headEnd type="none" w="med" len="med"/>
                      <a:tailEnd type="none" w="med" len="med"/>
                    </a:lnB>
                  </a:tcPr>
                </a:tc>
                <a:tc>
                  <a:txBody>
                    <a:bodyPr/>
                    <a:lstStyle/>
                    <a:p>
                      <a:pPr algn="ctr"/>
                      <a:r>
                        <a:rPr lang="en-US" sz="2400" b="1" dirty="0" smtClean="0">
                          <a:latin typeface="Calibri" pitchFamily="34" charset="0"/>
                        </a:rPr>
                        <a:t>Severity</a:t>
                      </a:r>
                      <a:endParaRPr lang="en-US" sz="2400" b="1" dirty="0">
                        <a:latin typeface="Calibri" pitchFamily="34" charset="0"/>
                      </a:endParaRPr>
                    </a:p>
                  </a:txBody>
                  <a:tcPr anchor="ctr">
                    <a:lnB w="9525" cap="flat" cmpd="sng" algn="ctr">
                      <a:solidFill>
                        <a:schemeClr val="bg1"/>
                      </a:solidFill>
                      <a:prstDash val="solid"/>
                      <a:round/>
                      <a:headEnd type="none" w="med" len="med"/>
                      <a:tailEnd type="none" w="med" len="med"/>
                    </a:lnB>
                  </a:tcPr>
                </a:tc>
                <a:tc>
                  <a:txBody>
                    <a:bodyPr/>
                    <a:lstStyle/>
                    <a:p>
                      <a:pPr algn="ctr"/>
                      <a:r>
                        <a:rPr lang="en-US" sz="2400" b="1" dirty="0" smtClean="0">
                          <a:latin typeface="Calibri" pitchFamily="34" charset="0"/>
                        </a:rPr>
                        <a:t>Pure Premium</a:t>
                      </a:r>
                      <a:endParaRPr lang="en-US" sz="2400" b="1" dirty="0">
                        <a:latin typeface="Calibri" pitchFamily="34" charset="0"/>
                      </a:endParaRPr>
                    </a:p>
                  </a:txBody>
                  <a:tcPr anchor="ctr">
                    <a:lnB w="9525" cap="flat" cmpd="sng" algn="ctr">
                      <a:solidFill>
                        <a:schemeClr val="bg1"/>
                      </a:solidFill>
                      <a:prstDash val="solid"/>
                      <a:round/>
                      <a:headEnd type="none" w="med" len="med"/>
                      <a:tailEnd type="none" w="med" len="med"/>
                    </a:lnB>
                  </a:tcPr>
                </a:tc>
              </a:tr>
              <a:tr h="284584">
                <a:tc>
                  <a:txBody>
                    <a:bodyPr/>
                    <a:lstStyle/>
                    <a:p>
                      <a:pPr algn="ctr" fontAlgn="t"/>
                      <a:r>
                        <a:rPr lang="en-US" sz="2400" b="0" i="0" u="none" strike="noStrike" dirty="0" smtClean="0">
                          <a:solidFill>
                            <a:srgbClr val="000000"/>
                          </a:solidFill>
                          <a:latin typeface="Calibri" pitchFamily="34" charset="0"/>
                        </a:rPr>
                        <a:t>1</a:t>
                      </a:r>
                      <a:endParaRPr lang="en-US" sz="2400" b="0" i="0" u="none" strike="noStrike" dirty="0">
                        <a:solidFill>
                          <a:srgbClr val="000000"/>
                        </a:solidFill>
                        <a:latin typeface="Calibri" pitchFamily="34" charset="0"/>
                      </a:endParaRPr>
                    </a:p>
                  </a:txBody>
                  <a:tcPr marL="7094" marR="7094" marT="7094" marB="0" anchor="ctr">
                    <a:lnT w="9525" cap="flat" cmpd="sng" algn="ctr">
                      <a:solidFill>
                        <a:schemeClr val="bg1"/>
                      </a:solidFill>
                      <a:prstDash val="solid"/>
                      <a:round/>
                      <a:headEnd type="none" w="med" len="med"/>
                      <a:tailEnd type="none" w="med" len="med"/>
                    </a:lnT>
                  </a:tcP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lnT w="9525" cap="flat" cmpd="sng" algn="ctr">
                      <a:solidFill>
                        <a:schemeClr val="bg1"/>
                      </a:solidFill>
                      <a:prstDash val="solid"/>
                      <a:round/>
                      <a:headEnd type="none" w="med" len="med"/>
                      <a:tailEnd type="none" w="med" len="med"/>
                    </a:lnT>
                  </a:tcP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lnT w="9525" cap="flat" cmpd="sng" algn="ctr">
                      <a:solidFill>
                        <a:schemeClr val="bg1"/>
                      </a:solidFill>
                      <a:prstDash val="solid"/>
                      <a:round/>
                      <a:headEnd type="none" w="med" len="med"/>
                      <a:tailEnd type="none" w="med" len="med"/>
                    </a:lnT>
                  </a:tcP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lnT w="9525" cap="flat" cmpd="sng" algn="ctr">
                      <a:solidFill>
                        <a:schemeClr val="bg1"/>
                      </a:solidFill>
                      <a:prstDash val="solid"/>
                      <a:round/>
                      <a:headEnd type="none" w="med" len="med"/>
                      <a:tailEnd type="none" w="med" len="med"/>
                    </a:lnT>
                  </a:tcPr>
                </a:tc>
              </a:tr>
              <a:tr h="340878">
                <a:tc>
                  <a:txBody>
                    <a:bodyPr/>
                    <a:lstStyle/>
                    <a:p>
                      <a:pPr algn="ctr" fontAlgn="t"/>
                      <a:r>
                        <a:rPr lang="en-US" sz="2400" b="0" i="0" u="none" strike="noStrike" dirty="0" smtClean="0">
                          <a:solidFill>
                            <a:srgbClr val="000000"/>
                          </a:solidFill>
                          <a:latin typeface="Calibri" pitchFamily="34" charset="0"/>
                        </a:rPr>
                        <a:t>2</a:t>
                      </a:r>
                      <a:endParaRPr lang="en-US" sz="2400" b="0" i="0" u="none" strike="noStrike" dirty="0">
                        <a:solidFill>
                          <a:srgbClr val="000000"/>
                        </a:solidFill>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c>
                  <a:txBody>
                    <a:bodyPr/>
                    <a:lstStyle/>
                    <a:p>
                      <a:pPr algn="ctr">
                        <a:buFont typeface="Wingdings" pitchFamily="2" charset="2"/>
                        <a:buNone/>
                      </a:pPr>
                      <a:r>
                        <a:rPr lang="en-US" sz="2400" dirty="0" smtClean="0">
                          <a:latin typeface="Calibri" pitchFamily="34" charset="0"/>
                        </a:rPr>
                        <a:t> </a:t>
                      </a:r>
                      <a:endParaRPr lang="en-US" sz="2400" dirty="0">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r>
              <a:tr h="284584">
                <a:tc>
                  <a:txBody>
                    <a:bodyPr/>
                    <a:lstStyle/>
                    <a:p>
                      <a:pPr algn="ctr" fontAlgn="t"/>
                      <a:r>
                        <a:rPr lang="en-US" sz="2400" b="0" i="0" u="none" strike="noStrike" dirty="0" smtClean="0">
                          <a:solidFill>
                            <a:srgbClr val="000000"/>
                          </a:solidFill>
                          <a:latin typeface="Calibri" pitchFamily="34" charset="0"/>
                        </a:rPr>
                        <a:t>3</a:t>
                      </a:r>
                      <a:endParaRPr lang="en-US" sz="2400" b="0" i="0" u="none" strike="noStrike" dirty="0">
                        <a:solidFill>
                          <a:srgbClr val="000000"/>
                        </a:solidFill>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r>
              <a:tr h="284584">
                <a:tc>
                  <a:txBody>
                    <a:bodyPr/>
                    <a:lstStyle/>
                    <a:p>
                      <a:pPr algn="ctr" fontAlgn="t"/>
                      <a:r>
                        <a:rPr lang="en-US" sz="2400" b="0" i="0" u="none" strike="noStrike" dirty="0" smtClean="0">
                          <a:solidFill>
                            <a:srgbClr val="000000"/>
                          </a:solidFill>
                          <a:latin typeface="Calibri" pitchFamily="34" charset="0"/>
                        </a:rPr>
                        <a:t>4</a:t>
                      </a:r>
                      <a:endParaRPr lang="en-US" sz="2400" b="0" i="0" u="none" strike="noStrike" dirty="0">
                        <a:solidFill>
                          <a:srgbClr val="000000"/>
                        </a:solidFill>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c>
                  <a:txBody>
                    <a:bodyPr/>
                    <a:lstStyle/>
                    <a:p>
                      <a:pPr algn="ctr">
                        <a:buFont typeface="Wingdings" pitchFamily="2" charset="2"/>
                        <a:buNone/>
                      </a:pPr>
                      <a:r>
                        <a:rPr lang="en-US" sz="2400" dirty="0" smtClean="0">
                          <a:latin typeface="Calibri" pitchFamily="34" charset="0"/>
                        </a:rPr>
                        <a:t> </a:t>
                      </a:r>
                      <a:endParaRPr lang="en-US" sz="2400" dirty="0">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r>
              <a:tr h="284584">
                <a:tc>
                  <a:txBody>
                    <a:bodyPr/>
                    <a:lstStyle/>
                    <a:p>
                      <a:pPr algn="ctr" fontAlgn="t"/>
                      <a:r>
                        <a:rPr lang="en-US" sz="2400" b="0" i="0" u="none" strike="noStrike" dirty="0" smtClean="0">
                          <a:solidFill>
                            <a:srgbClr val="000000"/>
                          </a:solidFill>
                          <a:latin typeface="Calibri" pitchFamily="34" charset="0"/>
                        </a:rPr>
                        <a:t>5</a:t>
                      </a:r>
                      <a:endParaRPr lang="en-US" sz="2400" b="0" i="0" u="none" strike="noStrike" dirty="0">
                        <a:solidFill>
                          <a:srgbClr val="000000"/>
                        </a:solidFill>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r>
              <a:tr h="340878">
                <a:tc>
                  <a:txBody>
                    <a:bodyPr/>
                    <a:lstStyle/>
                    <a:p>
                      <a:pPr algn="ctr" fontAlgn="t"/>
                      <a:r>
                        <a:rPr lang="en-US" sz="2400" b="0" i="0" u="none" strike="noStrike" dirty="0" smtClean="0">
                          <a:solidFill>
                            <a:srgbClr val="000000"/>
                          </a:solidFill>
                          <a:latin typeface="Calibri" pitchFamily="34" charset="0"/>
                        </a:rPr>
                        <a:t>6</a:t>
                      </a:r>
                      <a:endParaRPr lang="en-US" sz="2400" b="0" i="0" u="none" strike="noStrike" dirty="0">
                        <a:solidFill>
                          <a:srgbClr val="000000"/>
                        </a:solidFill>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c>
                  <a:txBody>
                    <a:bodyPr/>
                    <a:lstStyle/>
                    <a:p>
                      <a:pPr algn="ctr">
                        <a:buFont typeface="Wingdings" pitchFamily="2" charset="2"/>
                        <a:buNone/>
                      </a:pPr>
                      <a:r>
                        <a:rPr lang="en-US" sz="2400" dirty="0" smtClean="0">
                          <a:latin typeface="Calibri" pitchFamily="34" charset="0"/>
                        </a:rPr>
                        <a:t> </a:t>
                      </a:r>
                      <a:endParaRPr lang="en-US" sz="2400" dirty="0">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r>
              <a:tr h="284584">
                <a:tc>
                  <a:txBody>
                    <a:bodyPr/>
                    <a:lstStyle/>
                    <a:p>
                      <a:pPr algn="ctr" fontAlgn="t"/>
                      <a:r>
                        <a:rPr lang="en-US" sz="2400" b="0" i="0" u="none" strike="noStrike" dirty="0" smtClean="0">
                          <a:solidFill>
                            <a:srgbClr val="000000"/>
                          </a:solidFill>
                          <a:latin typeface="Calibri" pitchFamily="34" charset="0"/>
                        </a:rPr>
                        <a:t>7</a:t>
                      </a:r>
                      <a:endParaRPr lang="en-US" sz="2400" b="0" i="0" u="none" strike="noStrike" dirty="0">
                        <a:solidFill>
                          <a:srgbClr val="000000"/>
                        </a:solidFill>
                        <a:latin typeface="Calibri" pitchFamily="34" charset="0"/>
                      </a:endParaRPr>
                    </a:p>
                  </a:txBody>
                  <a:tcPr marL="7094" marR="7094" marT="7094" marB="0" anchor="ctr"/>
                </a:tc>
                <a:tc>
                  <a:txBody>
                    <a:bodyPr/>
                    <a:lstStyle/>
                    <a:p>
                      <a:pPr algn="ctr">
                        <a:buFont typeface="Wingdings" pitchFamily="2" charset="2"/>
                        <a:buNone/>
                      </a:pPr>
                      <a:endParaRPr lang="en-US" sz="2400" dirty="0">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r>
              <a:tr h="383583">
                <a:tc>
                  <a:txBody>
                    <a:bodyPr/>
                    <a:lstStyle/>
                    <a:p>
                      <a:pPr algn="ctr" fontAlgn="t"/>
                      <a:r>
                        <a:rPr lang="en-US" sz="2400" b="0" i="0" u="none" strike="noStrike" dirty="0" smtClean="0">
                          <a:solidFill>
                            <a:srgbClr val="000000"/>
                          </a:solidFill>
                          <a:latin typeface="Calibri" pitchFamily="34" charset="0"/>
                        </a:rPr>
                        <a:t>…</a:t>
                      </a:r>
                      <a:endParaRPr lang="en-US" sz="2400" b="0" i="0" u="none" strike="noStrike" dirty="0">
                        <a:solidFill>
                          <a:srgbClr val="000000"/>
                        </a:solidFill>
                        <a:latin typeface="Calibri" pitchFamily="34" charset="0"/>
                      </a:endParaRPr>
                    </a:p>
                  </a:txBody>
                  <a:tcPr marL="7094" marR="7094" marT="7094" marB="0" anchor="ctr"/>
                </a:tc>
                <a:tc>
                  <a:txBody>
                    <a:bodyPr/>
                    <a:lstStyle/>
                    <a:p>
                      <a:pPr algn="ctr"/>
                      <a:endParaRPr lang="en-US" sz="2400">
                        <a:latin typeface="Calibri" pitchFamily="34" charset="0"/>
                      </a:endParaRPr>
                    </a:p>
                  </a:txBody>
                  <a:tcPr marL="7094" marR="7094" marT="7094"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latin typeface="Calibri" pitchFamily="34" charset="0"/>
                        </a:rPr>
                        <a:t>   </a:t>
                      </a: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r>
              <a:tr h="383583">
                <a:tc>
                  <a:txBody>
                    <a:bodyPr/>
                    <a:lstStyle/>
                    <a:p>
                      <a:pPr algn="ctr" fontAlgn="t"/>
                      <a:r>
                        <a:rPr lang="en-US" sz="2400" b="0" i="0" u="none" strike="noStrike" dirty="0" smtClean="0">
                          <a:solidFill>
                            <a:srgbClr val="000000"/>
                          </a:solidFill>
                          <a:latin typeface="Calibri" pitchFamily="34" charset="0"/>
                        </a:rPr>
                        <a:t>15</a:t>
                      </a:r>
                      <a:endParaRPr lang="en-US" sz="2400" b="0" i="0" u="none" strike="noStrike" dirty="0">
                        <a:solidFill>
                          <a:srgbClr val="000000"/>
                        </a:solidFill>
                        <a:latin typeface="Calibri" pitchFamily="34" charset="0"/>
                      </a:endParaRPr>
                    </a:p>
                  </a:txBody>
                  <a:tcPr marL="7094" marR="7094" marT="7094" marB="0" anchor="ctr"/>
                </a:tc>
                <a:tc>
                  <a:txBody>
                    <a:bodyPr/>
                    <a:lstStyle/>
                    <a:p>
                      <a:pPr algn="ctr"/>
                      <a:endParaRPr lang="en-US" sz="2400">
                        <a:latin typeface="Calibri" pitchFamily="34" charset="0"/>
                      </a:endParaRPr>
                    </a:p>
                  </a:txBody>
                  <a:tcPr marL="7094" marR="7094" marT="7094" marB="0" anchor="ct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Char char="ü"/>
                        <a:tabLst/>
                        <a:defRPr/>
                      </a:pPr>
                      <a:r>
                        <a:rPr lang="en-US" sz="2400" dirty="0" smtClean="0">
                          <a:latin typeface="Calibri" pitchFamily="34" charset="0"/>
                        </a:rPr>
                        <a:t> </a:t>
                      </a:r>
                    </a:p>
                  </a:txBody>
                  <a:tcPr marL="7094" marR="7094" marT="7094" marB="0" anchor="ctr"/>
                </a:tc>
                <a:tc>
                  <a:txBody>
                    <a:bodyPr/>
                    <a:lstStyle/>
                    <a:p>
                      <a:pPr algn="ctr">
                        <a:buFont typeface="Wingdings" pitchFamily="2" charset="2"/>
                        <a:buChar char="ü"/>
                      </a:pPr>
                      <a:r>
                        <a:rPr lang="en-US" sz="2400" dirty="0" smtClean="0">
                          <a:latin typeface="Calibri" pitchFamily="34" charset="0"/>
                        </a:rPr>
                        <a:t> </a:t>
                      </a:r>
                      <a:endParaRPr lang="en-US" sz="2400" dirty="0">
                        <a:latin typeface="Calibri" pitchFamily="34" charset="0"/>
                      </a:endParaRPr>
                    </a:p>
                  </a:txBody>
                  <a:tcPr marL="7094" marR="7094" marT="7094" marB="0" anchor="ct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4294967295"/>
          </p:nvPr>
        </p:nvSpPr>
        <p:spPr>
          <a:xfrm>
            <a:off x="6553200" y="6245225"/>
            <a:ext cx="2133600" cy="476250"/>
          </a:xfrm>
          <a:prstGeom prst="rect">
            <a:avLst/>
          </a:prstGeom>
          <a:noFill/>
        </p:spPr>
        <p:txBody>
          <a:bodyPr/>
          <a:lstStyle/>
          <a:p>
            <a:fld id="{D21274B3-DB7D-417F-8779-1868F09EDF2E}" type="slidenum">
              <a:rPr lang="en-US" smtClean="0"/>
              <a:pPr/>
              <a:t>11</a:t>
            </a:fld>
            <a:endParaRPr lang="en-US" smtClean="0"/>
          </a:p>
        </p:txBody>
      </p:sp>
      <p:sp>
        <p:nvSpPr>
          <p:cNvPr id="11267" name="Rectangle 2"/>
          <p:cNvSpPr>
            <a:spLocks noGrp="1" noChangeArrowheads="1"/>
          </p:cNvSpPr>
          <p:nvPr>
            <p:ph type="title"/>
          </p:nvPr>
        </p:nvSpPr>
        <p:spPr/>
        <p:txBody>
          <a:bodyPr/>
          <a:lstStyle/>
          <a:p>
            <a:pPr eaLnBrk="1" hangingPunct="1"/>
            <a:r>
              <a:rPr lang="en-US" dirty="0" smtClean="0">
                <a:latin typeface="Calibri" pitchFamily="34" charset="0"/>
              </a:rPr>
              <a:t>Selected variables (sorted)</a:t>
            </a:r>
            <a:endParaRPr lang="en-US" sz="2000" dirty="0" smtClean="0">
              <a:latin typeface="Calibri" pitchFamily="34" charset="0"/>
            </a:endParaRPr>
          </a:p>
        </p:txBody>
      </p:sp>
      <p:graphicFrame>
        <p:nvGraphicFramePr>
          <p:cNvPr id="5" name="Content Placeholder 7"/>
          <p:cNvGraphicFramePr>
            <a:graphicFrameLocks/>
          </p:cNvGraphicFramePr>
          <p:nvPr/>
        </p:nvGraphicFramePr>
        <p:xfrm>
          <a:off x="701040" y="1584958"/>
          <a:ext cx="7748016" cy="4583687"/>
        </p:xfrm>
        <a:graphic>
          <a:graphicData uri="http://schemas.openxmlformats.org/drawingml/2006/table">
            <a:tbl>
              <a:tblPr firstRow="1" bandRow="1">
                <a:tableStyleId>{5C22544A-7EE6-4342-B048-85BDC9FD1C3A}</a:tableStyleId>
              </a:tblPr>
              <a:tblGrid>
                <a:gridCol w="2077398"/>
                <a:gridCol w="1912726"/>
                <a:gridCol w="1878946"/>
                <a:gridCol w="1878946"/>
              </a:tblGrid>
              <a:tr h="261999">
                <a:tc>
                  <a:txBody>
                    <a:bodyPr/>
                    <a:lstStyle/>
                    <a:p>
                      <a:pPr algn="ctr"/>
                      <a:r>
                        <a:rPr lang="en-US" sz="2400" dirty="0" smtClean="0">
                          <a:latin typeface="Calibri" pitchFamily="34" charset="0"/>
                        </a:rPr>
                        <a:t>Order</a:t>
                      </a:r>
                      <a:endParaRPr lang="en-US" sz="2400" dirty="0">
                        <a:latin typeface="Calibri" pitchFamily="34" charset="0"/>
                      </a:endParaRPr>
                    </a:p>
                  </a:txBody>
                  <a:tcPr anchor="ctr">
                    <a:lnB w="9525" cap="flat" cmpd="sng" algn="ctr">
                      <a:solidFill>
                        <a:schemeClr val="bg1"/>
                      </a:solidFill>
                      <a:prstDash val="solid"/>
                      <a:round/>
                      <a:headEnd type="none" w="med" len="med"/>
                      <a:tailEnd type="none" w="med" len="med"/>
                    </a:lnB>
                  </a:tcPr>
                </a:tc>
                <a:tc>
                  <a:txBody>
                    <a:bodyPr/>
                    <a:lstStyle/>
                    <a:p>
                      <a:pPr algn="ctr"/>
                      <a:r>
                        <a:rPr lang="en-US" sz="2400" b="1" dirty="0" smtClean="0">
                          <a:latin typeface="Calibri" pitchFamily="34" charset="0"/>
                        </a:rPr>
                        <a:t>Frequency</a:t>
                      </a:r>
                      <a:endParaRPr lang="en-US" sz="2400" b="1" dirty="0">
                        <a:latin typeface="Calibri" pitchFamily="34" charset="0"/>
                      </a:endParaRPr>
                    </a:p>
                  </a:txBody>
                  <a:tcPr anchor="ctr">
                    <a:lnB w="9525" cap="flat" cmpd="sng" algn="ctr">
                      <a:solidFill>
                        <a:schemeClr val="bg1"/>
                      </a:solidFill>
                      <a:prstDash val="solid"/>
                      <a:round/>
                      <a:headEnd type="none" w="med" len="med"/>
                      <a:tailEnd type="none" w="med" len="med"/>
                    </a:lnB>
                  </a:tcPr>
                </a:tc>
                <a:tc>
                  <a:txBody>
                    <a:bodyPr/>
                    <a:lstStyle/>
                    <a:p>
                      <a:pPr algn="ctr"/>
                      <a:r>
                        <a:rPr lang="en-US" sz="2400" b="1" dirty="0" smtClean="0">
                          <a:latin typeface="Calibri" pitchFamily="34" charset="0"/>
                        </a:rPr>
                        <a:t>Severity</a:t>
                      </a:r>
                      <a:endParaRPr lang="en-US" sz="2400" b="1" dirty="0">
                        <a:latin typeface="Calibri" pitchFamily="34" charset="0"/>
                      </a:endParaRPr>
                    </a:p>
                  </a:txBody>
                  <a:tcPr anchor="ctr">
                    <a:lnB w="9525" cap="flat" cmpd="sng" algn="ctr">
                      <a:solidFill>
                        <a:schemeClr val="bg1"/>
                      </a:solidFill>
                      <a:prstDash val="solid"/>
                      <a:round/>
                      <a:headEnd type="none" w="med" len="med"/>
                      <a:tailEnd type="none" w="med" len="med"/>
                    </a:lnB>
                  </a:tcPr>
                </a:tc>
                <a:tc>
                  <a:txBody>
                    <a:bodyPr/>
                    <a:lstStyle/>
                    <a:p>
                      <a:pPr algn="ctr"/>
                      <a:r>
                        <a:rPr lang="en-US" sz="2400" b="1" dirty="0" smtClean="0">
                          <a:latin typeface="Calibri" pitchFamily="34" charset="0"/>
                        </a:rPr>
                        <a:t>Pure Premium</a:t>
                      </a:r>
                      <a:endParaRPr lang="en-US" sz="2400" b="1" dirty="0">
                        <a:latin typeface="Calibri" pitchFamily="34" charset="0"/>
                      </a:endParaRPr>
                    </a:p>
                  </a:txBody>
                  <a:tcPr anchor="ctr">
                    <a:lnB w="9525" cap="flat" cmpd="sng" algn="ctr">
                      <a:solidFill>
                        <a:schemeClr val="bg1"/>
                      </a:solidFill>
                      <a:prstDash val="solid"/>
                      <a:round/>
                      <a:headEnd type="none" w="med" len="med"/>
                      <a:tailEnd type="none" w="med" len="med"/>
                    </a:lnB>
                  </a:tcPr>
                </a:tc>
              </a:tr>
              <a:tr h="284584">
                <a:tc>
                  <a:txBody>
                    <a:bodyPr/>
                    <a:lstStyle/>
                    <a:p>
                      <a:pPr algn="ctr" fontAlgn="t"/>
                      <a:r>
                        <a:rPr lang="en-US" sz="2400" b="0" i="0" u="none" strike="noStrike" dirty="0" smtClean="0">
                          <a:solidFill>
                            <a:srgbClr val="000000"/>
                          </a:solidFill>
                          <a:latin typeface="Calibri" pitchFamily="34" charset="0"/>
                        </a:rPr>
                        <a:t>1</a:t>
                      </a:r>
                      <a:endParaRPr lang="en-US" sz="2400" b="0" i="0" u="none" strike="noStrike" dirty="0">
                        <a:solidFill>
                          <a:srgbClr val="000000"/>
                        </a:solidFill>
                        <a:latin typeface="Calibri" pitchFamily="34" charset="0"/>
                      </a:endParaRPr>
                    </a:p>
                  </a:txBody>
                  <a:tcPr marL="7094" marR="7094" marT="7094" marB="0" anchor="ctr">
                    <a:lnT w="9525" cap="flat" cmpd="sng" algn="ctr">
                      <a:solidFill>
                        <a:schemeClr val="bg1"/>
                      </a:solidFill>
                      <a:prstDash val="solid"/>
                      <a:round/>
                      <a:headEnd type="none" w="med" len="med"/>
                      <a:tailEnd type="none" w="med" len="med"/>
                    </a:lnT>
                  </a:tcPr>
                </a:tc>
                <a:tc>
                  <a:txBody>
                    <a:bodyPr/>
                    <a:lstStyle/>
                    <a:p>
                      <a:pPr algn="ctr">
                        <a:buFont typeface="Wingdings" pitchFamily="2" charset="2"/>
                        <a:buNone/>
                      </a:pPr>
                      <a:r>
                        <a:rPr lang="en-US" sz="2400" dirty="0" smtClean="0">
                          <a:latin typeface="Calibri" pitchFamily="34" charset="0"/>
                        </a:rPr>
                        <a:t>1</a:t>
                      </a:r>
                      <a:endParaRPr lang="en-US" sz="2400" dirty="0">
                        <a:latin typeface="Calibri" pitchFamily="34" charset="0"/>
                      </a:endParaRPr>
                    </a:p>
                  </a:txBody>
                  <a:tcPr marL="7094" marR="7094" marT="7094" marB="0" anchor="ctr">
                    <a:lnT w="9525" cap="flat" cmpd="sng" algn="ctr">
                      <a:solidFill>
                        <a:schemeClr val="bg1"/>
                      </a:solidFill>
                      <a:prstDash val="solid"/>
                      <a:round/>
                      <a:headEnd type="none" w="med" len="med"/>
                      <a:tailEnd type="none" w="med" len="med"/>
                    </a:lnT>
                  </a:tcPr>
                </a:tc>
                <a:tc>
                  <a:txBody>
                    <a:bodyPr/>
                    <a:lstStyle/>
                    <a:p>
                      <a:pPr algn="ctr">
                        <a:buFont typeface="Wingdings" pitchFamily="2" charset="2"/>
                        <a:buNone/>
                      </a:pPr>
                      <a:r>
                        <a:rPr lang="en-US" sz="2400" dirty="0" smtClean="0">
                          <a:latin typeface="Calibri" pitchFamily="34" charset="0"/>
                        </a:rPr>
                        <a:t>14</a:t>
                      </a:r>
                      <a:endParaRPr lang="en-US" sz="2400" dirty="0">
                        <a:latin typeface="Calibri" pitchFamily="34" charset="0"/>
                      </a:endParaRPr>
                    </a:p>
                  </a:txBody>
                  <a:tcPr marL="7094" marR="7094" marT="7094" marB="0" anchor="ctr">
                    <a:lnT w="9525" cap="flat" cmpd="sng" algn="ctr">
                      <a:solidFill>
                        <a:schemeClr val="bg1"/>
                      </a:solidFill>
                      <a:prstDash val="solid"/>
                      <a:round/>
                      <a:headEnd type="none" w="med" len="med"/>
                      <a:tailEnd type="none" w="med" len="med"/>
                    </a:lnT>
                  </a:tcPr>
                </a:tc>
                <a:tc>
                  <a:txBody>
                    <a:bodyPr/>
                    <a:lstStyle/>
                    <a:p>
                      <a:pPr algn="ctr">
                        <a:buFont typeface="Wingdings" pitchFamily="2" charset="2"/>
                        <a:buNone/>
                      </a:pPr>
                      <a:endParaRPr lang="en-US" sz="2400" dirty="0">
                        <a:latin typeface="Calibri" pitchFamily="34" charset="0"/>
                      </a:endParaRPr>
                    </a:p>
                  </a:txBody>
                  <a:tcPr marL="7094" marR="7094" marT="7094" marB="0" anchor="ctr">
                    <a:lnT w="9525" cap="flat" cmpd="sng" algn="ctr">
                      <a:solidFill>
                        <a:schemeClr val="bg1"/>
                      </a:solidFill>
                      <a:prstDash val="solid"/>
                      <a:round/>
                      <a:headEnd type="none" w="med" len="med"/>
                      <a:tailEnd type="none" w="med" len="med"/>
                    </a:lnT>
                  </a:tcPr>
                </a:tc>
              </a:tr>
              <a:tr h="340878">
                <a:tc>
                  <a:txBody>
                    <a:bodyPr/>
                    <a:lstStyle/>
                    <a:p>
                      <a:pPr algn="ctr" fontAlgn="t"/>
                      <a:r>
                        <a:rPr lang="en-US" sz="2400" b="0" i="0" u="none" strike="noStrike" dirty="0" smtClean="0">
                          <a:solidFill>
                            <a:srgbClr val="000000"/>
                          </a:solidFill>
                          <a:latin typeface="Calibri" pitchFamily="34" charset="0"/>
                        </a:rPr>
                        <a:t>2</a:t>
                      </a:r>
                      <a:endParaRPr lang="en-US" sz="2400" b="0" i="0" u="none" strike="noStrike" dirty="0">
                        <a:solidFill>
                          <a:srgbClr val="000000"/>
                        </a:solidFill>
                        <a:latin typeface="Calibri" pitchFamily="34" charset="0"/>
                      </a:endParaRPr>
                    </a:p>
                  </a:txBody>
                  <a:tcPr marL="7094" marR="7094" marT="7094" marB="0" anchor="ctr"/>
                </a:tc>
                <a:tc>
                  <a:txBody>
                    <a:bodyPr/>
                    <a:lstStyle/>
                    <a:p>
                      <a:pPr algn="ctr"/>
                      <a:r>
                        <a:rPr lang="en-US" sz="2400" dirty="0" smtClean="0">
                          <a:latin typeface="Calibri" pitchFamily="34" charset="0"/>
                        </a:rPr>
                        <a:t>2</a:t>
                      </a:r>
                      <a:endParaRPr lang="en-US" sz="2400" dirty="0">
                        <a:latin typeface="Calibri" pitchFamily="34" charset="0"/>
                      </a:endParaRPr>
                    </a:p>
                  </a:txBody>
                  <a:tcPr marL="7094" marR="7094" marT="7094" marB="0" anchor="ctr"/>
                </a:tc>
                <a:tc>
                  <a:txBody>
                    <a:bodyPr/>
                    <a:lstStyle/>
                    <a:p>
                      <a:pPr algn="ctr"/>
                      <a:r>
                        <a:rPr lang="en-US" sz="2400" dirty="0" smtClean="0">
                          <a:latin typeface="Calibri" pitchFamily="34" charset="0"/>
                        </a:rPr>
                        <a:t>5</a:t>
                      </a:r>
                      <a:endParaRPr lang="en-US" sz="2400" dirty="0">
                        <a:latin typeface="Calibri" pitchFamily="34" charset="0"/>
                      </a:endParaRPr>
                    </a:p>
                  </a:txBody>
                  <a:tcPr marL="7094" marR="7094" marT="7094" marB="0" anchor="ctr"/>
                </a:tc>
                <a:tc>
                  <a:txBody>
                    <a:bodyPr/>
                    <a:lstStyle/>
                    <a:p>
                      <a:pPr algn="ctr"/>
                      <a:endParaRPr lang="en-US" sz="2400" dirty="0">
                        <a:latin typeface="Calibri" pitchFamily="34" charset="0"/>
                      </a:endParaRPr>
                    </a:p>
                  </a:txBody>
                  <a:tcPr marL="7094" marR="7094" marT="7094" marB="0" anchor="ctr"/>
                </a:tc>
              </a:tr>
              <a:tr h="284584">
                <a:tc>
                  <a:txBody>
                    <a:bodyPr/>
                    <a:lstStyle/>
                    <a:p>
                      <a:pPr algn="ctr" fontAlgn="t"/>
                      <a:r>
                        <a:rPr lang="en-US" sz="2400" b="0" i="0" u="none" strike="noStrike" dirty="0" smtClean="0">
                          <a:solidFill>
                            <a:srgbClr val="000000"/>
                          </a:solidFill>
                          <a:latin typeface="Calibri" pitchFamily="34" charset="0"/>
                        </a:rPr>
                        <a:t>3</a:t>
                      </a:r>
                      <a:endParaRPr lang="en-US" sz="2400" b="0" i="0" u="none" strike="noStrike" dirty="0">
                        <a:solidFill>
                          <a:srgbClr val="000000"/>
                        </a:solidFill>
                        <a:latin typeface="Calibri" pitchFamily="34" charset="0"/>
                      </a:endParaRPr>
                    </a:p>
                  </a:txBody>
                  <a:tcPr marL="7094" marR="7094" marT="7094" marB="0" anchor="ctr"/>
                </a:tc>
                <a:tc>
                  <a:txBody>
                    <a:bodyPr/>
                    <a:lstStyle/>
                    <a:p>
                      <a:pPr algn="ctr"/>
                      <a:r>
                        <a:rPr lang="en-US" sz="2400" dirty="0" smtClean="0">
                          <a:latin typeface="Calibri" pitchFamily="34" charset="0"/>
                        </a:rPr>
                        <a:t>3</a:t>
                      </a:r>
                      <a:endParaRPr lang="en-US" sz="2400" dirty="0">
                        <a:latin typeface="Calibri" pitchFamily="34" charset="0"/>
                      </a:endParaRPr>
                    </a:p>
                  </a:txBody>
                  <a:tcPr marL="7094" marR="7094" marT="7094" marB="0" anchor="ctr"/>
                </a:tc>
                <a:tc>
                  <a:txBody>
                    <a:bodyPr/>
                    <a:lstStyle/>
                    <a:p>
                      <a:pPr algn="ctr"/>
                      <a:r>
                        <a:rPr lang="en-US" sz="2400" dirty="0" smtClean="0">
                          <a:latin typeface="Calibri" pitchFamily="34" charset="0"/>
                        </a:rPr>
                        <a:t>7</a:t>
                      </a:r>
                      <a:endParaRPr lang="en-US" sz="2400" dirty="0">
                        <a:latin typeface="Calibri" pitchFamily="34" charset="0"/>
                      </a:endParaRPr>
                    </a:p>
                  </a:txBody>
                  <a:tcPr marL="7094" marR="7094" marT="7094" marB="0" anchor="ctr"/>
                </a:tc>
                <a:tc>
                  <a:txBody>
                    <a:bodyPr/>
                    <a:lstStyle/>
                    <a:p>
                      <a:pPr algn="ctr"/>
                      <a:endParaRPr lang="en-US" sz="2400" dirty="0">
                        <a:latin typeface="Calibri" pitchFamily="34" charset="0"/>
                      </a:endParaRPr>
                    </a:p>
                  </a:txBody>
                  <a:tcPr marL="7094" marR="7094" marT="7094" marB="0" anchor="ctr"/>
                </a:tc>
              </a:tr>
              <a:tr h="284584">
                <a:tc>
                  <a:txBody>
                    <a:bodyPr/>
                    <a:lstStyle/>
                    <a:p>
                      <a:pPr algn="ctr" fontAlgn="t"/>
                      <a:r>
                        <a:rPr lang="en-US" sz="2400" b="0" i="0" u="none" strike="noStrike" dirty="0" smtClean="0">
                          <a:solidFill>
                            <a:srgbClr val="000000"/>
                          </a:solidFill>
                          <a:latin typeface="Calibri" pitchFamily="34" charset="0"/>
                        </a:rPr>
                        <a:t>4</a:t>
                      </a:r>
                      <a:endParaRPr lang="en-US" sz="2400" b="0" i="0" u="none" strike="noStrike" dirty="0">
                        <a:solidFill>
                          <a:srgbClr val="000000"/>
                        </a:solidFill>
                        <a:latin typeface="Calibri" pitchFamily="34" charset="0"/>
                      </a:endParaRPr>
                    </a:p>
                  </a:txBody>
                  <a:tcPr marL="7094" marR="7094" marT="7094" marB="0" anchor="ctr"/>
                </a:tc>
                <a:tc>
                  <a:txBody>
                    <a:bodyPr/>
                    <a:lstStyle/>
                    <a:p>
                      <a:pPr algn="ctr"/>
                      <a:r>
                        <a:rPr lang="en-US" sz="2400" dirty="0" smtClean="0">
                          <a:latin typeface="Calibri" pitchFamily="34" charset="0"/>
                        </a:rPr>
                        <a:t>4</a:t>
                      </a:r>
                      <a:endParaRPr lang="en-US" sz="2400" dirty="0">
                        <a:latin typeface="Calibri" pitchFamily="34" charset="0"/>
                      </a:endParaRPr>
                    </a:p>
                  </a:txBody>
                  <a:tcPr marL="7094" marR="7094" marT="7094" marB="0" anchor="ctr"/>
                </a:tc>
                <a:tc>
                  <a:txBody>
                    <a:bodyPr/>
                    <a:lstStyle/>
                    <a:p>
                      <a:pPr algn="ctr"/>
                      <a:r>
                        <a:rPr lang="en-US" sz="2400" dirty="0" smtClean="0">
                          <a:latin typeface="Calibri" pitchFamily="34" charset="0"/>
                        </a:rPr>
                        <a:t>9</a:t>
                      </a:r>
                      <a:endParaRPr lang="en-US" sz="2400" dirty="0">
                        <a:latin typeface="Calibri" pitchFamily="34" charset="0"/>
                      </a:endParaRPr>
                    </a:p>
                  </a:txBody>
                  <a:tcPr marL="7094" marR="7094" marT="7094" marB="0" anchor="ctr"/>
                </a:tc>
                <a:tc>
                  <a:txBody>
                    <a:bodyPr/>
                    <a:lstStyle/>
                    <a:p>
                      <a:pPr algn="ctr"/>
                      <a:endParaRPr lang="en-US" sz="2400" dirty="0">
                        <a:latin typeface="Calibri" pitchFamily="34" charset="0"/>
                      </a:endParaRPr>
                    </a:p>
                  </a:txBody>
                  <a:tcPr marL="7094" marR="7094" marT="7094" marB="0" anchor="ctr"/>
                </a:tc>
              </a:tr>
              <a:tr h="284584">
                <a:tc>
                  <a:txBody>
                    <a:bodyPr/>
                    <a:lstStyle/>
                    <a:p>
                      <a:pPr algn="ctr" fontAlgn="t"/>
                      <a:r>
                        <a:rPr lang="en-US" sz="2400" b="0" i="0" u="none" strike="noStrike" dirty="0" smtClean="0">
                          <a:solidFill>
                            <a:srgbClr val="000000"/>
                          </a:solidFill>
                          <a:latin typeface="Calibri" pitchFamily="34" charset="0"/>
                        </a:rPr>
                        <a:t>5</a:t>
                      </a:r>
                      <a:endParaRPr lang="en-US" sz="2400" b="0" i="0" u="none" strike="noStrike" dirty="0">
                        <a:solidFill>
                          <a:srgbClr val="000000"/>
                        </a:solidFill>
                        <a:latin typeface="Calibri" pitchFamily="34" charset="0"/>
                      </a:endParaRPr>
                    </a:p>
                  </a:txBody>
                  <a:tcPr marL="7094" marR="7094" marT="7094" marB="0" anchor="ctr"/>
                </a:tc>
                <a:tc>
                  <a:txBody>
                    <a:bodyPr/>
                    <a:lstStyle/>
                    <a:p>
                      <a:pPr algn="ctr"/>
                      <a:r>
                        <a:rPr lang="en-US" sz="2400" dirty="0" smtClean="0">
                          <a:latin typeface="Calibri" pitchFamily="34" charset="0"/>
                        </a:rPr>
                        <a:t>5</a:t>
                      </a:r>
                      <a:endParaRPr lang="en-US" sz="2400" dirty="0">
                        <a:latin typeface="Calibri" pitchFamily="34" charset="0"/>
                      </a:endParaRPr>
                    </a:p>
                  </a:txBody>
                  <a:tcPr marL="7094" marR="7094" marT="7094" marB="0" anchor="ctr"/>
                </a:tc>
                <a:tc>
                  <a:txBody>
                    <a:bodyPr/>
                    <a:lstStyle/>
                    <a:p>
                      <a:pPr algn="ctr"/>
                      <a:r>
                        <a:rPr lang="en-US" sz="2400" dirty="0" smtClean="0">
                          <a:latin typeface="Calibri" pitchFamily="34" charset="0"/>
                        </a:rPr>
                        <a:t>12</a:t>
                      </a:r>
                      <a:endParaRPr lang="en-US" sz="2400" dirty="0">
                        <a:latin typeface="Calibri" pitchFamily="34" charset="0"/>
                      </a:endParaRPr>
                    </a:p>
                  </a:txBody>
                  <a:tcPr marL="7094" marR="7094" marT="7094" marB="0" anchor="ctr"/>
                </a:tc>
                <a:tc>
                  <a:txBody>
                    <a:bodyPr/>
                    <a:lstStyle/>
                    <a:p>
                      <a:pPr algn="ctr"/>
                      <a:endParaRPr lang="en-US" sz="2400" dirty="0">
                        <a:latin typeface="Calibri" pitchFamily="34" charset="0"/>
                      </a:endParaRPr>
                    </a:p>
                  </a:txBody>
                  <a:tcPr marL="7094" marR="7094" marT="7094" marB="0" anchor="ctr"/>
                </a:tc>
              </a:tr>
              <a:tr h="340878">
                <a:tc>
                  <a:txBody>
                    <a:bodyPr/>
                    <a:lstStyle/>
                    <a:p>
                      <a:pPr algn="ctr" fontAlgn="t"/>
                      <a:r>
                        <a:rPr lang="en-US" sz="2400" b="0" i="0" u="none" strike="noStrike" dirty="0" smtClean="0">
                          <a:solidFill>
                            <a:srgbClr val="000000"/>
                          </a:solidFill>
                          <a:latin typeface="Calibri" pitchFamily="34" charset="0"/>
                        </a:rPr>
                        <a:t>6</a:t>
                      </a:r>
                      <a:endParaRPr lang="en-US" sz="2400" b="0" i="0" u="none" strike="noStrike" dirty="0">
                        <a:solidFill>
                          <a:srgbClr val="000000"/>
                        </a:solidFill>
                        <a:latin typeface="Calibri" pitchFamily="34" charset="0"/>
                      </a:endParaRPr>
                    </a:p>
                  </a:txBody>
                  <a:tcPr marL="7094" marR="7094" marT="7094" marB="0" anchor="ctr"/>
                </a:tc>
                <a:tc>
                  <a:txBody>
                    <a:bodyPr/>
                    <a:lstStyle/>
                    <a:p>
                      <a:pPr algn="ctr"/>
                      <a:r>
                        <a:rPr lang="en-US" sz="2400" dirty="0" smtClean="0">
                          <a:latin typeface="Calibri" pitchFamily="34" charset="0"/>
                        </a:rPr>
                        <a:t>6</a:t>
                      </a:r>
                      <a:endParaRPr lang="en-US" sz="2400" dirty="0">
                        <a:latin typeface="Calibri" pitchFamily="34" charset="0"/>
                      </a:endParaRPr>
                    </a:p>
                  </a:txBody>
                  <a:tcPr marL="7094" marR="7094" marT="7094" marB="0" anchor="ctr"/>
                </a:tc>
                <a:tc>
                  <a:txBody>
                    <a:bodyPr/>
                    <a:lstStyle/>
                    <a:p>
                      <a:pPr algn="ctr"/>
                      <a:r>
                        <a:rPr lang="en-US" sz="2400" dirty="0" smtClean="0">
                          <a:latin typeface="Calibri" pitchFamily="34" charset="0"/>
                        </a:rPr>
                        <a:t>15</a:t>
                      </a:r>
                      <a:endParaRPr lang="en-US" sz="2400" dirty="0">
                        <a:latin typeface="Calibri" pitchFamily="34" charset="0"/>
                      </a:endParaRPr>
                    </a:p>
                  </a:txBody>
                  <a:tcPr marL="7094" marR="7094" marT="7094" marB="0" anchor="ctr"/>
                </a:tc>
                <a:tc>
                  <a:txBody>
                    <a:bodyPr/>
                    <a:lstStyle/>
                    <a:p>
                      <a:pPr algn="ctr"/>
                      <a:endParaRPr lang="en-US" sz="2400">
                        <a:latin typeface="Calibri" pitchFamily="34" charset="0"/>
                      </a:endParaRPr>
                    </a:p>
                  </a:txBody>
                  <a:tcPr marL="7094" marR="7094" marT="7094" marB="0" anchor="ctr"/>
                </a:tc>
              </a:tr>
              <a:tr h="284584">
                <a:tc>
                  <a:txBody>
                    <a:bodyPr/>
                    <a:lstStyle/>
                    <a:p>
                      <a:pPr algn="ctr" fontAlgn="t"/>
                      <a:r>
                        <a:rPr lang="en-US" sz="2400" b="0" i="0" u="none" strike="noStrike" dirty="0" smtClean="0">
                          <a:solidFill>
                            <a:srgbClr val="000000"/>
                          </a:solidFill>
                          <a:latin typeface="Calibri" pitchFamily="34" charset="0"/>
                        </a:rPr>
                        <a:t>7</a:t>
                      </a:r>
                      <a:endParaRPr lang="en-US" sz="2400" b="0" i="0" u="none" strike="noStrike" dirty="0">
                        <a:solidFill>
                          <a:srgbClr val="000000"/>
                        </a:solidFill>
                        <a:latin typeface="Calibri" pitchFamily="34" charset="0"/>
                      </a:endParaRPr>
                    </a:p>
                  </a:txBody>
                  <a:tcPr marL="7094" marR="7094" marT="7094" marB="0" anchor="ctr"/>
                </a:tc>
                <a:tc>
                  <a:txBody>
                    <a:bodyPr/>
                    <a:lstStyle/>
                    <a:p>
                      <a:pPr algn="ctr"/>
                      <a:r>
                        <a:rPr lang="en-US" sz="2400" dirty="0" smtClean="0">
                          <a:latin typeface="Calibri" pitchFamily="34" charset="0"/>
                        </a:rPr>
                        <a:t>7</a:t>
                      </a:r>
                      <a:endParaRPr lang="en-US" sz="2400" dirty="0">
                        <a:latin typeface="Calibri" pitchFamily="34" charset="0"/>
                      </a:endParaRPr>
                    </a:p>
                  </a:txBody>
                  <a:tcPr marL="7094" marR="7094" marT="7094" marB="0" anchor="ctr"/>
                </a:tc>
                <a:tc>
                  <a:txBody>
                    <a:bodyPr/>
                    <a:lstStyle/>
                    <a:p>
                      <a:pPr algn="ctr"/>
                      <a:r>
                        <a:rPr lang="en-US" sz="2400" dirty="0" smtClean="0">
                          <a:latin typeface="Calibri" pitchFamily="34" charset="0"/>
                        </a:rPr>
                        <a:t>8</a:t>
                      </a:r>
                      <a:endParaRPr lang="en-US" sz="2400" dirty="0">
                        <a:latin typeface="Calibri" pitchFamily="34" charset="0"/>
                      </a:endParaRPr>
                    </a:p>
                  </a:txBody>
                  <a:tcPr marL="7094" marR="7094" marT="7094" marB="0" anchor="ctr"/>
                </a:tc>
                <a:tc>
                  <a:txBody>
                    <a:bodyPr/>
                    <a:lstStyle/>
                    <a:p>
                      <a:pPr algn="ctr"/>
                      <a:endParaRPr lang="en-US" sz="2400">
                        <a:latin typeface="Calibri" pitchFamily="34" charset="0"/>
                      </a:endParaRPr>
                    </a:p>
                  </a:txBody>
                  <a:tcPr marL="7094" marR="7094" marT="7094" marB="0" anchor="ctr"/>
                </a:tc>
              </a:tr>
              <a:tr h="383583">
                <a:tc>
                  <a:txBody>
                    <a:bodyPr/>
                    <a:lstStyle/>
                    <a:p>
                      <a:pPr algn="ctr" fontAlgn="t"/>
                      <a:r>
                        <a:rPr lang="en-US" sz="2400" b="0" i="0" u="none" strike="noStrike" dirty="0" smtClean="0">
                          <a:solidFill>
                            <a:srgbClr val="000000"/>
                          </a:solidFill>
                          <a:latin typeface="Calibri" pitchFamily="34" charset="0"/>
                        </a:rPr>
                        <a:t>…</a:t>
                      </a:r>
                      <a:endParaRPr lang="en-US" sz="2400" b="0" i="0" u="none" strike="noStrike" dirty="0">
                        <a:solidFill>
                          <a:srgbClr val="000000"/>
                        </a:solidFill>
                        <a:latin typeface="Calibri" pitchFamily="34" charset="0"/>
                      </a:endParaRPr>
                    </a:p>
                  </a:txBody>
                  <a:tcPr marL="7094" marR="7094" marT="7094" marB="0" anchor="ctr"/>
                </a:tc>
                <a:tc>
                  <a:txBody>
                    <a:bodyPr/>
                    <a:lstStyle/>
                    <a:p>
                      <a:pPr algn="ctr"/>
                      <a:endParaRPr lang="en-US" sz="2400" dirty="0">
                        <a:latin typeface="Calibri" pitchFamily="34" charset="0"/>
                      </a:endParaRPr>
                    </a:p>
                  </a:txBody>
                  <a:tcPr marL="7094" marR="7094" marT="7094" marB="0" anchor="ctr"/>
                </a:tc>
                <a:tc>
                  <a:txBody>
                    <a:bodyPr/>
                    <a:lstStyle/>
                    <a:p>
                      <a:pPr algn="ctr"/>
                      <a:endParaRPr lang="en-US" sz="2400" dirty="0">
                        <a:latin typeface="Calibri" pitchFamily="34" charset="0"/>
                      </a:endParaRPr>
                    </a:p>
                  </a:txBody>
                  <a:tcPr marL="7094" marR="7094" marT="7094" marB="0" anchor="ctr"/>
                </a:tc>
                <a:tc>
                  <a:txBody>
                    <a:bodyPr/>
                    <a:lstStyle/>
                    <a:p>
                      <a:pPr algn="ctr"/>
                      <a:endParaRPr lang="en-US" sz="2400" dirty="0">
                        <a:latin typeface="Calibri" pitchFamily="34" charset="0"/>
                      </a:endParaRPr>
                    </a:p>
                  </a:txBody>
                  <a:tcPr marL="7094" marR="7094" marT="7094" marB="0" anchor="ctr"/>
                </a:tc>
              </a:tr>
              <a:tr h="383583">
                <a:tc>
                  <a:txBody>
                    <a:bodyPr/>
                    <a:lstStyle/>
                    <a:p>
                      <a:pPr algn="ctr" fontAlgn="t"/>
                      <a:r>
                        <a:rPr lang="en-US" sz="2400" b="0" i="0" u="none" strike="noStrike" dirty="0" smtClean="0">
                          <a:solidFill>
                            <a:srgbClr val="000000"/>
                          </a:solidFill>
                          <a:latin typeface="Calibri" pitchFamily="34" charset="0"/>
                        </a:rPr>
                        <a:t>14</a:t>
                      </a:r>
                      <a:endParaRPr lang="en-US" sz="2400" b="0" i="0" u="none" strike="noStrike" dirty="0">
                        <a:solidFill>
                          <a:srgbClr val="000000"/>
                        </a:solidFill>
                        <a:latin typeface="Calibri" pitchFamily="34" charset="0"/>
                      </a:endParaRPr>
                    </a:p>
                  </a:txBody>
                  <a:tcPr marL="7094" marR="7094" marT="7094" marB="0" anchor="ctr"/>
                </a:tc>
                <a:tc>
                  <a:txBody>
                    <a:bodyPr/>
                    <a:lstStyle/>
                    <a:p>
                      <a:pPr algn="ctr"/>
                      <a:r>
                        <a:rPr lang="en-US" sz="2400" dirty="0" err="1" smtClean="0">
                          <a:latin typeface="Calibri" pitchFamily="34" charset="0"/>
                        </a:rPr>
                        <a:t>na</a:t>
                      </a:r>
                      <a:endParaRPr lang="en-US" sz="2400" dirty="0">
                        <a:latin typeface="Calibri" pitchFamily="34" charset="0"/>
                      </a:endParaRPr>
                    </a:p>
                  </a:txBody>
                  <a:tcPr marL="7094" marR="7094" marT="7094" marB="0" anchor="ctr"/>
                </a:tc>
                <a:tc>
                  <a:txBody>
                    <a:bodyPr/>
                    <a:lstStyle/>
                    <a:p>
                      <a:pPr algn="ctr"/>
                      <a:endParaRPr lang="en-US" sz="2400" dirty="0">
                        <a:latin typeface="Calibri" pitchFamily="34" charset="0"/>
                      </a:endParaRPr>
                    </a:p>
                  </a:txBody>
                  <a:tcPr marL="7094" marR="7094" marT="7094" marB="0" anchor="ctr"/>
                </a:tc>
                <a:tc>
                  <a:txBody>
                    <a:bodyPr/>
                    <a:lstStyle/>
                    <a:p>
                      <a:pPr algn="ctr"/>
                      <a:endParaRPr lang="en-US" sz="2400" dirty="0">
                        <a:latin typeface="Calibri" pitchFamily="34" charset="0"/>
                      </a:endParaRPr>
                    </a:p>
                  </a:txBody>
                  <a:tcPr marL="7094" marR="7094" marT="7094" marB="0" anchor="ctr"/>
                </a:tc>
              </a:tr>
              <a:tr h="383583">
                <a:tc>
                  <a:txBody>
                    <a:bodyPr/>
                    <a:lstStyle/>
                    <a:p>
                      <a:pPr algn="ctr" fontAlgn="t"/>
                      <a:r>
                        <a:rPr lang="en-US" sz="2400" b="0" i="0" u="none" strike="noStrike" dirty="0" smtClean="0">
                          <a:solidFill>
                            <a:srgbClr val="000000"/>
                          </a:solidFill>
                          <a:latin typeface="Calibri" pitchFamily="34" charset="0"/>
                        </a:rPr>
                        <a:t>15</a:t>
                      </a:r>
                      <a:endParaRPr lang="en-US" sz="2400" b="0" i="0" u="none" strike="noStrike" dirty="0">
                        <a:solidFill>
                          <a:srgbClr val="000000"/>
                        </a:solidFill>
                        <a:latin typeface="Calibri" pitchFamily="34" charset="0"/>
                      </a:endParaRPr>
                    </a:p>
                  </a:txBody>
                  <a:tcPr marL="7094" marR="7094" marT="7094" marB="0" anchor="ctr"/>
                </a:tc>
                <a:tc>
                  <a:txBody>
                    <a:bodyPr/>
                    <a:lstStyle/>
                    <a:p>
                      <a:pPr algn="ctr"/>
                      <a:r>
                        <a:rPr lang="en-US" sz="2400" dirty="0" err="1" smtClean="0">
                          <a:latin typeface="Calibri" pitchFamily="34" charset="0"/>
                        </a:rPr>
                        <a:t>na</a:t>
                      </a:r>
                      <a:endParaRPr lang="en-US" sz="2400" dirty="0">
                        <a:latin typeface="Calibri" pitchFamily="34" charset="0"/>
                      </a:endParaRPr>
                    </a:p>
                  </a:txBody>
                  <a:tcPr marL="7094" marR="7094" marT="7094" marB="0" anchor="ctr"/>
                </a:tc>
                <a:tc>
                  <a:txBody>
                    <a:bodyPr/>
                    <a:lstStyle/>
                    <a:p>
                      <a:pPr algn="ctr"/>
                      <a:endParaRPr lang="en-US" sz="2400" dirty="0">
                        <a:latin typeface="Calibri" pitchFamily="34" charset="0"/>
                      </a:endParaRPr>
                    </a:p>
                  </a:txBody>
                  <a:tcPr marL="7094" marR="7094" marT="7094" marB="0" anchor="ctr"/>
                </a:tc>
                <a:tc>
                  <a:txBody>
                    <a:bodyPr/>
                    <a:lstStyle/>
                    <a:p>
                      <a:pPr algn="ctr"/>
                      <a:endParaRPr lang="en-US" sz="2400" dirty="0">
                        <a:latin typeface="Calibri" pitchFamily="34" charset="0"/>
                      </a:endParaRPr>
                    </a:p>
                  </a:txBody>
                  <a:tcPr marL="7094" marR="7094" marT="7094" marB="0" anchor="ct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Calibri" pitchFamily="34" charset="0"/>
              </a:rPr>
              <a:t>Example parameter estimates</a:t>
            </a:r>
            <a:endParaRPr lang="en-US" sz="2000"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B72647AE-ACDE-4EE2-B5CA-F4CFAC192DFC}" type="slidenum">
              <a:rPr lang="en-US" smtClean="0">
                <a:solidFill>
                  <a:srgbClr val="000000"/>
                </a:solidFill>
              </a:rPr>
              <a:pPr>
                <a:defRPr/>
              </a:pPr>
              <a:t>12</a:t>
            </a:fld>
            <a:endParaRPr lang="en-US" dirty="0">
              <a:solidFill>
                <a:srgbClr val="000000"/>
              </a:solidFill>
            </a:endParaRP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Content Placeholder 7"/>
          <p:cNvGraphicFramePr>
            <a:graphicFrameLocks noGrp="1"/>
          </p:cNvGraphicFramePr>
          <p:nvPr>
            <p:ph idx="1"/>
          </p:nvPr>
        </p:nvGraphicFramePr>
        <p:xfrm>
          <a:off x="655320" y="1645923"/>
          <a:ext cx="7818120" cy="3681795"/>
        </p:xfrm>
        <a:graphic>
          <a:graphicData uri="http://schemas.openxmlformats.org/drawingml/2006/table">
            <a:tbl>
              <a:tblPr/>
              <a:tblGrid>
                <a:gridCol w="1023111"/>
                <a:gridCol w="699009"/>
                <a:gridCol w="563880"/>
                <a:gridCol w="1392936"/>
                <a:gridCol w="713232"/>
                <a:gridCol w="789432"/>
                <a:gridCol w="804770"/>
                <a:gridCol w="915875"/>
                <a:gridCol w="915875"/>
              </a:tblGrid>
              <a:tr h="304797">
                <a:tc rowSpan="2">
                  <a:txBody>
                    <a:bodyPr/>
                    <a:lstStyle/>
                    <a:p>
                      <a:pPr algn="ctr" fontAlgn="b"/>
                      <a:r>
                        <a:rPr lang="en-US" sz="2000" b="1" i="0" u="none" strike="noStrike" dirty="0" smtClean="0">
                          <a:solidFill>
                            <a:srgbClr val="000000"/>
                          </a:solidFill>
                          <a:latin typeface="Calibri" pitchFamily="34" charset="0"/>
                        </a:rPr>
                        <a:t>Levels</a:t>
                      </a:r>
                      <a:endParaRPr lang="en-US" sz="2000" b="1"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bg2">
                        <a:lumMod val="40000"/>
                        <a:lumOff val="60000"/>
                      </a:schemeClr>
                    </a:solidFill>
                  </a:tcPr>
                </a:tc>
                <a:tc gridSpan="3">
                  <a:txBody>
                    <a:bodyPr/>
                    <a:lstStyle/>
                    <a:p>
                      <a:pPr algn="ctr" fontAlgn="b"/>
                      <a:r>
                        <a:rPr lang="en-US" sz="2000" b="1" i="0" u="none" strike="noStrike" dirty="0" smtClean="0">
                          <a:solidFill>
                            <a:srgbClr val="000000"/>
                          </a:solidFill>
                          <a:latin typeface="Calibri" pitchFamily="34" charset="0"/>
                        </a:rPr>
                        <a:t>One-way</a:t>
                      </a:r>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pPr algn="l" fontAlgn="b"/>
                      <a:endParaRPr lang="en-US" sz="2000" b="1" i="0" u="none" strike="noStrike" dirty="0">
                        <a:solidFill>
                          <a:srgbClr val="000000"/>
                        </a:solidFill>
                        <a:latin typeface="Calibri"/>
                      </a:endParaRPr>
                    </a:p>
                  </a:txBody>
                  <a:tcPr marL="9525" marR="9525" marT="9525" marB="0" anchor="b">
                    <a:lnL>
                      <a:noFill/>
                    </a:lnL>
                    <a:lnR>
                      <a:noFill/>
                    </a:lnR>
                    <a:lnT>
                      <a:noFill/>
                    </a:lnT>
                    <a:lnB>
                      <a:noFill/>
                    </a:lnB>
                  </a:tcPr>
                </a:tc>
                <a:tc hMerge="1">
                  <a:txBody>
                    <a:bodyPr/>
                    <a:lstStyle/>
                    <a:p>
                      <a:pPr algn="l" fontAlgn="b"/>
                      <a:endParaRPr lang="en-US" sz="2000" b="1" i="0" u="none" strike="noStrike" dirty="0">
                        <a:solidFill>
                          <a:srgbClr val="000000"/>
                        </a:solidFill>
                        <a:latin typeface="Calibri"/>
                      </a:endParaRPr>
                    </a:p>
                  </a:txBody>
                  <a:tcPr marL="9525" marR="9525" marT="9525" marB="0" anchor="b">
                    <a:lnL>
                      <a:noFill/>
                    </a:lnL>
                    <a:lnR>
                      <a:noFill/>
                    </a:lnR>
                    <a:lnT>
                      <a:noFill/>
                    </a:lnT>
                    <a:lnB>
                      <a:noFill/>
                    </a:lnB>
                  </a:tcPr>
                </a:tc>
                <a:tc gridSpan="5">
                  <a:txBody>
                    <a:bodyPr/>
                    <a:lstStyle/>
                    <a:p>
                      <a:pPr algn="ctr" fontAlgn="b"/>
                      <a:r>
                        <a:rPr lang="en-US" sz="2000" b="1" i="0" u="none" strike="noStrike" dirty="0" smtClean="0">
                          <a:solidFill>
                            <a:srgbClr val="000000"/>
                          </a:solidFill>
                          <a:latin typeface="Calibri" pitchFamily="34" charset="0"/>
                        </a:rPr>
                        <a:t>GLM</a:t>
                      </a:r>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pPr algn="l" fontAlgn="b"/>
                      <a:endParaRPr lang="en-US" sz="2000" b="1" i="0" u="none" strike="noStrike" dirty="0">
                        <a:solidFill>
                          <a:srgbClr val="000000"/>
                        </a:solidFill>
                        <a:latin typeface="Calibri"/>
                      </a:endParaRPr>
                    </a:p>
                  </a:txBody>
                  <a:tcPr marL="9525" marR="9525" marT="9525" marB="0" anchor="ctr">
                    <a:lnL>
                      <a:noFill/>
                    </a:lnL>
                    <a:lnR>
                      <a:noFill/>
                    </a:lnR>
                    <a:lnT>
                      <a:noFill/>
                    </a:lnT>
                    <a:lnB>
                      <a:noFill/>
                    </a:lnB>
                  </a:tcPr>
                </a:tc>
                <a:tc hMerge="1">
                  <a:txBody>
                    <a:bodyPr/>
                    <a:lstStyle/>
                    <a:p>
                      <a:pPr algn="l" fontAlgn="b"/>
                      <a:endParaRPr lang="en-US" sz="2000" b="1" i="0" u="none" strike="noStrike" dirty="0">
                        <a:solidFill>
                          <a:srgbClr val="000000"/>
                        </a:solidFill>
                        <a:latin typeface="Calibri"/>
                      </a:endParaRPr>
                    </a:p>
                  </a:txBody>
                  <a:tcPr marL="9525" marR="9525" marT="9525" marB="0" anchor="ctr">
                    <a:lnL>
                      <a:noFill/>
                    </a:lnL>
                    <a:lnR>
                      <a:noFill/>
                    </a:lnR>
                    <a:lnT>
                      <a:noFill/>
                    </a:lnT>
                    <a:lnB>
                      <a:noFill/>
                    </a:lnB>
                  </a:tcPr>
                </a:tc>
                <a:tc hMerge="1">
                  <a:txBody>
                    <a:bodyPr/>
                    <a:lstStyle/>
                    <a:p>
                      <a:pPr algn="l" fontAlgn="b"/>
                      <a:endParaRPr lang="en-US" sz="2000" b="1" i="0" u="none" strike="noStrike" dirty="0">
                        <a:solidFill>
                          <a:srgbClr val="000000"/>
                        </a:solidFill>
                        <a:latin typeface="Calibri"/>
                      </a:endParaRPr>
                    </a:p>
                  </a:txBody>
                  <a:tcPr marL="9525" marR="9525" marT="9525" marB="0" anchor="ctr">
                    <a:lnL>
                      <a:noFill/>
                    </a:lnL>
                    <a:lnR>
                      <a:noFill/>
                    </a:lnR>
                    <a:lnT>
                      <a:noFill/>
                    </a:lnT>
                    <a:lnB>
                      <a:noFill/>
                    </a:lnB>
                  </a:tcPr>
                </a:tc>
                <a:tc hMerge="1">
                  <a:txBody>
                    <a:bodyPr/>
                    <a:lstStyle/>
                    <a:p>
                      <a:pPr algn="ctr" fontAlgn="b"/>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chemeClr val="bg2">
                        <a:lumMod val="40000"/>
                        <a:lumOff val="60000"/>
                      </a:schemeClr>
                    </a:solidFill>
                  </a:tcPr>
                </a:tc>
              </a:tr>
              <a:tr h="584832">
                <a:tc vMerge="1">
                  <a:txBody>
                    <a:bodyPr/>
                    <a:lstStyle/>
                    <a:p>
                      <a:pPr algn="l" fontAlgn="b"/>
                      <a:endParaRPr lang="en-US" sz="2000" b="1" i="0" u="none" strike="noStrike" dirty="0">
                        <a:solidFill>
                          <a:srgbClr val="000000"/>
                        </a:solidFill>
                        <a:latin typeface="Thorndale AMT"/>
                      </a:endParaRPr>
                    </a:p>
                  </a:txBody>
                  <a:tcPr marL="9525" marR="9525" marT="9525" marB="0" anchor="b">
                    <a:lnL>
                      <a:noFill/>
                    </a:lnL>
                    <a:lnR>
                      <a:noFill/>
                    </a:lnR>
                    <a:lnT>
                      <a:noFill/>
                    </a:lnT>
                    <a:lnB>
                      <a:noFill/>
                    </a:lnB>
                    <a:solidFill>
                      <a:srgbClr val="EAF1DD"/>
                    </a:solidFill>
                  </a:tcPr>
                </a:tc>
                <a:tc>
                  <a:txBody>
                    <a:bodyPr/>
                    <a:lstStyle/>
                    <a:p>
                      <a:pPr algn="ctr" fontAlgn="b"/>
                      <a:r>
                        <a:rPr lang="en-US" sz="2000" b="1" i="0" u="none" strike="noStrike" dirty="0" smtClean="0">
                          <a:solidFill>
                            <a:srgbClr val="000000"/>
                          </a:solidFill>
                          <a:latin typeface="Calibri" pitchFamily="34" charset="0"/>
                        </a:rPr>
                        <a:t>Freq</a:t>
                      </a:r>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err="1" smtClean="0">
                          <a:solidFill>
                            <a:srgbClr val="000000"/>
                          </a:solidFill>
                          <a:latin typeface="Calibri" pitchFamily="34" charset="0"/>
                        </a:rPr>
                        <a:t>Sev</a:t>
                      </a:r>
                      <a:endParaRPr lang="en-US" sz="2000" b="1" i="0" u="none" strike="noStrike" dirty="0">
                        <a:solidFill>
                          <a:srgbClr val="000000"/>
                        </a:solidFill>
                        <a:latin typeface="Calibri"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smtClean="0">
                          <a:solidFill>
                            <a:srgbClr val="000000"/>
                          </a:solidFill>
                          <a:latin typeface="Calibri" pitchFamily="34" charset="0"/>
                        </a:rPr>
                        <a:t>Freq x </a:t>
                      </a:r>
                      <a:r>
                        <a:rPr lang="en-US" sz="2000" b="1" i="0" u="none" strike="noStrike" dirty="0" err="1" smtClean="0">
                          <a:solidFill>
                            <a:srgbClr val="000000"/>
                          </a:solidFill>
                          <a:latin typeface="Calibri" pitchFamily="34" charset="0"/>
                        </a:rPr>
                        <a:t>Sev</a:t>
                      </a:r>
                      <a:r>
                        <a:rPr lang="en-US" sz="2000" b="1" i="0" u="none" strike="noStrike" dirty="0" smtClean="0">
                          <a:solidFill>
                            <a:srgbClr val="000000"/>
                          </a:solidFill>
                          <a:latin typeface="Calibri" pitchFamily="34" charset="0"/>
                        </a:rPr>
                        <a:t> = Pure </a:t>
                      </a:r>
                      <a:r>
                        <a:rPr lang="en-US" sz="2000" b="1" i="0" u="none" strike="noStrike" dirty="0" err="1" smtClean="0">
                          <a:solidFill>
                            <a:srgbClr val="000000"/>
                          </a:solidFill>
                          <a:latin typeface="Calibri" pitchFamily="34" charset="0"/>
                        </a:rPr>
                        <a:t>Prem</a:t>
                      </a:r>
                      <a:endParaRPr lang="en-US" sz="2000" b="1"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smtClean="0">
                          <a:solidFill>
                            <a:srgbClr val="000000"/>
                          </a:solidFill>
                          <a:latin typeface="Calibri" pitchFamily="34" charset="0"/>
                        </a:rPr>
                        <a:t>Freq</a:t>
                      </a:r>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err="1" smtClean="0">
                          <a:solidFill>
                            <a:srgbClr val="000000"/>
                          </a:solidFill>
                          <a:latin typeface="Calibri" pitchFamily="34" charset="0"/>
                        </a:rPr>
                        <a:t>Sev</a:t>
                      </a:r>
                      <a:endParaRPr lang="en-US" sz="2000" b="1" i="0" u="none" strike="noStrike" dirty="0">
                        <a:solidFill>
                          <a:srgbClr val="000000"/>
                        </a:solidFill>
                        <a:latin typeface="Calibri"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a:solidFill>
                            <a:srgbClr val="000000"/>
                          </a:solidFill>
                          <a:latin typeface="Calibri" pitchFamily="34" charset="0"/>
                        </a:rPr>
                        <a:t>Freq x </a:t>
                      </a:r>
                      <a:r>
                        <a:rPr lang="en-US" sz="2000" b="1" i="0" u="none" strike="noStrike" dirty="0" err="1">
                          <a:solidFill>
                            <a:srgbClr val="000000"/>
                          </a:solidFill>
                          <a:latin typeface="Calibri" pitchFamily="34" charset="0"/>
                        </a:rPr>
                        <a:t>sev</a:t>
                      </a:r>
                      <a:endParaRPr lang="en-US" sz="2000" b="1"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a:solidFill>
                            <a:srgbClr val="000000"/>
                          </a:solidFill>
                          <a:latin typeface="Calibri" pitchFamily="34" charset="0"/>
                        </a:rPr>
                        <a:t>Pure </a:t>
                      </a:r>
                      <a:r>
                        <a:rPr lang="en-US" sz="2000" b="1" i="0" u="none" strike="noStrike" dirty="0" err="1" smtClean="0">
                          <a:solidFill>
                            <a:srgbClr val="000000"/>
                          </a:solidFill>
                          <a:latin typeface="Calibri" pitchFamily="34" charset="0"/>
                        </a:rPr>
                        <a:t>Prem</a:t>
                      </a:r>
                      <a:r>
                        <a:rPr lang="en-US" sz="2000" b="1" i="0" u="none" strike="noStrike" dirty="0" smtClean="0">
                          <a:solidFill>
                            <a:srgbClr val="000000"/>
                          </a:solidFill>
                          <a:latin typeface="Calibri" pitchFamily="34" charset="0"/>
                        </a:rPr>
                        <a:t> p=1.67</a:t>
                      </a:r>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smtClean="0">
                          <a:solidFill>
                            <a:srgbClr val="000000"/>
                          </a:solidFill>
                          <a:latin typeface="Calibri" pitchFamily="34" charset="0"/>
                        </a:rPr>
                        <a:t>Pure</a:t>
                      </a:r>
                      <a:r>
                        <a:rPr lang="en-US" sz="2000" b="1" i="0" u="none" strike="noStrike" baseline="0" dirty="0" smtClean="0">
                          <a:solidFill>
                            <a:srgbClr val="000000"/>
                          </a:solidFill>
                          <a:latin typeface="Calibri" pitchFamily="34" charset="0"/>
                        </a:rPr>
                        <a:t> </a:t>
                      </a:r>
                      <a:r>
                        <a:rPr lang="en-US" sz="2000" b="1" i="0" u="none" strike="noStrike" baseline="0" dirty="0" err="1" smtClean="0">
                          <a:solidFill>
                            <a:srgbClr val="000000"/>
                          </a:solidFill>
                          <a:latin typeface="Calibri" pitchFamily="34" charset="0"/>
                        </a:rPr>
                        <a:t>Prem</a:t>
                      </a:r>
                      <a:r>
                        <a:rPr lang="en-US" sz="2000" b="1" i="0" u="none" strike="noStrike" baseline="0" dirty="0" smtClean="0">
                          <a:solidFill>
                            <a:srgbClr val="000000"/>
                          </a:solidFill>
                          <a:latin typeface="Calibri" pitchFamily="34" charset="0"/>
                        </a:rPr>
                        <a:t> p=1.5</a:t>
                      </a:r>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ysDash"/>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488709">
                <a:tc>
                  <a:txBody>
                    <a:bodyPr/>
                    <a:lstStyle/>
                    <a:p>
                      <a:pPr algn="ctr" fontAlgn="b"/>
                      <a:r>
                        <a:rPr lang="en-US" sz="2000" b="0" i="0" u="none" strike="noStrike" dirty="0" smtClean="0">
                          <a:solidFill>
                            <a:srgbClr val="000000"/>
                          </a:solidFill>
                          <a:latin typeface="Calibri" pitchFamily="34" charset="0"/>
                        </a:rPr>
                        <a:t>intercept</a:t>
                      </a:r>
                      <a:endParaRPr lang="en-US" sz="2000" b="0"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err="1" smtClean="0">
                          <a:solidFill>
                            <a:srgbClr val="000000"/>
                          </a:solidFill>
                          <a:latin typeface="Calibri" pitchFamily="34" charset="0"/>
                        </a:rPr>
                        <a:t>na</a:t>
                      </a:r>
                      <a:endParaRPr lang="en-US" sz="2000" b="0"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err="1" smtClean="0">
                          <a:solidFill>
                            <a:srgbClr val="000000"/>
                          </a:solidFill>
                          <a:latin typeface="Calibri" pitchFamily="34" charset="0"/>
                        </a:rPr>
                        <a:t>na</a:t>
                      </a:r>
                      <a:endParaRPr lang="en-US" sz="2000" b="0" i="0" u="none" strike="noStrike" dirty="0">
                        <a:solidFill>
                          <a:srgbClr val="000000"/>
                        </a:solidFill>
                        <a:latin typeface="Calibri"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err="1" smtClean="0">
                          <a:solidFill>
                            <a:srgbClr val="000000"/>
                          </a:solidFill>
                          <a:latin typeface="Calibri" pitchFamily="34" charset="0"/>
                        </a:rPr>
                        <a:t>na</a:t>
                      </a:r>
                      <a:endParaRPr lang="en-US" sz="2000" b="0"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latin typeface="Calibri"/>
                        </a:rPr>
                        <a:t>-3.64</a:t>
                      </a: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latin typeface="Calibri"/>
                        </a:rPr>
                        <a:t>8.63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latin typeface="Calibri"/>
                        </a:rPr>
                        <a:t>5.00</a:t>
                      </a:r>
                    </a:p>
                  </a:txBody>
                  <a:tcPr marL="9525" marR="9525" marT="9525" marB="0" anchor="ctr">
                    <a:lnL>
                      <a:noFill/>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latin typeface="Calibri"/>
                        </a:rPr>
                        <a:t>5.39</a:t>
                      </a:r>
                    </a:p>
                  </a:txBody>
                  <a:tcPr marL="9525" marR="9525" marT="9525"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latin typeface="Calibri"/>
                        </a:rPr>
                        <a:t>5.38</a:t>
                      </a:r>
                    </a:p>
                  </a:txBody>
                  <a:tcPr marL="9525" marR="9525" marT="9525" marB="0" anchor="ctr">
                    <a:lnL w="12700" cap="flat" cmpd="sng" algn="ctr">
                      <a:solidFill>
                        <a:schemeClr val="tx1"/>
                      </a:solidFill>
                      <a:prstDash val="sysDash"/>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8709">
                <a:tc>
                  <a:txBody>
                    <a:bodyPr/>
                    <a:lstStyle/>
                    <a:p>
                      <a:pPr algn="ctr" fontAlgn="b"/>
                      <a:r>
                        <a:rPr lang="en-US" sz="2000" b="0" i="0" u="none" strike="noStrike" dirty="0" smtClean="0">
                          <a:solidFill>
                            <a:srgbClr val="000000"/>
                          </a:solidFill>
                          <a:latin typeface="Calibri" pitchFamily="34" charset="0"/>
                        </a:rPr>
                        <a:t>Base[1]</a:t>
                      </a:r>
                      <a:endParaRPr lang="en-US" sz="2000" b="0"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0.00</a:t>
                      </a: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0.00</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0.00</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0.00</a:t>
                      </a: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0.00</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0.00</a:t>
                      </a:r>
                    </a:p>
                  </a:txBody>
                  <a:tcPr marL="9525" marR="9525" marT="9525" marB="0" anchor="ctr">
                    <a:lnL>
                      <a:noFill/>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0.00</a:t>
                      </a:r>
                    </a:p>
                  </a:txBody>
                  <a:tcPr marL="9525" marR="9525" marT="9525"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a:solidFill>
                            <a:srgbClr val="000000"/>
                          </a:solidFill>
                          <a:latin typeface="Calibri"/>
                        </a:rPr>
                        <a:t>0.00</a:t>
                      </a:r>
                    </a:p>
                  </a:txBody>
                  <a:tcPr marL="9525" marR="9525" marT="9525" marB="0" anchor="ctr">
                    <a:lnL w="12700" cap="flat" cmpd="sng" algn="ctr">
                      <a:solidFill>
                        <a:schemeClr val="tx1"/>
                      </a:solidFill>
                      <a:prstDash val="sysDash"/>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chemeClr val="bg1"/>
                    </a:solidFill>
                  </a:tcPr>
                </a:tc>
              </a:tr>
              <a:tr h="488709">
                <a:tc>
                  <a:txBody>
                    <a:bodyPr/>
                    <a:lstStyle/>
                    <a:p>
                      <a:pPr algn="ctr" fontAlgn="b"/>
                      <a:r>
                        <a:rPr lang="en-US" sz="2000" b="0" i="0" u="none" strike="noStrike" dirty="0" smtClean="0">
                          <a:solidFill>
                            <a:srgbClr val="000000"/>
                          </a:solidFill>
                          <a:latin typeface="Calibri" pitchFamily="34" charset="0"/>
                        </a:rPr>
                        <a:t>A</a:t>
                      </a:r>
                      <a:endParaRPr lang="en-US" sz="2000" b="0"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r>
                        <a:rPr lang="en-US" sz="2000" b="0" i="0" u="none" strike="noStrike">
                          <a:solidFill>
                            <a:srgbClr val="000000"/>
                          </a:solidFill>
                          <a:latin typeface="Calibri" pitchFamily="34" charset="0"/>
                        </a:rPr>
                        <a:t>0.29</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chemeClr val="bg1"/>
                    </a:solidFill>
                  </a:tcPr>
                </a:tc>
                <a:tc>
                  <a:txBody>
                    <a:bodyPr/>
                    <a:lstStyle/>
                    <a:p>
                      <a:pPr algn="ctr" fontAlgn="b"/>
                      <a:r>
                        <a:rPr lang="en-US" sz="2000" b="0" i="0" u="none" strike="noStrike">
                          <a:solidFill>
                            <a:srgbClr val="000000"/>
                          </a:solidFill>
                          <a:latin typeface="Calibri" pitchFamily="34" charset="0"/>
                        </a:rPr>
                        <a:t>0.17</a:t>
                      </a:r>
                    </a:p>
                  </a:txBody>
                  <a:tcPr marL="9525" marR="9525" marT="9525" marB="0" anchor="ctr">
                    <a:lnL>
                      <a:noFill/>
                    </a:lnL>
                    <a:lnR>
                      <a:noFill/>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pitchFamily="34" charset="0"/>
                        </a:rPr>
                        <a:t>0.51[2]</a:t>
                      </a:r>
                      <a:endParaRPr lang="en-US" sz="2000" b="0"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0.20</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0.11</a:t>
                      </a:r>
                    </a:p>
                  </a:txBody>
                  <a:tcPr marL="9525" marR="9525" marT="9525" marB="0" anchor="ctr">
                    <a:lnL>
                      <a:noFill/>
                    </a:lnL>
                    <a:lnR>
                      <a:noFill/>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0.31</a:t>
                      </a:r>
                    </a:p>
                  </a:txBody>
                  <a:tcPr marL="9525" marR="9525" marT="9525" marB="0" anchor="ctr">
                    <a:lnL>
                      <a:noFill/>
                    </a:lnL>
                    <a:lnR w="12700" cap="flat" cmpd="sng" algn="ctr">
                      <a:solidFill>
                        <a:schemeClr val="tx1"/>
                      </a:solidFill>
                      <a:prstDash val="sysDash"/>
                      <a:round/>
                      <a:headEnd type="none" w="med" len="med"/>
                      <a:tailEnd type="none" w="med" len="med"/>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0.31</a:t>
                      </a:r>
                    </a:p>
                  </a:txBody>
                  <a:tcPr marL="9525" marR="9525" marT="9525"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a:noFill/>
                    </a:lnT>
                    <a:lnB>
                      <a:noFill/>
                    </a:lnB>
                    <a:solidFill>
                      <a:schemeClr val="bg1"/>
                    </a:solidFill>
                  </a:tcPr>
                </a:tc>
                <a:tc>
                  <a:txBody>
                    <a:bodyPr/>
                    <a:lstStyle/>
                    <a:p>
                      <a:pPr algn="ctr" fontAlgn="b"/>
                      <a:r>
                        <a:rPr lang="en-US" sz="2000" b="0" i="0" u="none" strike="noStrike" dirty="0">
                          <a:solidFill>
                            <a:srgbClr val="000000"/>
                          </a:solidFill>
                          <a:latin typeface="Calibri"/>
                        </a:rPr>
                        <a:t>0.31</a:t>
                      </a:r>
                    </a:p>
                  </a:txBody>
                  <a:tcPr marL="9525" marR="9525" marT="9525" marB="0" anchor="ctr">
                    <a:lnL w="12700" cap="flat" cmpd="sng" algn="ctr">
                      <a:solidFill>
                        <a:schemeClr val="tx1"/>
                      </a:solidFill>
                      <a:prstDash val="sysDash"/>
                      <a:round/>
                      <a:headEnd type="none" w="med" len="med"/>
                      <a:tailEnd type="none" w="med" len="med"/>
                    </a:lnL>
                    <a:lnR>
                      <a:noFill/>
                    </a:lnR>
                    <a:lnT>
                      <a:noFill/>
                    </a:lnT>
                    <a:lnB>
                      <a:noFill/>
                    </a:lnB>
                    <a:solidFill>
                      <a:schemeClr val="bg1"/>
                    </a:solidFill>
                  </a:tcPr>
                </a:tc>
              </a:tr>
              <a:tr h="488709">
                <a:tc>
                  <a:txBody>
                    <a:bodyPr/>
                    <a:lstStyle/>
                    <a:p>
                      <a:pPr algn="ctr" fontAlgn="b"/>
                      <a:r>
                        <a:rPr lang="en-US" sz="2000" b="0" i="0" u="none" strike="noStrike" dirty="0" smtClean="0">
                          <a:solidFill>
                            <a:srgbClr val="000000"/>
                          </a:solidFill>
                          <a:latin typeface="Calibri" pitchFamily="34" charset="0"/>
                        </a:rPr>
                        <a:t>B</a:t>
                      </a:r>
                      <a:endParaRPr lang="en-US" sz="2000" b="0"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r>
                        <a:rPr lang="en-US" sz="2000" b="0" i="0" u="none" strike="noStrike">
                          <a:solidFill>
                            <a:srgbClr val="000000"/>
                          </a:solidFill>
                          <a:latin typeface="Calibri" pitchFamily="34" charset="0"/>
                        </a:rPr>
                        <a:t>0.73</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chemeClr val="bg1"/>
                    </a:solidFill>
                  </a:tcPr>
                </a:tc>
                <a:tc>
                  <a:txBody>
                    <a:bodyPr/>
                    <a:lstStyle/>
                    <a:p>
                      <a:pPr algn="ctr" fontAlgn="b"/>
                      <a:r>
                        <a:rPr lang="en-US" sz="2000" b="0" i="0" u="none" strike="noStrike">
                          <a:solidFill>
                            <a:srgbClr val="000000"/>
                          </a:solidFill>
                          <a:latin typeface="Calibri" pitchFamily="34" charset="0"/>
                        </a:rPr>
                        <a:t>0.50</a:t>
                      </a:r>
                    </a:p>
                  </a:txBody>
                  <a:tcPr marL="9525" marR="9525" marT="9525" marB="0" anchor="ctr">
                    <a:lnL>
                      <a:noFill/>
                    </a:lnL>
                    <a:lnR>
                      <a:noFill/>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1.60</a:t>
                      </a:r>
                    </a:p>
                  </a:txBody>
                  <a:tcPr marL="9525" marR="9525" marT="9525" marB="0" anchor="ctr">
                    <a:lnL>
                      <a:noFill/>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0.32</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0.18</a:t>
                      </a:r>
                    </a:p>
                  </a:txBody>
                  <a:tcPr marL="9525" marR="9525" marT="9525" marB="0" anchor="ctr">
                    <a:lnL>
                      <a:noFill/>
                    </a:lnL>
                    <a:lnR>
                      <a:noFill/>
                    </a:lnR>
                    <a:lnT>
                      <a:noFill/>
                    </a:lnT>
                    <a:lnB>
                      <a:noFill/>
                    </a:lnB>
                    <a:solidFill>
                      <a:schemeClr val="bg1"/>
                    </a:solidFill>
                  </a:tcPr>
                </a:tc>
                <a:tc>
                  <a:txBody>
                    <a:bodyPr/>
                    <a:lstStyle/>
                    <a:p>
                      <a:pPr algn="ctr" fontAlgn="b"/>
                      <a:r>
                        <a:rPr lang="en-US" sz="2000" b="0" i="0" u="none" strike="noStrike">
                          <a:solidFill>
                            <a:srgbClr val="000000"/>
                          </a:solidFill>
                          <a:latin typeface="Calibri" pitchFamily="34" charset="0"/>
                        </a:rPr>
                        <a:t>0.50</a:t>
                      </a:r>
                    </a:p>
                  </a:txBody>
                  <a:tcPr marL="9525" marR="9525" marT="9525" marB="0" anchor="ctr">
                    <a:lnL>
                      <a:noFill/>
                    </a:lnL>
                    <a:lnR w="12700" cap="flat" cmpd="sng" algn="ctr">
                      <a:solidFill>
                        <a:schemeClr val="tx1"/>
                      </a:solidFill>
                      <a:prstDash val="sysDash"/>
                      <a:round/>
                      <a:headEnd type="none" w="med" len="med"/>
                      <a:tailEnd type="none" w="med" len="med"/>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0.49</a:t>
                      </a:r>
                    </a:p>
                  </a:txBody>
                  <a:tcPr marL="9525" marR="9525" marT="9525"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a:noFill/>
                    </a:lnT>
                    <a:lnB>
                      <a:noFill/>
                    </a:lnB>
                    <a:solidFill>
                      <a:schemeClr val="bg1"/>
                    </a:solidFill>
                  </a:tcPr>
                </a:tc>
                <a:tc>
                  <a:txBody>
                    <a:bodyPr/>
                    <a:lstStyle/>
                    <a:p>
                      <a:pPr algn="ctr" fontAlgn="b"/>
                      <a:r>
                        <a:rPr lang="en-US" sz="2000" b="0" i="0" u="none" strike="noStrike" dirty="0">
                          <a:solidFill>
                            <a:srgbClr val="000000"/>
                          </a:solidFill>
                          <a:latin typeface="Calibri"/>
                        </a:rPr>
                        <a:t>0.48</a:t>
                      </a:r>
                    </a:p>
                  </a:txBody>
                  <a:tcPr marL="9525" marR="9525" marT="9525" marB="0" anchor="ctr">
                    <a:lnL w="12700" cap="flat" cmpd="sng" algn="ctr">
                      <a:solidFill>
                        <a:schemeClr val="tx1"/>
                      </a:solidFill>
                      <a:prstDash val="sysDash"/>
                      <a:round/>
                      <a:headEnd type="none" w="med" len="med"/>
                      <a:tailEnd type="none" w="med" len="med"/>
                    </a:lnL>
                    <a:lnR>
                      <a:noFill/>
                    </a:lnR>
                    <a:lnT>
                      <a:noFill/>
                    </a:lnT>
                    <a:lnB>
                      <a:noFill/>
                    </a:lnB>
                    <a:solidFill>
                      <a:schemeClr val="bg1"/>
                    </a:solidFill>
                  </a:tcPr>
                </a:tc>
              </a:tr>
              <a:tr h="488709">
                <a:tc>
                  <a:txBody>
                    <a:bodyPr/>
                    <a:lstStyle/>
                    <a:p>
                      <a:pPr algn="ctr" fontAlgn="b"/>
                      <a:r>
                        <a:rPr lang="en-US" sz="2000" b="0" i="0" u="none" strike="noStrike" dirty="0" smtClean="0">
                          <a:solidFill>
                            <a:srgbClr val="000000"/>
                          </a:solidFill>
                          <a:latin typeface="Calibri" pitchFamily="34" charset="0"/>
                        </a:rPr>
                        <a:t>C</a:t>
                      </a:r>
                      <a:endParaRPr lang="en-US" sz="2000" b="0"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0.45</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0.30</a:t>
                      </a:r>
                    </a:p>
                  </a:txBody>
                  <a:tcPr marL="9525" marR="9525" marT="9525" marB="0" anchor="ctr">
                    <a:lnL>
                      <a:noFill/>
                    </a:lnL>
                    <a:lnR>
                      <a:noFill/>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0.89</a:t>
                      </a:r>
                    </a:p>
                  </a:txBody>
                  <a:tcPr marL="9525" marR="9525" marT="9525" marB="0" anchor="ctr">
                    <a:lnL>
                      <a:noFill/>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0.34</a:t>
                      </a: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0.21</a:t>
                      </a:r>
                    </a:p>
                  </a:txBody>
                  <a:tcPr marL="9525" marR="9525" marT="9525" marB="0" anchor="ctr">
                    <a:lnL>
                      <a:noFill/>
                    </a:lnL>
                    <a:lnR>
                      <a:noFill/>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0.55</a:t>
                      </a:r>
                    </a:p>
                  </a:txBody>
                  <a:tcPr marL="9525" marR="9525" marT="9525" marB="0" anchor="ctr">
                    <a:lnL>
                      <a:noFill/>
                    </a:lnL>
                    <a:lnR w="12700" cap="flat" cmpd="sng" algn="ctr">
                      <a:solidFill>
                        <a:schemeClr val="tx1"/>
                      </a:solidFill>
                      <a:prstDash val="sysDash"/>
                      <a:round/>
                      <a:headEnd type="none" w="med" len="med"/>
                      <a:tailEnd type="none" w="med" len="med"/>
                    </a:lnR>
                    <a:lnT>
                      <a:noFill/>
                    </a:lnT>
                    <a:lnB>
                      <a:noFill/>
                    </a:lnB>
                    <a:solidFill>
                      <a:schemeClr val="bg1"/>
                    </a:solidFill>
                  </a:tcPr>
                </a:tc>
                <a:tc>
                  <a:txBody>
                    <a:bodyPr/>
                    <a:lstStyle/>
                    <a:p>
                      <a:pPr algn="ctr" fontAlgn="b"/>
                      <a:r>
                        <a:rPr lang="en-US" sz="2000" b="0" i="0" u="none" strike="noStrike" dirty="0">
                          <a:solidFill>
                            <a:srgbClr val="000000"/>
                          </a:solidFill>
                          <a:latin typeface="Calibri" pitchFamily="34" charset="0"/>
                        </a:rPr>
                        <a:t>0.57</a:t>
                      </a:r>
                    </a:p>
                  </a:txBody>
                  <a:tcPr marL="9525" marR="9525" marT="9525"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a:noFill/>
                    </a:lnT>
                    <a:lnB>
                      <a:noFill/>
                    </a:lnB>
                    <a:solidFill>
                      <a:schemeClr val="bg1"/>
                    </a:solidFill>
                  </a:tcPr>
                </a:tc>
                <a:tc>
                  <a:txBody>
                    <a:bodyPr/>
                    <a:lstStyle/>
                    <a:p>
                      <a:pPr algn="ctr" fontAlgn="b"/>
                      <a:r>
                        <a:rPr lang="en-US" sz="2000" b="0" i="0" u="none" strike="noStrike" dirty="0">
                          <a:solidFill>
                            <a:srgbClr val="000000"/>
                          </a:solidFill>
                          <a:latin typeface="Calibri"/>
                        </a:rPr>
                        <a:t>0.58</a:t>
                      </a:r>
                    </a:p>
                  </a:txBody>
                  <a:tcPr marL="9525" marR="9525" marT="9525" marB="0" anchor="ctr">
                    <a:lnL w="12700" cap="flat" cmpd="sng" algn="ctr">
                      <a:solidFill>
                        <a:schemeClr val="tx1"/>
                      </a:solidFill>
                      <a:prstDash val="sysDash"/>
                      <a:round/>
                      <a:headEnd type="none" w="med" len="med"/>
                      <a:tailEnd type="none" w="med" len="med"/>
                    </a:lnL>
                    <a:lnR>
                      <a:noFill/>
                    </a:lnR>
                    <a:lnT>
                      <a:noFill/>
                    </a:lnT>
                    <a:lnB>
                      <a:noFill/>
                    </a:lnB>
                    <a:solidFill>
                      <a:schemeClr val="bg1"/>
                    </a:solidFill>
                  </a:tcPr>
                </a:tc>
              </a:tr>
            </a:tbl>
          </a:graphicData>
        </a:graphic>
      </p:graphicFrame>
      <p:sp>
        <p:nvSpPr>
          <p:cNvPr id="9" name="TextBox 8"/>
          <p:cNvSpPr txBox="1"/>
          <p:nvPr/>
        </p:nvSpPr>
        <p:spPr>
          <a:xfrm>
            <a:off x="762000" y="5638800"/>
            <a:ext cx="6598920" cy="707886"/>
          </a:xfrm>
          <a:prstGeom prst="rect">
            <a:avLst/>
          </a:prstGeom>
          <a:noFill/>
        </p:spPr>
        <p:txBody>
          <a:bodyPr wrap="square" rtlCol="0">
            <a:spAutoFit/>
          </a:bodyPr>
          <a:lstStyle/>
          <a:p>
            <a:r>
              <a:rPr lang="en-US" sz="2000" dirty="0" smtClean="0">
                <a:latin typeface="Calibri" pitchFamily="34" charset="0"/>
              </a:rPr>
              <a:t>[1]Results shown for only one variable.</a:t>
            </a:r>
          </a:p>
          <a:p>
            <a:r>
              <a:rPr lang="en-US" sz="2000" dirty="0" smtClean="0">
                <a:latin typeface="Calibri" pitchFamily="34" charset="0"/>
              </a:rPr>
              <a:t>[2]0.51=(0.29+1)*(0.17+1)-</a:t>
            </a:r>
            <a:r>
              <a:rPr lang="en-US" sz="2000" dirty="0" smtClean="0">
                <a:latin typeface="Calibri" pitchFamily="34" charset="0"/>
              </a:rPr>
              <a:t>1</a:t>
            </a:r>
            <a:endParaRPr lang="en-US" sz="2000" dirty="0" smtClean="0">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Calibri" pitchFamily="34" charset="0"/>
              </a:rPr>
              <a:t>Example relativities</a:t>
            </a:r>
            <a:endParaRPr lang="en-US" sz="2000"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B72647AE-ACDE-4EE2-B5CA-F4CFAC192DFC}" type="slidenum">
              <a:rPr lang="en-US" smtClean="0">
                <a:solidFill>
                  <a:srgbClr val="000000"/>
                </a:solidFill>
              </a:rPr>
              <a:pPr>
                <a:defRPr/>
              </a:pPr>
              <a:t>13</a:t>
            </a:fld>
            <a:endParaRPr lang="en-US" dirty="0">
              <a:solidFill>
                <a:srgbClr val="000000"/>
              </a:solidFill>
            </a:endParaRP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Content Placeholder 7"/>
          <p:cNvGraphicFramePr>
            <a:graphicFrameLocks noGrp="1"/>
          </p:cNvGraphicFramePr>
          <p:nvPr>
            <p:ph idx="1"/>
          </p:nvPr>
        </p:nvGraphicFramePr>
        <p:xfrm>
          <a:off x="655320" y="1645923"/>
          <a:ext cx="7818120" cy="3681795"/>
        </p:xfrm>
        <a:graphic>
          <a:graphicData uri="http://schemas.openxmlformats.org/drawingml/2006/table">
            <a:tbl>
              <a:tblPr/>
              <a:tblGrid>
                <a:gridCol w="1023111"/>
                <a:gridCol w="699009"/>
                <a:gridCol w="563880"/>
                <a:gridCol w="1319784"/>
                <a:gridCol w="841248"/>
                <a:gridCol w="734568"/>
                <a:gridCol w="804770"/>
                <a:gridCol w="915875"/>
                <a:gridCol w="915875"/>
              </a:tblGrid>
              <a:tr h="304797">
                <a:tc rowSpan="2">
                  <a:txBody>
                    <a:bodyPr/>
                    <a:lstStyle/>
                    <a:p>
                      <a:pPr algn="ctr" fontAlgn="b"/>
                      <a:r>
                        <a:rPr lang="en-US" sz="2000" b="1" i="0" u="none" strike="noStrike" dirty="0" smtClean="0">
                          <a:solidFill>
                            <a:srgbClr val="000000"/>
                          </a:solidFill>
                          <a:latin typeface="Calibri" pitchFamily="34" charset="0"/>
                        </a:rPr>
                        <a:t>Levels</a:t>
                      </a:r>
                      <a:endParaRPr lang="en-US" sz="2000" b="1"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bg2">
                        <a:lumMod val="40000"/>
                        <a:lumOff val="60000"/>
                      </a:schemeClr>
                    </a:solidFill>
                  </a:tcPr>
                </a:tc>
                <a:tc gridSpan="3">
                  <a:txBody>
                    <a:bodyPr/>
                    <a:lstStyle/>
                    <a:p>
                      <a:pPr algn="ctr" fontAlgn="b"/>
                      <a:r>
                        <a:rPr lang="en-US" sz="2000" b="1" i="0" u="none" strike="noStrike" dirty="0" smtClean="0">
                          <a:solidFill>
                            <a:srgbClr val="000000"/>
                          </a:solidFill>
                          <a:latin typeface="Calibri" pitchFamily="34" charset="0"/>
                        </a:rPr>
                        <a:t>One-way[1]</a:t>
                      </a:r>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pPr algn="l" fontAlgn="b"/>
                      <a:endParaRPr lang="en-US" sz="2000" b="1" i="0" u="none" strike="noStrike" dirty="0">
                        <a:solidFill>
                          <a:srgbClr val="000000"/>
                        </a:solidFill>
                        <a:latin typeface="Calibri"/>
                      </a:endParaRPr>
                    </a:p>
                  </a:txBody>
                  <a:tcPr marL="9525" marR="9525" marT="9525" marB="0" anchor="b">
                    <a:lnL>
                      <a:noFill/>
                    </a:lnL>
                    <a:lnR>
                      <a:noFill/>
                    </a:lnR>
                    <a:lnT>
                      <a:noFill/>
                    </a:lnT>
                    <a:lnB>
                      <a:noFill/>
                    </a:lnB>
                  </a:tcPr>
                </a:tc>
                <a:tc hMerge="1">
                  <a:txBody>
                    <a:bodyPr/>
                    <a:lstStyle/>
                    <a:p>
                      <a:pPr algn="l" fontAlgn="b"/>
                      <a:endParaRPr lang="en-US" sz="2000" b="1" i="0" u="none" strike="noStrike" dirty="0">
                        <a:solidFill>
                          <a:srgbClr val="000000"/>
                        </a:solidFill>
                        <a:latin typeface="Calibri"/>
                      </a:endParaRPr>
                    </a:p>
                  </a:txBody>
                  <a:tcPr marL="9525" marR="9525" marT="9525" marB="0" anchor="b">
                    <a:lnL>
                      <a:noFill/>
                    </a:lnL>
                    <a:lnR>
                      <a:noFill/>
                    </a:lnR>
                    <a:lnT>
                      <a:noFill/>
                    </a:lnT>
                    <a:lnB>
                      <a:noFill/>
                    </a:lnB>
                  </a:tcPr>
                </a:tc>
                <a:tc gridSpan="5">
                  <a:txBody>
                    <a:bodyPr/>
                    <a:lstStyle/>
                    <a:p>
                      <a:pPr algn="ctr" fontAlgn="b"/>
                      <a:r>
                        <a:rPr lang="en-US" sz="2000" b="1" i="0" u="none" strike="noStrike" dirty="0" smtClean="0">
                          <a:solidFill>
                            <a:srgbClr val="000000"/>
                          </a:solidFill>
                          <a:latin typeface="Calibri" pitchFamily="34" charset="0"/>
                        </a:rPr>
                        <a:t>GLM</a:t>
                      </a:r>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pPr algn="l" fontAlgn="b"/>
                      <a:endParaRPr lang="en-US" sz="2000" b="1" i="0" u="none" strike="noStrike" dirty="0">
                        <a:solidFill>
                          <a:srgbClr val="000000"/>
                        </a:solidFill>
                        <a:latin typeface="Calibri"/>
                      </a:endParaRPr>
                    </a:p>
                  </a:txBody>
                  <a:tcPr marL="9525" marR="9525" marT="9525" marB="0" anchor="ctr">
                    <a:lnL>
                      <a:noFill/>
                    </a:lnL>
                    <a:lnR>
                      <a:noFill/>
                    </a:lnR>
                    <a:lnT>
                      <a:noFill/>
                    </a:lnT>
                    <a:lnB>
                      <a:noFill/>
                    </a:lnB>
                  </a:tcPr>
                </a:tc>
                <a:tc hMerge="1">
                  <a:txBody>
                    <a:bodyPr/>
                    <a:lstStyle/>
                    <a:p>
                      <a:pPr algn="l" fontAlgn="b"/>
                      <a:endParaRPr lang="en-US" sz="2000" b="1" i="0" u="none" strike="noStrike" dirty="0">
                        <a:solidFill>
                          <a:srgbClr val="000000"/>
                        </a:solidFill>
                        <a:latin typeface="Calibri"/>
                      </a:endParaRPr>
                    </a:p>
                  </a:txBody>
                  <a:tcPr marL="9525" marR="9525" marT="9525" marB="0" anchor="ctr">
                    <a:lnL>
                      <a:noFill/>
                    </a:lnL>
                    <a:lnR>
                      <a:noFill/>
                    </a:lnR>
                    <a:lnT>
                      <a:noFill/>
                    </a:lnT>
                    <a:lnB>
                      <a:noFill/>
                    </a:lnB>
                  </a:tcPr>
                </a:tc>
                <a:tc hMerge="1">
                  <a:txBody>
                    <a:bodyPr/>
                    <a:lstStyle/>
                    <a:p>
                      <a:pPr algn="l" fontAlgn="b"/>
                      <a:endParaRPr lang="en-US" sz="2000" b="1" i="0" u="none" strike="noStrike" dirty="0">
                        <a:solidFill>
                          <a:srgbClr val="000000"/>
                        </a:solidFill>
                        <a:latin typeface="Calibri"/>
                      </a:endParaRPr>
                    </a:p>
                  </a:txBody>
                  <a:tcPr marL="9525" marR="9525" marT="9525" marB="0" anchor="ctr">
                    <a:lnL>
                      <a:noFill/>
                    </a:lnL>
                    <a:lnR>
                      <a:noFill/>
                    </a:lnR>
                    <a:lnT>
                      <a:noFill/>
                    </a:lnT>
                    <a:lnB>
                      <a:noFill/>
                    </a:lnB>
                  </a:tcPr>
                </a:tc>
                <a:tc hMerge="1">
                  <a:txBody>
                    <a:bodyPr/>
                    <a:lstStyle/>
                    <a:p>
                      <a:pPr algn="ctr" fontAlgn="b"/>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chemeClr val="bg2">
                        <a:lumMod val="40000"/>
                        <a:lumOff val="60000"/>
                      </a:schemeClr>
                    </a:solidFill>
                  </a:tcPr>
                </a:tc>
              </a:tr>
              <a:tr h="584832">
                <a:tc vMerge="1">
                  <a:txBody>
                    <a:bodyPr/>
                    <a:lstStyle/>
                    <a:p>
                      <a:pPr algn="l" fontAlgn="b"/>
                      <a:endParaRPr lang="en-US" sz="2000" b="1" i="0" u="none" strike="noStrike" dirty="0">
                        <a:solidFill>
                          <a:srgbClr val="000000"/>
                        </a:solidFill>
                        <a:latin typeface="Thorndale AMT"/>
                      </a:endParaRPr>
                    </a:p>
                  </a:txBody>
                  <a:tcPr marL="9525" marR="9525" marT="9525" marB="0" anchor="b">
                    <a:lnL>
                      <a:noFill/>
                    </a:lnL>
                    <a:lnR>
                      <a:noFill/>
                    </a:lnR>
                    <a:lnT>
                      <a:noFill/>
                    </a:lnT>
                    <a:lnB>
                      <a:noFill/>
                    </a:lnB>
                    <a:solidFill>
                      <a:srgbClr val="EAF1DD"/>
                    </a:solidFill>
                  </a:tcPr>
                </a:tc>
                <a:tc>
                  <a:txBody>
                    <a:bodyPr/>
                    <a:lstStyle/>
                    <a:p>
                      <a:pPr algn="ctr" fontAlgn="b"/>
                      <a:r>
                        <a:rPr lang="en-US" sz="2000" b="1" i="0" u="none" strike="noStrike" dirty="0" smtClean="0">
                          <a:solidFill>
                            <a:srgbClr val="000000"/>
                          </a:solidFill>
                          <a:latin typeface="Calibri" pitchFamily="34" charset="0"/>
                        </a:rPr>
                        <a:t>Freq</a:t>
                      </a:r>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err="1" smtClean="0">
                          <a:solidFill>
                            <a:srgbClr val="000000"/>
                          </a:solidFill>
                          <a:latin typeface="Calibri" pitchFamily="34" charset="0"/>
                        </a:rPr>
                        <a:t>Sev</a:t>
                      </a:r>
                      <a:endParaRPr lang="en-US" sz="2000" b="1" i="0" u="none" strike="noStrike" dirty="0">
                        <a:solidFill>
                          <a:srgbClr val="000000"/>
                        </a:solidFill>
                        <a:latin typeface="Calibri"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smtClean="0">
                          <a:solidFill>
                            <a:srgbClr val="000000"/>
                          </a:solidFill>
                          <a:latin typeface="Calibri" pitchFamily="34" charset="0"/>
                        </a:rPr>
                        <a:t>Freq x </a:t>
                      </a:r>
                      <a:r>
                        <a:rPr lang="en-US" sz="2000" b="1" i="0" u="none" strike="noStrike" dirty="0" err="1" smtClean="0">
                          <a:solidFill>
                            <a:srgbClr val="000000"/>
                          </a:solidFill>
                          <a:latin typeface="Calibri" pitchFamily="34" charset="0"/>
                        </a:rPr>
                        <a:t>Sev</a:t>
                      </a:r>
                      <a:r>
                        <a:rPr lang="en-US" sz="2000" b="1" i="0" u="none" strike="noStrike" dirty="0" smtClean="0">
                          <a:solidFill>
                            <a:srgbClr val="000000"/>
                          </a:solidFill>
                          <a:latin typeface="Calibri" pitchFamily="34" charset="0"/>
                        </a:rPr>
                        <a:t> = Pure </a:t>
                      </a:r>
                      <a:r>
                        <a:rPr lang="en-US" sz="2000" b="1" i="0" u="none" strike="noStrike" dirty="0" err="1" smtClean="0">
                          <a:solidFill>
                            <a:srgbClr val="000000"/>
                          </a:solidFill>
                          <a:latin typeface="Calibri" pitchFamily="34" charset="0"/>
                        </a:rPr>
                        <a:t>Prem</a:t>
                      </a:r>
                      <a:endParaRPr lang="en-US" sz="2000" b="1"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smtClean="0">
                          <a:solidFill>
                            <a:srgbClr val="000000"/>
                          </a:solidFill>
                          <a:latin typeface="Calibri" pitchFamily="34" charset="0"/>
                        </a:rPr>
                        <a:t>Freq</a:t>
                      </a:r>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err="1" smtClean="0">
                          <a:solidFill>
                            <a:srgbClr val="000000"/>
                          </a:solidFill>
                          <a:latin typeface="Calibri" pitchFamily="34" charset="0"/>
                        </a:rPr>
                        <a:t>Sev</a:t>
                      </a:r>
                      <a:endParaRPr lang="en-US" sz="2000" b="1" i="0" u="none" strike="noStrike" dirty="0">
                        <a:solidFill>
                          <a:srgbClr val="000000"/>
                        </a:solidFill>
                        <a:latin typeface="Calibri"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a:solidFill>
                            <a:srgbClr val="000000"/>
                          </a:solidFill>
                          <a:latin typeface="Calibri" pitchFamily="34" charset="0"/>
                        </a:rPr>
                        <a:t>Freq x </a:t>
                      </a:r>
                      <a:r>
                        <a:rPr lang="en-US" sz="2000" b="1" i="0" u="none" strike="noStrike" dirty="0" err="1">
                          <a:solidFill>
                            <a:srgbClr val="000000"/>
                          </a:solidFill>
                          <a:latin typeface="Calibri" pitchFamily="34" charset="0"/>
                        </a:rPr>
                        <a:t>sev</a:t>
                      </a:r>
                      <a:endParaRPr lang="en-US" sz="2000" b="1"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a:solidFill>
                            <a:srgbClr val="000000"/>
                          </a:solidFill>
                          <a:latin typeface="Calibri" pitchFamily="34" charset="0"/>
                        </a:rPr>
                        <a:t>Pure </a:t>
                      </a:r>
                      <a:r>
                        <a:rPr lang="en-US" sz="2000" b="1" i="0" u="none" strike="noStrike" dirty="0" err="1" smtClean="0">
                          <a:solidFill>
                            <a:srgbClr val="000000"/>
                          </a:solidFill>
                          <a:latin typeface="Calibri" pitchFamily="34" charset="0"/>
                        </a:rPr>
                        <a:t>Prem</a:t>
                      </a:r>
                      <a:r>
                        <a:rPr lang="en-US" sz="2000" b="1" i="0" u="none" strike="noStrike" dirty="0" smtClean="0">
                          <a:solidFill>
                            <a:srgbClr val="000000"/>
                          </a:solidFill>
                          <a:latin typeface="Calibri" pitchFamily="34" charset="0"/>
                        </a:rPr>
                        <a:t> p=1.67</a:t>
                      </a:r>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fontAlgn="b"/>
                      <a:r>
                        <a:rPr lang="en-US" sz="2000" b="1" i="0" u="none" strike="noStrike" dirty="0" smtClean="0">
                          <a:solidFill>
                            <a:srgbClr val="000000"/>
                          </a:solidFill>
                          <a:latin typeface="Calibri" pitchFamily="34" charset="0"/>
                        </a:rPr>
                        <a:t>Pure</a:t>
                      </a:r>
                      <a:r>
                        <a:rPr lang="en-US" sz="2000" b="1" i="0" u="none" strike="noStrike" baseline="0" dirty="0" smtClean="0">
                          <a:solidFill>
                            <a:srgbClr val="000000"/>
                          </a:solidFill>
                          <a:latin typeface="Calibri" pitchFamily="34" charset="0"/>
                        </a:rPr>
                        <a:t> </a:t>
                      </a:r>
                      <a:r>
                        <a:rPr lang="en-US" sz="2000" b="1" i="0" u="none" strike="noStrike" baseline="0" dirty="0" err="1" smtClean="0">
                          <a:solidFill>
                            <a:srgbClr val="000000"/>
                          </a:solidFill>
                          <a:latin typeface="Calibri" pitchFamily="34" charset="0"/>
                        </a:rPr>
                        <a:t>Prem</a:t>
                      </a:r>
                      <a:r>
                        <a:rPr lang="en-US" sz="2000" b="1" i="0" u="none" strike="noStrike" baseline="0" dirty="0" smtClean="0">
                          <a:solidFill>
                            <a:srgbClr val="000000"/>
                          </a:solidFill>
                          <a:latin typeface="Calibri" pitchFamily="34" charset="0"/>
                        </a:rPr>
                        <a:t> p=1.5</a:t>
                      </a:r>
                      <a:endParaRPr lang="en-US" sz="2000" b="1"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ysDash"/>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r>
              <a:tr h="488709">
                <a:tc>
                  <a:txBody>
                    <a:bodyPr/>
                    <a:lstStyle/>
                    <a:p>
                      <a:pPr algn="ctr" fontAlgn="b"/>
                      <a:r>
                        <a:rPr lang="en-US" sz="2000" b="0" i="0" u="none" strike="noStrike" dirty="0" smtClean="0">
                          <a:solidFill>
                            <a:srgbClr val="000000"/>
                          </a:solidFill>
                          <a:latin typeface="Calibri" pitchFamily="34" charset="0"/>
                        </a:rPr>
                        <a:t>intercept</a:t>
                      </a:r>
                      <a:endParaRPr lang="en-US" sz="2000" b="0"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err="1" smtClean="0">
                          <a:solidFill>
                            <a:srgbClr val="000000"/>
                          </a:solidFill>
                          <a:latin typeface="Calibri" pitchFamily="34" charset="0"/>
                        </a:rPr>
                        <a:t>na</a:t>
                      </a:r>
                      <a:endParaRPr lang="en-US" sz="2000" b="0" i="0" u="none" strike="noStrike" dirty="0">
                        <a:solidFill>
                          <a:srgbClr val="000000"/>
                        </a:solidFill>
                        <a:latin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err="1" smtClean="0">
                          <a:solidFill>
                            <a:srgbClr val="000000"/>
                          </a:solidFill>
                          <a:latin typeface="Calibri" pitchFamily="34" charset="0"/>
                        </a:rPr>
                        <a:t>na</a:t>
                      </a:r>
                      <a:endParaRPr lang="en-US" sz="2000" b="0" i="0" u="none" strike="noStrike" dirty="0">
                        <a:solidFill>
                          <a:srgbClr val="000000"/>
                        </a:solidFill>
                        <a:latin typeface="Calibri"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err="1" smtClean="0">
                          <a:solidFill>
                            <a:srgbClr val="000000"/>
                          </a:solidFill>
                          <a:latin typeface="Calibri" pitchFamily="34" charset="0"/>
                        </a:rPr>
                        <a:t>na</a:t>
                      </a:r>
                      <a:endParaRPr lang="en-US" sz="2000" b="0"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latin typeface="Calibri"/>
                        </a:rPr>
                        <a:t>2.64%</a:t>
                      </a: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smtClean="0">
                          <a:solidFill>
                            <a:srgbClr val="000000"/>
                          </a:solidFill>
                          <a:latin typeface="Calibri"/>
                        </a:rPr>
                        <a:t>5,614</a:t>
                      </a:r>
                      <a:endParaRPr lang="en-US" sz="2000" b="0" i="0" u="none" strike="noStrike" dirty="0">
                        <a:solidFill>
                          <a:srgbClr val="000000"/>
                        </a:solidFill>
                        <a:latin typeface="Calibri"/>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a:solidFill>
                            <a:srgbClr val="000000"/>
                          </a:solidFill>
                          <a:latin typeface="Calibri"/>
                        </a:rPr>
                        <a:t> </a:t>
                      </a:r>
                      <a:r>
                        <a:rPr lang="en-US" sz="2000" b="0" i="0" u="none" strike="noStrike" dirty="0" smtClean="0">
                          <a:solidFill>
                            <a:srgbClr val="000000"/>
                          </a:solidFill>
                          <a:latin typeface="Calibri"/>
                        </a:rPr>
                        <a:t>148</a:t>
                      </a:r>
                      <a:endParaRPr lang="en-US" sz="2000" b="0" i="0" u="none" strike="noStrike" dirty="0">
                        <a:solidFill>
                          <a:srgbClr val="000000"/>
                        </a:solidFill>
                        <a:latin typeface="Calibri"/>
                      </a:endParaRPr>
                    </a:p>
                  </a:txBody>
                  <a:tcPr marL="9525" marR="9525" marT="9525" marB="0" anchor="ctr">
                    <a:lnL>
                      <a:noFill/>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smtClean="0">
                          <a:solidFill>
                            <a:srgbClr val="000000"/>
                          </a:solidFill>
                          <a:latin typeface="Calibri"/>
                        </a:rPr>
                        <a:t>219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dirty="0" smtClean="0">
                          <a:solidFill>
                            <a:srgbClr val="000000"/>
                          </a:solidFill>
                          <a:latin typeface="Calibri"/>
                        </a:rPr>
                        <a:t>218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ysDash"/>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8709">
                <a:tc>
                  <a:txBody>
                    <a:bodyPr/>
                    <a:lstStyle/>
                    <a:p>
                      <a:pPr algn="ctr" fontAlgn="b"/>
                      <a:r>
                        <a:rPr lang="en-US" sz="2000" b="0" i="0" u="none" strike="noStrike" dirty="0" smtClean="0">
                          <a:solidFill>
                            <a:srgbClr val="000000"/>
                          </a:solidFill>
                          <a:latin typeface="Calibri" pitchFamily="34" charset="0"/>
                        </a:rPr>
                        <a:t>Base[1]</a:t>
                      </a:r>
                      <a:endParaRPr lang="en-US" sz="2000" b="0"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smtClean="0">
                          <a:solidFill>
                            <a:srgbClr val="000000"/>
                          </a:solidFill>
                          <a:latin typeface="Calibri"/>
                        </a:rPr>
                        <a:t>1.00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smtClean="0">
                          <a:solidFill>
                            <a:srgbClr val="000000"/>
                          </a:solidFill>
                          <a:latin typeface="Calibri"/>
                        </a:rPr>
                        <a:t>1.00 </a:t>
                      </a:r>
                      <a:endParaRPr lang="en-US" sz="2000" b="0" i="0" u="none" strike="noStrike" dirty="0">
                        <a:solidFill>
                          <a:srgbClr val="000000"/>
                        </a:solidFill>
                        <a:latin typeface="Calibri"/>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smtClean="0">
                          <a:solidFill>
                            <a:srgbClr val="000000"/>
                          </a:solidFill>
                          <a:latin typeface="Calibri"/>
                        </a:rPr>
                        <a:t>1.00 </a:t>
                      </a:r>
                      <a:endParaRPr lang="en-US" sz="2000" b="0" i="0" u="none" strike="noStrike" dirty="0">
                        <a:solidFill>
                          <a:srgbClr val="000000"/>
                        </a:solidFill>
                        <a:latin typeface="Calibri"/>
                      </a:endParaRP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smtClean="0">
                          <a:solidFill>
                            <a:srgbClr val="000000"/>
                          </a:solidFill>
                          <a:latin typeface="Calibri"/>
                        </a:rPr>
                        <a:t>1.00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smtClean="0">
                          <a:solidFill>
                            <a:srgbClr val="000000"/>
                          </a:solidFill>
                          <a:latin typeface="Calibri"/>
                        </a:rPr>
                        <a:t>1.00 </a:t>
                      </a:r>
                      <a:endParaRPr lang="en-US" sz="2000" b="0" i="0" u="none" strike="noStrike" dirty="0">
                        <a:solidFill>
                          <a:srgbClr val="000000"/>
                        </a:solidFill>
                        <a:latin typeface="Calibri"/>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smtClean="0">
                          <a:solidFill>
                            <a:srgbClr val="000000"/>
                          </a:solidFill>
                          <a:latin typeface="Calibri"/>
                        </a:rPr>
                        <a:t>1.00 </a:t>
                      </a:r>
                      <a:endParaRPr lang="en-US" sz="2000" b="0" i="0" u="none" strike="noStrike" dirty="0">
                        <a:solidFill>
                          <a:srgbClr val="000000"/>
                        </a:solidFill>
                        <a:latin typeface="Calibri"/>
                      </a:endParaRPr>
                    </a:p>
                  </a:txBody>
                  <a:tcPr marL="9525" marR="9525" marT="9525" marB="0" anchor="ctr">
                    <a:lnL>
                      <a:noFill/>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smtClean="0">
                          <a:solidFill>
                            <a:srgbClr val="000000"/>
                          </a:solidFill>
                          <a:latin typeface="Calibri"/>
                        </a:rPr>
                        <a:t>1.00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fontAlgn="b"/>
                      <a:r>
                        <a:rPr lang="en-US" sz="2000" b="0" i="0" u="none" strike="noStrike" dirty="0" smtClean="0">
                          <a:solidFill>
                            <a:srgbClr val="000000"/>
                          </a:solidFill>
                          <a:latin typeface="Calibri"/>
                        </a:rPr>
                        <a:t>1.00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ysDash"/>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chemeClr val="bg1"/>
                    </a:solidFill>
                  </a:tcPr>
                </a:tc>
              </a:tr>
              <a:tr h="488709">
                <a:tc>
                  <a:txBody>
                    <a:bodyPr/>
                    <a:lstStyle/>
                    <a:p>
                      <a:pPr algn="ctr" fontAlgn="b"/>
                      <a:r>
                        <a:rPr lang="en-US" sz="2000" b="0" i="0" u="none" strike="noStrike" dirty="0" smtClean="0">
                          <a:solidFill>
                            <a:srgbClr val="000000"/>
                          </a:solidFill>
                          <a:latin typeface="Calibri" pitchFamily="34" charset="0"/>
                        </a:rPr>
                        <a:t>A</a:t>
                      </a:r>
                      <a:endParaRPr lang="en-US" sz="2000" b="0"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1.34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1.18 </a:t>
                      </a:r>
                      <a:endParaRPr lang="en-US" sz="2000" b="0" i="0" u="none" strike="noStrike" dirty="0">
                        <a:solidFill>
                          <a:srgbClr val="000000"/>
                        </a:solidFill>
                        <a:latin typeface="Calibri"/>
                      </a:endParaRPr>
                    </a:p>
                  </a:txBody>
                  <a:tcPr marL="9525" marR="9525" marT="9525" marB="0" anchor="ctr">
                    <a:lnL>
                      <a:noFill/>
                    </a:lnL>
                    <a:lnR>
                      <a:noFill/>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1.66 [2]</a:t>
                      </a:r>
                      <a:endParaRPr lang="en-US" sz="2000" b="0" i="0" u="none" strike="noStrike" dirty="0">
                        <a:solidFill>
                          <a:srgbClr val="000000"/>
                        </a:solidFill>
                        <a:latin typeface="Calibri"/>
                      </a:endParaRPr>
                    </a:p>
                  </a:txBody>
                  <a:tcPr marL="9525" marR="9525" marT="9525" marB="0" anchor="ctr">
                    <a:lnL>
                      <a:noFill/>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1.22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1.11 </a:t>
                      </a:r>
                      <a:endParaRPr lang="en-US" sz="2000" b="0" i="0" u="none" strike="noStrike" dirty="0">
                        <a:solidFill>
                          <a:srgbClr val="000000"/>
                        </a:solidFill>
                        <a:latin typeface="Calibri"/>
                      </a:endParaRPr>
                    </a:p>
                  </a:txBody>
                  <a:tcPr marL="9525" marR="9525" marT="9525" marB="0" anchor="ctr">
                    <a:lnL>
                      <a:noFill/>
                    </a:lnL>
                    <a:lnR>
                      <a:noFill/>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1.36 </a:t>
                      </a:r>
                      <a:endParaRPr lang="en-US" sz="2000" b="0" i="0" u="none" strike="noStrike" dirty="0">
                        <a:solidFill>
                          <a:srgbClr val="000000"/>
                        </a:solidFill>
                        <a:latin typeface="Calibri"/>
                      </a:endParaRPr>
                    </a:p>
                  </a:txBody>
                  <a:tcPr marL="9525" marR="9525" marT="9525" marB="0" anchor="ctr">
                    <a:lnL>
                      <a:noFill/>
                    </a:lnL>
                    <a:lnR w="12700" cap="flat" cmpd="sng" algn="ctr">
                      <a:solidFill>
                        <a:schemeClr val="tx1"/>
                      </a:solidFill>
                      <a:prstDash val="sysDash"/>
                      <a:round/>
                      <a:headEnd type="none" w="med" len="med"/>
                      <a:tailEnd type="none" w="med" len="med"/>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1.36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1.36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ysDash"/>
                      <a:round/>
                      <a:headEnd type="none" w="med" len="med"/>
                      <a:tailEnd type="none" w="med" len="med"/>
                    </a:lnL>
                    <a:lnR>
                      <a:noFill/>
                    </a:lnR>
                    <a:lnT>
                      <a:noFill/>
                    </a:lnT>
                    <a:lnB>
                      <a:noFill/>
                    </a:lnB>
                    <a:solidFill>
                      <a:schemeClr val="bg1"/>
                    </a:solidFill>
                  </a:tcPr>
                </a:tc>
              </a:tr>
              <a:tr h="488709">
                <a:tc>
                  <a:txBody>
                    <a:bodyPr/>
                    <a:lstStyle/>
                    <a:p>
                      <a:pPr algn="ctr" fontAlgn="b"/>
                      <a:r>
                        <a:rPr lang="en-US" sz="2000" b="0" i="0" u="none" strike="noStrike" dirty="0" smtClean="0">
                          <a:solidFill>
                            <a:srgbClr val="000000"/>
                          </a:solidFill>
                          <a:latin typeface="Calibri" pitchFamily="34" charset="0"/>
                        </a:rPr>
                        <a:t>B</a:t>
                      </a:r>
                      <a:endParaRPr lang="en-US" sz="2000" b="0"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2.08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1.65 </a:t>
                      </a:r>
                      <a:endParaRPr lang="en-US" sz="2000" b="0" i="0" u="none" strike="noStrike" dirty="0">
                        <a:solidFill>
                          <a:srgbClr val="000000"/>
                        </a:solidFill>
                        <a:latin typeface="Calibri"/>
                      </a:endParaRPr>
                    </a:p>
                  </a:txBody>
                  <a:tcPr marL="9525" marR="9525" marT="9525" marB="0" anchor="ctr">
                    <a:lnL>
                      <a:noFill/>
                    </a:lnL>
                    <a:lnR>
                      <a:noFill/>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4.94 </a:t>
                      </a:r>
                      <a:endParaRPr lang="en-US" sz="2000" b="0" i="0" u="none" strike="noStrike" dirty="0">
                        <a:solidFill>
                          <a:srgbClr val="000000"/>
                        </a:solidFill>
                        <a:latin typeface="Calibri"/>
                      </a:endParaRPr>
                    </a:p>
                  </a:txBody>
                  <a:tcPr marL="9525" marR="9525" marT="9525" marB="0" anchor="ctr">
                    <a:lnL>
                      <a:noFill/>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1.37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1.20 </a:t>
                      </a:r>
                      <a:endParaRPr lang="en-US" sz="2000" b="0" i="0" u="none" strike="noStrike" dirty="0">
                        <a:solidFill>
                          <a:srgbClr val="000000"/>
                        </a:solidFill>
                        <a:latin typeface="Calibri"/>
                      </a:endParaRPr>
                    </a:p>
                  </a:txBody>
                  <a:tcPr marL="9525" marR="9525" marT="9525" marB="0" anchor="ctr">
                    <a:lnL>
                      <a:noFill/>
                    </a:lnL>
                    <a:lnR>
                      <a:noFill/>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1.64 </a:t>
                      </a:r>
                      <a:endParaRPr lang="en-US" sz="2000" b="0" i="0" u="none" strike="noStrike" dirty="0">
                        <a:solidFill>
                          <a:srgbClr val="000000"/>
                        </a:solidFill>
                        <a:latin typeface="Calibri"/>
                      </a:endParaRPr>
                    </a:p>
                  </a:txBody>
                  <a:tcPr marL="9525" marR="9525" marT="9525" marB="0" anchor="ctr">
                    <a:lnL>
                      <a:noFill/>
                    </a:lnL>
                    <a:lnR w="12700" cap="flat" cmpd="sng" algn="ctr">
                      <a:solidFill>
                        <a:schemeClr val="tx1"/>
                      </a:solidFill>
                      <a:prstDash val="sysDash"/>
                      <a:round/>
                      <a:headEnd type="none" w="med" len="med"/>
                      <a:tailEnd type="none" w="med" len="med"/>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1.63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1.61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ysDash"/>
                      <a:round/>
                      <a:headEnd type="none" w="med" len="med"/>
                      <a:tailEnd type="none" w="med" len="med"/>
                    </a:lnL>
                    <a:lnR>
                      <a:noFill/>
                    </a:lnR>
                    <a:lnT>
                      <a:noFill/>
                    </a:lnT>
                    <a:lnB>
                      <a:noFill/>
                    </a:lnB>
                    <a:solidFill>
                      <a:schemeClr val="bg1"/>
                    </a:solidFill>
                  </a:tcPr>
                </a:tc>
              </a:tr>
              <a:tr h="488709">
                <a:tc>
                  <a:txBody>
                    <a:bodyPr/>
                    <a:lstStyle/>
                    <a:p>
                      <a:pPr algn="ctr" fontAlgn="b"/>
                      <a:r>
                        <a:rPr lang="en-US" sz="2000" b="0" i="0" u="none" strike="noStrike" dirty="0" smtClean="0">
                          <a:solidFill>
                            <a:srgbClr val="000000"/>
                          </a:solidFill>
                          <a:latin typeface="Calibri" pitchFamily="34" charset="0"/>
                        </a:rPr>
                        <a:t>C</a:t>
                      </a:r>
                      <a:endParaRPr lang="en-US" sz="2000" b="0" i="0" u="none" strike="noStrike" dirty="0">
                        <a:solidFill>
                          <a:srgbClr val="000000"/>
                        </a:solidFill>
                        <a:latin typeface="Calibri"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1.57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1.36 </a:t>
                      </a:r>
                      <a:endParaRPr lang="en-US" sz="2000" b="0" i="0" u="none" strike="noStrike" dirty="0">
                        <a:solidFill>
                          <a:srgbClr val="000000"/>
                        </a:solidFill>
                        <a:latin typeface="Calibri"/>
                      </a:endParaRPr>
                    </a:p>
                  </a:txBody>
                  <a:tcPr marL="9525" marR="9525" marT="9525" marB="0" anchor="ctr">
                    <a:lnL>
                      <a:noFill/>
                    </a:lnL>
                    <a:lnR>
                      <a:noFill/>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2.44 </a:t>
                      </a:r>
                      <a:endParaRPr lang="en-US" sz="2000" b="0" i="0" u="none" strike="noStrike" dirty="0">
                        <a:solidFill>
                          <a:srgbClr val="000000"/>
                        </a:solidFill>
                        <a:latin typeface="Calibri"/>
                      </a:endParaRPr>
                    </a:p>
                  </a:txBody>
                  <a:tcPr marL="9525" marR="9525" marT="9525" marB="0" anchor="ctr">
                    <a:lnL>
                      <a:noFill/>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1.41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1.23 </a:t>
                      </a:r>
                      <a:endParaRPr lang="en-US" sz="2000" b="0" i="0" u="none" strike="noStrike" dirty="0">
                        <a:solidFill>
                          <a:srgbClr val="000000"/>
                        </a:solidFill>
                        <a:latin typeface="Calibri"/>
                      </a:endParaRPr>
                    </a:p>
                  </a:txBody>
                  <a:tcPr marL="9525" marR="9525" marT="9525" marB="0" anchor="ctr">
                    <a:lnL>
                      <a:noFill/>
                    </a:lnL>
                    <a:lnR>
                      <a:noFill/>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1.74 </a:t>
                      </a:r>
                      <a:endParaRPr lang="en-US" sz="2000" b="0" i="0" u="none" strike="noStrike" dirty="0">
                        <a:solidFill>
                          <a:srgbClr val="000000"/>
                        </a:solidFill>
                        <a:latin typeface="Calibri"/>
                      </a:endParaRPr>
                    </a:p>
                  </a:txBody>
                  <a:tcPr marL="9525" marR="9525" marT="9525" marB="0" anchor="ctr">
                    <a:lnL>
                      <a:noFill/>
                    </a:lnL>
                    <a:lnR w="12700" cap="flat" cmpd="sng" algn="ctr">
                      <a:solidFill>
                        <a:schemeClr val="tx1"/>
                      </a:solidFill>
                      <a:prstDash val="sysDash"/>
                      <a:round/>
                      <a:headEnd type="none" w="med" len="med"/>
                      <a:tailEnd type="none" w="med" len="med"/>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1.77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a:noFill/>
                    </a:lnT>
                    <a:lnB>
                      <a:noFill/>
                    </a:lnB>
                    <a:solidFill>
                      <a:schemeClr val="bg1"/>
                    </a:solidFill>
                  </a:tcPr>
                </a:tc>
                <a:tc>
                  <a:txBody>
                    <a:bodyPr/>
                    <a:lstStyle/>
                    <a:p>
                      <a:pPr algn="ctr" fontAlgn="b"/>
                      <a:r>
                        <a:rPr lang="en-US" sz="2000" b="0" i="0" u="none" strike="noStrike" dirty="0" smtClean="0">
                          <a:solidFill>
                            <a:srgbClr val="000000"/>
                          </a:solidFill>
                          <a:latin typeface="Calibri"/>
                        </a:rPr>
                        <a:t>1.78 </a:t>
                      </a:r>
                      <a:endParaRPr lang="en-US" sz="2000" b="0" i="0" u="none" strike="noStrike" dirty="0">
                        <a:solidFill>
                          <a:srgbClr val="000000"/>
                        </a:solidFill>
                        <a:latin typeface="Calibri"/>
                      </a:endParaRPr>
                    </a:p>
                  </a:txBody>
                  <a:tcPr marL="9525" marR="9525" marT="9525" marB="0" anchor="ctr">
                    <a:lnL w="12700" cap="flat" cmpd="sng" algn="ctr">
                      <a:solidFill>
                        <a:schemeClr val="tx1"/>
                      </a:solidFill>
                      <a:prstDash val="sysDash"/>
                      <a:round/>
                      <a:headEnd type="none" w="med" len="med"/>
                      <a:tailEnd type="none" w="med" len="med"/>
                    </a:lnL>
                    <a:lnR>
                      <a:noFill/>
                    </a:lnR>
                    <a:lnT>
                      <a:noFill/>
                    </a:lnT>
                    <a:lnB>
                      <a:noFill/>
                    </a:lnB>
                    <a:solidFill>
                      <a:schemeClr val="bg1"/>
                    </a:solidFill>
                  </a:tcPr>
                </a:tc>
              </a:tr>
            </a:tbl>
          </a:graphicData>
        </a:graphic>
      </p:graphicFrame>
      <p:sp>
        <p:nvSpPr>
          <p:cNvPr id="9" name="TextBox 8"/>
          <p:cNvSpPr txBox="1"/>
          <p:nvPr/>
        </p:nvSpPr>
        <p:spPr>
          <a:xfrm>
            <a:off x="762000" y="5730240"/>
            <a:ext cx="6598920" cy="707886"/>
          </a:xfrm>
          <a:prstGeom prst="rect">
            <a:avLst/>
          </a:prstGeom>
          <a:noFill/>
        </p:spPr>
        <p:txBody>
          <a:bodyPr wrap="square" rtlCol="0">
            <a:spAutoFit/>
          </a:bodyPr>
          <a:lstStyle/>
          <a:p>
            <a:r>
              <a:rPr lang="en-US" sz="2000" dirty="0" smtClean="0">
                <a:latin typeface="Calibri" pitchFamily="34" charset="0"/>
              </a:rPr>
              <a:t>[1]Results shown for only one variable.</a:t>
            </a:r>
          </a:p>
          <a:p>
            <a:r>
              <a:rPr lang="en-US" sz="2000" dirty="0" smtClean="0">
                <a:latin typeface="Calibri" pitchFamily="34" charset="0"/>
              </a:rPr>
              <a:t>[2]1.66=exp(0.51</a:t>
            </a:r>
            <a:r>
              <a:rPr lang="en-US" sz="2000" dirty="0" smtClean="0">
                <a:latin typeface="Calibri" pitchFamily="34" charset="0"/>
              </a:rPr>
              <a:t>)</a:t>
            </a:r>
            <a:endParaRPr lang="en-US" sz="2000" dirty="0" smtClean="0">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4294967295"/>
          </p:nvPr>
        </p:nvSpPr>
        <p:spPr>
          <a:xfrm>
            <a:off x="6553200" y="6245225"/>
            <a:ext cx="2133600" cy="476250"/>
          </a:xfrm>
          <a:prstGeom prst="rect">
            <a:avLst/>
          </a:prstGeom>
          <a:noFill/>
        </p:spPr>
        <p:txBody>
          <a:bodyPr/>
          <a:lstStyle/>
          <a:p>
            <a:fld id="{4BC6C27E-6E71-460B-A63C-BDEF36B8C42D}" type="slidenum">
              <a:rPr lang="en-US" smtClean="0"/>
              <a:pPr/>
              <a:t>14</a:t>
            </a:fld>
            <a:endParaRPr lang="en-US" smtClean="0"/>
          </a:p>
        </p:txBody>
      </p:sp>
      <p:sp>
        <p:nvSpPr>
          <p:cNvPr id="18435" name="Rectangle 2"/>
          <p:cNvSpPr>
            <a:spLocks noGrp="1" noChangeArrowheads="1"/>
          </p:cNvSpPr>
          <p:nvPr>
            <p:ph type="title"/>
          </p:nvPr>
        </p:nvSpPr>
        <p:spPr/>
        <p:txBody>
          <a:bodyPr/>
          <a:lstStyle/>
          <a:p>
            <a:pPr eaLnBrk="1" hangingPunct="1"/>
            <a:r>
              <a:rPr lang="en-US" dirty="0" smtClean="0">
                <a:latin typeface="Calibri" pitchFamily="34" charset="0"/>
              </a:rPr>
              <a:t>Frequency and severity </a:t>
            </a:r>
            <a:r>
              <a:rPr lang="en-US" dirty="0" smtClean="0">
                <a:latin typeface="Calibri" pitchFamily="34" charset="0"/>
              </a:rPr>
              <a:t>models</a:t>
            </a:r>
            <a:endParaRPr lang="en-US" dirty="0" smtClean="0">
              <a:latin typeface="Calibri" pitchFamily="34" charset="0"/>
            </a:endParaRPr>
          </a:p>
        </p:txBody>
      </p:sp>
      <p:sp>
        <p:nvSpPr>
          <p:cNvPr id="18436" name="Rectangle 3"/>
          <p:cNvSpPr>
            <a:spLocks noGrp="1" noChangeArrowheads="1"/>
          </p:cNvSpPr>
          <p:nvPr>
            <p:ph type="body" idx="1"/>
          </p:nvPr>
        </p:nvSpPr>
        <p:spPr>
          <a:xfrm>
            <a:off x="713232" y="1792224"/>
            <a:ext cx="7973568" cy="4608576"/>
          </a:xfrm>
        </p:spPr>
        <p:txBody>
          <a:bodyPr/>
          <a:lstStyle/>
          <a:p>
            <a:pPr eaLnBrk="1" hangingPunct="1">
              <a:buFont typeface="Wingdings" pitchFamily="2" charset="2"/>
              <a:buChar char="q"/>
            </a:pPr>
            <a:r>
              <a:rPr lang="en-US" dirty="0" smtClean="0">
                <a:latin typeface="Calibri" pitchFamily="34" charset="0"/>
              </a:rPr>
              <a:t>Greater understanding of business</a:t>
            </a:r>
          </a:p>
          <a:p>
            <a:pPr eaLnBrk="1" hangingPunct="1">
              <a:buFont typeface="Wingdings" pitchFamily="2" charset="2"/>
              <a:buChar char="q"/>
            </a:pPr>
            <a:r>
              <a:rPr lang="en-US" dirty="0" smtClean="0">
                <a:latin typeface="Calibri" pitchFamily="34" charset="0"/>
              </a:rPr>
              <a:t>Easier to communicate</a:t>
            </a:r>
          </a:p>
          <a:p>
            <a:pPr eaLnBrk="1" hangingPunct="1">
              <a:buFont typeface="Wingdings" pitchFamily="2" charset="2"/>
              <a:buChar char="q"/>
            </a:pPr>
            <a:r>
              <a:rPr lang="en-US" dirty="0" smtClean="0">
                <a:latin typeface="Calibri" pitchFamily="34" charset="0"/>
              </a:rPr>
              <a:t>Option to include a </a:t>
            </a:r>
            <a:r>
              <a:rPr lang="en-US" dirty="0" smtClean="0">
                <a:latin typeface="Calibri" pitchFamily="34" charset="0"/>
              </a:rPr>
              <a:t>variable </a:t>
            </a:r>
            <a:r>
              <a:rPr lang="en-US" dirty="0" smtClean="0">
                <a:latin typeface="Calibri" pitchFamily="34" charset="0"/>
              </a:rPr>
              <a:t>in either frequency or severity</a:t>
            </a:r>
          </a:p>
          <a:p>
            <a:pPr eaLnBrk="1" hangingPunct="1">
              <a:buFont typeface="Wingdings" pitchFamily="2" charset="2"/>
              <a:buChar char="q"/>
            </a:pPr>
            <a:endParaRPr lang="en-US" dirty="0" smtClean="0">
              <a:latin typeface="Calibri" pitchFamily="34" charset="0"/>
            </a:endParaRPr>
          </a:p>
          <a:p>
            <a:pPr marL="342900" lvl="1" indent="-342900" eaLnBrk="1" hangingPunct="1">
              <a:buFont typeface="Wingdings" pitchFamily="2" charset="2"/>
              <a:buChar char="q"/>
            </a:pPr>
            <a:r>
              <a:rPr lang="en-US" sz="2400" dirty="0" smtClean="0">
                <a:latin typeface="Calibri" pitchFamily="34" charset="0"/>
              </a:rPr>
              <a:t>Modeled pure premiums can be produced to facilitate offsets, will require more work</a:t>
            </a:r>
            <a:endParaRPr lang="en-US" sz="2400" dirty="0" smtClean="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4294967295"/>
          </p:nvPr>
        </p:nvSpPr>
        <p:spPr>
          <a:xfrm>
            <a:off x="6553200" y="6245225"/>
            <a:ext cx="2133600" cy="476250"/>
          </a:xfrm>
          <a:prstGeom prst="rect">
            <a:avLst/>
          </a:prstGeom>
          <a:noFill/>
        </p:spPr>
        <p:txBody>
          <a:bodyPr/>
          <a:lstStyle/>
          <a:p>
            <a:fld id="{4BC6C27E-6E71-460B-A63C-BDEF36B8C42D}" type="slidenum">
              <a:rPr lang="en-US" smtClean="0"/>
              <a:pPr/>
              <a:t>15</a:t>
            </a:fld>
            <a:endParaRPr lang="en-US" smtClean="0"/>
          </a:p>
        </p:txBody>
      </p:sp>
      <p:sp>
        <p:nvSpPr>
          <p:cNvPr id="18435" name="Rectangle 2"/>
          <p:cNvSpPr>
            <a:spLocks noGrp="1" noChangeArrowheads="1"/>
          </p:cNvSpPr>
          <p:nvPr>
            <p:ph type="title"/>
          </p:nvPr>
        </p:nvSpPr>
        <p:spPr/>
        <p:txBody>
          <a:bodyPr/>
          <a:lstStyle/>
          <a:p>
            <a:pPr eaLnBrk="1" hangingPunct="1"/>
            <a:r>
              <a:rPr lang="en-US" dirty="0" smtClean="0">
                <a:latin typeface="Calibri" pitchFamily="34" charset="0"/>
              </a:rPr>
              <a:t>Pure premium model</a:t>
            </a:r>
            <a:endParaRPr lang="en-US" dirty="0" smtClean="0">
              <a:latin typeface="Calibri" pitchFamily="34" charset="0"/>
            </a:endParaRPr>
          </a:p>
        </p:txBody>
      </p:sp>
      <p:sp>
        <p:nvSpPr>
          <p:cNvPr id="18436" name="Rectangle 3"/>
          <p:cNvSpPr>
            <a:spLocks noGrp="1" noChangeArrowheads="1"/>
          </p:cNvSpPr>
          <p:nvPr>
            <p:ph type="body" idx="1"/>
          </p:nvPr>
        </p:nvSpPr>
        <p:spPr>
          <a:xfrm>
            <a:off x="713232" y="1792224"/>
            <a:ext cx="7973568" cy="4608576"/>
          </a:xfrm>
        </p:spPr>
        <p:txBody>
          <a:bodyPr/>
          <a:lstStyle/>
          <a:p>
            <a:pPr eaLnBrk="1" hangingPunct="1">
              <a:lnSpc>
                <a:spcPct val="90000"/>
              </a:lnSpc>
              <a:buFont typeface="Wingdings" pitchFamily="2" charset="2"/>
              <a:buChar char="q"/>
            </a:pPr>
            <a:r>
              <a:rPr lang="en-US" dirty="0" smtClean="0">
                <a:latin typeface="Calibri" pitchFamily="34" charset="0"/>
              </a:rPr>
              <a:t>Requires </a:t>
            </a:r>
            <a:r>
              <a:rPr lang="en-US" dirty="0" smtClean="0">
                <a:latin typeface="Calibri" pitchFamily="34" charset="0"/>
              </a:rPr>
              <a:t>only one model to build and </a:t>
            </a:r>
            <a:r>
              <a:rPr lang="en-US" dirty="0" smtClean="0">
                <a:latin typeface="Calibri" pitchFamily="34" charset="0"/>
              </a:rPr>
              <a:t>maintain</a:t>
            </a:r>
            <a:endParaRPr lang="en-US" dirty="0" smtClean="0">
              <a:latin typeface="Calibri" pitchFamily="34" charset="0"/>
            </a:endParaRPr>
          </a:p>
          <a:p>
            <a:pPr eaLnBrk="1" hangingPunct="1">
              <a:lnSpc>
                <a:spcPct val="90000"/>
              </a:lnSpc>
              <a:buFont typeface="Wingdings" pitchFamily="2" charset="2"/>
              <a:buChar char="q"/>
            </a:pPr>
            <a:r>
              <a:rPr lang="en-US" dirty="0" smtClean="0">
                <a:latin typeface="Calibri" pitchFamily="34" charset="0"/>
              </a:rPr>
              <a:t>Automatically adjusts for ‘cancellation’ effects</a:t>
            </a:r>
          </a:p>
          <a:p>
            <a:pPr eaLnBrk="1" hangingPunct="1">
              <a:lnSpc>
                <a:spcPct val="90000"/>
              </a:lnSpc>
              <a:buFont typeface="Wingdings" pitchFamily="2" charset="2"/>
              <a:buChar char="q"/>
            </a:pPr>
            <a:r>
              <a:rPr lang="en-US" dirty="0" smtClean="0">
                <a:latin typeface="Calibri" pitchFamily="34" charset="0"/>
              </a:rPr>
              <a:t>Simpler method to implement offsets</a:t>
            </a:r>
          </a:p>
          <a:p>
            <a:pPr eaLnBrk="1" hangingPunct="1">
              <a:buNone/>
            </a:pPr>
            <a:endParaRPr lang="en-US" dirty="0" smtClean="0">
              <a:latin typeface="Calibri" pitchFamily="34" charset="0"/>
            </a:endParaRPr>
          </a:p>
          <a:p>
            <a:pPr eaLnBrk="1" hangingPunct="1">
              <a:buFont typeface="Wingdings" pitchFamily="2" charset="2"/>
              <a:buChar char="q"/>
            </a:pPr>
            <a:r>
              <a:rPr lang="en-US" dirty="0" smtClean="0">
                <a:latin typeface="Calibri" pitchFamily="34" charset="0"/>
              </a:rPr>
              <a:t>Pure premium approach </a:t>
            </a:r>
            <a:r>
              <a:rPr lang="en-US" dirty="0" smtClean="0">
                <a:latin typeface="Calibri" pitchFamily="34" charset="0"/>
              </a:rPr>
              <a:t>allows only a binary choice for the inclusion of a variable</a:t>
            </a:r>
          </a:p>
          <a:p>
            <a:pPr lvl="1" eaLnBrk="1" hangingPunct="1">
              <a:lnSpc>
                <a:spcPct val="90000"/>
              </a:lnSpc>
            </a:pPr>
            <a:endParaRPr lang="en-US" sz="2400" dirty="0" smtClean="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4294967295"/>
          </p:nvPr>
        </p:nvSpPr>
        <p:spPr>
          <a:xfrm>
            <a:off x="6553200" y="6245225"/>
            <a:ext cx="2133600" cy="476250"/>
          </a:xfrm>
          <a:prstGeom prst="rect">
            <a:avLst/>
          </a:prstGeom>
          <a:noFill/>
        </p:spPr>
        <p:txBody>
          <a:bodyPr/>
          <a:lstStyle/>
          <a:p>
            <a:fld id="{4BC6C27E-6E71-460B-A63C-BDEF36B8C42D}" type="slidenum">
              <a:rPr lang="en-US" smtClean="0"/>
              <a:pPr/>
              <a:t>16</a:t>
            </a:fld>
            <a:endParaRPr lang="en-US" smtClean="0"/>
          </a:p>
        </p:txBody>
      </p:sp>
      <p:sp>
        <p:nvSpPr>
          <p:cNvPr id="18435" name="Rectangle 2"/>
          <p:cNvSpPr>
            <a:spLocks noGrp="1" noChangeArrowheads="1"/>
          </p:cNvSpPr>
          <p:nvPr>
            <p:ph type="title"/>
          </p:nvPr>
        </p:nvSpPr>
        <p:spPr/>
        <p:txBody>
          <a:bodyPr/>
          <a:lstStyle/>
          <a:p>
            <a:pPr eaLnBrk="1" hangingPunct="1"/>
            <a:r>
              <a:rPr lang="en-US" dirty="0" smtClean="0">
                <a:latin typeface="Calibri" pitchFamily="34" charset="0"/>
              </a:rPr>
              <a:t>Recommendation</a:t>
            </a:r>
            <a:endParaRPr lang="en-US" dirty="0" smtClean="0">
              <a:latin typeface="Calibri" pitchFamily="34" charset="0"/>
            </a:endParaRPr>
          </a:p>
        </p:txBody>
      </p:sp>
      <p:sp>
        <p:nvSpPr>
          <p:cNvPr id="18436" name="Rectangle 3"/>
          <p:cNvSpPr>
            <a:spLocks noGrp="1" noChangeArrowheads="1"/>
          </p:cNvSpPr>
          <p:nvPr>
            <p:ph type="body" idx="1"/>
          </p:nvPr>
        </p:nvSpPr>
        <p:spPr>
          <a:xfrm>
            <a:off x="713232" y="1792224"/>
            <a:ext cx="7973568" cy="4608576"/>
          </a:xfrm>
        </p:spPr>
        <p:txBody>
          <a:bodyPr/>
          <a:lstStyle/>
          <a:p>
            <a:pPr eaLnBrk="1" hangingPunct="1">
              <a:lnSpc>
                <a:spcPct val="90000"/>
              </a:lnSpc>
              <a:buFont typeface="Wingdings" pitchFamily="2" charset="2"/>
              <a:buChar char="q"/>
            </a:pPr>
            <a:r>
              <a:rPr lang="en-US" dirty="0" smtClean="0">
                <a:latin typeface="Calibri" pitchFamily="34" charset="0"/>
              </a:rPr>
              <a:t>First time through, build frequency and severity models</a:t>
            </a:r>
          </a:p>
          <a:p>
            <a:pPr eaLnBrk="1" hangingPunct="1">
              <a:lnSpc>
                <a:spcPct val="90000"/>
              </a:lnSpc>
              <a:buFont typeface="Wingdings" pitchFamily="2" charset="2"/>
              <a:buChar char="q"/>
            </a:pPr>
            <a:r>
              <a:rPr lang="en-US" dirty="0" smtClean="0">
                <a:latin typeface="Calibri" pitchFamily="34" charset="0"/>
              </a:rPr>
              <a:t>Assuming this is a model that requires regular updates:</a:t>
            </a:r>
          </a:p>
          <a:p>
            <a:pPr lvl="1" eaLnBrk="1" hangingPunct="1">
              <a:lnSpc>
                <a:spcPct val="90000"/>
              </a:lnSpc>
            </a:pPr>
            <a:r>
              <a:rPr lang="en-US" dirty="0" smtClean="0">
                <a:latin typeface="Calibri" pitchFamily="34" charset="0"/>
              </a:rPr>
              <a:t>First or second time through, build all three models and compare results:  frequency, severity and pure premium</a:t>
            </a:r>
          </a:p>
          <a:p>
            <a:pPr lvl="1" eaLnBrk="1" hangingPunct="1">
              <a:lnSpc>
                <a:spcPct val="90000"/>
              </a:lnSpc>
            </a:pPr>
            <a:r>
              <a:rPr lang="en-US" dirty="0" smtClean="0">
                <a:latin typeface="Calibri" pitchFamily="34" charset="0"/>
              </a:rPr>
              <a:t>Going forward, you can then focus on pure premium until there has been a significant shift in your data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4294967295"/>
          </p:nvPr>
        </p:nvSpPr>
        <p:spPr>
          <a:xfrm>
            <a:off x="6553200" y="6245225"/>
            <a:ext cx="2133600" cy="476250"/>
          </a:xfrm>
          <a:prstGeom prst="rect">
            <a:avLst/>
          </a:prstGeom>
          <a:noFill/>
        </p:spPr>
        <p:txBody>
          <a:bodyPr/>
          <a:lstStyle/>
          <a:p>
            <a:fld id="{4BC6C27E-6E71-460B-A63C-BDEF36B8C42D}" type="slidenum">
              <a:rPr lang="en-US" smtClean="0"/>
              <a:pPr/>
              <a:t>17</a:t>
            </a:fld>
            <a:endParaRPr lang="en-US" smtClean="0"/>
          </a:p>
        </p:txBody>
      </p:sp>
      <p:sp>
        <p:nvSpPr>
          <p:cNvPr id="18435" name="Rectangle 2"/>
          <p:cNvSpPr>
            <a:spLocks noGrp="1" noChangeArrowheads="1"/>
          </p:cNvSpPr>
          <p:nvPr>
            <p:ph type="title"/>
          </p:nvPr>
        </p:nvSpPr>
        <p:spPr/>
        <p:txBody>
          <a:bodyPr/>
          <a:lstStyle/>
          <a:p>
            <a:pPr eaLnBrk="1" hangingPunct="1"/>
            <a:r>
              <a:rPr lang="en-US" dirty="0" smtClean="0">
                <a:latin typeface="Calibri" pitchFamily="34" charset="0"/>
              </a:rPr>
              <a:t>Goal</a:t>
            </a:r>
            <a:endParaRPr lang="en-US" dirty="0" smtClean="0">
              <a:latin typeface="Calibri" pitchFamily="34" charset="0"/>
            </a:endParaRPr>
          </a:p>
        </p:txBody>
      </p:sp>
      <p:sp>
        <p:nvSpPr>
          <p:cNvPr id="18436" name="Rectangle 3"/>
          <p:cNvSpPr>
            <a:spLocks noGrp="1" noChangeArrowheads="1"/>
          </p:cNvSpPr>
          <p:nvPr>
            <p:ph type="body" idx="1"/>
          </p:nvPr>
        </p:nvSpPr>
        <p:spPr>
          <a:xfrm>
            <a:off x="713232" y="1792224"/>
            <a:ext cx="7973568" cy="4608576"/>
          </a:xfrm>
        </p:spPr>
        <p:txBody>
          <a:bodyPr/>
          <a:lstStyle/>
          <a:p>
            <a:pPr eaLnBrk="1" hangingPunct="1">
              <a:lnSpc>
                <a:spcPct val="90000"/>
              </a:lnSpc>
              <a:buFont typeface="Wingdings" pitchFamily="2" charset="2"/>
              <a:buChar char="q"/>
            </a:pPr>
            <a:r>
              <a:rPr lang="en-US" dirty="0" smtClean="0">
                <a:latin typeface="Calibri" pitchFamily="34" charset="0"/>
              </a:rPr>
              <a:t>Important to remember the overall goal:  a ‘reasonable’ model that pulls information out of the historical experience in such a way that it is likely to be predictive of the future.</a:t>
            </a:r>
          </a:p>
          <a:p>
            <a:pPr eaLnBrk="1" hangingPunct="1">
              <a:lnSpc>
                <a:spcPct val="90000"/>
              </a:lnSpc>
              <a:buFont typeface="Wingdings" pitchFamily="2" charset="2"/>
              <a:buChar char="q"/>
            </a:pPr>
            <a:endParaRPr lang="en-US" dirty="0" smtClean="0">
              <a:latin typeface="Calibri" pitchFamily="34" charset="0"/>
            </a:endParaRPr>
          </a:p>
          <a:p>
            <a:pPr eaLnBrk="1" hangingPunct="1">
              <a:lnSpc>
                <a:spcPct val="90000"/>
              </a:lnSpc>
              <a:buFont typeface="Wingdings" pitchFamily="2" charset="2"/>
              <a:buChar char="q"/>
            </a:pPr>
            <a:endParaRPr lang="en-US" dirty="0" smtClean="0">
              <a:latin typeface="Calibri" pitchFamily="34" charset="0"/>
            </a:endParaRPr>
          </a:p>
        </p:txBody>
      </p:sp>
      <p:graphicFrame>
        <p:nvGraphicFramePr>
          <p:cNvPr id="6" name="Diagram 5"/>
          <p:cNvGraphicFramePr/>
          <p:nvPr/>
        </p:nvGraphicFramePr>
        <p:xfrm>
          <a:off x="914400" y="3481832"/>
          <a:ext cx="7388352" cy="2644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Explosion 2 7"/>
          <p:cNvSpPr/>
          <p:nvPr/>
        </p:nvSpPr>
        <p:spPr>
          <a:xfrm>
            <a:off x="3127248" y="3017520"/>
            <a:ext cx="3145536" cy="3474720"/>
          </a:xfrm>
          <a:prstGeom prst="irregularSeal2">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ysClr val="windowText" lastClr="000000"/>
                </a:solidFill>
                <a:latin typeface="Calibri" pitchFamily="34" charset="0"/>
              </a:rPr>
              <a:t>Selected model !!</a:t>
            </a:r>
            <a:endParaRPr lang="en-US" dirty="0">
              <a:solidFill>
                <a:sysClr val="windowText" lastClr="000000"/>
              </a:solidFill>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4294967295"/>
          </p:nvPr>
        </p:nvSpPr>
        <p:spPr>
          <a:xfrm>
            <a:off x="6553200" y="6245225"/>
            <a:ext cx="2133600" cy="476250"/>
          </a:xfrm>
          <a:prstGeom prst="rect">
            <a:avLst/>
          </a:prstGeom>
          <a:noFill/>
        </p:spPr>
        <p:txBody>
          <a:bodyPr/>
          <a:lstStyle/>
          <a:p>
            <a:fld id="{C7DF3589-C851-46D4-A796-E3390ECD1813}" type="slidenum">
              <a:rPr lang="en-US" smtClean="0"/>
              <a:pPr/>
              <a:t>2</a:t>
            </a:fld>
            <a:endParaRPr lang="en-US" smtClean="0"/>
          </a:p>
        </p:txBody>
      </p:sp>
      <p:sp>
        <p:nvSpPr>
          <p:cNvPr id="4099" name="Rectangle 2"/>
          <p:cNvSpPr>
            <a:spLocks noGrp="1" noChangeArrowheads="1"/>
          </p:cNvSpPr>
          <p:nvPr>
            <p:ph type="title"/>
          </p:nvPr>
        </p:nvSpPr>
        <p:spPr/>
        <p:txBody>
          <a:bodyPr/>
          <a:lstStyle/>
          <a:p>
            <a:pPr eaLnBrk="1" hangingPunct="1"/>
            <a:r>
              <a:rPr lang="en-US" smtClean="0"/>
              <a:t>Antitrust Notice</a:t>
            </a:r>
          </a:p>
        </p:txBody>
      </p:sp>
      <p:sp>
        <p:nvSpPr>
          <p:cNvPr id="4100" name="Rectangle 3"/>
          <p:cNvSpPr>
            <a:spLocks noGrp="1" noChangeArrowheads="1"/>
          </p:cNvSpPr>
          <p:nvPr>
            <p:ph type="body" idx="1"/>
          </p:nvPr>
        </p:nvSpPr>
        <p:spPr>
          <a:xfrm>
            <a:off x="381000" y="1752600"/>
            <a:ext cx="8305800" cy="5105400"/>
          </a:xfrm>
        </p:spPr>
        <p:txBody>
          <a:bodyPr/>
          <a:lstStyle/>
          <a:p>
            <a:pPr eaLnBrk="1" hangingPunct="1">
              <a:lnSpc>
                <a:spcPct val="80000"/>
              </a:lnSpc>
            </a:pPr>
            <a:r>
              <a:rPr lang="en-US" sz="2000" b="1" smtClean="0"/>
              <a:t>The Casualty Actuarial Society is committed to adhering strictly to the letter and spirit of the antitrust laws.  Seminars conducted under the auspices of the CAS are designed solely to provide a forum for the expression of various points of view on topics described in the programs or agendas for such meetings.</a:t>
            </a:r>
            <a:r>
              <a:rPr lang="en-US" sz="1400" smtClean="0"/>
              <a:t>  </a:t>
            </a:r>
          </a:p>
          <a:p>
            <a:pPr eaLnBrk="1" hangingPunct="1">
              <a:lnSpc>
                <a:spcPct val="80000"/>
              </a:lnSpc>
            </a:pPr>
            <a:endParaRPr lang="en-US" sz="1400" smtClean="0"/>
          </a:p>
          <a:p>
            <a:pPr eaLnBrk="1" hangingPunct="1">
              <a:lnSpc>
                <a:spcPct val="80000"/>
              </a:lnSpc>
            </a:pPr>
            <a:r>
              <a:rPr lang="en-US" sz="2000" b="1" smtClean="0"/>
              <a:t>Under no circumstances shall CAS seminars be used as a means for competing companies or firms to reach any understanding – expressed or implied – that restricts competition or in any way impairs the ability of members to exercise independent business judgment regarding matters affecting competition.</a:t>
            </a:r>
            <a:r>
              <a:rPr lang="en-US" sz="1800" smtClean="0"/>
              <a:t>  </a:t>
            </a:r>
          </a:p>
          <a:p>
            <a:pPr eaLnBrk="1" hangingPunct="1">
              <a:lnSpc>
                <a:spcPct val="80000"/>
              </a:lnSpc>
            </a:pPr>
            <a:endParaRPr lang="en-US" sz="1800" smtClean="0"/>
          </a:p>
          <a:p>
            <a:pPr eaLnBrk="1" hangingPunct="1">
              <a:lnSpc>
                <a:spcPct val="80000"/>
              </a:lnSpc>
            </a:pPr>
            <a:r>
              <a:rPr lang="en-US" sz="2000" b="1" smtClean="0"/>
              <a:t>It is the responsibility of all seminar participants to be aware of antitrust regulations, to prevent any written or verbal discussions that appear to violate these laws, and to adhere in every respect to the CAS antitrust compliance policy.</a:t>
            </a:r>
          </a:p>
        </p:txBody>
      </p:sp>
      <p:pic>
        <p:nvPicPr>
          <p:cNvPr id="4101" name="Picture 4"/>
          <p:cNvPicPr>
            <a:picLocks noChangeAspect="1" noChangeArrowheads="1"/>
          </p:cNvPicPr>
          <p:nvPr/>
        </p:nvPicPr>
        <p:blipFill>
          <a:blip r:embed="rId3" cstate="print"/>
          <a:srcRect/>
          <a:stretch>
            <a:fillRect/>
          </a:stretch>
        </p:blipFill>
        <p:spPr bwMode="auto">
          <a:xfrm>
            <a:off x="228600" y="304800"/>
            <a:ext cx="1257300" cy="1238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Agenda</a:t>
            </a:r>
            <a:endParaRPr lang="en-US" sz="2000" dirty="0"/>
          </a:p>
        </p:txBody>
      </p:sp>
      <p:sp>
        <p:nvSpPr>
          <p:cNvPr id="4" name="Slide Number Placeholder 3"/>
          <p:cNvSpPr>
            <a:spLocks noGrp="1"/>
          </p:cNvSpPr>
          <p:nvPr>
            <p:ph type="sldNum" sz="quarter" idx="10"/>
          </p:nvPr>
        </p:nvSpPr>
        <p:spPr/>
        <p:txBody>
          <a:bodyPr/>
          <a:lstStyle/>
          <a:p>
            <a:pPr>
              <a:defRPr/>
            </a:pPr>
            <a:fld id="{B72647AE-ACDE-4EE2-B5CA-F4CFAC192DFC}" type="slidenum">
              <a:rPr lang="en-US" smtClean="0">
                <a:solidFill>
                  <a:srgbClr val="000000"/>
                </a:solidFill>
              </a:rPr>
              <a:pPr>
                <a:defRPr/>
              </a:pPr>
              <a:t>3</a:t>
            </a:fld>
            <a:endParaRPr lang="en-US" dirty="0">
              <a:solidFill>
                <a:srgbClr val="000000"/>
              </a:solidFill>
            </a:endParaRP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 name="Content Placeholder 5"/>
          <p:cNvSpPr>
            <a:spLocks noGrp="1"/>
          </p:cNvSpPr>
          <p:nvPr>
            <p:ph idx="1"/>
          </p:nvPr>
        </p:nvSpPr>
        <p:spPr/>
        <p:txBody>
          <a:bodyPr/>
          <a:lstStyle/>
          <a:p>
            <a:pPr marL="457200" indent="-457200">
              <a:buFont typeface="Wingdings" pitchFamily="2" charset="2"/>
              <a:buChar char="q"/>
            </a:pPr>
            <a:r>
              <a:rPr lang="en-US" sz="2800" dirty="0" smtClean="0"/>
              <a:t>Motivation</a:t>
            </a:r>
          </a:p>
          <a:p>
            <a:pPr marL="457200" indent="-457200">
              <a:buFont typeface="Wingdings" pitchFamily="2" charset="2"/>
              <a:buChar char="q"/>
            </a:pPr>
            <a:r>
              <a:rPr lang="en-US" sz="2800" dirty="0" smtClean="0"/>
              <a:t>Example</a:t>
            </a:r>
          </a:p>
          <a:p>
            <a:pPr marL="457200" indent="-457200">
              <a:buFont typeface="Wingdings" pitchFamily="2" charset="2"/>
              <a:buChar char="q"/>
            </a:pPr>
            <a:endParaRPr lang="en-US" sz="2800" dirty="0" smtClean="0"/>
          </a:p>
          <a:p>
            <a:pPr marL="457200" indent="-457200">
              <a:buFont typeface="Wingdings" pitchFamily="2" charset="2"/>
              <a:buChar char="q"/>
            </a:pPr>
            <a:endParaRPr lang="en-US" sz="2800" dirty="0" smtClean="0"/>
          </a:p>
          <a:p>
            <a:pPr marL="457200" indent="-457200">
              <a:buFont typeface="Wingdings" pitchFamily="2" charset="2"/>
              <a:buChar char="q"/>
            </a:pPr>
            <a:endParaRPr lang="en-US" sz="2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Calibri" pitchFamily="34" charset="0"/>
              </a:rPr>
              <a:t>Motivation</a:t>
            </a:r>
            <a:endParaRPr lang="en-US" sz="2000"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B72647AE-ACDE-4EE2-B5CA-F4CFAC192DFC}" type="slidenum">
              <a:rPr lang="en-US" smtClean="0">
                <a:solidFill>
                  <a:srgbClr val="000000"/>
                </a:solidFill>
              </a:rPr>
              <a:pPr>
                <a:defRPr/>
              </a:pPr>
              <a:t>4</a:t>
            </a:fld>
            <a:endParaRPr lang="en-US" dirty="0">
              <a:solidFill>
                <a:srgbClr val="000000"/>
              </a:solidFill>
            </a:endParaRP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 name="Content Placeholder 5"/>
          <p:cNvSpPr>
            <a:spLocks noGrp="1"/>
          </p:cNvSpPr>
          <p:nvPr>
            <p:ph idx="1"/>
          </p:nvPr>
        </p:nvSpPr>
        <p:spPr>
          <a:xfrm>
            <a:off x="685800" y="1783080"/>
            <a:ext cx="7772400" cy="4114800"/>
          </a:xfrm>
        </p:spPr>
        <p:txBody>
          <a:bodyPr/>
          <a:lstStyle/>
          <a:p>
            <a:pPr marL="457200" indent="-457200">
              <a:buFont typeface="Wingdings" pitchFamily="2" charset="2"/>
              <a:buChar char="q"/>
            </a:pPr>
            <a:r>
              <a:rPr lang="en-US" dirty="0" smtClean="0">
                <a:latin typeface="Calibri" pitchFamily="34" charset="0"/>
              </a:rPr>
              <a:t>Breaking a problem into components</a:t>
            </a:r>
          </a:p>
          <a:p>
            <a:pPr marL="457200" indent="-457200">
              <a:buFont typeface="Wingdings" pitchFamily="2" charset="2"/>
              <a:buChar char="q"/>
            </a:pPr>
            <a:r>
              <a:rPr lang="en-US" dirty="0" smtClean="0">
                <a:latin typeface="Calibri" pitchFamily="34" charset="0"/>
              </a:rPr>
              <a:t>Considering two separate questions</a:t>
            </a:r>
          </a:p>
          <a:p>
            <a:pPr marL="857250" lvl="1" indent="-457200">
              <a:buFont typeface="+mj-lt"/>
              <a:buAutoNum type="arabicPeriod"/>
            </a:pPr>
            <a:r>
              <a:rPr lang="en-US" dirty="0" smtClean="0">
                <a:latin typeface="Calibri" pitchFamily="34" charset="0"/>
              </a:rPr>
              <a:t>Is there a claim?</a:t>
            </a:r>
          </a:p>
          <a:p>
            <a:pPr marL="1257300" lvl="2" indent="-457200">
              <a:buNone/>
            </a:pPr>
            <a:r>
              <a:rPr lang="en-US" dirty="0" smtClean="0">
                <a:latin typeface="Calibri" pitchFamily="34" charset="0"/>
              </a:rPr>
              <a:t>	</a:t>
            </a:r>
            <a:r>
              <a:rPr lang="en-US" dirty="0" smtClean="0">
                <a:latin typeface="Calibri" pitchFamily="34" charset="0"/>
              </a:rPr>
              <a:t>Majority of policies have zero losses.</a:t>
            </a:r>
          </a:p>
          <a:p>
            <a:pPr marL="1257300" lvl="2" indent="-457200">
              <a:buNone/>
            </a:pPr>
            <a:r>
              <a:rPr lang="en-US" dirty="0" smtClean="0">
                <a:latin typeface="Calibri" pitchFamily="34" charset="0"/>
              </a:rPr>
              <a:t>	</a:t>
            </a:r>
            <a:r>
              <a:rPr lang="en-US" dirty="0" smtClean="0">
                <a:latin typeface="Calibri" pitchFamily="34" charset="0"/>
              </a:rPr>
              <a:t>Frequency</a:t>
            </a:r>
          </a:p>
          <a:p>
            <a:pPr marL="857250" lvl="1" indent="-457200">
              <a:buFont typeface="+mj-lt"/>
              <a:buAutoNum type="arabicPeriod" startAt="2"/>
            </a:pPr>
            <a:r>
              <a:rPr lang="en-US" dirty="0" smtClean="0">
                <a:latin typeface="Calibri" pitchFamily="34" charset="0"/>
              </a:rPr>
              <a:t>If there is a claim, how large is it?</a:t>
            </a:r>
          </a:p>
          <a:p>
            <a:pPr marL="1714500" lvl="3" indent="-457200">
              <a:buNone/>
            </a:pPr>
            <a:r>
              <a:rPr lang="en-US" sz="2000" dirty="0" smtClean="0">
                <a:latin typeface="Calibri" pitchFamily="34" charset="0"/>
              </a:rPr>
              <a:t>Policies with </a:t>
            </a:r>
            <a:r>
              <a:rPr lang="en-US" sz="2000" dirty="0" smtClean="0">
                <a:latin typeface="Calibri" pitchFamily="34" charset="0"/>
              </a:rPr>
              <a:t>non-zero </a:t>
            </a:r>
            <a:r>
              <a:rPr lang="en-US" sz="2000" dirty="0" smtClean="0">
                <a:latin typeface="Calibri" pitchFamily="34" charset="0"/>
              </a:rPr>
              <a:t>losses </a:t>
            </a:r>
            <a:r>
              <a:rPr lang="en-US" sz="2000" dirty="0" smtClean="0">
                <a:latin typeface="Calibri" pitchFamily="34" charset="0"/>
              </a:rPr>
              <a:t>are skewed</a:t>
            </a:r>
            <a:r>
              <a:rPr lang="en-US" sz="2000" dirty="0" smtClean="0">
                <a:latin typeface="Calibri" pitchFamily="34" charset="0"/>
              </a:rPr>
              <a:t>.</a:t>
            </a:r>
            <a:endParaRPr lang="en-US" sz="2000" dirty="0" smtClean="0">
              <a:latin typeface="Calibri" pitchFamily="34" charset="0"/>
            </a:endParaRPr>
          </a:p>
          <a:p>
            <a:pPr marL="1714500" lvl="3" indent="-457200">
              <a:buNone/>
            </a:pPr>
            <a:r>
              <a:rPr lang="en-US" sz="2000" dirty="0" smtClean="0">
                <a:latin typeface="Calibri" pitchFamily="34" charset="0"/>
              </a:rPr>
              <a:t>Severity</a:t>
            </a:r>
          </a:p>
          <a:p>
            <a:pPr marL="457200" indent="-457200">
              <a:buFont typeface="Wingdings" pitchFamily="2" charset="2"/>
              <a:buChar char="q"/>
            </a:pPr>
            <a:r>
              <a:rPr lang="en-US" dirty="0" smtClean="0">
                <a:latin typeface="Calibri" pitchFamily="34" charset="0"/>
              </a:rPr>
              <a:t>Versus, considering a compound distribution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Calibri" pitchFamily="34" charset="0"/>
              </a:rPr>
              <a:t>Approach</a:t>
            </a:r>
            <a:endParaRPr lang="en-US" sz="2000"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B72647AE-ACDE-4EE2-B5CA-F4CFAC192DFC}" type="slidenum">
              <a:rPr lang="en-US" smtClean="0">
                <a:solidFill>
                  <a:srgbClr val="000000"/>
                </a:solidFill>
              </a:rPr>
              <a:pPr>
                <a:defRPr/>
              </a:pPr>
              <a:t>5</a:t>
            </a:fld>
            <a:endParaRPr lang="en-US" dirty="0">
              <a:solidFill>
                <a:srgbClr val="000000"/>
              </a:solidFill>
            </a:endParaRP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 name="Content Placeholder 5"/>
          <p:cNvSpPr>
            <a:spLocks noGrp="1"/>
          </p:cNvSpPr>
          <p:nvPr>
            <p:ph idx="1"/>
          </p:nvPr>
        </p:nvSpPr>
        <p:spPr>
          <a:xfrm>
            <a:off x="685800" y="1783080"/>
            <a:ext cx="7772400" cy="4114800"/>
          </a:xfrm>
        </p:spPr>
        <p:txBody>
          <a:bodyPr/>
          <a:lstStyle/>
          <a:p>
            <a:pPr marL="457200" indent="-457200">
              <a:buFont typeface="Wingdings" pitchFamily="2" charset="2"/>
              <a:buChar char="q"/>
            </a:pPr>
            <a:r>
              <a:rPr lang="en-US" dirty="0" smtClean="0">
                <a:latin typeface="Calibri" pitchFamily="34" charset="0"/>
              </a:rPr>
              <a:t>Data filtering, reconciliation, exploration</a:t>
            </a:r>
          </a:p>
          <a:p>
            <a:pPr marL="457200" indent="-457200">
              <a:buFont typeface="Wingdings" pitchFamily="2" charset="2"/>
              <a:buChar char="q"/>
            </a:pPr>
            <a:r>
              <a:rPr lang="en-US" dirty="0" smtClean="0">
                <a:latin typeface="Calibri" pitchFamily="34" charset="0"/>
              </a:rPr>
              <a:t>Separate </a:t>
            </a:r>
            <a:r>
              <a:rPr lang="en-US" dirty="0" smtClean="0">
                <a:latin typeface="Calibri" pitchFamily="34" charset="0"/>
              </a:rPr>
              <a:t>data into </a:t>
            </a:r>
            <a:r>
              <a:rPr lang="en-US" dirty="0" smtClean="0">
                <a:latin typeface="Calibri" pitchFamily="34" charset="0"/>
              </a:rPr>
              <a:t>train </a:t>
            </a:r>
            <a:r>
              <a:rPr lang="en-US" dirty="0" smtClean="0">
                <a:latin typeface="Calibri" pitchFamily="34" charset="0"/>
              </a:rPr>
              <a:t>&amp; </a:t>
            </a:r>
            <a:r>
              <a:rPr lang="en-US" dirty="0" smtClean="0">
                <a:latin typeface="Calibri" pitchFamily="34" charset="0"/>
              </a:rPr>
              <a:t>test 50/50</a:t>
            </a:r>
          </a:p>
          <a:p>
            <a:pPr marL="457200" indent="-457200">
              <a:buFont typeface="Wingdings" pitchFamily="2" charset="2"/>
              <a:buChar char="q"/>
            </a:pPr>
            <a:r>
              <a:rPr lang="en-US" dirty="0" smtClean="0">
                <a:latin typeface="Calibri" pitchFamily="34" charset="0"/>
              </a:rPr>
              <a:t>Build model(s) on training data set, including main effects and any interactions</a:t>
            </a:r>
          </a:p>
          <a:p>
            <a:pPr marL="857250" lvl="1" indent="-457200"/>
            <a:r>
              <a:rPr lang="en-US" sz="2400" dirty="0" smtClean="0">
                <a:latin typeface="Calibri" pitchFamily="34" charset="0"/>
              </a:rPr>
              <a:t>Significant effort goes into grouping levels</a:t>
            </a:r>
            <a:r>
              <a:rPr lang="en-US" sz="2400" dirty="0" smtClean="0">
                <a:latin typeface="Calibri" pitchFamily="34" charset="0"/>
              </a:rPr>
              <a:t> </a:t>
            </a:r>
            <a:r>
              <a:rPr lang="en-US" sz="2400" dirty="0" smtClean="0">
                <a:latin typeface="Calibri" pitchFamily="34" charset="0"/>
              </a:rPr>
              <a:t>using p-values, confidence intervals.  Even at this stage, there is a balance between statistical results and rating, underwriting, or IT constraints.</a:t>
            </a:r>
          </a:p>
          <a:p>
            <a:pPr marL="857250" lvl="1" indent="-457200"/>
            <a:r>
              <a:rPr lang="en-US" sz="2400" dirty="0" smtClean="0">
                <a:latin typeface="Calibri" pitchFamily="34" charset="0"/>
              </a:rPr>
              <a:t>Also consider AIC, BIC, lift curves.  Balance with parsimony.</a:t>
            </a:r>
            <a:endParaRPr lang="en-US" sz="2400" dirty="0" smtClean="0">
              <a:latin typeface="Calibri" pitchFamily="34" charset="0"/>
            </a:endParaRPr>
          </a:p>
          <a:p>
            <a:pPr marL="457200" indent="-457200">
              <a:buFont typeface="Wingdings" pitchFamily="2" charset="2"/>
              <a:buChar char="q"/>
            </a:pPr>
            <a:endParaRPr lang="en-US" dirty="0" smtClean="0">
              <a:latin typeface="Calibri" pitchFamily="34" charset="0"/>
            </a:endParaRPr>
          </a:p>
          <a:p>
            <a:pPr marL="457200" indent="-457200">
              <a:buFont typeface="Wingdings" pitchFamily="2" charset="2"/>
              <a:buChar char="q"/>
            </a:pPr>
            <a:endParaRPr lang="en-US" dirty="0" smtClean="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Calibri" pitchFamily="34" charset="0"/>
              </a:rPr>
              <a:t>Approach</a:t>
            </a:r>
            <a:endParaRPr lang="en-US" sz="2000"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B72647AE-ACDE-4EE2-B5CA-F4CFAC192DFC}" type="slidenum">
              <a:rPr lang="en-US" smtClean="0">
                <a:solidFill>
                  <a:srgbClr val="000000"/>
                </a:solidFill>
              </a:rPr>
              <a:pPr>
                <a:defRPr/>
              </a:pPr>
              <a:t>6</a:t>
            </a:fld>
            <a:endParaRPr lang="en-US" dirty="0">
              <a:solidFill>
                <a:srgbClr val="000000"/>
              </a:solidFill>
            </a:endParaRP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 name="Content Placeholder 5"/>
          <p:cNvSpPr>
            <a:spLocks noGrp="1"/>
          </p:cNvSpPr>
          <p:nvPr>
            <p:ph idx="1"/>
          </p:nvPr>
        </p:nvSpPr>
        <p:spPr>
          <a:xfrm>
            <a:off x="685800" y="1783080"/>
            <a:ext cx="7772400" cy="4114800"/>
          </a:xfrm>
        </p:spPr>
        <p:txBody>
          <a:bodyPr/>
          <a:lstStyle/>
          <a:p>
            <a:pPr marL="457200" indent="-457200">
              <a:buFont typeface="Wingdings" pitchFamily="2" charset="2"/>
              <a:buChar char="q"/>
            </a:pPr>
            <a:r>
              <a:rPr lang="en-US" dirty="0" smtClean="0">
                <a:latin typeface="Calibri" pitchFamily="34" charset="0"/>
              </a:rPr>
              <a:t>Evaluate </a:t>
            </a:r>
            <a:r>
              <a:rPr lang="en-US" dirty="0" smtClean="0">
                <a:latin typeface="Calibri" pitchFamily="34" charset="0"/>
              </a:rPr>
              <a:t>stability </a:t>
            </a:r>
            <a:r>
              <a:rPr lang="en-US" dirty="0" smtClean="0">
                <a:latin typeface="Calibri" pitchFamily="34" charset="0"/>
              </a:rPr>
              <a:t>of selected variables, grouped levels, interactions using test data</a:t>
            </a:r>
          </a:p>
          <a:p>
            <a:pPr marL="457200" indent="-457200">
              <a:buFont typeface="Wingdings" pitchFamily="2" charset="2"/>
              <a:buChar char="q"/>
            </a:pPr>
            <a:r>
              <a:rPr lang="en-US" dirty="0" smtClean="0">
                <a:latin typeface="Calibri" pitchFamily="34" charset="0"/>
              </a:rPr>
              <a:t>Evaluate model lift, stability of indications</a:t>
            </a:r>
            <a:endParaRPr lang="en-US" dirty="0" smtClean="0">
              <a:latin typeface="Calibri" pitchFamily="34" charset="0"/>
            </a:endParaRPr>
          </a:p>
          <a:p>
            <a:pPr marL="457200" indent="-457200">
              <a:buFont typeface="Wingdings" pitchFamily="2" charset="2"/>
              <a:buChar char="q"/>
            </a:pPr>
            <a:r>
              <a:rPr lang="en-US" dirty="0" smtClean="0">
                <a:latin typeface="Calibri" pitchFamily="34" charset="0"/>
              </a:rPr>
              <a:t>Use entire </a:t>
            </a:r>
            <a:r>
              <a:rPr lang="en-US" dirty="0" smtClean="0">
                <a:latin typeface="Calibri" pitchFamily="34" charset="0"/>
              </a:rPr>
              <a:t>data set to determine final </a:t>
            </a:r>
            <a:r>
              <a:rPr lang="en-US" dirty="0" smtClean="0">
                <a:latin typeface="Calibri" pitchFamily="34" charset="0"/>
              </a:rPr>
              <a:t>parameters, indicated relativities</a:t>
            </a:r>
          </a:p>
          <a:p>
            <a:pPr marL="857250" lvl="1" indent="-457200"/>
            <a:r>
              <a:rPr lang="en-US" sz="2400" dirty="0" smtClean="0">
                <a:latin typeface="Calibri" pitchFamily="34" charset="0"/>
              </a:rPr>
              <a:t>Frequency &amp; severity:  Multiply </a:t>
            </a:r>
            <a:r>
              <a:rPr lang="en-US" sz="2400" dirty="0" smtClean="0">
                <a:latin typeface="Calibri" pitchFamily="34" charset="0"/>
              </a:rPr>
              <a:t>together relativities produced by each </a:t>
            </a:r>
            <a:r>
              <a:rPr lang="en-US" sz="2400" dirty="0" smtClean="0">
                <a:latin typeface="Calibri" pitchFamily="34" charset="0"/>
              </a:rPr>
              <a:t>model</a:t>
            </a:r>
          </a:p>
          <a:p>
            <a:pPr marL="857250" lvl="1" indent="-457200"/>
            <a:r>
              <a:rPr lang="en-US" sz="2400" dirty="0" smtClean="0">
                <a:latin typeface="Calibri" pitchFamily="34" charset="0"/>
              </a:rPr>
              <a:t>Loss cost, or pure premium:  Relativities </a:t>
            </a:r>
            <a:r>
              <a:rPr lang="en-US" sz="2400" dirty="0" smtClean="0">
                <a:latin typeface="Calibri" pitchFamily="34" charset="0"/>
              </a:rPr>
              <a:t>produced automatically</a:t>
            </a:r>
          </a:p>
          <a:p>
            <a:pPr marL="857250" lvl="1" indent="-457200"/>
            <a:endParaRPr lang="en-US" sz="2400" dirty="0" smtClean="0">
              <a:latin typeface="Calibri" pitchFamily="34" charset="0"/>
            </a:endParaRPr>
          </a:p>
          <a:p>
            <a:pPr marL="857250" lvl="1" indent="-457200"/>
            <a:endParaRPr lang="en-US" sz="2400" dirty="0" smtClean="0">
              <a:latin typeface="Calibri" pitchFamily="34" charset="0"/>
            </a:endParaRPr>
          </a:p>
          <a:p>
            <a:pPr marL="457200" indent="-457200">
              <a:buFont typeface="Wingdings" pitchFamily="2" charset="2"/>
              <a:buChar char="q"/>
            </a:pPr>
            <a:endParaRPr lang="en-US" dirty="0" smtClean="0">
              <a:latin typeface="Calibri" pitchFamily="34" charset="0"/>
            </a:endParaRPr>
          </a:p>
          <a:p>
            <a:pPr marL="457200" indent="-457200">
              <a:buFont typeface="Wingdings" pitchFamily="2" charset="2"/>
              <a:buChar char="q"/>
            </a:pPr>
            <a:endParaRPr lang="en-US" dirty="0" smtClean="0">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Calibri" pitchFamily="34" charset="0"/>
              </a:rPr>
              <a:t>Model selection</a:t>
            </a:r>
            <a:endParaRPr lang="en-US" sz="2000"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B72647AE-ACDE-4EE2-B5CA-F4CFAC192DFC}" type="slidenum">
              <a:rPr lang="en-US" smtClean="0">
                <a:solidFill>
                  <a:srgbClr val="000000"/>
                </a:solidFill>
              </a:rPr>
              <a:pPr>
                <a:defRPr/>
              </a:pPr>
              <a:t>7</a:t>
            </a:fld>
            <a:endParaRPr lang="en-US" dirty="0">
              <a:solidFill>
                <a:srgbClr val="000000"/>
              </a:solidFill>
            </a:endParaRP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 name="Content Placeholder 5"/>
          <p:cNvSpPr>
            <a:spLocks noGrp="1"/>
          </p:cNvSpPr>
          <p:nvPr>
            <p:ph idx="1"/>
          </p:nvPr>
        </p:nvSpPr>
        <p:spPr>
          <a:xfrm>
            <a:off x="685800" y="1783080"/>
            <a:ext cx="7772400" cy="4114800"/>
          </a:xfrm>
        </p:spPr>
        <p:txBody>
          <a:bodyPr/>
          <a:lstStyle/>
          <a:p>
            <a:pPr marL="457200" indent="-457200">
              <a:buFont typeface="Wingdings" pitchFamily="2" charset="2"/>
              <a:buChar char="q"/>
            </a:pPr>
            <a:r>
              <a:rPr lang="en-US" dirty="0" smtClean="0">
                <a:latin typeface="Calibri" pitchFamily="34" charset="0"/>
              </a:rPr>
              <a:t>Error structure belongs to the exponential family</a:t>
            </a:r>
          </a:p>
          <a:p>
            <a:pPr marL="457200" indent="-457200">
              <a:buFont typeface="Wingdings" pitchFamily="2" charset="2"/>
              <a:buChar char="q"/>
            </a:pPr>
            <a:r>
              <a:rPr lang="en-US" dirty="0" smtClean="0">
                <a:latin typeface="Calibri" pitchFamily="34" charset="0"/>
              </a:rPr>
              <a:t>Variance = </a:t>
            </a:r>
            <a:r>
              <a:rPr lang="en-US" dirty="0" err="1" smtClean="0">
                <a:latin typeface="Symbol" pitchFamily="18" charset="2"/>
              </a:rPr>
              <a:t>f</a:t>
            </a:r>
            <a:r>
              <a:rPr lang="en-US" dirty="0" err="1" smtClean="0">
                <a:latin typeface="Calibri" pitchFamily="34" charset="0"/>
              </a:rPr>
              <a:t>V</a:t>
            </a:r>
            <a:r>
              <a:rPr lang="en-US" dirty="0" smtClean="0">
                <a:latin typeface="Calibri" pitchFamily="34" charset="0"/>
              </a:rPr>
              <a:t>(</a:t>
            </a:r>
            <a:r>
              <a:rPr lang="en-US" dirty="0" smtClean="0">
                <a:latin typeface="Symbol" pitchFamily="18" charset="2"/>
              </a:rPr>
              <a:t>m</a:t>
            </a:r>
            <a:r>
              <a:rPr lang="en-US" dirty="0" smtClean="0">
                <a:latin typeface="Calibri" pitchFamily="34" charset="0"/>
              </a:rPr>
              <a:t>)</a:t>
            </a:r>
            <a:r>
              <a:rPr lang="en-US" baseline="30000" dirty="0" smtClean="0">
                <a:latin typeface="Calibri" pitchFamily="34" charset="0"/>
              </a:rPr>
              <a:t> </a:t>
            </a:r>
            <a:endParaRPr lang="en-US" dirty="0" smtClean="0">
              <a:latin typeface="Calibri" pitchFamily="34" charset="0"/>
            </a:endParaRPr>
          </a:p>
          <a:p>
            <a:pPr marL="857250" lvl="1" indent="-457200">
              <a:buNone/>
            </a:pPr>
            <a:r>
              <a:rPr lang="en-US" dirty="0" smtClean="0">
                <a:latin typeface="Calibri" pitchFamily="34" charset="0"/>
              </a:rPr>
              <a:t>	where </a:t>
            </a:r>
            <a:r>
              <a:rPr lang="en-US" dirty="0" smtClean="0">
                <a:latin typeface="Calibri" pitchFamily="34" charset="0"/>
              </a:rPr>
              <a:t>V(</a:t>
            </a:r>
            <a:r>
              <a:rPr lang="en-US" dirty="0" smtClean="0">
                <a:latin typeface="Symbol" pitchFamily="18" charset="2"/>
              </a:rPr>
              <a:t>m</a:t>
            </a:r>
            <a:r>
              <a:rPr lang="en-US" dirty="0" smtClean="0">
                <a:latin typeface="Calibri" pitchFamily="34" charset="0"/>
              </a:rPr>
              <a:t>) = </a:t>
            </a:r>
            <a:r>
              <a:rPr lang="en-US" dirty="0" smtClean="0">
                <a:latin typeface="Symbol" pitchFamily="18" charset="2"/>
              </a:rPr>
              <a:t>m</a:t>
            </a:r>
            <a:r>
              <a:rPr lang="en-US" baseline="30000" dirty="0" smtClean="0">
                <a:latin typeface="Calibri" pitchFamily="34" charset="0"/>
              </a:rPr>
              <a:t>p</a:t>
            </a:r>
            <a:r>
              <a:rPr lang="en-US" dirty="0" smtClean="0">
                <a:latin typeface="Calibri" pitchFamily="34" charset="0"/>
              </a:rPr>
              <a:t>,  </a:t>
            </a:r>
            <a:r>
              <a:rPr lang="en-US" dirty="0" smtClean="0">
                <a:latin typeface="Symbol" pitchFamily="18" charset="2"/>
              </a:rPr>
              <a:t>f</a:t>
            </a:r>
            <a:r>
              <a:rPr lang="en-US" dirty="0" smtClean="0">
                <a:latin typeface="Calibri" pitchFamily="34" charset="0"/>
              </a:rPr>
              <a:t> &gt; 0 indicates dispersion</a:t>
            </a:r>
            <a:endParaRPr lang="en-US" dirty="0" smtClean="0">
              <a:latin typeface="Calibri" pitchFamily="34" charset="0"/>
            </a:endParaRPr>
          </a:p>
          <a:p>
            <a:pPr marL="457200" indent="-457200">
              <a:buFont typeface="Wingdings" pitchFamily="2" charset="2"/>
              <a:buChar char="q"/>
            </a:pPr>
            <a:endParaRPr lang="en-US" dirty="0" smtClean="0">
              <a:latin typeface="Calibri" pitchFamily="34" charset="0"/>
            </a:endParaRPr>
          </a:p>
        </p:txBody>
      </p:sp>
      <p:graphicFrame>
        <p:nvGraphicFramePr>
          <p:cNvPr id="7" name="Content Placeholder 7"/>
          <p:cNvGraphicFramePr>
            <a:graphicFrameLocks/>
          </p:cNvGraphicFramePr>
          <p:nvPr/>
        </p:nvGraphicFramePr>
        <p:xfrm>
          <a:off x="563880" y="3279648"/>
          <a:ext cx="7772400" cy="1889760"/>
        </p:xfrm>
        <a:graphic>
          <a:graphicData uri="http://schemas.openxmlformats.org/drawingml/2006/table">
            <a:tbl>
              <a:tblPr firstRow="1" bandRow="1">
                <a:tableStyleId>{5C22544A-7EE6-4342-B048-85BDC9FD1C3A}</a:tableStyleId>
              </a:tblPr>
              <a:tblGrid>
                <a:gridCol w="1737360"/>
                <a:gridCol w="2148840"/>
                <a:gridCol w="1943100"/>
                <a:gridCol w="1943100"/>
              </a:tblGrid>
              <a:tr h="370840">
                <a:tc>
                  <a:txBody>
                    <a:bodyPr/>
                    <a:lstStyle/>
                    <a:p>
                      <a:pPr algn="ctr"/>
                      <a:r>
                        <a:rPr lang="en-US" sz="2000" dirty="0" smtClean="0">
                          <a:latin typeface="Calibri" pitchFamily="34" charset="0"/>
                        </a:rPr>
                        <a:t>Error Structure</a:t>
                      </a:r>
                      <a:endParaRPr lang="en-US" sz="2000" dirty="0">
                        <a:latin typeface="Calibri" pitchFamily="34" charset="0"/>
                      </a:endParaRPr>
                    </a:p>
                  </a:txBody>
                  <a:tcPr anchor="ctr"/>
                </a:tc>
                <a:tc>
                  <a:txBody>
                    <a:bodyPr/>
                    <a:lstStyle/>
                    <a:p>
                      <a:pPr algn="ctr"/>
                      <a:r>
                        <a:rPr lang="en-US" sz="2000" dirty="0" smtClean="0">
                          <a:latin typeface="Calibri" pitchFamily="34" charset="0"/>
                        </a:rPr>
                        <a:t>Mean</a:t>
                      </a:r>
                      <a:endParaRPr lang="en-US" sz="2000" dirty="0">
                        <a:latin typeface="Calibri" pitchFamily="34" charset="0"/>
                      </a:endParaRPr>
                    </a:p>
                  </a:txBody>
                  <a:tcPr anchor="ctr"/>
                </a:tc>
                <a:tc>
                  <a:txBody>
                    <a:bodyPr/>
                    <a:lstStyle/>
                    <a:p>
                      <a:pPr algn="ctr"/>
                      <a:r>
                        <a:rPr lang="en-US" sz="2000" dirty="0" smtClean="0">
                          <a:latin typeface="Calibri" pitchFamily="34" charset="0"/>
                        </a:rPr>
                        <a:t>Variance</a:t>
                      </a:r>
                      <a:endParaRPr lang="en-US" sz="2000" dirty="0">
                        <a:latin typeface="Calibri" pitchFamily="34" charset="0"/>
                      </a:endParaRPr>
                    </a:p>
                  </a:txBody>
                  <a:tcPr anchor="ctr"/>
                </a:tc>
                <a:tc>
                  <a:txBody>
                    <a:bodyPr/>
                    <a:lstStyle/>
                    <a:p>
                      <a:pPr algn="ctr"/>
                      <a:r>
                        <a:rPr lang="en-US" sz="2000" dirty="0" smtClean="0">
                          <a:latin typeface="Calibri" pitchFamily="34" charset="0"/>
                        </a:rPr>
                        <a:t>P</a:t>
                      </a:r>
                      <a:endParaRPr lang="en-US" sz="2000" dirty="0">
                        <a:latin typeface="Calibri" pitchFamily="34" charset="0"/>
                      </a:endParaRPr>
                    </a:p>
                  </a:txBody>
                  <a:tcPr anchor="ctr"/>
                </a:tc>
              </a:tr>
              <a:tr h="370840">
                <a:tc>
                  <a:txBody>
                    <a:bodyPr/>
                    <a:lstStyle/>
                    <a:p>
                      <a:pPr algn="ctr"/>
                      <a:r>
                        <a:rPr lang="en-US" sz="2000" dirty="0" smtClean="0">
                          <a:latin typeface="Calibri" pitchFamily="34" charset="0"/>
                        </a:rPr>
                        <a:t>Poisson</a:t>
                      </a:r>
                      <a:endParaRPr lang="en-US" sz="2000" dirty="0">
                        <a:latin typeface="Calibri" pitchFamily="34" charset="0"/>
                      </a:endParaRPr>
                    </a:p>
                  </a:txBody>
                  <a:tcPr anchor="ctr"/>
                </a:tc>
                <a:tc>
                  <a:txBody>
                    <a:bodyPr/>
                    <a:lstStyle/>
                    <a:p>
                      <a:pPr algn="ctr"/>
                      <a:r>
                        <a:rPr lang="en-US" sz="2000" dirty="0" smtClean="0">
                          <a:latin typeface="Symbol" pitchFamily="18" charset="2"/>
                        </a:rPr>
                        <a:t>m</a:t>
                      </a:r>
                      <a:endParaRPr lang="en-US" sz="2000" dirty="0">
                        <a:latin typeface="Calibri" pitchFamily="34" charset="0"/>
                      </a:endParaRPr>
                    </a:p>
                  </a:txBody>
                  <a:tcPr anchor="ctr"/>
                </a:tc>
                <a:tc>
                  <a:txBody>
                    <a:bodyPr/>
                    <a:lstStyle/>
                    <a:p>
                      <a:pPr algn="ctr"/>
                      <a:r>
                        <a:rPr lang="en-US" sz="2000" dirty="0" smtClean="0">
                          <a:latin typeface="Symbol" pitchFamily="18" charset="2"/>
                        </a:rPr>
                        <a:t>fm</a:t>
                      </a:r>
                      <a:endParaRPr lang="en-US" sz="2000" dirty="0">
                        <a:latin typeface="Calibri" pitchFamily="34" charset="0"/>
                      </a:endParaRPr>
                    </a:p>
                  </a:txBody>
                  <a:tcPr anchor="ctr"/>
                </a:tc>
                <a:tc>
                  <a:txBody>
                    <a:bodyPr/>
                    <a:lstStyle/>
                    <a:p>
                      <a:pPr algn="ctr"/>
                      <a:r>
                        <a:rPr lang="en-US" sz="2000" dirty="0" smtClean="0">
                          <a:latin typeface="Calibri" pitchFamily="34" charset="0"/>
                        </a:rPr>
                        <a:t>1</a:t>
                      </a:r>
                      <a:endParaRPr lang="en-US" sz="2000" dirty="0">
                        <a:latin typeface="Calibri" pitchFamily="34" charset="0"/>
                      </a:endParaRPr>
                    </a:p>
                  </a:txBody>
                  <a:tcPr anchor="ctr"/>
                </a:tc>
              </a:tr>
              <a:tr h="370840">
                <a:tc>
                  <a:txBody>
                    <a:bodyPr/>
                    <a:lstStyle/>
                    <a:p>
                      <a:pPr algn="ctr"/>
                      <a:r>
                        <a:rPr lang="en-US" sz="2000" dirty="0" err="1" smtClean="0">
                          <a:latin typeface="Calibri" pitchFamily="34" charset="0"/>
                        </a:rPr>
                        <a:t>Tweedie</a:t>
                      </a:r>
                      <a:endParaRPr lang="en-US" sz="2000" dirty="0">
                        <a:latin typeface="Calibri" pitchFamily="34" charset="0"/>
                      </a:endParaRPr>
                    </a:p>
                  </a:txBody>
                  <a:tcPr anchor="ctr"/>
                </a:tc>
                <a:tc>
                  <a:txBody>
                    <a:bodyPr/>
                    <a:lstStyle/>
                    <a:p>
                      <a:pPr algn="ctr"/>
                      <a:r>
                        <a:rPr lang="en-US" sz="2000" dirty="0" smtClean="0">
                          <a:latin typeface="Symbol" pitchFamily="18" charset="2"/>
                        </a:rPr>
                        <a:t>m</a:t>
                      </a:r>
                      <a:endParaRPr lang="en-US" sz="2000" dirty="0">
                        <a:latin typeface="Calibri"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Symbol" pitchFamily="18" charset="2"/>
                        </a:rPr>
                        <a:t>fm</a:t>
                      </a:r>
                      <a:r>
                        <a:rPr lang="en-US" sz="2000" baseline="30000" dirty="0" smtClean="0">
                          <a:latin typeface="Calibri" pitchFamily="34" charset="0"/>
                        </a:rPr>
                        <a:t>p</a:t>
                      </a:r>
                      <a:endParaRPr lang="en-US" sz="2000" dirty="0" smtClean="0">
                        <a:latin typeface="Calibri" pitchFamily="34" charset="0"/>
                      </a:endParaRPr>
                    </a:p>
                  </a:txBody>
                  <a:tcPr anchor="ctr"/>
                </a:tc>
                <a:tc>
                  <a:txBody>
                    <a:bodyPr/>
                    <a:lstStyle/>
                    <a:p>
                      <a:pPr algn="ctr"/>
                      <a:r>
                        <a:rPr lang="en-US" sz="2000" dirty="0" smtClean="0">
                          <a:latin typeface="Calibri" pitchFamily="34" charset="0"/>
                        </a:rPr>
                        <a:t>1 &lt; p &lt; 2</a:t>
                      </a:r>
                      <a:endParaRPr lang="en-US" sz="2000" dirty="0">
                        <a:latin typeface="Calibri" pitchFamily="34" charset="0"/>
                      </a:endParaRPr>
                    </a:p>
                  </a:txBody>
                  <a:tcPr anchor="ctr"/>
                </a:tc>
              </a:tr>
              <a:tr h="370840">
                <a:tc>
                  <a:txBody>
                    <a:bodyPr/>
                    <a:lstStyle/>
                    <a:p>
                      <a:pPr algn="ctr"/>
                      <a:r>
                        <a:rPr lang="en-US" sz="2000" dirty="0" smtClean="0">
                          <a:latin typeface="Calibri" pitchFamily="34" charset="0"/>
                        </a:rPr>
                        <a:t>Gamma</a:t>
                      </a:r>
                      <a:endParaRPr lang="en-US" sz="2000" dirty="0">
                        <a:latin typeface="Calibri" pitchFamily="34" charset="0"/>
                      </a:endParaRPr>
                    </a:p>
                  </a:txBody>
                  <a:tcPr anchor="ctr"/>
                </a:tc>
                <a:tc>
                  <a:txBody>
                    <a:bodyPr/>
                    <a:lstStyle/>
                    <a:p>
                      <a:pPr algn="ctr"/>
                      <a:r>
                        <a:rPr lang="en-US" sz="2000" dirty="0" smtClean="0">
                          <a:latin typeface="Symbol" pitchFamily="18" charset="2"/>
                        </a:rPr>
                        <a:t>m</a:t>
                      </a:r>
                      <a:endParaRPr lang="en-US" sz="2000" dirty="0">
                        <a:latin typeface="Calibri" pitchFamily="34" charset="0"/>
                      </a:endParaRPr>
                    </a:p>
                  </a:txBody>
                  <a:tcPr anchor="ctr"/>
                </a:tc>
                <a:tc>
                  <a:txBody>
                    <a:bodyPr/>
                    <a:lstStyle/>
                    <a:p>
                      <a:pPr algn="ctr"/>
                      <a:r>
                        <a:rPr lang="en-US" sz="2000" dirty="0" smtClean="0">
                          <a:latin typeface="Symbol" pitchFamily="18" charset="2"/>
                        </a:rPr>
                        <a:t>fm</a:t>
                      </a:r>
                      <a:r>
                        <a:rPr lang="en-US" sz="2000" baseline="30000" dirty="0" smtClean="0">
                          <a:latin typeface="Calibri" pitchFamily="34" charset="0"/>
                        </a:rPr>
                        <a:t>2</a:t>
                      </a:r>
                      <a:endParaRPr lang="en-US" sz="2000" dirty="0">
                        <a:latin typeface="Calibri" pitchFamily="34" charset="0"/>
                      </a:endParaRPr>
                    </a:p>
                  </a:txBody>
                  <a:tcPr anchor="ctr"/>
                </a:tc>
                <a:tc>
                  <a:txBody>
                    <a:bodyPr/>
                    <a:lstStyle/>
                    <a:p>
                      <a:pPr algn="ctr"/>
                      <a:r>
                        <a:rPr lang="en-US" sz="2000" dirty="0" smtClean="0">
                          <a:latin typeface="Calibri" pitchFamily="34" charset="0"/>
                        </a:rPr>
                        <a:t>2</a:t>
                      </a:r>
                      <a:endParaRPr lang="en-US" sz="2000" dirty="0">
                        <a:latin typeface="Calibri" pitchFamily="34" charset="0"/>
                      </a:endParaRPr>
                    </a:p>
                  </a:txBody>
                  <a:tcPr anchor="ct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Calibri" pitchFamily="34" charset="0"/>
              </a:rPr>
              <a:t>Model selection</a:t>
            </a:r>
            <a:endParaRPr lang="en-US" sz="2000"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B72647AE-ACDE-4EE2-B5CA-F4CFAC192DFC}" type="slidenum">
              <a:rPr lang="en-US" smtClean="0">
                <a:solidFill>
                  <a:srgbClr val="000000"/>
                </a:solidFill>
              </a:rPr>
              <a:pPr>
                <a:defRPr/>
              </a:pPr>
              <a:t>8</a:t>
            </a:fld>
            <a:endParaRPr lang="en-US" dirty="0">
              <a:solidFill>
                <a:srgbClr val="000000"/>
              </a:solidFill>
            </a:endParaRP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Content Placeholder 7"/>
          <p:cNvGraphicFramePr>
            <a:graphicFrameLocks noGrp="1"/>
          </p:cNvGraphicFramePr>
          <p:nvPr>
            <p:ph idx="1"/>
          </p:nvPr>
        </p:nvGraphicFramePr>
        <p:xfrm>
          <a:off x="563880" y="2200656"/>
          <a:ext cx="7772400" cy="3992880"/>
        </p:xfrm>
        <a:graphic>
          <a:graphicData uri="http://schemas.openxmlformats.org/drawingml/2006/table">
            <a:tbl>
              <a:tblPr firstRow="1" bandRow="1">
                <a:tableStyleId>{5C22544A-7EE6-4342-B048-85BDC9FD1C3A}</a:tableStyleId>
              </a:tblPr>
              <a:tblGrid>
                <a:gridCol w="1737360"/>
                <a:gridCol w="2148840"/>
                <a:gridCol w="1943100"/>
                <a:gridCol w="1943100"/>
              </a:tblGrid>
              <a:tr h="370840">
                <a:tc>
                  <a:txBody>
                    <a:bodyPr/>
                    <a:lstStyle/>
                    <a:p>
                      <a:pPr algn="ctr"/>
                      <a:r>
                        <a:rPr lang="en-US" sz="2000" dirty="0" smtClean="0">
                          <a:latin typeface="Calibri" pitchFamily="34" charset="0"/>
                        </a:rPr>
                        <a:t>Model Component</a:t>
                      </a:r>
                      <a:endParaRPr lang="en-US" sz="2000" dirty="0">
                        <a:latin typeface="Calibri" pitchFamily="34" charset="0"/>
                      </a:endParaRPr>
                    </a:p>
                  </a:txBody>
                  <a:tcPr anchor="ctr"/>
                </a:tc>
                <a:tc>
                  <a:txBody>
                    <a:bodyPr/>
                    <a:lstStyle/>
                    <a:p>
                      <a:pPr algn="ctr"/>
                      <a:r>
                        <a:rPr lang="en-US" sz="2000" dirty="0" smtClean="0">
                          <a:latin typeface="Calibri" pitchFamily="34" charset="0"/>
                        </a:rPr>
                        <a:t>Frequency</a:t>
                      </a:r>
                      <a:endParaRPr lang="en-US" sz="2000" dirty="0">
                        <a:latin typeface="Calibri" pitchFamily="34" charset="0"/>
                      </a:endParaRPr>
                    </a:p>
                  </a:txBody>
                  <a:tcPr anchor="ctr"/>
                </a:tc>
                <a:tc>
                  <a:txBody>
                    <a:bodyPr/>
                    <a:lstStyle/>
                    <a:p>
                      <a:pPr algn="ctr"/>
                      <a:r>
                        <a:rPr lang="en-US" sz="2000" dirty="0" smtClean="0">
                          <a:latin typeface="Calibri" pitchFamily="34" charset="0"/>
                        </a:rPr>
                        <a:t>Loss Cost, or Pure Premium</a:t>
                      </a:r>
                      <a:endParaRPr lang="en-US" sz="2000" dirty="0">
                        <a:latin typeface="Calibri" pitchFamily="34" charset="0"/>
                      </a:endParaRPr>
                    </a:p>
                  </a:txBody>
                  <a:tcPr anchor="ctr"/>
                </a:tc>
                <a:tc>
                  <a:txBody>
                    <a:bodyPr/>
                    <a:lstStyle/>
                    <a:p>
                      <a:pPr algn="ctr"/>
                      <a:r>
                        <a:rPr lang="en-US" sz="2000" dirty="0" smtClean="0">
                          <a:latin typeface="Calibri" pitchFamily="34" charset="0"/>
                        </a:rPr>
                        <a:t>Severity</a:t>
                      </a:r>
                      <a:endParaRPr lang="en-US" sz="2000" dirty="0">
                        <a:latin typeface="Calibri" pitchFamily="34" charset="0"/>
                      </a:endParaRPr>
                    </a:p>
                  </a:txBody>
                  <a:tcPr anchor="ctr"/>
                </a:tc>
              </a:tr>
              <a:tr h="370840">
                <a:tc>
                  <a:txBody>
                    <a:bodyPr/>
                    <a:lstStyle/>
                    <a:p>
                      <a:pPr algn="ctr"/>
                      <a:r>
                        <a:rPr lang="en-US" sz="2000" dirty="0" smtClean="0">
                          <a:latin typeface="Calibri" pitchFamily="34" charset="0"/>
                        </a:rPr>
                        <a:t>Dependent variable</a:t>
                      </a:r>
                      <a:endParaRPr lang="en-US" sz="2000" dirty="0">
                        <a:latin typeface="Calibri" pitchFamily="34" charset="0"/>
                      </a:endParaRPr>
                    </a:p>
                  </a:txBody>
                  <a:tcPr anchor="ctr"/>
                </a:tc>
                <a:tc>
                  <a:txBody>
                    <a:bodyPr/>
                    <a:lstStyle/>
                    <a:p>
                      <a:pPr algn="ctr"/>
                      <a:r>
                        <a:rPr lang="en-US" sz="2000" dirty="0" smtClean="0">
                          <a:latin typeface="Calibri" pitchFamily="34" charset="0"/>
                        </a:rPr>
                        <a:t>Claim count /</a:t>
                      </a:r>
                      <a:r>
                        <a:rPr lang="en-US" sz="2000" baseline="0" dirty="0" smtClean="0">
                          <a:latin typeface="Calibri" pitchFamily="34" charset="0"/>
                        </a:rPr>
                        <a:t> Exposure</a:t>
                      </a:r>
                      <a:endParaRPr lang="en-US" sz="2000" dirty="0">
                        <a:latin typeface="Calibri" pitchFamily="34" charset="0"/>
                      </a:endParaRPr>
                    </a:p>
                  </a:txBody>
                  <a:tcPr anchor="ctr"/>
                </a:tc>
                <a:tc>
                  <a:txBody>
                    <a:bodyPr/>
                    <a:lstStyle/>
                    <a:p>
                      <a:pPr algn="ctr"/>
                      <a:r>
                        <a:rPr lang="en-US" sz="2000" dirty="0" smtClean="0">
                          <a:latin typeface="Calibri" pitchFamily="34" charset="0"/>
                        </a:rPr>
                        <a:t>Loss / Exposure</a:t>
                      </a:r>
                      <a:endParaRPr lang="en-US" sz="2000" dirty="0">
                        <a:latin typeface="Calibri"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Calibri" pitchFamily="34" charset="0"/>
                        </a:rPr>
                        <a:t>Loss / Claim</a:t>
                      </a:r>
                      <a:r>
                        <a:rPr lang="en-US" sz="2000" baseline="0" dirty="0" smtClean="0">
                          <a:latin typeface="Calibri" pitchFamily="34" charset="0"/>
                        </a:rPr>
                        <a:t> Count</a:t>
                      </a:r>
                      <a:endParaRPr lang="en-US" sz="2000" dirty="0" smtClean="0">
                        <a:latin typeface="Calibri" pitchFamily="34" charset="0"/>
                      </a:endParaRPr>
                    </a:p>
                  </a:txBody>
                  <a:tcPr anchor="ctr"/>
                </a:tc>
              </a:tr>
              <a:tr h="370840">
                <a:tc>
                  <a:txBody>
                    <a:bodyPr/>
                    <a:lstStyle/>
                    <a:p>
                      <a:pPr algn="ctr"/>
                      <a:r>
                        <a:rPr lang="en-US" sz="2000" i="0" dirty="0" smtClean="0">
                          <a:latin typeface="Calibri" pitchFamily="34" charset="0"/>
                        </a:rPr>
                        <a:t>Response</a:t>
                      </a:r>
                      <a:endParaRPr lang="en-US" sz="2000" i="0" dirty="0">
                        <a:latin typeface="Calibri" pitchFamily="34" charset="0"/>
                      </a:endParaRPr>
                    </a:p>
                  </a:txBody>
                  <a:tcPr anchor="ctr"/>
                </a:tc>
                <a:tc>
                  <a:txBody>
                    <a:bodyPr/>
                    <a:lstStyle/>
                    <a:p>
                      <a:pPr algn="ctr"/>
                      <a:r>
                        <a:rPr lang="en-US" sz="2000" i="0" dirty="0" smtClean="0">
                          <a:latin typeface="Calibri" pitchFamily="34" charset="0"/>
                        </a:rPr>
                        <a:t># claims</a:t>
                      </a:r>
                      <a:endParaRPr lang="en-US" sz="2000" i="0" dirty="0">
                        <a:latin typeface="Calibri" pitchFamily="34" charset="0"/>
                      </a:endParaRPr>
                    </a:p>
                  </a:txBody>
                  <a:tcPr anchor="ctr"/>
                </a:tc>
                <a:tc>
                  <a:txBody>
                    <a:bodyPr/>
                    <a:lstStyle/>
                    <a:p>
                      <a:pPr algn="ctr"/>
                      <a:r>
                        <a:rPr lang="en-US" sz="2000" i="0" baseline="0" dirty="0" smtClean="0">
                          <a:latin typeface="Calibri" pitchFamily="34" charset="0"/>
                        </a:rPr>
                        <a:t>Total losses</a:t>
                      </a:r>
                      <a:endParaRPr lang="en-US" sz="2000" i="0" baseline="0" dirty="0">
                        <a:latin typeface="Calibri" pitchFamily="34" charset="0"/>
                      </a:endParaRPr>
                    </a:p>
                  </a:txBody>
                  <a:tcPr anchor="ctr"/>
                </a:tc>
                <a:tc>
                  <a:txBody>
                    <a:bodyPr/>
                    <a:lstStyle/>
                    <a:p>
                      <a:pPr algn="ctr"/>
                      <a:r>
                        <a:rPr lang="en-US" sz="2000" i="0" dirty="0" smtClean="0">
                          <a:latin typeface="Calibri" pitchFamily="34" charset="0"/>
                        </a:rPr>
                        <a:t>Total losses</a:t>
                      </a:r>
                      <a:endParaRPr lang="en-US" sz="2000" i="0" dirty="0">
                        <a:latin typeface="Calibri" pitchFamily="34" charset="0"/>
                      </a:endParaRPr>
                    </a:p>
                  </a:txBody>
                  <a:tcPr anchor="ctr"/>
                </a:tc>
              </a:tr>
              <a:tr h="370840">
                <a:tc>
                  <a:txBody>
                    <a:bodyPr/>
                    <a:lstStyle/>
                    <a:p>
                      <a:pPr algn="ctr"/>
                      <a:r>
                        <a:rPr lang="en-US" sz="2000" i="0" dirty="0" smtClean="0">
                          <a:latin typeface="Calibri" pitchFamily="34" charset="0"/>
                        </a:rPr>
                        <a:t>Weight</a:t>
                      </a:r>
                      <a:endParaRPr lang="en-US" sz="2000" i="0" dirty="0">
                        <a:latin typeface="Calibri" pitchFamily="34" charset="0"/>
                      </a:endParaRPr>
                    </a:p>
                  </a:txBody>
                  <a:tcPr anchor="ctr"/>
                </a:tc>
                <a:tc>
                  <a:txBody>
                    <a:bodyPr/>
                    <a:lstStyle/>
                    <a:p>
                      <a:pPr algn="ctr"/>
                      <a:r>
                        <a:rPr lang="en-US" sz="2000" i="0" dirty="0" smtClean="0">
                          <a:latin typeface="Calibri" pitchFamily="34" charset="0"/>
                        </a:rPr>
                        <a:t>Exposures</a:t>
                      </a:r>
                      <a:endParaRPr lang="en-US" sz="2000" i="0" dirty="0">
                        <a:latin typeface="Calibri" pitchFamily="34" charset="0"/>
                      </a:endParaRPr>
                    </a:p>
                  </a:txBody>
                  <a:tcPr anchor="ctr"/>
                </a:tc>
                <a:tc>
                  <a:txBody>
                    <a:bodyPr/>
                    <a:lstStyle/>
                    <a:p>
                      <a:pPr algn="ctr"/>
                      <a:r>
                        <a:rPr lang="en-US" sz="2000" i="0" baseline="0" dirty="0" smtClean="0">
                          <a:latin typeface="Calibri" pitchFamily="34" charset="0"/>
                        </a:rPr>
                        <a:t>Exposures</a:t>
                      </a:r>
                      <a:endParaRPr lang="en-US" sz="2000" i="0" baseline="0" dirty="0">
                        <a:latin typeface="Calibri" pitchFamily="34" charset="0"/>
                      </a:endParaRPr>
                    </a:p>
                  </a:txBody>
                  <a:tcPr anchor="ctr"/>
                </a:tc>
                <a:tc>
                  <a:txBody>
                    <a:bodyPr/>
                    <a:lstStyle/>
                    <a:p>
                      <a:pPr algn="ctr"/>
                      <a:r>
                        <a:rPr lang="en-US" sz="2000" i="0" dirty="0" smtClean="0">
                          <a:latin typeface="Calibri" pitchFamily="34" charset="0"/>
                        </a:rPr>
                        <a:t>#</a:t>
                      </a:r>
                      <a:r>
                        <a:rPr lang="en-US" sz="2000" i="0" baseline="0" dirty="0" smtClean="0">
                          <a:latin typeface="Calibri" pitchFamily="34" charset="0"/>
                        </a:rPr>
                        <a:t> claims</a:t>
                      </a:r>
                      <a:endParaRPr lang="en-US" sz="2000" i="0" dirty="0">
                        <a:latin typeface="Calibri" pitchFamily="34" charset="0"/>
                      </a:endParaRPr>
                    </a:p>
                  </a:txBody>
                  <a:tcPr anchor="ctr"/>
                </a:tc>
              </a:tr>
              <a:tr h="370840">
                <a:tc>
                  <a:txBody>
                    <a:bodyPr/>
                    <a:lstStyle/>
                    <a:p>
                      <a:pPr algn="ctr"/>
                      <a:r>
                        <a:rPr lang="en-US" sz="2000" dirty="0" smtClean="0">
                          <a:latin typeface="Calibri" pitchFamily="34" charset="0"/>
                        </a:rPr>
                        <a:t>Link</a:t>
                      </a:r>
                      <a:endParaRPr lang="en-US" sz="2000" dirty="0">
                        <a:latin typeface="Calibri" pitchFamily="34" charset="0"/>
                      </a:endParaRPr>
                    </a:p>
                  </a:txBody>
                  <a:tcPr anchor="ctr"/>
                </a:tc>
                <a:tc>
                  <a:txBody>
                    <a:bodyPr/>
                    <a:lstStyle/>
                    <a:p>
                      <a:pPr algn="ctr"/>
                      <a:r>
                        <a:rPr lang="en-US" sz="2000" dirty="0" smtClean="0">
                          <a:latin typeface="Calibri" pitchFamily="34" charset="0"/>
                        </a:rPr>
                        <a:t>Log</a:t>
                      </a:r>
                      <a:endParaRPr lang="en-US" sz="2000" dirty="0">
                        <a:latin typeface="Calibri" pitchFamily="34" charset="0"/>
                      </a:endParaRPr>
                    </a:p>
                  </a:txBody>
                  <a:tcPr anchor="ctr"/>
                </a:tc>
                <a:tc>
                  <a:txBody>
                    <a:bodyPr/>
                    <a:lstStyle/>
                    <a:p>
                      <a:pPr algn="ctr"/>
                      <a:r>
                        <a:rPr lang="en-US" sz="2000" dirty="0" smtClean="0">
                          <a:latin typeface="Calibri" pitchFamily="34" charset="0"/>
                        </a:rPr>
                        <a:t>Log</a:t>
                      </a:r>
                      <a:endParaRPr lang="en-US" sz="2000" dirty="0">
                        <a:latin typeface="Calibri" pitchFamily="34" charset="0"/>
                      </a:endParaRPr>
                    </a:p>
                  </a:txBody>
                  <a:tcPr anchor="ctr"/>
                </a:tc>
                <a:tc>
                  <a:txBody>
                    <a:bodyPr/>
                    <a:lstStyle/>
                    <a:p>
                      <a:pPr algn="ctr"/>
                      <a:r>
                        <a:rPr lang="en-US" sz="2000" dirty="0" smtClean="0">
                          <a:latin typeface="Calibri" pitchFamily="34" charset="0"/>
                        </a:rPr>
                        <a:t>Log</a:t>
                      </a:r>
                      <a:endParaRPr lang="en-US" sz="2000" dirty="0">
                        <a:latin typeface="Calibri" pitchFamily="34" charset="0"/>
                      </a:endParaRPr>
                    </a:p>
                  </a:txBody>
                  <a:tcPr anchor="ctr"/>
                </a:tc>
              </a:tr>
              <a:tr h="370840">
                <a:tc>
                  <a:txBody>
                    <a:bodyPr/>
                    <a:lstStyle/>
                    <a:p>
                      <a:pPr algn="ctr"/>
                      <a:r>
                        <a:rPr lang="en-US" sz="2000" dirty="0" smtClean="0">
                          <a:latin typeface="Calibri" pitchFamily="34" charset="0"/>
                        </a:rPr>
                        <a:t>Error structure</a:t>
                      </a:r>
                      <a:endParaRPr lang="en-US" sz="2000" dirty="0">
                        <a:latin typeface="Calibri" pitchFamily="34" charset="0"/>
                      </a:endParaRPr>
                    </a:p>
                  </a:txBody>
                  <a:tcPr anchor="ctr"/>
                </a:tc>
                <a:tc>
                  <a:txBody>
                    <a:bodyPr/>
                    <a:lstStyle/>
                    <a:p>
                      <a:pPr algn="ctr"/>
                      <a:r>
                        <a:rPr lang="en-US" sz="2000" dirty="0" smtClean="0">
                          <a:latin typeface="Calibri" pitchFamily="34" charset="0"/>
                        </a:rPr>
                        <a:t>Poisson</a:t>
                      </a:r>
                      <a:endParaRPr lang="en-US" sz="2000" dirty="0">
                        <a:latin typeface="Calibri" pitchFamily="34" charset="0"/>
                      </a:endParaRPr>
                    </a:p>
                  </a:txBody>
                  <a:tcPr anchor="ctr"/>
                </a:tc>
                <a:tc>
                  <a:txBody>
                    <a:bodyPr/>
                    <a:lstStyle/>
                    <a:p>
                      <a:pPr algn="ctr"/>
                      <a:r>
                        <a:rPr lang="en-US" sz="2000" dirty="0" err="1" smtClean="0">
                          <a:latin typeface="Calibri" pitchFamily="34" charset="0"/>
                        </a:rPr>
                        <a:t>Tweedie</a:t>
                      </a:r>
                      <a:r>
                        <a:rPr lang="en-US" sz="2000" dirty="0" smtClean="0">
                          <a:latin typeface="Calibri" pitchFamily="34" charset="0"/>
                        </a:rPr>
                        <a:t>, with p</a:t>
                      </a:r>
                      <a:r>
                        <a:rPr lang="en-US" sz="2000" baseline="0" dirty="0" smtClean="0">
                          <a:latin typeface="Calibri" pitchFamily="34" charset="0"/>
                        </a:rPr>
                        <a:t> estimated</a:t>
                      </a:r>
                      <a:endParaRPr lang="en-US" sz="2000" dirty="0">
                        <a:latin typeface="Calibri" pitchFamily="34" charset="0"/>
                      </a:endParaRPr>
                    </a:p>
                  </a:txBody>
                  <a:tcPr anchor="ctr"/>
                </a:tc>
                <a:tc>
                  <a:txBody>
                    <a:bodyPr/>
                    <a:lstStyle/>
                    <a:p>
                      <a:pPr algn="ctr"/>
                      <a:r>
                        <a:rPr lang="en-US" sz="2000" dirty="0" smtClean="0">
                          <a:latin typeface="Calibri" pitchFamily="34" charset="0"/>
                        </a:rPr>
                        <a:t>Gamma</a:t>
                      </a:r>
                      <a:endParaRPr lang="en-US" sz="2000" dirty="0">
                        <a:latin typeface="Calibri" pitchFamily="34" charset="0"/>
                      </a:endParaRPr>
                    </a:p>
                  </a:txBody>
                  <a:tcPr anchor="ctr"/>
                </a:tc>
              </a:tr>
              <a:tr h="370840">
                <a:tc>
                  <a:txBody>
                    <a:bodyPr/>
                    <a:lstStyle/>
                    <a:p>
                      <a:pPr algn="ctr"/>
                      <a:r>
                        <a:rPr lang="en-US" sz="2000" dirty="0" smtClean="0">
                          <a:latin typeface="Calibri" pitchFamily="34" charset="0"/>
                        </a:rPr>
                        <a:t>Variance Function</a:t>
                      </a:r>
                      <a:endParaRPr lang="en-US" sz="2000" dirty="0">
                        <a:latin typeface="Calibri" pitchFamily="34" charset="0"/>
                      </a:endParaRPr>
                    </a:p>
                  </a:txBody>
                  <a:tcPr anchor="ctr"/>
                </a:tc>
                <a:tc>
                  <a:txBody>
                    <a:bodyPr/>
                    <a:lstStyle/>
                    <a:p>
                      <a:pPr algn="ctr"/>
                      <a:r>
                        <a:rPr lang="en-US" sz="2000" dirty="0" smtClean="0">
                          <a:latin typeface="Symbol" pitchFamily="18" charset="2"/>
                        </a:rPr>
                        <a:t>m</a:t>
                      </a:r>
                      <a:r>
                        <a:rPr lang="en-US" sz="2000" baseline="30000" dirty="0" smtClean="0">
                          <a:latin typeface="Calibri" pitchFamily="34" charset="0"/>
                        </a:rPr>
                        <a:t>1</a:t>
                      </a:r>
                      <a:endParaRPr lang="en-US" sz="2000" dirty="0">
                        <a:latin typeface="Calibri" pitchFamily="34" charset="0"/>
                      </a:endParaRPr>
                    </a:p>
                  </a:txBody>
                  <a:tcPr anchor="ctr"/>
                </a:tc>
                <a:tc>
                  <a:txBody>
                    <a:bodyPr/>
                    <a:lstStyle/>
                    <a:p>
                      <a:pPr algn="ctr"/>
                      <a:r>
                        <a:rPr lang="en-US" sz="2000" dirty="0" smtClean="0">
                          <a:latin typeface="Symbol" pitchFamily="18" charset="2"/>
                        </a:rPr>
                        <a:t>m</a:t>
                      </a:r>
                      <a:r>
                        <a:rPr lang="en-US" sz="2000" baseline="30000" dirty="0" smtClean="0">
                          <a:latin typeface="Calibri" pitchFamily="34" charset="0"/>
                        </a:rPr>
                        <a:t>p</a:t>
                      </a:r>
                      <a:r>
                        <a:rPr lang="en-US" sz="2000" baseline="0" dirty="0" smtClean="0">
                          <a:latin typeface="Calibri" pitchFamily="34" charset="0"/>
                        </a:rPr>
                        <a:t> , where p belongs to (1,2)</a:t>
                      </a:r>
                      <a:endParaRPr lang="en-US" sz="2000" baseline="0" dirty="0">
                        <a:latin typeface="Calibri" pitchFamily="34" charset="0"/>
                      </a:endParaRPr>
                    </a:p>
                  </a:txBody>
                  <a:tcPr anchor="ctr"/>
                </a:tc>
                <a:tc>
                  <a:txBody>
                    <a:bodyPr/>
                    <a:lstStyle/>
                    <a:p>
                      <a:pPr algn="ctr"/>
                      <a:r>
                        <a:rPr lang="en-US" sz="2000" dirty="0" smtClean="0">
                          <a:latin typeface="Symbol" pitchFamily="18" charset="2"/>
                        </a:rPr>
                        <a:t>m</a:t>
                      </a:r>
                      <a:r>
                        <a:rPr lang="en-US" sz="2000" baseline="30000" dirty="0" smtClean="0">
                          <a:latin typeface="Calibri" pitchFamily="34" charset="0"/>
                        </a:rPr>
                        <a:t>2</a:t>
                      </a:r>
                      <a:endParaRPr lang="en-US" sz="2000" dirty="0">
                        <a:latin typeface="Calibri" pitchFamily="34" charset="0"/>
                      </a:endParaRPr>
                    </a:p>
                  </a:txBody>
                  <a:tcPr anchor="ctr"/>
                </a:tc>
              </a:tr>
            </a:tbl>
          </a:graphicData>
        </a:graphic>
      </p:graphicFrame>
      <p:sp>
        <p:nvSpPr>
          <p:cNvPr id="9" name="Content Placeholder 5"/>
          <p:cNvSpPr txBox="1">
            <a:spLocks/>
          </p:cNvSpPr>
          <p:nvPr/>
        </p:nvSpPr>
        <p:spPr bwMode="auto">
          <a:xfrm>
            <a:off x="487680" y="1615440"/>
            <a:ext cx="7772400" cy="4114800"/>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marL="457200" marR="0" lvl="0" indent="-4572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0" lang="en-US" b="0" i="0" u="none" strike="noStrike" kern="0" cap="none" spc="0" normalizeH="0" baseline="0" noProof="0" dirty="0" smtClean="0">
                <a:ln>
                  <a:noFill/>
                </a:ln>
                <a:solidFill>
                  <a:schemeClr val="tx1"/>
                </a:solidFill>
                <a:effectLst/>
                <a:uLnTx/>
                <a:uFillTx/>
                <a:latin typeface="Calibri" pitchFamily="34" charset="0"/>
              </a:rPr>
              <a:t>Two component models, </a:t>
            </a:r>
            <a:r>
              <a:rPr kumimoji="0" lang="en-US" b="0" i="0" u="none" strike="noStrike" kern="0" cap="none" spc="0" normalizeH="0" baseline="0" noProof="0" dirty="0" err="1" smtClean="0">
                <a:ln>
                  <a:noFill/>
                </a:ln>
                <a:solidFill>
                  <a:schemeClr val="tx1"/>
                </a:solidFill>
                <a:effectLst/>
                <a:uLnTx/>
                <a:uFillTx/>
                <a:latin typeface="Calibri" pitchFamily="34" charset="0"/>
              </a:rPr>
              <a:t>vs</a:t>
            </a:r>
            <a:r>
              <a:rPr kumimoji="0" lang="en-US" b="0" i="0" u="none" strike="noStrike" kern="0" cap="none" spc="0" normalizeH="0" baseline="0" noProof="0" dirty="0" smtClean="0">
                <a:ln>
                  <a:noFill/>
                </a:ln>
                <a:solidFill>
                  <a:schemeClr val="tx1"/>
                </a:solidFill>
                <a:effectLst/>
                <a:uLnTx/>
                <a:uFillTx/>
                <a:latin typeface="Calibri" pitchFamily="34" charset="0"/>
              </a:rPr>
              <a:t> one model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Calibri" pitchFamily="34" charset="0"/>
              </a:rPr>
              <a:t>Results</a:t>
            </a:r>
            <a:endParaRPr lang="en-US" sz="2000"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B72647AE-ACDE-4EE2-B5CA-F4CFAC192DFC}" type="slidenum">
              <a:rPr lang="en-US" smtClean="0">
                <a:solidFill>
                  <a:srgbClr val="000000"/>
                </a:solidFill>
              </a:rPr>
              <a:pPr>
                <a:defRPr/>
              </a:pPr>
              <a:t>9</a:t>
            </a:fld>
            <a:endParaRPr lang="en-US" dirty="0">
              <a:solidFill>
                <a:srgbClr val="000000"/>
              </a:solidFill>
            </a:endParaRP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 name="Content Placeholder 5"/>
          <p:cNvSpPr>
            <a:spLocks noGrp="1"/>
          </p:cNvSpPr>
          <p:nvPr>
            <p:ph idx="1"/>
          </p:nvPr>
        </p:nvSpPr>
        <p:spPr>
          <a:xfrm>
            <a:off x="685800" y="1783080"/>
            <a:ext cx="7772400" cy="4114800"/>
          </a:xfrm>
        </p:spPr>
        <p:txBody>
          <a:bodyPr/>
          <a:lstStyle/>
          <a:p>
            <a:pPr marL="457200" indent="-457200">
              <a:buFont typeface="Wingdings" pitchFamily="2" charset="2"/>
              <a:buChar char="q"/>
            </a:pPr>
            <a:r>
              <a:rPr lang="en-US" dirty="0" smtClean="0">
                <a:latin typeface="Calibri" pitchFamily="34" charset="0"/>
              </a:rPr>
              <a:t>Variables selected for separate frequency and severity models will usually differ</a:t>
            </a:r>
          </a:p>
          <a:p>
            <a:pPr marL="457200" indent="-457200">
              <a:buFont typeface="Wingdings" pitchFamily="2" charset="2"/>
              <a:buChar char="q"/>
            </a:pPr>
            <a:r>
              <a:rPr lang="en-US" sz="2400" dirty="0" smtClean="0">
                <a:latin typeface="Calibri" pitchFamily="34" charset="0"/>
              </a:rPr>
              <a:t>Not only will the variables selected differ, but also their relative ‘importance’</a:t>
            </a:r>
          </a:p>
          <a:p>
            <a:pPr marL="457200" indent="-457200">
              <a:buFont typeface="Wingdings" pitchFamily="2" charset="2"/>
              <a:buChar char="q"/>
            </a:pPr>
            <a:r>
              <a:rPr lang="en-US" dirty="0" smtClean="0">
                <a:latin typeface="Calibri" pitchFamily="34" charset="0"/>
              </a:rPr>
              <a:t>For pure premium models, the resulting set of variables reflects the ones selected in frequency and severity</a:t>
            </a:r>
          </a:p>
          <a:p>
            <a:pPr marL="857250" lvl="1" indent="-457200"/>
            <a:r>
              <a:rPr lang="en-US" sz="2000" dirty="0" smtClean="0">
                <a:latin typeface="Calibri" pitchFamily="34" charset="0"/>
              </a:rPr>
              <a:t>Important to estimate p and not leave it fixed at a default value of say, 1.5</a:t>
            </a:r>
            <a:endParaRPr lang="en-US" sz="2000" dirty="0" smtClean="0">
              <a:latin typeface="Calibri" pitchFamily="34" charset="0"/>
            </a:endParaRPr>
          </a:p>
          <a:p>
            <a:pPr marL="857250" lvl="1" indent="-457200"/>
            <a:endParaRPr lang="en-US" sz="2400" dirty="0" smtClean="0">
              <a:latin typeface="Calibri" pitchFamily="34" charset="0"/>
            </a:endParaRPr>
          </a:p>
          <a:p>
            <a:pPr marL="857250" lvl="1" indent="-457200"/>
            <a:endParaRPr lang="en-US" sz="2400" dirty="0" smtClean="0">
              <a:latin typeface="Calibri" pitchFamily="34" charset="0"/>
            </a:endParaRPr>
          </a:p>
          <a:p>
            <a:pPr marL="457200" indent="-457200">
              <a:buFont typeface="Wingdings" pitchFamily="2" charset="2"/>
              <a:buChar char="q"/>
            </a:pPr>
            <a:endParaRPr lang="en-US" dirty="0" smtClean="0">
              <a:latin typeface="Calibri" pitchFamily="34" charset="0"/>
            </a:endParaRPr>
          </a:p>
          <a:p>
            <a:pPr marL="457200" indent="-457200">
              <a:buFont typeface="Wingdings" pitchFamily="2" charset="2"/>
              <a:buChar char="q"/>
            </a:pPr>
            <a:endParaRPr lang="en-US" dirty="0" smtClean="0">
              <a:latin typeface="Calibri" pitchFamily="34" charset="0"/>
            </a:endParaRPr>
          </a:p>
        </p:txBody>
      </p:sp>
    </p:spTree>
  </p:cSld>
  <p:clrMapOvr>
    <a:masterClrMapping/>
  </p:clrMapOvr>
</p:sld>
</file>

<file path=ppt/theme/theme1.xml><?xml version="1.0" encoding="utf-8"?>
<a:theme xmlns:a="http://schemas.openxmlformats.org/drawingml/2006/main" name="1_Default Design">
  <a:themeElements>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47841</TotalTime>
  <Words>1095</Words>
  <Application>Microsoft Office PowerPoint</Application>
  <PresentationFormat>On-screen Show (4:3)</PresentationFormat>
  <Paragraphs>353</Paragraphs>
  <Slides>17</Slides>
  <Notes>11</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1_Default Design</vt:lpstr>
      <vt:lpstr>2_Default Design</vt:lpstr>
      <vt:lpstr>Frequency and Severity  vs. Loss Cost Modeling </vt:lpstr>
      <vt:lpstr>Antitrust Notice</vt:lpstr>
      <vt:lpstr>Agenda</vt:lpstr>
      <vt:lpstr>Motivation</vt:lpstr>
      <vt:lpstr>Approach</vt:lpstr>
      <vt:lpstr>Approach</vt:lpstr>
      <vt:lpstr>Model selection</vt:lpstr>
      <vt:lpstr>Model selection</vt:lpstr>
      <vt:lpstr>Results</vt:lpstr>
      <vt:lpstr>Selected variables</vt:lpstr>
      <vt:lpstr>Selected variables (sorted)</vt:lpstr>
      <vt:lpstr>Example parameter estimates</vt:lpstr>
      <vt:lpstr>Example relativities</vt:lpstr>
      <vt:lpstr>Frequency and severity models</vt:lpstr>
      <vt:lpstr>Pure premium model</vt:lpstr>
      <vt:lpstr>Recommendation</vt:lpstr>
      <vt:lpstr>Goal</vt:lpstr>
    </vt:vector>
  </TitlesOfParts>
  <Company>Homesite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Homesite Insurance</dc:title>
  <dc:creator>rchung</dc:creator>
  <cp:lastModifiedBy>acaughron</cp:lastModifiedBy>
  <cp:revision>1714</cp:revision>
  <dcterms:created xsi:type="dcterms:W3CDTF">2002-05-13T17:30:07Z</dcterms:created>
  <dcterms:modified xsi:type="dcterms:W3CDTF">2012-03-16T18:07:32Z</dcterms:modified>
</cp:coreProperties>
</file>