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6" r:id="rId2"/>
    <p:sldId id="287" r:id="rId3"/>
    <p:sldId id="288" r:id="rId4"/>
    <p:sldId id="289" r:id="rId5"/>
    <p:sldId id="290" r:id="rId6"/>
    <p:sldId id="291" r:id="rId7"/>
    <p:sldId id="282" r:id="rId8"/>
    <p:sldId id="285" r:id="rId9"/>
    <p:sldId id="283" r:id="rId10"/>
    <p:sldId id="28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08080"/>
    <a:srgbClr val="777777"/>
    <a:srgbClr val="7F7F7F"/>
    <a:srgbClr val="C10435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euj6w20\My%20Documents\trend%20diag%20(update12%20archive%20JUN%202011)jw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euj6w20\My%20Documents\trend%20diag%20(update12%20archive%20JUN%202011)jw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euj6w20\My%20Documents\trend%20diag%20(update12%20archive%20JUN%202011)jw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euj6w20\My%20Documents\trend%20diag%20(update12%20archive%20JUN%202011)jw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euj6w20\My%20Documents\trend%20diag%20(update12%20archive%20JUN%202011)jw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Northeast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strRef>
              <c:f>Sheet1!$B$1:$F$1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713</c:v>
                </c:pt>
                <c:pt idx="1">
                  <c:v>716</c:v>
                </c:pt>
                <c:pt idx="2">
                  <c:v>722</c:v>
                </c:pt>
                <c:pt idx="3">
                  <c:v>725</c:v>
                </c:pt>
                <c:pt idx="4">
                  <c:v>726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Midwest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strRef>
              <c:f>Sheet1!$B$1:$F$1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705</c:v>
                </c:pt>
                <c:pt idx="1">
                  <c:v>717</c:v>
                </c:pt>
                <c:pt idx="2">
                  <c:v>726</c:v>
                </c:pt>
                <c:pt idx="3">
                  <c:v>730</c:v>
                </c:pt>
                <c:pt idx="4">
                  <c:v>736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South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strRef>
              <c:f>Sheet1!$B$1:$F$1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680</c:v>
                </c:pt>
                <c:pt idx="1">
                  <c:v>686</c:v>
                </c:pt>
                <c:pt idx="2">
                  <c:v>699</c:v>
                </c:pt>
                <c:pt idx="3">
                  <c:v>705</c:v>
                </c:pt>
                <c:pt idx="4">
                  <c:v>712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West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strRef>
              <c:f>Sheet1!$B$1:$F$1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668</c:v>
                </c:pt>
                <c:pt idx="1">
                  <c:v>668</c:v>
                </c:pt>
                <c:pt idx="2">
                  <c:v>677</c:v>
                </c:pt>
                <c:pt idx="3">
                  <c:v>690</c:v>
                </c:pt>
                <c:pt idx="4">
                  <c:v>691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US Total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strRef>
              <c:f>Sheet1!$B$1:$F$1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690</c:v>
                </c:pt>
                <c:pt idx="1">
                  <c:v>696</c:v>
                </c:pt>
                <c:pt idx="2">
                  <c:v>708</c:v>
                </c:pt>
                <c:pt idx="3">
                  <c:v>714</c:v>
                </c:pt>
                <c:pt idx="4">
                  <c:v>719</c:v>
                </c:pt>
              </c:numCache>
            </c:numRef>
          </c:val>
        </c:ser>
        <c:marker val="1"/>
        <c:axId val="82324864"/>
        <c:axId val="76346496"/>
      </c:lineChart>
      <c:catAx>
        <c:axId val="82324864"/>
        <c:scaling>
          <c:orientation val="minMax"/>
        </c:scaling>
        <c:axPos val="b"/>
        <c:tickLblPos val="nextTo"/>
        <c:crossAx val="76346496"/>
        <c:crosses val="autoZero"/>
        <c:auto val="1"/>
        <c:lblAlgn val="ctr"/>
        <c:lblOffset val="100"/>
      </c:catAx>
      <c:valAx>
        <c:axId val="76346496"/>
        <c:scaling>
          <c:orientation val="minMax"/>
          <c:max val="825"/>
          <c:min val="575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82324864"/>
        <c:crosses val="autoZero"/>
        <c:crossBetween val="between"/>
        <c:majorUnit val="25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dirty="0" smtClean="0"/>
              <a:t>AA30  SCORE</a:t>
            </a:r>
            <a:endParaRPr lang="en-US" sz="1400" b="1" dirty="0"/>
          </a:p>
        </c:rich>
      </c:tx>
      <c:layout>
        <c:manualLayout>
          <c:xMode val="edge"/>
          <c:yMode val="edge"/>
          <c:x val="0.37226826909794208"/>
          <c:y val="4.336043360433609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4871832110957844"/>
          <c:y val="0.16260205634436498"/>
          <c:w val="0.8153866571180316"/>
          <c:h val="0.6124677455637747"/>
        </c:manualLayout>
      </c:layout>
      <c:lineChart>
        <c:grouping val="standard"/>
        <c:ser>
          <c:idx val="3"/>
          <c:order val="0"/>
          <c:tx>
            <c:strRef>
              <c:f>'overall trend'!$Y$23</c:f>
              <c:strCache>
                <c:ptCount val="1"/>
                <c:pt idx="0">
                  <c:v>Overall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'overall trend'!$A$25:$A$41</c:f>
              <c:strCache>
                <c:ptCount val="5"/>
                <c:pt idx="0">
                  <c:v>Jan 07</c:v>
                </c:pt>
                <c:pt idx="1">
                  <c:v>Jun08</c:v>
                </c:pt>
                <c:pt idx="2">
                  <c:v>Jun09</c:v>
                </c:pt>
                <c:pt idx="3">
                  <c:v>Jun10</c:v>
                </c:pt>
                <c:pt idx="4">
                  <c:v>Jun11</c:v>
                </c:pt>
              </c:strCache>
            </c:strRef>
          </c:cat>
          <c:val>
            <c:numRef>
              <c:f>'overall trend'!$AE$25:$AE$41</c:f>
              <c:numCache>
                <c:formatCode>0.00</c:formatCode>
                <c:ptCount val="5"/>
                <c:pt idx="0">
                  <c:v>1</c:v>
                </c:pt>
                <c:pt idx="1">
                  <c:v>1.0133672043361486</c:v>
                </c:pt>
                <c:pt idx="2">
                  <c:v>1.0233017773652462</c:v>
                </c:pt>
                <c:pt idx="3">
                  <c:v>1.0297975988272468</c:v>
                </c:pt>
                <c:pt idx="4">
                  <c:v>1.0345527626923421</c:v>
                </c:pt>
              </c:numCache>
            </c:numRef>
          </c:val>
        </c:ser>
        <c:marker val="1"/>
        <c:axId val="80779520"/>
        <c:axId val="81096704"/>
      </c:lineChart>
      <c:catAx>
        <c:axId val="8077952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96704"/>
        <c:crosses val="autoZero"/>
        <c:auto val="1"/>
        <c:lblAlgn val="ctr"/>
        <c:lblOffset val="100"/>
        <c:tickLblSkip val="1"/>
        <c:tickMarkSkip val="1"/>
      </c:catAx>
      <c:valAx>
        <c:axId val="81096704"/>
        <c:scaling>
          <c:orientation val="minMax"/>
          <c:max val="1.2"/>
          <c:min val="0.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79520"/>
        <c:crosses val="autoZero"/>
        <c:crossBetween val="between"/>
        <c:minorUnit val="5.0000000000000031E-2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5128232047917128"/>
          <c:y val="0.92141177474766622"/>
          <c:w val="0.8076944612692647"/>
          <c:h val="5.9620880723242904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dirty="0"/>
              <a:t>DEROG PUBLIC </a:t>
            </a:r>
            <a:r>
              <a:rPr lang="en-US" sz="1400" dirty="0" smtClean="0"/>
              <a:t>RECORDS</a:t>
            </a:r>
            <a:endParaRPr lang="en-US" sz="1400" dirty="0"/>
          </a:p>
        </c:rich>
      </c:tx>
      <c:layout>
        <c:manualLayout>
          <c:xMode val="edge"/>
          <c:yMode val="edge"/>
          <c:x val="0.21222061058157204"/>
          <c:y val="4.32432432432432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4833778115232105"/>
          <c:y val="0.16216237616445334"/>
          <c:w val="0.81585779633776112"/>
          <c:h val="0.61351432315551513"/>
        </c:manualLayout>
      </c:layout>
      <c:lineChart>
        <c:grouping val="standard"/>
        <c:ser>
          <c:idx val="1"/>
          <c:order val="0"/>
          <c:tx>
            <c:strRef>
              <c:f>'overall trend'!$Y$23</c:f>
              <c:strCache>
                <c:ptCount val="1"/>
                <c:pt idx="0">
                  <c:v>Overall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'overall trend'!$I$25:$I$41</c:f>
              <c:strCache>
                <c:ptCount val="5"/>
                <c:pt idx="0">
                  <c:v>Jan 07</c:v>
                </c:pt>
                <c:pt idx="1">
                  <c:v>Jun08</c:v>
                </c:pt>
                <c:pt idx="2">
                  <c:v>Jun09</c:v>
                </c:pt>
                <c:pt idx="3">
                  <c:v>Jun10</c:v>
                </c:pt>
                <c:pt idx="4">
                  <c:v>Jun11</c:v>
                </c:pt>
              </c:strCache>
            </c:strRef>
          </c:cat>
          <c:val>
            <c:numRef>
              <c:f>'overall trend'!$Z$25:$Z$41</c:f>
              <c:numCache>
                <c:formatCode>0.00</c:formatCode>
                <c:ptCount val="5"/>
                <c:pt idx="0">
                  <c:v>1</c:v>
                </c:pt>
                <c:pt idx="1">
                  <c:v>1.0218579234972691</c:v>
                </c:pt>
                <c:pt idx="2">
                  <c:v>1.043032786885246</c:v>
                </c:pt>
                <c:pt idx="3">
                  <c:v>1.0734289617486341</c:v>
                </c:pt>
                <c:pt idx="4">
                  <c:v>1.0870901639344264</c:v>
                </c:pt>
              </c:numCache>
            </c:numRef>
          </c:val>
        </c:ser>
        <c:marker val="1"/>
        <c:axId val="81116544"/>
        <c:axId val="82183296"/>
      </c:lineChart>
      <c:catAx>
        <c:axId val="8111654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83296"/>
        <c:crosses val="autoZero"/>
        <c:auto val="1"/>
        <c:lblAlgn val="ctr"/>
        <c:lblOffset val="100"/>
        <c:tickLblSkip val="1"/>
        <c:tickMarkSkip val="1"/>
      </c:catAx>
      <c:valAx>
        <c:axId val="82183296"/>
        <c:scaling>
          <c:orientation val="minMax"/>
          <c:max val="1.2"/>
          <c:min val="0.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165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6828698203006077"/>
          <c:y val="0.92162275661488557"/>
          <c:w val="0.37595961630115932"/>
          <c:h val="5.9459459459459407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dirty="0"/>
              <a:t># INQUIRIES</a:t>
            </a:r>
          </a:p>
        </c:rich>
      </c:tx>
      <c:layout>
        <c:manualLayout>
          <c:xMode val="edge"/>
          <c:yMode val="edge"/>
          <c:x val="0.3452871063983653"/>
          <c:y val="4.30107526881720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4758306392897166"/>
          <c:y val="0.16397892509588452"/>
          <c:w val="0.81679592277931035"/>
          <c:h val="0.61290483478461899"/>
        </c:manualLayout>
      </c:layout>
      <c:lineChart>
        <c:grouping val="standard"/>
        <c:ser>
          <c:idx val="3"/>
          <c:order val="0"/>
          <c:tx>
            <c:strRef>
              <c:f>'overall trend'!$Y$23</c:f>
              <c:strCache>
                <c:ptCount val="1"/>
                <c:pt idx="0">
                  <c:v>Overall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'overall trend'!$A$3:$A$19</c:f>
              <c:strCache>
                <c:ptCount val="5"/>
                <c:pt idx="0">
                  <c:v>Jan 07</c:v>
                </c:pt>
                <c:pt idx="1">
                  <c:v>Jun08</c:v>
                </c:pt>
                <c:pt idx="2">
                  <c:v>Jun09</c:v>
                </c:pt>
                <c:pt idx="3">
                  <c:v>Jun10</c:v>
                </c:pt>
                <c:pt idx="4">
                  <c:v>Jun11</c:v>
                </c:pt>
              </c:strCache>
            </c:strRef>
          </c:cat>
          <c:val>
            <c:numRef>
              <c:f>'overall trend'!$AB$25:$AB$41</c:f>
              <c:numCache>
                <c:formatCode>0.00</c:formatCode>
                <c:ptCount val="5"/>
                <c:pt idx="0">
                  <c:v>1</c:v>
                </c:pt>
                <c:pt idx="1">
                  <c:v>0.87100054229934964</c:v>
                </c:pt>
                <c:pt idx="2">
                  <c:v>0.73000271149674612</c:v>
                </c:pt>
                <c:pt idx="3">
                  <c:v>0.62655911062906777</c:v>
                </c:pt>
                <c:pt idx="4">
                  <c:v>0.60507049891540177</c:v>
                </c:pt>
              </c:numCache>
            </c:numRef>
          </c:val>
        </c:ser>
        <c:marker val="1"/>
        <c:axId val="82216448"/>
        <c:axId val="82217984"/>
      </c:lineChart>
      <c:catAx>
        <c:axId val="8221644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217984"/>
        <c:crosses val="autoZero"/>
        <c:auto val="1"/>
        <c:lblAlgn val="ctr"/>
        <c:lblOffset val="100"/>
        <c:tickLblSkip val="1"/>
        <c:tickMarkSkip val="1"/>
      </c:catAx>
      <c:valAx>
        <c:axId val="82217984"/>
        <c:scaling>
          <c:orientation val="minMax"/>
          <c:max val="1.2"/>
          <c:min val="0.4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2164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5521655212945754"/>
          <c:y val="0.92204555075776817"/>
          <c:w val="0.80152858755251022"/>
          <c:h val="5.9140067169023314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dirty="0"/>
              <a:t>AVG ACCOUNT AGE (</a:t>
            </a:r>
            <a:r>
              <a:rPr lang="en-US" sz="1200" dirty="0" smtClean="0"/>
              <a:t>MONTHS</a:t>
            </a:r>
            <a:r>
              <a:rPr lang="en-US" sz="1200" dirty="0"/>
              <a:t>)</a:t>
            </a:r>
          </a:p>
        </c:rich>
      </c:tx>
      <c:layout>
        <c:manualLayout>
          <c:xMode val="edge"/>
          <c:yMode val="edge"/>
          <c:x val="0.2693243243243244"/>
          <c:y val="2.150537634408602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4758306392897166"/>
          <c:y val="0.16397892509588452"/>
          <c:w val="0.81679592277931035"/>
          <c:h val="0.61290483478461899"/>
        </c:manualLayout>
      </c:layout>
      <c:lineChart>
        <c:grouping val="standard"/>
        <c:ser>
          <c:idx val="3"/>
          <c:order val="0"/>
          <c:tx>
            <c:strRef>
              <c:f>'overall trend'!$Y$23</c:f>
              <c:strCache>
                <c:ptCount val="1"/>
                <c:pt idx="0">
                  <c:v>Overall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'overall trend'!$A$3:$A$19</c:f>
              <c:strCache>
                <c:ptCount val="5"/>
                <c:pt idx="0">
                  <c:v>Jan 07</c:v>
                </c:pt>
                <c:pt idx="1">
                  <c:v>Jun08</c:v>
                </c:pt>
                <c:pt idx="2">
                  <c:v>Jun09</c:v>
                </c:pt>
                <c:pt idx="3">
                  <c:v>Jun10</c:v>
                </c:pt>
                <c:pt idx="4">
                  <c:v>Jun11</c:v>
                </c:pt>
              </c:strCache>
            </c:strRef>
          </c:cat>
          <c:val>
            <c:numRef>
              <c:f>'overall trend'!$AC$25:$AC$41</c:f>
              <c:numCache>
                <c:formatCode>0.00</c:formatCode>
                <c:ptCount val="5"/>
                <c:pt idx="0">
                  <c:v>1</c:v>
                </c:pt>
                <c:pt idx="1">
                  <c:v>1.0628612263831598</c:v>
                </c:pt>
                <c:pt idx="2">
                  <c:v>1.1236088996986906</c:v>
                </c:pt>
                <c:pt idx="3">
                  <c:v>1.1823777942153642</c:v>
                </c:pt>
                <c:pt idx="4">
                  <c:v>1.2370710730539218</c:v>
                </c:pt>
              </c:numCache>
            </c:numRef>
          </c:val>
        </c:ser>
        <c:marker val="1"/>
        <c:axId val="82262656"/>
        <c:axId val="82280832"/>
      </c:lineChart>
      <c:catAx>
        <c:axId val="8226265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280832"/>
        <c:crosses val="autoZero"/>
        <c:auto val="1"/>
        <c:lblAlgn val="ctr"/>
        <c:lblOffset val="100"/>
        <c:tickLblSkip val="1"/>
        <c:tickMarkSkip val="1"/>
      </c:catAx>
      <c:valAx>
        <c:axId val="82280832"/>
        <c:scaling>
          <c:orientation val="minMax"/>
          <c:max val="1.6"/>
          <c:min val="0.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2626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5521655212945754"/>
          <c:y val="0.92204555075776817"/>
          <c:w val="0.80152858755251022"/>
          <c:h val="5.9140067169023314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dirty="0"/>
              <a:t>AVG DEBT BURDEN</a:t>
            </a:r>
          </a:p>
        </c:rich>
      </c:tx>
      <c:layout>
        <c:manualLayout>
          <c:xMode val="edge"/>
          <c:yMode val="edge"/>
          <c:x val="0.28508883504946536"/>
          <c:y val="4.289544235924935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4720830426156087"/>
          <c:y val="0.16353908807793718"/>
          <c:w val="0.81725989607280303"/>
          <c:h val="0.61394182245651985"/>
        </c:manualLayout>
      </c:layout>
      <c:lineChart>
        <c:grouping val="standard"/>
        <c:ser>
          <c:idx val="3"/>
          <c:order val="0"/>
          <c:tx>
            <c:strRef>
              <c:f>'overall trend'!$Y$23</c:f>
              <c:strCache>
                <c:ptCount val="1"/>
                <c:pt idx="0">
                  <c:v>Overall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'overall trend'!$A$3:$A$19</c:f>
              <c:strCache>
                <c:ptCount val="5"/>
                <c:pt idx="0">
                  <c:v>Jan 07</c:v>
                </c:pt>
                <c:pt idx="1">
                  <c:v>Jun08</c:v>
                </c:pt>
                <c:pt idx="2">
                  <c:v>Jun09</c:v>
                </c:pt>
                <c:pt idx="3">
                  <c:v>Jun10</c:v>
                </c:pt>
                <c:pt idx="4">
                  <c:v>Jun11</c:v>
                </c:pt>
              </c:strCache>
            </c:strRef>
          </c:cat>
          <c:val>
            <c:numRef>
              <c:f>'overall trend'!$AD$25:$AD$41</c:f>
              <c:numCache>
                <c:formatCode>0.00</c:formatCode>
                <c:ptCount val="5"/>
                <c:pt idx="0">
                  <c:v>1</c:v>
                </c:pt>
                <c:pt idx="1">
                  <c:v>0.95958045535942682</c:v>
                </c:pt>
                <c:pt idx="2">
                  <c:v>0.96776669224865752</c:v>
                </c:pt>
                <c:pt idx="3">
                  <c:v>0.96444103351240795</c:v>
                </c:pt>
                <c:pt idx="4">
                  <c:v>0.9575338961371197</c:v>
                </c:pt>
              </c:numCache>
            </c:numRef>
          </c:val>
        </c:ser>
        <c:marker val="1"/>
        <c:axId val="82309120"/>
        <c:axId val="82310656"/>
      </c:lineChart>
      <c:catAx>
        <c:axId val="8230912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310656"/>
        <c:crosses val="autoZero"/>
        <c:auto val="1"/>
        <c:lblAlgn val="ctr"/>
        <c:lblOffset val="100"/>
        <c:tickLblSkip val="1"/>
        <c:tickMarkSkip val="1"/>
      </c:catAx>
      <c:valAx>
        <c:axId val="82310656"/>
        <c:scaling>
          <c:orientation val="minMax"/>
          <c:max val="1.2"/>
          <c:min val="0.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3091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5482260148953461"/>
          <c:y val="0.92225313658849151"/>
          <c:w val="0.79949345164341901"/>
          <c:h val="5.8981233243967424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CDBD5-CE64-4C04-BC8A-18E61312E40A}" type="datetimeFigureOut">
              <a:rPr lang="en-US" smtClean="0"/>
              <a:pPr/>
              <a:t>3/9/2012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777D4-47DC-4B38-99F3-3393C98C53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8454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T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71DD4BC-86FD-48D5-90F2-C9AA3A17C4D1}" type="datetimeFigureOut">
              <a:rPr lang="en-TT" smtClean="0"/>
              <a:pPr/>
              <a:t>09/03/2012</a:t>
            </a:fld>
            <a:endParaRPr lang="en-T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T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T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848DFB-36CD-4A23-BB56-08EEFA2CC0C9}" type="slidenum">
              <a:rPr lang="en-TT" smtClean="0"/>
              <a:pPr/>
              <a:t>‹#›</a:t>
            </a:fld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xmlns="" val="3048932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 txBox="1">
            <a:spLocks noGrp="1" noChangeArrowheads="1"/>
          </p:cNvSpPr>
          <p:nvPr/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b">
            <a:prstTxWarp prst="textNoShape">
              <a:avLst/>
            </a:prstTxWarp>
          </a:bodyPr>
          <a:lstStyle/>
          <a:p>
            <a:pPr algn="r" defTabSz="896888" eaLnBrk="0" hangingPunct="0"/>
            <a:fld id="{ED5F5E74-309F-42D4-9F0A-E4890CD6834F}" type="slidenum">
              <a:rPr lang="en-US" sz="1200">
                <a:solidFill>
                  <a:srgbClr val="000000"/>
                </a:solidFill>
              </a:rPr>
              <a:pPr algn="r" defTabSz="896888" eaLnBrk="0" hangingPunct="0"/>
              <a:t>7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5800" y="4149725"/>
            <a:ext cx="7772400" cy="1470025"/>
          </a:xfrm>
        </p:spPr>
        <p:txBody>
          <a:bodyPr/>
          <a:lstStyle>
            <a:lvl1pPr algn="r">
              <a:defRPr sz="32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057400" y="5232400"/>
            <a:ext cx="6400800" cy="62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9" descr="LN_CAM11_ThemeLogo_SM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3100" y="736600"/>
            <a:ext cx="5329936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14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4326" y="5029200"/>
            <a:ext cx="2133600" cy="365125"/>
          </a:xfrm>
          <a:prstGeom prst="rect">
            <a:avLst/>
          </a:prstGeom>
        </p:spPr>
        <p:txBody>
          <a:bodyPr/>
          <a:lstStyle/>
          <a:p>
            <a:fld id="{09918F34-C6FF-41F4-A609-1F682628DEFC}" type="slidenum">
              <a:rPr lang="en-TT" smtClean="0"/>
              <a:pPr/>
              <a:t>‹#›</a:t>
            </a:fld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xmlns="" val="331924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4326" y="5029200"/>
            <a:ext cx="2133600" cy="365125"/>
          </a:xfrm>
          <a:prstGeom prst="rect">
            <a:avLst/>
          </a:prstGeom>
        </p:spPr>
        <p:txBody>
          <a:bodyPr/>
          <a:lstStyle/>
          <a:p>
            <a:fld id="{09918F34-C6FF-41F4-A609-1F682628DEFC}" type="slidenum">
              <a:rPr lang="en-TT" smtClean="0"/>
              <a:pPr/>
              <a:t>‹#›</a:t>
            </a:fld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xmlns="" val="99358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94326" y="5029200"/>
            <a:ext cx="2133600" cy="365125"/>
          </a:xfrm>
          <a:prstGeom prst="rect">
            <a:avLst/>
          </a:prstGeom>
        </p:spPr>
        <p:txBody>
          <a:bodyPr/>
          <a:lstStyle/>
          <a:p>
            <a:fld id="{09918F34-C6FF-41F4-A609-1F682628DEFC}" type="slidenum">
              <a:rPr lang="en-TT" smtClean="0"/>
              <a:pPr/>
              <a:t>‹#›</a:t>
            </a:fld>
            <a:endParaRPr lang="en-TT" dirty="0"/>
          </a:p>
        </p:txBody>
      </p:sp>
      <p:pic>
        <p:nvPicPr>
          <p:cNvPr id="5" name="Picture 4" descr="LN_PPT_IntroSlide_R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466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39946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EF486B9-82BC-47F9-B83C-07A34D121DDC}" type="slidenum">
              <a:rPr lang="en-TT" smtClean="0"/>
              <a:pPr/>
              <a:t>‹#›</a:t>
            </a:fld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xmlns="" val="271276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</p:spTree>
    <p:extLst>
      <p:ext uri="{BB962C8B-B14F-4D97-AF65-F5344CB8AC3E}">
        <p14:creationId xmlns:p14="http://schemas.microsoft.com/office/powerpoint/2010/main" xmlns="" val="107372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42424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4326" y="5029200"/>
            <a:ext cx="2133600" cy="365125"/>
          </a:xfrm>
          <a:prstGeom prst="rect">
            <a:avLst/>
          </a:prstGeom>
        </p:spPr>
        <p:txBody>
          <a:bodyPr/>
          <a:lstStyle/>
          <a:p>
            <a:fld id="{09918F34-C6FF-41F4-A609-1F682628DEFC}" type="slidenum">
              <a:rPr lang="en-TT" smtClean="0"/>
              <a:pPr/>
              <a:t>‹#›</a:t>
            </a:fld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xmlns="" val="284960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094326" y="5029200"/>
            <a:ext cx="2133600" cy="365125"/>
          </a:xfrm>
          <a:prstGeom prst="rect">
            <a:avLst/>
          </a:prstGeom>
        </p:spPr>
        <p:txBody>
          <a:bodyPr/>
          <a:lstStyle/>
          <a:p>
            <a:fld id="{09918F34-C6FF-41F4-A609-1F682628DEFC}" type="slidenum">
              <a:rPr lang="en-TT" smtClean="0"/>
              <a:pPr/>
              <a:t>‹#›</a:t>
            </a:fld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xmlns="" val="31681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4326" y="5029200"/>
            <a:ext cx="2133600" cy="365125"/>
          </a:xfrm>
          <a:prstGeom prst="rect">
            <a:avLst/>
          </a:prstGeom>
        </p:spPr>
        <p:txBody>
          <a:bodyPr/>
          <a:lstStyle/>
          <a:p>
            <a:fld id="{09918F34-C6FF-41F4-A609-1F682628DEFC}" type="slidenum">
              <a:rPr lang="en-TT" smtClean="0"/>
              <a:pPr/>
              <a:t>‹#›</a:t>
            </a:fld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xmlns="" val="365544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T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4326" y="5029200"/>
            <a:ext cx="2133600" cy="365125"/>
          </a:xfrm>
          <a:prstGeom prst="rect">
            <a:avLst/>
          </a:prstGeom>
        </p:spPr>
        <p:txBody>
          <a:bodyPr/>
          <a:lstStyle/>
          <a:p>
            <a:fld id="{09918F34-C6FF-41F4-A609-1F682628DEFC}" type="slidenum">
              <a:rPr lang="en-TT" smtClean="0"/>
              <a:pPr/>
              <a:t>‹#›</a:t>
            </a:fld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xmlns="" val="325441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LN_PPT_BodySlide_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T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TT" dirty="0"/>
          </a:p>
        </p:txBody>
      </p:sp>
      <p:pic>
        <p:nvPicPr>
          <p:cNvPr id="8" name="Picture 7" descr="LN_RiskSolutions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759700" y="6339946"/>
            <a:ext cx="936452" cy="249720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264275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EEF486B9-82BC-47F9-B83C-07A34D121DDC}" type="slidenum">
              <a:rPr lang="en-TT" smtClean="0"/>
              <a:pPr/>
              <a:t>‹#›</a:t>
            </a:fld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xmlns="" val="347020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4" r:id="rId4"/>
    <p:sldLayoutId id="2147483651" r:id="rId5"/>
    <p:sldLayoutId id="2147483652" r:id="rId6"/>
    <p:sldLayoutId id="2147483653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1" kern="12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4000" dirty="0" smtClean="0">
                <a:solidFill>
                  <a:srgbClr val="808080"/>
                </a:solidFill>
              </a:rPr>
              <a:t>Credit </a:t>
            </a:r>
            <a:r>
              <a:rPr lang="en-US" sz="4000" b="1" dirty="0" smtClean="0">
                <a:solidFill>
                  <a:srgbClr val="808080"/>
                </a:solidFill>
              </a:rPr>
              <a:t>Scoring </a:t>
            </a:r>
          </a:p>
          <a:p>
            <a:pPr>
              <a:buFontTx/>
              <a:buNone/>
              <a:defRPr/>
            </a:pPr>
            <a:endParaRPr lang="en-US" sz="2400" b="1" dirty="0" smtClean="0">
              <a:solidFill>
                <a:srgbClr val="808080"/>
              </a:solidFill>
            </a:endParaRPr>
          </a:p>
          <a:p>
            <a:pPr>
              <a:buFontTx/>
              <a:buNone/>
              <a:defRPr/>
            </a:pPr>
            <a:endParaRPr lang="en-US" sz="2400" b="1" dirty="0" smtClean="0">
              <a:solidFill>
                <a:srgbClr val="808080"/>
              </a:solidFill>
            </a:endParaRPr>
          </a:p>
          <a:p>
            <a:pPr>
              <a:buFontTx/>
              <a:buNone/>
              <a:defRPr/>
            </a:pPr>
            <a:endParaRPr lang="en-US" sz="2400" b="1" dirty="0" smtClean="0">
              <a:solidFill>
                <a:srgbClr val="808080"/>
              </a:solidFill>
            </a:endParaRPr>
          </a:p>
          <a:p>
            <a:pPr>
              <a:buFontTx/>
              <a:buNone/>
              <a:defRPr/>
            </a:pPr>
            <a:endParaRPr lang="en-US" sz="2400" b="1" dirty="0" smtClean="0">
              <a:solidFill>
                <a:srgbClr val="808080"/>
              </a:solidFill>
            </a:endParaRPr>
          </a:p>
          <a:p>
            <a:pPr>
              <a:buFontTx/>
              <a:buNone/>
              <a:defRPr/>
            </a:pPr>
            <a:endParaRPr lang="en-US" sz="2400" b="1" dirty="0" smtClean="0">
              <a:solidFill>
                <a:srgbClr val="808080"/>
              </a:solidFill>
            </a:endParaRPr>
          </a:p>
          <a:p>
            <a:pPr>
              <a:buFontTx/>
              <a:buNone/>
              <a:defRPr/>
            </a:pPr>
            <a:r>
              <a:rPr lang="en-US" sz="2400" b="1" dirty="0" smtClean="0">
                <a:solidFill>
                  <a:srgbClr val="808080"/>
                </a:solidFill>
              </a:rPr>
              <a:t>John Wilson, Director Analytics</a:t>
            </a:r>
          </a:p>
          <a:p>
            <a:pPr>
              <a:buFontTx/>
              <a:buNone/>
              <a:defRPr/>
            </a:pPr>
            <a:endParaRPr lang="en-US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971800" y="228600"/>
            <a:ext cx="6096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/>
              <a:t>CAS Ratemaking and Product Management</a:t>
            </a:r>
            <a:endParaRPr lang="en-US" sz="2400" b="1" dirty="0"/>
          </a:p>
          <a:p>
            <a:pPr>
              <a:defRPr/>
            </a:pPr>
            <a:r>
              <a:rPr lang="en-US" b="1" dirty="0" smtClean="0"/>
              <a:t>Spring 2012 – March 20</a:t>
            </a:r>
            <a:endParaRPr lang="en-US" b="1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3733800" y="6248400"/>
            <a:ext cx="2133600" cy="476250"/>
          </a:xfrm>
          <a:prstGeom prst="rect">
            <a:avLst/>
          </a:prstGeom>
          <a:noFill/>
        </p:spPr>
        <p:txBody>
          <a:bodyPr/>
          <a:lstStyle/>
          <a:p>
            <a:fld id="{CA062D48-153D-46EC-A320-B2176DBCAC38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3"/>
          <p:cNvSpPr>
            <a:spLocks noChangeArrowheads="1"/>
          </p:cNvSpPr>
          <p:nvPr/>
        </p:nvSpPr>
        <p:spPr bwMode="auto">
          <a:xfrm>
            <a:off x="-34636" y="5181600"/>
            <a:ext cx="1051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prstTxWarp prst="textNoShape">
              <a:avLst/>
            </a:prstTxWarp>
          </a:bodyPr>
          <a:lstStyle/>
          <a:p>
            <a:pPr marL="522287" lvl="1" indent="-28575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en-US" b="1" dirty="0" smtClean="0"/>
              <a:t>Inquiry counts have dropped dramatically, while average trade age has increased</a:t>
            </a:r>
          </a:p>
          <a:p>
            <a:pPr marL="522287" lvl="1" indent="-28575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en-US" b="1" dirty="0" smtClean="0"/>
              <a:t>Revolving utilization has steadied after an initial drop;  bank / consumer changes</a:t>
            </a:r>
            <a:endParaRPr lang="en-US" b="1" dirty="0"/>
          </a:p>
          <a:p>
            <a:pPr marL="341313" indent="-341313" eaLnBrk="0" hangingPunct="0">
              <a:spcBef>
                <a:spcPct val="50000"/>
              </a:spcBef>
              <a:buFont typeface="Wingdings" pitchFamily="84" charset="2"/>
              <a:buChar char="Ø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838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 smtClean="0"/>
              <a:t>Attribute </a:t>
            </a:r>
            <a:r>
              <a:rPr lang="en-US" sz="3200" kern="1200" dirty="0" smtClean="0">
                <a:cs typeface="+mj-cs"/>
              </a:rPr>
              <a:t>Trends – Existing Business</a:t>
            </a:r>
          </a:p>
        </p:txBody>
      </p:sp>
      <p:sp>
        <p:nvSpPr>
          <p:cNvPr id="104451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629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F508AE4E-57D3-49C7-A6E7-5E0365DA7B1D}" type="slidenum">
              <a:rPr lang="en-US" smtClean="0">
                <a:solidFill>
                  <a:srgbClr val="FFFFFF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rPr>
              <a:pPr/>
              <a:t>10</a:t>
            </a:fld>
            <a:endParaRPr lang="en-US" dirty="0" smtClean="0">
              <a:solidFill>
                <a:srgbClr val="FFFFFF"/>
              </a:solidFill>
              <a:latin typeface="Arial" pitchFamily="84" charset="0"/>
              <a:ea typeface="ヒラギノ角ゴ Pro W3" pitchFamily="84" charset="-128"/>
              <a:cs typeface="ヒラギノ角ゴ Pro W3" pitchFamily="84" charset="-128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18351335"/>
              </p:ext>
            </p:extLst>
          </p:nvPr>
        </p:nvGraphicFramePr>
        <p:xfrm>
          <a:off x="152401" y="1371600"/>
          <a:ext cx="2895599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99306480"/>
              </p:ext>
            </p:extLst>
          </p:nvPr>
        </p:nvGraphicFramePr>
        <p:xfrm>
          <a:off x="3124200" y="1371600"/>
          <a:ext cx="28194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83216589"/>
              </p:ext>
            </p:extLst>
          </p:nvPr>
        </p:nvGraphicFramePr>
        <p:xfrm>
          <a:off x="6019800" y="1371600"/>
          <a:ext cx="2971800" cy="355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Slide Number Placeholder 4"/>
          <p:cNvSpPr txBox="1">
            <a:spLocks noGrp="1"/>
          </p:cNvSpPr>
          <p:nvPr/>
        </p:nvSpPr>
        <p:spPr bwMode="auto">
          <a:xfrm>
            <a:off x="43434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7" tIns="45704" rIns="91407" bIns="45704">
            <a:prstTxWarp prst="textNoShape">
              <a:avLst/>
            </a:prstTxWarp>
          </a:bodyPr>
          <a:lstStyle/>
          <a:p>
            <a:pPr eaLnBrk="0" hangingPunct="0"/>
            <a:fld id="{8E1C6F07-BC40-4B37-BE37-7935A0E19EAC}" type="slidenum">
              <a:rPr lang="en-US" sz="1100">
                <a:solidFill>
                  <a:srgbClr val="000000"/>
                </a:solidFill>
              </a:rPr>
              <a:pPr eaLnBrk="0" hangingPunct="0"/>
              <a:t>10</a:t>
            </a:fld>
            <a:endParaRPr lang="en-US" sz="1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3733800" y="6248400"/>
            <a:ext cx="2133600" cy="476250"/>
          </a:xfrm>
          <a:prstGeom prst="rect">
            <a:avLst/>
          </a:prstGeom>
          <a:noFill/>
        </p:spPr>
        <p:txBody>
          <a:bodyPr/>
          <a:lstStyle/>
          <a:p>
            <a:fld id="{28B6FAC1-7DB0-4824-BD06-762E0122516D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610600" cy="48006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What are Credit-based Insurance Scores?</a:t>
            </a:r>
          </a:p>
          <a:p>
            <a:pPr algn="ctr" eaLnBrk="1" hangingPunct="1">
              <a:buFontTx/>
              <a:buNone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A numeric representation of relative insurance claim risk based on consumer credit details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 b="0" dirty="0" smtClean="0">
                <a:solidFill>
                  <a:schemeClr val="tx1"/>
                </a:solidFill>
              </a:rPr>
              <a:t> Most are “bowling” scores (higher scores indicate lower risk) but some are “golf” scores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 b="0" dirty="0" smtClean="0">
                <a:solidFill>
                  <a:schemeClr val="tx1"/>
                </a:solidFill>
              </a:rPr>
              <a:t> An objective, consistent, and effective tool used with other risk factors (ex. prior claims) to better estimate future claims risk and cost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3733800" y="6248400"/>
            <a:ext cx="2133600" cy="476250"/>
          </a:xfrm>
          <a:prstGeom prst="rect">
            <a:avLst/>
          </a:prstGeom>
          <a:noFill/>
        </p:spPr>
        <p:txBody>
          <a:bodyPr/>
          <a:lstStyle/>
          <a:p>
            <a:fld id="{28B6FAC1-7DB0-4824-BD06-762E0122516D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8153400" cy="5334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What Data is Considered?</a:t>
            </a:r>
          </a:p>
          <a:p>
            <a:pPr algn="ctr" eaLnBrk="1" hangingPunct="1">
              <a:buFontTx/>
              <a:buNone/>
            </a:pPr>
            <a:endParaRPr lang="en-US" sz="4400" b="1" dirty="0" smtClean="0">
              <a:solidFill>
                <a:schemeClr val="tx1"/>
              </a:solidFill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en-US" sz="2900" b="0" dirty="0" smtClean="0">
                <a:solidFill>
                  <a:schemeClr val="tx1"/>
                </a:solidFill>
              </a:rPr>
              <a:t>How long you’ve had credit established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900" b="0" dirty="0" smtClean="0">
                <a:solidFill>
                  <a:schemeClr val="tx1"/>
                </a:solidFill>
              </a:rPr>
              <a:t> The numbers and types of accounts you hold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900" b="0" dirty="0" smtClean="0">
                <a:solidFill>
                  <a:schemeClr val="tx1"/>
                </a:solidFill>
              </a:rPr>
              <a:t> Indications of recent activity, such as inquiries and newly opened accounts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900" b="0" dirty="0" smtClean="0">
                <a:solidFill>
                  <a:schemeClr val="tx1"/>
                </a:solidFill>
              </a:rPr>
              <a:t> The degree of utilization on accounts, and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900" b="0" dirty="0" smtClean="0">
                <a:solidFill>
                  <a:schemeClr val="tx1"/>
                </a:solidFill>
              </a:rPr>
              <a:t> Payment history, including timeliness as well as adverse public records or collection items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3733800" y="6248400"/>
            <a:ext cx="2133600" cy="476250"/>
          </a:xfrm>
          <a:prstGeom prst="rect">
            <a:avLst/>
          </a:prstGeom>
          <a:noFill/>
        </p:spPr>
        <p:txBody>
          <a:bodyPr/>
          <a:lstStyle/>
          <a:p>
            <a:fld id="{28B6FAC1-7DB0-4824-BD06-762E0122516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610600" cy="5334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What’s Not Considered?</a:t>
            </a:r>
          </a:p>
          <a:p>
            <a:pPr eaLnBrk="1" hangingPunct="1">
              <a:buClr>
                <a:srgbClr val="C00000"/>
              </a:buCl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Factors such as gender, marital status, age, address, occupation, or education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 b="0" dirty="0" smtClean="0">
                <a:solidFill>
                  <a:schemeClr val="tx1"/>
                </a:solidFill>
              </a:rPr>
              <a:t> Inquiries made for account review, promotional, or insurance or consumer disclosure purposes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 b="0" dirty="0" smtClean="0">
                <a:solidFill>
                  <a:schemeClr val="tx1"/>
                </a:solidFill>
              </a:rPr>
              <a:t> Multiple inquiries for auto finance or mortgage finance when made within a 30 day period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 b="0" dirty="0" smtClean="0">
                <a:solidFill>
                  <a:schemeClr val="tx1"/>
                </a:solidFill>
              </a:rPr>
              <a:t> Collection items designated as medical on the credit report  </a:t>
            </a:r>
            <a:endParaRPr lang="en-US" sz="24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3733800" y="6248400"/>
            <a:ext cx="2133600" cy="476250"/>
          </a:xfrm>
          <a:prstGeom prst="rect">
            <a:avLst/>
          </a:prstGeom>
          <a:noFill/>
        </p:spPr>
        <p:txBody>
          <a:bodyPr/>
          <a:lstStyle/>
          <a:p>
            <a:fld id="{28B6FAC1-7DB0-4824-BD06-762E0122516D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"/>
            <a:ext cx="8458200" cy="5287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How Do They Differ From Lending Scores?</a:t>
            </a:r>
          </a:p>
          <a:p>
            <a:pPr algn="ctr" eaLnBrk="1" hangingPunct="1">
              <a:buFontTx/>
              <a:buNone/>
            </a:pPr>
            <a:endParaRPr lang="en-US" sz="3600" b="1" dirty="0" smtClean="0">
              <a:solidFill>
                <a:schemeClr val="tx1"/>
              </a:solidFill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900" dirty="0" smtClean="0">
                <a:solidFill>
                  <a:schemeClr val="tx1"/>
                </a:solidFill>
              </a:rPr>
              <a:t> Insurance Models ≠ Financial Models</a:t>
            </a:r>
          </a:p>
          <a:p>
            <a:pPr eaLnBrk="1" hangingPunct="1">
              <a:buNone/>
            </a:pPr>
            <a:endParaRPr lang="en-US" dirty="0" smtClean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609600" y="2743201"/>
            <a:ext cx="3962400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dirty="0" smtClean="0"/>
              <a:t> Insurance </a:t>
            </a:r>
            <a:r>
              <a:rPr lang="en-US" dirty="0"/>
              <a:t>Models are developed on </a:t>
            </a:r>
            <a:r>
              <a:rPr lang="en-US" b="1" i="1" dirty="0"/>
              <a:t>historical insurance losses</a:t>
            </a:r>
          </a:p>
          <a:p>
            <a:pPr marL="0" lvl="1"/>
            <a:endParaRPr lang="en-US" dirty="0"/>
          </a:p>
          <a:p>
            <a:pPr marL="0" lvl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dirty="0" smtClean="0"/>
              <a:t> Insurance Scores </a:t>
            </a:r>
            <a:r>
              <a:rPr lang="en-US" dirty="0"/>
              <a:t>rank order</a:t>
            </a:r>
            <a:r>
              <a:rPr lang="en-US" b="1" i="1" dirty="0"/>
              <a:t> </a:t>
            </a:r>
            <a:r>
              <a:rPr lang="en-US" b="1" i="1" dirty="0" smtClean="0"/>
              <a:t>claim frequency or a similar metric</a:t>
            </a:r>
          </a:p>
          <a:p>
            <a:pPr marL="0" lvl="1">
              <a:buClr>
                <a:srgbClr val="C00000"/>
              </a:buClr>
              <a:buFont typeface="Wingdings" pitchFamily="2" charset="2"/>
              <a:buChar char="q"/>
            </a:pPr>
            <a:endParaRPr lang="en-US" b="1" i="1" dirty="0"/>
          </a:p>
          <a:p>
            <a:pPr marL="0" lvl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dirty="0" smtClean="0"/>
              <a:t>Insurance scores are not as dependent on derogatory behavior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800600" y="2743200"/>
            <a:ext cx="3962400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dirty="0" smtClean="0"/>
              <a:t> Financial </a:t>
            </a:r>
            <a:r>
              <a:rPr lang="en-US" dirty="0"/>
              <a:t>Models are developed on </a:t>
            </a:r>
            <a:r>
              <a:rPr lang="en-US" b="1" i="1" dirty="0"/>
              <a:t>bad </a:t>
            </a:r>
            <a:r>
              <a:rPr lang="en-US" b="1" i="1" dirty="0" smtClean="0"/>
              <a:t>debts or 90+ delinquencies </a:t>
            </a:r>
            <a:endParaRPr lang="en-US" b="1" i="1" dirty="0"/>
          </a:p>
          <a:p>
            <a:pPr marL="0" lvl="1"/>
            <a:endParaRPr lang="en-US" dirty="0"/>
          </a:p>
          <a:p>
            <a:pPr marL="0" lvl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dirty="0" smtClean="0"/>
              <a:t> Financial </a:t>
            </a:r>
            <a:r>
              <a:rPr lang="en-US" dirty="0"/>
              <a:t>Scores rank order </a:t>
            </a:r>
            <a:r>
              <a:rPr lang="en-US" dirty="0" smtClean="0"/>
              <a:t>the odds of </a:t>
            </a:r>
            <a:r>
              <a:rPr lang="en-US" b="1" i="1" dirty="0" smtClean="0"/>
              <a:t>credit </a:t>
            </a:r>
            <a:r>
              <a:rPr lang="en-US" b="1" i="1" dirty="0"/>
              <a:t>“bads</a:t>
            </a:r>
            <a:r>
              <a:rPr lang="en-US" b="1" i="1" dirty="0" smtClean="0"/>
              <a:t>”</a:t>
            </a:r>
          </a:p>
          <a:p>
            <a:pPr marL="0" lvl="1">
              <a:buClr>
                <a:srgbClr val="C00000"/>
              </a:buClr>
              <a:buFont typeface="Wingdings" pitchFamily="2" charset="2"/>
              <a:buChar char="q"/>
            </a:pPr>
            <a:endParaRPr lang="en-US" b="1" i="1" dirty="0"/>
          </a:p>
          <a:p>
            <a:pPr marL="0" lvl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dirty="0" smtClean="0"/>
              <a:t> Financial scores are more sensitive to credit delinquencies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3657600" y="6248400"/>
            <a:ext cx="2133600" cy="476250"/>
          </a:xfrm>
          <a:prstGeom prst="rect">
            <a:avLst/>
          </a:prstGeom>
          <a:noFill/>
        </p:spPr>
        <p:txBody>
          <a:bodyPr/>
          <a:lstStyle/>
          <a:p>
            <a:fld id="{28B6FAC1-7DB0-4824-BD06-762E0122516D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"/>
            <a:ext cx="8458200" cy="56388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How is Their Use Regulated?</a:t>
            </a:r>
          </a:p>
          <a:p>
            <a:pPr algn="ctr" eaLnBrk="1" hangingPunct="1">
              <a:buFontTx/>
              <a:buNone/>
            </a:pPr>
            <a:endParaRPr lang="en-US" sz="4400" b="1" dirty="0" smtClean="0">
              <a:solidFill>
                <a:schemeClr val="tx1"/>
              </a:solidFill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</a:rPr>
              <a:t>LexisNexis is a Consumer Reporting Agency under the federal FCRA and state analogues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600" b="0" dirty="0" smtClean="0">
                <a:solidFill>
                  <a:schemeClr val="tx1"/>
                </a:solidFill>
              </a:rPr>
              <a:t> We provide disclosure and facilitate dispute resolution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600" b="0" dirty="0" smtClean="0">
                <a:solidFill>
                  <a:schemeClr val="tx1"/>
                </a:solidFill>
              </a:rPr>
              <a:t> Because insurance is regulated at the state level, we conform to specific state statutes, guidelines, and regulations (ex. NCOIL) 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600" b="0" dirty="0" smtClean="0">
                <a:solidFill>
                  <a:schemeClr val="tx1"/>
                </a:solidFill>
              </a:rPr>
              <a:t> We work with state insurance departments to explain our models and try to gain approval for their use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600" b="0" dirty="0" smtClean="0">
                <a:solidFill>
                  <a:schemeClr val="tx1"/>
                </a:solidFill>
              </a:rPr>
              <a:t> We are not an insurance company; we don’t set rates or provide advisory services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lide Number Placeholder 4"/>
          <p:cNvSpPr txBox="1">
            <a:spLocks noGrp="1"/>
          </p:cNvSpPr>
          <p:nvPr/>
        </p:nvSpPr>
        <p:spPr bwMode="auto">
          <a:xfrm>
            <a:off x="43434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7" tIns="45704" rIns="91407" bIns="45704">
            <a:prstTxWarp prst="textNoShape">
              <a:avLst/>
            </a:prstTxWarp>
          </a:bodyPr>
          <a:lstStyle/>
          <a:p>
            <a:pPr eaLnBrk="0" hangingPunct="0"/>
            <a:fld id="{8E1C6F07-BC40-4B37-BE37-7935A0E19EAC}" type="slidenum">
              <a:rPr lang="en-US" sz="1100">
                <a:solidFill>
                  <a:srgbClr val="000000"/>
                </a:solidFill>
              </a:rPr>
              <a:pPr eaLnBrk="0" hangingPunct="0"/>
              <a:t>7</a:t>
            </a:fld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304800"/>
            <a:ext cx="8382000" cy="5334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600" kern="1200" dirty="0" smtClean="0">
                <a:cs typeface="+mj-cs"/>
              </a:rPr>
              <a:t>Insurance Credit Score Trends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28600" y="762000"/>
            <a:ext cx="86106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prstTxWarp prst="textNoShape">
              <a:avLst/>
            </a:prstTxWarp>
          </a:bodyPr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C00000"/>
              </a:buClr>
              <a:buSzPct val="120000"/>
              <a:buFontTx/>
              <a:buBlip>
                <a:blip r:embed="rId3"/>
              </a:buBlip>
            </a:pPr>
            <a:endParaRPr lang="en-US" sz="2000" b="1" dirty="0">
              <a:solidFill>
                <a:srgbClr val="CC0033"/>
              </a:solidFill>
            </a:endParaRPr>
          </a:p>
          <a:p>
            <a:pPr marL="342900" lvl="1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C00000"/>
              </a:buClr>
              <a:buSzPct val="120000"/>
              <a:buFontTx/>
              <a:buBlip>
                <a:blip r:embed="rId3"/>
              </a:buBlip>
            </a:pPr>
            <a:endParaRPr lang="en-US" sz="2000" b="1" dirty="0">
              <a:solidFill>
                <a:srgbClr val="CC0033"/>
              </a:solidFill>
            </a:endParaRPr>
          </a:p>
          <a:p>
            <a:pPr marL="0" lvl="1" eaLnBrk="0" hangingPunct="0">
              <a:spcBef>
                <a:spcPct val="20000"/>
              </a:spcBef>
              <a:buClr>
                <a:srgbClr val="C00000"/>
              </a:buClr>
              <a:buSzPct val="120000"/>
            </a:pP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endParaRPr lang="en-US" sz="2400" b="1" dirty="0">
              <a:solidFill>
                <a:srgbClr val="FF0000"/>
              </a:solidFill>
            </a:endParaRPr>
          </a:p>
          <a:p>
            <a:pPr marL="342900" lvl="1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595959"/>
              </a:buClr>
              <a:buSzPct val="70000"/>
            </a:pPr>
            <a:endParaRPr lang="en-US" dirty="0">
              <a:solidFill>
                <a:srgbClr val="666666"/>
              </a:solidFill>
            </a:endParaRPr>
          </a:p>
          <a:p>
            <a:pPr marL="800100" lvl="2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US" sz="2800" dirty="0" smtClean="0"/>
              <a:t>We track two different populations</a:t>
            </a:r>
            <a:endParaRPr lang="en-US" sz="2800" dirty="0"/>
          </a:p>
          <a:p>
            <a:pPr marL="342900" lvl="1" indent="-342900" eaLnBrk="0" hangingPunct="0">
              <a:lnSpc>
                <a:spcPct val="5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endParaRPr lang="en-US" sz="2800" dirty="0"/>
          </a:p>
          <a:p>
            <a:pPr marL="800100" lvl="2" indent="-3429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US" sz="2800" dirty="0" smtClean="0"/>
              <a:t>Activity in the Market (drawn from our NCF transactions), and </a:t>
            </a:r>
            <a:endParaRPr lang="en-US" sz="2800" dirty="0"/>
          </a:p>
          <a:p>
            <a:pPr marL="342900" lvl="1" indent="-342900" eaLnBrk="0" hangingPunct="0">
              <a:lnSpc>
                <a:spcPct val="5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endParaRPr lang="en-US" sz="2800" dirty="0"/>
          </a:p>
          <a:p>
            <a:pPr marL="800100" lvl="2" indent="-3429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US" sz="2800" dirty="0" smtClean="0"/>
              <a:t>A large retro sample (proxy for existing business)</a:t>
            </a:r>
            <a:endParaRPr lang="en-US" sz="2800" b="1" u="sng" dirty="0"/>
          </a:p>
          <a:p>
            <a:pPr marL="342900" lvl="1" indent="-342900" eaLnBrk="0" hangingPunct="0">
              <a:lnSpc>
                <a:spcPct val="5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endParaRPr lang="en-US" sz="2800" dirty="0"/>
          </a:p>
          <a:p>
            <a:pPr marL="800100" lvl="2" indent="-3429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US" sz="2800" dirty="0" smtClean="0"/>
              <a:t>What changes are we seeing?</a:t>
            </a:r>
            <a:endParaRPr lang="en-US" sz="2800" dirty="0">
              <a:solidFill>
                <a:schemeClr val="accent2"/>
              </a:solidFill>
            </a:endParaRPr>
          </a:p>
          <a:p>
            <a:pPr marL="1657350" lvl="3" indent="-285750" eaLnBrk="0" hangingPunct="0">
              <a:lnSpc>
                <a:spcPct val="80000"/>
              </a:lnSpc>
              <a:spcBef>
                <a:spcPct val="20000"/>
              </a:spcBef>
              <a:buClr>
                <a:srgbClr val="595959"/>
              </a:buClr>
              <a:buSzPct val="70000"/>
            </a:pPr>
            <a:endParaRPr lang="en-US" sz="1600" dirty="0"/>
          </a:p>
          <a:p>
            <a:pPr marL="1657350" lvl="3" indent="-285750" eaLnBrk="0" hangingPunct="0">
              <a:spcAft>
                <a:spcPct val="50000"/>
              </a:spcAft>
              <a:buClr>
                <a:schemeClr val="tx1"/>
              </a:buClr>
              <a:buSzPct val="70000"/>
              <a:buFont typeface="Wingdings" pitchFamily="84" charset="2"/>
              <a:buChar char="Ø"/>
            </a:pPr>
            <a:endParaRPr lang="en-US" sz="600" dirty="0"/>
          </a:p>
          <a:p>
            <a:pPr marL="1657350" lvl="3" indent="-285750" eaLnBrk="0" hangingPunct="0">
              <a:spcAft>
                <a:spcPct val="50000"/>
              </a:spcAft>
              <a:buClr>
                <a:srgbClr val="C00000"/>
              </a:buClr>
              <a:buFont typeface="Wingdings" pitchFamily="84" charset="2"/>
              <a:buChar char="v"/>
            </a:pPr>
            <a:endParaRPr lang="en-US" sz="1400" dirty="0"/>
          </a:p>
        </p:txBody>
      </p:sp>
      <p:sp>
        <p:nvSpPr>
          <p:cNvPr id="9421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453313" y="6515100"/>
            <a:ext cx="1600200" cy="168275"/>
          </a:xfrm>
          <a:prstGeom prst="rect">
            <a:avLst/>
          </a:prstGeom>
          <a:noFill/>
        </p:spPr>
        <p:txBody>
          <a:bodyPr/>
          <a:lstStyle/>
          <a:p>
            <a:fld id="{F8DECEBD-1522-4B28-B81F-86C578056FEE}" type="slidenum">
              <a:rPr lang="en-US" smtClean="0">
                <a:solidFill>
                  <a:srgbClr val="FFFFFF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rPr>
              <a:pPr/>
              <a:t>7</a:t>
            </a:fld>
            <a:endParaRPr lang="en-US" dirty="0" smtClean="0">
              <a:solidFill>
                <a:srgbClr val="FFFFFF"/>
              </a:solidFill>
              <a:latin typeface="Arial" pitchFamily="84" charset="0"/>
              <a:ea typeface="ヒラギノ角ゴ Pro W3" pitchFamily="84" charset="-128"/>
              <a:cs typeface="ヒラギノ角ゴ Pro W3" pitchFamily="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Attract Auto Score Trends – New Business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95401"/>
          <a:ext cx="8229600" cy="380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EF486B9-82BC-47F9-B83C-07A34D121DDC}" type="slidenum">
              <a:rPr lang="en-TT" smtClean="0"/>
              <a:pPr/>
              <a:t>8</a:t>
            </a:fld>
            <a:endParaRPr lang="en-TT" dirty="0"/>
          </a:p>
        </p:txBody>
      </p:sp>
      <p:sp>
        <p:nvSpPr>
          <p:cNvPr id="6" name="Rectangle 5"/>
          <p:cNvSpPr/>
          <p:nvPr/>
        </p:nvSpPr>
        <p:spPr>
          <a:xfrm>
            <a:off x="685800" y="5221272"/>
            <a:ext cx="70104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9437" lvl="1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en-US" dirty="0" smtClean="0"/>
              <a:t>All regions are seeing small, gradual score improvements</a:t>
            </a:r>
          </a:p>
          <a:p>
            <a:pPr marL="579437" lvl="1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en-US" dirty="0" smtClean="0"/>
              <a:t>Western and Southern regions improved more from 2009 to 2010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3"/>
          <p:cNvSpPr>
            <a:spLocks noChangeArrowheads="1"/>
          </p:cNvSpPr>
          <p:nvPr/>
        </p:nvSpPr>
        <p:spPr bwMode="auto">
          <a:xfrm>
            <a:off x="0" y="5181600"/>
            <a:ext cx="1051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prstTxWarp prst="textNoShape">
              <a:avLst/>
            </a:prstTxWarp>
          </a:bodyPr>
          <a:lstStyle/>
          <a:p>
            <a:pPr marL="579437" lvl="1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en-US" b="1" dirty="0" smtClean="0"/>
              <a:t>Attract Auto 3.0 Scores on this large retro sample get slightly better each year</a:t>
            </a:r>
          </a:p>
          <a:p>
            <a:pPr marL="579437" lvl="1" indent="-342900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en-US" b="1" dirty="0" smtClean="0"/>
              <a:t>Adverse Public Records are up overall, but annual increase is relatively small</a:t>
            </a:r>
            <a:endParaRPr lang="en-US" b="1" dirty="0"/>
          </a:p>
          <a:p>
            <a:pPr marL="341313" indent="-341313" eaLnBrk="0" hangingPunct="0">
              <a:spcBef>
                <a:spcPct val="50000"/>
              </a:spcBef>
              <a:buFont typeface="Wingdings" pitchFamily="84" charset="2"/>
              <a:buChar char="Ø"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838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 smtClean="0"/>
              <a:t>Attribute </a:t>
            </a:r>
            <a:r>
              <a:rPr lang="en-US" sz="3200" kern="1200" dirty="0" smtClean="0">
                <a:cs typeface="+mj-cs"/>
              </a:rPr>
              <a:t>Trends – Existing Business</a:t>
            </a:r>
          </a:p>
        </p:txBody>
      </p:sp>
      <p:sp>
        <p:nvSpPr>
          <p:cNvPr id="104451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629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F508AE4E-57D3-49C7-A6E7-5E0365DA7B1D}" type="slidenum">
              <a:rPr lang="en-US" smtClean="0">
                <a:solidFill>
                  <a:srgbClr val="FFFFFF"/>
                </a:solidFill>
                <a:latin typeface="Arial" pitchFamily="84" charset="0"/>
                <a:ea typeface="ヒラギノ角ゴ Pro W3" pitchFamily="84" charset="-128"/>
                <a:cs typeface="ヒラギノ角ゴ Pro W3" pitchFamily="84" charset="-128"/>
              </a:rPr>
              <a:pPr/>
              <a:t>9</a:t>
            </a:fld>
            <a:endParaRPr lang="en-US" dirty="0" smtClean="0">
              <a:solidFill>
                <a:srgbClr val="FFFFFF"/>
              </a:solidFill>
              <a:latin typeface="Arial" pitchFamily="84" charset="0"/>
              <a:ea typeface="ヒラギノ角ゴ Pro W3" pitchFamily="84" charset="-128"/>
              <a:cs typeface="ヒラギノ角ゴ Pro W3" pitchFamily="84" charset="-128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30587411"/>
              </p:ext>
            </p:extLst>
          </p:nvPr>
        </p:nvGraphicFramePr>
        <p:xfrm>
          <a:off x="152400" y="1295400"/>
          <a:ext cx="4114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7513053"/>
              </p:ext>
            </p:extLst>
          </p:nvPr>
        </p:nvGraphicFramePr>
        <p:xfrm>
          <a:off x="4648200" y="1295400"/>
          <a:ext cx="3886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Slide Number Placeholder 4"/>
          <p:cNvSpPr txBox="1">
            <a:spLocks noGrp="1"/>
          </p:cNvSpPr>
          <p:nvPr/>
        </p:nvSpPr>
        <p:spPr bwMode="auto">
          <a:xfrm>
            <a:off x="43434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7" tIns="45704" rIns="91407" bIns="45704">
            <a:prstTxWarp prst="textNoShape">
              <a:avLst/>
            </a:prstTxWarp>
          </a:bodyPr>
          <a:lstStyle/>
          <a:p>
            <a:pPr eaLnBrk="0" hangingPunct="0"/>
            <a:fld id="{8E1C6F07-BC40-4B37-BE37-7935A0E19EAC}" type="slidenum">
              <a:rPr lang="en-US" sz="1100">
                <a:solidFill>
                  <a:srgbClr val="000000"/>
                </a:solidFill>
              </a:rPr>
              <a:pPr eaLnBrk="0" hangingPunct="0"/>
              <a:t>9</a:t>
            </a:fld>
            <a:endParaRPr lang="en-US" sz="1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14234</TotalTime>
  <Words>528</Words>
  <Application>Microsoft Office PowerPoint</Application>
  <PresentationFormat>On-screen Show (4:3)</PresentationFormat>
  <Paragraphs>88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Insurance Credit Score Trends </vt:lpstr>
      <vt:lpstr>National Attract Auto Score Trends – New Business</vt:lpstr>
      <vt:lpstr>Attribute Trends – Existing Business</vt:lpstr>
      <vt:lpstr>Attribute Trends – Existing Business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jacklync</dc:creator>
  <cp:lastModifiedBy>euj6w20</cp:lastModifiedBy>
  <cp:revision>53</cp:revision>
  <dcterms:created xsi:type="dcterms:W3CDTF">2011-08-15T21:20:13Z</dcterms:created>
  <dcterms:modified xsi:type="dcterms:W3CDTF">2012-03-09T15:10:57Z</dcterms:modified>
</cp:coreProperties>
</file>