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3.xml" ContentType="application/vnd.openxmlformats-officedocument.drawingml.chart+xml"/>
  <Override PartName="/ppt/theme/themeOverride2.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4.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4" r:id="rId4"/>
  </p:sldMasterIdLst>
  <p:notesMasterIdLst>
    <p:notesMasterId r:id="rId37"/>
  </p:notesMasterIdLst>
  <p:handoutMasterIdLst>
    <p:handoutMasterId r:id="rId38"/>
  </p:handoutMasterIdLst>
  <p:sldIdLst>
    <p:sldId id="338" r:id="rId5"/>
    <p:sldId id="380" r:id="rId6"/>
    <p:sldId id="360" r:id="rId7"/>
    <p:sldId id="361" r:id="rId8"/>
    <p:sldId id="345" r:id="rId9"/>
    <p:sldId id="341" r:id="rId10"/>
    <p:sldId id="342" r:id="rId11"/>
    <p:sldId id="362" r:id="rId12"/>
    <p:sldId id="346" r:id="rId13"/>
    <p:sldId id="363" r:id="rId14"/>
    <p:sldId id="364" r:id="rId15"/>
    <p:sldId id="365" r:id="rId16"/>
    <p:sldId id="350" r:id="rId17"/>
    <p:sldId id="366" r:id="rId18"/>
    <p:sldId id="351" r:id="rId19"/>
    <p:sldId id="353" r:id="rId20"/>
    <p:sldId id="367" r:id="rId21"/>
    <p:sldId id="368" r:id="rId22"/>
    <p:sldId id="369" r:id="rId23"/>
    <p:sldId id="374" r:id="rId24"/>
    <p:sldId id="376" r:id="rId25"/>
    <p:sldId id="377" r:id="rId26"/>
    <p:sldId id="378" r:id="rId27"/>
    <p:sldId id="375" r:id="rId28"/>
    <p:sldId id="359" r:id="rId29"/>
    <p:sldId id="354" r:id="rId30"/>
    <p:sldId id="379" r:id="rId31"/>
    <p:sldId id="373" r:id="rId32"/>
    <p:sldId id="352" r:id="rId33"/>
    <p:sldId id="370" r:id="rId34"/>
    <p:sldId id="371" r:id="rId35"/>
    <p:sldId id="372" r:id="rId36"/>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3333FF"/>
    <a:srgbClr val="00FF99"/>
    <a:srgbClr val="66CCFF"/>
    <a:srgbClr val="FF3300"/>
    <a:srgbClr val="FF9900"/>
    <a:srgbClr val="FFFF00"/>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5181" autoAdjust="0"/>
    <p:restoredTop sz="56654" autoAdjust="0"/>
  </p:normalViewPr>
  <p:slideViewPr>
    <p:cSldViewPr snapToGrid="0">
      <p:cViewPr varScale="1">
        <p:scale>
          <a:sx n="134" d="100"/>
          <a:sy n="134" d="100"/>
        </p:scale>
        <p:origin x="-1686" y="-78"/>
      </p:cViewPr>
      <p:guideLst>
        <p:guide orient="horz" pos="2160"/>
        <p:guide pos="2880"/>
      </p:guideLst>
    </p:cSldViewPr>
  </p:slideViewPr>
  <p:outlineViewPr>
    <p:cViewPr>
      <p:scale>
        <a:sx n="33" d="100"/>
        <a:sy n="33" d="100"/>
      </p:scale>
      <p:origin x="0" y="0"/>
    </p:cViewPr>
    <p:sldLst>
      <p:sld r:id="rId1" collapse="1"/>
    </p:sldLst>
  </p:outlineViewPr>
  <p:notesTextViewPr>
    <p:cViewPr>
      <p:scale>
        <a:sx n="66" d="100"/>
        <a:sy n="66" d="100"/>
      </p:scale>
      <p:origin x="0" y="0"/>
    </p:cViewPr>
  </p:notesTextViewPr>
  <p:sorterViewPr>
    <p:cViewPr>
      <p:scale>
        <a:sx n="100" d="100"/>
        <a:sy n="100" d="100"/>
      </p:scale>
      <p:origin x="0" y="0"/>
    </p:cViewPr>
  </p:sorterViewPr>
  <p:notesViewPr>
    <p:cSldViewPr snapToGrid="0">
      <p:cViewPr>
        <p:scale>
          <a:sx n="70" d="100"/>
          <a:sy n="70" d="100"/>
        </p:scale>
        <p:origin x="-4170" y="-870"/>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_rels/viewProps.xml.rels><?xml version="1.0" encoding="UTF-8" standalone="yes"?>
<Relationships xmlns="http://schemas.openxmlformats.org/package/2006/relationships"><Relationship Id="rId1"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366606517935259"/>
          <c:y val="5.1564343250156797E-2"/>
          <c:w val="0.85338268263342165"/>
          <c:h val="0.80297925074579901"/>
        </c:manualLayout>
      </c:layout>
      <c:lineChart>
        <c:grouping val="standard"/>
        <c:varyColors val="0"/>
        <c:ser>
          <c:idx val="0"/>
          <c:order val="0"/>
          <c:spPr>
            <a:ln>
              <a:solidFill>
                <a:srgbClr val="002060"/>
              </a:solidFill>
            </a:ln>
          </c:spPr>
          <c:marker>
            <c:spPr>
              <a:solidFill>
                <a:srgbClr val="002060"/>
              </a:solidFill>
              <a:ln>
                <a:solidFill>
                  <a:srgbClr val="002060"/>
                </a:solidFill>
              </a:ln>
            </c:spPr>
          </c:marker>
          <c:dPt>
            <c:idx val="18"/>
            <c:bubble3D val="0"/>
            <c:spPr>
              <a:ln>
                <a:solidFill>
                  <a:srgbClr val="002060"/>
                </a:solidFill>
                <a:prstDash val="dash"/>
              </a:ln>
            </c:spPr>
          </c:dPt>
          <c:cat>
            <c:numRef>
              <c:f>'20-yr Trends'!$C$9:$C$27</c:f>
              <c:numCache>
                <c:formatCode>mm/dd/yy</c:formatCode>
                <c:ptCount val="19"/>
                <c:pt idx="0">
                  <c:v>32492</c:v>
                </c:pt>
                <c:pt idx="1">
                  <c:v>32823</c:v>
                </c:pt>
                <c:pt idx="2">
                  <c:v>33245</c:v>
                </c:pt>
                <c:pt idx="3">
                  <c:v>33562</c:v>
                </c:pt>
                <c:pt idx="4">
                  <c:v>33949</c:v>
                </c:pt>
                <c:pt idx="5">
                  <c:v>34666</c:v>
                </c:pt>
                <c:pt idx="6">
                  <c:v>34940</c:v>
                </c:pt>
                <c:pt idx="7">
                  <c:v>35366</c:v>
                </c:pt>
                <c:pt idx="8">
                  <c:v>35718</c:v>
                </c:pt>
                <c:pt idx="9">
                  <c:v>36015</c:v>
                </c:pt>
                <c:pt idx="10">
                  <c:v>36539</c:v>
                </c:pt>
                <c:pt idx="11">
                  <c:v>36699</c:v>
                </c:pt>
                <c:pt idx="12">
                  <c:v>37320.459094939601</c:v>
                </c:pt>
                <c:pt idx="13">
                  <c:v>37667.013555682948</c:v>
                </c:pt>
                <c:pt idx="14">
                  <c:v>38072.070127794963</c:v>
                </c:pt>
                <c:pt idx="15">
                  <c:v>38413.315792157933</c:v>
                </c:pt>
                <c:pt idx="16">
                  <c:v>38800.519003411129</c:v>
                </c:pt>
                <c:pt idx="17">
                  <c:v>39147</c:v>
                </c:pt>
                <c:pt idx="18">
                  <c:v>40544</c:v>
                </c:pt>
              </c:numCache>
            </c:numRef>
          </c:cat>
          <c:val>
            <c:numRef>
              <c:f>'20-yr Trends'!$D$9:$D$27</c:f>
              <c:numCache>
                <c:formatCode>"$"#,##0</c:formatCode>
                <c:ptCount val="19"/>
                <c:pt idx="0">
                  <c:v>2526.8500000000022</c:v>
                </c:pt>
                <c:pt idx="1">
                  <c:v>2776.7799999999997</c:v>
                </c:pt>
                <c:pt idx="2">
                  <c:v>3157.23</c:v>
                </c:pt>
                <c:pt idx="3">
                  <c:v>3321.02</c:v>
                </c:pt>
                <c:pt idx="4">
                  <c:v>3418</c:v>
                </c:pt>
                <c:pt idx="5">
                  <c:v>3409</c:v>
                </c:pt>
                <c:pt idx="6">
                  <c:v>3432.3</c:v>
                </c:pt>
                <c:pt idx="7">
                  <c:v>3571</c:v>
                </c:pt>
                <c:pt idx="8">
                  <c:v>3693.38</c:v>
                </c:pt>
                <c:pt idx="9">
                  <c:v>3850.24</c:v>
                </c:pt>
                <c:pt idx="10">
                  <c:v>4306</c:v>
                </c:pt>
                <c:pt idx="11">
                  <c:v>4507.5200000000004</c:v>
                </c:pt>
                <c:pt idx="12">
                  <c:v>5349.28</c:v>
                </c:pt>
                <c:pt idx="13">
                  <c:v>5861.1900000000014</c:v>
                </c:pt>
                <c:pt idx="14">
                  <c:v>6267</c:v>
                </c:pt>
                <c:pt idx="15">
                  <c:v>6418.81</c:v>
                </c:pt>
                <c:pt idx="16">
                  <c:v>6803.05</c:v>
                </c:pt>
                <c:pt idx="17">
                  <c:v>7223.83</c:v>
                </c:pt>
                <c:pt idx="18">
                  <c:v>8786.589538088705</c:v>
                </c:pt>
              </c:numCache>
            </c:numRef>
          </c:val>
          <c:smooth val="0"/>
        </c:ser>
        <c:dLbls>
          <c:showLegendKey val="0"/>
          <c:showVal val="0"/>
          <c:showCatName val="0"/>
          <c:showSerName val="0"/>
          <c:showPercent val="0"/>
          <c:showBubbleSize val="0"/>
        </c:dLbls>
        <c:marker val="1"/>
        <c:smooth val="0"/>
        <c:axId val="85490304"/>
        <c:axId val="90358528"/>
      </c:lineChart>
      <c:dateAx>
        <c:axId val="85490304"/>
        <c:scaling>
          <c:orientation val="minMax"/>
          <c:min val="32143"/>
        </c:scaling>
        <c:delete val="0"/>
        <c:axPos val="b"/>
        <c:numFmt formatCode="mm/yy" sourceLinked="0"/>
        <c:majorTickMark val="out"/>
        <c:minorTickMark val="none"/>
        <c:tickLblPos val="nextTo"/>
        <c:txPr>
          <a:bodyPr rot="-2700000"/>
          <a:lstStyle/>
          <a:p>
            <a:pPr>
              <a:defRPr spc="10" baseline="0"/>
            </a:pPr>
            <a:endParaRPr lang="en-US"/>
          </a:p>
        </c:txPr>
        <c:crossAx val="90358528"/>
        <c:crosses val="autoZero"/>
        <c:auto val="1"/>
        <c:lblOffset val="100"/>
        <c:baseTimeUnit val="months"/>
        <c:majorUnit val="1"/>
        <c:majorTimeUnit val="years"/>
      </c:dateAx>
      <c:valAx>
        <c:axId val="90358528"/>
        <c:scaling>
          <c:orientation val="minMax"/>
        </c:scaling>
        <c:delete val="0"/>
        <c:axPos val="l"/>
        <c:majorGridlines/>
        <c:numFmt formatCode="&quot;$&quot;#,##0" sourceLinked="1"/>
        <c:majorTickMark val="none"/>
        <c:minorTickMark val="none"/>
        <c:tickLblPos val="nextTo"/>
        <c:crossAx val="85490304"/>
        <c:crosses val="autoZero"/>
        <c:crossBetween val="between"/>
      </c:valAx>
      <c:spPr>
        <a:ln>
          <a:solidFill>
            <a:schemeClr val="bg2"/>
          </a:solidFill>
        </a:ln>
      </c:spPr>
    </c:plotArea>
    <c:plotVisOnly val="1"/>
    <c:dispBlanksAs val="gap"/>
    <c:showDLblsOverMax val="0"/>
  </c:chart>
  <c:txPr>
    <a:bodyPr/>
    <a:lstStyle/>
    <a:p>
      <a:pPr>
        <a:defRPr sz="1200" baseline="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0"/>
    </mc:Choice>
    <mc:Fallback>
      <c:style val="30"/>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897071689568216"/>
          <c:y val="7.5212121212121216E-2"/>
          <c:w val="0.84468941382327212"/>
          <c:h val="0.69272679551419714"/>
        </c:manualLayout>
      </c:layout>
      <c:stockChart>
        <c:ser>
          <c:idx val="0"/>
          <c:order val="0"/>
          <c:tx>
            <c:strRef>
              <c:f>Sheet1!$A$2</c:f>
              <c:strCache>
                <c:ptCount val="1"/>
                <c:pt idx="0">
                  <c:v>25th Percentile</c:v>
                </c:pt>
              </c:strCache>
            </c:strRef>
          </c:tx>
          <c:spPr>
            <a:ln w="66675">
              <a:noFill/>
            </a:ln>
          </c:spPr>
          <c:marker>
            <c:symbol val="none"/>
          </c:marker>
          <c:cat>
            <c:strRef>
              <c:f>Sheet1!$B$1:$N$1</c:f>
              <c:strCache>
                <c:ptCount val="13"/>
                <c:pt idx="0">
                  <c:v>  </c:v>
                </c:pt>
                <c:pt idx="1">
                  <c:v>0.36
to
0.89</c:v>
                </c:pt>
                <c:pt idx="2">
                  <c:v>0.89
to
0.93</c:v>
                </c:pt>
                <c:pt idx="3">
                  <c:v>0.93
to
0.95</c:v>
                </c:pt>
                <c:pt idx="4">
                  <c:v>0.95
to
1.05</c:v>
                </c:pt>
                <c:pt idx="5">
                  <c:v>1.05
to
3.67</c:v>
                </c:pt>
                <c:pt idx="6">
                  <c:v>   </c:v>
                </c:pt>
                <c:pt idx="7">
                  <c:v>0.36
to
0.89  </c:v>
                </c:pt>
                <c:pt idx="8">
                  <c:v>0.89
to
0.93  </c:v>
                </c:pt>
                <c:pt idx="9">
                  <c:v>0.93
to
0.95  </c:v>
                </c:pt>
                <c:pt idx="10">
                  <c:v>0.95
to
1.05  </c:v>
                </c:pt>
                <c:pt idx="11">
                  <c:v>1.05
to
3.67  </c:v>
                </c:pt>
                <c:pt idx="12">
                  <c:v>    </c:v>
                </c:pt>
              </c:strCache>
            </c:strRef>
          </c:cat>
          <c:val>
            <c:numRef>
              <c:f>Sheet1!$B$2:$N$2</c:f>
              <c:numCache>
                <c:formatCode>0.00</c:formatCode>
                <c:ptCount val="13"/>
                <c:pt idx="1">
                  <c:v>0.6873494468556226</c:v>
                </c:pt>
                <c:pt idx="2">
                  <c:v>0.89601957766048468</c:v>
                </c:pt>
                <c:pt idx="3">
                  <c:v>1.032827147578582</c:v>
                </c:pt>
                <c:pt idx="4">
                  <c:v>0.98628063538265576</c:v>
                </c:pt>
                <c:pt idx="5">
                  <c:v>1.2894728105622342</c:v>
                </c:pt>
                <c:pt idx="7">
                  <c:v>0.92274412299449493</c:v>
                </c:pt>
                <c:pt idx="8">
                  <c:v>1.0406423760882568</c:v>
                </c:pt>
                <c:pt idx="9">
                  <c:v>1.1775608944253517</c:v>
                </c:pt>
                <c:pt idx="10">
                  <c:v>1.0348915031383479</c:v>
                </c:pt>
                <c:pt idx="11">
                  <c:v>1.0787730543959706</c:v>
                </c:pt>
              </c:numCache>
            </c:numRef>
          </c:val>
          <c:smooth val="0"/>
        </c:ser>
        <c:ser>
          <c:idx val="1"/>
          <c:order val="1"/>
          <c:tx>
            <c:strRef>
              <c:f>Sheet1!$A$3</c:f>
              <c:strCache>
                <c:ptCount val="1"/>
                <c:pt idx="0">
                  <c:v>95th Percentile</c:v>
                </c:pt>
              </c:strCache>
            </c:strRef>
          </c:tx>
          <c:spPr>
            <a:ln w="66675">
              <a:noFill/>
            </a:ln>
          </c:spPr>
          <c:marker>
            <c:symbol val="none"/>
          </c:marker>
          <c:cat>
            <c:strRef>
              <c:f>Sheet1!$B$1:$N$1</c:f>
              <c:strCache>
                <c:ptCount val="13"/>
                <c:pt idx="0">
                  <c:v>  </c:v>
                </c:pt>
                <c:pt idx="1">
                  <c:v>0.36
to
0.89</c:v>
                </c:pt>
                <c:pt idx="2">
                  <c:v>0.89
to
0.93</c:v>
                </c:pt>
                <c:pt idx="3">
                  <c:v>0.93
to
0.95</c:v>
                </c:pt>
                <c:pt idx="4">
                  <c:v>0.95
to
1.05</c:v>
                </c:pt>
                <c:pt idx="5">
                  <c:v>1.05
to
3.67</c:v>
                </c:pt>
                <c:pt idx="6">
                  <c:v>   </c:v>
                </c:pt>
                <c:pt idx="7">
                  <c:v>0.36
to
0.89  </c:v>
                </c:pt>
                <c:pt idx="8">
                  <c:v>0.89
to
0.93  </c:v>
                </c:pt>
                <c:pt idx="9">
                  <c:v>0.93
to
0.95  </c:v>
                </c:pt>
                <c:pt idx="10">
                  <c:v>0.95
to
1.05  </c:v>
                </c:pt>
                <c:pt idx="11">
                  <c:v>1.05
to
3.67  </c:v>
                </c:pt>
                <c:pt idx="12">
                  <c:v>    </c:v>
                </c:pt>
              </c:strCache>
            </c:strRef>
          </c:cat>
          <c:val>
            <c:numRef>
              <c:f>Sheet1!$B$3:$N$3</c:f>
              <c:numCache>
                <c:formatCode>0.00</c:formatCode>
                <c:ptCount val="13"/>
                <c:pt idx="1">
                  <c:v>0.72325279691522959</c:v>
                </c:pt>
                <c:pt idx="2">
                  <c:v>0.98636070247486807</c:v>
                </c:pt>
                <c:pt idx="3">
                  <c:v>1.1926919460939311</c:v>
                </c:pt>
                <c:pt idx="4">
                  <c:v>1.0528954687540659</c:v>
                </c:pt>
                <c:pt idx="5">
                  <c:v>1.3479723054143691</c:v>
                </c:pt>
                <c:pt idx="7">
                  <c:v>0.93891093397176351</c:v>
                </c:pt>
                <c:pt idx="8">
                  <c:v>1.0918051911490758</c:v>
                </c:pt>
                <c:pt idx="9">
                  <c:v>1.2678405378223978</c:v>
                </c:pt>
                <c:pt idx="10">
                  <c:v>1.0606760947895393</c:v>
                </c:pt>
                <c:pt idx="11">
                  <c:v>1.0946138533586025</c:v>
                </c:pt>
              </c:numCache>
            </c:numRef>
          </c:val>
          <c:smooth val="0"/>
        </c:ser>
        <c:ser>
          <c:idx val="2"/>
          <c:order val="2"/>
          <c:tx>
            <c:strRef>
              <c:f>Sheet1!$A$4</c:f>
              <c:strCache>
                <c:ptCount val="1"/>
                <c:pt idx="0">
                  <c:v> 5th Percentile</c:v>
                </c:pt>
              </c:strCache>
            </c:strRef>
          </c:tx>
          <c:spPr>
            <a:ln w="66675">
              <a:noFill/>
            </a:ln>
          </c:spPr>
          <c:marker>
            <c:symbol val="none"/>
          </c:marker>
          <c:cat>
            <c:strRef>
              <c:f>Sheet1!$B$1:$N$1</c:f>
              <c:strCache>
                <c:ptCount val="13"/>
                <c:pt idx="0">
                  <c:v>  </c:v>
                </c:pt>
                <c:pt idx="1">
                  <c:v>0.36
to
0.89</c:v>
                </c:pt>
                <c:pt idx="2">
                  <c:v>0.89
to
0.93</c:v>
                </c:pt>
                <c:pt idx="3">
                  <c:v>0.93
to
0.95</c:v>
                </c:pt>
                <c:pt idx="4">
                  <c:v>0.95
to
1.05</c:v>
                </c:pt>
                <c:pt idx="5">
                  <c:v>1.05
to
3.67</c:v>
                </c:pt>
                <c:pt idx="6">
                  <c:v>   </c:v>
                </c:pt>
                <c:pt idx="7">
                  <c:v>0.36
to
0.89  </c:v>
                </c:pt>
                <c:pt idx="8">
                  <c:v>0.89
to
0.93  </c:v>
                </c:pt>
                <c:pt idx="9">
                  <c:v>0.93
to
0.95  </c:v>
                </c:pt>
                <c:pt idx="10">
                  <c:v>0.95
to
1.05  </c:v>
                </c:pt>
                <c:pt idx="11">
                  <c:v>1.05
to
3.67  </c:v>
                </c:pt>
                <c:pt idx="12">
                  <c:v>    </c:v>
                </c:pt>
              </c:strCache>
            </c:strRef>
          </c:cat>
          <c:val>
            <c:numRef>
              <c:f>Sheet1!$B$4:$N$4</c:f>
              <c:numCache>
                <c:formatCode>0.00</c:formatCode>
                <c:ptCount val="13"/>
                <c:pt idx="1">
                  <c:v>0.66468873212389035</c:v>
                </c:pt>
                <c:pt idx="2">
                  <c:v>0.86393493876218663</c:v>
                </c:pt>
                <c:pt idx="3">
                  <c:v>0.99297367849464868</c:v>
                </c:pt>
                <c:pt idx="4">
                  <c:v>0.9462437568670693</c:v>
                </c:pt>
                <c:pt idx="5">
                  <c:v>1.263949528255033</c:v>
                </c:pt>
                <c:pt idx="7">
                  <c:v>0.86236808853268843</c:v>
                </c:pt>
                <c:pt idx="8">
                  <c:v>0.95678550498663406</c:v>
                </c:pt>
                <c:pt idx="9">
                  <c:v>1.0511379292161287</c:v>
                </c:pt>
                <c:pt idx="10">
                  <c:v>0.95569244223202565</c:v>
                </c:pt>
                <c:pt idx="11">
                  <c:v>1.0321477960912573</c:v>
                </c:pt>
              </c:numCache>
            </c:numRef>
          </c:val>
          <c:smooth val="0"/>
        </c:ser>
        <c:ser>
          <c:idx val="3"/>
          <c:order val="3"/>
          <c:tx>
            <c:strRef>
              <c:f>Sheet1!$A$5</c:f>
              <c:strCache>
                <c:ptCount val="1"/>
                <c:pt idx="0">
                  <c:v>75th Percentile</c:v>
                </c:pt>
              </c:strCache>
            </c:strRef>
          </c:tx>
          <c:spPr>
            <a:ln w="66675">
              <a:noFill/>
            </a:ln>
          </c:spPr>
          <c:marker>
            <c:symbol val="none"/>
          </c:marker>
          <c:cat>
            <c:strRef>
              <c:f>Sheet1!$B$1:$N$1</c:f>
              <c:strCache>
                <c:ptCount val="13"/>
                <c:pt idx="0">
                  <c:v>  </c:v>
                </c:pt>
                <c:pt idx="1">
                  <c:v>0.36
to
0.89</c:v>
                </c:pt>
                <c:pt idx="2">
                  <c:v>0.89
to
0.93</c:v>
                </c:pt>
                <c:pt idx="3">
                  <c:v>0.93
to
0.95</c:v>
                </c:pt>
                <c:pt idx="4">
                  <c:v>0.95
to
1.05</c:v>
                </c:pt>
                <c:pt idx="5">
                  <c:v>1.05
to
3.67</c:v>
                </c:pt>
                <c:pt idx="6">
                  <c:v>   </c:v>
                </c:pt>
                <c:pt idx="7">
                  <c:v>0.36
to
0.89  </c:v>
                </c:pt>
                <c:pt idx="8">
                  <c:v>0.89
to
0.93  </c:v>
                </c:pt>
                <c:pt idx="9">
                  <c:v>0.93
to
0.95  </c:v>
                </c:pt>
                <c:pt idx="10">
                  <c:v>0.95
to
1.05  </c:v>
                </c:pt>
                <c:pt idx="11">
                  <c:v>1.05
to
3.67  </c:v>
                </c:pt>
                <c:pt idx="12">
                  <c:v>    </c:v>
                </c:pt>
              </c:strCache>
            </c:strRef>
          </c:cat>
          <c:val>
            <c:numRef>
              <c:f>Sheet1!$B$5:$N$5</c:f>
              <c:numCache>
                <c:formatCode>0.00</c:formatCode>
                <c:ptCount val="13"/>
                <c:pt idx="1">
                  <c:v>0.71014897972176527</c:v>
                </c:pt>
                <c:pt idx="2">
                  <c:v>0.9425222142872195</c:v>
                </c:pt>
                <c:pt idx="3">
                  <c:v>1.1032083792537581</c:v>
                </c:pt>
                <c:pt idx="4">
                  <c:v>1.0268135716576869</c:v>
                </c:pt>
                <c:pt idx="5">
                  <c:v>1.3240666187032297</c:v>
                </c:pt>
                <c:pt idx="7">
                  <c:v>0.8945401853607643</c:v>
                </c:pt>
                <c:pt idx="8">
                  <c:v>0.98991965270229798</c:v>
                </c:pt>
                <c:pt idx="9">
                  <c:v>1.1024116408958955</c:v>
                </c:pt>
                <c:pt idx="10">
                  <c:v>0.99696024390689342</c:v>
                </c:pt>
                <c:pt idx="11">
                  <c:v>1.0496638771206215</c:v>
                </c:pt>
              </c:numCache>
            </c:numRef>
          </c:val>
          <c:smooth val="0"/>
        </c:ser>
        <c:dLbls>
          <c:showLegendKey val="0"/>
          <c:showVal val="0"/>
          <c:showCatName val="0"/>
          <c:showSerName val="0"/>
          <c:showPercent val="0"/>
          <c:showBubbleSize val="0"/>
        </c:dLbls>
        <c:hiLowLines/>
        <c:upDownBars>
          <c:gapWidth val="150"/>
          <c:upBars>
            <c:spPr>
              <a:solidFill>
                <a:schemeClr val="tx2">
                  <a:lumMod val="60000"/>
                  <a:lumOff val="40000"/>
                </a:schemeClr>
              </a:solidFill>
              <a:effectLst/>
              <a:scene3d>
                <a:camera prst="orthographicFront"/>
                <a:lightRig rig="threePt" dir="t">
                  <a:rot lat="0" lon="0" rev="1200000"/>
                </a:lightRig>
              </a:scene3d>
              <a:sp3d/>
            </c:spPr>
          </c:upBars>
          <c:downBars>
            <c:spPr>
              <a:solidFill>
                <a:srgbClr val="993366"/>
              </a:solidFill>
              <a:ln w="19050">
                <a:solidFill>
                  <a:schemeClr val="tx1"/>
                </a:solidFill>
                <a:prstDash val="solid"/>
              </a:ln>
              <a:effectLst/>
              <a:scene3d>
                <a:camera prst="orthographicFront"/>
                <a:lightRig rig="threePt" dir="t">
                  <a:rot lat="0" lon="0" rev="1200000"/>
                </a:lightRig>
              </a:scene3d>
              <a:sp3d/>
            </c:spPr>
          </c:downBars>
        </c:upDownBars>
        <c:axId val="94237440"/>
        <c:axId val="94239360"/>
      </c:stockChart>
      <c:catAx>
        <c:axId val="94237440"/>
        <c:scaling>
          <c:orientation val="minMax"/>
        </c:scaling>
        <c:delete val="0"/>
        <c:axPos val="b"/>
        <c:title>
          <c:tx>
            <c:rich>
              <a:bodyPr/>
              <a:lstStyle/>
              <a:p>
                <a:pPr>
                  <a:defRPr sz="1800">
                    <a:latin typeface="Arial" pitchFamily="34" charset="0"/>
                    <a:cs typeface="Arial" pitchFamily="34" charset="0"/>
                  </a:defRPr>
                </a:pPr>
                <a:r>
                  <a:rPr lang="en-US" sz="1800" dirty="0" smtClean="0">
                    <a:latin typeface="Arial" pitchFamily="34" charset="0"/>
                    <a:cs typeface="Arial" pitchFamily="34" charset="0"/>
                  </a:rPr>
                  <a:t>Groups Based on Experience Rating Modification</a:t>
                </a:r>
                <a:endParaRPr lang="en-US" sz="1800" dirty="0">
                  <a:latin typeface="Arial" pitchFamily="34" charset="0"/>
                  <a:cs typeface="Arial" pitchFamily="34" charset="0"/>
                </a:endParaRPr>
              </a:p>
            </c:rich>
          </c:tx>
          <c:layout>
            <c:manualLayout>
              <c:xMode val="edge"/>
              <c:yMode val="edge"/>
              <c:x val="0.21078843085790747"/>
              <c:y val="0.92818181818181822"/>
            </c:manualLayout>
          </c:layout>
          <c:overlay val="0"/>
        </c:title>
        <c:numFmt formatCode="m/d/yyyy" sourceLinked="1"/>
        <c:majorTickMark val="none"/>
        <c:minorTickMark val="none"/>
        <c:tickLblPos val="low"/>
        <c:spPr>
          <a:ln w="25400"/>
        </c:spPr>
        <c:txPr>
          <a:bodyPr rot="0"/>
          <a:lstStyle/>
          <a:p>
            <a:pPr>
              <a:defRPr sz="1400" b="1">
                <a:latin typeface="Arial" pitchFamily="34" charset="0"/>
                <a:cs typeface="Arial" pitchFamily="34" charset="0"/>
              </a:defRPr>
            </a:pPr>
            <a:endParaRPr lang="en-US"/>
          </a:p>
        </c:txPr>
        <c:crossAx val="94239360"/>
        <c:crossesAt val="1"/>
        <c:auto val="1"/>
        <c:lblAlgn val="ctr"/>
        <c:lblOffset val="0"/>
        <c:tickLblSkip val="1"/>
        <c:noMultiLvlLbl val="0"/>
      </c:catAx>
      <c:valAx>
        <c:axId val="94239360"/>
        <c:scaling>
          <c:orientation val="minMax"/>
          <c:max val="1.5"/>
          <c:min val="0.5"/>
        </c:scaling>
        <c:delete val="0"/>
        <c:axPos val="l"/>
        <c:title>
          <c:tx>
            <c:rich>
              <a:bodyPr rot="-5400000" vert="horz"/>
              <a:lstStyle/>
              <a:p>
                <a:pPr>
                  <a:defRPr sz="1800">
                    <a:latin typeface="Arial" pitchFamily="34" charset="0"/>
                    <a:cs typeface="Arial" pitchFamily="34" charset="0"/>
                  </a:defRPr>
                </a:pPr>
                <a:r>
                  <a:rPr lang="en-US" sz="1800" dirty="0" smtClean="0">
                    <a:latin typeface="Arial" pitchFamily="34" charset="0"/>
                    <a:cs typeface="Arial" pitchFamily="34" charset="0"/>
                  </a:rPr>
                  <a:t>Relative  Pure  Loss  Ratio</a:t>
                </a:r>
                <a:endParaRPr lang="en-US" sz="1800" dirty="0">
                  <a:latin typeface="Arial" pitchFamily="34" charset="0"/>
                  <a:cs typeface="Arial" pitchFamily="34" charset="0"/>
                </a:endParaRPr>
              </a:p>
            </c:rich>
          </c:tx>
          <c:layout/>
          <c:overlay val="0"/>
        </c:title>
        <c:numFmt formatCode="0%" sourceLinked="0"/>
        <c:majorTickMark val="none"/>
        <c:minorTickMark val="none"/>
        <c:tickLblPos val="low"/>
        <c:spPr>
          <a:ln w="25400"/>
        </c:spPr>
        <c:txPr>
          <a:bodyPr/>
          <a:lstStyle/>
          <a:p>
            <a:pPr>
              <a:defRPr sz="1400" b="1">
                <a:latin typeface="Arial" pitchFamily="34" charset="0"/>
                <a:cs typeface="Arial" pitchFamily="34" charset="0"/>
              </a:defRPr>
            </a:pPr>
            <a:endParaRPr lang="en-US"/>
          </a:p>
        </c:txPr>
        <c:crossAx val="94237440"/>
        <c:crosses val="autoZero"/>
        <c:crossBetween val="between"/>
        <c:majorUnit val="0.5"/>
      </c:valAx>
      <c:spPr>
        <a:noFill/>
        <a:ln w="25400">
          <a:solidFill>
            <a:srgbClr val="7F7F7F"/>
          </a:solidFill>
        </a:ln>
      </c:spPr>
    </c:plotArea>
    <c:plotVisOnly val="1"/>
    <c:dispBlanksAs val="gap"/>
    <c:showDLblsOverMax val="0"/>
  </c:chart>
  <c:txPr>
    <a:bodyPr/>
    <a:lstStyle/>
    <a:p>
      <a:pPr>
        <a:defRPr sz="1800"/>
      </a:pPr>
      <a:endParaRPr lang="en-US"/>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0"/>
    </mc:Choice>
    <mc:Fallback>
      <c:style val="30"/>
    </mc:Fallback>
  </mc:AlternateContent>
  <c:clrMapOvr bg1="lt1" tx1="dk1" bg2="lt2" tx2="dk2" accent1="accent1" accent2="accent2" accent3="accent3" accent4="accent4" accent5="accent5" accent6="accent6" hlink="hlink" folHlink="folHlink"/>
  <c:chart>
    <c:autoTitleDeleted val="0"/>
    <c:plotArea>
      <c:layout/>
      <c:stockChart>
        <c:ser>
          <c:idx val="0"/>
          <c:order val="0"/>
          <c:tx>
            <c:strRef>
              <c:f>Sheet1!$A$2</c:f>
              <c:strCache>
                <c:ptCount val="1"/>
                <c:pt idx="0">
                  <c:v>25th Percentile</c:v>
                </c:pt>
              </c:strCache>
            </c:strRef>
          </c:tx>
          <c:spPr>
            <a:ln w="66675">
              <a:noFill/>
            </a:ln>
          </c:spPr>
          <c:marker>
            <c:symbol val="none"/>
          </c:marker>
          <c:cat>
            <c:strRef>
              <c:f>Sheet1!$B$1:$N$1</c:f>
              <c:strCache>
                <c:ptCount val="13"/>
                <c:pt idx="0">
                  <c:v>  </c:v>
                </c:pt>
                <c:pt idx="1">
                  <c:v>0.32
to
0.81</c:v>
                </c:pt>
                <c:pt idx="2">
                  <c:v>0.81
to
0.87</c:v>
                </c:pt>
                <c:pt idx="3">
                  <c:v>0.87
to
0.92</c:v>
                </c:pt>
                <c:pt idx="4">
                  <c:v>0.92
to
1.08</c:v>
                </c:pt>
                <c:pt idx="5">
                  <c:v>1.08
to
4.26</c:v>
                </c:pt>
                <c:pt idx="6">
                  <c:v>   </c:v>
                </c:pt>
                <c:pt idx="7">
                  <c:v>0.32
to
0.81  </c:v>
                </c:pt>
                <c:pt idx="8">
                  <c:v>0.81
to
0.87  </c:v>
                </c:pt>
                <c:pt idx="9">
                  <c:v>0.87
to
0.92  </c:v>
                </c:pt>
                <c:pt idx="10">
                  <c:v>0.92
to
1.08  </c:v>
                </c:pt>
                <c:pt idx="11">
                  <c:v>1.08
to
4.26  </c:v>
                </c:pt>
                <c:pt idx="12">
                  <c:v>    </c:v>
                </c:pt>
              </c:strCache>
            </c:strRef>
          </c:cat>
          <c:val>
            <c:numRef>
              <c:f>Sheet1!$B$2:$N$2</c:f>
              <c:numCache>
                <c:formatCode>0.00</c:formatCode>
                <c:ptCount val="13"/>
                <c:pt idx="1">
                  <c:v>0.65407943838115468</c:v>
                </c:pt>
                <c:pt idx="2">
                  <c:v>0.8323547697485828</c:v>
                </c:pt>
                <c:pt idx="3">
                  <c:v>0.91268271572448612</c:v>
                </c:pt>
                <c:pt idx="4">
                  <c:v>0.9713219138753646</c:v>
                </c:pt>
                <c:pt idx="5">
                  <c:v>1.2913484636190151</c:v>
                </c:pt>
                <c:pt idx="7">
                  <c:v>0.97768200759866664</c:v>
                </c:pt>
                <c:pt idx="8">
                  <c:v>1.061820170867839</c:v>
                </c:pt>
                <c:pt idx="9">
                  <c:v>1.0910358052505427</c:v>
                </c:pt>
                <c:pt idx="10">
                  <c:v>1.0190920066004718</c:v>
                </c:pt>
                <c:pt idx="11">
                  <c:v>1.0164934094487401</c:v>
                </c:pt>
              </c:numCache>
            </c:numRef>
          </c:val>
          <c:smooth val="0"/>
        </c:ser>
        <c:ser>
          <c:idx val="1"/>
          <c:order val="1"/>
          <c:tx>
            <c:strRef>
              <c:f>Sheet1!$A$3</c:f>
              <c:strCache>
                <c:ptCount val="1"/>
                <c:pt idx="0">
                  <c:v>95th Percentile</c:v>
                </c:pt>
              </c:strCache>
            </c:strRef>
          </c:tx>
          <c:spPr>
            <a:ln w="66675">
              <a:noFill/>
            </a:ln>
          </c:spPr>
          <c:marker>
            <c:symbol val="none"/>
          </c:marker>
          <c:cat>
            <c:strRef>
              <c:f>Sheet1!$B$1:$N$1</c:f>
              <c:strCache>
                <c:ptCount val="13"/>
                <c:pt idx="0">
                  <c:v>  </c:v>
                </c:pt>
                <c:pt idx="1">
                  <c:v>0.32
to
0.81</c:v>
                </c:pt>
                <c:pt idx="2">
                  <c:v>0.81
to
0.87</c:v>
                </c:pt>
                <c:pt idx="3">
                  <c:v>0.87
to
0.92</c:v>
                </c:pt>
                <c:pt idx="4">
                  <c:v>0.92
to
1.08</c:v>
                </c:pt>
                <c:pt idx="5">
                  <c:v>1.08
to
4.26</c:v>
                </c:pt>
                <c:pt idx="6">
                  <c:v>   </c:v>
                </c:pt>
                <c:pt idx="7">
                  <c:v>0.32
to
0.81  </c:v>
                </c:pt>
                <c:pt idx="8">
                  <c:v>0.81
to
0.87  </c:v>
                </c:pt>
                <c:pt idx="9">
                  <c:v>0.87
to
0.92  </c:v>
                </c:pt>
                <c:pt idx="10">
                  <c:v>0.92
to
1.08  </c:v>
                </c:pt>
                <c:pt idx="11">
                  <c:v>1.08
to
4.26  </c:v>
                </c:pt>
                <c:pt idx="12">
                  <c:v>    </c:v>
                </c:pt>
              </c:strCache>
            </c:strRef>
          </c:cat>
          <c:val>
            <c:numRef>
              <c:f>Sheet1!$B$3:$N$3</c:f>
              <c:numCache>
                <c:formatCode>0.00</c:formatCode>
                <c:ptCount val="13"/>
                <c:pt idx="1">
                  <c:v>0.69748936627725655</c:v>
                </c:pt>
                <c:pt idx="2">
                  <c:v>0.92588214238972699</c:v>
                </c:pt>
                <c:pt idx="3">
                  <c:v>1.0158834028150419</c:v>
                </c:pt>
                <c:pt idx="4">
                  <c:v>1.0366947764006818</c:v>
                </c:pt>
                <c:pt idx="5">
                  <c:v>1.3628034497909627</c:v>
                </c:pt>
                <c:pt idx="7">
                  <c:v>1.0065762401198286</c:v>
                </c:pt>
                <c:pt idx="8">
                  <c:v>1.11006885880779</c:v>
                </c:pt>
                <c:pt idx="9">
                  <c:v>1.1389144415739849</c:v>
                </c:pt>
                <c:pt idx="10">
                  <c:v>1.049900624140123</c:v>
                </c:pt>
                <c:pt idx="11">
                  <c:v>1.0328576806085801</c:v>
                </c:pt>
              </c:numCache>
            </c:numRef>
          </c:val>
          <c:smooth val="0"/>
        </c:ser>
        <c:ser>
          <c:idx val="2"/>
          <c:order val="2"/>
          <c:tx>
            <c:strRef>
              <c:f>Sheet1!$A$4</c:f>
              <c:strCache>
                <c:ptCount val="1"/>
                <c:pt idx="0">
                  <c:v> 5th Percentile</c:v>
                </c:pt>
              </c:strCache>
            </c:strRef>
          </c:tx>
          <c:spPr>
            <a:ln w="66675">
              <a:noFill/>
            </a:ln>
          </c:spPr>
          <c:marker>
            <c:symbol val="none"/>
          </c:marker>
          <c:cat>
            <c:strRef>
              <c:f>Sheet1!$B$1:$N$1</c:f>
              <c:strCache>
                <c:ptCount val="13"/>
                <c:pt idx="0">
                  <c:v>  </c:v>
                </c:pt>
                <c:pt idx="1">
                  <c:v>0.32
to
0.81</c:v>
                </c:pt>
                <c:pt idx="2">
                  <c:v>0.81
to
0.87</c:v>
                </c:pt>
                <c:pt idx="3">
                  <c:v>0.87
to
0.92</c:v>
                </c:pt>
                <c:pt idx="4">
                  <c:v>0.92
to
1.08</c:v>
                </c:pt>
                <c:pt idx="5">
                  <c:v>1.08
to
4.26</c:v>
                </c:pt>
                <c:pt idx="6">
                  <c:v>   </c:v>
                </c:pt>
                <c:pt idx="7">
                  <c:v>0.32
to
0.81  </c:v>
                </c:pt>
                <c:pt idx="8">
                  <c:v>0.81
to
0.87  </c:v>
                </c:pt>
                <c:pt idx="9">
                  <c:v>0.87
to
0.92  </c:v>
                </c:pt>
                <c:pt idx="10">
                  <c:v>0.92
to
1.08  </c:v>
                </c:pt>
                <c:pt idx="11">
                  <c:v>1.08
to
4.26  </c:v>
                </c:pt>
                <c:pt idx="12">
                  <c:v>    </c:v>
                </c:pt>
              </c:strCache>
            </c:strRef>
          </c:cat>
          <c:val>
            <c:numRef>
              <c:f>Sheet1!$B$4:$N$4</c:f>
              <c:numCache>
                <c:formatCode>0.00</c:formatCode>
                <c:ptCount val="13"/>
                <c:pt idx="1">
                  <c:v>0.63580100227011183</c:v>
                </c:pt>
                <c:pt idx="2">
                  <c:v>0.79303463497439175</c:v>
                </c:pt>
                <c:pt idx="3">
                  <c:v>0.87375733872096306</c:v>
                </c:pt>
                <c:pt idx="4">
                  <c:v>0.94191691432136448</c:v>
                </c:pt>
                <c:pt idx="5">
                  <c:v>1.2626597425321298</c:v>
                </c:pt>
                <c:pt idx="7">
                  <c:v>0.92185421530655465</c:v>
                </c:pt>
                <c:pt idx="8">
                  <c:v>0.95462095068054631</c:v>
                </c:pt>
                <c:pt idx="9">
                  <c:v>0.98407278571888057</c:v>
                </c:pt>
                <c:pt idx="10">
                  <c:v>0.95278127622748976</c:v>
                </c:pt>
                <c:pt idx="11">
                  <c:v>0.96708375813795555</c:v>
                </c:pt>
              </c:numCache>
            </c:numRef>
          </c:val>
          <c:smooth val="0"/>
        </c:ser>
        <c:ser>
          <c:idx val="3"/>
          <c:order val="3"/>
          <c:tx>
            <c:strRef>
              <c:f>Sheet1!$A$5</c:f>
              <c:strCache>
                <c:ptCount val="1"/>
                <c:pt idx="0">
                  <c:v>75th Percentile</c:v>
                </c:pt>
              </c:strCache>
            </c:strRef>
          </c:tx>
          <c:spPr>
            <a:ln w="66675">
              <a:noFill/>
            </a:ln>
          </c:spPr>
          <c:marker>
            <c:symbol val="none"/>
          </c:marker>
          <c:cat>
            <c:strRef>
              <c:f>Sheet1!$B$1:$N$1</c:f>
              <c:strCache>
                <c:ptCount val="13"/>
                <c:pt idx="0">
                  <c:v>  </c:v>
                </c:pt>
                <c:pt idx="1">
                  <c:v>0.32
to
0.81</c:v>
                </c:pt>
                <c:pt idx="2">
                  <c:v>0.81
to
0.87</c:v>
                </c:pt>
                <c:pt idx="3">
                  <c:v>0.87
to
0.92</c:v>
                </c:pt>
                <c:pt idx="4">
                  <c:v>0.92
to
1.08</c:v>
                </c:pt>
                <c:pt idx="5">
                  <c:v>1.08
to
4.26</c:v>
                </c:pt>
                <c:pt idx="6">
                  <c:v>   </c:v>
                </c:pt>
                <c:pt idx="7">
                  <c:v>0.32
to
0.81  </c:v>
                </c:pt>
                <c:pt idx="8">
                  <c:v>0.81
to
0.87  </c:v>
                </c:pt>
                <c:pt idx="9">
                  <c:v>0.87
to
0.92  </c:v>
                </c:pt>
                <c:pt idx="10">
                  <c:v>0.92
to
1.08  </c:v>
                </c:pt>
                <c:pt idx="11">
                  <c:v>1.08
to
4.26  </c:v>
                </c:pt>
                <c:pt idx="12">
                  <c:v>    </c:v>
                </c:pt>
              </c:strCache>
            </c:strRef>
          </c:cat>
          <c:val>
            <c:numRef>
              <c:f>Sheet1!$B$5:$N$5</c:f>
              <c:numCache>
                <c:formatCode>0.00</c:formatCode>
                <c:ptCount val="13"/>
                <c:pt idx="1">
                  <c:v>0.67774026415283894</c:v>
                </c:pt>
                <c:pt idx="2">
                  <c:v>0.88643870966345439</c:v>
                </c:pt>
                <c:pt idx="3">
                  <c:v>0.97174209026738578</c:v>
                </c:pt>
                <c:pt idx="4">
                  <c:v>1.0050792648531699</c:v>
                </c:pt>
                <c:pt idx="5">
                  <c:v>1.3329202306012544</c:v>
                </c:pt>
                <c:pt idx="7">
                  <c:v>0.94511134172571409</c:v>
                </c:pt>
                <c:pt idx="8">
                  <c:v>0.99678588771215859</c:v>
                </c:pt>
                <c:pt idx="9">
                  <c:v>1.0222554913126325</c:v>
                </c:pt>
                <c:pt idx="10">
                  <c:v>0.9847763469380707</c:v>
                </c:pt>
                <c:pt idx="11">
                  <c:v>0.98778604607730947</c:v>
                </c:pt>
              </c:numCache>
            </c:numRef>
          </c:val>
          <c:smooth val="0"/>
        </c:ser>
        <c:dLbls>
          <c:showLegendKey val="0"/>
          <c:showVal val="0"/>
          <c:showCatName val="0"/>
          <c:showSerName val="0"/>
          <c:showPercent val="0"/>
          <c:showBubbleSize val="0"/>
        </c:dLbls>
        <c:hiLowLines/>
        <c:upDownBars>
          <c:gapWidth val="150"/>
          <c:upBars>
            <c:spPr>
              <a:solidFill>
                <a:schemeClr val="tx2">
                  <a:lumMod val="60000"/>
                  <a:lumOff val="40000"/>
                </a:schemeClr>
              </a:solidFill>
              <a:effectLst/>
              <a:scene3d>
                <a:camera prst="orthographicFront"/>
                <a:lightRig rig="threePt" dir="t">
                  <a:rot lat="0" lon="0" rev="1200000"/>
                </a:lightRig>
              </a:scene3d>
              <a:sp3d/>
            </c:spPr>
          </c:upBars>
          <c:downBars>
            <c:spPr>
              <a:solidFill>
                <a:srgbClr val="993366"/>
              </a:solidFill>
              <a:ln w="19050">
                <a:solidFill>
                  <a:schemeClr val="tx1"/>
                </a:solidFill>
                <a:prstDash val="solid"/>
              </a:ln>
              <a:effectLst/>
              <a:scene3d>
                <a:camera prst="orthographicFront"/>
                <a:lightRig rig="threePt" dir="t">
                  <a:rot lat="0" lon="0" rev="1200000"/>
                </a:lightRig>
              </a:scene3d>
              <a:sp3d/>
            </c:spPr>
          </c:downBars>
        </c:upDownBars>
        <c:axId val="96051968"/>
        <c:axId val="96053888"/>
      </c:stockChart>
      <c:catAx>
        <c:axId val="96051968"/>
        <c:scaling>
          <c:orientation val="minMax"/>
        </c:scaling>
        <c:delete val="0"/>
        <c:axPos val="b"/>
        <c:title>
          <c:tx>
            <c:rich>
              <a:bodyPr/>
              <a:lstStyle/>
              <a:p>
                <a:pPr>
                  <a:defRPr sz="1800">
                    <a:latin typeface="Arial" pitchFamily="34" charset="0"/>
                    <a:cs typeface="Arial" pitchFamily="34" charset="0"/>
                  </a:defRPr>
                </a:pPr>
                <a:r>
                  <a:rPr lang="en-US" sz="1800" dirty="0" smtClean="0">
                    <a:latin typeface="Arial" pitchFamily="34" charset="0"/>
                    <a:cs typeface="Arial" pitchFamily="34" charset="0"/>
                  </a:rPr>
                  <a:t>Groups Based on Experience Rating Modification</a:t>
                </a:r>
                <a:endParaRPr lang="en-US" sz="1800" dirty="0">
                  <a:latin typeface="Arial" pitchFamily="34" charset="0"/>
                  <a:cs typeface="Arial" pitchFamily="34" charset="0"/>
                </a:endParaRPr>
              </a:p>
            </c:rich>
          </c:tx>
          <c:layout/>
          <c:overlay val="0"/>
        </c:title>
        <c:numFmt formatCode="m/d/yyyy" sourceLinked="1"/>
        <c:majorTickMark val="none"/>
        <c:minorTickMark val="none"/>
        <c:tickLblPos val="low"/>
        <c:spPr>
          <a:ln w="25400"/>
        </c:spPr>
        <c:txPr>
          <a:bodyPr rot="0"/>
          <a:lstStyle/>
          <a:p>
            <a:pPr>
              <a:defRPr sz="1400" b="1">
                <a:latin typeface="Arial" pitchFamily="34" charset="0"/>
                <a:cs typeface="Arial" pitchFamily="34" charset="0"/>
              </a:defRPr>
            </a:pPr>
            <a:endParaRPr lang="en-US"/>
          </a:p>
        </c:txPr>
        <c:crossAx val="96053888"/>
        <c:crossesAt val="1"/>
        <c:auto val="1"/>
        <c:lblAlgn val="ctr"/>
        <c:lblOffset val="0"/>
        <c:tickLblSkip val="1"/>
        <c:noMultiLvlLbl val="0"/>
      </c:catAx>
      <c:valAx>
        <c:axId val="96053888"/>
        <c:scaling>
          <c:orientation val="minMax"/>
          <c:max val="1.5"/>
          <c:min val="0.5"/>
        </c:scaling>
        <c:delete val="0"/>
        <c:axPos val="l"/>
        <c:title>
          <c:tx>
            <c:rich>
              <a:bodyPr rot="-5400000" vert="horz"/>
              <a:lstStyle/>
              <a:p>
                <a:pPr>
                  <a:defRPr sz="1800">
                    <a:latin typeface="Arial" pitchFamily="34" charset="0"/>
                    <a:cs typeface="Arial" pitchFamily="34" charset="0"/>
                  </a:defRPr>
                </a:pPr>
                <a:r>
                  <a:rPr lang="en-US" sz="1800" dirty="0" smtClean="0">
                    <a:latin typeface="Arial" pitchFamily="34" charset="0"/>
                    <a:cs typeface="Arial" pitchFamily="34" charset="0"/>
                  </a:rPr>
                  <a:t>Relative  Pure  Loss  Ratio</a:t>
                </a:r>
                <a:endParaRPr lang="en-US" sz="1800" dirty="0">
                  <a:latin typeface="Arial" pitchFamily="34" charset="0"/>
                  <a:cs typeface="Arial" pitchFamily="34" charset="0"/>
                </a:endParaRPr>
              </a:p>
            </c:rich>
          </c:tx>
          <c:layout/>
          <c:overlay val="0"/>
        </c:title>
        <c:numFmt formatCode="0%" sourceLinked="0"/>
        <c:majorTickMark val="none"/>
        <c:minorTickMark val="none"/>
        <c:tickLblPos val="low"/>
        <c:spPr>
          <a:ln w="25400"/>
        </c:spPr>
        <c:txPr>
          <a:bodyPr/>
          <a:lstStyle/>
          <a:p>
            <a:pPr>
              <a:defRPr sz="1400" b="1">
                <a:latin typeface="Arial" pitchFamily="34" charset="0"/>
                <a:cs typeface="Arial" pitchFamily="34" charset="0"/>
              </a:defRPr>
            </a:pPr>
            <a:endParaRPr lang="en-US"/>
          </a:p>
        </c:txPr>
        <c:crossAx val="96051968"/>
        <c:crosses val="autoZero"/>
        <c:crossBetween val="between"/>
        <c:majorUnit val="0.5"/>
      </c:valAx>
      <c:spPr>
        <a:noFill/>
        <a:ln w="25400">
          <a:solidFill>
            <a:srgbClr val="7F7F7F"/>
          </a:solidFill>
        </a:ln>
      </c:spPr>
    </c:plotArea>
    <c:plotVisOnly val="1"/>
    <c:dispBlanksAs val="gap"/>
    <c:showDLblsOverMax val="0"/>
  </c:chart>
  <c:txPr>
    <a:bodyPr/>
    <a:lstStyle/>
    <a:p>
      <a:pPr>
        <a:defRPr sz="1800"/>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barChart>
        <c:barDir val="col"/>
        <c:grouping val="clustered"/>
        <c:varyColors val="0"/>
        <c:ser>
          <c:idx val="0"/>
          <c:order val="0"/>
          <c:tx>
            <c:strRef>
              <c:f>Sheet1!$B$1</c:f>
              <c:strCache>
                <c:ptCount val="1"/>
                <c:pt idx="0">
                  <c:v>% of Risks</c:v>
                </c:pt>
              </c:strCache>
            </c:strRef>
          </c:tx>
          <c:spPr>
            <a:solidFill>
              <a:schemeClr val="accent2">
                <a:lumMod val="50000"/>
              </a:schemeClr>
            </a:solidFill>
          </c:spPr>
          <c:invertIfNegative val="0"/>
          <c:dLbls>
            <c:txPr>
              <a:bodyPr/>
              <a:lstStyle/>
              <a:p>
                <a:pPr>
                  <a:defRPr sz="1400" b="1">
                    <a:latin typeface="Arial" pitchFamily="34" charset="0"/>
                    <a:cs typeface="Arial" pitchFamily="34" charset="0"/>
                  </a:defRPr>
                </a:pPr>
                <a:endParaRPr lang="en-US"/>
              </a:p>
            </c:txPr>
            <c:showLegendKey val="0"/>
            <c:showVal val="1"/>
            <c:showCatName val="0"/>
            <c:showSerName val="0"/>
            <c:showPercent val="0"/>
            <c:showBubbleSize val="0"/>
            <c:showLeaderLines val="0"/>
          </c:dLbls>
          <c:cat>
            <c:strRef>
              <c:f>Sheet1!$A$2:$A$8</c:f>
              <c:strCache>
                <c:ptCount val="7"/>
                <c:pt idx="0">
                  <c:v>-0.10 or more</c:v>
                </c:pt>
                <c:pt idx="1">
                  <c:v>-0.10 to          -0.05</c:v>
                </c:pt>
                <c:pt idx="2">
                  <c:v>-0.05 to           -0.02</c:v>
                </c:pt>
                <c:pt idx="3">
                  <c:v>-0.02 to +0.02</c:v>
                </c:pt>
                <c:pt idx="4">
                  <c:v>+0.02 to +0.05</c:v>
                </c:pt>
                <c:pt idx="5">
                  <c:v>+0.05 to +0.10</c:v>
                </c:pt>
                <c:pt idx="6">
                  <c:v>+0.10 or more</c:v>
                </c:pt>
              </c:strCache>
            </c:strRef>
          </c:cat>
          <c:val>
            <c:numRef>
              <c:f>Sheet1!$B$2:$B$8</c:f>
              <c:numCache>
                <c:formatCode>0.0%</c:formatCode>
                <c:ptCount val="7"/>
                <c:pt idx="0">
                  <c:v>0</c:v>
                </c:pt>
                <c:pt idx="1">
                  <c:v>8.1000000000000003E-2</c:v>
                </c:pt>
                <c:pt idx="2">
                  <c:v>0.38300000000000112</c:v>
                </c:pt>
                <c:pt idx="3">
                  <c:v>0.35800000000000032</c:v>
                </c:pt>
                <c:pt idx="4">
                  <c:v>4.3000000000000003E-2</c:v>
                </c:pt>
                <c:pt idx="5">
                  <c:v>6.5000000000000002E-2</c:v>
                </c:pt>
                <c:pt idx="6">
                  <c:v>7.0000000000000021E-2</c:v>
                </c:pt>
              </c:numCache>
            </c:numRef>
          </c:val>
        </c:ser>
        <c:dLbls>
          <c:showLegendKey val="0"/>
          <c:showVal val="1"/>
          <c:showCatName val="0"/>
          <c:showSerName val="0"/>
          <c:showPercent val="0"/>
          <c:showBubbleSize val="0"/>
        </c:dLbls>
        <c:gapWidth val="150"/>
        <c:axId val="90311296"/>
        <c:axId val="93918720"/>
      </c:barChart>
      <c:catAx>
        <c:axId val="90311296"/>
        <c:scaling>
          <c:orientation val="minMax"/>
        </c:scaling>
        <c:delete val="0"/>
        <c:axPos val="b"/>
        <c:majorTickMark val="none"/>
        <c:minorTickMark val="none"/>
        <c:tickLblPos val="nextTo"/>
        <c:txPr>
          <a:bodyPr/>
          <a:lstStyle/>
          <a:p>
            <a:pPr>
              <a:defRPr sz="1400" baseline="0">
                <a:latin typeface="Arial" pitchFamily="34" charset="0"/>
                <a:cs typeface="Arial" pitchFamily="34" charset="0"/>
              </a:defRPr>
            </a:pPr>
            <a:endParaRPr lang="en-US"/>
          </a:p>
        </c:txPr>
        <c:crossAx val="93918720"/>
        <c:crosses val="autoZero"/>
        <c:auto val="1"/>
        <c:lblAlgn val="ctr"/>
        <c:lblOffset val="0"/>
        <c:noMultiLvlLbl val="0"/>
      </c:catAx>
      <c:valAx>
        <c:axId val="93918720"/>
        <c:scaling>
          <c:orientation val="minMax"/>
          <c:max val="0.5"/>
          <c:min val="0"/>
        </c:scaling>
        <c:delete val="0"/>
        <c:axPos val="l"/>
        <c:numFmt formatCode="0%" sourceLinked="0"/>
        <c:majorTickMark val="none"/>
        <c:minorTickMark val="none"/>
        <c:tickLblPos val="nextTo"/>
        <c:txPr>
          <a:bodyPr/>
          <a:lstStyle/>
          <a:p>
            <a:pPr>
              <a:defRPr sz="1400">
                <a:latin typeface="Arial" pitchFamily="34" charset="0"/>
                <a:cs typeface="Arial" pitchFamily="34" charset="0"/>
              </a:defRPr>
            </a:pPr>
            <a:endParaRPr lang="en-US"/>
          </a:p>
        </c:txPr>
        <c:crossAx val="90311296"/>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0.16347</cdr:x>
      <cdr:y>0.07907</cdr:y>
    </cdr:from>
    <cdr:to>
      <cdr:x>0.43616</cdr:x>
      <cdr:y>0.16719</cdr:y>
    </cdr:to>
    <cdr:sp macro="" textlink="">
      <cdr:nvSpPr>
        <cdr:cNvPr id="2" name="TextBox 1"/>
        <cdr:cNvSpPr txBox="1"/>
      </cdr:nvSpPr>
      <cdr:spPr>
        <a:xfrm xmlns:a="http://schemas.openxmlformats.org/drawingml/2006/main">
          <a:off x="1270591" y="331381"/>
          <a:ext cx="2119423" cy="369332"/>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endParaRPr lang="en-US" sz="1800" dirty="0" smtClean="0">
            <a:latin typeface="Arial" pitchFamily="34" charset="0"/>
            <a:cs typeface="Arial" pitchFamily="34" charset="0"/>
          </a:endParaRPr>
        </a:p>
      </cdr:txBody>
    </cdr:sp>
  </cdr:relSizeAnchor>
  <cdr:relSizeAnchor xmlns:cdr="http://schemas.openxmlformats.org/drawingml/2006/chartDrawing">
    <cdr:from>
      <cdr:x>0.15162</cdr:x>
      <cdr:y>0.09331</cdr:y>
    </cdr:from>
    <cdr:to>
      <cdr:x>0.43838</cdr:x>
      <cdr:y>0.26508</cdr:y>
    </cdr:to>
    <cdr:grpSp>
      <cdr:nvGrpSpPr>
        <cdr:cNvPr id="3" name="Group 2"/>
        <cdr:cNvGrpSpPr>
          <a:grpSpLocks xmlns:a="http://schemas.openxmlformats.org/drawingml/2006/main" noChangeAspect="1"/>
        </cdr:cNvGrpSpPr>
      </cdr:nvGrpSpPr>
      <cdr:grpSpPr bwMode="auto">
        <a:xfrm xmlns:a="http://schemas.openxmlformats.org/drawingml/2006/main">
          <a:off x="1178451" y="391062"/>
          <a:ext cx="2228814" cy="719888"/>
          <a:chOff x="-1966104" y="-2613767"/>
          <a:chExt cx="2873950" cy="1075546"/>
        </a:xfrm>
      </cdr:grpSpPr>
      <cdr:sp macro="" textlink="">
        <cdr:nvSpPr>
          <cdr:cNvPr id="4" name="Rectangle 3"/>
          <cdr:cNvSpPr>
            <a:spLocks xmlns:a="http://schemas.openxmlformats.org/drawingml/2006/main" noChangeArrowheads="1"/>
          </cdr:cNvSpPr>
        </cdr:nvSpPr>
        <cdr:spPr bwMode="auto">
          <a:xfrm xmlns:a="http://schemas.openxmlformats.org/drawingml/2006/main">
            <a:off x="-1966104" y="-2613767"/>
            <a:ext cx="2440091" cy="1075546"/>
          </a:xfrm>
          <a:prstGeom xmlns:a="http://schemas.openxmlformats.org/drawingml/2006/main" prst="rect">
            <a:avLst/>
          </a:prstGeom>
          <a:solidFill xmlns:a="http://schemas.openxmlformats.org/drawingml/2006/main">
            <a:srgbClr val="FFFFFF"/>
          </a:solidFill>
          <a:ln xmlns:a="http://schemas.openxmlformats.org/drawingml/2006/main" w="9525">
            <a:solidFill>
              <a:srgbClr val="000000"/>
            </a:solidFill>
            <a:miter lim="800000"/>
            <a:headEnd/>
            <a:tailEnd/>
          </a:ln>
        </cdr:spPr>
        <cdr:txBody>
          <a:bodyPr xmlns:a="http://schemas.openxmlformats.org/drawingml/2006/main"/>
          <a:lstStyle xmlns:a="http://schemas.openxmlformats.org/drawingml/2006/main"/>
          <a:p xmlns:a="http://schemas.openxmlformats.org/drawingml/2006/main">
            <a:endParaRPr lang="en-US"/>
          </a:p>
        </cdr:txBody>
      </cdr:sp>
      <cdr:sp macro="" textlink="">
        <cdr:nvSpPr>
          <cdr:cNvPr id="5" name="Line 3"/>
          <cdr:cNvSpPr>
            <a:spLocks xmlns:a="http://schemas.openxmlformats.org/drawingml/2006/main" noChangeShapeType="1"/>
          </cdr:cNvSpPr>
        </cdr:nvSpPr>
        <cdr:spPr bwMode="auto">
          <a:xfrm xmlns:a="http://schemas.openxmlformats.org/drawingml/2006/main" flipH="1">
            <a:off x="-1523958" y="-2528855"/>
            <a:ext cx="0" cy="766382"/>
          </a:xfrm>
          <a:prstGeom xmlns:a="http://schemas.openxmlformats.org/drawingml/2006/main" prst="line">
            <a:avLst/>
          </a:prstGeom>
          <a:noFill xmlns:a="http://schemas.openxmlformats.org/drawingml/2006/main"/>
          <a:ln xmlns:a="http://schemas.openxmlformats.org/drawingml/2006/main" w="25400">
            <a:solidFill>
              <a:srgbClr val="000000"/>
            </a:solidFill>
            <a:round/>
            <a:headEnd/>
            <a:tailEnd/>
          </a:ln>
        </cdr:spPr>
        <cdr:txBody>
          <a:bodyPr xmlns:a="http://schemas.openxmlformats.org/drawingml/2006/main"/>
          <a:lstStyle xmlns:a="http://schemas.openxmlformats.org/drawingml/2006/main"/>
          <a:p xmlns:a="http://schemas.openxmlformats.org/drawingml/2006/main">
            <a:endParaRPr lang="en-US"/>
          </a:p>
        </cdr:txBody>
      </cdr:sp>
      <cdr:sp macro="" textlink="">
        <cdr:nvSpPr>
          <cdr:cNvPr id="6" name="Rectangle 5"/>
          <cdr:cNvSpPr>
            <a:spLocks xmlns:a="http://schemas.openxmlformats.org/drawingml/2006/main" noChangeArrowheads="1"/>
          </cdr:cNvSpPr>
        </cdr:nvSpPr>
        <cdr:spPr bwMode="auto">
          <a:xfrm xmlns:a="http://schemas.openxmlformats.org/drawingml/2006/main">
            <a:off x="-1677679" y="-2322255"/>
            <a:ext cx="297054" cy="363830"/>
          </a:xfrm>
          <a:prstGeom xmlns:a="http://schemas.openxmlformats.org/drawingml/2006/main" prst="rect">
            <a:avLst/>
          </a:prstGeom>
          <a:solidFill xmlns:a="http://schemas.openxmlformats.org/drawingml/2006/main">
            <a:srgbClr val="FFFFFF"/>
          </a:solidFill>
          <a:ln xmlns:a="http://schemas.openxmlformats.org/drawingml/2006/main" w="9525">
            <a:solidFill>
              <a:srgbClr val="000000"/>
            </a:solidFill>
            <a:miter lim="800000"/>
            <a:headEnd/>
            <a:tailEnd/>
          </a:ln>
        </cdr:spPr>
        <cdr:txBody>
          <a:bodyPr xmlns:a="http://schemas.openxmlformats.org/drawingml/2006/main"/>
          <a:lstStyle xmlns:a="http://schemas.openxmlformats.org/drawingml/2006/main"/>
          <a:p xmlns:a="http://schemas.openxmlformats.org/drawingml/2006/main">
            <a:endParaRPr lang="en-US"/>
          </a:p>
        </cdr:txBody>
      </cdr:sp>
      <cdr:sp macro="" textlink="">
        <cdr:nvSpPr>
          <cdr:cNvPr id="7" name="Line 5"/>
          <cdr:cNvSpPr>
            <a:spLocks xmlns:a="http://schemas.openxmlformats.org/drawingml/2006/main" noChangeShapeType="1"/>
          </cdr:cNvSpPr>
        </cdr:nvSpPr>
        <cdr:spPr bwMode="auto">
          <a:xfrm xmlns:a="http://schemas.openxmlformats.org/drawingml/2006/main" flipH="1">
            <a:off x="-1523958" y="-2528855"/>
            <a:ext cx="585843" cy="0"/>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type="triangle" w="med" len="med"/>
          </a:ln>
        </cdr:spPr>
        <cdr:txBody>
          <a:bodyPr xmlns:a="http://schemas.openxmlformats.org/drawingml/2006/main"/>
          <a:lstStyle xmlns:a="http://schemas.openxmlformats.org/drawingml/2006/main"/>
          <a:p xmlns:a="http://schemas.openxmlformats.org/drawingml/2006/main">
            <a:endParaRPr lang="en-US"/>
          </a:p>
        </cdr:txBody>
      </cdr:sp>
      <cdr:sp macro="" textlink="">
        <cdr:nvSpPr>
          <cdr:cNvPr id="8" name="Text Box 6"/>
          <cdr:cNvSpPr txBox="1">
            <a:spLocks xmlns:a="http://schemas.openxmlformats.org/drawingml/2006/main" noChangeArrowheads="1"/>
          </cdr:cNvSpPr>
        </cdr:nvSpPr>
        <cdr:spPr bwMode="auto">
          <a:xfrm xmlns:a="http://schemas.openxmlformats.org/drawingml/2006/main">
            <a:off x="-929824" y="-1856093"/>
            <a:ext cx="1837670" cy="256911"/>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27432" tIns="22860" rIns="0" bIns="0" anchor="t" upright="1"/>
          <a:lstStyle xmlns:a="http://schemas.openxmlformats.org/drawingml/2006/main">
            <a:defPPr>
              <a:defRPr lang="en-US"/>
            </a:defPPr>
            <a:lvl1pPr algn="l" rtl="0" eaLnBrk="0" fontAlgn="base" hangingPunct="0">
              <a:spcBef>
                <a:spcPct val="50000"/>
              </a:spcBef>
              <a:spcAft>
                <a:spcPct val="0"/>
              </a:spcAft>
              <a:defRPr sz="1200" b="1" kern="1200">
                <a:solidFill>
                  <a:schemeClr val="tx1"/>
                </a:solidFill>
                <a:latin typeface="Arial" charset="0"/>
                <a:ea typeface="+mn-ea"/>
                <a:cs typeface="+mn-cs"/>
              </a:defRPr>
            </a:lvl1pPr>
            <a:lvl2pPr marL="457200" algn="l" rtl="0" eaLnBrk="0" fontAlgn="base" hangingPunct="0">
              <a:spcBef>
                <a:spcPct val="50000"/>
              </a:spcBef>
              <a:spcAft>
                <a:spcPct val="0"/>
              </a:spcAft>
              <a:defRPr sz="1200" b="1" kern="1200">
                <a:solidFill>
                  <a:schemeClr val="tx1"/>
                </a:solidFill>
                <a:latin typeface="Arial" charset="0"/>
                <a:ea typeface="+mn-ea"/>
                <a:cs typeface="+mn-cs"/>
              </a:defRPr>
            </a:lvl2pPr>
            <a:lvl3pPr marL="914400" algn="l" rtl="0" eaLnBrk="0" fontAlgn="base" hangingPunct="0">
              <a:spcBef>
                <a:spcPct val="50000"/>
              </a:spcBef>
              <a:spcAft>
                <a:spcPct val="0"/>
              </a:spcAft>
              <a:defRPr sz="1200" b="1" kern="1200">
                <a:solidFill>
                  <a:schemeClr val="tx1"/>
                </a:solidFill>
                <a:latin typeface="Arial" charset="0"/>
                <a:ea typeface="+mn-ea"/>
                <a:cs typeface="+mn-cs"/>
              </a:defRPr>
            </a:lvl3pPr>
            <a:lvl4pPr marL="1371600" algn="l" rtl="0" eaLnBrk="0" fontAlgn="base" hangingPunct="0">
              <a:spcBef>
                <a:spcPct val="50000"/>
              </a:spcBef>
              <a:spcAft>
                <a:spcPct val="0"/>
              </a:spcAft>
              <a:defRPr sz="1200" b="1" kern="1200">
                <a:solidFill>
                  <a:schemeClr val="tx1"/>
                </a:solidFill>
                <a:latin typeface="Arial" charset="0"/>
                <a:ea typeface="+mn-ea"/>
                <a:cs typeface="+mn-cs"/>
              </a:defRPr>
            </a:lvl4pPr>
            <a:lvl5pPr marL="1828800" algn="l" rtl="0" eaLnBrk="0" fontAlgn="base" hangingPunct="0">
              <a:spcBef>
                <a:spcPct val="50000"/>
              </a:spcBef>
              <a:spcAft>
                <a:spcPct val="0"/>
              </a:spcAft>
              <a:defRPr sz="1200" b="1" kern="1200">
                <a:solidFill>
                  <a:schemeClr val="tx1"/>
                </a:solidFill>
                <a:latin typeface="Arial" charset="0"/>
                <a:ea typeface="+mn-ea"/>
                <a:cs typeface="+mn-cs"/>
              </a:defRPr>
            </a:lvl5pPr>
            <a:lvl6pPr marL="2286000" algn="l" defTabSz="914400" rtl="0" eaLnBrk="1" latinLnBrk="0" hangingPunct="1">
              <a:defRPr sz="1200" b="1" kern="1200">
                <a:solidFill>
                  <a:schemeClr val="tx1"/>
                </a:solidFill>
                <a:latin typeface="Arial" charset="0"/>
                <a:ea typeface="+mn-ea"/>
                <a:cs typeface="+mn-cs"/>
              </a:defRPr>
            </a:lvl6pPr>
            <a:lvl7pPr marL="2743200" algn="l" defTabSz="914400" rtl="0" eaLnBrk="1" latinLnBrk="0" hangingPunct="1">
              <a:defRPr sz="1200" b="1" kern="1200">
                <a:solidFill>
                  <a:schemeClr val="tx1"/>
                </a:solidFill>
                <a:latin typeface="Arial" charset="0"/>
                <a:ea typeface="+mn-ea"/>
                <a:cs typeface="+mn-cs"/>
              </a:defRPr>
            </a:lvl7pPr>
            <a:lvl8pPr marL="3200400" algn="l" defTabSz="914400" rtl="0" eaLnBrk="1" latinLnBrk="0" hangingPunct="1">
              <a:defRPr sz="1200" b="1" kern="1200">
                <a:solidFill>
                  <a:schemeClr val="tx1"/>
                </a:solidFill>
                <a:latin typeface="Arial" charset="0"/>
                <a:ea typeface="+mn-ea"/>
                <a:cs typeface="+mn-cs"/>
              </a:defRPr>
            </a:lvl8pPr>
            <a:lvl9pPr marL="3657600" algn="l" defTabSz="914400" rtl="0" eaLnBrk="1" latinLnBrk="0" hangingPunct="1">
              <a:defRPr sz="1200" b="1" kern="1200">
                <a:solidFill>
                  <a:schemeClr val="tx1"/>
                </a:solidFill>
                <a:latin typeface="Arial" charset="0"/>
                <a:ea typeface="+mn-ea"/>
                <a:cs typeface="+mn-cs"/>
              </a:defRPr>
            </a:lvl9pPr>
          </a:lstStyle>
          <a:p xmlns:a="http://schemas.openxmlformats.org/drawingml/2006/main">
            <a:pPr algn="l" rtl="0">
              <a:defRPr sz="1000"/>
            </a:pPr>
            <a:r>
              <a:rPr lang="en-US" sz="900" b="0" i="0" strike="noStrike">
                <a:solidFill>
                  <a:srgbClr val="000000"/>
                </a:solidFill>
                <a:latin typeface="Arial"/>
                <a:cs typeface="Arial"/>
              </a:rPr>
              <a:t>5th Percentile</a:t>
            </a:r>
          </a:p>
        </cdr:txBody>
      </cdr:sp>
      <cdr:sp macro="" textlink="">
        <cdr:nvSpPr>
          <cdr:cNvPr id="9" name="Line 7"/>
          <cdr:cNvSpPr>
            <a:spLocks xmlns:a="http://schemas.openxmlformats.org/drawingml/2006/main" noChangeShapeType="1"/>
          </cdr:cNvSpPr>
        </cdr:nvSpPr>
        <cdr:spPr bwMode="auto">
          <a:xfrm xmlns:a="http://schemas.openxmlformats.org/drawingml/2006/main" flipH="1" flipV="1">
            <a:off x="-1523958" y="-1762474"/>
            <a:ext cx="585843" cy="2177"/>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type="triangle" w="med" len="med"/>
          </a:ln>
        </cdr:spPr>
        <cdr:txBody>
          <a:bodyPr xmlns:a="http://schemas.openxmlformats.org/drawingml/2006/main"/>
          <a:lstStyle xmlns:a="http://schemas.openxmlformats.org/drawingml/2006/main"/>
          <a:p xmlns:a="http://schemas.openxmlformats.org/drawingml/2006/main">
            <a:endParaRPr lang="en-US"/>
          </a:p>
        </cdr:txBody>
      </cdr:sp>
      <cdr:sp macro="" textlink="">
        <cdr:nvSpPr>
          <cdr:cNvPr id="10" name="Line 8"/>
          <cdr:cNvSpPr>
            <a:spLocks xmlns:a="http://schemas.openxmlformats.org/drawingml/2006/main" noChangeShapeType="1"/>
          </cdr:cNvSpPr>
        </cdr:nvSpPr>
        <cdr:spPr bwMode="auto">
          <a:xfrm xmlns:a="http://schemas.openxmlformats.org/drawingml/2006/main" flipH="1" flipV="1">
            <a:off x="-1322229" y="-2291539"/>
            <a:ext cx="384114" cy="0"/>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type="triangle" w="med" len="med"/>
          </a:ln>
        </cdr:spPr>
        <cdr:txBody>
          <a:bodyPr xmlns:a="http://schemas.openxmlformats.org/drawingml/2006/main"/>
          <a:lstStyle xmlns:a="http://schemas.openxmlformats.org/drawingml/2006/main"/>
          <a:p xmlns:a="http://schemas.openxmlformats.org/drawingml/2006/main">
            <a:endParaRPr lang="en-US"/>
          </a:p>
        </cdr:txBody>
      </cdr:sp>
      <cdr:sp macro="" textlink="">
        <cdr:nvSpPr>
          <cdr:cNvPr id="11" name="Line 9"/>
          <cdr:cNvSpPr>
            <a:spLocks xmlns:a="http://schemas.openxmlformats.org/drawingml/2006/main" noChangeShapeType="1"/>
          </cdr:cNvSpPr>
        </cdr:nvSpPr>
        <cdr:spPr bwMode="auto">
          <a:xfrm xmlns:a="http://schemas.openxmlformats.org/drawingml/2006/main" flipH="1">
            <a:off x="-1322229" y="-1962777"/>
            <a:ext cx="384114" cy="2177"/>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type="triangle" w="med" len="med"/>
          </a:ln>
        </cdr:spPr>
        <cdr:txBody>
          <a:bodyPr xmlns:a="http://schemas.openxmlformats.org/drawingml/2006/main"/>
          <a:lstStyle xmlns:a="http://schemas.openxmlformats.org/drawingml/2006/main"/>
          <a:p xmlns:a="http://schemas.openxmlformats.org/drawingml/2006/main">
            <a:endParaRPr lang="en-US"/>
          </a:p>
        </cdr:txBody>
      </cdr:sp>
      <cdr:sp macro="" textlink="">
        <cdr:nvSpPr>
          <cdr:cNvPr id="12" name="Text Box 10"/>
          <cdr:cNvSpPr txBox="1">
            <a:spLocks xmlns:a="http://schemas.openxmlformats.org/drawingml/2006/main" noChangeArrowheads="1"/>
          </cdr:cNvSpPr>
        </cdr:nvSpPr>
        <cdr:spPr bwMode="auto">
          <a:xfrm xmlns:a="http://schemas.openxmlformats.org/drawingml/2006/main">
            <a:off x="-949168" y="-2613766"/>
            <a:ext cx="1837670" cy="25473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27432" tIns="22860" rIns="0" bIns="0" anchor="t" upright="1"/>
          <a:lstStyle xmlns:a="http://schemas.openxmlformats.org/drawingml/2006/main">
            <a:defPPr>
              <a:defRPr lang="en-US"/>
            </a:defPPr>
            <a:lvl1pPr algn="l" rtl="0" eaLnBrk="0" fontAlgn="base" hangingPunct="0">
              <a:spcBef>
                <a:spcPct val="50000"/>
              </a:spcBef>
              <a:spcAft>
                <a:spcPct val="0"/>
              </a:spcAft>
              <a:defRPr sz="1200" b="1" kern="1200">
                <a:solidFill>
                  <a:schemeClr val="tx1"/>
                </a:solidFill>
                <a:latin typeface="Arial" charset="0"/>
                <a:ea typeface="+mn-ea"/>
                <a:cs typeface="+mn-cs"/>
              </a:defRPr>
            </a:lvl1pPr>
            <a:lvl2pPr marL="457200" algn="l" rtl="0" eaLnBrk="0" fontAlgn="base" hangingPunct="0">
              <a:spcBef>
                <a:spcPct val="50000"/>
              </a:spcBef>
              <a:spcAft>
                <a:spcPct val="0"/>
              </a:spcAft>
              <a:defRPr sz="1200" b="1" kern="1200">
                <a:solidFill>
                  <a:schemeClr val="tx1"/>
                </a:solidFill>
                <a:latin typeface="Arial" charset="0"/>
                <a:ea typeface="+mn-ea"/>
                <a:cs typeface="+mn-cs"/>
              </a:defRPr>
            </a:lvl2pPr>
            <a:lvl3pPr marL="914400" algn="l" rtl="0" eaLnBrk="0" fontAlgn="base" hangingPunct="0">
              <a:spcBef>
                <a:spcPct val="50000"/>
              </a:spcBef>
              <a:spcAft>
                <a:spcPct val="0"/>
              </a:spcAft>
              <a:defRPr sz="1200" b="1" kern="1200">
                <a:solidFill>
                  <a:schemeClr val="tx1"/>
                </a:solidFill>
                <a:latin typeface="Arial" charset="0"/>
                <a:ea typeface="+mn-ea"/>
                <a:cs typeface="+mn-cs"/>
              </a:defRPr>
            </a:lvl3pPr>
            <a:lvl4pPr marL="1371600" algn="l" rtl="0" eaLnBrk="0" fontAlgn="base" hangingPunct="0">
              <a:spcBef>
                <a:spcPct val="50000"/>
              </a:spcBef>
              <a:spcAft>
                <a:spcPct val="0"/>
              </a:spcAft>
              <a:defRPr sz="1200" b="1" kern="1200">
                <a:solidFill>
                  <a:schemeClr val="tx1"/>
                </a:solidFill>
                <a:latin typeface="Arial" charset="0"/>
                <a:ea typeface="+mn-ea"/>
                <a:cs typeface="+mn-cs"/>
              </a:defRPr>
            </a:lvl4pPr>
            <a:lvl5pPr marL="1828800" algn="l" rtl="0" eaLnBrk="0" fontAlgn="base" hangingPunct="0">
              <a:spcBef>
                <a:spcPct val="50000"/>
              </a:spcBef>
              <a:spcAft>
                <a:spcPct val="0"/>
              </a:spcAft>
              <a:defRPr sz="1200" b="1" kern="1200">
                <a:solidFill>
                  <a:schemeClr val="tx1"/>
                </a:solidFill>
                <a:latin typeface="Arial" charset="0"/>
                <a:ea typeface="+mn-ea"/>
                <a:cs typeface="+mn-cs"/>
              </a:defRPr>
            </a:lvl5pPr>
            <a:lvl6pPr marL="2286000" algn="l" defTabSz="914400" rtl="0" eaLnBrk="1" latinLnBrk="0" hangingPunct="1">
              <a:defRPr sz="1200" b="1" kern="1200">
                <a:solidFill>
                  <a:schemeClr val="tx1"/>
                </a:solidFill>
                <a:latin typeface="Arial" charset="0"/>
                <a:ea typeface="+mn-ea"/>
                <a:cs typeface="+mn-cs"/>
              </a:defRPr>
            </a:lvl6pPr>
            <a:lvl7pPr marL="2743200" algn="l" defTabSz="914400" rtl="0" eaLnBrk="1" latinLnBrk="0" hangingPunct="1">
              <a:defRPr sz="1200" b="1" kern="1200">
                <a:solidFill>
                  <a:schemeClr val="tx1"/>
                </a:solidFill>
                <a:latin typeface="Arial" charset="0"/>
                <a:ea typeface="+mn-ea"/>
                <a:cs typeface="+mn-cs"/>
              </a:defRPr>
            </a:lvl7pPr>
            <a:lvl8pPr marL="3200400" algn="l" defTabSz="914400" rtl="0" eaLnBrk="1" latinLnBrk="0" hangingPunct="1">
              <a:defRPr sz="1200" b="1" kern="1200">
                <a:solidFill>
                  <a:schemeClr val="tx1"/>
                </a:solidFill>
                <a:latin typeface="Arial" charset="0"/>
                <a:ea typeface="+mn-ea"/>
                <a:cs typeface="+mn-cs"/>
              </a:defRPr>
            </a:lvl8pPr>
            <a:lvl9pPr marL="3657600" algn="l" defTabSz="914400" rtl="0" eaLnBrk="1" latinLnBrk="0" hangingPunct="1">
              <a:defRPr sz="1200" b="1" kern="1200">
                <a:solidFill>
                  <a:schemeClr val="tx1"/>
                </a:solidFill>
                <a:latin typeface="Arial" charset="0"/>
                <a:ea typeface="+mn-ea"/>
                <a:cs typeface="+mn-cs"/>
              </a:defRPr>
            </a:lvl9pPr>
          </a:lstStyle>
          <a:p xmlns:a="http://schemas.openxmlformats.org/drawingml/2006/main">
            <a:pPr algn="l" rtl="0">
              <a:defRPr sz="1000"/>
            </a:pPr>
            <a:r>
              <a:rPr lang="en-US" sz="900" b="0" i="0" strike="noStrike" dirty="0">
                <a:solidFill>
                  <a:srgbClr val="000000"/>
                </a:solidFill>
                <a:latin typeface="Arial"/>
                <a:cs typeface="Arial"/>
              </a:rPr>
              <a:t>95th Percentile</a:t>
            </a:r>
          </a:p>
        </cdr:txBody>
      </cdr:sp>
      <cdr:sp macro="" textlink="">
        <cdr:nvSpPr>
          <cdr:cNvPr id="13" name="Text Box 11"/>
          <cdr:cNvSpPr txBox="1">
            <a:spLocks xmlns:a="http://schemas.openxmlformats.org/drawingml/2006/main" noChangeArrowheads="1"/>
          </cdr:cNvSpPr>
        </cdr:nvSpPr>
        <cdr:spPr bwMode="auto">
          <a:xfrm xmlns:a="http://schemas.openxmlformats.org/drawingml/2006/main">
            <a:off x="-935350" y="-2082526"/>
            <a:ext cx="1834907" cy="27433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27432" tIns="22860" rIns="0" bIns="0" anchor="t" upright="1"/>
          <a:lstStyle xmlns:a="http://schemas.openxmlformats.org/drawingml/2006/main">
            <a:defPPr>
              <a:defRPr lang="en-US"/>
            </a:defPPr>
            <a:lvl1pPr algn="l" rtl="0" eaLnBrk="0" fontAlgn="base" hangingPunct="0">
              <a:spcBef>
                <a:spcPct val="50000"/>
              </a:spcBef>
              <a:spcAft>
                <a:spcPct val="0"/>
              </a:spcAft>
              <a:defRPr sz="1200" b="1" kern="1200">
                <a:solidFill>
                  <a:schemeClr val="tx1"/>
                </a:solidFill>
                <a:latin typeface="Arial" charset="0"/>
                <a:ea typeface="+mn-ea"/>
                <a:cs typeface="+mn-cs"/>
              </a:defRPr>
            </a:lvl1pPr>
            <a:lvl2pPr marL="457200" algn="l" rtl="0" eaLnBrk="0" fontAlgn="base" hangingPunct="0">
              <a:spcBef>
                <a:spcPct val="50000"/>
              </a:spcBef>
              <a:spcAft>
                <a:spcPct val="0"/>
              </a:spcAft>
              <a:defRPr sz="1200" b="1" kern="1200">
                <a:solidFill>
                  <a:schemeClr val="tx1"/>
                </a:solidFill>
                <a:latin typeface="Arial" charset="0"/>
                <a:ea typeface="+mn-ea"/>
                <a:cs typeface="+mn-cs"/>
              </a:defRPr>
            </a:lvl2pPr>
            <a:lvl3pPr marL="914400" algn="l" rtl="0" eaLnBrk="0" fontAlgn="base" hangingPunct="0">
              <a:spcBef>
                <a:spcPct val="50000"/>
              </a:spcBef>
              <a:spcAft>
                <a:spcPct val="0"/>
              </a:spcAft>
              <a:defRPr sz="1200" b="1" kern="1200">
                <a:solidFill>
                  <a:schemeClr val="tx1"/>
                </a:solidFill>
                <a:latin typeface="Arial" charset="0"/>
                <a:ea typeface="+mn-ea"/>
                <a:cs typeface="+mn-cs"/>
              </a:defRPr>
            </a:lvl3pPr>
            <a:lvl4pPr marL="1371600" algn="l" rtl="0" eaLnBrk="0" fontAlgn="base" hangingPunct="0">
              <a:spcBef>
                <a:spcPct val="50000"/>
              </a:spcBef>
              <a:spcAft>
                <a:spcPct val="0"/>
              </a:spcAft>
              <a:defRPr sz="1200" b="1" kern="1200">
                <a:solidFill>
                  <a:schemeClr val="tx1"/>
                </a:solidFill>
                <a:latin typeface="Arial" charset="0"/>
                <a:ea typeface="+mn-ea"/>
                <a:cs typeface="+mn-cs"/>
              </a:defRPr>
            </a:lvl4pPr>
            <a:lvl5pPr marL="1828800" algn="l" rtl="0" eaLnBrk="0" fontAlgn="base" hangingPunct="0">
              <a:spcBef>
                <a:spcPct val="50000"/>
              </a:spcBef>
              <a:spcAft>
                <a:spcPct val="0"/>
              </a:spcAft>
              <a:defRPr sz="1200" b="1" kern="1200">
                <a:solidFill>
                  <a:schemeClr val="tx1"/>
                </a:solidFill>
                <a:latin typeface="Arial" charset="0"/>
                <a:ea typeface="+mn-ea"/>
                <a:cs typeface="+mn-cs"/>
              </a:defRPr>
            </a:lvl5pPr>
            <a:lvl6pPr marL="2286000" algn="l" defTabSz="914400" rtl="0" eaLnBrk="1" latinLnBrk="0" hangingPunct="1">
              <a:defRPr sz="1200" b="1" kern="1200">
                <a:solidFill>
                  <a:schemeClr val="tx1"/>
                </a:solidFill>
                <a:latin typeface="Arial" charset="0"/>
                <a:ea typeface="+mn-ea"/>
                <a:cs typeface="+mn-cs"/>
              </a:defRPr>
            </a:lvl6pPr>
            <a:lvl7pPr marL="2743200" algn="l" defTabSz="914400" rtl="0" eaLnBrk="1" latinLnBrk="0" hangingPunct="1">
              <a:defRPr sz="1200" b="1" kern="1200">
                <a:solidFill>
                  <a:schemeClr val="tx1"/>
                </a:solidFill>
                <a:latin typeface="Arial" charset="0"/>
                <a:ea typeface="+mn-ea"/>
                <a:cs typeface="+mn-cs"/>
              </a:defRPr>
            </a:lvl7pPr>
            <a:lvl8pPr marL="3200400" algn="l" defTabSz="914400" rtl="0" eaLnBrk="1" latinLnBrk="0" hangingPunct="1">
              <a:defRPr sz="1200" b="1" kern="1200">
                <a:solidFill>
                  <a:schemeClr val="tx1"/>
                </a:solidFill>
                <a:latin typeface="Arial" charset="0"/>
                <a:ea typeface="+mn-ea"/>
                <a:cs typeface="+mn-cs"/>
              </a:defRPr>
            </a:lvl8pPr>
            <a:lvl9pPr marL="3657600" algn="l" defTabSz="914400" rtl="0" eaLnBrk="1" latinLnBrk="0" hangingPunct="1">
              <a:defRPr sz="1200" b="1" kern="1200">
                <a:solidFill>
                  <a:schemeClr val="tx1"/>
                </a:solidFill>
                <a:latin typeface="Arial" charset="0"/>
                <a:ea typeface="+mn-ea"/>
                <a:cs typeface="+mn-cs"/>
              </a:defRPr>
            </a:lvl9pPr>
          </a:lstStyle>
          <a:p xmlns:a="http://schemas.openxmlformats.org/drawingml/2006/main">
            <a:pPr algn="l" rtl="0">
              <a:defRPr sz="1000"/>
            </a:pPr>
            <a:r>
              <a:rPr lang="en-US" sz="900" b="0" i="0" strike="noStrike">
                <a:solidFill>
                  <a:srgbClr val="000000"/>
                </a:solidFill>
                <a:latin typeface="Arial"/>
                <a:cs typeface="Arial"/>
              </a:rPr>
              <a:t>25th Percentile</a:t>
            </a:r>
          </a:p>
        </cdr:txBody>
      </cdr:sp>
      <cdr:sp macro="" textlink="">
        <cdr:nvSpPr>
          <cdr:cNvPr id="14" name="Text Box 12"/>
          <cdr:cNvSpPr txBox="1">
            <a:spLocks xmlns:a="http://schemas.openxmlformats.org/drawingml/2006/main" noChangeArrowheads="1"/>
          </cdr:cNvSpPr>
        </cdr:nvSpPr>
        <cdr:spPr bwMode="auto">
          <a:xfrm xmlns:a="http://schemas.openxmlformats.org/drawingml/2006/main">
            <a:off x="-938115" y="-2359031"/>
            <a:ext cx="1834907" cy="27650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27432" tIns="22860" rIns="0" bIns="0" anchor="t" upright="1"/>
          <a:lstStyle xmlns:a="http://schemas.openxmlformats.org/drawingml/2006/main">
            <a:defPPr>
              <a:defRPr lang="en-US"/>
            </a:defPPr>
            <a:lvl1pPr algn="l" rtl="0" eaLnBrk="0" fontAlgn="base" hangingPunct="0">
              <a:spcBef>
                <a:spcPct val="50000"/>
              </a:spcBef>
              <a:spcAft>
                <a:spcPct val="0"/>
              </a:spcAft>
              <a:defRPr sz="1200" b="1" kern="1200">
                <a:solidFill>
                  <a:schemeClr val="tx1"/>
                </a:solidFill>
                <a:latin typeface="Arial" charset="0"/>
                <a:ea typeface="+mn-ea"/>
                <a:cs typeface="+mn-cs"/>
              </a:defRPr>
            </a:lvl1pPr>
            <a:lvl2pPr marL="457200" algn="l" rtl="0" eaLnBrk="0" fontAlgn="base" hangingPunct="0">
              <a:spcBef>
                <a:spcPct val="50000"/>
              </a:spcBef>
              <a:spcAft>
                <a:spcPct val="0"/>
              </a:spcAft>
              <a:defRPr sz="1200" b="1" kern="1200">
                <a:solidFill>
                  <a:schemeClr val="tx1"/>
                </a:solidFill>
                <a:latin typeface="Arial" charset="0"/>
                <a:ea typeface="+mn-ea"/>
                <a:cs typeface="+mn-cs"/>
              </a:defRPr>
            </a:lvl2pPr>
            <a:lvl3pPr marL="914400" algn="l" rtl="0" eaLnBrk="0" fontAlgn="base" hangingPunct="0">
              <a:spcBef>
                <a:spcPct val="50000"/>
              </a:spcBef>
              <a:spcAft>
                <a:spcPct val="0"/>
              </a:spcAft>
              <a:defRPr sz="1200" b="1" kern="1200">
                <a:solidFill>
                  <a:schemeClr val="tx1"/>
                </a:solidFill>
                <a:latin typeface="Arial" charset="0"/>
                <a:ea typeface="+mn-ea"/>
                <a:cs typeface="+mn-cs"/>
              </a:defRPr>
            </a:lvl3pPr>
            <a:lvl4pPr marL="1371600" algn="l" rtl="0" eaLnBrk="0" fontAlgn="base" hangingPunct="0">
              <a:spcBef>
                <a:spcPct val="50000"/>
              </a:spcBef>
              <a:spcAft>
                <a:spcPct val="0"/>
              </a:spcAft>
              <a:defRPr sz="1200" b="1" kern="1200">
                <a:solidFill>
                  <a:schemeClr val="tx1"/>
                </a:solidFill>
                <a:latin typeface="Arial" charset="0"/>
                <a:ea typeface="+mn-ea"/>
                <a:cs typeface="+mn-cs"/>
              </a:defRPr>
            </a:lvl4pPr>
            <a:lvl5pPr marL="1828800" algn="l" rtl="0" eaLnBrk="0" fontAlgn="base" hangingPunct="0">
              <a:spcBef>
                <a:spcPct val="50000"/>
              </a:spcBef>
              <a:spcAft>
                <a:spcPct val="0"/>
              </a:spcAft>
              <a:defRPr sz="1200" b="1" kern="1200">
                <a:solidFill>
                  <a:schemeClr val="tx1"/>
                </a:solidFill>
                <a:latin typeface="Arial" charset="0"/>
                <a:ea typeface="+mn-ea"/>
                <a:cs typeface="+mn-cs"/>
              </a:defRPr>
            </a:lvl5pPr>
            <a:lvl6pPr marL="2286000" algn="l" defTabSz="914400" rtl="0" eaLnBrk="1" latinLnBrk="0" hangingPunct="1">
              <a:defRPr sz="1200" b="1" kern="1200">
                <a:solidFill>
                  <a:schemeClr val="tx1"/>
                </a:solidFill>
                <a:latin typeface="Arial" charset="0"/>
                <a:ea typeface="+mn-ea"/>
                <a:cs typeface="+mn-cs"/>
              </a:defRPr>
            </a:lvl6pPr>
            <a:lvl7pPr marL="2743200" algn="l" defTabSz="914400" rtl="0" eaLnBrk="1" latinLnBrk="0" hangingPunct="1">
              <a:defRPr sz="1200" b="1" kern="1200">
                <a:solidFill>
                  <a:schemeClr val="tx1"/>
                </a:solidFill>
                <a:latin typeface="Arial" charset="0"/>
                <a:ea typeface="+mn-ea"/>
                <a:cs typeface="+mn-cs"/>
              </a:defRPr>
            </a:lvl7pPr>
            <a:lvl8pPr marL="3200400" algn="l" defTabSz="914400" rtl="0" eaLnBrk="1" latinLnBrk="0" hangingPunct="1">
              <a:defRPr sz="1200" b="1" kern="1200">
                <a:solidFill>
                  <a:schemeClr val="tx1"/>
                </a:solidFill>
                <a:latin typeface="Arial" charset="0"/>
                <a:ea typeface="+mn-ea"/>
                <a:cs typeface="+mn-cs"/>
              </a:defRPr>
            </a:lvl8pPr>
            <a:lvl9pPr marL="3657600" algn="l" defTabSz="914400" rtl="0" eaLnBrk="1" latinLnBrk="0" hangingPunct="1">
              <a:defRPr sz="1200" b="1" kern="1200">
                <a:solidFill>
                  <a:schemeClr val="tx1"/>
                </a:solidFill>
                <a:latin typeface="Arial" charset="0"/>
                <a:ea typeface="+mn-ea"/>
                <a:cs typeface="+mn-cs"/>
              </a:defRPr>
            </a:lvl9pPr>
          </a:lstStyle>
          <a:p xmlns:a="http://schemas.openxmlformats.org/drawingml/2006/main">
            <a:pPr algn="l" rtl="0">
              <a:defRPr sz="1000"/>
            </a:pPr>
            <a:r>
              <a:rPr lang="en-US" sz="900" b="0" i="0" strike="noStrike" dirty="0">
                <a:solidFill>
                  <a:srgbClr val="000000"/>
                </a:solidFill>
                <a:latin typeface="Arial"/>
                <a:cs typeface="Arial"/>
              </a:rPr>
              <a:t>75th Percentile</a:t>
            </a:r>
          </a:p>
        </cdr:txBody>
      </cdr:sp>
    </cdr:grp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8290" name="Rectangle 2"/>
          <p:cNvSpPr>
            <a:spLocks noGrp="1" noChangeArrowheads="1"/>
          </p:cNvSpPr>
          <p:nvPr>
            <p:ph type="hdr" sz="quarter"/>
          </p:nvPr>
        </p:nvSpPr>
        <p:spPr bwMode="auto">
          <a:xfrm>
            <a:off x="1" y="0"/>
            <a:ext cx="3170582" cy="480388"/>
          </a:xfrm>
          <a:prstGeom prst="rect">
            <a:avLst/>
          </a:prstGeom>
          <a:noFill/>
          <a:ln w="9525">
            <a:noFill/>
            <a:miter lim="800000"/>
            <a:headEnd/>
            <a:tailEnd/>
          </a:ln>
          <a:effectLst/>
        </p:spPr>
        <p:txBody>
          <a:bodyPr vert="horz" wrap="square" lIns="97426" tIns="48713" rIns="97426" bIns="48713" numCol="1" anchor="t" anchorCtr="0" compatLnSpc="1">
            <a:prstTxWarp prst="textNoShape">
              <a:avLst/>
            </a:prstTxWarp>
          </a:bodyPr>
          <a:lstStyle>
            <a:lvl1pPr defTabSz="974356">
              <a:defRPr sz="1300"/>
            </a:lvl1pPr>
          </a:lstStyle>
          <a:p>
            <a:endParaRPr lang="en-US">
              <a:latin typeface="Arial" pitchFamily="34" charset="0"/>
              <a:cs typeface="Arial" pitchFamily="34" charset="0"/>
            </a:endParaRPr>
          </a:p>
        </p:txBody>
      </p:sp>
      <p:sp>
        <p:nvSpPr>
          <p:cNvPr id="268291" name="Rectangle 3"/>
          <p:cNvSpPr>
            <a:spLocks noGrp="1" noChangeArrowheads="1"/>
          </p:cNvSpPr>
          <p:nvPr>
            <p:ph type="dt" sz="quarter" idx="1"/>
          </p:nvPr>
        </p:nvSpPr>
        <p:spPr bwMode="auto">
          <a:xfrm>
            <a:off x="4144618" y="0"/>
            <a:ext cx="3170582" cy="480388"/>
          </a:xfrm>
          <a:prstGeom prst="rect">
            <a:avLst/>
          </a:prstGeom>
          <a:noFill/>
          <a:ln w="9525">
            <a:noFill/>
            <a:miter lim="800000"/>
            <a:headEnd/>
            <a:tailEnd/>
          </a:ln>
          <a:effectLst/>
        </p:spPr>
        <p:txBody>
          <a:bodyPr vert="horz" wrap="square" lIns="97426" tIns="48713" rIns="97426" bIns="48713" numCol="1" anchor="t" anchorCtr="0" compatLnSpc="1">
            <a:prstTxWarp prst="textNoShape">
              <a:avLst/>
            </a:prstTxWarp>
          </a:bodyPr>
          <a:lstStyle>
            <a:lvl1pPr algn="r" defTabSz="974356">
              <a:defRPr sz="1300"/>
            </a:lvl1pPr>
          </a:lstStyle>
          <a:p>
            <a:endParaRPr lang="en-US">
              <a:latin typeface="Arial" pitchFamily="34" charset="0"/>
              <a:cs typeface="Arial" pitchFamily="34" charset="0"/>
            </a:endParaRPr>
          </a:p>
        </p:txBody>
      </p:sp>
      <p:sp>
        <p:nvSpPr>
          <p:cNvPr id="268292" name="Rectangle 4"/>
          <p:cNvSpPr>
            <a:spLocks noGrp="1" noChangeArrowheads="1"/>
          </p:cNvSpPr>
          <p:nvPr>
            <p:ph type="ftr" sz="quarter" idx="2"/>
          </p:nvPr>
        </p:nvSpPr>
        <p:spPr bwMode="auto">
          <a:xfrm>
            <a:off x="1" y="9120814"/>
            <a:ext cx="3170582" cy="480387"/>
          </a:xfrm>
          <a:prstGeom prst="rect">
            <a:avLst/>
          </a:prstGeom>
          <a:noFill/>
          <a:ln w="9525">
            <a:noFill/>
            <a:miter lim="800000"/>
            <a:headEnd/>
            <a:tailEnd/>
          </a:ln>
          <a:effectLst/>
        </p:spPr>
        <p:txBody>
          <a:bodyPr vert="horz" wrap="square" lIns="97426" tIns="48713" rIns="97426" bIns="48713" numCol="1" anchor="b" anchorCtr="0" compatLnSpc="1">
            <a:prstTxWarp prst="textNoShape">
              <a:avLst/>
            </a:prstTxWarp>
          </a:bodyPr>
          <a:lstStyle>
            <a:lvl1pPr defTabSz="974356">
              <a:defRPr sz="1300"/>
            </a:lvl1pPr>
          </a:lstStyle>
          <a:p>
            <a:endParaRPr lang="en-US">
              <a:latin typeface="Arial" pitchFamily="34" charset="0"/>
              <a:cs typeface="Arial" pitchFamily="34" charset="0"/>
            </a:endParaRPr>
          </a:p>
        </p:txBody>
      </p:sp>
      <p:sp>
        <p:nvSpPr>
          <p:cNvPr id="268293" name="Rectangle 5"/>
          <p:cNvSpPr>
            <a:spLocks noGrp="1" noChangeArrowheads="1"/>
          </p:cNvSpPr>
          <p:nvPr>
            <p:ph type="sldNum" sz="quarter" idx="3"/>
          </p:nvPr>
        </p:nvSpPr>
        <p:spPr bwMode="auto">
          <a:xfrm>
            <a:off x="4144618" y="9120814"/>
            <a:ext cx="3170582" cy="480387"/>
          </a:xfrm>
          <a:prstGeom prst="rect">
            <a:avLst/>
          </a:prstGeom>
          <a:noFill/>
          <a:ln w="9525">
            <a:noFill/>
            <a:miter lim="800000"/>
            <a:headEnd/>
            <a:tailEnd/>
          </a:ln>
          <a:effectLst/>
        </p:spPr>
        <p:txBody>
          <a:bodyPr vert="horz" wrap="square" lIns="97426" tIns="48713" rIns="97426" bIns="48713" numCol="1" anchor="b" anchorCtr="0" compatLnSpc="1">
            <a:prstTxWarp prst="textNoShape">
              <a:avLst/>
            </a:prstTxWarp>
          </a:bodyPr>
          <a:lstStyle>
            <a:lvl1pPr algn="r" defTabSz="974356">
              <a:defRPr sz="1300"/>
            </a:lvl1pPr>
          </a:lstStyle>
          <a:p>
            <a:fld id="{190188D3-C74B-4F3B-9105-E38CD10F5733}" type="slidenum">
              <a:rPr lang="en-US">
                <a:latin typeface="Arial" pitchFamily="34" charset="0"/>
                <a:cs typeface="Arial" pitchFamily="34" charset="0"/>
              </a:rPr>
              <a:pPr/>
              <a:t>‹#›</a:t>
            </a:fld>
            <a:endParaRPr lang="en-US">
              <a:latin typeface="Arial" pitchFamily="34" charset="0"/>
              <a:cs typeface="Arial" pitchFamily="34" charset="0"/>
            </a:endParaRPr>
          </a:p>
        </p:txBody>
      </p:sp>
    </p:spTree>
    <p:extLst>
      <p:ext uri="{BB962C8B-B14F-4D97-AF65-F5344CB8AC3E}">
        <p14:creationId xmlns:p14="http://schemas.microsoft.com/office/powerpoint/2010/main" val="30502437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1" y="0"/>
            <a:ext cx="3170582" cy="480388"/>
          </a:xfrm>
          <a:prstGeom prst="rect">
            <a:avLst/>
          </a:prstGeom>
          <a:noFill/>
          <a:ln w="9525">
            <a:noFill/>
            <a:miter lim="800000"/>
            <a:headEnd/>
            <a:tailEnd/>
          </a:ln>
          <a:effectLst/>
        </p:spPr>
        <p:txBody>
          <a:bodyPr vert="horz" wrap="square" lIns="97426" tIns="48713" rIns="97426" bIns="48713" numCol="1" anchor="t" anchorCtr="0" compatLnSpc="1">
            <a:prstTxWarp prst="textNoShape">
              <a:avLst/>
            </a:prstTxWarp>
          </a:bodyPr>
          <a:lstStyle>
            <a:lvl1pPr defTabSz="974356">
              <a:defRPr sz="1300">
                <a:latin typeface="Arial" pitchFamily="34" charset="0"/>
                <a:cs typeface="Arial" pitchFamily="34" charset="0"/>
              </a:defRPr>
            </a:lvl1pPr>
          </a:lstStyle>
          <a:p>
            <a:endParaRPr lang="en-US"/>
          </a:p>
        </p:txBody>
      </p:sp>
      <p:sp>
        <p:nvSpPr>
          <p:cNvPr id="13315" name="Rectangle 3"/>
          <p:cNvSpPr>
            <a:spLocks noGrp="1" noChangeArrowheads="1"/>
          </p:cNvSpPr>
          <p:nvPr>
            <p:ph type="dt" idx="1"/>
          </p:nvPr>
        </p:nvSpPr>
        <p:spPr bwMode="auto">
          <a:xfrm>
            <a:off x="4144618" y="0"/>
            <a:ext cx="3170582" cy="480388"/>
          </a:xfrm>
          <a:prstGeom prst="rect">
            <a:avLst/>
          </a:prstGeom>
          <a:noFill/>
          <a:ln w="9525">
            <a:noFill/>
            <a:miter lim="800000"/>
            <a:headEnd/>
            <a:tailEnd/>
          </a:ln>
          <a:effectLst/>
        </p:spPr>
        <p:txBody>
          <a:bodyPr vert="horz" wrap="square" lIns="97426" tIns="48713" rIns="97426" bIns="48713" numCol="1" anchor="t" anchorCtr="0" compatLnSpc="1">
            <a:prstTxWarp prst="textNoShape">
              <a:avLst/>
            </a:prstTxWarp>
          </a:bodyPr>
          <a:lstStyle>
            <a:lvl1pPr algn="r" defTabSz="974356">
              <a:defRPr sz="1300">
                <a:latin typeface="Arial" pitchFamily="34" charset="0"/>
                <a:cs typeface="Arial" pitchFamily="34" charset="0"/>
              </a:defRPr>
            </a:lvl1pPr>
          </a:lstStyle>
          <a:p>
            <a:endParaRPr lang="en-US"/>
          </a:p>
        </p:txBody>
      </p:sp>
      <p:sp>
        <p:nvSpPr>
          <p:cNvPr id="13316"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a:effectLst/>
        </p:spPr>
      </p:sp>
      <p:sp>
        <p:nvSpPr>
          <p:cNvPr id="13317" name="Rectangle 5"/>
          <p:cNvSpPr>
            <a:spLocks noGrp="1" noChangeArrowheads="1"/>
          </p:cNvSpPr>
          <p:nvPr>
            <p:ph type="body" sz="quarter" idx="3"/>
          </p:nvPr>
        </p:nvSpPr>
        <p:spPr bwMode="auto">
          <a:xfrm>
            <a:off x="975692" y="4561227"/>
            <a:ext cx="5363818" cy="4320213"/>
          </a:xfrm>
          <a:prstGeom prst="rect">
            <a:avLst/>
          </a:prstGeom>
          <a:noFill/>
          <a:ln w="9525">
            <a:noFill/>
            <a:miter lim="800000"/>
            <a:headEnd/>
            <a:tailEnd/>
          </a:ln>
          <a:effectLst/>
        </p:spPr>
        <p:txBody>
          <a:bodyPr vert="horz" wrap="square" lIns="97426" tIns="48713" rIns="97426" bIns="4871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8" name="Rectangle 6"/>
          <p:cNvSpPr>
            <a:spLocks noGrp="1" noChangeArrowheads="1"/>
          </p:cNvSpPr>
          <p:nvPr>
            <p:ph type="ftr" sz="quarter" idx="4"/>
          </p:nvPr>
        </p:nvSpPr>
        <p:spPr bwMode="auto">
          <a:xfrm>
            <a:off x="1" y="9120814"/>
            <a:ext cx="3170582" cy="480387"/>
          </a:xfrm>
          <a:prstGeom prst="rect">
            <a:avLst/>
          </a:prstGeom>
          <a:noFill/>
          <a:ln w="9525">
            <a:noFill/>
            <a:miter lim="800000"/>
            <a:headEnd/>
            <a:tailEnd/>
          </a:ln>
          <a:effectLst/>
        </p:spPr>
        <p:txBody>
          <a:bodyPr vert="horz" wrap="square" lIns="97426" tIns="48713" rIns="97426" bIns="48713" numCol="1" anchor="b" anchorCtr="0" compatLnSpc="1">
            <a:prstTxWarp prst="textNoShape">
              <a:avLst/>
            </a:prstTxWarp>
          </a:bodyPr>
          <a:lstStyle>
            <a:lvl1pPr defTabSz="974356">
              <a:defRPr sz="1300">
                <a:latin typeface="Arial" pitchFamily="34" charset="0"/>
                <a:cs typeface="Arial" pitchFamily="34" charset="0"/>
              </a:defRPr>
            </a:lvl1pPr>
          </a:lstStyle>
          <a:p>
            <a:endParaRPr lang="en-US"/>
          </a:p>
        </p:txBody>
      </p:sp>
      <p:sp>
        <p:nvSpPr>
          <p:cNvPr id="13319" name="Rectangle 7"/>
          <p:cNvSpPr>
            <a:spLocks noGrp="1" noChangeArrowheads="1"/>
          </p:cNvSpPr>
          <p:nvPr>
            <p:ph type="sldNum" sz="quarter" idx="5"/>
          </p:nvPr>
        </p:nvSpPr>
        <p:spPr bwMode="auto">
          <a:xfrm>
            <a:off x="4144618" y="9120814"/>
            <a:ext cx="3170582" cy="480387"/>
          </a:xfrm>
          <a:prstGeom prst="rect">
            <a:avLst/>
          </a:prstGeom>
          <a:noFill/>
          <a:ln w="9525">
            <a:noFill/>
            <a:miter lim="800000"/>
            <a:headEnd/>
            <a:tailEnd/>
          </a:ln>
          <a:effectLst/>
        </p:spPr>
        <p:txBody>
          <a:bodyPr vert="horz" wrap="square" lIns="97426" tIns="48713" rIns="97426" bIns="48713" numCol="1" anchor="b" anchorCtr="0" compatLnSpc="1">
            <a:prstTxWarp prst="textNoShape">
              <a:avLst/>
            </a:prstTxWarp>
          </a:bodyPr>
          <a:lstStyle>
            <a:lvl1pPr algn="r" defTabSz="974356">
              <a:defRPr sz="1300">
                <a:latin typeface="Arial" pitchFamily="34" charset="0"/>
                <a:cs typeface="Arial" pitchFamily="34" charset="0"/>
              </a:defRPr>
            </a:lvl1pPr>
          </a:lstStyle>
          <a:p>
            <a:fld id="{9B34C6B3-8DB4-4501-9D54-F32FEE3E97CF}" type="slidenum">
              <a:rPr lang="en-US" smtClean="0"/>
              <a:pPr/>
              <a:t>‹#›</a:t>
            </a:fld>
            <a:endParaRPr lang="en-US"/>
          </a:p>
        </p:txBody>
      </p:sp>
    </p:spTree>
    <p:extLst>
      <p:ext uri="{BB962C8B-B14F-4D97-AF65-F5344CB8AC3E}">
        <p14:creationId xmlns:p14="http://schemas.microsoft.com/office/powerpoint/2010/main" val="41442995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B34C6B3-8DB4-4501-9D54-F32FEE3E97C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6978" name="Rectangle 2"/>
          <p:cNvSpPr>
            <a:spLocks noGrp="1" noRot="1" noChangeAspect="1" noChangeArrowheads="1" noTextEdit="1"/>
          </p:cNvSpPr>
          <p:nvPr>
            <p:ph type="sldImg"/>
          </p:nvPr>
        </p:nvSpPr>
        <p:spPr>
          <a:ln/>
        </p:spPr>
      </p:sp>
      <p:sp>
        <p:nvSpPr>
          <p:cNvPr id="766979" name="Rectangle 3"/>
          <p:cNvSpPr>
            <a:spLocks noGrp="1" noChangeArrowheads="1"/>
          </p:cNvSpPr>
          <p:nvPr>
            <p:ph type="body" idx="1"/>
          </p:nvPr>
        </p:nvSpPr>
        <p:spPr/>
        <p:txBody>
          <a:bodyPr/>
          <a:lstStyle/>
          <a:p>
            <a:r>
              <a:rPr lang="en-US"/>
              <a:t>And this is what the Mod formula looks like after the necessary complications.  Gerald will later show you how Mods are actually calculated in practice.</a:t>
            </a:r>
          </a:p>
          <a:p>
            <a:endParaRPr lang="en-US"/>
          </a:p>
          <a:p>
            <a:r>
              <a:rPr lang="en-US"/>
              <a:t>Define variables.</a:t>
            </a:r>
          </a:p>
          <a:p>
            <a:r>
              <a:rPr lang="en-US"/>
              <a:t>Discuss qualifications.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The $5K split point has been around since the late 80’s and early 90s based on individual state approvals.   As such, for some states it’s possible it has only been 19 years.  However, the filing is effective 1/1/13 and at that point it would be 20 years for all states.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D40DC87-CB12-465D-B887-C258A248C535}" type="slidenum">
              <a:rPr lang="en-US" smtClean="0"/>
              <a:pPr/>
              <a:t>16</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095682" name="Rectangle 1026"/>
          <p:cNvSpPr>
            <a:spLocks noGrp="1" noChangeArrowheads="1"/>
          </p:cNvSpPr>
          <p:nvPr>
            <p:ph type="ctrTitle"/>
          </p:nvPr>
        </p:nvSpPr>
        <p:spPr>
          <a:xfrm>
            <a:off x="685800" y="2438400"/>
            <a:ext cx="7772400" cy="1143000"/>
          </a:xfrm>
        </p:spPr>
        <p:txBody>
          <a:bodyPr anchor="t"/>
          <a:lstStyle>
            <a:lvl1pPr>
              <a:defRPr sz="3200">
                <a:latin typeface="Arial" pitchFamily="34" charset="0"/>
                <a:cs typeface="Arial" pitchFamily="34" charset="0"/>
              </a:defRPr>
            </a:lvl1pPr>
          </a:lstStyle>
          <a:p>
            <a:r>
              <a:rPr lang="en-US" smtClean="0"/>
              <a:t>Click to edit Master title style</a:t>
            </a:r>
            <a:endParaRPr lang="en-US"/>
          </a:p>
        </p:txBody>
      </p:sp>
      <p:sp>
        <p:nvSpPr>
          <p:cNvPr id="1095683" name="Rectangle 1027"/>
          <p:cNvSpPr>
            <a:spLocks noGrp="1" noChangeArrowheads="1"/>
          </p:cNvSpPr>
          <p:nvPr>
            <p:ph type="subTitle" idx="1"/>
          </p:nvPr>
        </p:nvSpPr>
        <p:spPr>
          <a:xfrm>
            <a:off x="1371600" y="3733800"/>
            <a:ext cx="6400800" cy="1752600"/>
          </a:xfrm>
        </p:spPr>
        <p:txBody>
          <a:bodyPr/>
          <a:lstStyle>
            <a:lvl1pPr marL="0" indent="0" algn="ctr">
              <a:buFontTx/>
              <a:buNone/>
              <a:defRPr/>
            </a:lvl1pPr>
          </a:lstStyle>
          <a:p>
            <a:r>
              <a:rPr lang="en-US" smtClean="0"/>
              <a:t>Click to edit Master subtitle style</a:t>
            </a:r>
            <a:endParaRPr lang="en-US"/>
          </a:p>
        </p:txBody>
      </p:sp>
      <p:sp>
        <p:nvSpPr>
          <p:cNvPr id="1095684" name="Rectangle 1028"/>
          <p:cNvSpPr>
            <a:spLocks noGrp="1" noChangeArrowheads="1"/>
          </p:cNvSpPr>
          <p:nvPr>
            <p:ph type="sldNum" sz="quarter" idx="4"/>
          </p:nvPr>
        </p:nvSpPr>
        <p:spPr>
          <a:xfrm>
            <a:off x="3619500" y="6400800"/>
            <a:ext cx="1905000" cy="457200"/>
          </a:xfrm>
        </p:spPr>
        <p:txBody>
          <a:bodyPr/>
          <a:lstStyle>
            <a:lvl1pPr>
              <a:defRPr>
                <a:latin typeface="Arial" pitchFamily="34" charset="0"/>
                <a:cs typeface="Arial" pitchFamily="34" charset="0"/>
              </a:defRPr>
            </a:lvl1pPr>
          </a:lstStyle>
          <a:p>
            <a:fld id="{1C2B881B-D8A9-46F7-8E55-CAB3C2578F94}" type="slidenum">
              <a:rPr lang="en-US" smtClean="0"/>
              <a:pPr/>
              <a:t>‹#›</a:t>
            </a:fld>
            <a:endParaRPr lang="en-US"/>
          </a:p>
        </p:txBody>
      </p:sp>
      <p:sp>
        <p:nvSpPr>
          <p:cNvPr id="1095685" name="Rectangle 1029"/>
          <p:cNvSpPr>
            <a:spLocks noChangeArrowheads="1"/>
          </p:cNvSpPr>
          <p:nvPr/>
        </p:nvSpPr>
        <p:spPr bwMode="auto">
          <a:xfrm>
            <a:off x="7315200" y="6448425"/>
            <a:ext cx="1638300" cy="257175"/>
          </a:xfrm>
          <a:prstGeom prst="rect">
            <a:avLst/>
          </a:prstGeom>
          <a:noFill/>
          <a:ln w="9525">
            <a:noFill/>
            <a:miter lim="800000"/>
            <a:headEnd/>
            <a:tailEnd/>
          </a:ln>
          <a:effectLst/>
        </p:spPr>
        <p:txBody>
          <a:bodyPr/>
          <a:lstStyle/>
          <a:p>
            <a:r>
              <a:rPr lang="en-US" sz="800">
                <a:latin typeface="Arial" pitchFamily="34" charset="0"/>
                <a:cs typeface="Arial" pitchFamily="34" charset="0"/>
                <a:sym typeface="Symbol" pitchFamily="18" charset="2"/>
              </a:rPr>
              <a:t> </a:t>
            </a:r>
            <a:r>
              <a:rPr lang="en-US" sz="800" smtClean="0">
                <a:latin typeface="Arial" pitchFamily="34" charset="0"/>
                <a:cs typeface="Arial" pitchFamily="34" charset="0"/>
              </a:rPr>
              <a:t>2012 NCCI </a:t>
            </a:r>
            <a:r>
              <a:rPr lang="en-US" sz="800" dirty="0">
                <a:latin typeface="Arial" pitchFamily="34" charset="0"/>
                <a:cs typeface="Arial" pitchFamily="34" charset="0"/>
              </a:rPr>
              <a:t>Holdings, Inc.</a:t>
            </a:r>
          </a:p>
        </p:txBody>
      </p:sp>
      <p:pic>
        <p:nvPicPr>
          <p:cNvPr id="1095686" name="Picture 1030" descr="!NEWNCCI"/>
          <p:cNvPicPr>
            <a:picLocks noChangeAspect="1" noChangeArrowheads="1"/>
          </p:cNvPicPr>
          <p:nvPr/>
        </p:nvPicPr>
        <p:blipFill>
          <a:blip r:embed="rId3" cstate="print"/>
          <a:srcRect/>
          <a:stretch>
            <a:fillRect/>
          </a:stretch>
        </p:blipFill>
        <p:spPr bwMode="auto">
          <a:xfrm>
            <a:off x="3581400" y="304800"/>
            <a:ext cx="1922463" cy="1458913"/>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57174"/>
            <a:ext cx="7772400" cy="1038226"/>
          </a:xfrm>
        </p:spPr>
        <p:txBody>
          <a:bodyPr anchor="t"/>
          <a:lstStyle/>
          <a:p>
            <a:r>
              <a:rPr lang="en-US" smtClean="0"/>
              <a:t>Click to edit Master title style</a:t>
            </a:r>
            <a:endParaRPr lang="en-US"/>
          </a:p>
        </p:txBody>
      </p:sp>
      <p:sp>
        <p:nvSpPr>
          <p:cNvPr id="3" name="Content Placeholder 2"/>
          <p:cNvSpPr>
            <a:spLocks noGrp="1"/>
          </p:cNvSpPr>
          <p:nvPr>
            <p:ph idx="1"/>
          </p:nvPr>
        </p:nvSpPr>
        <p:spPr/>
        <p:txBody>
          <a:bodyPr/>
          <a:lstStyle>
            <a:lvl2pPr>
              <a:defRPr sz="2000"/>
            </a:lvl2pPr>
            <a:lvl3pPr>
              <a:defRPr sz="20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atin typeface="Arial" pitchFamily="34" charset="0"/>
                <a:cs typeface="Arial" pitchFamily="34" charset="0"/>
              </a:defRPr>
            </a:lvl1pPr>
          </a:lstStyle>
          <a:p>
            <a:fld id="{54E1EF9D-AC13-4862-8C75-FF9392D996BE}" type="slidenum">
              <a:rPr lang="en-US" smtClean="0"/>
              <a:pPr/>
              <a:t>‹#›</a:t>
            </a:fld>
            <a:endParaRPr lang="en-US" sz="14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57175"/>
            <a:ext cx="7772400" cy="1047750"/>
          </a:xfrm>
        </p:spPr>
        <p:txBody>
          <a:bodyPr anchor="t"/>
          <a:lstStyle/>
          <a:p>
            <a:r>
              <a:rPr lang="en-US" smtClean="0"/>
              <a:t>Click to edit Master title style</a:t>
            </a:r>
            <a:endParaRPr lang="en-US"/>
          </a:p>
        </p:txBody>
      </p:sp>
      <p:sp>
        <p:nvSpPr>
          <p:cNvPr id="3" name="Content Placeholder 2"/>
          <p:cNvSpPr>
            <a:spLocks noGrp="1"/>
          </p:cNvSpPr>
          <p:nvPr>
            <p:ph sz="half" idx="1"/>
          </p:nvPr>
        </p:nvSpPr>
        <p:spPr>
          <a:xfrm>
            <a:off x="685800" y="1447800"/>
            <a:ext cx="3810000" cy="419100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3810000" cy="419100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atin typeface="Arial" pitchFamily="34" charset="0"/>
                <a:cs typeface="Arial" pitchFamily="34" charset="0"/>
              </a:defRPr>
            </a:lvl1pPr>
          </a:lstStyle>
          <a:p>
            <a:fld id="{134F6A5F-797D-4A5B-A290-1F30A83A27B0}" type="slidenum">
              <a:rPr lang="en-US" smtClean="0"/>
              <a:pPr/>
              <a:t>‹#›</a:t>
            </a:fld>
            <a:endParaRPr lang="en-US" sz="14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257174"/>
            <a:ext cx="7772400" cy="1000125"/>
          </a:xfrm>
        </p:spPr>
        <p:txBody>
          <a:bodyPr anchor="t"/>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atin typeface="Arial" pitchFamily="34" charset="0"/>
                <a:cs typeface="Arial" pitchFamily="34" charset="0"/>
              </a:defRPr>
            </a:lvl1pPr>
          </a:lstStyle>
          <a:p>
            <a:fld id="{B651F26C-DC89-4506-803B-EEA90E7720BB}" type="slidenum">
              <a:rPr lang="en-US" smtClean="0"/>
              <a:pPr/>
              <a:t>‹#›</a:t>
            </a:fld>
            <a:endParaRPr lang="en-US"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atin typeface="Arial" pitchFamily="34" charset="0"/>
                <a:cs typeface="Arial" pitchFamily="34" charset="0"/>
              </a:defRPr>
            </a:lvl1pPr>
          </a:lstStyle>
          <a:p>
            <a:fld id="{D19C613E-0A19-4751-89AC-E8F8FAD01FCE}" type="slidenum">
              <a:rPr lang="en-US" smtClean="0"/>
              <a:pPr/>
              <a:t>‹#›</a:t>
            </a:fld>
            <a:endParaRPr lang="en-US"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247650"/>
            <a:ext cx="7772400" cy="971549"/>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447800"/>
            <a:ext cx="7772400" cy="4191000"/>
          </a:xfrm>
        </p:spPr>
        <p:txBody>
          <a:bodyPr/>
          <a:lstStyle/>
          <a:p>
            <a:r>
              <a:rPr lang="en-US" smtClean="0"/>
              <a:t>Click icon to add table</a:t>
            </a:r>
            <a:endParaRPr lang="en-US"/>
          </a:p>
        </p:txBody>
      </p:sp>
      <p:sp>
        <p:nvSpPr>
          <p:cNvPr id="4" name="Slide Number Placeholder 3"/>
          <p:cNvSpPr>
            <a:spLocks noGrp="1"/>
          </p:cNvSpPr>
          <p:nvPr>
            <p:ph type="sldNum" sz="quarter" idx="10"/>
          </p:nvPr>
        </p:nvSpPr>
        <p:spPr>
          <a:xfrm>
            <a:off x="3657600" y="6400800"/>
            <a:ext cx="1905000" cy="314325"/>
          </a:xfrm>
        </p:spPr>
        <p:txBody>
          <a:bodyPr/>
          <a:lstStyle>
            <a:lvl1pPr>
              <a:defRPr sz="1200">
                <a:latin typeface="Arial" pitchFamily="34" charset="0"/>
                <a:cs typeface="Arial" pitchFamily="34" charset="0"/>
              </a:defRPr>
            </a:lvl1pPr>
          </a:lstStyle>
          <a:p>
            <a:fld id="{008631F1-CF7E-41F2-963E-A20B2E8B52E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8" cstate="print"/>
          <a:srcRect/>
          <a:stretch>
            <a:fillRect/>
          </a:stretch>
        </a:blipFill>
        <a:effectLst/>
      </p:bgPr>
    </p:bg>
    <p:spTree>
      <p:nvGrpSpPr>
        <p:cNvPr id="1" name=""/>
        <p:cNvGrpSpPr/>
        <p:nvPr/>
      </p:nvGrpSpPr>
      <p:grpSpPr>
        <a:xfrm>
          <a:off x="0" y="0"/>
          <a:ext cx="0" cy="0"/>
          <a:chOff x="0" y="0"/>
          <a:chExt cx="0" cy="0"/>
        </a:xfrm>
      </p:grpSpPr>
      <p:sp>
        <p:nvSpPr>
          <p:cNvPr id="1094658" name="Rectangle 2"/>
          <p:cNvSpPr>
            <a:spLocks noGrp="1" noChangeArrowheads="1"/>
          </p:cNvSpPr>
          <p:nvPr>
            <p:ph type="title"/>
          </p:nvPr>
        </p:nvSpPr>
        <p:spPr bwMode="auto">
          <a:xfrm>
            <a:off x="685800" y="266699"/>
            <a:ext cx="7772400" cy="1000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Title Goes Here</a:t>
            </a:r>
          </a:p>
        </p:txBody>
      </p:sp>
      <p:sp>
        <p:nvSpPr>
          <p:cNvPr id="1094659" name="Rectangle 3"/>
          <p:cNvSpPr>
            <a:spLocks noGrp="1" noChangeArrowheads="1"/>
          </p:cNvSpPr>
          <p:nvPr>
            <p:ph type="body" idx="1"/>
          </p:nvPr>
        </p:nvSpPr>
        <p:spPr bwMode="auto">
          <a:xfrm>
            <a:off x="685800" y="1447800"/>
            <a:ext cx="77724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94660" name="Rectangle 4"/>
          <p:cNvSpPr>
            <a:spLocks noGrp="1" noChangeArrowheads="1"/>
          </p:cNvSpPr>
          <p:nvPr>
            <p:ph type="sldNum" sz="quarter" idx="4"/>
          </p:nvPr>
        </p:nvSpPr>
        <p:spPr bwMode="auto">
          <a:xfrm>
            <a:off x="36576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Arial" pitchFamily="34" charset="0"/>
                <a:cs typeface="Arial" pitchFamily="34" charset="0"/>
              </a:defRPr>
            </a:lvl1pPr>
          </a:lstStyle>
          <a:p>
            <a:fld id="{8FFCC0F1-F372-462C-81BC-6E3F4FC0AA9A}" type="slidenum">
              <a:rPr lang="en-US" smtClean="0"/>
              <a:pPr/>
              <a:t>‹#›</a:t>
            </a:fld>
            <a:endParaRPr lang="en-US" sz="1400"/>
          </a:p>
        </p:txBody>
      </p:sp>
      <p:sp>
        <p:nvSpPr>
          <p:cNvPr id="1094661" name="Rectangle 5"/>
          <p:cNvSpPr>
            <a:spLocks noChangeArrowheads="1"/>
          </p:cNvSpPr>
          <p:nvPr/>
        </p:nvSpPr>
        <p:spPr bwMode="auto">
          <a:xfrm>
            <a:off x="519113" y="6324600"/>
            <a:ext cx="2803525" cy="533400"/>
          </a:xfrm>
          <a:prstGeom prst="rect">
            <a:avLst/>
          </a:prstGeom>
          <a:noFill/>
          <a:ln w="9525">
            <a:noFill/>
            <a:miter lim="800000"/>
            <a:headEnd/>
            <a:tailEnd/>
          </a:ln>
          <a:effectLst/>
        </p:spPr>
        <p:txBody>
          <a:bodyPr/>
          <a:lstStyle/>
          <a:p>
            <a:pPr>
              <a:lnSpc>
                <a:spcPct val="130000"/>
              </a:lnSpc>
            </a:pPr>
            <a:r>
              <a:rPr lang="en-US" sz="800">
                <a:latin typeface="Arial" pitchFamily="34" charset="0"/>
                <a:cs typeface="Arial" pitchFamily="34" charset="0"/>
                <a:sym typeface="Symbol" pitchFamily="18" charset="2"/>
              </a:rPr>
              <a:t> </a:t>
            </a:r>
            <a:r>
              <a:rPr lang="en-US" sz="800" smtClean="0">
                <a:latin typeface="Arial" pitchFamily="34" charset="0"/>
                <a:cs typeface="Arial" pitchFamily="34" charset="0"/>
              </a:rPr>
              <a:t>2012 </a:t>
            </a:r>
            <a:r>
              <a:rPr lang="en-US" sz="800" dirty="0">
                <a:latin typeface="Arial" pitchFamily="34" charset="0"/>
                <a:cs typeface="Arial" pitchFamily="34" charset="0"/>
              </a:rPr>
              <a:t>NCCI Holdings, Inc.  All rights reserved.</a:t>
            </a:r>
            <a:endParaRPr lang="en-US" sz="900" dirty="0">
              <a:latin typeface="Arial" pitchFamily="34" charset="0"/>
              <a:cs typeface="Arial" pitchFamily="34" charset="0"/>
            </a:endParaRPr>
          </a:p>
        </p:txBody>
      </p:sp>
      <p:pic>
        <p:nvPicPr>
          <p:cNvPr id="1094662" name="Picture 6" descr="LOGO"/>
          <p:cNvPicPr>
            <a:picLocks noChangeAspect="1" noChangeArrowheads="1"/>
          </p:cNvPicPr>
          <p:nvPr/>
        </p:nvPicPr>
        <p:blipFill>
          <a:blip r:embed="rId9" cstate="print"/>
          <a:srcRect/>
          <a:stretch>
            <a:fillRect/>
          </a:stretch>
        </p:blipFill>
        <p:spPr bwMode="auto">
          <a:xfrm>
            <a:off x="7772400" y="5791200"/>
            <a:ext cx="1127125" cy="871538"/>
          </a:xfrm>
          <a:prstGeom prst="rect">
            <a:avLst/>
          </a:prstGeom>
          <a:noFill/>
        </p:spPr>
      </p:pic>
    </p:spTree>
  </p:cSld>
  <p:clrMap bg1="lt1" tx1="dk1" bg2="lt2" tx2="dk2" accent1="accent1" accent2="accent2" accent3="accent3" accent4="accent4" accent5="accent5" accent6="accent6" hlink="hlink" folHlink="folHlink"/>
  <p:sldLayoutIdLst>
    <p:sldLayoutId id="2147483655" r:id="rId1"/>
    <p:sldLayoutId id="2147483656" r:id="rId2"/>
    <p:sldLayoutId id="2147483658" r:id="rId3"/>
    <p:sldLayoutId id="2147483660" r:id="rId4"/>
    <p:sldLayoutId id="2147483661" r:id="rId5"/>
    <p:sldLayoutId id="2147483666" r:id="rId6"/>
  </p:sldLayoutIdLst>
  <p:hf hdr="0" ftr="0" dt="0"/>
  <p:txStyles>
    <p:titleStyle>
      <a:lvl1pPr algn="ctr" rtl="0" eaLnBrk="1" fontAlgn="base" hangingPunct="1">
        <a:spcBef>
          <a:spcPct val="0"/>
        </a:spcBef>
        <a:spcAft>
          <a:spcPct val="0"/>
        </a:spcAft>
        <a:defRPr sz="2800" b="1">
          <a:solidFill>
            <a:schemeClr val="tx2"/>
          </a:solidFill>
          <a:latin typeface="Arial" pitchFamily="34" charset="0"/>
          <a:ea typeface="+mj-ea"/>
          <a:cs typeface="Arial" pitchFamily="34" charset="0"/>
        </a:defRPr>
      </a:lvl1pPr>
      <a:lvl2pPr algn="ctr" rtl="0" eaLnBrk="1" fontAlgn="base" hangingPunct="1">
        <a:spcBef>
          <a:spcPct val="0"/>
        </a:spcBef>
        <a:spcAft>
          <a:spcPct val="0"/>
        </a:spcAft>
        <a:defRPr sz="2800" b="1">
          <a:solidFill>
            <a:schemeClr val="tx2"/>
          </a:solidFill>
          <a:latin typeface="Verdana" pitchFamily="34" charset="0"/>
        </a:defRPr>
      </a:lvl2pPr>
      <a:lvl3pPr algn="ctr" rtl="0" eaLnBrk="1" fontAlgn="base" hangingPunct="1">
        <a:spcBef>
          <a:spcPct val="0"/>
        </a:spcBef>
        <a:spcAft>
          <a:spcPct val="0"/>
        </a:spcAft>
        <a:defRPr sz="2800" b="1">
          <a:solidFill>
            <a:schemeClr val="tx2"/>
          </a:solidFill>
          <a:latin typeface="Verdana" pitchFamily="34" charset="0"/>
        </a:defRPr>
      </a:lvl3pPr>
      <a:lvl4pPr algn="ctr" rtl="0" eaLnBrk="1" fontAlgn="base" hangingPunct="1">
        <a:spcBef>
          <a:spcPct val="0"/>
        </a:spcBef>
        <a:spcAft>
          <a:spcPct val="0"/>
        </a:spcAft>
        <a:defRPr sz="2800" b="1">
          <a:solidFill>
            <a:schemeClr val="tx2"/>
          </a:solidFill>
          <a:latin typeface="Verdana" pitchFamily="34" charset="0"/>
        </a:defRPr>
      </a:lvl4pPr>
      <a:lvl5pPr algn="ctr" rtl="0" eaLnBrk="1" fontAlgn="base" hangingPunct="1">
        <a:spcBef>
          <a:spcPct val="0"/>
        </a:spcBef>
        <a:spcAft>
          <a:spcPct val="0"/>
        </a:spcAft>
        <a:defRPr sz="2800" b="1">
          <a:solidFill>
            <a:schemeClr val="tx2"/>
          </a:solidFill>
          <a:latin typeface="Verdana" pitchFamily="34" charset="0"/>
        </a:defRPr>
      </a:lvl5pPr>
      <a:lvl6pPr marL="457200" algn="ctr" rtl="0" eaLnBrk="1" fontAlgn="base" hangingPunct="1">
        <a:spcBef>
          <a:spcPct val="0"/>
        </a:spcBef>
        <a:spcAft>
          <a:spcPct val="0"/>
        </a:spcAft>
        <a:defRPr sz="2800" b="1">
          <a:solidFill>
            <a:schemeClr val="tx2"/>
          </a:solidFill>
          <a:latin typeface="Verdana" pitchFamily="34" charset="0"/>
        </a:defRPr>
      </a:lvl6pPr>
      <a:lvl7pPr marL="914400" algn="ctr" rtl="0" eaLnBrk="1" fontAlgn="base" hangingPunct="1">
        <a:spcBef>
          <a:spcPct val="0"/>
        </a:spcBef>
        <a:spcAft>
          <a:spcPct val="0"/>
        </a:spcAft>
        <a:defRPr sz="2800" b="1">
          <a:solidFill>
            <a:schemeClr val="tx2"/>
          </a:solidFill>
          <a:latin typeface="Verdana" pitchFamily="34" charset="0"/>
        </a:defRPr>
      </a:lvl7pPr>
      <a:lvl8pPr marL="1371600" algn="ctr" rtl="0" eaLnBrk="1" fontAlgn="base" hangingPunct="1">
        <a:spcBef>
          <a:spcPct val="0"/>
        </a:spcBef>
        <a:spcAft>
          <a:spcPct val="0"/>
        </a:spcAft>
        <a:defRPr sz="2800" b="1">
          <a:solidFill>
            <a:schemeClr val="tx2"/>
          </a:solidFill>
          <a:latin typeface="Verdana" pitchFamily="34" charset="0"/>
        </a:defRPr>
      </a:lvl8pPr>
      <a:lvl9pPr marL="1828800" algn="ctr" rtl="0" eaLnBrk="1" fontAlgn="base" hangingPunct="1">
        <a:spcBef>
          <a:spcPct val="0"/>
        </a:spcBef>
        <a:spcAft>
          <a:spcPct val="0"/>
        </a:spcAft>
        <a:defRPr sz="2800" b="1">
          <a:solidFill>
            <a:schemeClr val="tx2"/>
          </a:solidFill>
          <a:latin typeface="Verdana" pitchFamily="34" charset="0"/>
        </a:defRPr>
      </a:lvl9pPr>
    </p:titleStyle>
    <p:bodyStyle>
      <a:lvl1pPr marL="342900" indent="-342900" algn="l" rtl="0" eaLnBrk="1" fontAlgn="base" hangingPunct="1">
        <a:spcBef>
          <a:spcPct val="20000"/>
        </a:spcBef>
        <a:spcAft>
          <a:spcPct val="0"/>
        </a:spcAft>
        <a:buFont typeface="Wingdings" pitchFamily="2" charset="2"/>
        <a:buChar char="§"/>
        <a:defRPr sz="2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pitchFamily="34" charset="0"/>
        <a:buChar char="–"/>
        <a:defRPr sz="2000">
          <a:solidFill>
            <a:schemeClr val="tx1"/>
          </a:solidFill>
          <a:latin typeface="Arial" pitchFamily="34" charset="0"/>
          <a:cs typeface="Arial" pitchFamily="34" charset="0"/>
        </a:defRPr>
      </a:lvl2pPr>
      <a:lvl3pPr marL="1143000" indent="-228600" algn="l" rtl="0" eaLnBrk="1" fontAlgn="base" hangingPunct="1">
        <a:spcBef>
          <a:spcPct val="20000"/>
        </a:spcBef>
        <a:spcAft>
          <a:spcPct val="0"/>
        </a:spcAft>
        <a:buFont typeface="Arial" pitchFamily="34" charset="0"/>
        <a:buChar char="•"/>
        <a:defRPr sz="2000">
          <a:solidFill>
            <a:schemeClr val="tx1"/>
          </a:solidFill>
          <a:latin typeface="Arial" pitchFamily="34" charset="0"/>
          <a:cs typeface="Arial" pitchFamily="34" charset="0"/>
        </a:defRPr>
      </a:lvl3pPr>
      <a:lvl4pPr marL="1600200" indent="-228600" algn="l" rtl="0" eaLnBrk="1" fontAlgn="base" hangingPunct="1">
        <a:spcBef>
          <a:spcPct val="20000"/>
        </a:spcBef>
        <a:spcAft>
          <a:spcPct val="0"/>
        </a:spcAft>
        <a:buFont typeface="Wingdings" pitchFamily="2" charset="2"/>
        <a:buChar char="ü"/>
        <a:defRPr sz="2000">
          <a:solidFill>
            <a:schemeClr val="tx1"/>
          </a:solidFill>
          <a:latin typeface="Arial" pitchFamily="34" charset="0"/>
          <a:cs typeface="Arial" pitchFamily="34" charset="0"/>
        </a:defRPr>
      </a:lvl4pPr>
      <a:lvl5pPr marL="2057400" indent="-228600" algn="l" rtl="0" eaLnBrk="1" fontAlgn="base" hangingPunct="1">
        <a:spcBef>
          <a:spcPct val="20000"/>
        </a:spcBef>
        <a:spcAft>
          <a:spcPct val="0"/>
        </a:spcAft>
        <a:buFont typeface="Arial" pitchFamily="34" charset="0"/>
        <a:buChar char="▫"/>
        <a:defRPr sz="2000">
          <a:solidFill>
            <a:schemeClr val="tx1"/>
          </a:solidFill>
          <a:latin typeface="Arial" pitchFamily="34" charset="0"/>
          <a:cs typeface="Arial" pitchFamily="34" charset="0"/>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6065" y="2456134"/>
            <a:ext cx="8562754" cy="1444256"/>
          </a:xfrm>
        </p:spPr>
        <p:txBody>
          <a:bodyPr/>
          <a:lstStyle/>
          <a:p>
            <a:pPr lvl="0" eaLnBrk="1" hangingPunct="1"/>
            <a:r>
              <a:rPr lang="en-US" dirty="0" smtClean="0"/>
              <a:t>WC-5 Just How Credible </a:t>
            </a:r>
            <a:r>
              <a:rPr lang="en-US" dirty="0"/>
              <a:t>I</a:t>
            </a:r>
            <a:r>
              <a:rPr lang="en-US" dirty="0" smtClean="0"/>
              <a:t>s That Employer? Proposed Experience </a:t>
            </a:r>
            <a:r>
              <a:rPr lang="en-US" dirty="0"/>
              <a:t>Rating Plan Changes</a:t>
            </a:r>
            <a:br>
              <a:rPr lang="en-US" dirty="0"/>
            </a:br>
            <a:r>
              <a:rPr lang="en-US" sz="2400" dirty="0"/>
              <a:t/>
            </a:r>
            <a:br>
              <a:rPr lang="en-US" sz="2400" dirty="0"/>
            </a:br>
            <a:endParaRPr lang="en-US" dirty="0"/>
          </a:p>
        </p:txBody>
      </p:sp>
      <p:sp>
        <p:nvSpPr>
          <p:cNvPr id="3" name="Subtitle 2"/>
          <p:cNvSpPr>
            <a:spLocks noGrp="1"/>
          </p:cNvSpPr>
          <p:nvPr>
            <p:ph type="subTitle" idx="1"/>
          </p:nvPr>
        </p:nvSpPr>
        <p:spPr>
          <a:xfrm>
            <a:off x="1371600" y="4414312"/>
            <a:ext cx="6400800" cy="1752600"/>
          </a:xfrm>
        </p:spPr>
        <p:txBody>
          <a:bodyPr/>
          <a:lstStyle/>
          <a:p>
            <a:r>
              <a:rPr lang="en-US" dirty="0" smtClean="0"/>
              <a:t>CAS RPM Seminar</a:t>
            </a:r>
          </a:p>
          <a:p>
            <a:r>
              <a:rPr lang="en-US" dirty="0" smtClean="0"/>
              <a:t>Philadelphia, PA</a:t>
            </a:r>
          </a:p>
          <a:p>
            <a:r>
              <a:rPr lang="en-US" dirty="0" smtClean="0"/>
              <a:t>March 21, 2012</a:t>
            </a:r>
          </a:p>
          <a:p>
            <a:r>
              <a:rPr lang="en-US" dirty="0" smtClean="0"/>
              <a:t>Presented by Tom Daley, ACAS, MAAA</a:t>
            </a:r>
          </a:p>
        </p:txBody>
      </p:sp>
      <p:sp>
        <p:nvSpPr>
          <p:cNvPr id="4" name="Slide Number Placeholder 3"/>
          <p:cNvSpPr>
            <a:spLocks noGrp="1"/>
          </p:cNvSpPr>
          <p:nvPr>
            <p:ph type="sldNum" sz="quarter" idx="4"/>
          </p:nvPr>
        </p:nvSpPr>
        <p:spPr/>
        <p:txBody>
          <a:bodyPr/>
          <a:lstStyle/>
          <a:p>
            <a:fld id="{1C2B881B-D8A9-46F7-8E55-CAB3C2578F94}"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in Average Claim Cost Over Time</a:t>
            </a:r>
            <a:br>
              <a:rPr lang="en-US" dirty="0"/>
            </a:br>
            <a:r>
              <a:rPr lang="en-US" sz="2000" dirty="0">
                <a:solidFill>
                  <a:schemeClr val="tx1"/>
                </a:solidFill>
              </a:rPr>
              <a:t>Average Cost at First Report</a:t>
            </a:r>
            <a:br>
              <a:rPr lang="en-US" sz="2000" dirty="0">
                <a:solidFill>
                  <a:schemeClr val="tx1"/>
                </a:solidFill>
              </a:rPr>
            </a:br>
            <a:r>
              <a:rPr lang="en-US" sz="1400" dirty="0">
                <a:solidFill>
                  <a:schemeClr val="tx1"/>
                </a:solidFill>
              </a:rPr>
              <a:t>Lost time and medical only claims</a:t>
            </a:r>
            <a:endParaRPr lang="en-US" dirty="0"/>
          </a:p>
        </p:txBody>
      </p:sp>
      <p:sp>
        <p:nvSpPr>
          <p:cNvPr id="4" name="Slide Number Placeholder 3"/>
          <p:cNvSpPr>
            <a:spLocks noGrp="1"/>
          </p:cNvSpPr>
          <p:nvPr>
            <p:ph type="sldNum" sz="quarter" idx="10"/>
          </p:nvPr>
        </p:nvSpPr>
        <p:spPr/>
        <p:txBody>
          <a:bodyPr/>
          <a:lstStyle/>
          <a:p>
            <a:fld id="{54E1EF9D-AC13-4862-8C75-FF9392D996BE}" type="slidenum">
              <a:rPr lang="en-US" smtClean="0"/>
              <a:pPr/>
              <a:t>10</a:t>
            </a:fld>
            <a:endParaRPr lang="en-US" sz="1400"/>
          </a:p>
        </p:txBody>
      </p:sp>
      <p:graphicFrame>
        <p:nvGraphicFramePr>
          <p:cNvPr id="5" name="Content Placeholder 4"/>
          <p:cNvGraphicFramePr>
            <a:graphicFrameLocks noGrp="1" noChangeAspect="1"/>
          </p:cNvGraphicFramePr>
          <p:nvPr>
            <p:ph idx="1"/>
            <p:extLst>
              <p:ext uri="{D42A27DB-BD31-4B8C-83A1-F6EECF244321}">
                <p14:modId xmlns:p14="http://schemas.microsoft.com/office/powerpoint/2010/main" val="759102789"/>
              </p:ext>
            </p:extLst>
          </p:nvPr>
        </p:nvGraphicFramePr>
        <p:xfrm>
          <a:off x="685800" y="1447800"/>
          <a:ext cx="7772400" cy="4191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015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Quintile </a:t>
            </a:r>
            <a:r>
              <a:rPr lang="fr-FR" dirty="0" err="1" smtClean="0"/>
              <a:t>Analysis</a:t>
            </a:r>
            <a:r>
              <a:rPr lang="fr-FR" dirty="0" smtClean="0"/>
              <a:t>: </a:t>
            </a:r>
            <a:r>
              <a:rPr lang="fr-FR" dirty="0" err="1" smtClean="0"/>
              <a:t>Current</a:t>
            </a:r>
            <a:r>
              <a:rPr lang="fr-FR" dirty="0" smtClean="0"/>
              <a:t> </a:t>
            </a:r>
            <a:r>
              <a:rPr lang="fr-FR" dirty="0"/>
              <a:t>$5,000 Split Point</a:t>
            </a:r>
            <a:r>
              <a:rPr lang="en-US" dirty="0"/>
              <a:t/>
            </a:r>
            <a:br>
              <a:rPr lang="en-US" dirty="0"/>
            </a:br>
            <a:r>
              <a:rPr lang="en-US" sz="1800" dirty="0">
                <a:solidFill>
                  <a:schemeClr val="tx1"/>
                </a:solidFill>
              </a:rPr>
              <a:t>PY 2006 experience under the ER Plan, indexed for severity inflation</a:t>
            </a:r>
            <a:endParaRPr lang="en-US" sz="1800" dirty="0"/>
          </a:p>
        </p:txBody>
      </p:sp>
      <p:sp>
        <p:nvSpPr>
          <p:cNvPr id="4" name="Slide Number Placeholder 3"/>
          <p:cNvSpPr>
            <a:spLocks noGrp="1"/>
          </p:cNvSpPr>
          <p:nvPr>
            <p:ph type="sldNum" sz="quarter" idx="10"/>
          </p:nvPr>
        </p:nvSpPr>
        <p:spPr/>
        <p:txBody>
          <a:bodyPr/>
          <a:lstStyle/>
          <a:p>
            <a:fld id="{54E1EF9D-AC13-4862-8C75-FF9392D996BE}" type="slidenum">
              <a:rPr lang="en-US" smtClean="0"/>
              <a:pPr/>
              <a:t>11</a:t>
            </a:fld>
            <a:endParaRPr lang="en-US" sz="1400"/>
          </a:p>
        </p:txBody>
      </p:sp>
      <p:graphicFrame>
        <p:nvGraphicFramePr>
          <p:cNvPr id="5" name="Content Placeholder 4"/>
          <p:cNvGraphicFramePr>
            <a:graphicFrameLocks noGrp="1" noChangeAspect="1"/>
          </p:cNvGraphicFramePr>
          <p:nvPr>
            <p:ph idx="1"/>
            <p:extLst>
              <p:ext uri="{D42A27DB-BD31-4B8C-83A1-F6EECF244321}">
                <p14:modId xmlns:p14="http://schemas.microsoft.com/office/powerpoint/2010/main" val="3256139304"/>
              </p:ext>
            </p:extLst>
          </p:nvPr>
        </p:nvGraphicFramePr>
        <p:xfrm>
          <a:off x="685800" y="1447800"/>
          <a:ext cx="7772400" cy="41910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1956390" y="1272454"/>
            <a:ext cx="3097619" cy="646331"/>
          </a:xfrm>
          <a:prstGeom prst="rect">
            <a:avLst/>
          </a:prstGeom>
          <a:noFill/>
        </p:spPr>
        <p:txBody>
          <a:bodyPr wrap="square" rtlCol="0">
            <a:spAutoFit/>
          </a:bodyPr>
          <a:lstStyle/>
          <a:p>
            <a:r>
              <a:rPr lang="en-US" sz="1800" b="1" dirty="0">
                <a:latin typeface="Arial" pitchFamily="34" charset="0"/>
                <a:cs typeface="Arial" pitchFamily="34" charset="0"/>
              </a:rPr>
              <a:t>Before Experience Rating</a:t>
            </a:r>
          </a:p>
          <a:p>
            <a:endParaRPr lang="en-US" sz="1800" dirty="0" smtClean="0">
              <a:latin typeface="Arial" pitchFamily="34" charset="0"/>
              <a:cs typeface="Arial" pitchFamily="34" charset="0"/>
            </a:endParaRPr>
          </a:p>
        </p:txBody>
      </p:sp>
      <p:sp>
        <p:nvSpPr>
          <p:cNvPr id="7" name="TextBox 6"/>
          <p:cNvSpPr txBox="1"/>
          <p:nvPr/>
        </p:nvSpPr>
        <p:spPr>
          <a:xfrm>
            <a:off x="5380075" y="1272454"/>
            <a:ext cx="2828260" cy="369332"/>
          </a:xfrm>
          <a:prstGeom prst="rect">
            <a:avLst/>
          </a:prstGeom>
          <a:noFill/>
        </p:spPr>
        <p:txBody>
          <a:bodyPr wrap="square" rtlCol="0">
            <a:spAutoFit/>
          </a:bodyPr>
          <a:lstStyle/>
          <a:p>
            <a:pPr algn="ctr"/>
            <a:r>
              <a:rPr lang="en-US" sz="1800" b="1" dirty="0" smtClean="0">
                <a:latin typeface="Arial" pitchFamily="34" charset="0"/>
                <a:cs typeface="Arial" pitchFamily="34" charset="0"/>
              </a:rPr>
              <a:t>After </a:t>
            </a:r>
            <a:r>
              <a:rPr lang="en-US" sz="1800" b="1" dirty="0">
                <a:latin typeface="Arial" pitchFamily="34" charset="0"/>
                <a:cs typeface="Arial" pitchFamily="34" charset="0"/>
              </a:rPr>
              <a:t>Experience Rating</a:t>
            </a:r>
          </a:p>
        </p:txBody>
      </p:sp>
    </p:spTree>
    <p:extLst>
      <p:ext uri="{BB962C8B-B14F-4D97-AF65-F5344CB8AC3E}">
        <p14:creationId xmlns:p14="http://schemas.microsoft.com/office/powerpoint/2010/main" val="1573731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213" y="228820"/>
            <a:ext cx="8243777" cy="1038226"/>
          </a:xfrm>
        </p:spPr>
        <p:txBody>
          <a:bodyPr/>
          <a:lstStyle/>
          <a:p>
            <a:r>
              <a:rPr lang="fr-FR" dirty="0"/>
              <a:t>Quintile </a:t>
            </a:r>
            <a:r>
              <a:rPr lang="fr-FR" dirty="0" err="1"/>
              <a:t>Analysis</a:t>
            </a:r>
            <a:r>
              <a:rPr lang="fr-FR" dirty="0"/>
              <a:t>: </a:t>
            </a:r>
            <a:r>
              <a:rPr lang="fr-FR" dirty="0" err="1"/>
              <a:t>Indicated</a:t>
            </a:r>
            <a:r>
              <a:rPr lang="fr-FR" dirty="0"/>
              <a:t> $15,000 Split Point</a:t>
            </a:r>
            <a:r>
              <a:rPr lang="en-US" dirty="0"/>
              <a:t/>
            </a:r>
            <a:br>
              <a:rPr lang="en-US" dirty="0"/>
            </a:br>
            <a:r>
              <a:rPr lang="en-US" sz="1800" dirty="0">
                <a:solidFill>
                  <a:schemeClr val="tx1"/>
                </a:solidFill>
              </a:rPr>
              <a:t>PY 2006 experience under the ER Plan, indexed for severity inflation</a:t>
            </a:r>
            <a:endParaRPr lang="en-US" sz="1800" dirty="0"/>
          </a:p>
        </p:txBody>
      </p:sp>
      <p:sp>
        <p:nvSpPr>
          <p:cNvPr id="4" name="Slide Number Placeholder 3"/>
          <p:cNvSpPr>
            <a:spLocks noGrp="1"/>
          </p:cNvSpPr>
          <p:nvPr>
            <p:ph type="sldNum" sz="quarter" idx="10"/>
          </p:nvPr>
        </p:nvSpPr>
        <p:spPr/>
        <p:txBody>
          <a:bodyPr/>
          <a:lstStyle/>
          <a:p>
            <a:fld id="{54E1EF9D-AC13-4862-8C75-FF9392D996BE}" type="slidenum">
              <a:rPr lang="en-US" smtClean="0"/>
              <a:pPr/>
              <a:t>12</a:t>
            </a:fld>
            <a:endParaRPr lang="en-US" sz="1400"/>
          </a:p>
        </p:txBody>
      </p:sp>
      <p:graphicFrame>
        <p:nvGraphicFramePr>
          <p:cNvPr id="5" name="Content Placeholder 4"/>
          <p:cNvGraphicFramePr>
            <a:graphicFrameLocks noGrp="1" noChangeAspect="1"/>
          </p:cNvGraphicFramePr>
          <p:nvPr>
            <p:ph idx="1"/>
            <p:extLst>
              <p:ext uri="{D42A27DB-BD31-4B8C-83A1-F6EECF244321}">
                <p14:modId xmlns:p14="http://schemas.microsoft.com/office/powerpoint/2010/main" val="1765913469"/>
              </p:ext>
            </p:extLst>
          </p:nvPr>
        </p:nvGraphicFramePr>
        <p:xfrm>
          <a:off x="692888" y="1610832"/>
          <a:ext cx="7772400" cy="4191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963479" y="1304260"/>
            <a:ext cx="3026735" cy="646331"/>
          </a:xfrm>
          <a:prstGeom prst="rect">
            <a:avLst/>
          </a:prstGeom>
          <a:noFill/>
        </p:spPr>
        <p:txBody>
          <a:bodyPr wrap="square" rtlCol="0">
            <a:spAutoFit/>
          </a:bodyPr>
          <a:lstStyle/>
          <a:p>
            <a:pPr lvl="0"/>
            <a:r>
              <a:rPr lang="en-US" sz="1800" b="1" dirty="0">
                <a:solidFill>
                  <a:srgbClr val="000000"/>
                </a:solidFill>
                <a:latin typeface="Arial" pitchFamily="34" charset="0"/>
                <a:cs typeface="Arial" pitchFamily="34" charset="0"/>
              </a:rPr>
              <a:t>Before Experience Rating</a:t>
            </a:r>
          </a:p>
          <a:p>
            <a:endParaRPr lang="en-US" sz="1800" dirty="0" smtClean="0">
              <a:latin typeface="Arial" pitchFamily="34" charset="0"/>
              <a:cs typeface="Arial" pitchFamily="34" charset="0"/>
            </a:endParaRPr>
          </a:p>
        </p:txBody>
      </p:sp>
      <p:sp>
        <p:nvSpPr>
          <p:cNvPr id="8" name="TextBox 7"/>
          <p:cNvSpPr txBox="1"/>
          <p:nvPr/>
        </p:nvSpPr>
        <p:spPr>
          <a:xfrm>
            <a:off x="5259572" y="1304260"/>
            <a:ext cx="2863703" cy="646331"/>
          </a:xfrm>
          <a:prstGeom prst="rect">
            <a:avLst/>
          </a:prstGeom>
          <a:noFill/>
        </p:spPr>
        <p:txBody>
          <a:bodyPr wrap="square" rtlCol="0">
            <a:spAutoFit/>
          </a:bodyPr>
          <a:lstStyle/>
          <a:p>
            <a:pPr lvl="0" algn="ctr"/>
            <a:r>
              <a:rPr lang="en-US" sz="1800" b="1" dirty="0">
                <a:solidFill>
                  <a:srgbClr val="000000"/>
                </a:solidFill>
                <a:latin typeface="Arial" pitchFamily="34" charset="0"/>
                <a:cs typeface="Arial" pitchFamily="34" charset="0"/>
              </a:rPr>
              <a:t>After Experience Rating</a:t>
            </a:r>
          </a:p>
          <a:p>
            <a:endParaRPr lang="en-US" sz="1800" dirty="0" smtClean="0">
              <a:latin typeface="Arial" pitchFamily="34" charset="0"/>
              <a:cs typeface="Arial" pitchFamily="34" charset="0"/>
            </a:endParaRPr>
          </a:p>
        </p:txBody>
      </p:sp>
      <p:grpSp>
        <p:nvGrpSpPr>
          <p:cNvPr id="10" name="Group 9"/>
          <p:cNvGrpSpPr>
            <a:grpSpLocks noChangeAspect="1"/>
          </p:cNvGrpSpPr>
          <p:nvPr/>
        </p:nvGrpSpPr>
        <p:grpSpPr bwMode="auto">
          <a:xfrm>
            <a:off x="1863154" y="1840599"/>
            <a:ext cx="2228850" cy="719918"/>
            <a:chOff x="-1966104" y="-2613767"/>
            <a:chExt cx="2873950" cy="1075546"/>
          </a:xfrm>
        </p:grpSpPr>
        <p:sp>
          <p:nvSpPr>
            <p:cNvPr id="11" name="Rectangle 10"/>
            <p:cNvSpPr>
              <a:spLocks noChangeArrowheads="1"/>
            </p:cNvSpPr>
            <p:nvPr/>
          </p:nvSpPr>
          <p:spPr bwMode="auto">
            <a:xfrm>
              <a:off x="-1966104" y="-2613767"/>
              <a:ext cx="2440091" cy="1075546"/>
            </a:xfrm>
            <a:prstGeom prst="rect">
              <a:avLst/>
            </a:prstGeom>
            <a:solidFill>
              <a:srgbClr val="FFFFFF"/>
            </a:solidFill>
            <a:ln w="9525">
              <a:solidFill>
                <a:srgbClr val="000000"/>
              </a:solidFill>
              <a:miter lim="800000"/>
              <a:headEnd/>
              <a:tailEnd/>
            </a:ln>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 name="Line 3"/>
            <p:cNvSpPr>
              <a:spLocks noChangeShapeType="1"/>
            </p:cNvSpPr>
            <p:nvPr/>
          </p:nvSpPr>
          <p:spPr bwMode="auto">
            <a:xfrm flipH="1">
              <a:off x="-1523958" y="-2528855"/>
              <a:ext cx="0" cy="766382"/>
            </a:xfrm>
            <a:prstGeom prst="line">
              <a:avLst/>
            </a:prstGeom>
            <a:noFill/>
            <a:ln w="25400">
              <a:solidFill>
                <a:srgbClr val="000000"/>
              </a:solidFill>
              <a:round/>
              <a:headEnd/>
              <a:tailEnd/>
            </a:ln>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 name="Rectangle 12"/>
            <p:cNvSpPr>
              <a:spLocks noChangeArrowheads="1"/>
            </p:cNvSpPr>
            <p:nvPr/>
          </p:nvSpPr>
          <p:spPr bwMode="auto">
            <a:xfrm>
              <a:off x="-1677679" y="-2322255"/>
              <a:ext cx="297054" cy="363830"/>
            </a:xfrm>
            <a:prstGeom prst="rect">
              <a:avLst/>
            </a:prstGeom>
            <a:solidFill>
              <a:srgbClr val="FFFFFF"/>
            </a:solidFill>
            <a:ln w="9525">
              <a:solidFill>
                <a:srgbClr val="000000"/>
              </a:solidFill>
              <a:miter lim="800000"/>
              <a:headEnd/>
              <a:tailEnd/>
            </a:ln>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 name="Line 5"/>
            <p:cNvSpPr>
              <a:spLocks noChangeShapeType="1"/>
            </p:cNvSpPr>
            <p:nvPr/>
          </p:nvSpPr>
          <p:spPr bwMode="auto">
            <a:xfrm flipH="1">
              <a:off x="-1523958" y="-2528855"/>
              <a:ext cx="585843" cy="0"/>
            </a:xfrm>
            <a:prstGeom prst="line">
              <a:avLst/>
            </a:prstGeom>
            <a:noFill/>
            <a:ln w="9525">
              <a:solidFill>
                <a:srgbClr val="000000"/>
              </a:solidFill>
              <a:round/>
              <a:headEnd/>
              <a:tailEnd type="triangle" w="med" len="med"/>
            </a:ln>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5" name="Text Box 6"/>
            <p:cNvSpPr txBox="1">
              <a:spLocks noChangeArrowheads="1"/>
            </p:cNvSpPr>
            <p:nvPr/>
          </p:nvSpPr>
          <p:spPr bwMode="auto">
            <a:xfrm>
              <a:off x="-929824" y="-1856093"/>
              <a:ext cx="1837670" cy="256911"/>
            </a:xfrm>
            <a:prstGeom prst="rect">
              <a:avLst/>
            </a:prstGeom>
            <a:noFill/>
            <a:ln w="9525">
              <a:noFill/>
              <a:miter lim="800000"/>
              <a:headEnd/>
              <a:tailEnd/>
            </a:ln>
          </p:spPr>
          <p:txBody>
            <a:bodyPr wrap="square" lIns="27432" tIns="2286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900" b="0" i="0" strike="noStrike">
                  <a:solidFill>
                    <a:srgbClr val="000000"/>
                  </a:solidFill>
                  <a:latin typeface="Arial"/>
                  <a:cs typeface="Arial"/>
                </a:rPr>
                <a:t>5th Percentile</a:t>
              </a:r>
            </a:p>
          </p:txBody>
        </p:sp>
        <p:sp>
          <p:nvSpPr>
            <p:cNvPr id="16" name="Line 7"/>
            <p:cNvSpPr>
              <a:spLocks noChangeShapeType="1"/>
            </p:cNvSpPr>
            <p:nvPr/>
          </p:nvSpPr>
          <p:spPr bwMode="auto">
            <a:xfrm flipH="1" flipV="1">
              <a:off x="-1523958" y="-1762474"/>
              <a:ext cx="585843" cy="2177"/>
            </a:xfrm>
            <a:prstGeom prst="line">
              <a:avLst/>
            </a:prstGeom>
            <a:noFill/>
            <a:ln w="9525">
              <a:solidFill>
                <a:srgbClr val="000000"/>
              </a:solidFill>
              <a:round/>
              <a:headEnd/>
              <a:tailEnd type="triangle" w="med" len="med"/>
            </a:ln>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 name="Line 8"/>
            <p:cNvSpPr>
              <a:spLocks noChangeShapeType="1"/>
            </p:cNvSpPr>
            <p:nvPr/>
          </p:nvSpPr>
          <p:spPr bwMode="auto">
            <a:xfrm flipH="1" flipV="1">
              <a:off x="-1322229" y="-2291539"/>
              <a:ext cx="384114" cy="0"/>
            </a:xfrm>
            <a:prstGeom prst="line">
              <a:avLst/>
            </a:prstGeom>
            <a:noFill/>
            <a:ln w="9525">
              <a:solidFill>
                <a:srgbClr val="000000"/>
              </a:solidFill>
              <a:round/>
              <a:headEnd/>
              <a:tailEnd type="triangle" w="med" len="med"/>
            </a:ln>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8" name="Line 9"/>
            <p:cNvSpPr>
              <a:spLocks noChangeShapeType="1"/>
            </p:cNvSpPr>
            <p:nvPr/>
          </p:nvSpPr>
          <p:spPr bwMode="auto">
            <a:xfrm flipH="1">
              <a:off x="-1322229" y="-1962777"/>
              <a:ext cx="384114" cy="2177"/>
            </a:xfrm>
            <a:prstGeom prst="line">
              <a:avLst/>
            </a:prstGeom>
            <a:noFill/>
            <a:ln w="9525">
              <a:solidFill>
                <a:srgbClr val="000000"/>
              </a:solidFill>
              <a:round/>
              <a:headEnd/>
              <a:tailEnd type="triangle" w="med" len="med"/>
            </a:ln>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9" name="Text Box 10"/>
            <p:cNvSpPr txBox="1">
              <a:spLocks noChangeArrowheads="1"/>
            </p:cNvSpPr>
            <p:nvPr/>
          </p:nvSpPr>
          <p:spPr bwMode="auto">
            <a:xfrm>
              <a:off x="-949168" y="-2613766"/>
              <a:ext cx="1837670" cy="254735"/>
            </a:xfrm>
            <a:prstGeom prst="rect">
              <a:avLst/>
            </a:prstGeom>
            <a:noFill/>
            <a:ln w="9525">
              <a:noFill/>
              <a:miter lim="800000"/>
              <a:headEnd/>
              <a:tailEnd/>
            </a:ln>
          </p:spPr>
          <p:txBody>
            <a:bodyPr wrap="square" lIns="27432" tIns="2286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900" b="0" i="0" strike="noStrike" dirty="0">
                  <a:solidFill>
                    <a:srgbClr val="000000"/>
                  </a:solidFill>
                  <a:latin typeface="Arial"/>
                  <a:cs typeface="Arial"/>
                </a:rPr>
                <a:t>95th Percentile</a:t>
              </a:r>
            </a:p>
          </p:txBody>
        </p:sp>
        <p:sp>
          <p:nvSpPr>
            <p:cNvPr id="20" name="Text Box 11"/>
            <p:cNvSpPr txBox="1">
              <a:spLocks noChangeArrowheads="1"/>
            </p:cNvSpPr>
            <p:nvPr/>
          </p:nvSpPr>
          <p:spPr bwMode="auto">
            <a:xfrm>
              <a:off x="-935350" y="-2082526"/>
              <a:ext cx="1834907" cy="274330"/>
            </a:xfrm>
            <a:prstGeom prst="rect">
              <a:avLst/>
            </a:prstGeom>
            <a:noFill/>
            <a:ln w="9525">
              <a:noFill/>
              <a:miter lim="800000"/>
              <a:headEnd/>
              <a:tailEnd/>
            </a:ln>
          </p:spPr>
          <p:txBody>
            <a:bodyPr wrap="square" lIns="27432" tIns="2286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900" b="0" i="0" strike="noStrike">
                  <a:solidFill>
                    <a:srgbClr val="000000"/>
                  </a:solidFill>
                  <a:latin typeface="Arial"/>
                  <a:cs typeface="Arial"/>
                </a:rPr>
                <a:t>25th Percentile</a:t>
              </a:r>
            </a:p>
          </p:txBody>
        </p:sp>
        <p:sp>
          <p:nvSpPr>
            <p:cNvPr id="21" name="Text Box 12"/>
            <p:cNvSpPr txBox="1">
              <a:spLocks noChangeArrowheads="1"/>
            </p:cNvSpPr>
            <p:nvPr/>
          </p:nvSpPr>
          <p:spPr bwMode="auto">
            <a:xfrm>
              <a:off x="-938115" y="-2359031"/>
              <a:ext cx="1834907" cy="276507"/>
            </a:xfrm>
            <a:prstGeom prst="rect">
              <a:avLst/>
            </a:prstGeom>
            <a:noFill/>
            <a:ln w="9525">
              <a:noFill/>
              <a:miter lim="800000"/>
              <a:headEnd/>
              <a:tailEnd/>
            </a:ln>
          </p:spPr>
          <p:txBody>
            <a:bodyPr wrap="square" lIns="27432" tIns="2286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900" b="0" i="0" strike="noStrike" dirty="0">
                  <a:solidFill>
                    <a:srgbClr val="000000"/>
                  </a:solidFill>
                  <a:latin typeface="Arial"/>
                  <a:cs typeface="Arial"/>
                </a:rPr>
                <a:t>75th Percentile</a:t>
              </a:r>
            </a:p>
          </p:txBody>
        </p:sp>
      </p:grpSp>
    </p:spTree>
    <p:extLst>
      <p:ext uri="{BB962C8B-B14F-4D97-AF65-F5344CB8AC3E}">
        <p14:creationId xmlns:p14="http://schemas.microsoft.com/office/powerpoint/2010/main" val="2404049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84744" y="1389444"/>
            <a:ext cx="8448993" cy="4191000"/>
          </a:xfrm>
        </p:spPr>
        <p:txBody>
          <a:bodyPr>
            <a:noAutofit/>
          </a:bodyPr>
          <a:lstStyle/>
          <a:p>
            <a:pPr marL="342860" indent="-342860">
              <a:lnSpc>
                <a:spcPct val="110000"/>
              </a:lnSpc>
              <a:spcBef>
                <a:spcPts val="0"/>
              </a:spcBef>
              <a:spcAft>
                <a:spcPts val="0"/>
              </a:spcAft>
              <a:buClr>
                <a:schemeClr val="tx1"/>
              </a:buClr>
              <a:defRPr/>
            </a:pPr>
            <a:r>
              <a:rPr lang="en-US" sz="2300" dirty="0" smtClean="0"/>
              <a:t>Currently, experience mods are subject to the following cap:</a:t>
            </a:r>
          </a:p>
          <a:p>
            <a:pPr marL="0" indent="0">
              <a:lnSpc>
                <a:spcPct val="110000"/>
              </a:lnSpc>
              <a:spcBef>
                <a:spcPts val="0"/>
              </a:spcBef>
              <a:spcAft>
                <a:spcPts val="0"/>
              </a:spcAft>
              <a:buClr>
                <a:schemeClr val="tx1"/>
              </a:buClr>
              <a:buNone/>
              <a:tabLst>
                <a:tab pos="1828800" algn="l"/>
              </a:tabLst>
              <a:defRPr/>
            </a:pPr>
            <a:r>
              <a:rPr lang="en-US" sz="2300" dirty="0" smtClean="0">
                <a:solidFill>
                  <a:schemeClr val="accent6"/>
                </a:solidFill>
              </a:rPr>
              <a:t>	</a:t>
            </a:r>
            <a:r>
              <a:rPr lang="en-US" sz="2100" dirty="0" smtClean="0">
                <a:solidFill>
                  <a:schemeClr val="accent6"/>
                </a:solidFill>
              </a:rPr>
              <a:t>1 + [ 0.00005 x (E + 2E/G) ] </a:t>
            </a:r>
            <a:endParaRPr lang="en-US" sz="2300" dirty="0" smtClean="0"/>
          </a:p>
          <a:p>
            <a:pPr marL="0" indent="0">
              <a:lnSpc>
                <a:spcPct val="110000"/>
              </a:lnSpc>
              <a:spcBef>
                <a:spcPts val="0"/>
              </a:spcBef>
              <a:spcAft>
                <a:spcPts val="1800"/>
              </a:spcAft>
              <a:buClr>
                <a:schemeClr val="tx1"/>
              </a:buClr>
              <a:buNone/>
              <a:tabLst>
                <a:tab pos="346075" algn="l"/>
              </a:tabLst>
              <a:defRPr/>
            </a:pPr>
            <a:r>
              <a:rPr lang="en-US" sz="1800" dirty="0" smtClean="0"/>
              <a:t>	where E = an employer’s expected losses and G= state average claim cost </a:t>
            </a:r>
            <a:endParaRPr lang="en-US" sz="2300" dirty="0" smtClean="0"/>
          </a:p>
          <a:p>
            <a:pPr marL="342860" indent="-342860">
              <a:lnSpc>
                <a:spcPct val="110000"/>
              </a:lnSpc>
              <a:spcBef>
                <a:spcPts val="0"/>
              </a:spcBef>
              <a:spcAft>
                <a:spcPts val="0"/>
              </a:spcAft>
              <a:buClr>
                <a:schemeClr val="tx1"/>
              </a:buClr>
              <a:defRPr/>
            </a:pPr>
            <a:r>
              <a:rPr lang="en-US" sz="2300" dirty="0" smtClean="0"/>
              <a:t>For very small risks, this can produce a very low cap </a:t>
            </a:r>
          </a:p>
          <a:p>
            <a:pPr marL="342860" indent="-342860">
              <a:lnSpc>
                <a:spcPct val="110000"/>
              </a:lnSpc>
              <a:spcBef>
                <a:spcPts val="0"/>
              </a:spcBef>
              <a:spcAft>
                <a:spcPts val="0"/>
              </a:spcAft>
              <a:buClr>
                <a:schemeClr val="tx1"/>
              </a:buClr>
              <a:defRPr/>
            </a:pPr>
            <a:endParaRPr lang="en-US" sz="2300" dirty="0" smtClean="0"/>
          </a:p>
          <a:p>
            <a:pPr marL="342860" indent="-342860">
              <a:lnSpc>
                <a:spcPct val="110000"/>
              </a:lnSpc>
              <a:spcBef>
                <a:spcPts val="0"/>
              </a:spcBef>
              <a:spcAft>
                <a:spcPts val="0"/>
              </a:spcAft>
              <a:buClr>
                <a:schemeClr val="tx1"/>
              </a:buClr>
              <a:defRPr/>
            </a:pPr>
            <a:r>
              <a:rPr lang="en-US" sz="2300" dirty="0" smtClean="0"/>
              <a:t>The formula for the calculation of the maximum mod will be revised so the maximum mod is not less than 1.10:</a:t>
            </a:r>
          </a:p>
          <a:p>
            <a:pPr marL="0" indent="0">
              <a:lnSpc>
                <a:spcPct val="110000"/>
              </a:lnSpc>
              <a:spcBef>
                <a:spcPts val="0"/>
              </a:spcBef>
              <a:spcAft>
                <a:spcPts val="1800"/>
              </a:spcAft>
              <a:buClr>
                <a:schemeClr val="tx1"/>
              </a:buClr>
              <a:buNone/>
              <a:tabLst>
                <a:tab pos="1828800" algn="l"/>
              </a:tabLst>
              <a:defRPr/>
            </a:pPr>
            <a:r>
              <a:rPr lang="en-US" sz="2300" dirty="0" smtClean="0">
                <a:solidFill>
                  <a:schemeClr val="accent6"/>
                </a:solidFill>
              </a:rPr>
              <a:t>	</a:t>
            </a:r>
            <a:r>
              <a:rPr lang="en-US" sz="2100" dirty="0" smtClean="0">
                <a:solidFill>
                  <a:schemeClr val="accent6"/>
                </a:solidFill>
              </a:rPr>
              <a:t>1.10 + 0.0004 x E/G</a:t>
            </a:r>
          </a:p>
          <a:p>
            <a:pPr marL="342860" indent="-342860">
              <a:lnSpc>
                <a:spcPct val="110000"/>
              </a:lnSpc>
              <a:spcBef>
                <a:spcPts val="0"/>
              </a:spcBef>
              <a:spcAft>
                <a:spcPts val="0"/>
              </a:spcAft>
              <a:buClr>
                <a:schemeClr val="tx1"/>
              </a:buClr>
              <a:defRPr/>
            </a:pPr>
            <a:r>
              <a:rPr lang="en-US" sz="2300" dirty="0" smtClean="0"/>
              <a:t>This will increase the mod cap for small policies and reduce the mod cap for other policy sizes</a:t>
            </a:r>
          </a:p>
          <a:p>
            <a:pPr marL="0" indent="0">
              <a:lnSpc>
                <a:spcPct val="110000"/>
              </a:lnSpc>
              <a:spcBef>
                <a:spcPts val="0"/>
              </a:spcBef>
              <a:spcAft>
                <a:spcPts val="0"/>
              </a:spcAft>
              <a:buClr>
                <a:schemeClr val="tx1"/>
              </a:buClr>
              <a:buNone/>
              <a:defRPr/>
            </a:pPr>
            <a:endParaRPr lang="en-US" sz="2300" dirty="0" smtClean="0"/>
          </a:p>
          <a:p>
            <a:pPr marL="342860" indent="-342860">
              <a:lnSpc>
                <a:spcPct val="110000"/>
              </a:lnSpc>
              <a:spcBef>
                <a:spcPts val="0"/>
              </a:spcBef>
              <a:spcAft>
                <a:spcPts val="0"/>
              </a:spcAft>
              <a:buClr>
                <a:schemeClr val="tx1"/>
              </a:buClr>
              <a:defRPr/>
            </a:pPr>
            <a:r>
              <a:rPr lang="en-US" sz="2300" dirty="0" smtClean="0"/>
              <a:t>More information is found in the appendix</a:t>
            </a:r>
          </a:p>
        </p:txBody>
      </p:sp>
      <p:sp>
        <p:nvSpPr>
          <p:cNvPr id="8" name="Title 1"/>
          <p:cNvSpPr>
            <a:spLocks noGrp="1"/>
          </p:cNvSpPr>
          <p:nvPr>
            <p:ph type="title"/>
          </p:nvPr>
        </p:nvSpPr>
        <p:spPr>
          <a:xfrm>
            <a:off x="1" y="304800"/>
            <a:ext cx="9144000" cy="1143000"/>
          </a:xfrm>
        </p:spPr>
        <p:txBody>
          <a:bodyPr anchor="t"/>
          <a:lstStyle/>
          <a:p>
            <a:r>
              <a:rPr lang="en-US" dirty="0" smtClean="0"/>
              <a:t>Experience Rating Plan</a:t>
            </a:r>
            <a:br>
              <a:rPr lang="en-US" dirty="0" smtClean="0"/>
            </a:br>
            <a:r>
              <a:rPr lang="en-US" sz="2800" dirty="0" smtClean="0"/>
              <a:t>Maximum Debit Modification</a:t>
            </a:r>
            <a:endParaRPr lang="en-US" sz="2800" dirty="0" smtClean="0">
              <a:solidFill>
                <a:schemeClr val="tx1"/>
              </a:solidFill>
              <a:latin typeface="Arial" charset="0"/>
            </a:endParaRPr>
          </a:p>
        </p:txBody>
      </p:sp>
      <p:sp>
        <p:nvSpPr>
          <p:cNvPr id="7" name="Slide Number Placeholder 7"/>
          <p:cNvSpPr>
            <a:spLocks noGrp="1"/>
          </p:cNvSpPr>
          <p:nvPr>
            <p:ph type="sldNum" sz="quarter" idx="4294967295"/>
          </p:nvPr>
        </p:nvSpPr>
        <p:spPr>
          <a:xfrm>
            <a:off x="7086600" y="6309360"/>
            <a:ext cx="1371600" cy="457200"/>
          </a:xfrm>
          <a:prstGeom prst="rect">
            <a:avLst/>
          </a:prstGeom>
        </p:spPr>
        <p:txBody>
          <a:bodyPr/>
          <a:lstStyle/>
          <a:p>
            <a:pPr algn="ctr"/>
            <a:fld id="{1AD09B6C-1D73-455C-B4ED-58579DD700B3}" type="slidenum">
              <a:rPr lang="en-US" sz="1200" smtClean="0">
                <a:latin typeface="Arial" pitchFamily="34" charset="0"/>
                <a:cs typeface="Arial" pitchFamily="34" charset="0"/>
              </a:rPr>
              <a:pPr algn="ctr"/>
              <a:t>13</a:t>
            </a:fld>
            <a:endParaRPr lang="en-US" sz="1200" dirty="0">
              <a:latin typeface="Arial" pitchFamily="34" charset="0"/>
              <a:cs typeface="Arial" pitchFamily="34" charset="0"/>
            </a:endParaRPr>
          </a:p>
        </p:txBody>
      </p:sp>
    </p:spTree>
    <p:extLst>
      <p:ext uri="{BB962C8B-B14F-4D97-AF65-F5344CB8AC3E}">
        <p14:creationId xmlns:p14="http://schemas.microsoft.com/office/powerpoint/2010/main" val="21764066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949" y="2808988"/>
            <a:ext cx="7772400" cy="1038226"/>
          </a:xfrm>
        </p:spPr>
        <p:txBody>
          <a:bodyPr/>
          <a:lstStyle/>
          <a:p>
            <a:r>
              <a:rPr lang="en-US" dirty="0"/>
              <a:t>What </a:t>
            </a:r>
            <a:r>
              <a:rPr lang="en-US" dirty="0" smtClean="0"/>
              <a:t>Impacts Can Be Expected</a:t>
            </a:r>
            <a:r>
              <a:rPr lang="en-US" dirty="0"/>
              <a:t>? </a:t>
            </a:r>
            <a:br>
              <a:rPr lang="en-US" dirty="0"/>
            </a:br>
            <a:endParaRPr lang="en-US" dirty="0"/>
          </a:p>
        </p:txBody>
      </p:sp>
      <p:sp>
        <p:nvSpPr>
          <p:cNvPr id="4" name="Slide Number Placeholder 3"/>
          <p:cNvSpPr>
            <a:spLocks noGrp="1"/>
          </p:cNvSpPr>
          <p:nvPr>
            <p:ph type="sldNum" sz="quarter" idx="10"/>
          </p:nvPr>
        </p:nvSpPr>
        <p:spPr/>
        <p:txBody>
          <a:bodyPr/>
          <a:lstStyle/>
          <a:p>
            <a:fld id="{54E1EF9D-AC13-4862-8C75-FF9392D996BE}" type="slidenum">
              <a:rPr lang="en-US" smtClean="0"/>
              <a:pPr/>
              <a:t>14</a:t>
            </a:fld>
            <a:endParaRPr lang="en-US" sz="1400"/>
          </a:p>
        </p:txBody>
      </p:sp>
    </p:spTree>
    <p:extLst>
      <p:ext uri="{BB962C8B-B14F-4D97-AF65-F5344CB8AC3E}">
        <p14:creationId xmlns:p14="http://schemas.microsoft.com/office/powerpoint/2010/main" val="4273956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35125" y="1395430"/>
            <a:ext cx="8448993" cy="4761529"/>
          </a:xfrm>
        </p:spPr>
        <p:txBody>
          <a:bodyPr>
            <a:noAutofit/>
          </a:bodyPr>
          <a:lstStyle/>
          <a:p>
            <a:pPr marL="0" indent="0">
              <a:lnSpc>
                <a:spcPct val="110000"/>
              </a:lnSpc>
              <a:spcBef>
                <a:spcPts val="0"/>
              </a:spcBef>
              <a:spcAft>
                <a:spcPts val="1200"/>
              </a:spcAft>
              <a:buClr>
                <a:schemeClr val="tx1"/>
              </a:buClr>
              <a:buNone/>
              <a:defRPr/>
            </a:pPr>
            <a:r>
              <a:rPr lang="en-US" b="1" dirty="0" smtClean="0"/>
              <a:t>When the split point is increased from $5K to $10K: </a:t>
            </a:r>
          </a:p>
          <a:p>
            <a:pPr marL="342860" indent="-342860">
              <a:lnSpc>
                <a:spcPct val="110000"/>
              </a:lnSpc>
              <a:spcBef>
                <a:spcPts val="0"/>
              </a:spcBef>
              <a:spcAft>
                <a:spcPts val="1200"/>
              </a:spcAft>
              <a:buClr>
                <a:schemeClr val="tx1"/>
              </a:buClr>
              <a:defRPr/>
            </a:pPr>
            <a:r>
              <a:rPr lang="en-US" sz="2300" dirty="0" smtClean="0"/>
              <a:t>Overall, the experience rating changes will be revenue neutral</a:t>
            </a:r>
          </a:p>
          <a:p>
            <a:pPr marL="761960" lvl="1" indent="-342860">
              <a:lnSpc>
                <a:spcPct val="110000"/>
              </a:lnSpc>
              <a:spcBef>
                <a:spcPts val="0"/>
              </a:spcBef>
              <a:spcAft>
                <a:spcPts val="600"/>
              </a:spcAft>
              <a:buClr>
                <a:schemeClr val="tx1"/>
              </a:buClr>
              <a:defRPr/>
            </a:pPr>
            <a:r>
              <a:rPr lang="en-US" sz="2100" dirty="0" smtClean="0"/>
              <a:t>In general, experience credits will become larger and experience debits will become larger.</a:t>
            </a:r>
          </a:p>
          <a:p>
            <a:pPr marL="761960" lvl="1" indent="-342860">
              <a:lnSpc>
                <a:spcPct val="110000"/>
              </a:lnSpc>
              <a:spcBef>
                <a:spcPts val="0"/>
              </a:spcBef>
              <a:spcAft>
                <a:spcPts val="1800"/>
              </a:spcAft>
              <a:buClr>
                <a:schemeClr val="tx1"/>
              </a:buClr>
              <a:defRPr/>
            </a:pPr>
            <a:r>
              <a:rPr lang="en-US" sz="2100" dirty="0" smtClean="0"/>
              <a:t>There will be exceptions to the above, especially when the mod is near 1.00.</a:t>
            </a:r>
          </a:p>
          <a:p>
            <a:pPr marL="342860" indent="-342860">
              <a:lnSpc>
                <a:spcPct val="110000"/>
              </a:lnSpc>
              <a:spcBef>
                <a:spcPts val="0"/>
              </a:spcBef>
              <a:spcAft>
                <a:spcPts val="1200"/>
              </a:spcAft>
              <a:buClr>
                <a:schemeClr val="tx1"/>
              </a:buClr>
              <a:defRPr/>
            </a:pPr>
            <a:r>
              <a:rPr lang="en-US" sz="2300" dirty="0" smtClean="0"/>
              <a:t>In conjunction with the split point change, D-ratios will also be adjusted</a:t>
            </a:r>
          </a:p>
          <a:p>
            <a:pPr marL="761960" lvl="1" indent="-342860">
              <a:lnSpc>
                <a:spcPct val="110000"/>
              </a:lnSpc>
              <a:spcBef>
                <a:spcPts val="0"/>
              </a:spcBef>
              <a:spcAft>
                <a:spcPts val="1200"/>
              </a:spcAft>
              <a:buClr>
                <a:schemeClr val="tx1"/>
              </a:buClr>
              <a:defRPr/>
            </a:pPr>
            <a:r>
              <a:rPr lang="en-US" sz="2100" dirty="0" smtClean="0"/>
              <a:t>A typical D-ratio may increase by 50-60%</a:t>
            </a:r>
            <a:endParaRPr lang="en-US" sz="2100" b="1" dirty="0" smtClean="0">
              <a:solidFill>
                <a:srgbClr val="FF0000"/>
              </a:solidFill>
            </a:endParaRPr>
          </a:p>
        </p:txBody>
      </p:sp>
      <p:sp>
        <p:nvSpPr>
          <p:cNvPr id="8" name="Title 1"/>
          <p:cNvSpPr>
            <a:spLocks noGrp="1"/>
          </p:cNvSpPr>
          <p:nvPr>
            <p:ph type="title"/>
          </p:nvPr>
        </p:nvSpPr>
        <p:spPr>
          <a:xfrm>
            <a:off x="1" y="304800"/>
            <a:ext cx="9144000" cy="1143000"/>
          </a:xfrm>
        </p:spPr>
        <p:txBody>
          <a:bodyPr anchor="ctr"/>
          <a:lstStyle/>
          <a:p>
            <a:r>
              <a:rPr lang="en-US" dirty="0" smtClean="0"/>
              <a:t>Potential Impacts from Split Point Change</a:t>
            </a:r>
            <a:endParaRPr lang="en-US" sz="2800" dirty="0" smtClean="0">
              <a:solidFill>
                <a:schemeClr val="tx1"/>
              </a:solidFill>
              <a:latin typeface="Arial" charset="0"/>
            </a:endParaRPr>
          </a:p>
        </p:txBody>
      </p:sp>
      <p:sp>
        <p:nvSpPr>
          <p:cNvPr id="7" name="Slide Number Placeholder 7"/>
          <p:cNvSpPr>
            <a:spLocks noGrp="1"/>
          </p:cNvSpPr>
          <p:nvPr>
            <p:ph type="sldNum" sz="quarter" idx="4294967295"/>
          </p:nvPr>
        </p:nvSpPr>
        <p:spPr>
          <a:xfrm>
            <a:off x="7086600" y="6309360"/>
            <a:ext cx="1371600" cy="457200"/>
          </a:xfrm>
          <a:prstGeom prst="rect">
            <a:avLst/>
          </a:prstGeom>
        </p:spPr>
        <p:txBody>
          <a:bodyPr/>
          <a:lstStyle/>
          <a:p>
            <a:pPr algn="ctr"/>
            <a:fld id="{1AD09B6C-1D73-455C-B4ED-58579DD700B3}" type="slidenum">
              <a:rPr lang="en-US" sz="1200" smtClean="0">
                <a:latin typeface="Arial" pitchFamily="34" charset="0"/>
                <a:cs typeface="Arial" pitchFamily="34" charset="0"/>
              </a:rPr>
              <a:pPr algn="ctr"/>
              <a:t>15</a:t>
            </a:fld>
            <a:endParaRPr lang="en-US" sz="1200" dirty="0">
              <a:latin typeface="Arial" pitchFamily="34" charset="0"/>
              <a:cs typeface="Arial" pitchFamily="34" charset="0"/>
            </a:endParaRPr>
          </a:p>
        </p:txBody>
      </p:sp>
    </p:spTree>
    <p:extLst>
      <p:ext uri="{BB962C8B-B14F-4D97-AF65-F5344CB8AC3E}">
        <p14:creationId xmlns:p14="http://schemas.microsoft.com/office/powerpoint/2010/main" val="23281434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1" y="304800"/>
            <a:ext cx="9144000" cy="1143000"/>
          </a:xfrm>
        </p:spPr>
        <p:txBody>
          <a:bodyPr anchor="t"/>
          <a:lstStyle/>
          <a:p>
            <a:r>
              <a:rPr lang="en-US" dirty="0" smtClean="0"/>
              <a:t>Distribution of Differences Between</a:t>
            </a:r>
            <a:br>
              <a:rPr lang="en-US" dirty="0" smtClean="0"/>
            </a:br>
            <a:r>
              <a:rPr lang="en-US" dirty="0" smtClean="0"/>
              <a:t>Old and New Mod Values</a:t>
            </a:r>
            <a:br>
              <a:rPr lang="en-US" dirty="0" smtClean="0"/>
            </a:br>
            <a:r>
              <a:rPr lang="en-US" sz="2000" dirty="0" smtClean="0">
                <a:solidFill>
                  <a:schemeClr val="tx1"/>
                </a:solidFill>
              </a:rPr>
              <a:t>Impact of $10K Split Point on 2009 ER Plan Intrastate Mods</a:t>
            </a:r>
            <a:endParaRPr lang="en-US" sz="2000" dirty="0" smtClean="0">
              <a:solidFill>
                <a:schemeClr val="tx1"/>
              </a:solidFill>
              <a:latin typeface="Arial"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64147993"/>
              </p:ext>
            </p:extLst>
          </p:nvPr>
        </p:nvGraphicFramePr>
        <p:xfrm>
          <a:off x="571100" y="1572767"/>
          <a:ext cx="8192701" cy="3964165"/>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3149075" y="5393350"/>
            <a:ext cx="2819400" cy="369332"/>
          </a:xfrm>
          <a:prstGeom prst="rect">
            <a:avLst/>
          </a:prstGeom>
          <a:noFill/>
        </p:spPr>
        <p:txBody>
          <a:bodyPr wrap="square" rtlCol="0">
            <a:spAutoFit/>
          </a:bodyPr>
          <a:lstStyle/>
          <a:p>
            <a:r>
              <a:rPr lang="en-US" sz="1800" b="1" dirty="0" smtClean="0">
                <a:latin typeface="Calibri" pitchFamily="34" charset="0"/>
              </a:rPr>
              <a:t>Difference in Mod Values</a:t>
            </a:r>
            <a:endParaRPr lang="en-US" sz="1800" b="1" dirty="0">
              <a:latin typeface="Calibri" pitchFamily="34" charset="0"/>
            </a:endParaRPr>
          </a:p>
        </p:txBody>
      </p:sp>
      <p:sp>
        <p:nvSpPr>
          <p:cNvPr id="8" name="TextBox 7"/>
          <p:cNvSpPr txBox="1"/>
          <p:nvPr/>
        </p:nvSpPr>
        <p:spPr>
          <a:xfrm rot="-5400000">
            <a:off x="-1204141" y="3106372"/>
            <a:ext cx="3200401" cy="369332"/>
          </a:xfrm>
          <a:prstGeom prst="rect">
            <a:avLst/>
          </a:prstGeom>
          <a:noFill/>
        </p:spPr>
        <p:txBody>
          <a:bodyPr wrap="square" rtlCol="0">
            <a:spAutoFit/>
          </a:bodyPr>
          <a:lstStyle/>
          <a:p>
            <a:pPr algn="ctr"/>
            <a:r>
              <a:rPr lang="en-US" sz="1800" dirty="0" smtClean="0">
                <a:latin typeface="Arial" pitchFamily="34" charset="0"/>
                <a:cs typeface="Arial" pitchFamily="34" charset="0"/>
              </a:rPr>
              <a:t>Percentage  of  Risks</a:t>
            </a:r>
            <a:endParaRPr lang="en-US" sz="1800" dirty="0">
              <a:latin typeface="Arial" pitchFamily="34" charset="0"/>
              <a:cs typeface="Arial" pitchFamily="34" charset="0"/>
            </a:endParaRPr>
          </a:p>
        </p:txBody>
      </p:sp>
      <p:sp>
        <p:nvSpPr>
          <p:cNvPr id="9" name="Rectangle 8"/>
          <p:cNvSpPr/>
          <p:nvPr/>
        </p:nvSpPr>
        <p:spPr>
          <a:xfrm>
            <a:off x="0" y="5785604"/>
            <a:ext cx="9144000" cy="230832"/>
          </a:xfrm>
          <a:prstGeom prst="rect">
            <a:avLst/>
          </a:prstGeom>
        </p:spPr>
        <p:txBody>
          <a:bodyPr wrap="square">
            <a:spAutoFit/>
          </a:bodyPr>
          <a:lstStyle/>
          <a:p>
            <a:pPr lvl="0" fontAlgn="base">
              <a:lnSpc>
                <a:spcPct val="90000"/>
              </a:lnSpc>
              <a:spcBef>
                <a:spcPct val="0"/>
              </a:spcBef>
              <a:spcAft>
                <a:spcPct val="0"/>
              </a:spcAft>
            </a:pPr>
            <a:r>
              <a:rPr lang="en-US" sz="1000" dirty="0" smtClean="0">
                <a:latin typeface="Arial" pitchFamily="34" charset="0"/>
              </a:rPr>
              <a:t>Impact of changing the split point to $10,000 and implementing new cap formula on intrastate mods effective in 2009</a:t>
            </a:r>
          </a:p>
        </p:txBody>
      </p:sp>
      <p:sp>
        <p:nvSpPr>
          <p:cNvPr id="10" name="Rectangle 9"/>
          <p:cNvSpPr/>
          <p:nvPr/>
        </p:nvSpPr>
        <p:spPr>
          <a:xfrm>
            <a:off x="0" y="6120079"/>
            <a:ext cx="2098651" cy="246221"/>
          </a:xfrm>
          <a:prstGeom prst="rect">
            <a:avLst/>
          </a:prstGeom>
        </p:spPr>
        <p:txBody>
          <a:bodyPr wrap="none">
            <a:spAutoFit/>
          </a:bodyPr>
          <a:lstStyle/>
          <a:p>
            <a:r>
              <a:rPr lang="en-US" sz="1000" dirty="0" smtClean="0">
                <a:latin typeface="Arial" pitchFamily="34" charset="0"/>
                <a:cs typeface="Arial" pitchFamily="34" charset="0"/>
              </a:rPr>
              <a:t>Excludes large deductible policies</a:t>
            </a:r>
            <a:endParaRPr lang="en-US" sz="1000" dirty="0">
              <a:latin typeface="Arial" pitchFamily="34" charset="0"/>
              <a:cs typeface="Arial" pitchFamily="34" charset="0"/>
            </a:endParaRPr>
          </a:p>
        </p:txBody>
      </p:sp>
      <p:sp>
        <p:nvSpPr>
          <p:cNvPr id="11" name="Slide Number Placeholder 7"/>
          <p:cNvSpPr>
            <a:spLocks noGrp="1"/>
          </p:cNvSpPr>
          <p:nvPr>
            <p:ph type="sldNum" sz="quarter" idx="4294967295"/>
          </p:nvPr>
        </p:nvSpPr>
        <p:spPr>
          <a:xfrm>
            <a:off x="7086600" y="6309360"/>
            <a:ext cx="1371600" cy="457200"/>
          </a:xfrm>
          <a:prstGeom prst="rect">
            <a:avLst/>
          </a:prstGeom>
        </p:spPr>
        <p:txBody>
          <a:bodyPr/>
          <a:lstStyle/>
          <a:p>
            <a:fld id="{1AD09B6C-1D73-455C-B4ED-58579DD700B3}" type="slidenum">
              <a:rPr lang="en-US" smtClean="0"/>
              <a:pPr/>
              <a:t>16</a:t>
            </a:fld>
            <a:endParaRPr lang="en-US" dirty="0"/>
          </a:p>
        </p:txBody>
      </p:sp>
    </p:spTree>
    <p:extLst>
      <p:ext uri="{BB962C8B-B14F-4D97-AF65-F5344CB8AC3E}">
        <p14:creationId xmlns:p14="http://schemas.microsoft.com/office/powerpoint/2010/main" val="5654838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0479" y="2419128"/>
            <a:ext cx="7772400" cy="1038226"/>
          </a:xfrm>
        </p:spPr>
        <p:txBody>
          <a:bodyPr/>
          <a:lstStyle/>
          <a:p>
            <a:r>
              <a:rPr lang="en-US" dirty="0" smtClean="0"/>
              <a:t>Hypothetical Examples: Differences by Employer Loss Experience </a:t>
            </a:r>
            <a:r>
              <a:rPr lang="en-US" dirty="0">
                <a:solidFill>
                  <a:srgbClr val="522C41"/>
                </a:solidFill>
              </a:rPr>
              <a:t/>
            </a:r>
            <a:br>
              <a:rPr lang="en-US" dirty="0">
                <a:solidFill>
                  <a:srgbClr val="522C41"/>
                </a:solidFill>
              </a:rPr>
            </a:br>
            <a:r>
              <a:rPr lang="en-US" dirty="0">
                <a:solidFill>
                  <a:srgbClr val="522C41"/>
                </a:solidFill>
              </a:rPr>
              <a:t/>
            </a:r>
            <a:br>
              <a:rPr lang="en-US" dirty="0">
                <a:solidFill>
                  <a:srgbClr val="522C41"/>
                </a:solidFill>
              </a:rPr>
            </a:br>
            <a:r>
              <a:rPr lang="en-US" dirty="0">
                <a:solidFill>
                  <a:srgbClr val="522C41"/>
                </a:solidFill>
              </a:rPr>
              <a:t/>
            </a:r>
            <a:br>
              <a:rPr lang="en-US" dirty="0">
                <a:solidFill>
                  <a:srgbClr val="522C41"/>
                </a:solidFill>
              </a:rPr>
            </a:br>
            <a:endParaRPr lang="en-US" dirty="0"/>
          </a:p>
        </p:txBody>
      </p:sp>
      <p:sp>
        <p:nvSpPr>
          <p:cNvPr id="4" name="Slide Number Placeholder 3"/>
          <p:cNvSpPr>
            <a:spLocks noGrp="1"/>
          </p:cNvSpPr>
          <p:nvPr>
            <p:ph type="sldNum" sz="quarter" idx="10"/>
          </p:nvPr>
        </p:nvSpPr>
        <p:spPr/>
        <p:txBody>
          <a:bodyPr/>
          <a:lstStyle/>
          <a:p>
            <a:fld id="{54E1EF9D-AC13-4862-8C75-FF9392D996BE}" type="slidenum">
              <a:rPr lang="en-US" smtClean="0"/>
              <a:pPr/>
              <a:t>17</a:t>
            </a:fld>
            <a:endParaRPr lang="en-US" sz="1400"/>
          </a:p>
        </p:txBody>
      </p:sp>
    </p:spTree>
    <p:extLst>
      <p:ext uri="{BB962C8B-B14F-4D97-AF65-F5344CB8AC3E}">
        <p14:creationId xmlns:p14="http://schemas.microsoft.com/office/powerpoint/2010/main" val="12892142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Impacts from Split Point Change</a:t>
            </a:r>
            <a:endParaRPr lang="en-US" dirty="0"/>
          </a:p>
        </p:txBody>
      </p:sp>
      <p:sp>
        <p:nvSpPr>
          <p:cNvPr id="3" name="Content Placeholder 2"/>
          <p:cNvSpPr>
            <a:spLocks noGrp="1"/>
          </p:cNvSpPr>
          <p:nvPr>
            <p:ph idx="1"/>
          </p:nvPr>
        </p:nvSpPr>
        <p:spPr>
          <a:xfrm>
            <a:off x="933893" y="1447800"/>
            <a:ext cx="7772400" cy="4191000"/>
          </a:xfrm>
        </p:spPr>
        <p:txBody>
          <a:bodyPr/>
          <a:lstStyle/>
          <a:p>
            <a:pPr marL="342900" lvl="1" indent="-342900" fontAlgn="auto">
              <a:spcBef>
                <a:spcPts val="0"/>
              </a:spcBef>
              <a:spcAft>
                <a:spcPts val="0"/>
              </a:spcAft>
              <a:buClr>
                <a:srgbClr val="522C41"/>
              </a:buClr>
              <a:buNone/>
            </a:pPr>
            <a:r>
              <a:rPr lang="en-US" sz="2500" b="1" kern="1200" dirty="0">
                <a:solidFill>
                  <a:prstClr val="black"/>
                </a:solidFill>
                <a:latin typeface="Verdana" pitchFamily="34" charset="0"/>
                <a:ea typeface="+mn-ea"/>
                <a:cs typeface="+mn-cs"/>
              </a:rPr>
              <a:t>Credit Mod Risk</a:t>
            </a:r>
          </a:p>
          <a:p>
            <a:pPr marL="342900" lvl="1" indent="-342900" fontAlgn="auto">
              <a:spcBef>
                <a:spcPts val="600"/>
              </a:spcBef>
              <a:spcAft>
                <a:spcPts val="1200"/>
              </a:spcAft>
              <a:buClr>
                <a:srgbClr val="522C41"/>
              </a:buClr>
              <a:buNone/>
            </a:pPr>
            <a:r>
              <a:rPr lang="en-US" kern="1200" dirty="0">
                <a:solidFill>
                  <a:prstClr val="black"/>
                </a:solidFill>
                <a:latin typeface="Verdana" pitchFamily="34" charset="0"/>
                <a:ea typeface="+mn-ea"/>
                <a:cs typeface="+mn-cs"/>
              </a:rPr>
              <a:t>	</a:t>
            </a:r>
            <a:r>
              <a:rPr lang="en-US" kern="1200" dirty="0">
                <a:solidFill>
                  <a:srgbClr val="0070C0"/>
                </a:solidFill>
                <a:latin typeface="Verdana" pitchFamily="34" charset="0"/>
                <a:ea typeface="+mn-ea"/>
                <a:cs typeface="+mn-cs"/>
              </a:rPr>
              <a:t>Loss experience:  No claims</a:t>
            </a:r>
            <a:endParaRPr lang="en-US" kern="1200" dirty="0">
              <a:solidFill>
                <a:prstClr val="black"/>
              </a:solidFill>
              <a:latin typeface="Verdana" pitchFamily="34" charset="0"/>
              <a:ea typeface="+mn-ea"/>
              <a:cs typeface="+mn-cs"/>
            </a:endParaRPr>
          </a:p>
          <a:p>
            <a:pPr marL="741363" lvl="2" indent="-279400" fontAlgn="auto">
              <a:lnSpc>
                <a:spcPct val="80000"/>
              </a:lnSpc>
              <a:spcBef>
                <a:spcPts val="0"/>
              </a:spcBef>
              <a:spcAft>
                <a:spcPts val="0"/>
              </a:spcAft>
              <a:buClr>
                <a:srgbClr val="522C41"/>
              </a:buClr>
              <a:buSzPct val="110000"/>
              <a:buNone/>
              <a:tabLst>
                <a:tab pos="1030288" algn="l"/>
                <a:tab pos="5254625" algn="l"/>
              </a:tabLst>
            </a:pPr>
            <a:r>
              <a:rPr lang="en-US" sz="1800" kern="1200" dirty="0">
                <a:solidFill>
                  <a:prstClr val="black"/>
                </a:solidFill>
                <a:latin typeface="Verdana" pitchFamily="34" charset="0"/>
                <a:ea typeface="+mn-ea"/>
                <a:cs typeface="+mn-cs"/>
              </a:rPr>
              <a:t>E	=	$50,000</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prstClr val="black"/>
                </a:solidFill>
                <a:latin typeface="Verdana" pitchFamily="34" charset="0"/>
                <a:ea typeface="+mn-ea"/>
                <a:cs typeface="+mn-cs"/>
              </a:rPr>
              <a:t>W	=	0.10</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prstClr val="black"/>
                </a:solidFill>
                <a:latin typeface="Verdana" pitchFamily="34" charset="0"/>
                <a:ea typeface="+mn-ea"/>
                <a:cs typeface="+mn-cs"/>
              </a:rPr>
              <a:t>B	=	30,000</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prstClr val="black"/>
                </a:solidFill>
                <a:latin typeface="Verdana" pitchFamily="34" charset="0"/>
                <a:ea typeface="+mn-ea"/>
                <a:cs typeface="+mn-cs"/>
              </a:rPr>
              <a:t>D-ratio = 0.20 at $5K split point</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prstClr val="black"/>
                </a:solidFill>
                <a:latin typeface="Verdana" pitchFamily="34" charset="0"/>
                <a:ea typeface="+mn-ea"/>
                <a:cs typeface="+mn-cs"/>
              </a:rPr>
              <a:t>D-ratio = 0.30 at $10K split point*</a:t>
            </a:r>
          </a:p>
          <a:p>
            <a:pPr marL="0" lvl="0" indent="0" fontAlgn="auto">
              <a:spcBef>
                <a:spcPts val="1200"/>
              </a:spcBef>
              <a:spcAft>
                <a:spcPts val="0"/>
              </a:spcAft>
              <a:buClr>
                <a:srgbClr val="725E9D"/>
              </a:buClr>
              <a:buNone/>
              <a:tabLst>
                <a:tab pos="461963" algn="l"/>
                <a:tab pos="1828800" algn="l"/>
                <a:tab pos="2174875" algn="l"/>
                <a:tab pos="5429250" algn="l"/>
                <a:tab pos="5718175" algn="l"/>
              </a:tabLst>
            </a:pPr>
            <a:r>
              <a:rPr lang="en-US" sz="2000" kern="1200" dirty="0">
                <a:solidFill>
                  <a:prstClr val="black"/>
                </a:solidFill>
                <a:latin typeface="Verdana" pitchFamily="34" charset="0"/>
                <a:cs typeface="+mn-cs"/>
              </a:rPr>
              <a:t>Current Mod	=	</a:t>
            </a:r>
            <a:r>
              <a:rPr lang="en-US" sz="2000" u="sng" kern="1200" dirty="0">
                <a:solidFill>
                  <a:prstClr val="black"/>
                </a:solidFill>
                <a:latin typeface="Verdana" pitchFamily="34" charset="0"/>
                <a:cs typeface="+mn-cs"/>
              </a:rPr>
              <a:t>0 + 0(.10) + 40K (.90) + 30K</a:t>
            </a:r>
            <a:r>
              <a:rPr lang="en-US" sz="2000" kern="1200" dirty="0">
                <a:solidFill>
                  <a:prstClr val="black"/>
                </a:solidFill>
                <a:latin typeface="Verdana" pitchFamily="34" charset="0"/>
                <a:cs typeface="+mn-cs"/>
              </a:rPr>
              <a:t>   =  </a:t>
            </a:r>
            <a:r>
              <a:rPr lang="en-US" sz="2000" b="1" kern="1200" dirty="0">
                <a:solidFill>
                  <a:prstClr val="black"/>
                </a:solidFill>
                <a:latin typeface="Verdana" pitchFamily="34" charset="0"/>
                <a:cs typeface="+mn-cs"/>
              </a:rPr>
              <a:t>0.83</a:t>
            </a:r>
          </a:p>
          <a:p>
            <a:pPr marL="0" lvl="0" indent="0" fontAlgn="auto">
              <a:spcBef>
                <a:spcPts val="0"/>
              </a:spcBef>
              <a:spcAft>
                <a:spcPts val="0"/>
              </a:spcAft>
              <a:buClr>
                <a:srgbClr val="725E9D"/>
              </a:buClr>
              <a:buNone/>
              <a:tabLst>
                <a:tab pos="461963" algn="l"/>
                <a:tab pos="1828800" algn="l"/>
                <a:tab pos="2174875" algn="l"/>
                <a:tab pos="3205163" algn="l"/>
                <a:tab pos="5254625" algn="l"/>
              </a:tabLst>
            </a:pPr>
            <a:r>
              <a:rPr lang="en-US" sz="2000" kern="1200" dirty="0">
                <a:solidFill>
                  <a:prstClr val="black"/>
                </a:solidFill>
                <a:latin typeface="Verdana" pitchFamily="34" charset="0"/>
                <a:cs typeface="+mn-cs"/>
              </a:rPr>
              <a:t>				50K + 30K</a:t>
            </a:r>
          </a:p>
          <a:p>
            <a:pPr marL="0" lvl="0" indent="0" fontAlgn="auto">
              <a:spcBef>
                <a:spcPts val="1200"/>
              </a:spcBef>
              <a:spcAft>
                <a:spcPts val="0"/>
              </a:spcAft>
              <a:buClr>
                <a:srgbClr val="725E9D"/>
              </a:buClr>
              <a:buNone/>
              <a:tabLst>
                <a:tab pos="461963" algn="l"/>
                <a:tab pos="1828800" algn="l"/>
                <a:tab pos="2174875" algn="l"/>
                <a:tab pos="5429250" algn="l"/>
                <a:tab pos="5718175" algn="l"/>
                <a:tab pos="6227763" algn="l"/>
              </a:tabLst>
            </a:pPr>
            <a:r>
              <a:rPr lang="en-US" sz="2000" kern="1200" dirty="0">
                <a:solidFill>
                  <a:prstClr val="black"/>
                </a:solidFill>
                <a:latin typeface="Verdana" pitchFamily="34" charset="0"/>
                <a:cs typeface="+mn-cs"/>
              </a:rPr>
              <a:t>New Mod	=	</a:t>
            </a:r>
            <a:r>
              <a:rPr lang="nn-NO" sz="2000" u="sng" kern="1200" dirty="0">
                <a:solidFill>
                  <a:prstClr val="black"/>
                </a:solidFill>
                <a:latin typeface="Verdana" pitchFamily="34" charset="0"/>
                <a:cs typeface="+mn-cs"/>
              </a:rPr>
              <a:t>0 + 0(.10) + 35K (.90) + 30K</a:t>
            </a:r>
            <a:r>
              <a:rPr lang="en-US" sz="2000" kern="1200" dirty="0">
                <a:solidFill>
                  <a:prstClr val="black"/>
                </a:solidFill>
                <a:latin typeface="Verdana" pitchFamily="34" charset="0"/>
                <a:cs typeface="+mn-cs"/>
              </a:rPr>
              <a:t>	 =  </a:t>
            </a:r>
            <a:r>
              <a:rPr lang="en-US" sz="2000" b="1" kern="1200" dirty="0">
                <a:solidFill>
                  <a:prstClr val="black"/>
                </a:solidFill>
                <a:latin typeface="Verdana" pitchFamily="34" charset="0"/>
                <a:cs typeface="+mn-cs"/>
              </a:rPr>
              <a:t>0.77</a:t>
            </a:r>
          </a:p>
          <a:p>
            <a:pPr marL="0" lvl="0" indent="0" fontAlgn="auto">
              <a:lnSpc>
                <a:spcPct val="80000"/>
              </a:lnSpc>
              <a:spcBef>
                <a:spcPts val="0"/>
              </a:spcBef>
              <a:spcAft>
                <a:spcPts val="0"/>
              </a:spcAft>
              <a:buClr>
                <a:srgbClr val="725E9D"/>
              </a:buClr>
              <a:buNone/>
              <a:tabLst>
                <a:tab pos="461963" algn="l"/>
                <a:tab pos="1828800" algn="l"/>
                <a:tab pos="2174875" algn="l"/>
                <a:tab pos="3205163" algn="l"/>
                <a:tab pos="5254625" algn="l"/>
              </a:tabLst>
            </a:pPr>
            <a:r>
              <a:rPr lang="en-US" sz="2000" kern="1200" dirty="0">
                <a:solidFill>
                  <a:prstClr val="black"/>
                </a:solidFill>
                <a:latin typeface="Verdana" pitchFamily="34" charset="0"/>
                <a:cs typeface="+mn-cs"/>
              </a:rPr>
              <a:t>				50K + 30K</a:t>
            </a:r>
          </a:p>
          <a:p>
            <a:pPr marL="0" lvl="0" indent="0" fontAlgn="auto">
              <a:spcBef>
                <a:spcPts val="1200"/>
              </a:spcBef>
              <a:spcAft>
                <a:spcPts val="0"/>
              </a:spcAft>
              <a:buClr>
                <a:srgbClr val="725E9D"/>
              </a:buClr>
              <a:buNone/>
              <a:tabLst>
                <a:tab pos="461963" algn="l"/>
                <a:tab pos="1828800" algn="l"/>
                <a:tab pos="2174875" algn="l"/>
                <a:tab pos="3205163" algn="l"/>
                <a:tab pos="3889375" algn="l"/>
                <a:tab pos="5254625" algn="l"/>
              </a:tabLst>
            </a:pPr>
            <a:r>
              <a:rPr lang="en-US" sz="2000" kern="1200" dirty="0">
                <a:solidFill>
                  <a:prstClr val="black"/>
                </a:solidFill>
                <a:latin typeface="Verdana" pitchFamily="34" charset="0"/>
                <a:cs typeface="+mn-cs"/>
              </a:rPr>
              <a:t>Mod Change = –</a:t>
            </a:r>
            <a:r>
              <a:rPr lang="en-US" sz="2000" b="1" kern="1200" dirty="0">
                <a:solidFill>
                  <a:prstClr val="black"/>
                </a:solidFill>
                <a:latin typeface="Verdana" pitchFamily="34" charset="0"/>
                <a:cs typeface="+mn-cs"/>
              </a:rPr>
              <a:t>7.2%</a:t>
            </a:r>
          </a:p>
          <a:p>
            <a:pPr marL="0" indent="0">
              <a:buNone/>
            </a:pPr>
            <a:endParaRPr lang="en-US" dirty="0"/>
          </a:p>
        </p:txBody>
      </p:sp>
      <p:sp>
        <p:nvSpPr>
          <p:cNvPr id="4" name="Slide Number Placeholder 3"/>
          <p:cNvSpPr>
            <a:spLocks noGrp="1"/>
          </p:cNvSpPr>
          <p:nvPr>
            <p:ph type="sldNum" sz="quarter" idx="10"/>
          </p:nvPr>
        </p:nvSpPr>
        <p:spPr/>
        <p:txBody>
          <a:bodyPr/>
          <a:lstStyle/>
          <a:p>
            <a:fld id="{54E1EF9D-AC13-4862-8C75-FF9392D996BE}" type="slidenum">
              <a:rPr lang="en-US" smtClean="0"/>
              <a:pPr/>
              <a:t>18</a:t>
            </a:fld>
            <a:endParaRPr lang="en-US" sz="1400"/>
          </a:p>
        </p:txBody>
      </p:sp>
      <p:sp>
        <p:nvSpPr>
          <p:cNvPr id="5" name="TextBox 4"/>
          <p:cNvSpPr txBox="1"/>
          <p:nvPr/>
        </p:nvSpPr>
        <p:spPr>
          <a:xfrm>
            <a:off x="1197934" y="5890437"/>
            <a:ext cx="2013098" cy="521681"/>
          </a:xfrm>
          <a:prstGeom prst="rect">
            <a:avLst/>
          </a:prstGeom>
          <a:noFill/>
        </p:spPr>
        <p:txBody>
          <a:bodyPr wrap="square" rtlCol="0">
            <a:spAutoFit/>
          </a:bodyPr>
          <a:lstStyle/>
          <a:p>
            <a:pPr lvl="0">
              <a:lnSpc>
                <a:spcPct val="90000"/>
              </a:lnSpc>
            </a:pPr>
            <a:r>
              <a:rPr lang="en-US" sz="1100" b="1" dirty="0">
                <a:solidFill>
                  <a:prstClr val="black"/>
                </a:solidFill>
                <a:latin typeface="Arial" pitchFamily="34" charset="0"/>
              </a:rPr>
              <a:t>* Estimated</a:t>
            </a:r>
          </a:p>
          <a:p>
            <a:endParaRPr lang="en-US" sz="1800" dirty="0" smtClean="0">
              <a:latin typeface="Arial" pitchFamily="34" charset="0"/>
              <a:cs typeface="Arial" pitchFamily="34" charset="0"/>
            </a:endParaRPr>
          </a:p>
        </p:txBody>
      </p:sp>
    </p:spTree>
    <p:extLst>
      <p:ext uri="{BB962C8B-B14F-4D97-AF65-F5344CB8AC3E}">
        <p14:creationId xmlns:p14="http://schemas.microsoft.com/office/powerpoint/2010/main" val="32608119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rPr>
              <a:t>Potential Impacts from Split Point Change</a:t>
            </a:r>
            <a:endParaRPr lang="en-US" dirty="0"/>
          </a:p>
        </p:txBody>
      </p:sp>
      <p:sp>
        <p:nvSpPr>
          <p:cNvPr id="3" name="Content Placeholder 2"/>
          <p:cNvSpPr>
            <a:spLocks noGrp="1"/>
          </p:cNvSpPr>
          <p:nvPr>
            <p:ph idx="1"/>
          </p:nvPr>
        </p:nvSpPr>
        <p:spPr>
          <a:xfrm>
            <a:off x="822251" y="1298944"/>
            <a:ext cx="8215424" cy="4191000"/>
          </a:xfrm>
        </p:spPr>
        <p:txBody>
          <a:bodyPr/>
          <a:lstStyle/>
          <a:p>
            <a:pPr marL="342900" lvl="1" indent="-342900" fontAlgn="auto">
              <a:spcBef>
                <a:spcPts val="0"/>
              </a:spcBef>
              <a:spcAft>
                <a:spcPts val="0"/>
              </a:spcAft>
              <a:buClr>
                <a:srgbClr val="522C41"/>
              </a:buClr>
              <a:buNone/>
            </a:pPr>
            <a:r>
              <a:rPr lang="en-US" sz="2500" b="1" kern="1200" dirty="0">
                <a:solidFill>
                  <a:prstClr val="black"/>
                </a:solidFill>
                <a:latin typeface="Verdana" pitchFamily="34" charset="0"/>
                <a:ea typeface="+mn-ea"/>
                <a:cs typeface="+mn-cs"/>
              </a:rPr>
              <a:t>Debit Mod Risk</a:t>
            </a:r>
          </a:p>
          <a:p>
            <a:pPr marL="741363" lvl="2" indent="-279400" fontAlgn="auto">
              <a:lnSpc>
                <a:spcPct val="80000"/>
              </a:lnSpc>
              <a:spcBef>
                <a:spcPts val="600"/>
              </a:spcBef>
              <a:spcAft>
                <a:spcPts val="600"/>
              </a:spcAft>
              <a:buClr>
                <a:srgbClr val="522C41"/>
              </a:buClr>
              <a:buSzPct val="110000"/>
              <a:buNone/>
              <a:tabLst>
                <a:tab pos="1030288" algn="l"/>
                <a:tab pos="5254625" algn="l"/>
              </a:tabLst>
            </a:pPr>
            <a:r>
              <a:rPr lang="en-US" kern="1200" dirty="0">
                <a:solidFill>
                  <a:srgbClr val="0070C0"/>
                </a:solidFill>
                <a:latin typeface="Verdana" pitchFamily="34" charset="0"/>
                <a:ea typeface="+mn-ea"/>
                <a:cs typeface="+mn-cs"/>
              </a:rPr>
              <a:t>Loss experience:  Three $25K claims</a:t>
            </a:r>
          </a:p>
          <a:p>
            <a:pPr marL="741363" lvl="2" indent="-279400" fontAlgn="auto">
              <a:lnSpc>
                <a:spcPct val="80000"/>
              </a:lnSpc>
              <a:spcBef>
                <a:spcPts val="0"/>
              </a:spcBef>
              <a:spcAft>
                <a:spcPts val="0"/>
              </a:spcAft>
              <a:buClr>
                <a:srgbClr val="522C41"/>
              </a:buClr>
              <a:buSzPct val="110000"/>
              <a:buNone/>
              <a:tabLst>
                <a:tab pos="1030288" algn="l"/>
                <a:tab pos="5254625" algn="l"/>
              </a:tabLst>
            </a:pPr>
            <a:r>
              <a:rPr lang="en-US" sz="1800" kern="1200" dirty="0">
                <a:solidFill>
                  <a:prstClr val="black"/>
                </a:solidFill>
                <a:latin typeface="Verdana" pitchFamily="34" charset="0"/>
                <a:ea typeface="+mn-ea"/>
                <a:cs typeface="+mn-cs"/>
              </a:rPr>
              <a:t>E	=	$50,000</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prstClr val="black"/>
                </a:solidFill>
                <a:latin typeface="Verdana" pitchFamily="34" charset="0"/>
                <a:ea typeface="+mn-ea"/>
                <a:cs typeface="+mn-cs"/>
              </a:rPr>
              <a:t>W	=	0.10</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prstClr val="black"/>
                </a:solidFill>
                <a:latin typeface="Verdana" pitchFamily="34" charset="0"/>
                <a:ea typeface="+mn-ea"/>
                <a:cs typeface="+mn-cs"/>
              </a:rPr>
              <a:t>B	=	30,000</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prstClr val="black"/>
                </a:solidFill>
                <a:latin typeface="Verdana" pitchFamily="34" charset="0"/>
                <a:ea typeface="+mn-ea"/>
                <a:cs typeface="+mn-cs"/>
              </a:rPr>
              <a:t>D-ratio = 0.20 at $5K split point</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prstClr val="black"/>
                </a:solidFill>
                <a:latin typeface="Verdana" pitchFamily="34" charset="0"/>
                <a:ea typeface="+mn-ea"/>
                <a:cs typeface="+mn-cs"/>
              </a:rPr>
              <a:t>D-ratio = 0.30 at $10K split point*</a:t>
            </a:r>
          </a:p>
          <a:p>
            <a:pPr marL="741363" lvl="2" indent="-279400" fontAlgn="auto">
              <a:lnSpc>
                <a:spcPct val="80000"/>
              </a:lnSpc>
              <a:spcAft>
                <a:spcPts val="0"/>
              </a:spcAft>
              <a:buClr>
                <a:srgbClr val="522C41"/>
              </a:buClr>
              <a:buSzPct val="110000"/>
              <a:buNone/>
              <a:tabLst>
                <a:tab pos="1030288" algn="l"/>
                <a:tab pos="5254625" algn="l"/>
              </a:tabLst>
            </a:pPr>
            <a:endParaRPr lang="en-US" kern="1200" dirty="0">
              <a:solidFill>
                <a:prstClr val="black"/>
              </a:solidFill>
              <a:latin typeface="Verdana" pitchFamily="34" charset="0"/>
              <a:ea typeface="+mn-ea"/>
              <a:cs typeface="+mn-cs"/>
            </a:endParaRPr>
          </a:p>
          <a:p>
            <a:pPr marL="0" lvl="0" indent="0" fontAlgn="auto">
              <a:spcBef>
                <a:spcPts val="1200"/>
              </a:spcBef>
              <a:spcAft>
                <a:spcPts val="0"/>
              </a:spcAft>
              <a:buClr>
                <a:srgbClr val="725E9D"/>
              </a:buClr>
              <a:buNone/>
              <a:tabLst>
                <a:tab pos="461963" algn="l"/>
                <a:tab pos="1828800" algn="l"/>
                <a:tab pos="2174875" algn="l"/>
                <a:tab pos="5429250" algn="l"/>
                <a:tab pos="5718175" algn="l"/>
                <a:tab pos="6180138" algn="l"/>
              </a:tabLst>
            </a:pPr>
            <a:r>
              <a:rPr lang="en-US" sz="2000" kern="1200" dirty="0">
                <a:solidFill>
                  <a:prstClr val="black"/>
                </a:solidFill>
                <a:latin typeface="Verdana" pitchFamily="34" charset="0"/>
                <a:cs typeface="+mn-cs"/>
              </a:rPr>
              <a:t>Current Mod	=	</a:t>
            </a:r>
            <a:r>
              <a:rPr lang="nn-NO" sz="2000" u="sng" kern="1200" dirty="0">
                <a:solidFill>
                  <a:prstClr val="black"/>
                </a:solidFill>
                <a:latin typeface="Verdana" pitchFamily="34" charset="0"/>
                <a:cs typeface="+mn-cs"/>
              </a:rPr>
              <a:t>15K + 60K (.10) + 40K (.90) + 30K</a:t>
            </a:r>
            <a:r>
              <a:rPr lang="en-US" sz="2000" kern="1200" dirty="0">
                <a:solidFill>
                  <a:prstClr val="black"/>
                </a:solidFill>
                <a:latin typeface="Verdana" pitchFamily="34" charset="0"/>
                <a:cs typeface="+mn-cs"/>
              </a:rPr>
              <a:t>  =	</a:t>
            </a:r>
            <a:r>
              <a:rPr lang="en-US" sz="2000" b="1" kern="1200" dirty="0">
                <a:solidFill>
                  <a:prstClr val="black"/>
                </a:solidFill>
                <a:latin typeface="Verdana" pitchFamily="34" charset="0"/>
                <a:cs typeface="+mn-cs"/>
              </a:rPr>
              <a:t>1.09</a:t>
            </a:r>
          </a:p>
          <a:p>
            <a:pPr marL="0" lvl="0" indent="0" fontAlgn="auto">
              <a:lnSpc>
                <a:spcPct val="80000"/>
              </a:lnSpc>
              <a:spcBef>
                <a:spcPts val="0"/>
              </a:spcBef>
              <a:spcAft>
                <a:spcPts val="0"/>
              </a:spcAft>
              <a:buClr>
                <a:srgbClr val="725E9D"/>
              </a:buClr>
              <a:buNone/>
              <a:tabLst>
                <a:tab pos="461963" algn="l"/>
                <a:tab pos="1828800" algn="l"/>
                <a:tab pos="2174875" algn="l"/>
                <a:tab pos="3205163" algn="l"/>
                <a:tab pos="5254625" algn="l"/>
              </a:tabLst>
            </a:pPr>
            <a:r>
              <a:rPr lang="en-US" sz="2000" kern="1200" dirty="0">
                <a:solidFill>
                  <a:prstClr val="black"/>
                </a:solidFill>
                <a:latin typeface="Verdana" pitchFamily="34" charset="0"/>
                <a:cs typeface="+mn-cs"/>
              </a:rPr>
              <a:t>				50K + 30K</a:t>
            </a:r>
          </a:p>
          <a:p>
            <a:pPr marL="0" lvl="0" indent="0" fontAlgn="auto">
              <a:spcBef>
                <a:spcPts val="2400"/>
              </a:spcBef>
              <a:spcAft>
                <a:spcPts val="0"/>
              </a:spcAft>
              <a:buClr>
                <a:srgbClr val="725E9D"/>
              </a:buClr>
              <a:buNone/>
              <a:tabLst>
                <a:tab pos="461963" algn="l"/>
                <a:tab pos="1828800" algn="l"/>
                <a:tab pos="2174875" algn="l"/>
                <a:tab pos="5429250" algn="l"/>
                <a:tab pos="5718175" algn="l"/>
                <a:tab pos="6111875" algn="l"/>
              </a:tabLst>
            </a:pPr>
            <a:r>
              <a:rPr lang="en-US" sz="2000" kern="1200" dirty="0">
                <a:solidFill>
                  <a:prstClr val="black"/>
                </a:solidFill>
                <a:latin typeface="Verdana" pitchFamily="34" charset="0"/>
                <a:cs typeface="+mn-cs"/>
              </a:rPr>
              <a:t>New Mod	=	</a:t>
            </a:r>
            <a:r>
              <a:rPr lang="nn-NO" sz="2000" u="sng" kern="1200" dirty="0">
                <a:solidFill>
                  <a:prstClr val="black"/>
                </a:solidFill>
                <a:latin typeface="Verdana" pitchFamily="34" charset="0"/>
                <a:cs typeface="+mn-cs"/>
              </a:rPr>
              <a:t>30K + 45K (.10) + 35K (.90) + 30K</a:t>
            </a:r>
            <a:r>
              <a:rPr lang="en-US" sz="2000" kern="1200" dirty="0">
                <a:solidFill>
                  <a:prstClr val="black"/>
                </a:solidFill>
                <a:latin typeface="Verdana" pitchFamily="34" charset="0"/>
                <a:cs typeface="+mn-cs"/>
              </a:rPr>
              <a:t>  =	</a:t>
            </a:r>
            <a:r>
              <a:rPr lang="en-US" sz="2000" b="1" kern="1200" dirty="0">
                <a:solidFill>
                  <a:prstClr val="black"/>
                </a:solidFill>
                <a:latin typeface="Verdana" pitchFamily="34" charset="0"/>
                <a:cs typeface="+mn-cs"/>
              </a:rPr>
              <a:t>1.20</a:t>
            </a:r>
          </a:p>
          <a:p>
            <a:pPr marL="0" lvl="0" indent="0" fontAlgn="auto">
              <a:lnSpc>
                <a:spcPct val="80000"/>
              </a:lnSpc>
              <a:spcBef>
                <a:spcPts val="0"/>
              </a:spcBef>
              <a:spcAft>
                <a:spcPts val="0"/>
              </a:spcAft>
              <a:buClr>
                <a:srgbClr val="725E9D"/>
              </a:buClr>
              <a:buNone/>
              <a:tabLst>
                <a:tab pos="461963" algn="l"/>
                <a:tab pos="1828800" algn="l"/>
                <a:tab pos="2174875" algn="l"/>
                <a:tab pos="3205163" algn="l"/>
                <a:tab pos="5254625" algn="l"/>
              </a:tabLst>
            </a:pPr>
            <a:r>
              <a:rPr lang="en-US" sz="2000" kern="1200" dirty="0">
                <a:solidFill>
                  <a:prstClr val="black"/>
                </a:solidFill>
                <a:latin typeface="Verdana" pitchFamily="34" charset="0"/>
                <a:cs typeface="+mn-cs"/>
              </a:rPr>
              <a:t>				50K + 30K</a:t>
            </a:r>
          </a:p>
          <a:p>
            <a:pPr marL="0" lvl="0" indent="0" fontAlgn="auto">
              <a:spcBef>
                <a:spcPts val="1200"/>
              </a:spcBef>
              <a:spcAft>
                <a:spcPts val="0"/>
              </a:spcAft>
              <a:buClr>
                <a:srgbClr val="725E9D"/>
              </a:buClr>
              <a:buNone/>
              <a:tabLst>
                <a:tab pos="461963" algn="l"/>
                <a:tab pos="1828800" algn="l"/>
                <a:tab pos="2174875" algn="l"/>
                <a:tab pos="3205163" algn="l"/>
                <a:tab pos="4521200" algn="l"/>
                <a:tab pos="5254625" algn="l"/>
              </a:tabLst>
            </a:pPr>
            <a:r>
              <a:rPr lang="en-US" sz="2000" kern="1200" dirty="0">
                <a:solidFill>
                  <a:prstClr val="black"/>
                </a:solidFill>
                <a:latin typeface="Verdana" pitchFamily="34" charset="0"/>
                <a:cs typeface="+mn-cs"/>
              </a:rPr>
              <a:t>Mod Change =</a:t>
            </a:r>
            <a:r>
              <a:rPr lang="en-US" sz="2000" b="1" kern="1200" dirty="0">
                <a:solidFill>
                  <a:prstClr val="black"/>
                </a:solidFill>
                <a:latin typeface="Verdana" pitchFamily="34" charset="0"/>
                <a:cs typeface="+mn-cs"/>
              </a:rPr>
              <a:t> +10.1%</a:t>
            </a:r>
          </a:p>
          <a:p>
            <a:pPr marL="0" indent="0">
              <a:buNone/>
            </a:pPr>
            <a:endParaRPr lang="en-US" dirty="0"/>
          </a:p>
        </p:txBody>
      </p:sp>
      <p:sp>
        <p:nvSpPr>
          <p:cNvPr id="4" name="Slide Number Placeholder 3"/>
          <p:cNvSpPr>
            <a:spLocks noGrp="1"/>
          </p:cNvSpPr>
          <p:nvPr>
            <p:ph type="sldNum" sz="quarter" idx="10"/>
          </p:nvPr>
        </p:nvSpPr>
        <p:spPr/>
        <p:txBody>
          <a:bodyPr/>
          <a:lstStyle/>
          <a:p>
            <a:fld id="{54E1EF9D-AC13-4862-8C75-FF9392D996BE}" type="slidenum">
              <a:rPr lang="en-US" smtClean="0"/>
              <a:pPr/>
              <a:t>19</a:t>
            </a:fld>
            <a:endParaRPr lang="en-US" sz="1400"/>
          </a:p>
        </p:txBody>
      </p:sp>
      <p:sp>
        <p:nvSpPr>
          <p:cNvPr id="5" name="TextBox 4"/>
          <p:cNvSpPr txBox="1"/>
          <p:nvPr/>
        </p:nvSpPr>
        <p:spPr>
          <a:xfrm>
            <a:off x="1410586" y="6039292"/>
            <a:ext cx="2154866" cy="521681"/>
          </a:xfrm>
          <a:prstGeom prst="rect">
            <a:avLst/>
          </a:prstGeom>
          <a:noFill/>
        </p:spPr>
        <p:txBody>
          <a:bodyPr wrap="square" rtlCol="0">
            <a:spAutoFit/>
          </a:bodyPr>
          <a:lstStyle/>
          <a:p>
            <a:pPr lvl="0">
              <a:lnSpc>
                <a:spcPct val="90000"/>
              </a:lnSpc>
            </a:pPr>
            <a:r>
              <a:rPr lang="en-US" sz="1100" b="1" dirty="0">
                <a:solidFill>
                  <a:prstClr val="black"/>
                </a:solidFill>
                <a:latin typeface="Arial" pitchFamily="34" charset="0"/>
              </a:rPr>
              <a:t>* Estimated</a:t>
            </a:r>
          </a:p>
          <a:p>
            <a:endParaRPr lang="en-US" sz="1800" dirty="0" smtClean="0">
              <a:latin typeface="Arial" pitchFamily="34" charset="0"/>
              <a:cs typeface="Arial" pitchFamily="34" charset="0"/>
            </a:endParaRPr>
          </a:p>
        </p:txBody>
      </p:sp>
    </p:spTree>
    <p:extLst>
      <p:ext uri="{BB962C8B-B14F-4D97-AF65-F5344CB8AC3E}">
        <p14:creationId xmlns:p14="http://schemas.microsoft.com/office/powerpoint/2010/main" val="1021806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4E1EF9D-AC13-4862-8C75-FF9392D996BE}" type="slidenum">
              <a:rPr lang="en-US" smtClean="0"/>
              <a:pPr/>
              <a:t>2</a:t>
            </a:fld>
            <a:endParaRPr lang="en-US" sz="140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46790" y="843517"/>
            <a:ext cx="6648894" cy="5011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66280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889" y="2518365"/>
            <a:ext cx="7772400" cy="1038226"/>
          </a:xfrm>
        </p:spPr>
        <p:txBody>
          <a:bodyPr/>
          <a:lstStyle/>
          <a:p>
            <a:r>
              <a:rPr lang="en-US" dirty="0"/>
              <a:t>Hypothetical Examples: Differences by </a:t>
            </a:r>
            <a:r>
              <a:rPr lang="en-US" dirty="0" smtClean="0"/>
              <a:t>Class Severity or D-Ratio</a:t>
            </a:r>
            <a:endParaRPr lang="en-US" dirty="0"/>
          </a:p>
        </p:txBody>
      </p:sp>
      <p:sp>
        <p:nvSpPr>
          <p:cNvPr id="4" name="Slide Number Placeholder 3"/>
          <p:cNvSpPr>
            <a:spLocks noGrp="1"/>
          </p:cNvSpPr>
          <p:nvPr>
            <p:ph type="sldNum" sz="quarter" idx="10"/>
          </p:nvPr>
        </p:nvSpPr>
        <p:spPr/>
        <p:txBody>
          <a:bodyPr/>
          <a:lstStyle/>
          <a:p>
            <a:fld id="{54E1EF9D-AC13-4862-8C75-FF9392D996BE}" type="slidenum">
              <a:rPr lang="en-US" smtClean="0"/>
              <a:pPr/>
              <a:t>20</a:t>
            </a:fld>
            <a:endParaRPr lang="en-US" sz="1400"/>
          </a:p>
        </p:txBody>
      </p:sp>
    </p:spTree>
    <p:extLst>
      <p:ext uri="{BB962C8B-B14F-4D97-AF65-F5344CB8AC3E}">
        <p14:creationId xmlns:p14="http://schemas.microsoft.com/office/powerpoint/2010/main" val="2707145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Differences by Class Severity or D-Ratio</a:t>
            </a:r>
          </a:p>
        </p:txBody>
      </p:sp>
      <p:sp>
        <p:nvSpPr>
          <p:cNvPr id="3" name="Content Placeholder 2"/>
          <p:cNvSpPr>
            <a:spLocks noGrp="1"/>
          </p:cNvSpPr>
          <p:nvPr>
            <p:ph idx="1"/>
          </p:nvPr>
        </p:nvSpPr>
        <p:spPr>
          <a:xfrm>
            <a:off x="552893" y="1029586"/>
            <a:ext cx="8314661" cy="4191000"/>
          </a:xfrm>
        </p:spPr>
        <p:txBody>
          <a:bodyPr/>
          <a:lstStyle/>
          <a:p>
            <a:pPr marL="342860" indent="-342860">
              <a:lnSpc>
                <a:spcPct val="110000"/>
              </a:lnSpc>
              <a:spcBef>
                <a:spcPts val="0"/>
              </a:spcBef>
              <a:spcAft>
                <a:spcPts val="0"/>
              </a:spcAft>
              <a:buClr>
                <a:schemeClr val="tx1"/>
              </a:buClr>
              <a:defRPr/>
            </a:pPr>
            <a:r>
              <a:rPr lang="en-US" sz="2400" dirty="0"/>
              <a:t>Generally, employers in classes with low severities (high D-ratios) have lower mods than employers of the same size in classes with high severities (low D-ratios) </a:t>
            </a:r>
            <a:r>
              <a:rPr lang="en-US" sz="2400" b="1" i="1" dirty="0"/>
              <a:t>given the same actual loss experience</a:t>
            </a:r>
          </a:p>
          <a:p>
            <a:pPr marL="342860" indent="-342860">
              <a:lnSpc>
                <a:spcPct val="110000"/>
              </a:lnSpc>
              <a:spcBef>
                <a:spcPts val="1200"/>
              </a:spcBef>
              <a:spcAft>
                <a:spcPts val="0"/>
              </a:spcAft>
              <a:buClr>
                <a:schemeClr val="tx1"/>
              </a:buClr>
              <a:defRPr/>
            </a:pPr>
            <a:r>
              <a:rPr lang="en-US" sz="2400" dirty="0"/>
              <a:t>With a higher split point, this gap will widen since classes with low severities (high D-ratios) will generally see more of an (absolute) increase in D-ratios (thereby reducing the expected excess losses)</a:t>
            </a:r>
          </a:p>
          <a:p>
            <a:pPr marL="342860" indent="-342860">
              <a:lnSpc>
                <a:spcPct val="110000"/>
              </a:lnSpc>
              <a:spcBef>
                <a:spcPts val="1200"/>
              </a:spcBef>
              <a:spcAft>
                <a:spcPts val="0"/>
              </a:spcAft>
              <a:buClr>
                <a:schemeClr val="tx1"/>
              </a:buClr>
              <a:defRPr/>
            </a:pPr>
            <a:r>
              <a:rPr lang="en-US" sz="2400" dirty="0"/>
              <a:t>As is the case today, </a:t>
            </a:r>
            <a:r>
              <a:rPr lang="en-US" sz="2400" dirty="0" smtClean="0"/>
              <a:t>employers </a:t>
            </a:r>
            <a:r>
              <a:rPr lang="en-US" sz="2400" dirty="0"/>
              <a:t>in </a:t>
            </a:r>
            <a:r>
              <a:rPr lang="en-US" sz="2400" dirty="0" smtClean="0"/>
              <a:t>low </a:t>
            </a:r>
            <a:r>
              <a:rPr lang="en-US" sz="2400" dirty="0"/>
              <a:t>severity classes will generally have </a:t>
            </a:r>
            <a:r>
              <a:rPr lang="en-US" sz="2400" dirty="0" smtClean="0"/>
              <a:t>a higher proportion of </a:t>
            </a:r>
            <a:r>
              <a:rPr lang="en-US" sz="2400" dirty="0"/>
              <a:t>actual primary losses, offsetting their lower expected excess losses.</a:t>
            </a:r>
          </a:p>
          <a:p>
            <a:endParaRPr lang="en-US" dirty="0"/>
          </a:p>
        </p:txBody>
      </p:sp>
      <p:sp>
        <p:nvSpPr>
          <p:cNvPr id="4" name="Slide Number Placeholder 3"/>
          <p:cNvSpPr>
            <a:spLocks noGrp="1"/>
          </p:cNvSpPr>
          <p:nvPr>
            <p:ph type="sldNum" sz="quarter" idx="10"/>
          </p:nvPr>
        </p:nvSpPr>
        <p:spPr/>
        <p:txBody>
          <a:bodyPr/>
          <a:lstStyle/>
          <a:p>
            <a:fld id="{54E1EF9D-AC13-4862-8C75-FF9392D996BE}" type="slidenum">
              <a:rPr lang="en-US" smtClean="0"/>
              <a:pPr/>
              <a:t>21</a:t>
            </a:fld>
            <a:endParaRPr lang="en-US" sz="1400"/>
          </a:p>
        </p:txBody>
      </p:sp>
    </p:spTree>
    <p:extLst>
      <p:ext uri="{BB962C8B-B14F-4D97-AF65-F5344CB8AC3E}">
        <p14:creationId xmlns:p14="http://schemas.microsoft.com/office/powerpoint/2010/main" val="3697042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rPr>
              <a:t>Potential Impacts from Split Point Change</a:t>
            </a:r>
            <a:endParaRPr lang="en-US" dirty="0"/>
          </a:p>
        </p:txBody>
      </p:sp>
      <p:sp>
        <p:nvSpPr>
          <p:cNvPr id="3" name="Content Placeholder 2"/>
          <p:cNvSpPr>
            <a:spLocks noGrp="1"/>
          </p:cNvSpPr>
          <p:nvPr>
            <p:ph idx="1"/>
          </p:nvPr>
        </p:nvSpPr>
        <p:spPr>
          <a:xfrm>
            <a:off x="884274" y="1277679"/>
            <a:ext cx="7772400" cy="4191000"/>
          </a:xfrm>
        </p:spPr>
        <p:txBody>
          <a:bodyPr/>
          <a:lstStyle/>
          <a:p>
            <a:pPr marL="342900" lvl="1" indent="-342900" fontAlgn="auto">
              <a:spcBef>
                <a:spcPts val="0"/>
              </a:spcBef>
              <a:spcAft>
                <a:spcPts val="0"/>
              </a:spcAft>
              <a:buClr>
                <a:srgbClr val="522C41"/>
              </a:buClr>
              <a:buNone/>
            </a:pPr>
            <a:r>
              <a:rPr lang="en-US" sz="2500" b="1" kern="1200" dirty="0">
                <a:solidFill>
                  <a:prstClr val="black"/>
                </a:solidFill>
                <a:latin typeface="Verdana" pitchFamily="34" charset="0"/>
                <a:ea typeface="+mn-ea"/>
                <a:cs typeface="+mn-cs"/>
              </a:rPr>
              <a:t>Low </a:t>
            </a:r>
            <a:r>
              <a:rPr lang="en-US" sz="2500" b="1" kern="1200" dirty="0" smtClean="0">
                <a:solidFill>
                  <a:prstClr val="black"/>
                </a:solidFill>
                <a:latin typeface="Verdana" pitchFamily="34" charset="0"/>
                <a:ea typeface="+mn-ea"/>
                <a:cs typeface="+mn-cs"/>
              </a:rPr>
              <a:t>Severity Class/High </a:t>
            </a:r>
            <a:r>
              <a:rPr lang="en-US" sz="2500" b="1" kern="1200" dirty="0">
                <a:solidFill>
                  <a:prstClr val="black"/>
                </a:solidFill>
                <a:latin typeface="Verdana" pitchFamily="34" charset="0"/>
                <a:ea typeface="+mn-ea"/>
                <a:cs typeface="+mn-cs"/>
              </a:rPr>
              <a:t>D-ratio</a:t>
            </a:r>
          </a:p>
          <a:p>
            <a:pPr marL="741363" lvl="2" indent="-279400" fontAlgn="auto">
              <a:spcBef>
                <a:spcPts val="600"/>
              </a:spcBef>
              <a:spcAft>
                <a:spcPts val="600"/>
              </a:spcAft>
              <a:buClr>
                <a:srgbClr val="522C41"/>
              </a:buClr>
              <a:buSzPct val="110000"/>
              <a:buNone/>
              <a:tabLst>
                <a:tab pos="5254625" algn="l"/>
              </a:tabLst>
            </a:pPr>
            <a:r>
              <a:rPr lang="en-US" kern="1200" dirty="0">
                <a:solidFill>
                  <a:prstClr val="black"/>
                </a:solidFill>
                <a:latin typeface="Verdana" pitchFamily="34" charset="0"/>
                <a:ea typeface="+mn-ea"/>
                <a:cs typeface="+mn-cs"/>
              </a:rPr>
              <a:t>Loss experience:  No claims	</a:t>
            </a:r>
          </a:p>
          <a:p>
            <a:pPr marL="741363" lvl="2" indent="-279400" fontAlgn="auto">
              <a:lnSpc>
                <a:spcPct val="80000"/>
              </a:lnSpc>
              <a:spcBef>
                <a:spcPts val="0"/>
              </a:spcBef>
              <a:spcAft>
                <a:spcPts val="0"/>
              </a:spcAft>
              <a:buClr>
                <a:srgbClr val="522C41"/>
              </a:buClr>
              <a:buSzPct val="110000"/>
              <a:buNone/>
              <a:tabLst>
                <a:tab pos="1030288" algn="l"/>
                <a:tab pos="5254625" algn="l"/>
              </a:tabLst>
            </a:pPr>
            <a:r>
              <a:rPr lang="en-US" sz="1800" kern="1200" dirty="0">
                <a:solidFill>
                  <a:prstClr val="black"/>
                </a:solidFill>
                <a:latin typeface="Verdana" pitchFamily="34" charset="0"/>
                <a:ea typeface="+mn-ea"/>
                <a:cs typeface="+mn-cs"/>
              </a:rPr>
              <a:t>E	=	$50,000</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prstClr val="black"/>
                </a:solidFill>
                <a:latin typeface="Verdana" pitchFamily="34" charset="0"/>
                <a:ea typeface="+mn-ea"/>
                <a:cs typeface="+mn-cs"/>
              </a:rPr>
              <a:t>W	=	0.10</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prstClr val="black"/>
                </a:solidFill>
                <a:latin typeface="Verdana" pitchFamily="34" charset="0"/>
                <a:ea typeface="+mn-ea"/>
                <a:cs typeface="+mn-cs"/>
              </a:rPr>
              <a:t>B	=	30,000</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srgbClr val="0070C0"/>
                </a:solidFill>
                <a:latin typeface="Verdana" pitchFamily="34" charset="0"/>
                <a:ea typeface="+mn-ea"/>
                <a:cs typeface="+mn-cs"/>
              </a:rPr>
              <a:t>D-ratio = 0.24 at $5K split point</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srgbClr val="0070C0"/>
                </a:solidFill>
                <a:latin typeface="Verdana" pitchFamily="34" charset="0"/>
                <a:ea typeface="+mn-ea"/>
                <a:cs typeface="+mn-cs"/>
              </a:rPr>
              <a:t>D-ratio = 0.36 at $10K split point*</a:t>
            </a:r>
          </a:p>
          <a:p>
            <a:pPr marL="0" lvl="0" indent="0" fontAlgn="auto">
              <a:spcBef>
                <a:spcPts val="1200"/>
              </a:spcBef>
              <a:spcAft>
                <a:spcPts val="300"/>
              </a:spcAft>
              <a:buClr>
                <a:srgbClr val="725E9D"/>
              </a:buClr>
              <a:buNone/>
              <a:tabLst>
                <a:tab pos="461963" algn="l"/>
                <a:tab pos="1828800" algn="l"/>
                <a:tab pos="2174875" algn="l"/>
                <a:tab pos="5486400" algn="l"/>
                <a:tab pos="5832475" algn="l"/>
                <a:tab pos="6111875" algn="l"/>
              </a:tabLst>
            </a:pPr>
            <a:r>
              <a:rPr lang="en-US" sz="2000" kern="1200" dirty="0">
                <a:solidFill>
                  <a:prstClr val="black"/>
                </a:solidFill>
                <a:latin typeface="Verdana" pitchFamily="34" charset="0"/>
                <a:cs typeface="+mn-cs"/>
              </a:rPr>
              <a:t>Current Mod	=	</a:t>
            </a:r>
            <a:r>
              <a:rPr lang="nn-NO" sz="2000" u="sng" kern="1200" dirty="0">
                <a:solidFill>
                  <a:prstClr val="black"/>
                </a:solidFill>
                <a:latin typeface="Verdana" pitchFamily="34" charset="0"/>
                <a:cs typeface="+mn-cs"/>
              </a:rPr>
              <a:t>0 + 0(.10) + 38K (.90) + 30K</a:t>
            </a:r>
            <a:r>
              <a:rPr lang="en-US" sz="2000" kern="1200" dirty="0">
                <a:solidFill>
                  <a:prstClr val="black"/>
                </a:solidFill>
                <a:latin typeface="Verdana" pitchFamily="34" charset="0"/>
                <a:cs typeface="+mn-cs"/>
              </a:rPr>
              <a:t>	=	</a:t>
            </a:r>
            <a:r>
              <a:rPr lang="en-US" sz="2000" b="1" kern="1200" dirty="0">
                <a:solidFill>
                  <a:prstClr val="black"/>
                </a:solidFill>
                <a:latin typeface="Verdana" pitchFamily="34" charset="0"/>
                <a:cs typeface="+mn-cs"/>
              </a:rPr>
              <a:t>0.80</a:t>
            </a:r>
          </a:p>
          <a:p>
            <a:pPr marL="0" lvl="0" indent="0" fontAlgn="auto">
              <a:lnSpc>
                <a:spcPct val="80000"/>
              </a:lnSpc>
              <a:spcBef>
                <a:spcPts val="0"/>
              </a:spcBef>
              <a:spcAft>
                <a:spcPts val="300"/>
              </a:spcAft>
              <a:buClr>
                <a:srgbClr val="725E9D"/>
              </a:buClr>
              <a:buNone/>
              <a:tabLst>
                <a:tab pos="461963" algn="l"/>
                <a:tab pos="1828800" algn="l"/>
                <a:tab pos="2174875" algn="l"/>
                <a:tab pos="3089275" algn="l"/>
                <a:tab pos="5254625" algn="l"/>
              </a:tabLst>
            </a:pPr>
            <a:r>
              <a:rPr lang="en-US" sz="2000" kern="1200" dirty="0">
                <a:solidFill>
                  <a:prstClr val="black"/>
                </a:solidFill>
                <a:latin typeface="Verdana" pitchFamily="34" charset="0"/>
                <a:cs typeface="+mn-cs"/>
              </a:rPr>
              <a:t>				50K + 30K</a:t>
            </a:r>
          </a:p>
          <a:p>
            <a:pPr marL="0" lvl="0" indent="0" fontAlgn="auto">
              <a:spcBef>
                <a:spcPts val="2400"/>
              </a:spcBef>
              <a:spcAft>
                <a:spcPts val="300"/>
              </a:spcAft>
              <a:buClr>
                <a:srgbClr val="725E9D"/>
              </a:buClr>
              <a:buNone/>
              <a:tabLst>
                <a:tab pos="461963" algn="l"/>
                <a:tab pos="1828800" algn="l"/>
                <a:tab pos="2174875" algn="l"/>
                <a:tab pos="5486400" algn="l"/>
                <a:tab pos="5832475" algn="l"/>
                <a:tab pos="6111875" algn="l"/>
              </a:tabLst>
            </a:pPr>
            <a:r>
              <a:rPr lang="en-US" sz="2000" kern="1200" dirty="0">
                <a:solidFill>
                  <a:prstClr val="black"/>
                </a:solidFill>
                <a:latin typeface="Verdana" pitchFamily="34" charset="0"/>
                <a:cs typeface="+mn-cs"/>
              </a:rPr>
              <a:t>New Mod	=	</a:t>
            </a:r>
            <a:r>
              <a:rPr lang="nn-NO" sz="2000" u="sng" kern="1200" dirty="0">
                <a:solidFill>
                  <a:prstClr val="black"/>
                </a:solidFill>
                <a:latin typeface="Verdana" pitchFamily="34" charset="0"/>
                <a:cs typeface="+mn-cs"/>
              </a:rPr>
              <a:t>0 + 0(.10) + 32K (.90) + 30K</a:t>
            </a:r>
            <a:r>
              <a:rPr lang="en-US" sz="2000" kern="1200" dirty="0">
                <a:solidFill>
                  <a:prstClr val="black"/>
                </a:solidFill>
                <a:latin typeface="Verdana" pitchFamily="34" charset="0"/>
                <a:cs typeface="+mn-cs"/>
              </a:rPr>
              <a:t>	=	</a:t>
            </a:r>
            <a:r>
              <a:rPr lang="en-US" sz="2000" b="1" kern="1200" dirty="0">
                <a:solidFill>
                  <a:prstClr val="black"/>
                </a:solidFill>
                <a:latin typeface="Verdana" pitchFamily="34" charset="0"/>
                <a:cs typeface="+mn-cs"/>
              </a:rPr>
              <a:t>0.74</a:t>
            </a:r>
          </a:p>
          <a:p>
            <a:pPr marL="0" lvl="0" indent="0" fontAlgn="auto">
              <a:lnSpc>
                <a:spcPct val="80000"/>
              </a:lnSpc>
              <a:spcBef>
                <a:spcPts val="0"/>
              </a:spcBef>
              <a:spcAft>
                <a:spcPts val="0"/>
              </a:spcAft>
              <a:buClr>
                <a:srgbClr val="725E9D"/>
              </a:buClr>
              <a:buNone/>
              <a:tabLst>
                <a:tab pos="461963" algn="l"/>
                <a:tab pos="1828800" algn="l"/>
                <a:tab pos="2174875" algn="l"/>
                <a:tab pos="3089275" algn="l"/>
                <a:tab pos="3205163" algn="l"/>
                <a:tab pos="5254625" algn="l"/>
              </a:tabLst>
            </a:pPr>
            <a:r>
              <a:rPr lang="en-US" sz="2000" kern="1200" dirty="0">
                <a:solidFill>
                  <a:prstClr val="black"/>
                </a:solidFill>
                <a:latin typeface="Verdana" pitchFamily="34" charset="0"/>
                <a:cs typeface="+mn-cs"/>
              </a:rPr>
              <a:t>				50K + 30K</a:t>
            </a:r>
          </a:p>
          <a:p>
            <a:pPr marL="0" lvl="0" indent="0" fontAlgn="auto">
              <a:spcBef>
                <a:spcPts val="1200"/>
              </a:spcBef>
              <a:spcAft>
                <a:spcPts val="0"/>
              </a:spcAft>
              <a:buClr>
                <a:srgbClr val="725E9D"/>
              </a:buClr>
              <a:buNone/>
              <a:tabLst>
                <a:tab pos="461963" algn="l"/>
                <a:tab pos="1828800" algn="l"/>
                <a:tab pos="2174875" algn="l"/>
                <a:tab pos="3205163" algn="l"/>
                <a:tab pos="3889375" algn="l"/>
                <a:tab pos="5254625" algn="l"/>
              </a:tabLst>
            </a:pPr>
            <a:r>
              <a:rPr lang="en-US" sz="2000" kern="1200" dirty="0">
                <a:solidFill>
                  <a:prstClr val="black"/>
                </a:solidFill>
                <a:latin typeface="Verdana" pitchFamily="34" charset="0"/>
                <a:cs typeface="+mn-cs"/>
              </a:rPr>
              <a:t>Mod Change =</a:t>
            </a:r>
            <a:r>
              <a:rPr lang="en-US" sz="2000" b="1" kern="1200" dirty="0">
                <a:solidFill>
                  <a:prstClr val="black"/>
                </a:solidFill>
                <a:latin typeface="Verdana" pitchFamily="34" charset="0"/>
                <a:cs typeface="+mn-cs"/>
              </a:rPr>
              <a:t>  –7.5%</a:t>
            </a:r>
          </a:p>
          <a:p>
            <a:pPr marL="0" indent="0">
              <a:buNone/>
            </a:pPr>
            <a:endParaRPr lang="en-US" dirty="0"/>
          </a:p>
        </p:txBody>
      </p:sp>
      <p:sp>
        <p:nvSpPr>
          <p:cNvPr id="4" name="Slide Number Placeholder 3"/>
          <p:cNvSpPr>
            <a:spLocks noGrp="1"/>
          </p:cNvSpPr>
          <p:nvPr>
            <p:ph type="sldNum" sz="quarter" idx="10"/>
          </p:nvPr>
        </p:nvSpPr>
        <p:spPr/>
        <p:txBody>
          <a:bodyPr/>
          <a:lstStyle/>
          <a:p>
            <a:fld id="{54E1EF9D-AC13-4862-8C75-FF9392D996BE}" type="slidenum">
              <a:rPr lang="en-US" smtClean="0"/>
              <a:pPr/>
              <a:t>22</a:t>
            </a:fld>
            <a:endParaRPr lang="en-US" sz="1400"/>
          </a:p>
        </p:txBody>
      </p:sp>
      <p:sp>
        <p:nvSpPr>
          <p:cNvPr id="5" name="TextBox 4"/>
          <p:cNvSpPr txBox="1"/>
          <p:nvPr/>
        </p:nvSpPr>
        <p:spPr>
          <a:xfrm>
            <a:off x="1821713" y="5925879"/>
            <a:ext cx="1942214" cy="553998"/>
          </a:xfrm>
          <a:prstGeom prst="rect">
            <a:avLst/>
          </a:prstGeom>
          <a:noFill/>
        </p:spPr>
        <p:txBody>
          <a:bodyPr wrap="square" rtlCol="0">
            <a:spAutoFit/>
          </a:bodyPr>
          <a:lstStyle/>
          <a:p>
            <a:pPr lvl="0"/>
            <a:r>
              <a:rPr lang="en-US" sz="1200" b="1" dirty="0">
                <a:solidFill>
                  <a:prstClr val="black"/>
                </a:solidFill>
                <a:latin typeface="Arial" pitchFamily="34" charset="0"/>
              </a:rPr>
              <a:t>* Estimated</a:t>
            </a:r>
          </a:p>
          <a:p>
            <a:endParaRPr lang="en-US" sz="1800" dirty="0" smtClean="0">
              <a:latin typeface="Arial" pitchFamily="34" charset="0"/>
              <a:cs typeface="Arial" pitchFamily="34" charset="0"/>
            </a:endParaRPr>
          </a:p>
        </p:txBody>
      </p:sp>
    </p:spTree>
    <p:extLst>
      <p:ext uri="{BB962C8B-B14F-4D97-AF65-F5344CB8AC3E}">
        <p14:creationId xmlns:p14="http://schemas.microsoft.com/office/powerpoint/2010/main" val="11672527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rPr>
              <a:t>Potential Impacts from Split Point Change</a:t>
            </a:r>
            <a:endParaRPr lang="en-US" dirty="0"/>
          </a:p>
        </p:txBody>
      </p:sp>
      <p:sp>
        <p:nvSpPr>
          <p:cNvPr id="3" name="Content Placeholder 2"/>
          <p:cNvSpPr>
            <a:spLocks noGrp="1"/>
          </p:cNvSpPr>
          <p:nvPr>
            <p:ph idx="1"/>
          </p:nvPr>
        </p:nvSpPr>
        <p:spPr>
          <a:xfrm>
            <a:off x="905538" y="1306033"/>
            <a:ext cx="7772400" cy="4191000"/>
          </a:xfrm>
        </p:spPr>
        <p:txBody>
          <a:bodyPr/>
          <a:lstStyle/>
          <a:p>
            <a:pPr marL="342900" lvl="1" indent="-342900" fontAlgn="auto">
              <a:spcBef>
                <a:spcPts val="0"/>
              </a:spcBef>
              <a:spcAft>
                <a:spcPts val="0"/>
              </a:spcAft>
              <a:buClr>
                <a:srgbClr val="522C41"/>
              </a:buClr>
              <a:buNone/>
            </a:pPr>
            <a:r>
              <a:rPr lang="en-US" sz="2500" b="1" kern="1200" dirty="0">
                <a:solidFill>
                  <a:prstClr val="black"/>
                </a:solidFill>
                <a:latin typeface="Verdana" pitchFamily="34" charset="0"/>
                <a:ea typeface="+mn-ea"/>
                <a:cs typeface="+mn-cs"/>
              </a:rPr>
              <a:t>High </a:t>
            </a:r>
            <a:r>
              <a:rPr lang="en-US" sz="2500" b="1" kern="1200" dirty="0" smtClean="0">
                <a:solidFill>
                  <a:prstClr val="black"/>
                </a:solidFill>
                <a:latin typeface="Verdana" pitchFamily="34" charset="0"/>
                <a:ea typeface="+mn-ea"/>
                <a:cs typeface="+mn-cs"/>
              </a:rPr>
              <a:t>Severity Class/Low </a:t>
            </a:r>
            <a:r>
              <a:rPr lang="en-US" sz="2500" b="1" kern="1200" dirty="0">
                <a:solidFill>
                  <a:prstClr val="black"/>
                </a:solidFill>
                <a:latin typeface="Verdana" pitchFamily="34" charset="0"/>
                <a:ea typeface="+mn-ea"/>
                <a:cs typeface="+mn-cs"/>
              </a:rPr>
              <a:t>D-ratio</a:t>
            </a:r>
          </a:p>
          <a:p>
            <a:pPr marL="741363" lvl="2" indent="-279400" fontAlgn="auto">
              <a:spcBef>
                <a:spcPts val="600"/>
              </a:spcBef>
              <a:spcAft>
                <a:spcPts val="600"/>
              </a:spcAft>
              <a:buClr>
                <a:srgbClr val="522C41"/>
              </a:buClr>
              <a:buSzPct val="110000"/>
              <a:buNone/>
              <a:tabLst>
                <a:tab pos="5254625" algn="l"/>
              </a:tabLst>
            </a:pPr>
            <a:r>
              <a:rPr lang="en-US" kern="1200" dirty="0">
                <a:solidFill>
                  <a:prstClr val="black"/>
                </a:solidFill>
                <a:latin typeface="Verdana" pitchFamily="34" charset="0"/>
                <a:ea typeface="+mn-ea"/>
                <a:cs typeface="+mn-cs"/>
              </a:rPr>
              <a:t>Loss experience:  No claims	</a:t>
            </a:r>
          </a:p>
          <a:p>
            <a:pPr marL="741363" lvl="2" indent="-279400" fontAlgn="auto">
              <a:lnSpc>
                <a:spcPct val="80000"/>
              </a:lnSpc>
              <a:spcBef>
                <a:spcPts val="0"/>
              </a:spcBef>
              <a:spcAft>
                <a:spcPts val="0"/>
              </a:spcAft>
              <a:buClr>
                <a:srgbClr val="522C41"/>
              </a:buClr>
              <a:buSzPct val="110000"/>
              <a:buNone/>
              <a:tabLst>
                <a:tab pos="1030288" algn="l"/>
                <a:tab pos="5254625" algn="l"/>
              </a:tabLst>
            </a:pPr>
            <a:r>
              <a:rPr lang="en-US" sz="1800" kern="1200" dirty="0">
                <a:solidFill>
                  <a:prstClr val="black"/>
                </a:solidFill>
                <a:latin typeface="Verdana" pitchFamily="34" charset="0"/>
                <a:ea typeface="+mn-ea"/>
                <a:cs typeface="+mn-cs"/>
              </a:rPr>
              <a:t>E	=	$50,000</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prstClr val="black"/>
                </a:solidFill>
                <a:latin typeface="Verdana" pitchFamily="34" charset="0"/>
                <a:ea typeface="+mn-ea"/>
                <a:cs typeface="+mn-cs"/>
              </a:rPr>
              <a:t>W	=	0.10</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prstClr val="black"/>
                </a:solidFill>
                <a:latin typeface="Verdana" pitchFamily="34" charset="0"/>
                <a:ea typeface="+mn-ea"/>
                <a:cs typeface="+mn-cs"/>
              </a:rPr>
              <a:t>B	=	30,000</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srgbClr val="0070C0"/>
                </a:solidFill>
                <a:latin typeface="Verdana" pitchFamily="34" charset="0"/>
                <a:ea typeface="+mn-ea"/>
                <a:cs typeface="+mn-cs"/>
              </a:rPr>
              <a:t>D-ratio = 0.12 at $5K split point</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srgbClr val="0070C0"/>
                </a:solidFill>
                <a:latin typeface="Verdana" pitchFamily="34" charset="0"/>
                <a:ea typeface="+mn-ea"/>
                <a:cs typeface="+mn-cs"/>
              </a:rPr>
              <a:t>D-ratio = 0.20 at $10K split point*</a:t>
            </a:r>
          </a:p>
          <a:p>
            <a:pPr marL="0" lvl="0" indent="0" fontAlgn="auto">
              <a:spcBef>
                <a:spcPts val="1200"/>
              </a:spcBef>
              <a:spcAft>
                <a:spcPts val="0"/>
              </a:spcAft>
              <a:buClr>
                <a:srgbClr val="725E9D"/>
              </a:buClr>
              <a:buNone/>
              <a:tabLst>
                <a:tab pos="461963" algn="l"/>
                <a:tab pos="1828800" algn="l"/>
                <a:tab pos="2174875" algn="l"/>
                <a:tab pos="5486400" algn="l"/>
                <a:tab pos="5832475" algn="l"/>
                <a:tab pos="6111875" algn="l"/>
              </a:tabLst>
            </a:pPr>
            <a:r>
              <a:rPr lang="en-US" sz="2000" kern="1200" dirty="0">
                <a:solidFill>
                  <a:prstClr val="black"/>
                </a:solidFill>
                <a:latin typeface="Verdana" pitchFamily="34" charset="0"/>
                <a:cs typeface="+mn-cs"/>
              </a:rPr>
              <a:t>Current Mod	=	</a:t>
            </a:r>
            <a:r>
              <a:rPr lang="nn-NO" sz="2000" u="sng" kern="1200" dirty="0">
                <a:solidFill>
                  <a:prstClr val="black"/>
                </a:solidFill>
                <a:latin typeface="Verdana" pitchFamily="34" charset="0"/>
                <a:cs typeface="+mn-cs"/>
              </a:rPr>
              <a:t>0 + 0(.10) + 44K (.90) + 30K</a:t>
            </a:r>
            <a:r>
              <a:rPr lang="en-US" sz="2000" kern="1200" dirty="0">
                <a:solidFill>
                  <a:prstClr val="black"/>
                </a:solidFill>
                <a:latin typeface="Verdana" pitchFamily="34" charset="0"/>
                <a:cs typeface="+mn-cs"/>
              </a:rPr>
              <a:t>	=	</a:t>
            </a:r>
            <a:r>
              <a:rPr lang="en-US" sz="2000" b="1" kern="1200" dirty="0">
                <a:solidFill>
                  <a:prstClr val="black"/>
                </a:solidFill>
                <a:latin typeface="Verdana" pitchFamily="34" charset="0"/>
                <a:cs typeface="+mn-cs"/>
              </a:rPr>
              <a:t>0.87</a:t>
            </a:r>
          </a:p>
          <a:p>
            <a:pPr marL="0" lvl="0" indent="0" fontAlgn="auto">
              <a:lnSpc>
                <a:spcPct val="80000"/>
              </a:lnSpc>
              <a:spcBef>
                <a:spcPts val="300"/>
              </a:spcBef>
              <a:spcAft>
                <a:spcPts val="0"/>
              </a:spcAft>
              <a:buClr>
                <a:srgbClr val="725E9D"/>
              </a:buClr>
              <a:buNone/>
              <a:tabLst>
                <a:tab pos="461963" algn="l"/>
                <a:tab pos="1828800" algn="l"/>
                <a:tab pos="2174875" algn="l"/>
                <a:tab pos="3089275" algn="l"/>
                <a:tab pos="5254625" algn="l"/>
              </a:tabLst>
            </a:pPr>
            <a:r>
              <a:rPr lang="en-US" sz="2000" kern="1200" dirty="0">
                <a:solidFill>
                  <a:prstClr val="black"/>
                </a:solidFill>
                <a:latin typeface="Verdana" pitchFamily="34" charset="0"/>
                <a:cs typeface="+mn-cs"/>
              </a:rPr>
              <a:t>				50K + 30K</a:t>
            </a:r>
          </a:p>
          <a:p>
            <a:pPr marL="0" lvl="0" indent="0" fontAlgn="auto">
              <a:spcBef>
                <a:spcPts val="2400"/>
              </a:spcBef>
              <a:spcAft>
                <a:spcPts val="0"/>
              </a:spcAft>
              <a:buClr>
                <a:srgbClr val="725E9D"/>
              </a:buClr>
              <a:buNone/>
              <a:tabLst>
                <a:tab pos="461963" algn="l"/>
                <a:tab pos="1828800" algn="l"/>
                <a:tab pos="2174875" algn="l"/>
                <a:tab pos="5486400" algn="l"/>
                <a:tab pos="5832475" algn="l"/>
                <a:tab pos="6111875" algn="l"/>
              </a:tabLst>
            </a:pPr>
            <a:r>
              <a:rPr lang="en-US" sz="2000" kern="1200" dirty="0">
                <a:solidFill>
                  <a:prstClr val="black"/>
                </a:solidFill>
                <a:latin typeface="Verdana" pitchFamily="34" charset="0"/>
                <a:cs typeface="+mn-cs"/>
              </a:rPr>
              <a:t>New Mod	=	</a:t>
            </a:r>
            <a:r>
              <a:rPr lang="nn-NO" sz="2000" u="sng" kern="1200" dirty="0">
                <a:solidFill>
                  <a:prstClr val="black"/>
                </a:solidFill>
                <a:latin typeface="Verdana" pitchFamily="34" charset="0"/>
                <a:cs typeface="+mn-cs"/>
              </a:rPr>
              <a:t>0 + 0(.10) + 40K (.90) + 30K</a:t>
            </a:r>
            <a:r>
              <a:rPr lang="en-US" sz="2000" kern="1200" dirty="0">
                <a:solidFill>
                  <a:prstClr val="black"/>
                </a:solidFill>
                <a:latin typeface="Verdana" pitchFamily="34" charset="0"/>
                <a:cs typeface="+mn-cs"/>
              </a:rPr>
              <a:t>	=	</a:t>
            </a:r>
            <a:r>
              <a:rPr lang="en-US" sz="2000" b="1" kern="1200" dirty="0">
                <a:solidFill>
                  <a:prstClr val="black"/>
                </a:solidFill>
                <a:latin typeface="Verdana" pitchFamily="34" charset="0"/>
                <a:cs typeface="+mn-cs"/>
              </a:rPr>
              <a:t>0.83</a:t>
            </a:r>
          </a:p>
          <a:p>
            <a:pPr marL="0" lvl="0" indent="0" fontAlgn="auto">
              <a:lnSpc>
                <a:spcPct val="80000"/>
              </a:lnSpc>
              <a:spcBef>
                <a:spcPts val="300"/>
              </a:spcBef>
              <a:spcAft>
                <a:spcPts val="0"/>
              </a:spcAft>
              <a:buClr>
                <a:srgbClr val="725E9D"/>
              </a:buClr>
              <a:buNone/>
              <a:tabLst>
                <a:tab pos="461963" algn="l"/>
                <a:tab pos="1828800" algn="l"/>
                <a:tab pos="2174875" algn="l"/>
                <a:tab pos="3089275" algn="l"/>
                <a:tab pos="3205163" algn="l"/>
                <a:tab pos="5254625" algn="l"/>
              </a:tabLst>
            </a:pPr>
            <a:r>
              <a:rPr lang="en-US" sz="2000" kern="1200" dirty="0">
                <a:solidFill>
                  <a:prstClr val="black"/>
                </a:solidFill>
                <a:latin typeface="Verdana" pitchFamily="34" charset="0"/>
                <a:cs typeface="+mn-cs"/>
              </a:rPr>
              <a:t>				50K + 30K</a:t>
            </a:r>
          </a:p>
          <a:p>
            <a:pPr marL="0" lvl="0" indent="0" fontAlgn="auto">
              <a:spcBef>
                <a:spcPts val="1200"/>
              </a:spcBef>
              <a:spcAft>
                <a:spcPts val="0"/>
              </a:spcAft>
              <a:buClr>
                <a:srgbClr val="725E9D"/>
              </a:buClr>
              <a:buNone/>
              <a:tabLst>
                <a:tab pos="461963" algn="l"/>
                <a:tab pos="1828800" algn="l"/>
                <a:tab pos="2174875" algn="l"/>
                <a:tab pos="3205163" algn="l"/>
                <a:tab pos="3946525" algn="l"/>
                <a:tab pos="5254625" algn="l"/>
              </a:tabLst>
            </a:pPr>
            <a:r>
              <a:rPr lang="en-US" sz="2000" kern="1200" dirty="0">
                <a:solidFill>
                  <a:prstClr val="black"/>
                </a:solidFill>
                <a:latin typeface="Verdana" pitchFamily="34" charset="0"/>
                <a:cs typeface="+mn-cs"/>
              </a:rPr>
              <a:t>Mod Change =</a:t>
            </a:r>
            <a:r>
              <a:rPr lang="en-US" sz="2000" b="1" kern="1200" dirty="0">
                <a:solidFill>
                  <a:prstClr val="black"/>
                </a:solidFill>
                <a:latin typeface="Verdana" pitchFamily="34" charset="0"/>
                <a:cs typeface="+mn-cs"/>
              </a:rPr>
              <a:t>  –4.6%</a:t>
            </a:r>
          </a:p>
          <a:p>
            <a:pPr marL="0" indent="0">
              <a:buNone/>
            </a:pPr>
            <a:endParaRPr lang="en-US" dirty="0"/>
          </a:p>
        </p:txBody>
      </p:sp>
      <p:sp>
        <p:nvSpPr>
          <p:cNvPr id="4" name="Slide Number Placeholder 3"/>
          <p:cNvSpPr>
            <a:spLocks noGrp="1"/>
          </p:cNvSpPr>
          <p:nvPr>
            <p:ph type="sldNum" sz="quarter" idx="10"/>
          </p:nvPr>
        </p:nvSpPr>
        <p:spPr/>
        <p:txBody>
          <a:bodyPr/>
          <a:lstStyle/>
          <a:p>
            <a:fld id="{54E1EF9D-AC13-4862-8C75-FF9392D996BE}" type="slidenum">
              <a:rPr lang="en-US" smtClean="0"/>
              <a:pPr/>
              <a:t>23</a:t>
            </a:fld>
            <a:endParaRPr lang="en-US" sz="1400"/>
          </a:p>
        </p:txBody>
      </p:sp>
      <p:sp>
        <p:nvSpPr>
          <p:cNvPr id="5" name="TextBox 4"/>
          <p:cNvSpPr txBox="1"/>
          <p:nvPr/>
        </p:nvSpPr>
        <p:spPr>
          <a:xfrm>
            <a:off x="1807535" y="5982585"/>
            <a:ext cx="1828800" cy="553998"/>
          </a:xfrm>
          <a:prstGeom prst="rect">
            <a:avLst/>
          </a:prstGeom>
          <a:noFill/>
        </p:spPr>
        <p:txBody>
          <a:bodyPr wrap="square" rtlCol="0">
            <a:spAutoFit/>
          </a:bodyPr>
          <a:lstStyle/>
          <a:p>
            <a:pPr lvl="0"/>
            <a:r>
              <a:rPr lang="en-US" sz="1200" b="1" dirty="0">
                <a:solidFill>
                  <a:prstClr val="black"/>
                </a:solidFill>
                <a:latin typeface="Arial" pitchFamily="34" charset="0"/>
              </a:rPr>
              <a:t>* Estimated</a:t>
            </a:r>
          </a:p>
          <a:p>
            <a:endParaRPr lang="en-US" sz="1800" dirty="0" smtClean="0">
              <a:latin typeface="Arial" pitchFamily="34" charset="0"/>
              <a:cs typeface="Arial" pitchFamily="34" charset="0"/>
            </a:endParaRPr>
          </a:p>
        </p:txBody>
      </p:sp>
    </p:spTree>
    <p:extLst>
      <p:ext uri="{BB962C8B-B14F-4D97-AF65-F5344CB8AC3E}">
        <p14:creationId xmlns:p14="http://schemas.microsoft.com/office/powerpoint/2010/main" val="13617501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4535" y="384765"/>
            <a:ext cx="7772400" cy="1038226"/>
          </a:xfrm>
        </p:spPr>
        <p:txBody>
          <a:bodyPr/>
          <a:lstStyle/>
          <a:p>
            <a:r>
              <a:rPr lang="en-US" dirty="0" smtClean="0"/>
              <a:t>Differences by Employer Size</a:t>
            </a:r>
            <a:endParaRPr lang="en-US" dirty="0"/>
          </a:p>
        </p:txBody>
      </p:sp>
      <p:sp>
        <p:nvSpPr>
          <p:cNvPr id="3" name="Content Placeholder 2"/>
          <p:cNvSpPr>
            <a:spLocks noGrp="1"/>
          </p:cNvSpPr>
          <p:nvPr>
            <p:ph idx="1"/>
          </p:nvPr>
        </p:nvSpPr>
        <p:spPr/>
        <p:txBody>
          <a:bodyPr/>
          <a:lstStyle/>
          <a:p>
            <a:pPr marL="342860" indent="-342860">
              <a:lnSpc>
                <a:spcPct val="110000"/>
              </a:lnSpc>
              <a:spcBef>
                <a:spcPts val="0"/>
              </a:spcBef>
              <a:spcAft>
                <a:spcPts val="1800"/>
              </a:spcAft>
              <a:buClr>
                <a:schemeClr val="tx1"/>
              </a:buClr>
              <a:defRPr/>
            </a:pPr>
            <a:r>
              <a:rPr lang="en-US" sz="2400" dirty="0"/>
              <a:t>Generally, larger employers receive larger credits and larger debits than smaller employers with similar experience due to credibility considerations</a:t>
            </a:r>
          </a:p>
          <a:p>
            <a:pPr marL="342860" indent="-342860">
              <a:lnSpc>
                <a:spcPct val="110000"/>
              </a:lnSpc>
              <a:spcBef>
                <a:spcPts val="0"/>
              </a:spcBef>
              <a:spcAft>
                <a:spcPts val="1800"/>
              </a:spcAft>
              <a:buClr>
                <a:schemeClr val="tx1"/>
              </a:buClr>
              <a:defRPr/>
            </a:pPr>
            <a:r>
              <a:rPr lang="en-US" sz="2400" dirty="0"/>
              <a:t>Under the higher split point, this gap will </a:t>
            </a:r>
            <a:r>
              <a:rPr lang="en-US" sz="2400" dirty="0" smtClean="0"/>
              <a:t>widen</a:t>
            </a:r>
          </a:p>
          <a:p>
            <a:pPr marL="342860" indent="-342860">
              <a:lnSpc>
                <a:spcPct val="110000"/>
              </a:lnSpc>
              <a:spcBef>
                <a:spcPts val="0"/>
              </a:spcBef>
              <a:spcAft>
                <a:spcPts val="1800"/>
              </a:spcAft>
              <a:buClr>
                <a:schemeClr val="tx1"/>
              </a:buClr>
              <a:defRPr/>
            </a:pPr>
            <a:r>
              <a:rPr lang="en-US" sz="2400" dirty="0" smtClean="0"/>
              <a:t>See Appendix for examples</a:t>
            </a:r>
            <a:endParaRPr lang="en-US" sz="2400" dirty="0"/>
          </a:p>
          <a:p>
            <a:endParaRPr lang="en-US" dirty="0"/>
          </a:p>
        </p:txBody>
      </p:sp>
      <p:sp>
        <p:nvSpPr>
          <p:cNvPr id="4" name="Slide Number Placeholder 3"/>
          <p:cNvSpPr>
            <a:spLocks noGrp="1"/>
          </p:cNvSpPr>
          <p:nvPr>
            <p:ph type="sldNum" sz="quarter" idx="10"/>
          </p:nvPr>
        </p:nvSpPr>
        <p:spPr/>
        <p:txBody>
          <a:bodyPr/>
          <a:lstStyle/>
          <a:p>
            <a:fld id="{54E1EF9D-AC13-4862-8C75-FF9392D996BE}" type="slidenum">
              <a:rPr lang="en-US" smtClean="0"/>
              <a:pPr/>
              <a:t>24</a:t>
            </a:fld>
            <a:endParaRPr lang="en-US" sz="1400"/>
          </a:p>
        </p:txBody>
      </p:sp>
    </p:spTree>
    <p:extLst>
      <p:ext uri="{BB962C8B-B14F-4D97-AF65-F5344CB8AC3E}">
        <p14:creationId xmlns:p14="http://schemas.microsoft.com/office/powerpoint/2010/main" val="5328524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74922" y="1267839"/>
            <a:ext cx="8187070" cy="4761529"/>
          </a:xfrm>
        </p:spPr>
        <p:txBody>
          <a:bodyPr>
            <a:noAutofit/>
          </a:bodyPr>
          <a:lstStyle/>
          <a:p>
            <a:pPr marL="0" indent="0">
              <a:lnSpc>
                <a:spcPct val="110000"/>
              </a:lnSpc>
              <a:spcBef>
                <a:spcPts val="0"/>
              </a:spcBef>
              <a:spcAft>
                <a:spcPts val="1200"/>
              </a:spcAft>
              <a:buClr>
                <a:schemeClr val="tx1"/>
              </a:buClr>
              <a:buNone/>
              <a:defRPr/>
            </a:pPr>
            <a:r>
              <a:rPr lang="en-US" b="1" dirty="0" smtClean="0"/>
              <a:t>All else equal, when the split point is increased from $5K to $10K: </a:t>
            </a:r>
          </a:p>
          <a:p>
            <a:pPr marL="342860" indent="-342860">
              <a:lnSpc>
                <a:spcPct val="110000"/>
              </a:lnSpc>
              <a:spcBef>
                <a:spcPts val="0"/>
              </a:spcBef>
              <a:spcAft>
                <a:spcPts val="1200"/>
              </a:spcAft>
              <a:buClr>
                <a:schemeClr val="tx1"/>
              </a:buClr>
              <a:defRPr/>
            </a:pPr>
            <a:r>
              <a:rPr lang="en-US" sz="2300" dirty="0" smtClean="0"/>
              <a:t>If an employer has no losses, or no losses greater than $5K, E-1402 will reduce their mod</a:t>
            </a:r>
          </a:p>
          <a:p>
            <a:pPr marL="342860" indent="-342860">
              <a:lnSpc>
                <a:spcPct val="110000"/>
              </a:lnSpc>
              <a:spcBef>
                <a:spcPts val="0"/>
              </a:spcBef>
              <a:spcAft>
                <a:spcPts val="1200"/>
              </a:spcAft>
              <a:buClr>
                <a:schemeClr val="tx1"/>
              </a:buClr>
              <a:defRPr/>
            </a:pPr>
            <a:r>
              <a:rPr lang="en-US" sz="2300" dirty="0"/>
              <a:t>If an employer has </a:t>
            </a:r>
            <a:r>
              <a:rPr lang="en-US" sz="2300" dirty="0" smtClean="0"/>
              <a:t>a relatively large # losses approaching or exceeding $10K</a:t>
            </a:r>
            <a:r>
              <a:rPr lang="en-US" sz="2300" dirty="0"/>
              <a:t>, </a:t>
            </a:r>
            <a:r>
              <a:rPr lang="en-US" sz="2300" dirty="0" smtClean="0"/>
              <a:t>E-1402 will increase </a:t>
            </a:r>
            <a:r>
              <a:rPr lang="en-US" sz="2300" dirty="0"/>
              <a:t>their </a:t>
            </a:r>
            <a:r>
              <a:rPr lang="en-US" sz="2300" dirty="0" smtClean="0"/>
              <a:t>mod</a:t>
            </a:r>
            <a:endParaRPr lang="en-US" sz="2300" dirty="0"/>
          </a:p>
          <a:p>
            <a:pPr marL="342860" indent="-342860">
              <a:lnSpc>
                <a:spcPct val="110000"/>
              </a:lnSpc>
              <a:spcBef>
                <a:spcPts val="0"/>
              </a:spcBef>
              <a:spcAft>
                <a:spcPts val="1200"/>
              </a:spcAft>
              <a:buClr>
                <a:schemeClr val="tx1"/>
              </a:buClr>
              <a:defRPr/>
            </a:pPr>
            <a:r>
              <a:rPr lang="en-US" sz="2300" dirty="0" smtClean="0"/>
              <a:t>At the same time, </a:t>
            </a:r>
            <a:r>
              <a:rPr lang="en-US" sz="2300" dirty="0"/>
              <a:t>e</a:t>
            </a:r>
            <a:r>
              <a:rPr lang="en-US" sz="2300" dirty="0" smtClean="0"/>
              <a:t>xperience </a:t>
            </a:r>
            <a:r>
              <a:rPr lang="en-US" sz="2300" dirty="0"/>
              <a:t>r</a:t>
            </a:r>
            <a:r>
              <a:rPr lang="en-US" sz="2300" dirty="0" smtClean="0"/>
              <a:t>ating values will receive their regular annual update.  </a:t>
            </a:r>
          </a:p>
          <a:p>
            <a:pPr marL="742910" lvl="1" indent="-342860">
              <a:lnSpc>
                <a:spcPct val="110000"/>
              </a:lnSpc>
              <a:spcBef>
                <a:spcPts val="0"/>
              </a:spcBef>
              <a:spcAft>
                <a:spcPts val="1200"/>
              </a:spcAft>
              <a:buClr>
                <a:schemeClr val="tx1"/>
              </a:buClr>
              <a:defRPr/>
            </a:pPr>
            <a:r>
              <a:rPr lang="en-US" sz="2100" dirty="0" smtClean="0"/>
              <a:t>This could exacerbate or offset the split point change </a:t>
            </a:r>
          </a:p>
          <a:p>
            <a:pPr marL="761960" lvl="1" indent="-342860">
              <a:lnSpc>
                <a:spcPct val="110000"/>
              </a:lnSpc>
              <a:spcBef>
                <a:spcPts val="0"/>
              </a:spcBef>
              <a:spcAft>
                <a:spcPts val="600"/>
              </a:spcAft>
              <a:buClr>
                <a:schemeClr val="tx1"/>
              </a:buClr>
              <a:defRPr/>
            </a:pPr>
            <a:r>
              <a:rPr lang="en-US" sz="2100" dirty="0" smtClean="0"/>
              <a:t>The impact of the regular annual update will vary (as always) by state and by class</a:t>
            </a:r>
          </a:p>
        </p:txBody>
      </p:sp>
      <p:sp>
        <p:nvSpPr>
          <p:cNvPr id="8" name="Title 1"/>
          <p:cNvSpPr>
            <a:spLocks noGrp="1"/>
          </p:cNvSpPr>
          <p:nvPr>
            <p:ph type="title"/>
          </p:nvPr>
        </p:nvSpPr>
        <p:spPr>
          <a:xfrm>
            <a:off x="1" y="304800"/>
            <a:ext cx="9144000" cy="1143000"/>
          </a:xfrm>
        </p:spPr>
        <p:txBody>
          <a:bodyPr anchor="ctr"/>
          <a:lstStyle/>
          <a:p>
            <a:r>
              <a:rPr lang="en-US" dirty="0" smtClean="0"/>
              <a:t>Summary: Impacts from Split Point Change</a:t>
            </a:r>
            <a:endParaRPr lang="en-US" sz="2800" dirty="0" smtClean="0">
              <a:solidFill>
                <a:schemeClr val="tx1"/>
              </a:solidFill>
              <a:latin typeface="Arial" charset="0"/>
            </a:endParaRPr>
          </a:p>
        </p:txBody>
      </p:sp>
      <p:sp>
        <p:nvSpPr>
          <p:cNvPr id="7" name="Slide Number Placeholder 7"/>
          <p:cNvSpPr>
            <a:spLocks noGrp="1"/>
          </p:cNvSpPr>
          <p:nvPr>
            <p:ph type="sldNum" sz="quarter" idx="4294967295"/>
          </p:nvPr>
        </p:nvSpPr>
        <p:spPr>
          <a:xfrm>
            <a:off x="7086600" y="6309360"/>
            <a:ext cx="1371600" cy="457200"/>
          </a:xfrm>
          <a:prstGeom prst="rect">
            <a:avLst/>
          </a:prstGeom>
        </p:spPr>
        <p:txBody>
          <a:bodyPr/>
          <a:lstStyle/>
          <a:p>
            <a:pPr algn="ctr"/>
            <a:fld id="{1AD09B6C-1D73-455C-B4ED-58579DD700B3}" type="slidenum">
              <a:rPr lang="en-US" sz="1200" smtClean="0">
                <a:latin typeface="Arial" pitchFamily="34" charset="0"/>
                <a:cs typeface="Arial" pitchFamily="34" charset="0"/>
              </a:rPr>
              <a:pPr algn="ctr"/>
              <a:t>25</a:t>
            </a:fld>
            <a:endParaRPr lang="en-US" sz="1200" dirty="0">
              <a:latin typeface="Arial" pitchFamily="34" charset="0"/>
              <a:cs typeface="Arial" pitchFamily="34" charset="0"/>
            </a:endParaRPr>
          </a:p>
        </p:txBody>
      </p:sp>
    </p:spTree>
    <p:extLst>
      <p:ext uri="{BB962C8B-B14F-4D97-AF65-F5344CB8AC3E}">
        <p14:creationId xmlns:p14="http://schemas.microsoft.com/office/powerpoint/2010/main" val="23152181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35125" y="1665890"/>
            <a:ext cx="8188075" cy="4191000"/>
          </a:xfrm>
        </p:spPr>
        <p:txBody>
          <a:bodyPr>
            <a:normAutofit lnSpcReduction="10000"/>
          </a:bodyPr>
          <a:lstStyle/>
          <a:p>
            <a:pPr marL="0" indent="0">
              <a:lnSpc>
                <a:spcPct val="110000"/>
              </a:lnSpc>
              <a:spcBef>
                <a:spcPts val="1800"/>
              </a:spcBef>
              <a:spcAft>
                <a:spcPts val="1800"/>
              </a:spcAft>
              <a:buClr>
                <a:schemeClr val="tx1"/>
              </a:buClr>
              <a:buNone/>
              <a:defRPr/>
            </a:pPr>
            <a:r>
              <a:rPr lang="en-US" sz="2300" dirty="0" smtClean="0"/>
              <a:t>The following resources can all be found on NCCI.com:</a:t>
            </a:r>
          </a:p>
          <a:p>
            <a:pPr marL="342860" indent="-342860">
              <a:lnSpc>
                <a:spcPct val="110000"/>
              </a:lnSpc>
              <a:spcBef>
                <a:spcPts val="1800"/>
              </a:spcBef>
              <a:spcAft>
                <a:spcPts val="1800"/>
              </a:spcAft>
              <a:buClr>
                <a:schemeClr val="tx1"/>
              </a:buClr>
              <a:defRPr/>
            </a:pPr>
            <a:r>
              <a:rPr lang="en-US" sz="2300" dirty="0" smtClean="0"/>
              <a:t>Item filing E-1402 Circular, dated August 3, 2011</a:t>
            </a:r>
          </a:p>
          <a:p>
            <a:pPr marL="342860" indent="-342860">
              <a:lnSpc>
                <a:spcPct val="110000"/>
              </a:lnSpc>
              <a:spcBef>
                <a:spcPts val="1800"/>
              </a:spcBef>
              <a:spcAft>
                <a:spcPts val="1800"/>
              </a:spcAft>
              <a:buClr>
                <a:schemeClr val="tx1"/>
              </a:buClr>
              <a:defRPr/>
            </a:pPr>
            <a:r>
              <a:rPr lang="en-US" sz="2300" dirty="0" smtClean="0"/>
              <a:t>FAQs have been posted</a:t>
            </a:r>
            <a:endParaRPr lang="en-US" sz="2300" dirty="0"/>
          </a:p>
          <a:p>
            <a:pPr marL="342860" indent="-342860">
              <a:lnSpc>
                <a:spcPct val="110000"/>
              </a:lnSpc>
              <a:spcBef>
                <a:spcPts val="1800"/>
              </a:spcBef>
              <a:spcAft>
                <a:spcPts val="1800"/>
              </a:spcAft>
              <a:buClr>
                <a:schemeClr val="tx1"/>
              </a:buClr>
              <a:defRPr/>
            </a:pPr>
            <a:r>
              <a:rPr lang="en-US" sz="2300" dirty="0" smtClean="0"/>
              <a:t>A webinar was posted on NCCI.com in the Fall, 2011</a:t>
            </a:r>
          </a:p>
          <a:p>
            <a:pPr marL="342860" indent="-342860">
              <a:lnSpc>
                <a:spcPct val="110000"/>
              </a:lnSpc>
              <a:spcBef>
                <a:spcPts val="1800"/>
              </a:spcBef>
              <a:spcAft>
                <a:spcPts val="1800"/>
              </a:spcAft>
              <a:buClr>
                <a:schemeClr val="tx1"/>
              </a:buClr>
              <a:defRPr/>
            </a:pPr>
            <a:r>
              <a:rPr lang="en-US" sz="2300" dirty="0" smtClean="0"/>
              <a:t>A new, more technical webinar containing examples was posted in February, 2012</a:t>
            </a:r>
          </a:p>
        </p:txBody>
      </p:sp>
      <p:sp>
        <p:nvSpPr>
          <p:cNvPr id="8" name="Title 1"/>
          <p:cNvSpPr>
            <a:spLocks noGrp="1"/>
          </p:cNvSpPr>
          <p:nvPr>
            <p:ph type="title"/>
          </p:nvPr>
        </p:nvSpPr>
        <p:spPr>
          <a:xfrm>
            <a:off x="1" y="304800"/>
            <a:ext cx="9144000" cy="1143000"/>
          </a:xfrm>
        </p:spPr>
        <p:txBody>
          <a:bodyPr anchor="t"/>
          <a:lstStyle/>
          <a:p>
            <a:r>
              <a:rPr lang="en-US" dirty="0" smtClean="0"/>
              <a:t>Other Resources</a:t>
            </a:r>
            <a:endParaRPr lang="en-US" sz="2800" dirty="0" smtClean="0">
              <a:solidFill>
                <a:schemeClr val="tx1"/>
              </a:solidFill>
              <a:latin typeface="Arial" charset="0"/>
            </a:endParaRPr>
          </a:p>
        </p:txBody>
      </p:sp>
      <p:sp>
        <p:nvSpPr>
          <p:cNvPr id="7" name="Slide Number Placeholder 7"/>
          <p:cNvSpPr>
            <a:spLocks noGrp="1"/>
          </p:cNvSpPr>
          <p:nvPr>
            <p:ph type="sldNum" sz="quarter" idx="4294967295"/>
          </p:nvPr>
        </p:nvSpPr>
        <p:spPr>
          <a:xfrm>
            <a:off x="7086600" y="6309360"/>
            <a:ext cx="1371600" cy="457200"/>
          </a:xfrm>
          <a:prstGeom prst="rect">
            <a:avLst/>
          </a:prstGeom>
        </p:spPr>
        <p:txBody>
          <a:bodyPr/>
          <a:lstStyle/>
          <a:p>
            <a:pPr algn="ctr"/>
            <a:fld id="{1AD09B6C-1D73-455C-B4ED-58579DD700B3}" type="slidenum">
              <a:rPr lang="en-US" sz="1200" smtClean="0">
                <a:latin typeface="Arial" pitchFamily="34" charset="0"/>
                <a:cs typeface="Arial" pitchFamily="34" charset="0"/>
              </a:rPr>
              <a:pPr algn="ctr"/>
              <a:t>26</a:t>
            </a:fld>
            <a:endParaRPr lang="en-US" sz="1200" dirty="0">
              <a:latin typeface="Arial" pitchFamily="34" charset="0"/>
              <a:cs typeface="Arial" pitchFamily="34" charset="0"/>
            </a:endParaRPr>
          </a:p>
        </p:txBody>
      </p:sp>
    </p:spTree>
    <p:extLst>
      <p:ext uri="{BB962C8B-B14F-4D97-AF65-F5344CB8AC3E}">
        <p14:creationId xmlns:p14="http://schemas.microsoft.com/office/powerpoint/2010/main" val="16371883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sz="3200" dirty="0" smtClean="0"/>
              <a:t>Thank You!</a:t>
            </a:r>
            <a:endParaRPr lang="en-US" sz="3200" dirty="0"/>
          </a:p>
        </p:txBody>
      </p:sp>
      <p:sp>
        <p:nvSpPr>
          <p:cNvPr id="3" name="Content Placeholder 2"/>
          <p:cNvSpPr>
            <a:spLocks noGrp="1"/>
          </p:cNvSpPr>
          <p:nvPr>
            <p:ph idx="1"/>
          </p:nvPr>
        </p:nvSpPr>
        <p:spPr>
          <a:xfrm>
            <a:off x="1828800" y="2466752"/>
            <a:ext cx="6629400" cy="3172047"/>
          </a:xfrm>
        </p:spPr>
        <p:txBody>
          <a:bodyPr/>
          <a:lstStyle/>
          <a:p>
            <a:pPr marL="0" indent="0">
              <a:buNone/>
            </a:pPr>
            <a:r>
              <a:rPr lang="en-US" b="1" dirty="0" smtClean="0"/>
              <a:t>	        </a:t>
            </a:r>
            <a:r>
              <a:rPr lang="en-US" sz="3200" b="1" dirty="0" smtClean="0"/>
              <a:t>Questions?</a:t>
            </a:r>
            <a:endParaRPr lang="en-US" sz="3200" b="1" dirty="0"/>
          </a:p>
        </p:txBody>
      </p:sp>
      <p:sp>
        <p:nvSpPr>
          <p:cNvPr id="4" name="Slide Number Placeholder 3"/>
          <p:cNvSpPr>
            <a:spLocks noGrp="1"/>
          </p:cNvSpPr>
          <p:nvPr>
            <p:ph type="sldNum" sz="quarter" idx="10"/>
          </p:nvPr>
        </p:nvSpPr>
        <p:spPr/>
        <p:txBody>
          <a:bodyPr/>
          <a:lstStyle/>
          <a:p>
            <a:fld id="{54E1EF9D-AC13-4862-8C75-FF9392D996BE}" type="slidenum">
              <a:rPr lang="en-US" smtClean="0"/>
              <a:pPr/>
              <a:t>27</a:t>
            </a:fld>
            <a:endParaRPr lang="en-US" sz="1400"/>
          </a:p>
        </p:txBody>
      </p:sp>
    </p:spTree>
    <p:extLst>
      <p:ext uri="{BB962C8B-B14F-4D97-AF65-F5344CB8AC3E}">
        <p14:creationId xmlns:p14="http://schemas.microsoft.com/office/powerpoint/2010/main" val="37247835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r>
              <a:rPr lang="en-US" dirty="0" smtClean="0"/>
              <a:t>Impact of Mod cap formula change</a:t>
            </a:r>
          </a:p>
          <a:p>
            <a:endParaRPr lang="en-US" dirty="0" smtClean="0"/>
          </a:p>
          <a:p>
            <a:r>
              <a:rPr lang="en-US" dirty="0" smtClean="0"/>
              <a:t>Hypothetical Examples: Differences by Employer Size</a:t>
            </a:r>
          </a:p>
          <a:p>
            <a:pPr marL="0" indent="0">
              <a:buNone/>
            </a:pPr>
            <a:endParaRPr lang="en-US" dirty="0"/>
          </a:p>
        </p:txBody>
      </p:sp>
      <p:sp>
        <p:nvSpPr>
          <p:cNvPr id="4" name="Slide Number Placeholder 3"/>
          <p:cNvSpPr>
            <a:spLocks noGrp="1"/>
          </p:cNvSpPr>
          <p:nvPr>
            <p:ph type="sldNum" sz="quarter" idx="10"/>
          </p:nvPr>
        </p:nvSpPr>
        <p:spPr/>
        <p:txBody>
          <a:bodyPr/>
          <a:lstStyle/>
          <a:p>
            <a:fld id="{54E1EF9D-AC13-4862-8C75-FF9392D996BE}" type="slidenum">
              <a:rPr lang="en-US" smtClean="0"/>
              <a:pPr/>
              <a:t>28</a:t>
            </a:fld>
            <a:endParaRPr lang="en-US" sz="1400"/>
          </a:p>
        </p:txBody>
      </p:sp>
    </p:spTree>
    <p:extLst>
      <p:ext uri="{BB962C8B-B14F-4D97-AF65-F5344CB8AC3E}">
        <p14:creationId xmlns:p14="http://schemas.microsoft.com/office/powerpoint/2010/main" val="40321325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1" y="304799"/>
            <a:ext cx="9144000" cy="1176867"/>
          </a:xfrm>
        </p:spPr>
        <p:txBody>
          <a:bodyPr anchor="t"/>
          <a:lstStyle/>
          <a:p>
            <a:r>
              <a:rPr lang="en-US" dirty="0" smtClean="0"/>
              <a:t>Impact of Mod Caps</a:t>
            </a:r>
            <a:br>
              <a:rPr lang="en-US" dirty="0" smtClean="0"/>
            </a:br>
            <a:r>
              <a:rPr lang="en-US" dirty="0" smtClean="0"/>
              <a:t> on 2009 ER Plan Intrastate Mods</a:t>
            </a:r>
            <a:endParaRPr lang="en-US" sz="1400" dirty="0" smtClean="0">
              <a:solidFill>
                <a:schemeClr val="tx1"/>
              </a:solidFill>
              <a:latin typeface="Arial" charset="0"/>
            </a:endParaRPr>
          </a:p>
        </p:txBody>
      </p:sp>
      <p:pic>
        <p:nvPicPr>
          <p:cNvPr id="10" name="Picture 4"/>
          <p:cNvPicPr>
            <a:picLocks noChangeAspect="1" noChangeArrowheads="1"/>
          </p:cNvPicPr>
          <p:nvPr/>
        </p:nvPicPr>
        <p:blipFill>
          <a:blip r:embed="rId3" cstate="print"/>
          <a:srcRect/>
          <a:stretch>
            <a:fillRect/>
          </a:stretch>
        </p:blipFill>
        <p:spPr bwMode="auto">
          <a:xfrm>
            <a:off x="1471409" y="1577023"/>
            <a:ext cx="6206428" cy="4094033"/>
          </a:xfrm>
          <a:prstGeom prst="rect">
            <a:avLst/>
          </a:prstGeom>
          <a:noFill/>
          <a:ln w="9525">
            <a:noFill/>
            <a:miter lim="800000"/>
            <a:headEnd/>
            <a:tailEnd/>
          </a:ln>
          <a:effectLst/>
        </p:spPr>
      </p:pic>
      <p:sp>
        <p:nvSpPr>
          <p:cNvPr id="7" name="Rectangle 6"/>
          <p:cNvSpPr/>
          <p:nvPr/>
        </p:nvSpPr>
        <p:spPr>
          <a:xfrm>
            <a:off x="516467" y="6085298"/>
            <a:ext cx="7899400" cy="261610"/>
          </a:xfrm>
          <a:prstGeom prst="rect">
            <a:avLst/>
          </a:prstGeom>
        </p:spPr>
        <p:txBody>
          <a:bodyPr wrap="square">
            <a:spAutoFit/>
          </a:bodyPr>
          <a:lstStyle/>
          <a:p>
            <a:r>
              <a:rPr lang="en-US" sz="1100" dirty="0" smtClean="0"/>
              <a:t>Proposed impact includes new mod cap formula and 10K split point</a:t>
            </a:r>
            <a:endParaRPr lang="en-US" sz="1100" dirty="0"/>
          </a:p>
        </p:txBody>
      </p:sp>
      <p:sp>
        <p:nvSpPr>
          <p:cNvPr id="12" name="Slide Number Placeholder 7"/>
          <p:cNvSpPr>
            <a:spLocks noGrp="1"/>
          </p:cNvSpPr>
          <p:nvPr>
            <p:ph type="sldNum" sz="quarter" idx="4294967295"/>
          </p:nvPr>
        </p:nvSpPr>
        <p:spPr>
          <a:xfrm>
            <a:off x="7086600" y="6309360"/>
            <a:ext cx="1371600" cy="457200"/>
          </a:xfrm>
          <a:prstGeom prst="rect">
            <a:avLst/>
          </a:prstGeom>
        </p:spPr>
        <p:txBody>
          <a:bodyPr/>
          <a:lstStyle/>
          <a:p>
            <a:pPr algn="ctr"/>
            <a:fld id="{1AD09B6C-1D73-455C-B4ED-58579DD700B3}" type="slidenum">
              <a:rPr lang="en-US" sz="1200" smtClean="0">
                <a:latin typeface="Arial" pitchFamily="34" charset="0"/>
                <a:cs typeface="Arial" pitchFamily="34" charset="0"/>
              </a:rPr>
              <a:pPr algn="ctr"/>
              <a:t>29</a:t>
            </a:fld>
            <a:endParaRPr lang="en-US" sz="1200" dirty="0">
              <a:latin typeface="Arial" pitchFamily="34" charset="0"/>
              <a:cs typeface="Arial" pitchFamily="34" charset="0"/>
            </a:endParaRPr>
          </a:p>
        </p:txBody>
      </p:sp>
    </p:spTree>
    <p:extLst>
      <p:ext uri="{BB962C8B-B14F-4D97-AF65-F5344CB8AC3E}">
        <p14:creationId xmlns:p14="http://schemas.microsoft.com/office/powerpoint/2010/main" val="41139036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342860" indent="-342860">
              <a:lnSpc>
                <a:spcPct val="110000"/>
              </a:lnSpc>
              <a:spcBef>
                <a:spcPts val="0"/>
              </a:spcBef>
              <a:spcAft>
                <a:spcPts val="1800"/>
              </a:spcAft>
              <a:buClr>
                <a:schemeClr val="tx1"/>
              </a:buClr>
              <a:defRPr/>
            </a:pPr>
            <a:r>
              <a:rPr lang="en-US" sz="2000" dirty="0" smtClean="0"/>
              <a:t>What is the Split Point?</a:t>
            </a:r>
          </a:p>
          <a:p>
            <a:pPr marL="342860" indent="-342860">
              <a:lnSpc>
                <a:spcPct val="110000"/>
              </a:lnSpc>
              <a:spcBef>
                <a:spcPts val="0"/>
              </a:spcBef>
              <a:spcAft>
                <a:spcPts val="1800"/>
              </a:spcAft>
              <a:buClr>
                <a:schemeClr val="tx1"/>
              </a:buClr>
              <a:defRPr/>
            </a:pPr>
            <a:r>
              <a:rPr lang="en-US" sz="2000" dirty="0" smtClean="0"/>
              <a:t>NCCI’s </a:t>
            </a:r>
            <a:r>
              <a:rPr lang="en-US" sz="2000" dirty="0"/>
              <a:t>proposed </a:t>
            </a:r>
            <a:r>
              <a:rPr lang="en-US" sz="2000" dirty="0" smtClean="0"/>
              <a:t>changes</a:t>
            </a:r>
            <a:endParaRPr lang="en-US" sz="2000" dirty="0"/>
          </a:p>
          <a:p>
            <a:pPr marL="342860" indent="-342860">
              <a:lnSpc>
                <a:spcPct val="110000"/>
              </a:lnSpc>
              <a:spcBef>
                <a:spcPts val="0"/>
              </a:spcBef>
              <a:spcAft>
                <a:spcPts val="1800"/>
              </a:spcAft>
              <a:buClr>
                <a:schemeClr val="tx1"/>
              </a:buClr>
              <a:defRPr/>
            </a:pPr>
            <a:r>
              <a:rPr lang="en-US" sz="2000" dirty="0"/>
              <a:t>What prompted the changes?</a:t>
            </a:r>
          </a:p>
          <a:p>
            <a:pPr marL="342860" indent="-342860">
              <a:lnSpc>
                <a:spcPct val="110000"/>
              </a:lnSpc>
              <a:spcBef>
                <a:spcPts val="0"/>
              </a:spcBef>
              <a:spcAft>
                <a:spcPts val="1800"/>
              </a:spcAft>
              <a:buClr>
                <a:schemeClr val="tx1"/>
              </a:buClr>
              <a:defRPr/>
            </a:pPr>
            <a:r>
              <a:rPr lang="en-US" sz="2000" dirty="0"/>
              <a:t>What impacts can be expected? </a:t>
            </a:r>
          </a:p>
          <a:p>
            <a:pPr marL="342860" indent="-342860">
              <a:lnSpc>
                <a:spcPct val="110000"/>
              </a:lnSpc>
              <a:spcBef>
                <a:spcPts val="0"/>
              </a:spcBef>
              <a:spcAft>
                <a:spcPts val="1800"/>
              </a:spcAft>
              <a:buClr>
                <a:schemeClr val="tx1"/>
              </a:buClr>
              <a:defRPr/>
            </a:pPr>
            <a:r>
              <a:rPr lang="en-US" sz="2000" dirty="0"/>
              <a:t>Hypothetical examples</a:t>
            </a:r>
          </a:p>
          <a:p>
            <a:pPr marL="0" indent="0">
              <a:buNone/>
            </a:pPr>
            <a:endParaRPr lang="en-US" dirty="0"/>
          </a:p>
        </p:txBody>
      </p:sp>
      <p:sp>
        <p:nvSpPr>
          <p:cNvPr id="4" name="Slide Number Placeholder 3"/>
          <p:cNvSpPr>
            <a:spLocks noGrp="1"/>
          </p:cNvSpPr>
          <p:nvPr>
            <p:ph type="sldNum" sz="quarter" idx="10"/>
          </p:nvPr>
        </p:nvSpPr>
        <p:spPr/>
        <p:txBody>
          <a:bodyPr/>
          <a:lstStyle/>
          <a:p>
            <a:fld id="{54E1EF9D-AC13-4862-8C75-FF9392D996BE}" type="slidenum">
              <a:rPr lang="en-US" smtClean="0"/>
              <a:pPr/>
              <a:t>3</a:t>
            </a:fld>
            <a:endParaRPr lang="en-US" sz="1400"/>
          </a:p>
        </p:txBody>
      </p:sp>
    </p:spTree>
    <p:extLst>
      <p:ext uri="{BB962C8B-B14F-4D97-AF65-F5344CB8AC3E}">
        <p14:creationId xmlns:p14="http://schemas.microsoft.com/office/powerpoint/2010/main" val="42612695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rPr>
              <a:t>Potential Impacts from Split Point Change</a:t>
            </a:r>
            <a:endParaRPr lang="en-US" dirty="0"/>
          </a:p>
        </p:txBody>
      </p:sp>
      <p:sp>
        <p:nvSpPr>
          <p:cNvPr id="3" name="Content Placeholder 2"/>
          <p:cNvSpPr>
            <a:spLocks noGrp="1"/>
          </p:cNvSpPr>
          <p:nvPr>
            <p:ph idx="1"/>
          </p:nvPr>
        </p:nvSpPr>
        <p:spPr>
          <a:xfrm>
            <a:off x="685799" y="1447800"/>
            <a:ext cx="8203019" cy="4191000"/>
          </a:xfrm>
        </p:spPr>
        <p:txBody>
          <a:bodyPr/>
          <a:lstStyle/>
          <a:p>
            <a:pPr marL="342900" lvl="1" indent="-342900" fontAlgn="auto">
              <a:spcBef>
                <a:spcPts val="0"/>
              </a:spcBef>
              <a:spcAft>
                <a:spcPts val="0"/>
              </a:spcAft>
              <a:buClr>
                <a:srgbClr val="522C41"/>
              </a:buClr>
              <a:buNone/>
            </a:pPr>
            <a:r>
              <a:rPr lang="en-US" sz="2500" b="1" kern="1200" dirty="0">
                <a:solidFill>
                  <a:prstClr val="black"/>
                </a:solidFill>
                <a:latin typeface="Verdana" pitchFamily="34" charset="0"/>
                <a:ea typeface="+mn-ea"/>
                <a:cs typeface="+mn-cs"/>
              </a:rPr>
              <a:t>Small Employer</a:t>
            </a:r>
          </a:p>
          <a:p>
            <a:pPr marL="741363" lvl="2" indent="-279400" fontAlgn="auto">
              <a:spcBef>
                <a:spcPts val="600"/>
              </a:spcBef>
              <a:spcAft>
                <a:spcPts val="600"/>
              </a:spcAft>
              <a:buClr>
                <a:srgbClr val="522C41"/>
              </a:buClr>
              <a:buSzPct val="110000"/>
              <a:buNone/>
              <a:tabLst>
                <a:tab pos="5254625" algn="l"/>
              </a:tabLst>
            </a:pPr>
            <a:r>
              <a:rPr lang="en-US" kern="1200" dirty="0">
                <a:solidFill>
                  <a:prstClr val="black"/>
                </a:solidFill>
                <a:latin typeface="Verdana" pitchFamily="34" charset="0"/>
                <a:ea typeface="+mn-ea"/>
                <a:cs typeface="+mn-cs"/>
              </a:rPr>
              <a:t>Loss experience:  No claims</a:t>
            </a:r>
          </a:p>
          <a:p>
            <a:pPr marL="741363" lvl="2" indent="-279400" fontAlgn="auto">
              <a:lnSpc>
                <a:spcPct val="80000"/>
              </a:lnSpc>
              <a:spcBef>
                <a:spcPts val="0"/>
              </a:spcBef>
              <a:spcAft>
                <a:spcPts val="0"/>
              </a:spcAft>
              <a:buClr>
                <a:srgbClr val="522C41"/>
              </a:buClr>
              <a:buSzPct val="110000"/>
              <a:buNone/>
              <a:tabLst>
                <a:tab pos="1030288" algn="l"/>
                <a:tab pos="5254625" algn="l"/>
              </a:tabLst>
            </a:pPr>
            <a:r>
              <a:rPr lang="en-US" sz="1800" kern="1200" dirty="0">
                <a:solidFill>
                  <a:srgbClr val="0070C0"/>
                </a:solidFill>
                <a:latin typeface="Verdana" pitchFamily="34" charset="0"/>
                <a:ea typeface="+mn-ea"/>
                <a:cs typeface="+mn-cs"/>
              </a:rPr>
              <a:t>E	=	$5,000</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srgbClr val="0070C0"/>
                </a:solidFill>
                <a:latin typeface="Verdana" pitchFamily="34" charset="0"/>
                <a:ea typeface="+mn-ea"/>
                <a:cs typeface="+mn-cs"/>
              </a:rPr>
              <a:t>W	=	0.05</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srgbClr val="0070C0"/>
                </a:solidFill>
                <a:latin typeface="Verdana" pitchFamily="34" charset="0"/>
                <a:ea typeface="+mn-ea"/>
                <a:cs typeface="+mn-cs"/>
              </a:rPr>
              <a:t>B	=	25,000</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prstClr val="black"/>
                </a:solidFill>
                <a:latin typeface="Verdana" pitchFamily="34" charset="0"/>
                <a:ea typeface="+mn-ea"/>
                <a:cs typeface="+mn-cs"/>
              </a:rPr>
              <a:t>D-ratio = 0.20 at $5K split point</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prstClr val="black"/>
                </a:solidFill>
                <a:latin typeface="Verdana" pitchFamily="34" charset="0"/>
                <a:ea typeface="+mn-ea"/>
                <a:cs typeface="+mn-cs"/>
              </a:rPr>
              <a:t>D-ratio = 0.30 at $10K split point*</a:t>
            </a:r>
          </a:p>
          <a:p>
            <a:pPr marL="0" lvl="0" indent="0" fontAlgn="auto">
              <a:spcBef>
                <a:spcPts val="1200"/>
              </a:spcBef>
              <a:spcAft>
                <a:spcPts val="0"/>
              </a:spcAft>
              <a:buClr>
                <a:srgbClr val="725E9D"/>
              </a:buClr>
              <a:buNone/>
              <a:tabLst>
                <a:tab pos="461963" algn="l"/>
                <a:tab pos="1828800" algn="l"/>
                <a:tab pos="2174875" algn="l"/>
                <a:tab pos="5429250" algn="l"/>
                <a:tab pos="5718175" algn="l"/>
                <a:tab pos="6111875" algn="l"/>
              </a:tabLst>
            </a:pPr>
            <a:r>
              <a:rPr lang="en-US" sz="2000" kern="1200" dirty="0">
                <a:solidFill>
                  <a:prstClr val="black"/>
                </a:solidFill>
                <a:latin typeface="Verdana" pitchFamily="34" charset="0"/>
                <a:cs typeface="+mn-cs"/>
              </a:rPr>
              <a:t>Current Mod	=	</a:t>
            </a:r>
            <a:r>
              <a:rPr lang="nn-NO" sz="2000" u="sng" kern="1200" dirty="0">
                <a:solidFill>
                  <a:prstClr val="black"/>
                </a:solidFill>
                <a:latin typeface="Verdana" pitchFamily="34" charset="0"/>
                <a:cs typeface="+mn-cs"/>
              </a:rPr>
              <a:t>0 + 0(.05) + 4K (.95) + 25K</a:t>
            </a:r>
            <a:r>
              <a:rPr lang="en-US" sz="2000" kern="1200" dirty="0">
                <a:solidFill>
                  <a:prstClr val="black"/>
                </a:solidFill>
                <a:latin typeface="Verdana" pitchFamily="34" charset="0"/>
                <a:cs typeface="+mn-cs"/>
              </a:rPr>
              <a:t>	  =  </a:t>
            </a:r>
            <a:r>
              <a:rPr lang="en-US" sz="2000" b="1" kern="1200" dirty="0">
                <a:solidFill>
                  <a:prstClr val="black"/>
                </a:solidFill>
                <a:latin typeface="Verdana" pitchFamily="34" charset="0"/>
                <a:cs typeface="+mn-cs"/>
              </a:rPr>
              <a:t>0.96</a:t>
            </a:r>
          </a:p>
          <a:p>
            <a:pPr marL="0" lvl="0" indent="0" fontAlgn="auto">
              <a:lnSpc>
                <a:spcPct val="80000"/>
              </a:lnSpc>
              <a:spcBef>
                <a:spcPts val="300"/>
              </a:spcBef>
              <a:spcAft>
                <a:spcPts val="0"/>
              </a:spcAft>
              <a:buClr>
                <a:srgbClr val="725E9D"/>
              </a:buClr>
              <a:buNone/>
              <a:tabLst>
                <a:tab pos="461963" algn="l"/>
                <a:tab pos="1828800" algn="l"/>
                <a:tab pos="2174875" algn="l"/>
                <a:tab pos="3205163" algn="l"/>
                <a:tab pos="5254625" algn="l"/>
              </a:tabLst>
            </a:pPr>
            <a:r>
              <a:rPr lang="en-US" sz="2000" kern="1200" dirty="0">
                <a:solidFill>
                  <a:prstClr val="black"/>
                </a:solidFill>
                <a:latin typeface="Verdana" pitchFamily="34" charset="0"/>
                <a:cs typeface="+mn-cs"/>
              </a:rPr>
              <a:t>				5K + 25K</a:t>
            </a:r>
          </a:p>
          <a:p>
            <a:pPr marL="0" lvl="0" indent="0" fontAlgn="auto">
              <a:spcBef>
                <a:spcPts val="2400"/>
              </a:spcBef>
              <a:spcAft>
                <a:spcPts val="0"/>
              </a:spcAft>
              <a:buClr>
                <a:srgbClr val="725E9D"/>
              </a:buClr>
              <a:buNone/>
              <a:tabLst>
                <a:tab pos="461963" algn="l"/>
                <a:tab pos="1828800" algn="l"/>
                <a:tab pos="2174875" algn="l"/>
                <a:tab pos="5429250" algn="l"/>
                <a:tab pos="5718175" algn="l"/>
                <a:tab pos="6111875" algn="l"/>
              </a:tabLst>
            </a:pPr>
            <a:r>
              <a:rPr lang="en-US" sz="2000" kern="1200" dirty="0">
                <a:solidFill>
                  <a:prstClr val="black"/>
                </a:solidFill>
                <a:latin typeface="Verdana" pitchFamily="34" charset="0"/>
                <a:cs typeface="+mn-cs"/>
              </a:rPr>
              <a:t>New Mod	=	</a:t>
            </a:r>
            <a:r>
              <a:rPr lang="nn-NO" sz="2000" u="sng" kern="1200" dirty="0">
                <a:solidFill>
                  <a:prstClr val="black"/>
                </a:solidFill>
                <a:latin typeface="Verdana" pitchFamily="34" charset="0"/>
                <a:cs typeface="+mn-cs"/>
              </a:rPr>
              <a:t>0 + 0(.05) + 3.5K (.95) + 25K</a:t>
            </a:r>
            <a:r>
              <a:rPr lang="en-US" sz="2000" kern="1200" dirty="0">
                <a:solidFill>
                  <a:prstClr val="black"/>
                </a:solidFill>
                <a:latin typeface="Verdana" pitchFamily="34" charset="0"/>
                <a:cs typeface="+mn-cs"/>
              </a:rPr>
              <a:t>  =  </a:t>
            </a:r>
            <a:r>
              <a:rPr lang="en-US" sz="2000" b="1" kern="1200" dirty="0">
                <a:solidFill>
                  <a:prstClr val="black"/>
                </a:solidFill>
                <a:latin typeface="Verdana" pitchFamily="34" charset="0"/>
                <a:cs typeface="+mn-cs"/>
              </a:rPr>
              <a:t>0.94</a:t>
            </a:r>
          </a:p>
          <a:p>
            <a:pPr marL="0" lvl="0" indent="0" fontAlgn="auto">
              <a:lnSpc>
                <a:spcPct val="80000"/>
              </a:lnSpc>
              <a:spcBef>
                <a:spcPts val="300"/>
              </a:spcBef>
              <a:spcAft>
                <a:spcPts val="0"/>
              </a:spcAft>
              <a:buClr>
                <a:srgbClr val="725E9D"/>
              </a:buClr>
              <a:buNone/>
              <a:tabLst>
                <a:tab pos="461963" algn="l"/>
                <a:tab pos="1828800" algn="l"/>
                <a:tab pos="2174875" algn="l"/>
                <a:tab pos="3205163" algn="l"/>
                <a:tab pos="5254625" algn="l"/>
              </a:tabLst>
            </a:pPr>
            <a:r>
              <a:rPr lang="en-US" sz="2000" kern="1200" dirty="0">
                <a:solidFill>
                  <a:prstClr val="black"/>
                </a:solidFill>
                <a:latin typeface="Verdana" pitchFamily="34" charset="0"/>
                <a:cs typeface="+mn-cs"/>
              </a:rPr>
              <a:t>				5K + 25K</a:t>
            </a:r>
          </a:p>
          <a:p>
            <a:pPr marL="0" lvl="0" indent="0" fontAlgn="auto">
              <a:spcBef>
                <a:spcPts val="1200"/>
              </a:spcBef>
              <a:spcAft>
                <a:spcPts val="0"/>
              </a:spcAft>
              <a:buClr>
                <a:srgbClr val="725E9D"/>
              </a:buClr>
              <a:buNone/>
              <a:tabLst>
                <a:tab pos="461963" algn="l"/>
                <a:tab pos="1828800" algn="l"/>
                <a:tab pos="2174875" algn="l"/>
                <a:tab pos="3946525" algn="l"/>
              </a:tabLst>
            </a:pPr>
            <a:r>
              <a:rPr lang="en-US" sz="2000" kern="1200" dirty="0">
                <a:solidFill>
                  <a:prstClr val="black"/>
                </a:solidFill>
                <a:latin typeface="Verdana" pitchFamily="34" charset="0"/>
                <a:cs typeface="+mn-cs"/>
              </a:rPr>
              <a:t>Mod Change =</a:t>
            </a:r>
            <a:r>
              <a:rPr lang="en-US" sz="2000" b="1" kern="1200" dirty="0">
                <a:solidFill>
                  <a:prstClr val="black"/>
                </a:solidFill>
                <a:latin typeface="Verdana" pitchFamily="34" charset="0"/>
                <a:cs typeface="+mn-cs"/>
              </a:rPr>
              <a:t> –2.1%</a:t>
            </a:r>
          </a:p>
          <a:p>
            <a:pPr marL="0" indent="0">
              <a:buNone/>
            </a:pPr>
            <a:endParaRPr lang="en-US" dirty="0"/>
          </a:p>
        </p:txBody>
      </p:sp>
      <p:sp>
        <p:nvSpPr>
          <p:cNvPr id="4" name="Slide Number Placeholder 3"/>
          <p:cNvSpPr>
            <a:spLocks noGrp="1"/>
          </p:cNvSpPr>
          <p:nvPr>
            <p:ph type="sldNum" sz="quarter" idx="10"/>
          </p:nvPr>
        </p:nvSpPr>
        <p:spPr/>
        <p:txBody>
          <a:bodyPr/>
          <a:lstStyle/>
          <a:p>
            <a:fld id="{54E1EF9D-AC13-4862-8C75-FF9392D996BE}" type="slidenum">
              <a:rPr lang="en-US" smtClean="0"/>
              <a:pPr/>
              <a:t>30</a:t>
            </a:fld>
            <a:endParaRPr lang="en-US" sz="1400"/>
          </a:p>
        </p:txBody>
      </p:sp>
      <p:sp>
        <p:nvSpPr>
          <p:cNvPr id="5" name="TextBox 4"/>
          <p:cNvSpPr txBox="1"/>
          <p:nvPr/>
        </p:nvSpPr>
        <p:spPr>
          <a:xfrm>
            <a:off x="1616149" y="6103087"/>
            <a:ext cx="1403498" cy="521681"/>
          </a:xfrm>
          <a:prstGeom prst="rect">
            <a:avLst/>
          </a:prstGeom>
          <a:noFill/>
        </p:spPr>
        <p:txBody>
          <a:bodyPr wrap="square" rtlCol="0">
            <a:spAutoFit/>
          </a:bodyPr>
          <a:lstStyle/>
          <a:p>
            <a:pPr lvl="0">
              <a:lnSpc>
                <a:spcPct val="90000"/>
              </a:lnSpc>
            </a:pPr>
            <a:r>
              <a:rPr lang="en-US" sz="1100" b="1" dirty="0">
                <a:solidFill>
                  <a:prstClr val="black"/>
                </a:solidFill>
                <a:latin typeface="Arial" pitchFamily="34" charset="0"/>
              </a:rPr>
              <a:t>* Estimated</a:t>
            </a:r>
          </a:p>
          <a:p>
            <a:endParaRPr lang="en-US" sz="1800" dirty="0" smtClean="0">
              <a:latin typeface="Arial" pitchFamily="34" charset="0"/>
              <a:cs typeface="Arial" pitchFamily="34" charset="0"/>
            </a:endParaRPr>
          </a:p>
        </p:txBody>
      </p:sp>
    </p:spTree>
    <p:extLst>
      <p:ext uri="{BB962C8B-B14F-4D97-AF65-F5344CB8AC3E}">
        <p14:creationId xmlns:p14="http://schemas.microsoft.com/office/powerpoint/2010/main" val="11097871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rPr>
              <a:t>Potential Impacts from Split Point Change</a:t>
            </a:r>
            <a:endParaRPr lang="en-US" dirty="0"/>
          </a:p>
        </p:txBody>
      </p:sp>
      <p:sp>
        <p:nvSpPr>
          <p:cNvPr id="3" name="Content Placeholder 2"/>
          <p:cNvSpPr>
            <a:spLocks noGrp="1"/>
          </p:cNvSpPr>
          <p:nvPr>
            <p:ph idx="1"/>
          </p:nvPr>
        </p:nvSpPr>
        <p:spPr>
          <a:xfrm>
            <a:off x="685799" y="1447800"/>
            <a:ext cx="8252637" cy="4191000"/>
          </a:xfrm>
        </p:spPr>
        <p:txBody>
          <a:bodyPr/>
          <a:lstStyle/>
          <a:p>
            <a:pPr marL="342900" lvl="1" indent="-342900" fontAlgn="auto">
              <a:spcBef>
                <a:spcPts val="0"/>
              </a:spcBef>
              <a:spcAft>
                <a:spcPts val="0"/>
              </a:spcAft>
              <a:buClr>
                <a:srgbClr val="522C41"/>
              </a:buClr>
              <a:buNone/>
            </a:pPr>
            <a:r>
              <a:rPr lang="en-US" sz="2500" b="1" kern="1200" dirty="0">
                <a:solidFill>
                  <a:prstClr val="black"/>
                </a:solidFill>
                <a:latin typeface="Verdana" pitchFamily="34" charset="0"/>
                <a:ea typeface="+mn-ea"/>
                <a:cs typeface="+mn-cs"/>
              </a:rPr>
              <a:t>Medium Employer</a:t>
            </a:r>
          </a:p>
          <a:p>
            <a:pPr marL="741363" lvl="2" indent="-279400" fontAlgn="auto">
              <a:spcBef>
                <a:spcPts val="600"/>
              </a:spcBef>
              <a:spcAft>
                <a:spcPts val="600"/>
              </a:spcAft>
              <a:buClr>
                <a:srgbClr val="522C41"/>
              </a:buClr>
              <a:buSzPct val="110000"/>
              <a:buNone/>
              <a:tabLst>
                <a:tab pos="5254625" algn="l"/>
              </a:tabLst>
            </a:pPr>
            <a:r>
              <a:rPr lang="en-US" kern="1200" dirty="0">
                <a:solidFill>
                  <a:prstClr val="black"/>
                </a:solidFill>
                <a:latin typeface="Verdana" pitchFamily="34" charset="0"/>
                <a:ea typeface="+mn-ea"/>
                <a:cs typeface="+mn-cs"/>
              </a:rPr>
              <a:t>Loss experience:  No claims</a:t>
            </a:r>
          </a:p>
          <a:p>
            <a:pPr marL="741363" lvl="2" indent="-279400" fontAlgn="auto">
              <a:lnSpc>
                <a:spcPct val="80000"/>
              </a:lnSpc>
              <a:spcBef>
                <a:spcPts val="0"/>
              </a:spcBef>
              <a:spcAft>
                <a:spcPts val="0"/>
              </a:spcAft>
              <a:buClr>
                <a:srgbClr val="522C41"/>
              </a:buClr>
              <a:buSzPct val="110000"/>
              <a:buNone/>
              <a:tabLst>
                <a:tab pos="1030288" algn="l"/>
                <a:tab pos="5254625" algn="l"/>
              </a:tabLst>
            </a:pPr>
            <a:r>
              <a:rPr lang="en-US" sz="1800" kern="1200" dirty="0">
                <a:solidFill>
                  <a:srgbClr val="0070C0"/>
                </a:solidFill>
                <a:latin typeface="Verdana" pitchFamily="34" charset="0"/>
                <a:ea typeface="+mn-ea"/>
                <a:cs typeface="+mn-cs"/>
              </a:rPr>
              <a:t>E	=	$50,000</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srgbClr val="0070C0"/>
                </a:solidFill>
                <a:latin typeface="Verdana" pitchFamily="34" charset="0"/>
                <a:ea typeface="+mn-ea"/>
                <a:cs typeface="+mn-cs"/>
              </a:rPr>
              <a:t>W	=	0.10</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srgbClr val="0070C0"/>
                </a:solidFill>
                <a:latin typeface="Verdana" pitchFamily="34" charset="0"/>
                <a:ea typeface="+mn-ea"/>
                <a:cs typeface="+mn-cs"/>
              </a:rPr>
              <a:t>B	=	30,000</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prstClr val="black"/>
                </a:solidFill>
                <a:latin typeface="Verdana" pitchFamily="34" charset="0"/>
                <a:ea typeface="+mn-ea"/>
                <a:cs typeface="+mn-cs"/>
              </a:rPr>
              <a:t>D-ratio = 0.20 at $5K split point</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prstClr val="black"/>
                </a:solidFill>
                <a:latin typeface="Verdana" pitchFamily="34" charset="0"/>
                <a:ea typeface="+mn-ea"/>
                <a:cs typeface="+mn-cs"/>
              </a:rPr>
              <a:t>D-ratio = 0.30 at $10K split point*</a:t>
            </a:r>
          </a:p>
          <a:p>
            <a:pPr marL="0" lvl="0" indent="0" fontAlgn="auto">
              <a:spcBef>
                <a:spcPts val="1200"/>
              </a:spcBef>
              <a:spcAft>
                <a:spcPts val="0"/>
              </a:spcAft>
              <a:buClr>
                <a:srgbClr val="725E9D"/>
              </a:buClr>
              <a:buNone/>
              <a:tabLst>
                <a:tab pos="461963" algn="l"/>
                <a:tab pos="1828800" algn="l"/>
                <a:tab pos="2174875" algn="l"/>
                <a:tab pos="5429250" algn="l"/>
                <a:tab pos="5718175" algn="l"/>
                <a:tab pos="6111875" algn="l"/>
              </a:tabLst>
            </a:pPr>
            <a:r>
              <a:rPr lang="en-US" sz="2000" kern="1200" dirty="0">
                <a:solidFill>
                  <a:prstClr val="black"/>
                </a:solidFill>
                <a:latin typeface="Verdana" pitchFamily="34" charset="0"/>
                <a:cs typeface="+mn-cs"/>
              </a:rPr>
              <a:t>Current Mod	=	</a:t>
            </a:r>
            <a:r>
              <a:rPr lang="nn-NO" sz="2000" u="sng" kern="1200" dirty="0">
                <a:solidFill>
                  <a:prstClr val="black"/>
                </a:solidFill>
                <a:latin typeface="Verdana" pitchFamily="34" charset="0"/>
                <a:cs typeface="+mn-cs"/>
              </a:rPr>
              <a:t>0 + 0(.10) + 40K (.90) + 30K</a:t>
            </a:r>
            <a:r>
              <a:rPr lang="en-US" sz="2000" kern="1200" dirty="0">
                <a:solidFill>
                  <a:prstClr val="black"/>
                </a:solidFill>
                <a:latin typeface="Verdana" pitchFamily="34" charset="0"/>
                <a:cs typeface="+mn-cs"/>
              </a:rPr>
              <a:t>	 =  </a:t>
            </a:r>
            <a:r>
              <a:rPr lang="en-US" sz="2000" b="1" kern="1200" dirty="0">
                <a:solidFill>
                  <a:prstClr val="black"/>
                </a:solidFill>
                <a:latin typeface="Verdana" pitchFamily="34" charset="0"/>
                <a:cs typeface="+mn-cs"/>
              </a:rPr>
              <a:t>0.83</a:t>
            </a:r>
          </a:p>
          <a:p>
            <a:pPr marL="0" lvl="0" indent="0" fontAlgn="auto">
              <a:lnSpc>
                <a:spcPct val="80000"/>
              </a:lnSpc>
              <a:spcBef>
                <a:spcPts val="300"/>
              </a:spcBef>
              <a:spcAft>
                <a:spcPts val="0"/>
              </a:spcAft>
              <a:buClr>
                <a:srgbClr val="725E9D"/>
              </a:buClr>
              <a:buNone/>
              <a:tabLst>
                <a:tab pos="461963" algn="l"/>
                <a:tab pos="1828800" algn="l"/>
                <a:tab pos="2174875" algn="l"/>
                <a:tab pos="3205163" algn="l"/>
                <a:tab pos="5254625" algn="l"/>
              </a:tabLst>
            </a:pPr>
            <a:r>
              <a:rPr lang="en-US" sz="2000" kern="1200" dirty="0">
                <a:solidFill>
                  <a:prstClr val="black"/>
                </a:solidFill>
                <a:latin typeface="Verdana" pitchFamily="34" charset="0"/>
                <a:cs typeface="+mn-cs"/>
              </a:rPr>
              <a:t>				50K + 30K</a:t>
            </a:r>
          </a:p>
          <a:p>
            <a:pPr marL="0" lvl="0" indent="0" fontAlgn="auto">
              <a:spcBef>
                <a:spcPts val="2400"/>
              </a:spcBef>
              <a:spcAft>
                <a:spcPts val="0"/>
              </a:spcAft>
              <a:buClr>
                <a:srgbClr val="725E9D"/>
              </a:buClr>
              <a:buNone/>
              <a:tabLst>
                <a:tab pos="461963" algn="l"/>
                <a:tab pos="1828800" algn="l"/>
                <a:tab pos="2174875" algn="l"/>
                <a:tab pos="5429250" algn="l"/>
                <a:tab pos="5718175" algn="l"/>
                <a:tab pos="6111875" algn="l"/>
              </a:tabLst>
            </a:pPr>
            <a:r>
              <a:rPr lang="en-US" sz="2000" kern="1200" dirty="0">
                <a:solidFill>
                  <a:prstClr val="black"/>
                </a:solidFill>
                <a:latin typeface="Verdana" pitchFamily="34" charset="0"/>
                <a:cs typeface="+mn-cs"/>
              </a:rPr>
              <a:t>New Mod	=	</a:t>
            </a:r>
            <a:r>
              <a:rPr lang="nn-NO" sz="2000" u="sng" kern="1200" dirty="0">
                <a:solidFill>
                  <a:prstClr val="black"/>
                </a:solidFill>
                <a:latin typeface="Verdana" pitchFamily="34" charset="0"/>
                <a:cs typeface="+mn-cs"/>
              </a:rPr>
              <a:t>0 + 0(.10) + 35K (.90) + 30K</a:t>
            </a:r>
            <a:r>
              <a:rPr lang="en-US" sz="2000" kern="1200" dirty="0">
                <a:solidFill>
                  <a:prstClr val="black"/>
                </a:solidFill>
                <a:latin typeface="Verdana" pitchFamily="34" charset="0"/>
                <a:cs typeface="+mn-cs"/>
              </a:rPr>
              <a:t>	 =  </a:t>
            </a:r>
            <a:r>
              <a:rPr lang="en-US" sz="2000" b="1" kern="1200" dirty="0">
                <a:solidFill>
                  <a:prstClr val="black"/>
                </a:solidFill>
                <a:latin typeface="Verdana" pitchFamily="34" charset="0"/>
                <a:cs typeface="+mn-cs"/>
              </a:rPr>
              <a:t>0.77</a:t>
            </a:r>
          </a:p>
          <a:p>
            <a:pPr marL="0" lvl="0" indent="0" fontAlgn="auto">
              <a:lnSpc>
                <a:spcPct val="80000"/>
              </a:lnSpc>
              <a:spcBef>
                <a:spcPts val="300"/>
              </a:spcBef>
              <a:spcAft>
                <a:spcPts val="0"/>
              </a:spcAft>
              <a:buClr>
                <a:srgbClr val="725E9D"/>
              </a:buClr>
              <a:buNone/>
              <a:tabLst>
                <a:tab pos="461963" algn="l"/>
                <a:tab pos="1828800" algn="l"/>
                <a:tab pos="2174875" algn="l"/>
                <a:tab pos="3205163" algn="l"/>
                <a:tab pos="5254625" algn="l"/>
              </a:tabLst>
            </a:pPr>
            <a:r>
              <a:rPr lang="en-US" sz="2000" kern="1200" dirty="0">
                <a:solidFill>
                  <a:prstClr val="black"/>
                </a:solidFill>
                <a:latin typeface="Verdana" pitchFamily="34" charset="0"/>
                <a:cs typeface="+mn-cs"/>
              </a:rPr>
              <a:t>				50K + 30K</a:t>
            </a:r>
          </a:p>
          <a:p>
            <a:pPr marL="0" lvl="0" indent="0" fontAlgn="auto">
              <a:spcBef>
                <a:spcPts val="1200"/>
              </a:spcBef>
              <a:spcAft>
                <a:spcPts val="0"/>
              </a:spcAft>
              <a:buClr>
                <a:srgbClr val="725E9D"/>
              </a:buClr>
              <a:buNone/>
              <a:tabLst>
                <a:tab pos="461963" algn="l"/>
                <a:tab pos="1828800" algn="l"/>
                <a:tab pos="2174875" algn="l"/>
                <a:tab pos="3946525" algn="l"/>
              </a:tabLst>
            </a:pPr>
            <a:r>
              <a:rPr lang="en-US" sz="2000" kern="1200" dirty="0">
                <a:solidFill>
                  <a:prstClr val="black"/>
                </a:solidFill>
                <a:latin typeface="Verdana" pitchFamily="34" charset="0"/>
                <a:cs typeface="+mn-cs"/>
              </a:rPr>
              <a:t>Mod Change =</a:t>
            </a:r>
            <a:r>
              <a:rPr lang="en-US" sz="2000" b="1" kern="1200" dirty="0">
                <a:solidFill>
                  <a:prstClr val="black"/>
                </a:solidFill>
                <a:latin typeface="Verdana" pitchFamily="34" charset="0"/>
                <a:cs typeface="+mn-cs"/>
              </a:rPr>
              <a:t> –7.2%</a:t>
            </a:r>
          </a:p>
          <a:p>
            <a:pPr marL="0" indent="0">
              <a:buNone/>
            </a:pPr>
            <a:endParaRPr lang="en-US" dirty="0"/>
          </a:p>
        </p:txBody>
      </p:sp>
      <p:sp>
        <p:nvSpPr>
          <p:cNvPr id="4" name="Slide Number Placeholder 3"/>
          <p:cNvSpPr>
            <a:spLocks noGrp="1"/>
          </p:cNvSpPr>
          <p:nvPr>
            <p:ph type="sldNum" sz="quarter" idx="10"/>
          </p:nvPr>
        </p:nvSpPr>
        <p:spPr/>
        <p:txBody>
          <a:bodyPr/>
          <a:lstStyle/>
          <a:p>
            <a:fld id="{54E1EF9D-AC13-4862-8C75-FF9392D996BE}" type="slidenum">
              <a:rPr lang="en-US" smtClean="0"/>
              <a:pPr/>
              <a:t>31</a:t>
            </a:fld>
            <a:endParaRPr lang="en-US" sz="1400"/>
          </a:p>
        </p:txBody>
      </p:sp>
      <p:sp>
        <p:nvSpPr>
          <p:cNvPr id="5" name="TextBox 4"/>
          <p:cNvSpPr txBox="1"/>
          <p:nvPr/>
        </p:nvSpPr>
        <p:spPr>
          <a:xfrm>
            <a:off x="1616149" y="6074734"/>
            <a:ext cx="1800446" cy="521681"/>
          </a:xfrm>
          <a:prstGeom prst="rect">
            <a:avLst/>
          </a:prstGeom>
          <a:noFill/>
        </p:spPr>
        <p:txBody>
          <a:bodyPr wrap="square" rtlCol="0">
            <a:spAutoFit/>
          </a:bodyPr>
          <a:lstStyle/>
          <a:p>
            <a:pPr lvl="0">
              <a:lnSpc>
                <a:spcPct val="90000"/>
              </a:lnSpc>
            </a:pPr>
            <a:r>
              <a:rPr lang="en-US" sz="1100" b="1" dirty="0">
                <a:solidFill>
                  <a:prstClr val="black"/>
                </a:solidFill>
                <a:latin typeface="Arial" pitchFamily="34" charset="0"/>
              </a:rPr>
              <a:t>* Estimated</a:t>
            </a:r>
          </a:p>
          <a:p>
            <a:endParaRPr lang="en-US" sz="1800" dirty="0" smtClean="0">
              <a:latin typeface="Arial" pitchFamily="34" charset="0"/>
              <a:cs typeface="Arial" pitchFamily="34" charset="0"/>
            </a:endParaRPr>
          </a:p>
        </p:txBody>
      </p:sp>
    </p:spTree>
    <p:extLst>
      <p:ext uri="{BB962C8B-B14F-4D97-AF65-F5344CB8AC3E}">
        <p14:creationId xmlns:p14="http://schemas.microsoft.com/office/powerpoint/2010/main" val="986510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rPr>
              <a:t>Potential Impacts from Split Point Change</a:t>
            </a:r>
            <a:endParaRPr lang="en-US" dirty="0"/>
          </a:p>
        </p:txBody>
      </p:sp>
      <p:sp>
        <p:nvSpPr>
          <p:cNvPr id="3" name="Content Placeholder 2"/>
          <p:cNvSpPr>
            <a:spLocks noGrp="1"/>
          </p:cNvSpPr>
          <p:nvPr>
            <p:ph idx="1"/>
          </p:nvPr>
        </p:nvSpPr>
        <p:spPr/>
        <p:txBody>
          <a:bodyPr/>
          <a:lstStyle/>
          <a:p>
            <a:pPr marL="342900" lvl="1" indent="-342900" fontAlgn="auto">
              <a:spcBef>
                <a:spcPts val="0"/>
              </a:spcBef>
              <a:spcAft>
                <a:spcPts val="0"/>
              </a:spcAft>
              <a:buClr>
                <a:srgbClr val="522C41"/>
              </a:buClr>
              <a:buNone/>
            </a:pPr>
            <a:r>
              <a:rPr lang="en-US" sz="2500" b="1" kern="1200" dirty="0">
                <a:solidFill>
                  <a:prstClr val="black"/>
                </a:solidFill>
                <a:latin typeface="Verdana" pitchFamily="34" charset="0"/>
                <a:ea typeface="+mn-ea"/>
                <a:cs typeface="+mn-cs"/>
              </a:rPr>
              <a:t>Large Employer</a:t>
            </a:r>
          </a:p>
          <a:p>
            <a:pPr marL="741363" lvl="2" indent="-279400" fontAlgn="auto">
              <a:spcBef>
                <a:spcPts val="600"/>
              </a:spcBef>
              <a:spcAft>
                <a:spcPts val="600"/>
              </a:spcAft>
              <a:buClr>
                <a:srgbClr val="522C41"/>
              </a:buClr>
              <a:buSzPct val="110000"/>
              <a:buNone/>
              <a:tabLst>
                <a:tab pos="5254625" algn="l"/>
              </a:tabLst>
            </a:pPr>
            <a:r>
              <a:rPr lang="en-US" kern="1200" dirty="0">
                <a:solidFill>
                  <a:prstClr val="black"/>
                </a:solidFill>
                <a:latin typeface="Verdana" pitchFamily="34" charset="0"/>
                <a:ea typeface="+mn-ea"/>
                <a:cs typeface="+mn-cs"/>
              </a:rPr>
              <a:t>Loss experience:  No claims</a:t>
            </a:r>
          </a:p>
          <a:p>
            <a:pPr marL="741363" lvl="2" indent="-279400" fontAlgn="auto">
              <a:lnSpc>
                <a:spcPct val="80000"/>
              </a:lnSpc>
              <a:spcBef>
                <a:spcPts val="0"/>
              </a:spcBef>
              <a:spcAft>
                <a:spcPts val="0"/>
              </a:spcAft>
              <a:buClr>
                <a:srgbClr val="522C41"/>
              </a:buClr>
              <a:buSzPct val="110000"/>
              <a:buNone/>
              <a:tabLst>
                <a:tab pos="1030288" algn="l"/>
                <a:tab pos="5254625" algn="l"/>
              </a:tabLst>
            </a:pPr>
            <a:r>
              <a:rPr lang="en-US" sz="1800" kern="1200" dirty="0">
                <a:solidFill>
                  <a:srgbClr val="0070C0"/>
                </a:solidFill>
                <a:latin typeface="Verdana" pitchFamily="34" charset="0"/>
                <a:ea typeface="+mn-ea"/>
                <a:cs typeface="+mn-cs"/>
              </a:rPr>
              <a:t>E	=	$500,000</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srgbClr val="0070C0"/>
                </a:solidFill>
                <a:latin typeface="Verdana" pitchFamily="34" charset="0"/>
                <a:ea typeface="+mn-ea"/>
                <a:cs typeface="+mn-cs"/>
              </a:rPr>
              <a:t>W	=	0.32</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srgbClr val="0070C0"/>
                </a:solidFill>
                <a:latin typeface="Verdana" pitchFamily="34" charset="0"/>
                <a:ea typeface="+mn-ea"/>
                <a:cs typeface="+mn-cs"/>
              </a:rPr>
              <a:t>B	=	70,000</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prstClr val="black"/>
                </a:solidFill>
                <a:latin typeface="Verdana" pitchFamily="34" charset="0"/>
                <a:ea typeface="+mn-ea"/>
                <a:cs typeface="+mn-cs"/>
              </a:rPr>
              <a:t>D-ratio = 0.20 at $5K split point</a:t>
            </a:r>
          </a:p>
          <a:p>
            <a:pPr marL="741363" lvl="2" indent="-279400" fontAlgn="auto">
              <a:lnSpc>
                <a:spcPct val="80000"/>
              </a:lnSpc>
              <a:spcAft>
                <a:spcPts val="0"/>
              </a:spcAft>
              <a:buClr>
                <a:srgbClr val="522C41"/>
              </a:buClr>
              <a:buSzPct val="110000"/>
              <a:buNone/>
              <a:tabLst>
                <a:tab pos="1030288" algn="l"/>
                <a:tab pos="5254625" algn="l"/>
              </a:tabLst>
            </a:pPr>
            <a:r>
              <a:rPr lang="en-US" sz="1800" kern="1200" dirty="0">
                <a:solidFill>
                  <a:prstClr val="black"/>
                </a:solidFill>
                <a:latin typeface="Verdana" pitchFamily="34" charset="0"/>
                <a:ea typeface="+mn-ea"/>
                <a:cs typeface="+mn-cs"/>
              </a:rPr>
              <a:t>D-ratio = 0.30 at $10K split point*</a:t>
            </a:r>
          </a:p>
          <a:p>
            <a:pPr marL="0" lvl="0" indent="0" fontAlgn="auto">
              <a:spcBef>
                <a:spcPts val="1200"/>
              </a:spcBef>
              <a:spcAft>
                <a:spcPts val="0"/>
              </a:spcAft>
              <a:buClr>
                <a:srgbClr val="725E9D"/>
              </a:buClr>
              <a:buNone/>
              <a:tabLst>
                <a:tab pos="461963" algn="l"/>
                <a:tab pos="1828800" algn="l"/>
                <a:tab pos="2174875" algn="l"/>
                <a:tab pos="5832475" algn="l"/>
                <a:tab pos="6111875" algn="l"/>
              </a:tabLst>
            </a:pPr>
            <a:r>
              <a:rPr lang="en-US" sz="2000" kern="1200" dirty="0">
                <a:solidFill>
                  <a:prstClr val="black"/>
                </a:solidFill>
                <a:latin typeface="Verdana" pitchFamily="34" charset="0"/>
                <a:cs typeface="+mn-cs"/>
              </a:rPr>
              <a:t>Current Mod	=	</a:t>
            </a:r>
            <a:r>
              <a:rPr lang="nn-NO" sz="2000" u="sng" kern="1200" dirty="0">
                <a:solidFill>
                  <a:prstClr val="black"/>
                </a:solidFill>
                <a:latin typeface="Verdana" pitchFamily="34" charset="0"/>
                <a:cs typeface="+mn-cs"/>
              </a:rPr>
              <a:t>0 + 0(.32) + 400K (.68) + 70K</a:t>
            </a:r>
            <a:r>
              <a:rPr lang="en-US" sz="2000" kern="1200" dirty="0">
                <a:solidFill>
                  <a:prstClr val="black"/>
                </a:solidFill>
                <a:latin typeface="Verdana" pitchFamily="34" charset="0"/>
                <a:cs typeface="+mn-cs"/>
              </a:rPr>
              <a:t> =  </a:t>
            </a:r>
            <a:r>
              <a:rPr lang="en-US" sz="2000" b="1" kern="1200" dirty="0">
                <a:solidFill>
                  <a:prstClr val="black"/>
                </a:solidFill>
                <a:latin typeface="Verdana" pitchFamily="34" charset="0"/>
                <a:cs typeface="+mn-cs"/>
              </a:rPr>
              <a:t>0.60</a:t>
            </a:r>
          </a:p>
          <a:p>
            <a:pPr marL="0" lvl="0" indent="0" fontAlgn="auto">
              <a:lnSpc>
                <a:spcPct val="80000"/>
              </a:lnSpc>
              <a:spcBef>
                <a:spcPts val="300"/>
              </a:spcBef>
              <a:spcAft>
                <a:spcPts val="0"/>
              </a:spcAft>
              <a:buClr>
                <a:srgbClr val="725E9D"/>
              </a:buClr>
              <a:buNone/>
              <a:tabLst>
                <a:tab pos="461963" algn="l"/>
                <a:tab pos="1828800" algn="l"/>
                <a:tab pos="2174875" algn="l"/>
                <a:tab pos="3205163" algn="l"/>
                <a:tab pos="5254625" algn="l"/>
              </a:tabLst>
            </a:pPr>
            <a:r>
              <a:rPr lang="en-US" sz="2000" kern="1200" dirty="0">
                <a:solidFill>
                  <a:prstClr val="black"/>
                </a:solidFill>
                <a:latin typeface="Verdana" pitchFamily="34" charset="0"/>
                <a:cs typeface="+mn-cs"/>
              </a:rPr>
              <a:t>				500K + 70K</a:t>
            </a:r>
          </a:p>
          <a:p>
            <a:pPr marL="0" lvl="0" indent="0" fontAlgn="auto">
              <a:spcBef>
                <a:spcPts val="2400"/>
              </a:spcBef>
              <a:spcAft>
                <a:spcPts val="0"/>
              </a:spcAft>
              <a:buClr>
                <a:srgbClr val="725E9D"/>
              </a:buClr>
              <a:buNone/>
              <a:tabLst>
                <a:tab pos="461963" algn="l"/>
                <a:tab pos="1828800" algn="l"/>
                <a:tab pos="2174875" algn="l"/>
                <a:tab pos="5543550" algn="l"/>
                <a:tab pos="5832475" algn="l"/>
                <a:tab pos="6111875" algn="l"/>
              </a:tabLst>
            </a:pPr>
            <a:r>
              <a:rPr lang="en-US" sz="2000" kern="1200" dirty="0">
                <a:solidFill>
                  <a:prstClr val="black"/>
                </a:solidFill>
                <a:latin typeface="Verdana" pitchFamily="34" charset="0"/>
                <a:cs typeface="+mn-cs"/>
              </a:rPr>
              <a:t>New Mod	=	</a:t>
            </a:r>
            <a:r>
              <a:rPr lang="nn-NO" sz="2000" u="sng" kern="1200" dirty="0">
                <a:solidFill>
                  <a:prstClr val="black"/>
                </a:solidFill>
                <a:latin typeface="Verdana" pitchFamily="34" charset="0"/>
                <a:cs typeface="+mn-cs"/>
              </a:rPr>
              <a:t>0 + 0(.32) + 350K (.68) + 70K</a:t>
            </a:r>
            <a:r>
              <a:rPr lang="en-US" sz="2000" kern="1200" dirty="0">
                <a:solidFill>
                  <a:prstClr val="black"/>
                </a:solidFill>
                <a:latin typeface="Verdana" pitchFamily="34" charset="0"/>
                <a:cs typeface="+mn-cs"/>
              </a:rPr>
              <a:t> =  </a:t>
            </a:r>
            <a:r>
              <a:rPr lang="en-US" sz="2000" b="1" kern="1200" dirty="0">
                <a:solidFill>
                  <a:prstClr val="black"/>
                </a:solidFill>
                <a:latin typeface="Verdana" pitchFamily="34" charset="0"/>
                <a:cs typeface="+mn-cs"/>
              </a:rPr>
              <a:t>0.54</a:t>
            </a:r>
          </a:p>
          <a:p>
            <a:pPr marL="0" lvl="0" indent="0" fontAlgn="auto">
              <a:lnSpc>
                <a:spcPct val="80000"/>
              </a:lnSpc>
              <a:spcBef>
                <a:spcPts val="300"/>
              </a:spcBef>
              <a:spcAft>
                <a:spcPts val="0"/>
              </a:spcAft>
              <a:buClr>
                <a:srgbClr val="725E9D"/>
              </a:buClr>
              <a:buNone/>
              <a:tabLst>
                <a:tab pos="461963" algn="l"/>
                <a:tab pos="1828800" algn="l"/>
                <a:tab pos="2174875" algn="l"/>
                <a:tab pos="3205163" algn="l"/>
                <a:tab pos="5254625" algn="l"/>
              </a:tabLst>
            </a:pPr>
            <a:r>
              <a:rPr lang="en-US" sz="2000" kern="1200" dirty="0">
                <a:solidFill>
                  <a:prstClr val="black"/>
                </a:solidFill>
                <a:latin typeface="Verdana" pitchFamily="34" charset="0"/>
                <a:cs typeface="+mn-cs"/>
              </a:rPr>
              <a:t>				500K + 70K</a:t>
            </a:r>
          </a:p>
          <a:p>
            <a:pPr marL="0" lvl="0" indent="0" fontAlgn="auto">
              <a:spcBef>
                <a:spcPts val="1200"/>
              </a:spcBef>
              <a:spcAft>
                <a:spcPts val="0"/>
              </a:spcAft>
              <a:buClr>
                <a:srgbClr val="725E9D"/>
              </a:buClr>
              <a:buNone/>
              <a:tabLst>
                <a:tab pos="461963" algn="l"/>
                <a:tab pos="1828800" algn="l"/>
                <a:tab pos="2174875" algn="l"/>
                <a:tab pos="3946525" algn="l"/>
              </a:tabLst>
            </a:pPr>
            <a:r>
              <a:rPr lang="en-US" sz="2000" kern="1200" dirty="0">
                <a:solidFill>
                  <a:prstClr val="black"/>
                </a:solidFill>
                <a:latin typeface="Verdana" pitchFamily="34" charset="0"/>
                <a:cs typeface="+mn-cs"/>
              </a:rPr>
              <a:t>Mod Change =</a:t>
            </a:r>
            <a:r>
              <a:rPr lang="en-US" sz="2000" b="1" kern="1200" dirty="0">
                <a:solidFill>
                  <a:prstClr val="black"/>
                </a:solidFill>
                <a:latin typeface="Verdana" pitchFamily="34" charset="0"/>
                <a:cs typeface="+mn-cs"/>
              </a:rPr>
              <a:t> –10.0%</a:t>
            </a:r>
          </a:p>
          <a:p>
            <a:pPr marL="0" indent="0">
              <a:buNone/>
            </a:pPr>
            <a:endParaRPr lang="en-US" dirty="0"/>
          </a:p>
        </p:txBody>
      </p:sp>
      <p:sp>
        <p:nvSpPr>
          <p:cNvPr id="4" name="Slide Number Placeholder 3"/>
          <p:cNvSpPr>
            <a:spLocks noGrp="1"/>
          </p:cNvSpPr>
          <p:nvPr>
            <p:ph type="sldNum" sz="quarter" idx="10"/>
          </p:nvPr>
        </p:nvSpPr>
        <p:spPr/>
        <p:txBody>
          <a:bodyPr/>
          <a:lstStyle/>
          <a:p>
            <a:fld id="{54E1EF9D-AC13-4862-8C75-FF9392D996BE}" type="slidenum">
              <a:rPr lang="en-US" smtClean="0"/>
              <a:pPr/>
              <a:t>32</a:t>
            </a:fld>
            <a:endParaRPr lang="en-US" sz="1400"/>
          </a:p>
        </p:txBody>
      </p:sp>
      <p:sp>
        <p:nvSpPr>
          <p:cNvPr id="5" name="TextBox 4"/>
          <p:cNvSpPr txBox="1"/>
          <p:nvPr/>
        </p:nvSpPr>
        <p:spPr>
          <a:xfrm>
            <a:off x="1601972" y="6088911"/>
            <a:ext cx="1502735" cy="521681"/>
          </a:xfrm>
          <a:prstGeom prst="rect">
            <a:avLst/>
          </a:prstGeom>
          <a:noFill/>
        </p:spPr>
        <p:txBody>
          <a:bodyPr wrap="square" rtlCol="0">
            <a:spAutoFit/>
          </a:bodyPr>
          <a:lstStyle/>
          <a:p>
            <a:pPr lvl="0">
              <a:lnSpc>
                <a:spcPct val="90000"/>
              </a:lnSpc>
            </a:pPr>
            <a:r>
              <a:rPr lang="en-US" sz="1100" b="1" dirty="0">
                <a:solidFill>
                  <a:prstClr val="black"/>
                </a:solidFill>
                <a:latin typeface="Arial" pitchFamily="34" charset="0"/>
              </a:rPr>
              <a:t>* Estimated</a:t>
            </a:r>
          </a:p>
          <a:p>
            <a:endParaRPr lang="en-US" sz="1800" dirty="0" smtClean="0">
              <a:latin typeface="Arial" pitchFamily="34" charset="0"/>
              <a:cs typeface="Arial" pitchFamily="34" charset="0"/>
            </a:endParaRPr>
          </a:p>
        </p:txBody>
      </p:sp>
    </p:spTree>
    <p:extLst>
      <p:ext uri="{BB962C8B-B14F-4D97-AF65-F5344CB8AC3E}">
        <p14:creationId xmlns:p14="http://schemas.microsoft.com/office/powerpoint/2010/main" val="2265967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Split Point?</a:t>
            </a:r>
            <a:endParaRPr lang="en-US" dirty="0"/>
          </a:p>
        </p:txBody>
      </p:sp>
      <p:sp>
        <p:nvSpPr>
          <p:cNvPr id="3" name="Content Placeholder 2"/>
          <p:cNvSpPr>
            <a:spLocks noGrp="1"/>
          </p:cNvSpPr>
          <p:nvPr>
            <p:ph idx="1"/>
          </p:nvPr>
        </p:nvSpPr>
        <p:spPr>
          <a:xfrm>
            <a:off x="685800" y="1447800"/>
            <a:ext cx="8032898" cy="4191000"/>
          </a:xfrm>
        </p:spPr>
        <p:txBody>
          <a:bodyPr/>
          <a:lstStyle/>
          <a:p>
            <a:pPr lvl="0"/>
            <a:r>
              <a:rPr lang="en-US" dirty="0" smtClean="0"/>
              <a:t>The split point is the value that separates an employer’s </a:t>
            </a:r>
            <a:r>
              <a:rPr lang="en-US" dirty="0">
                <a:solidFill>
                  <a:srgbClr val="000000"/>
                </a:solidFill>
              </a:rPr>
              <a:t>actual </a:t>
            </a:r>
            <a:r>
              <a:rPr lang="en-US" dirty="0" smtClean="0">
                <a:solidFill>
                  <a:srgbClr val="000000"/>
                </a:solidFill>
              </a:rPr>
              <a:t>loss</a:t>
            </a:r>
            <a:r>
              <a:rPr lang="en-US" dirty="0" smtClean="0"/>
              <a:t> dollar amounts into a primary component and an excess component </a:t>
            </a:r>
            <a:r>
              <a:rPr lang="en-US" dirty="0">
                <a:solidFill>
                  <a:srgbClr val="000000"/>
                </a:solidFill>
              </a:rPr>
              <a:t>within NCCI’s Experience Rating Plan mod </a:t>
            </a:r>
            <a:r>
              <a:rPr lang="en-US" dirty="0" smtClean="0">
                <a:solidFill>
                  <a:srgbClr val="000000"/>
                </a:solidFill>
              </a:rPr>
              <a:t>formula</a:t>
            </a:r>
          </a:p>
          <a:p>
            <a:pPr marL="0" lvl="0" indent="0">
              <a:buNone/>
            </a:pPr>
            <a:endParaRPr lang="en-US" dirty="0">
              <a:solidFill>
                <a:srgbClr val="000000"/>
              </a:solidFill>
            </a:endParaRPr>
          </a:p>
          <a:p>
            <a:r>
              <a:rPr lang="en-US" dirty="0" smtClean="0"/>
              <a:t>The portion of each claim </a:t>
            </a:r>
            <a:r>
              <a:rPr lang="en-US" u="sng" dirty="0" smtClean="0"/>
              <a:t>below</a:t>
            </a:r>
            <a:r>
              <a:rPr lang="en-US" dirty="0" smtClean="0"/>
              <a:t> the split point is considered the actual primary loss</a:t>
            </a:r>
          </a:p>
          <a:p>
            <a:pPr marL="0" indent="0">
              <a:buNone/>
            </a:pPr>
            <a:r>
              <a:rPr lang="en-US" dirty="0" smtClean="0"/>
              <a:t> </a:t>
            </a:r>
          </a:p>
          <a:p>
            <a:r>
              <a:rPr lang="en-US" dirty="0" smtClean="0">
                <a:solidFill>
                  <a:srgbClr val="000000"/>
                </a:solidFill>
              </a:rPr>
              <a:t>The </a:t>
            </a:r>
            <a:r>
              <a:rPr lang="en-US" dirty="0">
                <a:solidFill>
                  <a:srgbClr val="000000"/>
                </a:solidFill>
              </a:rPr>
              <a:t>portion of </a:t>
            </a:r>
            <a:r>
              <a:rPr lang="en-US" dirty="0" smtClean="0">
                <a:solidFill>
                  <a:srgbClr val="000000"/>
                </a:solidFill>
              </a:rPr>
              <a:t>each claim </a:t>
            </a:r>
            <a:r>
              <a:rPr lang="en-US" u="sng" dirty="0" smtClean="0">
                <a:solidFill>
                  <a:srgbClr val="000000"/>
                </a:solidFill>
              </a:rPr>
              <a:t>above</a:t>
            </a:r>
            <a:r>
              <a:rPr lang="en-US" dirty="0" smtClean="0">
                <a:solidFill>
                  <a:srgbClr val="000000"/>
                </a:solidFill>
              </a:rPr>
              <a:t> </a:t>
            </a:r>
            <a:r>
              <a:rPr lang="en-US" dirty="0">
                <a:solidFill>
                  <a:srgbClr val="000000"/>
                </a:solidFill>
              </a:rPr>
              <a:t>the split point is </a:t>
            </a:r>
            <a:r>
              <a:rPr lang="en-US" dirty="0" smtClean="0">
                <a:solidFill>
                  <a:srgbClr val="000000"/>
                </a:solidFill>
              </a:rPr>
              <a:t>considered the </a:t>
            </a:r>
            <a:r>
              <a:rPr lang="en-US" dirty="0">
                <a:solidFill>
                  <a:srgbClr val="000000"/>
                </a:solidFill>
              </a:rPr>
              <a:t>actual </a:t>
            </a:r>
            <a:r>
              <a:rPr lang="en-US" dirty="0" smtClean="0">
                <a:solidFill>
                  <a:srgbClr val="000000"/>
                </a:solidFill>
              </a:rPr>
              <a:t>excess loss</a:t>
            </a:r>
            <a:endParaRPr lang="en-US" dirty="0">
              <a:solidFill>
                <a:srgbClr val="000000"/>
              </a:solidFill>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54E1EF9D-AC13-4862-8C75-FF9392D996BE}" type="slidenum">
              <a:rPr lang="en-US" smtClean="0"/>
              <a:pPr/>
              <a:t>4</a:t>
            </a:fld>
            <a:endParaRPr lang="en-US" sz="1400"/>
          </a:p>
        </p:txBody>
      </p:sp>
    </p:spTree>
    <p:extLst>
      <p:ext uri="{BB962C8B-B14F-4D97-AF65-F5344CB8AC3E}">
        <p14:creationId xmlns:p14="http://schemas.microsoft.com/office/powerpoint/2010/main" val="101534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0005" name="AutoShape 5"/>
          <p:cNvCxnSpPr>
            <a:cxnSpLocks noChangeShapeType="1"/>
            <a:stCxn id="640004" idx="1"/>
            <a:endCxn id="640004" idx="3"/>
          </p:cNvCxnSpPr>
          <p:nvPr/>
        </p:nvCxnSpPr>
        <p:spPr bwMode="auto">
          <a:xfrm>
            <a:off x="4876800" y="2271712"/>
            <a:ext cx="3810000" cy="0"/>
          </a:xfrm>
          <a:prstGeom prst="straightConnector1">
            <a:avLst/>
          </a:prstGeom>
          <a:noFill/>
          <a:ln w="25400">
            <a:solidFill>
              <a:schemeClr val="tx1"/>
            </a:solidFill>
            <a:round/>
            <a:headEnd/>
            <a:tailEnd/>
          </a:ln>
          <a:effectLst/>
        </p:spPr>
      </p:cxnSp>
      <p:sp>
        <p:nvSpPr>
          <p:cNvPr id="640002" name="Text Box 2"/>
          <p:cNvSpPr txBox="1">
            <a:spLocks noChangeArrowheads="1"/>
          </p:cNvSpPr>
          <p:nvPr/>
        </p:nvSpPr>
        <p:spPr bwMode="auto">
          <a:xfrm>
            <a:off x="412125" y="1883232"/>
            <a:ext cx="3081270" cy="461665"/>
          </a:xfrm>
          <a:prstGeom prst="rect">
            <a:avLst/>
          </a:prstGeom>
          <a:noFill/>
          <a:ln w="12700">
            <a:noFill/>
            <a:miter lim="800000"/>
            <a:headEnd/>
            <a:tailEnd/>
          </a:ln>
          <a:effectLst/>
        </p:spPr>
        <p:txBody>
          <a:bodyPr wrap="square">
            <a:spAutoFit/>
          </a:bodyPr>
          <a:lstStyle/>
          <a:p>
            <a:pPr>
              <a:spcBef>
                <a:spcPct val="50000"/>
              </a:spcBef>
            </a:pPr>
            <a:r>
              <a:rPr lang="en-US" sz="2400" dirty="0" smtClean="0"/>
              <a:t>Current Mod Formula</a:t>
            </a:r>
            <a:endParaRPr lang="en-US" sz="2200" dirty="0"/>
          </a:p>
        </p:txBody>
      </p:sp>
      <p:sp>
        <p:nvSpPr>
          <p:cNvPr id="640003" name="AutoShape 3"/>
          <p:cNvSpPr>
            <a:spLocks noChangeArrowheads="1"/>
          </p:cNvSpPr>
          <p:nvPr/>
        </p:nvSpPr>
        <p:spPr bwMode="auto">
          <a:xfrm>
            <a:off x="3559406" y="2028825"/>
            <a:ext cx="823912" cy="485775"/>
          </a:xfrm>
          <a:prstGeom prst="rightArrow">
            <a:avLst>
              <a:gd name="adj1" fmla="val 50000"/>
              <a:gd name="adj2" fmla="val 42402"/>
            </a:avLst>
          </a:prstGeom>
          <a:solidFill>
            <a:schemeClr val="accent1"/>
          </a:solidFill>
          <a:ln w="12700">
            <a:solidFill>
              <a:schemeClr val="tx1"/>
            </a:solidFill>
            <a:miter lim="800000"/>
            <a:headEnd/>
            <a:tailEnd/>
          </a:ln>
          <a:effectLst/>
        </p:spPr>
        <p:txBody>
          <a:bodyPr wrap="none" anchor="ctr"/>
          <a:lstStyle/>
          <a:p>
            <a:endParaRPr lang="en-US" dirty="0"/>
          </a:p>
        </p:txBody>
      </p:sp>
      <p:sp>
        <p:nvSpPr>
          <p:cNvPr id="640007" name="Text Box 7"/>
          <p:cNvSpPr txBox="1">
            <a:spLocks noChangeArrowheads="1"/>
          </p:cNvSpPr>
          <p:nvPr/>
        </p:nvSpPr>
        <p:spPr bwMode="auto">
          <a:xfrm>
            <a:off x="841832" y="3340548"/>
            <a:ext cx="2510972" cy="2462213"/>
          </a:xfrm>
          <a:prstGeom prst="rect">
            <a:avLst/>
          </a:prstGeom>
          <a:noFill/>
          <a:ln w="12700">
            <a:noFill/>
            <a:miter lim="800000"/>
            <a:headEnd/>
            <a:tailEnd/>
          </a:ln>
          <a:effectLst/>
        </p:spPr>
        <p:txBody>
          <a:bodyPr wrap="square">
            <a:spAutoFit/>
          </a:bodyPr>
          <a:lstStyle/>
          <a:p>
            <a:pPr>
              <a:spcBef>
                <a:spcPct val="20000"/>
              </a:spcBef>
            </a:pPr>
            <a:r>
              <a:rPr lang="en-US" sz="2200" dirty="0"/>
              <a:t>A = Actual</a:t>
            </a:r>
          </a:p>
          <a:p>
            <a:pPr>
              <a:spcBef>
                <a:spcPct val="20000"/>
              </a:spcBef>
            </a:pPr>
            <a:r>
              <a:rPr lang="en-US" sz="2200" dirty="0"/>
              <a:t>E = Expected</a:t>
            </a:r>
          </a:p>
          <a:p>
            <a:pPr>
              <a:spcBef>
                <a:spcPct val="20000"/>
              </a:spcBef>
            </a:pPr>
            <a:r>
              <a:rPr lang="en-US" sz="2200" dirty="0"/>
              <a:t>p = primary</a:t>
            </a:r>
          </a:p>
          <a:p>
            <a:pPr>
              <a:spcBef>
                <a:spcPct val="20000"/>
              </a:spcBef>
            </a:pPr>
            <a:r>
              <a:rPr lang="en-US" sz="2200" dirty="0"/>
              <a:t>e = excess</a:t>
            </a:r>
          </a:p>
          <a:p>
            <a:pPr>
              <a:spcBef>
                <a:spcPct val="20000"/>
              </a:spcBef>
            </a:pPr>
            <a:r>
              <a:rPr lang="en-US" sz="2200" dirty="0"/>
              <a:t>B = Ballast</a:t>
            </a:r>
          </a:p>
          <a:p>
            <a:pPr>
              <a:spcBef>
                <a:spcPct val="20000"/>
              </a:spcBef>
            </a:pPr>
            <a:r>
              <a:rPr lang="en-US" sz="2200" dirty="0"/>
              <a:t>W = Weight</a:t>
            </a:r>
          </a:p>
        </p:txBody>
      </p:sp>
      <p:sp>
        <p:nvSpPr>
          <p:cNvPr id="11" name="Title 1"/>
          <p:cNvSpPr txBox="1">
            <a:spLocks/>
          </p:cNvSpPr>
          <p:nvPr/>
        </p:nvSpPr>
        <p:spPr>
          <a:xfrm>
            <a:off x="1" y="304800"/>
            <a:ext cx="9144000" cy="1143000"/>
          </a:xfrm>
          <a:prstGeom prst="rect">
            <a:avLst/>
          </a:prstGeom>
        </p:spPr>
        <p:txBody>
          <a:bodyPr anchor="t"/>
          <a:lstStyle>
            <a:lvl1pPr algn="ctr" rtl="0" fontAlgn="base">
              <a:spcBef>
                <a:spcPct val="0"/>
              </a:spcBef>
              <a:spcAft>
                <a:spcPct val="0"/>
              </a:spcAft>
              <a:defRPr sz="3200" b="1">
                <a:solidFill>
                  <a:srgbClr val="3366CC"/>
                </a:solidFill>
                <a:latin typeface="+mj-lt"/>
                <a:ea typeface="+mj-ea"/>
                <a:cs typeface="+mj-cs"/>
              </a:defRPr>
            </a:lvl1pPr>
            <a:lvl2pPr algn="ctr" rtl="0" fontAlgn="base">
              <a:spcBef>
                <a:spcPct val="0"/>
              </a:spcBef>
              <a:spcAft>
                <a:spcPct val="0"/>
              </a:spcAft>
              <a:defRPr sz="3200" b="1">
                <a:solidFill>
                  <a:srgbClr val="3366CC"/>
                </a:solidFill>
                <a:latin typeface="Arial" charset="0"/>
              </a:defRPr>
            </a:lvl2pPr>
            <a:lvl3pPr algn="ctr" rtl="0" fontAlgn="base">
              <a:spcBef>
                <a:spcPct val="0"/>
              </a:spcBef>
              <a:spcAft>
                <a:spcPct val="0"/>
              </a:spcAft>
              <a:defRPr sz="3200" b="1">
                <a:solidFill>
                  <a:srgbClr val="3366CC"/>
                </a:solidFill>
                <a:latin typeface="Arial" charset="0"/>
              </a:defRPr>
            </a:lvl3pPr>
            <a:lvl4pPr algn="ctr" rtl="0" fontAlgn="base">
              <a:spcBef>
                <a:spcPct val="0"/>
              </a:spcBef>
              <a:spcAft>
                <a:spcPct val="0"/>
              </a:spcAft>
              <a:defRPr sz="3200" b="1">
                <a:solidFill>
                  <a:srgbClr val="3366CC"/>
                </a:solidFill>
                <a:latin typeface="Arial" charset="0"/>
              </a:defRPr>
            </a:lvl4pPr>
            <a:lvl5pPr algn="ctr" rtl="0" fontAlgn="base">
              <a:spcBef>
                <a:spcPct val="0"/>
              </a:spcBef>
              <a:spcAft>
                <a:spcPct val="0"/>
              </a:spcAft>
              <a:defRPr sz="3200" b="1">
                <a:solidFill>
                  <a:srgbClr val="3366CC"/>
                </a:solidFill>
                <a:latin typeface="Arial" charset="0"/>
              </a:defRPr>
            </a:lvl5pPr>
            <a:lvl6pPr marL="457200" algn="ctr" rtl="0" fontAlgn="base">
              <a:spcBef>
                <a:spcPct val="0"/>
              </a:spcBef>
              <a:spcAft>
                <a:spcPct val="0"/>
              </a:spcAft>
              <a:defRPr sz="3200" b="1">
                <a:solidFill>
                  <a:srgbClr val="3366CC"/>
                </a:solidFill>
                <a:latin typeface="Arial" charset="0"/>
              </a:defRPr>
            </a:lvl6pPr>
            <a:lvl7pPr marL="914400" algn="ctr" rtl="0" fontAlgn="base">
              <a:spcBef>
                <a:spcPct val="0"/>
              </a:spcBef>
              <a:spcAft>
                <a:spcPct val="0"/>
              </a:spcAft>
              <a:defRPr sz="3200" b="1">
                <a:solidFill>
                  <a:srgbClr val="3366CC"/>
                </a:solidFill>
                <a:latin typeface="Arial" charset="0"/>
              </a:defRPr>
            </a:lvl7pPr>
            <a:lvl8pPr marL="1371600" algn="ctr" rtl="0" fontAlgn="base">
              <a:spcBef>
                <a:spcPct val="0"/>
              </a:spcBef>
              <a:spcAft>
                <a:spcPct val="0"/>
              </a:spcAft>
              <a:defRPr sz="3200" b="1">
                <a:solidFill>
                  <a:srgbClr val="3366CC"/>
                </a:solidFill>
                <a:latin typeface="Arial" charset="0"/>
              </a:defRPr>
            </a:lvl8pPr>
            <a:lvl9pPr marL="1828800" algn="ctr" rtl="0" fontAlgn="base">
              <a:spcBef>
                <a:spcPct val="0"/>
              </a:spcBef>
              <a:spcAft>
                <a:spcPct val="0"/>
              </a:spcAft>
              <a:defRPr sz="3200" b="1">
                <a:solidFill>
                  <a:srgbClr val="3366CC"/>
                </a:solidFill>
                <a:latin typeface="Arial" charset="0"/>
              </a:defRPr>
            </a:lvl9pPr>
          </a:lstStyle>
          <a:p>
            <a:r>
              <a:rPr lang="en-US" dirty="0" smtClean="0"/>
              <a:t>Experience Rating Formula</a:t>
            </a:r>
            <a:br>
              <a:rPr lang="en-US" dirty="0" smtClean="0"/>
            </a:br>
            <a:endParaRPr lang="en-US" sz="2800" dirty="0" smtClean="0">
              <a:solidFill>
                <a:schemeClr val="tx1"/>
              </a:solidFill>
              <a:latin typeface="Arial" charset="0"/>
            </a:endParaRPr>
          </a:p>
        </p:txBody>
      </p:sp>
      <p:sp>
        <p:nvSpPr>
          <p:cNvPr id="16" name="TextBox 15"/>
          <p:cNvSpPr txBox="1"/>
          <p:nvPr/>
        </p:nvSpPr>
        <p:spPr>
          <a:xfrm>
            <a:off x="3559406" y="3425370"/>
            <a:ext cx="5225142" cy="2800767"/>
          </a:xfrm>
          <a:prstGeom prst="rect">
            <a:avLst/>
          </a:prstGeom>
          <a:noFill/>
        </p:spPr>
        <p:txBody>
          <a:bodyPr wrap="square" rtlCol="0">
            <a:spAutoFit/>
          </a:bodyPr>
          <a:lstStyle/>
          <a:p>
            <a:pPr marL="115888" indent="-115888">
              <a:buFont typeface="Arial" pitchFamily="34" charset="0"/>
              <a:buChar char="•"/>
            </a:pPr>
            <a:r>
              <a:rPr lang="en-US" sz="2200" dirty="0" smtClean="0"/>
              <a:t>Actual losses are split into primary and excess components based on the split point.</a:t>
            </a:r>
          </a:p>
          <a:p>
            <a:pPr marL="115888" indent="-115888">
              <a:buFont typeface="Arial" pitchFamily="34" charset="0"/>
              <a:buChar char="•"/>
            </a:pPr>
            <a:r>
              <a:rPr lang="en-US" sz="2200" dirty="0" smtClean="0"/>
              <a:t>Expected losses are split into primary and excess components based on the D-ratio</a:t>
            </a:r>
          </a:p>
          <a:p>
            <a:pPr marL="115888" indent="-115888">
              <a:buFont typeface="Arial" pitchFamily="34" charset="0"/>
              <a:buChar char="•"/>
            </a:pPr>
            <a:r>
              <a:rPr lang="en-US" sz="2200" dirty="0" smtClean="0"/>
              <a:t>D-ratio represents the expected % of primary loss for a class code: </a:t>
            </a:r>
          </a:p>
          <a:p>
            <a:r>
              <a:rPr lang="en-US" sz="2200" dirty="0">
                <a:solidFill>
                  <a:srgbClr val="000000"/>
                </a:solidFill>
              </a:rPr>
              <a:t>	</a:t>
            </a:r>
            <a:r>
              <a:rPr lang="en-US" sz="2000" dirty="0" err="1" smtClean="0">
                <a:solidFill>
                  <a:srgbClr val="000000"/>
                </a:solidFill>
              </a:rPr>
              <a:t>E</a:t>
            </a:r>
            <a:r>
              <a:rPr lang="en-US" sz="2000" baseline="-25000" dirty="0" err="1" smtClean="0">
                <a:solidFill>
                  <a:srgbClr val="000000"/>
                </a:solidFill>
              </a:rPr>
              <a:t>e</a:t>
            </a:r>
            <a:r>
              <a:rPr lang="en-US" sz="2000" baseline="-25000" dirty="0" smtClean="0">
                <a:solidFill>
                  <a:srgbClr val="000000"/>
                </a:solidFill>
              </a:rPr>
              <a:t> </a:t>
            </a:r>
            <a:r>
              <a:rPr lang="en-US" sz="2000" dirty="0">
                <a:solidFill>
                  <a:srgbClr val="000000"/>
                </a:solidFill>
              </a:rPr>
              <a:t>= (1.0 – </a:t>
            </a:r>
            <a:r>
              <a:rPr lang="en-US" sz="2000" dirty="0" smtClean="0">
                <a:solidFill>
                  <a:srgbClr val="000000"/>
                </a:solidFill>
              </a:rPr>
              <a:t>D) x E</a:t>
            </a:r>
            <a:endParaRPr lang="en-US" sz="2200" dirty="0" smtClean="0"/>
          </a:p>
          <a:p>
            <a:r>
              <a:rPr lang="en-US" sz="2200" dirty="0" smtClean="0"/>
              <a:t>	</a:t>
            </a:r>
            <a:r>
              <a:rPr lang="en-US" sz="2200" dirty="0"/>
              <a:t>	</a:t>
            </a:r>
            <a:endParaRPr lang="en-US" sz="2200" dirty="0" smtClean="0"/>
          </a:p>
        </p:txBody>
      </p:sp>
      <p:sp>
        <p:nvSpPr>
          <p:cNvPr id="640004" name="Text Box 4"/>
          <p:cNvSpPr txBox="1">
            <a:spLocks noChangeArrowheads="1"/>
          </p:cNvSpPr>
          <p:nvPr/>
        </p:nvSpPr>
        <p:spPr bwMode="auto">
          <a:xfrm>
            <a:off x="4876800" y="1819280"/>
            <a:ext cx="3810000" cy="904863"/>
          </a:xfrm>
          <a:prstGeom prst="rect">
            <a:avLst/>
          </a:prstGeom>
          <a:noFill/>
          <a:ln w="12700">
            <a:noFill/>
            <a:miter lim="800000"/>
            <a:headEnd/>
            <a:tailEnd/>
          </a:ln>
          <a:effectLst/>
        </p:spPr>
        <p:txBody>
          <a:bodyPr>
            <a:spAutoFit/>
          </a:bodyPr>
          <a:lstStyle/>
          <a:p>
            <a:pPr algn="ctr">
              <a:spcBef>
                <a:spcPct val="20000"/>
              </a:spcBef>
            </a:pPr>
            <a:r>
              <a:rPr lang="en-US" sz="2400" dirty="0" err="1">
                <a:solidFill>
                  <a:srgbClr val="0070C0"/>
                </a:solidFill>
              </a:rPr>
              <a:t>A</a:t>
            </a:r>
            <a:r>
              <a:rPr lang="en-US" sz="2800" baseline="-25000" dirty="0" err="1">
                <a:solidFill>
                  <a:srgbClr val="0070C0"/>
                </a:solidFill>
              </a:rPr>
              <a:t>p</a:t>
            </a:r>
            <a:r>
              <a:rPr lang="en-US" sz="2400" dirty="0">
                <a:solidFill>
                  <a:srgbClr val="0070C0"/>
                </a:solidFill>
              </a:rPr>
              <a:t> + </a:t>
            </a:r>
            <a:r>
              <a:rPr lang="en-US" sz="2400" dirty="0" err="1">
                <a:solidFill>
                  <a:srgbClr val="0070C0"/>
                </a:solidFill>
              </a:rPr>
              <a:t>A</a:t>
            </a:r>
            <a:r>
              <a:rPr lang="en-US" sz="2800" baseline="-25000" dirty="0" err="1">
                <a:solidFill>
                  <a:srgbClr val="0070C0"/>
                </a:solidFill>
              </a:rPr>
              <a:t>e</a:t>
            </a:r>
            <a:r>
              <a:rPr lang="en-US" sz="2400" dirty="0">
                <a:solidFill>
                  <a:srgbClr val="0070C0"/>
                </a:solidFill>
              </a:rPr>
              <a:t>(W) </a:t>
            </a:r>
            <a:r>
              <a:rPr lang="en-US" sz="2400" dirty="0"/>
              <a:t>+ </a:t>
            </a:r>
            <a:r>
              <a:rPr lang="en-US" sz="2400" dirty="0" err="1" smtClean="0"/>
              <a:t>E</a:t>
            </a:r>
            <a:r>
              <a:rPr lang="en-US" sz="2800" baseline="-25000" dirty="0" err="1" smtClean="0"/>
              <a:t>e</a:t>
            </a:r>
            <a:r>
              <a:rPr lang="en-US" sz="2400" dirty="0" smtClean="0"/>
              <a:t>(1-W</a:t>
            </a:r>
            <a:r>
              <a:rPr lang="en-US" sz="2400" dirty="0"/>
              <a:t>) </a:t>
            </a:r>
            <a:r>
              <a:rPr lang="en-US" sz="2400" dirty="0" smtClean="0"/>
              <a:t>+ B</a:t>
            </a:r>
            <a:endParaRPr lang="en-US" sz="2400" dirty="0"/>
          </a:p>
          <a:p>
            <a:pPr algn="ctr">
              <a:spcBef>
                <a:spcPct val="20000"/>
              </a:spcBef>
            </a:pPr>
            <a:r>
              <a:rPr lang="en-US" sz="2400" dirty="0"/>
              <a:t>E + B</a:t>
            </a:r>
          </a:p>
        </p:txBody>
      </p:sp>
      <p:sp>
        <p:nvSpPr>
          <p:cNvPr id="14" name="Slide Number Placeholder 7"/>
          <p:cNvSpPr>
            <a:spLocks noGrp="1"/>
          </p:cNvSpPr>
          <p:nvPr>
            <p:ph type="sldNum" sz="quarter" idx="4294967295"/>
          </p:nvPr>
        </p:nvSpPr>
        <p:spPr>
          <a:xfrm>
            <a:off x="7086600" y="6309360"/>
            <a:ext cx="1371600" cy="457200"/>
          </a:xfrm>
          <a:prstGeom prst="rect">
            <a:avLst/>
          </a:prstGeom>
        </p:spPr>
        <p:txBody>
          <a:bodyPr/>
          <a:lstStyle/>
          <a:p>
            <a:pPr algn="ctr"/>
            <a:fld id="{1AD09B6C-1D73-455C-B4ED-58579DD700B3}" type="slidenum">
              <a:rPr lang="en-US" smtClean="0">
                <a:latin typeface="Arial" pitchFamily="34" charset="0"/>
                <a:cs typeface="Arial" pitchFamily="34" charset="0"/>
              </a:rPr>
              <a:pPr algn="ctr"/>
              <a:t>5</a:t>
            </a:fld>
            <a:endParaRPr lang="en-US" dirty="0">
              <a:latin typeface="Arial" pitchFamily="34" charset="0"/>
              <a:cs typeface="Arial" pitchFamily="34" charset="0"/>
            </a:endParaRPr>
          </a:p>
        </p:txBody>
      </p:sp>
    </p:spTree>
    <p:extLst>
      <p:ext uri="{BB962C8B-B14F-4D97-AF65-F5344CB8AC3E}">
        <p14:creationId xmlns:p14="http://schemas.microsoft.com/office/powerpoint/2010/main" val="1188892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35125" y="1665890"/>
            <a:ext cx="8188075" cy="4191000"/>
          </a:xfrm>
        </p:spPr>
        <p:txBody>
          <a:bodyPr>
            <a:normAutofit/>
          </a:bodyPr>
          <a:lstStyle/>
          <a:p>
            <a:pPr marL="342860" indent="-342860">
              <a:lnSpc>
                <a:spcPct val="110000"/>
              </a:lnSpc>
              <a:spcBef>
                <a:spcPts val="1800"/>
              </a:spcBef>
              <a:spcAft>
                <a:spcPts val="1800"/>
              </a:spcAft>
              <a:buClr>
                <a:schemeClr val="tx1"/>
              </a:buClr>
              <a:defRPr/>
            </a:pPr>
            <a:r>
              <a:rPr lang="en-US" sz="2300" dirty="0" smtClean="0"/>
              <a:t>Increase the split point</a:t>
            </a:r>
          </a:p>
          <a:p>
            <a:pPr marL="342860" indent="-342860">
              <a:lnSpc>
                <a:spcPct val="110000"/>
              </a:lnSpc>
              <a:spcBef>
                <a:spcPts val="1800"/>
              </a:spcBef>
              <a:spcAft>
                <a:spcPts val="1800"/>
              </a:spcAft>
              <a:buClr>
                <a:schemeClr val="tx1"/>
              </a:buClr>
              <a:defRPr/>
            </a:pPr>
            <a:r>
              <a:rPr lang="en-US" sz="2300" dirty="0" smtClean="0"/>
              <a:t>Index the split point so future increases are automatic</a:t>
            </a:r>
          </a:p>
          <a:p>
            <a:pPr marL="342860" indent="-342860">
              <a:lnSpc>
                <a:spcPct val="110000"/>
              </a:lnSpc>
              <a:spcBef>
                <a:spcPts val="1800"/>
              </a:spcBef>
              <a:spcAft>
                <a:spcPts val="1800"/>
              </a:spcAft>
              <a:buClr>
                <a:schemeClr val="tx1"/>
              </a:buClr>
              <a:defRPr/>
            </a:pPr>
            <a:r>
              <a:rPr lang="en-US" sz="2300" dirty="0" smtClean="0"/>
              <a:t>Revise the maximum modification formula/cap so the maximum mod is not less than 1.10 </a:t>
            </a:r>
          </a:p>
          <a:p>
            <a:pPr marL="342860" indent="-342860">
              <a:lnSpc>
                <a:spcPct val="110000"/>
              </a:lnSpc>
              <a:spcBef>
                <a:spcPts val="1800"/>
              </a:spcBef>
              <a:spcAft>
                <a:spcPts val="1800"/>
              </a:spcAft>
              <a:buClr>
                <a:schemeClr val="tx1"/>
              </a:buClr>
              <a:defRPr/>
            </a:pPr>
            <a:r>
              <a:rPr lang="en-US" sz="2300" dirty="0" smtClean="0"/>
              <a:t>Experience rating changes will be premium neutral statewide</a:t>
            </a:r>
            <a:endParaRPr lang="en-US" sz="2100" dirty="0" smtClean="0"/>
          </a:p>
        </p:txBody>
      </p:sp>
      <p:sp>
        <p:nvSpPr>
          <p:cNvPr id="8" name="Title 1"/>
          <p:cNvSpPr>
            <a:spLocks noGrp="1"/>
          </p:cNvSpPr>
          <p:nvPr>
            <p:ph type="title"/>
          </p:nvPr>
        </p:nvSpPr>
        <p:spPr>
          <a:xfrm>
            <a:off x="1" y="304800"/>
            <a:ext cx="9144000" cy="1143000"/>
          </a:xfrm>
        </p:spPr>
        <p:txBody>
          <a:bodyPr anchor="t"/>
          <a:lstStyle/>
          <a:p>
            <a:r>
              <a:rPr lang="en-US" dirty="0" smtClean="0"/>
              <a:t>Experience Rating Plan</a:t>
            </a:r>
            <a:br>
              <a:rPr lang="en-US" dirty="0" smtClean="0"/>
            </a:br>
            <a:r>
              <a:rPr lang="en-US" sz="2800" dirty="0" smtClean="0"/>
              <a:t>Changes Reflected in NCCI Item Filing E-1402</a:t>
            </a:r>
            <a:endParaRPr lang="en-US" sz="2800" dirty="0" smtClean="0">
              <a:solidFill>
                <a:schemeClr val="tx1"/>
              </a:solidFill>
              <a:latin typeface="Arial" charset="0"/>
            </a:endParaRPr>
          </a:p>
        </p:txBody>
      </p:sp>
      <p:sp>
        <p:nvSpPr>
          <p:cNvPr id="7" name="Slide Number Placeholder 7"/>
          <p:cNvSpPr>
            <a:spLocks noGrp="1"/>
          </p:cNvSpPr>
          <p:nvPr>
            <p:ph type="sldNum" sz="quarter" idx="4294967295"/>
          </p:nvPr>
        </p:nvSpPr>
        <p:spPr>
          <a:xfrm>
            <a:off x="7086600" y="6309360"/>
            <a:ext cx="1371600" cy="457200"/>
          </a:xfrm>
          <a:prstGeom prst="rect">
            <a:avLst/>
          </a:prstGeom>
        </p:spPr>
        <p:txBody>
          <a:bodyPr/>
          <a:lstStyle/>
          <a:p>
            <a:pPr algn="ctr"/>
            <a:fld id="{1AD09B6C-1D73-455C-B4ED-58579DD700B3}" type="slidenum">
              <a:rPr lang="en-US" sz="1200" smtClean="0">
                <a:latin typeface="Arial" pitchFamily="34" charset="0"/>
                <a:cs typeface="Arial" pitchFamily="34" charset="0"/>
              </a:rPr>
              <a:pPr algn="ctr"/>
              <a:t>6</a:t>
            </a:fld>
            <a:endParaRPr lang="en-US" sz="1200" dirty="0">
              <a:latin typeface="Arial" pitchFamily="34" charset="0"/>
              <a:cs typeface="Arial" pitchFamily="34" charset="0"/>
            </a:endParaRPr>
          </a:p>
        </p:txBody>
      </p:sp>
    </p:spTree>
    <p:extLst>
      <p:ext uri="{BB962C8B-B14F-4D97-AF65-F5344CB8AC3E}">
        <p14:creationId xmlns:p14="http://schemas.microsoft.com/office/powerpoint/2010/main" val="23992014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53628" y="1354002"/>
            <a:ext cx="7727324" cy="4454494"/>
          </a:xfrm>
        </p:spPr>
        <p:txBody>
          <a:bodyPr>
            <a:noAutofit/>
          </a:bodyPr>
          <a:lstStyle/>
          <a:p>
            <a:pPr marL="342860" indent="-342860">
              <a:spcBef>
                <a:spcPts val="0"/>
              </a:spcBef>
              <a:spcAft>
                <a:spcPts val="1200"/>
              </a:spcAft>
              <a:buClr>
                <a:schemeClr val="tx1"/>
              </a:buClr>
              <a:defRPr/>
            </a:pPr>
            <a:r>
              <a:rPr lang="en-US" sz="2300" dirty="0"/>
              <a:t>Effective on the loss cost/rate effective date for each state beginning with 1/1/13 filings</a:t>
            </a:r>
          </a:p>
          <a:p>
            <a:pPr marL="342860" indent="-342860">
              <a:spcBef>
                <a:spcPts val="0"/>
              </a:spcBef>
              <a:spcAft>
                <a:spcPts val="1200"/>
              </a:spcAft>
              <a:buClr>
                <a:schemeClr val="tx1"/>
              </a:buClr>
              <a:defRPr/>
            </a:pPr>
            <a:r>
              <a:rPr lang="en-US" sz="2300" dirty="0"/>
              <a:t>Transition program will phase in the split point change</a:t>
            </a:r>
          </a:p>
          <a:p>
            <a:pPr marL="761960" lvl="1" indent="-342860">
              <a:lnSpc>
                <a:spcPct val="110000"/>
              </a:lnSpc>
              <a:spcBef>
                <a:spcPts val="0"/>
              </a:spcBef>
              <a:spcAft>
                <a:spcPts val="0"/>
              </a:spcAft>
              <a:buClr>
                <a:schemeClr val="tx1"/>
              </a:buClr>
              <a:defRPr/>
            </a:pPr>
            <a:r>
              <a:rPr lang="en-US" sz="1800" dirty="0"/>
              <a:t>In the first year of implementation, the split point will be increased to $10,000</a:t>
            </a:r>
          </a:p>
          <a:p>
            <a:pPr marL="761960" lvl="1" indent="-342860">
              <a:lnSpc>
                <a:spcPct val="110000"/>
              </a:lnSpc>
              <a:spcBef>
                <a:spcPts val="0"/>
              </a:spcBef>
              <a:spcAft>
                <a:spcPts val="0"/>
              </a:spcAft>
              <a:buClr>
                <a:schemeClr val="tx1"/>
              </a:buClr>
              <a:defRPr/>
            </a:pPr>
            <a:r>
              <a:rPr lang="en-US" sz="1800" dirty="0"/>
              <a:t>In the following year, the split point will be increased to $13,500 </a:t>
            </a:r>
          </a:p>
          <a:p>
            <a:pPr marL="761960" lvl="1" indent="-342860">
              <a:lnSpc>
                <a:spcPct val="110000"/>
              </a:lnSpc>
              <a:spcBef>
                <a:spcPts val="0"/>
              </a:spcBef>
              <a:spcAft>
                <a:spcPts val="0"/>
              </a:spcAft>
              <a:buClr>
                <a:schemeClr val="tx1"/>
              </a:buClr>
              <a:defRPr/>
            </a:pPr>
            <a:r>
              <a:rPr lang="en-US" sz="1800" dirty="0"/>
              <a:t>In the third year, the split point will be increased to the indicated split point of $15,000 plus 2 years of inflation adjustment (rounded to the nearest 500)</a:t>
            </a:r>
            <a:r>
              <a:rPr lang="en-US" sz="1600" dirty="0"/>
              <a:t>  </a:t>
            </a:r>
          </a:p>
          <a:p>
            <a:pPr marL="342860" indent="-342860">
              <a:spcBef>
                <a:spcPts val="0"/>
              </a:spcBef>
              <a:spcAft>
                <a:spcPts val="1200"/>
              </a:spcAft>
              <a:buClr>
                <a:schemeClr val="tx1"/>
              </a:buClr>
              <a:defRPr/>
            </a:pPr>
            <a:r>
              <a:rPr lang="en-US" sz="2300" dirty="0"/>
              <a:t>In subsequent years’ filings, the split point will be increased as </a:t>
            </a:r>
            <a:r>
              <a:rPr lang="en-US" sz="2300" dirty="0" smtClean="0"/>
              <a:t>indicated</a:t>
            </a:r>
          </a:p>
          <a:p>
            <a:pPr marL="342860" indent="-342860">
              <a:spcBef>
                <a:spcPts val="0"/>
              </a:spcBef>
              <a:spcAft>
                <a:spcPts val="1200"/>
              </a:spcAft>
              <a:buClr>
                <a:schemeClr val="tx1"/>
              </a:buClr>
              <a:defRPr/>
            </a:pPr>
            <a:r>
              <a:rPr lang="en-US" sz="2300" dirty="0" smtClean="0">
                <a:solidFill>
                  <a:srgbClr val="000000"/>
                </a:solidFill>
              </a:rPr>
              <a:t>The </a:t>
            </a:r>
            <a:r>
              <a:rPr lang="en-US" sz="2300" dirty="0">
                <a:solidFill>
                  <a:srgbClr val="000000"/>
                </a:solidFill>
              </a:rPr>
              <a:t>status as of </a:t>
            </a:r>
            <a:r>
              <a:rPr lang="en-US" sz="2300" dirty="0" smtClean="0">
                <a:solidFill>
                  <a:srgbClr val="000000"/>
                </a:solidFill>
              </a:rPr>
              <a:t>2/17/12</a:t>
            </a:r>
            <a:r>
              <a:rPr lang="en-US" sz="2300" dirty="0">
                <a:solidFill>
                  <a:srgbClr val="000000"/>
                </a:solidFill>
              </a:rPr>
              <a:t>: </a:t>
            </a:r>
            <a:r>
              <a:rPr lang="en-US" sz="2100" dirty="0">
                <a:solidFill>
                  <a:srgbClr val="000000"/>
                </a:solidFill>
              </a:rPr>
              <a:t> </a:t>
            </a:r>
            <a:r>
              <a:rPr lang="en-US" i="1" dirty="0">
                <a:solidFill>
                  <a:srgbClr val="000000"/>
                </a:solidFill>
              </a:rPr>
              <a:t>33 approvals, 0 disapprovals, 6 pending (</a:t>
            </a:r>
            <a:r>
              <a:rPr lang="it-IT" i="1" dirty="0">
                <a:solidFill>
                  <a:srgbClr val="000000"/>
                </a:solidFill>
              </a:rPr>
              <a:t>CO, CT, FL, IL, MA, MO)</a:t>
            </a:r>
            <a:endParaRPr lang="en-US" i="1" dirty="0">
              <a:solidFill>
                <a:srgbClr val="000000"/>
              </a:solidFill>
            </a:endParaRPr>
          </a:p>
          <a:p>
            <a:pPr marL="342860" indent="-342860">
              <a:spcBef>
                <a:spcPts val="0"/>
              </a:spcBef>
              <a:spcAft>
                <a:spcPts val="1200"/>
              </a:spcAft>
              <a:buClr>
                <a:schemeClr val="tx1"/>
              </a:buClr>
              <a:defRPr/>
            </a:pPr>
            <a:endParaRPr lang="en-US" sz="2300" dirty="0"/>
          </a:p>
          <a:p>
            <a:pPr marL="342860" indent="-342860">
              <a:lnSpc>
                <a:spcPct val="110000"/>
              </a:lnSpc>
              <a:spcBef>
                <a:spcPts val="0"/>
              </a:spcBef>
              <a:spcAft>
                <a:spcPts val="0"/>
              </a:spcAft>
              <a:buClr>
                <a:schemeClr val="tx1"/>
              </a:buClr>
              <a:defRPr/>
            </a:pPr>
            <a:endParaRPr lang="en-US" sz="2300" dirty="0" smtClean="0"/>
          </a:p>
          <a:p>
            <a:pPr marL="342860" indent="-342860">
              <a:lnSpc>
                <a:spcPct val="110000"/>
              </a:lnSpc>
              <a:spcBef>
                <a:spcPts val="0"/>
              </a:spcBef>
              <a:spcAft>
                <a:spcPts val="0"/>
              </a:spcAft>
              <a:buClr>
                <a:schemeClr val="tx1"/>
              </a:buClr>
              <a:defRPr/>
            </a:pPr>
            <a:endParaRPr lang="en-US" sz="2300" dirty="0" smtClean="0"/>
          </a:p>
          <a:p>
            <a:pPr marL="342860" indent="-342860">
              <a:lnSpc>
                <a:spcPct val="110000"/>
              </a:lnSpc>
              <a:spcBef>
                <a:spcPts val="0"/>
              </a:spcBef>
              <a:spcAft>
                <a:spcPts val="0"/>
              </a:spcAft>
              <a:buClr>
                <a:schemeClr val="tx1"/>
              </a:buClr>
              <a:defRPr/>
            </a:pPr>
            <a:endParaRPr lang="en-US" sz="2300" dirty="0"/>
          </a:p>
        </p:txBody>
      </p:sp>
      <p:sp>
        <p:nvSpPr>
          <p:cNvPr id="8" name="Title 1"/>
          <p:cNvSpPr>
            <a:spLocks noGrp="1"/>
          </p:cNvSpPr>
          <p:nvPr>
            <p:ph type="title"/>
          </p:nvPr>
        </p:nvSpPr>
        <p:spPr>
          <a:xfrm>
            <a:off x="0" y="233916"/>
            <a:ext cx="9144000" cy="1143000"/>
          </a:xfrm>
        </p:spPr>
        <p:txBody>
          <a:bodyPr anchor="ctr"/>
          <a:lstStyle/>
          <a:p>
            <a:r>
              <a:rPr lang="en-US" dirty="0" smtClean="0"/>
              <a:t>Experience Rating Plan</a:t>
            </a:r>
            <a:br>
              <a:rPr lang="en-US" dirty="0" smtClean="0"/>
            </a:br>
            <a:r>
              <a:rPr lang="en-US" dirty="0" smtClean="0"/>
              <a:t>Item Filing E-1402 Timeline</a:t>
            </a:r>
            <a:endParaRPr lang="en-US" sz="2800" dirty="0" smtClean="0">
              <a:solidFill>
                <a:schemeClr val="tx1"/>
              </a:solidFill>
              <a:latin typeface="Arial" charset="0"/>
            </a:endParaRPr>
          </a:p>
        </p:txBody>
      </p:sp>
      <p:sp>
        <p:nvSpPr>
          <p:cNvPr id="7" name="Slide Number Placeholder 7"/>
          <p:cNvSpPr>
            <a:spLocks noGrp="1"/>
          </p:cNvSpPr>
          <p:nvPr>
            <p:ph type="sldNum" sz="quarter" idx="4294967295"/>
          </p:nvPr>
        </p:nvSpPr>
        <p:spPr>
          <a:xfrm>
            <a:off x="7086600" y="6309360"/>
            <a:ext cx="1371600" cy="457200"/>
          </a:xfrm>
          <a:prstGeom prst="rect">
            <a:avLst/>
          </a:prstGeom>
        </p:spPr>
        <p:txBody>
          <a:bodyPr/>
          <a:lstStyle/>
          <a:p>
            <a:pPr algn="ctr"/>
            <a:fld id="{1AD09B6C-1D73-455C-B4ED-58579DD700B3}" type="slidenum">
              <a:rPr lang="en-US" sz="1200" smtClean="0">
                <a:latin typeface="Arial" pitchFamily="34" charset="0"/>
                <a:cs typeface="Arial" pitchFamily="34" charset="0"/>
              </a:rPr>
              <a:pPr algn="ctr"/>
              <a:t>7</a:t>
            </a:fld>
            <a:endParaRPr lang="en-US" sz="1200" dirty="0">
              <a:latin typeface="Arial" pitchFamily="34" charset="0"/>
              <a:cs typeface="Arial" pitchFamily="34" charset="0"/>
            </a:endParaRPr>
          </a:p>
        </p:txBody>
      </p:sp>
    </p:spTree>
    <p:extLst>
      <p:ext uri="{BB962C8B-B14F-4D97-AF65-F5344CB8AC3E}">
        <p14:creationId xmlns:p14="http://schemas.microsoft.com/office/powerpoint/2010/main" val="19113555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889" y="2482923"/>
            <a:ext cx="7772400" cy="1038226"/>
          </a:xfrm>
        </p:spPr>
        <p:txBody>
          <a:bodyPr/>
          <a:lstStyle/>
          <a:p>
            <a:r>
              <a:rPr lang="en-US" dirty="0">
                <a:solidFill>
                  <a:srgbClr val="000000"/>
                </a:solidFill>
              </a:rPr>
              <a:t>What </a:t>
            </a:r>
            <a:r>
              <a:rPr lang="en-US" dirty="0" smtClean="0">
                <a:solidFill>
                  <a:srgbClr val="000000"/>
                </a:solidFill>
              </a:rPr>
              <a:t>Prompted the Changes?</a:t>
            </a:r>
            <a:br>
              <a:rPr lang="en-US" dirty="0" smtClean="0">
                <a:solidFill>
                  <a:srgbClr val="000000"/>
                </a:solidFill>
              </a:rPr>
            </a:br>
            <a:r>
              <a:rPr lang="en-US" dirty="0" smtClean="0">
                <a:solidFill>
                  <a:srgbClr val="000000"/>
                </a:solidFill>
              </a:rPr>
              <a:t>NCCI’s Review of the Plan</a:t>
            </a:r>
            <a:endParaRPr lang="en-US" dirty="0"/>
          </a:p>
        </p:txBody>
      </p:sp>
      <p:sp>
        <p:nvSpPr>
          <p:cNvPr id="4" name="Slide Number Placeholder 3"/>
          <p:cNvSpPr>
            <a:spLocks noGrp="1"/>
          </p:cNvSpPr>
          <p:nvPr>
            <p:ph type="sldNum" sz="quarter" idx="10"/>
          </p:nvPr>
        </p:nvSpPr>
        <p:spPr/>
        <p:txBody>
          <a:bodyPr/>
          <a:lstStyle/>
          <a:p>
            <a:fld id="{54E1EF9D-AC13-4862-8C75-FF9392D996BE}" type="slidenum">
              <a:rPr lang="en-US" smtClean="0"/>
              <a:pPr/>
              <a:t>8</a:t>
            </a:fld>
            <a:endParaRPr lang="en-US" sz="1400"/>
          </a:p>
        </p:txBody>
      </p:sp>
    </p:spTree>
    <p:extLst>
      <p:ext uri="{BB962C8B-B14F-4D97-AF65-F5344CB8AC3E}">
        <p14:creationId xmlns:p14="http://schemas.microsoft.com/office/powerpoint/2010/main" val="736488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35125" y="1665890"/>
            <a:ext cx="8448993" cy="4191000"/>
          </a:xfrm>
        </p:spPr>
        <p:txBody>
          <a:bodyPr>
            <a:noAutofit/>
          </a:bodyPr>
          <a:lstStyle/>
          <a:p>
            <a:pPr marL="342860" indent="-342860">
              <a:lnSpc>
                <a:spcPct val="110000"/>
              </a:lnSpc>
              <a:spcBef>
                <a:spcPts val="0"/>
              </a:spcBef>
              <a:spcAft>
                <a:spcPts val="0"/>
              </a:spcAft>
              <a:buClr>
                <a:schemeClr val="tx1"/>
              </a:buClr>
              <a:defRPr/>
            </a:pPr>
            <a:r>
              <a:rPr lang="en-US" sz="2300" dirty="0" smtClean="0"/>
              <a:t>The current split point of $5,000 has been in place for over 20 years</a:t>
            </a:r>
          </a:p>
          <a:p>
            <a:pPr marL="342860" indent="-342860">
              <a:lnSpc>
                <a:spcPct val="110000"/>
              </a:lnSpc>
              <a:spcBef>
                <a:spcPts val="0"/>
              </a:spcBef>
              <a:spcAft>
                <a:spcPts val="0"/>
              </a:spcAft>
              <a:buClr>
                <a:schemeClr val="tx1"/>
              </a:buClr>
              <a:defRPr/>
            </a:pPr>
            <a:r>
              <a:rPr lang="en-US" sz="2300" dirty="0" smtClean="0"/>
              <a:t>When the split point is not indexed for claim cost inflation, over time, a greater proportion of actual losses fall into the excess category</a:t>
            </a:r>
          </a:p>
          <a:p>
            <a:pPr marL="342860" indent="-342860">
              <a:lnSpc>
                <a:spcPct val="110000"/>
              </a:lnSpc>
              <a:spcBef>
                <a:spcPts val="0"/>
              </a:spcBef>
              <a:spcAft>
                <a:spcPts val="0"/>
              </a:spcAft>
              <a:buClr>
                <a:schemeClr val="tx1"/>
              </a:buClr>
              <a:defRPr/>
            </a:pPr>
            <a:r>
              <a:rPr lang="en-US" sz="2300" dirty="0" smtClean="0"/>
              <a:t>Actual excess losses receive less weight than actual primary losses—as a result, the plan becomes less responsive</a:t>
            </a:r>
          </a:p>
          <a:p>
            <a:pPr marL="342860" indent="-342860">
              <a:lnSpc>
                <a:spcPct val="110000"/>
              </a:lnSpc>
              <a:spcBef>
                <a:spcPts val="0"/>
              </a:spcBef>
              <a:spcAft>
                <a:spcPts val="0"/>
              </a:spcAft>
              <a:buClr>
                <a:schemeClr val="tx1"/>
              </a:buClr>
              <a:defRPr/>
            </a:pPr>
            <a:r>
              <a:rPr lang="en-US" sz="2300" dirty="0" smtClean="0"/>
              <a:t>Indications are that the split point should be increased to $15,000.  This is not surprising since the average cost of a claim has tripled since the last split point update</a:t>
            </a:r>
          </a:p>
        </p:txBody>
      </p:sp>
      <p:sp>
        <p:nvSpPr>
          <p:cNvPr id="8" name="Title 1"/>
          <p:cNvSpPr>
            <a:spLocks noGrp="1"/>
          </p:cNvSpPr>
          <p:nvPr>
            <p:ph type="title"/>
          </p:nvPr>
        </p:nvSpPr>
        <p:spPr>
          <a:xfrm>
            <a:off x="1" y="304800"/>
            <a:ext cx="9144000" cy="1143000"/>
          </a:xfrm>
        </p:spPr>
        <p:txBody>
          <a:bodyPr anchor="t"/>
          <a:lstStyle/>
          <a:p>
            <a:r>
              <a:rPr lang="en-US" dirty="0" smtClean="0"/>
              <a:t>Experience Rating Plan</a:t>
            </a:r>
            <a:br>
              <a:rPr lang="en-US" dirty="0" smtClean="0"/>
            </a:br>
            <a:r>
              <a:rPr lang="en-US" sz="2800" dirty="0" smtClean="0"/>
              <a:t>Split Point Review</a:t>
            </a:r>
            <a:endParaRPr lang="en-US" sz="2800" dirty="0" smtClean="0">
              <a:solidFill>
                <a:schemeClr val="tx1"/>
              </a:solidFill>
              <a:latin typeface="Arial" charset="0"/>
            </a:endParaRPr>
          </a:p>
        </p:txBody>
      </p:sp>
      <p:sp>
        <p:nvSpPr>
          <p:cNvPr id="7" name="Slide Number Placeholder 7"/>
          <p:cNvSpPr>
            <a:spLocks noGrp="1"/>
          </p:cNvSpPr>
          <p:nvPr>
            <p:ph type="sldNum" sz="quarter" idx="4294967295"/>
          </p:nvPr>
        </p:nvSpPr>
        <p:spPr>
          <a:xfrm>
            <a:off x="7086600" y="6309360"/>
            <a:ext cx="1371600" cy="457200"/>
          </a:xfrm>
          <a:prstGeom prst="rect">
            <a:avLst/>
          </a:prstGeom>
        </p:spPr>
        <p:txBody>
          <a:bodyPr/>
          <a:lstStyle/>
          <a:p>
            <a:pPr algn="ctr"/>
            <a:fld id="{1AD09B6C-1D73-455C-B4ED-58579DD700B3}" type="slidenum">
              <a:rPr lang="en-US" sz="1200" smtClean="0">
                <a:latin typeface="Arial" pitchFamily="34" charset="0"/>
                <a:cs typeface="Arial" pitchFamily="34" charset="0"/>
              </a:rPr>
              <a:pPr algn="ctr"/>
              <a:t>9</a:t>
            </a:fld>
            <a:endParaRPr lang="en-US" sz="1200" dirty="0">
              <a:latin typeface="Arial" pitchFamily="34" charset="0"/>
              <a:cs typeface="Arial" pitchFamily="34" charset="0"/>
            </a:endParaRPr>
          </a:p>
        </p:txBody>
      </p:sp>
    </p:spTree>
    <p:extLst>
      <p:ext uri="{BB962C8B-B14F-4D97-AF65-F5344CB8AC3E}">
        <p14:creationId xmlns:p14="http://schemas.microsoft.com/office/powerpoint/2010/main" val="3043689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fade">
                                      <p:cBhvr>
                                        <p:cTn id="10" dur="500"/>
                                        <p:tgtEl>
                                          <p:spTgt spid="5">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fade">
                                      <p:cBhvr>
                                        <p:cTn id="15"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E-1402 Update_AES Div Meeting Jan 2012 v2">
  <a:themeElements>
    <a:clrScheme name="">
      <a:dk1>
        <a:srgbClr val="000000"/>
      </a:dk1>
      <a:lt1>
        <a:srgbClr val="FFFFFF"/>
      </a:lt1>
      <a:dk2>
        <a:srgbClr val="000000"/>
      </a:dk2>
      <a:lt2>
        <a:srgbClr val="808080"/>
      </a:lt2>
      <a:accent1>
        <a:srgbClr val="FF99FF"/>
      </a:accent1>
      <a:accent2>
        <a:srgbClr val="0066FF"/>
      </a:accent2>
      <a:accent3>
        <a:srgbClr val="FFFFFF"/>
      </a:accent3>
      <a:accent4>
        <a:srgbClr val="000000"/>
      </a:accent4>
      <a:accent5>
        <a:srgbClr val="FFCAFF"/>
      </a:accent5>
      <a:accent6>
        <a:srgbClr val="005CE7"/>
      </a:accent6>
      <a:hlink>
        <a:srgbClr val="FF9999"/>
      </a:hlink>
      <a:folHlink>
        <a:srgbClr val="0000FF"/>
      </a:folHlink>
    </a:clrScheme>
    <a:fontScheme name="NCCI_Holding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txDef>
      <a:spPr>
        <a:noFill/>
      </a:spPr>
      <a:bodyPr wrap="square" rtlCol="0">
        <a:spAutoFit/>
      </a:bodyPr>
      <a:lstStyle>
        <a:defPPr>
          <a:defRPr sz="1800" smtClean="0">
            <a:latin typeface="Arial" pitchFamily="34" charset="0"/>
            <a:cs typeface="Arial" pitchFamily="34" charset="0"/>
          </a:defRPr>
        </a:defPPr>
      </a:lstStyle>
    </a:txDef>
  </a:objectDefaults>
  <a:extraClrSchemeLst>
    <a:extraClrScheme>
      <a:clrScheme name="NCCI_Holding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CCI_Holding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CCI_Holding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CCI_Holding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CCI_Holding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CCI_Holding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CCI_Holding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NCCI_Holdings 8">
        <a:dk1>
          <a:srgbClr val="000000"/>
        </a:dk1>
        <a:lt1>
          <a:srgbClr val="FFFFFF"/>
        </a:lt1>
        <a:dk2>
          <a:srgbClr val="000000"/>
        </a:dk2>
        <a:lt2>
          <a:srgbClr val="808080"/>
        </a:lt2>
        <a:accent1>
          <a:srgbClr val="9966FF"/>
        </a:accent1>
        <a:accent2>
          <a:srgbClr val="FF9933"/>
        </a:accent2>
        <a:accent3>
          <a:srgbClr val="FFFFFF"/>
        </a:accent3>
        <a:accent4>
          <a:srgbClr val="000000"/>
        </a:accent4>
        <a:accent5>
          <a:srgbClr val="CAB8FF"/>
        </a:accent5>
        <a:accent6>
          <a:srgbClr val="E78A2D"/>
        </a:accent6>
        <a:hlink>
          <a:srgbClr val="009999"/>
        </a:hlink>
        <a:folHlink>
          <a:srgbClr val="CC3399"/>
        </a:folHlink>
      </a:clrScheme>
      <a:clrMap bg1="lt1" tx1="dk1" bg2="lt2" tx2="dk2" accent1="accent1" accent2="accent2" accent3="accent3" accent4="accent4" accent5="accent5" accent6="accent6" hlink="hlink" folHlink="folHlink"/>
    </a:extraClrScheme>
    <a:extraClrScheme>
      <a:clrScheme name="NCCI_Holdings 9">
        <a:dk1>
          <a:srgbClr val="000000"/>
        </a:dk1>
        <a:lt1>
          <a:srgbClr val="FFFFFF"/>
        </a:lt1>
        <a:dk2>
          <a:srgbClr val="000000"/>
        </a:dk2>
        <a:lt2>
          <a:srgbClr val="808080"/>
        </a:lt2>
        <a:accent1>
          <a:srgbClr val="FF99FF"/>
        </a:accent1>
        <a:accent2>
          <a:srgbClr val="0066FF"/>
        </a:accent2>
        <a:accent3>
          <a:srgbClr val="FFFFFF"/>
        </a:accent3>
        <a:accent4>
          <a:srgbClr val="000000"/>
        </a:accent4>
        <a:accent5>
          <a:srgbClr val="FFCAFF"/>
        </a:accent5>
        <a:accent6>
          <a:srgbClr val="005CE7"/>
        </a:accent6>
        <a:hlink>
          <a:srgbClr val="FF9999"/>
        </a:hlink>
        <a:folHlink>
          <a:srgbClr val="99FF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F1DBD045B671B479C9B12710D95DB44" ma:contentTypeVersion="4" ma:contentTypeDescription="Create a new document." ma:contentTypeScope="" ma:versionID="09fba60f1a1b69677137272e50516778">
  <xsd:schema xmlns:xsd="http://www.w3.org/2001/XMLSchema" xmlns:xs="http://www.w3.org/2001/XMLSchema" xmlns:p="http://schemas.microsoft.com/office/2006/metadata/properties" xmlns:ns2="ae6ee9f3-5fe7-4c99-8624-fbd606be899f" targetNamespace="http://schemas.microsoft.com/office/2006/metadata/properties" ma:root="true" ma:fieldsID="cc873be831ed15df3c82939b7e801f00" ns2:_="">
    <xsd:import namespace="ae6ee9f3-5fe7-4c99-8624-fbd606be899f"/>
    <xsd:element name="properties">
      <xsd:complexType>
        <xsd:sequence>
          <xsd:element name="documentManagement">
            <xsd:complexType>
              <xsd:all>
                <xsd:element ref="ns2:AES_x0020_Category" minOccurs="0"/>
                <xsd:element ref="ns2:Training" minOccurs="0"/>
                <xsd:element ref="ns2:Qual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6ee9f3-5fe7-4c99-8624-fbd606be899f" elementFormDefault="qualified">
    <xsd:import namespace="http://schemas.microsoft.com/office/2006/documentManagement/types"/>
    <xsd:import namespace="http://schemas.microsoft.com/office/infopath/2007/PartnerControls"/>
    <xsd:element name="AES_x0020_Category" ma:index="8" nillable="true" ma:displayName="Category" ma:list="{03e3bb09-5886-44d1-adeb-8b8a4419f724}" ma:internalName="AES_x0020_Category" ma:readOnly="false" ma:showField="Title" ma:requiredMultiChoice="true">
      <xsd:complexType>
        <xsd:complexContent>
          <xsd:extension base="dms:MultiChoiceLookup">
            <xsd:sequence>
              <xsd:element name="Value" type="dms:Lookup" maxOccurs="unbounded" minOccurs="0" nillable="true"/>
            </xsd:sequence>
          </xsd:extension>
        </xsd:complexContent>
      </xsd:complexType>
    </xsd:element>
    <xsd:element name="Training" ma:index="9" nillable="true" ma:displayName="Training" ma:default="0" ma:internalName="Training">
      <xsd:simpleType>
        <xsd:restriction base="dms:Boolean"/>
      </xsd:simpleType>
    </xsd:element>
    <xsd:element name="Quality" ma:index="10" nillable="true" ma:displayName="Quality Plans" ma:default="0" ma:internalName="Quality">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Quality xmlns="ae6ee9f3-5fe7-4c99-8624-fbd606be899f">false</Quality>
    <AES_x0020_Category xmlns="ae6ee9f3-5fe7-4c99-8624-fbd606be899f">
      <Value>5</Value>
    </AES_x0020_Category>
    <Training xmlns="ae6ee9f3-5fe7-4c99-8624-fbd606be899f">false</Training>
  </documentManagement>
</p:properties>
</file>

<file path=customXml/itemProps1.xml><?xml version="1.0" encoding="utf-8"?>
<ds:datastoreItem xmlns:ds="http://schemas.openxmlformats.org/officeDocument/2006/customXml" ds:itemID="{1948F94F-3EAA-4ECD-87B5-305002E4E268}">
  <ds:schemaRefs>
    <ds:schemaRef ds:uri="http://schemas.microsoft.com/sharepoint/v3/contenttype/forms"/>
  </ds:schemaRefs>
</ds:datastoreItem>
</file>

<file path=customXml/itemProps2.xml><?xml version="1.0" encoding="utf-8"?>
<ds:datastoreItem xmlns:ds="http://schemas.openxmlformats.org/officeDocument/2006/customXml" ds:itemID="{DC663464-ADB3-44F6-B814-57378D8B79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e6ee9f3-5fe7-4c99-8624-fbd606be89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C1088D8-20FA-4A2D-9E4D-38C5125F800A}">
  <ds:schemaRefs>
    <ds:schemaRef ds:uri="ae6ee9f3-5fe7-4c99-8624-fbd606be899f"/>
    <ds:schemaRef ds:uri="http://schemas.microsoft.com/office/2006/metadata/properties"/>
    <ds:schemaRef ds:uri="http://schemas.microsoft.com/office/2006/documentManagement/types"/>
    <ds:schemaRef ds:uri="http://purl.org/dc/elements/1.1/"/>
    <ds:schemaRef ds:uri="http://purl.org/dc/terms/"/>
    <ds:schemaRef ds:uri="http://schemas.openxmlformats.org/package/2006/metadata/core-properties"/>
    <ds:schemaRef ds:uri="http://www.w3.org/XML/1998/namespace"/>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E-1402 Update_AES Div Meeting Jan 2012 v2</Template>
  <TotalTime>458</TotalTime>
  <Words>1256</Words>
  <Application>Microsoft Office PowerPoint</Application>
  <PresentationFormat>On-screen Show (4:3)</PresentationFormat>
  <Paragraphs>265</Paragraphs>
  <Slides>32</Slides>
  <Notes>11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E-1402 Update_AES Div Meeting Jan 2012 v2</vt:lpstr>
      <vt:lpstr>WC-5 Just How Credible Is That Employer? Proposed Experience Rating Plan Changes  </vt:lpstr>
      <vt:lpstr>PowerPoint Presentation</vt:lpstr>
      <vt:lpstr>Agenda</vt:lpstr>
      <vt:lpstr>What is the Split Point?</vt:lpstr>
      <vt:lpstr>PowerPoint Presentation</vt:lpstr>
      <vt:lpstr>Experience Rating Plan Changes Reflected in NCCI Item Filing E-1402</vt:lpstr>
      <vt:lpstr>Experience Rating Plan Item Filing E-1402 Timeline</vt:lpstr>
      <vt:lpstr>What Prompted the Changes? NCCI’s Review of the Plan</vt:lpstr>
      <vt:lpstr>Experience Rating Plan Split Point Review</vt:lpstr>
      <vt:lpstr>Changes in Average Claim Cost Over Time Average Cost at First Report Lost time and medical only claims</vt:lpstr>
      <vt:lpstr>Quintile Analysis: Current $5,000 Split Point PY 2006 experience under the ER Plan, indexed for severity inflation</vt:lpstr>
      <vt:lpstr>Quintile Analysis: Indicated $15,000 Split Point PY 2006 experience under the ER Plan, indexed for severity inflation</vt:lpstr>
      <vt:lpstr>Experience Rating Plan Maximum Debit Modification</vt:lpstr>
      <vt:lpstr>What Impacts Can Be Expected?  </vt:lpstr>
      <vt:lpstr>Potential Impacts from Split Point Change</vt:lpstr>
      <vt:lpstr>Distribution of Differences Between Old and New Mod Values Impact of $10K Split Point on 2009 ER Plan Intrastate Mods</vt:lpstr>
      <vt:lpstr>Hypothetical Examples: Differences by Employer Loss Experience    </vt:lpstr>
      <vt:lpstr>Potential Impacts from Split Point Change</vt:lpstr>
      <vt:lpstr>Potential Impacts from Split Point Change</vt:lpstr>
      <vt:lpstr>Hypothetical Examples: Differences by Class Severity or D-Ratio</vt:lpstr>
      <vt:lpstr>Differences by Class Severity or D-Ratio</vt:lpstr>
      <vt:lpstr>Potential Impacts from Split Point Change</vt:lpstr>
      <vt:lpstr>Potential Impacts from Split Point Change</vt:lpstr>
      <vt:lpstr>Differences by Employer Size</vt:lpstr>
      <vt:lpstr>Summary: Impacts from Split Point Change</vt:lpstr>
      <vt:lpstr>Other Resources</vt:lpstr>
      <vt:lpstr> Thank You!</vt:lpstr>
      <vt:lpstr>Appendix</vt:lpstr>
      <vt:lpstr>Impact of Mod Caps  on 2009 ER Plan Intrastate Mods</vt:lpstr>
      <vt:lpstr>Potential Impacts from Split Point Change</vt:lpstr>
      <vt:lpstr>Potential Impacts from Split Point Change</vt:lpstr>
      <vt:lpstr>Potential Impacts from Split Point Change</vt:lpstr>
    </vt:vector>
  </TitlesOfParts>
  <Company>NCCI Holdings,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of the Proposed Experience Rating Plan Changes Item E-1402</dc:title>
  <dc:creator>coaxd</dc:creator>
  <cp:lastModifiedBy>Tom Daley</cp:lastModifiedBy>
  <cp:revision>45</cp:revision>
  <cp:lastPrinted>2012-02-17T18:44:08Z</cp:lastPrinted>
  <dcterms:created xsi:type="dcterms:W3CDTF">2012-01-23T14:24:05Z</dcterms:created>
  <dcterms:modified xsi:type="dcterms:W3CDTF">2012-02-17T19:06:53Z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0x0101004F1DBD045B671B479C9B12710D95DB44</vt:lpwstr>
  </property>
</Properties>
</file>