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73216" autoAdjust="0"/>
  </p:normalViewPr>
  <p:slideViewPr>
    <p:cSldViewPr snapToObjects="1">
      <p:cViewPr varScale="1">
        <p:scale>
          <a:sx n="92" d="100"/>
          <a:sy n="92" d="100"/>
        </p:scale>
        <p:origin x="96" y="1644"/>
      </p:cViewPr>
      <p:guideLst>
        <p:guide orient="horz" pos="1008"/>
        <p:guide pos="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96" d="100"/>
          <a:sy n="96" d="100"/>
        </p:scale>
        <p:origin x="2706" y="72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715F3-F172-0244-943C-804FADEFA890}" type="datetimeFigureOut">
              <a:rPr lang="en-US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295EA-9F05-A34D-9198-DD39D64A38E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67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EE608-AACC-2348-B82F-34B383A1641C}" type="datetimeFigureOut">
              <a:rPr lang="en-US"/>
              <a:pPr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6DC3C-3F6B-604A-8D36-AFDBB2526B0D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55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DC3C-3F6B-604A-8D36-AFDBB2526B0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35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DC3C-3F6B-604A-8D36-AFDBB2526B0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83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DC3C-3F6B-604A-8D36-AFDBB2526B0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9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DC3C-3F6B-604A-8D36-AFDBB2526B0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7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DC3C-3F6B-604A-8D36-AFDBB2526B0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0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DC3C-3F6B-604A-8D36-AFDBB2526B0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03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168" y="3182112"/>
            <a:ext cx="7086600" cy="1014984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362456" y="2734056"/>
            <a:ext cx="6858000" cy="42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cap="all">
                <a:solidFill>
                  <a:srgbClr val="CD1923"/>
                </a:solidFill>
                <a:latin typeface="Arial"/>
                <a:cs typeface="Arial"/>
              </a:rPr>
              <a:t>A Presentation to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439864" y="3166532"/>
            <a:ext cx="7704136" cy="10055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RIEL_RE_RGB_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6" y="-55"/>
            <a:ext cx="1786431" cy="1755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456" y="320040"/>
            <a:ext cx="7397496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1">
                <a:solidFill>
                  <a:srgbClr val="CD192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6C46-5241-D14D-B51D-C8B1E6D7FB34}" type="slidenum">
              <a:rPr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1450" y="1294871"/>
            <a:ext cx="770255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RIEL_RE_RGB_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349" y="5943600"/>
            <a:ext cx="930433" cy="9144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024" y="987552"/>
            <a:ext cx="7562088" cy="1161288"/>
          </a:xfrm>
          <a:prstGeom prst="rect">
            <a:avLst/>
          </a:prstGeom>
        </p:spPr>
        <p:txBody>
          <a:bodyPr anchor="b" anchorCtr="0"/>
          <a:lstStyle>
            <a:lvl1pPr algn="l">
              <a:defRPr sz="4000" b="1" cap="none">
                <a:solidFill>
                  <a:srgbClr val="CD1923"/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2208212"/>
            <a:ext cx="77724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RIEL_RE_RGB_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349" y="5943600"/>
            <a:ext cx="930433" cy="9144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6C46-5241-D14D-B51D-C8B1E6D7FB34}" type="slidenum">
              <a:rPr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62456" y="320040"/>
            <a:ext cx="7397496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1">
                <a:solidFill>
                  <a:srgbClr val="CD192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441450" y="1294871"/>
            <a:ext cx="770255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62456" y="1600200"/>
            <a:ext cx="3285744" cy="475488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2" name="Picture 11" descr="ARIEL_RE_RGB_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349" y="5943600"/>
            <a:ext cx="930433" cy="91443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456" y="1600200"/>
            <a:ext cx="7269480" cy="4754880"/>
          </a:xfrm>
          <a:prstGeom prst="rect">
            <a:avLst/>
          </a:prstGeom>
        </p:spPr>
        <p:txBody>
          <a:bodyPr vert="horz" lIns="91440" tIns="45720" rIns="91440" bIns="45720" numCol="2" spcCol="3474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9552" y="6400800"/>
            <a:ext cx="2898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6760" y="6400800"/>
            <a:ext cx="402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C2FA6C46-5241-D14D-B51D-C8B1E6D7FB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736" indent="-173736" algn="l" defTabSz="457200" rtl="0" eaLnBrk="1" latinLnBrk="0" hangingPunct="1">
        <a:spcBef>
          <a:spcPts val="1200"/>
        </a:spcBef>
        <a:buClr>
          <a:schemeClr val="tx2"/>
        </a:buClr>
        <a:buFont typeface="Wingdings" charset="2"/>
        <a:buChar char="§"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347472" indent="-164592" algn="l" defTabSz="457200" rtl="0" eaLnBrk="1" latinLnBrk="0" hangingPunct="1">
        <a:spcBef>
          <a:spcPts val="500"/>
        </a:spcBef>
        <a:buClr>
          <a:schemeClr val="tx2"/>
        </a:buClr>
        <a:buFont typeface="Arial"/>
        <a:buChar char="–"/>
        <a:defRPr sz="1000" kern="1200">
          <a:solidFill>
            <a:schemeClr val="tx1"/>
          </a:solidFill>
          <a:latin typeface="Arial"/>
          <a:ea typeface="+mn-ea"/>
          <a:cs typeface="Arial"/>
        </a:defRPr>
      </a:lvl2pPr>
      <a:lvl3pPr marL="576072" indent="-164592" algn="l" defTabSz="4572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Arial"/>
          <a:ea typeface="+mn-ea"/>
          <a:cs typeface="Arial"/>
        </a:defRPr>
      </a:lvl3pPr>
      <a:lvl4pPr marL="855663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Arial"/>
          <a:ea typeface="+mn-ea"/>
          <a:cs typeface="Arial"/>
        </a:defRPr>
      </a:lvl4pPr>
      <a:lvl5pPr marL="1201738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veem.Ismail@arielr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capitalideas.com/2014/10/21/costs-of-cyber-attack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iskandinsurance.com/cyber-risk-models-remain-elusiv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hnologyreview.com/view/537001/security-experts-hack-teleoperated-surgical-robot/" TargetMode="External"/><Relationship Id="rId13" Type="http://schemas.openxmlformats.org/officeDocument/2006/relationships/hyperlink" Target="http://arstechnica.com/security/2015/03/new-smoking-gun-further-ties-nsa-to-omnipotent-equation-group-hackers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money.cnn.com/2013/04/08/technology/security/shodan/index.html" TargetMode="External"/><Relationship Id="rId12" Type="http://schemas.openxmlformats.org/officeDocument/2006/relationships/hyperlink" Target="http://arstechnica.com/security/2015/05/alleged-plane-hacker-said-he-pierced-boeing-jets-firewall-in-201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://www.wired.com/2015/04/twitter-plane-chris-roberts-security-reasearch-cold-war/" TargetMode="External"/><Relationship Id="rId5" Type="http://schemas.openxmlformats.org/officeDocument/2006/relationships/image" Target="../media/image13.jpg"/><Relationship Id="rId15" Type="http://schemas.openxmlformats.org/officeDocument/2006/relationships/hyperlink" Target="http://www.kaspersky.com/about/news/virus/2015/equation-group-the-crown-creator-of-cyber-espionage" TargetMode="External"/><Relationship Id="rId10" Type="http://schemas.openxmlformats.org/officeDocument/2006/relationships/hyperlink" Target="http://cacm.acm.org/magazines/2015/5/186025-privacy-behaviors-after-snowden/fulltext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bbc.com/news/uk-28623365" TargetMode="External"/><Relationship Id="rId14" Type="http://schemas.openxmlformats.org/officeDocument/2006/relationships/hyperlink" Target="http://arstechnica.com/security/2015/02/how-omnipotent-hackers-tied-to-the-nsa-hid-for-14-years-and-were-found-at-las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44167" y="3182112"/>
            <a:ext cx="7466457" cy="1014984"/>
          </a:xfrm>
        </p:spPr>
        <p:txBody>
          <a:bodyPr/>
          <a:lstStyle/>
          <a:p>
            <a:r>
              <a:rPr lang="en-US" dirty="0" smtClean="0"/>
              <a:t>CAS 2015 Reinsurance Seminar</a:t>
            </a:r>
            <a:br>
              <a:rPr lang="en-US" dirty="0" smtClean="0"/>
            </a:br>
            <a:r>
              <a:rPr lang="en-GB" i="1" dirty="0" smtClean="0"/>
              <a:t>Assessing &amp; Reinsuring Cyber Risks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2"/>
                </a:solidFill>
              </a:rPr>
              <a:t>Dr Raveem Ismail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  <a:r>
              <a:rPr lang="en-US" sz="1000" b="0" dirty="0" smtClean="0">
                <a:solidFill>
                  <a:schemeClr val="tx2"/>
                </a:solidFill>
              </a:rPr>
              <a:t>DPhil, MSc by Research, </a:t>
            </a:r>
            <a:r>
              <a:rPr lang="en-US" sz="1000" b="0" dirty="0" err="1" smtClean="0">
                <a:solidFill>
                  <a:schemeClr val="tx2"/>
                </a:solidFill>
              </a:rPr>
              <a:t>MPhys</a:t>
            </a:r>
            <a:r>
              <a:rPr lang="en-US" sz="1000" b="0" dirty="0" smtClean="0">
                <a:solidFill>
                  <a:schemeClr val="tx2"/>
                </a:solidFill>
              </a:rPr>
              <a:t> (Oxon), </a:t>
            </a:r>
            <a:r>
              <a:rPr lang="en-US" sz="1000" b="0" dirty="0" err="1" smtClean="0">
                <a:solidFill>
                  <a:schemeClr val="tx2"/>
                </a:solidFill>
              </a:rPr>
              <a:t>MInstP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Ariel Re (Bermuda)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  <a:hlinkClick r:id="rId3"/>
              </a:rPr>
              <a:t>raveem.ismail@arielre.com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anchor="ctr"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Oxford. </a:t>
            </a:r>
            <a:r>
              <a:rPr lang="en-US" sz="2000" dirty="0" smtClean="0"/>
              <a:t>Physics and Atmospheric Physics (microphysical modelling, volcanoes, aviation emissions, cirrus cloud).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/>
              <a:t>Exclusive Analysis (now part of IHS</a:t>
            </a:r>
            <a:r>
              <a:rPr lang="en-US" sz="2000" b="1" dirty="0" smtClean="0"/>
              <a:t>). </a:t>
            </a:r>
            <a:r>
              <a:rPr lang="en-US" sz="2000" dirty="0" smtClean="0"/>
              <a:t>Political Risk/Violence consulting.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Aon Benfield. </a:t>
            </a:r>
            <a:r>
              <a:rPr lang="en-US" sz="2000" dirty="0" smtClean="0"/>
              <a:t>Terrorism Model Lead.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err="1" smtClean="0"/>
              <a:t>Validus</a:t>
            </a:r>
            <a:r>
              <a:rPr lang="en-US" sz="2000" b="1" dirty="0" smtClean="0"/>
              <a:t>/Talbot. </a:t>
            </a:r>
            <a:r>
              <a:rPr lang="en-US" sz="2000" dirty="0" smtClean="0"/>
              <a:t>Terrorism &amp; War Underwriting Analyst.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Ariel Re. </a:t>
            </a:r>
            <a:r>
              <a:rPr lang="en-US" sz="2000" dirty="0" smtClean="0"/>
              <a:t>Specialty Treaty Underwriter.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6C46-5241-D14D-B51D-C8B1E6D7FB34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 descr="ox_brand_cmyk_po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3" y="685830"/>
            <a:ext cx="1142998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03" y="1877677"/>
            <a:ext cx="384313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6" y="1877677"/>
            <a:ext cx="358346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16" y="1877677"/>
            <a:ext cx="378823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87" y="4012530"/>
            <a:ext cx="1371600" cy="475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87" y="4884053"/>
            <a:ext cx="1371600" cy="581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20" y="2965564"/>
            <a:ext cx="685800" cy="685800"/>
          </a:xfrm>
          <a:prstGeom prst="rect">
            <a:avLst/>
          </a:prstGeom>
        </p:spPr>
      </p:pic>
      <p:pic>
        <p:nvPicPr>
          <p:cNvPr id="15" name="Picture 2" descr="IHS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48" y="2965565"/>
            <a:ext cx="62484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cyber insurance market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anchor="ctr">
            <a:normAutofit fontScale="70000" lnSpcReduction="20000"/>
          </a:bodyPr>
          <a:lstStyle/>
          <a:p>
            <a:r>
              <a:rPr lang="en-US" sz="3600" dirty="0" smtClean="0"/>
              <a:t>Not new.</a:t>
            </a:r>
          </a:p>
          <a:p>
            <a:endParaRPr lang="en-US" sz="3600" dirty="0"/>
          </a:p>
          <a:p>
            <a:r>
              <a:rPr lang="en-US" sz="3600" dirty="0" smtClean="0"/>
              <a:t>Exclusions: NMA 2914, NMA 2915, CL 380.</a:t>
            </a:r>
          </a:p>
          <a:p>
            <a:endParaRPr lang="en-US" sz="3600" dirty="0" smtClean="0"/>
          </a:p>
          <a:p>
            <a:r>
              <a:rPr lang="en-US" sz="3600" dirty="0" smtClean="0"/>
              <a:t>Lloyd’s risk code CY in 2013.</a:t>
            </a:r>
          </a:p>
          <a:p>
            <a:endParaRPr lang="en-US" sz="3600" dirty="0" smtClean="0"/>
          </a:p>
          <a:p>
            <a:r>
              <a:rPr lang="en-US" sz="3600" dirty="0" smtClean="0"/>
              <a:t>No longer purely an FI / privacy hacking issue.</a:t>
            </a:r>
          </a:p>
          <a:p>
            <a:endParaRPr lang="en-US" sz="3600" dirty="0" smtClean="0"/>
          </a:p>
          <a:p>
            <a:r>
              <a:rPr lang="en-US" sz="3600" dirty="0" smtClean="0"/>
              <a:t>Focus now: “malicious” cyber, and BI not just PD.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00" y="6400800"/>
            <a:ext cx="70231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6C46-5241-D14D-B51D-C8B1E6D7FB3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262"/>
            <a:ext cx="9144000" cy="71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r>
              <a:rPr lang="en-US" sz="2000" dirty="0" smtClean="0"/>
              <a:t>The parallels with natural hazards do not hold.</a:t>
            </a:r>
          </a:p>
          <a:p>
            <a:endParaRPr lang="en-GB" sz="2000" dirty="0"/>
          </a:p>
          <a:p>
            <a:r>
              <a:rPr lang="en-US" sz="2000" b="1" dirty="0" smtClean="0"/>
              <a:t>Exposure is rapidly changing</a:t>
            </a:r>
            <a:r>
              <a:rPr lang="en-US" sz="2000" dirty="0" smtClean="0"/>
              <a:t>, and is connected in hidden ways: </a:t>
            </a:r>
            <a:r>
              <a:rPr lang="en-US" sz="2000" b="1" dirty="0" smtClean="0"/>
              <a:t>non-geographic accumulation</a:t>
            </a:r>
            <a:r>
              <a:rPr lang="en-US" sz="2000" dirty="0"/>
              <a:t>*.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The parallels with physical assets do not hold either.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Self-certification </a:t>
            </a:r>
            <a:r>
              <a:rPr lang="en-US" sz="2000" dirty="0"/>
              <a:t>is not an option!</a:t>
            </a:r>
          </a:p>
          <a:p>
            <a:endParaRPr lang="en-US" sz="2000" dirty="0"/>
          </a:p>
          <a:p>
            <a:r>
              <a:rPr lang="en-US" sz="2000" dirty="0" smtClean="0"/>
              <a:t>Therefore difficult </a:t>
            </a:r>
            <a:r>
              <a:rPr lang="en-US" sz="2000" dirty="0"/>
              <a:t>to model</a:t>
            </a:r>
            <a:r>
              <a:rPr lang="en-US" sz="2000" dirty="0" smtClean="0"/>
              <a:t>:</a:t>
            </a:r>
          </a:p>
          <a:p>
            <a:pPr marL="0" indent="0" algn="ctr">
              <a:buNone/>
            </a:pPr>
            <a:r>
              <a:rPr lang="en-US" sz="2000" dirty="0" smtClean="0"/>
              <a:t>“</a:t>
            </a:r>
            <a:r>
              <a:rPr lang="en-US" sz="2000" i="1" dirty="0"/>
              <a:t>T</a:t>
            </a:r>
            <a:r>
              <a:rPr lang="en-GB" sz="2000" i="1" dirty="0"/>
              <a:t>he current state of cyber </a:t>
            </a:r>
            <a:r>
              <a:rPr lang="en-GB" sz="2000" i="1" dirty="0" err="1"/>
              <a:t>modeling</a:t>
            </a:r>
            <a:r>
              <a:rPr lang="en-GB" sz="2000" i="1" dirty="0"/>
              <a:t> is like trying to use the count of arrests for a crime to figure out the dollar losses from theft. They are related, but not in all the ways you want</a:t>
            </a:r>
            <a:r>
              <a:rPr lang="en-GB" sz="2000" i="1" dirty="0" smtClean="0"/>
              <a:t>…</a:t>
            </a:r>
            <a:r>
              <a:rPr lang="en-GB" sz="2000" dirty="0" smtClean="0"/>
              <a:t>”**.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00" y="6400800"/>
            <a:ext cx="7023100" cy="365125"/>
          </a:xfrm>
        </p:spPr>
        <p:txBody>
          <a:bodyPr/>
          <a:lstStyle/>
          <a:p>
            <a:pPr algn="l"/>
            <a:r>
              <a:rPr lang="en-US" dirty="0" smtClean="0"/>
              <a:t>* </a:t>
            </a:r>
            <a:r>
              <a:rPr lang="en-US" dirty="0" smtClean="0">
                <a:hlinkClick r:id="rId3"/>
              </a:rPr>
              <a:t>http://www.gccapitalideas.com/2014/10/21/costs-of-cyber-attacks/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** </a:t>
            </a:r>
            <a:r>
              <a:rPr lang="en-US" dirty="0" smtClean="0">
                <a:hlinkClick r:id="rId4"/>
              </a:rPr>
              <a:t>http://www.riskandinsurance.com/cyber-risk-models-remain-elusive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6C46-5241-D14D-B51D-C8B1E6D7FB3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9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cyber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anchor="ctr">
            <a:normAutofit/>
          </a:bodyPr>
          <a:lstStyle/>
          <a:p>
            <a:r>
              <a:rPr lang="en-US" sz="2000" dirty="0" smtClean="0"/>
              <a:t>Internet Of Things (</a:t>
            </a:r>
            <a:r>
              <a:rPr lang="en-US" sz="2000" dirty="0"/>
              <a:t>IOT</a:t>
            </a:r>
            <a:r>
              <a:rPr lang="en-US" sz="2000" dirty="0" smtClean="0"/>
              <a:t>). E.g., surgical devices*.</a:t>
            </a:r>
          </a:p>
          <a:p>
            <a:endParaRPr lang="en-US" sz="2000" dirty="0" smtClean="0"/>
          </a:p>
          <a:p>
            <a:r>
              <a:rPr lang="en-US" sz="2000" dirty="0" smtClean="0"/>
              <a:t>Hacking even “air-gapped” (physically isolated) networks, systems and devices possible.</a:t>
            </a:r>
          </a:p>
          <a:p>
            <a:endParaRPr lang="en-US" sz="2000" dirty="0" smtClean="0"/>
          </a:p>
          <a:p>
            <a:r>
              <a:rPr lang="en-US" sz="2000" dirty="0" smtClean="0"/>
              <a:t>Many sophisticated actors. Including governments**.</a:t>
            </a:r>
          </a:p>
          <a:p>
            <a:endParaRPr lang="en-US" sz="2000" dirty="0"/>
          </a:p>
          <a:p>
            <a:r>
              <a:rPr lang="en-US" sz="2000" dirty="0" smtClean="0"/>
              <a:t>Post-Snowden </a:t>
            </a:r>
            <a:r>
              <a:rPr lang="en-US" sz="2000" dirty="0"/>
              <a:t>behavior </a:t>
            </a:r>
            <a:r>
              <a:rPr lang="en-US" sz="2000" dirty="0" smtClean="0"/>
              <a:t>changes: minimal/non-existent***.</a:t>
            </a:r>
          </a:p>
          <a:p>
            <a:endParaRPr lang="en-US" sz="2000" dirty="0"/>
          </a:p>
          <a:p>
            <a:r>
              <a:rPr lang="en-GB" sz="2000" dirty="0" smtClean="0"/>
              <a:t>Potential catastrophes: aeroplane hacking^, </a:t>
            </a:r>
            <a:r>
              <a:rPr lang="en-US" sz="2000" dirty="0" smtClean="0"/>
              <a:t>Equation Group^^.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621"/>
            <a:ext cx="9144000" cy="6358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138"/>
            <a:ext cx="9144000" cy="5345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2986"/>
            <a:ext cx="7315200" cy="4112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168"/>
            <a:ext cx="9144000" cy="57196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00" y="6400800"/>
            <a:ext cx="7023100" cy="365125"/>
          </a:xfrm>
        </p:spPr>
        <p:txBody>
          <a:bodyPr/>
          <a:lstStyle/>
          <a:p>
            <a:pPr algn="l"/>
            <a:r>
              <a:rPr lang="en-US" sz="500" dirty="0" smtClean="0"/>
              <a:t>* </a:t>
            </a:r>
            <a:r>
              <a:rPr lang="en-US" sz="500" dirty="0">
                <a:hlinkClick r:id="rId7"/>
              </a:rPr>
              <a:t>http://</a:t>
            </a:r>
            <a:r>
              <a:rPr lang="en-US" sz="500" dirty="0" smtClean="0">
                <a:hlinkClick r:id="rId7"/>
              </a:rPr>
              <a:t>money.cnn.com/2013/04/08/technology/security/shodan/index.html</a:t>
            </a:r>
            <a:r>
              <a:rPr lang="en-US" sz="500" dirty="0" smtClean="0"/>
              <a:t> ,  </a:t>
            </a:r>
            <a:r>
              <a:rPr lang="en-US" sz="500" dirty="0">
                <a:hlinkClick r:id="rId8"/>
              </a:rPr>
              <a:t>http://www.technologyreview.com/view/537001/security-experts-hack-teleoperated-surgical-robot</a:t>
            </a:r>
            <a:r>
              <a:rPr lang="en-US" sz="500" dirty="0" smtClean="0">
                <a:hlinkClick r:id="rId8"/>
              </a:rPr>
              <a:t>/</a:t>
            </a:r>
            <a:r>
              <a:rPr lang="en-US" sz="500" dirty="0" smtClean="0"/>
              <a:t> </a:t>
            </a:r>
          </a:p>
          <a:p>
            <a:pPr algn="l"/>
            <a:r>
              <a:rPr lang="en-US" sz="500" dirty="0" smtClean="0"/>
              <a:t>** </a:t>
            </a:r>
            <a:r>
              <a:rPr lang="en-US" sz="500" dirty="0">
                <a:hlinkClick r:id="rId9"/>
              </a:rPr>
              <a:t>http://</a:t>
            </a:r>
            <a:r>
              <a:rPr lang="en-US" sz="500" dirty="0" smtClean="0">
                <a:hlinkClick r:id="rId9"/>
              </a:rPr>
              <a:t>www.bbc.com/news/uk-28623365</a:t>
            </a:r>
            <a:r>
              <a:rPr lang="en-US" sz="500" dirty="0" smtClean="0"/>
              <a:t> </a:t>
            </a:r>
            <a:endParaRPr lang="en-US" sz="500" dirty="0"/>
          </a:p>
          <a:p>
            <a:pPr algn="l"/>
            <a:r>
              <a:rPr lang="en-US" sz="500" dirty="0" smtClean="0"/>
              <a:t>*** </a:t>
            </a:r>
            <a:r>
              <a:rPr lang="en-US" sz="500" dirty="0">
                <a:hlinkClick r:id="rId10"/>
              </a:rPr>
              <a:t>http://cacm.acm.org/magazines/2015/5/186025-privacy-behaviors-after-snowden/fulltext</a:t>
            </a:r>
            <a:endParaRPr lang="en-US" sz="500" dirty="0"/>
          </a:p>
          <a:p>
            <a:pPr algn="l"/>
            <a:r>
              <a:rPr lang="en-US" sz="500" dirty="0"/>
              <a:t>^ </a:t>
            </a:r>
            <a:r>
              <a:rPr lang="en-US" sz="500" dirty="0">
                <a:hlinkClick r:id="rId11"/>
              </a:rPr>
              <a:t>http://www.wired.com/2015/04/twitter-plane-chris-roberts-security-reasearch-cold-war</a:t>
            </a:r>
            <a:r>
              <a:rPr lang="en-US" sz="500" dirty="0" smtClean="0">
                <a:hlinkClick r:id="rId11"/>
              </a:rPr>
              <a:t>/</a:t>
            </a:r>
            <a:r>
              <a:rPr lang="en-US" sz="500" dirty="0" smtClean="0"/>
              <a:t> , </a:t>
            </a:r>
            <a:r>
              <a:rPr lang="en-US" sz="500" dirty="0">
                <a:hlinkClick r:id="rId12"/>
              </a:rPr>
              <a:t>http://arstechnica.com/security/2015/05/alleged-plane-hacker-said-he-pierced-boeing-jets-firewall-in-2012</a:t>
            </a:r>
            <a:r>
              <a:rPr lang="en-US" sz="500" dirty="0" smtClean="0">
                <a:hlinkClick r:id="rId12"/>
              </a:rPr>
              <a:t>/</a:t>
            </a:r>
            <a:r>
              <a:rPr lang="en-US" sz="500" dirty="0"/>
              <a:t> </a:t>
            </a:r>
            <a:endParaRPr lang="en-US" sz="500" dirty="0" smtClean="0"/>
          </a:p>
          <a:p>
            <a:pPr algn="l"/>
            <a:r>
              <a:rPr lang="en-US" sz="500" dirty="0"/>
              <a:t>^^ </a:t>
            </a:r>
            <a:r>
              <a:rPr lang="en-US" sz="500" dirty="0">
                <a:hlinkClick r:id="rId13"/>
              </a:rPr>
              <a:t>http://arstechnica.com/security/2015/03/new-smoking-gun-further-ties-nsa-to-omnipotent-equation-group-hackers</a:t>
            </a:r>
            <a:r>
              <a:rPr lang="en-US" sz="500" dirty="0" smtClean="0">
                <a:hlinkClick r:id="rId13"/>
              </a:rPr>
              <a:t>/</a:t>
            </a:r>
            <a:r>
              <a:rPr lang="en-US" sz="500" dirty="0"/>
              <a:t> , </a:t>
            </a:r>
            <a:r>
              <a:rPr lang="en-US" sz="500" dirty="0">
                <a:hlinkClick r:id="rId14"/>
              </a:rPr>
              <a:t>http://arstechnica.com/security/2015/02/how-omnipotent-hackers-tied-to-the-nsa-hid-for-14-years-and-were-found-at-last</a:t>
            </a:r>
            <a:r>
              <a:rPr lang="en-US" sz="500" dirty="0" smtClean="0">
                <a:hlinkClick r:id="rId14"/>
              </a:rPr>
              <a:t>/</a:t>
            </a:r>
            <a:r>
              <a:rPr lang="en-US" sz="500" dirty="0" smtClean="0"/>
              <a:t> , </a:t>
            </a:r>
            <a:r>
              <a:rPr lang="en-US" sz="500" dirty="0" smtClean="0">
                <a:hlinkClick r:id="rId15"/>
              </a:rPr>
              <a:t>http</a:t>
            </a:r>
            <a:r>
              <a:rPr lang="en-US" sz="500" dirty="0">
                <a:hlinkClick r:id="rId15"/>
              </a:rPr>
              <a:t>://</a:t>
            </a:r>
            <a:r>
              <a:rPr lang="en-US" sz="500" dirty="0" smtClean="0">
                <a:hlinkClick r:id="rId15"/>
              </a:rPr>
              <a:t>www.kaspersky.com/about/news/virus/2015/equation-group-the-crown-creator-of-cyber-espionage</a:t>
            </a:r>
            <a:r>
              <a:rPr lang="en-US" sz="5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6C46-5241-D14D-B51D-C8B1E6D7FB3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for 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anchor="ctr">
            <a:normAutofit/>
          </a:bodyPr>
          <a:lstStyle/>
          <a:p>
            <a:r>
              <a:rPr lang="en-US" sz="2000" dirty="0" smtClean="0"/>
              <a:t>Not an opportune point in the insurance cycle. </a:t>
            </a:r>
            <a:endParaRPr lang="en-US" sz="2000" dirty="0"/>
          </a:p>
          <a:p>
            <a:r>
              <a:rPr lang="en-US" sz="2000" dirty="0" smtClean="0"/>
              <a:t>Yet to see a credible cost-effective </a:t>
            </a:r>
            <a:r>
              <a:rPr lang="en-US" sz="2000" b="1" dirty="0" smtClean="0"/>
              <a:t>accumulation</a:t>
            </a:r>
            <a:r>
              <a:rPr lang="en-US" sz="2000" b="1" dirty="0"/>
              <a:t> </a:t>
            </a:r>
            <a:r>
              <a:rPr lang="en-US" sz="2000" b="1" dirty="0" smtClean="0"/>
              <a:t>method</a:t>
            </a:r>
            <a:r>
              <a:rPr lang="en-US" sz="2000" dirty="0" smtClean="0"/>
              <a:t> and </a:t>
            </a:r>
            <a:r>
              <a:rPr lang="en-US" sz="2000" b="1" dirty="0" smtClean="0"/>
              <a:t>auditing process</a:t>
            </a:r>
            <a:r>
              <a:rPr lang="en-US" sz="2000" dirty="0" smtClean="0"/>
              <a:t> for insureds.</a:t>
            </a:r>
          </a:p>
          <a:p>
            <a:r>
              <a:rPr lang="en-US" sz="2000" dirty="0" smtClean="0"/>
              <a:t>Loss experience needed.</a:t>
            </a:r>
          </a:p>
          <a:p>
            <a:endParaRPr lang="en-US" sz="2000" dirty="0" smtClean="0"/>
          </a:p>
          <a:p>
            <a:r>
              <a:rPr lang="en-US" sz="2000" dirty="0" smtClean="0"/>
              <a:t>Work with governments and credible third parties.</a:t>
            </a:r>
            <a:endParaRPr lang="en-US" sz="2000" dirty="0"/>
          </a:p>
          <a:p>
            <a:r>
              <a:rPr lang="en-US" sz="2000" smtClean="0"/>
              <a:t>Data, </a:t>
            </a:r>
            <a:r>
              <a:rPr lang="en-US" sz="2000" dirty="0" smtClean="0"/>
              <a:t>when it comes, should come quickly.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6C46-5241-D14D-B51D-C8B1E6D7FB3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Ariel PPT">
      <a:dk1>
        <a:sysClr val="windowText" lastClr="000000"/>
      </a:dk1>
      <a:lt1>
        <a:sysClr val="window" lastClr="FFFFFF"/>
      </a:lt1>
      <a:dk2>
        <a:srgbClr val="CD1923"/>
      </a:dk2>
      <a:lt2>
        <a:srgbClr val="C2B8AE"/>
      </a:lt2>
      <a:accent1>
        <a:srgbClr val="59595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 Re</Template>
  <TotalTime>15772</TotalTime>
  <Words>358</Words>
  <Application>Microsoft Office PowerPoint</Application>
  <PresentationFormat>On-screen Show (4:3)</PresentationFormat>
  <Paragraphs>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(Headings)</vt:lpstr>
      <vt:lpstr>Wingdings</vt:lpstr>
      <vt:lpstr>Office Theme</vt:lpstr>
      <vt:lpstr>CAS 2015 Reinsurance Seminar Assessing &amp; Reinsuring Cyber Risks  Dr Raveem Ismail DPhil, MSc by Research, MPhys (Oxon), MInstP Ariel Re (Bermuda)  raveem.ismail@arielre.com</vt:lpstr>
      <vt:lpstr>Relevant background</vt:lpstr>
      <vt:lpstr>The cyber insurance market</vt:lpstr>
      <vt:lpstr>Attributes</vt:lpstr>
      <vt:lpstr>A few cyber developments</vt:lpstr>
      <vt:lpstr>Thoughts for the future</vt:lpstr>
    </vt:vector>
  </TitlesOfParts>
  <Company>Ariel Re BDA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Ismail, Raveem</dc:creator>
  <cp:lastModifiedBy>Raveem</cp:lastModifiedBy>
  <cp:revision>80</cp:revision>
  <dcterms:created xsi:type="dcterms:W3CDTF">2015-01-12T21:25:43Z</dcterms:created>
  <dcterms:modified xsi:type="dcterms:W3CDTF">2015-05-27T20:55:30Z</dcterms:modified>
</cp:coreProperties>
</file>