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theme/themeOverride7.xml" ContentType="application/vnd.openxmlformats-officedocument.themeOverr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theme/themeOverride5.xml" ContentType="application/vnd.openxmlformats-officedocument.themeOverride+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18.xml" ContentType="application/vnd.openxmlformats-officedocument.presentationml.tags+xml"/>
  <Override PartName="/ppt/tags/tag14.xml" ContentType="application/vnd.openxmlformats-officedocument.presentationml.tag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tags/tag12.xml" ContentType="application/vnd.openxmlformats-officedocument.presentationml.tags+xml"/>
  <Default Extension="xlsx" ContentType="application/vnd.openxmlformats-officedocument.spreadsheetml.sheet"/>
  <Override PartName="/ppt/notesSlides/notesSlide7.xml" ContentType="application/vnd.openxmlformats-officedocument.presentationml.notesSlide+xml"/>
  <Override PartName="/ppt/notesSlides/notesSlide10.xml" ContentType="application/vnd.openxmlformats-officedocument.presentationml.notesSlide+xml"/>
  <Override PartName="/ppt/tags/tag2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0.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2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Default Extension="png" ContentType="image/png"/>
  <Override PartName="/ppt/theme/themeOverride8.xml" ContentType="application/vnd.openxmlformats-officedocument.themeOverr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ags/tag5.xml" ContentType="application/vnd.openxmlformats-officedocument.presentationml.tags+xml"/>
  <Override PartName="/ppt/theme/themeOverride6.xml" ContentType="application/vnd.openxmlformats-officedocument.themeOverride+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Default Extension="jpeg" ContentType="image/jpeg"/>
  <Override PartName="/ppt/theme/themeOverride4.xml" ContentType="application/vnd.openxmlformats-officedocument.themeOverrid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heme/themeOverride2.xml" ContentType="application/vnd.openxmlformats-officedocument.themeOverride+xml"/>
  <Override PartName="/ppt/tags/tag19.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tags/tag17.xml" ContentType="application/vnd.openxmlformats-officedocument.presentationml.tags+xml"/>
  <Override PartName="/ppt/tags/tag15.xml" ContentType="application/vnd.openxmlformats-officedocument.presentationml.tags+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6.xml" ContentType="application/vnd.openxmlformats-officedocument.presentationml.notesSlide+xml"/>
  <Override PartName="/ppt/tags/tag22.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20"/>
  </p:notesMasterIdLst>
  <p:handoutMasterIdLst>
    <p:handoutMasterId r:id="rId21"/>
  </p:handoutMasterIdLst>
  <p:sldIdLst>
    <p:sldId id="256" r:id="rId2"/>
    <p:sldId id="262" r:id="rId3"/>
    <p:sldId id="259" r:id="rId4"/>
    <p:sldId id="276" r:id="rId5"/>
    <p:sldId id="263" r:id="rId6"/>
    <p:sldId id="264" r:id="rId7"/>
    <p:sldId id="272" r:id="rId8"/>
    <p:sldId id="273" r:id="rId9"/>
    <p:sldId id="265" r:id="rId10"/>
    <p:sldId id="271" r:id="rId11"/>
    <p:sldId id="277" r:id="rId12"/>
    <p:sldId id="266" r:id="rId13"/>
    <p:sldId id="267" r:id="rId14"/>
    <p:sldId id="268" r:id="rId15"/>
    <p:sldId id="275" r:id="rId16"/>
    <p:sldId id="274" r:id="rId17"/>
    <p:sldId id="260" r:id="rId18"/>
    <p:sldId id="261" r:id="rId19"/>
  </p:sldIdLst>
  <p:sldSz cx="9144000" cy="6858000" type="screen4x3"/>
  <p:notesSz cx="6858000" cy="9144000"/>
  <p:embeddedFontLst>
    <p:embeddedFont>
      <p:font typeface="SwissReSans Light" charset="0"/>
      <p:regular r:id="rId22"/>
      <p:bold r:id="rId23"/>
      <p:italic r:id="rId24"/>
      <p:boldItalic r:id="rId25"/>
    </p:embeddedFont>
    <p:embeddedFont>
      <p:font typeface="SwissReSans" charset="0"/>
      <p:regular r:id="rId26"/>
      <p:bold r:id="rId27"/>
      <p:italic r:id="rId28"/>
      <p:boldItalic r:id="rId29"/>
    </p:embeddedFont>
  </p:embeddedFontLst>
  <p:custDataLst>
    <p:tags r:id="rId30"/>
  </p:custData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p:presentationPr>
</file>

<file path=ppt/tableStyles.xml><?xml version="1.0" encoding="utf-8"?>
<a:tblStyleLst xmlns:a="http://schemas.openxmlformats.org/drawingml/2006/main" def="{4F870FC3-41F4-4639-9F92-194A608F593C}">
  <a:tblStyle styleId="{4F870FC3-41F4-4639-9F92-194A608F593C}" styleName="Swiss Re - Table 1">
    <a:wholeTbl>
      <a:tcTxStyle>
        <a:fontRef idx="minor">
          <a:scrgbClr r="40" g="62" b="54"/>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band2H>
      <a:tcStyle>
        <a:tcBdr/>
        <a:fill>
          <a:solidFill>
            <a:schemeClr val="accent1">
              <a:tint val="36000"/>
            </a:schemeClr>
          </a:solidFill>
        </a:fill>
      </a:tcStyle>
    </a:band2H>
    <a:band1V>
      <a:tcStyle>
        <a:tcBdr/>
        <a:fill>
          <a:solidFill>
            <a:schemeClr val="accent1">
              <a:tint val="36000"/>
            </a:schemeClr>
          </a:solidFill>
        </a:fill>
      </a:tcStyle>
    </a:band1V>
    <a:firstRow>
      <a:tcTxStyle b="on">
        <a:fontRef idx="minor">
          <a:scrgbClr r="255" g="255" b="255"/>
        </a:fontRef>
        <a:schemeClr val="lt1"/>
      </a:tcTxStyle>
      <a:tcStyle>
        <a:tcBdr/>
        <a:fill>
          <a:solidFill>
            <a:schemeClr val="accent1"/>
          </a:solidFill>
        </a:fill>
      </a:tcStyle>
    </a:firstRow>
  </a:tblStyle>
  <a:tblStyle styleId="{7E6E6707-7832-46BE-A3A0-E36881F78559}" styleName="Swiss Re - Table 2">
    <a:wholeTbl>
      <a:tcTxStyle>
        <a:fontRef idx="minor">
          <a:scrgbClr r="40" g="62" b="54"/>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band2H>
      <a:tcStyle>
        <a:tcBdr/>
        <a:fill>
          <a:solidFill>
            <a:schemeClr val="accent5">
              <a:tint val="36000"/>
            </a:schemeClr>
          </a:solidFill>
        </a:fill>
      </a:tcStyle>
    </a:band2H>
    <a:band1V>
      <a:tcStyle>
        <a:tcBdr/>
        <a:fill>
          <a:solidFill>
            <a:schemeClr val="accent5">
              <a:tint val="36000"/>
            </a:schemeClr>
          </a:solidFill>
        </a:fill>
      </a:tcStyle>
    </a:band1V>
    <a:firstRow>
      <a:tcTxStyle b="on">
        <a:fontRef idx="minor">
          <a:scrgbClr r="255" g="255" b="255"/>
        </a:fontRef>
        <a:schemeClr val="lt1"/>
      </a:tcTxStyle>
      <a:tcStyle>
        <a:tcBdr/>
        <a:fill>
          <a:solidFill>
            <a:schemeClr val="accent5"/>
          </a:solidFill>
        </a:fill>
      </a:tcStyle>
    </a:firstRow>
  </a:tblStyle>
  <a:tblStyle styleId="{BBE75E58-984F-4F72-8EDD-5C9A88DD35F0}" styleName="Swiss Re - Table 3">
    <a:wholeTbl>
      <a:tcTxStyle>
        <a:fontRef idx="minor">
          <a:scrgbClr r="40" g="62" b="54"/>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band2H>
      <a:tcStyle>
        <a:tcBdr/>
        <a:fill>
          <a:solidFill>
            <a:schemeClr val="accent3">
              <a:tint val="36000"/>
            </a:schemeClr>
          </a:solidFill>
        </a:fill>
      </a:tcStyle>
    </a:band2H>
    <a:band1V>
      <a:tcStyle>
        <a:tcBdr/>
        <a:fill>
          <a:solidFill>
            <a:schemeClr val="accent3">
              <a:tint val="36000"/>
            </a:schemeClr>
          </a:solidFill>
        </a:fill>
      </a:tcStyle>
    </a:band1V>
    <a:firstRow>
      <a:tcTxStyle b="on">
        <a:fontRef idx="minor">
          <a:scrgbClr r="255" g="255" b="255"/>
        </a:fontRef>
        <a:schemeClr val="lt1"/>
      </a:tcTxStyle>
      <a:tcStyle>
        <a:tcBdr/>
        <a:fill>
          <a:solidFill>
            <a:schemeClr val="accent3"/>
          </a:solidFill>
        </a:fill>
      </a:tcStyle>
    </a:firstRow>
  </a:tblStyle>
  <a:tblStyle styleId="{F0DF0198-80C8-49AA-8D90-CB580F7814A3}" styleName="Swiss Re - Table 4">
    <a:wholeTbl>
      <a:tcTxStyle>
        <a:fontRef idx="minor">
          <a:scrgbClr r="40" g="62" b="54"/>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noFill/>
        </a:fill>
      </a:tcStyle>
    </a:wholeTbl>
  </a:tblStyle>
  <a:tblStyle styleId="{B879B2AA-A785-4C12-A31E-098CB692474E}" styleName="Swiss Re - Table 5">
    <a:wholeTbl>
      <a:tcTxStyle>
        <a:fontRef idx="minor">
          <a:scrgbClr r="40" g="62" b="54"/>
        </a:fontRef>
        <a:schemeClr val="tx1"/>
      </a:tcTxStyle>
      <a:tcStyle>
        <a:tcBdr>
          <a:left>
            <a:ln w="12700" cmpd="sng">
              <a:solidFill>
                <a:schemeClr val="accent1"/>
              </a:solidFill>
            </a:ln>
          </a:left>
          <a:right>
            <a:ln w="12700" cmpd="sng">
              <a:solidFill>
                <a:schemeClr val="accent1"/>
              </a:solidFill>
            </a:ln>
          </a:right>
          <a:top>
            <a:ln>
              <a:noFill/>
            </a:ln>
          </a:top>
          <a:bottom>
            <a:ln>
              <a:noFill/>
            </a:ln>
          </a:bottom>
          <a:insideH>
            <a:ln>
              <a:noFill/>
            </a:ln>
          </a:insideH>
          <a:insideV>
            <a:ln w="12700" cmpd="sng">
              <a:solidFill>
                <a:schemeClr val="accent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028" autoAdjust="0"/>
  </p:normalViewPr>
  <p:slideViewPr>
    <p:cSldViewPr showGuides="1">
      <p:cViewPr varScale="1">
        <p:scale>
          <a:sx n="102" d="100"/>
          <a:sy n="102" d="100"/>
        </p:scale>
        <p:origin x="-1884" y="-96"/>
      </p:cViewPr>
      <p:guideLst>
        <p:guide orient="horz" pos="164"/>
        <p:guide orient="horz" pos="845"/>
        <p:guide orient="horz" pos="1026"/>
        <p:guide orient="horz" pos="4110"/>
        <p:guide pos="476"/>
        <p:guide pos="4286"/>
        <p:guide pos="5420"/>
      </p:guideLst>
    </p:cSldViewPr>
  </p:slideViewPr>
  <p:notesTextViewPr>
    <p:cViewPr>
      <p:scale>
        <a:sx n="100" d="100"/>
        <a:sy n="100" d="100"/>
      </p:scale>
      <p:origin x="0" y="0"/>
    </p:cViewPr>
  </p:notesTextViewPr>
  <p:notesViewPr>
    <p:cSldViewPr showGuides="1">
      <p:cViewPr varScale="1">
        <p:scale>
          <a:sx n="97" d="100"/>
          <a:sy n="97" d="100"/>
        </p:scale>
        <p:origin x="-3570"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handoutMaster" Target="handoutMasters/handoutMaster1.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font" Target="fonts/font7.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font" Target="fonts/font6.fntdata"/><Relationship Id="rId30"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latin typeface="SwissReSans"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EB7C786-A259-4FDD-A4C0-BD83D19C2427}" type="datetimeFigureOut">
              <a:rPr lang="en-GB" smtClean="0">
                <a:latin typeface="SwissReSans" pitchFamily="34" charset="0"/>
              </a:rPr>
              <a:pPr/>
              <a:t>31/05/2011</a:t>
            </a:fld>
            <a:endParaRPr lang="en-GB" dirty="0">
              <a:latin typeface="SwissReSans" pitchFamily="34"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latin typeface="SwissReSans"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FADD15C-2E90-415F-B376-5831ACCDAAD0}" type="slidenum">
              <a:rPr lang="en-GB" smtClean="0">
                <a:latin typeface="SwissReSans" pitchFamily="34" charset="0"/>
              </a:rPr>
              <a:pPr/>
              <a:t>‹#›</a:t>
            </a:fld>
            <a:endParaRPr lang="en-GB" dirty="0">
              <a:latin typeface="SwissReSans"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SwissReSans" pitchFamily="34" charset="0"/>
              </a:defRPr>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SwissReSans" pitchFamily="34" charset="0"/>
              </a:defRPr>
            </a:lvl1pPr>
          </a:lstStyle>
          <a:p>
            <a:fld id="{3A1CEC75-F9BB-42F0-8E1C-193797F4D4D6}" type="datetimeFigureOut">
              <a:rPr lang="de-DE" smtClean="0"/>
              <a:pPr/>
              <a:t>31.05.2011</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SwissReSans" pitchFamily="34" charset="0"/>
              </a:defRPr>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SwissReSans" pitchFamily="34" charset="0"/>
              </a:defRPr>
            </a:lvl1pPr>
          </a:lstStyle>
          <a:p>
            <a:fld id="{CF8ED666-4372-485F-9851-ED435EF4ACCF}"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SwissReSans" pitchFamily="34" charset="0"/>
        <a:ea typeface="+mn-ea"/>
        <a:cs typeface="+mn-cs"/>
      </a:defRPr>
    </a:lvl1pPr>
    <a:lvl2pPr marL="349250" indent="0" algn="l" defTabSz="914400" rtl="0" eaLnBrk="1" latinLnBrk="0" hangingPunct="1">
      <a:defRPr sz="1200" kern="1200">
        <a:solidFill>
          <a:schemeClr val="tx1"/>
        </a:solidFill>
        <a:latin typeface="SwissReSans" pitchFamily="34" charset="0"/>
        <a:ea typeface="+mn-ea"/>
        <a:cs typeface="+mn-cs"/>
      </a:defRPr>
    </a:lvl2pPr>
    <a:lvl3pPr marL="717550" indent="0" algn="l" defTabSz="914400" rtl="0" eaLnBrk="1" latinLnBrk="0" hangingPunct="1">
      <a:defRPr sz="1200" kern="1200">
        <a:solidFill>
          <a:schemeClr val="tx1"/>
        </a:solidFill>
        <a:latin typeface="SwissReSans" pitchFamily="34" charset="0"/>
        <a:ea typeface="+mn-ea"/>
        <a:cs typeface="+mn-cs"/>
      </a:defRPr>
    </a:lvl3pPr>
    <a:lvl4pPr marL="1066800" indent="0" algn="l" defTabSz="914400" rtl="0" eaLnBrk="1" latinLnBrk="0" hangingPunct="1">
      <a:defRPr sz="1200" kern="1200">
        <a:solidFill>
          <a:schemeClr val="tx1"/>
        </a:solidFill>
        <a:latin typeface="SwissReSans" pitchFamily="34" charset="0"/>
        <a:ea typeface="+mn-ea"/>
        <a:cs typeface="+mn-cs"/>
      </a:defRPr>
    </a:lvl4pPr>
    <a:lvl5pPr marL="1435100" indent="0" algn="l" defTabSz="914400" rtl="0" eaLnBrk="1" latinLnBrk="0" hangingPunct="1">
      <a:defRPr sz="1200" kern="1200">
        <a:solidFill>
          <a:schemeClr val="tx1"/>
        </a:solidFill>
        <a:latin typeface="SwissReSans"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8ED666-4372-485F-9851-ED435EF4ACCF}" type="slidenum">
              <a:rPr lang="en-GB" smtClean="0"/>
              <a:pPr/>
              <a:t>1</a:t>
            </a:fld>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Can also</a:t>
            </a:r>
            <a:r>
              <a:rPr lang="en-US" baseline="0" dirty="0" smtClean="0"/>
              <a:t> split the GL between </a:t>
            </a:r>
            <a:r>
              <a:rPr lang="en-US" baseline="0" dirty="0" err="1" smtClean="0"/>
              <a:t>prem</a:t>
            </a:r>
            <a:r>
              <a:rPr lang="en-US" baseline="0" dirty="0" smtClean="0"/>
              <a:t>/ops and prod, and apply a </a:t>
            </a:r>
            <a:r>
              <a:rPr lang="en-US" baseline="0" dirty="0" err="1" smtClean="0"/>
              <a:t>prem</a:t>
            </a:r>
            <a:r>
              <a:rPr lang="en-US" baseline="0" dirty="0" smtClean="0"/>
              <a:t>/ops trend and development factor to the </a:t>
            </a:r>
            <a:r>
              <a:rPr lang="en-US" baseline="0" dirty="0" err="1" smtClean="0"/>
              <a:t>prem</a:t>
            </a:r>
            <a:r>
              <a:rPr lang="en-US" baseline="0" dirty="0" smtClean="0"/>
              <a:t>/ops losses and a prod trend and development factor to the prod losses</a:t>
            </a:r>
            <a:endParaRPr lang="en-US" dirty="0"/>
          </a:p>
        </p:txBody>
      </p:sp>
      <p:sp>
        <p:nvSpPr>
          <p:cNvPr id="4" name="Slide Number Placeholder 3"/>
          <p:cNvSpPr>
            <a:spLocks noGrp="1"/>
          </p:cNvSpPr>
          <p:nvPr>
            <p:ph type="sldNum" sz="quarter" idx="10"/>
          </p:nvPr>
        </p:nvSpPr>
        <p:spPr/>
        <p:txBody>
          <a:bodyPr/>
          <a:lstStyle/>
          <a:p>
            <a:fld id="{CF8ED666-4372-485F-9851-ED435EF4ACCF}" type="slidenum">
              <a:rPr lang="en-GB" smtClean="0"/>
              <a:pPr/>
              <a:t>13</a:t>
            </a:fld>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Helpful to validate exposure curves</a:t>
            </a:r>
            <a:endParaRPr lang="en-US" dirty="0"/>
          </a:p>
        </p:txBody>
      </p:sp>
      <p:sp>
        <p:nvSpPr>
          <p:cNvPr id="4" name="Slide Number Placeholder 3"/>
          <p:cNvSpPr>
            <a:spLocks noGrp="1"/>
          </p:cNvSpPr>
          <p:nvPr>
            <p:ph type="sldNum" sz="quarter" idx="10"/>
          </p:nvPr>
        </p:nvSpPr>
        <p:spPr/>
        <p:txBody>
          <a:bodyPr/>
          <a:lstStyle/>
          <a:p>
            <a:fld id="{CF8ED666-4372-485F-9851-ED435EF4ACCF}" type="slidenum">
              <a:rPr lang="en-GB" smtClean="0"/>
              <a:pPr/>
              <a:t>14</a:t>
            </a:fld>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Interesting to note that </a:t>
            </a:r>
            <a:r>
              <a:rPr lang="en-US" dirty="0" err="1" smtClean="0"/>
              <a:t>Umb</a:t>
            </a:r>
            <a:r>
              <a:rPr lang="en-US" baseline="0" dirty="0" smtClean="0"/>
              <a:t> w/UL GL shows a large FC adjustment, even though there was at $25M loss.  This shows that you can't just look at the largest loss when considering free cover.</a:t>
            </a:r>
          </a:p>
          <a:p>
            <a:r>
              <a:rPr lang="en-US" baseline="0" dirty="0" smtClean="0"/>
              <a:t>The traditional method using losses aggregated by AY produced a LR of 65.2%, which is less than the 69.1% produced by the Capping method using Individual Losses.  The traditional method was less even though that method over trended AY 05 and over developed AY 06.</a:t>
            </a:r>
          </a:p>
          <a:p>
            <a:r>
              <a:rPr lang="en-US" baseline="0" dirty="0" smtClean="0"/>
              <a:t>Method not only good for arriving at a LR, but also good for testing the exposure curves.</a:t>
            </a:r>
            <a:endParaRPr lang="en-US" dirty="0"/>
          </a:p>
        </p:txBody>
      </p:sp>
      <p:sp>
        <p:nvSpPr>
          <p:cNvPr id="4" name="Slide Number Placeholder 3"/>
          <p:cNvSpPr>
            <a:spLocks noGrp="1"/>
          </p:cNvSpPr>
          <p:nvPr>
            <p:ph type="sldNum" sz="quarter" idx="10"/>
          </p:nvPr>
        </p:nvSpPr>
        <p:spPr/>
        <p:txBody>
          <a:bodyPr/>
          <a:lstStyle/>
          <a:p>
            <a:fld id="{CF8ED666-4372-485F-9851-ED435EF4ACCF}" type="slidenum">
              <a:rPr lang="en-GB" smtClean="0"/>
              <a:pPr/>
              <a:t>16</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7F52C2-1D50-4884-B08A-EDBCF5A68A33}" type="slidenum">
              <a:rPr lang="en-US"/>
              <a:pPr/>
              <a:t>2</a:t>
            </a:fld>
            <a:endParaRPr lang="en-US" dirty="0"/>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8ED666-4372-485F-9851-ED435EF4ACCF}" type="slidenum">
              <a:rPr lang="en-GB" smtClean="0"/>
              <a:pPr/>
              <a:t>5</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Simplifying assumptions : (1) limit/attach pt profile has been stable over time (limits</a:t>
            </a:r>
            <a:r>
              <a:rPr lang="en-US" baseline="0" dirty="0" smtClean="0"/>
              <a:t> =$5M, $10M, and $25M, all attaching at $1M)</a:t>
            </a:r>
            <a:r>
              <a:rPr lang="en-US" dirty="0" smtClean="0"/>
              <a:t>, (2) Geographic mix  has been stable, (3) pricing methodology has been stable, and ILF's have not changed over time, etc.</a:t>
            </a:r>
          </a:p>
        </p:txBody>
      </p:sp>
      <p:sp>
        <p:nvSpPr>
          <p:cNvPr id="4" name="Slide Number Placeholder 3"/>
          <p:cNvSpPr>
            <a:spLocks noGrp="1"/>
          </p:cNvSpPr>
          <p:nvPr>
            <p:ph type="sldNum" sz="quarter" idx="10"/>
          </p:nvPr>
        </p:nvSpPr>
        <p:spPr/>
        <p:txBody>
          <a:bodyPr/>
          <a:lstStyle/>
          <a:p>
            <a:fld id="{CF8ED666-4372-485F-9851-ED435EF4ACCF}" type="slidenum">
              <a:rPr lang="en-GB" smtClean="0"/>
              <a:pPr/>
              <a:t>6</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method of using losses</a:t>
            </a:r>
            <a:r>
              <a:rPr lang="en-US" baseline="0" dirty="0" smtClean="0"/>
              <a:t> aggregated by AY </a:t>
            </a:r>
            <a:r>
              <a:rPr lang="en-US" dirty="0" smtClean="0"/>
              <a:t>looks to be over trending AY 05</a:t>
            </a:r>
          </a:p>
          <a:p>
            <a:endParaRPr lang="en-US" dirty="0"/>
          </a:p>
        </p:txBody>
      </p:sp>
      <p:sp>
        <p:nvSpPr>
          <p:cNvPr id="4" name="Slide Number Placeholder 3"/>
          <p:cNvSpPr>
            <a:spLocks noGrp="1"/>
          </p:cNvSpPr>
          <p:nvPr>
            <p:ph type="sldNum" sz="quarter" idx="10"/>
          </p:nvPr>
        </p:nvSpPr>
        <p:spPr/>
        <p:txBody>
          <a:bodyPr/>
          <a:lstStyle/>
          <a:p>
            <a:fld id="{CF8ED666-4372-485F-9851-ED435EF4ACCF}" type="slidenum">
              <a:rPr lang="en-GB" smtClean="0"/>
              <a:pPr/>
              <a:t>7</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method of using losses</a:t>
            </a:r>
            <a:r>
              <a:rPr lang="en-US" baseline="0" dirty="0" smtClean="0"/>
              <a:t> aggregated by AY </a:t>
            </a:r>
            <a:r>
              <a:rPr lang="en-US" dirty="0" smtClean="0"/>
              <a:t>looks to be over developing AY 06</a:t>
            </a:r>
            <a:endParaRPr lang="en-US" dirty="0"/>
          </a:p>
        </p:txBody>
      </p:sp>
      <p:sp>
        <p:nvSpPr>
          <p:cNvPr id="4" name="Slide Number Placeholder 3"/>
          <p:cNvSpPr>
            <a:spLocks noGrp="1"/>
          </p:cNvSpPr>
          <p:nvPr>
            <p:ph type="sldNum" sz="quarter" idx="10"/>
          </p:nvPr>
        </p:nvSpPr>
        <p:spPr/>
        <p:txBody>
          <a:bodyPr/>
          <a:lstStyle/>
          <a:p>
            <a:fld id="{CF8ED666-4372-485F-9851-ED435EF4ACCF}" type="slidenum">
              <a:rPr lang="en-GB" smtClean="0"/>
              <a:pPr/>
              <a:t>8</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Trending each loss by a specific</a:t>
            </a:r>
            <a:r>
              <a:rPr lang="en-US" baseline="0" dirty="0" smtClean="0"/>
              <a:t> trend that matched the U/L loss is more accurate.  Same goes for development.</a:t>
            </a:r>
          </a:p>
          <a:p>
            <a:r>
              <a:rPr lang="en-US" baseline="0" dirty="0" smtClean="0"/>
              <a:t>Capping, then using exposure relativities allows the actuary to account for free cover or to minimize the impact of a shock loss</a:t>
            </a:r>
          </a:p>
          <a:p>
            <a:r>
              <a:rPr lang="en-US" baseline="0" dirty="0" smtClean="0"/>
              <a:t>Reconciling the individual losses with the losses from the triangle is a good way to make sure you are working with all of the losses, as the large loss listing many exclude losses below an amount.   </a:t>
            </a:r>
          </a:p>
          <a:p>
            <a:r>
              <a:rPr lang="en-US" baseline="0" dirty="0" smtClean="0"/>
              <a:t>Also note the papers by Michael </a:t>
            </a:r>
            <a:r>
              <a:rPr lang="en-US" baseline="0" dirty="0" err="1" smtClean="0"/>
              <a:t>Wacek</a:t>
            </a:r>
            <a:r>
              <a:rPr lang="en-US" baseline="0" dirty="0" smtClean="0"/>
              <a:t> on </a:t>
            </a:r>
            <a:r>
              <a:rPr lang="en-US" baseline="0" dirty="0" err="1" smtClean="0"/>
              <a:t>Param</a:t>
            </a:r>
            <a:r>
              <a:rPr lang="en-US" baseline="0" dirty="0" smtClean="0"/>
              <a:t> Uncertainty (Fall 2005 CAS FORUM) and by Van </a:t>
            </a:r>
            <a:r>
              <a:rPr lang="en-US" baseline="0" dirty="0" err="1" smtClean="0"/>
              <a:t>Kampen</a:t>
            </a:r>
            <a:r>
              <a:rPr lang="en-US" baseline="0" dirty="0" smtClean="0"/>
              <a:t> on </a:t>
            </a:r>
            <a:r>
              <a:rPr lang="en-US" baseline="0" dirty="0" err="1" smtClean="0"/>
              <a:t>Param</a:t>
            </a:r>
            <a:r>
              <a:rPr lang="en-US" baseline="0" dirty="0" smtClean="0"/>
              <a:t> Uncertainty (2003 CAS Forum)</a:t>
            </a:r>
          </a:p>
        </p:txBody>
      </p:sp>
      <p:sp>
        <p:nvSpPr>
          <p:cNvPr id="4" name="Slide Number Placeholder 3"/>
          <p:cNvSpPr>
            <a:spLocks noGrp="1"/>
          </p:cNvSpPr>
          <p:nvPr>
            <p:ph type="sldNum" sz="quarter" idx="10"/>
          </p:nvPr>
        </p:nvSpPr>
        <p:spPr/>
        <p:txBody>
          <a:bodyPr/>
          <a:lstStyle/>
          <a:p>
            <a:fld id="{CF8ED666-4372-485F-9851-ED435EF4ACCF}" type="slidenum">
              <a:rPr lang="en-GB" smtClean="0"/>
              <a:pPr/>
              <a:t>9</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8ED666-4372-485F-9851-ED435EF4ACCF}" type="slidenum">
              <a:rPr lang="en-GB" smtClean="0"/>
              <a:pPr/>
              <a:t>10</a:t>
            </a:fld>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CF8ED666-4372-485F-9851-ED435EF4ACCF}" type="slidenum">
              <a:rPr lang="en-GB" smtClean="0"/>
              <a:pPr/>
              <a:t>11</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hemeOverride" Target="../theme/themeOverride1.xml"/><Relationship Id="rId5" Type="http://schemas.openxmlformats.org/officeDocument/2006/relationships/image" Target="../media/image3.png"/><Relationship Id="rId4"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tags" Target="../tags/tag11.xml"/><Relationship Id="rId7" Type="http://schemas.openxmlformats.org/officeDocument/2006/relationships/image" Target="../media/image4.png"/><Relationship Id="rId2" Type="http://schemas.openxmlformats.org/officeDocument/2006/relationships/tags" Target="../tags/tag10.xml"/><Relationship Id="rId1" Type="http://schemas.openxmlformats.org/officeDocument/2006/relationships/themeOverride" Target="../theme/themeOverride3.xml"/><Relationship Id="rId6" Type="http://schemas.openxmlformats.org/officeDocument/2006/relationships/slideMaster" Target="../slideMasters/slideMaster1.xml"/><Relationship Id="rId5" Type="http://schemas.openxmlformats.org/officeDocument/2006/relationships/tags" Target="../tags/tag13.xml"/><Relationship Id="rId4" Type="http://schemas.openxmlformats.org/officeDocument/2006/relationships/tags" Target="../tags/tag12.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5.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6.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hemeOverride" Target="../theme/themeOverride7.xml"/><Relationship Id="rId6" Type="http://schemas.openxmlformats.org/officeDocument/2006/relationships/image" Target="../media/image3.png"/><Relationship Id="rId5" Type="http://schemas.openxmlformats.org/officeDocument/2006/relationships/slideMaster" Target="../slideMasters/slideMaster1.xml"/><Relationship Id="rId4" Type="http://schemas.openxmlformats.org/officeDocument/2006/relationships/tags" Target="../tags/tag16.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hemeOverride" Target="../theme/themeOverride8.xml"/><Relationship Id="rId5" Type="http://schemas.openxmlformats.org/officeDocument/2006/relationships/image" Target="../media/image3.png"/><Relationship Id="rId4"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preserve="1" userDrawn="1">
  <p:cSld name="Title Slide">
    <p:bg>
      <p:bgPr>
        <a:solidFill>
          <a:srgbClr val="D1DCD6"/>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2"/>
          </p:nvPr>
        </p:nvSpPr>
        <p:spPr bwMode="gray">
          <a:xfrm>
            <a:off x="0" y="0"/>
            <a:ext cx="9144000" cy="6858000"/>
          </a:xfrm>
        </p:spPr>
        <p:txBody>
          <a:bodyPr/>
          <a:lstStyle>
            <a:lvl1pPr>
              <a:buFontTx/>
              <a:buNone/>
              <a:defRPr sz="1200">
                <a:solidFill>
                  <a:srgbClr val="A8BAB2"/>
                </a:solidFill>
                <a:latin typeface="SwissReSans" pitchFamily="34" charset="0"/>
              </a:defRPr>
            </a:lvl1pPr>
          </a:lstStyle>
          <a:p>
            <a:endParaRPr lang="en-GB" dirty="0"/>
          </a:p>
        </p:txBody>
      </p:sp>
      <p:sp>
        <p:nvSpPr>
          <p:cNvPr id="2" name="Title 1"/>
          <p:cNvSpPr>
            <a:spLocks noGrp="1"/>
          </p:cNvSpPr>
          <p:nvPr>
            <p:ph type="ctrTitle"/>
          </p:nvPr>
        </p:nvSpPr>
        <p:spPr bwMode="black">
          <a:xfrm>
            <a:off x="755650" y="1628775"/>
            <a:ext cx="6048375" cy="1181862"/>
          </a:xfrm>
        </p:spPr>
        <p:txBody>
          <a:bodyPr>
            <a:noAutofit/>
          </a:bodyPr>
          <a:lstStyle>
            <a:lvl1pPr algn="l">
              <a:lnSpc>
                <a:spcPct val="80000"/>
              </a:lnSpc>
              <a:defRPr sz="4800">
                <a:solidFill>
                  <a:srgbClr val="FFFFFF"/>
                </a:solidFill>
                <a:latin typeface="SwissReSans Light" pitchFamily="34" charset="0"/>
              </a:defRPr>
            </a:lvl1pPr>
          </a:lstStyle>
          <a:p>
            <a:r>
              <a:rPr lang="en-US" dirty="0" smtClean="0"/>
              <a:t>Click to edit Master title style</a:t>
            </a:r>
            <a:endParaRPr lang="en-GB" dirty="0"/>
          </a:p>
        </p:txBody>
      </p:sp>
      <p:sp>
        <p:nvSpPr>
          <p:cNvPr id="3" name="Subtitle 2"/>
          <p:cNvSpPr>
            <a:spLocks noGrp="1"/>
          </p:cNvSpPr>
          <p:nvPr>
            <p:ph type="subTitle" idx="1"/>
          </p:nvPr>
        </p:nvSpPr>
        <p:spPr bwMode="black">
          <a:xfrm>
            <a:off x="755650" y="2883662"/>
            <a:ext cx="6048375" cy="863600"/>
          </a:xfrm>
        </p:spPr>
        <p:txBody>
          <a:bodyPr/>
          <a:lstStyle>
            <a:lvl1pPr marL="0" indent="0" algn="l">
              <a:lnSpc>
                <a:spcPct val="100000"/>
              </a:lnSpc>
              <a:spcBef>
                <a:spcPts val="1200"/>
              </a:spcBef>
              <a:buNone/>
              <a:defRPr>
                <a:solidFill>
                  <a:srgbClr val="FFFFFF"/>
                </a:solidFill>
                <a:latin typeface="SwissReSans"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
        <p:nvSpPr>
          <p:cNvPr id="9" name="Classification"/>
          <p:cNvSpPr txBox="1">
            <a:spLocks noChangeArrowheads="1"/>
          </p:cNvSpPr>
          <p:nvPr userDrawn="1">
            <p:custDataLst>
              <p:tags r:id="rId2"/>
            </p:custDataLst>
          </p:nvPr>
        </p:nvSpPr>
        <p:spPr bwMode="black">
          <a:xfrm>
            <a:off x="755650" y="260350"/>
            <a:ext cx="5832475" cy="139700"/>
          </a:xfrm>
          <a:prstGeom prst="rect">
            <a:avLst/>
          </a:prstGeom>
          <a:noFill/>
          <a:ln w="9525" algn="ctr">
            <a:noFill/>
            <a:miter lim="800000"/>
            <a:headEnd/>
            <a:tailEnd/>
          </a:ln>
          <a:effectLst/>
        </p:spPr>
        <p:txBody>
          <a:bodyPr wrap="none" lIns="0" tIns="0" rIns="0" bIns="0"/>
          <a:lstStyle/>
          <a:p>
            <a:pPr>
              <a:buClrTx/>
              <a:buSzTx/>
              <a:buFontTx/>
              <a:buNone/>
            </a:pPr>
            <a:endParaRPr lang="de-CH" sz="900" dirty="0">
              <a:latin typeface="SwissReSans" pitchFamily="34" charset="0"/>
            </a:endParaRPr>
          </a:p>
        </p:txBody>
      </p:sp>
      <p:pic>
        <p:nvPicPr>
          <p:cNvPr id="10" name="Picture 9" descr="Logo_White.png"/>
          <p:cNvPicPr>
            <a:picLocks noChangeAspect="1"/>
          </p:cNvPicPr>
          <p:nvPr userDrawn="1">
            <p:custDataLst>
              <p:tags r:id="rId3"/>
            </p:custDataLst>
          </p:nvPr>
        </p:nvPicPr>
        <p:blipFill>
          <a:blip r:embed="rId5" cstate="print"/>
          <a:stretch>
            <a:fillRect/>
          </a:stretch>
        </p:blipFill>
        <p:spPr bwMode="gray">
          <a:xfrm>
            <a:off x="6804025" y="260350"/>
            <a:ext cx="1157287" cy="671512"/>
          </a:xfrm>
          <a:prstGeom prst="rect">
            <a:avLst/>
          </a:prstGeom>
        </p:spPr>
      </p:pic>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bwMode="black"/>
        <p:txBody>
          <a:bodyPr/>
          <a:lstStyle>
            <a:lvl1pPr>
              <a:defRPr>
                <a:latin typeface="SwissReSans" pitchFamily="34" charset="0"/>
              </a:defRPr>
            </a:lvl1pPr>
            <a:lvl2pPr>
              <a:defRPr>
                <a:latin typeface="SwissReSans" pitchFamily="34" charset="0"/>
              </a:defRPr>
            </a:lvl2pPr>
            <a:lvl3pPr>
              <a:defRPr>
                <a:latin typeface="SwissReSans" pitchFamily="34" charset="0"/>
              </a:defRPr>
            </a:lvl3pPr>
            <a:lvl4pPr>
              <a:defRPr>
                <a:latin typeface="SwissReSans" pitchFamily="34" charset="0"/>
              </a:defRPr>
            </a:lvl4pPr>
            <a:lvl5pPr>
              <a:defRPr>
                <a:latin typeface="SwissReSans"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1" name="Slide Number Placeholder 10"/>
          <p:cNvSpPr>
            <a:spLocks noGrp="1"/>
          </p:cNvSpPr>
          <p:nvPr>
            <p:ph type="sldNum" sz="quarter" idx="11"/>
          </p:nvPr>
        </p:nvSpPr>
        <p:spPr bwMode="black"/>
        <p:txBody>
          <a:bodyPr/>
          <a:lstStyle/>
          <a:p>
            <a:fld id="{8E9F59B9-8094-4618-B073-21DD649DF751}" type="slidenum">
              <a:rPr lang="en-GB" smtClean="0"/>
              <a:pPr/>
              <a:t>‹#›</a:t>
            </a:fld>
            <a:endParaRPr lang="en-GB" dirty="0"/>
          </a:p>
        </p:txBody>
      </p:sp>
      <p:sp>
        <p:nvSpPr>
          <p:cNvPr id="5" name="Title 4"/>
          <p:cNvSpPr>
            <a:spLocks noGrp="1"/>
          </p:cNvSpPr>
          <p:nvPr>
            <p:ph type="title"/>
          </p:nvPr>
        </p:nvSpPr>
        <p:spPr/>
        <p:txBody>
          <a:bodyPr/>
          <a:lstStyle/>
          <a:p>
            <a:r>
              <a:rPr lang="en-US" dirty="0" smtClean="0"/>
              <a:t>Click to edit Master title style</a:t>
            </a:r>
            <a:endParaRPr lang="en-GB" dirty="0"/>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Section Header" preserve="1" userDrawn="1">
  <p:cSld name="Section Header">
    <p:bg>
      <p:bgPr>
        <a:solidFill>
          <a:srgbClr val="D1DCD6"/>
        </a:solidFill>
        <a:effectLst/>
      </p:bgPr>
    </p:bg>
    <p:spTree>
      <p:nvGrpSpPr>
        <p:cNvPr id="1" name=""/>
        <p:cNvGrpSpPr/>
        <p:nvPr/>
      </p:nvGrpSpPr>
      <p:grpSpPr>
        <a:xfrm>
          <a:off x="0" y="0"/>
          <a:ext cx="0" cy="0"/>
          <a:chOff x="0" y="0"/>
          <a:chExt cx="0" cy="0"/>
        </a:xfrm>
      </p:grpSpPr>
      <p:pic>
        <p:nvPicPr>
          <p:cNvPr id="9" name="Picture 8" descr="Default_Section_Xwwww.png"/>
          <p:cNvPicPr>
            <a:picLocks/>
          </p:cNvPicPr>
          <p:nvPr userDrawn="1">
            <p:custDataLst>
              <p:tags r:id="rId2"/>
            </p:custDataLst>
          </p:nvPr>
        </p:nvPicPr>
        <p:blipFill>
          <a:blip r:embed="rId7" cstate="print"/>
          <a:stretch>
            <a:fillRect/>
          </a:stretch>
        </p:blipFill>
        <p:spPr bwMode="hidden">
          <a:xfrm>
            <a:off x="0" y="0"/>
            <a:ext cx="9144000" cy="6858000"/>
          </a:xfrm>
          <a:prstGeom prst="rect">
            <a:avLst/>
          </a:prstGeom>
        </p:spPr>
      </p:pic>
      <p:sp>
        <p:nvSpPr>
          <p:cNvPr id="2" name="Title 1"/>
          <p:cNvSpPr>
            <a:spLocks noGrp="1"/>
          </p:cNvSpPr>
          <p:nvPr>
            <p:ph type="title"/>
          </p:nvPr>
        </p:nvSpPr>
        <p:spPr bwMode="black">
          <a:xfrm>
            <a:off x="755651" y="1628800"/>
            <a:ext cx="6048375" cy="1181862"/>
          </a:xfrm>
        </p:spPr>
        <p:txBody>
          <a:bodyPr vert="horz" lIns="0" tIns="0" rIns="0" bIns="0" rtlCol="0" anchor="b" anchorCtr="0">
            <a:noAutofit/>
          </a:bodyPr>
          <a:lstStyle>
            <a:lvl1pPr algn="l" defTabSz="914400" rtl="0" eaLnBrk="1" latinLnBrk="0" hangingPunct="1">
              <a:lnSpc>
                <a:spcPct val="80000"/>
              </a:lnSpc>
              <a:spcBef>
                <a:spcPct val="0"/>
              </a:spcBef>
              <a:buNone/>
              <a:defRPr lang="en-GB" sz="4800" kern="1200" dirty="0">
                <a:solidFill>
                  <a:srgbClr val="FFFFFF"/>
                </a:solidFill>
                <a:latin typeface="SwissReSans Light" pitchFamily="34" charset="0"/>
                <a:ea typeface="+mj-ea"/>
                <a:cs typeface="+mj-cs"/>
              </a:defRPr>
            </a:lvl1pPr>
          </a:lstStyle>
          <a:p>
            <a:r>
              <a:rPr lang="en-US" dirty="0" smtClean="0"/>
              <a:t>Click to edit Master title style</a:t>
            </a:r>
            <a:endParaRPr lang="en-GB" dirty="0"/>
          </a:p>
        </p:txBody>
      </p:sp>
      <p:sp>
        <p:nvSpPr>
          <p:cNvPr id="11" name="Classification"/>
          <p:cNvSpPr txBox="1">
            <a:spLocks noChangeArrowheads="1"/>
          </p:cNvSpPr>
          <p:nvPr userDrawn="1">
            <p:custDataLst>
              <p:tags r:id="rId3"/>
            </p:custDataLst>
          </p:nvPr>
        </p:nvSpPr>
        <p:spPr bwMode="black">
          <a:xfrm>
            <a:off x="755650" y="260350"/>
            <a:ext cx="5832475" cy="139700"/>
          </a:xfrm>
          <a:prstGeom prst="rect">
            <a:avLst/>
          </a:prstGeom>
          <a:noFill/>
          <a:ln w="9525" algn="ctr">
            <a:noFill/>
            <a:miter lim="800000"/>
            <a:headEnd/>
            <a:tailEnd/>
          </a:ln>
          <a:effectLst/>
        </p:spPr>
        <p:txBody>
          <a:bodyPr wrap="none" lIns="0" tIns="0" rIns="0" bIns="0"/>
          <a:lstStyle/>
          <a:p>
            <a:pPr>
              <a:buClrTx/>
              <a:buSzTx/>
              <a:buFontTx/>
              <a:buNone/>
            </a:pPr>
            <a:endParaRPr lang="de-CH" sz="900" dirty="0">
              <a:solidFill>
                <a:srgbClr val="FFFFFF"/>
              </a:solidFill>
              <a:latin typeface="SwissReSans" pitchFamily="34" charset="0"/>
            </a:endParaRPr>
          </a:p>
        </p:txBody>
      </p:sp>
      <p:sp>
        <p:nvSpPr>
          <p:cNvPr id="12" name="TextBox 11"/>
          <p:cNvSpPr txBox="1">
            <a:spLocks/>
          </p:cNvSpPr>
          <p:nvPr userDrawn="1">
            <p:custDataLst>
              <p:tags r:id="rId4"/>
            </p:custDataLst>
          </p:nvPr>
        </p:nvSpPr>
        <p:spPr bwMode="black">
          <a:xfrm>
            <a:off x="755650" y="6384925"/>
            <a:ext cx="5903912" cy="139700"/>
          </a:xfrm>
          <a:prstGeom prst="rect">
            <a:avLst/>
          </a:prstGeom>
        </p:spPr>
        <p:txBody>
          <a:bodyPr vert="horz" wrap="none" lIns="0" tIns="0" rIns="0" bIns="0" rtlCol="0" anchor="b" anchorCtr="0"/>
          <a:lstStyle/>
          <a:p>
            <a:pPr marL="0" algn="l" defTabSz="914400" rtl="0" eaLnBrk="1" latinLnBrk="0" hangingPunct="1"/>
            <a:r>
              <a:rPr lang="de-CH" sz="1000" b="0" kern="1200" dirty="0" smtClean="0">
                <a:solidFill>
                  <a:srgbClr val="FFFFFF"/>
                </a:solidFill>
                <a:latin typeface="SwissReSans" pitchFamily="34" charset="0"/>
                <a:ea typeface="+mn-ea"/>
                <a:cs typeface="+mn-cs"/>
              </a:rPr>
              <a:t>Todd Cheema, FCAS, MAAA</a:t>
            </a:r>
            <a:endParaRPr lang="de-CH" sz="1000" b="0" kern="1200" dirty="0">
              <a:solidFill>
                <a:srgbClr val="FFFFFF"/>
              </a:solidFill>
              <a:latin typeface="SwissReSans" pitchFamily="34" charset="0"/>
              <a:ea typeface="+mn-ea"/>
              <a:cs typeface="+mn-cs"/>
            </a:endParaRPr>
          </a:p>
        </p:txBody>
      </p:sp>
      <p:sp>
        <p:nvSpPr>
          <p:cNvPr id="13" name="Slide Number Placeholder 12"/>
          <p:cNvSpPr>
            <a:spLocks noGrp="1"/>
          </p:cNvSpPr>
          <p:nvPr>
            <p:ph type="sldNum" sz="quarter" idx="11"/>
          </p:nvPr>
        </p:nvSpPr>
        <p:spPr bwMode="black"/>
        <p:txBody>
          <a:bodyPr/>
          <a:lstStyle/>
          <a:p>
            <a:fld id="{8E9F59B9-8094-4618-B073-21DD649DF751}" type="slidenum">
              <a:rPr lang="en-GB" smtClean="0"/>
              <a:pPr/>
              <a:t>‹#›</a:t>
            </a:fld>
            <a:endParaRPr lang="en-GB" dirty="0"/>
          </a:p>
        </p:txBody>
      </p:sp>
      <p:sp>
        <p:nvSpPr>
          <p:cNvPr id="10" name="Text Placeholder 9"/>
          <p:cNvSpPr>
            <a:spLocks noGrp="1"/>
          </p:cNvSpPr>
          <p:nvPr>
            <p:ph type="body" sz="quarter" idx="12"/>
          </p:nvPr>
        </p:nvSpPr>
        <p:spPr>
          <a:xfrm>
            <a:off x="755651" y="2883687"/>
            <a:ext cx="6048375" cy="863600"/>
          </a:xfrm>
        </p:spPr>
        <p:txBody>
          <a:bodyPr/>
          <a:lstStyle>
            <a:lvl1pPr>
              <a:defRPr sz="1800">
                <a:solidFill>
                  <a:srgbClr val="FFFFFF"/>
                </a:solidFill>
              </a:defRPr>
            </a:lvl1pPr>
            <a:lvl2pPr>
              <a:defRPr sz="1600">
                <a:solidFill>
                  <a:srgbClr val="FFFFFF"/>
                </a:solidFill>
              </a:defRPr>
            </a:lvl2pPr>
            <a:lvl3pPr>
              <a:defRPr sz="1600">
                <a:solidFill>
                  <a:srgbClr val="FFFFFF"/>
                </a:solidFill>
              </a:defRPr>
            </a:lvl3pPr>
            <a:lvl4pPr>
              <a:defRPr sz="1600">
                <a:solidFill>
                  <a:srgbClr val="FFFFFF"/>
                </a:solidFill>
              </a:defRPr>
            </a:lvl4pPr>
            <a:lvl5pPr>
              <a:defRPr sz="1600">
                <a:solidFill>
                  <a:srgbClr val="FFFFFF"/>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14" name="Picture 13" descr="Logo_White.png"/>
          <p:cNvPicPr>
            <a:picLocks noChangeAspect="1"/>
          </p:cNvPicPr>
          <p:nvPr userDrawn="1">
            <p:custDataLst>
              <p:tags r:id="rId5"/>
            </p:custDataLst>
          </p:nvPr>
        </p:nvPicPr>
        <p:blipFill>
          <a:blip r:embed="rId8" cstate="print"/>
          <a:stretch>
            <a:fillRect/>
          </a:stretch>
        </p:blipFill>
        <p:spPr bwMode="gray">
          <a:xfrm>
            <a:off x="6804025" y="260350"/>
            <a:ext cx="1000125" cy="581025"/>
          </a:xfrm>
          <a:prstGeom prst="rect">
            <a:avLst/>
          </a:prstGeom>
        </p:spPr>
      </p:pic>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bwMode="black">
          <a:xfrm>
            <a:off x="755650" y="1628775"/>
            <a:ext cx="3816350" cy="4300555"/>
          </a:xfrm>
        </p:spPr>
        <p:txBody>
          <a:bodyPr/>
          <a:lstStyle>
            <a:lvl1pPr>
              <a:defRPr sz="1800">
                <a:latin typeface="SwissReSans" pitchFamily="34" charset="0"/>
              </a:defRPr>
            </a:lvl1pPr>
            <a:lvl2pPr>
              <a:defRPr sz="1600">
                <a:latin typeface="SwissReSans" pitchFamily="34" charset="0"/>
              </a:defRPr>
            </a:lvl2pPr>
            <a:lvl3pPr>
              <a:defRPr sz="1600">
                <a:latin typeface="SwissReSans" pitchFamily="34" charset="0"/>
              </a:defRPr>
            </a:lvl3pPr>
            <a:lvl4pPr>
              <a:defRPr sz="1600">
                <a:latin typeface="SwissReSans" pitchFamily="34" charset="0"/>
              </a:defRPr>
            </a:lvl4pPr>
            <a:lvl5pPr>
              <a:defRPr sz="1600">
                <a:latin typeface="SwissReSans"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bwMode="black">
          <a:xfrm>
            <a:off x="4786314" y="1628775"/>
            <a:ext cx="3817936" cy="4300555"/>
          </a:xfrm>
        </p:spPr>
        <p:txBody>
          <a:bodyPr/>
          <a:lstStyle>
            <a:lvl1pPr>
              <a:defRPr sz="1800">
                <a:latin typeface="SwissReSans" pitchFamily="34" charset="0"/>
              </a:defRPr>
            </a:lvl1pPr>
            <a:lvl2pPr>
              <a:defRPr sz="1600">
                <a:latin typeface="SwissReSans" pitchFamily="34" charset="0"/>
              </a:defRPr>
            </a:lvl2pPr>
            <a:lvl3pPr>
              <a:defRPr sz="1600">
                <a:latin typeface="SwissReSans" pitchFamily="34" charset="0"/>
              </a:defRPr>
            </a:lvl3pPr>
            <a:lvl4pPr>
              <a:defRPr sz="1600">
                <a:latin typeface="SwissReSans" pitchFamily="34" charset="0"/>
              </a:defRPr>
            </a:lvl4pPr>
            <a:lvl5pPr>
              <a:defRPr sz="1600">
                <a:latin typeface="SwissReSans"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Slide Number Placeholder 6"/>
          <p:cNvSpPr>
            <a:spLocks noGrp="1"/>
          </p:cNvSpPr>
          <p:nvPr>
            <p:ph type="sldNum" sz="quarter" idx="11"/>
          </p:nvPr>
        </p:nvSpPr>
        <p:spPr bwMode="black"/>
        <p:txBody>
          <a:bodyPr/>
          <a:lstStyle/>
          <a:p>
            <a:fld id="{8E9F59B9-8094-4618-B073-21DD649DF751}" type="slidenum">
              <a:rPr lang="en-GB" smtClean="0"/>
              <a:pPr/>
              <a:t>‹#›</a:t>
            </a:fld>
            <a:endParaRPr lang="en-GB" dirty="0"/>
          </a:p>
        </p:txBody>
      </p:sp>
      <p:sp>
        <p:nvSpPr>
          <p:cNvPr id="6" name="Title 5"/>
          <p:cNvSpPr>
            <a:spLocks noGrp="1"/>
          </p:cNvSpPr>
          <p:nvPr>
            <p:ph type="title"/>
          </p:nvPr>
        </p:nvSpPr>
        <p:spPr/>
        <p:txBody>
          <a:bodyPr/>
          <a:lstStyle/>
          <a:p>
            <a:r>
              <a:rPr lang="en-US" dirty="0" smtClean="0"/>
              <a:t>Click to edit Master title style</a:t>
            </a:r>
            <a:endParaRPr lang="en-GB" dirty="0"/>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bwMode="black"/>
        <p:txBody>
          <a:bodyPr/>
          <a:lstStyle/>
          <a:p>
            <a:fld id="{8E9F59B9-8094-4618-B073-21DD649DF751}" type="slidenum">
              <a:rPr lang="en-GB" smtClean="0"/>
              <a:pPr/>
              <a:t>‹#›</a:t>
            </a:fld>
            <a:endParaRPr lang="en-GB" dirty="0"/>
          </a:p>
        </p:txBody>
      </p:sp>
      <p:sp>
        <p:nvSpPr>
          <p:cNvPr id="4" name="Title 3"/>
          <p:cNvSpPr>
            <a:spLocks noGrp="1"/>
          </p:cNvSpPr>
          <p:nvPr>
            <p:ph type="title"/>
          </p:nvPr>
        </p:nvSpPr>
        <p:spPr/>
        <p:txBody>
          <a:bodyPr/>
          <a:lstStyle/>
          <a:p>
            <a:r>
              <a:rPr lang="en-US" dirty="0" smtClean="0"/>
              <a:t>Click to edit Master title style</a:t>
            </a:r>
            <a:endParaRPr lang="en-GB"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Key Message" preserve="1" userDrawn="1">
  <p:cSld name="Key Message">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bwMode="black"/>
        <p:txBody>
          <a:bodyPr/>
          <a:lstStyle/>
          <a:p>
            <a:fld id="{8E9F59B9-8094-4618-B073-21DD649DF751}" type="slidenum">
              <a:rPr lang="en-GB" smtClean="0"/>
              <a:pPr/>
              <a:t>‹#›</a:t>
            </a:fld>
            <a:endParaRPr lang="en-GB" dirty="0"/>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Image" preserve="1" userDrawn="1">
  <p:cSld name="Image">
    <p:bg>
      <p:bgPr>
        <a:solidFill>
          <a:srgbClr val="D1DCD6"/>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bwMode="gray">
          <a:xfrm>
            <a:off x="0" y="0"/>
            <a:ext cx="9144000" cy="6858000"/>
          </a:xfrm>
        </p:spPr>
        <p:txBody>
          <a:bodyPr/>
          <a:lstStyle>
            <a:lvl1pPr marL="0" indent="0">
              <a:buNone/>
              <a:defRPr sz="1200">
                <a:solidFill>
                  <a:srgbClr val="A8BAB2"/>
                </a:solidFill>
                <a:latin typeface="SwissReSans"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Classification"/>
          <p:cNvSpPr txBox="1">
            <a:spLocks noChangeArrowheads="1"/>
          </p:cNvSpPr>
          <p:nvPr userDrawn="1">
            <p:custDataLst>
              <p:tags r:id="rId2"/>
            </p:custDataLst>
          </p:nvPr>
        </p:nvSpPr>
        <p:spPr bwMode="black">
          <a:xfrm>
            <a:off x="755650" y="260350"/>
            <a:ext cx="5832475" cy="139700"/>
          </a:xfrm>
          <a:prstGeom prst="rect">
            <a:avLst/>
          </a:prstGeom>
          <a:noFill/>
          <a:ln w="9525" algn="ctr">
            <a:noFill/>
            <a:miter lim="800000"/>
            <a:headEnd/>
            <a:tailEnd/>
          </a:ln>
          <a:effectLst/>
        </p:spPr>
        <p:txBody>
          <a:bodyPr wrap="none" lIns="0" tIns="0" rIns="0" bIns="0"/>
          <a:lstStyle/>
          <a:p>
            <a:pPr>
              <a:buClrTx/>
              <a:buSzTx/>
              <a:buFontTx/>
              <a:buNone/>
            </a:pPr>
            <a:endParaRPr lang="de-CH" sz="900" dirty="0">
              <a:latin typeface="SwissReSans" pitchFamily="34" charset="0"/>
            </a:endParaRPr>
          </a:p>
        </p:txBody>
      </p:sp>
      <p:sp>
        <p:nvSpPr>
          <p:cNvPr id="7" name="Slide Number Placeholder 6"/>
          <p:cNvSpPr>
            <a:spLocks noGrp="1"/>
          </p:cNvSpPr>
          <p:nvPr>
            <p:ph type="sldNum" sz="quarter" idx="11"/>
          </p:nvPr>
        </p:nvSpPr>
        <p:spPr/>
        <p:txBody>
          <a:bodyPr/>
          <a:lstStyle/>
          <a:p>
            <a:fld id="{8E9F59B9-8094-4618-B073-21DD649DF751}" type="slidenum">
              <a:rPr lang="en-GB" smtClean="0"/>
              <a:pPr/>
              <a:t>‹#›</a:t>
            </a:fld>
            <a:endParaRPr lang="en-GB" dirty="0"/>
          </a:p>
        </p:txBody>
      </p:sp>
      <p:sp>
        <p:nvSpPr>
          <p:cNvPr id="9" name="Footer"/>
          <p:cNvSpPr txBox="1">
            <a:spLocks/>
          </p:cNvSpPr>
          <p:nvPr userDrawn="1">
            <p:custDataLst>
              <p:tags r:id="rId3"/>
            </p:custDataLst>
          </p:nvPr>
        </p:nvSpPr>
        <p:spPr bwMode="black">
          <a:xfrm>
            <a:off x="755650" y="6384925"/>
            <a:ext cx="5903912" cy="139700"/>
          </a:xfrm>
          <a:prstGeom prst="rect">
            <a:avLst/>
          </a:prstGeom>
        </p:spPr>
        <p:txBody>
          <a:bodyPr vert="horz" wrap="none" lIns="0" tIns="0" rIns="0" bIns="0" rtlCol="0" anchor="b" anchorCtr="0"/>
          <a:lstStyle/>
          <a:p>
            <a:pPr marL="0" algn="l" defTabSz="914400" rtl="0" eaLnBrk="1" latinLnBrk="0" hangingPunct="1"/>
            <a:r>
              <a:rPr lang="de-CH" sz="1000" b="0" kern="1200" dirty="0" smtClean="0">
                <a:solidFill>
                  <a:srgbClr val="FFFFFF"/>
                </a:solidFill>
                <a:latin typeface="SwissReSans" pitchFamily="34" charset="0"/>
                <a:ea typeface="+mn-ea"/>
                <a:cs typeface="+mn-cs"/>
              </a:rPr>
              <a:t>Todd Cheema, FCAS, MAAA</a:t>
            </a:r>
            <a:endParaRPr lang="de-CH" sz="1000" b="0" kern="1200" dirty="0">
              <a:solidFill>
                <a:srgbClr val="FFFFFF"/>
              </a:solidFill>
              <a:latin typeface="SwissReSans" pitchFamily="34" charset="0"/>
              <a:ea typeface="+mn-ea"/>
              <a:cs typeface="+mn-cs"/>
            </a:endParaRPr>
          </a:p>
        </p:txBody>
      </p:sp>
      <p:pic>
        <p:nvPicPr>
          <p:cNvPr id="8" name="Picture 7" descr="Logo_White.png"/>
          <p:cNvPicPr>
            <a:picLocks noChangeAspect="1"/>
          </p:cNvPicPr>
          <p:nvPr userDrawn="1">
            <p:custDataLst>
              <p:tags r:id="rId4"/>
            </p:custDataLst>
          </p:nvPr>
        </p:nvPicPr>
        <p:blipFill>
          <a:blip r:embed="rId6" cstate="print"/>
          <a:stretch>
            <a:fillRect/>
          </a:stretch>
        </p:blipFill>
        <p:spPr bwMode="gray">
          <a:xfrm>
            <a:off x="6804025" y="260350"/>
            <a:ext cx="1000125" cy="581025"/>
          </a:xfrm>
          <a:prstGeom prst="rect">
            <a:avLst/>
          </a:prstGeom>
        </p:spPr>
      </p:pic>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Closing" preserve="1" userDrawn="1">
  <p:cSld name="Closing">
    <p:bg>
      <p:bgPr>
        <a:solidFill>
          <a:srgbClr val="D1DCD6"/>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2"/>
          </p:nvPr>
        </p:nvSpPr>
        <p:spPr bwMode="gray">
          <a:xfrm>
            <a:off x="0" y="0"/>
            <a:ext cx="9144000" cy="6858000"/>
          </a:xfrm>
        </p:spPr>
        <p:txBody>
          <a:bodyPr/>
          <a:lstStyle>
            <a:lvl1pPr>
              <a:buFontTx/>
              <a:buNone/>
              <a:defRPr sz="1200">
                <a:solidFill>
                  <a:srgbClr val="A8BAB2"/>
                </a:solidFill>
                <a:latin typeface="SwissReSans" pitchFamily="34" charset="0"/>
              </a:defRPr>
            </a:lvl1pPr>
          </a:lstStyle>
          <a:p>
            <a:endParaRPr lang="en-GB" dirty="0"/>
          </a:p>
        </p:txBody>
      </p:sp>
      <p:sp>
        <p:nvSpPr>
          <p:cNvPr id="2" name="Title 1"/>
          <p:cNvSpPr>
            <a:spLocks noGrp="1"/>
          </p:cNvSpPr>
          <p:nvPr>
            <p:ph type="ctrTitle"/>
          </p:nvPr>
        </p:nvSpPr>
        <p:spPr bwMode="black">
          <a:xfrm>
            <a:off x="755650" y="1628775"/>
            <a:ext cx="6048375" cy="1181862"/>
          </a:xfrm>
        </p:spPr>
        <p:txBody>
          <a:bodyPr anchor="t" anchorCtr="0">
            <a:noAutofit/>
          </a:bodyPr>
          <a:lstStyle>
            <a:lvl1pPr algn="l">
              <a:lnSpc>
                <a:spcPct val="80000"/>
              </a:lnSpc>
              <a:defRPr sz="4800">
                <a:solidFill>
                  <a:srgbClr val="FFFFFF"/>
                </a:solidFill>
                <a:latin typeface="SwissReSans Light" pitchFamily="34" charset="0"/>
              </a:defRPr>
            </a:lvl1pPr>
          </a:lstStyle>
          <a:p>
            <a:r>
              <a:rPr lang="en-US" dirty="0" smtClean="0"/>
              <a:t>Click to edit Master title style</a:t>
            </a:r>
            <a:endParaRPr lang="en-GB" dirty="0"/>
          </a:p>
        </p:txBody>
      </p:sp>
      <p:sp>
        <p:nvSpPr>
          <p:cNvPr id="9" name="Classification"/>
          <p:cNvSpPr txBox="1">
            <a:spLocks noChangeArrowheads="1"/>
          </p:cNvSpPr>
          <p:nvPr userDrawn="1">
            <p:custDataLst>
              <p:tags r:id="rId2"/>
            </p:custDataLst>
          </p:nvPr>
        </p:nvSpPr>
        <p:spPr bwMode="black">
          <a:xfrm>
            <a:off x="755650" y="260350"/>
            <a:ext cx="5832475" cy="139700"/>
          </a:xfrm>
          <a:prstGeom prst="rect">
            <a:avLst/>
          </a:prstGeom>
          <a:noFill/>
          <a:ln w="9525" algn="ctr">
            <a:noFill/>
            <a:miter lim="800000"/>
            <a:headEnd/>
            <a:tailEnd/>
          </a:ln>
          <a:effectLst/>
        </p:spPr>
        <p:txBody>
          <a:bodyPr wrap="none" lIns="0" tIns="0" rIns="0" bIns="0"/>
          <a:lstStyle/>
          <a:p>
            <a:pPr>
              <a:buClrTx/>
              <a:buSzTx/>
              <a:buFontTx/>
              <a:buNone/>
            </a:pPr>
            <a:endParaRPr lang="de-CH" sz="900" dirty="0">
              <a:latin typeface="SwissReSans" pitchFamily="34" charset="0"/>
            </a:endParaRPr>
          </a:p>
        </p:txBody>
      </p:sp>
      <p:pic>
        <p:nvPicPr>
          <p:cNvPr id="6" name="Picture 5" descr="Logo_White.png"/>
          <p:cNvPicPr>
            <a:picLocks noChangeAspect="1"/>
          </p:cNvPicPr>
          <p:nvPr userDrawn="1">
            <p:custDataLst>
              <p:tags r:id="rId3"/>
            </p:custDataLst>
          </p:nvPr>
        </p:nvPicPr>
        <p:blipFill>
          <a:blip r:embed="rId5" cstate="print"/>
          <a:stretch>
            <a:fillRect/>
          </a:stretch>
        </p:blipFill>
        <p:spPr bwMode="gray">
          <a:xfrm>
            <a:off x="6804025" y="260350"/>
            <a:ext cx="1157287" cy="671512"/>
          </a:xfrm>
          <a:prstGeom prst="rect">
            <a:avLst/>
          </a:prstGeom>
        </p:spPr>
      </p:pic>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4DF965DA-05AB-430F-8529-3A59959C67F3}" type="slidenum">
              <a:rPr lang="en-US"/>
              <a:pPr/>
              <a:t>‹#›</a:t>
            </a:fld>
            <a:endParaRPr lang="en-US" dirty="0"/>
          </a:p>
        </p:txBody>
      </p:sp>
      <p:sp>
        <p:nvSpPr>
          <p:cNvPr id="6" name="Footer Placeholder 5"/>
          <p:cNvSpPr>
            <a:spLocks noGrp="1"/>
          </p:cNvSpPr>
          <p:nvPr>
            <p:ph type="ftr" sz="quarter" idx="12"/>
          </p:nvPr>
        </p:nvSpPr>
        <p:spPr/>
        <p:txBody>
          <a:bodyPr/>
          <a:lstStyle>
            <a:lvl1pPr>
              <a:defRPr/>
            </a:lvl1p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4.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3.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ags" Target="../tags/tag7.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5" Type="http://schemas.openxmlformats.org/officeDocument/2006/relationships/slideLayout" Target="../slideLayouts/slideLayout5.xml"/><Relationship Id="rId15" Type="http://schemas.openxmlformats.org/officeDocument/2006/relationships/tags" Target="../tags/tag6.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FooterBand_BW"/>
          <p:cNvSpPr>
            <a:spLocks/>
          </p:cNvSpPr>
          <p:nvPr>
            <p:custDataLst>
              <p:tags r:id="rId11"/>
            </p:custDataLst>
          </p:nvPr>
        </p:nvSpPr>
        <p:spPr>
          <a:xfrm>
            <a:off x="0" y="6237288"/>
            <a:ext cx="9144000" cy="427037"/>
          </a:xfrm>
          <a:prstGeom prst="rect">
            <a:avLst/>
          </a:prstGeom>
          <a:solidFill>
            <a:srgbClr val="D0D8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4" name="Picture 13" descr="Default_Footer.jpg"/>
          <p:cNvPicPr>
            <a:picLocks/>
          </p:cNvPicPr>
          <p:nvPr userDrawn="1">
            <p:custDataLst>
              <p:tags r:id="rId12"/>
            </p:custDataLst>
          </p:nvPr>
        </p:nvPicPr>
        <p:blipFill>
          <a:blip r:embed="rId17" cstate="print"/>
          <a:stretch>
            <a:fillRect/>
          </a:stretch>
        </p:blipFill>
        <p:spPr bwMode="hidden">
          <a:xfrm>
            <a:off x="0" y="6237287"/>
            <a:ext cx="9144000" cy="427037"/>
          </a:xfrm>
          <a:prstGeom prst="rect">
            <a:avLst/>
          </a:prstGeom>
        </p:spPr>
      </p:pic>
      <p:sp>
        <p:nvSpPr>
          <p:cNvPr id="2" name="Title Placeholder 1"/>
          <p:cNvSpPr>
            <a:spLocks noGrp="1"/>
          </p:cNvSpPr>
          <p:nvPr>
            <p:ph type="title"/>
          </p:nvPr>
        </p:nvSpPr>
        <p:spPr bwMode="black">
          <a:xfrm>
            <a:off x="755651" y="476251"/>
            <a:ext cx="5832475" cy="865187"/>
          </a:xfrm>
          <a:prstGeom prst="rect">
            <a:avLst/>
          </a:prstGeom>
        </p:spPr>
        <p:txBody>
          <a:bodyPr vert="horz" lIns="0" tIns="0" rIns="0" bIns="0" rtlCol="0" anchor="b" anchorCtr="0">
            <a:noAutofit/>
          </a:bodyPr>
          <a:lstStyle/>
          <a:p>
            <a:r>
              <a:rPr lang="en-US" dirty="0" smtClean="0"/>
              <a:t>Click to edit Master title style</a:t>
            </a:r>
            <a:endParaRPr lang="en-GB" dirty="0"/>
          </a:p>
        </p:txBody>
      </p:sp>
      <p:sp>
        <p:nvSpPr>
          <p:cNvPr id="3" name="Text Placeholder 2"/>
          <p:cNvSpPr>
            <a:spLocks noGrp="1"/>
          </p:cNvSpPr>
          <p:nvPr>
            <p:ph type="body" idx="1"/>
          </p:nvPr>
        </p:nvSpPr>
        <p:spPr bwMode="black">
          <a:xfrm>
            <a:off x="755650" y="1628775"/>
            <a:ext cx="7848600" cy="4321175"/>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sz="quarter" idx="4"/>
            <p:custDataLst>
              <p:tags r:id="rId13"/>
            </p:custDataLst>
          </p:nvPr>
        </p:nvSpPr>
        <p:spPr bwMode="black">
          <a:xfrm>
            <a:off x="6804026" y="6342062"/>
            <a:ext cx="185737" cy="182562"/>
          </a:xfrm>
          <a:prstGeom prst="rect">
            <a:avLst/>
          </a:prstGeom>
        </p:spPr>
        <p:txBody>
          <a:bodyPr vert="horz" wrap="none" lIns="0" tIns="0" rIns="0" bIns="0" rtlCol="0" anchor="b" anchorCtr="0"/>
          <a:lstStyle>
            <a:lvl1pPr algn="l">
              <a:defRPr sz="1200" b="1">
                <a:solidFill>
                  <a:srgbClr val="FFFFFF"/>
                </a:solidFill>
                <a:latin typeface="SwissReSans" pitchFamily="34" charset="0"/>
              </a:defRPr>
            </a:lvl1pPr>
          </a:lstStyle>
          <a:p>
            <a:fld id="{8E9F59B9-8094-4618-B073-21DD649DF751}" type="slidenum">
              <a:rPr lang="en-GB" smtClean="0"/>
              <a:pPr/>
              <a:t>‹#›</a:t>
            </a:fld>
            <a:endParaRPr lang="en-GB" dirty="0"/>
          </a:p>
        </p:txBody>
      </p:sp>
      <p:sp>
        <p:nvSpPr>
          <p:cNvPr id="10" name="Classification"/>
          <p:cNvSpPr txBox="1">
            <a:spLocks noChangeArrowheads="1"/>
          </p:cNvSpPr>
          <p:nvPr>
            <p:custDataLst>
              <p:tags r:id="rId14"/>
            </p:custDataLst>
          </p:nvPr>
        </p:nvSpPr>
        <p:spPr bwMode="black">
          <a:xfrm>
            <a:off x="755650" y="260350"/>
            <a:ext cx="5832475" cy="139700"/>
          </a:xfrm>
          <a:prstGeom prst="rect">
            <a:avLst/>
          </a:prstGeom>
          <a:noFill/>
          <a:ln w="9525" algn="ctr">
            <a:noFill/>
            <a:miter lim="800000"/>
            <a:headEnd/>
            <a:tailEnd/>
          </a:ln>
          <a:effectLst/>
        </p:spPr>
        <p:txBody>
          <a:bodyPr wrap="none" lIns="0" tIns="0" rIns="0" bIns="0"/>
          <a:lstStyle/>
          <a:p>
            <a:pPr>
              <a:buClrTx/>
              <a:buSzTx/>
              <a:buFontTx/>
              <a:buNone/>
            </a:pPr>
            <a:endParaRPr lang="de-CH" sz="900" dirty="0">
              <a:latin typeface="SwissReSans" pitchFamily="34" charset="0"/>
            </a:endParaRPr>
          </a:p>
        </p:txBody>
      </p:sp>
      <p:sp>
        <p:nvSpPr>
          <p:cNvPr id="9" name="Footer"/>
          <p:cNvSpPr txBox="1">
            <a:spLocks/>
          </p:cNvSpPr>
          <p:nvPr>
            <p:custDataLst>
              <p:tags r:id="rId15"/>
            </p:custDataLst>
          </p:nvPr>
        </p:nvSpPr>
        <p:spPr bwMode="black">
          <a:xfrm>
            <a:off x="755650" y="6384925"/>
            <a:ext cx="5903912" cy="139700"/>
          </a:xfrm>
          <a:prstGeom prst="rect">
            <a:avLst/>
          </a:prstGeom>
        </p:spPr>
        <p:txBody>
          <a:bodyPr vert="horz" wrap="none" lIns="0" tIns="0" rIns="0" bIns="0" rtlCol="0" anchor="b" anchorCtr="0"/>
          <a:lstStyle/>
          <a:p>
            <a:pPr marL="0" algn="l" defTabSz="914400" rtl="0" eaLnBrk="1" latinLnBrk="0" hangingPunct="1"/>
            <a:r>
              <a:rPr lang="de-CH" sz="1000" b="0" kern="1200" dirty="0" smtClean="0">
                <a:solidFill>
                  <a:srgbClr val="FFFFFF"/>
                </a:solidFill>
                <a:latin typeface="SwissReSans" pitchFamily="34" charset="0"/>
                <a:ea typeface="+mn-ea"/>
                <a:cs typeface="+mn-cs"/>
              </a:rPr>
              <a:t>Todd Cheema, FCAS, MAAA</a:t>
            </a:r>
            <a:endParaRPr lang="de-CH" sz="1000" b="0" kern="1200" dirty="0">
              <a:solidFill>
                <a:srgbClr val="FFFFFF"/>
              </a:solidFill>
              <a:latin typeface="SwissReSans" pitchFamily="34" charset="0"/>
              <a:ea typeface="+mn-ea"/>
              <a:cs typeface="+mn-cs"/>
            </a:endParaRPr>
          </a:p>
        </p:txBody>
      </p:sp>
      <p:sp>
        <p:nvSpPr>
          <p:cNvPr id="11" name="Date Placeholder 10"/>
          <p:cNvSpPr>
            <a:spLocks noGrp="1"/>
          </p:cNvSpPr>
          <p:nvPr>
            <p:ph type="dt" sz="half" idx="2"/>
          </p:nvPr>
        </p:nvSpPr>
        <p:spPr bwMode="black">
          <a:xfrm>
            <a:off x="7236296" y="6918846"/>
            <a:ext cx="1367954" cy="182562"/>
          </a:xfrm>
          <a:prstGeom prst="rect">
            <a:avLst/>
          </a:prstGeom>
        </p:spPr>
        <p:txBody>
          <a:bodyPr vert="horz" lIns="0" tIns="0" rIns="0" bIns="0" rtlCol="0" anchor="ctr"/>
          <a:lstStyle>
            <a:lvl1pPr algn="r">
              <a:defRPr sz="600">
                <a:solidFill>
                  <a:srgbClr val="A8BAB2"/>
                </a:solidFill>
                <a:latin typeface="SwissReSans" pitchFamily="34" charset="0"/>
              </a:defRPr>
            </a:lvl1pPr>
          </a:lstStyle>
          <a:p>
            <a:endParaRPr lang="en-GB" dirty="0"/>
          </a:p>
        </p:txBody>
      </p:sp>
      <p:sp>
        <p:nvSpPr>
          <p:cNvPr id="12" name="Footer Placeholder 11"/>
          <p:cNvSpPr>
            <a:spLocks noGrp="1"/>
          </p:cNvSpPr>
          <p:nvPr>
            <p:ph type="ftr" sz="quarter" idx="3"/>
          </p:nvPr>
        </p:nvSpPr>
        <p:spPr bwMode="black">
          <a:xfrm>
            <a:off x="755649" y="6918845"/>
            <a:ext cx="6048375" cy="182563"/>
          </a:xfrm>
          <a:prstGeom prst="rect">
            <a:avLst/>
          </a:prstGeom>
        </p:spPr>
        <p:txBody>
          <a:bodyPr vert="horz" lIns="0" tIns="0" rIns="0" bIns="0" rtlCol="0" anchor="ctr"/>
          <a:lstStyle>
            <a:lvl1pPr algn="l">
              <a:defRPr sz="600">
                <a:solidFill>
                  <a:srgbClr val="A8BAB2"/>
                </a:solidFill>
                <a:latin typeface="SwissReSans" pitchFamily="34" charset="0"/>
              </a:defRPr>
            </a:lvl1pPr>
          </a:lstStyle>
          <a:p>
            <a:endParaRPr lang="en-GB" dirty="0"/>
          </a:p>
        </p:txBody>
      </p:sp>
      <p:pic>
        <p:nvPicPr>
          <p:cNvPr id="15" name="Picture 14" descr="Logo_Lake.png"/>
          <p:cNvPicPr>
            <a:picLocks noChangeAspect="1"/>
          </p:cNvPicPr>
          <p:nvPr userDrawn="1">
            <p:custDataLst>
              <p:tags r:id="rId16"/>
            </p:custDataLst>
          </p:nvPr>
        </p:nvPicPr>
        <p:blipFill>
          <a:blip r:embed="rId18" cstate="print"/>
          <a:stretch>
            <a:fillRect/>
          </a:stretch>
        </p:blipFill>
        <p:spPr bwMode="gray">
          <a:xfrm>
            <a:off x="6804025" y="260350"/>
            <a:ext cx="1000125" cy="58102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7" r:id="rId7"/>
    <p:sldLayoutId id="2147483658" r:id="rId8"/>
    <p:sldLayoutId id="2147483659" r:id="rId9"/>
  </p:sldLayoutIdLst>
  <p:hf hdr="0" ftr="0" dt="0"/>
  <p:txStyles>
    <p:titleStyle>
      <a:lvl1pPr algn="l" defTabSz="914400" rtl="0" eaLnBrk="1" latinLnBrk="0" hangingPunct="1">
        <a:lnSpc>
          <a:spcPct val="90000"/>
        </a:lnSpc>
        <a:spcBef>
          <a:spcPct val="0"/>
        </a:spcBef>
        <a:buNone/>
        <a:defRPr sz="2400" kern="1200">
          <a:solidFill>
            <a:schemeClr val="tx2"/>
          </a:solidFill>
          <a:latin typeface="SwissReSans" pitchFamily="34" charset="0"/>
          <a:ea typeface="+mj-ea"/>
          <a:cs typeface="+mj-cs"/>
        </a:defRPr>
      </a:lvl1pPr>
    </p:titleStyle>
    <p:bodyStyle>
      <a:lvl1pPr marL="265113" indent="-265113" algn="l" defTabSz="914400" rtl="0" eaLnBrk="1" latinLnBrk="0" hangingPunct="1">
        <a:lnSpc>
          <a:spcPct val="100000"/>
        </a:lnSpc>
        <a:spcBef>
          <a:spcPts val="1200"/>
        </a:spcBef>
        <a:buSzPct val="80000"/>
        <a:buFont typeface="Wingdings" pitchFamily="2" charset="2"/>
        <a:buChar char=""/>
        <a:defRPr sz="1800" kern="1200">
          <a:solidFill>
            <a:schemeClr val="tx1"/>
          </a:solidFill>
          <a:latin typeface="SwissReSans" pitchFamily="34" charset="0"/>
          <a:ea typeface="+mn-ea"/>
          <a:cs typeface="+mn-cs"/>
        </a:defRPr>
      </a:lvl1pPr>
      <a:lvl2pPr marL="538163" indent="-273050" algn="l" defTabSz="914400" rtl="0" eaLnBrk="1" latinLnBrk="0" hangingPunct="1">
        <a:lnSpc>
          <a:spcPct val="100000"/>
        </a:lnSpc>
        <a:spcBef>
          <a:spcPts val="1000"/>
        </a:spcBef>
        <a:buFont typeface="SwissReSans" pitchFamily="34" charset="0"/>
        <a:buChar char="–"/>
        <a:defRPr sz="1600" kern="1200">
          <a:solidFill>
            <a:schemeClr val="tx1"/>
          </a:solidFill>
          <a:latin typeface="SwissReSans" pitchFamily="34" charset="0"/>
          <a:ea typeface="+mn-ea"/>
          <a:cs typeface="+mn-cs"/>
        </a:defRPr>
      </a:lvl2pPr>
      <a:lvl3pPr marL="803275" indent="-265113" algn="l" defTabSz="914400" rtl="0" eaLnBrk="1" latinLnBrk="0" hangingPunct="1">
        <a:lnSpc>
          <a:spcPct val="100000"/>
        </a:lnSpc>
        <a:spcBef>
          <a:spcPts val="1000"/>
        </a:spcBef>
        <a:buFont typeface="SwissReSans" pitchFamily="34" charset="0"/>
        <a:buChar char="–"/>
        <a:defRPr sz="1600" kern="1200">
          <a:solidFill>
            <a:schemeClr val="tx1"/>
          </a:solidFill>
          <a:latin typeface="SwissReSans" pitchFamily="34" charset="0"/>
          <a:ea typeface="+mn-ea"/>
          <a:cs typeface="+mn-cs"/>
        </a:defRPr>
      </a:lvl3pPr>
      <a:lvl4pPr marL="1076325" indent="-273050" algn="l" defTabSz="914400" rtl="0" eaLnBrk="1" latinLnBrk="0" hangingPunct="1">
        <a:lnSpc>
          <a:spcPct val="100000"/>
        </a:lnSpc>
        <a:spcBef>
          <a:spcPts val="1000"/>
        </a:spcBef>
        <a:buFont typeface="SwissReSans" pitchFamily="34" charset="0"/>
        <a:buChar char="–"/>
        <a:defRPr sz="1600" kern="1200">
          <a:solidFill>
            <a:schemeClr val="tx1"/>
          </a:solidFill>
          <a:latin typeface="SwissReSans" pitchFamily="34" charset="0"/>
          <a:ea typeface="+mn-ea"/>
          <a:cs typeface="+mn-cs"/>
        </a:defRPr>
      </a:lvl4pPr>
      <a:lvl5pPr marL="1341438" indent="-265113" algn="l" defTabSz="914400" rtl="0" eaLnBrk="1" latinLnBrk="0" hangingPunct="1">
        <a:lnSpc>
          <a:spcPct val="100000"/>
        </a:lnSpc>
        <a:spcBef>
          <a:spcPts val="1000"/>
        </a:spcBef>
        <a:buFont typeface="SwissReSans" pitchFamily="34" charset="0"/>
        <a:buChar char="–"/>
        <a:defRPr sz="1600" kern="1200">
          <a:solidFill>
            <a:schemeClr val="tx1"/>
          </a:solidFill>
          <a:latin typeface="SwissReSan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image" Target="../media/image2.png"/><Relationship Id="rId5" Type="http://schemas.openxmlformats.org/officeDocument/2006/relationships/image" Target="../media/image5.jpe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package" Target="../embeddings/Microsoft_Office_Excel_Worksheet4.xlsx"/></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Office_Excel_Worksheet5.xlsx"/><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package" Target="../embeddings/Microsoft_Office_Excel_Worksheet6.xlsx"/></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package" Target="../embeddings/Microsoft_Office_Excel_Worksheet7.xlsx"/></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Office_Excel_Worksheet8.xlsx"/><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package" Target="../embeddings/Microsoft_Office_Excel_Worksheet9.xlsx"/></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22.xml"/><Relationship Id="rId1" Type="http://schemas.openxmlformats.org/officeDocument/2006/relationships/tags" Target="../tags/tag21.xml"/><Relationship Id="rId5" Type="http://schemas.openxmlformats.org/officeDocument/2006/relationships/image" Target="../media/image2.png"/><Relationship Id="rId4" Type="http://schemas.openxmlformats.org/officeDocument/2006/relationships/image" Target="../media/image15.jpe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package" Target="../embeddings/Microsoft_Office_Excel_Worksheet1.xlsx"/></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package" Target="../embeddings/Microsoft_Office_Excel_Worksheet2.xlsx"/></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package" Target="../embeddings/Microsoft_Office_Excel_Worksheet3.xlsx"/></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511_PeopleMeeting_Xlllw.jpg"/>
          <p:cNvPicPr>
            <a:picLocks noGrp="1"/>
          </p:cNvPicPr>
          <p:nvPr>
            <p:ph type="pic" sz="quarter" idx="12"/>
            <p:custDataLst>
              <p:tags r:id="rId1"/>
            </p:custDataLst>
          </p:nvPr>
        </p:nvPicPr>
        <p:blipFill>
          <a:blip r:embed="rId5" cstate="print"/>
          <a:srcRect/>
          <a:stretch>
            <a:fillRect/>
          </a:stretch>
        </p:blipFill>
        <p:spPr bwMode="gray">
          <a:xfrm>
            <a:off x="0" y="0"/>
            <a:ext cx="9144000" cy="6858000"/>
          </a:xfrm>
        </p:spPr>
      </p:pic>
      <p:sp>
        <p:nvSpPr>
          <p:cNvPr id="3" name="Title 2"/>
          <p:cNvSpPr>
            <a:spLocks noGrp="1"/>
          </p:cNvSpPr>
          <p:nvPr>
            <p:ph type="ctrTitle"/>
          </p:nvPr>
        </p:nvSpPr>
        <p:spPr>
          <a:xfrm>
            <a:off x="755650" y="1628775"/>
            <a:ext cx="7920806" cy="1152153"/>
          </a:xfrm>
        </p:spPr>
        <p:txBody>
          <a:bodyPr/>
          <a:lstStyle/>
          <a:p>
            <a:r>
              <a:rPr lang="en-US" dirty="0" smtClean="0"/>
              <a:t>Calculating a Loss Ratio for Commercial Umbrella</a:t>
            </a:r>
            <a:endParaRPr lang="en-US" dirty="0"/>
          </a:p>
        </p:txBody>
      </p:sp>
      <p:sp>
        <p:nvSpPr>
          <p:cNvPr id="4" name="Subtitle 3"/>
          <p:cNvSpPr>
            <a:spLocks noGrp="1"/>
          </p:cNvSpPr>
          <p:nvPr>
            <p:ph type="subTitle" idx="1"/>
          </p:nvPr>
        </p:nvSpPr>
        <p:spPr/>
        <p:txBody>
          <a:bodyPr/>
          <a:lstStyle/>
          <a:p>
            <a:r>
              <a:rPr lang="en-US" dirty="0" smtClean="0"/>
              <a:t>Todd Cheema, FCAS, MAAA</a:t>
            </a:r>
          </a:p>
          <a:p>
            <a:r>
              <a:rPr lang="en-US" dirty="0" smtClean="0"/>
              <a:t>CARe, Philadelphia, PA June 6-7, 2011</a:t>
            </a:r>
            <a:endParaRPr lang="en-US" dirty="0"/>
          </a:p>
        </p:txBody>
      </p:sp>
      <p:pic>
        <p:nvPicPr>
          <p:cNvPr id="6" name="Picture 5" descr="Logo_Lake.png"/>
          <p:cNvPicPr>
            <a:picLocks noChangeAspect="1"/>
          </p:cNvPicPr>
          <p:nvPr>
            <p:custDataLst>
              <p:tags r:id="rId2"/>
            </p:custDataLst>
          </p:nvPr>
        </p:nvPicPr>
        <p:blipFill>
          <a:blip r:embed="rId6" cstate="print"/>
          <a:stretch>
            <a:fillRect/>
          </a:stretch>
        </p:blipFill>
        <p:spPr bwMode="gray">
          <a:xfrm>
            <a:off x="6804025" y="260350"/>
            <a:ext cx="1157287" cy="67151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8E9F59B9-8094-4618-B073-21DD649DF751}" type="slidenum">
              <a:rPr lang="en-US" smtClean="0"/>
              <a:pPr/>
              <a:t>10</a:t>
            </a:fld>
            <a:endParaRPr lang="en-US" dirty="0"/>
          </a:p>
        </p:txBody>
      </p:sp>
      <p:sp>
        <p:nvSpPr>
          <p:cNvPr id="4" name="Title 3"/>
          <p:cNvSpPr>
            <a:spLocks noGrp="1"/>
          </p:cNvSpPr>
          <p:nvPr>
            <p:ph type="title"/>
          </p:nvPr>
        </p:nvSpPr>
        <p:spPr>
          <a:xfrm>
            <a:off x="755651" y="476251"/>
            <a:ext cx="5904581" cy="720501"/>
          </a:xfrm>
        </p:spPr>
        <p:txBody>
          <a:bodyPr/>
          <a:lstStyle/>
          <a:p>
            <a:r>
              <a:rPr lang="en-US" dirty="0" smtClean="0"/>
              <a:t>Using Individual Umbrella Losses – Example of Trend</a:t>
            </a:r>
            <a:endParaRPr lang="en-US" dirty="0"/>
          </a:p>
        </p:txBody>
      </p:sp>
      <p:graphicFrame>
        <p:nvGraphicFramePr>
          <p:cNvPr id="6" name="Content Placeholder 5"/>
          <p:cNvGraphicFramePr>
            <a:graphicFrameLocks noChangeAspect="1"/>
          </p:cNvGraphicFramePr>
          <p:nvPr>
            <p:ph idx="1"/>
          </p:nvPr>
        </p:nvGraphicFramePr>
        <p:xfrm>
          <a:off x="251519" y="1340768"/>
          <a:ext cx="8605115" cy="4608512"/>
        </p:xfrm>
        <a:graphic>
          <a:graphicData uri="http://schemas.openxmlformats.org/presentationml/2006/ole">
            <p:oleObj spid="_x0000_s26626" name="Worksheet" r:id="rId4" imgW="6438900" imgH="3448202" progId="Excel.Sheet.12">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Frequency trend - Does the frequency trend observed in the primary layer apply to the umbrella layer?</a:t>
            </a:r>
          </a:p>
          <a:p>
            <a:r>
              <a:rPr lang="en-US" dirty="0" smtClean="0"/>
              <a:t>Severity trend – Losses are a combination of the economic loss and a punitive damage loss.  As the mix between economic loss and punitive damages shifts as the attachment point increases, how should the severity trend be adjusted for umbrella layers?</a:t>
            </a:r>
          </a:p>
          <a:p>
            <a:r>
              <a:rPr lang="en-US" dirty="0" smtClean="0"/>
              <a:t>Adjustment for claims that trend into the umbrella layer – What is the best way to quantify this adjustment?</a:t>
            </a:r>
            <a:endParaRPr lang="en-US" dirty="0"/>
          </a:p>
        </p:txBody>
      </p:sp>
      <p:sp>
        <p:nvSpPr>
          <p:cNvPr id="3" name="Slide Number Placeholder 2"/>
          <p:cNvSpPr>
            <a:spLocks noGrp="1"/>
          </p:cNvSpPr>
          <p:nvPr>
            <p:ph type="sldNum" sz="quarter" idx="11"/>
          </p:nvPr>
        </p:nvSpPr>
        <p:spPr/>
        <p:txBody>
          <a:bodyPr/>
          <a:lstStyle/>
          <a:p>
            <a:fld id="{8E9F59B9-8094-4618-B073-21DD649DF751}" type="slidenum">
              <a:rPr lang="en-US" smtClean="0"/>
              <a:pPr/>
              <a:t>11</a:t>
            </a:fld>
            <a:endParaRPr lang="en-US" dirty="0"/>
          </a:p>
        </p:txBody>
      </p:sp>
      <p:sp>
        <p:nvSpPr>
          <p:cNvPr id="4" name="Title 3"/>
          <p:cNvSpPr>
            <a:spLocks noGrp="1"/>
          </p:cNvSpPr>
          <p:nvPr>
            <p:ph type="title"/>
          </p:nvPr>
        </p:nvSpPr>
        <p:spPr/>
        <p:txBody>
          <a:bodyPr/>
          <a:lstStyle/>
          <a:p>
            <a:r>
              <a:rPr lang="en-US" dirty="0" smtClean="0"/>
              <a:t>Using Individual Umbrella Losses – Discussion of Trend</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8E9F59B9-8094-4618-B073-21DD649DF751}" type="slidenum">
              <a:rPr lang="en-US" smtClean="0"/>
              <a:pPr/>
              <a:t>12</a:t>
            </a:fld>
            <a:endParaRPr lang="en-US" dirty="0"/>
          </a:p>
        </p:txBody>
      </p:sp>
      <p:sp>
        <p:nvSpPr>
          <p:cNvPr id="4" name="Title 3"/>
          <p:cNvSpPr>
            <a:spLocks noGrp="1"/>
          </p:cNvSpPr>
          <p:nvPr>
            <p:ph type="title"/>
          </p:nvPr>
        </p:nvSpPr>
        <p:spPr>
          <a:xfrm>
            <a:off x="755651" y="476251"/>
            <a:ext cx="5832573" cy="1008533"/>
          </a:xfrm>
        </p:spPr>
        <p:txBody>
          <a:bodyPr/>
          <a:lstStyle/>
          <a:p>
            <a:r>
              <a:rPr lang="en-US" dirty="0" smtClean="0"/>
              <a:t>Partial Loss Ratio Using Individual Losses with Underlying  Auto Liability</a:t>
            </a:r>
            <a:endParaRPr lang="en-US" dirty="0"/>
          </a:p>
        </p:txBody>
      </p:sp>
      <p:graphicFrame>
        <p:nvGraphicFramePr>
          <p:cNvPr id="6" name="Content Placeholder 5"/>
          <p:cNvGraphicFramePr>
            <a:graphicFrameLocks noChangeAspect="1"/>
          </p:cNvGraphicFramePr>
          <p:nvPr>
            <p:ph idx="1"/>
          </p:nvPr>
        </p:nvGraphicFramePr>
        <p:xfrm>
          <a:off x="452438" y="1868488"/>
          <a:ext cx="8329612" cy="3622675"/>
        </p:xfrm>
        <a:graphic>
          <a:graphicData uri="http://schemas.openxmlformats.org/presentationml/2006/ole">
            <p:oleObj spid="_x0000_s2050" name="Worksheet" r:id="rId3" imgW="6438900" imgH="2800502" progId="Excel.Sheet.12">
              <p:embed/>
            </p:oleObj>
          </a:graphicData>
        </a:graphic>
      </p:graphicFrame>
      <p:sp>
        <p:nvSpPr>
          <p:cNvPr id="5" name="Content Placeholder 1"/>
          <p:cNvSpPr txBox="1">
            <a:spLocks/>
          </p:cNvSpPr>
          <p:nvPr/>
        </p:nvSpPr>
        <p:spPr bwMode="black">
          <a:xfrm>
            <a:off x="683568" y="5517232"/>
            <a:ext cx="7848798" cy="648097"/>
          </a:xfrm>
          <a:prstGeom prst="rect">
            <a:avLst/>
          </a:prstGeom>
        </p:spPr>
        <p:txBody>
          <a:bodyPr vert="horz" lIns="0" tIns="0" rIns="0" bIns="0" rtlCol="0">
            <a:noAutofit/>
          </a:bodyPr>
          <a:lstStyle/>
          <a:p>
            <a:pPr marL="265113" marR="0" lvl="0" indent="-265113" algn="l" defTabSz="914400" rtl="0" eaLnBrk="1" fontAlgn="auto" latinLnBrk="0" hangingPunct="1">
              <a:lnSpc>
                <a:spcPct val="100000"/>
              </a:lnSpc>
              <a:spcBef>
                <a:spcPts val="1200"/>
              </a:spcBef>
              <a:spcAft>
                <a:spcPts val="0"/>
              </a:spcAft>
              <a:buClrTx/>
              <a:buSzPct val="80000"/>
              <a:buFont typeface="Wingdings" pitchFamily="2" charset="2"/>
              <a:buChar char=""/>
              <a:tabLst/>
              <a:defRPr/>
            </a:pPr>
            <a:r>
              <a:rPr kumimoji="0" lang="en-US" sz="1800" b="0" i="0" u="none" strike="noStrike" kern="1200" cap="none" spc="0" normalizeH="0" baseline="0" noProof="0" dirty="0" smtClean="0">
                <a:ln>
                  <a:noFill/>
                </a:ln>
                <a:solidFill>
                  <a:schemeClr val="tx1"/>
                </a:solidFill>
                <a:effectLst/>
                <a:uLnTx/>
                <a:uFillTx/>
                <a:latin typeface="SwissReSans" pitchFamily="34" charset="0"/>
                <a:ea typeface="+mn-ea"/>
                <a:cs typeface="+mn-cs"/>
              </a:rPr>
              <a:t>This example</a:t>
            </a:r>
            <a:r>
              <a:rPr kumimoji="0" lang="en-US" sz="1800" b="0" i="0" u="none" strike="noStrike" kern="1200" cap="none" spc="0" normalizeH="0" noProof="0" dirty="0" smtClean="0">
                <a:ln>
                  <a:noFill/>
                </a:ln>
                <a:solidFill>
                  <a:schemeClr val="tx1"/>
                </a:solidFill>
                <a:effectLst/>
                <a:uLnTx/>
                <a:uFillTx/>
                <a:latin typeface="SwissReSans" pitchFamily="34" charset="0"/>
                <a:ea typeface="+mn-ea"/>
                <a:cs typeface="+mn-cs"/>
              </a:rPr>
              <a:t> uses only the umbrella losses with underlying Comm Auto </a:t>
            </a:r>
            <a:r>
              <a:rPr lang="en-US" dirty="0" smtClean="0">
                <a:latin typeface="SwissReSans" pitchFamily="34" charset="0"/>
              </a:rPr>
              <a:t>Li</a:t>
            </a:r>
            <a:r>
              <a:rPr kumimoji="0" lang="en-US" sz="1800" b="0" i="0" u="none" strike="noStrike" kern="1200" cap="none" spc="0" normalizeH="0" noProof="0" dirty="0" smtClean="0">
                <a:ln>
                  <a:noFill/>
                </a:ln>
                <a:solidFill>
                  <a:schemeClr val="tx1"/>
                </a:solidFill>
                <a:effectLst/>
                <a:uLnTx/>
                <a:uFillTx/>
                <a:latin typeface="SwissReSans" pitchFamily="34" charset="0"/>
                <a:ea typeface="+mn-ea"/>
                <a:cs typeface="+mn-cs"/>
              </a:rPr>
              <a:t>ability losses and 100% of the EP, therefore a partial LR is calculated </a:t>
            </a:r>
            <a:endParaRPr kumimoji="0" lang="en-US" sz="1800" b="0" i="0" u="none" strike="noStrike" kern="1200" cap="none" spc="0" normalizeH="0" baseline="0" noProof="0" dirty="0" smtClean="0">
              <a:ln>
                <a:noFill/>
              </a:ln>
              <a:solidFill>
                <a:schemeClr val="tx1"/>
              </a:solidFill>
              <a:effectLst/>
              <a:uLnTx/>
              <a:uFillTx/>
              <a:latin typeface="SwissReSans" pitchFamily="34" charset="0"/>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8E9F59B9-8094-4618-B073-21DD649DF751}" type="slidenum">
              <a:rPr lang="en-US" smtClean="0"/>
              <a:pPr/>
              <a:t>13</a:t>
            </a:fld>
            <a:endParaRPr lang="en-US" dirty="0"/>
          </a:p>
        </p:txBody>
      </p:sp>
      <p:sp>
        <p:nvSpPr>
          <p:cNvPr id="4" name="Title 3"/>
          <p:cNvSpPr>
            <a:spLocks noGrp="1"/>
          </p:cNvSpPr>
          <p:nvPr>
            <p:ph type="title"/>
          </p:nvPr>
        </p:nvSpPr>
        <p:spPr>
          <a:xfrm>
            <a:off x="755651" y="476251"/>
            <a:ext cx="5832573" cy="1008533"/>
          </a:xfrm>
        </p:spPr>
        <p:txBody>
          <a:bodyPr/>
          <a:lstStyle/>
          <a:p>
            <a:r>
              <a:rPr lang="en-US" dirty="0" smtClean="0"/>
              <a:t>Partial Loss Ratio Using Individual Losses with Underlying  General Liability</a:t>
            </a:r>
            <a:endParaRPr lang="en-US" dirty="0"/>
          </a:p>
        </p:txBody>
      </p:sp>
      <p:graphicFrame>
        <p:nvGraphicFramePr>
          <p:cNvPr id="6" name="Content Placeholder 5"/>
          <p:cNvGraphicFramePr>
            <a:graphicFrameLocks noChangeAspect="1"/>
          </p:cNvGraphicFramePr>
          <p:nvPr>
            <p:ph idx="1"/>
          </p:nvPr>
        </p:nvGraphicFramePr>
        <p:xfrm>
          <a:off x="452438" y="1868488"/>
          <a:ext cx="8329612" cy="3622675"/>
        </p:xfrm>
        <a:graphic>
          <a:graphicData uri="http://schemas.openxmlformats.org/presentationml/2006/ole">
            <p:oleObj spid="_x0000_s3074" name="Worksheet" r:id="rId4" imgW="6438900" imgH="2800502" progId="Excel.Sheet.12">
              <p:embed/>
            </p:oleObj>
          </a:graphicData>
        </a:graphic>
      </p:graphicFrame>
      <p:sp>
        <p:nvSpPr>
          <p:cNvPr id="5" name="Content Placeholder 1"/>
          <p:cNvSpPr txBox="1">
            <a:spLocks/>
          </p:cNvSpPr>
          <p:nvPr/>
        </p:nvSpPr>
        <p:spPr bwMode="black">
          <a:xfrm>
            <a:off x="683568" y="5517232"/>
            <a:ext cx="7848798" cy="648097"/>
          </a:xfrm>
          <a:prstGeom prst="rect">
            <a:avLst/>
          </a:prstGeom>
        </p:spPr>
        <p:txBody>
          <a:bodyPr vert="horz" lIns="0" tIns="0" rIns="0" bIns="0" rtlCol="0">
            <a:noAutofit/>
          </a:bodyPr>
          <a:lstStyle/>
          <a:p>
            <a:pPr marL="265113" marR="0" lvl="0" indent="-265113" algn="l" defTabSz="914400" rtl="0" eaLnBrk="1" fontAlgn="auto" latinLnBrk="0" hangingPunct="1">
              <a:lnSpc>
                <a:spcPct val="100000"/>
              </a:lnSpc>
              <a:spcBef>
                <a:spcPts val="1200"/>
              </a:spcBef>
              <a:spcAft>
                <a:spcPts val="0"/>
              </a:spcAft>
              <a:buClrTx/>
              <a:buSzPct val="80000"/>
              <a:buFont typeface="Wingdings" pitchFamily="2" charset="2"/>
              <a:buChar char=""/>
              <a:tabLst/>
              <a:defRPr/>
            </a:pPr>
            <a:r>
              <a:rPr kumimoji="0" lang="en-US" sz="1800" b="0" i="0" u="none" strike="noStrike" kern="1200" cap="none" spc="0" normalizeH="0" baseline="0" noProof="0" dirty="0" smtClean="0">
                <a:ln>
                  <a:noFill/>
                </a:ln>
                <a:solidFill>
                  <a:schemeClr val="tx1"/>
                </a:solidFill>
                <a:effectLst/>
                <a:uLnTx/>
                <a:uFillTx/>
                <a:latin typeface="SwissReSans" pitchFamily="34" charset="0"/>
                <a:ea typeface="+mn-ea"/>
                <a:cs typeface="+mn-cs"/>
              </a:rPr>
              <a:t>This example</a:t>
            </a:r>
            <a:r>
              <a:rPr kumimoji="0" lang="en-US" sz="1800" b="0" i="0" u="none" strike="noStrike" kern="1200" cap="none" spc="0" normalizeH="0" noProof="0" dirty="0" smtClean="0">
                <a:ln>
                  <a:noFill/>
                </a:ln>
                <a:solidFill>
                  <a:schemeClr val="tx1"/>
                </a:solidFill>
                <a:effectLst/>
                <a:uLnTx/>
                <a:uFillTx/>
                <a:latin typeface="SwissReSans" pitchFamily="34" charset="0"/>
                <a:ea typeface="+mn-ea"/>
                <a:cs typeface="+mn-cs"/>
              </a:rPr>
              <a:t> uses only the umbrella losses with underlying General Liability losses and 100% of the EP, therefore a partial LR is calculated </a:t>
            </a:r>
            <a:endParaRPr kumimoji="0" lang="en-US" sz="1800" b="0" i="0" u="none" strike="noStrike" kern="1200" cap="none" spc="0" normalizeH="0" baseline="0" noProof="0" dirty="0" smtClean="0">
              <a:ln>
                <a:noFill/>
              </a:ln>
              <a:solidFill>
                <a:schemeClr val="tx1"/>
              </a:solidFill>
              <a:effectLst/>
              <a:uLnTx/>
              <a:uFillTx/>
              <a:latin typeface="SwissReSans" pitchFamily="34" charset="0"/>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8E9F59B9-8094-4618-B073-21DD649DF751}" type="slidenum">
              <a:rPr lang="en-US" smtClean="0"/>
              <a:pPr/>
              <a:t>14</a:t>
            </a:fld>
            <a:endParaRPr lang="en-US" dirty="0"/>
          </a:p>
        </p:txBody>
      </p:sp>
      <p:sp>
        <p:nvSpPr>
          <p:cNvPr id="4" name="Title 3"/>
          <p:cNvSpPr>
            <a:spLocks noGrp="1"/>
          </p:cNvSpPr>
          <p:nvPr>
            <p:ph type="title"/>
          </p:nvPr>
        </p:nvSpPr>
        <p:spPr>
          <a:xfrm>
            <a:off x="755651" y="476251"/>
            <a:ext cx="5832573" cy="1008533"/>
          </a:xfrm>
        </p:spPr>
        <p:txBody>
          <a:bodyPr/>
          <a:lstStyle/>
          <a:p>
            <a:r>
              <a:rPr lang="en-US" dirty="0" smtClean="0"/>
              <a:t>Capping at Various Limits</a:t>
            </a:r>
            <a:endParaRPr lang="en-US" dirty="0"/>
          </a:p>
        </p:txBody>
      </p:sp>
      <p:graphicFrame>
        <p:nvGraphicFramePr>
          <p:cNvPr id="6" name="Content Placeholder 5"/>
          <p:cNvGraphicFramePr>
            <a:graphicFrameLocks noChangeAspect="1"/>
          </p:cNvGraphicFramePr>
          <p:nvPr>
            <p:ph idx="1"/>
          </p:nvPr>
        </p:nvGraphicFramePr>
        <p:xfrm>
          <a:off x="179388" y="1925638"/>
          <a:ext cx="8788400" cy="2170112"/>
        </p:xfrm>
        <a:graphic>
          <a:graphicData uri="http://schemas.openxmlformats.org/presentationml/2006/ole">
            <p:oleObj spid="_x0000_s4098" name="Worksheet" r:id="rId4" imgW="6210300" imgH="1533449" progId="Excel.Sheet.12">
              <p:embed/>
            </p:oleObj>
          </a:graphicData>
        </a:graphic>
      </p:graphicFrame>
      <p:sp>
        <p:nvSpPr>
          <p:cNvPr id="5" name="Content Placeholder 1"/>
          <p:cNvSpPr txBox="1">
            <a:spLocks/>
          </p:cNvSpPr>
          <p:nvPr/>
        </p:nvSpPr>
        <p:spPr bwMode="black">
          <a:xfrm>
            <a:off x="683568" y="4653136"/>
            <a:ext cx="7848872" cy="1512193"/>
          </a:xfrm>
          <a:prstGeom prst="rect">
            <a:avLst/>
          </a:prstGeom>
        </p:spPr>
        <p:txBody>
          <a:bodyPr vert="horz" lIns="0" tIns="0" rIns="0" bIns="0" rtlCol="0">
            <a:noAutofit/>
          </a:bodyPr>
          <a:lstStyle/>
          <a:p>
            <a:pPr marL="265113" lvl="0" indent="-265113">
              <a:spcBef>
                <a:spcPts val="1200"/>
              </a:spcBef>
              <a:buSzPct val="80000"/>
              <a:buFont typeface="Wingdings" pitchFamily="2" charset="2"/>
              <a:buChar char=""/>
            </a:pPr>
            <a:endParaRPr kumimoji="0" lang="en-US" sz="1800" b="0" i="0" u="none" strike="noStrike" kern="1200" cap="none" spc="0" normalizeH="0" baseline="0" noProof="0" dirty="0" smtClean="0">
              <a:ln>
                <a:noFill/>
              </a:ln>
              <a:solidFill>
                <a:schemeClr val="tx1"/>
              </a:solidFill>
              <a:effectLst/>
              <a:uLnTx/>
              <a:uFillTx/>
              <a:latin typeface="SwissReSans" pitchFamily="34" charset="0"/>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8E9F59B9-8094-4618-B073-21DD649DF751}" type="slidenum">
              <a:rPr lang="en-US" smtClean="0"/>
              <a:pPr/>
              <a:t>15</a:t>
            </a:fld>
            <a:endParaRPr lang="en-US" dirty="0"/>
          </a:p>
        </p:txBody>
      </p:sp>
      <p:sp>
        <p:nvSpPr>
          <p:cNvPr id="4" name="Title 3"/>
          <p:cNvSpPr>
            <a:spLocks noGrp="1"/>
          </p:cNvSpPr>
          <p:nvPr>
            <p:ph type="title"/>
          </p:nvPr>
        </p:nvSpPr>
        <p:spPr>
          <a:xfrm>
            <a:off x="755576" y="260648"/>
            <a:ext cx="5904581" cy="720501"/>
          </a:xfrm>
        </p:spPr>
        <p:txBody>
          <a:bodyPr/>
          <a:lstStyle/>
          <a:p>
            <a:r>
              <a:rPr lang="en-US" dirty="0" smtClean="0"/>
              <a:t>Partial Loss Ratio Using Capping of Individual Losses with U/L  Auto Liability</a:t>
            </a:r>
            <a:endParaRPr lang="en-US" dirty="0"/>
          </a:p>
        </p:txBody>
      </p:sp>
      <p:graphicFrame>
        <p:nvGraphicFramePr>
          <p:cNvPr id="6" name="Content Placeholder 5"/>
          <p:cNvGraphicFramePr>
            <a:graphicFrameLocks noChangeAspect="1"/>
          </p:cNvGraphicFramePr>
          <p:nvPr>
            <p:ph idx="1"/>
          </p:nvPr>
        </p:nvGraphicFramePr>
        <p:xfrm>
          <a:off x="577850" y="1052513"/>
          <a:ext cx="8229588" cy="4248695"/>
        </p:xfrm>
        <a:graphic>
          <a:graphicData uri="http://schemas.openxmlformats.org/presentationml/2006/ole">
            <p:oleObj spid="_x0000_s32770" name="Worksheet" r:id="rId3" imgW="6438900" imgH="3324149" progId="Excel.Sheet.12">
              <p:embed/>
            </p:oleObj>
          </a:graphicData>
        </a:graphic>
      </p:graphicFrame>
      <p:sp>
        <p:nvSpPr>
          <p:cNvPr id="5" name="Content Placeholder 1"/>
          <p:cNvSpPr txBox="1">
            <a:spLocks/>
          </p:cNvSpPr>
          <p:nvPr/>
        </p:nvSpPr>
        <p:spPr bwMode="black">
          <a:xfrm>
            <a:off x="683568" y="5517232"/>
            <a:ext cx="7848798" cy="648097"/>
          </a:xfrm>
          <a:prstGeom prst="rect">
            <a:avLst/>
          </a:prstGeom>
        </p:spPr>
        <p:txBody>
          <a:bodyPr vert="horz" lIns="0" tIns="0" rIns="0" bIns="0" rtlCol="0">
            <a:noAutofit/>
          </a:bodyPr>
          <a:lstStyle/>
          <a:p>
            <a:pPr marL="265113" marR="0" lvl="0" indent="-265113" algn="l" defTabSz="914400" rtl="0" eaLnBrk="1" fontAlgn="auto" latinLnBrk="0" hangingPunct="1">
              <a:lnSpc>
                <a:spcPct val="100000"/>
              </a:lnSpc>
              <a:spcBef>
                <a:spcPts val="1200"/>
              </a:spcBef>
              <a:spcAft>
                <a:spcPts val="0"/>
              </a:spcAft>
              <a:buClrTx/>
              <a:buSzPct val="80000"/>
              <a:buFont typeface="Wingdings" pitchFamily="2" charset="2"/>
              <a:buChar char=""/>
              <a:tabLst/>
              <a:defRPr/>
            </a:pPr>
            <a:r>
              <a:rPr kumimoji="0" lang="en-US" sz="1800" b="0" i="0" u="none" strike="noStrike" kern="1200" cap="none" spc="0" normalizeH="0" baseline="0" noProof="0" dirty="0" smtClean="0">
                <a:ln>
                  <a:noFill/>
                </a:ln>
                <a:solidFill>
                  <a:schemeClr val="tx1"/>
                </a:solidFill>
                <a:effectLst/>
                <a:uLnTx/>
                <a:uFillTx/>
                <a:latin typeface="SwissReSans" pitchFamily="34" charset="0"/>
                <a:ea typeface="+mn-ea"/>
                <a:cs typeface="+mn-cs"/>
              </a:rPr>
              <a:t>This example</a:t>
            </a:r>
            <a:r>
              <a:rPr kumimoji="0" lang="en-US" sz="1800" b="0" i="0" u="none" strike="noStrike" kern="1200" cap="none" spc="0" normalizeH="0" noProof="0" dirty="0" smtClean="0">
                <a:ln>
                  <a:noFill/>
                </a:ln>
                <a:solidFill>
                  <a:schemeClr val="tx1"/>
                </a:solidFill>
                <a:effectLst/>
                <a:uLnTx/>
                <a:uFillTx/>
                <a:latin typeface="SwissReSans" pitchFamily="34" charset="0"/>
                <a:ea typeface="+mn-ea"/>
                <a:cs typeface="+mn-cs"/>
              </a:rPr>
              <a:t> uses only the umbrella losses with underlying Comm Auto </a:t>
            </a:r>
            <a:r>
              <a:rPr lang="en-US" dirty="0" smtClean="0">
                <a:latin typeface="SwissReSans" pitchFamily="34" charset="0"/>
              </a:rPr>
              <a:t>Li</a:t>
            </a:r>
            <a:r>
              <a:rPr kumimoji="0" lang="en-US" sz="1800" b="0" i="0" u="none" strike="noStrike" kern="1200" cap="none" spc="0" normalizeH="0" noProof="0" dirty="0" smtClean="0">
                <a:ln>
                  <a:noFill/>
                </a:ln>
                <a:solidFill>
                  <a:schemeClr val="tx1"/>
                </a:solidFill>
                <a:effectLst/>
                <a:uLnTx/>
                <a:uFillTx/>
                <a:latin typeface="SwissReSans" pitchFamily="34" charset="0"/>
                <a:ea typeface="+mn-ea"/>
                <a:cs typeface="+mn-cs"/>
              </a:rPr>
              <a:t>ability losses and 100% of the EP, therefore a partial LR is calculated </a:t>
            </a:r>
            <a:endParaRPr kumimoji="0" lang="en-US" sz="1800" b="0" i="0" u="none" strike="noStrike" kern="1200" cap="none" spc="0" normalizeH="0" baseline="0" noProof="0" dirty="0" smtClean="0">
              <a:ln>
                <a:noFill/>
              </a:ln>
              <a:solidFill>
                <a:schemeClr val="tx1"/>
              </a:solidFill>
              <a:effectLst/>
              <a:uLnTx/>
              <a:uFillTx/>
              <a:latin typeface="SwissReSans" pitchFamily="34" charset="0"/>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8E9F59B9-8094-4618-B073-21DD649DF751}" type="slidenum">
              <a:rPr lang="en-US" smtClean="0"/>
              <a:pPr/>
              <a:t>16</a:t>
            </a:fld>
            <a:endParaRPr lang="en-US" dirty="0"/>
          </a:p>
        </p:txBody>
      </p:sp>
      <p:sp>
        <p:nvSpPr>
          <p:cNvPr id="4" name="Title 3"/>
          <p:cNvSpPr>
            <a:spLocks noGrp="1"/>
          </p:cNvSpPr>
          <p:nvPr>
            <p:ph type="title"/>
          </p:nvPr>
        </p:nvSpPr>
        <p:spPr>
          <a:xfrm>
            <a:off x="755651" y="476251"/>
            <a:ext cx="5832573" cy="1008533"/>
          </a:xfrm>
        </p:spPr>
        <p:txBody>
          <a:bodyPr/>
          <a:lstStyle/>
          <a:p>
            <a:r>
              <a:rPr lang="en-US" dirty="0" smtClean="0"/>
              <a:t>Loss Ratio Using Individual Losses – Summary of Capping at Various Limits</a:t>
            </a:r>
            <a:endParaRPr lang="en-US" dirty="0"/>
          </a:p>
        </p:txBody>
      </p:sp>
      <p:graphicFrame>
        <p:nvGraphicFramePr>
          <p:cNvPr id="6" name="Content Placeholder 5"/>
          <p:cNvGraphicFramePr>
            <a:graphicFrameLocks noChangeAspect="1"/>
          </p:cNvGraphicFramePr>
          <p:nvPr>
            <p:ph idx="1"/>
          </p:nvPr>
        </p:nvGraphicFramePr>
        <p:xfrm>
          <a:off x="179512" y="1628800"/>
          <a:ext cx="8787583" cy="2763391"/>
        </p:xfrm>
        <a:graphic>
          <a:graphicData uri="http://schemas.openxmlformats.org/presentationml/2006/ole">
            <p:oleObj spid="_x0000_s31746" name="Worksheet" r:id="rId4" imgW="6934200" imgH="2181149" progId="Excel.Sheet.12">
              <p:embed/>
            </p:oleObj>
          </a:graphicData>
        </a:graphic>
      </p:graphicFrame>
      <p:sp>
        <p:nvSpPr>
          <p:cNvPr id="5" name="Content Placeholder 1"/>
          <p:cNvSpPr txBox="1">
            <a:spLocks/>
          </p:cNvSpPr>
          <p:nvPr/>
        </p:nvSpPr>
        <p:spPr bwMode="black">
          <a:xfrm>
            <a:off x="683568" y="4653136"/>
            <a:ext cx="7848872" cy="1512193"/>
          </a:xfrm>
          <a:prstGeom prst="rect">
            <a:avLst/>
          </a:prstGeom>
        </p:spPr>
        <p:txBody>
          <a:bodyPr vert="horz" lIns="0" tIns="0" rIns="0" bIns="0" rtlCol="0">
            <a:noAutofit/>
          </a:bodyPr>
          <a:lstStyle/>
          <a:p>
            <a:pPr marL="265113" lvl="0" indent="-265113">
              <a:spcBef>
                <a:spcPts val="1200"/>
              </a:spcBef>
              <a:buSzPct val="80000"/>
              <a:buFont typeface="Wingdings" pitchFamily="2" charset="2"/>
              <a:buChar char=""/>
            </a:pPr>
            <a:r>
              <a:rPr lang="en-US" dirty="0" smtClean="0"/>
              <a:t>Look at actual vs. expected claim counts to help select where to cap </a:t>
            </a:r>
          </a:p>
          <a:p>
            <a:pPr marL="265113" lvl="0" indent="-265113">
              <a:spcBef>
                <a:spcPts val="1200"/>
              </a:spcBef>
              <a:buSzPct val="80000"/>
              <a:buFont typeface="Wingdings" pitchFamily="2" charset="2"/>
              <a:buChar char=""/>
            </a:pPr>
            <a:r>
              <a:rPr lang="en-US" dirty="0" smtClean="0"/>
              <a:t>Adjust development factors to account for capping at different limits </a:t>
            </a:r>
          </a:p>
          <a:p>
            <a:pPr marL="265113" lvl="0" indent="-265113">
              <a:spcBef>
                <a:spcPts val="1200"/>
              </a:spcBef>
              <a:buSzPct val="80000"/>
              <a:buFont typeface="Wingdings" pitchFamily="2" charset="2"/>
              <a:buChar char=""/>
            </a:pPr>
            <a:r>
              <a:rPr lang="en-US" dirty="0" smtClean="0"/>
              <a:t>Loss and ALAE behave differently at various capping limits</a:t>
            </a:r>
            <a:endParaRPr kumimoji="0" lang="en-US" sz="1800" b="0" i="0" u="none" strike="noStrike" kern="1200" cap="none" spc="0" normalizeH="0" baseline="0" noProof="0" dirty="0" smtClean="0">
              <a:ln>
                <a:noFill/>
              </a:ln>
              <a:solidFill>
                <a:schemeClr val="tx1"/>
              </a:solidFill>
              <a:effectLst/>
              <a:uLnTx/>
              <a:uFillTx/>
              <a:latin typeface="SwissReSans" pitchFamily="34" charset="0"/>
              <a:ea typeface="+mn-ea"/>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descr="Default2_Closing_Xlllw.jpg"/>
          <p:cNvPicPr>
            <a:picLocks noGrp="1"/>
          </p:cNvPicPr>
          <p:nvPr>
            <p:ph type="pic" sz="quarter" idx="12"/>
            <p:custDataLst>
              <p:tags r:id="rId1"/>
            </p:custDataLst>
          </p:nvPr>
        </p:nvPicPr>
        <p:blipFill>
          <a:blip r:embed="rId4" cstate="print"/>
          <a:srcRect/>
          <a:stretch>
            <a:fillRect/>
          </a:stretch>
        </p:blipFill>
        <p:spPr bwMode="gray">
          <a:xfrm>
            <a:off x="0" y="0"/>
            <a:ext cx="9144000" cy="6858000"/>
          </a:xfrm>
        </p:spPr>
      </p:pic>
      <p:sp>
        <p:nvSpPr>
          <p:cNvPr id="5" name="Title 4"/>
          <p:cNvSpPr>
            <a:spLocks noGrp="1"/>
          </p:cNvSpPr>
          <p:nvPr>
            <p:ph type="ctrTitle"/>
          </p:nvPr>
        </p:nvSpPr>
        <p:spPr/>
        <p:txBody>
          <a:bodyPr/>
          <a:lstStyle/>
          <a:p>
            <a:r>
              <a:rPr lang="en-US" dirty="0" smtClean="0"/>
              <a:t>Thank you</a:t>
            </a:r>
            <a:endParaRPr lang="en-US" dirty="0"/>
          </a:p>
        </p:txBody>
      </p:sp>
      <p:pic>
        <p:nvPicPr>
          <p:cNvPr id="7" name="Picture 6" descr="Logo_Lake.png"/>
          <p:cNvPicPr>
            <a:picLocks noChangeAspect="1"/>
          </p:cNvPicPr>
          <p:nvPr>
            <p:custDataLst>
              <p:tags r:id="rId2"/>
            </p:custDataLst>
          </p:nvPr>
        </p:nvPicPr>
        <p:blipFill>
          <a:blip r:embed="rId5" cstate="print"/>
          <a:stretch>
            <a:fillRect/>
          </a:stretch>
        </p:blipFill>
        <p:spPr bwMode="gray">
          <a:xfrm>
            <a:off x="6804025" y="260350"/>
            <a:ext cx="1157287" cy="671512"/>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Legal notice</a:t>
            </a:r>
            <a:endParaRPr lang="en-US" dirty="0"/>
          </a:p>
        </p:txBody>
      </p:sp>
      <p:sp>
        <p:nvSpPr>
          <p:cNvPr id="6" name="TextBox 5"/>
          <p:cNvSpPr txBox="1"/>
          <p:nvPr/>
        </p:nvSpPr>
        <p:spPr>
          <a:xfrm>
            <a:off x="755650" y="1628774"/>
            <a:ext cx="7848600" cy="4104481"/>
          </a:xfrm>
          <a:prstGeom prst="rect">
            <a:avLst/>
          </a:prstGeom>
          <a:noFill/>
        </p:spPr>
        <p:txBody>
          <a:bodyPr wrap="square" lIns="0" tIns="0" rIns="0" bIns="0" rtlCol="0">
            <a:noAutofit/>
          </a:bodyPr>
          <a:lstStyle/>
          <a:p>
            <a:pPr>
              <a:spcBef>
                <a:spcPts val="1800"/>
              </a:spcBef>
            </a:pPr>
            <a:r>
              <a:rPr lang="en-US" b="1" dirty="0" smtClean="0"/>
              <a:t>©2011 Swiss Re. All rights reserved.</a:t>
            </a:r>
            <a:r>
              <a:rPr lang="en-US" dirty="0" smtClean="0"/>
              <a:t> You are not permitted to create any modifications or derivatives of this presentation or to use it for commercial or other public purposes without the prior written permission of Swiss Re.</a:t>
            </a:r>
          </a:p>
          <a:p>
            <a:pPr>
              <a:spcBef>
                <a:spcPts val="1800"/>
              </a:spcBef>
            </a:pPr>
            <a:r>
              <a:rPr lang="en-US" dirty="0" smtClean="0"/>
              <a:t>Although all the information used was taken from reliable sources, Swiss Re does not accept any responsibility for the accuracy or comprehensiveness of the details given. All liability for the accuracy and completeness thereof or for any damage resulting from the use of the information contained in this presentation is expressly excluded. Under no circumstances shall Swiss Re or its Group companies be liable for any financial and/or consequential loss relating to this presentation.</a:t>
            </a:r>
          </a:p>
        </p:txBody>
      </p:sp>
      <p:sp>
        <p:nvSpPr>
          <p:cNvPr id="4" name="Slide Number Placeholder 3"/>
          <p:cNvSpPr>
            <a:spLocks noGrp="1"/>
          </p:cNvSpPr>
          <p:nvPr>
            <p:ph type="sldNum" sz="quarter" idx="11"/>
          </p:nvPr>
        </p:nvSpPr>
        <p:spPr/>
        <p:txBody>
          <a:bodyPr/>
          <a:lstStyle/>
          <a:p>
            <a:fld id="{8E9F59B9-8094-4618-B073-21DD649DF751}" type="slidenum">
              <a:rPr lang="en-US" smtClean="0"/>
              <a:pPr/>
              <a:t>18</a:t>
            </a:fld>
            <a:endParaRPr 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a:xfrm>
            <a:off x="755651" y="476251"/>
            <a:ext cx="5832573" cy="432469"/>
          </a:xfrm>
        </p:spPr>
        <p:txBody>
          <a:bodyPr/>
          <a:lstStyle/>
          <a:p>
            <a:r>
              <a:rPr lang="en-US" dirty="0"/>
              <a:t>Antitrust Notice</a:t>
            </a:r>
          </a:p>
        </p:txBody>
      </p:sp>
      <p:sp>
        <p:nvSpPr>
          <p:cNvPr id="15363" name="Rectangle 3"/>
          <p:cNvSpPr>
            <a:spLocks noGrp="1" noChangeArrowheads="1"/>
          </p:cNvSpPr>
          <p:nvPr>
            <p:ph type="body" idx="1"/>
          </p:nvPr>
        </p:nvSpPr>
        <p:spPr>
          <a:xfrm>
            <a:off x="467544" y="1124744"/>
            <a:ext cx="8229600" cy="5105400"/>
          </a:xfrm>
        </p:spPr>
        <p:txBody>
          <a:bodyPr/>
          <a:lstStyle/>
          <a:p>
            <a:pPr>
              <a:lnSpc>
                <a:spcPct val="80000"/>
              </a:lnSpc>
            </a:pPr>
            <a:r>
              <a:rPr lang="en-US" sz="2200" dirty="0"/>
              <a:t>The Casualty Actuarial Society is committed to adhering strictly to the letter and spirit of the antitrust laws.  Seminars conducted under the auspices of the CAS are designed solely to provide a forum for the expression of various points of view on topics described in the programs or agendas for such meetings.</a:t>
            </a:r>
            <a:r>
              <a:rPr lang="en-US" sz="1600" dirty="0"/>
              <a:t>  </a:t>
            </a:r>
          </a:p>
          <a:p>
            <a:pPr>
              <a:lnSpc>
                <a:spcPct val="80000"/>
              </a:lnSpc>
            </a:pPr>
            <a:r>
              <a:rPr lang="en-US" sz="2200" dirty="0"/>
              <a:t>Under no circumstances shall CAS seminars be used as a means for competing companies or firms to reach any understanding – expressed or implied – that restricts competition or in any way impairs the ability of members to exercise independent business judgment regarding matters affecting competition.</a:t>
            </a:r>
            <a:r>
              <a:rPr lang="en-US" sz="2000" dirty="0"/>
              <a:t>  </a:t>
            </a:r>
          </a:p>
          <a:p>
            <a:pPr>
              <a:lnSpc>
                <a:spcPct val="80000"/>
              </a:lnSpc>
            </a:pPr>
            <a:r>
              <a:rPr lang="en-US" sz="2200" dirty="0"/>
              <a:t>It is the responsibility of all seminar participants to be aware of antitrust regulations, to prevent any written or verbal discussions that appear to violate these laws, and to adhere in every respect to the CAS antitrust compliance policy.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This session will present an alternate method of arriving at a loss ratio for  pricing for commercial umbrella.  </a:t>
            </a:r>
          </a:p>
          <a:p>
            <a:pPr>
              <a:buNone/>
            </a:pPr>
            <a:r>
              <a:rPr lang="en-US" b="1" dirty="0" smtClean="0"/>
              <a:t>Outline </a:t>
            </a:r>
          </a:p>
          <a:p>
            <a:r>
              <a:rPr lang="en-US" dirty="0" smtClean="0"/>
              <a:t>Discuss the weaknesses of the traditional method, which applies average trend and development factors to aggregate losses by accident year or policy year.  </a:t>
            </a:r>
          </a:p>
          <a:p>
            <a:r>
              <a:rPr lang="en-US" dirty="0" smtClean="0"/>
              <a:t>Discuss an alternative method that applies line of business specific trend and development factors to individual losses, while also addressing the issue of free cover and shock losses.</a:t>
            </a:r>
          </a:p>
          <a:p>
            <a:r>
              <a:rPr lang="en-US" dirty="0" smtClean="0"/>
              <a:t>Discuss the differences between primary and umbrella layers form frequency and severity trends.</a:t>
            </a:r>
          </a:p>
        </p:txBody>
      </p:sp>
      <p:sp>
        <p:nvSpPr>
          <p:cNvPr id="3" name="Slide Number Placeholder 2"/>
          <p:cNvSpPr>
            <a:spLocks noGrp="1"/>
          </p:cNvSpPr>
          <p:nvPr>
            <p:ph type="sldNum" sz="quarter" idx="11"/>
          </p:nvPr>
        </p:nvSpPr>
        <p:spPr/>
        <p:txBody>
          <a:bodyPr/>
          <a:lstStyle/>
          <a:p>
            <a:fld id="{8E9F59B9-8094-4618-B073-21DD649DF751}" type="slidenum">
              <a:rPr lang="en-US" smtClean="0"/>
              <a:pPr/>
              <a:t>3</a:t>
            </a:fld>
            <a:endParaRPr lang="en-US" dirty="0"/>
          </a:p>
        </p:txBody>
      </p:sp>
      <p:sp>
        <p:nvSpPr>
          <p:cNvPr id="4" name="Title 3"/>
          <p:cNvSpPr>
            <a:spLocks noGrp="1"/>
          </p:cNvSpPr>
          <p:nvPr>
            <p:ph type="title"/>
          </p:nvPr>
        </p:nvSpPr>
        <p:spPr/>
        <p:txBody>
          <a:bodyPr/>
          <a:lstStyle/>
          <a:p>
            <a:r>
              <a:rPr lang="en-US" dirty="0" smtClean="0"/>
              <a:t>Overview</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Losses are aggregated by PY or AY </a:t>
            </a:r>
          </a:p>
          <a:p>
            <a:r>
              <a:rPr lang="en-US" dirty="0" smtClean="0"/>
              <a:t>Aggregate losses are trended by an excess trend </a:t>
            </a:r>
          </a:p>
          <a:p>
            <a:r>
              <a:rPr lang="en-US" dirty="0" smtClean="0"/>
              <a:t>Aggregate trended losses are developed to ultimate </a:t>
            </a:r>
          </a:p>
          <a:p>
            <a:r>
              <a:rPr lang="en-US" dirty="0" smtClean="0"/>
              <a:t>LR by PY or AY = selected ultimate loss divided by on-level premium </a:t>
            </a:r>
          </a:p>
          <a:p>
            <a:r>
              <a:rPr lang="en-US" dirty="0" smtClean="0"/>
              <a:t>Select a LR for the prospective Treaty Year</a:t>
            </a:r>
            <a:endParaRPr lang="en-US" dirty="0"/>
          </a:p>
        </p:txBody>
      </p:sp>
      <p:sp>
        <p:nvSpPr>
          <p:cNvPr id="3" name="Slide Number Placeholder 2"/>
          <p:cNvSpPr>
            <a:spLocks noGrp="1"/>
          </p:cNvSpPr>
          <p:nvPr>
            <p:ph type="sldNum" sz="quarter" idx="11"/>
          </p:nvPr>
        </p:nvSpPr>
        <p:spPr/>
        <p:txBody>
          <a:bodyPr/>
          <a:lstStyle/>
          <a:p>
            <a:fld id="{8E9F59B9-8094-4618-B073-21DD649DF751}" type="slidenum">
              <a:rPr lang="en-US" smtClean="0"/>
              <a:pPr/>
              <a:t>4</a:t>
            </a:fld>
            <a:endParaRPr lang="en-US" dirty="0"/>
          </a:p>
        </p:txBody>
      </p:sp>
      <p:sp>
        <p:nvSpPr>
          <p:cNvPr id="4" name="Title 3"/>
          <p:cNvSpPr>
            <a:spLocks noGrp="1"/>
          </p:cNvSpPr>
          <p:nvPr>
            <p:ph type="title"/>
          </p:nvPr>
        </p:nvSpPr>
        <p:spPr/>
        <p:txBody>
          <a:bodyPr/>
          <a:lstStyle/>
          <a:p>
            <a:r>
              <a:rPr lang="en-US" dirty="0" smtClean="0"/>
              <a:t>Traditional Method</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LR could be understated due to free cover - (Skewed dist will have mode&lt;mean)</a:t>
            </a:r>
          </a:p>
          <a:p>
            <a:r>
              <a:rPr lang="en-US" dirty="0" smtClean="0"/>
              <a:t>LR could be overstated due to shock losses </a:t>
            </a:r>
          </a:p>
          <a:p>
            <a:r>
              <a:rPr lang="en-US" dirty="0" smtClean="0"/>
              <a:t>The underlying loss can be AL, Prem/Ops, or Prod, therefore applying average trends and average development factors can lead to misleading results</a:t>
            </a:r>
            <a:endParaRPr lang="en-US" dirty="0"/>
          </a:p>
        </p:txBody>
      </p:sp>
      <p:sp>
        <p:nvSpPr>
          <p:cNvPr id="3" name="Slide Number Placeholder 2"/>
          <p:cNvSpPr>
            <a:spLocks noGrp="1"/>
          </p:cNvSpPr>
          <p:nvPr>
            <p:ph type="sldNum" sz="quarter" idx="11"/>
          </p:nvPr>
        </p:nvSpPr>
        <p:spPr/>
        <p:txBody>
          <a:bodyPr/>
          <a:lstStyle/>
          <a:p>
            <a:fld id="{8E9F59B9-8094-4618-B073-21DD649DF751}" type="slidenum">
              <a:rPr lang="en-US" smtClean="0"/>
              <a:pPr/>
              <a:t>5</a:t>
            </a:fld>
            <a:endParaRPr lang="en-US" dirty="0"/>
          </a:p>
        </p:txBody>
      </p:sp>
      <p:sp>
        <p:nvSpPr>
          <p:cNvPr id="4" name="Title 3"/>
          <p:cNvSpPr>
            <a:spLocks noGrp="1"/>
          </p:cNvSpPr>
          <p:nvPr>
            <p:ph type="title"/>
          </p:nvPr>
        </p:nvSpPr>
        <p:spPr/>
        <p:txBody>
          <a:bodyPr/>
          <a:lstStyle/>
          <a:p>
            <a:r>
              <a:rPr lang="en-US" dirty="0" smtClean="0"/>
              <a:t>Weaknesses of the Traditional method</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8E9F59B9-8094-4618-B073-21DD649DF751}" type="slidenum">
              <a:rPr lang="en-US" smtClean="0"/>
              <a:pPr/>
              <a:t>6</a:t>
            </a:fld>
            <a:endParaRPr lang="en-US" dirty="0"/>
          </a:p>
        </p:txBody>
      </p:sp>
      <p:sp>
        <p:nvSpPr>
          <p:cNvPr id="4" name="Title 3"/>
          <p:cNvSpPr>
            <a:spLocks noGrp="1"/>
          </p:cNvSpPr>
          <p:nvPr>
            <p:ph type="title"/>
          </p:nvPr>
        </p:nvSpPr>
        <p:spPr>
          <a:xfrm>
            <a:off x="755651" y="476251"/>
            <a:ext cx="5832573" cy="1008533"/>
          </a:xfrm>
        </p:spPr>
        <p:txBody>
          <a:bodyPr/>
          <a:lstStyle/>
          <a:p>
            <a:r>
              <a:rPr lang="en-US" dirty="0" smtClean="0"/>
              <a:t>Example of Loss Ratio Calculation for Commercial Umbrella Using the Traditional method</a:t>
            </a:r>
            <a:endParaRPr lang="en-US" dirty="0"/>
          </a:p>
        </p:txBody>
      </p:sp>
      <p:graphicFrame>
        <p:nvGraphicFramePr>
          <p:cNvPr id="6" name="Content Placeholder 5"/>
          <p:cNvGraphicFramePr>
            <a:graphicFrameLocks noChangeAspect="1"/>
          </p:cNvGraphicFramePr>
          <p:nvPr>
            <p:ph idx="1"/>
          </p:nvPr>
        </p:nvGraphicFramePr>
        <p:xfrm>
          <a:off x="679450" y="1868488"/>
          <a:ext cx="7874000" cy="3622675"/>
        </p:xfrm>
        <a:graphic>
          <a:graphicData uri="http://schemas.openxmlformats.org/presentationml/2006/ole">
            <p:oleObj spid="_x0000_s1026" name="Worksheet" r:id="rId4" imgW="6438900" imgH="2962351" progId="Excel.Sheet.12">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8E9F59B9-8094-4618-B073-21DD649DF751}" type="slidenum">
              <a:rPr lang="en-US" smtClean="0"/>
              <a:pPr/>
              <a:t>7</a:t>
            </a:fld>
            <a:endParaRPr lang="en-US" dirty="0"/>
          </a:p>
        </p:txBody>
      </p:sp>
      <p:sp>
        <p:nvSpPr>
          <p:cNvPr id="4" name="Title 3"/>
          <p:cNvSpPr>
            <a:spLocks noGrp="1"/>
          </p:cNvSpPr>
          <p:nvPr>
            <p:ph type="title"/>
          </p:nvPr>
        </p:nvSpPr>
        <p:spPr>
          <a:xfrm>
            <a:off x="755651" y="476251"/>
            <a:ext cx="5832573" cy="1008533"/>
          </a:xfrm>
        </p:spPr>
        <p:txBody>
          <a:bodyPr/>
          <a:lstStyle/>
          <a:p>
            <a:r>
              <a:rPr lang="en-US" dirty="0" smtClean="0"/>
              <a:t>Comparison of Trended Loss from LOB Specific and Average Trend Factors</a:t>
            </a:r>
            <a:endParaRPr lang="en-US" dirty="0"/>
          </a:p>
        </p:txBody>
      </p:sp>
      <p:graphicFrame>
        <p:nvGraphicFramePr>
          <p:cNvPr id="6" name="Content Placeholder 5"/>
          <p:cNvGraphicFramePr>
            <a:graphicFrameLocks noChangeAspect="1"/>
          </p:cNvGraphicFramePr>
          <p:nvPr>
            <p:ph idx="1"/>
          </p:nvPr>
        </p:nvGraphicFramePr>
        <p:xfrm>
          <a:off x="326906" y="2128837"/>
          <a:ext cx="8413837" cy="3748435"/>
        </p:xfrm>
        <a:graphic>
          <a:graphicData uri="http://schemas.openxmlformats.org/presentationml/2006/ole">
            <p:oleObj spid="_x0000_s29698" name="Worksheet" r:id="rId4" imgW="6648602" imgH="2962351" progId="Excel.Sheet.12">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8E9F59B9-8094-4618-B073-21DD649DF751}" type="slidenum">
              <a:rPr lang="en-US" smtClean="0"/>
              <a:pPr/>
              <a:t>8</a:t>
            </a:fld>
            <a:endParaRPr lang="en-US" dirty="0"/>
          </a:p>
        </p:txBody>
      </p:sp>
      <p:sp>
        <p:nvSpPr>
          <p:cNvPr id="4" name="Title 3"/>
          <p:cNvSpPr>
            <a:spLocks noGrp="1"/>
          </p:cNvSpPr>
          <p:nvPr>
            <p:ph type="title"/>
          </p:nvPr>
        </p:nvSpPr>
        <p:spPr>
          <a:xfrm>
            <a:off x="755651" y="476251"/>
            <a:ext cx="5832573" cy="1008533"/>
          </a:xfrm>
        </p:spPr>
        <p:txBody>
          <a:bodyPr/>
          <a:lstStyle/>
          <a:p>
            <a:r>
              <a:rPr lang="en-US" dirty="0" smtClean="0"/>
              <a:t>Comparison of Ultimate Loss from LOB Specific and Average Development Factors</a:t>
            </a:r>
            <a:endParaRPr lang="en-US" dirty="0"/>
          </a:p>
        </p:txBody>
      </p:sp>
      <p:graphicFrame>
        <p:nvGraphicFramePr>
          <p:cNvPr id="6" name="Content Placeholder 5"/>
          <p:cNvGraphicFramePr>
            <a:graphicFrameLocks noChangeAspect="1"/>
          </p:cNvGraphicFramePr>
          <p:nvPr>
            <p:ph idx="1"/>
          </p:nvPr>
        </p:nvGraphicFramePr>
        <p:xfrm>
          <a:off x="452438" y="2128838"/>
          <a:ext cx="8329612" cy="3101975"/>
        </p:xfrm>
        <a:graphic>
          <a:graphicData uri="http://schemas.openxmlformats.org/presentationml/2006/ole">
            <p:oleObj spid="_x0000_s30722" name="Worksheet" r:id="rId4" imgW="6648602" imgH="2476500" progId="Excel.Sheet.12">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Trend each loss by a ground-up trend by the line of business from underlying loss, and cap at policy limits.</a:t>
            </a:r>
          </a:p>
          <a:p>
            <a:r>
              <a:rPr lang="en-US" dirty="0" smtClean="0"/>
              <a:t>Develop losses with underlying GL losses separately from losses with underlying AL losses. </a:t>
            </a:r>
          </a:p>
          <a:p>
            <a:r>
              <a:rPr lang="en-US" dirty="0" smtClean="0"/>
              <a:t>Cap losses at various limits, and use exposure relativities to arrive at an uncapped loss.   (An unpublished paper by Dr R. Bender documents this methodology).</a:t>
            </a:r>
          </a:p>
          <a:p>
            <a:r>
              <a:rPr lang="en-US" dirty="0" smtClean="0"/>
              <a:t>Reconcile individual losses with the losses from the triangle.</a:t>
            </a:r>
          </a:p>
          <a:p>
            <a:r>
              <a:rPr lang="en-US" dirty="0" smtClean="0"/>
              <a:t>Trending of ALAE only claims .</a:t>
            </a:r>
          </a:p>
          <a:p>
            <a:r>
              <a:rPr lang="en-US" dirty="0" smtClean="0"/>
              <a:t>Account for losses that trend into the layer. </a:t>
            </a:r>
          </a:p>
          <a:p>
            <a:r>
              <a:rPr lang="en-US" dirty="0" smtClean="0"/>
              <a:t>Recognize signal reserves.</a:t>
            </a:r>
            <a:endParaRPr lang="en-US" dirty="0"/>
          </a:p>
        </p:txBody>
      </p:sp>
      <p:sp>
        <p:nvSpPr>
          <p:cNvPr id="3" name="Slide Number Placeholder 2"/>
          <p:cNvSpPr>
            <a:spLocks noGrp="1"/>
          </p:cNvSpPr>
          <p:nvPr>
            <p:ph type="sldNum" sz="quarter" idx="11"/>
          </p:nvPr>
        </p:nvSpPr>
        <p:spPr/>
        <p:txBody>
          <a:bodyPr/>
          <a:lstStyle/>
          <a:p>
            <a:fld id="{8E9F59B9-8094-4618-B073-21DD649DF751}" type="slidenum">
              <a:rPr lang="en-US" smtClean="0"/>
              <a:pPr/>
              <a:t>9</a:t>
            </a:fld>
            <a:endParaRPr lang="en-US" dirty="0"/>
          </a:p>
        </p:txBody>
      </p:sp>
      <p:sp>
        <p:nvSpPr>
          <p:cNvPr id="4" name="Title 3"/>
          <p:cNvSpPr>
            <a:spLocks noGrp="1"/>
          </p:cNvSpPr>
          <p:nvPr>
            <p:ph type="title"/>
          </p:nvPr>
        </p:nvSpPr>
        <p:spPr/>
        <p:txBody>
          <a:bodyPr/>
          <a:lstStyle/>
          <a:p>
            <a:r>
              <a:rPr lang="en-US" dirty="0" smtClean="0"/>
              <a:t>Using Individual Umbrella Losses</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VERSINFO" val="SR1000"/>
  <p:tag name="LANGUAGE" val="1033"/>
  <p:tag name="PRESENTATIONSTYLE" val="0"/>
  <p:tag name="COLORPAIR" val="0"/>
  <p:tag name="CLASSIFICATION" val="0"/>
</p:tagLst>
</file>

<file path=ppt/tags/tag10.xml><?xml version="1.0" encoding="utf-8"?>
<p:tagLst xmlns:a="http://schemas.openxmlformats.org/drawingml/2006/main" xmlns:r="http://schemas.openxmlformats.org/officeDocument/2006/relationships" xmlns:p="http://schemas.openxmlformats.org/presentationml/2006/main">
  <p:tag name="SHAPETYPE" val="Background"/>
</p:tagLst>
</file>

<file path=ppt/tags/tag11.xml><?xml version="1.0" encoding="utf-8"?>
<p:tagLst xmlns:a="http://schemas.openxmlformats.org/drawingml/2006/main" xmlns:r="http://schemas.openxmlformats.org/officeDocument/2006/relationships" xmlns:p="http://schemas.openxmlformats.org/presentationml/2006/main">
  <p:tag name="SHAPETYPE" val="Classification"/>
</p:tagLst>
</file>

<file path=ppt/tags/tag12.xml><?xml version="1.0" encoding="utf-8"?>
<p:tagLst xmlns:a="http://schemas.openxmlformats.org/drawingml/2006/main" xmlns:r="http://schemas.openxmlformats.org/officeDocument/2006/relationships" xmlns:p="http://schemas.openxmlformats.org/presentationml/2006/main">
  <p:tag name="SHAPETYPE" val="footer"/>
</p:tagLst>
</file>

<file path=ppt/tags/tag13.xml><?xml version="1.0" encoding="utf-8"?>
<p:tagLst xmlns:a="http://schemas.openxmlformats.org/drawingml/2006/main" xmlns:r="http://schemas.openxmlformats.org/officeDocument/2006/relationships" xmlns:p="http://schemas.openxmlformats.org/presentationml/2006/main">
  <p:tag name="SHAPETYPE" val="Logo"/>
  <p:tag name="COLORTAG" val="W"/>
</p:tagLst>
</file>

<file path=ppt/tags/tag14.xml><?xml version="1.0" encoding="utf-8"?>
<p:tagLst xmlns:a="http://schemas.openxmlformats.org/drawingml/2006/main" xmlns:r="http://schemas.openxmlformats.org/officeDocument/2006/relationships" xmlns:p="http://schemas.openxmlformats.org/presentationml/2006/main">
  <p:tag name="SHAPETYPE" val="Classification"/>
</p:tagLst>
</file>

<file path=ppt/tags/tag15.xml><?xml version="1.0" encoding="utf-8"?>
<p:tagLst xmlns:a="http://schemas.openxmlformats.org/drawingml/2006/main" xmlns:r="http://schemas.openxmlformats.org/officeDocument/2006/relationships" xmlns:p="http://schemas.openxmlformats.org/presentationml/2006/main">
  <p:tag name="SHAPETYPE" val="footer"/>
</p:tagLst>
</file>

<file path=ppt/tags/tag16.xml><?xml version="1.0" encoding="utf-8"?>
<p:tagLst xmlns:a="http://schemas.openxmlformats.org/drawingml/2006/main" xmlns:r="http://schemas.openxmlformats.org/officeDocument/2006/relationships" xmlns:p="http://schemas.openxmlformats.org/presentationml/2006/main">
  <p:tag name="SHAPETYPE" val="Logo"/>
  <p:tag name="COLORTAG" val="W"/>
</p:tagLst>
</file>

<file path=ppt/tags/tag17.xml><?xml version="1.0" encoding="utf-8"?>
<p:tagLst xmlns:a="http://schemas.openxmlformats.org/drawingml/2006/main" xmlns:r="http://schemas.openxmlformats.org/officeDocument/2006/relationships" xmlns:p="http://schemas.openxmlformats.org/presentationml/2006/main">
  <p:tag name="SHAPETYPE" val="Classification"/>
</p:tagLst>
</file>

<file path=ppt/tags/tag18.xml><?xml version="1.0" encoding="utf-8"?>
<p:tagLst xmlns:a="http://schemas.openxmlformats.org/drawingml/2006/main" xmlns:r="http://schemas.openxmlformats.org/officeDocument/2006/relationships" xmlns:p="http://schemas.openxmlformats.org/presentationml/2006/main">
  <p:tag name="SHAPETYPE" val="Logo"/>
  <p:tag name="COLORTAG" val="W"/>
</p:tagLst>
</file>

<file path=ppt/tags/tag19.xml><?xml version="1.0" encoding="utf-8"?>
<p:tagLst xmlns:a="http://schemas.openxmlformats.org/drawingml/2006/main" xmlns:r="http://schemas.openxmlformats.org/officeDocument/2006/relationships" xmlns:p="http://schemas.openxmlformats.org/presentationml/2006/main">
  <p:tag name="SHAPETYPE" val="Background"/>
  <p:tag name="LOGOCOLORTAG" val="L"/>
  <p:tag name="FOOTERCOLORTAG" val="L"/>
  <p:tag name="SLIDENUMBERCOLORTAG" val="L"/>
  <p:tag name="TITLECOLORTAG" val="W"/>
  <p:tag name="PRESENTATIONSTYLE" val="0"/>
  <p:tag name="COLORPAIR" val="0"/>
  <p:tag name="NAME" val="511_PeopleMeeting"/>
  <p:tag name="CATEGORY" val="07 - Business &amp; Finance"/>
</p:tagLst>
</file>

<file path=ppt/tags/tag2.xml><?xml version="1.0" encoding="utf-8"?>
<p:tagLst xmlns:a="http://schemas.openxmlformats.org/drawingml/2006/main" xmlns:r="http://schemas.openxmlformats.org/officeDocument/2006/relationships" xmlns:p="http://schemas.openxmlformats.org/presentationml/2006/main">
  <p:tag name="SHAPETYPE" val="FooterBandBW"/>
</p:tagLst>
</file>

<file path=ppt/tags/tag20.xml><?xml version="1.0" encoding="utf-8"?>
<p:tagLst xmlns:a="http://schemas.openxmlformats.org/drawingml/2006/main" xmlns:r="http://schemas.openxmlformats.org/officeDocument/2006/relationships" xmlns:p="http://schemas.openxmlformats.org/presentationml/2006/main">
  <p:tag name="SHAPETYPE" val="Logo"/>
  <p:tag name="COLORTAG" val="l"/>
</p:tagLst>
</file>

<file path=ppt/tags/tag21.xml><?xml version="1.0" encoding="utf-8"?>
<p:tagLst xmlns:a="http://schemas.openxmlformats.org/drawingml/2006/main" xmlns:r="http://schemas.openxmlformats.org/officeDocument/2006/relationships" xmlns:p="http://schemas.openxmlformats.org/presentationml/2006/main">
  <p:tag name="SHAPETYPE" val="Background"/>
  <p:tag name="LOGOCOLORTAG" val="L"/>
  <p:tag name="FOOTERCOLORTAG" val="L"/>
  <p:tag name="SLIDENUMBERCOLORTAG" val="L"/>
  <p:tag name="TITLECOLORTAG" val="W"/>
  <p:tag name="PRESENTATIONSTYLE" val="0"/>
  <p:tag name="COLORPAIR" val="0"/>
  <p:tag name="NAME" val="Default2_Closing"/>
  <p:tag name="CATEGORY" val="Subtle"/>
</p:tagLst>
</file>

<file path=ppt/tags/tag22.xml><?xml version="1.0" encoding="utf-8"?>
<p:tagLst xmlns:a="http://schemas.openxmlformats.org/drawingml/2006/main" xmlns:r="http://schemas.openxmlformats.org/officeDocument/2006/relationships" xmlns:p="http://schemas.openxmlformats.org/presentationml/2006/main">
  <p:tag name="SHAPETYPE" val="Logo"/>
  <p:tag name="COLORTAG" val="l"/>
</p:tagLst>
</file>

<file path=ppt/tags/tag23.xml><?xml version="1.0" encoding="utf-8"?>
<p:tagLst xmlns:a="http://schemas.openxmlformats.org/drawingml/2006/main" xmlns:r="http://schemas.openxmlformats.org/officeDocument/2006/relationships" xmlns:p="http://schemas.openxmlformats.org/presentationml/2006/main">
  <p:tag name="SLIDETYPE" val="23"/>
</p:tagLst>
</file>

<file path=ppt/tags/tag3.xml><?xml version="1.0" encoding="utf-8"?>
<p:tagLst xmlns:a="http://schemas.openxmlformats.org/drawingml/2006/main" xmlns:r="http://schemas.openxmlformats.org/officeDocument/2006/relationships" xmlns:p="http://schemas.openxmlformats.org/presentationml/2006/main">
  <p:tag name="SHAPETYPE" val="FooterBand"/>
</p:tagLst>
</file>

<file path=ppt/tags/tag4.xml><?xml version="1.0" encoding="utf-8"?>
<p:tagLst xmlns:a="http://schemas.openxmlformats.org/drawingml/2006/main" xmlns:r="http://schemas.openxmlformats.org/officeDocument/2006/relationships" xmlns:p="http://schemas.openxmlformats.org/presentationml/2006/main">
  <p:tag name="SHAPETYPE" val="SlideNumber"/>
</p:tagLst>
</file>

<file path=ppt/tags/tag5.xml><?xml version="1.0" encoding="utf-8"?>
<p:tagLst xmlns:a="http://schemas.openxmlformats.org/drawingml/2006/main" xmlns:r="http://schemas.openxmlformats.org/officeDocument/2006/relationships" xmlns:p="http://schemas.openxmlformats.org/presentationml/2006/main">
  <p:tag name="SHAPETYPE" val="Classification"/>
</p:tagLst>
</file>

<file path=ppt/tags/tag6.xml><?xml version="1.0" encoding="utf-8"?>
<p:tagLst xmlns:a="http://schemas.openxmlformats.org/drawingml/2006/main" xmlns:r="http://schemas.openxmlformats.org/officeDocument/2006/relationships" xmlns:p="http://schemas.openxmlformats.org/presentationml/2006/main">
  <p:tag name="SHAPETYPE" val="footer"/>
</p:tagLst>
</file>

<file path=ppt/tags/tag7.xml><?xml version="1.0" encoding="utf-8"?>
<p:tagLst xmlns:a="http://schemas.openxmlformats.org/drawingml/2006/main" xmlns:r="http://schemas.openxmlformats.org/officeDocument/2006/relationships" xmlns:p="http://schemas.openxmlformats.org/presentationml/2006/main">
  <p:tag name="SHAPETYPE" val="Logo"/>
  <p:tag name="COLORTAG" val="L"/>
</p:tagLst>
</file>

<file path=ppt/tags/tag8.xml><?xml version="1.0" encoding="utf-8"?>
<p:tagLst xmlns:a="http://schemas.openxmlformats.org/drawingml/2006/main" xmlns:r="http://schemas.openxmlformats.org/officeDocument/2006/relationships" xmlns:p="http://schemas.openxmlformats.org/presentationml/2006/main">
  <p:tag name="SHAPETYPE" val="Classification"/>
</p:tagLst>
</file>

<file path=ppt/tags/tag9.xml><?xml version="1.0" encoding="utf-8"?>
<p:tagLst xmlns:a="http://schemas.openxmlformats.org/drawingml/2006/main" xmlns:r="http://schemas.openxmlformats.org/officeDocument/2006/relationships" xmlns:p="http://schemas.openxmlformats.org/presentationml/2006/main">
  <p:tag name="SHAPETYPE" val="Logo"/>
  <p:tag name="COLORTAG" val="W"/>
</p:tagLst>
</file>

<file path=ppt/theme/theme1.xml><?xml version="1.0" encoding="utf-8"?>
<a:theme xmlns:a="http://schemas.openxmlformats.org/drawingml/2006/main" name="Swiss Re">
  <a:themeElements>
    <a:clrScheme name="SR - SunsetChilli">
      <a:dk1>
        <a:srgbClr val="283E36"/>
      </a:dk1>
      <a:lt1>
        <a:sysClr val="window" lastClr="FFFFFF"/>
      </a:lt1>
      <a:dk2>
        <a:srgbClr val="E00034"/>
      </a:dk2>
      <a:lt2>
        <a:srgbClr val="F87A30"/>
      </a:lt2>
      <a:accent1>
        <a:srgbClr val="627D77"/>
      </a:accent1>
      <a:accent2>
        <a:srgbClr val="A1B1AD"/>
      </a:accent2>
      <a:accent3>
        <a:srgbClr val="E00034"/>
      </a:accent3>
      <a:accent4>
        <a:srgbClr val="EC6685"/>
      </a:accent4>
      <a:accent5>
        <a:srgbClr val="FFA02F"/>
      </a:accent5>
      <a:accent6>
        <a:srgbClr val="FFC682"/>
      </a:accent6>
      <a:hlink>
        <a:srgbClr val="0000FF"/>
      </a:hlink>
      <a:folHlink>
        <a:srgbClr val="800080"/>
      </a:folHlink>
    </a:clrScheme>
    <a:fontScheme name="Swiss Re">
      <a:majorFont>
        <a:latin typeface="SwissReSans Light"/>
        <a:ea typeface=""/>
        <a:cs typeface=""/>
      </a:majorFont>
      <a:minorFont>
        <a:latin typeface="SwissRe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1"/>
          </a:solidFill>
        </a:ln>
      </a:spPr>
      <a:bodyPr rtlCol="0" anchor="ctr"/>
      <a:lstStyle>
        <a:defPPr algn="ctr">
          <a:defRPr dirty="0" err="1" smtClean="0">
            <a:latin typeface="SwissReSans"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dirty="0" err="1" smtClean="0">
            <a:latin typeface="SwissReSans"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R - SunsetChilli">
    <a:dk1>
      <a:srgbClr val="283E36"/>
    </a:dk1>
    <a:lt1>
      <a:sysClr val="window" lastClr="FFFFFF"/>
    </a:lt1>
    <a:dk2>
      <a:srgbClr val="E00034"/>
    </a:dk2>
    <a:lt2>
      <a:srgbClr val="F87A30"/>
    </a:lt2>
    <a:accent1>
      <a:srgbClr val="627D77"/>
    </a:accent1>
    <a:accent2>
      <a:srgbClr val="A1B1AD"/>
    </a:accent2>
    <a:accent3>
      <a:srgbClr val="E00034"/>
    </a:accent3>
    <a:accent4>
      <a:srgbClr val="EC6685"/>
    </a:accent4>
    <a:accent5>
      <a:srgbClr val="FFA02F"/>
    </a:accent5>
    <a:accent6>
      <a:srgbClr val="FFC682"/>
    </a:accent6>
    <a:hlink>
      <a:srgbClr val="0000FF"/>
    </a:hlink>
    <a:folHlink>
      <a:srgbClr val="800080"/>
    </a:folHlink>
  </a:clrScheme>
</a:themeOverride>
</file>

<file path=ppt/theme/themeOverride2.xml><?xml version="1.0" encoding="utf-8"?>
<a:themeOverride xmlns:a="http://schemas.openxmlformats.org/drawingml/2006/main">
  <a:clrScheme name="SR - SunsetChilli">
    <a:dk1>
      <a:srgbClr val="283E36"/>
    </a:dk1>
    <a:lt1>
      <a:sysClr val="window" lastClr="FFFFFF"/>
    </a:lt1>
    <a:dk2>
      <a:srgbClr val="E00034"/>
    </a:dk2>
    <a:lt2>
      <a:srgbClr val="F87A30"/>
    </a:lt2>
    <a:accent1>
      <a:srgbClr val="627D77"/>
    </a:accent1>
    <a:accent2>
      <a:srgbClr val="A1B1AD"/>
    </a:accent2>
    <a:accent3>
      <a:srgbClr val="E00034"/>
    </a:accent3>
    <a:accent4>
      <a:srgbClr val="EC6685"/>
    </a:accent4>
    <a:accent5>
      <a:srgbClr val="FFA02F"/>
    </a:accent5>
    <a:accent6>
      <a:srgbClr val="FFC682"/>
    </a:accent6>
    <a:hlink>
      <a:srgbClr val="0000FF"/>
    </a:hlink>
    <a:folHlink>
      <a:srgbClr val="800080"/>
    </a:folHlink>
  </a:clrScheme>
</a:themeOverride>
</file>

<file path=ppt/theme/themeOverride3.xml><?xml version="1.0" encoding="utf-8"?>
<a:themeOverride xmlns:a="http://schemas.openxmlformats.org/drawingml/2006/main">
  <a:clrScheme name="SR - SunsetChilli">
    <a:dk1>
      <a:srgbClr val="283E36"/>
    </a:dk1>
    <a:lt1>
      <a:sysClr val="window" lastClr="FFFFFF"/>
    </a:lt1>
    <a:dk2>
      <a:srgbClr val="E00034"/>
    </a:dk2>
    <a:lt2>
      <a:srgbClr val="F87A30"/>
    </a:lt2>
    <a:accent1>
      <a:srgbClr val="627D77"/>
    </a:accent1>
    <a:accent2>
      <a:srgbClr val="A1B1AD"/>
    </a:accent2>
    <a:accent3>
      <a:srgbClr val="E00034"/>
    </a:accent3>
    <a:accent4>
      <a:srgbClr val="EC6685"/>
    </a:accent4>
    <a:accent5>
      <a:srgbClr val="FFA02F"/>
    </a:accent5>
    <a:accent6>
      <a:srgbClr val="FFC682"/>
    </a:accent6>
    <a:hlink>
      <a:srgbClr val="0000FF"/>
    </a:hlink>
    <a:folHlink>
      <a:srgbClr val="800080"/>
    </a:folHlink>
  </a:clrScheme>
</a:themeOverride>
</file>

<file path=ppt/theme/themeOverride4.xml><?xml version="1.0" encoding="utf-8"?>
<a:themeOverride xmlns:a="http://schemas.openxmlformats.org/drawingml/2006/main">
  <a:clrScheme name="SR - SunsetChilli">
    <a:dk1>
      <a:srgbClr val="283E36"/>
    </a:dk1>
    <a:lt1>
      <a:sysClr val="window" lastClr="FFFFFF"/>
    </a:lt1>
    <a:dk2>
      <a:srgbClr val="E00034"/>
    </a:dk2>
    <a:lt2>
      <a:srgbClr val="F87A30"/>
    </a:lt2>
    <a:accent1>
      <a:srgbClr val="627D77"/>
    </a:accent1>
    <a:accent2>
      <a:srgbClr val="A1B1AD"/>
    </a:accent2>
    <a:accent3>
      <a:srgbClr val="E00034"/>
    </a:accent3>
    <a:accent4>
      <a:srgbClr val="EC6685"/>
    </a:accent4>
    <a:accent5>
      <a:srgbClr val="FFA02F"/>
    </a:accent5>
    <a:accent6>
      <a:srgbClr val="FFC682"/>
    </a:accent6>
    <a:hlink>
      <a:srgbClr val="0000FF"/>
    </a:hlink>
    <a:folHlink>
      <a:srgbClr val="800080"/>
    </a:folHlink>
  </a:clrScheme>
</a:themeOverride>
</file>

<file path=ppt/theme/themeOverride5.xml><?xml version="1.0" encoding="utf-8"?>
<a:themeOverride xmlns:a="http://schemas.openxmlformats.org/drawingml/2006/main">
  <a:clrScheme name="SR - SunsetChilli">
    <a:dk1>
      <a:srgbClr val="283E36"/>
    </a:dk1>
    <a:lt1>
      <a:sysClr val="window" lastClr="FFFFFF"/>
    </a:lt1>
    <a:dk2>
      <a:srgbClr val="E00034"/>
    </a:dk2>
    <a:lt2>
      <a:srgbClr val="F87A30"/>
    </a:lt2>
    <a:accent1>
      <a:srgbClr val="627D77"/>
    </a:accent1>
    <a:accent2>
      <a:srgbClr val="A1B1AD"/>
    </a:accent2>
    <a:accent3>
      <a:srgbClr val="E00034"/>
    </a:accent3>
    <a:accent4>
      <a:srgbClr val="EC6685"/>
    </a:accent4>
    <a:accent5>
      <a:srgbClr val="FFA02F"/>
    </a:accent5>
    <a:accent6>
      <a:srgbClr val="FFC682"/>
    </a:accent6>
    <a:hlink>
      <a:srgbClr val="0000FF"/>
    </a:hlink>
    <a:folHlink>
      <a:srgbClr val="800080"/>
    </a:folHlink>
  </a:clrScheme>
</a:themeOverride>
</file>

<file path=ppt/theme/themeOverride6.xml><?xml version="1.0" encoding="utf-8"?>
<a:themeOverride xmlns:a="http://schemas.openxmlformats.org/drawingml/2006/main">
  <a:clrScheme name="SR - SunsetChilli">
    <a:dk1>
      <a:srgbClr val="283E36"/>
    </a:dk1>
    <a:lt1>
      <a:sysClr val="window" lastClr="FFFFFF"/>
    </a:lt1>
    <a:dk2>
      <a:srgbClr val="E00034"/>
    </a:dk2>
    <a:lt2>
      <a:srgbClr val="F87A30"/>
    </a:lt2>
    <a:accent1>
      <a:srgbClr val="627D77"/>
    </a:accent1>
    <a:accent2>
      <a:srgbClr val="A1B1AD"/>
    </a:accent2>
    <a:accent3>
      <a:srgbClr val="E00034"/>
    </a:accent3>
    <a:accent4>
      <a:srgbClr val="EC6685"/>
    </a:accent4>
    <a:accent5>
      <a:srgbClr val="FFA02F"/>
    </a:accent5>
    <a:accent6>
      <a:srgbClr val="FFC682"/>
    </a:accent6>
    <a:hlink>
      <a:srgbClr val="0000FF"/>
    </a:hlink>
    <a:folHlink>
      <a:srgbClr val="800080"/>
    </a:folHlink>
  </a:clrScheme>
</a:themeOverride>
</file>

<file path=ppt/theme/themeOverride7.xml><?xml version="1.0" encoding="utf-8"?>
<a:themeOverride xmlns:a="http://schemas.openxmlformats.org/drawingml/2006/main">
  <a:clrScheme name="SR - SunsetChilli">
    <a:dk1>
      <a:srgbClr val="283E36"/>
    </a:dk1>
    <a:lt1>
      <a:sysClr val="window" lastClr="FFFFFF"/>
    </a:lt1>
    <a:dk2>
      <a:srgbClr val="E00034"/>
    </a:dk2>
    <a:lt2>
      <a:srgbClr val="F87A30"/>
    </a:lt2>
    <a:accent1>
      <a:srgbClr val="627D77"/>
    </a:accent1>
    <a:accent2>
      <a:srgbClr val="A1B1AD"/>
    </a:accent2>
    <a:accent3>
      <a:srgbClr val="E00034"/>
    </a:accent3>
    <a:accent4>
      <a:srgbClr val="EC6685"/>
    </a:accent4>
    <a:accent5>
      <a:srgbClr val="FFA02F"/>
    </a:accent5>
    <a:accent6>
      <a:srgbClr val="FFC682"/>
    </a:accent6>
    <a:hlink>
      <a:srgbClr val="0000FF"/>
    </a:hlink>
    <a:folHlink>
      <a:srgbClr val="800080"/>
    </a:folHlink>
  </a:clrScheme>
</a:themeOverride>
</file>

<file path=ppt/theme/themeOverride8.xml><?xml version="1.0" encoding="utf-8"?>
<a:themeOverride xmlns:a="http://schemas.openxmlformats.org/drawingml/2006/main">
  <a:clrScheme name="SR - SunsetChilli">
    <a:dk1>
      <a:srgbClr val="283E36"/>
    </a:dk1>
    <a:lt1>
      <a:sysClr val="window" lastClr="FFFFFF"/>
    </a:lt1>
    <a:dk2>
      <a:srgbClr val="E00034"/>
    </a:dk2>
    <a:lt2>
      <a:srgbClr val="F87A30"/>
    </a:lt2>
    <a:accent1>
      <a:srgbClr val="627D77"/>
    </a:accent1>
    <a:accent2>
      <a:srgbClr val="A1B1AD"/>
    </a:accent2>
    <a:accent3>
      <a:srgbClr val="E00034"/>
    </a:accent3>
    <a:accent4>
      <a:srgbClr val="EC6685"/>
    </a:accent4>
    <a:accent5>
      <a:srgbClr val="FFA02F"/>
    </a:accent5>
    <a:accent6>
      <a:srgbClr val="FFC682"/>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686</TotalTime>
  <Words>1239</Words>
  <Application>Microsoft Office PowerPoint</Application>
  <PresentationFormat>On-screen Show (4:3)</PresentationFormat>
  <Paragraphs>93</Paragraphs>
  <Slides>18</Slides>
  <Notes>12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vt:lpstr>
      <vt:lpstr>SwissReSans Light</vt:lpstr>
      <vt:lpstr>SwissReSans</vt:lpstr>
      <vt:lpstr>Wingdings</vt:lpstr>
      <vt:lpstr>Swiss Re</vt:lpstr>
      <vt:lpstr>Worksheet</vt:lpstr>
      <vt:lpstr>Calculating a Loss Ratio for Commercial Umbrella</vt:lpstr>
      <vt:lpstr>Antitrust Notice</vt:lpstr>
      <vt:lpstr>Overview</vt:lpstr>
      <vt:lpstr>Traditional Method</vt:lpstr>
      <vt:lpstr>Weaknesses of the Traditional method</vt:lpstr>
      <vt:lpstr>Example of Loss Ratio Calculation for Commercial Umbrella Using the Traditional method</vt:lpstr>
      <vt:lpstr>Comparison of Trended Loss from LOB Specific and Average Trend Factors</vt:lpstr>
      <vt:lpstr>Comparison of Ultimate Loss from LOB Specific and Average Development Factors</vt:lpstr>
      <vt:lpstr>Using Individual Umbrella Losses</vt:lpstr>
      <vt:lpstr>Using Individual Umbrella Losses – Example of Trend</vt:lpstr>
      <vt:lpstr>Using Individual Umbrella Losses – Discussion of Trend</vt:lpstr>
      <vt:lpstr>Partial Loss Ratio Using Individual Losses with Underlying  Auto Liability</vt:lpstr>
      <vt:lpstr>Partial Loss Ratio Using Individual Losses with Underlying  General Liability</vt:lpstr>
      <vt:lpstr>Capping at Various Limits</vt:lpstr>
      <vt:lpstr>Partial Loss Ratio Using Capping of Individual Losses with U/L  Auto Liability</vt:lpstr>
      <vt:lpstr>Loss Ratio Using Individual Losses – Summary of Capping at Various Limits</vt:lpstr>
      <vt:lpstr>Thank you</vt:lpstr>
      <vt:lpstr>Legal notice</vt:lpstr>
    </vt:vector>
  </TitlesOfParts>
  <Company>Swiss 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Calculating a Loss Ratio for Commercial Umbrella</dc:title>
  <dc:creator>AMXCTO</dc:creator>
  <cp:lastModifiedBy>Cecily Marx</cp:lastModifiedBy>
  <cp:revision>66</cp:revision>
  <dcterms:created xsi:type="dcterms:W3CDTF">2010-01-07T09:46:29Z</dcterms:created>
  <dcterms:modified xsi:type="dcterms:W3CDTF">2011-05-31T18:29:23Z</dcterms:modified>
</cp:coreProperties>
</file>