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9" r:id="rId4"/>
    <p:sldId id="260" r:id="rId5"/>
    <p:sldId id="258" r:id="rId6"/>
    <p:sldId id="263" r:id="rId7"/>
    <p:sldId id="262" r:id="rId8"/>
    <p:sldId id="261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6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7023C-2593-477B-958D-07E327745ED5}" type="datetimeFigureOut">
              <a:rPr lang="en-US" smtClean="0"/>
              <a:pPr/>
              <a:t>5/15/2008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8FC67-C1C8-4EC2-81FF-44C5C311E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 Narrow" pitchFamily="34" charset="0"/>
              </a:rPr>
              <a:t>Capital Allocation</a:t>
            </a:r>
            <a:br>
              <a:rPr lang="en-US" sz="3600" dirty="0" smtClean="0">
                <a:latin typeface="Arial Narrow" pitchFamily="34" charset="0"/>
              </a:rPr>
            </a:br>
            <a:r>
              <a:rPr lang="en-US" sz="3600" dirty="0" smtClean="0">
                <a:latin typeface="Arial Narrow" pitchFamily="34" charset="0"/>
              </a:rPr>
              <a:t> for Reinsurance Pricing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700" dirty="0" smtClean="0">
                <a:latin typeface="Arial Narrow" pitchFamily="34" charset="0"/>
              </a:rPr>
              <a:t>presentation by </a:t>
            </a:r>
            <a:br>
              <a:rPr lang="en-US" sz="2700" dirty="0" smtClean="0">
                <a:latin typeface="Arial Narrow" pitchFamily="34" charset="0"/>
              </a:rPr>
            </a:br>
            <a:r>
              <a:rPr lang="en-US" sz="2700" dirty="0" smtClean="0">
                <a:latin typeface="Arial Narrow" pitchFamily="34" charset="0"/>
              </a:rPr>
              <a:t>Kevin Madigan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895600"/>
            <a:ext cx="8153400" cy="32305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Casualty Actuaries in Reinsurance </a:t>
            </a:r>
          </a:p>
          <a:p>
            <a:pPr>
              <a:buNone/>
            </a:pPr>
            <a:r>
              <a:rPr lang="en-US" sz="2800" dirty="0" smtClean="0"/>
              <a:t>Seminar on Reinsurance, Boston</a:t>
            </a:r>
          </a:p>
          <a:p>
            <a:pPr>
              <a:buNone/>
            </a:pPr>
            <a:r>
              <a:rPr lang="en-US" sz="2800" dirty="0" smtClean="0"/>
              <a:t>May 19-20, 2008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Underwriter and management buy-in</a:t>
            </a:r>
          </a:p>
          <a:p>
            <a:pPr lvl="1"/>
            <a:r>
              <a:rPr lang="en-US" sz="3200" dirty="0" smtClean="0"/>
              <a:t>Crucial or time and resources are wasted</a:t>
            </a:r>
          </a:p>
          <a:p>
            <a:r>
              <a:rPr lang="en-US" dirty="0" smtClean="0"/>
              <a:t>How to deal with parameter risk</a:t>
            </a:r>
          </a:p>
          <a:p>
            <a:pPr lvl="1"/>
            <a:r>
              <a:rPr lang="en-US" sz="3200" dirty="0" smtClean="0"/>
              <a:t>Build into loss pick and fix ROE?</a:t>
            </a:r>
          </a:p>
          <a:p>
            <a:pPr lvl="1"/>
            <a:r>
              <a:rPr lang="en-US" sz="3200" dirty="0" smtClean="0"/>
              <a:t>Build into capital allocated to transaction?</a:t>
            </a:r>
          </a:p>
          <a:p>
            <a:pPr lvl="1"/>
            <a:r>
              <a:rPr lang="en-US" sz="3200" dirty="0" smtClean="0"/>
              <a:t>Don’t bother pretending to know the impact and target a higher ROE?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Crawl -&gt; Walk -&gt;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/>
              <a:t>At the risk of offending my audience, I want to spend a few moments talking about some basics and framing some issues.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Why “allocate” capital?</a:t>
            </a:r>
          </a:p>
          <a:p>
            <a:pPr lvl="1" indent="0">
              <a:buNone/>
            </a:pPr>
            <a:r>
              <a:rPr lang="en-US" dirty="0" smtClean="0"/>
              <a:t>We need to make decisions under uncertainty</a:t>
            </a:r>
          </a:p>
          <a:p>
            <a:pPr indent="0">
              <a:buNone/>
            </a:pPr>
            <a:r>
              <a:rPr lang="en-US" dirty="0" smtClean="0"/>
              <a:t>Should we believe our answers?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Allocate Capital?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>
              <a:lnSpc>
                <a:spcPct val="110000"/>
              </a:lnSpc>
              <a:buNone/>
            </a:pPr>
            <a:r>
              <a:rPr lang="en-US" sz="2800" dirty="0" smtClean="0"/>
              <a:t>Need </a:t>
            </a:r>
            <a:r>
              <a:rPr lang="en-US" sz="2800" dirty="0" smtClean="0"/>
              <a:t>a denominator for a return </a:t>
            </a:r>
            <a:r>
              <a:rPr lang="en-US" sz="2800" dirty="0" smtClean="0"/>
              <a:t>calculation</a:t>
            </a:r>
            <a:endParaRPr lang="en-US" sz="2800" dirty="0" smtClean="0"/>
          </a:p>
          <a:p>
            <a:pPr indent="0">
              <a:lnSpc>
                <a:spcPct val="110000"/>
              </a:lnSpc>
              <a:buNone/>
            </a:pPr>
            <a:r>
              <a:rPr lang="en-US" sz="2800" dirty="0" smtClean="0"/>
              <a:t>Context </a:t>
            </a:r>
            <a:r>
              <a:rPr lang="en-US" sz="2800" dirty="0" smtClean="0"/>
              <a:t>is important. Are we allocating the capital of the firm, or deriving a method to compare alternative uses of capacity?</a:t>
            </a:r>
          </a:p>
          <a:p>
            <a:pPr indent="0">
              <a:lnSpc>
                <a:spcPct val="110000"/>
              </a:lnSpc>
              <a:buNone/>
            </a:pPr>
            <a:r>
              <a:rPr lang="en-US" sz="2800" dirty="0" smtClean="0"/>
              <a:t>Insurance </a:t>
            </a:r>
            <a:r>
              <a:rPr lang="en-US" sz="2800" dirty="0"/>
              <a:t>is not </a:t>
            </a:r>
            <a:r>
              <a:rPr lang="en-US" sz="2800" dirty="0" smtClean="0"/>
              <a:t>physics – a </a:t>
            </a:r>
            <a:r>
              <a:rPr lang="en-US" sz="2800" dirty="0"/>
              <a:t>grand unified theory </a:t>
            </a:r>
            <a:r>
              <a:rPr lang="en-US" sz="2800" dirty="0" smtClean="0"/>
              <a:t>is not required</a:t>
            </a:r>
          </a:p>
          <a:p>
            <a:pPr indent="0">
              <a:lnSpc>
                <a:spcPct val="110000"/>
              </a:lnSpc>
              <a:buNone/>
            </a:pPr>
            <a:r>
              <a:rPr lang="en-US" sz="2800" dirty="0" smtClean="0"/>
              <a:t>When </a:t>
            </a:r>
            <a:r>
              <a:rPr lang="en-US" sz="2800" dirty="0" smtClean="0"/>
              <a:t>calculating </a:t>
            </a:r>
            <a:r>
              <a:rPr lang="en-US" sz="2800" dirty="0"/>
              <a:t>ROEs for transactions or </a:t>
            </a:r>
            <a:r>
              <a:rPr lang="en-US" sz="2800" dirty="0" smtClean="0"/>
              <a:t>LOBs or </a:t>
            </a:r>
            <a:r>
              <a:rPr lang="en-US" sz="2800" dirty="0"/>
              <a:t>business units, </a:t>
            </a:r>
            <a:r>
              <a:rPr lang="en-US" sz="2800" dirty="0" smtClean="0"/>
              <a:t>it </a:t>
            </a:r>
            <a:r>
              <a:rPr lang="en-US" sz="2800" dirty="0"/>
              <a:t>isn’t </a:t>
            </a:r>
            <a:r>
              <a:rPr lang="en-US" sz="2800" dirty="0" smtClean="0"/>
              <a:t>important </a:t>
            </a:r>
            <a:r>
              <a:rPr lang="en-US" sz="2800" dirty="0"/>
              <a:t>to get the “right” one – a reasonable one will do</a:t>
            </a:r>
            <a:endParaRPr lang="en-US" sz="2800" dirty="0" smtClean="0"/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Denominator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Returns are extremely important, but they are relative measures</a:t>
            </a:r>
          </a:p>
          <a:p>
            <a:pPr>
              <a:buNone/>
            </a:pPr>
            <a:r>
              <a:rPr lang="en-US" sz="2800" dirty="0" smtClean="0"/>
              <a:t>You give me </a:t>
            </a:r>
            <a:r>
              <a:rPr lang="en-US" sz="2800" i="1" dirty="0" smtClean="0"/>
              <a:t>$x</a:t>
            </a:r>
            <a:r>
              <a:rPr lang="en-US" sz="2800" dirty="0" smtClean="0"/>
              <a:t> and I will target a return of </a:t>
            </a:r>
            <a:r>
              <a:rPr lang="en-US" sz="2800" i="1" dirty="0" smtClean="0"/>
              <a:t>y%</a:t>
            </a:r>
          </a:p>
          <a:p>
            <a:pPr lvl="1"/>
            <a:r>
              <a:rPr lang="en-US" dirty="0" smtClean="0"/>
              <a:t>Capital markets / “normal” investments</a:t>
            </a:r>
          </a:p>
          <a:p>
            <a:pPr lvl="1"/>
            <a:r>
              <a:rPr lang="en-US" dirty="0" smtClean="0"/>
              <a:t>Capital budgeting (gives me something to write against, but still exposes more than the allocated capital)</a:t>
            </a:r>
          </a:p>
          <a:p>
            <a:pPr lvl="1"/>
            <a:r>
              <a:rPr lang="en-US" dirty="0" smtClean="0"/>
              <a:t>Pricing treaties (does this really make sense? I don’t know, but we need a metric)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capital?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sz="2800" dirty="0" smtClean="0"/>
              <a:t>Solvency </a:t>
            </a:r>
            <a:r>
              <a:rPr lang="en-US" sz="2800" dirty="0" smtClean="0"/>
              <a:t>issues are crucial to determining how much capital a (re)insurer must hold relative to the risk they already have, or plan to put, on their books</a:t>
            </a:r>
          </a:p>
          <a:p>
            <a:pPr indent="0">
              <a:buNone/>
            </a:pPr>
            <a:endParaRPr lang="en-US" sz="2800" dirty="0" smtClean="0"/>
          </a:p>
          <a:p>
            <a:pPr indent="0">
              <a:buNone/>
            </a:pPr>
            <a:r>
              <a:rPr lang="en-US" sz="2800" dirty="0" smtClean="0"/>
              <a:t>If </a:t>
            </a:r>
            <a:r>
              <a:rPr lang="en-US" sz="2800" dirty="0" smtClean="0"/>
              <a:t>you want a rating, the rating agencies determine the lower bound</a:t>
            </a:r>
          </a:p>
          <a:p>
            <a:pPr indent="0">
              <a:buNone/>
            </a:pPr>
            <a:endParaRPr lang="en-US" sz="2800" dirty="0" smtClean="0"/>
          </a:p>
          <a:p>
            <a:pPr indent="0">
              <a:buNone/>
            </a:pPr>
            <a:r>
              <a:rPr lang="en-US" sz="2800" dirty="0" smtClean="0"/>
              <a:t>If </a:t>
            </a:r>
            <a:r>
              <a:rPr lang="en-US" sz="2800" dirty="0" smtClean="0"/>
              <a:t>you want to be regulated, the regulator also has a say</a:t>
            </a:r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capital?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/>
              <a:t>We </a:t>
            </a:r>
            <a:r>
              <a:rPr lang="en-US" dirty="0" smtClean="0"/>
              <a:t>do not need fancy capital methodologies – the rating agencies and regulators tell us what we need. 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 smtClean="0"/>
              <a:t>If </a:t>
            </a:r>
            <a:r>
              <a:rPr lang="en-US" dirty="0" smtClean="0"/>
              <a:t>we want to be unrated and unregulated, we promise our investors a numerator, and they give us a denominator.</a:t>
            </a:r>
            <a:endParaRPr lang="en-US" sz="3200" dirty="0" smtClean="0"/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allocating real capital?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 smtClean="0"/>
              <a:t>Can this capital be divided into disjoint units and “allocated” to business units or contracts?</a:t>
            </a:r>
          </a:p>
          <a:p>
            <a:pPr indent="0">
              <a:buNone/>
            </a:pPr>
            <a:endParaRPr lang="en-US" sz="3200" dirty="0" smtClean="0"/>
          </a:p>
          <a:p>
            <a:pPr indent="0">
              <a:buNone/>
            </a:pPr>
            <a:r>
              <a:rPr lang="en-US" sz="3200" dirty="0" smtClean="0"/>
              <a:t>Of course not</a:t>
            </a:r>
          </a:p>
          <a:p>
            <a:pPr indent="0">
              <a:buNone/>
            </a:pPr>
            <a:endParaRPr lang="en-US" sz="3200" dirty="0" smtClean="0"/>
          </a:p>
          <a:p>
            <a:pPr indent="0">
              <a:buNone/>
            </a:pPr>
            <a:r>
              <a:rPr lang="en-US" sz="3200" dirty="0" smtClean="0"/>
              <a:t>Sometimes we behave as if it can (Katrina, adverse development in long tails)</a:t>
            </a:r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do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have to service the capital we have, or give it back. </a:t>
            </a:r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Calculating expected ROEs or ROCs is an accepted (and pretty good) way to rank order business opportunities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 we need a denominator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 dependency</a:t>
            </a:r>
          </a:p>
          <a:p>
            <a:pPr lvl="1"/>
            <a:r>
              <a:rPr lang="en-US" sz="3200" dirty="0" smtClean="0"/>
              <a:t>May not matter to cedent, may matter very much to the reinsurer</a:t>
            </a:r>
          </a:p>
          <a:p>
            <a:pPr lvl="1"/>
            <a:r>
              <a:rPr lang="en-US" sz="3200" dirty="0" smtClean="0"/>
              <a:t>Should it be ignored / avoided / embraced</a:t>
            </a:r>
            <a:r>
              <a:rPr lang="en-US" dirty="0" smtClean="0"/>
              <a:t>? </a:t>
            </a:r>
          </a:p>
          <a:p>
            <a:endParaRPr lang="en-US" dirty="0" smtClean="0"/>
          </a:p>
          <a:p>
            <a:r>
              <a:rPr lang="en-US" dirty="0" smtClean="0"/>
              <a:t>What about rating agency or RDS constraints?</a:t>
            </a:r>
          </a:p>
          <a:p>
            <a:pPr lvl="1"/>
            <a:r>
              <a:rPr lang="en-US" sz="3200" dirty="0" smtClean="0"/>
              <a:t>Can’t be ignored, but how do we incorporate?</a:t>
            </a:r>
          </a:p>
          <a:p>
            <a:pPr>
              <a:buNone/>
            </a:pP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491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Capital Allocation  for Reinsurance Pricing   presentation by  Kevin Madigan</vt:lpstr>
      <vt:lpstr>Crawl -&gt; Walk -&gt; Run</vt:lpstr>
      <vt:lpstr>Why Allocate Capital?</vt:lpstr>
      <vt:lpstr>The Denominator</vt:lpstr>
      <vt:lpstr>How much capital?</vt:lpstr>
      <vt:lpstr>How much capital?</vt:lpstr>
      <vt:lpstr>Are we allocating real capital?</vt:lpstr>
      <vt:lpstr>So why do it?</vt:lpstr>
      <vt:lpstr>Random thoughts</vt:lpstr>
      <vt:lpstr>Random thoughts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Crawl -&gt; Walk -&gt; Run</dc:title>
  <dc:creator>Kevin M. Madigan</dc:creator>
  <cp:lastModifiedBy>Kevin M. Madigan</cp:lastModifiedBy>
  <cp:revision>8</cp:revision>
  <dcterms:created xsi:type="dcterms:W3CDTF">2008-05-05T22:06:19Z</dcterms:created>
  <dcterms:modified xsi:type="dcterms:W3CDTF">2008-05-15T23:43:13Z</dcterms:modified>
</cp:coreProperties>
</file>