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8" r:id="rId4"/>
  </p:sldMasterIdLst>
  <p:notesMasterIdLst>
    <p:notesMasterId r:id="rId31"/>
  </p:notesMasterIdLst>
  <p:handoutMasterIdLst>
    <p:handoutMasterId r:id="rId32"/>
  </p:handoutMasterIdLst>
  <p:sldIdLst>
    <p:sldId id="1058" r:id="rId5"/>
    <p:sldId id="1059" r:id="rId6"/>
    <p:sldId id="1060" r:id="rId7"/>
    <p:sldId id="1108" r:id="rId8"/>
    <p:sldId id="1109" r:id="rId9"/>
    <p:sldId id="1068" r:id="rId10"/>
    <p:sldId id="1069" r:id="rId11"/>
    <p:sldId id="1070" r:id="rId12"/>
    <p:sldId id="1071" r:id="rId13"/>
    <p:sldId id="1110" r:id="rId14"/>
    <p:sldId id="1098" r:id="rId15"/>
    <p:sldId id="1077" r:id="rId16"/>
    <p:sldId id="1078" r:id="rId17"/>
    <p:sldId id="1099" r:id="rId18"/>
    <p:sldId id="1100" r:id="rId19"/>
    <p:sldId id="1101" r:id="rId20"/>
    <p:sldId id="1102" r:id="rId21"/>
    <p:sldId id="1103" r:id="rId22"/>
    <p:sldId id="1104" r:id="rId23"/>
    <p:sldId id="1105" r:id="rId24"/>
    <p:sldId id="1106" r:id="rId25"/>
    <p:sldId id="1107" r:id="rId26"/>
    <p:sldId id="1079" r:id="rId27"/>
    <p:sldId id="1080" r:id="rId28"/>
    <p:sldId id="1081" r:id="rId29"/>
    <p:sldId id="1082" r:id="rId30"/>
  </p:sldIdLst>
  <p:sldSz cx="9144000" cy="5143500" type="screen16x9"/>
  <p:notesSz cx="7010400" cy="9296400"/>
  <p:custDataLst>
    <p:tags r:id="rId33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DDB7AF-B6D1-45E9-A0D0-FD7C9C0593A4}">
          <p14:sldIdLst>
            <p14:sldId id="1058"/>
            <p14:sldId id="1059"/>
            <p14:sldId id="1060"/>
            <p14:sldId id="1108"/>
            <p14:sldId id="1109"/>
            <p14:sldId id="1068"/>
            <p14:sldId id="1069"/>
            <p14:sldId id="1070"/>
            <p14:sldId id="1071"/>
            <p14:sldId id="1110"/>
            <p14:sldId id="1098"/>
            <p14:sldId id="1077"/>
            <p14:sldId id="1078"/>
            <p14:sldId id="1099"/>
            <p14:sldId id="1100"/>
            <p14:sldId id="1101"/>
            <p14:sldId id="1102"/>
            <p14:sldId id="1103"/>
            <p14:sldId id="1104"/>
            <p14:sldId id="1105"/>
            <p14:sldId id="1106"/>
            <p14:sldId id="1107"/>
            <p14:sldId id="1079"/>
            <p14:sldId id="1080"/>
            <p14:sldId id="1081"/>
            <p14:sldId id="10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1C63C"/>
    <a:srgbClr val="2D2D2D"/>
    <a:srgbClr val="5F5F60"/>
    <a:srgbClr val="8CC63F"/>
    <a:srgbClr val="262626"/>
    <a:srgbClr val="7F7F7F"/>
    <a:srgbClr val="6F773A"/>
    <a:srgbClr val="CCCCCC"/>
    <a:srgbClr val="D9D9D9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1" autoAdjust="0"/>
    <p:restoredTop sz="93179" autoAdjust="0"/>
  </p:normalViewPr>
  <p:slideViewPr>
    <p:cSldViewPr>
      <p:cViewPr>
        <p:scale>
          <a:sx n="89" d="100"/>
          <a:sy n="89" d="100"/>
        </p:scale>
        <p:origin x="-1842" y="-9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97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rswind\Meteorology\Model_84\Presentations\initial_present\cyber_breach_calculator\present\modeled_los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52537\Desktop\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US Cyber Premiums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US Cyber GWP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PowerPoint]Sheet1'!$A$2:$A$9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2015E</c:v>
                </c:pt>
                <c:pt idx="7">
                  <c:v>2020E</c:v>
                </c:pt>
              </c:strCache>
            </c:strRef>
          </c:cat>
          <c:val>
            <c:numRef>
              <c:f>'[Chart in Microsoft PowerPoint]Sheet1'!$B$2:$B$9</c:f>
              <c:numCache>
                <c:formatCode>General</c:formatCode>
                <c:ptCount val="8"/>
                <c:pt idx="0">
                  <c:v>600000000</c:v>
                </c:pt>
                <c:pt idx="1">
                  <c:v>800000000</c:v>
                </c:pt>
                <c:pt idx="2">
                  <c:v>1000000000</c:v>
                </c:pt>
                <c:pt idx="3">
                  <c:v>1300000000</c:v>
                </c:pt>
                <c:pt idx="4">
                  <c:v>2000000000</c:v>
                </c:pt>
                <c:pt idx="5" formatCode="0.00E+00">
                  <c:v>2400000000</c:v>
                </c:pt>
                <c:pt idx="7" formatCode="0.00E+00">
                  <c:v>5000000000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752320"/>
        <c:axId val="155008320"/>
      </c:barChart>
      <c:catAx>
        <c:axId val="15775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5008320"/>
        <c:crosses val="autoZero"/>
        <c:auto val="1"/>
        <c:lblAlgn val="ctr"/>
        <c:lblOffset val="100"/>
        <c:noMultiLvlLbl val="0"/>
      </c:catAx>
      <c:valAx>
        <c:axId val="15500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752320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2.0114942528735632E-2"/>
                <c:y val="0.4218905114289383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 dirty="0" smtClean="0"/>
                    <a:t>USD Billions</a:t>
                  </a:r>
                  <a:endParaRPr lang="en-US" dirty="0"/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Cyber</a:t>
            </a:r>
            <a:r>
              <a:rPr lang="en-US" baseline="0" dirty="0"/>
              <a:t> insurance </a:t>
            </a:r>
            <a:r>
              <a:rPr lang="en-US" baseline="0" dirty="0" smtClean="0"/>
              <a:t>t</a:t>
            </a:r>
            <a:r>
              <a:rPr lang="en-US" dirty="0" smtClean="0"/>
              <a:t>ake-up rates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Take up rate</c:v>
                </c:pt>
              </c:strCache>
            </c:strRef>
          </c:tx>
          <c:invertIfNegative val="0"/>
          <c:cat>
            <c:strRef>
              <c:f>Sheet1!$F$2:$F$10</c:f>
              <c:strCache>
                <c:ptCount val="9"/>
                <c:pt idx="0">
                  <c:v>&lt; $2.5M</c:v>
                </c:pt>
                <c:pt idx="1">
                  <c:v>$2.5M to $5M</c:v>
                </c:pt>
                <c:pt idx="2">
                  <c:v>$5M to $10M</c:v>
                </c:pt>
                <c:pt idx="3">
                  <c:v>$10M to $25M</c:v>
                </c:pt>
                <c:pt idx="4">
                  <c:v>$25M to $100M</c:v>
                </c:pt>
                <c:pt idx="5">
                  <c:v>$100M to $300M</c:v>
                </c:pt>
                <c:pt idx="6">
                  <c:v>$300M to $1B</c:v>
                </c:pt>
                <c:pt idx="7">
                  <c:v>$1B to $5B</c:v>
                </c:pt>
                <c:pt idx="8">
                  <c:v>&gt; $5B</c:v>
                </c:pt>
              </c:strCache>
            </c:strRef>
          </c:cat>
          <c:val>
            <c:numRef>
              <c:f>Sheet1!$G$2:$G$10</c:f>
              <c:numCache>
                <c:formatCode>0%</c:formatCode>
                <c:ptCount val="9"/>
                <c:pt idx="0">
                  <c:v>3.7999999999999999E-2</c:v>
                </c:pt>
                <c:pt idx="1">
                  <c:v>4.8000000000000001E-2</c:v>
                </c:pt>
                <c:pt idx="2">
                  <c:v>6.6000000000000003E-2</c:v>
                </c:pt>
                <c:pt idx="3">
                  <c:v>7.1999999999999995E-2</c:v>
                </c:pt>
                <c:pt idx="4">
                  <c:v>0.1</c:v>
                </c:pt>
                <c:pt idx="5">
                  <c:v>0.17599999999999999</c:v>
                </c:pt>
                <c:pt idx="6">
                  <c:v>0.20499999999999999</c:v>
                </c:pt>
                <c:pt idx="7">
                  <c:v>0.218</c:v>
                </c:pt>
                <c:pt idx="8">
                  <c:v>0.25900000000000001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704384"/>
        <c:axId val="160085632"/>
      </c:barChart>
      <c:catAx>
        <c:axId val="162704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smtClean="0"/>
                  <a:t>Company</a:t>
                </a:r>
                <a:r>
                  <a:rPr lang="en-US" sz="1200" baseline="0" dirty="0" smtClean="0"/>
                  <a:t> r</a:t>
                </a:r>
                <a:r>
                  <a:rPr lang="en-US" sz="1200" dirty="0" smtClean="0"/>
                  <a:t>evenue </a:t>
                </a:r>
                <a:r>
                  <a:rPr lang="en-US" sz="1200" dirty="0"/>
                  <a:t>(USD)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60085632"/>
        <c:crosses val="autoZero"/>
        <c:auto val="1"/>
        <c:lblAlgn val="ctr"/>
        <c:lblOffset val="100"/>
        <c:noMultiLvlLbl val="0"/>
      </c:catAx>
      <c:valAx>
        <c:axId val="160085632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Take up rate</a:t>
                </a:r>
                <a:endParaRPr lang="en-US" sz="1200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627043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dirty="0"/>
              <a:t>Count of RBS Events that Impacted Different Data Types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'[export_2015-07-24 16-08-31 AIR_TG.xls]Sheet8'!$G$1</c:f>
              <c:strCache>
                <c:ptCount val="1"/>
                <c:pt idx="0">
                  <c:v>Count</c:v>
                </c:pt>
              </c:strCache>
            </c:strRef>
          </c:tx>
          <c:invertIfNegative val="0"/>
          <c:cat>
            <c:strRef>
              <c:f>'[export_2015-07-24 16-08-31 AIR_TG.xls]Sheet8'!$F$2:$F$16</c:f>
              <c:strCache>
                <c:ptCount val="15"/>
                <c:pt idx="0">
                  <c:v>Name</c:v>
                </c:pt>
                <c:pt idx="1">
                  <c:v>Password</c:v>
                </c:pt>
                <c:pt idx="2">
                  <c:v>E-mail address</c:v>
                </c:pt>
                <c:pt idx="3">
                  <c:v>Social Security Number</c:v>
                </c:pt>
                <c:pt idx="4">
                  <c:v>Miscellaneous Data</c:v>
                </c:pt>
                <c:pt idx="5">
                  <c:v>User Name</c:v>
                </c:pt>
                <c:pt idx="6">
                  <c:v>Address</c:v>
                </c:pt>
                <c:pt idx="7">
                  <c:v>Date of Birth</c:v>
                </c:pt>
                <c:pt idx="8">
                  <c:v>Medical Records</c:v>
                </c:pt>
                <c:pt idx="9">
                  <c:v>Credit Card Number</c:v>
                </c:pt>
                <c:pt idx="10">
                  <c:v>Account Information</c:v>
                </c:pt>
                <c:pt idx="11">
                  <c:v>Financial Information</c:v>
                </c:pt>
                <c:pt idx="12">
                  <c:v>Unknown / Not Disclosed</c:v>
                </c:pt>
                <c:pt idx="13">
                  <c:v>Phone Number</c:v>
                </c:pt>
                <c:pt idx="14">
                  <c:v>Intellectual Property</c:v>
                </c:pt>
              </c:strCache>
            </c:strRef>
          </c:cat>
          <c:val>
            <c:numRef>
              <c:f>'[export_2015-07-24 16-08-31 AIR_TG.xls]Sheet8'!$G$2:$G$16</c:f>
              <c:numCache>
                <c:formatCode>General</c:formatCode>
                <c:ptCount val="15"/>
                <c:pt idx="0">
                  <c:v>8585</c:v>
                </c:pt>
                <c:pt idx="1">
                  <c:v>6127</c:v>
                </c:pt>
                <c:pt idx="2">
                  <c:v>5766</c:v>
                </c:pt>
                <c:pt idx="3">
                  <c:v>4699</c:v>
                </c:pt>
                <c:pt idx="4">
                  <c:v>4280</c:v>
                </c:pt>
                <c:pt idx="5">
                  <c:v>3907</c:v>
                </c:pt>
                <c:pt idx="6">
                  <c:v>2679</c:v>
                </c:pt>
                <c:pt idx="7">
                  <c:v>2456</c:v>
                </c:pt>
                <c:pt idx="8">
                  <c:v>2124</c:v>
                </c:pt>
                <c:pt idx="9">
                  <c:v>1665</c:v>
                </c:pt>
                <c:pt idx="10">
                  <c:v>1625</c:v>
                </c:pt>
                <c:pt idx="11">
                  <c:v>1249</c:v>
                </c:pt>
                <c:pt idx="12">
                  <c:v>1082</c:v>
                </c:pt>
                <c:pt idx="13">
                  <c:v>860</c:v>
                </c:pt>
                <c:pt idx="14">
                  <c:v>362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535104"/>
        <c:axId val="34812992"/>
      </c:barChart>
      <c:catAx>
        <c:axId val="17553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4812992"/>
        <c:crosses val="autoZero"/>
        <c:auto val="1"/>
        <c:lblAlgn val="ctr"/>
        <c:lblOffset val="100"/>
        <c:noMultiLvlLbl val="0"/>
      </c:catAx>
      <c:valAx>
        <c:axId val="34812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55351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/>
            </a:pPr>
            <a:r>
              <a:rPr lang="en-US" sz="1200" b="1" dirty="0"/>
              <a:t>Probability of attack </a:t>
            </a:r>
            <a:r>
              <a:rPr lang="en-US" sz="1200" b="1" dirty="0" smtClean="0"/>
              <a:t>size</a:t>
            </a:r>
            <a:r>
              <a:rPr lang="en-US" sz="1200" b="1" baseline="0" dirty="0" smtClean="0"/>
              <a:t> </a:t>
            </a:r>
            <a:r>
              <a:rPr lang="en-US" sz="1200" b="1" dirty="0" smtClean="0"/>
              <a:t>by </a:t>
            </a:r>
            <a:r>
              <a:rPr lang="en-US" sz="1200" b="1" dirty="0"/>
              <a:t>source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045811876227652"/>
          <c:y val="0.14915635716414927"/>
          <c:w val="0.54466401980106183"/>
          <c:h val="0.67028289233318028"/>
        </c:manualLayout>
      </c:layout>
      <c:lineChart>
        <c:grouping val="standard"/>
        <c:varyColors val="0"/>
        <c:ser>
          <c:idx val="1"/>
          <c:order val="0"/>
          <c:tx>
            <c:strRef>
              <c:f>'[export_2015-07-24 16-08-31 AIR_TG.xls]Sheet11'!$A$30</c:f>
              <c:strCache>
                <c:ptCount val="1"/>
                <c:pt idx="0">
                  <c:v>Inside</c:v>
                </c:pt>
              </c:strCache>
            </c:strRef>
          </c:tx>
          <c:marker>
            <c:symbol val="none"/>
          </c:marker>
          <c:val>
            <c:numRef>
              <c:f>'[export_2015-07-24 16-08-31 AIR_TG.xls]Sheet11'!$B$30:$J$30</c:f>
              <c:numCache>
                <c:formatCode>0.0000</c:formatCode>
                <c:ptCount val="9"/>
                <c:pt idx="0">
                  <c:v>7.8750000000000001E-2</c:v>
                </c:pt>
                <c:pt idx="1">
                  <c:v>0.1</c:v>
                </c:pt>
                <c:pt idx="2">
                  <c:v>0.11125</c:v>
                </c:pt>
                <c:pt idx="3">
                  <c:v>0.12875</c:v>
                </c:pt>
                <c:pt idx="4">
                  <c:v>6.7500000000000004E-2</c:v>
                </c:pt>
                <c:pt idx="5">
                  <c:v>1.375E-2</c:v>
                </c:pt>
                <c:pt idx="6">
                  <c:v>1.125E-2</c:v>
                </c:pt>
                <c:pt idx="7">
                  <c:v>2.5000000000000001E-3</c:v>
                </c:pt>
                <c:pt idx="8">
                  <c:v>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'[export_2015-07-24 16-08-31 AIR_TG.xls]Sheet11'!$A$31</c:f>
              <c:strCache>
                <c:ptCount val="1"/>
                <c:pt idx="0">
                  <c:v>Inside-Accidental</c:v>
                </c:pt>
              </c:strCache>
            </c:strRef>
          </c:tx>
          <c:marker>
            <c:symbol val="none"/>
          </c:marker>
          <c:val>
            <c:numRef>
              <c:f>'[export_2015-07-24 16-08-31 AIR_TG.xls]Sheet11'!$B$31:$J$31</c:f>
              <c:numCache>
                <c:formatCode>0.0000</c:formatCode>
                <c:ptCount val="9"/>
                <c:pt idx="0">
                  <c:v>6.3901819720694031E-2</c:v>
                </c:pt>
                <c:pt idx="1">
                  <c:v>0.11045281421921287</c:v>
                </c:pt>
                <c:pt idx="2">
                  <c:v>0.16631400761743545</c:v>
                </c:pt>
                <c:pt idx="3">
                  <c:v>0.2052475666525603</c:v>
                </c:pt>
                <c:pt idx="4">
                  <c:v>9.1832416419805329E-2</c:v>
                </c:pt>
                <c:pt idx="5">
                  <c:v>2.7084214980956412E-2</c:v>
                </c:pt>
                <c:pt idx="6">
                  <c:v>6.771053745239103E-3</c:v>
                </c:pt>
                <c:pt idx="7">
                  <c:v>4.2319085907744394E-4</c:v>
                </c:pt>
                <c:pt idx="8">
                  <c:v>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'[export_2015-07-24 16-08-31 AIR_TG.xls]Sheet11'!$A$32</c:f>
              <c:strCache>
                <c:ptCount val="1"/>
                <c:pt idx="0">
                  <c:v>Inside-Malicious</c:v>
                </c:pt>
              </c:strCache>
            </c:strRef>
          </c:tx>
          <c:marker>
            <c:symbol val="none"/>
          </c:marker>
          <c:val>
            <c:numRef>
              <c:f>'[export_2015-07-24 16-08-31 AIR_TG.xls]Sheet11'!$B$32:$J$32</c:f>
              <c:numCache>
                <c:formatCode>0.0000</c:formatCode>
                <c:ptCount val="9"/>
                <c:pt idx="0">
                  <c:v>0.1165644171779141</c:v>
                </c:pt>
                <c:pt idx="1">
                  <c:v>0.13974096796182686</c:v>
                </c:pt>
                <c:pt idx="2">
                  <c:v>0.11929107021131562</c:v>
                </c:pt>
                <c:pt idx="3">
                  <c:v>8.8616223585548742E-2</c:v>
                </c:pt>
                <c:pt idx="4">
                  <c:v>4.0218132242672122E-2</c:v>
                </c:pt>
                <c:pt idx="5">
                  <c:v>2.5903203817314247E-2</c:v>
                </c:pt>
                <c:pt idx="6">
                  <c:v>1.2269938650306749E-2</c:v>
                </c:pt>
                <c:pt idx="7">
                  <c:v>1.3633265167007499E-3</c:v>
                </c:pt>
                <c:pt idx="8">
                  <c:v>1.3633265167007499E-3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'[export_2015-07-24 16-08-31 AIR_TG.xls]Sheet11'!$A$33</c:f>
              <c:strCache>
                <c:ptCount val="1"/>
                <c:pt idx="0">
                  <c:v>Outside</c:v>
                </c:pt>
              </c:strCache>
            </c:strRef>
          </c:tx>
          <c:marker>
            <c:symbol val="none"/>
          </c:marker>
          <c:val>
            <c:numRef>
              <c:f>'[export_2015-07-24 16-08-31 AIR_TG.xls]Sheet11'!$B$33:$J$33</c:f>
              <c:numCache>
                <c:formatCode>0.0000</c:formatCode>
                <c:ptCount val="9"/>
                <c:pt idx="0">
                  <c:v>0.17172958735733099</c:v>
                </c:pt>
                <c:pt idx="1">
                  <c:v>0.15232660228270412</c:v>
                </c:pt>
                <c:pt idx="2">
                  <c:v>0.20228270412642668</c:v>
                </c:pt>
                <c:pt idx="3">
                  <c:v>0.16365232660228271</c:v>
                </c:pt>
                <c:pt idx="4">
                  <c:v>7.5504828797190518E-2</c:v>
                </c:pt>
                <c:pt idx="5">
                  <c:v>2.7743634767339771E-2</c:v>
                </c:pt>
                <c:pt idx="6">
                  <c:v>8.6918349429323961E-3</c:v>
                </c:pt>
                <c:pt idx="7">
                  <c:v>3.9508340649692716E-3</c:v>
                </c:pt>
                <c:pt idx="8">
                  <c:v>7.0237050043898161E-4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537152"/>
        <c:axId val="34814720"/>
      </c:lineChart>
      <c:catAx>
        <c:axId val="175537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smtClean="0"/>
                  <a:t>Log (Number </a:t>
                </a:r>
                <a:r>
                  <a:rPr lang="en-US" sz="1200" dirty="0"/>
                  <a:t>of Records)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4814720"/>
        <c:crosses val="autoZero"/>
        <c:auto val="1"/>
        <c:lblAlgn val="ctr"/>
        <c:lblOffset val="100"/>
        <c:noMultiLvlLbl val="0"/>
      </c:catAx>
      <c:valAx>
        <c:axId val="348147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Probability</a:t>
                </a:r>
              </a:p>
            </c:rich>
          </c:tx>
          <c:layout/>
          <c:overlay val="0"/>
        </c:title>
        <c:numFmt formatCode="0.00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5537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68095597345309"/>
          <c:y val="0.22323202612546836"/>
          <c:w val="0.22876592319764746"/>
          <c:h val="0.69426623402514209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Loss per record by country</a:t>
            </a:r>
            <a:endParaRPr lang="en-US" dirty="0">
              <a:effectLst/>
            </a:endParaRP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'Avg Cost Per Country'!$A$1:$A$9</c:f>
              <c:strCache>
                <c:ptCount val="9"/>
                <c:pt idx="0">
                  <c:v>United States</c:v>
                </c:pt>
                <c:pt idx="1">
                  <c:v>UK</c:v>
                </c:pt>
                <c:pt idx="2">
                  <c:v>Germany</c:v>
                </c:pt>
                <c:pt idx="3">
                  <c:v>France</c:v>
                </c:pt>
                <c:pt idx="4">
                  <c:v>Australia</c:v>
                </c:pt>
                <c:pt idx="5">
                  <c:v>Italy</c:v>
                </c:pt>
                <c:pt idx="6">
                  <c:v>India</c:v>
                </c:pt>
                <c:pt idx="7">
                  <c:v>Japan</c:v>
                </c:pt>
                <c:pt idx="8">
                  <c:v>All Others</c:v>
                </c:pt>
              </c:strCache>
            </c:strRef>
          </c:cat>
          <c:val>
            <c:numRef>
              <c:f>'Avg Cost Per Country'!$D$1:$D$9</c:f>
              <c:numCache>
                <c:formatCode>_([$$-409]* #,##0.00_);_([$$-409]* \(#,##0.00\);_([$$-409]* "-"??_);_(@_)</c:formatCode>
                <c:ptCount val="9"/>
                <c:pt idx="0">
                  <c:v>188</c:v>
                </c:pt>
                <c:pt idx="1">
                  <c:v>118.67999999999999</c:v>
                </c:pt>
                <c:pt idx="2">
                  <c:v>208.38</c:v>
                </c:pt>
                <c:pt idx="3">
                  <c:v>175.26</c:v>
                </c:pt>
                <c:pt idx="4">
                  <c:v>119.97000000000001</c:v>
                </c:pt>
                <c:pt idx="5">
                  <c:v>131.1</c:v>
                </c:pt>
                <c:pt idx="6">
                  <c:v>38.606999999999999</c:v>
                </c:pt>
                <c:pt idx="7">
                  <c:v>118.9511</c:v>
                </c:pt>
                <c:pt idx="8">
                  <c:v>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177536"/>
        <c:axId val="150740288"/>
      </c:barChart>
      <c:catAx>
        <c:axId val="154177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50740288"/>
        <c:crosses val="autoZero"/>
        <c:auto val="1"/>
        <c:lblAlgn val="ctr"/>
        <c:lblOffset val="100"/>
        <c:noMultiLvlLbl val="0"/>
      </c:catAx>
      <c:valAx>
        <c:axId val="150740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Mean</a:t>
                </a:r>
                <a:r>
                  <a:rPr lang="en-US" baseline="0" dirty="0"/>
                  <a:t> Loss Per Record </a:t>
                </a:r>
                <a:endParaRPr lang="en-US" dirty="0"/>
              </a:p>
            </c:rich>
          </c:tx>
          <c:layout/>
          <c:overlay val="0"/>
        </c:title>
        <c:numFmt formatCode="_([$$-409]* #,##0.00_);_([$$-409]* \(#,##0.00\);_([$$-409]* &quot;-&quot;??_);_(@_)" sourceLinked="1"/>
        <c:majorTickMark val="out"/>
        <c:minorTickMark val="none"/>
        <c:tickLblPos val="nextTo"/>
        <c:crossAx val="15417753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Insured loss by industry</a:t>
            </a:r>
            <a:endParaRPr 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6194244469441318"/>
          <c:y val="0.19480351414406533"/>
          <c:w val="0.70458230221222351"/>
          <c:h val="0.45114100320793232"/>
        </c:manualLayout>
      </c:layout>
      <c:lineChart>
        <c:grouping val="standard"/>
        <c:varyColors val="0"/>
        <c:ser>
          <c:idx val="0"/>
          <c:order val="0"/>
          <c:tx>
            <c:strRef>
              <c:f>Sector!$D$1</c:f>
              <c:strCache>
                <c:ptCount val="1"/>
                <c:pt idx="0">
                  <c:v>Median</c:v>
                </c:pt>
              </c:strCache>
            </c:strRef>
          </c:tx>
          <c:spPr>
            <a:ln w="34925">
              <a:noFill/>
            </a:ln>
          </c:spPr>
          <c:marker>
            <c:symbol val="dash"/>
            <c:size val="7"/>
          </c:marker>
          <c:errBars>
            <c:errDir val="y"/>
            <c:errBarType val="both"/>
            <c:errValType val="cust"/>
            <c:noEndCap val="0"/>
            <c:plus>
              <c:numRef>
                <c:f>Sector!$I$2:$I$11</c:f>
                <c:numCache>
                  <c:formatCode>General</c:formatCode>
                  <c:ptCount val="10"/>
                  <c:pt idx="0">
                    <c:v>547350</c:v>
                  </c:pt>
                  <c:pt idx="1">
                    <c:v>4687500</c:v>
                  </c:pt>
                  <c:pt idx="2">
                    <c:v>4584000</c:v>
                  </c:pt>
                  <c:pt idx="3">
                    <c:v>19746000</c:v>
                  </c:pt>
                  <c:pt idx="4">
                    <c:v>121718</c:v>
                  </c:pt>
                  <c:pt idx="5">
                    <c:v>452500</c:v>
                  </c:pt>
                  <c:pt idx="6">
                    <c:v>2914000</c:v>
                  </c:pt>
                  <c:pt idx="7">
                    <c:v>144500</c:v>
                  </c:pt>
                  <c:pt idx="8">
                    <c:v>250000</c:v>
                  </c:pt>
                  <c:pt idx="9">
                    <c:v>453365</c:v>
                  </c:pt>
                </c:numCache>
              </c:numRef>
            </c:plus>
            <c:minus>
              <c:numRef>
                <c:f>Sector!$H$2:$H$11</c:f>
                <c:numCache>
                  <c:formatCode>General</c:formatCode>
                  <c:ptCount val="10"/>
                  <c:pt idx="0">
                    <c:v>130090</c:v>
                  </c:pt>
                  <c:pt idx="1">
                    <c:v>4687500</c:v>
                  </c:pt>
                  <c:pt idx="2">
                    <c:v>145900</c:v>
                  </c:pt>
                  <c:pt idx="3">
                    <c:v>248610</c:v>
                  </c:pt>
                  <c:pt idx="4">
                    <c:v>58282</c:v>
                  </c:pt>
                  <c:pt idx="5">
                    <c:v>35000</c:v>
                  </c:pt>
                  <c:pt idx="6">
                    <c:v>51500</c:v>
                  </c:pt>
                  <c:pt idx="7">
                    <c:v>176500</c:v>
                  </c:pt>
                  <c:pt idx="8">
                    <c:v>220000</c:v>
                  </c:pt>
                  <c:pt idx="9">
                    <c:v>590000</c:v>
                  </c:pt>
                </c:numCache>
              </c:numRef>
            </c:minus>
          </c:errBars>
          <c:cat>
            <c:strRef>
              <c:f>Sector!$A$2:$A$11</c:f>
              <c:strCache>
                <c:ptCount val="10"/>
                <c:pt idx="0">
                  <c:v>Education</c:v>
                </c:pt>
                <c:pt idx="1">
                  <c:v>Entertainment</c:v>
                </c:pt>
                <c:pt idx="2">
                  <c:v>Financial Services</c:v>
                </c:pt>
                <c:pt idx="3">
                  <c:v>Healthcare</c:v>
                </c:pt>
                <c:pt idx="4">
                  <c:v>Hospitality</c:v>
                </c:pt>
                <c:pt idx="5">
                  <c:v>Non-Profit</c:v>
                </c:pt>
                <c:pt idx="6">
                  <c:v>Other/Unknown</c:v>
                </c:pt>
                <c:pt idx="7">
                  <c:v>Professional Services</c:v>
                </c:pt>
                <c:pt idx="8">
                  <c:v>Retail</c:v>
                </c:pt>
                <c:pt idx="9">
                  <c:v>Technology</c:v>
                </c:pt>
              </c:strCache>
            </c:strRef>
          </c:cat>
          <c:val>
            <c:numRef>
              <c:f>Sector!$D$2:$D$11</c:f>
              <c:numCache>
                <c:formatCode>_("$"* #,##0_);_("$"* \(#,##0\);_("$"* "-"??_);_(@_)</c:formatCode>
                <c:ptCount val="10"/>
                <c:pt idx="0">
                  <c:v>132650</c:v>
                </c:pt>
                <c:pt idx="1">
                  <c:v>5812500</c:v>
                </c:pt>
                <c:pt idx="2">
                  <c:v>166000</c:v>
                </c:pt>
                <c:pt idx="3">
                  <c:v>254000</c:v>
                </c:pt>
                <c:pt idx="4">
                  <c:v>113282</c:v>
                </c:pt>
                <c:pt idx="5">
                  <c:v>47500</c:v>
                </c:pt>
                <c:pt idx="6">
                  <c:v>86000</c:v>
                </c:pt>
                <c:pt idx="7">
                  <c:v>209500</c:v>
                </c:pt>
                <c:pt idx="8">
                  <c:v>270000</c:v>
                </c:pt>
                <c:pt idx="9">
                  <c:v>1100000</c:v>
                </c:pt>
              </c:numCache>
            </c:numRef>
          </c:val>
          <c:smooth val="0"/>
        </c:ser>
        <c:ser>
          <c:idx val="1"/>
          <c:order val="1"/>
          <c:tx>
            <c:v>Mean</c:v>
          </c:tx>
          <c:spPr>
            <a:ln w="28575">
              <a:noFill/>
            </a:ln>
          </c:spPr>
          <c:marker>
            <c:symbol val="x"/>
            <c:size val="9"/>
          </c:marker>
          <c:cat>
            <c:strRef>
              <c:f>Sector!$A$2:$A$11</c:f>
              <c:strCache>
                <c:ptCount val="10"/>
                <c:pt idx="0">
                  <c:v>Education</c:v>
                </c:pt>
                <c:pt idx="1">
                  <c:v>Entertainment</c:v>
                </c:pt>
                <c:pt idx="2">
                  <c:v>Financial Services</c:v>
                </c:pt>
                <c:pt idx="3">
                  <c:v>Healthcare</c:v>
                </c:pt>
                <c:pt idx="4">
                  <c:v>Hospitality</c:v>
                </c:pt>
                <c:pt idx="5">
                  <c:v>Non-Profit</c:v>
                </c:pt>
                <c:pt idx="6">
                  <c:v>Other/Unknown</c:v>
                </c:pt>
                <c:pt idx="7">
                  <c:v>Professional Services</c:v>
                </c:pt>
                <c:pt idx="8">
                  <c:v>Retail</c:v>
                </c:pt>
                <c:pt idx="9">
                  <c:v>Technology</c:v>
                </c:pt>
              </c:strCache>
            </c:strRef>
          </c:cat>
          <c:val>
            <c:numRef>
              <c:f>Sector!$E$2:$E$11</c:f>
              <c:numCache>
                <c:formatCode>_("$"* #,##0_);_("$"* \(#,##0\);_("$"* "-"??_);_(@_)</c:formatCode>
                <c:ptCount val="10"/>
                <c:pt idx="0">
                  <c:v>204850</c:v>
                </c:pt>
                <c:pt idx="1">
                  <c:v>5812500</c:v>
                </c:pt>
                <c:pt idx="2">
                  <c:v>1060138</c:v>
                </c:pt>
                <c:pt idx="3">
                  <c:v>1612434</c:v>
                </c:pt>
                <c:pt idx="4">
                  <c:v>129141</c:v>
                </c:pt>
                <c:pt idx="5">
                  <c:v>131750</c:v>
                </c:pt>
                <c:pt idx="6">
                  <c:v>721250</c:v>
                </c:pt>
                <c:pt idx="7">
                  <c:v>189389</c:v>
                </c:pt>
                <c:pt idx="8">
                  <c:v>274741</c:v>
                </c:pt>
                <c:pt idx="9">
                  <c:v>1021394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178048"/>
        <c:axId val="151561344"/>
      </c:lineChart>
      <c:catAx>
        <c:axId val="154178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51561344"/>
        <c:crosses val="autoZero"/>
        <c:auto val="1"/>
        <c:lblAlgn val="ctr"/>
        <c:lblOffset val="100"/>
        <c:noMultiLvlLbl val="0"/>
      </c:catAx>
      <c:valAx>
        <c:axId val="151561344"/>
        <c:scaling>
          <c:logBase val="10"/>
          <c:orientation val="minMax"/>
          <c:min val="1000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54178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B5E7C-07D5-4283-9B9D-BEC10CBC93B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1EBDAE-3255-4A1B-AC5E-2ACE85AC3689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AIR Model for Cyber Risk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9FCDBB-0DE7-413B-94B8-3F5A6A231609}" type="parTrans" cxnId="{68713A00-60BB-4901-AECA-A910B3728285}">
      <dgm:prSet/>
      <dgm:spPr/>
      <dgm:t>
        <a:bodyPr/>
        <a:lstStyle/>
        <a:p>
          <a:endParaRPr lang="en-US"/>
        </a:p>
      </dgm:t>
    </dgm:pt>
    <dgm:pt modelId="{9BCC6E19-1FE7-48AC-9000-63F6F0ABB43C}" type="sibTrans" cxnId="{68713A00-60BB-4901-AECA-A910B3728285}">
      <dgm:prSet/>
      <dgm:spPr/>
      <dgm:t>
        <a:bodyPr/>
        <a:lstStyle/>
        <a:p>
          <a:endParaRPr lang="en-US"/>
        </a:p>
      </dgm:t>
    </dgm:pt>
    <dgm:pt modelId="{E73F888E-A84C-4660-BDEE-0CCCD75728FD}">
      <dgm:prSet/>
      <dgm:spPr/>
      <dgm:t>
        <a:bodyPr/>
        <a:lstStyle/>
        <a:p>
          <a:r>
            <a:rPr lang="en-US" dirty="0" smtClean="0"/>
            <a:t>AIR modeling framework</a:t>
          </a:r>
        </a:p>
      </dgm:t>
    </dgm:pt>
    <dgm:pt modelId="{FB02ED52-253A-4277-857A-E76F952C80A9}" type="parTrans" cxnId="{E2BF17CB-639C-4AEB-B31F-27E795F1DA81}">
      <dgm:prSet/>
      <dgm:spPr/>
      <dgm:t>
        <a:bodyPr/>
        <a:lstStyle/>
        <a:p>
          <a:endParaRPr lang="en-US"/>
        </a:p>
      </dgm:t>
    </dgm:pt>
    <dgm:pt modelId="{FF24C1DA-8089-4B93-ADC8-13E52F212B9A}" type="sibTrans" cxnId="{E2BF17CB-639C-4AEB-B31F-27E795F1DA81}">
      <dgm:prSet/>
      <dgm:spPr/>
      <dgm:t>
        <a:bodyPr/>
        <a:lstStyle/>
        <a:p>
          <a:endParaRPr lang="en-US"/>
        </a:p>
      </dgm:t>
    </dgm:pt>
    <dgm:pt modelId="{CDA85040-0358-4BBE-B828-CDB15268D559}">
      <dgm:prSet/>
      <dgm:spPr/>
      <dgm:t>
        <a:bodyPr/>
        <a:lstStyle/>
        <a:p>
          <a:r>
            <a:rPr lang="en-US" dirty="0" smtClean="0"/>
            <a:t>Data partners</a:t>
          </a:r>
          <a:endParaRPr lang="en-US" dirty="0"/>
        </a:p>
      </dgm:t>
    </dgm:pt>
    <dgm:pt modelId="{6D4BECF3-0D9F-4EF3-84B7-2471028075DC}" type="parTrans" cxnId="{686FBFDD-0E22-464E-8A19-5CA8266DBE12}">
      <dgm:prSet/>
      <dgm:spPr/>
      <dgm:t>
        <a:bodyPr/>
        <a:lstStyle/>
        <a:p>
          <a:endParaRPr lang="en-US"/>
        </a:p>
      </dgm:t>
    </dgm:pt>
    <dgm:pt modelId="{5AF3E3C9-867F-46D4-B728-475FE4606C31}" type="sibTrans" cxnId="{686FBFDD-0E22-464E-8A19-5CA8266DBE12}">
      <dgm:prSet/>
      <dgm:spPr/>
      <dgm:t>
        <a:bodyPr/>
        <a:lstStyle/>
        <a:p>
          <a:endParaRPr lang="en-US"/>
        </a:p>
      </dgm:t>
    </dgm:pt>
    <dgm:pt modelId="{1208929B-949E-4331-A05A-EBF66A79C1BE}">
      <dgm:prSet/>
      <dgm:spPr/>
      <dgm:t>
        <a:bodyPr/>
        <a:lstStyle/>
        <a:p>
          <a:r>
            <a:rPr lang="en-US" dirty="0" smtClean="0"/>
            <a:t>Roadmap</a:t>
          </a:r>
          <a:endParaRPr lang="en-US" dirty="0"/>
        </a:p>
      </dgm:t>
    </dgm:pt>
    <dgm:pt modelId="{EA406AAC-905D-42E5-83C5-1E5374683C4C}" type="parTrans" cxnId="{54866178-DABC-46F9-9CED-1A61B5078296}">
      <dgm:prSet/>
      <dgm:spPr/>
      <dgm:t>
        <a:bodyPr/>
        <a:lstStyle/>
        <a:p>
          <a:endParaRPr lang="en-US"/>
        </a:p>
      </dgm:t>
    </dgm:pt>
    <dgm:pt modelId="{96DE1D01-32B7-4D76-9C11-C8A88A8697A8}" type="sibTrans" cxnId="{54866178-DABC-46F9-9CED-1A61B5078296}">
      <dgm:prSet/>
      <dgm:spPr/>
      <dgm:t>
        <a:bodyPr/>
        <a:lstStyle/>
        <a:p>
          <a:endParaRPr lang="en-US"/>
        </a:p>
      </dgm:t>
    </dgm:pt>
    <dgm:pt modelId="{D8D42E9D-09E4-4634-8EDD-93FB2C5FF278}">
      <dgm:prSet/>
      <dgm:spPr/>
      <dgm:t>
        <a:bodyPr/>
        <a:lstStyle/>
        <a:p>
          <a:r>
            <a:rPr lang="en-US" dirty="0" smtClean="0"/>
            <a:t>Cyber data standards</a:t>
          </a:r>
          <a:endParaRPr lang="en-US" dirty="0"/>
        </a:p>
      </dgm:t>
    </dgm:pt>
    <dgm:pt modelId="{6E94990E-1FB3-405C-82EE-B2A6907CC669}" type="parTrans" cxnId="{5582A89E-9AE3-4BE2-A141-30C1DF792EC9}">
      <dgm:prSet/>
      <dgm:spPr/>
      <dgm:t>
        <a:bodyPr/>
        <a:lstStyle/>
        <a:p>
          <a:endParaRPr lang="en-US"/>
        </a:p>
      </dgm:t>
    </dgm:pt>
    <dgm:pt modelId="{BC93D1FF-949F-4088-9061-5D8D97348816}" type="sibTrans" cxnId="{5582A89E-9AE3-4BE2-A141-30C1DF792EC9}">
      <dgm:prSet/>
      <dgm:spPr/>
      <dgm:t>
        <a:bodyPr/>
        <a:lstStyle/>
        <a:p>
          <a:endParaRPr lang="en-US"/>
        </a:p>
      </dgm:t>
    </dgm:pt>
    <dgm:pt modelId="{E5D5534D-F0EC-4364-836E-FF2EDE6FF5EA}">
      <dgm:prSet/>
      <dgm:spPr/>
      <dgm:t>
        <a:bodyPr/>
        <a:lstStyle/>
        <a:p>
          <a:r>
            <a:rPr lang="en-US" dirty="0" smtClean="0"/>
            <a:t>Overview of the cyber market</a:t>
          </a:r>
        </a:p>
      </dgm:t>
    </dgm:pt>
    <dgm:pt modelId="{06C6E7DE-6C67-41BC-83A4-B57EAE67C201}" type="parTrans" cxnId="{2BDB5F70-5370-47CD-BD50-0FA101ED88F2}">
      <dgm:prSet/>
      <dgm:spPr/>
      <dgm:t>
        <a:bodyPr/>
        <a:lstStyle/>
        <a:p>
          <a:endParaRPr lang="en-US"/>
        </a:p>
      </dgm:t>
    </dgm:pt>
    <dgm:pt modelId="{6BFB3D4A-8468-4107-86D5-A9720F54E363}" type="sibTrans" cxnId="{2BDB5F70-5370-47CD-BD50-0FA101ED88F2}">
      <dgm:prSet/>
      <dgm:spPr/>
      <dgm:t>
        <a:bodyPr/>
        <a:lstStyle/>
        <a:p>
          <a:endParaRPr lang="en-US"/>
        </a:p>
      </dgm:t>
    </dgm:pt>
    <dgm:pt modelId="{882F3BE1-F997-4DFB-901E-2CF4440A50B0}" type="pres">
      <dgm:prSet presAssocID="{5DFB5E7C-07D5-4283-9B9D-BEC10CBC93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52A5BFE-6630-4071-935D-83B1D496FB0A}" type="pres">
      <dgm:prSet presAssocID="{7B1EBDAE-3255-4A1B-AC5E-2ACE85AC3689}" presName="parentLin" presStyleCnt="0"/>
      <dgm:spPr/>
    </dgm:pt>
    <dgm:pt modelId="{030C7BB4-D908-4E1F-A0ED-6A6A0176798F}" type="pres">
      <dgm:prSet presAssocID="{7B1EBDAE-3255-4A1B-AC5E-2ACE85AC3689}" presName="parentLeftMargin" presStyleLbl="node1" presStyleIdx="0" presStyleCnt="1"/>
      <dgm:spPr/>
      <dgm:t>
        <a:bodyPr/>
        <a:lstStyle/>
        <a:p>
          <a:endParaRPr lang="en-GB"/>
        </a:p>
      </dgm:t>
    </dgm:pt>
    <dgm:pt modelId="{997E3FD9-B9F0-4693-A60C-72152A12B549}" type="pres">
      <dgm:prSet presAssocID="{7B1EBDAE-3255-4A1B-AC5E-2ACE85AC368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CF7C41-8553-4587-A8D9-61C8D1A7F168}" type="pres">
      <dgm:prSet presAssocID="{7B1EBDAE-3255-4A1B-AC5E-2ACE85AC3689}" presName="negativeSpace" presStyleCnt="0"/>
      <dgm:spPr/>
    </dgm:pt>
    <dgm:pt modelId="{024C6090-60D8-47F2-A847-D552FED7D526}" type="pres">
      <dgm:prSet presAssocID="{7B1EBDAE-3255-4A1B-AC5E-2ACE85AC368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4866178-DABC-46F9-9CED-1A61B5078296}" srcId="{7B1EBDAE-3255-4A1B-AC5E-2ACE85AC3689}" destId="{1208929B-949E-4331-A05A-EBF66A79C1BE}" srcOrd="4" destOrd="0" parTransId="{EA406AAC-905D-42E5-83C5-1E5374683C4C}" sibTransId="{96DE1D01-32B7-4D76-9C11-C8A88A8697A8}"/>
    <dgm:cxn modelId="{5582A89E-9AE3-4BE2-A141-30C1DF792EC9}" srcId="{7B1EBDAE-3255-4A1B-AC5E-2ACE85AC3689}" destId="{D8D42E9D-09E4-4634-8EDD-93FB2C5FF278}" srcOrd="3" destOrd="0" parTransId="{6E94990E-1FB3-405C-82EE-B2A6907CC669}" sibTransId="{BC93D1FF-949F-4088-9061-5D8D97348816}"/>
    <dgm:cxn modelId="{FB86F77C-929F-4B10-9BDC-04A90CE38B06}" type="presOf" srcId="{1208929B-949E-4331-A05A-EBF66A79C1BE}" destId="{024C6090-60D8-47F2-A847-D552FED7D526}" srcOrd="0" destOrd="4" presId="urn:microsoft.com/office/officeart/2005/8/layout/list1"/>
    <dgm:cxn modelId="{9D411DCA-0418-480B-BFE4-04FD63D07E48}" type="presOf" srcId="{E73F888E-A84C-4660-BDEE-0CCCD75728FD}" destId="{024C6090-60D8-47F2-A847-D552FED7D526}" srcOrd="0" destOrd="1" presId="urn:microsoft.com/office/officeart/2005/8/layout/list1"/>
    <dgm:cxn modelId="{686FBFDD-0E22-464E-8A19-5CA8266DBE12}" srcId="{7B1EBDAE-3255-4A1B-AC5E-2ACE85AC3689}" destId="{CDA85040-0358-4BBE-B828-CDB15268D559}" srcOrd="2" destOrd="0" parTransId="{6D4BECF3-0D9F-4EF3-84B7-2471028075DC}" sibTransId="{5AF3E3C9-867F-46D4-B728-475FE4606C31}"/>
    <dgm:cxn modelId="{41ECA531-58AA-4AA6-B193-895340700B07}" type="presOf" srcId="{7B1EBDAE-3255-4A1B-AC5E-2ACE85AC3689}" destId="{030C7BB4-D908-4E1F-A0ED-6A6A0176798F}" srcOrd="0" destOrd="0" presId="urn:microsoft.com/office/officeart/2005/8/layout/list1"/>
    <dgm:cxn modelId="{5D042DBC-85F8-4D42-BB73-E0B0A0DA014A}" type="presOf" srcId="{7B1EBDAE-3255-4A1B-AC5E-2ACE85AC3689}" destId="{997E3FD9-B9F0-4693-A60C-72152A12B549}" srcOrd="1" destOrd="0" presId="urn:microsoft.com/office/officeart/2005/8/layout/list1"/>
    <dgm:cxn modelId="{79F2AAB8-BB88-4455-9445-05761E0097B7}" type="presOf" srcId="{CDA85040-0358-4BBE-B828-CDB15268D559}" destId="{024C6090-60D8-47F2-A847-D552FED7D526}" srcOrd="0" destOrd="2" presId="urn:microsoft.com/office/officeart/2005/8/layout/list1"/>
    <dgm:cxn modelId="{E2BF17CB-639C-4AEB-B31F-27E795F1DA81}" srcId="{7B1EBDAE-3255-4A1B-AC5E-2ACE85AC3689}" destId="{E73F888E-A84C-4660-BDEE-0CCCD75728FD}" srcOrd="1" destOrd="0" parTransId="{FB02ED52-253A-4277-857A-E76F952C80A9}" sibTransId="{FF24C1DA-8089-4B93-ADC8-13E52F212B9A}"/>
    <dgm:cxn modelId="{68713A00-60BB-4901-AECA-A910B3728285}" srcId="{5DFB5E7C-07D5-4283-9B9D-BEC10CBC93BA}" destId="{7B1EBDAE-3255-4A1B-AC5E-2ACE85AC3689}" srcOrd="0" destOrd="0" parTransId="{D59FCDBB-0DE7-413B-94B8-3F5A6A231609}" sibTransId="{9BCC6E19-1FE7-48AC-9000-63F6F0ABB43C}"/>
    <dgm:cxn modelId="{4EC3E0B7-6A60-4D09-8F6B-81FF93926E63}" type="presOf" srcId="{E5D5534D-F0EC-4364-836E-FF2EDE6FF5EA}" destId="{024C6090-60D8-47F2-A847-D552FED7D526}" srcOrd="0" destOrd="0" presId="urn:microsoft.com/office/officeart/2005/8/layout/list1"/>
    <dgm:cxn modelId="{43E937A7-5D69-4539-9E17-2EEFBD2A8826}" type="presOf" srcId="{5DFB5E7C-07D5-4283-9B9D-BEC10CBC93BA}" destId="{882F3BE1-F997-4DFB-901E-2CF4440A50B0}" srcOrd="0" destOrd="0" presId="urn:microsoft.com/office/officeart/2005/8/layout/list1"/>
    <dgm:cxn modelId="{2BDB5F70-5370-47CD-BD50-0FA101ED88F2}" srcId="{7B1EBDAE-3255-4A1B-AC5E-2ACE85AC3689}" destId="{E5D5534D-F0EC-4364-836E-FF2EDE6FF5EA}" srcOrd="0" destOrd="0" parTransId="{06C6E7DE-6C67-41BC-83A4-B57EAE67C201}" sibTransId="{6BFB3D4A-8468-4107-86D5-A9720F54E363}"/>
    <dgm:cxn modelId="{ED9776EA-B418-4B20-8C16-3A612B55916B}" type="presOf" srcId="{D8D42E9D-09E4-4634-8EDD-93FB2C5FF278}" destId="{024C6090-60D8-47F2-A847-D552FED7D526}" srcOrd="0" destOrd="3" presId="urn:microsoft.com/office/officeart/2005/8/layout/list1"/>
    <dgm:cxn modelId="{207D0D8C-2B7F-4093-873C-927E016EF3F2}" type="presParOf" srcId="{882F3BE1-F997-4DFB-901E-2CF4440A50B0}" destId="{A52A5BFE-6630-4071-935D-83B1D496FB0A}" srcOrd="0" destOrd="0" presId="urn:microsoft.com/office/officeart/2005/8/layout/list1"/>
    <dgm:cxn modelId="{C127FDBA-C2F0-4F82-ACE3-B65DE41F2424}" type="presParOf" srcId="{A52A5BFE-6630-4071-935D-83B1D496FB0A}" destId="{030C7BB4-D908-4E1F-A0ED-6A6A0176798F}" srcOrd="0" destOrd="0" presId="urn:microsoft.com/office/officeart/2005/8/layout/list1"/>
    <dgm:cxn modelId="{EBE321A2-9D39-4AD6-8367-57EB0881B485}" type="presParOf" srcId="{A52A5BFE-6630-4071-935D-83B1D496FB0A}" destId="{997E3FD9-B9F0-4693-A60C-72152A12B549}" srcOrd="1" destOrd="0" presId="urn:microsoft.com/office/officeart/2005/8/layout/list1"/>
    <dgm:cxn modelId="{EEBAC5C5-720F-4A52-8A7B-94FC4FA7560C}" type="presParOf" srcId="{882F3BE1-F997-4DFB-901E-2CF4440A50B0}" destId="{69CF7C41-8553-4587-A8D9-61C8D1A7F168}" srcOrd="1" destOrd="0" presId="urn:microsoft.com/office/officeart/2005/8/layout/list1"/>
    <dgm:cxn modelId="{5B11F356-7963-4DC2-8EA1-F24E818E7EDA}" type="presParOf" srcId="{882F3BE1-F997-4DFB-901E-2CF4440A50B0}" destId="{024C6090-60D8-47F2-A847-D552FED7D52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9D9B53-F15A-4AD8-9779-B805B298D91B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688E92-38D5-405C-B469-B219BDCF259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ISO Cyber Program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B614EC-DBEF-4B2E-818F-B26DB685E93D}" type="parTrans" cxnId="{162B20D4-6CDA-42F7-8455-D473B2FDCAD1}">
      <dgm:prSet/>
      <dgm:spPr/>
      <dgm:t>
        <a:bodyPr/>
        <a:lstStyle/>
        <a:p>
          <a:endParaRPr lang="en-US"/>
        </a:p>
      </dgm:t>
    </dgm:pt>
    <dgm:pt modelId="{92E272C9-C6C9-4F7C-9386-6D6EF2A67B4A}" type="sibTrans" cxnId="{162B20D4-6CDA-42F7-8455-D473B2FDCAD1}">
      <dgm:prSet/>
      <dgm:spPr/>
      <dgm:t>
        <a:bodyPr/>
        <a:lstStyle/>
        <a:p>
          <a:endParaRPr lang="en-US"/>
        </a:p>
      </dgm:t>
    </dgm:pt>
    <dgm:pt modelId="{89658A98-2E36-4FD4-9891-A8F945ED4893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Argus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11FD18-DDB0-4BC7-9A7E-FD0E8E73D283}" type="parTrans" cxnId="{D4FEF48C-640F-4B90-8890-8C2FEA692D96}">
      <dgm:prSet/>
      <dgm:spPr/>
      <dgm:t>
        <a:bodyPr/>
        <a:lstStyle/>
        <a:p>
          <a:endParaRPr lang="en-US"/>
        </a:p>
      </dgm:t>
    </dgm:pt>
    <dgm:pt modelId="{DAA3B2D2-FC1E-4359-B181-6A51039808E2}" type="sibTrans" cxnId="{D4FEF48C-640F-4B90-8890-8C2FEA692D96}">
      <dgm:prSet/>
      <dgm:spPr/>
      <dgm:t>
        <a:bodyPr/>
        <a:lstStyle/>
        <a:p>
          <a:endParaRPr lang="en-US"/>
        </a:p>
      </dgm:t>
    </dgm:pt>
    <dgm:pt modelId="{41202338-1EA7-4D51-B9DF-C0C80FA36C5C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Cyber Forum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D1FD87-EA1F-438B-8308-02EDB5DC2AAD}" type="parTrans" cxnId="{7B8B6FE5-3AA3-49E0-8790-D284370EB9B6}">
      <dgm:prSet/>
      <dgm:spPr/>
      <dgm:t>
        <a:bodyPr/>
        <a:lstStyle/>
        <a:p>
          <a:endParaRPr lang="en-US"/>
        </a:p>
      </dgm:t>
    </dgm:pt>
    <dgm:pt modelId="{2B04119C-A09D-491E-B1B2-5CAAEA1E7EBD}" type="sibTrans" cxnId="{7B8B6FE5-3AA3-49E0-8790-D284370EB9B6}">
      <dgm:prSet/>
      <dgm:spPr/>
      <dgm:t>
        <a:bodyPr/>
        <a:lstStyle/>
        <a:p>
          <a:endParaRPr lang="en-US"/>
        </a:p>
      </dgm:t>
    </dgm:pt>
    <dgm:pt modelId="{015A8503-1B87-439E-B3A2-64F262430A13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Information Sharing and Analysis Centers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1CCE74-4046-4113-802D-301B268B6AFF}" type="parTrans" cxnId="{CD49CDF7-23A3-442C-A55E-2FAB7F0402E2}">
      <dgm:prSet/>
      <dgm:spPr/>
      <dgm:t>
        <a:bodyPr/>
        <a:lstStyle/>
        <a:p>
          <a:endParaRPr lang="en-US"/>
        </a:p>
      </dgm:t>
    </dgm:pt>
    <dgm:pt modelId="{9C97D87B-673C-4DDF-9412-8EA63C54E046}" type="sibTrans" cxnId="{CD49CDF7-23A3-442C-A55E-2FAB7F0402E2}">
      <dgm:prSet/>
      <dgm:spPr/>
      <dgm:t>
        <a:bodyPr/>
        <a:lstStyle/>
        <a:p>
          <a:endParaRPr lang="en-US"/>
        </a:p>
      </dgm:t>
    </dgm:pt>
    <dgm:pt modelId="{E91F0FB1-B2D1-407E-8561-1EBD18A81F49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Maplecroft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BAC29B-E121-478E-A0AA-A7794F4C6E4A}" type="parTrans" cxnId="{5732474E-F610-4AAD-9ED6-3B37D2CA6B79}">
      <dgm:prSet/>
      <dgm:spPr/>
      <dgm:t>
        <a:bodyPr/>
        <a:lstStyle/>
        <a:p>
          <a:endParaRPr lang="en-US"/>
        </a:p>
      </dgm:t>
    </dgm:pt>
    <dgm:pt modelId="{0438D782-9545-47CC-A278-312894D18E67}" type="sibTrans" cxnId="{5732474E-F610-4AAD-9ED6-3B37D2CA6B79}">
      <dgm:prSet/>
      <dgm:spPr/>
      <dgm:t>
        <a:bodyPr/>
        <a:lstStyle/>
        <a:p>
          <a:endParaRPr lang="en-US"/>
        </a:p>
      </dgm:t>
    </dgm:pt>
    <dgm:pt modelId="{CB78FD4A-FAC3-4CF5-83B4-FE0383C8B91E}" type="pres">
      <dgm:prSet presAssocID="{9E9D9B53-F15A-4AD8-9779-B805B298D9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40750A-1B5C-49D9-B2B2-749F85DACC38}" type="pres">
      <dgm:prSet presAssocID="{69688E92-38D5-405C-B469-B219BDCF25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8A88F-1E61-480B-B57E-6FA41B62D753}" type="pres">
      <dgm:prSet presAssocID="{92E272C9-C6C9-4F7C-9386-6D6EF2A67B4A}" presName="sibTrans" presStyleCnt="0"/>
      <dgm:spPr/>
      <dgm:t>
        <a:bodyPr/>
        <a:lstStyle/>
        <a:p>
          <a:endParaRPr lang="en-US"/>
        </a:p>
      </dgm:t>
    </dgm:pt>
    <dgm:pt modelId="{2ACE0866-927A-4EB9-A18D-D142EE2342E6}" type="pres">
      <dgm:prSet presAssocID="{89658A98-2E36-4FD4-9891-A8F945ED489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1A85F-20F9-4376-81B3-33ADDFA992F9}" type="pres">
      <dgm:prSet presAssocID="{DAA3B2D2-FC1E-4359-B181-6A51039808E2}" presName="sibTrans" presStyleCnt="0"/>
      <dgm:spPr/>
      <dgm:t>
        <a:bodyPr/>
        <a:lstStyle/>
        <a:p>
          <a:endParaRPr lang="en-US"/>
        </a:p>
      </dgm:t>
    </dgm:pt>
    <dgm:pt modelId="{D8083F96-37F6-474C-8711-A176C601A9CB}" type="pres">
      <dgm:prSet presAssocID="{41202338-1EA7-4D51-B9DF-C0C80FA36C5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57676-6C5F-4CBA-B84A-62B5851E2E11}" type="pres">
      <dgm:prSet presAssocID="{2B04119C-A09D-491E-B1B2-5CAAEA1E7EBD}" presName="sibTrans" presStyleCnt="0"/>
      <dgm:spPr/>
      <dgm:t>
        <a:bodyPr/>
        <a:lstStyle/>
        <a:p>
          <a:endParaRPr lang="en-US"/>
        </a:p>
      </dgm:t>
    </dgm:pt>
    <dgm:pt modelId="{9FBCF6CA-9711-48DF-8499-0B4C23448A46}" type="pres">
      <dgm:prSet presAssocID="{015A8503-1B87-439E-B3A2-64F262430A1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ABD17-516C-496E-BA86-5F9211614DA4}" type="pres">
      <dgm:prSet presAssocID="{9C97D87B-673C-4DDF-9412-8EA63C54E046}" presName="sibTrans" presStyleCnt="0"/>
      <dgm:spPr/>
    </dgm:pt>
    <dgm:pt modelId="{222BE2CB-45CA-4559-A6DA-A8BBFEC3CC56}" type="pres">
      <dgm:prSet presAssocID="{E91F0FB1-B2D1-407E-8561-1EBD18A81F4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FEF48C-640F-4B90-8890-8C2FEA692D96}" srcId="{9E9D9B53-F15A-4AD8-9779-B805B298D91B}" destId="{89658A98-2E36-4FD4-9891-A8F945ED4893}" srcOrd="1" destOrd="0" parTransId="{5E11FD18-DDB0-4BC7-9A7E-FD0E8E73D283}" sibTransId="{DAA3B2D2-FC1E-4359-B181-6A51039808E2}"/>
    <dgm:cxn modelId="{228CCCAB-2D5F-470B-BD59-F60F79A6BEFA}" type="presOf" srcId="{015A8503-1B87-439E-B3A2-64F262430A13}" destId="{9FBCF6CA-9711-48DF-8499-0B4C23448A46}" srcOrd="0" destOrd="0" presId="urn:microsoft.com/office/officeart/2005/8/layout/default"/>
    <dgm:cxn modelId="{7B8B6FE5-3AA3-49E0-8790-D284370EB9B6}" srcId="{9E9D9B53-F15A-4AD8-9779-B805B298D91B}" destId="{41202338-1EA7-4D51-B9DF-C0C80FA36C5C}" srcOrd="2" destOrd="0" parTransId="{61D1FD87-EA1F-438B-8308-02EDB5DC2AAD}" sibTransId="{2B04119C-A09D-491E-B1B2-5CAAEA1E7EBD}"/>
    <dgm:cxn modelId="{162B20D4-6CDA-42F7-8455-D473B2FDCAD1}" srcId="{9E9D9B53-F15A-4AD8-9779-B805B298D91B}" destId="{69688E92-38D5-405C-B469-B219BDCF2592}" srcOrd="0" destOrd="0" parTransId="{98B614EC-DBEF-4B2E-818F-B26DB685E93D}" sibTransId="{92E272C9-C6C9-4F7C-9386-6D6EF2A67B4A}"/>
    <dgm:cxn modelId="{FE6CEA72-97E7-4AD1-B495-F649D490C90C}" type="presOf" srcId="{9E9D9B53-F15A-4AD8-9779-B805B298D91B}" destId="{CB78FD4A-FAC3-4CF5-83B4-FE0383C8B91E}" srcOrd="0" destOrd="0" presId="urn:microsoft.com/office/officeart/2005/8/layout/default"/>
    <dgm:cxn modelId="{EAD33E13-8056-40A5-A2A4-83F92F580B5E}" type="presOf" srcId="{41202338-1EA7-4D51-B9DF-C0C80FA36C5C}" destId="{D8083F96-37F6-474C-8711-A176C601A9CB}" srcOrd="0" destOrd="0" presId="urn:microsoft.com/office/officeart/2005/8/layout/default"/>
    <dgm:cxn modelId="{38435FB9-D7DC-46C0-A701-54BA07FB259A}" type="presOf" srcId="{E91F0FB1-B2D1-407E-8561-1EBD18A81F49}" destId="{222BE2CB-45CA-4559-A6DA-A8BBFEC3CC56}" srcOrd="0" destOrd="0" presId="urn:microsoft.com/office/officeart/2005/8/layout/default"/>
    <dgm:cxn modelId="{CD49CDF7-23A3-442C-A55E-2FAB7F0402E2}" srcId="{9E9D9B53-F15A-4AD8-9779-B805B298D91B}" destId="{015A8503-1B87-439E-B3A2-64F262430A13}" srcOrd="3" destOrd="0" parTransId="{7D1CCE74-4046-4113-802D-301B268B6AFF}" sibTransId="{9C97D87B-673C-4DDF-9412-8EA63C54E046}"/>
    <dgm:cxn modelId="{57CB430D-5D22-4319-B0B0-4F31C2EA5B52}" type="presOf" srcId="{89658A98-2E36-4FD4-9891-A8F945ED4893}" destId="{2ACE0866-927A-4EB9-A18D-D142EE2342E6}" srcOrd="0" destOrd="0" presId="urn:microsoft.com/office/officeart/2005/8/layout/default"/>
    <dgm:cxn modelId="{ABCA0964-F484-4E96-B598-E61F671761BD}" type="presOf" srcId="{69688E92-38D5-405C-B469-B219BDCF2592}" destId="{6240750A-1B5C-49D9-B2B2-749F85DACC38}" srcOrd="0" destOrd="0" presId="urn:microsoft.com/office/officeart/2005/8/layout/default"/>
    <dgm:cxn modelId="{5732474E-F610-4AAD-9ED6-3B37D2CA6B79}" srcId="{9E9D9B53-F15A-4AD8-9779-B805B298D91B}" destId="{E91F0FB1-B2D1-407E-8561-1EBD18A81F49}" srcOrd="4" destOrd="0" parTransId="{EABAC29B-E121-478E-A0AA-A7794F4C6E4A}" sibTransId="{0438D782-9545-47CC-A278-312894D18E67}"/>
    <dgm:cxn modelId="{624546CB-45EC-4FDE-92C7-99A16DC69D51}" type="presParOf" srcId="{CB78FD4A-FAC3-4CF5-83B4-FE0383C8B91E}" destId="{6240750A-1B5C-49D9-B2B2-749F85DACC38}" srcOrd="0" destOrd="0" presId="urn:microsoft.com/office/officeart/2005/8/layout/default"/>
    <dgm:cxn modelId="{2E9DC2FB-9257-41EB-93B8-D8BB5955F657}" type="presParOf" srcId="{CB78FD4A-FAC3-4CF5-83B4-FE0383C8B91E}" destId="{D758A88F-1E61-480B-B57E-6FA41B62D753}" srcOrd="1" destOrd="0" presId="urn:microsoft.com/office/officeart/2005/8/layout/default"/>
    <dgm:cxn modelId="{322D4CEA-A4E1-42EF-974B-D1904566FCB2}" type="presParOf" srcId="{CB78FD4A-FAC3-4CF5-83B4-FE0383C8B91E}" destId="{2ACE0866-927A-4EB9-A18D-D142EE2342E6}" srcOrd="2" destOrd="0" presId="urn:microsoft.com/office/officeart/2005/8/layout/default"/>
    <dgm:cxn modelId="{9C1546A8-2E7D-4C4E-B846-515AB61F2B65}" type="presParOf" srcId="{CB78FD4A-FAC3-4CF5-83B4-FE0383C8B91E}" destId="{B4F1A85F-20F9-4376-81B3-33ADDFA992F9}" srcOrd="3" destOrd="0" presId="urn:microsoft.com/office/officeart/2005/8/layout/default"/>
    <dgm:cxn modelId="{82C374C2-BB23-4305-9EB9-19498964DB9E}" type="presParOf" srcId="{CB78FD4A-FAC3-4CF5-83B4-FE0383C8B91E}" destId="{D8083F96-37F6-474C-8711-A176C601A9CB}" srcOrd="4" destOrd="0" presId="urn:microsoft.com/office/officeart/2005/8/layout/default"/>
    <dgm:cxn modelId="{6AFE4C13-32D1-4CBF-A8A4-23C1A0E323C4}" type="presParOf" srcId="{CB78FD4A-FAC3-4CF5-83B4-FE0383C8B91E}" destId="{35D57676-6C5F-4CBA-B84A-62B5851E2E11}" srcOrd="5" destOrd="0" presId="urn:microsoft.com/office/officeart/2005/8/layout/default"/>
    <dgm:cxn modelId="{F36883A2-9C14-4355-A144-4C7033D921F3}" type="presParOf" srcId="{CB78FD4A-FAC3-4CF5-83B4-FE0383C8B91E}" destId="{9FBCF6CA-9711-48DF-8499-0B4C23448A46}" srcOrd="6" destOrd="0" presId="urn:microsoft.com/office/officeart/2005/8/layout/default"/>
    <dgm:cxn modelId="{CF4EE94A-A237-4094-8BD2-F8EF86BB52C1}" type="presParOf" srcId="{CB78FD4A-FAC3-4CF5-83B4-FE0383C8B91E}" destId="{13FABD17-516C-496E-BA86-5F9211614DA4}" srcOrd="7" destOrd="0" presId="urn:microsoft.com/office/officeart/2005/8/layout/default"/>
    <dgm:cxn modelId="{62D4887A-1470-42B8-A805-34303B84E7D2}" type="presParOf" srcId="{CB78FD4A-FAC3-4CF5-83B4-FE0383C8B91E}" destId="{222BE2CB-45CA-4559-A6DA-A8BBFEC3CC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4050FA-C598-40E4-A2D5-7A057D516572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99394B6-D7CE-4AF7-BB70-B02ADD983C2E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dirty="0" smtClean="0"/>
            <a:t>Cyber Insurance Record</a:t>
          </a:r>
        </a:p>
      </dgm:t>
    </dgm:pt>
    <dgm:pt modelId="{01ADF59E-193B-496A-96A2-E303F1600A8F}" type="parTrans" cxnId="{190C36D2-4B98-4B53-A352-EE8C735CF5D1}">
      <dgm:prSet/>
      <dgm:spPr/>
      <dgm:t>
        <a:bodyPr/>
        <a:lstStyle/>
        <a:p>
          <a:endParaRPr lang="en-GB"/>
        </a:p>
      </dgm:t>
    </dgm:pt>
    <dgm:pt modelId="{7110E900-D114-4869-9738-EEB7D1444515}" type="sibTrans" cxnId="{190C36D2-4B98-4B53-A352-EE8C735CF5D1}">
      <dgm:prSet/>
      <dgm:spPr/>
      <dgm:t>
        <a:bodyPr/>
        <a:lstStyle/>
        <a:p>
          <a:endParaRPr lang="en-GB"/>
        </a:p>
      </dgm:t>
    </dgm:pt>
    <dgm:pt modelId="{EEE2E031-67EA-43E5-8B92-D91B9BFCDAFE}">
      <dgm:prSet phldrT="[Text]"/>
      <dgm:spPr>
        <a:solidFill>
          <a:schemeClr val="accent2"/>
        </a:solidFill>
      </dgm:spPr>
      <dgm:t>
        <a:bodyPr/>
        <a:lstStyle/>
        <a:p>
          <a:r>
            <a:rPr lang="en-GB" b="1" dirty="0" smtClean="0"/>
            <a:t>Company</a:t>
          </a:r>
          <a:r>
            <a:rPr lang="en-GB" dirty="0" smtClean="0"/>
            <a:t> </a:t>
          </a:r>
          <a:r>
            <a:rPr lang="en-GB" b="1" dirty="0" smtClean="0"/>
            <a:t>Information</a:t>
          </a:r>
          <a:endParaRPr lang="en-GB" b="1" dirty="0"/>
        </a:p>
      </dgm:t>
    </dgm:pt>
    <dgm:pt modelId="{E878420C-EB9B-4E42-BEB5-CC0AC6684976}" type="parTrans" cxnId="{166E6966-F29E-4C00-89DF-BFB796115465}">
      <dgm:prSet/>
      <dgm:spPr/>
      <dgm:t>
        <a:bodyPr/>
        <a:lstStyle/>
        <a:p>
          <a:endParaRPr lang="en-GB"/>
        </a:p>
      </dgm:t>
    </dgm:pt>
    <dgm:pt modelId="{DD0A68BE-2A69-4412-893A-D887C5538903}" type="sibTrans" cxnId="{166E6966-F29E-4C00-89DF-BFB796115465}">
      <dgm:prSet/>
      <dgm:spPr>
        <a:solidFill>
          <a:schemeClr val="accent3"/>
        </a:solidFill>
      </dgm:spPr>
      <dgm:t>
        <a:bodyPr/>
        <a:lstStyle/>
        <a:p>
          <a:endParaRPr lang="en-GB"/>
        </a:p>
      </dgm:t>
    </dgm:pt>
    <dgm:pt modelId="{193D6D4C-6AD8-41AF-A06F-6467F86ED818}">
      <dgm:prSet/>
      <dgm:spPr>
        <a:solidFill>
          <a:srgbClr val="307A25"/>
        </a:solidFill>
      </dgm:spPr>
      <dgm:t>
        <a:bodyPr/>
        <a:lstStyle/>
        <a:p>
          <a:r>
            <a:rPr lang="en-GB" b="1" dirty="0" smtClean="0"/>
            <a:t>Insurance Coverages</a:t>
          </a:r>
          <a:endParaRPr lang="en-GB" b="1" dirty="0"/>
        </a:p>
      </dgm:t>
    </dgm:pt>
    <dgm:pt modelId="{E767820D-6664-4244-BF2A-2CB460F14F43}" type="parTrans" cxnId="{42499E0F-E783-4B88-B8BC-61A70F499C9A}">
      <dgm:prSet/>
      <dgm:spPr/>
      <dgm:t>
        <a:bodyPr/>
        <a:lstStyle/>
        <a:p>
          <a:endParaRPr lang="en-GB"/>
        </a:p>
      </dgm:t>
    </dgm:pt>
    <dgm:pt modelId="{286051E0-4DB2-491D-A0C8-375935528587}" type="sibTrans" cxnId="{42499E0F-E783-4B88-B8BC-61A70F499C9A}">
      <dgm:prSet/>
      <dgm:spPr/>
      <dgm:t>
        <a:bodyPr/>
        <a:lstStyle/>
        <a:p>
          <a:endParaRPr lang="en-GB"/>
        </a:p>
      </dgm:t>
    </dgm:pt>
    <dgm:pt modelId="{E9C5AAFB-9273-4D7E-882C-D465F474A078}">
      <dgm:prSet/>
      <dgm:spPr/>
      <dgm:t>
        <a:bodyPr/>
        <a:lstStyle/>
        <a:p>
          <a:endParaRPr lang="en-GB"/>
        </a:p>
      </dgm:t>
    </dgm:pt>
    <dgm:pt modelId="{A50DE31E-A711-4935-BE14-035D70F3BDD2}" type="parTrans" cxnId="{CA6740C0-DC90-46F0-B93C-CBC71CBF1679}">
      <dgm:prSet/>
      <dgm:spPr/>
      <dgm:t>
        <a:bodyPr/>
        <a:lstStyle/>
        <a:p>
          <a:endParaRPr lang="en-GB"/>
        </a:p>
      </dgm:t>
    </dgm:pt>
    <dgm:pt modelId="{7156C040-32C4-4B29-8004-528E4E50BDF5}" type="sibTrans" cxnId="{CA6740C0-DC90-46F0-B93C-CBC71CBF1679}">
      <dgm:prSet/>
      <dgm:spPr/>
      <dgm:t>
        <a:bodyPr/>
        <a:lstStyle/>
        <a:p>
          <a:endParaRPr lang="en-GB"/>
        </a:p>
      </dgm:t>
    </dgm:pt>
    <dgm:pt modelId="{B8116575-5C14-4100-89A2-65BF8E8E1443}">
      <dgm:prSet/>
      <dgm:spPr/>
      <dgm:t>
        <a:bodyPr/>
        <a:lstStyle/>
        <a:p>
          <a:endParaRPr lang="en-GB"/>
        </a:p>
      </dgm:t>
    </dgm:pt>
    <dgm:pt modelId="{DFAE819F-0D7F-4A58-8AF5-D2F24FFB019A}" type="parTrans" cxnId="{F4C6E171-11EC-4E97-A20E-7D915B35026A}">
      <dgm:prSet/>
      <dgm:spPr/>
      <dgm:t>
        <a:bodyPr/>
        <a:lstStyle/>
        <a:p>
          <a:endParaRPr lang="en-GB"/>
        </a:p>
      </dgm:t>
    </dgm:pt>
    <dgm:pt modelId="{47FAB27C-1137-417E-B81B-41A4E1839516}" type="sibTrans" cxnId="{F4C6E171-11EC-4E97-A20E-7D915B35026A}">
      <dgm:prSet/>
      <dgm:spPr/>
      <dgm:t>
        <a:bodyPr/>
        <a:lstStyle/>
        <a:p>
          <a:endParaRPr lang="en-GB"/>
        </a:p>
      </dgm:t>
    </dgm:pt>
    <dgm:pt modelId="{764C8EFC-80A2-40E0-8027-782785C1028C}">
      <dgm:prSet/>
      <dgm:spPr/>
      <dgm:t>
        <a:bodyPr/>
        <a:lstStyle/>
        <a:p>
          <a:endParaRPr lang="en-GB"/>
        </a:p>
      </dgm:t>
    </dgm:pt>
    <dgm:pt modelId="{922C3AF7-0925-41E1-862F-7AE6076671DF}" type="parTrans" cxnId="{3A099527-3324-4DA2-AADD-CA1052AF9469}">
      <dgm:prSet/>
      <dgm:spPr/>
      <dgm:t>
        <a:bodyPr/>
        <a:lstStyle/>
        <a:p>
          <a:endParaRPr lang="en-GB"/>
        </a:p>
      </dgm:t>
    </dgm:pt>
    <dgm:pt modelId="{B94C7B9A-64D2-4FD9-93E8-082C9DCE0224}" type="sibTrans" cxnId="{3A099527-3324-4DA2-AADD-CA1052AF9469}">
      <dgm:prSet/>
      <dgm:spPr/>
      <dgm:t>
        <a:bodyPr/>
        <a:lstStyle/>
        <a:p>
          <a:endParaRPr lang="en-GB"/>
        </a:p>
      </dgm:t>
    </dgm:pt>
    <dgm:pt modelId="{A8B9B3C1-987B-4435-8A2A-2308D3077B37}">
      <dgm:prSet/>
      <dgm:spPr>
        <a:solidFill>
          <a:srgbClr val="C5B220"/>
        </a:solidFill>
      </dgm:spPr>
      <dgm:t>
        <a:bodyPr/>
        <a:lstStyle/>
        <a:p>
          <a:r>
            <a:rPr lang="en-GB" b="1" dirty="0" smtClean="0"/>
            <a:t>Assets / Storage</a:t>
          </a:r>
          <a:endParaRPr lang="en-GB" b="1" dirty="0"/>
        </a:p>
      </dgm:t>
    </dgm:pt>
    <dgm:pt modelId="{10D9FD95-B70C-40E3-9B97-55688CFB3ED9}" type="parTrans" cxnId="{43BCB488-8E97-4938-A6BD-DB9DD7B7E860}">
      <dgm:prSet/>
      <dgm:spPr/>
      <dgm:t>
        <a:bodyPr/>
        <a:lstStyle/>
        <a:p>
          <a:endParaRPr lang="en-GB"/>
        </a:p>
      </dgm:t>
    </dgm:pt>
    <dgm:pt modelId="{414AACA4-7C2D-467A-ACDF-1F6D8B29837B}" type="sibTrans" cxnId="{43BCB488-8E97-4938-A6BD-DB9DD7B7E860}">
      <dgm:prSet/>
      <dgm:spPr/>
      <dgm:t>
        <a:bodyPr/>
        <a:lstStyle/>
        <a:p>
          <a:endParaRPr lang="en-GB"/>
        </a:p>
      </dgm:t>
    </dgm:pt>
    <dgm:pt modelId="{AB3A0BF4-6552-4CF2-AA81-07191EAA0C83}">
      <dgm:prSet/>
      <dgm:spPr>
        <a:solidFill>
          <a:srgbClr val="709E24"/>
        </a:solidFill>
      </dgm:spPr>
      <dgm:t>
        <a:bodyPr/>
        <a:lstStyle/>
        <a:p>
          <a:r>
            <a:rPr lang="en-GB" b="1" dirty="0" smtClean="0"/>
            <a:t>Data</a:t>
          </a:r>
          <a:endParaRPr lang="en-GB" b="1" dirty="0"/>
        </a:p>
      </dgm:t>
    </dgm:pt>
    <dgm:pt modelId="{20B108EA-1955-4F9A-BCE0-D128F639D5A9}" type="parTrans" cxnId="{18E9553A-7EDD-4233-85FE-EFF3212C3164}">
      <dgm:prSet/>
      <dgm:spPr/>
      <dgm:t>
        <a:bodyPr/>
        <a:lstStyle/>
        <a:p>
          <a:endParaRPr lang="en-GB"/>
        </a:p>
      </dgm:t>
    </dgm:pt>
    <dgm:pt modelId="{754E8546-0DFA-4CE2-8FDF-0A802B94BFB6}" type="sibTrans" cxnId="{18E9553A-7EDD-4233-85FE-EFF3212C3164}">
      <dgm:prSet/>
      <dgm:spPr/>
      <dgm:t>
        <a:bodyPr/>
        <a:lstStyle/>
        <a:p>
          <a:endParaRPr lang="en-GB"/>
        </a:p>
      </dgm:t>
    </dgm:pt>
    <dgm:pt modelId="{D0492087-13E0-4279-9AAA-92D910B01120}">
      <dgm:prSet/>
      <dgm:spPr>
        <a:solidFill>
          <a:srgbClr val="E96D1F"/>
        </a:solidFill>
      </dgm:spPr>
      <dgm:t>
        <a:bodyPr/>
        <a:lstStyle/>
        <a:p>
          <a:r>
            <a:rPr lang="en-GB" b="1" dirty="0" smtClean="0"/>
            <a:t>Transfer</a:t>
          </a:r>
          <a:endParaRPr lang="en-GB" b="1" dirty="0"/>
        </a:p>
      </dgm:t>
    </dgm:pt>
    <dgm:pt modelId="{EAF64A5C-F047-4F73-ADC9-3E8E15C2C267}" type="parTrans" cxnId="{233EE771-7E62-4A17-81C4-5162D8444339}">
      <dgm:prSet/>
      <dgm:spPr/>
      <dgm:t>
        <a:bodyPr/>
        <a:lstStyle/>
        <a:p>
          <a:endParaRPr lang="en-GB"/>
        </a:p>
      </dgm:t>
    </dgm:pt>
    <dgm:pt modelId="{096752A7-3B37-4021-B097-1A662BF0ACD7}" type="sibTrans" cxnId="{233EE771-7E62-4A17-81C4-5162D8444339}">
      <dgm:prSet/>
      <dgm:spPr/>
      <dgm:t>
        <a:bodyPr/>
        <a:lstStyle/>
        <a:p>
          <a:endParaRPr lang="en-GB"/>
        </a:p>
      </dgm:t>
    </dgm:pt>
    <dgm:pt modelId="{F5A158F8-5FD4-4E48-9513-0EE39E6F92CE}" type="pres">
      <dgm:prSet presAssocID="{794050FA-C598-40E4-A2D5-7A057D51657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3145FA5-0990-4D4C-A1E7-4D893A4EA3C3}" type="pres">
      <dgm:prSet presAssocID="{F99394B6-D7CE-4AF7-BB70-B02ADD983C2E}" presName="centerShape" presStyleLbl="node0" presStyleIdx="0" presStyleCnt="1" custScaleX="117573" custScaleY="117631"/>
      <dgm:spPr/>
      <dgm:t>
        <a:bodyPr/>
        <a:lstStyle/>
        <a:p>
          <a:endParaRPr lang="en-GB"/>
        </a:p>
      </dgm:t>
    </dgm:pt>
    <dgm:pt modelId="{C9F91F86-A52B-475B-94FE-C139F96BCDA2}" type="pres">
      <dgm:prSet presAssocID="{EEE2E031-67EA-43E5-8B92-D91B9BFCDAF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33E964-8C26-400F-A2A5-E895DDD4836E}" type="pres">
      <dgm:prSet presAssocID="{EEE2E031-67EA-43E5-8B92-D91B9BFCDAFE}" presName="dummy" presStyleCnt="0"/>
      <dgm:spPr/>
    </dgm:pt>
    <dgm:pt modelId="{9D454727-E4EE-4BC8-9B1B-8416213F4FC7}" type="pres">
      <dgm:prSet presAssocID="{DD0A68BE-2A69-4412-893A-D887C5538903}" presName="sibTrans" presStyleLbl="sibTrans2D1" presStyleIdx="0" presStyleCnt="5"/>
      <dgm:spPr/>
      <dgm:t>
        <a:bodyPr/>
        <a:lstStyle/>
        <a:p>
          <a:endParaRPr lang="en-GB"/>
        </a:p>
      </dgm:t>
    </dgm:pt>
    <dgm:pt modelId="{5A7FB2F1-8594-407E-8237-B0FBFD10A839}" type="pres">
      <dgm:prSet presAssocID="{193D6D4C-6AD8-41AF-A06F-6467F86ED8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FBD5F8-BAE1-4708-B4B9-370839FE9FA3}" type="pres">
      <dgm:prSet presAssocID="{193D6D4C-6AD8-41AF-A06F-6467F86ED818}" presName="dummy" presStyleCnt="0"/>
      <dgm:spPr/>
    </dgm:pt>
    <dgm:pt modelId="{2E1708ED-3445-4853-920A-D79E302A7A12}" type="pres">
      <dgm:prSet presAssocID="{286051E0-4DB2-491D-A0C8-375935528587}" presName="sibTrans" presStyleLbl="sibTrans2D1" presStyleIdx="1" presStyleCnt="5"/>
      <dgm:spPr/>
      <dgm:t>
        <a:bodyPr/>
        <a:lstStyle/>
        <a:p>
          <a:endParaRPr lang="en-GB"/>
        </a:p>
      </dgm:t>
    </dgm:pt>
    <dgm:pt modelId="{2B7A80CE-ED8B-436A-B6A9-C9449C10D7F2}" type="pres">
      <dgm:prSet presAssocID="{AB3A0BF4-6552-4CF2-AA81-07191EAA0C8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DA14B6-6CAA-4BD9-87B8-5CAC88C16E85}" type="pres">
      <dgm:prSet presAssocID="{AB3A0BF4-6552-4CF2-AA81-07191EAA0C83}" presName="dummy" presStyleCnt="0"/>
      <dgm:spPr/>
    </dgm:pt>
    <dgm:pt modelId="{4A5E93DE-0150-45AA-AF44-A747DF9B52F7}" type="pres">
      <dgm:prSet presAssocID="{754E8546-0DFA-4CE2-8FDF-0A802B94BFB6}" presName="sibTrans" presStyleLbl="sibTrans2D1" presStyleIdx="2" presStyleCnt="5"/>
      <dgm:spPr/>
      <dgm:t>
        <a:bodyPr/>
        <a:lstStyle/>
        <a:p>
          <a:endParaRPr lang="en-GB"/>
        </a:p>
      </dgm:t>
    </dgm:pt>
    <dgm:pt modelId="{0E6160FE-F5CE-443C-8D56-2B7D6303F851}" type="pres">
      <dgm:prSet presAssocID="{A8B9B3C1-987B-4435-8A2A-2308D3077B3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617BCB-1C23-453C-8F25-81853A51101B}" type="pres">
      <dgm:prSet presAssocID="{A8B9B3C1-987B-4435-8A2A-2308D3077B37}" presName="dummy" presStyleCnt="0"/>
      <dgm:spPr/>
    </dgm:pt>
    <dgm:pt modelId="{6CAD755E-15BB-46C5-A5D5-BDF36B701527}" type="pres">
      <dgm:prSet presAssocID="{414AACA4-7C2D-467A-ACDF-1F6D8B29837B}" presName="sibTrans" presStyleLbl="sibTrans2D1" presStyleIdx="3" presStyleCnt="5"/>
      <dgm:spPr/>
      <dgm:t>
        <a:bodyPr/>
        <a:lstStyle/>
        <a:p>
          <a:endParaRPr lang="en-GB"/>
        </a:p>
      </dgm:t>
    </dgm:pt>
    <dgm:pt modelId="{0E449D5C-E9F7-404A-8A13-8724406EA50E}" type="pres">
      <dgm:prSet presAssocID="{D0492087-13E0-4279-9AAA-92D910B0112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1976EB-62E5-477A-A7FB-E35AC9A60C34}" type="pres">
      <dgm:prSet presAssocID="{D0492087-13E0-4279-9AAA-92D910B01120}" presName="dummy" presStyleCnt="0"/>
      <dgm:spPr/>
    </dgm:pt>
    <dgm:pt modelId="{7B5273D6-9A6F-4F7C-94A9-674ECE35C791}" type="pres">
      <dgm:prSet presAssocID="{096752A7-3B37-4021-B097-1A662BF0ACD7}" presName="sibTrans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3A099527-3324-4DA2-AADD-CA1052AF9469}" srcId="{794050FA-C598-40E4-A2D5-7A057D516572}" destId="{764C8EFC-80A2-40E0-8027-782785C1028C}" srcOrd="3" destOrd="0" parTransId="{922C3AF7-0925-41E1-862F-7AE6076671DF}" sibTransId="{B94C7B9A-64D2-4FD9-93E8-082C9DCE0224}"/>
    <dgm:cxn modelId="{226CA961-2614-45A1-96B5-30D3732B3751}" type="presOf" srcId="{A8B9B3C1-987B-4435-8A2A-2308D3077B37}" destId="{0E6160FE-F5CE-443C-8D56-2B7D6303F851}" srcOrd="0" destOrd="0" presId="urn:microsoft.com/office/officeart/2005/8/layout/radial6"/>
    <dgm:cxn modelId="{233EE771-7E62-4A17-81C4-5162D8444339}" srcId="{F99394B6-D7CE-4AF7-BB70-B02ADD983C2E}" destId="{D0492087-13E0-4279-9AAA-92D910B01120}" srcOrd="4" destOrd="0" parTransId="{EAF64A5C-F047-4F73-ADC9-3E8E15C2C267}" sibTransId="{096752A7-3B37-4021-B097-1A662BF0ACD7}"/>
    <dgm:cxn modelId="{F4C6E171-11EC-4E97-A20E-7D915B35026A}" srcId="{794050FA-C598-40E4-A2D5-7A057D516572}" destId="{B8116575-5C14-4100-89A2-65BF8E8E1443}" srcOrd="2" destOrd="0" parTransId="{DFAE819F-0D7F-4A58-8AF5-D2F24FFB019A}" sibTransId="{47FAB27C-1137-417E-B81B-41A4E1839516}"/>
    <dgm:cxn modelId="{73C73EB2-101A-47B8-BCAE-6BBC358EECCC}" type="presOf" srcId="{D0492087-13E0-4279-9AAA-92D910B01120}" destId="{0E449D5C-E9F7-404A-8A13-8724406EA50E}" srcOrd="0" destOrd="0" presId="urn:microsoft.com/office/officeart/2005/8/layout/radial6"/>
    <dgm:cxn modelId="{3D1A9C9D-CF54-4C25-9F3F-F5AB0DCC45C2}" type="presOf" srcId="{096752A7-3B37-4021-B097-1A662BF0ACD7}" destId="{7B5273D6-9A6F-4F7C-94A9-674ECE35C791}" srcOrd="0" destOrd="0" presId="urn:microsoft.com/office/officeart/2005/8/layout/radial6"/>
    <dgm:cxn modelId="{AEFF92FF-3B43-4BCA-AF84-34EFED818F4D}" type="presOf" srcId="{794050FA-C598-40E4-A2D5-7A057D516572}" destId="{F5A158F8-5FD4-4E48-9513-0EE39E6F92CE}" srcOrd="0" destOrd="0" presId="urn:microsoft.com/office/officeart/2005/8/layout/radial6"/>
    <dgm:cxn modelId="{CA6740C0-DC90-46F0-B93C-CBC71CBF1679}" srcId="{794050FA-C598-40E4-A2D5-7A057D516572}" destId="{E9C5AAFB-9273-4D7E-882C-D465F474A078}" srcOrd="1" destOrd="0" parTransId="{A50DE31E-A711-4935-BE14-035D70F3BDD2}" sibTransId="{7156C040-32C4-4B29-8004-528E4E50BDF5}"/>
    <dgm:cxn modelId="{1BE1CA81-43AE-4E07-8E40-0B789D5D1614}" type="presOf" srcId="{754E8546-0DFA-4CE2-8FDF-0A802B94BFB6}" destId="{4A5E93DE-0150-45AA-AF44-A747DF9B52F7}" srcOrd="0" destOrd="0" presId="urn:microsoft.com/office/officeart/2005/8/layout/radial6"/>
    <dgm:cxn modelId="{42499E0F-E783-4B88-B8BC-61A70F499C9A}" srcId="{F99394B6-D7CE-4AF7-BB70-B02ADD983C2E}" destId="{193D6D4C-6AD8-41AF-A06F-6467F86ED818}" srcOrd="1" destOrd="0" parTransId="{E767820D-6664-4244-BF2A-2CB460F14F43}" sibTransId="{286051E0-4DB2-491D-A0C8-375935528587}"/>
    <dgm:cxn modelId="{105AA6D1-5258-4207-9B24-7B5A40D08F55}" type="presOf" srcId="{F99394B6-D7CE-4AF7-BB70-B02ADD983C2E}" destId="{93145FA5-0990-4D4C-A1E7-4D893A4EA3C3}" srcOrd="0" destOrd="0" presId="urn:microsoft.com/office/officeart/2005/8/layout/radial6"/>
    <dgm:cxn modelId="{18E9553A-7EDD-4233-85FE-EFF3212C3164}" srcId="{F99394B6-D7CE-4AF7-BB70-B02ADD983C2E}" destId="{AB3A0BF4-6552-4CF2-AA81-07191EAA0C83}" srcOrd="2" destOrd="0" parTransId="{20B108EA-1955-4F9A-BCE0-D128F639D5A9}" sibTransId="{754E8546-0DFA-4CE2-8FDF-0A802B94BFB6}"/>
    <dgm:cxn modelId="{166E6966-F29E-4C00-89DF-BFB796115465}" srcId="{F99394B6-D7CE-4AF7-BB70-B02ADD983C2E}" destId="{EEE2E031-67EA-43E5-8B92-D91B9BFCDAFE}" srcOrd="0" destOrd="0" parTransId="{E878420C-EB9B-4E42-BEB5-CC0AC6684976}" sibTransId="{DD0A68BE-2A69-4412-893A-D887C5538903}"/>
    <dgm:cxn modelId="{3A76F275-A9B2-465D-ACD8-9EE221C03DF2}" type="presOf" srcId="{286051E0-4DB2-491D-A0C8-375935528587}" destId="{2E1708ED-3445-4853-920A-D79E302A7A12}" srcOrd="0" destOrd="0" presId="urn:microsoft.com/office/officeart/2005/8/layout/radial6"/>
    <dgm:cxn modelId="{ED7D7B53-8F26-4326-A765-378EA53509F1}" type="presOf" srcId="{414AACA4-7C2D-467A-ACDF-1F6D8B29837B}" destId="{6CAD755E-15BB-46C5-A5D5-BDF36B701527}" srcOrd="0" destOrd="0" presId="urn:microsoft.com/office/officeart/2005/8/layout/radial6"/>
    <dgm:cxn modelId="{B0C98E12-2980-4D5A-9355-53EB33D9783C}" type="presOf" srcId="{DD0A68BE-2A69-4412-893A-D887C5538903}" destId="{9D454727-E4EE-4BC8-9B1B-8416213F4FC7}" srcOrd="0" destOrd="0" presId="urn:microsoft.com/office/officeart/2005/8/layout/radial6"/>
    <dgm:cxn modelId="{85FBBB26-BCA0-407A-A2DA-2BC179A2CCEB}" type="presOf" srcId="{193D6D4C-6AD8-41AF-A06F-6467F86ED818}" destId="{5A7FB2F1-8594-407E-8237-B0FBFD10A839}" srcOrd="0" destOrd="0" presId="urn:microsoft.com/office/officeart/2005/8/layout/radial6"/>
    <dgm:cxn modelId="{B74CB58A-5166-4418-932B-F8702C29D798}" type="presOf" srcId="{AB3A0BF4-6552-4CF2-AA81-07191EAA0C83}" destId="{2B7A80CE-ED8B-436A-B6A9-C9449C10D7F2}" srcOrd="0" destOrd="0" presId="urn:microsoft.com/office/officeart/2005/8/layout/radial6"/>
    <dgm:cxn modelId="{43BCB488-8E97-4938-A6BD-DB9DD7B7E860}" srcId="{F99394B6-D7CE-4AF7-BB70-B02ADD983C2E}" destId="{A8B9B3C1-987B-4435-8A2A-2308D3077B37}" srcOrd="3" destOrd="0" parTransId="{10D9FD95-B70C-40E3-9B97-55688CFB3ED9}" sibTransId="{414AACA4-7C2D-467A-ACDF-1F6D8B29837B}"/>
    <dgm:cxn modelId="{190C36D2-4B98-4B53-A352-EE8C735CF5D1}" srcId="{794050FA-C598-40E4-A2D5-7A057D516572}" destId="{F99394B6-D7CE-4AF7-BB70-B02ADD983C2E}" srcOrd="0" destOrd="0" parTransId="{01ADF59E-193B-496A-96A2-E303F1600A8F}" sibTransId="{7110E900-D114-4869-9738-EEB7D1444515}"/>
    <dgm:cxn modelId="{6641065D-3266-4975-BBD7-C5D971D5FCB8}" type="presOf" srcId="{EEE2E031-67EA-43E5-8B92-D91B9BFCDAFE}" destId="{C9F91F86-A52B-475B-94FE-C139F96BCDA2}" srcOrd="0" destOrd="0" presId="urn:microsoft.com/office/officeart/2005/8/layout/radial6"/>
    <dgm:cxn modelId="{6AF7E455-1C59-4DE2-9582-8ABD9BAAF33C}" type="presParOf" srcId="{F5A158F8-5FD4-4E48-9513-0EE39E6F92CE}" destId="{93145FA5-0990-4D4C-A1E7-4D893A4EA3C3}" srcOrd="0" destOrd="0" presId="urn:microsoft.com/office/officeart/2005/8/layout/radial6"/>
    <dgm:cxn modelId="{11688541-6657-4AA0-9E1B-3091F8B951DD}" type="presParOf" srcId="{F5A158F8-5FD4-4E48-9513-0EE39E6F92CE}" destId="{C9F91F86-A52B-475B-94FE-C139F96BCDA2}" srcOrd="1" destOrd="0" presId="urn:microsoft.com/office/officeart/2005/8/layout/radial6"/>
    <dgm:cxn modelId="{5CF48AFF-9888-4B7A-900C-B631B18AD6A2}" type="presParOf" srcId="{F5A158F8-5FD4-4E48-9513-0EE39E6F92CE}" destId="{FB33E964-8C26-400F-A2A5-E895DDD4836E}" srcOrd="2" destOrd="0" presId="urn:microsoft.com/office/officeart/2005/8/layout/radial6"/>
    <dgm:cxn modelId="{767E4918-A064-4486-B6D1-3491DDB56929}" type="presParOf" srcId="{F5A158F8-5FD4-4E48-9513-0EE39E6F92CE}" destId="{9D454727-E4EE-4BC8-9B1B-8416213F4FC7}" srcOrd="3" destOrd="0" presId="urn:microsoft.com/office/officeart/2005/8/layout/radial6"/>
    <dgm:cxn modelId="{11AC4E7D-45BE-4F91-A487-C4CCD3301F40}" type="presParOf" srcId="{F5A158F8-5FD4-4E48-9513-0EE39E6F92CE}" destId="{5A7FB2F1-8594-407E-8237-B0FBFD10A839}" srcOrd="4" destOrd="0" presId="urn:microsoft.com/office/officeart/2005/8/layout/radial6"/>
    <dgm:cxn modelId="{30DA3478-4D5E-42EF-BD82-C89D81460C09}" type="presParOf" srcId="{F5A158F8-5FD4-4E48-9513-0EE39E6F92CE}" destId="{87FBD5F8-BAE1-4708-B4B9-370839FE9FA3}" srcOrd="5" destOrd="0" presId="urn:microsoft.com/office/officeart/2005/8/layout/radial6"/>
    <dgm:cxn modelId="{EE237AB0-31D2-46C3-A1F5-744E188EDB67}" type="presParOf" srcId="{F5A158F8-5FD4-4E48-9513-0EE39E6F92CE}" destId="{2E1708ED-3445-4853-920A-D79E302A7A12}" srcOrd="6" destOrd="0" presId="urn:microsoft.com/office/officeart/2005/8/layout/radial6"/>
    <dgm:cxn modelId="{8BC1BC35-865F-4BFA-BCB8-8F7FA57247F0}" type="presParOf" srcId="{F5A158F8-5FD4-4E48-9513-0EE39E6F92CE}" destId="{2B7A80CE-ED8B-436A-B6A9-C9449C10D7F2}" srcOrd="7" destOrd="0" presId="urn:microsoft.com/office/officeart/2005/8/layout/radial6"/>
    <dgm:cxn modelId="{5776D553-56F0-4AA5-B49F-D440B20CDE04}" type="presParOf" srcId="{F5A158F8-5FD4-4E48-9513-0EE39E6F92CE}" destId="{FEDA14B6-6CAA-4BD9-87B8-5CAC88C16E85}" srcOrd="8" destOrd="0" presId="urn:microsoft.com/office/officeart/2005/8/layout/radial6"/>
    <dgm:cxn modelId="{0E8DD89C-3EFC-4C3E-A124-6324A449C5A9}" type="presParOf" srcId="{F5A158F8-5FD4-4E48-9513-0EE39E6F92CE}" destId="{4A5E93DE-0150-45AA-AF44-A747DF9B52F7}" srcOrd="9" destOrd="0" presId="urn:microsoft.com/office/officeart/2005/8/layout/radial6"/>
    <dgm:cxn modelId="{431CFBC7-F40E-4CD8-8E8B-92287517A3E7}" type="presParOf" srcId="{F5A158F8-5FD4-4E48-9513-0EE39E6F92CE}" destId="{0E6160FE-F5CE-443C-8D56-2B7D6303F851}" srcOrd="10" destOrd="0" presId="urn:microsoft.com/office/officeart/2005/8/layout/radial6"/>
    <dgm:cxn modelId="{ABC03482-2B1C-4A6C-831D-E44D1447BB71}" type="presParOf" srcId="{F5A158F8-5FD4-4E48-9513-0EE39E6F92CE}" destId="{77617BCB-1C23-453C-8F25-81853A51101B}" srcOrd="11" destOrd="0" presId="urn:microsoft.com/office/officeart/2005/8/layout/radial6"/>
    <dgm:cxn modelId="{84F64C70-BC78-4E89-89D2-CB7E2F292FEC}" type="presParOf" srcId="{F5A158F8-5FD4-4E48-9513-0EE39E6F92CE}" destId="{6CAD755E-15BB-46C5-A5D5-BDF36B701527}" srcOrd="12" destOrd="0" presId="urn:microsoft.com/office/officeart/2005/8/layout/radial6"/>
    <dgm:cxn modelId="{C79203A1-8A55-4576-9967-FBF655F973BA}" type="presParOf" srcId="{F5A158F8-5FD4-4E48-9513-0EE39E6F92CE}" destId="{0E449D5C-E9F7-404A-8A13-8724406EA50E}" srcOrd="13" destOrd="0" presId="urn:microsoft.com/office/officeart/2005/8/layout/radial6"/>
    <dgm:cxn modelId="{024248C4-8105-45BC-9697-3BA9D0DDEF4C}" type="presParOf" srcId="{F5A158F8-5FD4-4E48-9513-0EE39E6F92CE}" destId="{7F1976EB-62E5-477A-A7FB-E35AC9A60C34}" srcOrd="14" destOrd="0" presId="urn:microsoft.com/office/officeart/2005/8/layout/radial6"/>
    <dgm:cxn modelId="{8FC8D203-E399-4D15-89A3-9D75E43AF24B}" type="presParOf" srcId="{F5A158F8-5FD4-4E48-9513-0EE39E6F92CE}" destId="{7B5273D6-9A6F-4F7C-94A9-674ECE35C79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15239C-AC02-430C-93F3-9595554EF49C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36FB7FF-12F5-43FF-88BC-99F307FBC0EE}">
      <dgm:prSet phldrT="[Text]"/>
      <dgm:spPr>
        <a:solidFill>
          <a:srgbClr val="307A25"/>
        </a:solidFill>
      </dgm:spPr>
      <dgm:t>
        <a:bodyPr/>
        <a:lstStyle/>
        <a:p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Insurance Coverages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A8C229-DDA1-4775-BBAD-29E797B0C158}" type="parTrans" cxnId="{491F0EB3-9227-4E0F-94FD-7E1B0F36132F}">
      <dgm:prSet/>
      <dgm:spPr/>
      <dgm:t>
        <a:bodyPr/>
        <a:lstStyle/>
        <a:p>
          <a:endParaRPr lang="en-US"/>
        </a:p>
      </dgm:t>
    </dgm:pt>
    <dgm:pt modelId="{4A5B99E4-E29A-4A07-911C-07CBBBAD87A6}" type="sibTrans" cxnId="{491F0EB3-9227-4E0F-94FD-7E1B0F36132F}">
      <dgm:prSet/>
      <dgm:spPr/>
      <dgm:t>
        <a:bodyPr/>
        <a:lstStyle/>
        <a:p>
          <a:endParaRPr lang="en-US"/>
        </a:p>
      </dgm:t>
    </dgm:pt>
    <dgm:pt modelId="{5AA3532A-DD3E-4041-BBDB-5398E243A619}">
      <dgm:prSet phldrT="[Text]"/>
      <dgm:spPr>
        <a:ln>
          <a:solidFill>
            <a:srgbClr val="307A25"/>
          </a:solidFill>
        </a:ln>
      </dgm:spPr>
      <dgm:t>
        <a:bodyPr/>
        <a:lstStyle/>
        <a:p>
          <a:r>
            <a:rPr lang="en-US" b="0" dirty="0" smtClean="0"/>
            <a:t>Physical</a:t>
          </a:r>
          <a:endParaRPr lang="en-US" b="0" dirty="0"/>
        </a:p>
      </dgm:t>
    </dgm:pt>
    <dgm:pt modelId="{8A2195A0-3BCC-4F29-BBAE-0BAD89D59706}" type="parTrans" cxnId="{98A58CD8-42AC-4288-BBC1-87C4D7C57073}">
      <dgm:prSet/>
      <dgm:spPr/>
      <dgm:t>
        <a:bodyPr/>
        <a:lstStyle/>
        <a:p>
          <a:endParaRPr lang="en-US"/>
        </a:p>
      </dgm:t>
    </dgm:pt>
    <dgm:pt modelId="{9A8C33D8-2B20-43E8-B301-B247926DE2C4}" type="sibTrans" cxnId="{98A58CD8-42AC-4288-BBC1-87C4D7C57073}">
      <dgm:prSet/>
      <dgm:spPr/>
      <dgm:t>
        <a:bodyPr/>
        <a:lstStyle/>
        <a:p>
          <a:endParaRPr lang="en-US"/>
        </a:p>
      </dgm:t>
    </dgm:pt>
    <dgm:pt modelId="{2273F5B2-76A3-40F7-87CB-027009BE5EBA}">
      <dgm:prSet phldrT="[Text]"/>
      <dgm:spPr>
        <a:ln>
          <a:solidFill>
            <a:srgbClr val="307A25"/>
          </a:solidFill>
        </a:ln>
      </dgm:spPr>
      <dgm:t>
        <a:bodyPr/>
        <a:lstStyle/>
        <a:p>
          <a:r>
            <a:rPr lang="en-US" b="0" dirty="0" smtClean="0"/>
            <a:t>Website Publishing Liability</a:t>
          </a:r>
          <a:endParaRPr lang="en-US" b="0" dirty="0"/>
        </a:p>
      </dgm:t>
    </dgm:pt>
    <dgm:pt modelId="{9C95B327-66A2-4D51-B577-5CC957232239}" type="parTrans" cxnId="{4A0629C9-0839-471C-9680-2523383E4EB0}">
      <dgm:prSet/>
      <dgm:spPr/>
      <dgm:t>
        <a:bodyPr/>
        <a:lstStyle/>
        <a:p>
          <a:endParaRPr lang="en-US"/>
        </a:p>
      </dgm:t>
    </dgm:pt>
    <dgm:pt modelId="{8FA53A24-7AD5-4654-B410-2A168FB25D56}" type="sibTrans" cxnId="{4A0629C9-0839-471C-9680-2523383E4EB0}">
      <dgm:prSet/>
      <dgm:spPr/>
      <dgm:t>
        <a:bodyPr/>
        <a:lstStyle/>
        <a:p>
          <a:endParaRPr lang="en-US"/>
        </a:p>
      </dgm:t>
    </dgm:pt>
    <dgm:pt modelId="{0239253F-DF35-4299-8C3E-A1EE1A4993DB}">
      <dgm:prSet/>
      <dgm:spPr>
        <a:ln>
          <a:solidFill>
            <a:srgbClr val="307A25"/>
          </a:solidFill>
        </a:ln>
      </dgm:spPr>
      <dgm:t>
        <a:bodyPr/>
        <a:lstStyle/>
        <a:p>
          <a:r>
            <a:rPr lang="en-US" b="0" dirty="0" smtClean="0"/>
            <a:t>Programming Errors and Omissions</a:t>
          </a:r>
          <a:endParaRPr lang="en-US" b="0" dirty="0"/>
        </a:p>
      </dgm:t>
    </dgm:pt>
    <dgm:pt modelId="{D6F0F96A-5981-4AC4-A14E-AD3E35CCC38A}" type="parTrans" cxnId="{EAEF991C-72C5-4625-9653-66114CAC472F}">
      <dgm:prSet/>
      <dgm:spPr/>
      <dgm:t>
        <a:bodyPr/>
        <a:lstStyle/>
        <a:p>
          <a:endParaRPr lang="en-US"/>
        </a:p>
      </dgm:t>
    </dgm:pt>
    <dgm:pt modelId="{0E14D2DD-016A-4070-A030-66DD3E8A3327}" type="sibTrans" cxnId="{EAEF991C-72C5-4625-9653-66114CAC472F}">
      <dgm:prSet/>
      <dgm:spPr/>
      <dgm:t>
        <a:bodyPr/>
        <a:lstStyle/>
        <a:p>
          <a:endParaRPr lang="en-US"/>
        </a:p>
      </dgm:t>
    </dgm:pt>
    <dgm:pt modelId="{177FC567-6F59-4A07-8366-F3581BF65569}">
      <dgm:prSet/>
      <dgm:spPr>
        <a:ln>
          <a:solidFill>
            <a:srgbClr val="307A25"/>
          </a:solidFill>
        </a:ln>
      </dgm:spPr>
      <dgm:t>
        <a:bodyPr/>
        <a:lstStyle/>
        <a:p>
          <a:r>
            <a:rPr lang="en-US" b="0" dirty="0" smtClean="0"/>
            <a:t>Extortion</a:t>
          </a:r>
          <a:endParaRPr lang="en-US" b="0" dirty="0"/>
        </a:p>
      </dgm:t>
    </dgm:pt>
    <dgm:pt modelId="{C4116879-41DB-4731-886D-E2E7E35046F9}" type="parTrans" cxnId="{C0A4C2F6-038A-4D55-B707-B62D0F79CF00}">
      <dgm:prSet/>
      <dgm:spPr/>
      <dgm:t>
        <a:bodyPr/>
        <a:lstStyle/>
        <a:p>
          <a:endParaRPr lang="en-US"/>
        </a:p>
      </dgm:t>
    </dgm:pt>
    <dgm:pt modelId="{5AD1EA9B-68CD-4283-9DAC-6A75725D507A}" type="sibTrans" cxnId="{C0A4C2F6-038A-4D55-B707-B62D0F79CF00}">
      <dgm:prSet/>
      <dgm:spPr/>
      <dgm:t>
        <a:bodyPr/>
        <a:lstStyle/>
        <a:p>
          <a:endParaRPr lang="en-US"/>
        </a:p>
      </dgm:t>
    </dgm:pt>
    <dgm:pt modelId="{13D3B641-0BCB-4620-96F8-2F2F0B294BF8}">
      <dgm:prSet/>
      <dgm:spPr>
        <a:ln>
          <a:solidFill>
            <a:srgbClr val="307A25"/>
          </a:solidFill>
        </a:ln>
      </dgm:spPr>
      <dgm:t>
        <a:bodyPr/>
        <a:lstStyle/>
        <a:p>
          <a:r>
            <a:rPr lang="en-US" b="0" dirty="0" smtClean="0"/>
            <a:t>Public Relations</a:t>
          </a:r>
          <a:endParaRPr lang="en-US" b="0" dirty="0"/>
        </a:p>
      </dgm:t>
    </dgm:pt>
    <dgm:pt modelId="{3A76640F-033A-4351-9708-2EB4E185DD27}" type="parTrans" cxnId="{0CF2BC7D-4960-4D18-9CED-0DC3C9340056}">
      <dgm:prSet/>
      <dgm:spPr/>
      <dgm:t>
        <a:bodyPr/>
        <a:lstStyle/>
        <a:p>
          <a:endParaRPr lang="en-US"/>
        </a:p>
      </dgm:t>
    </dgm:pt>
    <dgm:pt modelId="{4EC51C42-F76C-4A25-95CE-973AC6662BCD}" type="sibTrans" cxnId="{0CF2BC7D-4960-4D18-9CED-0DC3C9340056}">
      <dgm:prSet/>
      <dgm:spPr/>
      <dgm:t>
        <a:bodyPr/>
        <a:lstStyle/>
        <a:p>
          <a:endParaRPr lang="en-US"/>
        </a:p>
      </dgm:t>
    </dgm:pt>
    <dgm:pt modelId="{736D9132-087B-4CD9-AE51-E6CCB8FF07F6}">
      <dgm:prSet phldrT="[Text]"/>
      <dgm:spPr>
        <a:ln>
          <a:solidFill>
            <a:srgbClr val="307A25"/>
          </a:solidFill>
        </a:ln>
      </dgm:spPr>
      <dgm:t>
        <a:bodyPr/>
        <a:lstStyle/>
        <a:p>
          <a:r>
            <a:rPr lang="en-US" b="0" dirty="0" smtClean="0"/>
            <a:t>Security Breach Expense</a:t>
          </a:r>
          <a:endParaRPr lang="en-US" b="0" dirty="0"/>
        </a:p>
      </dgm:t>
    </dgm:pt>
    <dgm:pt modelId="{28C9E9C2-C641-400A-AAA7-48E556401029}" type="parTrans" cxnId="{A00F04C8-C502-40B7-AAAB-7680F5167710}">
      <dgm:prSet/>
      <dgm:spPr/>
      <dgm:t>
        <a:bodyPr/>
        <a:lstStyle/>
        <a:p>
          <a:endParaRPr lang="en-US"/>
        </a:p>
      </dgm:t>
    </dgm:pt>
    <dgm:pt modelId="{D05C0ECC-36CB-40D0-980B-8A4211B9E424}" type="sibTrans" cxnId="{A00F04C8-C502-40B7-AAAB-7680F5167710}">
      <dgm:prSet/>
      <dgm:spPr/>
      <dgm:t>
        <a:bodyPr/>
        <a:lstStyle/>
        <a:p>
          <a:endParaRPr lang="en-US"/>
        </a:p>
      </dgm:t>
    </dgm:pt>
    <dgm:pt modelId="{0874ADB7-58E5-47DC-9F8F-CCA1B48124D2}">
      <dgm:prSet phldrT="[Text]"/>
      <dgm:spPr>
        <a:ln>
          <a:solidFill>
            <a:srgbClr val="307A25"/>
          </a:solidFill>
        </a:ln>
      </dgm:spPr>
      <dgm:t>
        <a:bodyPr/>
        <a:lstStyle/>
        <a:p>
          <a:r>
            <a:rPr lang="en-US" b="0" dirty="0" smtClean="0"/>
            <a:t>Business Interruption</a:t>
          </a:r>
          <a:endParaRPr lang="en-US" b="0" dirty="0"/>
        </a:p>
      </dgm:t>
    </dgm:pt>
    <dgm:pt modelId="{DB48E677-7C0C-4EB1-8B96-D93AD787FC29}" type="parTrans" cxnId="{8109C4B4-64D3-4260-BDE4-0F1F55942F60}">
      <dgm:prSet/>
      <dgm:spPr/>
      <dgm:t>
        <a:bodyPr/>
        <a:lstStyle/>
        <a:p>
          <a:endParaRPr lang="en-US"/>
        </a:p>
      </dgm:t>
    </dgm:pt>
    <dgm:pt modelId="{8D5C8F1B-3839-44FC-AA98-05153A957FDF}" type="sibTrans" cxnId="{8109C4B4-64D3-4260-BDE4-0F1F55942F60}">
      <dgm:prSet/>
      <dgm:spPr/>
      <dgm:t>
        <a:bodyPr/>
        <a:lstStyle/>
        <a:p>
          <a:endParaRPr lang="en-US"/>
        </a:p>
      </dgm:t>
    </dgm:pt>
    <dgm:pt modelId="{FBD9814B-DA9F-446C-B181-CAE433D60F3E}">
      <dgm:prSet phldrT="[Text]"/>
      <dgm:spPr>
        <a:ln>
          <a:solidFill>
            <a:srgbClr val="307A25"/>
          </a:solidFill>
        </a:ln>
      </dgm:spPr>
      <dgm:t>
        <a:bodyPr/>
        <a:lstStyle/>
        <a:p>
          <a:r>
            <a:rPr lang="en-US" b="0" dirty="0" smtClean="0"/>
            <a:t>Replacement of Electronic Data</a:t>
          </a:r>
          <a:endParaRPr lang="en-US" b="0" dirty="0"/>
        </a:p>
      </dgm:t>
    </dgm:pt>
    <dgm:pt modelId="{28E9F438-0507-46E9-96C5-A72AE9834DF0}" type="parTrans" cxnId="{821E35F7-33C1-4DD0-ABA7-5BFF44E474ED}">
      <dgm:prSet/>
      <dgm:spPr/>
      <dgm:t>
        <a:bodyPr/>
        <a:lstStyle/>
        <a:p>
          <a:endParaRPr lang="en-US"/>
        </a:p>
      </dgm:t>
    </dgm:pt>
    <dgm:pt modelId="{B4338B9E-1C2F-4A9A-9682-2DA404BF1CDC}" type="sibTrans" cxnId="{821E35F7-33C1-4DD0-ABA7-5BFF44E474ED}">
      <dgm:prSet/>
      <dgm:spPr/>
      <dgm:t>
        <a:bodyPr/>
        <a:lstStyle/>
        <a:p>
          <a:endParaRPr lang="en-US"/>
        </a:p>
      </dgm:t>
    </dgm:pt>
    <dgm:pt modelId="{61D9934A-2552-4AEE-A578-3272D650D176}">
      <dgm:prSet phldrT="[Text]"/>
      <dgm:spPr>
        <a:ln>
          <a:solidFill>
            <a:srgbClr val="307A25"/>
          </a:solidFill>
        </a:ln>
      </dgm:spPr>
      <dgm:t>
        <a:bodyPr/>
        <a:lstStyle/>
        <a:p>
          <a:r>
            <a:rPr lang="en-US" b="0" dirty="0" smtClean="0"/>
            <a:t>Fines</a:t>
          </a:r>
          <a:endParaRPr lang="en-US" b="0" dirty="0"/>
        </a:p>
      </dgm:t>
    </dgm:pt>
    <dgm:pt modelId="{55C32EC6-50A0-4E88-8AE7-51875A308B5A}" type="parTrans" cxnId="{883DC320-FF12-40EF-9C04-6FA8C0922590}">
      <dgm:prSet/>
      <dgm:spPr/>
      <dgm:t>
        <a:bodyPr/>
        <a:lstStyle/>
        <a:p>
          <a:endParaRPr lang="en-US"/>
        </a:p>
      </dgm:t>
    </dgm:pt>
    <dgm:pt modelId="{6CBD4F3B-E629-4B1C-8385-33E531105A62}" type="sibTrans" cxnId="{883DC320-FF12-40EF-9C04-6FA8C0922590}">
      <dgm:prSet/>
      <dgm:spPr/>
      <dgm:t>
        <a:bodyPr/>
        <a:lstStyle/>
        <a:p>
          <a:endParaRPr lang="en-US"/>
        </a:p>
      </dgm:t>
    </dgm:pt>
    <dgm:pt modelId="{2786A3C7-BF4D-44F7-9E60-D64F12CDDF9F}">
      <dgm:prSet phldrT="[Text]"/>
      <dgm:spPr>
        <a:ln>
          <a:solidFill>
            <a:srgbClr val="307A25"/>
          </a:solidFill>
        </a:ln>
      </dgm:spPr>
      <dgm:t>
        <a:bodyPr/>
        <a:lstStyle/>
        <a:p>
          <a:r>
            <a:rPr lang="en-US" b="0" dirty="0" smtClean="0"/>
            <a:t>Security Breach Liability</a:t>
          </a:r>
          <a:endParaRPr lang="en-US" b="0" dirty="0"/>
        </a:p>
      </dgm:t>
    </dgm:pt>
    <dgm:pt modelId="{058D8B3D-26A1-4FB5-AFB3-B7A922AFC8F9}" type="parTrans" cxnId="{ACFF0FB6-381E-4D33-A6E3-000A94DCA106}">
      <dgm:prSet/>
      <dgm:spPr/>
      <dgm:t>
        <a:bodyPr/>
        <a:lstStyle/>
        <a:p>
          <a:endParaRPr lang="en-US"/>
        </a:p>
      </dgm:t>
    </dgm:pt>
    <dgm:pt modelId="{21EDD1DD-50D7-4D1C-87A8-230BF39D7A29}" type="sibTrans" cxnId="{ACFF0FB6-381E-4D33-A6E3-000A94DCA106}">
      <dgm:prSet/>
      <dgm:spPr/>
      <dgm:t>
        <a:bodyPr/>
        <a:lstStyle/>
        <a:p>
          <a:endParaRPr lang="en-US"/>
        </a:p>
      </dgm:t>
    </dgm:pt>
    <dgm:pt modelId="{4A18C6F0-76BC-46CD-A69A-49E0E4AC35D9}">
      <dgm:prSet phldrT="[Text]"/>
      <dgm:spPr>
        <a:ln>
          <a:solidFill>
            <a:srgbClr val="307A25"/>
          </a:solidFill>
        </a:ln>
      </dgm:spPr>
      <dgm:t>
        <a:bodyPr/>
        <a:lstStyle/>
        <a:p>
          <a:endParaRPr lang="en-US" b="0" dirty="0">
            <a:solidFill>
              <a:schemeClr val="tx1"/>
            </a:solidFill>
          </a:endParaRPr>
        </a:p>
      </dgm:t>
    </dgm:pt>
    <dgm:pt modelId="{6198717D-6954-4DAF-BFDA-40C355D05575}" type="parTrans" cxnId="{84EFBA71-5AB0-4718-85C0-5D1A8FE72BA0}">
      <dgm:prSet/>
      <dgm:spPr/>
      <dgm:t>
        <a:bodyPr/>
        <a:lstStyle/>
        <a:p>
          <a:endParaRPr lang="en-US"/>
        </a:p>
      </dgm:t>
    </dgm:pt>
    <dgm:pt modelId="{59DC07B5-F1E7-450D-8B05-905A76DCB998}" type="sibTrans" cxnId="{84EFBA71-5AB0-4718-85C0-5D1A8FE72BA0}">
      <dgm:prSet/>
      <dgm:spPr/>
      <dgm:t>
        <a:bodyPr/>
        <a:lstStyle/>
        <a:p>
          <a:endParaRPr lang="en-US"/>
        </a:p>
      </dgm:t>
    </dgm:pt>
    <dgm:pt modelId="{BE9247EB-28D5-4494-9DC3-1005A6F615F3}" type="pres">
      <dgm:prSet presAssocID="{3F15239C-AC02-430C-93F3-9595554EF4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EB94F8-79BD-46B5-B880-C3C238EA36A5}" type="pres">
      <dgm:prSet presAssocID="{836FB7FF-12F5-43FF-88BC-99F307FBC0EE}" presName="parentLin" presStyleCnt="0"/>
      <dgm:spPr/>
      <dgm:t>
        <a:bodyPr/>
        <a:lstStyle/>
        <a:p>
          <a:endParaRPr lang="en-US"/>
        </a:p>
      </dgm:t>
    </dgm:pt>
    <dgm:pt modelId="{C718FA97-970C-42AD-8AB7-FF846EC133B2}" type="pres">
      <dgm:prSet presAssocID="{836FB7FF-12F5-43FF-88BC-99F307FBC0E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20D9987-D48F-4943-8A4C-CA061132F11A}" type="pres">
      <dgm:prSet presAssocID="{836FB7FF-12F5-43FF-88BC-99F307FBC0E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6509E-CC82-4902-AE45-15CC24168FC4}" type="pres">
      <dgm:prSet presAssocID="{836FB7FF-12F5-43FF-88BC-99F307FBC0EE}" presName="negativeSpace" presStyleCnt="0"/>
      <dgm:spPr/>
      <dgm:t>
        <a:bodyPr/>
        <a:lstStyle/>
        <a:p>
          <a:endParaRPr lang="en-US"/>
        </a:p>
      </dgm:t>
    </dgm:pt>
    <dgm:pt modelId="{451C4BAB-200D-4C77-98C3-545EE2725EC6}" type="pres">
      <dgm:prSet presAssocID="{836FB7FF-12F5-43FF-88BC-99F307FBC0E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800643-67C0-4EB3-9D5A-BF64B63C127F}" type="presOf" srcId="{61D9934A-2552-4AEE-A578-3272D650D176}" destId="{451C4BAB-200D-4C77-98C3-545EE2725EC6}" srcOrd="0" destOrd="4" presId="urn:microsoft.com/office/officeart/2005/8/layout/list1"/>
    <dgm:cxn modelId="{622B36CD-F4C9-4BCD-B541-550F9D0216D5}" type="presOf" srcId="{836FB7FF-12F5-43FF-88BC-99F307FBC0EE}" destId="{C718FA97-970C-42AD-8AB7-FF846EC133B2}" srcOrd="0" destOrd="0" presId="urn:microsoft.com/office/officeart/2005/8/layout/list1"/>
    <dgm:cxn modelId="{883DC320-FF12-40EF-9C04-6FA8C0922590}" srcId="{836FB7FF-12F5-43FF-88BC-99F307FBC0EE}" destId="{61D9934A-2552-4AEE-A578-3272D650D176}" srcOrd="4" destOrd="0" parTransId="{55C32EC6-50A0-4E88-8AE7-51875A308B5A}" sibTransId="{6CBD4F3B-E629-4B1C-8385-33E531105A62}"/>
    <dgm:cxn modelId="{A00F04C8-C502-40B7-AAAB-7680F5167710}" srcId="{836FB7FF-12F5-43FF-88BC-99F307FBC0EE}" destId="{736D9132-087B-4CD9-AE51-E6CCB8FF07F6}" srcOrd="0" destOrd="0" parTransId="{28C9E9C2-C641-400A-AAA7-48E556401029}" sibTransId="{D05C0ECC-36CB-40D0-980B-8A4211B9E424}"/>
    <dgm:cxn modelId="{4CDF477A-6FDB-4DC3-885F-1F3A5BD89153}" type="presOf" srcId="{836FB7FF-12F5-43FF-88BC-99F307FBC0EE}" destId="{620D9987-D48F-4943-8A4C-CA061132F11A}" srcOrd="1" destOrd="0" presId="urn:microsoft.com/office/officeart/2005/8/layout/list1"/>
    <dgm:cxn modelId="{EAEF991C-72C5-4625-9653-66114CAC472F}" srcId="{836FB7FF-12F5-43FF-88BC-99F307FBC0EE}" destId="{0239253F-DF35-4299-8C3E-A1EE1A4993DB}" srcOrd="7" destOrd="0" parTransId="{D6F0F96A-5981-4AC4-A14E-AD3E35CCC38A}" sibTransId="{0E14D2DD-016A-4070-A030-66DD3E8A3327}"/>
    <dgm:cxn modelId="{C0A4C2F6-038A-4D55-B707-B62D0F79CF00}" srcId="{836FB7FF-12F5-43FF-88BC-99F307FBC0EE}" destId="{177FC567-6F59-4A07-8366-F3581BF65569}" srcOrd="8" destOrd="0" parTransId="{C4116879-41DB-4731-886D-E2E7E35046F9}" sibTransId="{5AD1EA9B-68CD-4283-9DAC-6A75725D507A}"/>
    <dgm:cxn modelId="{ACFF0FB6-381E-4D33-A6E3-000A94DCA106}" srcId="{836FB7FF-12F5-43FF-88BC-99F307FBC0EE}" destId="{2786A3C7-BF4D-44F7-9E60-D64F12CDDF9F}" srcOrd="1" destOrd="0" parTransId="{058D8B3D-26A1-4FB5-AFB3-B7A922AFC8F9}" sibTransId="{21EDD1DD-50D7-4D1C-87A8-230BF39D7A29}"/>
    <dgm:cxn modelId="{12D6A5BE-D277-4EEF-917F-5A7EB7899945}" type="presOf" srcId="{FBD9814B-DA9F-446C-B181-CAE433D60F3E}" destId="{451C4BAB-200D-4C77-98C3-545EE2725EC6}" srcOrd="0" destOrd="5" presId="urn:microsoft.com/office/officeart/2005/8/layout/list1"/>
    <dgm:cxn modelId="{8874608F-4E13-45D3-95D4-EE615D2692FD}" type="presOf" srcId="{2273F5B2-76A3-40F7-87CB-027009BE5EBA}" destId="{451C4BAB-200D-4C77-98C3-545EE2725EC6}" srcOrd="0" destOrd="6" presId="urn:microsoft.com/office/officeart/2005/8/layout/list1"/>
    <dgm:cxn modelId="{D82A65E5-0C8B-4D8A-BA00-D3E9F354D5D8}" type="presOf" srcId="{177FC567-6F59-4A07-8366-F3581BF65569}" destId="{451C4BAB-200D-4C77-98C3-545EE2725EC6}" srcOrd="0" destOrd="8" presId="urn:microsoft.com/office/officeart/2005/8/layout/list1"/>
    <dgm:cxn modelId="{0CF2BC7D-4960-4D18-9CED-0DC3C9340056}" srcId="{836FB7FF-12F5-43FF-88BC-99F307FBC0EE}" destId="{13D3B641-0BCB-4620-96F8-2F2F0B294BF8}" srcOrd="9" destOrd="0" parTransId="{3A76640F-033A-4351-9708-2EB4E185DD27}" sibTransId="{4EC51C42-F76C-4A25-95CE-973AC6662BCD}"/>
    <dgm:cxn modelId="{A03F2C15-650A-4F2A-8F6C-648F082547E0}" type="presOf" srcId="{13D3B641-0BCB-4620-96F8-2F2F0B294BF8}" destId="{451C4BAB-200D-4C77-98C3-545EE2725EC6}" srcOrd="0" destOrd="9" presId="urn:microsoft.com/office/officeart/2005/8/layout/list1"/>
    <dgm:cxn modelId="{4A0629C9-0839-471C-9680-2523383E4EB0}" srcId="{836FB7FF-12F5-43FF-88BC-99F307FBC0EE}" destId="{2273F5B2-76A3-40F7-87CB-027009BE5EBA}" srcOrd="6" destOrd="0" parTransId="{9C95B327-66A2-4D51-B577-5CC957232239}" sibTransId="{8FA53A24-7AD5-4654-B410-2A168FB25D56}"/>
    <dgm:cxn modelId="{98A58CD8-42AC-4288-BBC1-87C4D7C57073}" srcId="{836FB7FF-12F5-43FF-88BC-99F307FBC0EE}" destId="{5AA3532A-DD3E-4041-BBDB-5398E243A619}" srcOrd="10" destOrd="0" parTransId="{8A2195A0-3BCC-4F29-BBAE-0BAD89D59706}" sibTransId="{9A8C33D8-2B20-43E8-B301-B247926DE2C4}"/>
    <dgm:cxn modelId="{15663BCF-84B1-452D-ABD2-D11D4A396D3F}" type="presOf" srcId="{0239253F-DF35-4299-8C3E-A1EE1A4993DB}" destId="{451C4BAB-200D-4C77-98C3-545EE2725EC6}" srcOrd="0" destOrd="7" presId="urn:microsoft.com/office/officeart/2005/8/layout/list1"/>
    <dgm:cxn modelId="{84EFBA71-5AB0-4718-85C0-5D1A8FE72BA0}" srcId="{836FB7FF-12F5-43FF-88BC-99F307FBC0EE}" destId="{4A18C6F0-76BC-46CD-A69A-49E0E4AC35D9}" srcOrd="3" destOrd="0" parTransId="{6198717D-6954-4DAF-BFDA-40C355D05575}" sibTransId="{59DC07B5-F1E7-450D-8B05-905A76DCB998}"/>
    <dgm:cxn modelId="{D60A7403-F8C3-481C-B7F1-EEABB5C99AB6}" type="presOf" srcId="{736D9132-087B-4CD9-AE51-E6CCB8FF07F6}" destId="{451C4BAB-200D-4C77-98C3-545EE2725EC6}" srcOrd="0" destOrd="0" presId="urn:microsoft.com/office/officeart/2005/8/layout/list1"/>
    <dgm:cxn modelId="{491F0EB3-9227-4E0F-94FD-7E1B0F36132F}" srcId="{3F15239C-AC02-430C-93F3-9595554EF49C}" destId="{836FB7FF-12F5-43FF-88BC-99F307FBC0EE}" srcOrd="0" destOrd="0" parTransId="{2CA8C229-DDA1-4775-BBAD-29E797B0C158}" sibTransId="{4A5B99E4-E29A-4A07-911C-07CBBBAD87A6}"/>
    <dgm:cxn modelId="{059324A1-BF68-4233-855C-73A0047EEE71}" type="presOf" srcId="{2786A3C7-BF4D-44F7-9E60-D64F12CDDF9F}" destId="{451C4BAB-200D-4C77-98C3-545EE2725EC6}" srcOrd="0" destOrd="1" presId="urn:microsoft.com/office/officeart/2005/8/layout/list1"/>
    <dgm:cxn modelId="{6457FFE1-108A-4534-BD40-0AAC5885B36E}" type="presOf" srcId="{3F15239C-AC02-430C-93F3-9595554EF49C}" destId="{BE9247EB-28D5-4494-9DC3-1005A6F615F3}" srcOrd="0" destOrd="0" presId="urn:microsoft.com/office/officeart/2005/8/layout/list1"/>
    <dgm:cxn modelId="{62522890-F341-4B11-B99C-3B912F7C43E5}" type="presOf" srcId="{4A18C6F0-76BC-46CD-A69A-49E0E4AC35D9}" destId="{451C4BAB-200D-4C77-98C3-545EE2725EC6}" srcOrd="0" destOrd="3" presId="urn:microsoft.com/office/officeart/2005/8/layout/list1"/>
    <dgm:cxn modelId="{821E35F7-33C1-4DD0-ABA7-5BFF44E474ED}" srcId="{836FB7FF-12F5-43FF-88BC-99F307FBC0EE}" destId="{FBD9814B-DA9F-446C-B181-CAE433D60F3E}" srcOrd="5" destOrd="0" parTransId="{28E9F438-0507-46E9-96C5-A72AE9834DF0}" sibTransId="{B4338B9E-1C2F-4A9A-9682-2DA404BF1CDC}"/>
    <dgm:cxn modelId="{8109C4B4-64D3-4260-BDE4-0F1F55942F60}" srcId="{836FB7FF-12F5-43FF-88BC-99F307FBC0EE}" destId="{0874ADB7-58E5-47DC-9F8F-CCA1B48124D2}" srcOrd="2" destOrd="0" parTransId="{DB48E677-7C0C-4EB1-8B96-D93AD787FC29}" sibTransId="{8D5C8F1B-3839-44FC-AA98-05153A957FDF}"/>
    <dgm:cxn modelId="{81A84873-6FE2-43B7-8E93-F783291A48C7}" type="presOf" srcId="{0874ADB7-58E5-47DC-9F8F-CCA1B48124D2}" destId="{451C4BAB-200D-4C77-98C3-545EE2725EC6}" srcOrd="0" destOrd="2" presId="urn:microsoft.com/office/officeart/2005/8/layout/list1"/>
    <dgm:cxn modelId="{653F14A4-C19C-483C-95A2-BD85A851722E}" type="presOf" srcId="{5AA3532A-DD3E-4041-BBDB-5398E243A619}" destId="{451C4BAB-200D-4C77-98C3-545EE2725EC6}" srcOrd="0" destOrd="10" presId="urn:microsoft.com/office/officeart/2005/8/layout/list1"/>
    <dgm:cxn modelId="{FF0FA339-1AC2-48E6-BF43-ABA3A5D7DEF6}" type="presParOf" srcId="{BE9247EB-28D5-4494-9DC3-1005A6F615F3}" destId="{D0EB94F8-79BD-46B5-B880-C3C238EA36A5}" srcOrd="0" destOrd="0" presId="urn:microsoft.com/office/officeart/2005/8/layout/list1"/>
    <dgm:cxn modelId="{9448CE12-1ACA-4159-96CB-45A41FA9DD86}" type="presParOf" srcId="{D0EB94F8-79BD-46B5-B880-C3C238EA36A5}" destId="{C718FA97-970C-42AD-8AB7-FF846EC133B2}" srcOrd="0" destOrd="0" presId="urn:microsoft.com/office/officeart/2005/8/layout/list1"/>
    <dgm:cxn modelId="{3B20E9A2-463D-4972-9CA0-0AF4D7268B10}" type="presParOf" srcId="{D0EB94F8-79BD-46B5-B880-C3C238EA36A5}" destId="{620D9987-D48F-4943-8A4C-CA061132F11A}" srcOrd="1" destOrd="0" presId="urn:microsoft.com/office/officeart/2005/8/layout/list1"/>
    <dgm:cxn modelId="{BAF76037-4E3F-474B-861A-DF6B3A756197}" type="presParOf" srcId="{BE9247EB-28D5-4494-9DC3-1005A6F615F3}" destId="{11F6509E-CC82-4902-AE45-15CC24168FC4}" srcOrd="1" destOrd="0" presId="urn:microsoft.com/office/officeart/2005/8/layout/list1"/>
    <dgm:cxn modelId="{68B6905C-47BC-46E3-8D3F-BDDDDC22EF07}" type="presParOf" srcId="{BE9247EB-28D5-4494-9DC3-1005A6F615F3}" destId="{451C4BAB-200D-4C77-98C3-545EE2725E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213AED-5985-4821-86B8-CB5D871F765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D72A0B-267F-47B7-900D-4F5E354CC2C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Catalog</a:t>
          </a:r>
          <a:endParaRPr lang="en-US" dirty="0">
            <a:solidFill>
              <a:schemeClr val="tx1"/>
            </a:solidFill>
          </a:endParaRPr>
        </a:p>
      </dgm:t>
    </dgm:pt>
    <dgm:pt modelId="{495DE480-848F-4107-8C67-AD1427C969DE}" type="parTrans" cxnId="{66B25CB9-8ACE-4DD4-9119-A387F30E340B}">
      <dgm:prSet/>
      <dgm:spPr/>
      <dgm:t>
        <a:bodyPr/>
        <a:lstStyle/>
        <a:p>
          <a:endParaRPr lang="en-US"/>
        </a:p>
      </dgm:t>
    </dgm:pt>
    <dgm:pt modelId="{DCB75269-DB87-4AD6-9117-F03153E1B339}" type="sibTrans" cxnId="{66B25CB9-8ACE-4DD4-9119-A387F30E340B}">
      <dgm:prSet/>
      <dgm:spPr/>
      <dgm:t>
        <a:bodyPr/>
        <a:lstStyle/>
        <a:p>
          <a:endParaRPr lang="en-US"/>
        </a:p>
      </dgm:t>
    </dgm:pt>
    <dgm:pt modelId="{E678125C-E626-4089-9131-867C9B2248B7}">
      <dgm:prSet phldrT="[Text]"/>
      <dgm:spPr/>
      <dgm:t>
        <a:bodyPr/>
        <a:lstStyle/>
        <a:p>
          <a:r>
            <a:rPr lang="en-US" dirty="0" smtClean="0"/>
            <a:t>Frequency of attack data from sample VERIS breach database</a:t>
          </a:r>
          <a:endParaRPr lang="en-US" dirty="0"/>
        </a:p>
      </dgm:t>
    </dgm:pt>
    <dgm:pt modelId="{AEFAB35D-8828-4A68-A34C-B9F2105DE04E}" type="parTrans" cxnId="{4BD2FFF8-7AED-433B-8A9B-9D0824EDCCF0}">
      <dgm:prSet/>
      <dgm:spPr/>
      <dgm:t>
        <a:bodyPr/>
        <a:lstStyle/>
        <a:p>
          <a:endParaRPr lang="en-US"/>
        </a:p>
      </dgm:t>
    </dgm:pt>
    <dgm:pt modelId="{3DBD569E-031D-4871-907C-8050DF98F98B}" type="sibTrans" cxnId="{4BD2FFF8-7AED-433B-8A9B-9D0824EDCCF0}">
      <dgm:prSet/>
      <dgm:spPr/>
      <dgm:t>
        <a:bodyPr/>
        <a:lstStyle/>
        <a:p>
          <a:endParaRPr lang="en-US"/>
        </a:p>
      </dgm:t>
    </dgm:pt>
    <dgm:pt modelId="{9516383E-9D7C-49DA-9EB2-A1B116BBE0C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Vulnerability</a:t>
          </a:r>
          <a:endParaRPr lang="en-US" dirty="0">
            <a:solidFill>
              <a:schemeClr val="tx1"/>
            </a:solidFill>
          </a:endParaRPr>
        </a:p>
      </dgm:t>
    </dgm:pt>
    <dgm:pt modelId="{279ED33B-3E69-40E2-857F-502A0DE37AC3}" type="parTrans" cxnId="{AC41E1A2-66BF-42C1-B352-FEB770D64EAB}">
      <dgm:prSet/>
      <dgm:spPr/>
      <dgm:t>
        <a:bodyPr/>
        <a:lstStyle/>
        <a:p>
          <a:endParaRPr lang="en-US"/>
        </a:p>
      </dgm:t>
    </dgm:pt>
    <dgm:pt modelId="{DF3CFD34-048A-46ED-965B-E400E2703D17}" type="sibTrans" cxnId="{AC41E1A2-66BF-42C1-B352-FEB770D64EAB}">
      <dgm:prSet/>
      <dgm:spPr/>
      <dgm:t>
        <a:bodyPr/>
        <a:lstStyle/>
        <a:p>
          <a:endParaRPr lang="en-US"/>
        </a:p>
      </dgm:t>
    </dgm:pt>
    <dgm:pt modelId="{E9D08379-B8A6-4A4C-BDFC-D626A19DC7B1}">
      <dgm:prSet phldrT="[Text]"/>
      <dgm:spPr/>
      <dgm:t>
        <a:bodyPr/>
        <a:lstStyle/>
        <a:p>
          <a:r>
            <a:rPr lang="en-US" dirty="0" smtClean="0"/>
            <a:t>10 key basic risk factors, including company industry and encryption</a:t>
          </a:r>
          <a:endParaRPr lang="en-US" dirty="0"/>
        </a:p>
      </dgm:t>
    </dgm:pt>
    <dgm:pt modelId="{3A102103-35A8-4AE2-AC20-01E55B5D71BF}" type="parTrans" cxnId="{29D200AA-0A70-42E4-BF73-1B8AC6FEFE12}">
      <dgm:prSet/>
      <dgm:spPr/>
      <dgm:t>
        <a:bodyPr/>
        <a:lstStyle/>
        <a:p>
          <a:endParaRPr lang="en-US"/>
        </a:p>
      </dgm:t>
    </dgm:pt>
    <dgm:pt modelId="{1CA7C5C2-A74D-42BA-9275-F80303E46567}" type="sibTrans" cxnId="{29D200AA-0A70-42E4-BF73-1B8AC6FEFE12}">
      <dgm:prSet/>
      <dgm:spPr/>
      <dgm:t>
        <a:bodyPr/>
        <a:lstStyle/>
        <a:p>
          <a:endParaRPr lang="en-US"/>
        </a:p>
      </dgm:t>
    </dgm:pt>
    <dgm:pt modelId="{DA30A864-AA92-4F1B-A059-13C75C8FAA2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Loss</a:t>
          </a:r>
          <a:endParaRPr lang="en-US" dirty="0">
            <a:solidFill>
              <a:schemeClr val="tx1"/>
            </a:solidFill>
          </a:endParaRPr>
        </a:p>
      </dgm:t>
    </dgm:pt>
    <dgm:pt modelId="{CA237288-0204-470D-BAD0-AC08AAF9D52A}" type="parTrans" cxnId="{B1FA8D5D-A15C-4296-9B07-08799A610C2D}">
      <dgm:prSet/>
      <dgm:spPr/>
      <dgm:t>
        <a:bodyPr/>
        <a:lstStyle/>
        <a:p>
          <a:endParaRPr lang="en-US"/>
        </a:p>
      </dgm:t>
    </dgm:pt>
    <dgm:pt modelId="{5B87F272-157F-40E3-8B60-ABB623D97B70}" type="sibTrans" cxnId="{B1FA8D5D-A15C-4296-9B07-08799A610C2D}">
      <dgm:prSet/>
      <dgm:spPr/>
      <dgm:t>
        <a:bodyPr/>
        <a:lstStyle/>
        <a:p>
          <a:endParaRPr lang="en-US"/>
        </a:p>
      </dgm:t>
    </dgm:pt>
    <dgm:pt modelId="{C60DEE8B-C6B9-4D1B-B46D-37101E41B7CE}">
      <dgm:prSet phldrT="[Text]"/>
      <dgm:spPr/>
      <dgm:t>
        <a:bodyPr/>
        <a:lstStyle/>
        <a:p>
          <a:r>
            <a:rPr lang="en-US" dirty="0" smtClean="0"/>
            <a:t>Loss per record information from Symantec, accounting for risk features</a:t>
          </a:r>
          <a:endParaRPr lang="en-US" dirty="0"/>
        </a:p>
      </dgm:t>
    </dgm:pt>
    <dgm:pt modelId="{61613B7C-4404-4A21-B463-A7842B8C3D91}" type="parTrans" cxnId="{DD75BF58-2278-4BF6-9B83-114EB265A7A7}">
      <dgm:prSet/>
      <dgm:spPr/>
      <dgm:t>
        <a:bodyPr/>
        <a:lstStyle/>
        <a:p>
          <a:endParaRPr lang="en-US"/>
        </a:p>
      </dgm:t>
    </dgm:pt>
    <dgm:pt modelId="{4A67D80E-C7D9-4247-A843-C50E127BF487}" type="sibTrans" cxnId="{DD75BF58-2278-4BF6-9B83-114EB265A7A7}">
      <dgm:prSet/>
      <dgm:spPr/>
      <dgm:t>
        <a:bodyPr/>
        <a:lstStyle/>
        <a:p>
          <a:endParaRPr lang="en-US"/>
        </a:p>
      </dgm:t>
    </dgm:pt>
    <dgm:pt modelId="{2128F044-F842-4A4F-B884-47FCFE1F567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Exposure</a:t>
          </a:r>
          <a:endParaRPr lang="en-US" dirty="0">
            <a:solidFill>
              <a:schemeClr val="tx1"/>
            </a:solidFill>
          </a:endParaRPr>
        </a:p>
      </dgm:t>
    </dgm:pt>
    <dgm:pt modelId="{303B53D0-4B5A-4E0F-99F3-066D4BDCE413}" type="parTrans" cxnId="{A27D26D3-BED0-4B53-87FE-5EBE062E6B8F}">
      <dgm:prSet/>
      <dgm:spPr/>
      <dgm:t>
        <a:bodyPr/>
        <a:lstStyle/>
        <a:p>
          <a:endParaRPr lang="en-US"/>
        </a:p>
      </dgm:t>
    </dgm:pt>
    <dgm:pt modelId="{763D0FFC-9ED1-4C48-93F8-166515E66C3C}" type="sibTrans" cxnId="{A27D26D3-BED0-4B53-87FE-5EBE062E6B8F}">
      <dgm:prSet/>
      <dgm:spPr/>
      <dgm:t>
        <a:bodyPr/>
        <a:lstStyle/>
        <a:p>
          <a:endParaRPr lang="en-US"/>
        </a:p>
      </dgm:t>
    </dgm:pt>
    <dgm:pt modelId="{8FA9E9AA-DC72-4701-A30F-7143727C73E0}">
      <dgm:prSet phldrT="[Text]"/>
      <dgm:spPr/>
      <dgm:t>
        <a:bodyPr/>
        <a:lstStyle/>
        <a:p>
          <a:r>
            <a:rPr lang="en-US" dirty="0" smtClean="0"/>
            <a:t>Over 400 companies in our sample exposure database</a:t>
          </a:r>
          <a:endParaRPr lang="en-US" dirty="0"/>
        </a:p>
      </dgm:t>
    </dgm:pt>
    <dgm:pt modelId="{9FCC706D-9F2F-4DB3-A448-067C18A365A1}" type="parTrans" cxnId="{E528626E-3532-4E39-874E-E677AC9F1315}">
      <dgm:prSet/>
      <dgm:spPr/>
      <dgm:t>
        <a:bodyPr/>
        <a:lstStyle/>
        <a:p>
          <a:endParaRPr lang="en-US"/>
        </a:p>
      </dgm:t>
    </dgm:pt>
    <dgm:pt modelId="{5D9C1295-58DA-4CEF-9324-6F82BF3D08EF}" type="sibTrans" cxnId="{E528626E-3532-4E39-874E-E677AC9F1315}">
      <dgm:prSet/>
      <dgm:spPr/>
      <dgm:t>
        <a:bodyPr/>
        <a:lstStyle/>
        <a:p>
          <a:endParaRPr lang="en-US"/>
        </a:p>
      </dgm:t>
    </dgm:pt>
    <dgm:pt modelId="{FABAB711-B819-4B7B-A2F3-0B199C0E085E}">
      <dgm:prSet phldrT="[Text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Getting Internet footprint data from BitSight</a:t>
          </a:r>
          <a:endParaRPr lang="en-US" dirty="0"/>
        </a:p>
      </dgm:t>
    </dgm:pt>
    <dgm:pt modelId="{F5BBE5C7-D84B-45D6-9B74-A83B87128FE5}" type="parTrans" cxnId="{6537AB5F-73BC-453E-942A-C6E935624D1B}">
      <dgm:prSet/>
      <dgm:spPr/>
      <dgm:t>
        <a:bodyPr/>
        <a:lstStyle/>
        <a:p>
          <a:endParaRPr lang="en-US"/>
        </a:p>
      </dgm:t>
    </dgm:pt>
    <dgm:pt modelId="{12F7471E-C842-409D-B6C9-BA160CD44A2E}" type="sibTrans" cxnId="{6537AB5F-73BC-453E-942A-C6E935624D1B}">
      <dgm:prSet/>
      <dgm:spPr/>
      <dgm:t>
        <a:bodyPr/>
        <a:lstStyle/>
        <a:p>
          <a:endParaRPr lang="en-US"/>
        </a:p>
      </dgm:t>
    </dgm:pt>
    <dgm:pt modelId="{2A5337E9-C813-49F4-846E-6774ED60E463}">
      <dgm:prSet phldrT="[Text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BitSight score as real-time secondary features in model</a:t>
          </a:r>
          <a:endParaRPr lang="en-US" dirty="0"/>
        </a:p>
      </dgm:t>
    </dgm:pt>
    <dgm:pt modelId="{DDC5A302-CBE1-41DD-ABD4-9FE8CA4D9F99}" type="parTrans" cxnId="{C1AF58D9-8215-4F40-97B0-404EC72EB303}">
      <dgm:prSet/>
      <dgm:spPr/>
      <dgm:t>
        <a:bodyPr/>
        <a:lstStyle/>
        <a:p>
          <a:endParaRPr lang="en-US"/>
        </a:p>
      </dgm:t>
    </dgm:pt>
    <dgm:pt modelId="{576D3D26-FF6C-4694-82EE-890E32FAE897}" type="sibTrans" cxnId="{C1AF58D9-8215-4F40-97B0-404EC72EB303}">
      <dgm:prSet/>
      <dgm:spPr/>
      <dgm:t>
        <a:bodyPr/>
        <a:lstStyle/>
        <a:p>
          <a:endParaRPr lang="en-US"/>
        </a:p>
      </dgm:t>
    </dgm:pt>
    <dgm:pt modelId="{71254577-6CAB-4B87-A421-DD10E54933B9}">
      <dgm:prSet phldrT="[Text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Partnering with insurance companies to receive cyber loss data</a:t>
          </a:r>
          <a:endParaRPr lang="en-US" dirty="0"/>
        </a:p>
      </dgm:t>
    </dgm:pt>
    <dgm:pt modelId="{8C5C2AA8-CB6F-47FA-82E0-63CCC3768F15}" type="parTrans" cxnId="{C392BF3D-9A89-4A2B-9BF1-AA1E35E2C152}">
      <dgm:prSet/>
      <dgm:spPr/>
      <dgm:t>
        <a:bodyPr/>
        <a:lstStyle/>
        <a:p>
          <a:endParaRPr lang="en-US"/>
        </a:p>
      </dgm:t>
    </dgm:pt>
    <dgm:pt modelId="{CBA19718-8C27-421F-A421-AF4FB7EA5CA5}" type="sibTrans" cxnId="{C392BF3D-9A89-4A2B-9BF1-AA1E35E2C152}">
      <dgm:prSet/>
      <dgm:spPr/>
      <dgm:t>
        <a:bodyPr/>
        <a:lstStyle/>
        <a:p>
          <a:endParaRPr lang="en-US"/>
        </a:p>
      </dgm:t>
    </dgm:pt>
    <dgm:pt modelId="{B093BE5D-C973-4C70-A067-90036EFB8DE5}">
      <dgm:prSet phldrT="[Text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Signed with RBS to get a comprehensive dataset</a:t>
          </a:r>
          <a:endParaRPr lang="en-US" dirty="0"/>
        </a:p>
      </dgm:t>
    </dgm:pt>
    <dgm:pt modelId="{7A31E384-8755-41E1-86B8-2D8AE179CFFF}" type="sibTrans" cxnId="{8117066B-E922-4416-926B-5C7A48377ABE}">
      <dgm:prSet/>
      <dgm:spPr/>
      <dgm:t>
        <a:bodyPr/>
        <a:lstStyle/>
        <a:p>
          <a:endParaRPr lang="en-US"/>
        </a:p>
      </dgm:t>
    </dgm:pt>
    <dgm:pt modelId="{C177A1E6-BDE2-44F7-8428-7A92F6ADEF3C}" type="parTrans" cxnId="{8117066B-E922-4416-926B-5C7A48377ABE}">
      <dgm:prSet/>
      <dgm:spPr/>
      <dgm:t>
        <a:bodyPr/>
        <a:lstStyle/>
        <a:p>
          <a:endParaRPr lang="en-US"/>
        </a:p>
      </dgm:t>
    </dgm:pt>
    <dgm:pt modelId="{A60CC397-B75C-400F-8739-EE83360430A4}">
      <dgm:prSet phldrT="[Text]"/>
      <dgm:spPr/>
      <dgm:t>
        <a:bodyPr/>
        <a:lstStyle/>
        <a:p>
          <a:r>
            <a:rPr lang="en-US" dirty="0" smtClean="0"/>
            <a:t>Stochastically generated breach events</a:t>
          </a:r>
          <a:endParaRPr lang="en-US" dirty="0"/>
        </a:p>
      </dgm:t>
    </dgm:pt>
    <dgm:pt modelId="{599D7DB0-6BE5-43A5-B928-3758F788A392}" type="parTrans" cxnId="{A7DAF246-A05E-491C-AE26-3D35A7613D49}">
      <dgm:prSet/>
      <dgm:spPr/>
      <dgm:t>
        <a:bodyPr/>
        <a:lstStyle/>
        <a:p>
          <a:endParaRPr lang="en-US"/>
        </a:p>
      </dgm:t>
    </dgm:pt>
    <dgm:pt modelId="{7A1F3138-70A3-45DF-A07D-1B48338D0C51}" type="sibTrans" cxnId="{A7DAF246-A05E-491C-AE26-3D35A7613D49}">
      <dgm:prSet/>
      <dgm:spPr/>
      <dgm:t>
        <a:bodyPr/>
        <a:lstStyle/>
        <a:p>
          <a:endParaRPr lang="en-US"/>
        </a:p>
      </dgm:t>
    </dgm:pt>
    <dgm:pt modelId="{2EF7E613-053A-40FD-98AF-D2FB25C084D3}">
      <dgm:prSet phldrT="[Text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Modelling of loss aggregation scenarios</a:t>
          </a:r>
          <a:endParaRPr lang="en-US" dirty="0"/>
        </a:p>
      </dgm:t>
    </dgm:pt>
    <dgm:pt modelId="{E90A5914-EA94-4674-B45C-AA6DC28BA326}" type="parTrans" cxnId="{CB40F787-4E16-42FE-A5A6-49E910EEB47B}">
      <dgm:prSet/>
      <dgm:spPr/>
      <dgm:t>
        <a:bodyPr/>
        <a:lstStyle/>
        <a:p>
          <a:endParaRPr lang="en-US"/>
        </a:p>
      </dgm:t>
    </dgm:pt>
    <dgm:pt modelId="{2A911A80-4BC5-4247-9B55-75B47ABCA176}" type="sibTrans" cxnId="{CB40F787-4E16-42FE-A5A6-49E910EEB47B}">
      <dgm:prSet/>
      <dgm:spPr/>
      <dgm:t>
        <a:bodyPr/>
        <a:lstStyle/>
        <a:p>
          <a:endParaRPr lang="en-US"/>
        </a:p>
      </dgm:t>
    </dgm:pt>
    <dgm:pt modelId="{E5A6811C-3580-46F9-9A8C-94C06F94532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Model</a:t>
          </a:r>
          <a:endParaRPr lang="en-US" dirty="0">
            <a:solidFill>
              <a:schemeClr val="tx1"/>
            </a:solidFill>
          </a:endParaRPr>
        </a:p>
      </dgm:t>
    </dgm:pt>
    <dgm:pt modelId="{2B1A95F1-BDDA-468F-AC3F-322F3022EEDD}" type="parTrans" cxnId="{9D2DC230-D326-450E-8501-D6022B83F68C}">
      <dgm:prSet/>
      <dgm:spPr/>
      <dgm:t>
        <a:bodyPr/>
        <a:lstStyle/>
        <a:p>
          <a:endParaRPr lang="en-US"/>
        </a:p>
      </dgm:t>
    </dgm:pt>
    <dgm:pt modelId="{B76AB0A8-976C-4036-BBE0-7D39F6E030A7}" type="sibTrans" cxnId="{9D2DC230-D326-450E-8501-D6022B83F68C}">
      <dgm:prSet/>
      <dgm:spPr/>
      <dgm:t>
        <a:bodyPr/>
        <a:lstStyle/>
        <a:p>
          <a:endParaRPr lang="en-US"/>
        </a:p>
      </dgm:t>
    </dgm:pt>
    <dgm:pt modelId="{7EF4765A-49C4-40D7-AEE3-E36471E75363}">
      <dgm:prSet phldrT="[Text]"/>
      <dgm:spPr/>
      <dgm:t>
        <a:bodyPr/>
        <a:lstStyle/>
        <a:p>
          <a:r>
            <a:rPr lang="en-US" dirty="0" smtClean="0"/>
            <a:t>Results and reports available through consulting studies</a:t>
          </a:r>
          <a:endParaRPr lang="en-US" dirty="0"/>
        </a:p>
      </dgm:t>
    </dgm:pt>
    <dgm:pt modelId="{BDE69BBC-C2D6-41AB-950F-F399D83CD673}" type="parTrans" cxnId="{58D7F387-EEEB-4BFD-9ECF-3F15B98ACB6B}">
      <dgm:prSet/>
      <dgm:spPr/>
      <dgm:t>
        <a:bodyPr/>
        <a:lstStyle/>
        <a:p>
          <a:endParaRPr lang="en-US"/>
        </a:p>
      </dgm:t>
    </dgm:pt>
    <dgm:pt modelId="{D3AD6323-1141-4CE7-A866-05C0E0AEC579}" type="sibTrans" cxnId="{58D7F387-EEEB-4BFD-9ECF-3F15B98ACB6B}">
      <dgm:prSet/>
      <dgm:spPr/>
      <dgm:t>
        <a:bodyPr/>
        <a:lstStyle/>
        <a:p>
          <a:endParaRPr lang="en-US"/>
        </a:p>
      </dgm:t>
    </dgm:pt>
    <dgm:pt modelId="{D70E9499-93EC-4DFC-848B-2E35F45E9995}">
      <dgm:prSet phldrT="[Text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Will be in Touchstone in the future</a:t>
          </a:r>
          <a:endParaRPr lang="en-US" dirty="0"/>
        </a:p>
      </dgm:t>
    </dgm:pt>
    <dgm:pt modelId="{51353673-CB7B-4690-B783-287794D57D6B}" type="parTrans" cxnId="{668AC58F-094F-48DE-88A3-DC1E8CC52A17}">
      <dgm:prSet/>
      <dgm:spPr/>
      <dgm:t>
        <a:bodyPr/>
        <a:lstStyle/>
        <a:p>
          <a:endParaRPr lang="en-US"/>
        </a:p>
      </dgm:t>
    </dgm:pt>
    <dgm:pt modelId="{D47D3CD8-31E1-4BD2-9B98-72AFE008B2B0}" type="sibTrans" cxnId="{668AC58F-094F-48DE-88A3-DC1E8CC52A17}">
      <dgm:prSet/>
      <dgm:spPr/>
      <dgm:t>
        <a:bodyPr/>
        <a:lstStyle/>
        <a:p>
          <a:endParaRPr lang="en-US"/>
        </a:p>
      </dgm:t>
    </dgm:pt>
    <dgm:pt modelId="{B08836EC-CC1B-4DB7-9078-F10A51D155FB}">
      <dgm:prSet phldrT="[Text]"/>
      <dgm:spPr/>
      <dgm:t>
        <a:bodyPr/>
        <a:lstStyle/>
        <a:p>
          <a:r>
            <a:rPr lang="en-US" dirty="0" smtClean="0"/>
            <a:t>Deterministic and probabilistic results</a:t>
          </a:r>
          <a:endParaRPr lang="en-US" dirty="0"/>
        </a:p>
      </dgm:t>
    </dgm:pt>
    <dgm:pt modelId="{B93A4E8D-6CF7-463D-99F5-A20BDAD46A3B}" type="parTrans" cxnId="{A859D6F1-1CC8-4E15-BAC1-6C312D11DB34}">
      <dgm:prSet/>
      <dgm:spPr/>
      <dgm:t>
        <a:bodyPr/>
        <a:lstStyle/>
        <a:p>
          <a:endParaRPr lang="en-US"/>
        </a:p>
      </dgm:t>
    </dgm:pt>
    <dgm:pt modelId="{C239A24E-0663-434F-A106-B88BB34B634F}" type="sibTrans" cxnId="{A859D6F1-1CC8-4E15-BAC1-6C312D11DB34}">
      <dgm:prSet/>
      <dgm:spPr/>
      <dgm:t>
        <a:bodyPr/>
        <a:lstStyle/>
        <a:p>
          <a:endParaRPr lang="en-US"/>
        </a:p>
      </dgm:t>
    </dgm:pt>
    <dgm:pt modelId="{E0A876DF-6AAF-457E-8D7F-638564B921D5}">
      <dgm:prSet phldrT="[Text]"/>
      <dgm:spPr/>
      <dgm:t>
        <a:bodyPr/>
        <a:lstStyle/>
        <a:p>
          <a:r>
            <a:rPr lang="en-US" dirty="0" smtClean="0"/>
            <a:t>Framework calibrated to the reported loss from the 2013 Target breach</a:t>
          </a:r>
          <a:endParaRPr lang="en-US" dirty="0"/>
        </a:p>
      </dgm:t>
    </dgm:pt>
    <dgm:pt modelId="{C236A734-97CD-407C-A1A1-581ACAF93CA8}" type="sibTrans" cxnId="{4F98D308-B5D7-4F94-BD8B-CAF6D11DA8AF}">
      <dgm:prSet/>
      <dgm:spPr/>
      <dgm:t>
        <a:bodyPr/>
        <a:lstStyle/>
        <a:p>
          <a:endParaRPr lang="en-US"/>
        </a:p>
      </dgm:t>
    </dgm:pt>
    <dgm:pt modelId="{A9184EE2-75F3-410C-9466-E29CD4BD1C61}" type="parTrans" cxnId="{4F98D308-B5D7-4F94-BD8B-CAF6D11DA8AF}">
      <dgm:prSet/>
      <dgm:spPr/>
      <dgm:t>
        <a:bodyPr/>
        <a:lstStyle/>
        <a:p>
          <a:endParaRPr lang="en-US"/>
        </a:p>
      </dgm:t>
    </dgm:pt>
    <dgm:pt modelId="{6B0AC0C7-BB87-4AA9-AB3D-8FFB7B128936}">
      <dgm:prSet phldrT="[Text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Open data standards schema released and implemented in Touchstone</a:t>
          </a:r>
          <a:endParaRPr lang="en-US" dirty="0"/>
        </a:p>
      </dgm:t>
    </dgm:pt>
    <dgm:pt modelId="{8905723C-F1C1-4C88-AA92-5215E04628C9}" type="parTrans" cxnId="{2E1BA3AD-01E6-4D4A-958B-C96F8E590E83}">
      <dgm:prSet/>
      <dgm:spPr/>
      <dgm:t>
        <a:bodyPr/>
        <a:lstStyle/>
        <a:p>
          <a:endParaRPr lang="en-US"/>
        </a:p>
      </dgm:t>
    </dgm:pt>
    <dgm:pt modelId="{4DB35201-F2BE-4B8C-8A25-19C67D45FB0C}" type="sibTrans" cxnId="{2E1BA3AD-01E6-4D4A-958B-C96F8E590E83}">
      <dgm:prSet/>
      <dgm:spPr/>
      <dgm:t>
        <a:bodyPr/>
        <a:lstStyle/>
        <a:p>
          <a:endParaRPr lang="en-US"/>
        </a:p>
      </dgm:t>
    </dgm:pt>
    <dgm:pt modelId="{EF73DBEF-4100-4B6A-97F1-CC516136BB79}">
      <dgm:prSet phldrT="[Text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Creating a 100K catalog using all available data</a:t>
          </a:r>
          <a:endParaRPr lang="en-US" dirty="0"/>
        </a:p>
      </dgm:t>
    </dgm:pt>
    <dgm:pt modelId="{AF10823C-322D-4FA5-8208-4E7B30BECA5E}" type="parTrans" cxnId="{49C07B25-68FA-4394-9777-CC7ED47FA58C}">
      <dgm:prSet/>
      <dgm:spPr/>
      <dgm:t>
        <a:bodyPr/>
        <a:lstStyle/>
        <a:p>
          <a:endParaRPr lang="en-US"/>
        </a:p>
      </dgm:t>
    </dgm:pt>
    <dgm:pt modelId="{07D63C20-2F8A-4556-97E6-7FBAD0D4E417}" type="sibTrans" cxnId="{49C07B25-68FA-4394-9777-CC7ED47FA58C}">
      <dgm:prSet/>
      <dgm:spPr/>
      <dgm:t>
        <a:bodyPr/>
        <a:lstStyle/>
        <a:p>
          <a:endParaRPr lang="en-US"/>
        </a:p>
      </dgm:t>
    </dgm:pt>
    <dgm:pt modelId="{9EFB2397-B1C9-4340-9BB0-EE1E40CC3043}">
      <dgm:prSet phldrT="[Text]"/>
      <dgm:spPr/>
      <dgm:t>
        <a:bodyPr/>
        <a:lstStyle/>
        <a:p>
          <a:r>
            <a:rPr lang="en-US" dirty="0" smtClean="0"/>
            <a:t>Signed with BitSight</a:t>
          </a:r>
          <a:endParaRPr lang="en-US" dirty="0"/>
        </a:p>
      </dgm:t>
    </dgm:pt>
    <dgm:pt modelId="{1A13C2EC-17A7-42E2-B476-4447BE6B337D}" type="parTrans" cxnId="{CCF2AD80-67AA-488D-8485-3C16E3211174}">
      <dgm:prSet/>
      <dgm:spPr/>
      <dgm:t>
        <a:bodyPr/>
        <a:lstStyle/>
        <a:p>
          <a:endParaRPr lang="en-US"/>
        </a:p>
      </dgm:t>
    </dgm:pt>
    <dgm:pt modelId="{D09BA3F5-5D4C-4D24-8563-3F37F342392C}" type="sibTrans" cxnId="{CCF2AD80-67AA-488D-8485-3C16E3211174}">
      <dgm:prSet/>
      <dgm:spPr/>
      <dgm:t>
        <a:bodyPr/>
        <a:lstStyle/>
        <a:p>
          <a:endParaRPr lang="en-US"/>
        </a:p>
      </dgm:t>
    </dgm:pt>
    <dgm:pt modelId="{BAED5B62-0335-4071-81DF-EDC3A00E494D}">
      <dgm:prSet phldrT="[Text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Relative vulnerabilities between industry, company size, etc.</a:t>
          </a:r>
          <a:endParaRPr lang="en-US" dirty="0"/>
        </a:p>
      </dgm:t>
    </dgm:pt>
    <dgm:pt modelId="{81A16732-B876-4179-9C1F-D5EBA9AD603C}" type="parTrans" cxnId="{46DE5339-B562-4FB6-BE01-F245EEA81921}">
      <dgm:prSet/>
      <dgm:spPr/>
      <dgm:t>
        <a:bodyPr/>
        <a:lstStyle/>
        <a:p>
          <a:endParaRPr lang="en-US"/>
        </a:p>
      </dgm:t>
    </dgm:pt>
    <dgm:pt modelId="{6A74A410-5691-4FF2-9308-7B66BB98E8A0}" type="sibTrans" cxnId="{46DE5339-B562-4FB6-BE01-F245EEA81921}">
      <dgm:prSet/>
      <dgm:spPr/>
      <dgm:t>
        <a:bodyPr/>
        <a:lstStyle/>
        <a:p>
          <a:endParaRPr lang="en-US"/>
        </a:p>
      </dgm:t>
    </dgm:pt>
    <dgm:pt modelId="{5AE32957-FBE9-4C90-A9AE-BC6F51013D86}">
      <dgm:prSet phldrT="[Text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Building a cyber industry exposure database</a:t>
          </a:r>
          <a:endParaRPr lang="en-US" dirty="0"/>
        </a:p>
      </dgm:t>
    </dgm:pt>
    <dgm:pt modelId="{C80B6864-625F-430B-A9B6-2CED62967F3E}" type="parTrans" cxnId="{13BBCC68-B22D-48BF-BC60-F033E3B5ACD0}">
      <dgm:prSet/>
      <dgm:spPr/>
      <dgm:t>
        <a:bodyPr/>
        <a:lstStyle/>
        <a:p>
          <a:endParaRPr lang="en-US"/>
        </a:p>
      </dgm:t>
    </dgm:pt>
    <dgm:pt modelId="{F233DF30-47C3-4BF5-BC77-86065BE444DB}" type="sibTrans" cxnId="{13BBCC68-B22D-48BF-BC60-F033E3B5ACD0}">
      <dgm:prSet/>
      <dgm:spPr/>
      <dgm:t>
        <a:bodyPr/>
        <a:lstStyle/>
        <a:p>
          <a:endParaRPr lang="en-US"/>
        </a:p>
      </dgm:t>
    </dgm:pt>
    <dgm:pt modelId="{0850A33F-0953-4AA0-B322-BD8721DE3224}" type="pres">
      <dgm:prSet presAssocID="{FF213AED-5985-4821-86B8-CB5D871F765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745EBD8-7837-4A6D-86C3-E3299DC4E971}" type="pres">
      <dgm:prSet presAssocID="{D8D72A0B-267F-47B7-900D-4F5E354CC2C4}" presName="horFlow" presStyleCnt="0"/>
      <dgm:spPr/>
      <dgm:t>
        <a:bodyPr/>
        <a:lstStyle/>
        <a:p>
          <a:endParaRPr lang="en-GB"/>
        </a:p>
      </dgm:t>
    </dgm:pt>
    <dgm:pt modelId="{0D072679-F071-4609-ACB9-0F59310AE5E2}" type="pres">
      <dgm:prSet presAssocID="{D8D72A0B-267F-47B7-900D-4F5E354CC2C4}" presName="bigChev" presStyleLbl="node1" presStyleIdx="0" presStyleCnt="5"/>
      <dgm:spPr/>
      <dgm:t>
        <a:bodyPr/>
        <a:lstStyle/>
        <a:p>
          <a:endParaRPr lang="en-US"/>
        </a:p>
      </dgm:t>
    </dgm:pt>
    <dgm:pt modelId="{CF4359A0-2B3D-4249-B77D-14BFEBC9442C}" type="pres">
      <dgm:prSet presAssocID="{AEFAB35D-8828-4A68-A34C-B9F2105DE04E}" presName="parTrans" presStyleCnt="0"/>
      <dgm:spPr/>
      <dgm:t>
        <a:bodyPr/>
        <a:lstStyle/>
        <a:p>
          <a:endParaRPr lang="en-GB"/>
        </a:p>
      </dgm:t>
    </dgm:pt>
    <dgm:pt modelId="{5CF07D2E-C37A-4BCC-AD92-E317A5C53AF7}" type="pres">
      <dgm:prSet presAssocID="{E678125C-E626-4089-9131-867C9B2248B7}" presName="node" presStyleLbl="alignAccFollowNode1" presStyleIdx="0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4D6DD-2C65-407E-A1FC-1782B81437C5}" type="pres">
      <dgm:prSet presAssocID="{3DBD569E-031D-4871-907C-8050DF98F98B}" presName="sibTrans" presStyleCnt="0"/>
      <dgm:spPr/>
      <dgm:t>
        <a:bodyPr/>
        <a:lstStyle/>
        <a:p>
          <a:endParaRPr lang="en-GB"/>
        </a:p>
      </dgm:t>
    </dgm:pt>
    <dgm:pt modelId="{D520F947-72B7-4C27-A8C4-5011EA32A7DE}" type="pres">
      <dgm:prSet presAssocID="{A60CC397-B75C-400F-8739-EE83360430A4}" presName="node" presStyleLbl="alignAccFollowNode1" presStyleIdx="1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1E48C-8716-46E9-AC4A-7D12E45C532A}" type="pres">
      <dgm:prSet presAssocID="{7A1F3138-70A3-45DF-A07D-1B48338D0C51}" presName="sibTrans" presStyleCnt="0"/>
      <dgm:spPr/>
      <dgm:t>
        <a:bodyPr/>
        <a:lstStyle/>
        <a:p>
          <a:endParaRPr lang="en-GB"/>
        </a:p>
      </dgm:t>
    </dgm:pt>
    <dgm:pt modelId="{E3AD08AA-C602-499C-835F-D972F650FA53}" type="pres">
      <dgm:prSet presAssocID="{B093BE5D-C973-4C70-A067-90036EFB8DE5}" presName="node" presStyleLbl="alignAccFollowNode1" presStyleIdx="2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C210C-0D05-4FEA-A796-46264BB66432}" type="pres">
      <dgm:prSet presAssocID="{7A31E384-8755-41E1-86B8-2D8AE179CFFF}" presName="sibTrans" presStyleCnt="0"/>
      <dgm:spPr/>
    </dgm:pt>
    <dgm:pt modelId="{0B09D6B7-FB58-4CC9-9BED-C8EBA2911B13}" type="pres">
      <dgm:prSet presAssocID="{EF73DBEF-4100-4B6A-97F1-CC516136BB79}" presName="node" presStyleLbl="alignAccFollowNode1" presStyleIdx="3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E7235-CE63-4601-8AD4-2FC4F195EDB9}" type="pres">
      <dgm:prSet presAssocID="{D8D72A0B-267F-47B7-900D-4F5E354CC2C4}" presName="vSp" presStyleCnt="0"/>
      <dgm:spPr/>
      <dgm:t>
        <a:bodyPr/>
        <a:lstStyle/>
        <a:p>
          <a:endParaRPr lang="en-GB"/>
        </a:p>
      </dgm:t>
    </dgm:pt>
    <dgm:pt modelId="{4AD4A131-6615-4C35-A0A1-2E4FB9E8BDFB}" type="pres">
      <dgm:prSet presAssocID="{2128F044-F842-4A4F-B884-47FCFE1F567B}" presName="horFlow" presStyleCnt="0"/>
      <dgm:spPr/>
      <dgm:t>
        <a:bodyPr/>
        <a:lstStyle/>
        <a:p>
          <a:endParaRPr lang="en-GB"/>
        </a:p>
      </dgm:t>
    </dgm:pt>
    <dgm:pt modelId="{159B9682-E459-40F8-BAA2-AC9CF7B8CCC5}" type="pres">
      <dgm:prSet presAssocID="{2128F044-F842-4A4F-B884-47FCFE1F567B}" presName="bigChev" presStyleLbl="node1" presStyleIdx="1" presStyleCnt="5"/>
      <dgm:spPr/>
      <dgm:t>
        <a:bodyPr/>
        <a:lstStyle/>
        <a:p>
          <a:endParaRPr lang="en-US"/>
        </a:p>
      </dgm:t>
    </dgm:pt>
    <dgm:pt modelId="{632D4CEB-A460-48B0-AD59-97A11BF8D225}" type="pres">
      <dgm:prSet presAssocID="{9FCC706D-9F2F-4DB3-A448-067C18A365A1}" presName="parTrans" presStyleCnt="0"/>
      <dgm:spPr/>
      <dgm:t>
        <a:bodyPr/>
        <a:lstStyle/>
        <a:p>
          <a:endParaRPr lang="en-GB"/>
        </a:p>
      </dgm:t>
    </dgm:pt>
    <dgm:pt modelId="{E5F3D086-BB45-4871-A3A5-1630E2A35C32}" type="pres">
      <dgm:prSet presAssocID="{8FA9E9AA-DC72-4701-A30F-7143727C73E0}" presName="node" presStyleLbl="alignAccFollowNode1" presStyleIdx="4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CBF7C-864E-41FC-B525-C752EEC4DEF8}" type="pres">
      <dgm:prSet presAssocID="{5D9C1295-58DA-4CEF-9324-6F82BF3D08EF}" presName="sibTrans" presStyleCnt="0"/>
      <dgm:spPr/>
      <dgm:t>
        <a:bodyPr/>
        <a:lstStyle/>
        <a:p>
          <a:endParaRPr lang="en-GB"/>
        </a:p>
      </dgm:t>
    </dgm:pt>
    <dgm:pt modelId="{B05477E2-F4B9-4B08-93CE-88F284C8629B}" type="pres">
      <dgm:prSet presAssocID="{FABAB711-B819-4B7B-A2F3-0B199C0E085E}" presName="node" presStyleLbl="alignAccFollowNode1" presStyleIdx="5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5AB42-9761-4450-9B62-180276110FCE}" type="pres">
      <dgm:prSet presAssocID="{12F7471E-C842-409D-B6C9-BA160CD44A2E}" presName="sibTrans" presStyleCnt="0"/>
      <dgm:spPr/>
      <dgm:t>
        <a:bodyPr/>
        <a:lstStyle/>
        <a:p>
          <a:endParaRPr lang="en-GB"/>
        </a:p>
      </dgm:t>
    </dgm:pt>
    <dgm:pt modelId="{B70E87B4-6F08-48D1-9F91-20A72900BF8E}" type="pres">
      <dgm:prSet presAssocID="{6B0AC0C7-BB87-4AA9-AB3D-8FFB7B128936}" presName="node" presStyleLbl="alignAccFollowNode1" presStyleIdx="6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03D8B-CAAB-48ED-989A-9803B2D2EB72}" type="pres">
      <dgm:prSet presAssocID="{4DB35201-F2BE-4B8C-8A25-19C67D45FB0C}" presName="sibTrans" presStyleCnt="0"/>
      <dgm:spPr/>
    </dgm:pt>
    <dgm:pt modelId="{00DFE280-2A36-4F43-B703-30BD7B23521F}" type="pres">
      <dgm:prSet presAssocID="{5AE32957-FBE9-4C90-A9AE-BC6F51013D86}" presName="node" presStyleLbl="alignAccFollowNode1" presStyleIdx="7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4A125-000F-453D-813A-8D4E199D6131}" type="pres">
      <dgm:prSet presAssocID="{2128F044-F842-4A4F-B884-47FCFE1F567B}" presName="vSp" presStyleCnt="0"/>
      <dgm:spPr/>
      <dgm:t>
        <a:bodyPr/>
        <a:lstStyle/>
        <a:p>
          <a:endParaRPr lang="en-GB"/>
        </a:p>
      </dgm:t>
    </dgm:pt>
    <dgm:pt modelId="{056D47CB-920F-47B4-9230-342BA097D96C}" type="pres">
      <dgm:prSet presAssocID="{9516383E-9D7C-49DA-9EB2-A1B116BBE0CD}" presName="horFlow" presStyleCnt="0"/>
      <dgm:spPr/>
      <dgm:t>
        <a:bodyPr/>
        <a:lstStyle/>
        <a:p>
          <a:endParaRPr lang="en-GB"/>
        </a:p>
      </dgm:t>
    </dgm:pt>
    <dgm:pt modelId="{062EA1DC-3CB2-4B43-878B-9413811B5430}" type="pres">
      <dgm:prSet presAssocID="{9516383E-9D7C-49DA-9EB2-A1B116BBE0CD}" presName="bigChev" presStyleLbl="node1" presStyleIdx="2" presStyleCnt="5"/>
      <dgm:spPr/>
      <dgm:t>
        <a:bodyPr/>
        <a:lstStyle/>
        <a:p>
          <a:endParaRPr lang="en-US"/>
        </a:p>
      </dgm:t>
    </dgm:pt>
    <dgm:pt modelId="{751195C4-5C27-4734-A884-B9DED53C5E42}" type="pres">
      <dgm:prSet presAssocID="{3A102103-35A8-4AE2-AC20-01E55B5D71BF}" presName="parTrans" presStyleCnt="0"/>
      <dgm:spPr/>
      <dgm:t>
        <a:bodyPr/>
        <a:lstStyle/>
        <a:p>
          <a:endParaRPr lang="en-GB"/>
        </a:p>
      </dgm:t>
    </dgm:pt>
    <dgm:pt modelId="{E99B67A9-45B6-4BCA-BF60-FC358FBA79B4}" type="pres">
      <dgm:prSet presAssocID="{E9D08379-B8A6-4A4C-BDFC-D626A19DC7B1}" presName="node" presStyleLbl="alignAccFollowNode1" presStyleIdx="8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C530A-AD91-49BC-AD67-2B109249A7FA}" type="pres">
      <dgm:prSet presAssocID="{1CA7C5C2-A74D-42BA-9275-F80303E46567}" presName="sibTrans" presStyleCnt="0"/>
      <dgm:spPr/>
      <dgm:t>
        <a:bodyPr/>
        <a:lstStyle/>
        <a:p>
          <a:endParaRPr lang="en-GB"/>
        </a:p>
      </dgm:t>
    </dgm:pt>
    <dgm:pt modelId="{D48DAD4D-CCBC-4AF8-8949-6ECC75B6BF34}" type="pres">
      <dgm:prSet presAssocID="{9EFB2397-B1C9-4340-9BB0-EE1E40CC3043}" presName="node" presStyleLbl="alignAccFollowNode1" presStyleIdx="9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16DAE-AEDE-478E-B624-0C9AD422ECE2}" type="pres">
      <dgm:prSet presAssocID="{D09BA3F5-5D4C-4D24-8563-3F37F342392C}" presName="sibTrans" presStyleCnt="0"/>
      <dgm:spPr/>
    </dgm:pt>
    <dgm:pt modelId="{2A3D0459-5E86-48FA-9555-E9B531687F72}" type="pres">
      <dgm:prSet presAssocID="{BAED5B62-0335-4071-81DF-EDC3A00E494D}" presName="node" presStyleLbl="alignAccFollowNode1" presStyleIdx="10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22D53-9029-4512-B1C1-EC9E8ACCA6BD}" type="pres">
      <dgm:prSet presAssocID="{6A74A410-5691-4FF2-9308-7B66BB98E8A0}" presName="sibTrans" presStyleCnt="0"/>
      <dgm:spPr/>
    </dgm:pt>
    <dgm:pt modelId="{F0D0FE6F-9B9D-45CF-BDB1-E19783AB979E}" type="pres">
      <dgm:prSet presAssocID="{2A5337E9-C813-49F4-846E-6774ED60E463}" presName="node" presStyleLbl="alignAccFollowNode1" presStyleIdx="11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F0D1C-9125-40E1-8C81-3E99329837FC}" type="pres">
      <dgm:prSet presAssocID="{9516383E-9D7C-49DA-9EB2-A1B116BBE0CD}" presName="vSp" presStyleCnt="0"/>
      <dgm:spPr/>
      <dgm:t>
        <a:bodyPr/>
        <a:lstStyle/>
        <a:p>
          <a:endParaRPr lang="en-GB"/>
        </a:p>
      </dgm:t>
    </dgm:pt>
    <dgm:pt modelId="{A3B7EF06-BC55-47C5-BFCD-D149C857357B}" type="pres">
      <dgm:prSet presAssocID="{DA30A864-AA92-4F1B-A059-13C75C8FAA23}" presName="horFlow" presStyleCnt="0"/>
      <dgm:spPr/>
      <dgm:t>
        <a:bodyPr/>
        <a:lstStyle/>
        <a:p>
          <a:endParaRPr lang="en-GB"/>
        </a:p>
      </dgm:t>
    </dgm:pt>
    <dgm:pt modelId="{7C8588D0-1E8D-4798-A2D8-4DD7B85EFC8F}" type="pres">
      <dgm:prSet presAssocID="{DA30A864-AA92-4F1B-A059-13C75C8FAA23}" presName="bigChev" presStyleLbl="node1" presStyleIdx="3" presStyleCnt="5"/>
      <dgm:spPr/>
      <dgm:t>
        <a:bodyPr/>
        <a:lstStyle/>
        <a:p>
          <a:endParaRPr lang="en-US"/>
        </a:p>
      </dgm:t>
    </dgm:pt>
    <dgm:pt modelId="{92698065-D78B-4885-80BD-7972268375C0}" type="pres">
      <dgm:prSet presAssocID="{61613B7C-4404-4A21-B463-A7842B8C3D91}" presName="parTrans" presStyleCnt="0"/>
      <dgm:spPr/>
      <dgm:t>
        <a:bodyPr/>
        <a:lstStyle/>
        <a:p>
          <a:endParaRPr lang="en-GB"/>
        </a:p>
      </dgm:t>
    </dgm:pt>
    <dgm:pt modelId="{7436DC8E-11F8-4B69-92AE-4CDC01E2BF23}" type="pres">
      <dgm:prSet presAssocID="{C60DEE8B-C6B9-4D1B-B46D-37101E41B7CE}" presName="node" presStyleLbl="alignAccFollowNode1" presStyleIdx="12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B1C71-326C-4EDD-B061-6DB39ED38CB6}" type="pres">
      <dgm:prSet presAssocID="{4A67D80E-C7D9-4247-A843-C50E127BF487}" presName="sibTrans" presStyleCnt="0"/>
      <dgm:spPr/>
      <dgm:t>
        <a:bodyPr/>
        <a:lstStyle/>
        <a:p>
          <a:endParaRPr lang="en-GB"/>
        </a:p>
      </dgm:t>
    </dgm:pt>
    <dgm:pt modelId="{6FB34B77-4EC5-4CC9-9520-C924FCA0D8EE}" type="pres">
      <dgm:prSet presAssocID="{E0A876DF-6AAF-457E-8D7F-638564B921D5}" presName="node" presStyleLbl="alignAccFollowNode1" presStyleIdx="13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65E47-D1A4-4185-A111-52A773F4247B}" type="pres">
      <dgm:prSet presAssocID="{C236A734-97CD-407C-A1A1-581ACAF93CA8}" presName="sibTrans" presStyleCnt="0"/>
      <dgm:spPr/>
      <dgm:t>
        <a:bodyPr/>
        <a:lstStyle/>
        <a:p>
          <a:endParaRPr lang="en-GB"/>
        </a:p>
      </dgm:t>
    </dgm:pt>
    <dgm:pt modelId="{5E00B83B-E156-48DA-98E5-340C460C9A7D}" type="pres">
      <dgm:prSet presAssocID="{71254577-6CAB-4B87-A421-DD10E54933B9}" presName="node" presStyleLbl="alignAccFollowNode1" presStyleIdx="14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37BB0-DBA1-472A-91AB-22762ECEEF67}" type="pres">
      <dgm:prSet presAssocID="{CBA19718-8C27-421F-A421-AF4FB7EA5CA5}" presName="sibTrans" presStyleCnt="0"/>
      <dgm:spPr/>
      <dgm:t>
        <a:bodyPr/>
        <a:lstStyle/>
        <a:p>
          <a:endParaRPr lang="en-GB"/>
        </a:p>
      </dgm:t>
    </dgm:pt>
    <dgm:pt modelId="{D6C1C038-BB3C-467B-9186-6CB0A4B3C743}" type="pres">
      <dgm:prSet presAssocID="{2EF7E613-053A-40FD-98AF-D2FB25C084D3}" presName="node" presStyleLbl="alignAccFollowNode1" presStyleIdx="15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56640-A92D-4DAB-93B4-60D71C2071BA}" type="pres">
      <dgm:prSet presAssocID="{DA30A864-AA92-4F1B-A059-13C75C8FAA23}" presName="vSp" presStyleCnt="0"/>
      <dgm:spPr/>
      <dgm:t>
        <a:bodyPr/>
        <a:lstStyle/>
        <a:p>
          <a:endParaRPr lang="en-GB"/>
        </a:p>
      </dgm:t>
    </dgm:pt>
    <dgm:pt modelId="{42B62799-9E05-4941-BAEA-D65EFBBCC6CD}" type="pres">
      <dgm:prSet presAssocID="{E5A6811C-3580-46F9-9A8C-94C06F94532E}" presName="horFlow" presStyleCnt="0"/>
      <dgm:spPr/>
      <dgm:t>
        <a:bodyPr/>
        <a:lstStyle/>
        <a:p>
          <a:endParaRPr lang="en-GB"/>
        </a:p>
      </dgm:t>
    </dgm:pt>
    <dgm:pt modelId="{49BE4AB8-0331-4004-BA35-D7E9EDEE24B2}" type="pres">
      <dgm:prSet presAssocID="{E5A6811C-3580-46F9-9A8C-94C06F94532E}" presName="bigChev" presStyleLbl="node1" presStyleIdx="4" presStyleCnt="5"/>
      <dgm:spPr/>
      <dgm:t>
        <a:bodyPr/>
        <a:lstStyle/>
        <a:p>
          <a:endParaRPr lang="en-US"/>
        </a:p>
      </dgm:t>
    </dgm:pt>
    <dgm:pt modelId="{03EDF8CF-9223-4B77-AD75-08D40B97EB4B}" type="pres">
      <dgm:prSet presAssocID="{BDE69BBC-C2D6-41AB-950F-F399D83CD673}" presName="parTrans" presStyleCnt="0"/>
      <dgm:spPr/>
      <dgm:t>
        <a:bodyPr/>
        <a:lstStyle/>
        <a:p>
          <a:endParaRPr lang="en-GB"/>
        </a:p>
      </dgm:t>
    </dgm:pt>
    <dgm:pt modelId="{295473DA-EA20-4053-88F2-834C2502FB5A}" type="pres">
      <dgm:prSet presAssocID="{7EF4765A-49C4-40D7-AEE3-E36471E75363}" presName="node" presStyleLbl="alignAccFollowNode1" presStyleIdx="16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1F9BC-BCC1-4D84-9220-CB9CA9FAC40A}" type="pres">
      <dgm:prSet presAssocID="{D3AD6323-1141-4CE7-A866-05C0E0AEC579}" presName="sibTrans" presStyleCnt="0"/>
      <dgm:spPr/>
      <dgm:t>
        <a:bodyPr/>
        <a:lstStyle/>
        <a:p>
          <a:endParaRPr lang="en-GB"/>
        </a:p>
      </dgm:t>
    </dgm:pt>
    <dgm:pt modelId="{8456ACA7-A5B2-4095-85EC-7BF8449EED51}" type="pres">
      <dgm:prSet presAssocID="{B08836EC-CC1B-4DB7-9078-F10A51D155FB}" presName="node" presStyleLbl="alignAccFollowNode1" presStyleIdx="17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0877B-39BB-4521-8C2C-23BFE1363A6F}" type="pres">
      <dgm:prSet presAssocID="{C239A24E-0663-434F-A106-B88BB34B634F}" presName="sibTrans" presStyleCnt="0"/>
      <dgm:spPr/>
      <dgm:t>
        <a:bodyPr/>
        <a:lstStyle/>
        <a:p>
          <a:endParaRPr lang="en-GB"/>
        </a:p>
      </dgm:t>
    </dgm:pt>
    <dgm:pt modelId="{6003B6BF-3D91-43D5-9EAA-6AD58A34F613}" type="pres">
      <dgm:prSet presAssocID="{D70E9499-93EC-4DFC-848B-2E35F45E9995}" presName="node" presStyleLbl="alignAccFollowNode1" presStyleIdx="18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2DC230-D326-450E-8501-D6022B83F68C}" srcId="{FF213AED-5985-4821-86B8-CB5D871F7658}" destId="{E5A6811C-3580-46F9-9A8C-94C06F94532E}" srcOrd="4" destOrd="0" parTransId="{2B1A95F1-BDDA-468F-AC3F-322F3022EEDD}" sibTransId="{B76AB0A8-976C-4036-BBE0-7D39F6E030A7}"/>
    <dgm:cxn modelId="{F1537472-86D9-429D-8E19-EB42537AFDCF}" type="presOf" srcId="{C60DEE8B-C6B9-4D1B-B46D-37101E41B7CE}" destId="{7436DC8E-11F8-4B69-92AE-4CDC01E2BF23}" srcOrd="0" destOrd="0" presId="urn:microsoft.com/office/officeart/2005/8/layout/lProcess3"/>
    <dgm:cxn modelId="{3D68ACCD-C3BF-41F8-9ADE-CC0290563877}" type="presOf" srcId="{A60CC397-B75C-400F-8739-EE83360430A4}" destId="{D520F947-72B7-4C27-A8C4-5011EA32A7DE}" srcOrd="0" destOrd="0" presId="urn:microsoft.com/office/officeart/2005/8/layout/lProcess3"/>
    <dgm:cxn modelId="{60D55C67-34D4-458F-8E26-957949071FFC}" type="presOf" srcId="{2EF7E613-053A-40FD-98AF-D2FB25C084D3}" destId="{D6C1C038-BB3C-467B-9186-6CB0A4B3C743}" srcOrd="0" destOrd="0" presId="urn:microsoft.com/office/officeart/2005/8/layout/lProcess3"/>
    <dgm:cxn modelId="{E528626E-3532-4E39-874E-E677AC9F1315}" srcId="{2128F044-F842-4A4F-B884-47FCFE1F567B}" destId="{8FA9E9AA-DC72-4701-A30F-7143727C73E0}" srcOrd="0" destOrd="0" parTransId="{9FCC706D-9F2F-4DB3-A448-067C18A365A1}" sibTransId="{5D9C1295-58DA-4CEF-9324-6F82BF3D08EF}"/>
    <dgm:cxn modelId="{5EF7F733-2D1F-473E-8A39-CC92ED75BABC}" type="presOf" srcId="{E5A6811C-3580-46F9-9A8C-94C06F94532E}" destId="{49BE4AB8-0331-4004-BA35-D7E9EDEE24B2}" srcOrd="0" destOrd="0" presId="urn:microsoft.com/office/officeart/2005/8/layout/lProcess3"/>
    <dgm:cxn modelId="{AC41E1A2-66BF-42C1-B352-FEB770D64EAB}" srcId="{FF213AED-5985-4821-86B8-CB5D871F7658}" destId="{9516383E-9D7C-49DA-9EB2-A1B116BBE0CD}" srcOrd="2" destOrd="0" parTransId="{279ED33B-3E69-40E2-857F-502A0DE37AC3}" sibTransId="{DF3CFD34-048A-46ED-965B-E400E2703D17}"/>
    <dgm:cxn modelId="{5FCDEEE2-BA7A-4601-91AA-8DAA50A27C18}" type="presOf" srcId="{BAED5B62-0335-4071-81DF-EDC3A00E494D}" destId="{2A3D0459-5E86-48FA-9555-E9B531687F72}" srcOrd="0" destOrd="0" presId="urn:microsoft.com/office/officeart/2005/8/layout/lProcess3"/>
    <dgm:cxn modelId="{067BE9A6-B387-4036-911E-3D5D384EF38F}" type="presOf" srcId="{D8D72A0B-267F-47B7-900D-4F5E354CC2C4}" destId="{0D072679-F071-4609-ACB9-0F59310AE5E2}" srcOrd="0" destOrd="0" presId="urn:microsoft.com/office/officeart/2005/8/layout/lProcess3"/>
    <dgm:cxn modelId="{4F98D308-B5D7-4F94-BD8B-CAF6D11DA8AF}" srcId="{DA30A864-AA92-4F1B-A059-13C75C8FAA23}" destId="{E0A876DF-6AAF-457E-8D7F-638564B921D5}" srcOrd="1" destOrd="0" parTransId="{A9184EE2-75F3-410C-9466-E29CD4BD1C61}" sibTransId="{C236A734-97CD-407C-A1A1-581ACAF93CA8}"/>
    <dgm:cxn modelId="{A27D26D3-BED0-4B53-87FE-5EBE062E6B8F}" srcId="{FF213AED-5985-4821-86B8-CB5D871F7658}" destId="{2128F044-F842-4A4F-B884-47FCFE1F567B}" srcOrd="1" destOrd="0" parTransId="{303B53D0-4B5A-4E0F-99F3-066D4BDCE413}" sibTransId="{763D0FFC-9ED1-4C48-93F8-166515E66C3C}"/>
    <dgm:cxn modelId="{A7DAF246-A05E-491C-AE26-3D35A7613D49}" srcId="{D8D72A0B-267F-47B7-900D-4F5E354CC2C4}" destId="{A60CC397-B75C-400F-8739-EE83360430A4}" srcOrd="1" destOrd="0" parTransId="{599D7DB0-6BE5-43A5-B928-3758F788A392}" sibTransId="{7A1F3138-70A3-45DF-A07D-1B48338D0C51}"/>
    <dgm:cxn modelId="{6537AB5F-73BC-453E-942A-C6E935624D1B}" srcId="{2128F044-F842-4A4F-B884-47FCFE1F567B}" destId="{FABAB711-B819-4B7B-A2F3-0B199C0E085E}" srcOrd="1" destOrd="0" parTransId="{F5BBE5C7-D84B-45D6-9B74-A83B87128FE5}" sibTransId="{12F7471E-C842-409D-B6C9-BA160CD44A2E}"/>
    <dgm:cxn modelId="{66B25CB9-8ACE-4DD4-9119-A387F30E340B}" srcId="{FF213AED-5985-4821-86B8-CB5D871F7658}" destId="{D8D72A0B-267F-47B7-900D-4F5E354CC2C4}" srcOrd="0" destOrd="0" parTransId="{495DE480-848F-4107-8C67-AD1427C969DE}" sibTransId="{DCB75269-DB87-4AD6-9117-F03153E1B339}"/>
    <dgm:cxn modelId="{4BD2FFF8-7AED-433B-8A9B-9D0824EDCCF0}" srcId="{D8D72A0B-267F-47B7-900D-4F5E354CC2C4}" destId="{E678125C-E626-4089-9131-867C9B2248B7}" srcOrd="0" destOrd="0" parTransId="{AEFAB35D-8828-4A68-A34C-B9F2105DE04E}" sibTransId="{3DBD569E-031D-4871-907C-8050DF98F98B}"/>
    <dgm:cxn modelId="{58D7F387-EEEB-4BFD-9ECF-3F15B98ACB6B}" srcId="{E5A6811C-3580-46F9-9A8C-94C06F94532E}" destId="{7EF4765A-49C4-40D7-AEE3-E36471E75363}" srcOrd="0" destOrd="0" parTransId="{BDE69BBC-C2D6-41AB-950F-F399D83CD673}" sibTransId="{D3AD6323-1141-4CE7-A866-05C0E0AEC579}"/>
    <dgm:cxn modelId="{832EA0F8-FCB2-4398-8D8A-6BBA8F216F86}" type="presOf" srcId="{E9D08379-B8A6-4A4C-BDFC-D626A19DC7B1}" destId="{E99B67A9-45B6-4BCA-BF60-FC358FBA79B4}" srcOrd="0" destOrd="0" presId="urn:microsoft.com/office/officeart/2005/8/layout/lProcess3"/>
    <dgm:cxn modelId="{75425EF3-B018-47CF-BDD2-6E5F1EB12FDE}" type="presOf" srcId="{E678125C-E626-4089-9131-867C9B2248B7}" destId="{5CF07D2E-C37A-4BCC-AD92-E317A5C53AF7}" srcOrd="0" destOrd="0" presId="urn:microsoft.com/office/officeart/2005/8/layout/lProcess3"/>
    <dgm:cxn modelId="{C579C301-EF1B-4353-B532-18F41C35A11C}" type="presOf" srcId="{FABAB711-B819-4B7B-A2F3-0B199C0E085E}" destId="{B05477E2-F4B9-4B08-93CE-88F284C8629B}" srcOrd="0" destOrd="0" presId="urn:microsoft.com/office/officeart/2005/8/layout/lProcess3"/>
    <dgm:cxn modelId="{FCD14A1A-A5CC-421B-8361-4A018441F2AE}" type="presOf" srcId="{DA30A864-AA92-4F1B-A059-13C75C8FAA23}" destId="{7C8588D0-1E8D-4798-A2D8-4DD7B85EFC8F}" srcOrd="0" destOrd="0" presId="urn:microsoft.com/office/officeart/2005/8/layout/lProcess3"/>
    <dgm:cxn modelId="{B1FA8D5D-A15C-4296-9B07-08799A610C2D}" srcId="{FF213AED-5985-4821-86B8-CB5D871F7658}" destId="{DA30A864-AA92-4F1B-A059-13C75C8FAA23}" srcOrd="3" destOrd="0" parTransId="{CA237288-0204-470D-BAD0-AC08AAF9D52A}" sibTransId="{5B87F272-157F-40E3-8B60-ABB623D97B70}"/>
    <dgm:cxn modelId="{319D84EF-EB06-4F8F-8BF2-7CA3B6BA8F31}" type="presOf" srcId="{8FA9E9AA-DC72-4701-A30F-7143727C73E0}" destId="{E5F3D086-BB45-4871-A3A5-1630E2A35C32}" srcOrd="0" destOrd="0" presId="urn:microsoft.com/office/officeart/2005/8/layout/lProcess3"/>
    <dgm:cxn modelId="{29D200AA-0A70-42E4-BF73-1B8AC6FEFE12}" srcId="{9516383E-9D7C-49DA-9EB2-A1B116BBE0CD}" destId="{E9D08379-B8A6-4A4C-BDFC-D626A19DC7B1}" srcOrd="0" destOrd="0" parTransId="{3A102103-35A8-4AE2-AC20-01E55B5D71BF}" sibTransId="{1CA7C5C2-A74D-42BA-9275-F80303E46567}"/>
    <dgm:cxn modelId="{DD75BF58-2278-4BF6-9B83-114EB265A7A7}" srcId="{DA30A864-AA92-4F1B-A059-13C75C8FAA23}" destId="{C60DEE8B-C6B9-4D1B-B46D-37101E41B7CE}" srcOrd="0" destOrd="0" parTransId="{61613B7C-4404-4A21-B463-A7842B8C3D91}" sibTransId="{4A67D80E-C7D9-4247-A843-C50E127BF487}"/>
    <dgm:cxn modelId="{700BA5FE-AF4D-49A7-80E2-53DA8CCD7C24}" type="presOf" srcId="{5AE32957-FBE9-4C90-A9AE-BC6F51013D86}" destId="{00DFE280-2A36-4F43-B703-30BD7B23521F}" srcOrd="0" destOrd="0" presId="urn:microsoft.com/office/officeart/2005/8/layout/lProcess3"/>
    <dgm:cxn modelId="{D8F812E6-BD7B-442A-95C3-407EC523DD4C}" type="presOf" srcId="{E0A876DF-6AAF-457E-8D7F-638564B921D5}" destId="{6FB34B77-4EC5-4CC9-9520-C924FCA0D8EE}" srcOrd="0" destOrd="0" presId="urn:microsoft.com/office/officeart/2005/8/layout/lProcess3"/>
    <dgm:cxn modelId="{8117066B-E922-4416-926B-5C7A48377ABE}" srcId="{D8D72A0B-267F-47B7-900D-4F5E354CC2C4}" destId="{B093BE5D-C973-4C70-A067-90036EFB8DE5}" srcOrd="2" destOrd="0" parTransId="{C177A1E6-BDE2-44F7-8428-7A92F6ADEF3C}" sibTransId="{7A31E384-8755-41E1-86B8-2D8AE179CFFF}"/>
    <dgm:cxn modelId="{A859D6F1-1CC8-4E15-BAC1-6C312D11DB34}" srcId="{E5A6811C-3580-46F9-9A8C-94C06F94532E}" destId="{B08836EC-CC1B-4DB7-9078-F10A51D155FB}" srcOrd="1" destOrd="0" parTransId="{B93A4E8D-6CF7-463D-99F5-A20BDAD46A3B}" sibTransId="{C239A24E-0663-434F-A106-B88BB34B634F}"/>
    <dgm:cxn modelId="{5D5B89FB-CCF3-49C7-9598-FEDA0D7B517C}" type="presOf" srcId="{B08836EC-CC1B-4DB7-9078-F10A51D155FB}" destId="{8456ACA7-A5B2-4095-85EC-7BF8449EED51}" srcOrd="0" destOrd="0" presId="urn:microsoft.com/office/officeart/2005/8/layout/lProcess3"/>
    <dgm:cxn modelId="{CCF2AD80-67AA-488D-8485-3C16E3211174}" srcId="{9516383E-9D7C-49DA-9EB2-A1B116BBE0CD}" destId="{9EFB2397-B1C9-4340-9BB0-EE1E40CC3043}" srcOrd="1" destOrd="0" parTransId="{1A13C2EC-17A7-42E2-B476-4447BE6B337D}" sibTransId="{D09BA3F5-5D4C-4D24-8563-3F37F342392C}"/>
    <dgm:cxn modelId="{2E1BA3AD-01E6-4D4A-958B-C96F8E590E83}" srcId="{2128F044-F842-4A4F-B884-47FCFE1F567B}" destId="{6B0AC0C7-BB87-4AA9-AB3D-8FFB7B128936}" srcOrd="2" destOrd="0" parTransId="{8905723C-F1C1-4C88-AA92-5215E04628C9}" sibTransId="{4DB35201-F2BE-4B8C-8A25-19C67D45FB0C}"/>
    <dgm:cxn modelId="{668AC58F-094F-48DE-88A3-DC1E8CC52A17}" srcId="{E5A6811C-3580-46F9-9A8C-94C06F94532E}" destId="{D70E9499-93EC-4DFC-848B-2E35F45E9995}" srcOrd="2" destOrd="0" parTransId="{51353673-CB7B-4690-B783-287794D57D6B}" sibTransId="{D47D3CD8-31E1-4BD2-9B98-72AFE008B2B0}"/>
    <dgm:cxn modelId="{C392BF3D-9A89-4A2B-9BF1-AA1E35E2C152}" srcId="{DA30A864-AA92-4F1B-A059-13C75C8FAA23}" destId="{71254577-6CAB-4B87-A421-DD10E54933B9}" srcOrd="2" destOrd="0" parTransId="{8C5C2AA8-CB6F-47FA-82E0-63CCC3768F15}" sibTransId="{CBA19718-8C27-421F-A421-AF4FB7EA5CA5}"/>
    <dgm:cxn modelId="{03BB5F8E-FF21-4967-8BEF-A60750AED28C}" type="presOf" srcId="{2A5337E9-C813-49F4-846E-6774ED60E463}" destId="{F0D0FE6F-9B9D-45CF-BDB1-E19783AB979E}" srcOrd="0" destOrd="0" presId="urn:microsoft.com/office/officeart/2005/8/layout/lProcess3"/>
    <dgm:cxn modelId="{13BBCC68-B22D-48BF-BC60-F033E3B5ACD0}" srcId="{2128F044-F842-4A4F-B884-47FCFE1F567B}" destId="{5AE32957-FBE9-4C90-A9AE-BC6F51013D86}" srcOrd="3" destOrd="0" parTransId="{C80B6864-625F-430B-A9B6-2CED62967F3E}" sibTransId="{F233DF30-47C3-4BF5-BC77-86065BE444DB}"/>
    <dgm:cxn modelId="{CDE364C9-41D3-4D14-8D04-0F95A37D8F54}" type="presOf" srcId="{9516383E-9D7C-49DA-9EB2-A1B116BBE0CD}" destId="{062EA1DC-3CB2-4B43-878B-9413811B5430}" srcOrd="0" destOrd="0" presId="urn:microsoft.com/office/officeart/2005/8/layout/lProcess3"/>
    <dgm:cxn modelId="{FC20032A-EC1F-43C0-949B-06F979329095}" type="presOf" srcId="{2128F044-F842-4A4F-B884-47FCFE1F567B}" destId="{159B9682-E459-40F8-BAA2-AC9CF7B8CCC5}" srcOrd="0" destOrd="0" presId="urn:microsoft.com/office/officeart/2005/8/layout/lProcess3"/>
    <dgm:cxn modelId="{A0AE2B38-65AB-49C2-B345-595E302C08BD}" type="presOf" srcId="{7EF4765A-49C4-40D7-AEE3-E36471E75363}" destId="{295473DA-EA20-4053-88F2-834C2502FB5A}" srcOrd="0" destOrd="0" presId="urn:microsoft.com/office/officeart/2005/8/layout/lProcess3"/>
    <dgm:cxn modelId="{46DE5339-B562-4FB6-BE01-F245EEA81921}" srcId="{9516383E-9D7C-49DA-9EB2-A1B116BBE0CD}" destId="{BAED5B62-0335-4071-81DF-EDC3A00E494D}" srcOrd="2" destOrd="0" parTransId="{81A16732-B876-4179-9C1F-D5EBA9AD603C}" sibTransId="{6A74A410-5691-4FF2-9308-7B66BB98E8A0}"/>
    <dgm:cxn modelId="{CB40F787-4E16-42FE-A5A6-49E910EEB47B}" srcId="{DA30A864-AA92-4F1B-A059-13C75C8FAA23}" destId="{2EF7E613-053A-40FD-98AF-D2FB25C084D3}" srcOrd="3" destOrd="0" parTransId="{E90A5914-EA94-4674-B45C-AA6DC28BA326}" sibTransId="{2A911A80-4BC5-4247-9B55-75B47ABCA176}"/>
    <dgm:cxn modelId="{D9A0B629-3ECF-4D70-8978-FBC3F0917ABB}" type="presOf" srcId="{EF73DBEF-4100-4B6A-97F1-CC516136BB79}" destId="{0B09D6B7-FB58-4CC9-9BED-C8EBA2911B13}" srcOrd="0" destOrd="0" presId="urn:microsoft.com/office/officeart/2005/8/layout/lProcess3"/>
    <dgm:cxn modelId="{2AC6A03E-0703-4E50-951D-A50DEEB156BF}" type="presOf" srcId="{9EFB2397-B1C9-4340-9BB0-EE1E40CC3043}" destId="{D48DAD4D-CCBC-4AF8-8949-6ECC75B6BF34}" srcOrd="0" destOrd="0" presId="urn:microsoft.com/office/officeart/2005/8/layout/lProcess3"/>
    <dgm:cxn modelId="{89913AFA-D090-4B65-B496-20F6FB44E294}" type="presOf" srcId="{71254577-6CAB-4B87-A421-DD10E54933B9}" destId="{5E00B83B-E156-48DA-98E5-340C460C9A7D}" srcOrd="0" destOrd="0" presId="urn:microsoft.com/office/officeart/2005/8/layout/lProcess3"/>
    <dgm:cxn modelId="{6CC27087-7EE3-4758-88CC-0F89B6F3730C}" type="presOf" srcId="{B093BE5D-C973-4C70-A067-90036EFB8DE5}" destId="{E3AD08AA-C602-499C-835F-D972F650FA53}" srcOrd="0" destOrd="0" presId="urn:microsoft.com/office/officeart/2005/8/layout/lProcess3"/>
    <dgm:cxn modelId="{FA03F31D-8F26-420B-9C6C-A8FDE7B558CE}" type="presOf" srcId="{D70E9499-93EC-4DFC-848B-2E35F45E9995}" destId="{6003B6BF-3D91-43D5-9EAA-6AD58A34F613}" srcOrd="0" destOrd="0" presId="urn:microsoft.com/office/officeart/2005/8/layout/lProcess3"/>
    <dgm:cxn modelId="{49C07B25-68FA-4394-9777-CC7ED47FA58C}" srcId="{D8D72A0B-267F-47B7-900D-4F5E354CC2C4}" destId="{EF73DBEF-4100-4B6A-97F1-CC516136BB79}" srcOrd="3" destOrd="0" parTransId="{AF10823C-322D-4FA5-8208-4E7B30BECA5E}" sibTransId="{07D63C20-2F8A-4556-97E6-7FBAD0D4E417}"/>
    <dgm:cxn modelId="{A60A6A19-9B83-4D49-99B3-AFE608AD70AC}" type="presOf" srcId="{6B0AC0C7-BB87-4AA9-AB3D-8FFB7B128936}" destId="{B70E87B4-6F08-48D1-9F91-20A72900BF8E}" srcOrd="0" destOrd="0" presId="urn:microsoft.com/office/officeart/2005/8/layout/lProcess3"/>
    <dgm:cxn modelId="{30059CA8-3185-4ABC-BCCF-B81F104F927A}" type="presOf" srcId="{FF213AED-5985-4821-86B8-CB5D871F7658}" destId="{0850A33F-0953-4AA0-B322-BD8721DE3224}" srcOrd="0" destOrd="0" presId="urn:microsoft.com/office/officeart/2005/8/layout/lProcess3"/>
    <dgm:cxn modelId="{C1AF58D9-8215-4F40-97B0-404EC72EB303}" srcId="{9516383E-9D7C-49DA-9EB2-A1B116BBE0CD}" destId="{2A5337E9-C813-49F4-846E-6774ED60E463}" srcOrd="3" destOrd="0" parTransId="{DDC5A302-CBE1-41DD-ABD4-9FE8CA4D9F99}" sibTransId="{576D3D26-FF6C-4694-82EE-890E32FAE897}"/>
    <dgm:cxn modelId="{1BED5ADF-6401-45DF-B96F-3768CA8EABE6}" type="presParOf" srcId="{0850A33F-0953-4AA0-B322-BD8721DE3224}" destId="{6745EBD8-7837-4A6D-86C3-E3299DC4E971}" srcOrd="0" destOrd="0" presId="urn:microsoft.com/office/officeart/2005/8/layout/lProcess3"/>
    <dgm:cxn modelId="{2CBEFBD9-F053-4C36-8405-63E00B40F71D}" type="presParOf" srcId="{6745EBD8-7837-4A6D-86C3-E3299DC4E971}" destId="{0D072679-F071-4609-ACB9-0F59310AE5E2}" srcOrd="0" destOrd="0" presId="urn:microsoft.com/office/officeart/2005/8/layout/lProcess3"/>
    <dgm:cxn modelId="{C2E3FC0B-87F1-490E-81DE-969DFC68FD14}" type="presParOf" srcId="{6745EBD8-7837-4A6D-86C3-E3299DC4E971}" destId="{CF4359A0-2B3D-4249-B77D-14BFEBC9442C}" srcOrd="1" destOrd="0" presId="urn:microsoft.com/office/officeart/2005/8/layout/lProcess3"/>
    <dgm:cxn modelId="{F8500211-F509-437E-946F-9F15B57CCA10}" type="presParOf" srcId="{6745EBD8-7837-4A6D-86C3-E3299DC4E971}" destId="{5CF07D2E-C37A-4BCC-AD92-E317A5C53AF7}" srcOrd="2" destOrd="0" presId="urn:microsoft.com/office/officeart/2005/8/layout/lProcess3"/>
    <dgm:cxn modelId="{CD3D3CC0-1C5E-46E5-B43A-890179E11ADF}" type="presParOf" srcId="{6745EBD8-7837-4A6D-86C3-E3299DC4E971}" destId="{7D14D6DD-2C65-407E-A1FC-1782B81437C5}" srcOrd="3" destOrd="0" presId="urn:microsoft.com/office/officeart/2005/8/layout/lProcess3"/>
    <dgm:cxn modelId="{6A7711DB-47EF-421E-9260-322F0D362B14}" type="presParOf" srcId="{6745EBD8-7837-4A6D-86C3-E3299DC4E971}" destId="{D520F947-72B7-4C27-A8C4-5011EA32A7DE}" srcOrd="4" destOrd="0" presId="urn:microsoft.com/office/officeart/2005/8/layout/lProcess3"/>
    <dgm:cxn modelId="{3B4B824A-0103-4364-BA1D-784ABBE3CDC0}" type="presParOf" srcId="{6745EBD8-7837-4A6D-86C3-E3299DC4E971}" destId="{6701E48C-8716-46E9-AC4A-7D12E45C532A}" srcOrd="5" destOrd="0" presId="urn:microsoft.com/office/officeart/2005/8/layout/lProcess3"/>
    <dgm:cxn modelId="{E3622227-9B49-415E-A207-CD0C58522479}" type="presParOf" srcId="{6745EBD8-7837-4A6D-86C3-E3299DC4E971}" destId="{E3AD08AA-C602-499C-835F-D972F650FA53}" srcOrd="6" destOrd="0" presId="urn:microsoft.com/office/officeart/2005/8/layout/lProcess3"/>
    <dgm:cxn modelId="{EF3DFA0B-EC0E-47E8-A407-5E42ABF7C319}" type="presParOf" srcId="{6745EBD8-7837-4A6D-86C3-E3299DC4E971}" destId="{6CFC210C-0D05-4FEA-A796-46264BB66432}" srcOrd="7" destOrd="0" presId="urn:microsoft.com/office/officeart/2005/8/layout/lProcess3"/>
    <dgm:cxn modelId="{828E8F21-05B2-41EA-A871-B300AA356A2F}" type="presParOf" srcId="{6745EBD8-7837-4A6D-86C3-E3299DC4E971}" destId="{0B09D6B7-FB58-4CC9-9BED-C8EBA2911B13}" srcOrd="8" destOrd="0" presId="urn:microsoft.com/office/officeart/2005/8/layout/lProcess3"/>
    <dgm:cxn modelId="{D1396017-A26D-4A76-88BA-8D2C2E90A71D}" type="presParOf" srcId="{0850A33F-0953-4AA0-B322-BD8721DE3224}" destId="{7F0E7235-CE63-4601-8AD4-2FC4F195EDB9}" srcOrd="1" destOrd="0" presId="urn:microsoft.com/office/officeart/2005/8/layout/lProcess3"/>
    <dgm:cxn modelId="{C8D818DA-AFA2-4F8F-AC64-D209E88FB995}" type="presParOf" srcId="{0850A33F-0953-4AA0-B322-BD8721DE3224}" destId="{4AD4A131-6615-4C35-A0A1-2E4FB9E8BDFB}" srcOrd="2" destOrd="0" presId="urn:microsoft.com/office/officeart/2005/8/layout/lProcess3"/>
    <dgm:cxn modelId="{80937B6F-B25E-4429-9E42-DA0C32DF6D02}" type="presParOf" srcId="{4AD4A131-6615-4C35-A0A1-2E4FB9E8BDFB}" destId="{159B9682-E459-40F8-BAA2-AC9CF7B8CCC5}" srcOrd="0" destOrd="0" presId="urn:microsoft.com/office/officeart/2005/8/layout/lProcess3"/>
    <dgm:cxn modelId="{0E5318CA-89EC-45B7-AD2D-B43A786CB414}" type="presParOf" srcId="{4AD4A131-6615-4C35-A0A1-2E4FB9E8BDFB}" destId="{632D4CEB-A460-48B0-AD59-97A11BF8D225}" srcOrd="1" destOrd="0" presId="urn:microsoft.com/office/officeart/2005/8/layout/lProcess3"/>
    <dgm:cxn modelId="{8141AA29-AA6C-4D59-AC3C-E77FF05AAC6E}" type="presParOf" srcId="{4AD4A131-6615-4C35-A0A1-2E4FB9E8BDFB}" destId="{E5F3D086-BB45-4871-A3A5-1630E2A35C32}" srcOrd="2" destOrd="0" presId="urn:microsoft.com/office/officeart/2005/8/layout/lProcess3"/>
    <dgm:cxn modelId="{82B2FF9E-808F-4D9C-80B8-541E2A73780C}" type="presParOf" srcId="{4AD4A131-6615-4C35-A0A1-2E4FB9E8BDFB}" destId="{EE9CBF7C-864E-41FC-B525-C752EEC4DEF8}" srcOrd="3" destOrd="0" presId="urn:microsoft.com/office/officeart/2005/8/layout/lProcess3"/>
    <dgm:cxn modelId="{E7971EDF-12F2-4256-8F30-2888983D8E22}" type="presParOf" srcId="{4AD4A131-6615-4C35-A0A1-2E4FB9E8BDFB}" destId="{B05477E2-F4B9-4B08-93CE-88F284C8629B}" srcOrd="4" destOrd="0" presId="urn:microsoft.com/office/officeart/2005/8/layout/lProcess3"/>
    <dgm:cxn modelId="{D6A5D487-6971-45B8-92FE-F85108EF4255}" type="presParOf" srcId="{4AD4A131-6615-4C35-A0A1-2E4FB9E8BDFB}" destId="{A8B5AB42-9761-4450-9B62-180276110FCE}" srcOrd="5" destOrd="0" presId="urn:microsoft.com/office/officeart/2005/8/layout/lProcess3"/>
    <dgm:cxn modelId="{6C097A00-6EF5-4F65-A99D-7B48D9B11207}" type="presParOf" srcId="{4AD4A131-6615-4C35-A0A1-2E4FB9E8BDFB}" destId="{B70E87B4-6F08-48D1-9F91-20A72900BF8E}" srcOrd="6" destOrd="0" presId="urn:microsoft.com/office/officeart/2005/8/layout/lProcess3"/>
    <dgm:cxn modelId="{298DDC99-EFB0-429B-BC11-CCE506825E25}" type="presParOf" srcId="{4AD4A131-6615-4C35-A0A1-2E4FB9E8BDFB}" destId="{83603D8B-CAAB-48ED-989A-9803B2D2EB72}" srcOrd="7" destOrd="0" presId="urn:microsoft.com/office/officeart/2005/8/layout/lProcess3"/>
    <dgm:cxn modelId="{9980AA25-67E9-4A0C-AE62-64DEB389E648}" type="presParOf" srcId="{4AD4A131-6615-4C35-A0A1-2E4FB9E8BDFB}" destId="{00DFE280-2A36-4F43-B703-30BD7B23521F}" srcOrd="8" destOrd="0" presId="urn:microsoft.com/office/officeart/2005/8/layout/lProcess3"/>
    <dgm:cxn modelId="{FB5DDC55-D48D-43C4-A278-2D9BB7EC662A}" type="presParOf" srcId="{0850A33F-0953-4AA0-B322-BD8721DE3224}" destId="{4524A125-000F-453D-813A-8D4E199D6131}" srcOrd="3" destOrd="0" presId="urn:microsoft.com/office/officeart/2005/8/layout/lProcess3"/>
    <dgm:cxn modelId="{256827A2-BEF8-45CE-A248-6AF1EBDF1072}" type="presParOf" srcId="{0850A33F-0953-4AA0-B322-BD8721DE3224}" destId="{056D47CB-920F-47B4-9230-342BA097D96C}" srcOrd="4" destOrd="0" presId="urn:microsoft.com/office/officeart/2005/8/layout/lProcess3"/>
    <dgm:cxn modelId="{672B0F11-4E9F-4A8A-889B-3841257E4F77}" type="presParOf" srcId="{056D47CB-920F-47B4-9230-342BA097D96C}" destId="{062EA1DC-3CB2-4B43-878B-9413811B5430}" srcOrd="0" destOrd="0" presId="urn:microsoft.com/office/officeart/2005/8/layout/lProcess3"/>
    <dgm:cxn modelId="{5B442E75-70F7-4D9A-9B25-7673EB9D61B7}" type="presParOf" srcId="{056D47CB-920F-47B4-9230-342BA097D96C}" destId="{751195C4-5C27-4734-A884-B9DED53C5E42}" srcOrd="1" destOrd="0" presId="urn:microsoft.com/office/officeart/2005/8/layout/lProcess3"/>
    <dgm:cxn modelId="{E68B6D97-89E5-434C-9E22-BA68BB2CFD82}" type="presParOf" srcId="{056D47CB-920F-47B4-9230-342BA097D96C}" destId="{E99B67A9-45B6-4BCA-BF60-FC358FBA79B4}" srcOrd="2" destOrd="0" presId="urn:microsoft.com/office/officeart/2005/8/layout/lProcess3"/>
    <dgm:cxn modelId="{A78B64BA-9565-4BA4-A7DD-058C8AA91963}" type="presParOf" srcId="{056D47CB-920F-47B4-9230-342BA097D96C}" destId="{28AC530A-AD91-49BC-AD67-2B109249A7FA}" srcOrd="3" destOrd="0" presId="urn:microsoft.com/office/officeart/2005/8/layout/lProcess3"/>
    <dgm:cxn modelId="{C2E8E442-4E8B-496D-B34D-4240250C6F2B}" type="presParOf" srcId="{056D47CB-920F-47B4-9230-342BA097D96C}" destId="{D48DAD4D-CCBC-4AF8-8949-6ECC75B6BF34}" srcOrd="4" destOrd="0" presId="urn:microsoft.com/office/officeart/2005/8/layout/lProcess3"/>
    <dgm:cxn modelId="{DF7BC824-4921-4C7C-89C9-C87450B6693D}" type="presParOf" srcId="{056D47CB-920F-47B4-9230-342BA097D96C}" destId="{CFE16DAE-AEDE-478E-B624-0C9AD422ECE2}" srcOrd="5" destOrd="0" presId="urn:microsoft.com/office/officeart/2005/8/layout/lProcess3"/>
    <dgm:cxn modelId="{130DB28A-3922-4D1F-BD86-8BA664C9F7ED}" type="presParOf" srcId="{056D47CB-920F-47B4-9230-342BA097D96C}" destId="{2A3D0459-5E86-48FA-9555-E9B531687F72}" srcOrd="6" destOrd="0" presId="urn:microsoft.com/office/officeart/2005/8/layout/lProcess3"/>
    <dgm:cxn modelId="{06722E17-105E-4884-A80A-51B3155F5168}" type="presParOf" srcId="{056D47CB-920F-47B4-9230-342BA097D96C}" destId="{C0F22D53-9029-4512-B1C1-EC9E8ACCA6BD}" srcOrd="7" destOrd="0" presId="urn:microsoft.com/office/officeart/2005/8/layout/lProcess3"/>
    <dgm:cxn modelId="{D2E4F224-A1E6-46A5-8FE0-9B483B883E4D}" type="presParOf" srcId="{056D47CB-920F-47B4-9230-342BA097D96C}" destId="{F0D0FE6F-9B9D-45CF-BDB1-E19783AB979E}" srcOrd="8" destOrd="0" presId="urn:microsoft.com/office/officeart/2005/8/layout/lProcess3"/>
    <dgm:cxn modelId="{C959822A-973A-4CDC-A669-0013DC44A790}" type="presParOf" srcId="{0850A33F-0953-4AA0-B322-BD8721DE3224}" destId="{9D6F0D1C-9125-40E1-8C81-3E99329837FC}" srcOrd="5" destOrd="0" presId="urn:microsoft.com/office/officeart/2005/8/layout/lProcess3"/>
    <dgm:cxn modelId="{21256087-8652-46C3-B514-CEBDA265E7A3}" type="presParOf" srcId="{0850A33F-0953-4AA0-B322-BD8721DE3224}" destId="{A3B7EF06-BC55-47C5-BFCD-D149C857357B}" srcOrd="6" destOrd="0" presId="urn:microsoft.com/office/officeart/2005/8/layout/lProcess3"/>
    <dgm:cxn modelId="{36C2E01F-2C85-44B3-B1E0-442A063E4507}" type="presParOf" srcId="{A3B7EF06-BC55-47C5-BFCD-D149C857357B}" destId="{7C8588D0-1E8D-4798-A2D8-4DD7B85EFC8F}" srcOrd="0" destOrd="0" presId="urn:microsoft.com/office/officeart/2005/8/layout/lProcess3"/>
    <dgm:cxn modelId="{18581851-EBD2-4845-B280-DB23490DE630}" type="presParOf" srcId="{A3B7EF06-BC55-47C5-BFCD-D149C857357B}" destId="{92698065-D78B-4885-80BD-7972268375C0}" srcOrd="1" destOrd="0" presId="urn:microsoft.com/office/officeart/2005/8/layout/lProcess3"/>
    <dgm:cxn modelId="{3554679A-2BB3-458D-8AEF-A6D458E39C05}" type="presParOf" srcId="{A3B7EF06-BC55-47C5-BFCD-D149C857357B}" destId="{7436DC8E-11F8-4B69-92AE-4CDC01E2BF23}" srcOrd="2" destOrd="0" presId="urn:microsoft.com/office/officeart/2005/8/layout/lProcess3"/>
    <dgm:cxn modelId="{A1881C32-9047-42A7-B822-B0FEDCDBC435}" type="presParOf" srcId="{A3B7EF06-BC55-47C5-BFCD-D149C857357B}" destId="{1DBB1C71-326C-4EDD-B061-6DB39ED38CB6}" srcOrd="3" destOrd="0" presId="urn:microsoft.com/office/officeart/2005/8/layout/lProcess3"/>
    <dgm:cxn modelId="{5FA50055-14C8-4835-8E6F-EA71E339B6F0}" type="presParOf" srcId="{A3B7EF06-BC55-47C5-BFCD-D149C857357B}" destId="{6FB34B77-4EC5-4CC9-9520-C924FCA0D8EE}" srcOrd="4" destOrd="0" presId="urn:microsoft.com/office/officeart/2005/8/layout/lProcess3"/>
    <dgm:cxn modelId="{992BD8BF-4F84-4AAE-9FF6-A7B4A4FB6FA3}" type="presParOf" srcId="{A3B7EF06-BC55-47C5-BFCD-D149C857357B}" destId="{B1565E47-D1A4-4185-A111-52A773F4247B}" srcOrd="5" destOrd="0" presId="urn:microsoft.com/office/officeart/2005/8/layout/lProcess3"/>
    <dgm:cxn modelId="{3756F8B1-9088-4BA9-889F-0B863F81ACB8}" type="presParOf" srcId="{A3B7EF06-BC55-47C5-BFCD-D149C857357B}" destId="{5E00B83B-E156-48DA-98E5-340C460C9A7D}" srcOrd="6" destOrd="0" presId="urn:microsoft.com/office/officeart/2005/8/layout/lProcess3"/>
    <dgm:cxn modelId="{8A60DCED-44EA-4731-8332-11C144F30FAC}" type="presParOf" srcId="{A3B7EF06-BC55-47C5-BFCD-D149C857357B}" destId="{BF537BB0-DBA1-472A-91AB-22762ECEEF67}" srcOrd="7" destOrd="0" presId="urn:microsoft.com/office/officeart/2005/8/layout/lProcess3"/>
    <dgm:cxn modelId="{1E32B568-BDB1-4061-8D84-E7FB9F700BD9}" type="presParOf" srcId="{A3B7EF06-BC55-47C5-BFCD-D149C857357B}" destId="{D6C1C038-BB3C-467B-9186-6CB0A4B3C743}" srcOrd="8" destOrd="0" presId="urn:microsoft.com/office/officeart/2005/8/layout/lProcess3"/>
    <dgm:cxn modelId="{2F93FC34-2D31-46ED-B377-56C54E248777}" type="presParOf" srcId="{0850A33F-0953-4AA0-B322-BD8721DE3224}" destId="{FF256640-A92D-4DAB-93B4-60D71C2071BA}" srcOrd="7" destOrd="0" presId="urn:microsoft.com/office/officeart/2005/8/layout/lProcess3"/>
    <dgm:cxn modelId="{C1FF594D-F9C2-4626-88B1-EC16A2B7E190}" type="presParOf" srcId="{0850A33F-0953-4AA0-B322-BD8721DE3224}" destId="{42B62799-9E05-4941-BAEA-D65EFBBCC6CD}" srcOrd="8" destOrd="0" presId="urn:microsoft.com/office/officeart/2005/8/layout/lProcess3"/>
    <dgm:cxn modelId="{B659B15E-C86F-448D-9A52-5A72213B2AD2}" type="presParOf" srcId="{42B62799-9E05-4941-BAEA-D65EFBBCC6CD}" destId="{49BE4AB8-0331-4004-BA35-D7E9EDEE24B2}" srcOrd="0" destOrd="0" presId="urn:microsoft.com/office/officeart/2005/8/layout/lProcess3"/>
    <dgm:cxn modelId="{710F8573-36C5-4DAA-82EA-60DCE6E3561E}" type="presParOf" srcId="{42B62799-9E05-4941-BAEA-D65EFBBCC6CD}" destId="{03EDF8CF-9223-4B77-AD75-08D40B97EB4B}" srcOrd="1" destOrd="0" presId="urn:microsoft.com/office/officeart/2005/8/layout/lProcess3"/>
    <dgm:cxn modelId="{9646F567-45FD-42BE-984F-C0A5540996F9}" type="presParOf" srcId="{42B62799-9E05-4941-BAEA-D65EFBBCC6CD}" destId="{295473DA-EA20-4053-88F2-834C2502FB5A}" srcOrd="2" destOrd="0" presId="urn:microsoft.com/office/officeart/2005/8/layout/lProcess3"/>
    <dgm:cxn modelId="{A13AE637-DF04-48DC-99AF-90DA691937C1}" type="presParOf" srcId="{42B62799-9E05-4941-BAEA-D65EFBBCC6CD}" destId="{12D1F9BC-BCC1-4D84-9220-CB9CA9FAC40A}" srcOrd="3" destOrd="0" presId="urn:microsoft.com/office/officeart/2005/8/layout/lProcess3"/>
    <dgm:cxn modelId="{D16B7D00-B676-43FD-B3FB-20BBAE109327}" type="presParOf" srcId="{42B62799-9E05-4941-BAEA-D65EFBBCC6CD}" destId="{8456ACA7-A5B2-4095-85EC-7BF8449EED51}" srcOrd="4" destOrd="0" presId="urn:microsoft.com/office/officeart/2005/8/layout/lProcess3"/>
    <dgm:cxn modelId="{C30200F7-9CE5-489D-9987-1C8B693E5D60}" type="presParOf" srcId="{42B62799-9E05-4941-BAEA-D65EFBBCC6CD}" destId="{8E00877B-39BB-4521-8C2C-23BFE1363A6F}" srcOrd="5" destOrd="0" presId="urn:microsoft.com/office/officeart/2005/8/layout/lProcess3"/>
    <dgm:cxn modelId="{EA6E4B78-9154-4ECD-912B-640100A5B7BD}" type="presParOf" srcId="{42B62799-9E05-4941-BAEA-D65EFBBCC6CD}" destId="{6003B6BF-3D91-43D5-9EAA-6AD58A34F613}" srcOrd="6" destOrd="0" presId="urn:microsoft.com/office/officeart/2005/8/layout/lProcess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C6090-60D8-47F2-A847-D552FED7D526}">
      <dsp:nvSpPr>
        <dsp:cNvPr id="0" name=""/>
        <dsp:cNvSpPr/>
      </dsp:nvSpPr>
      <dsp:spPr>
        <a:xfrm>
          <a:off x="0" y="517175"/>
          <a:ext cx="8077200" cy="332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666496" rIns="626880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Overview of the cyber market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AIR modeling framework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Data partners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Cyber data standards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Roadmap</a:t>
          </a:r>
          <a:endParaRPr lang="en-US" sz="3200" kern="1200" dirty="0"/>
        </a:p>
      </dsp:txBody>
      <dsp:txXfrm>
        <a:off x="0" y="517175"/>
        <a:ext cx="8077200" cy="3326400"/>
      </dsp:txXfrm>
    </dsp:sp>
    <dsp:sp modelId="{997E3FD9-B9F0-4693-A60C-72152A12B549}">
      <dsp:nvSpPr>
        <dsp:cNvPr id="0" name=""/>
        <dsp:cNvSpPr/>
      </dsp:nvSpPr>
      <dsp:spPr>
        <a:xfrm>
          <a:off x="403860" y="44855"/>
          <a:ext cx="5654040" cy="944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AIR Model for Cyber Risk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974" y="90969"/>
        <a:ext cx="5561812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0750A-1B5C-49D9-B2B2-749F85DACC38}">
      <dsp:nvSpPr>
        <dsp:cNvPr id="0" name=""/>
        <dsp:cNvSpPr/>
      </dsp:nvSpPr>
      <dsp:spPr>
        <a:xfrm>
          <a:off x="0" y="67865"/>
          <a:ext cx="2738437" cy="16430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ISO Cyber Program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7865"/>
        <a:ext cx="2738437" cy="1643062"/>
      </dsp:txXfrm>
    </dsp:sp>
    <dsp:sp modelId="{2ACE0866-927A-4EB9-A18D-D142EE2342E6}">
      <dsp:nvSpPr>
        <dsp:cNvPr id="0" name=""/>
        <dsp:cNvSpPr/>
      </dsp:nvSpPr>
      <dsp:spPr>
        <a:xfrm>
          <a:off x="3012281" y="67865"/>
          <a:ext cx="2738437" cy="1643062"/>
        </a:xfrm>
        <a:prstGeom prst="rect">
          <a:avLst/>
        </a:prstGeom>
        <a:gradFill rotWithShape="0">
          <a:gsLst>
            <a:gs pos="0">
              <a:schemeClr val="accent5">
                <a:hueOff val="-1785704"/>
                <a:satOff val="9642"/>
                <a:lumOff val="6863"/>
                <a:alphaOff val="0"/>
                <a:shade val="51000"/>
                <a:satMod val="130000"/>
              </a:schemeClr>
            </a:gs>
            <a:gs pos="80000">
              <a:schemeClr val="accent5">
                <a:hueOff val="-1785704"/>
                <a:satOff val="9642"/>
                <a:lumOff val="6863"/>
                <a:alphaOff val="0"/>
                <a:shade val="93000"/>
                <a:satMod val="130000"/>
              </a:schemeClr>
            </a:gs>
            <a:gs pos="100000">
              <a:schemeClr val="accent5">
                <a:hueOff val="-1785704"/>
                <a:satOff val="9642"/>
                <a:lumOff val="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Argus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12281" y="67865"/>
        <a:ext cx="2738437" cy="1643062"/>
      </dsp:txXfrm>
    </dsp:sp>
    <dsp:sp modelId="{D8083F96-37F6-474C-8711-A176C601A9CB}">
      <dsp:nvSpPr>
        <dsp:cNvPr id="0" name=""/>
        <dsp:cNvSpPr/>
      </dsp:nvSpPr>
      <dsp:spPr>
        <a:xfrm>
          <a:off x="6024562" y="67865"/>
          <a:ext cx="2738437" cy="1643062"/>
        </a:xfrm>
        <a:prstGeom prst="rect">
          <a:avLst/>
        </a:prstGeom>
        <a:gradFill rotWithShape="0">
          <a:gsLst>
            <a:gs pos="0">
              <a:schemeClr val="accent5">
                <a:hueOff val="-3571408"/>
                <a:satOff val="19285"/>
                <a:lumOff val="13725"/>
                <a:alphaOff val="0"/>
                <a:shade val="51000"/>
                <a:satMod val="130000"/>
              </a:schemeClr>
            </a:gs>
            <a:gs pos="80000">
              <a:schemeClr val="accent5">
                <a:hueOff val="-3571408"/>
                <a:satOff val="19285"/>
                <a:lumOff val="13725"/>
                <a:alphaOff val="0"/>
                <a:shade val="93000"/>
                <a:satMod val="130000"/>
              </a:schemeClr>
            </a:gs>
            <a:gs pos="100000">
              <a:schemeClr val="accent5">
                <a:hueOff val="-3571408"/>
                <a:satOff val="19285"/>
                <a:lumOff val="13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Cyber Forum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24562" y="67865"/>
        <a:ext cx="2738437" cy="1643062"/>
      </dsp:txXfrm>
    </dsp:sp>
    <dsp:sp modelId="{9FBCF6CA-9711-48DF-8499-0B4C23448A46}">
      <dsp:nvSpPr>
        <dsp:cNvPr id="0" name=""/>
        <dsp:cNvSpPr/>
      </dsp:nvSpPr>
      <dsp:spPr>
        <a:xfrm>
          <a:off x="1506140" y="1984771"/>
          <a:ext cx="2738437" cy="1643062"/>
        </a:xfrm>
        <a:prstGeom prst="rect">
          <a:avLst/>
        </a:prstGeom>
        <a:gradFill rotWithShape="0">
          <a:gsLst>
            <a:gs pos="0">
              <a:schemeClr val="accent5">
                <a:hueOff val="-5357113"/>
                <a:satOff val="28927"/>
                <a:lumOff val="20588"/>
                <a:alphaOff val="0"/>
                <a:shade val="51000"/>
                <a:satMod val="130000"/>
              </a:schemeClr>
            </a:gs>
            <a:gs pos="80000">
              <a:schemeClr val="accent5">
                <a:hueOff val="-5357113"/>
                <a:satOff val="28927"/>
                <a:lumOff val="20588"/>
                <a:alphaOff val="0"/>
                <a:shade val="93000"/>
                <a:satMod val="130000"/>
              </a:schemeClr>
            </a:gs>
            <a:gs pos="100000">
              <a:schemeClr val="accent5">
                <a:hueOff val="-5357113"/>
                <a:satOff val="28927"/>
                <a:lumOff val="20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Information Sharing and Analysis Centers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6140" y="1984771"/>
        <a:ext cx="2738437" cy="1643062"/>
      </dsp:txXfrm>
    </dsp:sp>
    <dsp:sp modelId="{222BE2CB-45CA-4559-A6DA-A8BBFEC3CC56}">
      <dsp:nvSpPr>
        <dsp:cNvPr id="0" name=""/>
        <dsp:cNvSpPr/>
      </dsp:nvSpPr>
      <dsp:spPr>
        <a:xfrm>
          <a:off x="4518421" y="1984771"/>
          <a:ext cx="2738437" cy="1643062"/>
        </a:xfrm>
        <a:prstGeom prst="rect">
          <a:avLst/>
        </a:prstGeom>
        <a:gradFill rotWithShape="0">
          <a:gsLst>
            <a:gs pos="0">
              <a:schemeClr val="accent5">
                <a:hueOff val="-7142817"/>
                <a:satOff val="38569"/>
                <a:lumOff val="27450"/>
                <a:alphaOff val="0"/>
                <a:shade val="51000"/>
                <a:satMod val="130000"/>
              </a:schemeClr>
            </a:gs>
            <a:gs pos="80000">
              <a:schemeClr val="accent5">
                <a:hueOff val="-7142817"/>
                <a:satOff val="38569"/>
                <a:lumOff val="27450"/>
                <a:alphaOff val="0"/>
                <a:shade val="93000"/>
                <a:satMod val="130000"/>
              </a:schemeClr>
            </a:gs>
            <a:gs pos="100000">
              <a:schemeClr val="accent5">
                <a:hueOff val="-7142817"/>
                <a:satOff val="38569"/>
                <a:lumOff val="274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Maplecroft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18421" y="1984771"/>
        <a:ext cx="2738437" cy="1643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273D6-9A6F-4F7C-94A9-674ECE35C791}">
      <dsp:nvSpPr>
        <dsp:cNvPr id="0" name=""/>
        <dsp:cNvSpPr/>
      </dsp:nvSpPr>
      <dsp:spPr>
        <a:xfrm>
          <a:off x="2388732" y="620867"/>
          <a:ext cx="4137935" cy="4137935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5">
            <a:hueOff val="-7142817"/>
            <a:satOff val="38569"/>
            <a:lumOff val="274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D755E-15BB-46C5-A5D5-BDF36B701527}">
      <dsp:nvSpPr>
        <dsp:cNvPr id="0" name=""/>
        <dsp:cNvSpPr/>
      </dsp:nvSpPr>
      <dsp:spPr>
        <a:xfrm>
          <a:off x="2388732" y="620867"/>
          <a:ext cx="4137935" cy="4137935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5">
            <a:hueOff val="-5357113"/>
            <a:satOff val="28927"/>
            <a:lumOff val="20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E93DE-0150-45AA-AF44-A747DF9B52F7}">
      <dsp:nvSpPr>
        <dsp:cNvPr id="0" name=""/>
        <dsp:cNvSpPr/>
      </dsp:nvSpPr>
      <dsp:spPr>
        <a:xfrm>
          <a:off x="2388732" y="620867"/>
          <a:ext cx="4137935" cy="4137935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5">
            <a:hueOff val="-3571408"/>
            <a:satOff val="19285"/>
            <a:lumOff val="1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708ED-3445-4853-920A-D79E302A7A12}">
      <dsp:nvSpPr>
        <dsp:cNvPr id="0" name=""/>
        <dsp:cNvSpPr/>
      </dsp:nvSpPr>
      <dsp:spPr>
        <a:xfrm>
          <a:off x="2388732" y="620867"/>
          <a:ext cx="4137935" cy="4137935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5">
            <a:hueOff val="-1785704"/>
            <a:satOff val="9642"/>
            <a:lumOff val="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54727-E4EE-4BC8-9B1B-8416213F4FC7}">
      <dsp:nvSpPr>
        <dsp:cNvPr id="0" name=""/>
        <dsp:cNvSpPr/>
      </dsp:nvSpPr>
      <dsp:spPr>
        <a:xfrm>
          <a:off x="2388732" y="620867"/>
          <a:ext cx="4137935" cy="4137935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45FA5-0990-4D4C-A1E7-4D893A4EA3C3}">
      <dsp:nvSpPr>
        <dsp:cNvPr id="0" name=""/>
        <dsp:cNvSpPr/>
      </dsp:nvSpPr>
      <dsp:spPr>
        <a:xfrm>
          <a:off x="3338090" y="1569673"/>
          <a:ext cx="2239218" cy="224032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Cyber Insurance Record</a:t>
          </a:r>
        </a:p>
      </dsp:txBody>
      <dsp:txXfrm>
        <a:off x="3666016" y="1897761"/>
        <a:ext cx="1583366" cy="1584147"/>
      </dsp:txXfrm>
    </dsp:sp>
    <dsp:sp modelId="{C9F91F86-A52B-475B-94FE-C139F96BCDA2}">
      <dsp:nvSpPr>
        <dsp:cNvPr id="0" name=""/>
        <dsp:cNvSpPr/>
      </dsp:nvSpPr>
      <dsp:spPr>
        <a:xfrm>
          <a:off x="3791112" y="2274"/>
          <a:ext cx="1333174" cy="1333174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Company</a:t>
          </a:r>
          <a:r>
            <a:rPr lang="en-GB" sz="1300" kern="1200" dirty="0" smtClean="0"/>
            <a:t> </a:t>
          </a:r>
          <a:r>
            <a:rPr lang="en-GB" sz="1300" b="1" kern="1200" dirty="0" smtClean="0"/>
            <a:t>Information</a:t>
          </a:r>
          <a:endParaRPr lang="en-GB" sz="1300" b="1" kern="1200" dirty="0"/>
        </a:p>
      </dsp:txBody>
      <dsp:txXfrm>
        <a:off x="3986351" y="197513"/>
        <a:ext cx="942696" cy="942696"/>
      </dsp:txXfrm>
    </dsp:sp>
    <dsp:sp modelId="{5A7FB2F1-8594-407E-8237-B0FBFD10A839}">
      <dsp:nvSpPr>
        <dsp:cNvPr id="0" name=""/>
        <dsp:cNvSpPr/>
      </dsp:nvSpPr>
      <dsp:spPr>
        <a:xfrm>
          <a:off x="5713172" y="1398732"/>
          <a:ext cx="1333174" cy="1333174"/>
        </a:xfrm>
        <a:prstGeom prst="ellipse">
          <a:avLst/>
        </a:prstGeom>
        <a:solidFill>
          <a:srgbClr val="307A2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Insurance Coverages</a:t>
          </a:r>
          <a:endParaRPr lang="en-GB" sz="1300" b="1" kern="1200" dirty="0"/>
        </a:p>
      </dsp:txBody>
      <dsp:txXfrm>
        <a:off x="5908411" y="1593971"/>
        <a:ext cx="942696" cy="942696"/>
      </dsp:txXfrm>
    </dsp:sp>
    <dsp:sp modelId="{2B7A80CE-ED8B-436A-B6A9-C9449C10D7F2}">
      <dsp:nvSpPr>
        <dsp:cNvPr id="0" name=""/>
        <dsp:cNvSpPr/>
      </dsp:nvSpPr>
      <dsp:spPr>
        <a:xfrm>
          <a:off x="4979011" y="3658249"/>
          <a:ext cx="1333174" cy="1333174"/>
        </a:xfrm>
        <a:prstGeom prst="ellipse">
          <a:avLst/>
        </a:prstGeom>
        <a:solidFill>
          <a:srgbClr val="709E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Data</a:t>
          </a:r>
          <a:endParaRPr lang="en-GB" sz="1300" b="1" kern="1200" dirty="0"/>
        </a:p>
      </dsp:txBody>
      <dsp:txXfrm>
        <a:off x="5174250" y="3853488"/>
        <a:ext cx="942696" cy="942696"/>
      </dsp:txXfrm>
    </dsp:sp>
    <dsp:sp modelId="{0E6160FE-F5CE-443C-8D56-2B7D6303F851}">
      <dsp:nvSpPr>
        <dsp:cNvPr id="0" name=""/>
        <dsp:cNvSpPr/>
      </dsp:nvSpPr>
      <dsp:spPr>
        <a:xfrm>
          <a:off x="2603214" y="3658249"/>
          <a:ext cx="1333174" cy="1333174"/>
        </a:xfrm>
        <a:prstGeom prst="ellipse">
          <a:avLst/>
        </a:prstGeom>
        <a:solidFill>
          <a:srgbClr val="C5B2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Assets / Storage</a:t>
          </a:r>
          <a:endParaRPr lang="en-GB" sz="1300" b="1" kern="1200" dirty="0"/>
        </a:p>
      </dsp:txBody>
      <dsp:txXfrm>
        <a:off x="2798453" y="3853488"/>
        <a:ext cx="942696" cy="942696"/>
      </dsp:txXfrm>
    </dsp:sp>
    <dsp:sp modelId="{0E449D5C-E9F7-404A-8A13-8724406EA50E}">
      <dsp:nvSpPr>
        <dsp:cNvPr id="0" name=""/>
        <dsp:cNvSpPr/>
      </dsp:nvSpPr>
      <dsp:spPr>
        <a:xfrm>
          <a:off x="1869052" y="1398732"/>
          <a:ext cx="1333174" cy="1333174"/>
        </a:xfrm>
        <a:prstGeom prst="ellipse">
          <a:avLst/>
        </a:prstGeom>
        <a:solidFill>
          <a:srgbClr val="E96D1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Transfer</a:t>
          </a:r>
          <a:endParaRPr lang="en-GB" sz="1300" b="1" kern="1200" dirty="0"/>
        </a:p>
      </dsp:txBody>
      <dsp:txXfrm>
        <a:off x="2064291" y="1593971"/>
        <a:ext cx="942696" cy="9426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C4BAB-200D-4C77-98C3-545EE2725EC6}">
      <dsp:nvSpPr>
        <dsp:cNvPr id="0" name=""/>
        <dsp:cNvSpPr/>
      </dsp:nvSpPr>
      <dsp:spPr>
        <a:xfrm>
          <a:off x="0" y="323343"/>
          <a:ext cx="8208912" cy="3320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07A2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354076" rIns="6371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Security Breach Expense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Security Breach Liability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Business Interruption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b="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Fines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Replacement of Electronic Data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Website Publishing Liability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Programming Errors and Omissions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Extortion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Public Relations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Physical</a:t>
          </a:r>
          <a:endParaRPr lang="en-US" sz="1700" b="0" kern="1200" dirty="0"/>
        </a:p>
      </dsp:txBody>
      <dsp:txXfrm>
        <a:off x="0" y="323343"/>
        <a:ext cx="8208912" cy="3320100"/>
      </dsp:txXfrm>
    </dsp:sp>
    <dsp:sp modelId="{620D9987-D48F-4943-8A4C-CA061132F11A}">
      <dsp:nvSpPr>
        <dsp:cNvPr id="0" name=""/>
        <dsp:cNvSpPr/>
      </dsp:nvSpPr>
      <dsp:spPr>
        <a:xfrm>
          <a:off x="410445" y="72422"/>
          <a:ext cx="5746238" cy="501840"/>
        </a:xfrm>
        <a:prstGeom prst="roundRect">
          <a:avLst/>
        </a:prstGeom>
        <a:solidFill>
          <a:srgbClr val="307A2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Insurance Coverages</a:t>
          </a:r>
          <a:endParaRPr lang="en-US" sz="17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4943" y="96920"/>
        <a:ext cx="5697242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7" y="-30163"/>
            <a:ext cx="30384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4" tIns="0" rIns="19154" bIns="0" numCol="1" anchor="t" anchorCtr="0" compatLnSpc="1">
            <a:prstTxWarp prst="textNoShape">
              <a:avLst/>
            </a:prstTxWarp>
          </a:bodyPr>
          <a:lstStyle>
            <a:lvl1pPr algn="r" defTabSz="958591" eaLnBrk="0" hangingPunct="0">
              <a:spcBef>
                <a:spcPct val="0"/>
              </a:spcBef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67775"/>
            <a:ext cx="30384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4" tIns="0" rIns="19154" bIns="0" numCol="1" anchor="b" anchorCtr="0" compatLnSpc="1">
            <a:prstTxWarp prst="textNoShape">
              <a:avLst/>
            </a:prstTxWarp>
          </a:bodyPr>
          <a:lstStyle>
            <a:lvl1pPr defTabSz="958591" eaLnBrk="0" hangingPunct="0">
              <a:spcBef>
                <a:spcPct val="0"/>
              </a:spcBef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30163"/>
            <a:ext cx="30384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4" tIns="0" rIns="19154" bIns="0" numCol="1" anchor="t" anchorCtr="0" compatLnSpc="1">
            <a:prstTxWarp prst="textNoShape">
              <a:avLst/>
            </a:prstTxWarp>
          </a:bodyPr>
          <a:lstStyle>
            <a:lvl1pPr defTabSz="958591" eaLnBrk="0" hangingPunct="0">
              <a:spcBef>
                <a:spcPct val="0"/>
              </a:spcBef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81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>
            <a:lvl1pPr defTabSz="931610" eaLnBrk="0" hangingPunct="0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7" y="2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>
            <a:lvl1pPr algn="r" defTabSz="931610" eaLnBrk="0" hangingPunct="0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7038" y="692150"/>
            <a:ext cx="6157912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0" y="4387850"/>
            <a:ext cx="5140325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55077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b" anchorCtr="0" compatLnSpc="1">
            <a:prstTxWarp prst="textNoShape">
              <a:avLst/>
            </a:prstTxWarp>
          </a:bodyPr>
          <a:lstStyle>
            <a:lvl1pPr defTabSz="931610" eaLnBrk="0" hangingPunct="0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7" y="8855077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b" anchorCtr="0" compatLnSpc="1">
            <a:prstTxWarp prst="textNoShape">
              <a:avLst/>
            </a:prstTxWarp>
          </a:bodyPr>
          <a:lstStyle>
            <a:lvl1pPr algn="r" defTabSz="931610" eaLnBrk="0" hangingPunct="0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E5E2A93D-1382-4725-B402-163849BEE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52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40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6725" algn="l" defTabSz="9540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3450" algn="l" defTabSz="9540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1763" algn="l" defTabSz="9540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68488" algn="l" defTabSz="9540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C9FB9-7D9E-499D-A6C2-878B01DF250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9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2A93D-1382-4725-B402-163849BEE29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73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2A93D-1382-4725-B402-163849BEE29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26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Types of Transfer include:</a:t>
            </a:r>
            <a:r>
              <a:rPr lang="en-US" sz="1200" kern="1200" baseline="0" dirty="0" smtClean="0"/>
              <a:t> </a:t>
            </a:r>
            <a:r>
              <a:rPr lang="en-US" sz="1200" kern="1200" dirty="0" smtClean="0"/>
              <a:t>- Web Application,</a:t>
            </a:r>
            <a:r>
              <a:rPr lang="en-US" sz="1200" kern="1200" baseline="0" dirty="0" smtClean="0"/>
              <a:t> </a:t>
            </a:r>
            <a:r>
              <a:rPr lang="en-US" sz="1200" kern="1200" dirty="0" smtClean="0"/>
              <a:t>Email, Vendor,</a:t>
            </a:r>
            <a:r>
              <a:rPr lang="en-US" sz="1200" kern="1200" baseline="0" dirty="0" smtClean="0"/>
              <a:t> </a:t>
            </a:r>
            <a:r>
              <a:rPr lang="en-US" sz="1200" kern="1200" dirty="0" smtClean="0"/>
              <a:t>Intranet, Point-of-sale network,</a:t>
            </a:r>
            <a:r>
              <a:rPr lang="en-US" sz="1200" kern="1200" baseline="0" dirty="0" smtClean="0"/>
              <a:t> </a:t>
            </a:r>
            <a:r>
              <a:rPr lang="en-US" sz="1200" kern="1200" dirty="0" smtClean="0"/>
              <a:t>FTP, SCADA</a:t>
            </a:r>
          </a:p>
          <a:p>
            <a:endParaRPr lang="en-GB" dirty="0" smtClean="0"/>
          </a:p>
          <a:p>
            <a:r>
              <a:rPr lang="en-GB" dirty="0" smtClean="0"/>
              <a:t>-- again replacement</a:t>
            </a:r>
            <a:r>
              <a:rPr lang="en-GB" baseline="0" dirty="0" smtClean="0"/>
              <a:t> value – BI, Fixed recovery costs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2A93D-1382-4725-B402-163849BEE29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67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Unknown functions/fields are key, since many clients may not be able to collect each bit of information</a:t>
            </a:r>
          </a:p>
          <a:p>
            <a:r>
              <a:rPr lang="en-US" dirty="0" smtClean="0"/>
              <a:t>Talk about life insurance ads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2A93D-1382-4725-B402-163849BEE29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2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2A93D-1382-4725-B402-163849BEE29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39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NetDiligence study 2013 (N=88)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C9FB9-7D9E-499D-A6C2-878B01DF250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5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Perfect Storm:</a:t>
            </a:r>
          </a:p>
          <a:p>
            <a:pPr marL="698830" lvl="1"/>
            <a:r>
              <a:rPr lang="en-US" sz="1600" dirty="0"/>
              <a:t>The Organization for Economic Cooperation and Development (OECD) worries about “perfect storm conditions” in which “two different cyber-events occur at the same time, or a cyber-event tak[es] place during some other form of disaster or attack”.</a:t>
            </a:r>
          </a:p>
          <a:p>
            <a:r>
              <a:rPr lang="en-US" dirty="0" smtClean="0"/>
              <a:t>Directed Attack Against Energy Industry</a:t>
            </a:r>
          </a:p>
          <a:p>
            <a:pPr marL="698830" lvl="1"/>
            <a:r>
              <a:rPr lang="en-US" sz="1600" dirty="0"/>
              <a:t>Emergency shutdown controls are too easily bypassed, potentially leading to a release of oil or gas, which could quickly create a fire or explosion.</a:t>
            </a:r>
          </a:p>
          <a:p>
            <a:pPr marL="698830" lvl="1"/>
            <a:r>
              <a:rPr lang="en-US" sz="1600" dirty="0"/>
              <a:t>In the US, 40% of cyber-attacks on critical infrastructure assets in 2012 were aimed at energy assets.</a:t>
            </a:r>
          </a:p>
          <a:p>
            <a:r>
              <a:rPr lang="en-US" dirty="0" smtClean="0"/>
              <a:t>Understand correlation between policies</a:t>
            </a:r>
          </a:p>
          <a:p>
            <a:pPr lvl="1"/>
            <a:r>
              <a:rPr lang="en-US" dirty="0" smtClean="0"/>
              <a:t>Carriers don’t understand correlations between insureds that exist due to the use of cloud service providers</a:t>
            </a:r>
          </a:p>
          <a:p>
            <a:r>
              <a:rPr lang="en-US" dirty="0" smtClean="0"/>
              <a:t>Understand cyber “Hurricane Andrew” </a:t>
            </a:r>
          </a:p>
          <a:p>
            <a:pPr lvl="1"/>
            <a:r>
              <a:rPr lang="en-US" dirty="0" smtClean="0"/>
              <a:t>A large cyber event affecting many insureds simultaneously</a:t>
            </a:r>
          </a:p>
          <a:p>
            <a:pPr lvl="1"/>
            <a:r>
              <a:rPr lang="en-US" dirty="0" smtClean="0"/>
              <a:t>don’t know what a large cyber event that affects many policy holders simultaneously would look like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C9FB9-7D9E-499D-A6C2-878B01DF250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5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C9FB9-7D9E-499D-A6C2-878B01DF25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47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C9FB9-7D9E-499D-A6C2-878B01DF25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7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0838" y="687388"/>
            <a:ext cx="6245225" cy="3513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29125"/>
            <a:ext cx="5194300" cy="41989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C9FB9-7D9E-499D-A6C2-878B01DF250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2A93D-1382-4725-B402-163849BEE29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0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2A93D-1382-4725-B402-163849BEE29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00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2A93D-1382-4725-B402-163849BEE29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05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2A93D-1382-4725-B402-163849BEE29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2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_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77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2286000"/>
            <a:ext cx="7543800" cy="10287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r">
              <a:defRPr sz="4800" baseline="0">
                <a:solidFill>
                  <a:srgbClr val="5F5F60"/>
                </a:solidFill>
              </a:defRPr>
            </a:lvl1pPr>
          </a:lstStyle>
          <a:p>
            <a:r>
              <a:rPr lang="en-US" dirty="0" smtClean="0"/>
              <a:t>Title Slide: two lines max</a:t>
            </a:r>
            <a:br>
              <a:rPr lang="en-US" dirty="0" smtClean="0"/>
            </a:br>
            <a:r>
              <a:rPr lang="en-US" dirty="0" smtClean="0"/>
              <a:t>Font will change to fit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0" y="3829050"/>
            <a:ext cx="5410200" cy="342900"/>
          </a:xfrm>
        </p:spPr>
        <p:txBody>
          <a:bodyPr lIns="0" tIns="0" rIns="0" bIns="0">
            <a:normAutofit/>
          </a:bodyPr>
          <a:lstStyle>
            <a:lvl1pPr algn="r">
              <a:defRPr sz="1400" b="0" i="1" baseline="0">
                <a:solidFill>
                  <a:srgbClr val="5F5F60"/>
                </a:solidFill>
              </a:defRPr>
            </a:lvl1pPr>
          </a:lstStyle>
          <a:p>
            <a:pPr lvl="0"/>
            <a:r>
              <a:rPr lang="en-US" dirty="0" smtClean="0"/>
              <a:t>Presenters: Name </a:t>
            </a:r>
            <a:r>
              <a:rPr lang="en-US" dirty="0" err="1" smtClean="0"/>
              <a:t>Lastname</a:t>
            </a:r>
            <a:r>
              <a:rPr lang="en-US" dirty="0" smtClean="0"/>
              <a:t>, Name </a:t>
            </a:r>
            <a:r>
              <a:rPr lang="en-US" dirty="0" err="1" smtClean="0"/>
              <a:t>Lastname</a:t>
            </a:r>
            <a:r>
              <a:rPr lang="en-US" dirty="0" smtClean="0"/>
              <a:t>, Name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3314700"/>
            <a:ext cx="8382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19" y="4374942"/>
            <a:ext cx="2602281" cy="39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4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d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078" y="1428752"/>
            <a:ext cx="8061722" cy="3257549"/>
          </a:xfrm>
        </p:spPr>
        <p:txBody>
          <a:bodyPr numCol="2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5078" y="914400"/>
            <a:ext cx="8061722" cy="400050"/>
          </a:xfrm>
        </p:spPr>
        <p:txBody>
          <a:bodyPr numCol="2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>
                <a:solidFill>
                  <a:schemeClr val="accent1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 smtClean="0"/>
              <a:t>Click to edit Title</a:t>
            </a:r>
          </a:p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6200" y="142495"/>
            <a:ext cx="7162800" cy="594122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algn="l">
              <a:lnSpc>
                <a:spcPct val="80000"/>
              </a:lnSpc>
              <a:defRPr sz="2400" b="0" i="0" cap="none" spc="0">
                <a:solidFill>
                  <a:srgbClr val="262626"/>
                </a:solidFill>
              </a:defRPr>
            </a:lvl1pPr>
          </a:lstStyle>
          <a:p>
            <a:r>
              <a:rPr lang="en-US" dirty="0" smtClean="0"/>
              <a:t>Slide Title: 2 Lines, 68 Characters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736854"/>
            <a:ext cx="7315200" cy="822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1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9100" y="285750"/>
            <a:ext cx="8305800" cy="4286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36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05200" y="285750"/>
            <a:ext cx="5295900" cy="4286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285750"/>
            <a:ext cx="2971800" cy="4286250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25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9100" y="285750"/>
            <a:ext cx="83058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057650"/>
            <a:ext cx="8382000" cy="457200"/>
          </a:xfrm>
        </p:spPr>
        <p:txBody>
          <a:bodyPr/>
          <a:lstStyle>
            <a:lvl1pPr algn="ctr">
              <a:defRPr>
                <a:solidFill>
                  <a:srgbClr val="2D2D2D"/>
                </a:solidFill>
              </a:defRPr>
            </a:lvl1pPr>
          </a:lstStyle>
          <a:p>
            <a:pPr lvl="0"/>
            <a:r>
              <a:rPr lang="en-US" dirty="0" smtClean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236096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774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800350"/>
            <a:ext cx="8382000" cy="971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219" y="2800351"/>
            <a:ext cx="7772400" cy="93106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divider: two lines max</a:t>
            </a:r>
            <a:br>
              <a:rPr lang="en-US" dirty="0" smtClean="0"/>
            </a:br>
            <a:r>
              <a:rPr lang="en-US" dirty="0" smtClean="0"/>
              <a:t>Font will change to fit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757" y="4300070"/>
            <a:ext cx="1093043" cy="4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8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0" y="914400"/>
            <a:ext cx="8077200" cy="3771900"/>
          </a:xfrm>
        </p:spPr>
        <p:txBody>
          <a:bodyPr/>
          <a:lstStyle>
            <a:lvl1pPr marL="342900" indent="-342900">
              <a:buFont typeface="Lucida Grande"/>
              <a:buChar char="-"/>
              <a:defRPr>
                <a:solidFill>
                  <a:srgbClr val="2D2D2D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rgbClr val="2D2D2D"/>
                </a:solidFill>
              </a:defRPr>
            </a:lvl2pPr>
            <a:lvl3pPr marL="1143000" indent="-228600">
              <a:buFont typeface="Lucida Grande"/>
              <a:buChar char="-"/>
              <a:defRPr>
                <a:solidFill>
                  <a:srgbClr val="2D2D2D"/>
                </a:solidFill>
              </a:defRPr>
            </a:lvl3pPr>
            <a:lvl4pPr marL="1600200" indent="-228600">
              <a:buFont typeface="Arial"/>
              <a:buChar char="•"/>
              <a:defRPr>
                <a:solidFill>
                  <a:srgbClr val="2D2D2D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736854"/>
            <a:ext cx="7315200" cy="822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200" y="142495"/>
            <a:ext cx="7162800" cy="594122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algn="l">
              <a:lnSpc>
                <a:spcPct val="80000"/>
              </a:lnSpc>
              <a:defRPr sz="2400" b="0" i="0" cap="none" spc="0">
                <a:solidFill>
                  <a:srgbClr val="2D2D2D"/>
                </a:solidFill>
              </a:defRPr>
            </a:lvl1pPr>
          </a:lstStyle>
          <a:p>
            <a:r>
              <a:rPr lang="en-US" dirty="0" smtClean="0"/>
              <a:t>Slide Title: 2 Lines, 68 Characters Slide Title: 2 Lines, 68 Characters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6200" y="142495"/>
            <a:ext cx="7162800" cy="594122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algn="l">
              <a:lnSpc>
                <a:spcPct val="80000"/>
              </a:lnSpc>
              <a:defRPr sz="2400" b="0" i="0" cap="none" spc="0" baseline="0">
                <a:solidFill>
                  <a:srgbClr val="2D2D2D"/>
                </a:solidFill>
              </a:defRPr>
            </a:lvl1pPr>
          </a:lstStyle>
          <a:p>
            <a:r>
              <a:rPr lang="en-US" dirty="0" smtClean="0"/>
              <a:t>Slide Title: 2 Lines, 68 Characters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736854"/>
            <a:ext cx="7315200" cy="822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un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914400"/>
            <a:ext cx="8077200" cy="3771900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200" y="142495"/>
            <a:ext cx="7162800" cy="594122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algn="l">
              <a:lnSpc>
                <a:spcPct val="80000"/>
              </a:lnSpc>
              <a:defRPr sz="2400" b="0" i="0" cap="none" spc="0">
                <a:solidFill>
                  <a:srgbClr val="262626"/>
                </a:solidFill>
              </a:defRPr>
            </a:lvl1pPr>
          </a:lstStyle>
          <a:p>
            <a:r>
              <a:rPr lang="en-US" dirty="0" smtClean="0"/>
              <a:t>Slide Title: 2 Lines, 68 Characters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736854"/>
            <a:ext cx="7315200" cy="822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3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343400"/>
            <a:ext cx="8077200" cy="3429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caption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09600" y="971550"/>
            <a:ext cx="8077200" cy="325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6200" y="142495"/>
            <a:ext cx="7162800" cy="594122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algn="l">
              <a:lnSpc>
                <a:spcPct val="80000"/>
              </a:lnSpc>
              <a:defRPr sz="2400" b="0" i="0" cap="none" spc="0">
                <a:solidFill>
                  <a:srgbClr val="262626"/>
                </a:solidFill>
              </a:defRPr>
            </a:lvl1pPr>
          </a:lstStyle>
          <a:p>
            <a:r>
              <a:rPr lang="en-US" dirty="0" smtClean="0"/>
              <a:t>Slide Title: 2 Lines, 68 Characters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736854"/>
            <a:ext cx="7315200" cy="822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1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078" y="914400"/>
            <a:ext cx="8061722" cy="3771900"/>
          </a:xfrm>
        </p:spPr>
        <p:txBody>
          <a:bodyPr vert="vert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6200" y="142495"/>
            <a:ext cx="7162800" cy="594122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algn="l">
              <a:lnSpc>
                <a:spcPct val="80000"/>
              </a:lnSpc>
              <a:defRPr sz="2400" b="0" i="0" cap="none" spc="0">
                <a:solidFill>
                  <a:srgbClr val="262626"/>
                </a:solidFill>
              </a:defRPr>
            </a:lvl1pPr>
          </a:lstStyle>
          <a:p>
            <a:r>
              <a:rPr lang="en-US" dirty="0" smtClean="0"/>
              <a:t>Slide Title: 2 Lines, 68 Characters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36854"/>
            <a:ext cx="7315200" cy="822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d Vertic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078" y="914400"/>
            <a:ext cx="7375922" cy="3771900"/>
          </a:xfrm>
        </p:spPr>
        <p:txBody>
          <a:bodyPr vert="vert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153400" y="914400"/>
            <a:ext cx="594122" cy="3771900"/>
          </a:xfrm>
        </p:spPr>
        <p:txBody>
          <a:bodyPr vert="vert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200" y="142495"/>
            <a:ext cx="7162800" cy="594122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algn="l">
              <a:lnSpc>
                <a:spcPct val="80000"/>
              </a:lnSpc>
              <a:defRPr sz="2400" b="0" i="0" cap="none" spc="0">
                <a:solidFill>
                  <a:srgbClr val="262626"/>
                </a:solidFill>
              </a:defRPr>
            </a:lvl1pPr>
          </a:lstStyle>
          <a:p>
            <a:r>
              <a:rPr lang="en-US" dirty="0" smtClean="0"/>
              <a:t>Slide Title: 2 Lines, 68 Characters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36854"/>
            <a:ext cx="7315200" cy="822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15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078" y="914400"/>
            <a:ext cx="8061722" cy="3771900"/>
          </a:xfrm>
        </p:spPr>
        <p:txBody>
          <a:bodyPr numCol="2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>
                <a:solidFill>
                  <a:srgbClr val="2D2D2D"/>
                </a:solidFill>
              </a:defRPr>
            </a:lvl1pPr>
            <a:lvl2pPr>
              <a:defRPr baseline="0">
                <a:solidFill>
                  <a:srgbClr val="2D2D2D"/>
                </a:solidFill>
              </a:defRPr>
            </a:lvl2pPr>
            <a:lvl3pPr>
              <a:defRPr baseline="0">
                <a:solidFill>
                  <a:srgbClr val="2D2D2D"/>
                </a:solidFill>
              </a:defRPr>
            </a:lvl3pPr>
            <a:lvl4pPr>
              <a:defRPr baseline="0">
                <a:solidFill>
                  <a:srgbClr val="2D2D2D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6200" y="142495"/>
            <a:ext cx="7162800" cy="594122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algn="l">
              <a:lnSpc>
                <a:spcPct val="80000"/>
              </a:lnSpc>
              <a:defRPr sz="2400" b="0" i="0" cap="none" spc="0">
                <a:solidFill>
                  <a:srgbClr val="262626"/>
                </a:solidFill>
              </a:defRPr>
            </a:lvl1pPr>
          </a:lstStyle>
          <a:p>
            <a:r>
              <a:rPr lang="en-US" dirty="0" smtClean="0"/>
              <a:t>Slide Title: 2 Lines, 68 Characters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36854"/>
            <a:ext cx="7315200" cy="822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8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39774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7300"/>
            <a:ext cx="8534400" cy="337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10600" y="4972050"/>
            <a:ext cx="533400" cy="114300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lstStyle/>
          <a:p>
            <a:pPr algn="r">
              <a:lnSpc>
                <a:spcPct val="150000"/>
              </a:lnSpc>
            </a:pPr>
            <a:fld id="{FE2E7E31-B53E-4936-AE17-6B951C3F6CAB}" type="slidenum">
              <a:rPr lang="en-US" sz="1200" smtClean="0">
                <a:solidFill>
                  <a:schemeClr val="bg1"/>
                </a:solidFill>
              </a:rPr>
              <a:pPr algn="r">
                <a:lnSpc>
                  <a:spcPct val="150000"/>
                </a:lnSpc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4972050"/>
            <a:ext cx="3124200" cy="1143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CONFIDENTIAL 		©2015 AIR WORLDWIDE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2517"/>
            <a:ext cx="5175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60" r:id="rId3"/>
    <p:sldLayoutId id="2147483865" r:id="rId4"/>
    <p:sldLayoutId id="2147483883" r:id="rId5"/>
    <p:sldLayoutId id="2147483887" r:id="rId6"/>
    <p:sldLayoutId id="2147483881" r:id="rId7"/>
    <p:sldLayoutId id="2147483884" r:id="rId8"/>
    <p:sldLayoutId id="2147483875" r:id="rId9"/>
    <p:sldLayoutId id="2147483880" r:id="rId10"/>
    <p:sldLayoutId id="2147483886" r:id="rId11"/>
    <p:sldLayoutId id="2147483882" r:id="rId12"/>
    <p:sldLayoutId id="2147483885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None/>
        <a:defRPr sz="2400" kern="1200">
          <a:solidFill>
            <a:srgbClr val="26262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–"/>
        <a:defRPr sz="2000" kern="1200">
          <a:solidFill>
            <a:srgbClr val="262626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•"/>
        <a:defRPr sz="1800" kern="1200">
          <a:solidFill>
            <a:srgbClr val="262626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300"/>
        </a:spcAft>
        <a:buFont typeface="Lucida Grande"/>
        <a:buChar char="-"/>
        <a:defRPr sz="1600" kern="1200">
          <a:solidFill>
            <a:srgbClr val="262626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jpe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3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jpeg"/><Relationship Id="rId5" Type="http://schemas.openxmlformats.org/officeDocument/2006/relationships/hyperlink" Target="http://www.google.com/url?sa=i&amp;rct=j&amp;q=&amp;esrc=s&amp;frm=1&amp;source=images&amp;cd=&amp;cad=rja&amp;uact=8&amp;docid=3e0F-DVRbv6CuM&amp;tbnid=8bgU3YOx-iWd8M:&amp;ved=0CAUQjRw&amp;url=http://floridainapjaim.wordpress.com/2012/08/24/andrew-20-evforduloja/&amp;ei=SX_RU93dKtGbyATLmYCADw&amp;bvm=bv.71667212,d.aWw&amp;psig=AFQjCNGdNHPffw_XFdWjZfaYANd25PLkpw&amp;ust=1406324925530391" TargetMode="External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Approaches for Managing Cyber </a:t>
            </a:r>
            <a:r>
              <a:rPr lang="en-US" dirty="0" smtClean="0"/>
              <a:t>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AIR’s Collaboration with BitSight Will Provide Many Benefits to Clients</a:t>
            </a:r>
            <a:endParaRPr lang="en-US" dirty="0"/>
          </a:p>
        </p:txBody>
      </p:sp>
      <p:pic>
        <p:nvPicPr>
          <p:cNvPr id="4" name="Picture 4" descr="http://www.cliparthut.com/clip-arts/240/ticking-clock-24068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21" y="1052540"/>
            <a:ext cx="1828800" cy="182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59" y="971549"/>
            <a:ext cx="3590561" cy="1775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05150"/>
            <a:ext cx="3910012" cy="1540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https://upload.wikimedia.org/wikipedia/commons/7/70/Social_R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46742"/>
            <a:ext cx="2357680" cy="19338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0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uciuscompletehome.com/wp-content/uploads/2014/11/Insurance-19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96773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4600" y="2876550"/>
            <a:ext cx="6647329" cy="1828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81C63C"/>
                </a:solidFill>
              </a:rPr>
              <a:t>AIR Is Collaborating With 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81C63C"/>
                </a:solidFill>
              </a:rPr>
              <a:t>Several Cyber Insurance Carriers</a:t>
            </a:r>
          </a:p>
        </p:txBody>
      </p:sp>
    </p:spTree>
    <p:extLst>
      <p:ext uri="{BB962C8B-B14F-4D97-AF65-F5344CB8AC3E}">
        <p14:creationId xmlns:p14="http://schemas.microsoft.com/office/powerpoint/2010/main" val="3671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96068"/>
            <a:ext cx="6629400" cy="603474"/>
          </a:xfrm>
        </p:spPr>
        <p:txBody>
          <a:bodyPr/>
          <a:lstStyle/>
          <a:p>
            <a:r>
              <a:rPr lang="en-US" dirty="0" smtClean="0"/>
              <a:t>The Verisk Enterprise Offers AIR Unique Resources, Information, and Data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8345315"/>
              </p:ext>
            </p:extLst>
          </p:nvPr>
        </p:nvGraphicFramePr>
        <p:xfrm>
          <a:off x="152400" y="1009650"/>
          <a:ext cx="8763000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media.primezone.com/cache/14180/int/11735.jpg"/>
          <p:cNvPicPr>
            <a:picLocks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798"/>
            <a:ext cx="1828800" cy="76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3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Categorizes Risks by Exposure Type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19822"/>
            <a:ext cx="3048000" cy="1409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2209800" y="2643758"/>
            <a:ext cx="762000" cy="40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71" y="915566"/>
            <a:ext cx="2385002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 descr="http://www.researchtoaction.org/live/wp-content/uploads/2011/05/network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65" y="915566"/>
            <a:ext cx="2522604" cy="16573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wn Arrow 8"/>
          <p:cNvSpPr/>
          <p:nvPr/>
        </p:nvSpPr>
        <p:spPr>
          <a:xfrm>
            <a:off x="6277555" y="2643758"/>
            <a:ext cx="762000" cy="40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http://www.ctlow.ca/networked_computer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19822"/>
            <a:ext cx="2045888" cy="14093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51904707"/>
              </p:ext>
            </p:extLst>
          </p:nvPr>
        </p:nvGraphicFramePr>
        <p:xfrm>
          <a:off x="111825" y="57150"/>
          <a:ext cx="8915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91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23478"/>
            <a:ext cx="8077200" cy="594122"/>
          </a:xfrm>
        </p:spPr>
        <p:txBody>
          <a:bodyPr/>
          <a:lstStyle/>
          <a:p>
            <a:r>
              <a:rPr lang="en-US" dirty="0" smtClean="0"/>
              <a:t>Minimum Data Required to Run Model:</a:t>
            </a:r>
            <a:br>
              <a:rPr lang="en-US" dirty="0" smtClean="0"/>
            </a:br>
            <a:r>
              <a:rPr lang="en-US" dirty="0" smtClean="0"/>
              <a:t>Industry, Revenue, and Insurance Information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0" y="1600653"/>
            <a:ext cx="2632224" cy="1538548"/>
          </a:xfrm>
          <a:prstGeom prst="roundRect">
            <a:avLst>
              <a:gd name="adj" fmla="val 10000"/>
            </a:avLst>
          </a:prstGeom>
          <a:solidFill>
            <a:srgbClr val="0081C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Revenue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91200" y="1600200"/>
            <a:ext cx="3048000" cy="1539000"/>
            <a:chOff x="2805484" y="3155850"/>
            <a:chExt cx="3380630" cy="2253753"/>
          </a:xfrm>
        </p:grpSpPr>
        <p:sp>
          <p:nvSpPr>
            <p:cNvPr id="9" name="Rounded Rectangle 8"/>
            <p:cNvSpPr/>
            <p:nvPr/>
          </p:nvSpPr>
          <p:spPr>
            <a:xfrm>
              <a:off x="2805484" y="3155850"/>
              <a:ext cx="3380630" cy="2253753"/>
            </a:xfrm>
            <a:prstGeom prst="roundRect">
              <a:avLst>
                <a:gd name="adj" fmla="val 10000"/>
              </a:avLst>
            </a:prstGeom>
            <a:solidFill>
              <a:srgbClr val="307A2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871494" y="3221860"/>
              <a:ext cx="3248610" cy="2121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310" tIns="194310" rIns="194310" bIns="19431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Insurance</a:t>
              </a: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0" y="1600652"/>
            <a:ext cx="2631600" cy="1539000"/>
            <a:chOff x="1415206" y="3671"/>
            <a:chExt cx="4223593" cy="2815728"/>
          </a:xfrm>
        </p:grpSpPr>
        <p:sp>
          <p:nvSpPr>
            <p:cNvPr id="12" name="Rounded Rectangle 11"/>
            <p:cNvSpPr/>
            <p:nvPr/>
          </p:nvSpPr>
          <p:spPr>
            <a:xfrm>
              <a:off x="1415206" y="3671"/>
              <a:ext cx="4223593" cy="2815728"/>
            </a:xfrm>
            <a:prstGeom prst="roundRect">
              <a:avLst>
                <a:gd name="adj" fmla="val 10000"/>
              </a:avLst>
            </a:prstGeom>
            <a:solidFill>
              <a:srgbClr val="0081C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497676" y="86141"/>
              <a:ext cx="4058653" cy="2650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Industry</a:t>
              </a:r>
              <a:endParaRPr lang="en-US" sz="65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3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r="31407"/>
          <a:stretch/>
        </p:blipFill>
        <p:spPr bwMode="auto">
          <a:xfrm>
            <a:off x="5576250" y="3416842"/>
            <a:ext cx="1578621" cy="10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Information—Detailed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" y="917541"/>
            <a:ext cx="1584000" cy="756000"/>
            <a:chOff x="201740" y="1293250"/>
            <a:chExt cx="1385180" cy="923453"/>
          </a:xfrm>
        </p:grpSpPr>
        <p:sp>
          <p:nvSpPr>
            <p:cNvPr id="6" name="Rounded Rectangle 5"/>
            <p:cNvSpPr/>
            <p:nvPr/>
          </p:nvSpPr>
          <p:spPr>
            <a:xfrm>
              <a:off x="201740" y="1293250"/>
              <a:ext cx="1385180" cy="9234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28787" y="1320297"/>
              <a:ext cx="1331086" cy="869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Industry</a:t>
              </a:r>
              <a:endParaRPr lang="en-US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03879" y="917750"/>
            <a:ext cx="1584000" cy="756000"/>
            <a:chOff x="2002474" y="1293250"/>
            <a:chExt cx="1385180" cy="923453"/>
          </a:xfrm>
        </p:grpSpPr>
        <p:sp>
          <p:nvSpPr>
            <p:cNvPr id="9" name="Rounded Rectangle 8"/>
            <p:cNvSpPr/>
            <p:nvPr/>
          </p:nvSpPr>
          <p:spPr>
            <a:xfrm>
              <a:off x="2002474" y="1293250"/>
              <a:ext cx="1385180" cy="9234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029521" y="1320297"/>
              <a:ext cx="1331086" cy="869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Recovery Plans</a:t>
              </a:r>
              <a:endParaRPr lang="en-US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07421" y="917471"/>
            <a:ext cx="1584000" cy="756000"/>
            <a:chOff x="3803209" y="1293250"/>
            <a:chExt cx="1385180" cy="923453"/>
          </a:xfrm>
        </p:grpSpPr>
        <p:sp>
          <p:nvSpPr>
            <p:cNvPr id="12" name="Rounded Rectangle 11"/>
            <p:cNvSpPr/>
            <p:nvPr/>
          </p:nvSpPr>
          <p:spPr>
            <a:xfrm>
              <a:off x="3803209" y="1293250"/>
              <a:ext cx="1385180" cy="9234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830256" y="1320297"/>
              <a:ext cx="1331086" cy="869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Demographics</a:t>
              </a:r>
              <a:endParaRPr lang="en-US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73560" y="916594"/>
            <a:ext cx="1584000" cy="756000"/>
            <a:chOff x="5603944" y="1293250"/>
            <a:chExt cx="1385180" cy="923453"/>
          </a:xfrm>
        </p:grpSpPr>
        <p:sp>
          <p:nvSpPr>
            <p:cNvPr id="15" name="Rounded Rectangle 14"/>
            <p:cNvSpPr/>
            <p:nvPr/>
          </p:nvSpPr>
          <p:spPr>
            <a:xfrm>
              <a:off x="5603944" y="1293250"/>
              <a:ext cx="1385180" cy="9234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5630991" y="1320297"/>
              <a:ext cx="1331086" cy="869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Revenue</a:t>
              </a:r>
              <a:endParaRPr lang="en-US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96232" y="914400"/>
            <a:ext cx="1584000" cy="756000"/>
            <a:chOff x="7404679" y="1293250"/>
            <a:chExt cx="1385180" cy="923453"/>
          </a:xfrm>
        </p:grpSpPr>
        <p:sp>
          <p:nvSpPr>
            <p:cNvPr id="18" name="Rounded Rectangle 17"/>
            <p:cNvSpPr/>
            <p:nvPr/>
          </p:nvSpPr>
          <p:spPr>
            <a:xfrm>
              <a:off x="7404679" y="1293250"/>
              <a:ext cx="1385180" cy="9234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7431726" y="1320297"/>
              <a:ext cx="1331086" cy="869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Security</a:t>
              </a:r>
              <a:endParaRPr lang="en-US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84" y="1742181"/>
            <a:ext cx="1549190" cy="135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 r="17924"/>
          <a:stretch/>
        </p:blipFill>
        <p:spPr bwMode="auto">
          <a:xfrm>
            <a:off x="2099881" y="3337413"/>
            <a:ext cx="1191997" cy="95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727" y="1904296"/>
            <a:ext cx="1347389" cy="84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68"/>
          <a:stretch/>
        </p:blipFill>
        <p:spPr bwMode="auto">
          <a:xfrm>
            <a:off x="3746975" y="3329439"/>
            <a:ext cx="1704893" cy="106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739846" y="1792814"/>
            <a:ext cx="12514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$£€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0" y="2632923"/>
            <a:ext cx="1434961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9" y="3521573"/>
            <a:ext cx="1376103" cy="77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"/>
          <a:stretch/>
        </p:blipFill>
        <p:spPr bwMode="auto">
          <a:xfrm>
            <a:off x="195336" y="1792814"/>
            <a:ext cx="1345729" cy="68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07654"/>
            <a:ext cx="1829265" cy="36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874" y="2126107"/>
            <a:ext cx="1046054" cy="7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" b="1"/>
          <a:stretch/>
        </p:blipFill>
        <p:spPr bwMode="auto">
          <a:xfrm>
            <a:off x="7565084" y="2938355"/>
            <a:ext cx="1246295" cy="107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871" y="4139412"/>
            <a:ext cx="1168722" cy="63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0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Insurance Coverages Will be Supported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65180560"/>
              </p:ext>
            </p:extLst>
          </p:nvPr>
        </p:nvGraphicFramePr>
        <p:xfrm>
          <a:off x="395536" y="800100"/>
          <a:ext cx="8208912" cy="371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762000" y="2355726"/>
            <a:ext cx="480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3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67" y="1721101"/>
            <a:ext cx="1517411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54720"/>
            <a:ext cx="2448272" cy="134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Are the Basis of Potential Cyber Losses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5050" y="929258"/>
            <a:ext cx="1645200" cy="718281"/>
            <a:chOff x="4353" y="2820441"/>
            <a:chExt cx="1436563" cy="957708"/>
          </a:xfrm>
        </p:grpSpPr>
        <p:sp>
          <p:nvSpPr>
            <p:cNvPr id="6" name="Rounded Rectangle 5"/>
            <p:cNvSpPr/>
            <p:nvPr/>
          </p:nvSpPr>
          <p:spPr>
            <a:xfrm>
              <a:off x="4353" y="2820441"/>
              <a:ext cx="1436563" cy="957708"/>
            </a:xfrm>
            <a:prstGeom prst="roundRect">
              <a:avLst>
                <a:gd name="adj" fmla="val 10000"/>
              </a:avLst>
            </a:prstGeom>
            <a:solidFill>
              <a:srgbClr val="709E2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2403" y="2848491"/>
              <a:ext cx="1380463" cy="901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Type</a:t>
              </a:r>
              <a:endParaRPr lang="en-US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39752" y="950296"/>
            <a:ext cx="1645200" cy="718281"/>
            <a:chOff x="1871885" y="1548901"/>
            <a:chExt cx="1436563" cy="957708"/>
          </a:xfrm>
        </p:grpSpPr>
        <p:sp>
          <p:nvSpPr>
            <p:cNvPr id="9" name="Rounded Rectangle 8"/>
            <p:cNvSpPr/>
            <p:nvPr/>
          </p:nvSpPr>
          <p:spPr>
            <a:xfrm>
              <a:off x="1871885" y="1548901"/>
              <a:ext cx="1436563" cy="957708"/>
            </a:xfrm>
            <a:prstGeom prst="roundRect">
              <a:avLst>
                <a:gd name="adj" fmla="val 10000"/>
              </a:avLst>
            </a:prstGeom>
            <a:solidFill>
              <a:srgbClr val="709E2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899935" y="1576951"/>
              <a:ext cx="1380463" cy="901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Country of Origin</a:t>
              </a:r>
              <a:endParaRPr lang="en-US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98113" y="965280"/>
            <a:ext cx="1643919" cy="718281"/>
            <a:chOff x="3739418" y="2820441"/>
            <a:chExt cx="1436563" cy="957708"/>
          </a:xfrm>
        </p:grpSpPr>
        <p:sp>
          <p:nvSpPr>
            <p:cNvPr id="12" name="Rounded Rectangle 11"/>
            <p:cNvSpPr/>
            <p:nvPr/>
          </p:nvSpPr>
          <p:spPr>
            <a:xfrm>
              <a:off x="3739418" y="2820441"/>
              <a:ext cx="1436563" cy="957708"/>
            </a:xfrm>
            <a:prstGeom prst="roundRect">
              <a:avLst>
                <a:gd name="adj" fmla="val 10000"/>
              </a:avLst>
            </a:prstGeom>
            <a:solidFill>
              <a:srgbClr val="709E2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767468" y="2848491"/>
              <a:ext cx="1380463" cy="901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Number and Value</a:t>
              </a:r>
              <a:endParaRPr lang="en-US" sz="1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4" y="2659209"/>
            <a:ext cx="1589352" cy="79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66" y="3622379"/>
            <a:ext cx="1668769" cy="82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r="3606" b="8396"/>
          <a:stretch/>
        </p:blipFill>
        <p:spPr bwMode="auto">
          <a:xfrm>
            <a:off x="323528" y="1712372"/>
            <a:ext cx="1748244" cy="75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7744" y="875669"/>
            <a:ext cx="6563078" cy="356828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6804247" y="1761376"/>
            <a:ext cx="1436563" cy="718281"/>
            <a:chOff x="5606950" y="1563141"/>
            <a:chExt cx="1436563" cy="957708"/>
          </a:xfrm>
        </p:grpSpPr>
        <p:sp>
          <p:nvSpPr>
            <p:cNvPr id="20" name="Rounded Rectangle 19"/>
            <p:cNvSpPr/>
            <p:nvPr/>
          </p:nvSpPr>
          <p:spPr>
            <a:xfrm>
              <a:off x="5606950" y="1563141"/>
              <a:ext cx="1436563" cy="957708"/>
            </a:xfrm>
            <a:prstGeom prst="roundRect">
              <a:avLst>
                <a:gd name="adj" fmla="val 10000"/>
              </a:avLst>
            </a:prstGeom>
            <a:solidFill>
              <a:srgbClr val="C5B22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5635000" y="1591191"/>
              <a:ext cx="1380463" cy="901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Asset / Storage Record</a:t>
              </a:r>
              <a:endParaRPr lang="en-GB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04248" y="3093773"/>
            <a:ext cx="1436563" cy="718281"/>
            <a:chOff x="7474483" y="1563141"/>
            <a:chExt cx="1436563" cy="957708"/>
          </a:xfrm>
        </p:grpSpPr>
        <p:sp>
          <p:nvSpPr>
            <p:cNvPr id="23" name="Rounded Rectangle 22"/>
            <p:cNvSpPr/>
            <p:nvPr/>
          </p:nvSpPr>
          <p:spPr>
            <a:xfrm>
              <a:off x="7474483" y="1563141"/>
              <a:ext cx="1436563" cy="957708"/>
            </a:xfrm>
            <a:prstGeom prst="roundRect">
              <a:avLst>
                <a:gd name="adj" fmla="val 10000"/>
              </a:avLst>
            </a:prstGeom>
            <a:solidFill>
              <a:srgbClr val="E96D1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7502533" y="1591191"/>
              <a:ext cx="1380463" cy="901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Transfer Record</a:t>
              </a:r>
              <a:endParaRPr lang="en-GB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75" y="2308136"/>
            <a:ext cx="1273553" cy="114477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3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5" name="Picture 2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"/>
          <a:stretch/>
        </p:blipFill>
        <p:spPr bwMode="auto">
          <a:xfrm>
            <a:off x="5163538" y="3558223"/>
            <a:ext cx="994266" cy="81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Can Lead to Aggregation Risks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6552" y="857250"/>
            <a:ext cx="1368000" cy="648000"/>
            <a:chOff x="1092" y="1587000"/>
            <a:chExt cx="1142441" cy="761627"/>
          </a:xfrm>
        </p:grpSpPr>
        <p:sp>
          <p:nvSpPr>
            <p:cNvPr id="38" name="Rounded Rectangle 37"/>
            <p:cNvSpPr/>
            <p:nvPr/>
          </p:nvSpPr>
          <p:spPr>
            <a:xfrm>
              <a:off x="1092" y="1587000"/>
              <a:ext cx="1142441" cy="761627"/>
            </a:xfrm>
            <a:prstGeom prst="roundRect">
              <a:avLst>
                <a:gd name="adj" fmla="val 10000"/>
              </a:avLst>
            </a:prstGeom>
            <a:solidFill>
              <a:srgbClr val="C5B22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4"/>
            <p:cNvSpPr/>
            <p:nvPr/>
          </p:nvSpPr>
          <p:spPr>
            <a:xfrm>
              <a:off x="23399" y="1609307"/>
              <a:ext cx="1097827" cy="7170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Type</a:t>
              </a:r>
              <a:endParaRPr lang="en-US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71055" y="857250"/>
            <a:ext cx="1368000" cy="648000"/>
            <a:chOff x="4456615" y="1587000"/>
            <a:chExt cx="1142441" cy="761627"/>
          </a:xfrm>
        </p:grpSpPr>
        <p:sp>
          <p:nvSpPr>
            <p:cNvPr id="32" name="Rounded Rectangle 31"/>
            <p:cNvSpPr/>
            <p:nvPr/>
          </p:nvSpPr>
          <p:spPr>
            <a:xfrm>
              <a:off x="4456615" y="1587000"/>
              <a:ext cx="1142441" cy="761627"/>
            </a:xfrm>
            <a:prstGeom prst="roundRect">
              <a:avLst>
                <a:gd name="adj" fmla="val 10000"/>
              </a:avLst>
            </a:prstGeom>
            <a:solidFill>
              <a:srgbClr val="C5B22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10"/>
            <p:cNvSpPr/>
            <p:nvPr/>
          </p:nvSpPr>
          <p:spPr>
            <a:xfrm>
              <a:off x="4478922" y="1609307"/>
              <a:ext cx="1097827" cy="7170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Security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76671" y="857250"/>
            <a:ext cx="1368000" cy="648000"/>
            <a:chOff x="5941790" y="1587000"/>
            <a:chExt cx="1142441" cy="761627"/>
          </a:xfrm>
        </p:grpSpPr>
        <p:sp>
          <p:nvSpPr>
            <p:cNvPr id="30" name="Rounded Rectangle 29"/>
            <p:cNvSpPr/>
            <p:nvPr/>
          </p:nvSpPr>
          <p:spPr>
            <a:xfrm>
              <a:off x="5941790" y="1587000"/>
              <a:ext cx="1142441" cy="761627"/>
            </a:xfrm>
            <a:prstGeom prst="roundRect">
              <a:avLst>
                <a:gd name="adj" fmla="val 10000"/>
              </a:avLst>
            </a:prstGeom>
            <a:solidFill>
              <a:srgbClr val="C5B22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12"/>
            <p:cNvSpPr/>
            <p:nvPr/>
          </p:nvSpPr>
          <p:spPr>
            <a:xfrm>
              <a:off x="5964097" y="1609307"/>
              <a:ext cx="1097827" cy="7170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 Type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32819" y="857250"/>
            <a:ext cx="1368000" cy="648000"/>
            <a:chOff x="7523215" y="1587000"/>
            <a:chExt cx="1142441" cy="761627"/>
          </a:xfrm>
        </p:grpSpPr>
        <p:sp>
          <p:nvSpPr>
            <p:cNvPr id="28" name="Rounded Rectangle 27"/>
            <p:cNvSpPr/>
            <p:nvPr/>
          </p:nvSpPr>
          <p:spPr>
            <a:xfrm>
              <a:off x="7523215" y="1587000"/>
              <a:ext cx="1142441" cy="761627"/>
            </a:xfrm>
            <a:prstGeom prst="roundRect">
              <a:avLst>
                <a:gd name="adj" fmla="val 10000"/>
              </a:avLst>
            </a:prstGeom>
            <a:solidFill>
              <a:srgbClr val="C5B22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14"/>
            <p:cNvSpPr/>
            <p:nvPr/>
          </p:nvSpPr>
          <p:spPr>
            <a:xfrm>
              <a:off x="7545522" y="1609307"/>
              <a:ext cx="1097827" cy="7170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Cloud</a:t>
              </a: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90" y="1549508"/>
            <a:ext cx="1012925" cy="6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50" y="2239312"/>
            <a:ext cx="794004" cy="7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6" y="3061763"/>
            <a:ext cx="1157092" cy="59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1" y="3724400"/>
            <a:ext cx="108982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102" y="2680787"/>
            <a:ext cx="1431906" cy="76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939" y="3478466"/>
            <a:ext cx="99223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4" b="34500"/>
          <a:stretch/>
        </p:blipFill>
        <p:spPr bwMode="auto">
          <a:xfrm>
            <a:off x="4845308" y="2853046"/>
            <a:ext cx="863812" cy="70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01" y="1587778"/>
            <a:ext cx="885141" cy="69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22" y="3756089"/>
            <a:ext cx="1225394" cy="77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04" y="1547093"/>
            <a:ext cx="1215230" cy="48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97" y="2062341"/>
            <a:ext cx="1198844" cy="87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"/>
          <a:stretch/>
        </p:blipFill>
        <p:spPr bwMode="auto">
          <a:xfrm>
            <a:off x="7069406" y="3116388"/>
            <a:ext cx="1294827" cy="54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998" y="2292891"/>
            <a:ext cx="1267346" cy="59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545" y="800100"/>
            <a:ext cx="6084823" cy="3771900"/>
          </a:xfrm>
          <a:prstGeom prst="rect">
            <a:avLst/>
          </a:prstGeom>
          <a:noFill/>
          <a:ln w="38100">
            <a:solidFill>
              <a:srgbClr val="C5B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79" y="1547093"/>
            <a:ext cx="1601353" cy="103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4" t="65269"/>
          <a:stretch/>
        </p:blipFill>
        <p:spPr bwMode="auto">
          <a:xfrm>
            <a:off x="5622887" y="3028950"/>
            <a:ext cx="863812" cy="3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00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943451"/>
              </p:ext>
            </p:extLst>
          </p:nvPr>
        </p:nvGraphicFramePr>
        <p:xfrm>
          <a:off x="609600" y="819150"/>
          <a:ext cx="80772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3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Transferring Data Introduces Additional Vulnerabilities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34541" y="899778"/>
            <a:ext cx="1412006" cy="706003"/>
            <a:chOff x="4278" y="1709099"/>
            <a:chExt cx="1412006" cy="941337"/>
          </a:xfrm>
        </p:grpSpPr>
        <p:sp>
          <p:nvSpPr>
            <p:cNvPr id="17" name="Rounded Rectangle 16"/>
            <p:cNvSpPr/>
            <p:nvPr/>
          </p:nvSpPr>
          <p:spPr>
            <a:xfrm>
              <a:off x="4278" y="1709099"/>
              <a:ext cx="1412006" cy="941337"/>
            </a:xfrm>
            <a:prstGeom prst="roundRect">
              <a:avLst>
                <a:gd name="adj" fmla="val 10000"/>
              </a:avLst>
            </a:prstGeom>
            <a:solidFill>
              <a:srgbClr val="E96D1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31849" y="1736670"/>
              <a:ext cx="1356864" cy="886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Type</a:t>
              </a:r>
              <a:endParaRPr lang="en-US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62192" y="899778"/>
            <a:ext cx="1412006" cy="706003"/>
            <a:chOff x="3675496" y="1709099"/>
            <a:chExt cx="1412006" cy="941337"/>
          </a:xfrm>
        </p:grpSpPr>
        <p:sp>
          <p:nvSpPr>
            <p:cNvPr id="13" name="Rounded Rectangle 12"/>
            <p:cNvSpPr/>
            <p:nvPr/>
          </p:nvSpPr>
          <p:spPr>
            <a:xfrm>
              <a:off x="3675496" y="1709099"/>
              <a:ext cx="1412006" cy="941337"/>
            </a:xfrm>
            <a:prstGeom prst="roundRect">
              <a:avLst>
                <a:gd name="adj" fmla="val 10000"/>
              </a:avLst>
            </a:prstGeom>
            <a:solidFill>
              <a:srgbClr val="E96D1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/>
            <p:nvPr/>
          </p:nvSpPr>
          <p:spPr>
            <a:xfrm>
              <a:off x="3703067" y="1736670"/>
              <a:ext cx="1356864" cy="886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Security</a:t>
              </a:r>
              <a:endParaRPr lang="en-GB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05159" y="899778"/>
            <a:ext cx="1800200" cy="706003"/>
            <a:chOff x="5511105" y="1709099"/>
            <a:chExt cx="1412006" cy="941337"/>
          </a:xfrm>
        </p:grpSpPr>
        <p:sp>
          <p:nvSpPr>
            <p:cNvPr id="11" name="Rounded Rectangle 10"/>
            <p:cNvSpPr/>
            <p:nvPr/>
          </p:nvSpPr>
          <p:spPr>
            <a:xfrm>
              <a:off x="5511105" y="1709099"/>
              <a:ext cx="1412006" cy="941337"/>
            </a:xfrm>
            <a:prstGeom prst="roundRect">
              <a:avLst>
                <a:gd name="adj" fmla="val 10000"/>
              </a:avLst>
            </a:prstGeom>
            <a:solidFill>
              <a:srgbClr val="E96D1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0"/>
            <p:cNvSpPr/>
            <p:nvPr/>
          </p:nvSpPr>
          <p:spPr>
            <a:xfrm>
              <a:off x="5538676" y="1736670"/>
              <a:ext cx="1356864" cy="886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Service / Vendor Type</a:t>
              </a:r>
              <a:endParaRPr lang="en-US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36458" y="899778"/>
            <a:ext cx="1412006" cy="706003"/>
            <a:chOff x="7346714" y="1709099"/>
            <a:chExt cx="1412006" cy="941337"/>
          </a:xfrm>
        </p:grpSpPr>
        <p:sp>
          <p:nvSpPr>
            <p:cNvPr id="9" name="Rounded Rectangle 8"/>
            <p:cNvSpPr/>
            <p:nvPr/>
          </p:nvSpPr>
          <p:spPr>
            <a:xfrm>
              <a:off x="7346714" y="1709099"/>
              <a:ext cx="1412006" cy="941337"/>
            </a:xfrm>
            <a:prstGeom prst="roundRect">
              <a:avLst>
                <a:gd name="adj" fmla="val 10000"/>
              </a:avLst>
            </a:prstGeom>
            <a:solidFill>
              <a:srgbClr val="E96D1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12"/>
            <p:cNvSpPr/>
            <p:nvPr/>
          </p:nvSpPr>
          <p:spPr>
            <a:xfrm>
              <a:off x="7374285" y="1736670"/>
              <a:ext cx="1356864" cy="886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Cloud</a:t>
              </a:r>
              <a:endParaRPr lang="en-US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3" y="1756631"/>
            <a:ext cx="1535503" cy="74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432203" y="4034902"/>
            <a:ext cx="1220516" cy="3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265" y="1654398"/>
            <a:ext cx="1210392" cy="48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26" y="2251087"/>
            <a:ext cx="1194071" cy="87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"/>
          <a:stretch/>
        </p:blipFill>
        <p:spPr bwMode="auto">
          <a:xfrm>
            <a:off x="7397625" y="3311287"/>
            <a:ext cx="1289672" cy="54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6" y="2549934"/>
            <a:ext cx="1533536" cy="11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7" y="3700127"/>
            <a:ext cx="1674594" cy="78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634" y="3263613"/>
            <a:ext cx="2427122" cy="61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159" y="1756631"/>
            <a:ext cx="1103893" cy="90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161" y="3153836"/>
            <a:ext cx="1097669" cy="59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018" y="2411012"/>
            <a:ext cx="1079246" cy="70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009" y="3748368"/>
            <a:ext cx="1123798" cy="80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1949093" y="833326"/>
            <a:ext cx="6943388" cy="3722010"/>
          </a:xfrm>
          <a:prstGeom prst="rect">
            <a:avLst/>
          </a:prstGeom>
          <a:noFill/>
          <a:ln w="38100">
            <a:solidFill>
              <a:srgbClr val="E96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7" y="1714096"/>
            <a:ext cx="1300737" cy="14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6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3848" y="4251176"/>
            <a:ext cx="1728192" cy="98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" name="Table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04915730"/>
              </p:ext>
            </p:extLst>
          </p:nvPr>
        </p:nvGraphicFramePr>
        <p:xfrm>
          <a:off x="1043608" y="3099091"/>
          <a:ext cx="7272807" cy="1694336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</a:tblPr>
              <a:tblGrid>
                <a:gridCol w="1617770"/>
                <a:gridCol w="1688052"/>
                <a:gridCol w="1275475"/>
                <a:gridCol w="1345755"/>
                <a:gridCol w="1345755"/>
              </a:tblGrid>
              <a:tr h="21179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</a:t>
                      </a: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Record Value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 of Origin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Ownership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79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Card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E96D1F"/>
                          </a:solidFill>
                          <a:effectLst/>
                          <a:latin typeface="Calibri"/>
                        </a:rPr>
                        <a:t>?</a:t>
                      </a:r>
                      <a:endParaRPr lang="en-US" sz="1200" b="1" i="0" u="none" strike="noStrike" dirty="0">
                        <a:solidFill>
                          <a:srgbClr val="E96D1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E96D1F"/>
                          </a:solidFill>
                          <a:effectLst/>
                          <a:latin typeface="Calibri"/>
                        </a:rPr>
                        <a:t>?</a:t>
                      </a:r>
                      <a:endParaRPr lang="en-US" sz="1200" b="1" i="0" u="none" strike="noStrike" dirty="0">
                        <a:solidFill>
                          <a:srgbClr val="E96D1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E96D1F"/>
                          </a:solidFill>
                          <a:effectLst/>
                          <a:latin typeface="Calibri"/>
                        </a:rPr>
                        <a:t>?</a:t>
                      </a:r>
                      <a:endParaRPr lang="en-US" sz="1200" b="1" i="0" u="none" strike="noStrike" dirty="0">
                        <a:solidFill>
                          <a:srgbClr val="E96D1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79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E96D1F"/>
                          </a:solidFill>
                          <a:effectLst/>
                          <a:latin typeface="Calibri"/>
                        </a:rPr>
                        <a:t>?</a:t>
                      </a:r>
                      <a:endParaRPr lang="en-US" sz="1200" b="1" i="0" u="none" strike="noStrike" dirty="0">
                        <a:solidFill>
                          <a:srgbClr val="E96D1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E96D1F"/>
                          </a:solidFill>
                          <a:effectLst/>
                          <a:latin typeface="Calibri"/>
                        </a:rPr>
                        <a:t>?</a:t>
                      </a:r>
                      <a:endParaRPr lang="en-US" sz="1200" b="1" i="0" u="none" strike="noStrike" dirty="0">
                        <a:solidFill>
                          <a:srgbClr val="E96D1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79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1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Revenue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from Internet</a:t>
                      </a: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Domestic</a:t>
                      </a: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Foreign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79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1,300,000,000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E96D1F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en-US" sz="1200" b="1" i="0" u="none" strike="noStrike" baseline="0" dirty="0" smtClean="0">
                          <a:solidFill>
                            <a:srgbClr val="E96D1F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E96D1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E96D1F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en-US" sz="1200" b="1" i="0" u="none" strike="noStrike" baseline="0" dirty="0" smtClean="0">
                          <a:solidFill>
                            <a:srgbClr val="E96D1F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E96D1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E96D1F"/>
                          </a:solidFill>
                          <a:effectLst/>
                          <a:latin typeface="Calibri"/>
                        </a:rPr>
                        <a:t>?</a:t>
                      </a:r>
                      <a:r>
                        <a:rPr lang="en-US" sz="1200" b="1" i="0" u="none" strike="noStrike" baseline="0" dirty="0" smtClean="0">
                          <a:solidFill>
                            <a:srgbClr val="E96D1F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E96D1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79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06902944"/>
              </p:ext>
            </p:extLst>
          </p:nvPr>
        </p:nvGraphicFramePr>
        <p:xfrm>
          <a:off x="1043609" y="3099091"/>
          <a:ext cx="7272806" cy="1694336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</a:tblPr>
              <a:tblGrid>
                <a:gridCol w="1617770"/>
                <a:gridCol w="1688052"/>
                <a:gridCol w="1275474"/>
                <a:gridCol w="1345755"/>
                <a:gridCol w="1345755"/>
              </a:tblGrid>
              <a:tr h="21179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</a:t>
                      </a: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Record Value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 of Origin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Ownership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79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Card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 smtClean="0">
                          <a:solidFill>
                            <a:srgbClr val="E96D1F"/>
                          </a:solidFill>
                          <a:effectLst/>
                          <a:latin typeface="Calibri"/>
                        </a:rPr>
                        <a:t>$225</a:t>
                      </a:r>
                      <a:endParaRPr lang="en-US" sz="1200" b="1" i="0" u="none" strike="noStrike" dirty="0">
                        <a:solidFill>
                          <a:srgbClr val="E96D1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E96D1F"/>
                          </a:solidFill>
                          <a:effectLst/>
                          <a:latin typeface="Calibri"/>
                        </a:rPr>
                        <a:t>US</a:t>
                      </a:r>
                      <a:endParaRPr lang="en-US" sz="1200" b="1" i="0" u="none" strike="noStrike" dirty="0">
                        <a:solidFill>
                          <a:srgbClr val="E96D1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 smtClean="0">
                          <a:solidFill>
                            <a:srgbClr val="E96D1F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en-US" sz="1200" b="1" i="0" u="none" strike="noStrike" baseline="30000" dirty="0" smtClean="0">
                          <a:solidFill>
                            <a:srgbClr val="E96D1F"/>
                          </a:solidFill>
                          <a:effectLst/>
                          <a:latin typeface="Calibri"/>
                        </a:rPr>
                        <a:t>rd</a:t>
                      </a:r>
                      <a:r>
                        <a:rPr lang="en-US" sz="1200" b="1" i="0" u="none" strike="noStrike" baseline="0" dirty="0" smtClean="0">
                          <a:solidFill>
                            <a:srgbClr val="E96D1F"/>
                          </a:solidFill>
                          <a:effectLst/>
                          <a:latin typeface="Calibri"/>
                        </a:rPr>
                        <a:t> Party</a:t>
                      </a:r>
                      <a:endParaRPr lang="en-US" sz="1200" b="1" i="0" u="none" strike="noStrike" dirty="0">
                        <a:solidFill>
                          <a:srgbClr val="E96D1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79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 smtClean="0">
                          <a:solidFill>
                            <a:srgbClr val="E96D1F"/>
                          </a:solidFill>
                          <a:effectLst/>
                          <a:latin typeface="Calibri"/>
                        </a:rPr>
                        <a:t>$99</a:t>
                      </a:r>
                      <a:endParaRPr lang="en-US" sz="1200" b="1" i="0" u="none" strike="noStrike" dirty="0">
                        <a:solidFill>
                          <a:srgbClr val="E96D1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E96D1F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200" b="1" i="0" u="none" strike="noStrike" baseline="30000" dirty="0" smtClean="0">
                          <a:solidFill>
                            <a:srgbClr val="E96D1F"/>
                          </a:solidFill>
                          <a:effectLst/>
                          <a:latin typeface="Calibri"/>
                        </a:rPr>
                        <a:t>st</a:t>
                      </a:r>
                      <a:r>
                        <a:rPr lang="en-US" sz="1200" b="1" i="0" u="none" strike="noStrike" dirty="0" smtClean="0">
                          <a:solidFill>
                            <a:srgbClr val="E96D1F"/>
                          </a:solidFill>
                          <a:effectLst/>
                          <a:latin typeface="Calibri"/>
                        </a:rPr>
                        <a:t> Party</a:t>
                      </a:r>
                      <a:endParaRPr lang="en-US" sz="1200" b="1" i="0" u="none" strike="noStrike" dirty="0">
                        <a:solidFill>
                          <a:srgbClr val="E96D1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79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1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Company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Revenue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from Internet</a:t>
                      </a: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Domestic</a:t>
                      </a: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Foreign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79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1,300,000,000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E96D1F"/>
                          </a:solidFill>
                          <a:effectLst/>
                          <a:latin typeface="Calibri"/>
                        </a:rPr>
                        <a:t>17%</a:t>
                      </a:r>
                      <a:endParaRPr lang="en-US" sz="1200" b="1" i="0" u="none" strike="noStrike" dirty="0">
                        <a:solidFill>
                          <a:srgbClr val="E96D1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E96D1F"/>
                          </a:solidFill>
                          <a:effectLst/>
                          <a:latin typeface="Calibri"/>
                        </a:rPr>
                        <a:t>72%</a:t>
                      </a:r>
                      <a:endParaRPr lang="en-US" sz="1200" b="1" i="0" u="none" strike="noStrike" dirty="0">
                        <a:solidFill>
                          <a:srgbClr val="E96D1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E96D1F"/>
                          </a:solidFill>
                          <a:effectLst/>
                          <a:latin typeface="Calibri"/>
                        </a:rPr>
                        <a:t>28%</a:t>
                      </a:r>
                      <a:endParaRPr lang="en-US" sz="1200" b="1" i="0" u="none" strike="noStrike" dirty="0">
                        <a:solidFill>
                          <a:srgbClr val="E96D1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79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n-US" sz="2200" dirty="0" smtClean="0"/>
              <a:t>Most refined results are obtained when every field of an exposure record is correctly filled in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n-US" sz="2200" dirty="0" smtClean="0"/>
              <a:t>But what if we have only some of the information that completely describes an exposure?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n-US" sz="2200" dirty="0" smtClean="0"/>
              <a:t>AIR’s Cyber Model will populate “unknown” fields with values derived from our planned Cyber Industry Exposure Database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16526"/>
            <a:ext cx="7162800" cy="594122"/>
          </a:xfrm>
        </p:spPr>
        <p:txBody>
          <a:bodyPr/>
          <a:lstStyle/>
          <a:p>
            <a:r>
              <a:rPr lang="en-US" dirty="0" smtClean="0"/>
              <a:t>Developing a Cyber IED Will Allow the Model to Account for “Unknowns”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3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042586" y="1182873"/>
            <a:ext cx="2895462" cy="1698551"/>
          </a:xfrm>
          <a:prstGeom prst="roundRect">
            <a:avLst>
              <a:gd name="adj" fmla="val 69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GB" sz="900" dirty="0"/>
              <a:t>Distribution of </a:t>
            </a:r>
            <a:r>
              <a:rPr lang="en-GB" sz="900" dirty="0" smtClean="0"/>
              <a:t>Limits by </a:t>
            </a:r>
            <a:r>
              <a:rPr lang="en-GB" sz="900" dirty="0"/>
              <a:t>Coverage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87652" y="1374701"/>
            <a:ext cx="2949209" cy="1506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05420"/>
            <a:ext cx="7162800" cy="594122"/>
          </a:xfrm>
        </p:spPr>
        <p:txBody>
          <a:bodyPr/>
          <a:lstStyle/>
          <a:p>
            <a:r>
              <a:rPr lang="en-US" sz="2000" dirty="0" smtClean="0"/>
              <a:t>Mock-up of Cyber </a:t>
            </a:r>
            <a:r>
              <a:rPr lang="en-US" sz="2000" dirty="0"/>
              <a:t>Exposure Aggregation and Accumulation in </a:t>
            </a:r>
            <a:r>
              <a:rPr lang="en-US" sz="2000" dirty="0" smtClean="0"/>
              <a:t>Touchstone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6030184" y="1166924"/>
            <a:ext cx="2907596" cy="1714500"/>
          </a:xfrm>
          <a:prstGeom prst="roundRect">
            <a:avLst>
              <a:gd name="adj" fmla="val 6900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6042586" y="2929272"/>
            <a:ext cx="2895462" cy="1698551"/>
          </a:xfrm>
          <a:prstGeom prst="roundRect">
            <a:avLst>
              <a:gd name="adj" fmla="val 69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GB" sz="900" dirty="0" smtClean="0"/>
              <a:t>Distribution of  Records by Industry</a:t>
            </a:r>
            <a:endParaRPr lang="en-GB" sz="900" dirty="0"/>
          </a:p>
        </p:txBody>
      </p:sp>
      <p:sp>
        <p:nvSpPr>
          <p:cNvPr id="28" name="Rectangle 27"/>
          <p:cNvSpPr/>
          <p:nvPr/>
        </p:nvSpPr>
        <p:spPr>
          <a:xfrm>
            <a:off x="5987652" y="3121100"/>
            <a:ext cx="2949209" cy="1506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6030184" y="2913323"/>
            <a:ext cx="2907596" cy="1707852"/>
          </a:xfrm>
          <a:prstGeom prst="roundRect">
            <a:avLst>
              <a:gd name="adj" fmla="val 6900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800" y="3121100"/>
            <a:ext cx="2796236" cy="144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3221829" y="3488810"/>
            <a:ext cx="2730818" cy="1139014"/>
          </a:xfrm>
          <a:prstGeom prst="roundRect">
            <a:avLst>
              <a:gd name="adj" fmla="val 69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GB" sz="900" dirty="0" smtClean="0"/>
              <a:t>Distribution of Employees by Age Band</a:t>
            </a:r>
            <a:endParaRPr lang="en-GB" sz="900" dirty="0"/>
          </a:p>
        </p:txBody>
      </p:sp>
      <p:sp>
        <p:nvSpPr>
          <p:cNvPr id="33" name="Rectangle 32"/>
          <p:cNvSpPr/>
          <p:nvPr/>
        </p:nvSpPr>
        <p:spPr>
          <a:xfrm>
            <a:off x="3168396" y="3680637"/>
            <a:ext cx="2781509" cy="940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372887" y="3490136"/>
            <a:ext cx="2749185" cy="1139014"/>
          </a:xfrm>
          <a:prstGeom prst="roundRect">
            <a:avLst>
              <a:gd name="adj" fmla="val 69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GB" sz="900" dirty="0" smtClean="0"/>
              <a:t>Distribution of  Revenue by Geography</a:t>
            </a:r>
            <a:endParaRPr lang="en-GB" sz="900" dirty="0"/>
          </a:p>
        </p:txBody>
      </p:sp>
      <p:sp>
        <p:nvSpPr>
          <p:cNvPr id="37" name="Rectangle 36"/>
          <p:cNvSpPr/>
          <p:nvPr/>
        </p:nvSpPr>
        <p:spPr>
          <a:xfrm>
            <a:off x="322770" y="3681963"/>
            <a:ext cx="2800218" cy="940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361572" y="3474187"/>
            <a:ext cx="2760707" cy="1154963"/>
          </a:xfrm>
          <a:prstGeom prst="roundRect">
            <a:avLst>
              <a:gd name="adj" fmla="val 6900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563" y="3680637"/>
            <a:ext cx="2730818" cy="91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5" y="3710647"/>
            <a:ext cx="2678398" cy="88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95474"/>
            <a:ext cx="5662002" cy="246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3209765" y="3472860"/>
            <a:ext cx="2742262" cy="1154963"/>
          </a:xfrm>
          <a:prstGeom prst="roundRect">
            <a:avLst>
              <a:gd name="adj" fmla="val 6900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02" y="1403190"/>
            <a:ext cx="2483646" cy="14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6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469041"/>
              </p:ext>
            </p:extLst>
          </p:nvPr>
        </p:nvGraphicFramePr>
        <p:xfrm>
          <a:off x="685800" y="2787774"/>
          <a:ext cx="769620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 Provide Data for Our Prototype Model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385663"/>
              </p:ext>
            </p:extLst>
          </p:nvPr>
        </p:nvGraphicFramePr>
        <p:xfrm>
          <a:off x="685800" y="800100"/>
          <a:ext cx="7680960" cy="194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43800" y="2355726"/>
            <a:ext cx="838200" cy="1143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50" dirty="0" smtClean="0"/>
              <a:t>NetDiligence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2320" y="2930236"/>
            <a:ext cx="838200" cy="1143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50" dirty="0" smtClean="0"/>
              <a:t>Symantec</a:t>
            </a:r>
          </a:p>
        </p:txBody>
      </p:sp>
    </p:spTree>
    <p:extLst>
      <p:ext uri="{BB962C8B-B14F-4D97-AF65-F5344CB8AC3E}">
        <p14:creationId xmlns:p14="http://schemas.microsoft.com/office/powerpoint/2010/main" val="14702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“Hurricane Andrew” of Cyber Is Coming</a:t>
            </a:r>
            <a:endParaRPr lang="en-US" dirty="0"/>
          </a:p>
        </p:txBody>
      </p:sp>
      <p:pic>
        <p:nvPicPr>
          <p:cNvPr id="1026" name="Picture 2" descr="C:\Users\i52537\Desktop\google-datacenter-tech-13-1280x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071" y="2857501"/>
            <a:ext cx="3315996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52537\Desktop\1280px-Andrew_23_aug_1992_1231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4" y="918342"/>
            <a:ext cx="2718856" cy="17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loridainapjaim.files.wordpress.com/2012/08/hurricane_andrew2053109_70058c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500"/>
            <a:ext cx="3370881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42975"/>
            <a:ext cx="2603738" cy="175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2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Is More than the Cloud</a:t>
            </a:r>
            <a:endParaRPr lang="en-US" dirty="0"/>
          </a:p>
        </p:txBody>
      </p:sp>
      <p:pic>
        <p:nvPicPr>
          <p:cNvPr id="1026" name="Picture 2" descr="https://cyberarms.files.wordpress.com/2010/04/powerline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5" y="987574"/>
            <a:ext cx="3429000" cy="171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galpaymentsystems.com/wp-content/themes/mimbo/images/img_payment_process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87574"/>
            <a:ext cx="2628900" cy="17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techhive.com/images/article/2013/12/windows_xp-100154667-lar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65" y="2962497"/>
            <a:ext cx="3136900" cy="15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962497"/>
            <a:ext cx="369146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5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57150"/>
            <a:ext cx="7467600" cy="594122"/>
          </a:xfrm>
        </p:spPr>
        <p:txBody>
          <a:bodyPr/>
          <a:lstStyle/>
          <a:p>
            <a:r>
              <a:rPr lang="en-US" dirty="0" smtClean="0"/>
              <a:t>AIR’s Prototype Cyber Framework and Its Roadmap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56257836"/>
              </p:ext>
            </p:extLst>
          </p:nvPr>
        </p:nvGraphicFramePr>
        <p:xfrm>
          <a:off x="0" y="800100"/>
          <a:ext cx="9144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84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7150"/>
            <a:ext cx="8153400" cy="594122"/>
          </a:xfrm>
        </p:spPr>
        <p:txBody>
          <a:bodyPr/>
          <a:lstStyle/>
          <a:p>
            <a:r>
              <a:rPr lang="en-US" dirty="0" smtClean="0"/>
              <a:t>The Worldwide Cyber Insurance Market Is Growing Rapidly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009808"/>
            <a:ext cx="4276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en-US" sz="1400" i="1" dirty="0" smtClean="0"/>
              <a:t>“</a:t>
            </a:r>
            <a:r>
              <a:rPr lang="en-US" sz="1400" b="0" i="1" dirty="0"/>
              <a:t>Cyber is a new risk and it is a concern</a:t>
            </a:r>
            <a:r>
              <a:rPr lang="en-US" sz="1400" b="0" i="1" dirty="0" smtClean="0"/>
              <a:t>, Lloyd’s </a:t>
            </a:r>
            <a:r>
              <a:rPr lang="en-US" sz="1400" b="0" i="1" dirty="0"/>
              <a:t>is at the heart of cyber attacks, providing coverage right now. It’s going to grow dramatically </a:t>
            </a:r>
            <a:r>
              <a:rPr lang="en-US" sz="1400" b="0" i="1" dirty="0" smtClean="0"/>
              <a:t>”</a:t>
            </a:r>
          </a:p>
          <a:p>
            <a:pPr marL="1030288" lvl="2" indent="-1158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Inga Beale, CEO, Lloyd’s of London, Oct. 2014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401955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Sources: Betterley Report / Advisen</a:t>
            </a:r>
            <a:endParaRPr lang="en-US" sz="12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2442686"/>
            <a:ext cx="42768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en-US" sz="1400" i="1" dirty="0" smtClean="0"/>
              <a:t>“</a:t>
            </a:r>
            <a:r>
              <a:rPr lang="en-US" sz="1400" b="0" i="1" dirty="0" smtClean="0"/>
              <a:t>Cyber Insurance: Maybe next year turns into    I need it now”</a:t>
            </a:r>
          </a:p>
          <a:p>
            <a:pPr marL="1030288" lvl="2" indent="-1158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Betterley Report, June 2014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3239393"/>
            <a:ext cx="4427984" cy="1161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en-US" sz="1400" b="0" i="1" dirty="0" smtClean="0"/>
              <a:t>“Former </a:t>
            </a:r>
            <a:r>
              <a:rPr lang="en-US" sz="1400" b="0" i="1" dirty="0"/>
              <a:t>U.S. Homeland Security Secretary Tom </a:t>
            </a:r>
            <a:r>
              <a:rPr lang="en-US" sz="1400" b="0" i="1" dirty="0" smtClean="0"/>
              <a:t> Ridge </a:t>
            </a:r>
            <a:r>
              <a:rPr lang="en-US" sz="1400" b="0" i="1" dirty="0"/>
              <a:t>has teamed with reinsurance brokerage Guy Carpenter &amp; Co. L.L.C. to offer a cyber security and insurance </a:t>
            </a:r>
            <a:r>
              <a:rPr lang="en-US" sz="1400" b="0" i="1" dirty="0" smtClean="0"/>
              <a:t>product”</a:t>
            </a:r>
          </a:p>
          <a:p>
            <a:pPr marL="1030288" lvl="2" indent="-1158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Business Insurance, Oct. 2014</a:t>
            </a:r>
            <a:endParaRPr lang="en-US" sz="1400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433847"/>
              </p:ext>
            </p:extLst>
          </p:nvPr>
        </p:nvGraphicFramePr>
        <p:xfrm>
          <a:off x="179512" y="869057"/>
          <a:ext cx="4419600" cy="3193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01339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04800" y="2388518"/>
            <a:ext cx="8659688" cy="2545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n-US" sz="2200" dirty="0" smtClean="0"/>
              <a:t>Direct losses when intellectual property is stolen, data destroyed, or operations interrupted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n-US" sz="2200" dirty="0" smtClean="0"/>
              <a:t>Indirect losses when data proprietary to its clients is compromised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n-US" sz="2200" dirty="0"/>
              <a:t>Reputational losses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n-US" sz="2200" dirty="0"/>
              <a:t>Physical damage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05420"/>
            <a:ext cx="7162800" cy="594122"/>
          </a:xfrm>
        </p:spPr>
        <p:txBody>
          <a:bodyPr>
            <a:noAutofit/>
          </a:bodyPr>
          <a:lstStyle/>
          <a:p>
            <a:r>
              <a:rPr lang="en-US" dirty="0" smtClean="0"/>
              <a:t>What Exposes Organizations to Cyber Risk?</a:t>
            </a:r>
            <a:br>
              <a:rPr lang="en-US" dirty="0" smtClean="0"/>
            </a:br>
            <a:r>
              <a:rPr lang="en-US" dirty="0" smtClean="0"/>
              <a:t>A Breach Is One </a:t>
            </a:r>
            <a:r>
              <a:rPr lang="en-US" dirty="0"/>
              <a:t>C</a:t>
            </a:r>
            <a:r>
              <a:rPr lang="en-US" dirty="0" smtClean="0"/>
              <a:t>ritical </a:t>
            </a:r>
            <a:r>
              <a:rPr lang="en-US" dirty="0"/>
              <a:t>T</a:t>
            </a:r>
            <a:r>
              <a:rPr lang="en-US" dirty="0" smtClean="0"/>
              <a:t>ype of Hazard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238579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29" y="971550"/>
            <a:ext cx="1987223" cy="1116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971550"/>
            <a:ext cx="2218646" cy="1156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71550"/>
            <a:ext cx="2541270" cy="11435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8200" y="2135045"/>
            <a:ext cx="1828800" cy="792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500" dirty="0" smtClean="0"/>
              <a:t>In the office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06096" y="2130402"/>
            <a:ext cx="2913704" cy="1189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500" dirty="0" smtClean="0"/>
              <a:t>At offsite data storage sites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9410" y="2124588"/>
            <a:ext cx="1748790" cy="594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500" dirty="0" smtClean="0"/>
              <a:t>In the “cloud”</a:t>
            </a:r>
          </a:p>
        </p:txBody>
      </p:sp>
    </p:spTree>
    <p:extLst>
      <p:ext uri="{BB962C8B-B14F-4D97-AF65-F5344CB8AC3E}">
        <p14:creationId xmlns:p14="http://schemas.microsoft.com/office/powerpoint/2010/main" val="283851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914400"/>
            <a:ext cx="4191000" cy="382905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-"/>
            </a:pPr>
            <a:r>
              <a:rPr lang="en-US" sz="2200" dirty="0" smtClean="0"/>
              <a:t>What is typically covered?</a:t>
            </a:r>
          </a:p>
          <a:p>
            <a:pPr lvl="1"/>
            <a:r>
              <a:rPr lang="en-US" dirty="0" smtClean="0"/>
              <a:t>Legal fees</a:t>
            </a:r>
          </a:p>
          <a:p>
            <a:pPr lvl="1"/>
            <a:r>
              <a:rPr lang="en-US" dirty="0" smtClean="0"/>
              <a:t>Forensics</a:t>
            </a:r>
          </a:p>
          <a:p>
            <a:pPr lvl="1"/>
            <a:r>
              <a:rPr lang="en-US" dirty="0" smtClean="0"/>
              <a:t>Notification and call center</a:t>
            </a:r>
          </a:p>
          <a:p>
            <a:pPr lvl="1"/>
            <a:r>
              <a:rPr lang="en-US" dirty="0" smtClean="0"/>
              <a:t>Credit monitoring</a:t>
            </a:r>
          </a:p>
          <a:p>
            <a:pPr lvl="1"/>
            <a:r>
              <a:rPr lang="en-US" dirty="0" smtClean="0"/>
              <a:t>Public relations fees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en-US" sz="2200" dirty="0" smtClean="0"/>
              <a:t>Limits</a:t>
            </a:r>
          </a:p>
          <a:p>
            <a:pPr lvl="1"/>
            <a:r>
              <a:rPr lang="en-US" dirty="0" smtClean="0"/>
              <a:t>Low, in the low millions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en-US" sz="2200" dirty="0" smtClean="0"/>
              <a:t>Exclusions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en-US" sz="2200" dirty="0" smtClean="0"/>
              <a:t>Evaluation strategy</a:t>
            </a:r>
          </a:p>
          <a:p>
            <a:pPr lvl="1"/>
            <a:r>
              <a:rPr lang="en-US" dirty="0" smtClean="0"/>
              <a:t>Driven by industry, company size, etc.</a:t>
            </a:r>
            <a:endParaRPr lang="en-US" dirty="0"/>
          </a:p>
          <a:p>
            <a:pPr lvl="1"/>
            <a:r>
              <a:rPr lang="en-US" dirty="0" smtClean="0"/>
              <a:t>Companies offer network analyses</a:t>
            </a:r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</a:t>
            </a:r>
            <a:r>
              <a:rPr lang="en-US" dirty="0" smtClean="0"/>
              <a:t>acts About Cyber Coverage</a:t>
            </a:r>
            <a:endParaRPr lang="en-US" b="0" i="1" dirty="0" smtClean="0">
              <a:solidFill>
                <a:srgbClr val="005A82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979146"/>
              </p:ext>
            </p:extLst>
          </p:nvPr>
        </p:nvGraphicFramePr>
        <p:xfrm>
          <a:off x="4644008" y="987574"/>
          <a:ext cx="4267201" cy="336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52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04800" y="1045742"/>
            <a:ext cx="4118775" cy="1605737"/>
          </a:xfrm>
          <a:prstGeom prst="roundRect">
            <a:avLst/>
          </a:prstGeom>
          <a:solidFill>
            <a:schemeClr val="accent2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05420"/>
            <a:ext cx="7592144" cy="594122"/>
          </a:xfrm>
        </p:spPr>
        <p:txBody>
          <a:bodyPr/>
          <a:lstStyle/>
          <a:p>
            <a:r>
              <a:rPr lang="en-US" dirty="0"/>
              <a:t>AIR’s Stochastic </a:t>
            </a:r>
            <a:r>
              <a:rPr lang="en-US" dirty="0" smtClean="0"/>
              <a:t>Modeling Framework</a:t>
            </a:r>
            <a:br>
              <a:rPr lang="en-US" dirty="0" smtClean="0"/>
            </a:br>
            <a:r>
              <a:rPr lang="en-US" dirty="0" smtClean="0"/>
              <a:t>Can Be Applied </a:t>
            </a:r>
            <a:r>
              <a:rPr lang="en-US" dirty="0"/>
              <a:t>to Cyber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11760" y="1387921"/>
            <a:ext cx="6487988" cy="3388062"/>
            <a:chOff x="2411760" y="1850561"/>
            <a:chExt cx="6487988" cy="4517415"/>
          </a:xfrm>
        </p:grpSpPr>
        <p:sp>
          <p:nvSpPr>
            <p:cNvPr id="5" name="AutoShape 39"/>
            <p:cNvSpPr>
              <a:spLocks noChangeArrowheads="1"/>
            </p:cNvSpPr>
            <p:nvPr/>
          </p:nvSpPr>
          <p:spPr bwMode="auto">
            <a:xfrm rot="5400000">
              <a:off x="3604662" y="3272086"/>
              <a:ext cx="1637827" cy="705576"/>
            </a:xfrm>
            <a:prstGeom prst="triangle">
              <a:avLst>
                <a:gd name="adj" fmla="val 50000"/>
              </a:avLst>
            </a:prstGeom>
            <a:solidFill>
              <a:schemeClr val="tx1">
                <a:lumMod val="40000"/>
                <a:lumOff val="60000"/>
              </a:schemeClr>
            </a:solidFill>
            <a:ln w="0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Text Box 44"/>
            <p:cNvSpPr txBox="1">
              <a:spLocks noChangeArrowheads="1"/>
            </p:cNvSpPr>
            <p:nvPr/>
          </p:nvSpPr>
          <p:spPr bwMode="auto">
            <a:xfrm>
              <a:off x="4898095" y="5588276"/>
              <a:ext cx="1255472" cy="77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Policy</a:t>
              </a:r>
              <a:br>
                <a:rPr lang="en-US" sz="16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/>
                  </a:solidFill>
                </a:rPr>
                <a:t>Conditions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" name="AutoShape 45"/>
            <p:cNvSpPr>
              <a:spLocks noChangeArrowheads="1"/>
            </p:cNvSpPr>
            <p:nvPr/>
          </p:nvSpPr>
          <p:spPr bwMode="auto">
            <a:xfrm rot="5400000">
              <a:off x="5757935" y="3996211"/>
              <a:ext cx="1637827" cy="716017"/>
            </a:xfrm>
            <a:prstGeom prst="triangle">
              <a:avLst>
                <a:gd name="adj" fmla="val 50000"/>
              </a:avLst>
            </a:prstGeom>
            <a:solidFill>
              <a:schemeClr val="tx1">
                <a:lumMod val="40000"/>
                <a:lumOff val="60000"/>
              </a:schemeClr>
            </a:solidFill>
            <a:ln w="0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842349" y="2881054"/>
              <a:ext cx="2057399" cy="2241154"/>
            </a:xfrm>
            <a:prstGeom prst="roundRect">
              <a:avLst/>
            </a:prstGeom>
            <a:solidFill>
              <a:schemeClr val="accent2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705507" y="2046053"/>
              <a:ext cx="2004847" cy="2196522"/>
            </a:xfrm>
            <a:prstGeom prst="roundRect">
              <a:avLst/>
            </a:prstGeom>
            <a:solidFill>
              <a:schemeClr val="accent2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4786805" y="4443788"/>
              <a:ext cx="1790043" cy="1569585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2498586" y="3761361"/>
              <a:ext cx="1858610" cy="1637828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 Box 34"/>
            <p:cNvSpPr txBox="1">
              <a:spLocks noChangeArrowheads="1"/>
            </p:cNvSpPr>
            <p:nvPr/>
          </p:nvSpPr>
          <p:spPr bwMode="auto">
            <a:xfrm>
              <a:off x="2411760" y="4921488"/>
              <a:ext cx="203453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Exposure Information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4786805" y="2532989"/>
              <a:ext cx="1790043" cy="1569585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 Box 42"/>
            <p:cNvSpPr txBox="1">
              <a:spLocks noChangeArrowheads="1"/>
            </p:cNvSpPr>
            <p:nvPr/>
          </p:nvSpPr>
          <p:spPr bwMode="auto">
            <a:xfrm>
              <a:off x="5157940" y="3491478"/>
              <a:ext cx="1099980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Damage</a:t>
              </a:r>
              <a:br>
                <a:rPr lang="en-US" sz="1400" b="1" dirty="0" smtClean="0">
                  <a:solidFill>
                    <a:schemeClr val="bg1"/>
                  </a:solidFill>
                </a:rPr>
              </a:br>
              <a:r>
                <a:rPr lang="en-US" sz="1400" b="1" dirty="0" smtClean="0">
                  <a:solidFill>
                    <a:schemeClr val="bg1"/>
                  </a:solidFill>
                </a:rPr>
                <a:t>Estimation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6934857" y="3420146"/>
              <a:ext cx="1790043" cy="1569585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 Box 47"/>
            <p:cNvSpPr txBox="1">
              <a:spLocks noChangeArrowheads="1"/>
            </p:cNvSpPr>
            <p:nvPr/>
          </p:nvSpPr>
          <p:spPr bwMode="auto">
            <a:xfrm>
              <a:off x="7059898" y="4511119"/>
              <a:ext cx="1614546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Loss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Calculation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48" descr="money"/>
            <p:cNvPicPr>
              <a:picLocks noChangeAspect="1" noChangeArrowheads="1"/>
            </p:cNvPicPr>
            <p:nvPr/>
          </p:nvPicPr>
          <p:blipFill>
            <a:blip r:embed="rId2" cstate="print"/>
            <a:srcRect l="28799" t="35258" r="29280" b="27753"/>
            <a:stretch>
              <a:fillRect/>
            </a:stretch>
          </p:blipFill>
          <p:spPr bwMode="auto">
            <a:xfrm>
              <a:off x="7403252" y="3465641"/>
              <a:ext cx="927839" cy="107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44"/>
            <p:cNvSpPr txBox="1">
              <a:spLocks noChangeArrowheads="1"/>
            </p:cNvSpPr>
            <p:nvPr/>
          </p:nvSpPr>
          <p:spPr bwMode="auto">
            <a:xfrm>
              <a:off x="5111093" y="5370788"/>
              <a:ext cx="1117614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Policy</a:t>
              </a:r>
              <a:br>
                <a:rPr lang="en-US" sz="1400" b="1" dirty="0" smtClean="0">
                  <a:solidFill>
                    <a:schemeClr val="bg1"/>
                  </a:solidFill>
                </a:rPr>
              </a:br>
              <a:r>
                <a:rPr lang="en-US" sz="1400" b="1" dirty="0" smtClean="0">
                  <a:solidFill>
                    <a:schemeClr val="bg1"/>
                  </a:solidFill>
                </a:rPr>
                <a:t>Conditions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1" name="Group 49"/>
            <p:cNvGrpSpPr>
              <a:grpSpLocks/>
            </p:cNvGrpSpPr>
            <p:nvPr/>
          </p:nvGrpSpPr>
          <p:grpSpPr bwMode="auto">
            <a:xfrm>
              <a:off x="5508789" y="4604445"/>
              <a:ext cx="924856" cy="834553"/>
              <a:chOff x="3264" y="3070"/>
              <a:chExt cx="620" cy="587"/>
            </a:xfrm>
          </p:grpSpPr>
          <p:grpSp>
            <p:nvGrpSpPr>
              <p:cNvPr id="29" name="Group 50"/>
              <p:cNvGrpSpPr>
                <a:grpSpLocks noChangeAspect="1"/>
              </p:cNvGrpSpPr>
              <p:nvPr/>
            </p:nvGrpSpPr>
            <p:grpSpPr bwMode="auto">
              <a:xfrm>
                <a:off x="3324" y="3070"/>
                <a:ext cx="507" cy="587"/>
                <a:chOff x="3408" y="3220"/>
                <a:chExt cx="360" cy="416"/>
              </a:xfrm>
            </p:grpSpPr>
            <p:sp>
              <p:nvSpPr>
                <p:cNvPr id="31" name="Rectangle 51" descr="Wide upward diagonal"/>
                <p:cNvSpPr>
                  <a:spLocks noChangeAspect="1" noChangeArrowheads="1"/>
                </p:cNvSpPr>
                <p:nvPr/>
              </p:nvSpPr>
              <p:spPr bwMode="auto">
                <a:xfrm>
                  <a:off x="3408" y="3220"/>
                  <a:ext cx="360" cy="68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" name="Rectangle 52" descr="Outlined diamond"/>
                <p:cNvSpPr>
                  <a:spLocks noChangeAspect="1" noChangeArrowheads="1"/>
                </p:cNvSpPr>
                <p:nvPr/>
              </p:nvSpPr>
              <p:spPr bwMode="auto">
                <a:xfrm>
                  <a:off x="3408" y="3288"/>
                  <a:ext cx="360" cy="280"/>
                </a:xfrm>
                <a:prstGeom prst="rect">
                  <a:avLst/>
                </a:prstGeom>
                <a:pattFill prst="openDmnd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" name="Rectangle 53" descr="Wide upward diagonal"/>
                <p:cNvSpPr>
                  <a:spLocks noChangeAspect="1" noChangeArrowheads="1"/>
                </p:cNvSpPr>
                <p:nvPr/>
              </p:nvSpPr>
              <p:spPr bwMode="auto">
                <a:xfrm>
                  <a:off x="3408" y="3568"/>
                  <a:ext cx="360" cy="68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0" name="Line 54"/>
              <p:cNvSpPr>
                <a:spLocks noChangeShapeType="1"/>
              </p:cNvSpPr>
              <p:nvPr/>
            </p:nvSpPr>
            <p:spPr bwMode="auto">
              <a:xfrm flipV="1">
                <a:off x="3264" y="3657"/>
                <a:ext cx="6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2" name="Text Box 59"/>
            <p:cNvSpPr txBox="1">
              <a:spLocks noChangeArrowheads="1"/>
            </p:cNvSpPr>
            <p:nvPr/>
          </p:nvSpPr>
          <p:spPr bwMode="auto">
            <a:xfrm>
              <a:off x="5126913" y="4614395"/>
              <a:ext cx="482824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</a:rPr>
                <a:t>Limit</a:t>
              </a:r>
            </a:p>
          </p:txBody>
        </p:sp>
        <p:sp>
          <p:nvSpPr>
            <p:cNvPr id="23" name="Text Box 60"/>
            <p:cNvSpPr txBox="1">
              <a:spLocks noChangeArrowheads="1"/>
            </p:cNvSpPr>
            <p:nvPr/>
          </p:nvSpPr>
          <p:spPr bwMode="auto">
            <a:xfrm>
              <a:off x="4776704" y="5171711"/>
              <a:ext cx="853119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</a:rPr>
                <a:t>Deductible</a:t>
              </a:r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4705507" y="2118440"/>
              <a:ext cx="2004847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/>
                <a:t>VULNERABILITY</a:t>
              </a:r>
              <a:endParaRPr lang="en-US" sz="1600" b="1" dirty="0"/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6952901" y="3041069"/>
              <a:ext cx="1758719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/>
                <a:t>FINANCIAL</a:t>
              </a:r>
              <a:endParaRPr lang="en-US" sz="1600" b="1" dirty="0"/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2567152" y="1850561"/>
              <a:ext cx="1790043" cy="1572768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 Box 37"/>
            <p:cNvSpPr txBox="1">
              <a:spLocks noChangeArrowheads="1"/>
            </p:cNvSpPr>
            <p:nvPr/>
          </p:nvSpPr>
          <p:spPr bwMode="auto">
            <a:xfrm>
              <a:off x="2520151" y="2968690"/>
              <a:ext cx="1931939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Intensity Calculation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AutoShape 31"/>
          <p:cNvSpPr>
            <a:spLocks noChangeArrowheads="1"/>
          </p:cNvSpPr>
          <p:nvPr/>
        </p:nvSpPr>
        <p:spPr bwMode="auto">
          <a:xfrm rot="5400000">
            <a:off x="2119974" y="1810840"/>
            <a:ext cx="536346" cy="358008"/>
          </a:xfrm>
          <a:prstGeom prst="triangle">
            <a:avLst>
              <a:gd name="adj" fmla="val 50000"/>
            </a:avLst>
          </a:prstGeom>
          <a:solidFill>
            <a:schemeClr val="tx1">
              <a:lumMod val="40000"/>
              <a:lumOff val="60000"/>
            </a:schemeClr>
          </a:solidFill>
          <a:ln w="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Rounded Rectangle 36"/>
          <p:cNvSpPr/>
          <p:nvPr/>
        </p:nvSpPr>
        <p:spPr bwMode="auto">
          <a:xfrm>
            <a:off x="419101" y="1387921"/>
            <a:ext cx="1790043" cy="1177189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 Box 62"/>
          <p:cNvSpPr txBox="1">
            <a:spLocks noChangeArrowheads="1"/>
          </p:cNvSpPr>
          <p:nvPr/>
        </p:nvSpPr>
        <p:spPr bwMode="auto">
          <a:xfrm>
            <a:off x="467544" y="2223509"/>
            <a:ext cx="17031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Event Generation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505952" y="1095748"/>
            <a:ext cx="36850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HAZARD</a:t>
            </a:r>
          </a:p>
        </p:txBody>
      </p:sp>
      <p:pic>
        <p:nvPicPr>
          <p:cNvPr id="1026" name="Picture 2" descr="http://media.digitalcommunities.com/images/shutterstock_cyber_att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8" y="1521965"/>
            <a:ext cx="1374060" cy="73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vanino.com/wp-content/uploads/2014/06/attack-in-histo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76" y="1534540"/>
            <a:ext cx="1603040" cy="67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allardcomputer.com/wp-content/uploads/2013/09/Comp-office-Netwo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81" y="2941501"/>
            <a:ext cx="1552585" cy="7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obile-pc-medics.com/wp-content/uploads/2014/04/broken-laptop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367" y="1989844"/>
            <a:ext cx="1260919" cy="70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0" y="2800350"/>
            <a:ext cx="8077200" cy="2057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Has developed a database of over 16,000 historical worldwide cyber incidents</a:t>
            </a:r>
          </a:p>
          <a:p>
            <a:r>
              <a:rPr lang="en-US" sz="2200" dirty="0" smtClean="0"/>
              <a:t>Based in Richmond, Virginia</a:t>
            </a:r>
          </a:p>
          <a:p>
            <a:r>
              <a:rPr lang="en-US" sz="2200" dirty="0"/>
              <a:t>Publically disclosed clients include AIG and </a:t>
            </a:r>
            <a:r>
              <a:rPr lang="en-US" sz="2200" dirty="0" smtClean="0"/>
              <a:t>Willis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Based Security (RBS) Selected as Incident Data Provider</a:t>
            </a:r>
            <a:endParaRPr lang="en-US" dirty="0"/>
          </a:p>
        </p:txBody>
      </p:sp>
      <p:pic>
        <p:nvPicPr>
          <p:cNvPr id="4098" name="Picture 2" descr="https://media.licdn.com/media/p/2/000/207/20c/14f2c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40" y="1028700"/>
            <a:ext cx="5652864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9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Based Security Data </a:t>
            </a:r>
            <a:r>
              <a:rPr lang="en-US" dirty="0" smtClean="0"/>
              <a:t>Examples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498284"/>
              </p:ext>
            </p:extLst>
          </p:nvPr>
        </p:nvGraphicFramePr>
        <p:xfrm>
          <a:off x="35496" y="987574"/>
          <a:ext cx="504056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153453"/>
              </p:ext>
            </p:extLst>
          </p:nvPr>
        </p:nvGraphicFramePr>
        <p:xfrm>
          <a:off x="5085913" y="987575"/>
          <a:ext cx="394605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08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0" y="2209800"/>
            <a:ext cx="8077200" cy="2571750"/>
          </a:xfrm>
        </p:spPr>
        <p:txBody>
          <a:bodyPr>
            <a:normAutofit/>
          </a:bodyPr>
          <a:lstStyle/>
          <a:p>
            <a:r>
              <a:rPr lang="en-US" sz="2200" dirty="0"/>
              <a:t>Analyzes public traffic on the Internet to </a:t>
            </a:r>
            <a:r>
              <a:rPr lang="en-US" sz="2200" dirty="0" smtClean="0"/>
              <a:t>unobtrusively give </a:t>
            </a:r>
            <a:r>
              <a:rPr lang="en-US" sz="2200" dirty="0"/>
              <a:t>scores to </a:t>
            </a:r>
            <a:r>
              <a:rPr lang="en-US" sz="2200" dirty="0" smtClean="0"/>
              <a:t>companies</a:t>
            </a:r>
            <a:endParaRPr lang="en-US" sz="2200" dirty="0"/>
          </a:p>
          <a:p>
            <a:r>
              <a:rPr lang="en-US" sz="2200" dirty="0" smtClean="0"/>
              <a:t>Based in Cambridge, Massachusetts</a:t>
            </a:r>
          </a:p>
          <a:p>
            <a:r>
              <a:rPr lang="en-US" sz="2200" dirty="0" smtClean="0"/>
              <a:t>Founded by several MIT graduates</a:t>
            </a:r>
          </a:p>
          <a:p>
            <a:r>
              <a:rPr lang="en-US" sz="2200" dirty="0" smtClean="0"/>
              <a:t>Publically disclosed clients include AIG and Liberty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148828"/>
            <a:ext cx="7736161" cy="594122"/>
          </a:xfrm>
        </p:spPr>
        <p:txBody>
          <a:bodyPr/>
          <a:lstStyle/>
          <a:p>
            <a:r>
              <a:rPr lang="en-US" dirty="0" smtClean="0"/>
              <a:t>BitSight Collaboration will Give the AIR Model Several Key Benefits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69169"/>
            <a:ext cx="5413901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0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118529f844124c837fcb4a0dd9562b5884ce720"/>
</p:tagLst>
</file>

<file path=ppt/theme/theme1.xml><?xml version="1.0" encoding="utf-8"?>
<a:theme xmlns:a="http://schemas.openxmlformats.org/drawingml/2006/main" name="New Approaches for Managing Cyber Risk - Trans">
  <a:themeElements>
    <a:clrScheme name="AIR WORLDWIDE 2008+">
      <a:dk1>
        <a:srgbClr val="000000"/>
      </a:dk1>
      <a:lt1>
        <a:srgbClr val="FFFFFF"/>
      </a:lt1>
      <a:dk2>
        <a:srgbClr val="235937"/>
      </a:dk2>
      <a:lt2>
        <a:srgbClr val="FFFFFF"/>
      </a:lt2>
      <a:accent1>
        <a:srgbClr val="8CC63F"/>
      </a:accent1>
      <a:accent2>
        <a:srgbClr val="0081C6"/>
      </a:accent2>
      <a:accent3>
        <a:srgbClr val="005A84"/>
      </a:accent3>
      <a:accent4>
        <a:srgbClr val="524F26"/>
      </a:accent4>
      <a:accent5>
        <a:srgbClr val="235937"/>
      </a:accent5>
      <a:accent6>
        <a:srgbClr val="E96D1F"/>
      </a:accent6>
      <a:hlink>
        <a:srgbClr val="8BD2F4"/>
      </a:hlink>
      <a:folHlink>
        <a:srgbClr val="BED600"/>
      </a:folHlink>
    </a:clrScheme>
    <a:fontScheme name="AIR Worldwide 2008+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noAutofit/>
      </a:bodyPr>
      <a:lstStyle>
        <a:defPPr>
          <a:spcBef>
            <a:spcPts val="0"/>
          </a:spcBef>
          <a:defRPr sz="1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64D7C692F01E4484FBB6040F4AC483" ma:contentTypeVersion="0" ma:contentTypeDescription="Create a new document." ma:contentTypeScope="" ma:versionID="ba13d18abcf98f826918ac6051e4dc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13319B-5D6F-4550-AE2C-85B20DCCFC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8E3FDDE-0975-4103-8980-6504F06596C1}">
  <ds:schemaRefs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1F3F783-6EBA-47BF-919B-845D1B7E36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Approaches for Managing Cyber Risk - Trans</Template>
  <TotalTime>3</TotalTime>
  <Words>1103</Words>
  <Application>Microsoft Office PowerPoint</Application>
  <PresentationFormat>On-screen Show (16:9)</PresentationFormat>
  <Paragraphs>241</Paragraphs>
  <Slides>26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New Approaches for Managing Cyber Risk - Trans</vt:lpstr>
      <vt:lpstr>New Approaches for Managing Cyber Risk</vt:lpstr>
      <vt:lpstr>Agenda</vt:lpstr>
      <vt:lpstr>The Worldwide Cyber Insurance Market Is Growing Rapidly</vt:lpstr>
      <vt:lpstr>What Exposes Organizations to Cyber Risk? A Breach Is One Critical Type of Hazard</vt:lpstr>
      <vt:lpstr>Facts About Cyber Coverage</vt:lpstr>
      <vt:lpstr>AIR’s Stochastic Modeling Framework Can Be Applied to Cyber</vt:lpstr>
      <vt:lpstr>Risk Based Security (RBS) Selected as Incident Data Provider</vt:lpstr>
      <vt:lpstr>Risk Based Security Data Examples</vt:lpstr>
      <vt:lpstr>BitSight Collaboration will Give the AIR Model Several Key Benefits</vt:lpstr>
      <vt:lpstr>AIR’s Collaboration with BitSight Will Provide Many Benefits to Clients</vt:lpstr>
      <vt:lpstr>PowerPoint Presentation</vt:lpstr>
      <vt:lpstr>The Verisk Enterprise Offers AIR Unique Resources, Information, and Data</vt:lpstr>
      <vt:lpstr>AIR Categorizes Risks by Exposure Type</vt:lpstr>
      <vt:lpstr>PowerPoint Presentation</vt:lpstr>
      <vt:lpstr>Minimum Data Required to Run Model: Industry, Revenue, and Insurance Information</vt:lpstr>
      <vt:lpstr>Company Information—Detailed</vt:lpstr>
      <vt:lpstr>Multiple Insurance Coverages Will be Supported</vt:lpstr>
      <vt:lpstr>Data Are the Basis of Potential Cyber Losses</vt:lpstr>
      <vt:lpstr>Storage Can Lead to Aggregation Risks</vt:lpstr>
      <vt:lpstr>Transferring Data Introduces Additional Vulnerabilities</vt:lpstr>
      <vt:lpstr>Developing a Cyber IED Will Allow the Model to Account for “Unknowns”</vt:lpstr>
      <vt:lpstr>Mock-up of Cyber Exposure Aggregation and Accumulation in Touchstone</vt:lpstr>
      <vt:lpstr>Studies Provide Data for Our Prototype Model</vt:lpstr>
      <vt:lpstr>The “Hurricane Andrew” of Cyber Is Coming</vt:lpstr>
      <vt:lpstr>Aggregation Is More than the Cloud</vt:lpstr>
      <vt:lpstr>AIR’s Prototype Cyber Framework and Its Roadmap</vt:lpstr>
    </vt:vector>
  </TitlesOfParts>
  <Company>AIR Worldwide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Approaches for Managing Cyber Risk</dc:title>
  <dc:creator>Stransky, Scott</dc:creator>
  <cp:lastModifiedBy>Stransky, Scott</cp:lastModifiedBy>
  <cp:revision>7</cp:revision>
  <cp:lastPrinted>2012-09-25T19:10:37Z</cp:lastPrinted>
  <dcterms:created xsi:type="dcterms:W3CDTF">2015-09-24T13:19:46Z</dcterms:created>
  <dcterms:modified xsi:type="dcterms:W3CDTF">2015-10-01T22:13:17Z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0x0101002864D7C692F01E4484FBB6040F4AC483</vt:lpwstr>
  </property>
  <property fmtid="{D5CDD505-2E9C-101B-9397-08002B2CF9AE}" pid="3" name="Order">
    <vt:r8>15800</vt:r8>
  </property>
  <property fmtid="{D5CDD505-2E9C-101B-9397-08002B2CF9AE}" pid="4" name="xd_ProgID">
    <vt:lpwstr/>
  </property>
  <property fmtid="{D5CDD505-2E9C-101B-9397-08002B2CF9AE}" pid="5" name="TemplateUrl">
    <vt:lpwstr/>
  </property>
</Properties>
</file>