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3"/>
  </p:notesMasterIdLst>
  <p:sldIdLst>
    <p:sldId id="258" r:id="rId2"/>
    <p:sldId id="257" r:id="rId3"/>
    <p:sldId id="260" r:id="rId4"/>
    <p:sldId id="264" r:id="rId5"/>
    <p:sldId id="262" r:id="rId6"/>
    <p:sldId id="263" r:id="rId7"/>
    <p:sldId id="265" r:id="rId8"/>
    <p:sldId id="266" r:id="rId9"/>
    <p:sldId id="270" r:id="rId10"/>
    <p:sldId id="272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032"/>
    <a:srgbClr val="FFFFFF"/>
    <a:srgbClr val="A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75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CEEF3-F82E-4A2B-AA3A-1EFA99D3D4B3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B384F-1A4C-409C-A7B3-E26CBCB402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4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9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5"/>
            <a:ext cx="5328592" cy="21602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4010400"/>
            <a:ext cx="5943600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600" y="4460400"/>
            <a:ext cx="7315200" cy="280800"/>
          </a:xfrm>
          <a:solidFill>
            <a:schemeClr val="tx1"/>
          </a:solidFill>
        </p:spPr>
        <p:txBody>
          <a:bodyPr lIns="183600" tIns="18000" rIns="90000" bIns="18000" anchor="ctr" anchorCtr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5229225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  <a:lvl2pPr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85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44960"/>
            <a:ext cx="1584176" cy="216024"/>
          </a:xfrm>
        </p:spPr>
        <p:txBody>
          <a:bodyPr/>
          <a:lstStyle>
            <a:lvl1pPr>
              <a:defRPr sz="700" b="1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towerswatson.com</a:t>
            </a:r>
            <a:endParaRPr lang="en-GB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849" y="6444000"/>
            <a:ext cx="5578410" cy="216000"/>
          </a:xfrm>
        </p:spPr>
        <p:txBody>
          <a:bodyPr anchor="ctr" anchorCtr="0"/>
          <a:lstStyle/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1200"/>
            <a:ext cx="4100264" cy="471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200"/>
            <a:ext cx="4100264" cy="471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 smtClean="0"/>
              <a:t>towerswatson.com</a:t>
            </a:r>
            <a:endParaRPr lang="en-GB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999" y="6444000"/>
            <a:ext cx="5580000" cy="216000"/>
          </a:xfrm>
        </p:spPr>
        <p:txBody>
          <a:bodyPr anchor="ctr" anchorCtr="0"/>
          <a:lstStyle/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nfoGF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4010400"/>
            <a:ext cx="5943600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5"/>
            <a:ext cx="5832648" cy="216023"/>
          </a:xfr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5229225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  <a:lvl2pPr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7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99" y="1078862"/>
            <a:ext cx="6635845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000" y="6525345"/>
            <a:ext cx="5832168" cy="216024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5229225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  <a:lvl2pPr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0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-With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599" y="1078862"/>
            <a:ext cx="6635845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5"/>
            <a:ext cx="5832648" cy="216023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5229225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 sz="1600"/>
            </a:lvl1pPr>
            <a:lvl2pPr>
              <a:defRPr sz="11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5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 smtClean="0"/>
              <a:t>towerswatson.com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999" y="6444000"/>
            <a:ext cx="5580000" cy="216000"/>
          </a:xfrm>
        </p:spPr>
        <p:txBody>
          <a:bodyPr anchor="ctr" anchorCtr="0"/>
          <a:lstStyle/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3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768752" cy="7200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136904" cy="392129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 b="1">
                <a:solidFill>
                  <a:schemeClr val="bg2"/>
                </a:solidFill>
              </a:defRPr>
            </a:lvl2pPr>
            <a:lvl3pPr marL="138113" indent="-138113">
              <a:defRPr sz="1000"/>
            </a:lvl3pPr>
            <a:lvl4pPr marL="280988" indent="-152400">
              <a:defRPr sz="1000"/>
            </a:lvl4pPr>
            <a:lvl5pPr marL="452438" indent="-157163"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 smtClean="0"/>
              <a:t>towerswatson.com</a:t>
            </a:r>
            <a:endParaRPr lang="en-GB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204000" y="6444000"/>
            <a:ext cx="5580000" cy="216025"/>
          </a:xfrm>
        </p:spPr>
        <p:txBody>
          <a:bodyPr anchor="ctr" anchorCtr="0"/>
          <a:lstStyle/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5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towerswatson.com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>
            <p:custDataLst>
              <p:tags r:id="rId11"/>
            </p:custDataLst>
          </p:nvPr>
        </p:nvSpPr>
        <p:spPr>
          <a:xfrm rot="19906914">
            <a:off x="243577" y="3029257"/>
            <a:ext cx="8514068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 smtClean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3893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352928" cy="471338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99792" y="6525344"/>
            <a:ext cx="6048672" cy="21602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525344"/>
            <a:ext cx="1584176" cy="216024"/>
          </a:xfrm>
          <a:prstGeom prst="rect">
            <a:avLst/>
          </a:prstGeom>
        </p:spPr>
        <p:txBody>
          <a:bodyPr vert="horz" lIns="0" tIns="0" rIns="90000" bIns="45720" rtlCol="0" anchor="b" anchorCtr="0"/>
          <a:lstStyle>
            <a:lvl1pPr algn="l">
              <a:defRPr sz="700" b="1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towerswatson.com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4800" y="6328800"/>
            <a:ext cx="504000" cy="2736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30D4EF1-2FB9-4CDA-AD22-D945B346B2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5" r:id="rId3"/>
    <p:sldLayoutId id="2147483726" r:id="rId4"/>
    <p:sldLayoutId id="2147483734" r:id="rId5"/>
    <p:sldLayoutId id="2147483735" r:id="rId6"/>
    <p:sldLayoutId id="2147483728" r:id="rId7"/>
    <p:sldLayoutId id="2147483736" r:id="rId8"/>
    <p:sldLayoutId id="214748373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5113" indent="-265113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7813" algn="l" defTabSz="914400" rtl="0" eaLnBrk="1" latinLnBrk="0" hangingPunct="1">
        <a:spcBef>
          <a:spcPct val="20000"/>
        </a:spcBef>
        <a:buClr>
          <a:schemeClr val="tx2"/>
        </a:buClr>
        <a:buSzPct val="60000"/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511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13959" r="20117" b="26459"/>
          <a:stretch>
            <a:fillRect/>
          </a:stretch>
        </p:blipFill>
        <p:spPr bwMode="auto">
          <a:xfrm>
            <a:off x="261938" y="304800"/>
            <a:ext cx="8583612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4010025"/>
            <a:ext cx="5943600" cy="38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Cyber Insurance 	</a:t>
            </a:r>
            <a:endParaRPr lang="en-GB" dirty="0"/>
          </a:p>
        </p:txBody>
      </p:sp>
      <p:sp>
        <p:nvSpPr>
          <p:cNvPr id="11268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4460875"/>
            <a:ext cx="7315200" cy="2809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The role of analytics in supporting the acceptance of cyber exposure</a:t>
            </a:r>
          </a:p>
        </p:txBody>
      </p:sp>
      <p:sp>
        <p:nvSpPr>
          <p:cNvPr id="11269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 presentation to C.A.S</a:t>
            </a:r>
          </a:p>
          <a:p>
            <a:pPr eaLnBrk="1" hangingPunct="1"/>
            <a:r>
              <a:rPr lang="en-GB" altLang="en-US" dirty="0" smtClean="0"/>
              <a:t>By David Ovenden	</a:t>
            </a:r>
          </a:p>
          <a:p>
            <a:pPr eaLnBrk="1" hangingPunct="1"/>
            <a:endParaRPr lang="en-GB" altLang="en-US" dirty="0" smtClean="0"/>
          </a:p>
          <a:p>
            <a:pPr lvl="1" eaLnBrk="1" hangingPunct="1"/>
            <a:r>
              <a:rPr lang="en-GB" altLang="en-US" dirty="0" smtClean="0"/>
              <a:t>Oct 2015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237288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250825" y="6524625"/>
            <a:ext cx="5329238" cy="217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600" dirty="0" smtClean="0">
                <a:solidFill>
                  <a:srgbClr val="000000"/>
                </a:solidFill>
              </a:rPr>
              <a:t>© 2015 Towers Watson. All rights reserved. Proprietary and Confidential. For Towers Watson and Towers Watson client use only.</a:t>
            </a:r>
          </a:p>
        </p:txBody>
      </p:sp>
      <p:sp>
        <p:nvSpPr>
          <p:cNvPr id="9" name="Path"/>
          <p:cNvSpPr/>
          <p:nvPr/>
        </p:nvSpPr>
        <p:spPr>
          <a:xfrm>
            <a:off x="3276600" y="6561138"/>
            <a:ext cx="55689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An example commercial analytics environment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towerswatson.com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1712" y="980728"/>
            <a:ext cx="8928992" cy="5362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36366" y="1341437"/>
            <a:ext cx="3815754" cy="41735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12282" y="1990282"/>
            <a:ext cx="1273175" cy="3270275"/>
          </a:xfrm>
          <a:prstGeom prst="rect">
            <a:avLst/>
          </a:prstGeom>
          <a:solidFill>
            <a:srgbClr val="E6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prstClr val="white"/>
                </a:solidFill>
              </a:rPr>
              <a:t>UW and Pricing</a:t>
            </a:r>
            <a:r>
              <a:rPr lang="en-GB" sz="1200" b="1" dirty="0" smtClean="0">
                <a:solidFill>
                  <a:prstClr val="white"/>
                </a:solidFill>
              </a:rPr>
              <a:t> Analytics</a:t>
            </a:r>
          </a:p>
          <a:p>
            <a:pPr algn="ctr">
              <a:defRPr/>
            </a:pPr>
            <a:endParaRPr lang="en-GB" sz="12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GB" sz="1200" b="1" dirty="0" smtClean="0">
                <a:solidFill>
                  <a:prstClr val="white"/>
                </a:solidFill>
              </a:rPr>
              <a:t>Radar</a:t>
            </a:r>
            <a:endParaRPr lang="en-GB" sz="12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 smtClean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GB" sz="1200" dirty="0" smtClean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1916113"/>
            <a:ext cx="8636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Quote </a:t>
            </a:r>
            <a:r>
              <a:rPr lang="en-GB" sz="1200" dirty="0" smtClean="0">
                <a:solidFill>
                  <a:prstClr val="white"/>
                </a:solidFill>
              </a:rPr>
              <a:t>engine(s)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67544" y="2576438"/>
            <a:ext cx="1575197" cy="5064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Performance</a:t>
            </a:r>
            <a:r>
              <a:rPr lang="en-GB" sz="1200" dirty="0" smtClean="0">
                <a:solidFill>
                  <a:prstClr val="white"/>
                </a:solidFill>
              </a:rPr>
              <a:t> data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67544" y="3146351"/>
            <a:ext cx="1575197" cy="5048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Client </a:t>
            </a:r>
            <a:r>
              <a:rPr lang="en-GB" sz="1200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67544" y="3716263"/>
            <a:ext cx="1575197" cy="5048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prstClr val="white"/>
                </a:solidFill>
              </a:rPr>
              <a:t>Broker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67544" y="4437063"/>
            <a:ext cx="3600400" cy="504825"/>
          </a:xfrm>
          <a:prstGeom prst="rightArrow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prstClr val="white"/>
                </a:solidFill>
              </a:rPr>
              <a:t>External Financial Data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 flipV="1">
            <a:off x="3851920" y="1341438"/>
            <a:ext cx="2088232" cy="504825"/>
          </a:xfrm>
          <a:prstGeom prst="rightArrow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Outcomes</a:t>
            </a:r>
          </a:p>
        </p:txBody>
      </p:sp>
      <p:sp>
        <p:nvSpPr>
          <p:cNvPr id="17" name="Left-Up Arrow 16"/>
          <p:cNvSpPr/>
          <p:nvPr/>
        </p:nvSpPr>
        <p:spPr bwMode="auto">
          <a:xfrm>
            <a:off x="5076057" y="2708399"/>
            <a:ext cx="1944216" cy="936625"/>
          </a:xfrm>
          <a:prstGeom prst="leftUpArrow">
            <a:avLst/>
          </a:prstGeom>
          <a:solidFill>
            <a:srgbClr val="E6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Decision support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96136" y="1341438"/>
            <a:ext cx="1974850" cy="538162"/>
          </a:xfrm>
          <a:prstGeom prst="rect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Interactive case level decision support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72648" y="4130675"/>
            <a:ext cx="1152525" cy="584200"/>
          </a:xfrm>
          <a:prstGeom prst="rect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Interactive Product dashboard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72648" y="4811366"/>
            <a:ext cx="1152525" cy="582612"/>
          </a:xfrm>
          <a:prstGeom prst="rect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Interactive Regional dashboard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372648" y="5514975"/>
            <a:ext cx="1150937" cy="582613"/>
          </a:xfrm>
          <a:prstGeom prst="rect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Interactive Broker dashboard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91486" y="1916113"/>
            <a:ext cx="107950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Augmented renewal lists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67544" y="1982713"/>
            <a:ext cx="1584722" cy="5048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100" dirty="0">
                <a:solidFill>
                  <a:prstClr val="white"/>
                </a:solidFill>
              </a:rPr>
              <a:t>Market </a:t>
            </a:r>
            <a:r>
              <a:rPr lang="en-GB" sz="1100" dirty="0" smtClean="0">
                <a:solidFill>
                  <a:prstClr val="white"/>
                </a:solidFill>
              </a:rPr>
              <a:t>data (CMA)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2098133" y="1528614"/>
            <a:ext cx="1736084" cy="4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prstClr val="black"/>
                </a:solidFill>
              </a:rPr>
              <a:t>Integrated Commercial</a:t>
            </a:r>
          </a:p>
          <a:p>
            <a:pPr algn="ctr" eaLnBrk="1" hangingPunct="1"/>
            <a:r>
              <a:rPr lang="en-GB" altLang="en-US" sz="1200">
                <a:solidFill>
                  <a:prstClr val="black"/>
                </a:solidFill>
              </a:rPr>
              <a:t>data environment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4729137" y="4106863"/>
            <a:ext cx="1643063" cy="504825"/>
          </a:xfrm>
          <a:prstGeom prst="rightArrow">
            <a:avLst/>
          </a:prstGeom>
          <a:solidFill>
            <a:srgbClr val="E6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Portfolio Analytics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4932040" y="3579813"/>
            <a:ext cx="2952328" cy="506412"/>
          </a:xfrm>
          <a:prstGeom prst="rightArrow">
            <a:avLst/>
          </a:prstGeom>
          <a:solidFill>
            <a:srgbClr val="E6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Industrialised technical reporting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2203376" y="2980531"/>
            <a:ext cx="1439862" cy="1068387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Claims MI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0" name="Can 29"/>
          <p:cNvSpPr/>
          <p:nvPr/>
        </p:nvSpPr>
        <p:spPr bwMode="auto">
          <a:xfrm>
            <a:off x="2203376" y="2074863"/>
            <a:ext cx="1439862" cy="1068387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Policy MI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67544" y="4940399"/>
            <a:ext cx="3600400" cy="504825"/>
          </a:xfrm>
          <a:prstGeom prst="rightArrow">
            <a:avLst/>
          </a:prstGeom>
          <a:solidFill>
            <a:srgbClr val="A0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>
                <a:solidFill>
                  <a:prstClr val="white"/>
                </a:solidFill>
              </a:rPr>
              <a:t>External </a:t>
            </a:r>
            <a:r>
              <a:rPr lang="en-GB" sz="1200" dirty="0" smtClean="0">
                <a:solidFill>
                  <a:prstClr val="white"/>
                </a:solidFill>
              </a:rPr>
              <a:t>Cyber data sources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7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towerswatson.com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58288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i="1" dirty="0" smtClean="0">
                <a:solidFill>
                  <a:schemeClr val="bg2"/>
                </a:solidFill>
              </a:rPr>
              <a:t>Questions?</a:t>
            </a:r>
            <a:endParaRPr lang="en-GB" sz="8000" b="1" i="1" dirty="0">
              <a:solidFill>
                <a:schemeClr val="bg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92" y="476672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7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/>
              <a:t>Introduction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Background</a:t>
            </a:r>
          </a:p>
          <a:p>
            <a:pPr lvl="3">
              <a:lnSpc>
                <a:spcPct val="150000"/>
              </a:lnSpc>
            </a:pPr>
            <a:r>
              <a:rPr lang="en-GB" dirty="0" smtClean="0"/>
              <a:t>Coverage types</a:t>
            </a:r>
          </a:p>
          <a:p>
            <a:pPr lvl="3">
              <a:lnSpc>
                <a:spcPct val="150000"/>
              </a:lnSpc>
            </a:pPr>
            <a:r>
              <a:rPr lang="en-GB" dirty="0" smtClean="0"/>
              <a:t>Actors</a:t>
            </a:r>
          </a:p>
          <a:p>
            <a:pPr lvl="3">
              <a:lnSpc>
                <a:spcPct val="150000"/>
              </a:lnSpc>
            </a:pPr>
            <a:r>
              <a:rPr lang="en-GB" dirty="0" smtClean="0"/>
              <a:t>Vectors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dirty="0" smtClean="0"/>
              <a:t>Why is this a difficult class of business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The anatomy of a hack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How can analytics support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2003" r="54772" b="2003"/>
          <a:stretch/>
        </p:blipFill>
        <p:spPr>
          <a:xfrm>
            <a:off x="5292080" y="980728"/>
            <a:ext cx="3665841" cy="48008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5" y="1412776"/>
            <a:ext cx="3414979" cy="4713387"/>
          </a:xfrm>
        </p:spPr>
        <p:txBody>
          <a:bodyPr>
            <a:normAutofit/>
          </a:bodyPr>
          <a:lstStyle/>
          <a:p>
            <a:pPr lvl="2"/>
            <a:r>
              <a:rPr lang="en-GB" sz="1600" dirty="0" smtClean="0"/>
              <a:t>A few names that have had security issues recently</a:t>
            </a:r>
          </a:p>
          <a:p>
            <a:pPr lvl="2"/>
            <a:r>
              <a:rPr lang="en-GB" sz="1600" dirty="0" smtClean="0"/>
              <a:t>Hacking is becoming an increasingly mainstream occurrence</a:t>
            </a:r>
          </a:p>
          <a:p>
            <a:pPr lvl="2"/>
            <a:r>
              <a:rPr lang="en-GB" sz="1600" dirty="0" smtClean="0"/>
              <a:t>The cost of data breaches is escalating</a:t>
            </a:r>
          </a:p>
          <a:p>
            <a:pPr lvl="2"/>
            <a:r>
              <a:rPr lang="en-GB" sz="1600" dirty="0" smtClean="0"/>
              <a:t>The impact can be catastrophic</a:t>
            </a:r>
          </a:p>
          <a:p>
            <a:pPr lvl="2"/>
            <a:r>
              <a:rPr lang="en-GB" sz="1600" dirty="0" smtClean="0"/>
              <a:t>State actors are undoubtedly involved</a:t>
            </a:r>
          </a:p>
          <a:p>
            <a:pPr lvl="2"/>
            <a:r>
              <a:rPr lang="en-GB" sz="1600" dirty="0" smtClean="0"/>
              <a:t>The subject matter is not well understood within the insurance industry</a:t>
            </a:r>
          </a:p>
          <a:p>
            <a:pPr lvl="2"/>
            <a:r>
              <a:rPr lang="en-GB" sz="1600" dirty="0" smtClean="0"/>
              <a:t>Our lives and business interactions are digital</a:t>
            </a:r>
          </a:p>
          <a:p>
            <a:pPr lvl="2"/>
            <a:r>
              <a:rPr lang="en-GB" sz="1600" dirty="0" smtClean="0"/>
              <a:t>Insurance solutions lag behind the issue</a:t>
            </a:r>
          </a:p>
          <a:p>
            <a:pPr lvl="2"/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0300" t="9680" r="25250" b="3921"/>
          <a:stretch/>
        </p:blipFill>
        <p:spPr>
          <a:xfrm>
            <a:off x="3810515" y="1260004"/>
            <a:ext cx="5009957" cy="4968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8167" y="6187816"/>
            <a:ext cx="1608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 smtClean="0"/>
              <a:t>Source: Information is beautiful</a:t>
            </a:r>
            <a:endParaRPr lang="en-GB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UK Government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towerswatson.com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395536" y="1143596"/>
            <a:ext cx="4020012" cy="2357412"/>
            <a:chOff x="395536" y="1143596"/>
            <a:chExt cx="4020012" cy="2357412"/>
          </a:xfrm>
        </p:grpSpPr>
        <p:sp>
          <p:nvSpPr>
            <p:cNvPr id="12" name="Rectangle 11"/>
            <p:cNvSpPr/>
            <p:nvPr/>
          </p:nvSpPr>
          <p:spPr>
            <a:xfrm>
              <a:off x="395536" y="1143596"/>
              <a:ext cx="4020012" cy="2357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27584" y="1484784"/>
              <a:ext cx="864096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90%</a:t>
              </a:r>
              <a:endParaRPr lang="en-GB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403648" y="1916832"/>
              <a:ext cx="598012" cy="5980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GB" sz="1200" dirty="0" smtClean="0"/>
                <a:t>74%</a:t>
              </a:r>
              <a:endParaRPr lang="en-GB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3688" y="1484784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large organisations 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2123564"/>
              <a:ext cx="2225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small organisations 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3522" y="2708920"/>
              <a:ext cx="2180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Had a security breach</a:t>
              </a:r>
              <a:endParaRPr lang="en-GB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7596" y="3776556"/>
            <a:ext cx="4020012" cy="2357412"/>
            <a:chOff x="395536" y="1143596"/>
            <a:chExt cx="4020012" cy="2357412"/>
          </a:xfrm>
        </p:grpSpPr>
        <p:sp>
          <p:nvSpPr>
            <p:cNvPr id="41" name="Rectangle 40"/>
            <p:cNvSpPr/>
            <p:nvPr/>
          </p:nvSpPr>
          <p:spPr>
            <a:xfrm>
              <a:off x="395536" y="1143596"/>
              <a:ext cx="4020012" cy="2357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827584" y="1484784"/>
              <a:ext cx="864096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39%</a:t>
              </a:r>
              <a:endParaRPr lang="en-GB" sz="16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403648" y="1916832"/>
              <a:ext cx="598012" cy="5980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GB" sz="1200" dirty="0" smtClean="0"/>
                <a:t>27%</a:t>
              </a:r>
              <a:endParaRPr lang="en-GB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63688" y="1484784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large organisations </a:t>
              </a:r>
              <a:endParaRPr lang="en-GB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51720" y="2123564"/>
              <a:ext cx="2225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small organisations </a:t>
              </a:r>
              <a:endParaRPr lang="en-GB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7544" y="2668248"/>
              <a:ext cx="3809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Believe they have insurance that would cover a breach</a:t>
              </a:r>
              <a:endParaRPr lang="en-GB" sz="1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47596" y="1142782"/>
            <a:ext cx="4020012" cy="2357412"/>
            <a:chOff x="395536" y="1143596"/>
            <a:chExt cx="4020012" cy="2357412"/>
          </a:xfrm>
        </p:grpSpPr>
        <p:sp>
          <p:nvSpPr>
            <p:cNvPr id="48" name="Rectangle 47"/>
            <p:cNvSpPr/>
            <p:nvPr/>
          </p:nvSpPr>
          <p:spPr>
            <a:xfrm>
              <a:off x="395536" y="1143596"/>
              <a:ext cx="4020012" cy="2357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27584" y="1484784"/>
              <a:ext cx="864096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69%</a:t>
              </a:r>
              <a:endParaRPr lang="en-GB" sz="16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403648" y="1916832"/>
              <a:ext cx="598012" cy="5980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GB" sz="1200" dirty="0" smtClean="0"/>
                <a:t>38%</a:t>
              </a:r>
              <a:endParaRPr lang="en-GB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688" y="1484784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large organisations </a:t>
              </a:r>
              <a:endParaRPr lang="en-GB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51720" y="2123564"/>
              <a:ext cx="2225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small organisations </a:t>
              </a:r>
              <a:endParaRPr lang="en-GB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7545" y="2637726"/>
              <a:ext cx="3612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Were attacked by an unauthorised outsider last year</a:t>
              </a:r>
              <a:endParaRPr lang="en-GB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0763" y="3735884"/>
            <a:ext cx="4020012" cy="2357412"/>
            <a:chOff x="395536" y="1143596"/>
            <a:chExt cx="4020012" cy="2357412"/>
          </a:xfrm>
        </p:grpSpPr>
        <p:sp>
          <p:nvSpPr>
            <p:cNvPr id="55" name="Rectangle 54"/>
            <p:cNvSpPr/>
            <p:nvPr/>
          </p:nvSpPr>
          <p:spPr>
            <a:xfrm>
              <a:off x="395536" y="1143596"/>
              <a:ext cx="4020012" cy="2357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827584" y="1484784"/>
              <a:ext cx="864096" cy="864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30%</a:t>
              </a:r>
              <a:endParaRPr lang="en-GB" sz="16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403648" y="1916832"/>
              <a:ext cx="598012" cy="5980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en-GB" sz="1200" dirty="0" smtClean="0"/>
                <a:t>16</a:t>
              </a:r>
              <a:r>
                <a:rPr lang="en-GB" sz="1200" dirty="0"/>
                <a:t>%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63688" y="1484784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large organisations </a:t>
              </a:r>
              <a:endParaRPr lang="en-GB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51720" y="2123564"/>
              <a:ext cx="2225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of small organisations </a:t>
              </a:r>
              <a:endParaRPr lang="en-GB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7544" y="2708920"/>
              <a:ext cx="3948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Were hit by a </a:t>
              </a:r>
              <a:r>
                <a:rPr lang="en-GB" sz="1600" dirty="0" err="1" smtClean="0"/>
                <a:t>DoS</a:t>
              </a:r>
              <a:r>
                <a:rPr lang="en-GB" sz="1600" dirty="0" smtClean="0"/>
                <a:t> attacks in the last year</a:t>
              </a:r>
              <a:endParaRPr lang="en-GB" sz="1600" dirty="0"/>
            </a:p>
          </p:txBody>
        </p:sp>
      </p:grpSp>
      <p:sp>
        <p:nvSpPr>
          <p:cNvPr id="61" name="Isosceles Triangle 60"/>
          <p:cNvSpPr/>
          <p:nvPr/>
        </p:nvSpPr>
        <p:spPr>
          <a:xfrm>
            <a:off x="467544" y="3213790"/>
            <a:ext cx="249644" cy="21521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11560" y="3224009"/>
            <a:ext cx="167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Year on year increase</a:t>
            </a:r>
            <a:endParaRPr lang="en-GB" sz="1200" dirty="0"/>
          </a:p>
        </p:txBody>
      </p:sp>
      <p:sp>
        <p:nvSpPr>
          <p:cNvPr id="64" name="Isosceles Triangle 63"/>
          <p:cNvSpPr/>
          <p:nvPr/>
        </p:nvSpPr>
        <p:spPr>
          <a:xfrm rot="10800000">
            <a:off x="478612" y="5792146"/>
            <a:ext cx="249644" cy="21521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22628" y="5802365"/>
            <a:ext cx="172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Year on year decrease</a:t>
            </a:r>
            <a:endParaRPr lang="en-GB" sz="1200" dirty="0"/>
          </a:p>
        </p:txBody>
      </p:sp>
      <p:sp>
        <p:nvSpPr>
          <p:cNvPr id="68" name="Isosceles Triangle 67"/>
          <p:cNvSpPr/>
          <p:nvPr/>
        </p:nvSpPr>
        <p:spPr>
          <a:xfrm>
            <a:off x="4919604" y="3186045"/>
            <a:ext cx="249644" cy="21521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063620" y="3196264"/>
            <a:ext cx="167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Year on year increase</a:t>
            </a:r>
            <a:endParaRPr lang="en-GB" sz="1200" dirty="0"/>
          </a:p>
        </p:txBody>
      </p:sp>
      <p:sp>
        <p:nvSpPr>
          <p:cNvPr id="70" name="Isosceles Triangle 69"/>
          <p:cNvSpPr/>
          <p:nvPr/>
        </p:nvSpPr>
        <p:spPr>
          <a:xfrm rot="10800000">
            <a:off x="4937966" y="5805264"/>
            <a:ext cx="249644" cy="21521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081982" y="5815483"/>
            <a:ext cx="172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Year on year decrease</a:t>
            </a:r>
            <a:endParaRPr lang="en-GB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5004048" y="6093296"/>
            <a:ext cx="3983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UK Government Report on Information Security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8706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340768"/>
            <a:ext cx="388843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1960" y="1340768"/>
            <a:ext cx="388843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Actors and 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451917"/>
            <a:ext cx="3312368" cy="4713387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GB" dirty="0" smtClean="0"/>
              <a:t>Vandals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Thrill Seekers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Show offs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Thieves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Organised crime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Hacktivist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Industrial espionage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State craft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The unaware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481124" y="0"/>
            <a:ext cx="1349896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buster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thomas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tigger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robert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soccer</a:t>
            </a: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batman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test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pass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killer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hockey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george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charlie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andrew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michelle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love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sunshine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jessica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6969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pepper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daniel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access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123456789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654321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joshua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maggie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starwars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silver</a:t>
            </a:r>
            <a:endParaRPr lang="en-GB" sz="1100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99992" y="1451917"/>
            <a:ext cx="3312368" cy="471338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78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8038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GB" dirty="0" smtClean="0"/>
              <a:t>Direct Hacks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Mass Attack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Infection / Virus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DDOs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Social Engineering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Inside jobs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Accidents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Poor practices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Physical peril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5536" y="3789040"/>
            <a:ext cx="7609758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5536" y="1772816"/>
            <a:ext cx="7609758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Coverage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412776"/>
            <a:ext cx="7416824" cy="4713387"/>
          </a:xfrm>
        </p:spPr>
        <p:txBody>
          <a:bodyPr/>
          <a:lstStyle/>
          <a:p>
            <a:pPr lvl="2"/>
            <a:r>
              <a:rPr lang="en-GB" dirty="0" smtClean="0"/>
              <a:t>First Party</a:t>
            </a:r>
          </a:p>
          <a:p>
            <a:pPr lvl="3"/>
            <a:r>
              <a:rPr lang="en-GB" dirty="0" smtClean="0"/>
              <a:t>Loss, damage or corruption of data</a:t>
            </a:r>
          </a:p>
          <a:p>
            <a:pPr lvl="3"/>
            <a:r>
              <a:rPr lang="en-GB" dirty="0" smtClean="0"/>
              <a:t>Business interruption following a loss</a:t>
            </a:r>
          </a:p>
          <a:p>
            <a:pPr lvl="3"/>
            <a:r>
              <a:rPr lang="en-GB" dirty="0" smtClean="0"/>
              <a:t>Costs, fines and penalties</a:t>
            </a:r>
            <a:endParaRPr lang="en-GB" dirty="0"/>
          </a:p>
          <a:p>
            <a:pPr lvl="3"/>
            <a:r>
              <a:rPr lang="en-GB" dirty="0" smtClean="0"/>
              <a:t>Reconstruction of data</a:t>
            </a:r>
          </a:p>
          <a:p>
            <a:pPr lvl="3"/>
            <a:endParaRPr lang="en-GB" dirty="0"/>
          </a:p>
          <a:p>
            <a:pPr lvl="2"/>
            <a:r>
              <a:rPr lang="en-GB" dirty="0" smtClean="0"/>
              <a:t>Third Party</a:t>
            </a:r>
          </a:p>
          <a:p>
            <a:pPr lvl="3"/>
            <a:r>
              <a:rPr lang="en-GB" dirty="0" smtClean="0"/>
              <a:t>Professional indemnity</a:t>
            </a:r>
          </a:p>
          <a:p>
            <a:pPr lvl="3"/>
            <a:r>
              <a:rPr lang="en-GB" dirty="0" smtClean="0"/>
              <a:t>Libel</a:t>
            </a:r>
          </a:p>
          <a:p>
            <a:pPr lvl="3"/>
            <a:r>
              <a:rPr lang="en-GB" dirty="0" smtClean="0"/>
              <a:t>General liability</a:t>
            </a:r>
          </a:p>
          <a:p>
            <a:pPr lvl="3"/>
            <a:r>
              <a:rPr lang="en-GB" dirty="0" smtClean="0"/>
              <a:t>Breach of privacy</a:t>
            </a:r>
          </a:p>
          <a:p>
            <a:pPr lvl="3"/>
            <a:r>
              <a:rPr lang="en-GB" dirty="0" smtClean="0"/>
              <a:t>D&amp;O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496404" y="-977"/>
            <a:ext cx="134989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password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123456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12345678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1234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qwerty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12345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dragon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pussy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baseball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football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letmein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monkey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696969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abc123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mustang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michael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shadow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master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jennifer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111111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2000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jordan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superman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harley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1234567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hunter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trustno1</a:t>
            </a:r>
            <a:endParaRPr lang="en-GB" sz="11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9087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Underlying Exclusion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21118" y="9087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Specialist Coverage</a:t>
            </a:r>
            <a:endParaRPr lang="en-GB" dirty="0"/>
          </a:p>
        </p:txBody>
      </p:sp>
      <p:grpSp>
        <p:nvGrpSpPr>
          <p:cNvPr id="12" name="SHAPE-20151013162644"/>
          <p:cNvGrpSpPr/>
          <p:nvPr/>
        </p:nvGrpSpPr>
        <p:grpSpPr>
          <a:xfrm>
            <a:off x="5549902" y="2060848"/>
            <a:ext cx="511176" cy="514351"/>
            <a:chOff x="4316413" y="3171825"/>
            <a:chExt cx="511176" cy="514351"/>
          </a:xfrm>
        </p:grpSpPr>
        <p:sp>
          <p:nvSpPr>
            <p:cNvPr id="13" name="Rectangle 232"/>
            <p:cNvSpPr>
              <a:spLocks noChangeArrowheads="1"/>
            </p:cNvSpPr>
            <p:nvPr/>
          </p:nvSpPr>
          <p:spPr bwMode="auto">
            <a:xfrm>
              <a:off x="4316413" y="3252788"/>
              <a:ext cx="433388" cy="4333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Freeform 234"/>
            <p:cNvSpPr>
              <a:spLocks/>
            </p:cNvSpPr>
            <p:nvPr/>
          </p:nvSpPr>
          <p:spPr bwMode="auto">
            <a:xfrm>
              <a:off x="4371976" y="3171825"/>
              <a:ext cx="455613" cy="452438"/>
            </a:xfrm>
            <a:custGeom>
              <a:avLst/>
              <a:gdLst>
                <a:gd name="T0" fmla="*/ 0 w 916"/>
                <a:gd name="T1" fmla="*/ 132 h 911"/>
                <a:gd name="T2" fmla="*/ 94 w 916"/>
                <a:gd name="T3" fmla="*/ 191 h 911"/>
                <a:gd name="T4" fmla="*/ 287 w 916"/>
                <a:gd name="T5" fmla="*/ 0 h 911"/>
                <a:gd name="T6" fmla="*/ 96 w 916"/>
                <a:gd name="T7" fmla="*/ 285 h 911"/>
                <a:gd name="T8" fmla="*/ 0 w 916"/>
                <a:gd name="T9" fmla="*/ 132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6"/>
                <a:gd name="T16" fmla="*/ 0 h 911"/>
                <a:gd name="T17" fmla="*/ 916 w 916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6" h="911">
                  <a:moveTo>
                    <a:pt x="0" y="423"/>
                  </a:moveTo>
                  <a:lnTo>
                    <a:pt x="299" y="611"/>
                  </a:lnTo>
                  <a:lnTo>
                    <a:pt x="916" y="0"/>
                  </a:lnTo>
                  <a:lnTo>
                    <a:pt x="305" y="911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SHAPE-20151013162644"/>
          <p:cNvGrpSpPr/>
          <p:nvPr/>
        </p:nvGrpSpPr>
        <p:grpSpPr>
          <a:xfrm>
            <a:off x="7052229" y="2060848"/>
            <a:ext cx="511176" cy="514351"/>
            <a:chOff x="4316413" y="3171825"/>
            <a:chExt cx="511176" cy="514351"/>
          </a:xfrm>
        </p:grpSpPr>
        <p:sp>
          <p:nvSpPr>
            <p:cNvPr id="16" name="Rectangle 232"/>
            <p:cNvSpPr>
              <a:spLocks noChangeArrowheads="1"/>
            </p:cNvSpPr>
            <p:nvPr/>
          </p:nvSpPr>
          <p:spPr bwMode="auto">
            <a:xfrm>
              <a:off x="4316413" y="3252788"/>
              <a:ext cx="433388" cy="4333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4371976" y="3171825"/>
              <a:ext cx="455613" cy="452438"/>
            </a:xfrm>
            <a:custGeom>
              <a:avLst/>
              <a:gdLst>
                <a:gd name="T0" fmla="*/ 0 w 916"/>
                <a:gd name="T1" fmla="*/ 132 h 911"/>
                <a:gd name="T2" fmla="*/ 94 w 916"/>
                <a:gd name="T3" fmla="*/ 191 h 911"/>
                <a:gd name="T4" fmla="*/ 287 w 916"/>
                <a:gd name="T5" fmla="*/ 0 h 911"/>
                <a:gd name="T6" fmla="*/ 96 w 916"/>
                <a:gd name="T7" fmla="*/ 285 h 911"/>
                <a:gd name="T8" fmla="*/ 0 w 916"/>
                <a:gd name="T9" fmla="*/ 132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6"/>
                <a:gd name="T16" fmla="*/ 0 h 911"/>
                <a:gd name="T17" fmla="*/ 916 w 916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6" h="911">
                  <a:moveTo>
                    <a:pt x="0" y="423"/>
                  </a:moveTo>
                  <a:lnTo>
                    <a:pt x="299" y="611"/>
                  </a:lnTo>
                  <a:lnTo>
                    <a:pt x="916" y="0"/>
                  </a:lnTo>
                  <a:lnTo>
                    <a:pt x="305" y="911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SHAPE-20151013162644"/>
          <p:cNvGrpSpPr/>
          <p:nvPr/>
        </p:nvGrpSpPr>
        <p:grpSpPr>
          <a:xfrm>
            <a:off x="5472114" y="4221088"/>
            <a:ext cx="511176" cy="514351"/>
            <a:chOff x="4316413" y="3171825"/>
            <a:chExt cx="511176" cy="514351"/>
          </a:xfrm>
        </p:grpSpPr>
        <p:sp>
          <p:nvSpPr>
            <p:cNvPr id="19" name="Rectangle 232"/>
            <p:cNvSpPr>
              <a:spLocks noChangeArrowheads="1"/>
            </p:cNvSpPr>
            <p:nvPr/>
          </p:nvSpPr>
          <p:spPr bwMode="auto">
            <a:xfrm>
              <a:off x="4316413" y="3252788"/>
              <a:ext cx="433388" cy="4333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reeform 234"/>
            <p:cNvSpPr>
              <a:spLocks/>
            </p:cNvSpPr>
            <p:nvPr/>
          </p:nvSpPr>
          <p:spPr bwMode="auto">
            <a:xfrm>
              <a:off x="4371976" y="3171825"/>
              <a:ext cx="455613" cy="452438"/>
            </a:xfrm>
            <a:custGeom>
              <a:avLst/>
              <a:gdLst>
                <a:gd name="T0" fmla="*/ 0 w 916"/>
                <a:gd name="T1" fmla="*/ 132 h 911"/>
                <a:gd name="T2" fmla="*/ 94 w 916"/>
                <a:gd name="T3" fmla="*/ 191 h 911"/>
                <a:gd name="T4" fmla="*/ 287 w 916"/>
                <a:gd name="T5" fmla="*/ 0 h 911"/>
                <a:gd name="T6" fmla="*/ 96 w 916"/>
                <a:gd name="T7" fmla="*/ 285 h 911"/>
                <a:gd name="T8" fmla="*/ 0 w 916"/>
                <a:gd name="T9" fmla="*/ 132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6"/>
                <a:gd name="T16" fmla="*/ 0 h 911"/>
                <a:gd name="T17" fmla="*/ 916 w 916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6" h="911">
                  <a:moveTo>
                    <a:pt x="0" y="423"/>
                  </a:moveTo>
                  <a:lnTo>
                    <a:pt x="299" y="611"/>
                  </a:lnTo>
                  <a:lnTo>
                    <a:pt x="916" y="0"/>
                  </a:lnTo>
                  <a:lnTo>
                    <a:pt x="305" y="911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SHAPE-20151013162644"/>
          <p:cNvGrpSpPr/>
          <p:nvPr/>
        </p:nvGrpSpPr>
        <p:grpSpPr>
          <a:xfrm>
            <a:off x="7046510" y="4221088"/>
            <a:ext cx="511176" cy="514351"/>
            <a:chOff x="4316413" y="3171825"/>
            <a:chExt cx="511176" cy="514351"/>
          </a:xfrm>
        </p:grpSpPr>
        <p:sp>
          <p:nvSpPr>
            <p:cNvPr id="22" name="Rectangle 232"/>
            <p:cNvSpPr>
              <a:spLocks noChangeArrowheads="1"/>
            </p:cNvSpPr>
            <p:nvPr/>
          </p:nvSpPr>
          <p:spPr bwMode="auto">
            <a:xfrm>
              <a:off x="4316413" y="3252788"/>
              <a:ext cx="433388" cy="4333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Freeform 234"/>
            <p:cNvSpPr>
              <a:spLocks/>
            </p:cNvSpPr>
            <p:nvPr/>
          </p:nvSpPr>
          <p:spPr bwMode="auto">
            <a:xfrm>
              <a:off x="4371976" y="3171825"/>
              <a:ext cx="455613" cy="452438"/>
            </a:xfrm>
            <a:custGeom>
              <a:avLst/>
              <a:gdLst>
                <a:gd name="T0" fmla="*/ 0 w 916"/>
                <a:gd name="T1" fmla="*/ 132 h 911"/>
                <a:gd name="T2" fmla="*/ 94 w 916"/>
                <a:gd name="T3" fmla="*/ 191 h 911"/>
                <a:gd name="T4" fmla="*/ 287 w 916"/>
                <a:gd name="T5" fmla="*/ 0 h 911"/>
                <a:gd name="T6" fmla="*/ 96 w 916"/>
                <a:gd name="T7" fmla="*/ 285 h 911"/>
                <a:gd name="T8" fmla="*/ 0 w 916"/>
                <a:gd name="T9" fmla="*/ 132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6"/>
                <a:gd name="T16" fmla="*/ 0 h 911"/>
                <a:gd name="T17" fmla="*/ 916 w 916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6" h="911">
                  <a:moveTo>
                    <a:pt x="0" y="423"/>
                  </a:moveTo>
                  <a:lnTo>
                    <a:pt x="299" y="611"/>
                  </a:lnTo>
                  <a:lnTo>
                    <a:pt x="916" y="0"/>
                  </a:lnTo>
                  <a:lnTo>
                    <a:pt x="305" y="911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79378" y="2547735"/>
            <a:ext cx="126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Most products exclude “cyber cat”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95650" y="2606926"/>
            <a:ext cx="126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Comprehensive Data exclusions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8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1340768"/>
            <a:ext cx="388843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11960" y="1340768"/>
            <a:ext cx="388843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Why is this so difficult?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451917"/>
            <a:ext cx="3312368" cy="4713387"/>
          </a:xfrm>
        </p:spPr>
        <p:txBody>
          <a:bodyPr/>
          <a:lstStyle/>
          <a:p>
            <a:pPr marL="0" lvl="2" indent="0" algn="ctr">
              <a:lnSpc>
                <a:spcPct val="150000"/>
              </a:lnSpc>
              <a:buNone/>
            </a:pPr>
            <a:r>
              <a:rPr lang="en-GB" dirty="0" smtClean="0"/>
              <a:t>First Party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Volume of activity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Potential aggregations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Lack of knowledge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Difficult claims settlement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Lack of partnerships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Limited pull or push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Limits required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Better opportunities?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99992" y="1451917"/>
            <a:ext cx="3312368" cy="471338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113" indent="-265113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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781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8038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150000"/>
              </a:lnSpc>
              <a:buNone/>
            </a:pPr>
            <a:r>
              <a:rPr lang="en-GB" dirty="0" smtClean="0"/>
              <a:t>Third Party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Understanding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Difficulty policing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Poor history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Limits required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Emerging legal environment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Lack of data</a:t>
            </a:r>
          </a:p>
          <a:p>
            <a:pPr lvl="2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7576379" y="-99392"/>
            <a:ext cx="1205880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amanda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orange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biteme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freedom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computer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sexy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thunder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nicole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ginger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heather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hammer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summer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corvette</a:t>
            </a:r>
          </a:p>
          <a:p>
            <a:pPr algn="r">
              <a:lnSpc>
                <a:spcPct val="150000"/>
              </a:lnSpc>
            </a:pPr>
            <a:r>
              <a:rPr lang="en-GB" sz="1100" dirty="0" err="1" smtClean="0">
                <a:solidFill>
                  <a:srgbClr val="C00000"/>
                </a:solidFill>
              </a:rPr>
              <a:t>taylor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austin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1111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merlin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matthew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121212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golfer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cheese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princess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martin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chelsea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patrick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 smtClean="0">
                <a:solidFill>
                  <a:srgbClr val="C00000"/>
                </a:solidFill>
              </a:rPr>
              <a:t>richard</a:t>
            </a:r>
            <a:endParaRPr lang="en-GB" sz="11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7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Realistic analytical </a:t>
            </a:r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1451917"/>
            <a:ext cx="7344816" cy="4713387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GB" dirty="0" smtClean="0"/>
              <a:t>Understanding the data resources available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Setting the Data strategy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Pricing with limited data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Modelling appetite and disaster scenarios (EMLs)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Catastrophe potential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Decision support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Portfolio management analytics</a:t>
            </a:r>
          </a:p>
          <a:p>
            <a:pPr lvl="2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80312" y="-73998"/>
            <a:ext cx="1421904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asdfgh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sparky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cowboy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camaro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anthony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matrix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falcon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iloveyou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bailey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guitar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jackson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purple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scooter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phoenix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aaaaaa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morgan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tigers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porsche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mickey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maverick</a:t>
            </a: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cookie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nascar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peanut</a:t>
            </a:r>
          </a:p>
          <a:p>
            <a:pPr algn="r">
              <a:lnSpc>
                <a:spcPct val="150000"/>
              </a:lnSpc>
            </a:pPr>
            <a:r>
              <a:rPr lang="en-GB" sz="1100" dirty="0" err="1">
                <a:solidFill>
                  <a:srgbClr val="C00000"/>
                </a:solidFill>
              </a:rPr>
              <a:t>justin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131313</a:t>
            </a:r>
          </a:p>
          <a:p>
            <a:pPr algn="r">
              <a:lnSpc>
                <a:spcPct val="150000"/>
              </a:lnSpc>
            </a:pPr>
            <a:r>
              <a:rPr lang="en-GB" sz="1100" dirty="0" smtClean="0">
                <a:solidFill>
                  <a:srgbClr val="C00000"/>
                </a:solidFill>
              </a:rPr>
              <a:t>money</a:t>
            </a:r>
            <a:endParaRPr lang="en-GB" sz="11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GB" sz="1100" dirty="0">
                <a:solidFill>
                  <a:srgbClr val="C00000"/>
                </a:solidFill>
              </a:rPr>
              <a:t>boomer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77680" y="2852936"/>
            <a:ext cx="3270684" cy="3384376"/>
            <a:chOff x="4577680" y="2204864"/>
            <a:chExt cx="3270684" cy="3384376"/>
          </a:xfrm>
        </p:grpSpPr>
        <p:sp>
          <p:nvSpPr>
            <p:cNvPr id="11" name="Oval 10"/>
            <p:cNvSpPr/>
            <p:nvPr/>
          </p:nvSpPr>
          <p:spPr>
            <a:xfrm>
              <a:off x="6588224" y="2204864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912260" y="4653136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995489" y="2845315"/>
              <a:ext cx="1836203" cy="1332148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577680" y="3717032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11" idx="4"/>
            </p:cNvCxnSpPr>
            <p:nvPr/>
          </p:nvCxnSpPr>
          <p:spPr>
            <a:xfrm>
              <a:off x="7056276" y="3140968"/>
              <a:ext cx="324036" cy="1800200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99641" y="4339735"/>
              <a:ext cx="1648623" cy="621722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951348" y="5573730"/>
            <a:ext cx="85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IT Security</a:t>
            </a:r>
          </a:p>
          <a:p>
            <a:pPr algn="ctr"/>
            <a:r>
              <a:rPr lang="en-GB" sz="1100" dirty="0" smtClean="0"/>
              <a:t>Expertise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659639" y="4576803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Analytical</a:t>
            </a:r>
          </a:p>
          <a:p>
            <a:pPr algn="ctr"/>
            <a:r>
              <a:rPr lang="en-GB" sz="1100" dirty="0" smtClean="0"/>
              <a:t>Expertise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560780" y="2996952"/>
            <a:ext cx="1035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Underwriting &amp; Claims Expertise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Building IP around Cyber within your organisation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GB" dirty="0" smtClean="0"/>
              <a:t>Bring together a range of external data sources relevant for your target segment, potentially including breach data segmented by:</a:t>
            </a:r>
          </a:p>
          <a:p>
            <a:pPr lvl="3"/>
            <a:r>
              <a:rPr lang="en-GB" dirty="0" smtClean="0"/>
              <a:t>Underlying technology</a:t>
            </a:r>
          </a:p>
          <a:p>
            <a:pPr lvl="3"/>
            <a:r>
              <a:rPr lang="en-GB" dirty="0" smtClean="0"/>
              <a:t>Industry sector</a:t>
            </a:r>
          </a:p>
          <a:p>
            <a:pPr lvl="3"/>
            <a:r>
              <a:rPr lang="en-GB" dirty="0" smtClean="0"/>
              <a:t>Suppliers</a:t>
            </a:r>
          </a:p>
          <a:p>
            <a:pPr lvl="3"/>
            <a:r>
              <a:rPr lang="en-GB" dirty="0" smtClean="0"/>
              <a:t>Size / scale</a:t>
            </a:r>
          </a:p>
          <a:p>
            <a:pPr lvl="3"/>
            <a:r>
              <a:rPr lang="en-GB" dirty="0" smtClean="0"/>
              <a:t>Sensitivity of the </a:t>
            </a:r>
            <a:r>
              <a:rPr lang="en-GB" dirty="0" smtClean="0"/>
              <a:t>data</a:t>
            </a:r>
          </a:p>
          <a:p>
            <a:pPr lvl="3"/>
            <a:r>
              <a:rPr lang="en-GB" dirty="0" smtClean="0"/>
              <a:t>Policy limits selected</a:t>
            </a:r>
          </a:p>
          <a:p>
            <a:pPr lvl="3"/>
            <a:r>
              <a:rPr lang="en-GB" dirty="0" smtClean="0"/>
              <a:t>Credit score</a:t>
            </a:r>
          </a:p>
          <a:p>
            <a:pPr lvl="3"/>
            <a:r>
              <a:rPr lang="en-GB" dirty="0" smtClean="0"/>
              <a:t>Cross reference physical security</a:t>
            </a:r>
            <a:endParaRPr lang="en-GB" dirty="0" smtClean="0"/>
          </a:p>
          <a:p>
            <a:pPr lvl="2"/>
            <a:r>
              <a:rPr lang="en-GB" dirty="0" smtClean="0"/>
              <a:t>Automation v </a:t>
            </a:r>
            <a:r>
              <a:rPr lang="en-GB" dirty="0" smtClean="0"/>
              <a:t>Security Surveys</a:t>
            </a:r>
            <a:endParaRPr lang="en-GB" dirty="0" smtClean="0"/>
          </a:p>
          <a:p>
            <a:pPr lvl="3"/>
            <a:r>
              <a:rPr lang="en-GB" dirty="0" smtClean="0"/>
              <a:t>Unless you have big data (unstructured data) expertise collect as much </a:t>
            </a:r>
            <a:r>
              <a:rPr lang="en-GB" dirty="0" smtClean="0"/>
              <a:t>objective structured </a:t>
            </a:r>
            <a:r>
              <a:rPr lang="en-GB" dirty="0" smtClean="0"/>
              <a:t>data as </a:t>
            </a:r>
            <a:r>
              <a:rPr lang="en-GB" dirty="0" smtClean="0"/>
              <a:t>possible from your IT partners</a:t>
            </a:r>
            <a:endParaRPr lang="en-GB" dirty="0" smtClean="0"/>
          </a:p>
          <a:p>
            <a:pPr lvl="2"/>
            <a:r>
              <a:rPr lang="en-GB" dirty="0" smtClean="0"/>
              <a:t>Work closely with your underwriters to ensure analytical </a:t>
            </a:r>
            <a:r>
              <a:rPr lang="en-GB" dirty="0" smtClean="0"/>
              <a:t>rigour</a:t>
            </a:r>
          </a:p>
          <a:p>
            <a:pPr lvl="2"/>
            <a:r>
              <a:rPr lang="en-GB" dirty="0" smtClean="0"/>
              <a:t>If you have a portfolio of this risk, make sure it is actively managed</a:t>
            </a:r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© 2015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9" name="Path"/>
          <p:cNvSpPr/>
          <p:nvPr/>
        </p:nvSpPr>
        <p:spPr>
          <a:xfrm>
            <a:off x="3275856" y="6560408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towerswatson.com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TAGPREFIX" val="TW_"/>
  <p:tag name="TW_TEMPLATENAME" val="Towers Watson.pptx"/>
  <p:tag name="TW_CREATEDATE" val="19 December 2014"/>
  <p:tag name="TW_DPI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Blank"/>
  <p:tag name="TW_SHORTNAME" val="BASIC"/>
  <p:tag name="TW_ASSOCIATEDSLIDES" val=""/>
  <p:tag name="TW_INNEWPRESENTATION" val="NO"/>
  <p:tag name="TW_ONINSERTSLIDEDLG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itle"/>
  <p:tag name="TW_SHORTNAME" val="BASIC"/>
  <p:tag name="TW_ASSOCIATEDSLIDES" val=""/>
  <p:tag name="TW_INNEWPRESENTATION" val="YES"/>
  <p:tag name="TW_ONINSERTSLIDEDLG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Blank"/>
  <p:tag name="TW_SHORTNAME" val="BASIC"/>
  <p:tag name="TW_ASSOCIATEDSLIDES" val=""/>
  <p:tag name="TW_INNEWPRESENTATION" val="NO"/>
  <p:tag name="TW_ONINSERTSLIDEDLG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Text"/>
  <p:tag name="TW_SHORTNAME" val="BASIC"/>
  <p:tag name="TW_ASSOCIATEDSLIDES" val=""/>
  <p:tag name="TW_INNEWPRESENTATION" val="YES"/>
  <p:tag name="TW_ONINSERTSLIDEDLG" val="YES"/>
</p:tagLst>
</file>

<file path=ppt/theme/theme1.xml><?xml version="1.0" encoding="utf-8"?>
<a:theme xmlns:a="http://schemas.openxmlformats.org/drawingml/2006/main" name="TW Gold &amp; Red">
  <a:themeElements>
    <a:clrScheme name="Gold &amp; Red">
      <a:dk1>
        <a:sysClr val="windowText" lastClr="000000"/>
      </a:dk1>
      <a:lt1>
        <a:sysClr val="window" lastClr="FFFFFF"/>
      </a:lt1>
      <a:dk2>
        <a:srgbClr val="999999"/>
      </a:dk2>
      <a:lt2>
        <a:srgbClr val="E65032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65032"/>
      </a:folHlink>
    </a:clrScheme>
    <a:fontScheme name="Gold &amp;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926</Words>
  <Application>Microsoft Office PowerPoint</Application>
  <PresentationFormat>On-screen Show (4:3)</PresentationFormat>
  <Paragraphs>304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TW Gold &amp; Red</vt:lpstr>
      <vt:lpstr>Cyber Insurance  </vt:lpstr>
      <vt:lpstr>Agenda</vt:lpstr>
      <vt:lpstr>Background</vt:lpstr>
      <vt:lpstr>Some UK Government research</vt:lpstr>
      <vt:lpstr>Actors and Vectors</vt:lpstr>
      <vt:lpstr>Coverage types</vt:lpstr>
      <vt:lpstr>Why is this so difficult?</vt:lpstr>
      <vt:lpstr>Realistic analytical support</vt:lpstr>
      <vt:lpstr>Building IP around Cyber within your organisation</vt:lpstr>
      <vt:lpstr>An example commercial analytics environment</vt:lpstr>
      <vt:lpstr>PowerPoint Presentation</vt:lpstr>
    </vt:vector>
  </TitlesOfParts>
  <Company>Towers Watson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Ovenden (RFS/RCS/Ins Mgmt, London (High Holborn))</dc:creator>
  <cp:lastModifiedBy>David Ovenden (RFS/RCS/Ins Mgmt, London (High Holborn))</cp:lastModifiedBy>
  <cp:revision>21</cp:revision>
  <dcterms:created xsi:type="dcterms:W3CDTF">2015-10-13T08:03:39Z</dcterms:created>
  <dcterms:modified xsi:type="dcterms:W3CDTF">2015-10-14T14:21:16Z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</Properties>
</file>