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60" r:id="rId3"/>
    <p:sldId id="261" r:id="rId4"/>
    <p:sldId id="262" r:id="rId5"/>
    <p:sldId id="263" r:id="rId6"/>
    <p:sldId id="277" r:id="rId7"/>
    <p:sldId id="278" r:id="rId8"/>
    <p:sldId id="279" r:id="rId9"/>
    <p:sldId id="264" r:id="rId10"/>
    <p:sldId id="275" r:id="rId11"/>
    <p:sldId id="276" r:id="rId12"/>
    <p:sldId id="274" r:id="rId13"/>
    <p:sldId id="265" r:id="rId14"/>
    <p:sldId id="287" r:id="rId15"/>
    <p:sldId id="280" r:id="rId16"/>
    <p:sldId id="266" r:id="rId17"/>
    <p:sldId id="288" r:id="rId18"/>
    <p:sldId id="267" r:id="rId19"/>
    <p:sldId id="268" r:id="rId20"/>
    <p:sldId id="269" r:id="rId21"/>
    <p:sldId id="270" r:id="rId22"/>
    <p:sldId id="281" r:id="rId23"/>
    <p:sldId id="271" r:id="rId24"/>
    <p:sldId id="282" r:id="rId25"/>
    <p:sldId id="283" r:id="rId26"/>
    <p:sldId id="284" r:id="rId27"/>
    <p:sldId id="285" r:id="rId28"/>
    <p:sldId id="286" r:id="rId29"/>
    <p:sldId id="272" r:id="rId30"/>
    <p:sldId id="273" r:id="rId31"/>
    <p:sldId id="289" r:id="rId32"/>
    <p:sldId id="290" r:id="rId33"/>
    <p:sldId id="291" r:id="rId34"/>
    <p:sldId id="292" r:id="rId35"/>
    <p:sldId id="293" r:id="rId36"/>
    <p:sldId id="294" r:id="rId37"/>
    <p:sldId id="295" r:id="rId38"/>
    <p:sldId id="296" r:id="rId39"/>
    <p:sldId id="297" r:id="rId40"/>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0" d="100"/>
          <a:sy n="70" d="100"/>
        </p:scale>
        <p:origin x="-762" y="-54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7234DAC-5C29-4D5A-AB78-19DD6CC586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3776223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34DAC-5C29-4D5A-AB78-19DD6CC586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404658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234DAC-5C29-4D5A-AB78-19DD6CC586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1541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38"/>
            <a:ext cx="8229600" cy="792162"/>
          </a:xfrm>
        </p:spPr>
        <p:txBody>
          <a:bodyPr>
            <a:normAutofit/>
          </a:bodyPr>
          <a:lstStyle>
            <a:lvl1pPr>
              <a:defRPr sz="36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838200"/>
            <a:ext cx="8229600" cy="4983163"/>
          </a:xfrm>
        </p:spPr>
        <p:txBody>
          <a:bodyPr/>
          <a:lstStyle>
            <a:lvl1pPr marL="342900" indent="-342900">
              <a:buFont typeface="Calibri" panose="020F0502020204030204" pitchFamily="34" charset="0"/>
              <a:buChar char="●"/>
              <a:defRPr sz="3000"/>
            </a:lvl1pPr>
            <a:lvl2pPr marL="742950" indent="-285750">
              <a:buFont typeface="Courier New" panose="02070309020205020404" pitchFamily="49" charset="0"/>
              <a:buChar char="o"/>
              <a:defRPr sz="2800"/>
            </a:lvl2pPr>
            <a:lvl3pPr marL="1143000" indent="-228600">
              <a:buFont typeface="Wingdings" panose="05000000000000000000" pitchFamily="2" charset="2"/>
              <a:buChar char="§"/>
              <a:defRPr sz="2400"/>
            </a:lvl3pPr>
            <a:lvl4pPr marL="1600200" indent="-228600">
              <a:buFont typeface="Arial" panose="020B0604020202020204" pitchFamily="34" charset="0"/>
              <a:buChar char="▫"/>
              <a:defRPr/>
            </a:lvl4pPr>
            <a:lvl5pPr marL="2057400" indent="-228600">
              <a:buFont typeface="Wingdings" panose="05000000000000000000" pitchFamily="2" charset="2"/>
              <a:buChar char="Ø"/>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7234DAC-5C29-4D5A-AB78-19DD6CC586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82DD8-D192-4FD8-849C-81A27FE17BD5}" type="slidenum">
              <a:rPr lang="en-US" smtClean="0"/>
              <a:t>‹#›</a:t>
            </a:fld>
            <a:endParaRPr lang="en-US"/>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543800" y="5791200"/>
            <a:ext cx="1219200" cy="764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4583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7234DAC-5C29-4D5A-AB78-19DD6CC5861E}" type="datetimeFigureOut">
              <a:rPr lang="en-US" smtClean="0"/>
              <a:t>10/14/2015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2334084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7234DAC-5C29-4D5A-AB78-19DD6CC5861E}"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4192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7234DAC-5C29-4D5A-AB78-19DD6CC5861E}" type="datetimeFigureOut">
              <a:rPr lang="en-US" smtClean="0"/>
              <a:t>10/14/2015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481394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7234DAC-5C29-4D5A-AB78-19DD6CC5861E}" type="datetimeFigureOut">
              <a:rPr lang="en-US" smtClean="0"/>
              <a:t>10/14/2015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1970683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234DAC-5C29-4D5A-AB78-19DD6CC5861E}" type="datetimeFigureOut">
              <a:rPr lang="en-US" smtClean="0"/>
              <a:t>10/14/2015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1310987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34DAC-5C29-4D5A-AB78-19DD6CC5861E}"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810025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234DAC-5C29-4D5A-AB78-19DD6CC5861E}" type="datetimeFigureOut">
              <a:rPr lang="en-US" smtClean="0"/>
              <a:t>10/14/2015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182DD8-D192-4FD8-849C-81A27FE17BD5}" type="slidenum">
              <a:rPr lang="en-US" smtClean="0"/>
              <a:t>‹#›</a:t>
            </a:fld>
            <a:endParaRPr lang="en-US"/>
          </a:p>
        </p:txBody>
      </p:sp>
    </p:spTree>
    <p:extLst>
      <p:ext uri="{BB962C8B-B14F-4D97-AF65-F5344CB8AC3E}">
        <p14:creationId xmlns:p14="http://schemas.microsoft.com/office/powerpoint/2010/main" val="17673627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34DAC-5C29-4D5A-AB78-19DD6CC5861E}" type="datetimeFigureOut">
              <a:rPr lang="en-US" smtClean="0"/>
              <a:t>10/14/2015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182DD8-D192-4FD8-849C-81A27FE17BD5}" type="slidenum">
              <a:rPr lang="en-US" smtClean="0"/>
              <a:t>‹#›</a:t>
            </a:fld>
            <a:endParaRPr lang="en-US"/>
          </a:p>
        </p:txBody>
      </p:sp>
    </p:spTree>
    <p:extLst>
      <p:ext uri="{BB962C8B-B14F-4D97-AF65-F5344CB8AC3E}">
        <p14:creationId xmlns:p14="http://schemas.microsoft.com/office/powerpoint/2010/main" val="889011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www.google.com/url?sa=i&amp;rct=j&amp;q=&amp;esrc=s&amp;source=images&amp;cd=&amp;cad=rja&amp;uact=8&amp;ved=0CAcQjRxqFQoTCPOgtZnbpMgCFYWqgAodHBwCWQ&amp;url=http://abcnews.go.com/US/dramatic-scenes-washington-state-wildfire/story?id%3D32107566&amp;psig=AFQjCNEeUJ_rHuEu8fVwSot_Ghvj7Ml9LQ&amp;ust=1443907083810853" TargetMode="Externa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hyperlink" Target="http://www.google.com/url?sa=i&amp;rct=j&amp;q=&amp;esrc=s&amp;source=images&amp;cd=&amp;cad=rja&amp;uact=8&amp;ved=0CAcQjRxqFQoTCI639IHdpMgCFQnMgAodD7kK1Q&amp;url=http://www.komonews.com/news/local/Early-start-to-Northwest-wildfire-season-more-danger-ahead-311590531.html&amp;psig=AFQjCNEeUJ_rHuEu8fVwSot_Ghvj7Ml9LQ&amp;ust=144390708381085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google.com/url?sa=i&amp;rct=j&amp;q=&amp;esrc=s&amp;source=images&amp;cd=&amp;cad=rja&amp;uact=8&amp;ved=0CAcQjRxqFQoTCIL-v_jdpMgCFYmPgAodBQsEvg&amp;url=https://www.greatpointenergy.com/greenhousegasprofile.php&amp;psig=AFQjCNGg-43Yq1cNLbpMMu_FNZMFCYKmag&amp;ust=1443907741120859"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www.google.com/url?sa=i&amp;rct=j&amp;q=&amp;esrc=s&amp;source=images&amp;cd=&amp;cad=rja&amp;uact=8&amp;ved=0CAcQjRxqFQoTCNuY-dvdpMgCFUbTgAodvD0GEg&amp;url=http://articles.latimes.com/2013/oct/15/nation/la-na-court-greenhouse-gases-20131016&amp;psig=AFQjCNGg-43Yq1cNLbpMMu_FNZMFCYKmag&amp;ust=1443907741120859"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url?sa=i&amp;rct=j&amp;q=&amp;esrc=s&amp;source=images&amp;cd=&amp;cad=rja&amp;uact=8&amp;ved=0CAcQjRxqFQoTCKyomcTgpMgCFUeRDQodo0cHrQ&amp;url=http://www.morrillcountyhospital.com/board-of-directors&amp;psig=AFQjCNHQ8WQ68WVh2lwQdHEhnpGWbYRZyg&amp;ust=1443908290768459" TargetMode="Externa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hyperlink" Target="http://www.google.com/url?sa=i&amp;rct=j&amp;q=&amp;esrc=s&amp;source=images&amp;cd=&amp;cad=rja&amp;uact=8&amp;ved=0CAcQjRxqFQoTCKaOuIbgpMgCFcHNgAodnrkLlw&amp;url=http://thechildrenarewaiting.org/header/about-us/board/&amp;psig=AFQjCNHQ8WQ68WVh2lwQdHEhnpGWbYRZyg&amp;ust=144390829076845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google.com/url?sa=i&amp;rct=j&amp;q=&amp;esrc=s&amp;source=images&amp;cd=&amp;cad=rja&amp;uact=8&amp;ved=0CAcQjRxqFQoTCMPL1rKxrsgCFQjQgAodOvcPAw&amp;url=http://www.roughnotes.com/rnmagazine/2009/january09/01p034.htm&amp;psig=AFQjCNEjAQJaq396pAslneYQ-5ByLFGGWg&amp;ust=1444239458892694" TargetMode="Externa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hyperlink" Target="http://www.google.com/url?sa=i&amp;rct=j&amp;q=&amp;esrc=s&amp;source=images&amp;cd=&amp;cad=rja&amp;uact=8&amp;ved=0CAcQjRxqFQoTCLqaloSxrsgCFYqVDQod1VkAcw&amp;url=http://www.redhotinsurance.net/The-Seven-Deadly-Endorsements.html&amp;psig=AFQjCNF6a5Imc4X57E1s7iDKst0FxDDKAw&amp;ust=1444239353298388"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3.jpeg"/><Relationship Id="rId7" Type="http://schemas.openxmlformats.org/officeDocument/2006/relationships/hyperlink" Target="http://www.google.com/url?sa=i&amp;rct=j&amp;q=&amp;esrc=s&amp;source=images&amp;cd=&amp;cad=rja&amp;uact=8&amp;ved=0CAcQjRxqFQoTCIWjnuuvrsgCFQyegAod5RgPuA&amp;url=http://procure.arc.nasa.gov/assets/docs/APR1700.1-R/APR1700.1C30.html&amp;psig=AFQjCNEOd9ppwnSIkwzid9ot3GIe992-jQ&amp;ust=1444238830809114" TargetMode="External"/><Relationship Id="rId2" Type="http://schemas.openxmlformats.org/officeDocument/2006/relationships/hyperlink" Target="http://www.google.com/url?sa=i&amp;rct=j&amp;q=&amp;esrc=s&amp;source=images&amp;cd=&amp;cad=rja&amp;uact=8&amp;ved=0CAcQjRxqFQoTCPDA1_ivrsgCFcWPgAod2QwAbw&amp;url=http://www.amesenvironmental.com/asbestos/training/Worker.html&amp;psig=AFQjCNEOd9ppwnSIkwzid9ot3GIe992-jQ&amp;ust=1444238830809114" TargetMode="Externa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4.jpeg"/><Relationship Id="rId4" Type="http://schemas.openxmlformats.org/officeDocument/2006/relationships/hyperlink" Target="http://www.google.com/url?sa=i&amp;rct=j&amp;q=&amp;esrc=s&amp;source=images&amp;cd=&amp;cad=rja&amp;uact=8&amp;ved=0CAcQjRxqFQoTCITJ5JOwrsgCFUOZgAodGhcLmA&amp;url=http://elq.typepad.com/currents/2011/03/currents38-03-peterman-2011-0301.html&amp;psig=AFQjCNHBtI0sZcgVJAJs_3qgRX2RFb590w&amp;ust=144423912888523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www.google.com/url?sa=i&amp;rct=j&amp;q=&amp;esrc=s&amp;source=images&amp;cd=&amp;cad=rja&amp;uact=8&amp;ved=0CAcQjRxqFQoTCMbwwIezrsgCFQWZgAodgg4EYA&amp;url=http://www.plasticsnews.com/article/20150626/NEWS/150629912/omnova-hq-building-earns-leed-certified-status&amp;psig=AFQjCNFldXKjvWSImsqy0BRWuQttQSeWhA&amp;ust=1444239743279527"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Jj16d61rsgCFcOTDQodeWkMHg&amp;url=http://www.extremetech.com/extreme/106539-stanford-creates-everlasting-nanoparticle-battery-electrode-free-water-based-electrolyte&amp;psig=AFQjCNFg11HVfF0yclb1j8ecANwy-law0Q&amp;ust=1444240614253080"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www.google.com/url?sa=i&amp;rct=j&amp;q=&amp;esrc=s&amp;source=images&amp;cd=&amp;cad=rja&amp;uact=8&amp;ved=0CAcQjRxqFQoTCIuF1cS3rsgCFQmODQod9E8AAw&amp;url=http://inhabitat.com/chelsea-football-club-bid-to-turn-iconic-battersea-power-station-into-a-stadium/&amp;bvm=bv.104317490,d.dmo&amp;psig=AFQjCNFol_G3257Rf7a15wvAVtomHXiVPQ&amp;ust=1444241097813276" TargetMode="Externa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hyperlink" Target="http://www.google.com/url?sa=i&amp;rct=j&amp;q=&amp;esrc=s&amp;source=images&amp;cd=&amp;cad=rja&amp;uact=8&amp;ved=&amp;url=http://www.nbcnews.com/news/world/going-viral-wedding-photo-symbolizes-south-korean-mers-scare-n372211&amp;bvm=bv.104317490,d.dmo&amp;psig=AFQjCNGGeakanaAiN40WFU4KPoXks0VSrg&amp;ust=144424125217002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www.google.com/url?sa=i&amp;rct=j&amp;q=&amp;esrc=s&amp;source=images&amp;cd=&amp;cad=rja&amp;uact=8&amp;ved=0CAcQjRxqFQoTCMixubu8rsgCFUGLDQodtmMLoA&amp;url=http://zeenews.india.com/news/eco-news/auto-co2-emissions-40-higher-than-claimed-report_1804621.html&amp;psig=AFQjCNE26gkLPH5kUbezfM-sYgg4yGEEPQ&amp;ust=1444242359427227" TargetMode="Externa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hyperlink" Target="http://www.google.com/url?sa=i&amp;rct=j&amp;q=&amp;esrc=s&amp;source=images&amp;cd=&amp;cad=rja&amp;uact=8&amp;ved=0CAcQjRxqFQoTCI-8pKa6rsgCFYP9gAodr70NmQ&amp;url=http://www.autohouston.net/passing-safety-and-emissions/&amp;psig=AFQjCNH07NUgYwWeybzuTjWYNXt7fooR9Q&amp;ust=1444241845367535" TargetMode="Externa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google.com/url?sa=i&amp;rct=j&amp;q=&amp;esrc=s&amp;source=images&amp;cd=&amp;cad=rja&amp;uact=8&amp;ved=0CAcQjRxqFQoTCOO-obHZsMgCFcuTDQodQ0cNDA&amp;url=http://www.worth1000.com/entries/691583/eye-of-the-hurricane&amp;psig=AFQjCNFMG1tsC_8aCGUlRFXXGbj2j7eHXA&amp;ust=1444318910553852"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hyperlink" Target="http://www.google.com/url?sa=i&amp;rct=j&amp;q=&amp;esrc=s&amp;source=images&amp;cd=&amp;cad=rja&amp;uact=8&amp;ved=0CAcQjRxqFQoTCNDE98DcsMgCFQvGgAodTV8Nig&amp;url=http://www.fresnoregfoundation.org/giving/funds/central-valley-drought-relief-fund&amp;bvm=bv.104615367,d.eXY&amp;psig=AFQjCNG7HBJIPo0Zs67fdOHPBisU5VnlaQ&amp;ust=1444319708040791" TargetMode="Externa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hyperlink" Target="http://www.google.com/url?sa=i&amp;rct=j&amp;q=&amp;esrc=s&amp;source=images&amp;cd=&amp;cad=rja&amp;uact=8&amp;ved=0CAcQjRxqFQoTCPCa0MfasMgCFcvMgAodHzgBsA&amp;url=http://www.homevestors.com/wildfire-risk-high-real-estate-2015/&amp;psig=AFQjCNHVvv9MYfcgN7cZVhY5Hv7P5pGmcg&amp;ust=1444319220919852" TargetMode="Externa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Iat2MPjs8gCFUtUPgod7QAC1Q&amp;url=http://www.neoweb.nl/forum2/index.php?topic%3D6171.0&amp;bvm=bv.104819420,bs.2,d.dmo&amp;psig=AFQjCNEVz7fzbX1w3POSxxIsLSldSbdoWw&amp;ust=1444424595107664" TargetMode="External"/><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hyperlink" Target="https://www.google.com/url?sa=i&amp;rct=j&amp;q=&amp;esrc=s&amp;source=images&amp;cd=&amp;ved=0CAcQjRxqFQoTCIT47dPpu8gCFcrUgAodb4AFsQ&amp;url=https://www.cryptocoinsnews.com/trading-bitcoin-top-exchanges/&amp;psig=AFQjCNFj1JlmPu2P8fomgWcB52F50Ti6pg&amp;ust=1444701233191849"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CAcQjRxqFQoTCPW_oLXmu8gCFcKKDQodmGIPQw&amp;url=http://occupywallstreet.net/story/shouldering-costs-who-pays-aftermath-hurricane-sandy&amp;bvm=bv.104819420,d.eXY&amp;psig=AFQjCNH-_GHcdTBtaTmi0hPPIoyCDGTkjw&amp;ust=1444700240382880" TargetMode="External"/><Relationship Id="rId5" Type="http://schemas.openxmlformats.org/officeDocument/2006/relationships/image" Target="../media/image5.jpeg"/><Relationship Id="rId4" Type="http://schemas.openxmlformats.org/officeDocument/2006/relationships/hyperlink" Target="http://www.google.com/url?sa=i&amp;rct=j&amp;q=&amp;esrc=s&amp;source=images&amp;cd=&amp;cad=rja&amp;uact=8&amp;ved=0CAcQjRxqFQoTCPCd1LTou8gCFYSZgAodFg4LHw&amp;url=http://classroom.synonym.com/listings-bankrupt-companies-24409.html&amp;bvm=bv.104819420,d.eXY&amp;psig=AFQjCNGBV2KB42S3pdRotIQ_PyD352ydOg&amp;ust=1444700891639366"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google.com/url?sa=i&amp;rct=j&amp;q=&amp;esrc=s&amp;source=images&amp;cd=&amp;cad=rja&amp;uact=8&amp;ved=0CAcQjRxqFQoTCJzm6bnks8gCFUU5PgodLCQFFg&amp;url=http://drpinna.com/no-global-warming-explain-drought-15299&amp;psig=AFQjCNGGpcIcfKA_KhOHmL4pibjrD3HnNw&amp;ust=1444424896856408" TargetMode="Externa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hyperlink" Target="http://www.google.com/url?sa=i&amp;rct=j&amp;q=&amp;esrc=s&amp;source=images&amp;cd=&amp;cad=rja&amp;uact=8&amp;ved=0CAcQjRxqFQoTCPHc0ZHls8gCFYZ2PgodTMMIzw&amp;url=http://www.chinawhisper.com/rivers-become-yellow-due-to-pollution/&amp;psig=AFQjCNF_CzVQ37FfQs6Y3y9F1mkXHNcElg&amp;ust=1444425105102431" TargetMode="Externa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Myh7Kbns8gCFYSODQodnuEFYQ&amp;url=http://www.telegraph.co.uk/news/weather/6616396/Cumbria-floods-wife-of-hero-policeman-killed-in-flood-says-he-died-helping-others.html&amp;psig=AFQjCNEsSaARxxvWLNNd_cLD0xSSvfBJzA&amp;ust=1444425568502792" TargetMode="External"/><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hyperlink" Target="http://www.google.com/url?sa=i&amp;rct=j&amp;q=&amp;esrc=s&amp;source=images&amp;cd=&amp;cad=rja&amp;uact=8&amp;ved=0CAcQjRxqFQoTCOqN7-ros8gCFUbLgAodf_AIzQ&amp;url=http://nuclear-news.net/category/2-world/asia/japan-asia/fukushima-2014/&amp;psig=AFQjCNG9-awVTyKdONoxL1iJuevRGUZ2AA&amp;ust=1444426070694670" TargetMode="Externa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s://www.google.com/url?sa=i&amp;rct=j&amp;q=&amp;esrc=s&amp;source=images&amp;cd=&amp;cad=rja&amp;uact=8&amp;ved=0CAcQjRxqFQoTCKyR5tDqs8gCFcrNgAod8SUE1g&amp;url=https://microbewiki.kenyon.edu/index.php/Acid_mine_drainage&amp;psig=AFQjCNEOXRlAfIUWOUt29yictI9UQU2WLg&amp;ust=1444426592489771" TargetMode="Externa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LvmsITxs8gCFceVgAodoZkGKg&amp;url=http://www.reuters.com/article/2007/07/03/us-coffeyville-refinery-flood-idUSN0343078420070703&amp;psig=AFQjCNHWRRzUFay7Bb06Awcr60zY2OuCBg&amp;ust=1444428315089310"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8.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59.jpeg"/><Relationship Id="rId4" Type="http://schemas.openxmlformats.org/officeDocument/2006/relationships/hyperlink" Target="https://www.google.com/url?sa=i&amp;rct=j&amp;q=&amp;esrc=s&amp;source=images&amp;cd=&amp;cad=rja&amp;uact=8&amp;ved=0CAcQjRxqFQoTCJSBtuXys8gCFU_0gAodhrIOzA&amp;url=https://tourismsierre.wordpress.com/2013/12/18/the-way-mountain-tourism-is-dealing-with-climate-change/&amp;psig=AFQjCNE0Bd_2gtYwAogwOeIgS4llsZQVxA&amp;ust=144442879553495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hyperlink" Target="http://www.google.com/url?sa=i&amp;rct=j&amp;q=&amp;esrc=s&amp;source=images&amp;cd=&amp;cad=rja&amp;uact=8&amp;ved=0CAcQjRxqFQoTCKSZ5L71s8gCFQqLDQodz7kEig&amp;url=http://www.advantour.com/uzbekistan/moynak.htm&amp;bvm=bv.104615367,d.eXY&amp;psig=AFQjCNGRQNtreqUkyUJc5NhizlYbyUiOeA&amp;ust=1444429429883582" TargetMode="External"/><Relationship Id="rId1" Type="http://schemas.openxmlformats.org/officeDocument/2006/relationships/slideLayout" Target="../slideLayouts/slideLayout2.xml"/><Relationship Id="rId6" Type="http://schemas.openxmlformats.org/officeDocument/2006/relationships/hyperlink" Target="http://www.google.com/url?sa=i&amp;rct=j&amp;q=&amp;esrc=s&amp;source=images&amp;cd=&amp;cad=rja&amp;uact=8&amp;ved=0CAcQjRxqFQoTCO3au6H0s8gCFUTOgAodO8wDHA&amp;url=http://thinkprogress.org/climate/2015/04/21/3649244/insurance-climate-change-disaster-relief/&amp;psig=AFQjCNESwcaf5unqFfnqjBpf2JVFm8u8Ag&amp;ust=1444429171454524" TargetMode="External"/><Relationship Id="rId5" Type="http://schemas.openxmlformats.org/officeDocument/2006/relationships/image" Target="../media/image61.jpeg"/><Relationship Id="rId4" Type="http://schemas.openxmlformats.org/officeDocument/2006/relationships/hyperlink" Target="http://www.google.com/url?sa=i&amp;rct=j&amp;q=&amp;esrc=s&amp;source=images&amp;cd=&amp;cad=rja&amp;uact=8&amp;ved=0CAcQjRxqFQoTCMin3uPzs8gCFYOBDQod4lIGXQ&amp;url=http://eco-echo.greenpartnernews.com/is-the-insurance-industry-ready-for-climate-change-insurance-business/&amp;bvm=bv.104615367,d.eXY&amp;psig=AFQjCNHRwbZxDLtj-ASwa0n27osVx4Cr6w&amp;ust=1444429022657911"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hyperlink" Target="http://www.google.com/url?sa=i&amp;rct=j&amp;q=&amp;esrc=s&amp;source=images&amp;cd=&amp;cad=rja&amp;uact=8&amp;ved=0CAcQjRxqFQoTCLa7treMvMgCFYNrPgodMAUGiw&amp;url=http://beyondthedream.co.uk/sitemap.xml&amp;bvm=bv.104819420,d.dmo&amp;psig=AFQjCNGTBu0MbMwXUB6TyUqdpu1rGYgkPw&amp;ust=1444710255491318"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google.com/url?sa=i&amp;rct=j&amp;q=&amp;esrc=s&amp;source=images&amp;cd=&amp;cad=rja&amp;uact=8&amp;ved=0CAcQjRxqFQoTCPjup77hpMgCFZKEDQod9VAG8Q&amp;url=https://www.securestate.com/blog/2014/01/07/is-your-cyber-liability-policy-covering-your-assets&amp;psig=AFQjCNGgVizNNHhQqdSrXC-gMk8r9LdPEw&amp;ust=1443908690388753"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www.google.com/url?sa=i&amp;rct=j&amp;q=&amp;esrc=s&amp;source=images&amp;cd=&amp;cad=rja&amp;uact=8&amp;ved=0CAcQjRxqFQoTCID0n_7lpMgCFYrTgAodqLoNBQ&amp;url=http://www.park100.com/the-latest-uk-fire-prosecutions-roundup/&amp;psig=AFQjCNH2mdypySrmdw637Yt76PJfC6bQvw&amp;ust=1443909928968103"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hyperlink" Target="http://www.google.com/url?sa=i&amp;rct=j&amp;q=&amp;esrc=s&amp;source=images&amp;cd=&amp;cad=rja&amp;uact=8&amp;ved=0CAcQjRxqFQoTCO-K18zlpMgCFQKUDQod0ikP-g&amp;url=http://www.usatoday.com/story/weather/2013/09/12/boulder-colorado-flash-floods/2802833/&amp;bvm=bv.104317490,d.cWw&amp;psig=AFQjCNHIiZPrYPUnX3WHBLGL87QSgTqUtA&amp;ust=144390985788700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google.com/url?sa=i&amp;rct=j&amp;q=&amp;esrc=s&amp;source=images&amp;cd=&amp;cad=rja&amp;uact=8&amp;ved=0CAcQjRxqFQoTCKKE27znpMgCFUOKDQodmpIGNQ&amp;url=http://www.westgalawyer.com/carwrecks-personalinjury/&amp;psig=AFQjCNE2yJK_nBqu4C7UMiHlCz2gsHJvvQ&amp;ust=1443910289127013" TargetMode="Externa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hyperlink" Target="http://www.google.com/url?sa=i&amp;rct=j&amp;q=&amp;esrc=s&amp;source=images&amp;cd=&amp;cad=rja&amp;uact=8&amp;ved=0CAcQjRxqFQoTCJmw0ajopMgCFYaTgAodXXcPMg&amp;url=http://www.nydailynews.com/news/crime/new-york-crane-owner-expected-charged-manslaughter-2008-upper-east-side-crane-collapse-article-1.173761&amp;psig=AFQjCNGQddvT9sJ_SPAdRyJnqIVsElQp7Q&amp;ust=1443910444796189" TargetMode="Externa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google.com/url?sa=i&amp;rct=j&amp;q=&amp;esrc=s&amp;source=images&amp;cd=&amp;cad=rja&amp;uact=8&amp;ved=0CAcQjRxqFQoTCO-BgvzopMgCFYqfgAodgvUMxg&amp;url=http://law.alaska.gov/department/civil/enviro.html&amp;psig=AFQjCNEY3EGEYKU5SQclKnNJ385TEHOxuw&amp;ust=1443910745186308" TargetMode="Externa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4.jpeg"/><Relationship Id="rId4" Type="http://schemas.openxmlformats.org/officeDocument/2006/relationships/hyperlink" Target="http://www.google.com/url?sa=i&amp;rct=j&amp;q=&amp;esrc=s&amp;source=images&amp;cd=&amp;cad=rja&amp;uact=8&amp;ved=0CAcQjRxqFQoTCK_PjcfppMgCFcvSgAod6WYOnA&amp;url=http://www.telegraph.co.uk/news/worldnews/northamerica/usa/11546654/BP-oil-spill-Five-years-after-worst-environmental-disaster-in-US-history-how-bad-was-it-really.html&amp;psig=AFQjCNEY3EGEYKU5SQclKnNJ385TEHOxuw&amp;ust=1443910745186308"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Antitrust Notice</a:t>
            </a:r>
            <a:endParaRPr lang="en-US" dirty="0"/>
          </a:p>
        </p:txBody>
      </p:sp>
      <p:sp>
        <p:nvSpPr>
          <p:cNvPr id="3" name="Content Placeholder 2"/>
          <p:cNvSpPr>
            <a:spLocks noGrp="1"/>
          </p:cNvSpPr>
          <p:nvPr>
            <p:ph idx="1"/>
          </p:nvPr>
        </p:nvSpPr>
        <p:spPr>
          <a:xfrm>
            <a:off x="457200" y="1036637"/>
            <a:ext cx="8229600" cy="4983163"/>
          </a:xfrm>
        </p:spPr>
        <p:txBody>
          <a:bodyPr>
            <a:normAutofit/>
          </a:bodyPr>
          <a:lstStyle/>
          <a:p>
            <a:pPr marL="0" indent="0">
              <a:lnSpc>
                <a:spcPct val="80000"/>
              </a:lnSpc>
              <a:spcBef>
                <a:spcPts val="0"/>
              </a:spcBef>
              <a:buNone/>
            </a:pPr>
            <a:r>
              <a:rPr lang="en-US" altLang="en-US" sz="2200" dirty="0"/>
              <a:t>The Casualty Actuarial Society is committed to adhering strictly to the letter and spirit of the antitrust laws.  Seminars conducted under the auspices of the CAS are designed solely to provide a forum for the expression of various points of view on topics described in the programs or agendas for such meetings.  </a:t>
            </a:r>
          </a:p>
          <a:p>
            <a:pPr marL="0" indent="0">
              <a:lnSpc>
                <a:spcPct val="80000"/>
              </a:lnSpc>
              <a:spcBef>
                <a:spcPts val="0"/>
              </a:spcBef>
              <a:buNone/>
            </a:pPr>
            <a:endParaRPr lang="en-US" altLang="en-US" sz="2200" dirty="0"/>
          </a:p>
          <a:p>
            <a:pPr marL="0" indent="0">
              <a:lnSpc>
                <a:spcPct val="80000"/>
              </a:lnSpc>
              <a:spcBef>
                <a:spcPts val="0"/>
              </a:spcBef>
              <a:buNone/>
            </a:pPr>
            <a:r>
              <a:rPr lang="en-US" altLang="en-US" sz="2200" dirty="0"/>
              <a:t>Under no circumstances shall CAS seminars be used as a means for competing companies or firms to reach any understanding – expressed or implied – that restricts competition or in any way impairs the ability of members to exercise independent business judgment regarding matters affecting competition.  </a:t>
            </a:r>
          </a:p>
          <a:p>
            <a:pPr marL="0" indent="0">
              <a:lnSpc>
                <a:spcPct val="80000"/>
              </a:lnSpc>
              <a:spcBef>
                <a:spcPts val="0"/>
              </a:spcBef>
              <a:buNone/>
            </a:pPr>
            <a:endParaRPr lang="en-US" altLang="en-US" sz="2200" dirty="0"/>
          </a:p>
          <a:p>
            <a:pPr marL="0" indent="0">
              <a:lnSpc>
                <a:spcPct val="80000"/>
              </a:lnSpc>
              <a:spcBef>
                <a:spcPts val="0"/>
              </a:spcBef>
              <a:buNone/>
            </a:pPr>
            <a:r>
              <a:rPr lang="en-US" altLang="en-US" sz="2200" dirty="0"/>
              <a:t>It is the responsibility of all seminar participants to be aware of antitrust regulations, to prevent any written or verbal discussions that appear to violate these laws, and to adhere in every respect to the CAS antitrust compliance policy.</a:t>
            </a:r>
          </a:p>
          <a:p>
            <a:endParaRPr lang="en-US" dirty="0"/>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5141225"/>
            <a:ext cx="17526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812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342900" lvl="1" indent="-342900">
              <a:buFont typeface="Calibri" panose="020F0502020204030204" pitchFamily="34" charset="0"/>
              <a:buChar char="●"/>
            </a:pPr>
            <a:r>
              <a:rPr lang="en-US" sz="3000" u="sng" dirty="0"/>
              <a:t>Example</a:t>
            </a:r>
            <a:r>
              <a:rPr lang="en-US" sz="3000" dirty="0"/>
              <a:t> – Property insurers writing fire coverage for homes in Washington and Oregon.  </a:t>
            </a:r>
            <a:endParaRPr lang="en-US" sz="3000" dirty="0" smtClean="0"/>
          </a:p>
          <a:p>
            <a:pPr marL="742950" lvl="2" indent="-342900">
              <a:buFont typeface="Courier New" panose="02070309020205020404" pitchFamily="49" charset="0"/>
              <a:buChar char="o"/>
            </a:pPr>
            <a:r>
              <a:rPr lang="en-US" sz="2800" dirty="0" smtClean="0"/>
              <a:t>Losses are covered by homeowners policies.  </a:t>
            </a:r>
          </a:p>
          <a:p>
            <a:pPr marL="742950" lvl="2" indent="-342900">
              <a:buFont typeface="Courier New" panose="02070309020205020404" pitchFamily="49" charset="0"/>
              <a:buChar char="o"/>
            </a:pPr>
            <a:r>
              <a:rPr lang="en-US" sz="2800" dirty="0" smtClean="0"/>
              <a:t>Result – Raise prices or drop exposed properties </a:t>
            </a:r>
          </a:p>
          <a:p>
            <a:pPr marL="0" lvl="1" indent="0">
              <a:buNone/>
            </a:pPr>
            <a:endParaRPr lang="en-US" dirty="0"/>
          </a:p>
          <a:p>
            <a:endParaRPr lang="en-US" dirty="0"/>
          </a:p>
        </p:txBody>
      </p:sp>
      <p:pic>
        <p:nvPicPr>
          <p:cNvPr id="4" name="Picture 2" descr="http://a.abcnews.go.com/images/US/AP_wildfire_washington_mm_02_150629_16x9_992.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238"/>
          <a:stretch/>
        </p:blipFill>
        <p:spPr bwMode="auto">
          <a:xfrm>
            <a:off x="838200" y="3429000"/>
            <a:ext cx="4185463" cy="2743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media.komonews.com/images/150629_Washington_Wildfire_2.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2914650"/>
            <a:ext cx="4246841" cy="2800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4418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www.greatpointenergy.com/images/graphics/reducingcarbonemissionsgraph_lar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657600"/>
            <a:ext cx="3829050" cy="26400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342900" lvl="1" indent="-342900">
              <a:buFont typeface="Calibri" panose="020F0502020204030204" pitchFamily="34" charset="0"/>
              <a:buChar char="●"/>
            </a:pPr>
            <a:r>
              <a:rPr lang="en-US" sz="3000" u="sng" dirty="0"/>
              <a:t>Example</a:t>
            </a:r>
            <a:r>
              <a:rPr lang="en-US" sz="3000" dirty="0"/>
              <a:t> – Professional liability underwriters covering consultants that calculate consumer energy savings or GHG emissions </a:t>
            </a:r>
            <a:endParaRPr lang="en-US" sz="3000" dirty="0" smtClean="0"/>
          </a:p>
          <a:p>
            <a:pPr marL="857250" lvl="2" indent="-457200">
              <a:buFont typeface="Courier New" panose="02070309020205020404" pitchFamily="49" charset="0"/>
              <a:buChar char="o"/>
              <a:tabLst>
                <a:tab pos="5718175" algn="l"/>
              </a:tabLst>
            </a:pPr>
            <a:r>
              <a:rPr lang="en-US" sz="2800" dirty="0" smtClean="0"/>
              <a:t>Raise rates for new risks or do not insure firms engaged in GHG consulting</a:t>
            </a:r>
            <a:endParaRPr lang="en-US" sz="2800" dirty="0"/>
          </a:p>
          <a:p>
            <a:pPr marL="0" indent="0">
              <a:buNone/>
            </a:pPr>
            <a:endParaRPr lang="en-US" dirty="0"/>
          </a:p>
        </p:txBody>
      </p:sp>
      <p:pic>
        <p:nvPicPr>
          <p:cNvPr id="3074" name="Picture 2" descr="http://www.trbimg.com/img-525e0193/turbine/lat-na-scotus-greenhouse-mkb-wre0009282100-20130404/600/600x42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283" y="3200400"/>
            <a:ext cx="3544754"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7955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342900" lvl="7" indent="-342900">
              <a:buFont typeface="Calibri" panose="020F0502020204030204" pitchFamily="34" charset="0"/>
              <a:buChar char="●"/>
            </a:pPr>
            <a:r>
              <a:rPr lang="en-US" sz="3000" u="sng" dirty="0" smtClean="0"/>
              <a:t>Example</a:t>
            </a:r>
            <a:r>
              <a:rPr lang="en-US" sz="3000" dirty="0" smtClean="0"/>
              <a:t> </a:t>
            </a:r>
            <a:r>
              <a:rPr lang="en-US" sz="3000" dirty="0"/>
              <a:t>– D&amp;O insurers writing corporations that have new duties to disclose risks associated with sustainability of business </a:t>
            </a:r>
            <a:r>
              <a:rPr lang="en-US" sz="3000" dirty="0" smtClean="0"/>
              <a:t>practices.  </a:t>
            </a:r>
          </a:p>
          <a:p>
            <a:pPr marL="914400" lvl="8" indent="-457200">
              <a:buFont typeface="Courier New" panose="02070309020205020404" pitchFamily="49" charset="0"/>
              <a:buChar char="o"/>
            </a:pPr>
            <a:r>
              <a:rPr lang="en-US" sz="2800" dirty="0" smtClean="0"/>
              <a:t>Charge additional premium or add exclusions to the policy</a:t>
            </a:r>
            <a:endParaRPr lang="en-US" sz="2800" dirty="0"/>
          </a:p>
          <a:p>
            <a:pPr marL="0" indent="0">
              <a:buNone/>
            </a:pPr>
            <a:endParaRPr lang="en-US" sz="2400" u="sng" dirty="0"/>
          </a:p>
        </p:txBody>
      </p:sp>
      <p:pic>
        <p:nvPicPr>
          <p:cNvPr id="4102" name="Picture 6" descr="http://www.morrillcountyhospital.com/Board%20of%20Directors.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1400" y="3581400"/>
            <a:ext cx="3657600"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descr="http://thechildrenarewaiting.org/wp-content/uploads/2013/06/BoardofDirectorsRed.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55" b="8355"/>
          <a:stretch/>
        </p:blipFill>
        <p:spPr bwMode="auto">
          <a:xfrm>
            <a:off x="4571999" y="2904200"/>
            <a:ext cx="3990975" cy="2810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3934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ttp://www.roughnotes.com/rnmagazine/2009/january09/01p034_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124200"/>
            <a:ext cx="2247900" cy="33718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r>
              <a:rPr lang="en-US" u="sng" dirty="0" smtClean="0"/>
              <a:t>Environmental</a:t>
            </a:r>
            <a:r>
              <a:rPr lang="en-US" dirty="0" smtClean="0"/>
              <a:t> Risk Factors </a:t>
            </a:r>
          </a:p>
          <a:p>
            <a:pPr lvl="1"/>
            <a:r>
              <a:rPr lang="en-US" dirty="0" smtClean="0"/>
              <a:t>Most insurers have successfully avoided environmental risks by using Pollution Exclusions in CGL and Excess Liability Policies</a:t>
            </a:r>
          </a:p>
          <a:p>
            <a:pPr lvl="1"/>
            <a:endParaRPr lang="en-US" dirty="0"/>
          </a:p>
        </p:txBody>
      </p:sp>
      <p:pic>
        <p:nvPicPr>
          <p:cNvPr id="1032" name="Picture 8" descr="http://www.redhotinsurance.net/image/48093709_scaled_384x219.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2844421"/>
            <a:ext cx="4648200" cy="26509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642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342900" lvl="1" indent="-342900"/>
            <a:r>
              <a:rPr lang="en-US" dirty="0"/>
              <a:t>Historically risks have not been sustainability </a:t>
            </a:r>
            <a:r>
              <a:rPr lang="en-US" dirty="0" smtClean="0"/>
              <a:t>driven, but have arisen out of asbestos</a:t>
            </a:r>
            <a:r>
              <a:rPr lang="en-US" dirty="0"/>
              <a:t>, CERCLA cleanups, etc</a:t>
            </a:r>
            <a:r>
              <a:rPr lang="en-US" dirty="0" smtClean="0"/>
              <a:t>.</a:t>
            </a:r>
            <a:endParaRPr lang="en-US" dirty="0"/>
          </a:p>
          <a:p>
            <a:pPr marL="0" indent="0">
              <a:buNone/>
            </a:pPr>
            <a:endParaRPr lang="en-US" dirty="0"/>
          </a:p>
        </p:txBody>
      </p:sp>
      <p:pic>
        <p:nvPicPr>
          <p:cNvPr id="5" name="Picture 4" descr="http://www.amesenvironmental.com/asbestos/training/images/worker.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9" y="2219838"/>
            <a:ext cx="4152331" cy="31173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http://elq.typepad.com/.a/6a0105372158ac970b014e5f9a2b00970c-pi">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88006" y="2743200"/>
            <a:ext cx="3905250" cy="2928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http://procure.arc.nasa.gov/assets/docs/APR1700.1-R/APR1700.1C30G1.gif">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14600" y="4844481"/>
            <a:ext cx="3124200" cy="1822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1508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lvl="1"/>
            <a:r>
              <a:rPr lang="en-US" dirty="0"/>
              <a:t>In the future, exclusions may not protect insurers from being involved in sustainability-related risks</a:t>
            </a:r>
          </a:p>
          <a:p>
            <a:pPr lvl="2"/>
            <a:r>
              <a:rPr lang="en-US" u="sng" dirty="0"/>
              <a:t>Example</a:t>
            </a:r>
            <a:r>
              <a:rPr lang="en-US" dirty="0"/>
              <a:t> – </a:t>
            </a:r>
            <a:r>
              <a:rPr lang="en-US" dirty="0" smtClean="0"/>
              <a:t>Green </a:t>
            </a:r>
            <a:r>
              <a:rPr lang="en-US" dirty="0"/>
              <a:t>building claims arising out of loss of productivity and rental income may not be deemed to be excluded by Pollution Exclusions (Exclude only “industrial pollution”)</a:t>
            </a:r>
          </a:p>
          <a:p>
            <a:endParaRPr lang="en-US" dirty="0"/>
          </a:p>
        </p:txBody>
      </p:sp>
      <p:pic>
        <p:nvPicPr>
          <p:cNvPr id="3078" name="Picture 6" descr="http://www.plasticsnews.com/apps/pbcsi.dll/storyimage/PN/20150626/NEWS/150629912/AR/0/Omnova-Beachwood-LEED.jpg&amp;cci_ts=20150626113045">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5540" y="3581400"/>
            <a:ext cx="4400550" cy="29312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Image result for LEED Certified building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6984" y="3429000"/>
            <a:ext cx="2162175" cy="2114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8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normAutofit fontScale="85000" lnSpcReduction="20000"/>
          </a:bodyPr>
          <a:lstStyle/>
          <a:p>
            <a:r>
              <a:rPr lang="en-US" sz="3500" u="sng" dirty="0" smtClean="0"/>
              <a:t>Environmental Insurance </a:t>
            </a:r>
          </a:p>
          <a:p>
            <a:pPr lvl="1"/>
            <a:r>
              <a:rPr lang="en-US" sz="3000" dirty="0" smtClean="0"/>
              <a:t>Created to fill the gap in coverage caused by Pollution Exclusions</a:t>
            </a:r>
          </a:p>
          <a:p>
            <a:pPr lvl="1"/>
            <a:r>
              <a:rPr lang="en-US" sz="3000" dirty="0" smtClean="0"/>
              <a:t>Underwritten by technically skilled insurance professionals</a:t>
            </a:r>
          </a:p>
          <a:p>
            <a:pPr lvl="1"/>
            <a:r>
              <a:rPr lang="en-US" sz="3000" dirty="0" smtClean="0"/>
              <a:t>Even though it was written to avoid catastrophic risks, the product was nearly destroyed by “unexpected” claims (CERCLA in mid-1980s)</a:t>
            </a:r>
          </a:p>
          <a:p>
            <a:pPr lvl="1"/>
            <a:r>
              <a:rPr lang="en-US" sz="3000" dirty="0" smtClean="0"/>
              <a:t>Claims-made forms offer underwriters a chance to reconsider the risks they insure each renewal</a:t>
            </a:r>
          </a:p>
          <a:p>
            <a:pPr lvl="1"/>
            <a:r>
              <a:rPr lang="en-US" sz="3000" dirty="0" smtClean="0"/>
              <a:t>What we do not know is what risks may arise in the future that may be deemed to be insured pollution losses</a:t>
            </a:r>
            <a:endParaRPr lang="en-US" sz="3000" dirty="0"/>
          </a:p>
        </p:txBody>
      </p:sp>
    </p:spTree>
    <p:extLst>
      <p:ext uri="{BB962C8B-B14F-4D97-AF65-F5344CB8AC3E}">
        <p14:creationId xmlns:p14="http://schemas.microsoft.com/office/powerpoint/2010/main" val="2526813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342900" lvl="1" indent="-342900">
              <a:buFont typeface="Calibri" panose="020F0502020204030204" pitchFamily="34" charset="0"/>
              <a:buChar char="●"/>
            </a:pPr>
            <a:r>
              <a:rPr lang="en-US" sz="3000" dirty="0" smtClean="0"/>
              <a:t>We do not know what risks may arise in the future that may be deemed to be insured pollution losses</a:t>
            </a:r>
            <a:endParaRPr lang="en-US" sz="3000" dirty="0"/>
          </a:p>
          <a:p>
            <a:pPr marL="0" indent="0">
              <a:buNone/>
            </a:pPr>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6076" y="2362200"/>
            <a:ext cx="4747514" cy="30438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descr="http://www.extremetech.com/wp-content/uploads/2011/11/solar-power-farm-348x196.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1435"/>
          <a:stretch/>
        </p:blipFill>
        <p:spPr bwMode="auto">
          <a:xfrm>
            <a:off x="838198" y="3250282"/>
            <a:ext cx="4495802" cy="2859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029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r>
              <a:rPr lang="en-US" u="sng" dirty="0" smtClean="0"/>
              <a:t>Examples</a:t>
            </a:r>
            <a:r>
              <a:rPr lang="en-US" dirty="0" smtClean="0"/>
              <a:t> of Possible Future “Environmental” Claims related to sustainability issues</a:t>
            </a:r>
          </a:p>
          <a:p>
            <a:pPr lvl="1"/>
            <a:r>
              <a:rPr lang="en-US" dirty="0" smtClean="0"/>
              <a:t>Replacement of fleet of fossil fuel power plants due to emissions of GHGs may be deemed to be an insured pollution loss</a:t>
            </a:r>
          </a:p>
          <a:p>
            <a:pPr lvl="1"/>
            <a:endParaRPr lang="en-US" dirty="0"/>
          </a:p>
        </p:txBody>
      </p:sp>
      <p:pic>
        <p:nvPicPr>
          <p:cNvPr id="5122" name="Picture 2" descr="http://assets.inhabitat.com/wp-content/blogs.dir/1/files/2012/05/battersea-powerstation-ben-christian-photography-537x357.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3504348"/>
            <a:ext cx="4657725" cy="30964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http://media1.s-nbcnews.com/j/newscms/2015_24/1066666/pc-150609-korea-mers-jsw-cover_0839951ce5ec3bc8594f60d5e12dda71.nbcnews-fp-1200-800.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0" y="3309582"/>
            <a:ext cx="3257550" cy="21698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0428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lvl="1"/>
            <a:r>
              <a:rPr lang="en-US" dirty="0"/>
              <a:t>Losses to fresh water supplies due to incursion of salt water due to sea level rise may be deemed to be due to pollution of groundwater</a:t>
            </a:r>
          </a:p>
          <a:p>
            <a:pPr marL="0" indent="0">
              <a:buNone/>
            </a:pPr>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728" r="4767"/>
          <a:stretch/>
        </p:blipFill>
        <p:spPr bwMode="auto">
          <a:xfrm>
            <a:off x="5636525" y="2416531"/>
            <a:ext cx="2893326" cy="25650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971800"/>
            <a:ext cx="5254113" cy="3257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7086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609600" y="685800"/>
            <a:ext cx="7985760" cy="2970214"/>
          </a:xfrm>
          <a:prstGeom prst="rect">
            <a:avLst/>
          </a:prstGeom>
        </p:spPr>
      </p:pic>
      <p:sp>
        <p:nvSpPr>
          <p:cNvPr id="6" name="TextBox 5"/>
          <p:cNvSpPr txBox="1"/>
          <p:nvPr/>
        </p:nvSpPr>
        <p:spPr>
          <a:xfrm>
            <a:off x="685800" y="3962400"/>
            <a:ext cx="6858000" cy="1338828"/>
          </a:xfrm>
          <a:prstGeom prst="rect">
            <a:avLst/>
          </a:prstGeom>
          <a:noFill/>
        </p:spPr>
        <p:txBody>
          <a:bodyPr wrap="square" rtlCol="0">
            <a:spAutoFit/>
          </a:bodyPr>
          <a:lstStyle/>
          <a:p>
            <a:pPr algn="ctr"/>
            <a:r>
              <a:rPr lang="en-US" sz="3600" b="1" i="1" dirty="0" smtClean="0"/>
              <a:t>Can Insurers Remain Sustainable </a:t>
            </a:r>
          </a:p>
          <a:p>
            <a:pPr algn="ctr"/>
            <a:r>
              <a:rPr lang="en-US" sz="3600" b="1" i="1" dirty="0" smtClean="0"/>
              <a:t>as Risk Profiles Shift?</a:t>
            </a:r>
          </a:p>
          <a:p>
            <a:r>
              <a:rPr lang="en-US" sz="900" dirty="0"/>
              <a:t>	</a:t>
            </a:r>
            <a:endParaRPr lang="en-US" dirty="0"/>
          </a:p>
        </p:txBody>
      </p:sp>
      <p:sp>
        <p:nvSpPr>
          <p:cNvPr id="2" name="TextBox 1"/>
          <p:cNvSpPr txBox="1"/>
          <p:nvPr/>
        </p:nvSpPr>
        <p:spPr>
          <a:xfrm>
            <a:off x="1371600" y="5525869"/>
            <a:ext cx="4800600" cy="646331"/>
          </a:xfrm>
          <a:prstGeom prst="rect">
            <a:avLst/>
          </a:prstGeom>
          <a:noFill/>
        </p:spPr>
        <p:txBody>
          <a:bodyPr wrap="square" rtlCol="0">
            <a:spAutoFit/>
          </a:bodyPr>
          <a:lstStyle/>
          <a:p>
            <a:r>
              <a:rPr lang="en-US" dirty="0" smtClean="0"/>
              <a:t>Rodney J. Taylor, J.D., P.E., CPCU, CLU, ARM</a:t>
            </a:r>
          </a:p>
          <a:p>
            <a:r>
              <a:rPr lang="en-US" dirty="0" smtClean="0"/>
              <a:t>Managing Director – Aon Environmental Services</a:t>
            </a:r>
            <a:endParaRPr lang="en-US" dirty="0"/>
          </a:p>
        </p:txBody>
      </p:sp>
    </p:spTree>
    <p:extLst>
      <p:ext uri="{BB962C8B-B14F-4D97-AF65-F5344CB8AC3E}">
        <p14:creationId xmlns:p14="http://schemas.microsoft.com/office/powerpoint/2010/main" val="31193788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http://ste.india.com/sites/default/files/2015/10/01/418278-emission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00400"/>
            <a:ext cx="4894760" cy="27959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742950" lvl="2" indent="-342900">
              <a:buFont typeface="Courier New" panose="02070309020205020404" pitchFamily="49" charset="0"/>
              <a:buChar char="o"/>
            </a:pPr>
            <a:r>
              <a:rPr lang="en-US" sz="2800" dirty="0"/>
              <a:t>If automakers are ultimately found to be partly to blame for changes in weather </a:t>
            </a:r>
            <a:r>
              <a:rPr lang="en-US" sz="2800" dirty="0" smtClean="0"/>
              <a:t>and </a:t>
            </a:r>
            <a:r>
              <a:rPr lang="en-US" sz="2800" dirty="0"/>
              <a:t>resulting damage, insurers may have to pay for portions of losses due to emissions prior to Pollution Exclusions</a:t>
            </a:r>
          </a:p>
          <a:p>
            <a:pPr marL="0" indent="0">
              <a:buNone/>
            </a:pPr>
            <a:endParaRPr lang="en-US" dirty="0"/>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277" y="2867626"/>
            <a:ext cx="3746414" cy="2772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www.autohouston.net/wp-content/uploads/2013/06/emissions_test.jpg">
            <a:hlinkClick r:id="rId5"/>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609" r="22174"/>
          <a:stretch/>
        </p:blipFill>
        <p:spPr bwMode="auto">
          <a:xfrm>
            <a:off x="3352800" y="4264960"/>
            <a:ext cx="2532680" cy="2217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5435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normAutofit fontScale="92500" lnSpcReduction="20000"/>
          </a:bodyPr>
          <a:lstStyle/>
          <a:p>
            <a:r>
              <a:rPr lang="en-US" sz="3200" u="sng" dirty="0" smtClean="0"/>
              <a:t>Social Factors</a:t>
            </a:r>
            <a:r>
              <a:rPr lang="en-US" sz="3200" dirty="0" smtClean="0"/>
              <a:t> of Sustainable Insurance Policies</a:t>
            </a:r>
          </a:p>
          <a:p>
            <a:pPr lvl="1"/>
            <a:r>
              <a:rPr lang="en-US" sz="3000" dirty="0" smtClean="0"/>
              <a:t>Many aspects of social risk are currently insured by a variety of insurance policies, including:</a:t>
            </a:r>
          </a:p>
          <a:p>
            <a:pPr lvl="2"/>
            <a:r>
              <a:rPr lang="en-US" sz="2600" dirty="0" smtClean="0"/>
              <a:t>CGL – personal and advertising injury</a:t>
            </a:r>
          </a:p>
          <a:p>
            <a:pPr lvl="2"/>
            <a:r>
              <a:rPr lang="en-US" sz="2600" dirty="0" smtClean="0"/>
              <a:t>EPL – Employment practices and discrimination</a:t>
            </a:r>
          </a:p>
          <a:p>
            <a:pPr lvl="2"/>
            <a:r>
              <a:rPr lang="en-US" sz="2600" dirty="0" smtClean="0"/>
              <a:t>D&amp;O – Executive decisions regarding corporate policies and disclosure of material information</a:t>
            </a:r>
          </a:p>
          <a:p>
            <a:pPr lvl="1"/>
            <a:r>
              <a:rPr lang="en-US" sz="3000" dirty="0" smtClean="0"/>
              <a:t>Unlike other coverages, D&amp;O may be subject to early claims for sustainability issues</a:t>
            </a:r>
          </a:p>
          <a:p>
            <a:pPr lvl="2"/>
            <a:r>
              <a:rPr lang="en-US" sz="2600" dirty="0" smtClean="0"/>
              <a:t>Do not need to prove emissions have caused climate change or more sever storms</a:t>
            </a:r>
          </a:p>
          <a:p>
            <a:pPr lvl="2"/>
            <a:r>
              <a:rPr lang="en-US" sz="2600" dirty="0" smtClean="0"/>
              <a:t>Just that the decision makers did not see what other similarly situated people saw</a:t>
            </a:r>
          </a:p>
          <a:p>
            <a:pPr lvl="2"/>
            <a:endParaRPr lang="en-US" dirty="0"/>
          </a:p>
        </p:txBody>
      </p:sp>
    </p:spTree>
    <p:extLst>
      <p:ext uri="{BB962C8B-B14F-4D97-AF65-F5344CB8AC3E}">
        <p14:creationId xmlns:p14="http://schemas.microsoft.com/office/powerpoint/2010/main" val="20484791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a:xfrm>
            <a:off x="457200" y="838200"/>
            <a:ext cx="8229600" cy="5334000"/>
          </a:xfrm>
        </p:spPr>
        <p:txBody>
          <a:bodyPr>
            <a:normAutofit fontScale="92500" lnSpcReduction="20000"/>
          </a:bodyPr>
          <a:lstStyle/>
          <a:p>
            <a:r>
              <a:rPr lang="en-US" sz="3200" dirty="0" smtClean="0"/>
              <a:t>As an underwriter, what do you need to know about sustainability?</a:t>
            </a:r>
          </a:p>
          <a:p>
            <a:pPr lvl="1">
              <a:buFont typeface="Wingdings" panose="05000000000000000000" pitchFamily="2" charset="2"/>
              <a:buChar char="ü"/>
            </a:pPr>
            <a:r>
              <a:rPr lang="en-US" sz="3000" dirty="0" smtClean="0"/>
              <a:t>Do your current policies cover risks that can be impacted by shifts in risk profiles?</a:t>
            </a:r>
          </a:p>
          <a:p>
            <a:pPr lvl="1">
              <a:buFont typeface="Wingdings" panose="05000000000000000000" pitchFamily="2" charset="2"/>
              <a:buChar char="ü"/>
            </a:pPr>
            <a:r>
              <a:rPr lang="en-US" sz="3000" dirty="0" smtClean="0"/>
              <a:t>Are you pricing coverage to reflect the present and future costs of losses?</a:t>
            </a:r>
          </a:p>
          <a:p>
            <a:pPr lvl="1">
              <a:buFont typeface="Wingdings" panose="05000000000000000000" pitchFamily="2" charset="2"/>
              <a:buChar char="ü"/>
            </a:pPr>
            <a:r>
              <a:rPr lang="en-US" sz="3000" dirty="0" smtClean="0"/>
              <a:t>Are there barriers to increasing costs to cover losses if experience becomes less favorable?</a:t>
            </a:r>
            <a:endParaRPr lang="en-US" sz="3000" dirty="0"/>
          </a:p>
          <a:p>
            <a:pPr lvl="1">
              <a:buFont typeface="Wingdings" panose="05000000000000000000" pitchFamily="2" charset="2"/>
              <a:buChar char="ü"/>
            </a:pPr>
            <a:r>
              <a:rPr lang="en-US" sz="3000" dirty="0" smtClean="0"/>
              <a:t>What options are available to resolve issues?</a:t>
            </a:r>
          </a:p>
          <a:p>
            <a:pPr lvl="2"/>
            <a:r>
              <a:rPr lang="en-US" sz="2600" dirty="0" smtClean="0"/>
              <a:t>Reinsurance for catastrophes</a:t>
            </a:r>
          </a:p>
          <a:p>
            <a:pPr lvl="2"/>
            <a:r>
              <a:rPr lang="en-US" sz="2600" dirty="0" smtClean="0"/>
              <a:t>Exclusions</a:t>
            </a:r>
          </a:p>
          <a:p>
            <a:pPr lvl="2"/>
            <a:r>
              <a:rPr lang="en-US" sz="2600" dirty="0" smtClean="0"/>
              <a:t>Pricing changes</a:t>
            </a:r>
          </a:p>
          <a:p>
            <a:pPr lvl="2"/>
            <a:r>
              <a:rPr lang="en-US" sz="2600" dirty="0" smtClean="0"/>
              <a:t>Exit the market</a:t>
            </a:r>
          </a:p>
        </p:txBody>
      </p:sp>
    </p:spTree>
    <p:extLst>
      <p:ext uri="{BB962C8B-B14F-4D97-AF65-F5344CB8AC3E}">
        <p14:creationId xmlns:p14="http://schemas.microsoft.com/office/powerpoint/2010/main" val="1382170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normAutofit lnSpcReduction="10000"/>
          </a:bodyPr>
          <a:lstStyle/>
          <a:p>
            <a:r>
              <a:rPr lang="en-US" u="sng" dirty="0" smtClean="0"/>
              <a:t>Sustainability of the Insurer’s Business Model</a:t>
            </a:r>
          </a:p>
          <a:p>
            <a:pPr lvl="1"/>
            <a:r>
              <a:rPr lang="en-US" dirty="0" smtClean="0"/>
              <a:t>Downturn of 2007/2008 made businesses aware of their vulnerability to risks that had not previously been considered</a:t>
            </a:r>
          </a:p>
          <a:p>
            <a:pPr lvl="2"/>
            <a:r>
              <a:rPr lang="en-US" dirty="0" smtClean="0"/>
              <a:t>Automakers that were ranked among the most sustainable companies would have gone out of business if they were not bailed out</a:t>
            </a:r>
          </a:p>
          <a:p>
            <a:pPr lvl="2"/>
            <a:r>
              <a:rPr lang="en-US" dirty="0" smtClean="0"/>
              <a:t>Insurers and banks also discovered that high risk secondary market trades were vulnerable to changes in the value of underlying assets such as real estate</a:t>
            </a:r>
          </a:p>
          <a:p>
            <a:pPr lvl="2"/>
            <a:r>
              <a:rPr lang="en-US" dirty="0" smtClean="0"/>
              <a:t>It is not clear that regulatory changes have solved this problem or just masked it until the next cycle  </a:t>
            </a:r>
          </a:p>
          <a:p>
            <a:pPr lvl="1"/>
            <a:endParaRPr lang="en-US" dirty="0"/>
          </a:p>
        </p:txBody>
      </p:sp>
    </p:spTree>
    <p:extLst>
      <p:ext uri="{BB962C8B-B14F-4D97-AF65-F5344CB8AC3E}">
        <p14:creationId xmlns:p14="http://schemas.microsoft.com/office/powerpoint/2010/main" val="294775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a:xfrm>
            <a:off x="457200" y="838200"/>
            <a:ext cx="3886200" cy="5400953"/>
          </a:xfrm>
        </p:spPr>
        <p:txBody>
          <a:bodyPr>
            <a:normAutofit fontScale="92500" lnSpcReduction="20000"/>
          </a:bodyPr>
          <a:lstStyle/>
          <a:p>
            <a:r>
              <a:rPr lang="en-US" sz="3200" u="sng" dirty="0" smtClean="0"/>
              <a:t>Insurance regulators</a:t>
            </a:r>
            <a:r>
              <a:rPr lang="en-US" sz="3200" dirty="0" smtClean="0"/>
              <a:t> have also taken an interest in the sustainability of insurer’s business plans</a:t>
            </a:r>
          </a:p>
          <a:p>
            <a:pPr lvl="1"/>
            <a:r>
              <a:rPr lang="en-US" sz="3000" dirty="0" smtClean="0"/>
              <a:t>NAIC asked insurance companies in 3 states to evaluate and report climate change risks as part of their licensing requirements</a:t>
            </a:r>
          </a:p>
          <a:p>
            <a:pPr marL="0" indent="0">
              <a:buNone/>
            </a:pP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993" y="2323727"/>
            <a:ext cx="1979515" cy="3162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descr="Image result for State of New York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743200"/>
            <a:ext cx="1990725" cy="151821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tate of washington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1818234" cy="120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6794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normAutofit lnSpcReduction="10000"/>
          </a:bodyPr>
          <a:lstStyle/>
          <a:p>
            <a:pPr marL="742950" lvl="2" indent="-342900">
              <a:buFont typeface="Courier New" panose="02070309020205020404" pitchFamily="49" charset="0"/>
              <a:buChar char="o"/>
            </a:pPr>
            <a:r>
              <a:rPr lang="en-US" sz="2800" u="sng" dirty="0" smtClean="0"/>
              <a:t>Results</a:t>
            </a:r>
            <a:r>
              <a:rPr lang="en-US" sz="2800" dirty="0" smtClean="0"/>
              <a:t> of NAIC Climate Risk Surveys:</a:t>
            </a:r>
          </a:p>
          <a:p>
            <a:pPr marL="1200150" lvl="3" indent="-342900">
              <a:buFont typeface="Wingdings" panose="05000000000000000000" pitchFamily="2" charset="2"/>
              <a:buChar char="§"/>
            </a:pPr>
            <a:r>
              <a:rPr lang="en-US" sz="2400" dirty="0" smtClean="0"/>
              <a:t>A small percentage of the insurers demonstrated strong leadership in assessing and addressing climate change risks</a:t>
            </a:r>
          </a:p>
          <a:p>
            <a:pPr marL="1200150" lvl="3" indent="-342900">
              <a:buFont typeface="Wingdings" panose="05000000000000000000" pitchFamily="2" charset="2"/>
              <a:buChar char="§"/>
            </a:pPr>
            <a:r>
              <a:rPr lang="en-US" sz="2400" dirty="0" smtClean="0"/>
              <a:t>Vast majority had no strategy and were poorly prepared to address:</a:t>
            </a:r>
          </a:p>
          <a:p>
            <a:pPr marL="1657350" lvl="4" indent="-342900">
              <a:buFont typeface="Wingdings" panose="05000000000000000000" pitchFamily="2" charset="2"/>
              <a:buChar char="ü"/>
            </a:pPr>
            <a:r>
              <a:rPr lang="en-US" sz="2400" dirty="0" smtClean="0"/>
              <a:t>Investment risks</a:t>
            </a:r>
          </a:p>
          <a:p>
            <a:pPr marL="1657350" lvl="4" indent="-342900">
              <a:buFont typeface="Wingdings" panose="05000000000000000000" pitchFamily="2" charset="2"/>
              <a:buChar char="ü"/>
            </a:pPr>
            <a:r>
              <a:rPr lang="en-US" sz="2400" dirty="0" smtClean="0"/>
              <a:t>Mitigation of risks</a:t>
            </a:r>
          </a:p>
          <a:p>
            <a:pPr marL="1657350" lvl="4" indent="-342900">
              <a:buFont typeface="Wingdings" panose="05000000000000000000" pitchFamily="2" charset="2"/>
              <a:buChar char="ü"/>
            </a:pPr>
            <a:r>
              <a:rPr lang="en-US" sz="2400" dirty="0" smtClean="0"/>
              <a:t>Financial solvency</a:t>
            </a:r>
          </a:p>
          <a:p>
            <a:pPr marL="1657350" lvl="4" indent="-342900">
              <a:buFont typeface="Wingdings" panose="05000000000000000000" pitchFamily="2" charset="2"/>
              <a:buChar char="ü"/>
            </a:pPr>
            <a:r>
              <a:rPr lang="en-US" sz="2400" dirty="0" smtClean="0"/>
              <a:t>Emissions</a:t>
            </a:r>
          </a:p>
          <a:p>
            <a:pPr marL="1657350" lvl="4" indent="-342900">
              <a:buFont typeface="Wingdings" panose="05000000000000000000" pitchFamily="2" charset="2"/>
              <a:buChar char="ü"/>
            </a:pPr>
            <a:r>
              <a:rPr lang="en-US" sz="2400" dirty="0" smtClean="0"/>
              <a:t>Carbon footprint</a:t>
            </a:r>
          </a:p>
          <a:p>
            <a:pPr marL="1657350" lvl="4" indent="-342900">
              <a:buFont typeface="Wingdings" panose="05000000000000000000" pitchFamily="2" charset="2"/>
              <a:buChar char="ü"/>
            </a:pPr>
            <a:r>
              <a:rPr lang="en-US" sz="2400" dirty="0" smtClean="0"/>
              <a:t>Engaging consumers</a:t>
            </a:r>
            <a:endParaRPr lang="en-US" sz="2400" dirty="0"/>
          </a:p>
          <a:p>
            <a:pPr marL="0" indent="0">
              <a:buNone/>
            </a:pP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2858" y="2971800"/>
            <a:ext cx="3894892" cy="25362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01730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a:xfrm>
            <a:off x="457200" y="838200"/>
            <a:ext cx="4648200" cy="6019800"/>
          </a:xfrm>
        </p:spPr>
        <p:txBody>
          <a:bodyPr>
            <a:normAutofit fontScale="77500" lnSpcReduction="20000"/>
          </a:bodyPr>
          <a:lstStyle/>
          <a:p>
            <a:pPr lvl="1"/>
            <a:r>
              <a:rPr lang="en-US" sz="3300" u="sng" dirty="0" smtClean="0"/>
              <a:t>Follow-ups</a:t>
            </a:r>
            <a:r>
              <a:rPr lang="en-US" sz="3300" dirty="0" smtClean="0"/>
              <a:t> by NAIC and CERES indicate no change in insurers’ preparedness and vulnerability to future disruptions</a:t>
            </a:r>
          </a:p>
          <a:p>
            <a:pPr lvl="1"/>
            <a:r>
              <a:rPr lang="en-US" sz="3300" dirty="0" smtClean="0"/>
              <a:t>2014 Munich Re study results:</a:t>
            </a:r>
          </a:p>
          <a:p>
            <a:pPr lvl="2">
              <a:buFont typeface="Wingdings" panose="05000000000000000000" pitchFamily="2" charset="2"/>
              <a:buChar char="ü"/>
            </a:pPr>
            <a:r>
              <a:rPr lang="en-US" sz="3100" dirty="0" smtClean="0"/>
              <a:t>Weather-related losses increased 400% since 1980</a:t>
            </a:r>
          </a:p>
          <a:p>
            <a:pPr lvl="2">
              <a:buFont typeface="Wingdings" panose="05000000000000000000" pitchFamily="2" charset="2"/>
              <a:buChar char="ü"/>
            </a:pPr>
            <a:r>
              <a:rPr lang="en-US" sz="3100" dirty="0" smtClean="0"/>
              <a:t>Total losses in the time period were $600 billion</a:t>
            </a:r>
          </a:p>
          <a:p>
            <a:pPr lvl="2">
              <a:buFont typeface="Wingdings" panose="05000000000000000000" pitchFamily="2" charset="2"/>
              <a:buChar char="ü"/>
            </a:pPr>
            <a:r>
              <a:rPr lang="en-US" sz="3100" dirty="0" smtClean="0"/>
              <a:t>Losses in last 5 years have increased dramatically</a:t>
            </a:r>
          </a:p>
          <a:p>
            <a:pPr lvl="2">
              <a:buFont typeface="Wingdings" panose="05000000000000000000" pitchFamily="2" charset="2"/>
              <a:buChar char="ü"/>
            </a:pPr>
            <a:r>
              <a:rPr lang="en-US" sz="3100" dirty="0" smtClean="0"/>
              <a:t>Experts predict increase in frequency and severity of losses for the foreseeable future </a:t>
            </a:r>
            <a:endParaRPr lang="en-US" sz="3100" dirty="0"/>
          </a:p>
        </p:txBody>
      </p:sp>
      <p:pic>
        <p:nvPicPr>
          <p:cNvPr id="3074" name="Picture 2" descr="http://worth1000.s3.amazonaws.com/submissions/15765000/15765395_288f_1024x2000.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75462" y="1556982"/>
            <a:ext cx="3253333" cy="3133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63145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http://www.fresnoregfoundation.org/images/Drought-soil-537x357.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6790"/>
          <a:stretch/>
        </p:blipFill>
        <p:spPr bwMode="auto">
          <a:xfrm>
            <a:off x="6040759" y="2390924"/>
            <a:ext cx="2971800" cy="158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1322"/>
          <a:stretch/>
        </p:blipFill>
        <p:spPr bwMode="auto">
          <a:xfrm>
            <a:off x="5562600" y="3810000"/>
            <a:ext cx="3160432" cy="17682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a:xfrm>
            <a:off x="457200" y="914400"/>
            <a:ext cx="4953000" cy="5562600"/>
          </a:xfrm>
        </p:spPr>
        <p:txBody>
          <a:bodyPr>
            <a:normAutofit fontScale="92500" lnSpcReduction="20000"/>
          </a:bodyPr>
          <a:lstStyle/>
          <a:p>
            <a:r>
              <a:rPr lang="en-US" sz="3200" u="sng" dirty="0" smtClean="0"/>
              <a:t>Related Concept </a:t>
            </a:r>
            <a:r>
              <a:rPr lang="en-US" sz="3200" dirty="0" smtClean="0"/>
              <a:t>– Vulnerability of Insurer’s Investment Portfolio to Sustainability Risks</a:t>
            </a:r>
          </a:p>
          <a:p>
            <a:pPr lvl="1"/>
            <a:r>
              <a:rPr lang="en-US" u="sng" dirty="0" smtClean="0"/>
              <a:t>Main problem</a:t>
            </a:r>
            <a:r>
              <a:rPr lang="en-US" dirty="0" smtClean="0"/>
              <a:t> is lack of tools necessary to include climate risk in analysis of investments</a:t>
            </a:r>
          </a:p>
          <a:p>
            <a:pPr lvl="1"/>
            <a:r>
              <a:rPr lang="en-US" u="sng" dirty="0" smtClean="0"/>
              <a:t>Sources</a:t>
            </a:r>
            <a:r>
              <a:rPr lang="en-US" dirty="0" smtClean="0"/>
              <a:t> available include:</a:t>
            </a:r>
          </a:p>
          <a:p>
            <a:pPr lvl="2"/>
            <a:r>
              <a:rPr lang="en-US" sz="2600" dirty="0" smtClean="0"/>
              <a:t>Carbon Disclosure Project</a:t>
            </a:r>
          </a:p>
          <a:p>
            <a:pPr lvl="2"/>
            <a:r>
              <a:rPr lang="en-US" sz="2600" dirty="0" smtClean="0"/>
              <a:t>Corporate Sustainability Reports</a:t>
            </a:r>
          </a:p>
          <a:p>
            <a:pPr lvl="2"/>
            <a:r>
              <a:rPr lang="en-US" sz="2600" dirty="0" smtClean="0"/>
              <a:t>Sustainability Scoring Reports</a:t>
            </a:r>
          </a:p>
          <a:p>
            <a:pPr lvl="2"/>
            <a:r>
              <a:rPr lang="en-US" sz="2600" dirty="0" smtClean="0"/>
              <a:t>Global Reporting Initiative</a:t>
            </a:r>
            <a:endParaRPr lang="en-US" sz="2600" dirty="0"/>
          </a:p>
        </p:txBody>
      </p:sp>
      <p:pic>
        <p:nvPicPr>
          <p:cNvPr id="4098" name="Picture 2" descr="http://www.homevestors.com/wp-content/uploads/Real-estate-wildfire.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10200" y="942315"/>
            <a:ext cx="3124200" cy="1663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794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r>
              <a:rPr lang="en-US" u="sng" dirty="0" smtClean="0"/>
              <a:t>Examples</a:t>
            </a:r>
            <a:r>
              <a:rPr lang="en-US" dirty="0" smtClean="0"/>
              <a:t> related to climate change:</a:t>
            </a:r>
          </a:p>
          <a:p>
            <a:pPr lvl="1"/>
            <a:r>
              <a:rPr lang="en-US" dirty="0" smtClean="0"/>
              <a:t>Severe weather can result in property damage, disrupt operations, affect transportation of raw materials and finished goods</a:t>
            </a:r>
          </a:p>
          <a:p>
            <a:pPr lvl="1"/>
            <a:r>
              <a:rPr lang="en-US" dirty="0" smtClean="0"/>
              <a:t>Other less apparent consequences:</a:t>
            </a:r>
          </a:p>
          <a:p>
            <a:pPr lvl="2"/>
            <a:r>
              <a:rPr lang="en-US" dirty="0" smtClean="0"/>
              <a:t>Increased claims activity will drive insurance costs up and result in higher deductibles/SIRs</a:t>
            </a:r>
          </a:p>
          <a:p>
            <a:pPr lvl="2"/>
            <a:r>
              <a:rPr lang="en-US" dirty="0" smtClean="0"/>
              <a:t>Availability of insurance may become a problem if previously rare losses become the new norm (i.e., wildfires in California, Washington and Oregon)</a:t>
            </a:r>
            <a:endParaRPr lang="en-US" dirty="0"/>
          </a:p>
        </p:txBody>
      </p:sp>
    </p:spTree>
    <p:extLst>
      <p:ext uri="{BB962C8B-B14F-4D97-AF65-F5344CB8AC3E}">
        <p14:creationId xmlns:p14="http://schemas.microsoft.com/office/powerpoint/2010/main" val="17732289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r>
              <a:rPr lang="en-US" dirty="0" smtClean="0"/>
              <a:t>All businesses are not created equal when it comes to vulnerability to climate change risks</a:t>
            </a:r>
          </a:p>
          <a:p>
            <a:pPr lvl="1"/>
            <a:r>
              <a:rPr lang="en-US" dirty="0" smtClean="0"/>
              <a:t>Factors that should be considered by investors on an industry-by-industry basis include the following:</a:t>
            </a:r>
            <a:endParaRPr lang="en-US"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599" r="4655"/>
          <a:stretch/>
        </p:blipFill>
        <p:spPr bwMode="auto">
          <a:xfrm>
            <a:off x="4267200" y="3370997"/>
            <a:ext cx="4114800" cy="23344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4.bp.blogspot.com/-gY-_n_Vp3cs/ULlRZhbWotI/AAAAAAAAAnY/d_pN2i8M2ek/s640/Raising-the-Korean-Flag-in-the-South-Pole-1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0" y="3733800"/>
            <a:ext cx="4210049" cy="23492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7073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s://www.cryptocoinsnews.com/wp-content/uploads/2014/10/Sao_Paulo_Stock_Exchange.jp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023" r="7204"/>
          <a:stretch/>
        </p:blipFill>
        <p:spPr bwMode="auto">
          <a:xfrm>
            <a:off x="4720935" y="4419600"/>
            <a:ext cx="2705722" cy="19502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Insurance &amp; Sustainability</a:t>
            </a:r>
            <a:endParaRPr lang="en-US" dirty="0"/>
          </a:p>
        </p:txBody>
      </p:sp>
      <p:sp>
        <p:nvSpPr>
          <p:cNvPr id="3" name="Content Placeholder 2"/>
          <p:cNvSpPr>
            <a:spLocks noGrp="1"/>
          </p:cNvSpPr>
          <p:nvPr>
            <p:ph idx="1"/>
          </p:nvPr>
        </p:nvSpPr>
        <p:spPr>
          <a:xfrm>
            <a:off x="457200" y="990600"/>
            <a:ext cx="4191000" cy="4983163"/>
          </a:xfrm>
        </p:spPr>
        <p:txBody>
          <a:bodyPr>
            <a:normAutofit lnSpcReduction="10000"/>
          </a:bodyPr>
          <a:lstStyle/>
          <a:p>
            <a:r>
              <a:rPr lang="en-US" dirty="0" smtClean="0"/>
              <a:t>Insurers have 3 areas of concern regarding sustainability</a:t>
            </a:r>
          </a:p>
          <a:p>
            <a:pPr marL="914400" lvl="1" indent="-457200">
              <a:buFont typeface="+mj-lt"/>
              <a:buAutoNum type="arabicPeriod"/>
            </a:pPr>
            <a:r>
              <a:rPr lang="en-US" dirty="0" smtClean="0"/>
              <a:t>Insurance policies that are exposed to sustainability-related risks</a:t>
            </a:r>
          </a:p>
          <a:p>
            <a:pPr marL="914400" lvl="1" indent="-457200">
              <a:buFont typeface="+mj-lt"/>
              <a:buAutoNum type="arabicPeriod"/>
            </a:pPr>
            <a:r>
              <a:rPr lang="en-US" dirty="0" smtClean="0"/>
              <a:t>Sustainability of their own business model</a:t>
            </a:r>
          </a:p>
          <a:p>
            <a:pPr marL="914400" lvl="1" indent="-457200">
              <a:buFont typeface="+mj-lt"/>
              <a:buAutoNum type="arabicPeriod"/>
            </a:pPr>
            <a:r>
              <a:rPr lang="en-US" dirty="0" smtClean="0"/>
              <a:t>Sustainability of investment portfolios</a:t>
            </a:r>
            <a:endParaRPr lang="en-US" dirty="0"/>
          </a:p>
        </p:txBody>
      </p:sp>
      <p:pic>
        <p:nvPicPr>
          <p:cNvPr id="1028" name="Picture 4" descr="http://classroom.synonym.com/DM-Resize/photos.demandstudios.com/getty/article/187/209/71057022.jpg?w=600&amp;h=600&amp;keep_ratio=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2732120"/>
            <a:ext cx="2818284" cy="1861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occupywallstreet.net/sites/default/files/styles/380w-story-node/public/story_images/image_001.jpg?itok=uPuEPvQl">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96050" y="1143000"/>
            <a:ext cx="2847397" cy="1895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1486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0" indent="0" algn="ctr">
              <a:buNone/>
            </a:pPr>
            <a:r>
              <a:rPr lang="en-US" b="1" dirty="0" smtClean="0"/>
              <a:t>Agriculture, Food Processing and Beverages</a:t>
            </a:r>
            <a:endParaRPr lang="en-US" b="1" dirty="0"/>
          </a:p>
        </p:txBody>
      </p:sp>
      <p:pic>
        <p:nvPicPr>
          <p:cNvPr id="2052" name="Picture 4" descr="http://drpinna.com/wp-content/uploads/2011/02/drought-33333.bmp">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533"/>
          <a:stretch/>
        </p:blipFill>
        <p:spPr bwMode="auto">
          <a:xfrm>
            <a:off x="990600" y="1676400"/>
            <a:ext cx="3657600" cy="23598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9211" y="2209800"/>
            <a:ext cx="3604189" cy="2410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descr="http://www.chinawhisper.com/wp-content/uploads/2012/03/Zhejiang-China-polluted-river-become-yellow-1.jpg">
            <a:hlinkClick r:id="rId5"/>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 b="-5103"/>
          <a:stretch/>
        </p:blipFill>
        <p:spPr bwMode="auto">
          <a:xfrm>
            <a:off x="1447800" y="4038600"/>
            <a:ext cx="3848100" cy="2562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6042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0" indent="0" algn="ctr">
              <a:buNone/>
            </a:pPr>
            <a:r>
              <a:rPr lang="en-US" b="1" dirty="0" smtClean="0"/>
              <a:t>Apparel Industry</a:t>
            </a:r>
          </a:p>
          <a:p>
            <a:pPr marL="0" indent="0" algn="ctr">
              <a:buNone/>
            </a:pPr>
            <a:endParaRPr lang="en-US"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387"/>
          <a:stretch/>
        </p:blipFill>
        <p:spPr bwMode="auto">
          <a:xfrm>
            <a:off x="4114800" y="2667000"/>
            <a:ext cx="4648200" cy="28093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http://i.telegraph.co.uk/multimedia/archive/01527/workington4_1527070c.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76400"/>
            <a:ext cx="4495800" cy="28147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6873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0" indent="0" algn="ctr">
              <a:buNone/>
            </a:pPr>
            <a:r>
              <a:rPr lang="en-US" b="1" dirty="0" smtClean="0"/>
              <a:t>Electric Power</a:t>
            </a:r>
          </a:p>
          <a:p>
            <a:pPr marL="0" indent="0" algn="ctr">
              <a:buNone/>
            </a:pPr>
            <a:endParaRPr lang="en-US" dirty="0"/>
          </a:p>
        </p:txBody>
      </p:sp>
      <p:pic>
        <p:nvPicPr>
          <p:cNvPr id="4100" name="Picture 4" descr="https://antinuclearinfo.files.wordpress.com/2012/06/spent-fuel-rods-fukushima-n.gif">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799" y="1905000"/>
            <a:ext cx="4423051" cy="314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07" y="2819400"/>
            <a:ext cx="4191000" cy="314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1366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0" indent="0" algn="ctr">
              <a:buNone/>
            </a:pPr>
            <a:r>
              <a:rPr lang="en-US" b="1" dirty="0" smtClean="0"/>
              <a:t>Mining and Mineral Processing</a:t>
            </a:r>
          </a:p>
          <a:p>
            <a:pPr marL="0" indent="0" algn="ctr">
              <a:buNone/>
            </a:pPr>
            <a:endParaRPr lang="en-US" dirty="0"/>
          </a:p>
        </p:txBody>
      </p:sp>
      <p:pic>
        <p:nvPicPr>
          <p:cNvPr id="5124" name="Picture 4" descr="https://microbewiki.kenyon.edu/images/thumb/a/a2/AMD.jpg/300px-AMD.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421" y="1828800"/>
            <a:ext cx="2867025" cy="4317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4325" y="2286000"/>
            <a:ext cx="4439075" cy="29609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9415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0" indent="0" algn="ctr">
              <a:buNone/>
            </a:pPr>
            <a:r>
              <a:rPr lang="en-US" b="1" dirty="0" smtClean="0"/>
              <a:t>Oil and Gas Exploration</a:t>
            </a:r>
          </a:p>
          <a:p>
            <a:pPr marL="0" indent="0" algn="ctr">
              <a:buNone/>
            </a:pPr>
            <a:endParaRPr lang="en-US"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49"/>
          <a:stretch/>
        </p:blipFill>
        <p:spPr bwMode="auto">
          <a:xfrm>
            <a:off x="609600" y="2971800"/>
            <a:ext cx="4621541" cy="29302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descr="http://s1.reutersmedia.net/resources/r/?m=02&amp;d=20070703&amp;t=2&amp;i=1049460&amp;w=644&amp;fh=&amp;fw=&amp;ll=&amp;pl=&amp;sq=&amp;r=1049460">
            <a:hlinkClick r:id="rId3"/>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191000" y="1600200"/>
            <a:ext cx="4286250" cy="2867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47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0" indent="0" algn="ctr">
              <a:buNone/>
            </a:pPr>
            <a:r>
              <a:rPr lang="en-US" b="1" dirty="0" smtClean="0"/>
              <a:t>Tourism</a:t>
            </a:r>
          </a:p>
          <a:p>
            <a:pPr marL="0" indent="0" algn="ctr">
              <a:buNone/>
            </a:pPr>
            <a:endParaRPr lang="en-US" dirty="0"/>
          </a:p>
        </p:txBody>
      </p:sp>
      <p:pic>
        <p:nvPicPr>
          <p:cNvPr id="717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7904"/>
          <a:stretch/>
        </p:blipFill>
        <p:spPr bwMode="auto">
          <a:xfrm>
            <a:off x="609600" y="2971800"/>
            <a:ext cx="4572000" cy="2992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tourismsierre.files.wordpress.com/2013/12/skiing-rock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267200" y="1676400"/>
            <a:ext cx="4457700" cy="29622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458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0" indent="0" algn="ctr">
              <a:buNone/>
            </a:pPr>
            <a:r>
              <a:rPr lang="en-US" b="1" dirty="0" smtClean="0"/>
              <a:t>Insurance</a:t>
            </a:r>
          </a:p>
          <a:p>
            <a:pPr marL="0" indent="0" algn="ctr">
              <a:buNone/>
            </a:pPr>
            <a:endParaRPr lang="en-US" b="1" dirty="0"/>
          </a:p>
        </p:txBody>
      </p:sp>
      <p:pic>
        <p:nvPicPr>
          <p:cNvPr id="8200" name="Picture 8" descr="http://www.advantour.com/img/uzbekistan/moynak/moynak1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571513"/>
            <a:ext cx="4057650" cy="30477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http://eco-echo.greenpartnernews.com/wp-content/uploads/2015/07/img_55a8471676045.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951630"/>
            <a:ext cx="3352800" cy="279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http://cdn.thinkprogress.org/wp-content/uploads/2015/04/AP217601193260-1024x681.jpg">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22889"/>
          <a:stretch/>
        </p:blipFill>
        <p:spPr bwMode="auto">
          <a:xfrm>
            <a:off x="3953463" y="1524000"/>
            <a:ext cx="4440395" cy="2276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2513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r>
              <a:rPr lang="en-US" u="sng" dirty="0" smtClean="0"/>
              <a:t>Conclusions and Recommendations</a:t>
            </a:r>
          </a:p>
          <a:p>
            <a:pPr lvl="1"/>
            <a:r>
              <a:rPr lang="en-US" dirty="0" smtClean="0"/>
              <a:t>Insurers cannot manage risks they have not identified and quantified</a:t>
            </a:r>
          </a:p>
          <a:p>
            <a:pPr lvl="1"/>
            <a:r>
              <a:rPr lang="en-US" dirty="0" smtClean="0"/>
              <a:t>The challenge for underwriters, actuaries, claims managers, brokers and risk managers is to develop tools to identify sustainability risks </a:t>
            </a:r>
            <a:endParaRPr lang="en-US" dirty="0"/>
          </a:p>
          <a:p>
            <a:pPr lvl="1"/>
            <a:r>
              <a:rPr lang="en-US" dirty="0" smtClean="0"/>
              <a:t>The challenge for managers is to be able to adapt to a changing set of circumstances to become a sustainable insurer</a:t>
            </a:r>
          </a:p>
        </p:txBody>
      </p:sp>
    </p:spTree>
    <p:extLst>
      <p:ext uri="{BB962C8B-B14F-4D97-AF65-F5344CB8AC3E}">
        <p14:creationId xmlns:p14="http://schemas.microsoft.com/office/powerpoint/2010/main" val="15835215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normAutofit lnSpcReduction="10000"/>
          </a:bodyPr>
          <a:lstStyle/>
          <a:p>
            <a:r>
              <a:rPr lang="en-US" u="sng" dirty="0" smtClean="0"/>
              <a:t>Specific Actions</a:t>
            </a:r>
            <a:r>
              <a:rPr lang="en-US" dirty="0" smtClean="0"/>
              <a:t>:</a:t>
            </a:r>
          </a:p>
          <a:p>
            <a:pPr lvl="1"/>
            <a:r>
              <a:rPr lang="en-US" dirty="0" smtClean="0"/>
              <a:t>Become an expert on sustainability risks of your industry segment</a:t>
            </a:r>
          </a:p>
          <a:p>
            <a:pPr lvl="1"/>
            <a:r>
              <a:rPr lang="en-US" dirty="0" smtClean="0"/>
              <a:t>Look at trends to determine future risks – do not depend on the past</a:t>
            </a:r>
          </a:p>
          <a:p>
            <a:pPr lvl="1"/>
            <a:r>
              <a:rPr lang="en-US" dirty="0" smtClean="0"/>
              <a:t>Brokers can increase their value to clients by understanding both risks and coverages</a:t>
            </a:r>
          </a:p>
          <a:p>
            <a:pPr lvl="1"/>
            <a:r>
              <a:rPr lang="en-US" dirty="0" smtClean="0"/>
              <a:t>Those responsible for reporting and disclosure should strive to make their company one of the exceptions that is prepared for sustainability risks</a:t>
            </a:r>
          </a:p>
          <a:p>
            <a:pPr lvl="1"/>
            <a:r>
              <a:rPr lang="en-US" dirty="0" smtClean="0"/>
              <a:t>Develop sustainable investment strategies</a:t>
            </a:r>
            <a:endParaRPr lang="en-US" dirty="0"/>
          </a:p>
        </p:txBody>
      </p:sp>
    </p:spTree>
    <p:extLst>
      <p:ext uri="{BB962C8B-B14F-4D97-AF65-F5344CB8AC3E}">
        <p14:creationId xmlns:p14="http://schemas.microsoft.com/office/powerpoint/2010/main" val="822788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pic>
        <p:nvPicPr>
          <p:cNvPr id="2052" name="Picture 4" descr="https://waybeyondthedream.files.wordpress.com/2014/04/stockvault-path-in-nature124348.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728"/>
          <a:stretch/>
        </p:blipFill>
        <p:spPr bwMode="auto">
          <a:xfrm>
            <a:off x="838200" y="790576"/>
            <a:ext cx="7620000" cy="48732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71600" y="1981200"/>
            <a:ext cx="6721522" cy="707886"/>
          </a:xfrm>
          <a:prstGeom prst="rect">
            <a:avLst/>
          </a:prstGeom>
          <a:noFill/>
        </p:spPr>
        <p:txBody>
          <a:bodyPr wrap="square" rtlCol="0">
            <a:spAutoFit/>
          </a:bodyPr>
          <a:lstStyle/>
          <a:p>
            <a:r>
              <a:rPr lang="en-US" sz="4000" b="1" i="1" dirty="0" smtClean="0">
                <a:solidFill>
                  <a:srgbClr val="FFFF00"/>
                </a:solidFill>
                <a:latin typeface="Vivaldi" panose="03020602050506090804" pitchFamily="66" charset="0"/>
              </a:rPr>
              <a:t>Every  journey begins with a first step</a:t>
            </a:r>
            <a:endParaRPr lang="en-US" sz="4000" b="1" i="1" dirty="0">
              <a:solidFill>
                <a:srgbClr val="FFFF00"/>
              </a:solidFill>
              <a:latin typeface="Vivaldi" panose="03020602050506090804" pitchFamily="66" charset="0"/>
            </a:endParaRPr>
          </a:p>
        </p:txBody>
      </p:sp>
    </p:spTree>
    <p:extLst>
      <p:ext uri="{BB962C8B-B14F-4D97-AF65-F5344CB8AC3E}">
        <p14:creationId xmlns:p14="http://schemas.microsoft.com/office/powerpoint/2010/main" val="2473639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r>
              <a:rPr lang="en-US" dirty="0" smtClean="0"/>
              <a:t>How is insurance related to sustainability?</a:t>
            </a:r>
          </a:p>
          <a:p>
            <a:pPr lvl="1"/>
            <a:r>
              <a:rPr lang="en-US" sz="2800" dirty="0" smtClean="0"/>
              <a:t>Insurance addresses 3 components of sustainability:</a:t>
            </a:r>
          </a:p>
          <a:p>
            <a:pPr lvl="2"/>
            <a:r>
              <a:rPr lang="en-US" dirty="0" smtClean="0"/>
              <a:t>Financial performance</a:t>
            </a:r>
          </a:p>
          <a:p>
            <a:pPr lvl="2"/>
            <a:r>
              <a:rPr lang="en-US" dirty="0" smtClean="0"/>
              <a:t>Environmental impacts</a:t>
            </a:r>
          </a:p>
          <a:p>
            <a:pPr lvl="2"/>
            <a:r>
              <a:rPr lang="en-US" dirty="0" smtClean="0"/>
              <a:t>Social factors</a:t>
            </a:r>
            <a:endParaRPr lang="en-US" dirty="0"/>
          </a:p>
        </p:txBody>
      </p:sp>
      <p:pic>
        <p:nvPicPr>
          <p:cNvPr id="5122" name="Picture 2" descr="https://www.securestate.com/media/blog/2014/01/insurance-policy-via-pond5-645x250.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087" r="4842"/>
          <a:stretch/>
        </p:blipFill>
        <p:spPr bwMode="auto">
          <a:xfrm>
            <a:off x="4811973" y="2209800"/>
            <a:ext cx="3823648" cy="20563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038600"/>
            <a:ext cx="3830756" cy="21565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2369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a:xfrm>
            <a:off x="457200" y="838200"/>
            <a:ext cx="8229600" cy="5257800"/>
          </a:xfrm>
        </p:spPr>
        <p:txBody>
          <a:bodyPr>
            <a:normAutofit lnSpcReduction="10000"/>
          </a:bodyPr>
          <a:lstStyle/>
          <a:p>
            <a:r>
              <a:rPr lang="en-US" u="sng" dirty="0" smtClean="0"/>
              <a:t>Financial performance</a:t>
            </a:r>
            <a:r>
              <a:rPr lang="en-US" dirty="0" smtClean="0"/>
              <a:t> </a:t>
            </a:r>
          </a:p>
          <a:p>
            <a:pPr lvl="1"/>
            <a:r>
              <a:rPr lang="en-US" dirty="0" smtClean="0"/>
              <a:t>Every insurance policy aims at financial sustainability</a:t>
            </a:r>
          </a:p>
          <a:p>
            <a:pPr lvl="2"/>
            <a:r>
              <a:rPr lang="en-US" dirty="0" smtClean="0"/>
              <a:t>Reimburse losses for bodily injury and property damage</a:t>
            </a:r>
          </a:p>
          <a:p>
            <a:pPr lvl="2"/>
            <a:r>
              <a:rPr lang="en-US" dirty="0" smtClean="0"/>
              <a:t>Allow insured to rebuild damaged facilities</a:t>
            </a:r>
          </a:p>
          <a:p>
            <a:pPr lvl="2"/>
            <a:r>
              <a:rPr lang="en-US" dirty="0" smtClean="0"/>
              <a:t>Pay defense costs for third-party claims</a:t>
            </a:r>
          </a:p>
          <a:p>
            <a:pPr lvl="2"/>
            <a:r>
              <a:rPr lang="en-US" dirty="0" smtClean="0"/>
              <a:t>Make up for lost income during interruption of business</a:t>
            </a:r>
          </a:p>
          <a:p>
            <a:pPr lvl="2"/>
            <a:r>
              <a:rPr lang="en-US" dirty="0" smtClean="0"/>
              <a:t>Pay for errors in executive decision-making</a:t>
            </a:r>
          </a:p>
          <a:p>
            <a:pPr lvl="2"/>
            <a:r>
              <a:rPr lang="en-US" dirty="0" smtClean="0"/>
              <a:t>Provide loss control services</a:t>
            </a:r>
          </a:p>
          <a:p>
            <a:pPr lvl="1"/>
            <a:r>
              <a:rPr lang="en-US" dirty="0" smtClean="0"/>
              <a:t>Sustainability of insurance programs depend on accurate identification and assessment of risks and adjusting pricing accordingly</a:t>
            </a:r>
            <a:endParaRPr lang="en-US" dirty="0"/>
          </a:p>
        </p:txBody>
      </p:sp>
    </p:spTree>
    <p:extLst>
      <p:ext uri="{BB962C8B-B14F-4D97-AF65-F5344CB8AC3E}">
        <p14:creationId xmlns:p14="http://schemas.microsoft.com/office/powerpoint/2010/main" val="2673024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normAutofit/>
          </a:bodyPr>
          <a:lstStyle/>
          <a:p>
            <a:pPr marL="342900" lvl="2" indent="-342900">
              <a:buFont typeface="Calibri" panose="020F0502020204030204" pitchFamily="34" charset="0"/>
              <a:buChar char="●"/>
            </a:pPr>
            <a:r>
              <a:rPr lang="en-US" sz="3000" u="sng" dirty="0"/>
              <a:t>Example</a:t>
            </a:r>
            <a:r>
              <a:rPr lang="en-US" sz="3000" dirty="0"/>
              <a:t> – Property insurance is purchased to assure funds will be available in the event of a fortuitous physical damage event that would bankrupt a business </a:t>
            </a:r>
            <a:r>
              <a:rPr lang="en-US" sz="3000" dirty="0" smtClean="0"/>
              <a:t>that is </a:t>
            </a:r>
            <a:r>
              <a:rPr lang="en-US" sz="3000" dirty="0"/>
              <a:t>not insured</a:t>
            </a:r>
          </a:p>
          <a:p>
            <a:pPr marL="0" indent="0">
              <a:buNone/>
            </a:pPr>
            <a:endParaRPr lang="en-US" dirty="0"/>
          </a:p>
        </p:txBody>
      </p:sp>
      <p:pic>
        <p:nvPicPr>
          <p:cNvPr id="6148" name="Picture 4" descr="http://www.park100.com/wp-content/uploads/2015/04/fire-rages-through-a-building-in-tottenham-pic-pa-955458095.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2859206"/>
            <a:ext cx="4324350" cy="28804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146" name="Picture 2" descr="http://www.gannett-cdn.com/-mm-/68f83a1c60a8573a74077f8967ff1af868d30e1b/c=90-4-2050-1484&amp;r=x404&amp;c=534x401/local/-/media/USATODAY/GenericImages/2013/09/12/1379008652000-colfld091213-026.jpg">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659"/>
          <a:stretch/>
        </p:blipFill>
        <p:spPr bwMode="auto">
          <a:xfrm>
            <a:off x="882555" y="3143814"/>
            <a:ext cx="4267200" cy="29288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34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342900" lvl="2" indent="-342900">
              <a:buFont typeface="Calibri" panose="020F0502020204030204" pitchFamily="34" charset="0"/>
              <a:buChar char="●"/>
            </a:pPr>
            <a:r>
              <a:rPr lang="en-US" sz="3000" u="sng" dirty="0"/>
              <a:t>Example</a:t>
            </a:r>
            <a:r>
              <a:rPr lang="en-US" sz="3000" dirty="0"/>
              <a:t> – Liability insurance is purchased to provide funds for defense and indemnity for claims arising out of bodily injury or property damage to third parties</a:t>
            </a:r>
          </a:p>
          <a:p>
            <a:pPr marL="0" indent="0">
              <a:buNone/>
            </a:pPr>
            <a:endParaRPr lang="en-US" dirty="0"/>
          </a:p>
        </p:txBody>
      </p:sp>
      <p:pic>
        <p:nvPicPr>
          <p:cNvPr id="7170" name="Picture 2" descr="http://www.westgalawyer.com/wp-content/uploads/2014/09/Car-Wreck.jpg">
            <a:hlinkClick r:id="rId2"/>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6998" r="6033"/>
          <a:stretch/>
        </p:blipFill>
        <p:spPr bwMode="auto">
          <a:xfrm>
            <a:off x="914400" y="3284205"/>
            <a:ext cx="3764889" cy="2828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http://assets.nydailynews.com/polopoly_fs/1.174478!/img/httpImage/image.jpg_gen/derivatives/article_970/alg-crane-jpg.jpg">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5800" y="2819400"/>
            <a:ext cx="3831040" cy="28732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934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lstStyle/>
          <a:p>
            <a:pPr marL="342900" lvl="2" indent="-342900">
              <a:buFont typeface="Calibri" panose="020F0502020204030204" pitchFamily="34" charset="0"/>
              <a:buChar char="●"/>
            </a:pPr>
            <a:r>
              <a:rPr lang="en-US" sz="3000" u="sng" dirty="0"/>
              <a:t>Example</a:t>
            </a:r>
            <a:r>
              <a:rPr lang="en-US" sz="3000" dirty="0"/>
              <a:t> – Environmental insurance responds to claims that operations of the insured released hazardous materials into the environment</a:t>
            </a:r>
          </a:p>
          <a:p>
            <a:pPr marL="0" indent="0">
              <a:buNone/>
            </a:pPr>
            <a:endParaRPr lang="en-US" dirty="0"/>
          </a:p>
        </p:txBody>
      </p:sp>
      <p:pic>
        <p:nvPicPr>
          <p:cNvPr id="8194" name="Picture 2" descr="http://law.alaska.gov/images/Environment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371659"/>
            <a:ext cx="4076700" cy="28618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http://i.telegraph.co.uk/multimedia/archive/01719/deepwater-horizon0_1719783b.jpg">
            <a:hlinkClick r:id="rId4"/>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r="6114"/>
          <a:stretch/>
        </p:blipFill>
        <p:spPr bwMode="auto">
          <a:xfrm>
            <a:off x="609600" y="3505200"/>
            <a:ext cx="4153469" cy="2768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291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Insurance &amp; Sustainability</a:t>
            </a:r>
          </a:p>
        </p:txBody>
      </p:sp>
      <p:sp>
        <p:nvSpPr>
          <p:cNvPr id="3" name="Content Placeholder 2"/>
          <p:cNvSpPr>
            <a:spLocks noGrp="1"/>
          </p:cNvSpPr>
          <p:nvPr>
            <p:ph idx="1"/>
          </p:nvPr>
        </p:nvSpPr>
        <p:spPr/>
        <p:txBody>
          <a:bodyPr>
            <a:normAutofit lnSpcReduction="10000"/>
          </a:bodyPr>
          <a:lstStyle/>
          <a:p>
            <a:r>
              <a:rPr lang="en-US" u="sng" dirty="0" smtClean="0"/>
              <a:t>Financial Sustainability</a:t>
            </a:r>
            <a:r>
              <a:rPr lang="en-US" dirty="0" smtClean="0"/>
              <a:t> - Risks insured in current policies may be impacted by sustainability factors (no exclusions for floods, windstorms or wildfires)</a:t>
            </a:r>
          </a:p>
          <a:p>
            <a:pPr lvl="1"/>
            <a:r>
              <a:rPr lang="en-US" dirty="0" smtClean="0"/>
              <a:t>Insurers will only be able to sustain underwriting if they can raise rates enough to pay for newly identified risks</a:t>
            </a:r>
          </a:p>
          <a:p>
            <a:pPr lvl="1"/>
            <a:r>
              <a:rPr lang="en-US" dirty="0" smtClean="0"/>
              <a:t>Since insurance is regulated, drastic price adjustments may not be allowed by states</a:t>
            </a:r>
          </a:p>
          <a:p>
            <a:pPr lvl="1"/>
            <a:r>
              <a:rPr lang="en-US" dirty="0" smtClean="0"/>
              <a:t>Where rates remain inadequate, insurers may have no choice but to withdraw from the marketplace</a:t>
            </a:r>
          </a:p>
          <a:p>
            <a:pPr marL="0" indent="0">
              <a:buNone/>
            </a:pPr>
            <a:endParaRPr lang="en-US" dirty="0" smtClean="0"/>
          </a:p>
        </p:txBody>
      </p:sp>
    </p:spTree>
    <p:extLst>
      <p:ext uri="{BB962C8B-B14F-4D97-AF65-F5344CB8AC3E}">
        <p14:creationId xmlns:p14="http://schemas.microsoft.com/office/powerpoint/2010/main" val="22517728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6360</TotalTime>
  <Words>1594</Words>
  <Application>Microsoft Office PowerPoint</Application>
  <PresentationFormat>On-screen Show (4:3)</PresentationFormat>
  <Paragraphs>167</Paragraphs>
  <Slides>39</Slides>
  <Notes>0</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Antitrust Notice</vt:lpstr>
      <vt:lpstr>PowerPoint Presentation</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lpstr>Insurance &amp; Sustainability</vt:lpstr>
    </vt:vector>
  </TitlesOfParts>
  <Company>Aon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Lubas</dc:creator>
  <cp:lastModifiedBy>Yang, Fan</cp:lastModifiedBy>
  <cp:revision>95</cp:revision>
  <cp:lastPrinted>2015-10-12T13:19:49Z</cp:lastPrinted>
  <dcterms:created xsi:type="dcterms:W3CDTF">2015-05-14T12:03:09Z</dcterms:created>
  <dcterms:modified xsi:type="dcterms:W3CDTF">2015-10-14T14:36:44Z</dcterms:modified>
</cp:coreProperties>
</file>