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84" r:id="rId3"/>
    <p:sldId id="257" r:id="rId4"/>
    <p:sldId id="258" r:id="rId5"/>
    <p:sldId id="262" r:id="rId6"/>
    <p:sldId id="259" r:id="rId7"/>
    <p:sldId id="260" r:id="rId8"/>
    <p:sldId id="263" r:id="rId9"/>
    <p:sldId id="264" r:id="rId10"/>
    <p:sldId id="265" r:id="rId11"/>
    <p:sldId id="290" r:id="rId12"/>
    <p:sldId id="274" r:id="rId13"/>
    <p:sldId id="275" r:id="rId14"/>
    <p:sldId id="281" r:id="rId15"/>
    <p:sldId id="291" r:id="rId16"/>
    <p:sldId id="282" r:id="rId17"/>
    <p:sldId id="283" r:id="rId18"/>
  </p:sldIdLst>
  <p:sldSz cx="12192000" cy="6858000"/>
  <p:notesSz cx="70770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70098"/>
          </a:xfrm>
          <a:prstGeom prst="rect">
            <a:avLst/>
          </a:prstGeom>
        </p:spPr>
        <p:txBody>
          <a:bodyPr vert="horz" lIns="93973" tIns="46986" rIns="93973" bIns="46986"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70098"/>
          </a:xfrm>
          <a:prstGeom prst="rect">
            <a:avLst/>
          </a:prstGeom>
        </p:spPr>
        <p:txBody>
          <a:bodyPr vert="horz" lIns="93973" tIns="46986" rIns="93973" bIns="46986" rtlCol="0"/>
          <a:lstStyle>
            <a:lvl1pPr algn="r">
              <a:defRPr sz="1200"/>
            </a:lvl1pPr>
          </a:lstStyle>
          <a:p>
            <a:fld id="{768684B1-54D7-4383-A0CF-7711A7304942}" type="datetimeFigureOut">
              <a:rPr lang="en-US" smtClean="0"/>
              <a:t>8/13/2015</a:t>
            </a:fld>
            <a:endParaRPr lang="en-US"/>
          </a:p>
        </p:txBody>
      </p:sp>
      <p:sp>
        <p:nvSpPr>
          <p:cNvPr id="4" name="Footer Placeholder 3"/>
          <p:cNvSpPr>
            <a:spLocks noGrp="1"/>
          </p:cNvSpPr>
          <p:nvPr>
            <p:ph type="ftr" sz="quarter" idx="2"/>
          </p:nvPr>
        </p:nvSpPr>
        <p:spPr>
          <a:xfrm>
            <a:off x="0" y="8899328"/>
            <a:ext cx="3066733" cy="470097"/>
          </a:xfrm>
          <a:prstGeom prst="rect">
            <a:avLst/>
          </a:prstGeom>
        </p:spPr>
        <p:txBody>
          <a:bodyPr vert="horz" lIns="93973" tIns="46986" rIns="93973" bIns="46986"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9328"/>
            <a:ext cx="3066733" cy="470097"/>
          </a:xfrm>
          <a:prstGeom prst="rect">
            <a:avLst/>
          </a:prstGeom>
        </p:spPr>
        <p:txBody>
          <a:bodyPr vert="horz" lIns="93973" tIns="46986" rIns="93973" bIns="46986" rtlCol="0" anchor="b"/>
          <a:lstStyle>
            <a:lvl1pPr algn="r">
              <a:defRPr sz="1200"/>
            </a:lvl1pPr>
          </a:lstStyle>
          <a:p>
            <a:fld id="{8D01CAA5-3E1B-43E9-9B91-B98FBACF1EC2}" type="slidenum">
              <a:rPr lang="en-US" smtClean="0"/>
              <a:t>‹#›</a:t>
            </a:fld>
            <a:endParaRPr lang="en-US"/>
          </a:p>
        </p:txBody>
      </p:sp>
    </p:spTree>
    <p:extLst>
      <p:ext uri="{BB962C8B-B14F-4D97-AF65-F5344CB8AC3E}">
        <p14:creationId xmlns:p14="http://schemas.microsoft.com/office/powerpoint/2010/main" val="1612969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70098"/>
          </a:xfrm>
          <a:prstGeom prst="rect">
            <a:avLst/>
          </a:prstGeom>
        </p:spPr>
        <p:txBody>
          <a:bodyPr vert="horz" lIns="93973" tIns="46986" rIns="93973" bIns="46986" rtlCol="0"/>
          <a:lstStyle>
            <a:lvl1pPr algn="l">
              <a:defRPr sz="1200"/>
            </a:lvl1pPr>
          </a:lstStyle>
          <a:p>
            <a:endParaRPr lang="en-US"/>
          </a:p>
        </p:txBody>
      </p:sp>
      <p:sp>
        <p:nvSpPr>
          <p:cNvPr id="3" name="Date Placeholder 2"/>
          <p:cNvSpPr>
            <a:spLocks noGrp="1"/>
          </p:cNvSpPr>
          <p:nvPr>
            <p:ph type="dt" idx="1"/>
          </p:nvPr>
        </p:nvSpPr>
        <p:spPr>
          <a:xfrm>
            <a:off x="4008705" y="0"/>
            <a:ext cx="3066733" cy="470098"/>
          </a:xfrm>
          <a:prstGeom prst="rect">
            <a:avLst/>
          </a:prstGeom>
        </p:spPr>
        <p:txBody>
          <a:bodyPr vert="horz" lIns="93973" tIns="46986" rIns="93973" bIns="46986" rtlCol="0"/>
          <a:lstStyle>
            <a:lvl1pPr algn="r">
              <a:defRPr sz="1200"/>
            </a:lvl1pPr>
          </a:lstStyle>
          <a:p>
            <a:fld id="{792FBD96-F33E-41A3-9264-9077EBFC4EEF}" type="datetimeFigureOut">
              <a:rPr lang="en-US" smtClean="0"/>
              <a:t>8/13/2015</a:t>
            </a:fld>
            <a:endParaRPr lang="en-US"/>
          </a:p>
        </p:txBody>
      </p:sp>
      <p:sp>
        <p:nvSpPr>
          <p:cNvPr id="4" name="Slide Image Placeholder 3"/>
          <p:cNvSpPr>
            <a:spLocks noGrp="1" noRot="1" noChangeAspect="1"/>
          </p:cNvSpPr>
          <p:nvPr>
            <p:ph type="sldImg" idx="2"/>
          </p:nvPr>
        </p:nvSpPr>
        <p:spPr>
          <a:xfrm>
            <a:off x="727075" y="1171575"/>
            <a:ext cx="5622925" cy="3162300"/>
          </a:xfrm>
          <a:prstGeom prst="rect">
            <a:avLst/>
          </a:prstGeom>
          <a:noFill/>
          <a:ln w="12700">
            <a:solidFill>
              <a:prstClr val="black"/>
            </a:solidFill>
          </a:ln>
        </p:spPr>
        <p:txBody>
          <a:bodyPr vert="horz" lIns="93973" tIns="46986" rIns="93973" bIns="46986" rtlCol="0" anchor="ctr"/>
          <a:lstStyle/>
          <a:p>
            <a:endParaRPr lang="en-US"/>
          </a:p>
        </p:txBody>
      </p:sp>
      <p:sp>
        <p:nvSpPr>
          <p:cNvPr id="5" name="Notes Placeholder 4"/>
          <p:cNvSpPr>
            <a:spLocks noGrp="1"/>
          </p:cNvSpPr>
          <p:nvPr>
            <p:ph type="body" sz="quarter" idx="3"/>
          </p:nvPr>
        </p:nvSpPr>
        <p:spPr>
          <a:xfrm>
            <a:off x="707708" y="4509036"/>
            <a:ext cx="5661660" cy="3689211"/>
          </a:xfrm>
          <a:prstGeom prst="rect">
            <a:avLst/>
          </a:prstGeom>
        </p:spPr>
        <p:txBody>
          <a:bodyPr vert="horz" lIns="93973" tIns="46986" rIns="93973" bIns="469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9328"/>
            <a:ext cx="3066733" cy="470097"/>
          </a:xfrm>
          <a:prstGeom prst="rect">
            <a:avLst/>
          </a:prstGeom>
        </p:spPr>
        <p:txBody>
          <a:bodyPr vert="horz" lIns="93973" tIns="46986" rIns="93973" bIns="46986"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9328"/>
            <a:ext cx="3066733" cy="470097"/>
          </a:xfrm>
          <a:prstGeom prst="rect">
            <a:avLst/>
          </a:prstGeom>
        </p:spPr>
        <p:txBody>
          <a:bodyPr vert="horz" lIns="93973" tIns="46986" rIns="93973" bIns="46986" rtlCol="0" anchor="b"/>
          <a:lstStyle>
            <a:lvl1pPr algn="r">
              <a:defRPr sz="1200"/>
            </a:lvl1pPr>
          </a:lstStyle>
          <a:p>
            <a:fld id="{C0FA3F95-38A8-4FA2-BD8E-421D56A697FB}" type="slidenum">
              <a:rPr lang="en-US" smtClean="0"/>
              <a:t>‹#›</a:t>
            </a:fld>
            <a:endParaRPr lang="en-US"/>
          </a:p>
        </p:txBody>
      </p:sp>
    </p:spTree>
    <p:extLst>
      <p:ext uri="{BB962C8B-B14F-4D97-AF65-F5344CB8AC3E}">
        <p14:creationId xmlns:p14="http://schemas.microsoft.com/office/powerpoint/2010/main" val="2559696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FA3F95-38A8-4FA2-BD8E-421D56A697FB}" type="slidenum">
              <a:rPr lang="en-US" smtClean="0"/>
              <a:t>1</a:t>
            </a:fld>
            <a:endParaRPr lang="en-US"/>
          </a:p>
        </p:txBody>
      </p:sp>
    </p:spTree>
    <p:extLst>
      <p:ext uri="{BB962C8B-B14F-4D97-AF65-F5344CB8AC3E}">
        <p14:creationId xmlns:p14="http://schemas.microsoft.com/office/powerpoint/2010/main" val="1210610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3CDCFF-277C-43DA-A9A3-4B1AA72FBCCD}" type="slidenum">
              <a:rPr lang="en-US"/>
              <a:pPr/>
              <a:t>2</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14771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FA3F95-38A8-4FA2-BD8E-421D56A697FB}" type="slidenum">
              <a:rPr lang="en-US" smtClean="0"/>
              <a:t>4</a:t>
            </a:fld>
            <a:endParaRPr lang="en-US"/>
          </a:p>
        </p:txBody>
      </p:sp>
    </p:spTree>
    <p:extLst>
      <p:ext uri="{BB962C8B-B14F-4D97-AF65-F5344CB8AC3E}">
        <p14:creationId xmlns:p14="http://schemas.microsoft.com/office/powerpoint/2010/main" val="381744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46884B-0294-479B-B00D-6D53AEECFF6C}" type="datetime1">
              <a:rPr lang="en-US" smtClean="0"/>
              <a:t>8/13/2015</a:t>
            </a:fld>
            <a:endParaRPr lang="en-US"/>
          </a:p>
        </p:txBody>
      </p:sp>
      <p:sp>
        <p:nvSpPr>
          <p:cNvPr id="5" name="Footer Placeholder 4"/>
          <p:cNvSpPr>
            <a:spLocks noGrp="1"/>
          </p:cNvSpPr>
          <p:nvPr>
            <p:ph type="ftr" sz="quarter" idx="11"/>
          </p:nvPr>
        </p:nvSpPr>
        <p:spPr/>
        <p:txBody>
          <a:bodyPr/>
          <a:lstStyle/>
          <a:p>
            <a:r>
              <a:rPr lang="en-US" smtClean="0"/>
              <a:t>copyright 2015 American Academy of Actuaries</a:t>
            </a:r>
            <a:endParaRPr lang="en-US"/>
          </a:p>
        </p:txBody>
      </p:sp>
      <p:sp>
        <p:nvSpPr>
          <p:cNvPr id="6" name="Slide Number Placeholder 5"/>
          <p:cNvSpPr>
            <a:spLocks noGrp="1"/>
          </p:cNvSpPr>
          <p:nvPr>
            <p:ph type="sldNum" sz="quarter" idx="12"/>
          </p:nvPr>
        </p:nvSpPr>
        <p:spPr/>
        <p:txBody>
          <a:bodyPr/>
          <a:lstStyle/>
          <a:p>
            <a:fld id="{56F26C95-7638-44D4-B901-69A4EF195F08}" type="slidenum">
              <a:rPr lang="en-US" smtClean="0"/>
              <a:t>‹#›</a:t>
            </a:fld>
            <a:endParaRPr lang="en-US"/>
          </a:p>
        </p:txBody>
      </p:sp>
    </p:spTree>
    <p:extLst>
      <p:ext uri="{BB962C8B-B14F-4D97-AF65-F5344CB8AC3E}">
        <p14:creationId xmlns:p14="http://schemas.microsoft.com/office/powerpoint/2010/main" val="3556812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0A4A77-2918-4756-A1F8-ECAF142CEB67}" type="datetime1">
              <a:rPr lang="en-US" smtClean="0"/>
              <a:t>8/13/2015</a:t>
            </a:fld>
            <a:endParaRPr lang="en-US"/>
          </a:p>
        </p:txBody>
      </p:sp>
      <p:sp>
        <p:nvSpPr>
          <p:cNvPr id="5" name="Footer Placeholder 4"/>
          <p:cNvSpPr>
            <a:spLocks noGrp="1"/>
          </p:cNvSpPr>
          <p:nvPr>
            <p:ph type="ftr" sz="quarter" idx="11"/>
          </p:nvPr>
        </p:nvSpPr>
        <p:spPr/>
        <p:txBody>
          <a:bodyPr/>
          <a:lstStyle/>
          <a:p>
            <a:r>
              <a:rPr lang="en-US" smtClean="0"/>
              <a:t>copyright 2015 American Academy of Actuaries</a:t>
            </a:r>
            <a:endParaRPr lang="en-US"/>
          </a:p>
        </p:txBody>
      </p:sp>
      <p:sp>
        <p:nvSpPr>
          <p:cNvPr id="6" name="Slide Number Placeholder 5"/>
          <p:cNvSpPr>
            <a:spLocks noGrp="1"/>
          </p:cNvSpPr>
          <p:nvPr>
            <p:ph type="sldNum" sz="quarter" idx="12"/>
          </p:nvPr>
        </p:nvSpPr>
        <p:spPr/>
        <p:txBody>
          <a:bodyPr/>
          <a:lstStyle/>
          <a:p>
            <a:fld id="{56F26C95-7638-44D4-B901-69A4EF195F08}" type="slidenum">
              <a:rPr lang="en-US" smtClean="0"/>
              <a:t>‹#›</a:t>
            </a:fld>
            <a:endParaRPr lang="en-US"/>
          </a:p>
        </p:txBody>
      </p:sp>
    </p:spTree>
    <p:extLst>
      <p:ext uri="{BB962C8B-B14F-4D97-AF65-F5344CB8AC3E}">
        <p14:creationId xmlns:p14="http://schemas.microsoft.com/office/powerpoint/2010/main" val="566032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8C5E2D-9D69-434A-8FDD-CCE677F749B4}" type="datetime1">
              <a:rPr lang="en-US" smtClean="0"/>
              <a:t>8/13/2015</a:t>
            </a:fld>
            <a:endParaRPr lang="en-US"/>
          </a:p>
        </p:txBody>
      </p:sp>
      <p:sp>
        <p:nvSpPr>
          <p:cNvPr id="5" name="Footer Placeholder 4"/>
          <p:cNvSpPr>
            <a:spLocks noGrp="1"/>
          </p:cNvSpPr>
          <p:nvPr>
            <p:ph type="ftr" sz="quarter" idx="11"/>
          </p:nvPr>
        </p:nvSpPr>
        <p:spPr/>
        <p:txBody>
          <a:bodyPr/>
          <a:lstStyle/>
          <a:p>
            <a:r>
              <a:rPr lang="en-US" smtClean="0"/>
              <a:t>copyright 2015 American Academy of Actuaries</a:t>
            </a:r>
            <a:endParaRPr lang="en-US"/>
          </a:p>
        </p:txBody>
      </p:sp>
      <p:sp>
        <p:nvSpPr>
          <p:cNvPr id="6" name="Slide Number Placeholder 5"/>
          <p:cNvSpPr>
            <a:spLocks noGrp="1"/>
          </p:cNvSpPr>
          <p:nvPr>
            <p:ph type="sldNum" sz="quarter" idx="12"/>
          </p:nvPr>
        </p:nvSpPr>
        <p:spPr/>
        <p:txBody>
          <a:bodyPr/>
          <a:lstStyle/>
          <a:p>
            <a:fld id="{56F26C95-7638-44D4-B901-69A4EF195F08}" type="slidenum">
              <a:rPr lang="en-US" smtClean="0"/>
              <a:t>‹#›</a:t>
            </a:fld>
            <a:endParaRPr lang="en-US"/>
          </a:p>
        </p:txBody>
      </p:sp>
    </p:spTree>
    <p:extLst>
      <p:ext uri="{BB962C8B-B14F-4D97-AF65-F5344CB8AC3E}">
        <p14:creationId xmlns:p14="http://schemas.microsoft.com/office/powerpoint/2010/main" val="1535321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1C645D-AC79-4B34-A23F-F6B372479792}" type="datetime1">
              <a:rPr lang="en-US" smtClean="0"/>
              <a:t>8/13/2015</a:t>
            </a:fld>
            <a:endParaRPr lang="en-US"/>
          </a:p>
        </p:txBody>
      </p:sp>
      <p:sp>
        <p:nvSpPr>
          <p:cNvPr id="5" name="Footer Placeholder 4"/>
          <p:cNvSpPr>
            <a:spLocks noGrp="1"/>
          </p:cNvSpPr>
          <p:nvPr>
            <p:ph type="ftr" sz="quarter" idx="11"/>
          </p:nvPr>
        </p:nvSpPr>
        <p:spPr/>
        <p:txBody>
          <a:bodyPr/>
          <a:lstStyle/>
          <a:p>
            <a:r>
              <a:rPr lang="en-US" smtClean="0"/>
              <a:t>copyright 2015 American Academy of Actuaries</a:t>
            </a:r>
            <a:endParaRPr lang="en-US"/>
          </a:p>
        </p:txBody>
      </p:sp>
      <p:sp>
        <p:nvSpPr>
          <p:cNvPr id="6" name="Slide Number Placeholder 5"/>
          <p:cNvSpPr>
            <a:spLocks noGrp="1"/>
          </p:cNvSpPr>
          <p:nvPr>
            <p:ph type="sldNum" sz="quarter" idx="12"/>
          </p:nvPr>
        </p:nvSpPr>
        <p:spPr/>
        <p:txBody>
          <a:bodyPr/>
          <a:lstStyle/>
          <a:p>
            <a:fld id="{56F26C95-7638-44D4-B901-69A4EF195F08}" type="slidenum">
              <a:rPr lang="en-US" smtClean="0"/>
              <a:t>‹#›</a:t>
            </a:fld>
            <a:endParaRPr lang="en-US"/>
          </a:p>
        </p:txBody>
      </p:sp>
    </p:spTree>
    <p:extLst>
      <p:ext uri="{BB962C8B-B14F-4D97-AF65-F5344CB8AC3E}">
        <p14:creationId xmlns:p14="http://schemas.microsoft.com/office/powerpoint/2010/main" val="1428224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05F0EC-AF4C-4E8E-BF37-FC772D899DCF}" type="datetime1">
              <a:rPr lang="en-US" smtClean="0"/>
              <a:t>8/13/2015</a:t>
            </a:fld>
            <a:endParaRPr lang="en-US"/>
          </a:p>
        </p:txBody>
      </p:sp>
      <p:sp>
        <p:nvSpPr>
          <p:cNvPr id="5" name="Footer Placeholder 4"/>
          <p:cNvSpPr>
            <a:spLocks noGrp="1"/>
          </p:cNvSpPr>
          <p:nvPr>
            <p:ph type="ftr" sz="quarter" idx="11"/>
          </p:nvPr>
        </p:nvSpPr>
        <p:spPr/>
        <p:txBody>
          <a:bodyPr/>
          <a:lstStyle/>
          <a:p>
            <a:r>
              <a:rPr lang="en-US" smtClean="0"/>
              <a:t>copyright 2015 American Academy of Actuaries</a:t>
            </a:r>
            <a:endParaRPr lang="en-US"/>
          </a:p>
        </p:txBody>
      </p:sp>
      <p:sp>
        <p:nvSpPr>
          <p:cNvPr id="6" name="Slide Number Placeholder 5"/>
          <p:cNvSpPr>
            <a:spLocks noGrp="1"/>
          </p:cNvSpPr>
          <p:nvPr>
            <p:ph type="sldNum" sz="quarter" idx="12"/>
          </p:nvPr>
        </p:nvSpPr>
        <p:spPr/>
        <p:txBody>
          <a:bodyPr/>
          <a:lstStyle/>
          <a:p>
            <a:fld id="{56F26C95-7638-44D4-B901-69A4EF195F08}" type="slidenum">
              <a:rPr lang="en-US" smtClean="0"/>
              <a:t>‹#›</a:t>
            </a:fld>
            <a:endParaRPr lang="en-US"/>
          </a:p>
        </p:txBody>
      </p:sp>
    </p:spTree>
    <p:extLst>
      <p:ext uri="{BB962C8B-B14F-4D97-AF65-F5344CB8AC3E}">
        <p14:creationId xmlns:p14="http://schemas.microsoft.com/office/powerpoint/2010/main" val="795442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FAD6B1-AD2F-41A9-91EB-00124C63DA3C}" type="datetime1">
              <a:rPr lang="en-US" smtClean="0"/>
              <a:t>8/13/2015</a:t>
            </a:fld>
            <a:endParaRPr lang="en-US"/>
          </a:p>
        </p:txBody>
      </p:sp>
      <p:sp>
        <p:nvSpPr>
          <p:cNvPr id="6" name="Footer Placeholder 5"/>
          <p:cNvSpPr>
            <a:spLocks noGrp="1"/>
          </p:cNvSpPr>
          <p:nvPr>
            <p:ph type="ftr" sz="quarter" idx="11"/>
          </p:nvPr>
        </p:nvSpPr>
        <p:spPr/>
        <p:txBody>
          <a:bodyPr/>
          <a:lstStyle/>
          <a:p>
            <a:r>
              <a:rPr lang="en-US" smtClean="0"/>
              <a:t>copyright 2015 American Academy of Actuaries</a:t>
            </a:r>
            <a:endParaRPr lang="en-US"/>
          </a:p>
        </p:txBody>
      </p:sp>
      <p:sp>
        <p:nvSpPr>
          <p:cNvPr id="7" name="Slide Number Placeholder 6"/>
          <p:cNvSpPr>
            <a:spLocks noGrp="1"/>
          </p:cNvSpPr>
          <p:nvPr>
            <p:ph type="sldNum" sz="quarter" idx="12"/>
          </p:nvPr>
        </p:nvSpPr>
        <p:spPr/>
        <p:txBody>
          <a:bodyPr/>
          <a:lstStyle/>
          <a:p>
            <a:fld id="{56F26C95-7638-44D4-B901-69A4EF195F08}" type="slidenum">
              <a:rPr lang="en-US" smtClean="0"/>
              <a:t>‹#›</a:t>
            </a:fld>
            <a:endParaRPr lang="en-US"/>
          </a:p>
        </p:txBody>
      </p:sp>
    </p:spTree>
    <p:extLst>
      <p:ext uri="{BB962C8B-B14F-4D97-AF65-F5344CB8AC3E}">
        <p14:creationId xmlns:p14="http://schemas.microsoft.com/office/powerpoint/2010/main" val="3294154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04A1B1-743E-4E69-8217-08D3FAE999F9}" type="datetime1">
              <a:rPr lang="en-US" smtClean="0"/>
              <a:t>8/13/2015</a:t>
            </a:fld>
            <a:endParaRPr lang="en-US"/>
          </a:p>
        </p:txBody>
      </p:sp>
      <p:sp>
        <p:nvSpPr>
          <p:cNvPr id="8" name="Footer Placeholder 7"/>
          <p:cNvSpPr>
            <a:spLocks noGrp="1"/>
          </p:cNvSpPr>
          <p:nvPr>
            <p:ph type="ftr" sz="quarter" idx="11"/>
          </p:nvPr>
        </p:nvSpPr>
        <p:spPr/>
        <p:txBody>
          <a:bodyPr/>
          <a:lstStyle/>
          <a:p>
            <a:r>
              <a:rPr lang="en-US" smtClean="0"/>
              <a:t>copyright 2015 American Academy of Actuaries</a:t>
            </a:r>
            <a:endParaRPr lang="en-US"/>
          </a:p>
        </p:txBody>
      </p:sp>
      <p:sp>
        <p:nvSpPr>
          <p:cNvPr id="9" name="Slide Number Placeholder 8"/>
          <p:cNvSpPr>
            <a:spLocks noGrp="1"/>
          </p:cNvSpPr>
          <p:nvPr>
            <p:ph type="sldNum" sz="quarter" idx="12"/>
          </p:nvPr>
        </p:nvSpPr>
        <p:spPr/>
        <p:txBody>
          <a:bodyPr/>
          <a:lstStyle/>
          <a:p>
            <a:fld id="{56F26C95-7638-44D4-B901-69A4EF195F08}" type="slidenum">
              <a:rPr lang="en-US" smtClean="0"/>
              <a:t>‹#›</a:t>
            </a:fld>
            <a:endParaRPr lang="en-US"/>
          </a:p>
        </p:txBody>
      </p:sp>
    </p:spTree>
    <p:extLst>
      <p:ext uri="{BB962C8B-B14F-4D97-AF65-F5344CB8AC3E}">
        <p14:creationId xmlns:p14="http://schemas.microsoft.com/office/powerpoint/2010/main" val="1890686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3DFDB8-A850-4C17-84DA-E1C5B7FB08E0}" type="datetime1">
              <a:rPr lang="en-US" smtClean="0"/>
              <a:t>8/13/2015</a:t>
            </a:fld>
            <a:endParaRPr lang="en-US"/>
          </a:p>
        </p:txBody>
      </p:sp>
      <p:sp>
        <p:nvSpPr>
          <p:cNvPr id="4" name="Footer Placeholder 3"/>
          <p:cNvSpPr>
            <a:spLocks noGrp="1"/>
          </p:cNvSpPr>
          <p:nvPr>
            <p:ph type="ftr" sz="quarter" idx="11"/>
          </p:nvPr>
        </p:nvSpPr>
        <p:spPr/>
        <p:txBody>
          <a:bodyPr/>
          <a:lstStyle/>
          <a:p>
            <a:r>
              <a:rPr lang="en-US" smtClean="0"/>
              <a:t>copyright 2015 American Academy of Actuaries</a:t>
            </a:r>
            <a:endParaRPr lang="en-US"/>
          </a:p>
        </p:txBody>
      </p:sp>
      <p:sp>
        <p:nvSpPr>
          <p:cNvPr id="5" name="Slide Number Placeholder 4"/>
          <p:cNvSpPr>
            <a:spLocks noGrp="1"/>
          </p:cNvSpPr>
          <p:nvPr>
            <p:ph type="sldNum" sz="quarter" idx="12"/>
          </p:nvPr>
        </p:nvSpPr>
        <p:spPr/>
        <p:txBody>
          <a:bodyPr/>
          <a:lstStyle/>
          <a:p>
            <a:fld id="{56F26C95-7638-44D4-B901-69A4EF195F08}" type="slidenum">
              <a:rPr lang="en-US" smtClean="0"/>
              <a:t>‹#›</a:t>
            </a:fld>
            <a:endParaRPr lang="en-US"/>
          </a:p>
        </p:txBody>
      </p:sp>
    </p:spTree>
    <p:extLst>
      <p:ext uri="{BB962C8B-B14F-4D97-AF65-F5344CB8AC3E}">
        <p14:creationId xmlns:p14="http://schemas.microsoft.com/office/powerpoint/2010/main" val="2594661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16959-04F9-427B-8843-541BDD764CAF}" type="datetime1">
              <a:rPr lang="en-US" smtClean="0"/>
              <a:t>8/13/2015</a:t>
            </a:fld>
            <a:endParaRPr lang="en-US"/>
          </a:p>
        </p:txBody>
      </p:sp>
      <p:sp>
        <p:nvSpPr>
          <p:cNvPr id="3" name="Footer Placeholder 2"/>
          <p:cNvSpPr>
            <a:spLocks noGrp="1"/>
          </p:cNvSpPr>
          <p:nvPr>
            <p:ph type="ftr" sz="quarter" idx="11"/>
          </p:nvPr>
        </p:nvSpPr>
        <p:spPr/>
        <p:txBody>
          <a:bodyPr/>
          <a:lstStyle/>
          <a:p>
            <a:r>
              <a:rPr lang="en-US" smtClean="0"/>
              <a:t>copyright 2015 American Academy of Actuaries</a:t>
            </a:r>
            <a:endParaRPr lang="en-US"/>
          </a:p>
        </p:txBody>
      </p:sp>
      <p:sp>
        <p:nvSpPr>
          <p:cNvPr id="4" name="Slide Number Placeholder 3"/>
          <p:cNvSpPr>
            <a:spLocks noGrp="1"/>
          </p:cNvSpPr>
          <p:nvPr>
            <p:ph type="sldNum" sz="quarter" idx="12"/>
          </p:nvPr>
        </p:nvSpPr>
        <p:spPr/>
        <p:txBody>
          <a:bodyPr/>
          <a:lstStyle/>
          <a:p>
            <a:fld id="{56F26C95-7638-44D4-B901-69A4EF195F08}" type="slidenum">
              <a:rPr lang="en-US" smtClean="0"/>
              <a:t>‹#›</a:t>
            </a:fld>
            <a:endParaRPr lang="en-US"/>
          </a:p>
        </p:txBody>
      </p:sp>
    </p:spTree>
    <p:extLst>
      <p:ext uri="{BB962C8B-B14F-4D97-AF65-F5344CB8AC3E}">
        <p14:creationId xmlns:p14="http://schemas.microsoft.com/office/powerpoint/2010/main" val="2483358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2EAF1B-22C7-41D5-A677-15F3E25D5706}" type="datetime1">
              <a:rPr lang="en-US" smtClean="0"/>
              <a:t>8/13/2015</a:t>
            </a:fld>
            <a:endParaRPr lang="en-US"/>
          </a:p>
        </p:txBody>
      </p:sp>
      <p:sp>
        <p:nvSpPr>
          <p:cNvPr id="6" name="Footer Placeholder 5"/>
          <p:cNvSpPr>
            <a:spLocks noGrp="1"/>
          </p:cNvSpPr>
          <p:nvPr>
            <p:ph type="ftr" sz="quarter" idx="11"/>
          </p:nvPr>
        </p:nvSpPr>
        <p:spPr/>
        <p:txBody>
          <a:bodyPr/>
          <a:lstStyle/>
          <a:p>
            <a:r>
              <a:rPr lang="en-US" smtClean="0"/>
              <a:t>copyright 2015 American Academy of Actuaries</a:t>
            </a:r>
            <a:endParaRPr lang="en-US"/>
          </a:p>
        </p:txBody>
      </p:sp>
      <p:sp>
        <p:nvSpPr>
          <p:cNvPr id="7" name="Slide Number Placeholder 6"/>
          <p:cNvSpPr>
            <a:spLocks noGrp="1"/>
          </p:cNvSpPr>
          <p:nvPr>
            <p:ph type="sldNum" sz="quarter" idx="12"/>
          </p:nvPr>
        </p:nvSpPr>
        <p:spPr/>
        <p:txBody>
          <a:bodyPr/>
          <a:lstStyle/>
          <a:p>
            <a:fld id="{56F26C95-7638-44D4-B901-69A4EF195F08}" type="slidenum">
              <a:rPr lang="en-US" smtClean="0"/>
              <a:t>‹#›</a:t>
            </a:fld>
            <a:endParaRPr lang="en-US"/>
          </a:p>
        </p:txBody>
      </p:sp>
    </p:spTree>
    <p:extLst>
      <p:ext uri="{BB962C8B-B14F-4D97-AF65-F5344CB8AC3E}">
        <p14:creationId xmlns:p14="http://schemas.microsoft.com/office/powerpoint/2010/main" val="2717133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29B809-96F0-4776-BCC3-CB64968FC364}" type="datetime1">
              <a:rPr lang="en-US" smtClean="0"/>
              <a:t>8/13/2015</a:t>
            </a:fld>
            <a:endParaRPr lang="en-US"/>
          </a:p>
        </p:txBody>
      </p:sp>
      <p:sp>
        <p:nvSpPr>
          <p:cNvPr id="6" name="Footer Placeholder 5"/>
          <p:cNvSpPr>
            <a:spLocks noGrp="1"/>
          </p:cNvSpPr>
          <p:nvPr>
            <p:ph type="ftr" sz="quarter" idx="11"/>
          </p:nvPr>
        </p:nvSpPr>
        <p:spPr/>
        <p:txBody>
          <a:bodyPr/>
          <a:lstStyle/>
          <a:p>
            <a:r>
              <a:rPr lang="en-US" smtClean="0"/>
              <a:t>copyright 2015 American Academy of Actuaries</a:t>
            </a:r>
            <a:endParaRPr lang="en-US"/>
          </a:p>
        </p:txBody>
      </p:sp>
      <p:sp>
        <p:nvSpPr>
          <p:cNvPr id="7" name="Slide Number Placeholder 6"/>
          <p:cNvSpPr>
            <a:spLocks noGrp="1"/>
          </p:cNvSpPr>
          <p:nvPr>
            <p:ph type="sldNum" sz="quarter" idx="12"/>
          </p:nvPr>
        </p:nvSpPr>
        <p:spPr/>
        <p:txBody>
          <a:bodyPr/>
          <a:lstStyle/>
          <a:p>
            <a:fld id="{56F26C95-7638-44D4-B901-69A4EF195F08}" type="slidenum">
              <a:rPr lang="en-US" smtClean="0"/>
              <a:t>‹#›</a:t>
            </a:fld>
            <a:endParaRPr lang="en-US"/>
          </a:p>
        </p:txBody>
      </p:sp>
    </p:spTree>
    <p:extLst>
      <p:ext uri="{BB962C8B-B14F-4D97-AF65-F5344CB8AC3E}">
        <p14:creationId xmlns:p14="http://schemas.microsoft.com/office/powerpoint/2010/main" val="2863196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4C55B2-B581-4243-84EF-DB24B4473ACD}" type="datetime1">
              <a:rPr lang="en-US" smtClean="0"/>
              <a:t>8/13/2015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copyright 2015 American Academy of Actuaries</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F26C95-7638-44D4-B901-69A4EF195F08}" type="slidenum">
              <a:rPr lang="en-US" smtClean="0"/>
              <a:t>‹#›</a:t>
            </a:fld>
            <a:endParaRPr lang="en-US"/>
          </a:p>
        </p:txBody>
      </p:sp>
    </p:spTree>
    <p:extLst>
      <p:ext uri="{BB962C8B-B14F-4D97-AF65-F5344CB8AC3E}">
        <p14:creationId xmlns:p14="http://schemas.microsoft.com/office/powerpoint/2010/main" val="3265324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abcdboard.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12763"/>
            <a:ext cx="9144000" cy="1381125"/>
          </a:xfrm>
        </p:spPr>
        <p:txBody>
          <a:bodyPr>
            <a:normAutofit/>
          </a:bodyPr>
          <a:lstStyle/>
          <a:p>
            <a:r>
              <a:rPr lang="en-US" dirty="0" smtClean="0">
                <a:latin typeface="Aharoni" panose="02010803020104030203" pitchFamily="2" charset="-79"/>
                <a:cs typeface="Aharoni" panose="02010803020104030203" pitchFamily="2" charset="-79"/>
              </a:rPr>
              <a:t>ABCD Case Studies</a:t>
            </a:r>
            <a:endParaRPr lang="en-US" dirty="0">
              <a:latin typeface="Aharoni" panose="02010803020104030203" pitchFamily="2" charset="-79"/>
              <a:cs typeface="Aharoni" panose="02010803020104030203" pitchFamily="2" charset="-79"/>
            </a:endParaRPr>
          </a:p>
        </p:txBody>
      </p:sp>
      <p:sp>
        <p:nvSpPr>
          <p:cNvPr id="3" name="Subtitle 2"/>
          <p:cNvSpPr>
            <a:spLocks noGrp="1"/>
          </p:cNvSpPr>
          <p:nvPr>
            <p:ph type="subTitle" idx="1"/>
          </p:nvPr>
        </p:nvSpPr>
        <p:spPr>
          <a:xfrm>
            <a:off x="729916" y="2200067"/>
            <a:ext cx="9825788" cy="4345112"/>
          </a:xfrm>
        </p:spPr>
        <p:txBody>
          <a:bodyPr>
            <a:normAutofit/>
          </a:bodyPr>
          <a:lstStyle/>
          <a:p>
            <a:r>
              <a:rPr lang="en-US" sz="4000" dirty="0" smtClean="0">
                <a:latin typeface="Arial Black" panose="020B0A04020102020204" pitchFamily="34" charset="0"/>
                <a:cs typeface="Aharoni" panose="02010803020104030203" pitchFamily="2" charset="-79"/>
              </a:rPr>
              <a:t>Speaker Janet Fagan FCAS, MAAA</a:t>
            </a:r>
          </a:p>
          <a:p>
            <a:endParaRPr lang="en-US" sz="4000" dirty="0"/>
          </a:p>
          <a:p>
            <a:r>
              <a:rPr lang="en-US" sz="3200" dirty="0" smtClean="0"/>
              <a:t>Moderator: Wendy </a:t>
            </a:r>
            <a:r>
              <a:rPr lang="en-US" sz="3200" dirty="0" err="1" smtClean="0"/>
              <a:t>Germani</a:t>
            </a:r>
            <a:r>
              <a:rPr lang="en-US" sz="3200" dirty="0" smtClean="0"/>
              <a:t> FCAS, MAAA</a:t>
            </a:r>
          </a:p>
          <a:p>
            <a:endParaRPr lang="en-US" sz="3200" dirty="0"/>
          </a:p>
          <a:p>
            <a:r>
              <a:rPr lang="en-US" sz="3200" dirty="0" smtClean="0"/>
              <a:t>Casualty Loss Reserve Seminar</a:t>
            </a:r>
          </a:p>
          <a:p>
            <a:r>
              <a:rPr lang="en-US" sz="3200" dirty="0" smtClean="0"/>
              <a:t>Atlanta, Georgia</a:t>
            </a:r>
          </a:p>
          <a:p>
            <a:r>
              <a:rPr lang="en-US" sz="3200" dirty="0" smtClean="0"/>
              <a:t>September 9 – 11, 2015</a:t>
            </a:r>
            <a:endParaRPr lang="en-US" sz="3200" dirty="0"/>
          </a:p>
        </p:txBody>
      </p:sp>
      <p:sp>
        <p:nvSpPr>
          <p:cNvPr id="5" name="Slide Number Placeholder 4"/>
          <p:cNvSpPr>
            <a:spLocks noGrp="1"/>
          </p:cNvSpPr>
          <p:nvPr>
            <p:ph type="sldNum" sz="quarter" idx="12"/>
          </p:nvPr>
        </p:nvSpPr>
        <p:spPr/>
        <p:txBody>
          <a:bodyPr/>
          <a:lstStyle/>
          <a:p>
            <a:fld id="{56F26C95-7638-44D4-B901-69A4EF195F08}" type="slidenum">
              <a:rPr lang="en-US" smtClean="0"/>
              <a:t>1</a:t>
            </a:fld>
            <a:endParaRPr lang="en-US"/>
          </a:p>
        </p:txBody>
      </p:sp>
    </p:spTree>
    <p:extLst>
      <p:ext uri="{BB962C8B-B14F-4D97-AF65-F5344CB8AC3E}">
        <p14:creationId xmlns:p14="http://schemas.microsoft.com/office/powerpoint/2010/main" val="5362105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Black" panose="020B0A04020102020204" pitchFamily="34" charset="0"/>
              </a:rPr>
              <a:t>ABCD</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pPr marL="0" indent="0">
              <a:buNone/>
            </a:pPr>
            <a:r>
              <a:rPr lang="en-US" dirty="0" smtClean="0">
                <a:latin typeface="Arial Black" panose="020B0A04020102020204" pitchFamily="34" charset="0"/>
              </a:rPr>
              <a:t>Illustrative examples for interactive discussion</a:t>
            </a:r>
          </a:p>
          <a:p>
            <a:pPr marL="0" indent="0">
              <a:buNone/>
            </a:pPr>
            <a:endParaRPr lang="en-US" dirty="0"/>
          </a:p>
          <a:p>
            <a:pPr marL="0" indent="0">
              <a:buNone/>
            </a:pPr>
            <a:r>
              <a:rPr lang="en-US" dirty="0" smtClean="0"/>
              <a:t>These examples are edited and simplified versions of real situations. While drawn from real life, confidentiality should be respected and no attempt made to identify the actual parties. Some facts have been changed to protect identities of parties.</a:t>
            </a:r>
            <a:endParaRPr lang="en-US" dirty="0"/>
          </a:p>
        </p:txBody>
      </p:sp>
      <p:sp>
        <p:nvSpPr>
          <p:cNvPr id="5" name="Slide Number Placeholder 4"/>
          <p:cNvSpPr>
            <a:spLocks noGrp="1"/>
          </p:cNvSpPr>
          <p:nvPr>
            <p:ph type="sldNum" sz="quarter" idx="12"/>
          </p:nvPr>
        </p:nvSpPr>
        <p:spPr/>
        <p:txBody>
          <a:bodyPr/>
          <a:lstStyle/>
          <a:p>
            <a:fld id="{56F26C95-7638-44D4-B901-69A4EF195F08}" type="slidenum">
              <a:rPr lang="en-US" smtClean="0"/>
              <a:t>10</a:t>
            </a:fld>
            <a:endParaRPr lang="en-US"/>
          </a:p>
        </p:txBody>
      </p:sp>
    </p:spTree>
    <p:extLst>
      <p:ext uri="{BB962C8B-B14F-4D97-AF65-F5344CB8AC3E}">
        <p14:creationId xmlns:p14="http://schemas.microsoft.com/office/powerpoint/2010/main" val="19928093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Black" panose="020B0A04020102020204" pitchFamily="34" charset="0"/>
              </a:rPr>
              <a:t>ABCD</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Requests for Guidance</a:t>
            </a:r>
          </a:p>
          <a:p>
            <a:pPr marL="0" indent="0">
              <a:buNone/>
            </a:pPr>
            <a:endParaRPr lang="en-US" dirty="0"/>
          </a:p>
          <a:p>
            <a:pPr marL="0" indent="0">
              <a:buNone/>
            </a:pPr>
            <a:r>
              <a:rPr lang="en-US" dirty="0" smtClean="0"/>
              <a:t>Will be discussed at presentation</a:t>
            </a:r>
            <a:endParaRPr lang="en-US" dirty="0"/>
          </a:p>
        </p:txBody>
      </p:sp>
      <p:sp>
        <p:nvSpPr>
          <p:cNvPr id="4" name="Slide Number Placeholder 3"/>
          <p:cNvSpPr>
            <a:spLocks noGrp="1"/>
          </p:cNvSpPr>
          <p:nvPr>
            <p:ph type="sldNum" sz="quarter" idx="12"/>
          </p:nvPr>
        </p:nvSpPr>
        <p:spPr/>
        <p:txBody>
          <a:bodyPr/>
          <a:lstStyle/>
          <a:p>
            <a:fld id="{56F26C95-7638-44D4-B901-69A4EF195F08}" type="slidenum">
              <a:rPr lang="en-US" smtClean="0"/>
              <a:t>11</a:t>
            </a:fld>
            <a:endParaRPr lang="en-US"/>
          </a:p>
        </p:txBody>
      </p:sp>
    </p:spTree>
    <p:extLst>
      <p:ext uri="{BB962C8B-B14F-4D97-AF65-F5344CB8AC3E}">
        <p14:creationId xmlns:p14="http://schemas.microsoft.com/office/powerpoint/2010/main" val="4129477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haroni" panose="02010803020104030203" pitchFamily="2" charset="-79"/>
                <a:cs typeface="Aharoni" panose="02010803020104030203" pitchFamily="2" charset="-79"/>
              </a:rPr>
              <a:t>ABCD</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a:bodyPr>
          <a:lstStyle/>
          <a:p>
            <a:pPr marL="0" indent="0" algn="ctr">
              <a:buNone/>
            </a:pPr>
            <a:r>
              <a:rPr lang="en-US" sz="3200" dirty="0" smtClean="0">
                <a:latin typeface="Aharoni" panose="02010803020104030203" pitchFamily="2" charset="-79"/>
                <a:cs typeface="Aharoni" panose="02010803020104030203" pitchFamily="2" charset="-79"/>
              </a:rPr>
              <a:t>Discipline case study</a:t>
            </a:r>
            <a:endParaRPr lang="en-US" sz="3200" dirty="0">
              <a:latin typeface="Aharoni" panose="02010803020104030203" pitchFamily="2" charset="-79"/>
              <a:cs typeface="Aharoni" panose="02010803020104030203" pitchFamily="2" charset="-79"/>
            </a:endParaRPr>
          </a:p>
        </p:txBody>
      </p:sp>
      <p:sp>
        <p:nvSpPr>
          <p:cNvPr id="5" name="Slide Number Placeholder 4"/>
          <p:cNvSpPr>
            <a:spLocks noGrp="1"/>
          </p:cNvSpPr>
          <p:nvPr>
            <p:ph type="sldNum" sz="quarter" idx="12"/>
          </p:nvPr>
        </p:nvSpPr>
        <p:spPr/>
        <p:txBody>
          <a:bodyPr/>
          <a:lstStyle/>
          <a:p>
            <a:fld id="{56F26C95-7638-44D4-B901-69A4EF195F08}" type="slidenum">
              <a:rPr lang="en-US" smtClean="0"/>
              <a:t>12</a:t>
            </a:fld>
            <a:endParaRPr lang="en-US"/>
          </a:p>
        </p:txBody>
      </p:sp>
    </p:spTree>
    <p:extLst>
      <p:ext uri="{BB962C8B-B14F-4D97-AF65-F5344CB8AC3E}">
        <p14:creationId xmlns:p14="http://schemas.microsoft.com/office/powerpoint/2010/main" val="32168818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Black" panose="020B0A04020102020204" pitchFamily="34" charset="0"/>
              </a:rPr>
              <a:t>ABCD</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pPr marL="0" indent="0">
              <a:buNone/>
            </a:pPr>
            <a:r>
              <a:rPr lang="en-US" sz="3200" dirty="0" smtClean="0">
                <a:latin typeface="Arial Black" panose="020B0A04020102020204" pitchFamily="34" charset="0"/>
              </a:rPr>
              <a:t>Discipline process</a:t>
            </a:r>
          </a:p>
          <a:p>
            <a:r>
              <a:rPr lang="en-US" dirty="0" smtClean="0"/>
              <a:t>Complaint</a:t>
            </a:r>
          </a:p>
          <a:p>
            <a:r>
              <a:rPr lang="en-US" dirty="0" smtClean="0"/>
              <a:t>Investigation</a:t>
            </a:r>
          </a:p>
          <a:p>
            <a:r>
              <a:rPr lang="en-US" dirty="0" smtClean="0"/>
              <a:t>Reading</a:t>
            </a:r>
          </a:p>
          <a:p>
            <a:r>
              <a:rPr lang="en-US" dirty="0" smtClean="0"/>
              <a:t>Disciplinary fact finding hearing</a:t>
            </a:r>
          </a:p>
          <a:p>
            <a:r>
              <a:rPr lang="en-US" dirty="0" smtClean="0"/>
              <a:t>Findings and recommendations to member organizations</a:t>
            </a:r>
          </a:p>
          <a:p>
            <a:r>
              <a:rPr lang="en-US" dirty="0" smtClean="0"/>
              <a:t>Referral to JDC</a:t>
            </a:r>
            <a:endParaRPr lang="en-US" dirty="0"/>
          </a:p>
        </p:txBody>
      </p:sp>
      <p:sp>
        <p:nvSpPr>
          <p:cNvPr id="5" name="Slide Number Placeholder 4"/>
          <p:cNvSpPr>
            <a:spLocks noGrp="1"/>
          </p:cNvSpPr>
          <p:nvPr>
            <p:ph type="sldNum" sz="quarter" idx="12"/>
          </p:nvPr>
        </p:nvSpPr>
        <p:spPr/>
        <p:txBody>
          <a:bodyPr/>
          <a:lstStyle/>
          <a:p>
            <a:fld id="{56F26C95-7638-44D4-B901-69A4EF195F08}" type="slidenum">
              <a:rPr lang="en-US" smtClean="0"/>
              <a:t>13</a:t>
            </a:fld>
            <a:endParaRPr lang="en-US"/>
          </a:p>
        </p:txBody>
      </p:sp>
    </p:spTree>
    <p:extLst>
      <p:ext uri="{BB962C8B-B14F-4D97-AF65-F5344CB8AC3E}">
        <p14:creationId xmlns:p14="http://schemas.microsoft.com/office/powerpoint/2010/main" val="3044767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Black" panose="020B0A04020102020204" pitchFamily="34" charset="0"/>
              </a:rPr>
              <a:t>ABCD</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pPr marL="0" indent="0">
              <a:buNone/>
            </a:pPr>
            <a:r>
              <a:rPr lang="en-US" dirty="0" smtClean="0"/>
              <a:t>What can you do?</a:t>
            </a:r>
          </a:p>
          <a:p>
            <a:pPr marL="0" indent="0">
              <a:buNone/>
            </a:pPr>
            <a:r>
              <a:rPr lang="en-US" dirty="0" smtClean="0"/>
              <a:t>Read “Up To Code” in Contingencies.</a:t>
            </a:r>
          </a:p>
          <a:p>
            <a:pPr marL="0" indent="0">
              <a:buNone/>
            </a:pPr>
            <a:r>
              <a:rPr lang="en-US" dirty="0" smtClean="0"/>
              <a:t>Contact ABCD for confidential guidance.</a:t>
            </a:r>
          </a:p>
          <a:p>
            <a:pPr marL="0" indent="0">
              <a:buNone/>
            </a:pPr>
            <a:r>
              <a:rPr lang="en-US" dirty="0" smtClean="0"/>
              <a:t>Take seriously your obligations under Precept 13.</a:t>
            </a:r>
          </a:p>
          <a:p>
            <a:pPr marL="0" indent="0">
              <a:buNone/>
            </a:pPr>
            <a:endParaRPr lang="en-US" dirty="0"/>
          </a:p>
          <a:p>
            <a:pPr marL="0" indent="0">
              <a:buNone/>
            </a:pPr>
            <a:r>
              <a:rPr lang="en-US" dirty="0" smtClean="0"/>
              <a:t>If it feels wrong...it probably is.</a:t>
            </a:r>
            <a:endParaRPr lang="en-US" dirty="0"/>
          </a:p>
        </p:txBody>
      </p:sp>
      <p:sp>
        <p:nvSpPr>
          <p:cNvPr id="5" name="Slide Number Placeholder 4"/>
          <p:cNvSpPr>
            <a:spLocks noGrp="1"/>
          </p:cNvSpPr>
          <p:nvPr>
            <p:ph type="sldNum" sz="quarter" idx="12"/>
          </p:nvPr>
        </p:nvSpPr>
        <p:spPr/>
        <p:txBody>
          <a:bodyPr/>
          <a:lstStyle/>
          <a:p>
            <a:fld id="{56F26C95-7638-44D4-B901-69A4EF195F08}" type="slidenum">
              <a:rPr lang="en-US" smtClean="0"/>
              <a:t>14</a:t>
            </a:fld>
            <a:endParaRPr lang="en-US"/>
          </a:p>
        </p:txBody>
      </p:sp>
    </p:spTree>
    <p:extLst>
      <p:ext uri="{BB962C8B-B14F-4D97-AF65-F5344CB8AC3E}">
        <p14:creationId xmlns:p14="http://schemas.microsoft.com/office/powerpoint/2010/main" val="34606925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Black" panose="020B0A04020102020204" pitchFamily="34" charset="0"/>
              </a:rPr>
              <a:t>ABCD</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Actual Case to be discussed at presentation</a:t>
            </a:r>
            <a:endParaRPr lang="en-US" dirty="0"/>
          </a:p>
        </p:txBody>
      </p:sp>
      <p:sp>
        <p:nvSpPr>
          <p:cNvPr id="4" name="Slide Number Placeholder 3"/>
          <p:cNvSpPr>
            <a:spLocks noGrp="1"/>
          </p:cNvSpPr>
          <p:nvPr>
            <p:ph type="sldNum" sz="quarter" idx="12"/>
          </p:nvPr>
        </p:nvSpPr>
        <p:spPr/>
        <p:txBody>
          <a:bodyPr/>
          <a:lstStyle/>
          <a:p>
            <a:fld id="{56F26C95-7638-44D4-B901-69A4EF195F08}" type="slidenum">
              <a:rPr lang="en-US" smtClean="0"/>
              <a:t>15</a:t>
            </a:fld>
            <a:endParaRPr lang="en-US"/>
          </a:p>
        </p:txBody>
      </p:sp>
    </p:spTree>
    <p:extLst>
      <p:ext uri="{BB962C8B-B14F-4D97-AF65-F5344CB8AC3E}">
        <p14:creationId xmlns:p14="http://schemas.microsoft.com/office/powerpoint/2010/main" val="25011005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Black" panose="020B0A04020102020204" pitchFamily="34" charset="0"/>
              </a:rPr>
              <a:t>ABCD</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pPr marL="0" indent="0">
              <a:buNone/>
            </a:pPr>
            <a:r>
              <a:rPr lang="en-US" dirty="0" smtClean="0"/>
              <a:t>Reach ABCD by:</a:t>
            </a:r>
          </a:p>
          <a:p>
            <a:pPr marL="0" indent="0">
              <a:buNone/>
            </a:pPr>
            <a:r>
              <a:rPr lang="en-US" dirty="0" smtClean="0"/>
              <a:t>Letter @ 1850 M St NW, suite 300, Washington, DC 20036</a:t>
            </a:r>
          </a:p>
          <a:p>
            <a:pPr marL="0" indent="0">
              <a:buNone/>
            </a:pPr>
            <a:r>
              <a:rPr lang="en-US" dirty="0" smtClean="0"/>
              <a:t>Telephone- (202) 223-8196 ask for ABCD</a:t>
            </a:r>
          </a:p>
          <a:p>
            <a:pPr marL="0" indent="0">
              <a:buNone/>
            </a:pPr>
            <a:r>
              <a:rPr lang="en-US" dirty="0" smtClean="0"/>
              <a:t>Fax – (202)872-1948</a:t>
            </a:r>
          </a:p>
          <a:p>
            <a:pPr marL="0" indent="0">
              <a:buNone/>
            </a:pPr>
            <a:r>
              <a:rPr lang="en-US" dirty="0" smtClean="0"/>
              <a:t>E-mail- </a:t>
            </a:r>
            <a:r>
              <a:rPr lang="en-US" dirty="0" smtClean="0">
                <a:hlinkClick r:id="rId2"/>
              </a:rPr>
              <a:t>www.abcdboard.org</a:t>
            </a:r>
            <a:endParaRPr lang="en-US" dirty="0" smtClean="0"/>
          </a:p>
          <a:p>
            <a:pPr marL="0" indent="0">
              <a:buNone/>
            </a:pPr>
            <a:r>
              <a:rPr lang="en-US" dirty="0" smtClean="0"/>
              <a:t>Or by directly contacting a member of the ABCD</a:t>
            </a:r>
          </a:p>
        </p:txBody>
      </p:sp>
      <p:sp>
        <p:nvSpPr>
          <p:cNvPr id="5" name="Slide Number Placeholder 4"/>
          <p:cNvSpPr>
            <a:spLocks noGrp="1"/>
          </p:cNvSpPr>
          <p:nvPr>
            <p:ph type="sldNum" sz="quarter" idx="12"/>
          </p:nvPr>
        </p:nvSpPr>
        <p:spPr/>
        <p:txBody>
          <a:bodyPr/>
          <a:lstStyle/>
          <a:p>
            <a:fld id="{56F26C95-7638-44D4-B901-69A4EF195F08}" type="slidenum">
              <a:rPr lang="en-US" smtClean="0"/>
              <a:t>16</a:t>
            </a:fld>
            <a:endParaRPr lang="en-US"/>
          </a:p>
        </p:txBody>
      </p:sp>
    </p:spTree>
    <p:extLst>
      <p:ext uri="{BB962C8B-B14F-4D97-AF65-F5344CB8AC3E}">
        <p14:creationId xmlns:p14="http://schemas.microsoft.com/office/powerpoint/2010/main" val="3357234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Slide Number Placeholder 4"/>
          <p:cNvSpPr>
            <a:spLocks noGrp="1"/>
          </p:cNvSpPr>
          <p:nvPr>
            <p:ph type="sldNum" sz="quarter" idx="12"/>
          </p:nvPr>
        </p:nvSpPr>
        <p:spPr/>
        <p:txBody>
          <a:bodyPr/>
          <a:lstStyle/>
          <a:p>
            <a:fld id="{56F26C95-7638-44D4-B901-69A4EF195F08}" type="slidenum">
              <a:rPr lang="en-US" smtClean="0"/>
              <a:t>17</a:t>
            </a:fld>
            <a:endParaRPr lang="en-US"/>
          </a:p>
        </p:txBody>
      </p:sp>
    </p:spTree>
    <p:extLst>
      <p:ext uri="{BB962C8B-B14F-4D97-AF65-F5344CB8AC3E}">
        <p14:creationId xmlns:p14="http://schemas.microsoft.com/office/powerpoint/2010/main" val="313123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r>
              <a:rPr lang="en-US"/>
              <a:t>Antitrust Notice</a:t>
            </a:r>
          </a:p>
        </p:txBody>
      </p:sp>
      <p:sp>
        <p:nvSpPr>
          <p:cNvPr id="15363" name="Rectangle 3"/>
          <p:cNvSpPr>
            <a:spLocks noGrp="1" noChangeArrowheads="1"/>
          </p:cNvSpPr>
          <p:nvPr>
            <p:ph type="body" idx="1"/>
          </p:nvPr>
        </p:nvSpPr>
        <p:spPr>
          <a:xfrm>
            <a:off x="1981200" y="1752600"/>
            <a:ext cx="8229600" cy="5105400"/>
          </a:xfrm>
        </p:spPr>
        <p:txBody>
          <a:bodyPr/>
          <a:lstStyle/>
          <a:p>
            <a:pPr>
              <a:lnSpc>
                <a:spcPct val="80000"/>
              </a:lnSpc>
            </a:pPr>
            <a:r>
              <a:rPr lang="en-US" sz="2200" b="1"/>
              <a:t>The Casualty Actuarial Society is committed to adhering strictly to the letter and spirit of the antitrust laws.  Seminars conducted under the auspices of the CAS are designed solely to provide a forum for the expression of various points of view on topics described in the programs or agendas for such meetings.</a:t>
            </a:r>
            <a:r>
              <a:rPr lang="en-US" sz="1600"/>
              <a:t>  </a:t>
            </a:r>
          </a:p>
          <a:p>
            <a:pPr>
              <a:lnSpc>
                <a:spcPct val="80000"/>
              </a:lnSpc>
            </a:pPr>
            <a:endParaRPr lang="en-US" sz="1600"/>
          </a:p>
          <a:p>
            <a:pPr>
              <a:lnSpc>
                <a:spcPct val="80000"/>
              </a:lnSpc>
            </a:pPr>
            <a:r>
              <a:rPr lang="en-US" sz="2200" b="1"/>
              <a:t>Under no circumstances shall CAS seminars be used as a means for competing companies or firms to reach any understanding – expressed or implied – that restricts competition or in any way impairs the ability of members to exercise independent business judgment regarding matters affecting competition.</a:t>
            </a:r>
            <a:r>
              <a:rPr lang="en-US" sz="2000"/>
              <a:t>  </a:t>
            </a:r>
          </a:p>
          <a:p>
            <a:pPr>
              <a:lnSpc>
                <a:spcPct val="80000"/>
              </a:lnSpc>
            </a:pPr>
            <a:endParaRPr lang="en-US" sz="2000"/>
          </a:p>
          <a:p>
            <a:pPr>
              <a:lnSpc>
                <a:spcPct val="80000"/>
              </a:lnSpc>
            </a:pPr>
            <a:r>
              <a:rPr lang="en-US" sz="2200" b="1"/>
              <a:t>It is the responsibility of all seminar participants to be aware of antitrust regulations, to prevent any written or verbal discussions that appear to violate these laws, and to adhere in every respect to the CAS antitrust compliance policy.</a:t>
            </a:r>
          </a:p>
        </p:txBody>
      </p:sp>
      <p:sp>
        <p:nvSpPr>
          <p:cNvPr id="2" name="Slide Number Placeholder 1"/>
          <p:cNvSpPr>
            <a:spLocks noGrp="1"/>
          </p:cNvSpPr>
          <p:nvPr>
            <p:ph type="sldNum" sz="quarter" idx="12"/>
          </p:nvPr>
        </p:nvSpPr>
        <p:spPr/>
        <p:txBody>
          <a:bodyPr/>
          <a:lstStyle/>
          <a:p>
            <a:fld id="{56F26C95-7638-44D4-B901-69A4EF195F08}" type="slidenum">
              <a:rPr lang="en-US" smtClean="0"/>
              <a:t>2</a:t>
            </a:fld>
            <a:endParaRPr lang="en-US"/>
          </a:p>
        </p:txBody>
      </p:sp>
    </p:spTree>
    <p:extLst>
      <p:ext uri="{BB962C8B-B14F-4D97-AF65-F5344CB8AC3E}">
        <p14:creationId xmlns:p14="http://schemas.microsoft.com/office/powerpoint/2010/main" val="672397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250825"/>
            <a:ext cx="10515600" cy="1325563"/>
          </a:xfrm>
        </p:spPr>
        <p:txBody>
          <a:bodyPr/>
          <a:lstStyle/>
          <a:p>
            <a:pPr algn="ctr"/>
            <a:r>
              <a:rPr lang="en-US" dirty="0" smtClean="0">
                <a:latin typeface="Arial Black" panose="020B0A04020102020204" pitchFamily="34" charset="0"/>
              </a:rPr>
              <a:t>Actuarial Board for Counseling </a:t>
            </a:r>
            <a:br>
              <a:rPr lang="en-US" dirty="0" smtClean="0">
                <a:latin typeface="Arial Black" panose="020B0A04020102020204" pitchFamily="34" charset="0"/>
              </a:rPr>
            </a:br>
            <a:r>
              <a:rPr lang="en-US" dirty="0">
                <a:latin typeface="Arial Black" panose="020B0A04020102020204" pitchFamily="34" charset="0"/>
              </a:rPr>
              <a:t>	</a:t>
            </a:r>
            <a:r>
              <a:rPr lang="en-US" dirty="0" smtClean="0">
                <a:latin typeface="Arial Black" panose="020B0A04020102020204" pitchFamily="34" charset="0"/>
              </a:rPr>
              <a:t>	and Discipline</a:t>
            </a:r>
            <a:endParaRPr lang="en-US" dirty="0">
              <a:latin typeface="Arial Black" panose="020B0A04020102020204" pitchFamily="34" charset="0"/>
            </a:endParaRPr>
          </a:p>
        </p:txBody>
      </p:sp>
      <p:sp>
        <p:nvSpPr>
          <p:cNvPr id="3" name="Content Placeholder 2"/>
          <p:cNvSpPr>
            <a:spLocks noGrp="1"/>
          </p:cNvSpPr>
          <p:nvPr>
            <p:ph idx="1"/>
          </p:nvPr>
        </p:nvSpPr>
        <p:spPr>
          <a:xfrm>
            <a:off x="762000" y="2349500"/>
            <a:ext cx="10515600" cy="4351338"/>
          </a:xfrm>
        </p:spPr>
        <p:txBody>
          <a:bodyPr/>
          <a:lstStyle/>
          <a:p>
            <a:pPr marL="0" indent="0" algn="ctr">
              <a:buNone/>
            </a:pPr>
            <a:r>
              <a:rPr lang="en-US" dirty="0" smtClean="0"/>
              <a:t>This presentation is intended for instructional and illustrative purposes.</a:t>
            </a:r>
          </a:p>
          <a:p>
            <a:pPr marL="0" indent="0" algn="ctr">
              <a:buNone/>
            </a:pPr>
            <a:endParaRPr lang="en-US" dirty="0"/>
          </a:p>
          <a:p>
            <a:pPr marL="0" indent="0" algn="ctr">
              <a:buNone/>
            </a:pPr>
            <a:r>
              <a:rPr lang="en-US" dirty="0" smtClean="0"/>
              <a:t>All opinions expressed are those of the author and do not</a:t>
            </a:r>
          </a:p>
          <a:p>
            <a:pPr marL="0" indent="0" algn="ctr">
              <a:buNone/>
            </a:pPr>
            <a:r>
              <a:rPr lang="en-US" dirty="0"/>
              <a:t>	</a:t>
            </a:r>
            <a:r>
              <a:rPr lang="en-US" dirty="0" smtClean="0"/>
              <a:t>represent those of the ABCD in entirety.</a:t>
            </a:r>
            <a:endParaRPr lang="en-US" dirty="0"/>
          </a:p>
        </p:txBody>
      </p:sp>
      <p:sp>
        <p:nvSpPr>
          <p:cNvPr id="5" name="Slide Number Placeholder 4"/>
          <p:cNvSpPr>
            <a:spLocks noGrp="1"/>
          </p:cNvSpPr>
          <p:nvPr>
            <p:ph type="sldNum" sz="quarter" idx="12"/>
          </p:nvPr>
        </p:nvSpPr>
        <p:spPr/>
        <p:txBody>
          <a:bodyPr/>
          <a:lstStyle/>
          <a:p>
            <a:fld id="{56F26C95-7638-44D4-B901-69A4EF195F08}" type="slidenum">
              <a:rPr lang="en-US" smtClean="0"/>
              <a:t>3</a:t>
            </a:fld>
            <a:endParaRPr lang="en-US"/>
          </a:p>
        </p:txBody>
      </p:sp>
    </p:spTree>
    <p:extLst>
      <p:ext uri="{BB962C8B-B14F-4D97-AF65-F5344CB8AC3E}">
        <p14:creationId xmlns:p14="http://schemas.microsoft.com/office/powerpoint/2010/main" val="3377924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latin typeface="Arial Black" panose="020B0A04020102020204" pitchFamily="34" charset="0"/>
              </a:rPr>
              <a:t>ABCD</a:t>
            </a:r>
            <a:endParaRPr lang="en-US" sz="4800" dirty="0">
              <a:latin typeface="Arial Black" panose="020B0A0402010202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en-US" sz="3200" dirty="0" smtClean="0"/>
              <a:t>Formed by the U.S. based actuarial organizations to </a:t>
            </a:r>
          </a:p>
          <a:p>
            <a:pPr marL="0" indent="0">
              <a:buNone/>
            </a:pPr>
            <a:r>
              <a:rPr lang="en-US" sz="3200" dirty="0" smtClean="0"/>
              <a:t>	strengthen members’ adherence to the recognized</a:t>
            </a:r>
          </a:p>
          <a:p>
            <a:pPr marL="0" indent="0">
              <a:buNone/>
            </a:pPr>
            <a:r>
              <a:rPr lang="en-US" sz="3200" dirty="0" smtClean="0"/>
              <a:t>	ethical and professional standards of conduct.</a:t>
            </a:r>
          </a:p>
          <a:p>
            <a:pPr marL="0" indent="0">
              <a:buNone/>
            </a:pPr>
            <a:endParaRPr lang="en-US" sz="3200" dirty="0"/>
          </a:p>
          <a:p>
            <a:pPr marL="0" indent="0">
              <a:buNone/>
            </a:pPr>
            <a:r>
              <a:rPr lang="en-US" sz="3200" dirty="0" smtClean="0"/>
              <a:t>Roles include:</a:t>
            </a:r>
          </a:p>
          <a:p>
            <a:pPr marL="0" indent="0">
              <a:buNone/>
            </a:pPr>
            <a:r>
              <a:rPr lang="en-US" sz="3200" dirty="0" smtClean="0"/>
              <a:t>		Investigation</a:t>
            </a:r>
          </a:p>
          <a:p>
            <a:pPr marL="0" indent="0">
              <a:buNone/>
            </a:pPr>
            <a:r>
              <a:rPr lang="en-US" sz="3200" dirty="0" smtClean="0"/>
              <a:t>		Counseling</a:t>
            </a:r>
          </a:p>
          <a:p>
            <a:pPr marL="0" indent="0">
              <a:buNone/>
            </a:pPr>
            <a:r>
              <a:rPr lang="en-US" sz="3200" dirty="0" smtClean="0"/>
              <a:t>		Mediation</a:t>
            </a:r>
          </a:p>
        </p:txBody>
      </p:sp>
      <p:sp>
        <p:nvSpPr>
          <p:cNvPr id="5" name="Slide Number Placeholder 4"/>
          <p:cNvSpPr>
            <a:spLocks noGrp="1"/>
          </p:cNvSpPr>
          <p:nvPr>
            <p:ph type="sldNum" sz="quarter" idx="12"/>
          </p:nvPr>
        </p:nvSpPr>
        <p:spPr/>
        <p:txBody>
          <a:bodyPr/>
          <a:lstStyle/>
          <a:p>
            <a:fld id="{56F26C95-7638-44D4-B901-69A4EF195F08}" type="slidenum">
              <a:rPr lang="en-US" smtClean="0"/>
              <a:t>4</a:t>
            </a:fld>
            <a:endParaRPr lang="en-US"/>
          </a:p>
        </p:txBody>
      </p:sp>
    </p:spTree>
    <p:extLst>
      <p:ext uri="{BB962C8B-B14F-4D97-AF65-F5344CB8AC3E}">
        <p14:creationId xmlns:p14="http://schemas.microsoft.com/office/powerpoint/2010/main" val="1096217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Black" panose="020B0A04020102020204" pitchFamily="34" charset="0"/>
              </a:rPr>
              <a:t>ABCD</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r>
              <a:rPr lang="en-US" dirty="0" smtClean="0"/>
              <a:t>Requests for guidance come in throughout the year in all practice areas.</a:t>
            </a:r>
          </a:p>
          <a:p>
            <a:pPr marL="0" indent="0">
              <a:buNone/>
            </a:pPr>
            <a:endParaRPr lang="en-US" dirty="0" smtClean="0"/>
          </a:p>
          <a:p>
            <a:r>
              <a:rPr lang="en-US" dirty="0" smtClean="0"/>
              <a:t>We aim for rapid, personal responses within days.</a:t>
            </a:r>
          </a:p>
          <a:p>
            <a:pPr marL="0" indent="0">
              <a:buNone/>
            </a:pPr>
            <a:endParaRPr lang="en-US" dirty="0" smtClean="0"/>
          </a:p>
          <a:p>
            <a:r>
              <a:rPr lang="en-US" dirty="0" smtClean="0"/>
              <a:t>Confidentiality is maintained.</a:t>
            </a:r>
            <a:endParaRPr lang="en-US" dirty="0"/>
          </a:p>
        </p:txBody>
      </p:sp>
      <p:sp>
        <p:nvSpPr>
          <p:cNvPr id="5" name="Slide Number Placeholder 4"/>
          <p:cNvSpPr>
            <a:spLocks noGrp="1"/>
          </p:cNvSpPr>
          <p:nvPr>
            <p:ph type="sldNum" sz="quarter" idx="12"/>
          </p:nvPr>
        </p:nvSpPr>
        <p:spPr/>
        <p:txBody>
          <a:bodyPr/>
          <a:lstStyle/>
          <a:p>
            <a:fld id="{56F26C95-7638-44D4-B901-69A4EF195F08}" type="slidenum">
              <a:rPr lang="en-US" smtClean="0"/>
              <a:t>5</a:t>
            </a:fld>
            <a:endParaRPr lang="en-US"/>
          </a:p>
        </p:txBody>
      </p:sp>
    </p:spTree>
    <p:extLst>
      <p:ext uri="{BB962C8B-B14F-4D97-AF65-F5344CB8AC3E}">
        <p14:creationId xmlns:p14="http://schemas.microsoft.com/office/powerpoint/2010/main" val="2667463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latin typeface="Arial Black" panose="020B0A04020102020204" pitchFamily="34" charset="0"/>
              </a:rPr>
              <a:t>ABCD</a:t>
            </a:r>
            <a:endParaRPr lang="en-US" sz="4800" dirty="0">
              <a:latin typeface="Arial Black" panose="020B0A04020102020204" pitchFamily="34" charset="0"/>
            </a:endParaRPr>
          </a:p>
        </p:txBody>
      </p:sp>
      <p:sp>
        <p:nvSpPr>
          <p:cNvPr id="3" name="Content Placeholder 2"/>
          <p:cNvSpPr>
            <a:spLocks noGrp="1"/>
          </p:cNvSpPr>
          <p:nvPr>
            <p:ph idx="1"/>
          </p:nvPr>
        </p:nvSpPr>
        <p:spPr>
          <a:xfrm>
            <a:off x="838200" y="1825624"/>
            <a:ext cx="10515600" cy="4575175"/>
          </a:xfrm>
        </p:spPr>
        <p:txBody>
          <a:bodyPr>
            <a:normAutofit/>
          </a:bodyPr>
          <a:lstStyle/>
          <a:p>
            <a:pPr marL="0" indent="0">
              <a:buNone/>
            </a:pPr>
            <a:r>
              <a:rPr lang="en-US" sz="2400" dirty="0" smtClean="0">
                <a:latin typeface="Arial Black" panose="020B0A04020102020204" pitchFamily="34" charset="0"/>
              </a:rPr>
              <a:t>Members:</a:t>
            </a:r>
          </a:p>
          <a:p>
            <a:pPr marL="0" indent="0">
              <a:buNone/>
            </a:pPr>
            <a:r>
              <a:rPr lang="en-US" sz="2400" dirty="0" smtClean="0"/>
              <a:t>Janet Fagan – Chairperson					Casualty</a:t>
            </a:r>
          </a:p>
          <a:p>
            <a:pPr marL="0" indent="0">
              <a:buNone/>
            </a:pPr>
            <a:r>
              <a:rPr lang="en-US" sz="2400" dirty="0" smtClean="0"/>
              <a:t>Jan </a:t>
            </a:r>
            <a:r>
              <a:rPr lang="en-US" sz="2400" dirty="0" err="1" smtClean="0"/>
              <a:t>Carstens</a:t>
            </a:r>
            <a:r>
              <a:rPr lang="en-US" sz="2400" dirty="0" smtClean="0"/>
              <a:t>	- Vice Chair					Health</a:t>
            </a:r>
          </a:p>
          <a:p>
            <a:pPr marL="0" indent="0">
              <a:buNone/>
            </a:pPr>
            <a:r>
              <a:rPr lang="en-US" sz="2400" dirty="0" smtClean="0"/>
              <a:t>Rick Block  - Vice Chair					Pension</a:t>
            </a:r>
          </a:p>
          <a:p>
            <a:pPr marL="0" indent="0">
              <a:buNone/>
            </a:pPr>
            <a:r>
              <a:rPr lang="en-US" sz="2400" dirty="0" smtClean="0"/>
              <a:t>Nancy Behrens						Life</a:t>
            </a:r>
          </a:p>
          <a:p>
            <a:pPr marL="0" indent="0">
              <a:buNone/>
            </a:pPr>
            <a:r>
              <a:rPr lang="en-US" sz="2400" dirty="0" smtClean="0"/>
              <a:t>Dave Ogden							Health</a:t>
            </a:r>
          </a:p>
          <a:p>
            <a:pPr marL="0" indent="0">
              <a:buNone/>
            </a:pPr>
            <a:r>
              <a:rPr lang="en-US" sz="2400" dirty="0" smtClean="0"/>
              <a:t>John </a:t>
            </a:r>
            <a:r>
              <a:rPr lang="en-US" sz="2400" dirty="0" err="1" smtClean="0"/>
              <a:t>Stokesbury</a:t>
            </a:r>
            <a:r>
              <a:rPr lang="en-US" sz="2400" dirty="0" smtClean="0"/>
              <a:t>						Pension</a:t>
            </a:r>
          </a:p>
          <a:p>
            <a:pPr marL="0" indent="0">
              <a:buNone/>
            </a:pPr>
            <a:r>
              <a:rPr lang="en-US" sz="2400" dirty="0" smtClean="0"/>
              <a:t>John Purple							Casualty</a:t>
            </a:r>
          </a:p>
          <a:p>
            <a:pPr marL="0" indent="0">
              <a:buNone/>
            </a:pPr>
            <a:r>
              <a:rPr lang="en-US" sz="2400" dirty="0" smtClean="0"/>
              <a:t>Kathleen Riley							Pension</a:t>
            </a:r>
          </a:p>
          <a:p>
            <a:pPr marL="0" indent="0">
              <a:buNone/>
            </a:pPr>
            <a:r>
              <a:rPr lang="en-US" sz="2400" dirty="0" smtClean="0"/>
              <a:t>Allan Ryan							Life</a:t>
            </a:r>
            <a:endParaRPr lang="en-US" sz="2400" dirty="0"/>
          </a:p>
        </p:txBody>
      </p:sp>
      <p:sp>
        <p:nvSpPr>
          <p:cNvPr id="5" name="Slide Number Placeholder 4"/>
          <p:cNvSpPr>
            <a:spLocks noGrp="1"/>
          </p:cNvSpPr>
          <p:nvPr>
            <p:ph type="sldNum" sz="quarter" idx="12"/>
          </p:nvPr>
        </p:nvSpPr>
        <p:spPr/>
        <p:txBody>
          <a:bodyPr/>
          <a:lstStyle/>
          <a:p>
            <a:fld id="{56F26C95-7638-44D4-B901-69A4EF195F08}" type="slidenum">
              <a:rPr lang="en-US" smtClean="0"/>
              <a:t>6</a:t>
            </a:fld>
            <a:endParaRPr lang="en-US"/>
          </a:p>
        </p:txBody>
      </p:sp>
    </p:spTree>
    <p:extLst>
      <p:ext uri="{BB962C8B-B14F-4D97-AF65-F5344CB8AC3E}">
        <p14:creationId xmlns:p14="http://schemas.microsoft.com/office/powerpoint/2010/main" val="1542051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3025" y="781049"/>
            <a:ext cx="9144000" cy="1395413"/>
          </a:xfrm>
        </p:spPr>
        <p:txBody>
          <a:bodyPr>
            <a:normAutofit fontScale="90000"/>
          </a:bodyPr>
          <a:lstStyle/>
          <a:p>
            <a:r>
              <a:rPr lang="en-US" sz="4800" dirty="0" smtClean="0">
                <a:latin typeface="Arial Black" panose="020B0A04020102020204" pitchFamily="34" charset="0"/>
              </a:rPr>
              <a:t>Code of Professional Conduct</a:t>
            </a:r>
            <a:endParaRPr lang="en-US" sz="4800" dirty="0">
              <a:latin typeface="Arial Black" panose="020B0A04020102020204" pitchFamily="34" charset="0"/>
            </a:endParaRPr>
          </a:p>
        </p:txBody>
      </p:sp>
      <p:sp>
        <p:nvSpPr>
          <p:cNvPr id="3" name="Subtitle 2"/>
          <p:cNvSpPr>
            <a:spLocks noGrp="1"/>
          </p:cNvSpPr>
          <p:nvPr>
            <p:ph type="subTitle" idx="1"/>
          </p:nvPr>
        </p:nvSpPr>
        <p:spPr>
          <a:xfrm>
            <a:off x="1200151" y="2352675"/>
            <a:ext cx="9467850" cy="3695700"/>
          </a:xfrm>
        </p:spPr>
        <p:txBody>
          <a:bodyPr/>
          <a:lstStyle/>
          <a:p>
            <a:pPr marL="342900" indent="-342900" algn="l">
              <a:buFont typeface="Arial" panose="020B0604020202020204" pitchFamily="34" charset="0"/>
              <a:buChar char="•"/>
            </a:pPr>
            <a:r>
              <a:rPr lang="en-US" dirty="0" smtClean="0"/>
              <a:t>The Code sets forth what it means for an actuary to act as a professional.</a:t>
            </a:r>
          </a:p>
          <a:p>
            <a:pPr marL="342900" indent="-342900" algn="l">
              <a:buFont typeface="Arial" panose="020B0604020202020204" pitchFamily="34" charset="0"/>
              <a:buChar char="•"/>
            </a:pPr>
            <a:r>
              <a:rPr lang="en-US" dirty="0" smtClean="0"/>
              <a:t>It identifies the responsibilities that actuaries have to the public, their clients and employers, and to the actuarial profession.</a:t>
            </a:r>
            <a:endParaRPr lang="en-US" dirty="0"/>
          </a:p>
          <a:p>
            <a:pPr marL="342900" indent="-342900" algn="l">
              <a:buFont typeface="Arial" panose="020B0604020202020204" pitchFamily="34" charset="0"/>
              <a:buChar char="•"/>
            </a:pPr>
            <a:r>
              <a:rPr lang="en-US" dirty="0" smtClean="0"/>
              <a:t>An actuary who commits a material violation of the code shall be subject to the profession’s counseling and discipline procedures.</a:t>
            </a:r>
            <a:endParaRPr lang="en-US" dirty="0"/>
          </a:p>
        </p:txBody>
      </p:sp>
      <p:sp>
        <p:nvSpPr>
          <p:cNvPr id="5" name="Slide Number Placeholder 4"/>
          <p:cNvSpPr>
            <a:spLocks noGrp="1"/>
          </p:cNvSpPr>
          <p:nvPr>
            <p:ph type="sldNum" sz="quarter" idx="12"/>
          </p:nvPr>
        </p:nvSpPr>
        <p:spPr/>
        <p:txBody>
          <a:bodyPr/>
          <a:lstStyle/>
          <a:p>
            <a:fld id="{56F26C95-7638-44D4-B901-69A4EF195F08}" type="slidenum">
              <a:rPr lang="en-US" smtClean="0"/>
              <a:t>7</a:t>
            </a:fld>
            <a:endParaRPr lang="en-US"/>
          </a:p>
        </p:txBody>
      </p:sp>
    </p:spTree>
    <p:extLst>
      <p:ext uri="{BB962C8B-B14F-4D97-AF65-F5344CB8AC3E}">
        <p14:creationId xmlns:p14="http://schemas.microsoft.com/office/powerpoint/2010/main" val="3449237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Black" panose="020B0A04020102020204" pitchFamily="34" charset="0"/>
              </a:rPr>
              <a:t>Code of Professional Conduct</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r>
              <a:rPr lang="en-US" dirty="0" smtClean="0"/>
              <a:t>Precept 1 – Professional Integrity</a:t>
            </a:r>
          </a:p>
          <a:p>
            <a:r>
              <a:rPr lang="en-US" dirty="0" smtClean="0"/>
              <a:t>Precept 2 – Qualification Standards</a:t>
            </a:r>
          </a:p>
          <a:p>
            <a:r>
              <a:rPr lang="en-US" dirty="0" smtClean="0"/>
              <a:t>Precept 3 – Standards of Practice</a:t>
            </a:r>
          </a:p>
          <a:p>
            <a:r>
              <a:rPr lang="en-US" dirty="0" smtClean="0"/>
              <a:t>Precepts 4, 5 &amp; 6 – Communications and Disclosure</a:t>
            </a:r>
          </a:p>
          <a:p>
            <a:r>
              <a:rPr lang="en-US" dirty="0" smtClean="0"/>
              <a:t>Precept 7 – Conflict of Interest</a:t>
            </a:r>
          </a:p>
          <a:p>
            <a:r>
              <a:rPr lang="en-US" dirty="0" smtClean="0"/>
              <a:t>Precept 8 – Control of Work Product</a:t>
            </a:r>
          </a:p>
          <a:p>
            <a:r>
              <a:rPr lang="en-US" dirty="0" smtClean="0"/>
              <a:t>Precept 9 - Confidentiality</a:t>
            </a:r>
            <a:endParaRPr lang="en-US" dirty="0"/>
          </a:p>
        </p:txBody>
      </p:sp>
      <p:sp>
        <p:nvSpPr>
          <p:cNvPr id="5" name="Slide Number Placeholder 4"/>
          <p:cNvSpPr>
            <a:spLocks noGrp="1"/>
          </p:cNvSpPr>
          <p:nvPr>
            <p:ph type="sldNum" sz="quarter" idx="12"/>
          </p:nvPr>
        </p:nvSpPr>
        <p:spPr/>
        <p:txBody>
          <a:bodyPr/>
          <a:lstStyle/>
          <a:p>
            <a:fld id="{56F26C95-7638-44D4-B901-69A4EF195F08}" type="slidenum">
              <a:rPr lang="en-US" smtClean="0"/>
              <a:t>8</a:t>
            </a:fld>
            <a:endParaRPr lang="en-US"/>
          </a:p>
        </p:txBody>
      </p:sp>
    </p:spTree>
    <p:extLst>
      <p:ext uri="{BB962C8B-B14F-4D97-AF65-F5344CB8AC3E}">
        <p14:creationId xmlns:p14="http://schemas.microsoft.com/office/powerpoint/2010/main" val="2406708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Black" panose="020B0A04020102020204" pitchFamily="34" charset="0"/>
              </a:rPr>
              <a:t>Code of Professional Conduct</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endParaRPr lang="en-US" dirty="0" smtClean="0"/>
          </a:p>
          <a:p>
            <a:r>
              <a:rPr lang="en-US" dirty="0" smtClean="0"/>
              <a:t>Precept 10 – Courtesy and Cooperation</a:t>
            </a:r>
          </a:p>
          <a:p>
            <a:endParaRPr lang="en-US" dirty="0" smtClean="0"/>
          </a:p>
          <a:p>
            <a:r>
              <a:rPr lang="en-US" dirty="0" smtClean="0"/>
              <a:t>Precept 11 – Advertising</a:t>
            </a:r>
          </a:p>
          <a:p>
            <a:endParaRPr lang="en-US" dirty="0" smtClean="0"/>
          </a:p>
          <a:p>
            <a:r>
              <a:rPr lang="en-US" dirty="0" smtClean="0"/>
              <a:t>Precept 12 – Titles and Designations</a:t>
            </a:r>
          </a:p>
          <a:p>
            <a:endParaRPr lang="en-US" dirty="0" smtClean="0"/>
          </a:p>
          <a:p>
            <a:r>
              <a:rPr lang="en-US" dirty="0" smtClean="0"/>
              <a:t>Precepts 13 and 14 – Violations of the Code of Professional Conduct</a:t>
            </a:r>
            <a:endParaRPr lang="en-US" dirty="0"/>
          </a:p>
        </p:txBody>
      </p:sp>
      <p:sp>
        <p:nvSpPr>
          <p:cNvPr id="5" name="Slide Number Placeholder 4"/>
          <p:cNvSpPr>
            <a:spLocks noGrp="1"/>
          </p:cNvSpPr>
          <p:nvPr>
            <p:ph type="sldNum" sz="quarter" idx="12"/>
          </p:nvPr>
        </p:nvSpPr>
        <p:spPr/>
        <p:txBody>
          <a:bodyPr/>
          <a:lstStyle/>
          <a:p>
            <a:fld id="{56F26C95-7638-44D4-B901-69A4EF195F08}" type="slidenum">
              <a:rPr lang="en-US" smtClean="0"/>
              <a:t>9</a:t>
            </a:fld>
            <a:endParaRPr lang="en-US"/>
          </a:p>
        </p:txBody>
      </p:sp>
    </p:spTree>
    <p:extLst>
      <p:ext uri="{BB962C8B-B14F-4D97-AF65-F5344CB8AC3E}">
        <p14:creationId xmlns:p14="http://schemas.microsoft.com/office/powerpoint/2010/main" val="3213589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TotalTime>
  <Words>574</Words>
  <Application>Microsoft Office PowerPoint</Application>
  <PresentationFormat>Widescreen</PresentationFormat>
  <Paragraphs>122</Paragraphs>
  <Slides>17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Aharoni</vt:lpstr>
      <vt:lpstr>Arial</vt:lpstr>
      <vt:lpstr>Arial Black</vt:lpstr>
      <vt:lpstr>Calibri</vt:lpstr>
      <vt:lpstr>Calibri Light</vt:lpstr>
      <vt:lpstr>Office Theme</vt:lpstr>
      <vt:lpstr>ABCD Case Studies</vt:lpstr>
      <vt:lpstr>Antitrust Notice</vt:lpstr>
      <vt:lpstr>Actuarial Board for Counseling    and Discipline</vt:lpstr>
      <vt:lpstr>ABCD</vt:lpstr>
      <vt:lpstr>ABCD</vt:lpstr>
      <vt:lpstr>ABCD</vt:lpstr>
      <vt:lpstr>Code of Professional Conduct</vt:lpstr>
      <vt:lpstr>Code of Professional Conduct</vt:lpstr>
      <vt:lpstr>Code of Professional Conduct</vt:lpstr>
      <vt:lpstr>ABCD</vt:lpstr>
      <vt:lpstr>ABCD</vt:lpstr>
      <vt:lpstr>ABCD</vt:lpstr>
      <vt:lpstr>ABCD</vt:lpstr>
      <vt:lpstr>ABCD</vt:lpstr>
      <vt:lpstr>ABCD</vt:lpstr>
      <vt:lpstr>ABCD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CASUALTY LOSS RESERVE SEMINAR</dc:title>
  <dc:creator>Janet Fagan</dc:creator>
  <cp:lastModifiedBy>Janet Fagan</cp:lastModifiedBy>
  <cp:revision>29</cp:revision>
  <cp:lastPrinted>2015-08-13T19:21:24Z</cp:lastPrinted>
  <dcterms:created xsi:type="dcterms:W3CDTF">2015-07-20T16:45:54Z</dcterms:created>
  <dcterms:modified xsi:type="dcterms:W3CDTF">2015-08-13T19:35:19Z</dcterms:modified>
</cp:coreProperties>
</file>