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79" r:id="rId5"/>
    <p:sldId id="262" r:id="rId6"/>
    <p:sldId id="257" r:id="rId7"/>
    <p:sldId id="258" r:id="rId8"/>
    <p:sldId id="276" r:id="rId9"/>
    <p:sldId id="277" r:id="rId10"/>
    <p:sldId id="278" r:id="rId11"/>
    <p:sldId id="264" r:id="rId12"/>
    <p:sldId id="259" r:id="rId13"/>
    <p:sldId id="265" r:id="rId14"/>
    <p:sldId id="275" r:id="rId15"/>
    <p:sldId id="274" r:id="rId16"/>
    <p:sldId id="268" r:id="rId17"/>
    <p:sldId id="267" r:id="rId18"/>
    <p:sldId id="260" r:id="rId19"/>
    <p:sldId id="266" r:id="rId20"/>
    <p:sldId id="269" r:id="rId21"/>
    <p:sldId id="270" r:id="rId22"/>
    <p:sldId id="271" r:id="rId23"/>
    <p:sldId id="272" r:id="rId24"/>
    <p:sldId id="273" r:id="rId25"/>
    <p:sldId id="281" r:id="rId26"/>
    <p:sldId id="282" r:id="rId27"/>
    <p:sldId id="280"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81" autoAdjust="0"/>
  </p:normalViewPr>
  <p:slideViewPr>
    <p:cSldViewPr snapToGrid="0" snapToObjects="1">
      <p:cViewPr varScale="1">
        <p:scale>
          <a:sx n="76" d="100"/>
          <a:sy n="76"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11/7/15</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11/7/15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11/7/15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11/7/15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11/7/15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11/7/15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11/7/15</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11/7/15</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11/7/15</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11/7/15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11/7/15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11/7/15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Man Vs. Machine?</a:t>
            </a:r>
            <a:endParaRPr lang="en-US" sz="6000" dirty="0"/>
          </a:p>
        </p:txBody>
      </p:sp>
      <p:sp>
        <p:nvSpPr>
          <p:cNvPr id="3" name="Subtitle 2"/>
          <p:cNvSpPr>
            <a:spLocks noGrp="1"/>
          </p:cNvSpPr>
          <p:nvPr>
            <p:ph type="subTitle" idx="1"/>
          </p:nvPr>
        </p:nvSpPr>
        <p:spPr/>
        <p:txBody>
          <a:bodyPr/>
          <a:lstStyle/>
          <a:p>
            <a:r>
              <a:rPr lang="en-US" b="1" dirty="0" smtClean="0"/>
              <a:t>Do Actuaries Have the Correct Skills to </a:t>
            </a:r>
            <a:r>
              <a:rPr lang="en-US" b="1" dirty="0"/>
              <a:t>Leverage Machine Outputs in Future </a:t>
            </a:r>
            <a:r>
              <a:rPr lang="en-US" b="1" dirty="0" smtClean="0"/>
              <a:t>Foresight (forecasting)? </a:t>
            </a:r>
            <a:endParaRPr lang="en-US" b="1" dirty="0"/>
          </a:p>
          <a:p>
            <a:endParaRPr lang="en-US" dirty="0"/>
          </a:p>
        </p:txBody>
      </p:sp>
    </p:spTree>
    <p:extLst>
      <p:ext uri="{BB962C8B-B14F-4D97-AF65-F5344CB8AC3E}">
        <p14:creationId xmlns:p14="http://schemas.microsoft.com/office/powerpoint/2010/main" val="112685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who better UNDERSTAND have:</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Known characteristics: Age, Type of Experience, “Knowledge of the board.”</a:t>
            </a:r>
          </a:p>
          <a:p>
            <a:endParaRPr lang="en-US" sz="3200" dirty="0"/>
          </a:p>
          <a:p>
            <a:r>
              <a:rPr lang="en-US" sz="3200" dirty="0" smtClean="0"/>
              <a:t>Integrative and synthetic thinking ability: They are </a:t>
            </a:r>
            <a:r>
              <a:rPr lang="en-US" sz="3200" dirty="0" err="1" smtClean="0"/>
              <a:t>patternists</a:t>
            </a:r>
            <a:r>
              <a:rPr lang="en-US" sz="3200" dirty="0" smtClean="0"/>
              <a:t>, multi-disciplinary and non-herd (risk taking) thinkers.</a:t>
            </a:r>
          </a:p>
          <a:p>
            <a:endParaRPr lang="en-US" sz="3200" dirty="0"/>
          </a:p>
          <a:p>
            <a:r>
              <a:rPr lang="en-US" sz="3200" dirty="0" smtClean="0"/>
              <a:t>They integrate ‘soft’ and ‘hard’ data to generate “String” or “Thread” </a:t>
            </a:r>
            <a:r>
              <a:rPr lang="en-US" sz="3200" dirty="0" smtClean="0">
                <a:sym typeface="Wingdings"/>
              </a:rPr>
              <a:t> “See” the emerging story in the information.</a:t>
            </a:r>
            <a:r>
              <a:rPr lang="en-US" sz="3200" dirty="0" smtClean="0"/>
              <a:t>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54989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Why Should </a:t>
            </a:r>
            <a:r>
              <a:rPr lang="en-US" sz="4400" dirty="0"/>
              <a:t>I</a:t>
            </a:r>
            <a:r>
              <a:rPr lang="en-US" sz="4400" dirty="0" smtClean="0"/>
              <a:t>ntegrative </a:t>
            </a:r>
            <a:r>
              <a:rPr lang="en-US" sz="4400" dirty="0"/>
              <a:t>L</a:t>
            </a:r>
            <a:r>
              <a:rPr lang="en-US" sz="4400" dirty="0" smtClean="0"/>
              <a:t>earning be a CAS Goal?</a:t>
            </a:r>
            <a:endParaRPr lang="en-US" sz="4400" dirty="0"/>
          </a:p>
        </p:txBody>
      </p:sp>
      <p:sp>
        <p:nvSpPr>
          <p:cNvPr id="3" name="Content Placeholder 2"/>
          <p:cNvSpPr>
            <a:spLocks noGrp="1"/>
          </p:cNvSpPr>
          <p:nvPr>
            <p:ph idx="1"/>
          </p:nvPr>
        </p:nvSpPr>
        <p:spPr/>
        <p:txBody>
          <a:bodyPr>
            <a:normAutofit lnSpcReduction="10000"/>
          </a:bodyPr>
          <a:lstStyle/>
          <a:p>
            <a:r>
              <a:rPr lang="en-US" sz="3200" dirty="0" smtClean="0"/>
              <a:t>Produce holistically capable </a:t>
            </a:r>
            <a:r>
              <a:rPr lang="en-US" sz="3200" u="sng" dirty="0" smtClean="0"/>
              <a:t>entry-level</a:t>
            </a:r>
            <a:r>
              <a:rPr lang="en-US" sz="3200" dirty="0" smtClean="0"/>
              <a:t> practitioners able to leverage excellent </a:t>
            </a:r>
            <a:r>
              <a:rPr lang="en-US" sz="3200" u="sng" dirty="0" smtClean="0"/>
              <a:t>technical</a:t>
            </a:r>
            <a:r>
              <a:rPr lang="en-US" sz="3200" dirty="0" smtClean="0"/>
              <a:t> (arithmetic) skills with excellent (cross-disciplinary, soft and nuanced) </a:t>
            </a:r>
            <a:r>
              <a:rPr lang="en-US" sz="3200" u="sng" dirty="0" smtClean="0"/>
              <a:t>synthesis</a:t>
            </a:r>
            <a:r>
              <a:rPr lang="en-US" sz="3200" dirty="0" smtClean="0"/>
              <a:t> skills.</a:t>
            </a:r>
          </a:p>
          <a:p>
            <a:endParaRPr lang="en-US" sz="3200" dirty="0"/>
          </a:p>
          <a:p>
            <a:r>
              <a:rPr lang="en-US" sz="3200" dirty="0" smtClean="0"/>
              <a:t>Train to improve experienced practitioners in holistic approaches</a:t>
            </a:r>
            <a:r>
              <a:rPr lang="en-US" sz="3200" dirty="0" smtClean="0">
                <a:sym typeface="Wingdings"/>
              </a:rPr>
              <a:t> Improve Practice.</a:t>
            </a:r>
            <a:endParaRPr lang="en-US" sz="3200" dirty="0"/>
          </a:p>
        </p:txBody>
      </p:sp>
    </p:spTree>
    <p:extLst>
      <p:ext uri="{BB962C8B-B14F-4D97-AF65-F5344CB8AC3E}">
        <p14:creationId xmlns:p14="http://schemas.microsoft.com/office/powerpoint/2010/main" val="282816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 Actuarial View.</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“I </a:t>
            </a:r>
            <a:r>
              <a:rPr lang="en-US" sz="3200" dirty="0"/>
              <a:t>think the more sophisticated the model, the more care you have to take. </a:t>
            </a:r>
            <a:r>
              <a:rPr lang="en-US" sz="3200" b="1" dirty="0"/>
              <a:t>Generally, the more sophisticated the model, the more </a:t>
            </a:r>
            <a:r>
              <a:rPr lang="en-US" sz="3200" b="1" dirty="0" smtClean="0"/>
              <a:t>difficult </a:t>
            </a:r>
            <a:r>
              <a:rPr lang="en-US" sz="3200" b="1" dirty="0"/>
              <a:t>it is for decision makers to actually use the results</a:t>
            </a:r>
            <a:r>
              <a:rPr lang="en-US" sz="3200" b="1" dirty="0" smtClean="0"/>
              <a:t>.”</a:t>
            </a:r>
            <a:r>
              <a:rPr lang="en-US" sz="3200" dirty="0" smtClean="0"/>
              <a:t> </a:t>
            </a:r>
            <a:r>
              <a:rPr lang="en-US" sz="1200" dirty="0" smtClean="0"/>
              <a:t>Kevin Madigan , PwC (Towers Watson)</a:t>
            </a:r>
            <a:endParaRPr lang="en-US" sz="1200" dirty="0"/>
          </a:p>
          <a:p>
            <a:endParaRPr lang="en-US" sz="3200" b="1" dirty="0" smtClean="0"/>
          </a:p>
          <a:p>
            <a:r>
              <a:rPr lang="en-US" sz="3200" b="1" dirty="0" smtClean="0"/>
              <a:t>Knowing the math won</a:t>
            </a:r>
            <a:r>
              <a:rPr lang="fr-FR" sz="3200" b="1" dirty="0" smtClean="0"/>
              <a:t>’</a:t>
            </a:r>
            <a:r>
              <a:rPr lang="en-US" sz="3200" b="1" dirty="0" smtClean="0"/>
              <a:t>t do it for you: models are “tools” </a:t>
            </a:r>
            <a:r>
              <a:rPr lang="en-US" sz="3200" b="1" dirty="0" smtClean="0">
                <a:sym typeface="Wingdings"/>
              </a:rPr>
              <a:t> nothing more.</a:t>
            </a:r>
            <a:endParaRPr lang="en-US" sz="3200" b="1" dirty="0"/>
          </a:p>
        </p:txBody>
      </p:sp>
    </p:spTree>
    <p:extLst>
      <p:ext uri="{BB962C8B-B14F-4D97-AF65-F5344CB8AC3E}">
        <p14:creationId xmlns:p14="http://schemas.microsoft.com/office/powerpoint/2010/main" val="266019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Wow!!!!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“Nobody </a:t>
            </a:r>
            <a:r>
              <a:rPr lang="en-US" sz="2800" dirty="0"/>
              <a:t>is making any decisions today that are much </a:t>
            </a:r>
            <a:r>
              <a:rPr lang="en-US" sz="2800" dirty="0" smtClean="0"/>
              <a:t>different </a:t>
            </a:r>
            <a:r>
              <a:rPr lang="en-US" sz="2800" dirty="0"/>
              <a:t>than they were making 100 years ago or 50 years ago, including in the insurance industry</a:t>
            </a:r>
            <a:r>
              <a:rPr lang="en-US" sz="2800" dirty="0" smtClean="0"/>
              <a:t>.” </a:t>
            </a:r>
            <a:r>
              <a:rPr lang="en-US" sz="1200" dirty="0" smtClean="0"/>
              <a:t>Kevin Madigan</a:t>
            </a:r>
            <a:endParaRPr lang="en-US" sz="2800" dirty="0" smtClean="0"/>
          </a:p>
          <a:p>
            <a:endParaRPr lang="en-US" sz="2800" dirty="0"/>
          </a:p>
          <a:p>
            <a:r>
              <a:rPr lang="en-US" sz="2800" dirty="0" smtClean="0"/>
              <a:t>“How </a:t>
            </a:r>
            <a:r>
              <a:rPr lang="en-US" sz="2800" dirty="0"/>
              <a:t>did you make it before you had fancy computer models? So why throw all those other tools away? It’s not like those tools aren’t any good. It’s that these models just give you even more tools</a:t>
            </a:r>
            <a:r>
              <a:rPr lang="en-US" sz="2800" dirty="0" smtClean="0"/>
              <a:t>.” </a:t>
            </a:r>
            <a:r>
              <a:rPr lang="en-US" sz="1200" dirty="0" smtClean="0"/>
              <a:t>Kevin Madigan</a:t>
            </a:r>
            <a:endParaRPr lang="en-US" sz="2800" dirty="0"/>
          </a:p>
          <a:p>
            <a:endParaRPr lang="en-US" dirty="0"/>
          </a:p>
        </p:txBody>
      </p:sp>
    </p:spTree>
    <p:extLst>
      <p:ext uri="{BB962C8B-B14F-4D97-AF65-F5344CB8AC3E}">
        <p14:creationId xmlns:p14="http://schemas.microsoft.com/office/powerpoint/2010/main" val="18109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My View: The ‘Anthropological’ Corporation (organization).</a:t>
            </a:r>
            <a:endParaRPr lang="en-US" sz="4400" dirty="0"/>
          </a:p>
        </p:txBody>
      </p:sp>
      <p:sp>
        <p:nvSpPr>
          <p:cNvPr id="3" name="Content Placeholder 2"/>
          <p:cNvSpPr>
            <a:spLocks noGrp="1"/>
          </p:cNvSpPr>
          <p:nvPr>
            <p:ph idx="1"/>
          </p:nvPr>
        </p:nvSpPr>
        <p:spPr/>
        <p:txBody>
          <a:bodyPr/>
          <a:lstStyle/>
          <a:p>
            <a:r>
              <a:rPr lang="en-US" dirty="0" smtClean="0"/>
              <a:t>The change, hazards and risks you are seeing are </a:t>
            </a:r>
            <a:r>
              <a:rPr lang="en-US" u="sng" dirty="0" smtClean="0"/>
              <a:t>NOT</a:t>
            </a:r>
            <a:r>
              <a:rPr lang="en-US" dirty="0" smtClean="0"/>
              <a:t> 20</a:t>
            </a:r>
            <a:r>
              <a:rPr lang="en-US" baseline="30000" dirty="0" smtClean="0"/>
              <a:t>th</a:t>
            </a:r>
            <a:r>
              <a:rPr lang="en-US" dirty="0" smtClean="0"/>
              <a:t> Century “normal” </a:t>
            </a:r>
            <a:r>
              <a:rPr lang="en-US" dirty="0" smtClean="0">
                <a:sym typeface="Wingdings"/>
              </a:rPr>
              <a:t> </a:t>
            </a:r>
            <a:r>
              <a:rPr lang="en-US" b="1" dirty="0" smtClean="0">
                <a:sym typeface="Wingdings"/>
              </a:rPr>
              <a:t>Forecasting Crises.</a:t>
            </a:r>
          </a:p>
          <a:p>
            <a:pPr marL="0" indent="0">
              <a:buNone/>
            </a:pPr>
            <a:endParaRPr lang="en-US" b="1" dirty="0">
              <a:sym typeface="Wingdings"/>
            </a:endParaRPr>
          </a:p>
          <a:p>
            <a:r>
              <a:rPr lang="en-US" dirty="0" smtClean="0">
                <a:sym typeface="Wingdings"/>
              </a:rPr>
              <a:t>For many key technological firms, between 10% and 35% of senior manager time is now spent on “community relations” hazard management issues  </a:t>
            </a:r>
            <a:r>
              <a:rPr lang="en-US" b="1" dirty="0" smtClean="0">
                <a:sym typeface="Wingdings"/>
              </a:rPr>
              <a:t>Costing billions and failed projects globally.</a:t>
            </a:r>
          </a:p>
          <a:p>
            <a:endParaRPr lang="en-US" b="1" dirty="0">
              <a:sym typeface="Wingdings"/>
            </a:endParaRPr>
          </a:p>
          <a:p>
            <a:r>
              <a:rPr lang="en-US" dirty="0" smtClean="0">
                <a:sym typeface="Wingdings"/>
              </a:rPr>
              <a:t>The military and intelligence communities have the tech  </a:t>
            </a:r>
            <a:r>
              <a:rPr lang="en-US" b="1" dirty="0" smtClean="0">
                <a:sym typeface="Wingdings"/>
              </a:rPr>
              <a:t>They admit they lack the understanding.</a:t>
            </a:r>
          </a:p>
          <a:p>
            <a:endParaRPr lang="en-US" b="1" dirty="0">
              <a:sym typeface="Wingdings"/>
            </a:endParaRPr>
          </a:p>
          <a:p>
            <a:endParaRPr lang="en-US" dirty="0"/>
          </a:p>
        </p:txBody>
      </p:sp>
    </p:spTree>
    <p:extLst>
      <p:ext uri="{BB962C8B-B14F-4D97-AF65-F5344CB8AC3E}">
        <p14:creationId xmlns:p14="http://schemas.microsoft.com/office/powerpoint/2010/main" val="54785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World Are You In?</a:t>
            </a:r>
            <a:endParaRPr lang="en-US" dirty="0"/>
          </a:p>
        </p:txBody>
      </p:sp>
      <p:sp>
        <p:nvSpPr>
          <p:cNvPr id="3" name="Content Placeholder 2"/>
          <p:cNvSpPr>
            <a:spLocks noGrp="1"/>
          </p:cNvSpPr>
          <p:nvPr>
            <p:ph idx="1"/>
          </p:nvPr>
        </p:nvSpPr>
        <p:spPr/>
        <p:txBody>
          <a:bodyPr>
            <a:normAutofit lnSpcReduction="10000"/>
          </a:bodyPr>
          <a:lstStyle/>
          <a:p>
            <a:r>
              <a:rPr lang="en-US" dirty="0">
                <a:sym typeface="Wingdings"/>
              </a:rPr>
              <a:t>It is 2015 and we are at ‘war’ with various tribes, ethnic nations and a caliphate: </a:t>
            </a:r>
            <a:r>
              <a:rPr lang="en-US" b="1" dirty="0" smtClean="0">
                <a:sym typeface="Wingdings"/>
              </a:rPr>
              <a:t>And </a:t>
            </a:r>
            <a:r>
              <a:rPr lang="en-US" b="1" dirty="0">
                <a:sym typeface="Wingdings"/>
              </a:rPr>
              <a:t>not winning</a:t>
            </a:r>
            <a:r>
              <a:rPr lang="en-US" b="1" dirty="0" smtClean="0">
                <a:sym typeface="Wingdings"/>
              </a:rPr>
              <a:t>.</a:t>
            </a:r>
          </a:p>
          <a:p>
            <a:endParaRPr lang="en-US" b="1" dirty="0">
              <a:sym typeface="Wingdings"/>
            </a:endParaRPr>
          </a:p>
          <a:p>
            <a:r>
              <a:rPr lang="en-US" dirty="0" smtClean="0">
                <a:sym typeface="Wingdings"/>
              </a:rPr>
              <a:t>The global economy and many societies are a mess, and not finding “normal” solutions  </a:t>
            </a:r>
            <a:r>
              <a:rPr lang="en-US" b="1" dirty="0" smtClean="0">
                <a:sym typeface="Wingdings"/>
              </a:rPr>
              <a:t>Why?</a:t>
            </a:r>
          </a:p>
          <a:p>
            <a:endParaRPr lang="en-US" b="1" dirty="0">
              <a:sym typeface="Wingdings"/>
            </a:endParaRPr>
          </a:p>
          <a:p>
            <a:r>
              <a:rPr lang="en-US" dirty="0" smtClean="0">
                <a:sym typeface="Wingdings"/>
              </a:rPr>
              <a:t>One of the best selling books of the decade is Capital in the 21</a:t>
            </a:r>
            <a:r>
              <a:rPr lang="en-US" baseline="30000" dirty="0" smtClean="0">
                <a:sym typeface="Wingdings"/>
              </a:rPr>
              <a:t>st</a:t>
            </a:r>
            <a:r>
              <a:rPr lang="en-US" dirty="0" smtClean="0">
                <a:sym typeface="Wingdings"/>
              </a:rPr>
              <a:t> Century.  </a:t>
            </a:r>
            <a:r>
              <a:rPr lang="en-US" b="1" dirty="0" smtClean="0">
                <a:sym typeface="Wingdings"/>
              </a:rPr>
              <a:t>Income inequality.</a:t>
            </a:r>
          </a:p>
          <a:p>
            <a:endParaRPr lang="en-US" b="1" dirty="0">
              <a:sym typeface="Wingdings"/>
            </a:endParaRPr>
          </a:p>
          <a:p>
            <a:r>
              <a:rPr lang="en-US" dirty="0" smtClean="0">
                <a:sym typeface="Wingdings"/>
              </a:rPr>
              <a:t>A socialist, Donald Trump and a BLACK REPUBLICAN are among the leading Presidential candidates in the USA; etc., etc.</a:t>
            </a:r>
            <a:endParaRPr lang="en-US" dirty="0">
              <a:sym typeface="Wingdings"/>
            </a:endParaRPr>
          </a:p>
          <a:p>
            <a:endParaRPr lang="en-US" dirty="0"/>
          </a:p>
        </p:txBody>
      </p:sp>
    </p:spTree>
    <p:extLst>
      <p:ext uri="{BB962C8B-B14F-4D97-AF65-F5344CB8AC3E}">
        <p14:creationId xmlns:p14="http://schemas.microsoft.com/office/powerpoint/2010/main" val="48602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Know ALL method limits </a:t>
            </a:r>
            <a:endParaRPr lang="en-US" dirty="0"/>
          </a:p>
        </p:txBody>
      </p:sp>
      <p:sp>
        <p:nvSpPr>
          <p:cNvPr id="3" name="Content Placeholder 2"/>
          <p:cNvSpPr>
            <a:spLocks noGrp="1"/>
          </p:cNvSpPr>
          <p:nvPr>
            <p:ph idx="1"/>
          </p:nvPr>
        </p:nvSpPr>
        <p:spPr/>
        <p:txBody>
          <a:bodyPr/>
          <a:lstStyle/>
          <a:p>
            <a:r>
              <a:rPr lang="en-US" dirty="0" smtClean="0"/>
              <a:t>“Not to put too fine a point in it, one could say that the real picture consists in nothing but exceptions to the rule.” </a:t>
            </a:r>
            <a:r>
              <a:rPr lang="en-US" sz="1200" dirty="0" smtClean="0"/>
              <a:t>Carl</a:t>
            </a:r>
            <a:r>
              <a:rPr lang="en-US" dirty="0" smtClean="0"/>
              <a:t> </a:t>
            </a:r>
            <a:r>
              <a:rPr lang="en-US" sz="1200" dirty="0" smtClean="0"/>
              <a:t>Jung</a:t>
            </a:r>
          </a:p>
          <a:p>
            <a:endParaRPr lang="en-US" sz="1200" dirty="0"/>
          </a:p>
          <a:p>
            <a:r>
              <a:rPr lang="en-US" dirty="0" smtClean="0"/>
              <a:t>“All models (all methods) are wrong” </a:t>
            </a:r>
            <a:r>
              <a:rPr lang="en-US" sz="1200" dirty="0" err="1" smtClean="0"/>
              <a:t>Frans</a:t>
            </a:r>
            <a:r>
              <a:rPr lang="en-US" sz="1200" dirty="0" smtClean="0"/>
              <a:t> </a:t>
            </a:r>
            <a:r>
              <a:rPr lang="en-US" sz="1200" dirty="0" err="1" smtClean="0"/>
              <a:t>Valk</a:t>
            </a:r>
            <a:r>
              <a:rPr lang="en-US" sz="1200" dirty="0" smtClean="0"/>
              <a:t>, GE</a:t>
            </a:r>
            <a:r>
              <a:rPr lang="en-US" dirty="0" smtClean="0"/>
              <a:t> </a:t>
            </a:r>
            <a:r>
              <a:rPr lang="en-US" dirty="0" smtClean="0">
                <a:sym typeface="Wingdings"/>
              </a:rPr>
              <a:t> “They are not the world.” </a:t>
            </a:r>
            <a:r>
              <a:rPr lang="en-US" sz="1200" dirty="0" err="1" smtClean="0">
                <a:sym typeface="Wingdings"/>
              </a:rPr>
              <a:t>Derman</a:t>
            </a:r>
            <a:r>
              <a:rPr lang="en-US" sz="1200" dirty="0" smtClean="0">
                <a:sym typeface="Wingdings"/>
              </a:rPr>
              <a:t> and Wilmot</a:t>
            </a:r>
            <a:r>
              <a:rPr lang="en-US" dirty="0" smtClean="0">
                <a:sym typeface="Wingdings"/>
              </a:rPr>
              <a:t>  </a:t>
            </a:r>
            <a:r>
              <a:rPr lang="en-US" b="1" dirty="0">
                <a:sym typeface="Wingdings"/>
              </a:rPr>
              <a:t>Harness </a:t>
            </a:r>
            <a:r>
              <a:rPr lang="en-US" b="1" dirty="0" smtClean="0">
                <a:sym typeface="Wingdings"/>
              </a:rPr>
              <a:t>their usefulness </a:t>
            </a:r>
            <a:r>
              <a:rPr lang="en-US" b="1" dirty="0">
                <a:sym typeface="Wingdings"/>
              </a:rPr>
              <a:t>despite (model) assumptions</a:t>
            </a:r>
            <a:r>
              <a:rPr lang="en-US" sz="1200" b="1" dirty="0">
                <a:sym typeface="Wingdings"/>
              </a:rPr>
              <a:t> </a:t>
            </a:r>
            <a:r>
              <a:rPr lang="en-US" sz="800" b="1" dirty="0">
                <a:sym typeface="Wingdings"/>
              </a:rPr>
              <a:t>Madigan</a:t>
            </a:r>
            <a:r>
              <a:rPr lang="en-US" sz="1200" b="1" dirty="0">
                <a:sym typeface="Wingdings"/>
              </a:rPr>
              <a:t> </a:t>
            </a:r>
            <a:endParaRPr lang="en-US" sz="1200" dirty="0" smtClean="0">
              <a:sym typeface="Wingdings"/>
            </a:endParaRPr>
          </a:p>
          <a:p>
            <a:endParaRPr lang="en-US" sz="1200" dirty="0">
              <a:sym typeface="Wingdings"/>
            </a:endParaRPr>
          </a:p>
          <a:p>
            <a:r>
              <a:rPr lang="en-US" b="1" dirty="0" smtClean="0">
                <a:sym typeface="Wingdings"/>
              </a:rPr>
              <a:t>“The level of healthy skepticism towards their (model’s) results is decreasing” </a:t>
            </a:r>
            <a:r>
              <a:rPr lang="en-US" sz="1200" dirty="0" smtClean="0">
                <a:sym typeface="Wingdings"/>
              </a:rPr>
              <a:t>Kevin Madigan</a:t>
            </a:r>
            <a:endParaRPr lang="en-US" dirty="0" smtClean="0">
              <a:sym typeface="Wingdings"/>
            </a:endParaRPr>
          </a:p>
          <a:p>
            <a:endParaRPr lang="en-US" dirty="0">
              <a:sym typeface="Wingdings"/>
            </a:endParaRPr>
          </a:p>
          <a:p>
            <a:endParaRPr lang="en-US" dirty="0" smtClean="0">
              <a:sym typeface="Wingdings"/>
            </a:endParaRPr>
          </a:p>
          <a:p>
            <a:endParaRPr lang="en-US" dirty="0">
              <a:sym typeface="Wingdings"/>
            </a:endParaRPr>
          </a:p>
          <a:p>
            <a:endParaRPr lang="en-US" dirty="0" smtClean="0"/>
          </a:p>
          <a:p>
            <a:endParaRPr lang="en-US" sz="1200" dirty="0"/>
          </a:p>
          <a:p>
            <a:endParaRPr lang="en-US" dirty="0"/>
          </a:p>
        </p:txBody>
      </p:sp>
    </p:spTree>
    <p:extLst>
      <p:ext uri="{BB962C8B-B14F-4D97-AF65-F5344CB8AC3E}">
        <p14:creationId xmlns:p14="http://schemas.microsoft.com/office/powerpoint/2010/main" val="183585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Repeating Myself: </a:t>
            </a:r>
            <a:br>
              <a:rPr lang="en-US" dirty="0" smtClean="0"/>
            </a:br>
            <a:r>
              <a:rPr lang="en-US" dirty="0" smtClean="0"/>
              <a:t>Top Practitioners… </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Are “</a:t>
            </a:r>
            <a:r>
              <a:rPr lang="en-US" sz="2800" dirty="0" err="1" smtClean="0"/>
              <a:t>patternists</a:t>
            </a:r>
            <a:r>
              <a:rPr lang="en-US" sz="2800" dirty="0" smtClean="0"/>
              <a:t>”…Hence are entangled and embedded “generalists.” </a:t>
            </a:r>
            <a:r>
              <a:rPr lang="en-US" sz="2800" dirty="0" smtClean="0">
                <a:sym typeface="Wingdings"/>
              </a:rPr>
              <a:t> </a:t>
            </a:r>
            <a:r>
              <a:rPr lang="en-US" sz="2800" b="1" dirty="0" smtClean="0">
                <a:sym typeface="Wingdings"/>
              </a:rPr>
              <a:t>See the story.</a:t>
            </a:r>
            <a:endParaRPr lang="en-US" sz="2800" b="1" dirty="0" smtClean="0"/>
          </a:p>
          <a:p>
            <a:endParaRPr lang="en-US" sz="2800" dirty="0"/>
          </a:p>
          <a:p>
            <a:r>
              <a:rPr lang="en-US" sz="2800" dirty="0" smtClean="0"/>
              <a:t>Use multiple methods and approaches.</a:t>
            </a:r>
          </a:p>
          <a:p>
            <a:endParaRPr lang="en-US" sz="2800" dirty="0"/>
          </a:p>
          <a:p>
            <a:r>
              <a:rPr lang="en-US" sz="2800" dirty="0"/>
              <a:t>Have </a:t>
            </a:r>
            <a:r>
              <a:rPr lang="en-US" sz="2800" dirty="0" smtClean="0"/>
              <a:t>“knowledge </a:t>
            </a:r>
            <a:r>
              <a:rPr lang="en-US" sz="2800" dirty="0"/>
              <a:t>of the board</a:t>
            </a:r>
            <a:r>
              <a:rPr lang="en-US" sz="2800" dirty="0" smtClean="0"/>
              <a:t>.” </a:t>
            </a:r>
            <a:r>
              <a:rPr lang="en-US" sz="1200" dirty="0" err="1" smtClean="0"/>
              <a:t>Kahneman</a:t>
            </a:r>
            <a:endParaRPr lang="en-US" sz="2800" dirty="0" smtClean="0"/>
          </a:p>
          <a:p>
            <a:endParaRPr lang="en-US" sz="2800" dirty="0"/>
          </a:p>
          <a:p>
            <a:r>
              <a:rPr lang="en-US" sz="2800" dirty="0" smtClean="0"/>
              <a:t>Are synthesizers </a:t>
            </a:r>
            <a:r>
              <a:rPr lang="en-US" sz="2800" dirty="0" smtClean="0">
                <a:sym typeface="Wingdings"/>
              </a:rPr>
              <a:t> Achieve TRUE fusion.</a:t>
            </a:r>
            <a:endParaRPr lang="en-US" sz="2800" dirty="0" smtClean="0"/>
          </a:p>
          <a:p>
            <a:pPr marL="0" indent="0">
              <a:buNone/>
            </a:pPr>
            <a:endParaRPr lang="en-US" sz="2800" dirty="0"/>
          </a:p>
          <a:p>
            <a:r>
              <a:rPr lang="en-US" sz="2800" dirty="0" smtClean="0"/>
              <a:t>See </a:t>
            </a:r>
            <a:r>
              <a:rPr lang="en-US" sz="2800" b="1" dirty="0" smtClean="0"/>
              <a:t>“what can and cannot be.” </a:t>
            </a:r>
            <a:r>
              <a:rPr lang="en-US" sz="1200" dirty="0" smtClean="0"/>
              <a:t>Berlin</a:t>
            </a:r>
            <a:endParaRPr lang="en-US" sz="2800" dirty="0" smtClean="0"/>
          </a:p>
          <a:p>
            <a:endParaRPr lang="en-US" dirty="0"/>
          </a:p>
          <a:p>
            <a:endParaRPr lang="en-US" dirty="0"/>
          </a:p>
        </p:txBody>
      </p:sp>
    </p:spTree>
    <p:extLst>
      <p:ext uri="{BB962C8B-B14F-4D97-AF65-F5344CB8AC3E}">
        <p14:creationId xmlns:p14="http://schemas.microsoft.com/office/powerpoint/2010/main" val="58359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MINDSET ON THIS:</a:t>
            </a:r>
            <a:endParaRPr lang="en-US" dirty="0"/>
          </a:p>
        </p:txBody>
      </p:sp>
      <p:sp>
        <p:nvSpPr>
          <p:cNvPr id="3" name="Content Placeholder 2"/>
          <p:cNvSpPr>
            <a:spLocks noGrp="1"/>
          </p:cNvSpPr>
          <p:nvPr>
            <p:ph idx="1"/>
          </p:nvPr>
        </p:nvSpPr>
        <p:spPr/>
        <p:txBody>
          <a:bodyPr>
            <a:noAutofit/>
          </a:bodyPr>
          <a:lstStyle/>
          <a:p>
            <a:r>
              <a:rPr lang="en-US" sz="3600" dirty="0"/>
              <a:t>N</a:t>
            </a:r>
            <a:r>
              <a:rPr lang="en-US" sz="3600" dirty="0" smtClean="0"/>
              <a:t>othing </a:t>
            </a:r>
            <a:r>
              <a:rPr lang="en-US" sz="3600" dirty="0"/>
              <a:t>I</a:t>
            </a:r>
            <a:r>
              <a:rPr lang="en-US" sz="3600" dirty="0" smtClean="0"/>
              <a:t> hope to convey is meant to minimize the value of advances in </a:t>
            </a:r>
            <a:r>
              <a:rPr lang="en-US" sz="3600" dirty="0" err="1" smtClean="0"/>
              <a:t>arithmetics</a:t>
            </a:r>
            <a:r>
              <a:rPr lang="en-US" sz="3600" dirty="0" smtClean="0"/>
              <a:t>, technology, or devalue the skills of people excellent in using them…. </a:t>
            </a:r>
            <a:r>
              <a:rPr lang="en-US" sz="3600" b="1" dirty="0" smtClean="0"/>
              <a:t>But…</a:t>
            </a:r>
          </a:p>
          <a:p>
            <a:r>
              <a:rPr lang="en-US" sz="3600" b="1" dirty="0" smtClean="0"/>
              <a:t>‘Humane’ skill - entangled contextual judgment – is a key to real insight/foresight improvement.</a:t>
            </a:r>
            <a:endParaRPr lang="en-US" sz="3600" b="1" dirty="0"/>
          </a:p>
        </p:txBody>
      </p:sp>
    </p:spTree>
    <p:extLst>
      <p:ext uri="{BB962C8B-B14F-4D97-AF65-F5344CB8AC3E}">
        <p14:creationId xmlns:p14="http://schemas.microsoft.com/office/powerpoint/2010/main" val="350238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MINDSET ON THIS (2)</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If each method is a BIASED tool</a:t>
            </a:r>
            <a:r>
              <a:rPr lang="en-US" sz="2800" dirty="0" smtClean="0">
                <a:sym typeface="Wingdings"/>
              </a:rPr>
              <a:t> </a:t>
            </a:r>
            <a:r>
              <a:rPr lang="en-US" sz="2800" b="1" dirty="0" smtClean="0">
                <a:sym typeface="Wingdings"/>
              </a:rPr>
              <a:t>Leverage this in useful ways</a:t>
            </a:r>
            <a:r>
              <a:rPr lang="en-US" sz="2800" dirty="0" smtClean="0">
                <a:sym typeface="Wingdings"/>
              </a:rPr>
              <a:t> Crisis Emergence </a:t>
            </a:r>
            <a:r>
              <a:rPr lang="en-US" sz="1200" dirty="0" smtClean="0">
                <a:sym typeface="Wingdings"/>
              </a:rPr>
              <a:t>(Werther 2013)</a:t>
            </a:r>
          </a:p>
          <a:p>
            <a:endParaRPr lang="en-US" sz="1200" dirty="0">
              <a:sym typeface="Wingdings"/>
            </a:endParaRPr>
          </a:p>
          <a:p>
            <a:r>
              <a:rPr lang="en-US" sz="2800" dirty="0" smtClean="0">
                <a:sym typeface="Wingdings"/>
              </a:rPr>
              <a:t>If each social system is a BIASED solution set  Understand its contextually unique ways  </a:t>
            </a:r>
            <a:r>
              <a:rPr lang="en-US" sz="2800" b="1" dirty="0" smtClean="0">
                <a:sym typeface="Wingdings"/>
              </a:rPr>
              <a:t>Profiling </a:t>
            </a:r>
            <a:r>
              <a:rPr lang="en-US" sz="2800" b="1" u="sng" dirty="0" smtClean="0">
                <a:sym typeface="Wingdings"/>
              </a:rPr>
              <a:t>change processes</a:t>
            </a:r>
            <a:r>
              <a:rPr lang="en-US" sz="2800" b="1" dirty="0" smtClean="0">
                <a:sym typeface="Wingdings"/>
              </a:rPr>
              <a:t> approach.</a:t>
            </a:r>
          </a:p>
          <a:p>
            <a:endParaRPr lang="en-US" sz="2800" dirty="0">
              <a:sym typeface="Wingdings"/>
            </a:endParaRPr>
          </a:p>
          <a:p>
            <a:r>
              <a:rPr lang="en-US" sz="2800" dirty="0" smtClean="0">
                <a:sym typeface="Wingdings"/>
              </a:rPr>
              <a:t>If context matters (as does the </a:t>
            </a:r>
            <a:r>
              <a:rPr lang="en-US" sz="2800" u="sng" dirty="0" smtClean="0">
                <a:sym typeface="Wingdings"/>
              </a:rPr>
              <a:t>way</a:t>
            </a:r>
            <a:r>
              <a:rPr lang="en-US" sz="2800" dirty="0" smtClean="0">
                <a:sym typeface="Wingdings"/>
              </a:rPr>
              <a:t> (path) by which solutions are uniquely pursued)  </a:t>
            </a:r>
            <a:r>
              <a:rPr lang="en-US" sz="2800" b="1" dirty="0" smtClean="0">
                <a:sym typeface="Wingdings"/>
              </a:rPr>
              <a:t>Then the real goal is to see and foresee the “play.” </a:t>
            </a:r>
            <a:r>
              <a:rPr lang="en-US" sz="1200" dirty="0" smtClean="0">
                <a:sym typeface="Wingdings"/>
              </a:rPr>
              <a:t>P.S. Wells.</a:t>
            </a:r>
          </a:p>
          <a:p>
            <a:endParaRPr lang="en-US" sz="2800" dirty="0">
              <a:sym typeface="Wingdings"/>
            </a:endParaRPr>
          </a:p>
          <a:p>
            <a:r>
              <a:rPr lang="en-US" sz="2800" dirty="0" smtClean="0">
                <a:sym typeface="Wingdings"/>
              </a:rPr>
              <a:t>No Machine can yet parse this difficult terrain. </a:t>
            </a:r>
            <a:r>
              <a:rPr lang="en-US" sz="2800" b="1" u="sng" dirty="0" smtClean="0">
                <a:sym typeface="Wingdings"/>
              </a:rPr>
              <a:t>How do some experts do it?</a:t>
            </a:r>
          </a:p>
          <a:p>
            <a:endParaRPr lang="en-US" sz="2800" dirty="0">
              <a:sym typeface="Wingdings"/>
            </a:endParaRPr>
          </a:p>
          <a:p>
            <a:endParaRPr lang="en-US" sz="1200" dirty="0" smtClean="0"/>
          </a:p>
          <a:p>
            <a:endParaRPr lang="en-US" dirty="0"/>
          </a:p>
          <a:p>
            <a:endParaRPr lang="en-US" dirty="0"/>
          </a:p>
        </p:txBody>
      </p:sp>
    </p:spTree>
    <p:extLst>
      <p:ext uri="{BB962C8B-B14F-4D97-AF65-F5344CB8AC3E}">
        <p14:creationId xmlns:p14="http://schemas.microsoft.com/office/powerpoint/2010/main" val="234576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effectLst/>
              </a:rPr>
              <a:t>W</a:t>
            </a:r>
            <a:r>
              <a:rPr lang="en-US" sz="2800" b="1" dirty="0" smtClean="0">
                <a:effectLst/>
              </a:rPr>
              <a:t>hat </a:t>
            </a:r>
            <a:r>
              <a:rPr lang="en-US" sz="2800" b="1" dirty="0">
                <a:effectLst/>
              </a:rPr>
              <a:t>kind of analyst is needed for the </a:t>
            </a:r>
            <a:r>
              <a:rPr lang="en-US" sz="2800" b="1" dirty="0" smtClean="0">
                <a:effectLst/>
              </a:rPr>
              <a:t>future?</a:t>
            </a:r>
            <a:br>
              <a:rPr lang="en-US" sz="2800" b="1" dirty="0" smtClean="0">
                <a:effectLst/>
              </a:rPr>
            </a:br>
            <a:r>
              <a:rPr lang="en-US" sz="2800" b="1" dirty="0" smtClean="0">
                <a:effectLst/>
              </a:rPr>
              <a:t>The need </a:t>
            </a:r>
            <a:r>
              <a:rPr lang="en-US" sz="2800" b="1" dirty="0">
                <a:effectLst/>
              </a:rPr>
              <a:t>is well beyond number crunching</a:t>
            </a:r>
            <a:r>
              <a:rPr lang="en-US" sz="2800" b="1" dirty="0" smtClean="0">
                <a:effectLst/>
              </a:rPr>
              <a:t>.</a:t>
            </a:r>
            <a:endParaRPr lang="en-US" sz="2800" b="1" dirty="0"/>
          </a:p>
        </p:txBody>
      </p:sp>
      <p:sp>
        <p:nvSpPr>
          <p:cNvPr id="7" name="Text Placeholder 6"/>
          <p:cNvSpPr>
            <a:spLocks noGrp="1"/>
          </p:cNvSpPr>
          <p:nvPr>
            <p:ph type="body" idx="1"/>
          </p:nvPr>
        </p:nvSpPr>
        <p:spPr/>
        <p:txBody>
          <a:bodyPr/>
          <a:lstStyle/>
          <a:p>
            <a:r>
              <a:rPr lang="en-US" dirty="0" smtClean="0"/>
              <a:t>DATA</a:t>
            </a:r>
            <a:endParaRPr lang="en-US" dirty="0"/>
          </a:p>
        </p:txBody>
      </p:sp>
      <p:sp>
        <p:nvSpPr>
          <p:cNvPr id="8" name="Text Placeholder 7"/>
          <p:cNvSpPr>
            <a:spLocks noGrp="1"/>
          </p:cNvSpPr>
          <p:nvPr>
            <p:ph type="body" sz="quarter" idx="3"/>
          </p:nvPr>
        </p:nvSpPr>
        <p:spPr/>
        <p:txBody>
          <a:bodyPr/>
          <a:lstStyle/>
          <a:p>
            <a:r>
              <a:rPr lang="en-US" dirty="0" smtClean="0"/>
              <a:t>BETTER DATA?</a:t>
            </a:r>
            <a:endParaRPr lang="en-US" dirty="0"/>
          </a:p>
        </p:txBody>
      </p:sp>
      <p:pic>
        <p:nvPicPr>
          <p:cNvPr id="11" name="Content Placeholder 10" descr="SAND PILE.jpg"/>
          <p:cNvPicPr>
            <a:picLocks noGrp="1" noChangeAspect="1"/>
          </p:cNvPicPr>
          <p:nvPr>
            <p:ph sz="quarter" idx="13"/>
          </p:nvPr>
        </p:nvPicPr>
        <p:blipFill>
          <a:blip r:embed="rId2">
            <a:extLst>
              <a:ext uri="{28A0092B-C50C-407E-A947-70E740481C1C}">
                <a14:useLocalDpi xmlns:a14="http://schemas.microsoft.com/office/drawing/2010/main" val="0"/>
              </a:ext>
            </a:extLst>
          </a:blip>
          <a:srcRect l="20305" r="20305"/>
          <a:stretch>
            <a:fillRect/>
          </a:stretch>
        </p:blipFill>
        <p:spPr/>
      </p:pic>
      <p:pic>
        <p:nvPicPr>
          <p:cNvPr id="12" name="Content Placeholder 11" descr="SAND DUNES.jpg"/>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l="15464" r="15464"/>
          <a:stretch>
            <a:fillRect/>
          </a:stretch>
        </p:blipFill>
        <p:spPr/>
      </p:pic>
    </p:spTree>
    <p:extLst>
      <p:ext uri="{BB962C8B-B14F-4D97-AF65-F5344CB8AC3E}">
        <p14:creationId xmlns:p14="http://schemas.microsoft.com/office/powerpoint/2010/main" val="3676823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“String”</a:t>
            </a:r>
            <a:endParaRPr lang="en-US" dirty="0"/>
          </a:p>
        </p:txBody>
      </p:sp>
      <p:sp>
        <p:nvSpPr>
          <p:cNvPr id="3" name="Content Placeholder 2"/>
          <p:cNvSpPr>
            <a:spLocks noGrp="1"/>
          </p:cNvSpPr>
          <p:nvPr>
            <p:ph idx="1"/>
          </p:nvPr>
        </p:nvSpPr>
        <p:spPr/>
        <p:txBody>
          <a:bodyPr>
            <a:normAutofit lnSpcReduction="10000"/>
          </a:bodyPr>
          <a:lstStyle/>
          <a:p>
            <a:r>
              <a:rPr lang="en-US" dirty="0" smtClean="0"/>
              <a:t>Societal systems are not random or atomized </a:t>
            </a:r>
            <a:r>
              <a:rPr lang="en-US" dirty="0" smtClean="0">
                <a:sym typeface="Wingdings"/>
              </a:rPr>
              <a:t> </a:t>
            </a:r>
            <a:r>
              <a:rPr lang="en-US" b="1" dirty="0" smtClean="0"/>
              <a:t>What are the meta rules? Architectures? Styles?</a:t>
            </a:r>
          </a:p>
          <a:p>
            <a:endParaRPr lang="en-US" dirty="0"/>
          </a:p>
          <a:p>
            <a:r>
              <a:rPr lang="en-US" dirty="0" smtClean="0"/>
              <a:t>As specifically biased connected orders (syndromes) </a:t>
            </a:r>
            <a:r>
              <a:rPr lang="en-US" dirty="0" smtClean="0">
                <a:sym typeface="Wingdings"/>
              </a:rPr>
              <a:t> </a:t>
            </a:r>
            <a:r>
              <a:rPr lang="en-US" b="1" dirty="0" smtClean="0">
                <a:sym typeface="Wingdings"/>
              </a:rPr>
              <a:t>What are </a:t>
            </a:r>
            <a:r>
              <a:rPr lang="en-US" b="1" u="sng" dirty="0" smtClean="0">
                <a:sym typeface="Wingdings"/>
              </a:rPr>
              <a:t>THE</a:t>
            </a:r>
            <a:r>
              <a:rPr lang="en-US" b="1" dirty="0" smtClean="0">
                <a:sym typeface="Wingdings"/>
              </a:rPr>
              <a:t> styles of morphing </a:t>
            </a:r>
            <a:r>
              <a:rPr lang="en-US" b="1" dirty="0">
                <a:sym typeface="Wingdings"/>
              </a:rPr>
              <a:t>(</a:t>
            </a:r>
            <a:r>
              <a:rPr lang="en-US" b="1" dirty="0" smtClean="0">
                <a:sym typeface="Wingdings"/>
              </a:rPr>
              <a:t>shape shifting) during their change process?</a:t>
            </a:r>
            <a:endParaRPr lang="en-US" b="1" dirty="0" smtClean="0"/>
          </a:p>
          <a:p>
            <a:endParaRPr lang="en-US" dirty="0"/>
          </a:p>
          <a:p>
            <a:r>
              <a:rPr lang="en-US" b="1" dirty="0" smtClean="0"/>
              <a:t>As </a:t>
            </a:r>
            <a:r>
              <a:rPr lang="en-US" b="1" u="sng" dirty="0" smtClean="0"/>
              <a:t>which syndrome</a:t>
            </a:r>
            <a:r>
              <a:rPr lang="en-US" b="1" dirty="0" smtClean="0"/>
              <a:t> is it </a:t>
            </a:r>
            <a:r>
              <a:rPr lang="en-US" b="1" u="sng" dirty="0" smtClean="0"/>
              <a:t>now</a:t>
            </a:r>
            <a:r>
              <a:rPr lang="en-US" b="1" dirty="0" smtClean="0"/>
              <a:t> entangled (history)?</a:t>
            </a:r>
          </a:p>
          <a:p>
            <a:endParaRPr lang="en-US" b="1" dirty="0"/>
          </a:p>
          <a:p>
            <a:r>
              <a:rPr lang="en-US" b="1" dirty="0" smtClean="0"/>
              <a:t>What can this syndrome become or not become? </a:t>
            </a:r>
            <a:r>
              <a:rPr lang="en-US" b="1" dirty="0" smtClean="0">
                <a:sym typeface="Wingdings"/>
              </a:rPr>
              <a:t> </a:t>
            </a:r>
            <a:r>
              <a:rPr lang="en-US" b="1" dirty="0" smtClean="0"/>
              <a:t>Skepticism about Change.</a:t>
            </a:r>
          </a:p>
          <a:p>
            <a:endParaRPr lang="en-US" b="1" dirty="0"/>
          </a:p>
          <a:p>
            <a:endParaRPr lang="en-US" dirty="0"/>
          </a:p>
        </p:txBody>
      </p:sp>
    </p:spTree>
    <p:extLst>
      <p:ext uri="{BB962C8B-B14F-4D97-AF65-F5344CB8AC3E}">
        <p14:creationId xmlns:p14="http://schemas.microsoft.com/office/powerpoint/2010/main" val="321039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the Board</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dirty="0" smtClean="0"/>
              <a:t>Avoid Atomism </a:t>
            </a:r>
            <a:r>
              <a:rPr lang="en-US" dirty="0" smtClean="0">
                <a:sym typeface="Wingdings"/>
              </a:rPr>
              <a:t> </a:t>
            </a:r>
            <a:r>
              <a:rPr lang="en-US" b="1" dirty="0" err="1" smtClean="0">
                <a:sym typeface="Wingdings"/>
              </a:rPr>
              <a:t>Patternist</a:t>
            </a:r>
            <a:r>
              <a:rPr lang="en-US" b="1" dirty="0" smtClean="0">
                <a:sym typeface="Wingdings"/>
              </a:rPr>
              <a:t> &amp; Syndromes thinking</a:t>
            </a:r>
          </a:p>
          <a:p>
            <a:endParaRPr lang="en-US" dirty="0">
              <a:sym typeface="Wingdings"/>
            </a:endParaRPr>
          </a:p>
          <a:p>
            <a:r>
              <a:rPr lang="en-US" dirty="0" smtClean="0">
                <a:sym typeface="Wingdings"/>
              </a:rPr>
              <a:t>Knowledge that is Deep and Broad. </a:t>
            </a:r>
            <a:r>
              <a:rPr lang="en-US" b="1" dirty="0" smtClean="0">
                <a:sym typeface="Wingdings"/>
              </a:rPr>
              <a:t> Pursue </a:t>
            </a:r>
            <a:r>
              <a:rPr lang="en-US" b="1" dirty="0">
                <a:sym typeface="Wingdings"/>
              </a:rPr>
              <a:t>v</a:t>
            </a:r>
            <a:r>
              <a:rPr lang="en-US" b="1" dirty="0" smtClean="0">
                <a:sym typeface="Wingdings"/>
              </a:rPr>
              <a:t>aried rather than only specialized learning.</a:t>
            </a:r>
          </a:p>
          <a:p>
            <a:endParaRPr lang="en-US" dirty="0"/>
          </a:p>
          <a:p>
            <a:r>
              <a:rPr lang="en-US" dirty="0" smtClean="0"/>
              <a:t>Experiential knowledge </a:t>
            </a:r>
            <a:r>
              <a:rPr lang="en-US" dirty="0" smtClean="0">
                <a:sym typeface="Wingdings"/>
              </a:rPr>
              <a:t> many iterations of ‘instances.’  </a:t>
            </a:r>
            <a:r>
              <a:rPr lang="en-US" b="1" dirty="0" smtClean="0">
                <a:sym typeface="Wingdings"/>
              </a:rPr>
              <a:t>Beware of </a:t>
            </a:r>
            <a:r>
              <a:rPr lang="en-US" b="1" dirty="0">
                <a:sym typeface="Wingdings"/>
              </a:rPr>
              <a:t>q</a:t>
            </a:r>
            <a:r>
              <a:rPr lang="en-US" b="1" dirty="0" smtClean="0">
                <a:sym typeface="Wingdings"/>
              </a:rPr>
              <a:t>ualitative shifts.</a:t>
            </a:r>
          </a:p>
          <a:p>
            <a:endParaRPr lang="en-US" dirty="0">
              <a:sym typeface="Wingdings"/>
            </a:endParaRPr>
          </a:p>
          <a:p>
            <a:r>
              <a:rPr lang="en-US" dirty="0" smtClean="0">
                <a:sym typeface="Wingdings"/>
              </a:rPr>
              <a:t>Heavy sunk cost learning across multiple realms  </a:t>
            </a:r>
            <a:r>
              <a:rPr lang="en-US" b="1" dirty="0" smtClean="0">
                <a:sym typeface="Wingdings"/>
              </a:rPr>
              <a:t>Endless learning, iteration and integration.</a:t>
            </a:r>
            <a:endParaRPr lang="en-US" b="1" dirty="0"/>
          </a:p>
        </p:txBody>
      </p:sp>
    </p:spTree>
    <p:extLst>
      <p:ext uri="{BB962C8B-B14F-4D97-AF65-F5344CB8AC3E}">
        <p14:creationId xmlns:p14="http://schemas.microsoft.com/office/powerpoint/2010/main" val="1256223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‘Get’ Data</a:t>
            </a:r>
            <a:endParaRPr lang="en-US" dirty="0"/>
          </a:p>
        </p:txBody>
      </p:sp>
      <p:sp>
        <p:nvSpPr>
          <p:cNvPr id="3" name="Content Placeholder 2"/>
          <p:cNvSpPr>
            <a:spLocks noGrp="1"/>
          </p:cNvSpPr>
          <p:nvPr>
            <p:ph idx="1"/>
          </p:nvPr>
        </p:nvSpPr>
        <p:spPr/>
        <p:txBody>
          <a:bodyPr>
            <a:noAutofit/>
          </a:bodyPr>
          <a:lstStyle/>
          <a:p>
            <a:r>
              <a:rPr lang="en-US" sz="3200" dirty="0" smtClean="0"/>
              <a:t>Integration is NOT ABOUT “GETTING” DATA or anything else.</a:t>
            </a:r>
          </a:p>
          <a:p>
            <a:endParaRPr lang="en-US" sz="1800" dirty="0"/>
          </a:p>
          <a:p>
            <a:r>
              <a:rPr lang="en-US" sz="3200" dirty="0" smtClean="0"/>
              <a:t>IT IS about folding in and iteratively (re)assessing what comes </a:t>
            </a:r>
            <a:r>
              <a:rPr lang="en-US" sz="3200" dirty="0" smtClean="0">
                <a:sym typeface="Wingdings"/>
              </a:rPr>
              <a:t> Surfer Pic</a:t>
            </a:r>
            <a:endParaRPr lang="en-US" sz="3200" dirty="0" smtClean="0"/>
          </a:p>
          <a:p>
            <a:endParaRPr lang="en-US" sz="1800" dirty="0"/>
          </a:p>
          <a:p>
            <a:r>
              <a:rPr lang="en-US" sz="3200" dirty="0" smtClean="0"/>
              <a:t>Note that no single model / approach is particularly useful in this task. </a:t>
            </a:r>
            <a:endParaRPr lang="en-US" sz="3200" dirty="0"/>
          </a:p>
        </p:txBody>
      </p:sp>
    </p:spTree>
    <p:extLst>
      <p:ext uri="{BB962C8B-B14F-4D97-AF65-F5344CB8AC3E}">
        <p14:creationId xmlns:p14="http://schemas.microsoft.com/office/powerpoint/2010/main" val="2550119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Perspectives</a:t>
            </a:r>
            <a:endParaRPr lang="en-US" dirty="0"/>
          </a:p>
        </p:txBody>
      </p:sp>
      <p:sp>
        <p:nvSpPr>
          <p:cNvPr id="3" name="Content Placeholder 2"/>
          <p:cNvSpPr>
            <a:spLocks noGrp="1"/>
          </p:cNvSpPr>
          <p:nvPr>
            <p:ph idx="1"/>
          </p:nvPr>
        </p:nvSpPr>
        <p:spPr/>
        <p:txBody>
          <a:bodyPr>
            <a:noAutofit/>
          </a:bodyPr>
          <a:lstStyle/>
          <a:p>
            <a:r>
              <a:rPr lang="en-US" sz="2800" dirty="0" smtClean="0"/>
              <a:t>Since every method / model / approach is a biased one, the output of any approach is just ONE VIEW.</a:t>
            </a:r>
          </a:p>
          <a:p>
            <a:endParaRPr lang="en-US" sz="1600" dirty="0"/>
          </a:p>
          <a:p>
            <a:r>
              <a:rPr lang="en-US" sz="2800" dirty="0" smtClean="0"/>
              <a:t>How does it fit into the ecosystem of views?</a:t>
            </a:r>
          </a:p>
          <a:p>
            <a:endParaRPr lang="en-US" sz="1600" dirty="0"/>
          </a:p>
          <a:p>
            <a:r>
              <a:rPr lang="en-US" sz="2800" dirty="0" smtClean="0"/>
              <a:t>How does it fit into what we know about the way, or path, by which this syndrome (system) changes?</a:t>
            </a:r>
          </a:p>
          <a:p>
            <a:endParaRPr lang="en-US" sz="1600" dirty="0"/>
          </a:p>
          <a:p>
            <a:r>
              <a:rPr lang="en-US" sz="2800" dirty="0" smtClean="0"/>
              <a:t>Does it fit the story line?</a:t>
            </a:r>
            <a:endParaRPr lang="en-US" sz="2800" dirty="0"/>
          </a:p>
        </p:txBody>
      </p:sp>
    </p:spTree>
    <p:extLst>
      <p:ext uri="{BB962C8B-B14F-4D97-AF65-F5344CB8AC3E}">
        <p14:creationId xmlns:p14="http://schemas.microsoft.com/office/powerpoint/2010/main" val="27629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the ‘fit’ of things</a:t>
            </a:r>
            <a:endParaRPr lang="en-US" dirty="0"/>
          </a:p>
        </p:txBody>
      </p:sp>
      <p:sp>
        <p:nvSpPr>
          <p:cNvPr id="3" name="Content Placeholder 2"/>
          <p:cNvSpPr>
            <a:spLocks noGrp="1"/>
          </p:cNvSpPr>
          <p:nvPr>
            <p:ph idx="1"/>
          </p:nvPr>
        </p:nvSpPr>
        <p:spPr/>
        <p:txBody>
          <a:bodyPr>
            <a:normAutofit/>
          </a:bodyPr>
          <a:lstStyle/>
          <a:p>
            <a:r>
              <a:rPr lang="en-US" sz="3200" dirty="0" smtClean="0"/>
              <a:t>What is its “IDEA”?</a:t>
            </a:r>
          </a:p>
          <a:p>
            <a:endParaRPr lang="en-US" sz="3200" dirty="0"/>
          </a:p>
          <a:p>
            <a:r>
              <a:rPr lang="en-US" sz="3200" dirty="0" smtClean="0"/>
              <a:t>How is it arranged / organized as a system (syndrome)?</a:t>
            </a:r>
          </a:p>
          <a:p>
            <a:endParaRPr lang="en-US" sz="3200" dirty="0"/>
          </a:p>
          <a:p>
            <a:r>
              <a:rPr lang="en-US" sz="3200" dirty="0" smtClean="0"/>
              <a:t>What are the change processes by which it deals with normal, crisis and post-crisis situations?</a:t>
            </a:r>
            <a:endParaRPr lang="en-US" sz="3200" dirty="0"/>
          </a:p>
        </p:txBody>
      </p:sp>
    </p:spTree>
    <p:extLst>
      <p:ext uri="{BB962C8B-B14F-4D97-AF65-F5344CB8AC3E}">
        <p14:creationId xmlns:p14="http://schemas.microsoft.com/office/powerpoint/2010/main" val="3595294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End of the Day.</a:t>
            </a:r>
            <a:endParaRPr lang="en-US" dirty="0"/>
          </a:p>
        </p:txBody>
      </p:sp>
      <p:sp>
        <p:nvSpPr>
          <p:cNvPr id="3" name="Content Placeholder 2"/>
          <p:cNvSpPr>
            <a:spLocks noGrp="1"/>
          </p:cNvSpPr>
          <p:nvPr>
            <p:ph idx="1"/>
          </p:nvPr>
        </p:nvSpPr>
        <p:spPr/>
        <p:txBody>
          <a:bodyPr>
            <a:normAutofit/>
          </a:bodyPr>
          <a:lstStyle/>
          <a:p>
            <a:r>
              <a:rPr lang="en-US" sz="3200" b="1" dirty="0" smtClean="0"/>
              <a:t>Each model output</a:t>
            </a:r>
            <a:r>
              <a:rPr lang="en-US" sz="3200" dirty="0" smtClean="0"/>
              <a:t> is </a:t>
            </a:r>
            <a:r>
              <a:rPr lang="en-US" sz="3200" b="1" u="sng" dirty="0" smtClean="0"/>
              <a:t>ONE</a:t>
            </a:r>
            <a:r>
              <a:rPr lang="en-US" sz="3200" dirty="0" smtClean="0"/>
              <a:t> data point – </a:t>
            </a:r>
            <a:r>
              <a:rPr lang="en-US" sz="3200" b="1" dirty="0" smtClean="0"/>
              <a:t>ONE BIASED OPTIC </a:t>
            </a:r>
            <a:r>
              <a:rPr lang="en-US" sz="3200" dirty="0" smtClean="0"/>
              <a:t>– to be folded in to what is previously known.</a:t>
            </a:r>
          </a:p>
          <a:p>
            <a:endParaRPr lang="en-US" sz="3200" dirty="0"/>
          </a:p>
          <a:p>
            <a:r>
              <a:rPr lang="en-US" sz="3200" dirty="0" smtClean="0"/>
              <a:t>For futures assessment, the changes of the individual optics (model outputs, etc.) with respect to each other is FAR more useful than any single measure.</a:t>
            </a:r>
          </a:p>
          <a:p>
            <a:endParaRPr lang="en-US" sz="3200" dirty="0"/>
          </a:p>
          <a:p>
            <a:endParaRPr lang="en-US" sz="3200" dirty="0"/>
          </a:p>
        </p:txBody>
      </p:sp>
    </p:spTree>
    <p:extLst>
      <p:ext uri="{BB962C8B-B14F-4D97-AF65-F5344CB8AC3E}">
        <p14:creationId xmlns:p14="http://schemas.microsoft.com/office/powerpoint/2010/main" val="2094371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“Play” is the thing.</a:t>
            </a:r>
            <a:endParaRPr lang="en-US" dirty="0"/>
          </a:p>
        </p:txBody>
      </p:sp>
      <p:sp>
        <p:nvSpPr>
          <p:cNvPr id="3" name="Content Placeholder 2"/>
          <p:cNvSpPr>
            <a:spLocks noGrp="1"/>
          </p:cNvSpPr>
          <p:nvPr>
            <p:ph idx="1"/>
          </p:nvPr>
        </p:nvSpPr>
        <p:spPr/>
        <p:txBody>
          <a:bodyPr>
            <a:noAutofit/>
          </a:bodyPr>
          <a:lstStyle/>
          <a:p>
            <a:r>
              <a:rPr lang="en-US" sz="3200" dirty="0" smtClean="0"/>
              <a:t>How things are embedded, entangled and emergent </a:t>
            </a:r>
            <a:r>
              <a:rPr lang="en-US" sz="3200" b="1" dirty="0" smtClean="0"/>
              <a:t>WITHIN THEIR PARTICULARLY BIASED SYSTEM </a:t>
            </a:r>
            <a:r>
              <a:rPr lang="en-US" sz="3200" dirty="0" smtClean="0"/>
              <a:t>(syndrome) and within its particular change process is the thing to study.</a:t>
            </a:r>
          </a:p>
          <a:p>
            <a:endParaRPr lang="en-US" sz="1800" dirty="0"/>
          </a:p>
          <a:p>
            <a:r>
              <a:rPr lang="en-US" sz="3200" dirty="0" smtClean="0"/>
              <a:t>Most changes, even most so-called “black swans,” are not random events emerging out of nowhere.</a:t>
            </a:r>
            <a:endParaRPr lang="en-US" sz="3200" dirty="0"/>
          </a:p>
        </p:txBody>
      </p:sp>
    </p:spTree>
    <p:extLst>
      <p:ext uri="{BB962C8B-B14F-4D97-AF65-F5344CB8AC3E}">
        <p14:creationId xmlns:p14="http://schemas.microsoft.com/office/powerpoint/2010/main" val="648904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Learn This?</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As best you can, increasingly read and study OUTSIDE your core area of experience </a:t>
            </a:r>
            <a:r>
              <a:rPr lang="en-US" sz="3200" dirty="0" smtClean="0">
                <a:sym typeface="Wingdings"/>
              </a:rPr>
              <a:t> Areas likely to affect it.</a:t>
            </a:r>
          </a:p>
          <a:p>
            <a:endParaRPr lang="en-US" sz="3200" dirty="0">
              <a:sym typeface="Wingdings"/>
            </a:endParaRPr>
          </a:p>
          <a:p>
            <a:r>
              <a:rPr lang="en-US" sz="3200" dirty="0" smtClean="0">
                <a:sym typeface="Wingdings"/>
              </a:rPr>
              <a:t>Get work experience outside your core area. You cannot integrate what you do not know.</a:t>
            </a:r>
          </a:p>
          <a:p>
            <a:endParaRPr lang="en-US" sz="3200" dirty="0">
              <a:sym typeface="Wingdings"/>
            </a:endParaRPr>
          </a:p>
          <a:p>
            <a:r>
              <a:rPr lang="en-US" sz="3200" dirty="0" smtClean="0">
                <a:sym typeface="Wingdings"/>
              </a:rPr>
              <a:t>Try to think within </a:t>
            </a:r>
            <a:r>
              <a:rPr lang="en-US" sz="3200" u="sng" dirty="0" smtClean="0">
                <a:sym typeface="Wingdings"/>
              </a:rPr>
              <a:t>and</a:t>
            </a:r>
            <a:r>
              <a:rPr lang="en-US" sz="3200" dirty="0" smtClean="0">
                <a:sym typeface="Wingdings"/>
              </a:rPr>
              <a:t> across patterns.</a:t>
            </a:r>
            <a:endParaRPr lang="en-US" sz="3200" dirty="0"/>
          </a:p>
        </p:txBody>
      </p:sp>
    </p:spTree>
    <p:extLst>
      <p:ext uri="{BB962C8B-B14F-4D97-AF65-F5344CB8AC3E}">
        <p14:creationId xmlns:p14="http://schemas.microsoft.com/office/powerpoint/2010/main" val="114600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 Bad News</a:t>
            </a:r>
            <a:endParaRPr lang="en-US" dirty="0"/>
          </a:p>
        </p:txBody>
      </p:sp>
      <p:sp>
        <p:nvSpPr>
          <p:cNvPr id="3" name="Content Placeholder 2"/>
          <p:cNvSpPr>
            <a:spLocks noGrp="1"/>
          </p:cNvSpPr>
          <p:nvPr>
            <p:ph idx="1"/>
          </p:nvPr>
        </p:nvSpPr>
        <p:spPr/>
        <p:txBody>
          <a:bodyPr>
            <a:normAutofit/>
          </a:bodyPr>
          <a:lstStyle/>
          <a:p>
            <a:r>
              <a:rPr lang="en-US" sz="3200" b="1" u="sng" dirty="0" smtClean="0"/>
              <a:t>GOOD</a:t>
            </a:r>
            <a:r>
              <a:rPr lang="en-US" sz="3200" dirty="0" smtClean="0"/>
              <a:t>: We have much more data / information and far better technical means of assessing it than ever before.</a:t>
            </a:r>
          </a:p>
          <a:p>
            <a:endParaRPr lang="en-US" sz="3200" dirty="0"/>
          </a:p>
          <a:p>
            <a:r>
              <a:rPr lang="en-US" sz="3200" b="1" u="sng" dirty="0" smtClean="0"/>
              <a:t>BAD</a:t>
            </a:r>
            <a:r>
              <a:rPr lang="en-US" sz="3200" dirty="0" smtClean="0"/>
              <a:t>: We have the same old analysts.</a:t>
            </a:r>
          </a:p>
          <a:p>
            <a:endParaRPr lang="en-US" sz="3200" dirty="0"/>
          </a:p>
          <a:p>
            <a:r>
              <a:rPr lang="en-US" sz="3200" b="1" u="sng" dirty="0" smtClean="0"/>
              <a:t>BAD</a:t>
            </a:r>
            <a:r>
              <a:rPr lang="en-US" sz="3200" dirty="0" smtClean="0"/>
              <a:t>: They are more narrowly trained than before.</a:t>
            </a:r>
            <a:endParaRPr lang="en-US" sz="3200" dirty="0"/>
          </a:p>
        </p:txBody>
      </p:sp>
    </p:spTree>
    <p:extLst>
      <p:ext uri="{BB962C8B-B14F-4D97-AF65-F5344CB8AC3E}">
        <p14:creationId xmlns:p14="http://schemas.microsoft.com/office/powerpoint/2010/main" val="334587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 Bad News (2)</a:t>
            </a:r>
            <a:endParaRPr lang="en-US" dirty="0"/>
          </a:p>
        </p:txBody>
      </p:sp>
      <p:sp>
        <p:nvSpPr>
          <p:cNvPr id="3" name="Content Placeholder 2"/>
          <p:cNvSpPr>
            <a:spLocks noGrp="1"/>
          </p:cNvSpPr>
          <p:nvPr>
            <p:ph idx="1"/>
          </p:nvPr>
        </p:nvSpPr>
        <p:spPr/>
        <p:txBody>
          <a:bodyPr>
            <a:normAutofit/>
          </a:bodyPr>
          <a:lstStyle/>
          <a:p>
            <a:r>
              <a:rPr lang="en-US" sz="3200" b="1" u="sng" dirty="0" smtClean="0"/>
              <a:t>Bad</a:t>
            </a:r>
            <a:r>
              <a:rPr lang="en-US" sz="3200" dirty="0" smtClean="0"/>
              <a:t>: We are tasked (experienced) less broadly and are typically more specialized.</a:t>
            </a:r>
          </a:p>
          <a:p>
            <a:endParaRPr lang="en-US" sz="3200" dirty="0"/>
          </a:p>
          <a:p>
            <a:r>
              <a:rPr lang="en-US" sz="3200" b="1" u="sng" dirty="0" smtClean="0"/>
              <a:t>Bad</a:t>
            </a:r>
            <a:r>
              <a:rPr lang="en-US" sz="3200" dirty="0" smtClean="0"/>
              <a:t>: We think more / better tools offer solutions: Tools are still just tools, yet many analysts are today less skeptical of them.</a:t>
            </a:r>
            <a:endParaRPr lang="en-US" sz="3200" dirty="0"/>
          </a:p>
        </p:txBody>
      </p:sp>
    </p:spTree>
    <p:extLst>
      <p:ext uri="{BB962C8B-B14F-4D97-AF65-F5344CB8AC3E}">
        <p14:creationId xmlns:p14="http://schemas.microsoft.com/office/powerpoint/2010/main" val="2697318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b="1" u="sng" dirty="0" smtClean="0"/>
              <a:t>One Premise</a:t>
            </a:r>
            <a:r>
              <a:rPr lang="en-US" sz="2800" b="1" dirty="0" smtClean="0"/>
              <a:t>: Machine evolution has outstripped the ability of </a:t>
            </a:r>
            <a:r>
              <a:rPr lang="en-US" sz="2800" b="1" u="sng" dirty="0" smtClean="0"/>
              <a:t>most</a:t>
            </a:r>
            <a:r>
              <a:rPr lang="en-US" sz="2800" b="1" dirty="0" smtClean="0"/>
              <a:t> analyst’s to handle output.</a:t>
            </a:r>
            <a:endParaRPr lang="en-US" sz="2800" b="1" dirty="0"/>
          </a:p>
        </p:txBody>
      </p:sp>
      <p:pic>
        <p:nvPicPr>
          <p:cNvPr id="9" name="Content Placeholder 8" descr="data organization.jpg"/>
          <p:cNvPicPr>
            <a:picLocks noGrp="1" noChangeAspect="1"/>
          </p:cNvPicPr>
          <p:nvPr>
            <p:ph idx="1"/>
          </p:nvPr>
        </p:nvPicPr>
        <p:blipFill>
          <a:blip r:embed="rId2">
            <a:extLst>
              <a:ext uri="{28A0092B-C50C-407E-A947-70E740481C1C}">
                <a14:useLocalDpi xmlns:a14="http://schemas.microsoft.com/office/drawing/2010/main" val="0"/>
              </a:ext>
            </a:extLst>
          </a:blip>
          <a:srcRect t="8680" b="8680"/>
          <a:stretch>
            <a:fillRect/>
          </a:stretch>
        </p:blipFill>
        <p:spPr/>
      </p:pic>
    </p:spTree>
    <p:extLst>
      <p:ext uri="{BB962C8B-B14F-4D97-AF65-F5344CB8AC3E}">
        <p14:creationId xmlns:p14="http://schemas.microsoft.com/office/powerpoint/2010/main" val="3166463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Closing Comments</a:t>
            </a:r>
            <a:endParaRPr lang="en-US" dirty="0"/>
          </a:p>
        </p:txBody>
      </p:sp>
      <p:sp>
        <p:nvSpPr>
          <p:cNvPr id="3" name="Content Placeholder 2"/>
          <p:cNvSpPr>
            <a:spLocks noGrp="1"/>
          </p:cNvSpPr>
          <p:nvPr>
            <p:ph idx="1"/>
          </p:nvPr>
        </p:nvSpPr>
        <p:spPr/>
        <p:txBody>
          <a:bodyPr/>
          <a:lstStyle/>
          <a:p>
            <a:r>
              <a:rPr lang="en-US" dirty="0" smtClean="0"/>
              <a:t>Alexis de Tocqueville and his friends called the U.S. Civil War’s timing CORRECTLY AS TO THE DAY (election of 1860) correctly FROM FIVE YEARS PRIOR using newspapers that took months to arrive.</a:t>
            </a:r>
          </a:p>
          <a:p>
            <a:endParaRPr lang="en-US" dirty="0"/>
          </a:p>
          <a:p>
            <a:r>
              <a:rPr lang="en-US" dirty="0" smtClean="0"/>
              <a:t>In the same way, Sir Edmund Burke correctly forecast the consequences of the French Revolution.</a:t>
            </a:r>
          </a:p>
          <a:p>
            <a:endParaRPr lang="en-US" dirty="0"/>
          </a:p>
          <a:p>
            <a:r>
              <a:rPr lang="en-US" dirty="0" smtClean="0"/>
              <a:t>EVERY ECONOMIC MODEL FAILED TO FORECAST THE 2007/2008 ECONOMIC DECLINE; And much more.</a:t>
            </a:r>
            <a:endParaRPr lang="en-US" dirty="0"/>
          </a:p>
        </p:txBody>
      </p:sp>
    </p:spTree>
    <p:extLst>
      <p:ext uri="{BB962C8B-B14F-4D97-AF65-F5344CB8AC3E}">
        <p14:creationId xmlns:p14="http://schemas.microsoft.com/office/powerpoint/2010/main" val="2032412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Respect your Elders -</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sz="6000" b="1" dirty="0" smtClean="0"/>
              <a:t>Any Questions?</a:t>
            </a:r>
          </a:p>
          <a:p>
            <a:pPr marL="0" indent="0" algn="ctr">
              <a:buNone/>
            </a:pPr>
            <a:endParaRPr lang="en-US" sz="6000" b="1" dirty="0"/>
          </a:p>
          <a:p>
            <a:pPr marL="0" indent="0" algn="ctr">
              <a:buNone/>
            </a:pPr>
            <a:r>
              <a:rPr lang="en-US" sz="6000" b="1" dirty="0" smtClean="0"/>
              <a:t>It wasn’t the machine, but </a:t>
            </a:r>
            <a:r>
              <a:rPr lang="en-US" sz="6000" b="1" smtClean="0"/>
              <a:t>rather the ‘man’.</a:t>
            </a:r>
            <a:endParaRPr lang="en-US" sz="6000" b="1" dirty="0"/>
          </a:p>
        </p:txBody>
      </p:sp>
    </p:spTree>
    <p:extLst>
      <p:ext uri="{BB962C8B-B14F-4D97-AF65-F5344CB8AC3E}">
        <p14:creationId xmlns:p14="http://schemas.microsoft.com/office/powerpoint/2010/main" val="157158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t>Second Premise</a:t>
            </a:r>
            <a:r>
              <a:rPr lang="en-US" sz="2800" b="1" dirty="0" smtClean="0"/>
              <a:t>: Machine and model evolution will require two different TYPES of analyst.</a:t>
            </a:r>
            <a:endParaRPr lang="en-US" sz="2800" b="1" dirty="0"/>
          </a:p>
        </p:txBody>
      </p:sp>
      <p:pic>
        <p:nvPicPr>
          <p:cNvPr id="7" name="Content Placeholder 6" descr="Data-Analysts-Generic.jpg"/>
          <p:cNvPicPr>
            <a:picLocks noGrp="1" noChangeAspect="1"/>
          </p:cNvPicPr>
          <p:nvPr>
            <p:ph sz="half" idx="2"/>
          </p:nvPr>
        </p:nvPicPr>
        <p:blipFill>
          <a:blip r:embed="rId2">
            <a:extLst>
              <a:ext uri="{28A0092B-C50C-407E-A947-70E740481C1C}">
                <a14:useLocalDpi xmlns:a14="http://schemas.microsoft.com/office/drawing/2010/main" val="0"/>
              </a:ext>
            </a:extLst>
          </a:blip>
          <a:srcRect l="12523" r="12523"/>
          <a:stretch>
            <a:fillRect/>
          </a:stretch>
        </p:blipFill>
        <p:spPr/>
      </p:pic>
      <p:pic>
        <p:nvPicPr>
          <p:cNvPr id="6" name="Content Placeholder 5" descr="Watch-Big-Wave-Surfing_PH07_9108.jpg"/>
          <p:cNvPicPr>
            <a:picLocks noGrp="1" noChangeAspect="1"/>
          </p:cNvPicPr>
          <p:nvPr>
            <p:ph sz="quarter" idx="13"/>
          </p:nvPr>
        </p:nvPicPr>
        <p:blipFill>
          <a:blip r:embed="rId3">
            <a:extLst>
              <a:ext uri="{28A0092B-C50C-407E-A947-70E740481C1C}">
                <a14:useLocalDpi xmlns:a14="http://schemas.microsoft.com/office/drawing/2010/main" val="0"/>
              </a:ext>
            </a:extLst>
          </a:blip>
          <a:srcRect l="29751" r="29751"/>
          <a:stretch>
            <a:fillRect/>
          </a:stretch>
        </p:blipFill>
        <p:spPr/>
      </p:pic>
    </p:spTree>
    <p:extLst>
      <p:ext uri="{BB962C8B-B14F-4D97-AF65-F5344CB8AC3E}">
        <p14:creationId xmlns:p14="http://schemas.microsoft.com/office/powerpoint/2010/main" val="520283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a:t>
            </a:r>
            <a:r>
              <a:rPr lang="en-US" u="sng" dirty="0" smtClean="0"/>
              <a:t>AND</a:t>
            </a:r>
            <a:r>
              <a:rPr lang="en-US" dirty="0" smtClean="0"/>
              <a:t> Machine</a:t>
            </a:r>
            <a:endParaRPr lang="en-US" dirty="0"/>
          </a:p>
        </p:txBody>
      </p:sp>
      <p:sp>
        <p:nvSpPr>
          <p:cNvPr id="3" name="Text Placeholder 2"/>
          <p:cNvSpPr>
            <a:spLocks noGrp="1"/>
          </p:cNvSpPr>
          <p:nvPr>
            <p:ph type="body" idx="1"/>
          </p:nvPr>
        </p:nvSpPr>
        <p:spPr/>
        <p:txBody>
          <a:bodyPr/>
          <a:lstStyle/>
          <a:p>
            <a:r>
              <a:rPr lang="en-US" dirty="0" smtClean="0"/>
              <a:t>The Thinker</a:t>
            </a:r>
            <a:endParaRPr lang="en-US" dirty="0"/>
          </a:p>
        </p:txBody>
      </p:sp>
      <p:sp>
        <p:nvSpPr>
          <p:cNvPr id="4" name="Text Placeholder 3"/>
          <p:cNvSpPr>
            <a:spLocks noGrp="1"/>
          </p:cNvSpPr>
          <p:nvPr>
            <p:ph type="body" sz="quarter" idx="3"/>
          </p:nvPr>
        </p:nvSpPr>
        <p:spPr/>
        <p:txBody>
          <a:bodyPr/>
          <a:lstStyle/>
          <a:p>
            <a:r>
              <a:rPr lang="en-US" dirty="0" smtClean="0"/>
              <a:t>The Future of Data?</a:t>
            </a:r>
            <a:endParaRPr lang="en-US" dirty="0"/>
          </a:p>
        </p:txBody>
      </p:sp>
      <p:pic>
        <p:nvPicPr>
          <p:cNvPr id="11" name="Content Placeholder 10" descr="The-Thinker.jp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15656" r="15656"/>
          <a:stretch>
            <a:fillRect/>
          </a:stretch>
        </p:blipFill>
        <p:spPr/>
      </p:pic>
      <p:pic>
        <p:nvPicPr>
          <p:cNvPr id="12" name="Content Placeholder 11" descr="Data Complexity.png"/>
          <p:cNvPicPr>
            <a:picLocks noGrp="1" noChangeAspect="1"/>
          </p:cNvPicPr>
          <p:nvPr>
            <p:ph sz="quarter" idx="14"/>
          </p:nvPr>
        </p:nvPicPr>
        <p:blipFill>
          <a:blip r:embed="rId3">
            <a:extLst>
              <a:ext uri="{28A0092B-C50C-407E-A947-70E740481C1C}">
                <a14:useLocalDpi xmlns:a14="http://schemas.microsoft.com/office/drawing/2010/main" val="0"/>
              </a:ext>
            </a:extLst>
          </a:blip>
          <a:srcRect l="10235" r="10235"/>
          <a:stretch>
            <a:fillRect/>
          </a:stretch>
        </p:blipFill>
        <p:spPr/>
      </p:pic>
    </p:spTree>
    <p:extLst>
      <p:ext uri="{BB962C8B-B14F-4D97-AF65-F5344CB8AC3E}">
        <p14:creationId xmlns:p14="http://schemas.microsoft.com/office/powerpoint/2010/main" val="265225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Guntram F. A. Werther, Ph.D.</a:t>
            </a:r>
            <a:br>
              <a:rPr lang="en-US" sz="4800" dirty="0" smtClean="0"/>
            </a:br>
            <a:r>
              <a:rPr lang="en-US" sz="4000" dirty="0" smtClean="0"/>
              <a:t>Professor, Temple University</a:t>
            </a:r>
            <a:endParaRPr lang="en-US" sz="4000" dirty="0"/>
          </a:p>
        </p:txBody>
      </p:sp>
      <p:sp>
        <p:nvSpPr>
          <p:cNvPr id="3" name="Content Placeholder 2"/>
          <p:cNvSpPr>
            <a:spLocks noGrp="1"/>
          </p:cNvSpPr>
          <p:nvPr>
            <p:ph idx="1"/>
          </p:nvPr>
        </p:nvSpPr>
        <p:spPr/>
        <p:txBody>
          <a:bodyPr>
            <a:normAutofit fontScale="92500" lnSpcReduction="10000"/>
          </a:bodyPr>
          <a:lstStyle/>
          <a:p>
            <a:r>
              <a:rPr lang="en-US" sz="3200" b="1" dirty="0" smtClean="0"/>
              <a:t>Discuss </a:t>
            </a:r>
            <a:r>
              <a:rPr lang="en-US" sz="3200" b="1" u="sng" dirty="0" smtClean="0"/>
              <a:t>interface</a:t>
            </a:r>
            <a:r>
              <a:rPr lang="en-US" sz="3200" b="1" dirty="0" smtClean="0"/>
              <a:t> issues of math (</a:t>
            </a:r>
            <a:r>
              <a:rPr lang="en-US" sz="3200" b="1" dirty="0"/>
              <a:t>analytics</a:t>
            </a:r>
            <a:r>
              <a:rPr lang="en-US" sz="3200" b="1" dirty="0" smtClean="0"/>
              <a:t>) and effective human skill at </a:t>
            </a:r>
            <a:r>
              <a:rPr lang="en-US" sz="3200" b="1" dirty="0"/>
              <a:t>foresight as a </a:t>
            </a:r>
            <a:r>
              <a:rPr lang="en-US" sz="3200" b="1" dirty="0" smtClean="0"/>
              <a:t>future </a:t>
            </a:r>
            <a:r>
              <a:rPr lang="en-US" sz="3200" b="1" u="sng" dirty="0"/>
              <a:t>TRAINING</a:t>
            </a:r>
            <a:r>
              <a:rPr lang="en-US" sz="3200" b="1" dirty="0"/>
              <a:t> issue. </a:t>
            </a:r>
            <a:endParaRPr lang="en-US" sz="3200" b="1" dirty="0" smtClean="0"/>
          </a:p>
          <a:p>
            <a:endParaRPr lang="en-US" b="1" dirty="0"/>
          </a:p>
          <a:p>
            <a:r>
              <a:rPr lang="en-US" sz="3200" b="1" dirty="0" smtClean="0"/>
              <a:t>Discuss the benefits and </a:t>
            </a:r>
            <a:r>
              <a:rPr lang="en-US" sz="3200" b="1" dirty="0"/>
              <a:t>weaknesses of technology-based tools </a:t>
            </a:r>
            <a:r>
              <a:rPr lang="en-US" sz="3200" b="1" u="sng" dirty="0"/>
              <a:t>without denigrating </a:t>
            </a:r>
            <a:r>
              <a:rPr lang="en-US" sz="3200" b="1" u="sng" dirty="0" smtClean="0"/>
              <a:t>their value</a:t>
            </a:r>
            <a:r>
              <a:rPr lang="en-US" sz="3200" b="1" dirty="0" smtClean="0"/>
              <a:t> </a:t>
            </a:r>
            <a:r>
              <a:rPr lang="en-US" sz="3200" b="1" dirty="0"/>
              <a:t>in future foresight. </a:t>
            </a:r>
          </a:p>
          <a:p>
            <a:endParaRPr lang="en-US" dirty="0" smtClean="0"/>
          </a:p>
          <a:p>
            <a:r>
              <a:rPr lang="en-US" sz="3200" b="1" dirty="0"/>
              <a:t>S</a:t>
            </a:r>
            <a:r>
              <a:rPr lang="en-US" sz="3200" b="1" dirty="0" smtClean="0"/>
              <a:t>pecific things YOU can do to improve practice.</a:t>
            </a:r>
            <a:endParaRPr lang="en-US" dirty="0"/>
          </a:p>
          <a:p>
            <a:endParaRPr lang="en-US" dirty="0"/>
          </a:p>
        </p:txBody>
      </p:sp>
    </p:spTree>
    <p:extLst>
      <p:ext uri="{BB962C8B-B14F-4D97-AF65-F5344CB8AC3E}">
        <p14:creationId xmlns:p14="http://schemas.microsoft.com/office/powerpoint/2010/main" val="362809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these CAS Goals?</a:t>
            </a:r>
            <a:endParaRPr lang="en-US" dirty="0"/>
          </a:p>
        </p:txBody>
      </p:sp>
      <p:sp>
        <p:nvSpPr>
          <p:cNvPr id="3" name="Content Placeholder 2"/>
          <p:cNvSpPr>
            <a:spLocks noGrp="1"/>
          </p:cNvSpPr>
          <p:nvPr>
            <p:ph idx="1"/>
          </p:nvPr>
        </p:nvSpPr>
        <p:spPr/>
        <p:txBody>
          <a:bodyPr>
            <a:normAutofit fontScale="85000" lnSpcReduction="20000"/>
          </a:bodyPr>
          <a:lstStyle/>
          <a:p>
            <a:r>
              <a:rPr lang="en-US" sz="3500" b="1" dirty="0" smtClean="0"/>
              <a:t>One goal of technology-enabled forecasting &amp; assessment </a:t>
            </a:r>
            <a:r>
              <a:rPr lang="en-US" sz="3500" b="1" dirty="0"/>
              <a:t>is to produce </a:t>
            </a:r>
            <a:r>
              <a:rPr lang="en-US" sz="3500" b="1" u="sng" dirty="0"/>
              <a:t>industrial scale automated solutions</a:t>
            </a:r>
            <a:r>
              <a:rPr lang="en-US" sz="3500" b="1" dirty="0"/>
              <a:t> </a:t>
            </a:r>
            <a:r>
              <a:rPr lang="en-US" sz="3500" b="1" dirty="0" smtClean="0"/>
              <a:t>with </a:t>
            </a:r>
            <a:r>
              <a:rPr lang="en-US" sz="3500" b="1" u="sng" dirty="0" smtClean="0"/>
              <a:t>GOOD</a:t>
            </a:r>
            <a:r>
              <a:rPr lang="en-US" sz="3500" b="1" dirty="0" smtClean="0"/>
              <a:t> assessment &amp; futures foresight…</a:t>
            </a:r>
          </a:p>
          <a:p>
            <a:endParaRPr lang="en-US" sz="3200" b="1" dirty="0"/>
          </a:p>
          <a:p>
            <a:r>
              <a:rPr lang="en-US" sz="3500" b="1" dirty="0" smtClean="0"/>
              <a:t>Another </a:t>
            </a:r>
            <a:r>
              <a:rPr lang="en-US" sz="3500" b="1" dirty="0"/>
              <a:t>(frankly) </a:t>
            </a:r>
            <a:r>
              <a:rPr lang="en-US" sz="3500" b="1" dirty="0" smtClean="0"/>
              <a:t>is to </a:t>
            </a:r>
            <a:r>
              <a:rPr lang="en-US" sz="3500" b="1" u="sng" dirty="0"/>
              <a:t>reduce </a:t>
            </a:r>
            <a:r>
              <a:rPr lang="en-US" sz="3500" b="1" u="sng" dirty="0" smtClean="0"/>
              <a:t>sunk </a:t>
            </a:r>
            <a:r>
              <a:rPr lang="en-US" sz="3500" b="1" u="sng" dirty="0"/>
              <a:t>cost learning</a:t>
            </a:r>
            <a:r>
              <a:rPr lang="en-US" sz="3500" b="1" dirty="0"/>
              <a:t> (reading 10,000 good </a:t>
            </a:r>
            <a:r>
              <a:rPr lang="en-US" sz="3500" b="1" dirty="0" smtClean="0"/>
              <a:t>books</a:t>
            </a:r>
            <a:r>
              <a:rPr lang="en-US" sz="3500" b="1" dirty="0"/>
              <a:t> </a:t>
            </a:r>
            <a:r>
              <a:rPr lang="en-US" sz="3500" b="1" dirty="0" smtClean="0"/>
              <a:t>plus getting solid experience across </a:t>
            </a:r>
            <a:r>
              <a:rPr lang="en-US" sz="3500" b="1" dirty="0"/>
              <a:t>multiple </a:t>
            </a:r>
            <a:r>
              <a:rPr lang="en-US" sz="3500" b="1" dirty="0" smtClean="0"/>
              <a:t>fields; for example) </a:t>
            </a:r>
            <a:r>
              <a:rPr lang="en-US" sz="3500" b="1" dirty="0"/>
              <a:t>that analysts need to engage in to get </a:t>
            </a:r>
            <a:r>
              <a:rPr lang="en-US" sz="3500" b="1" u="sng" dirty="0" smtClean="0"/>
              <a:t>VERY GOOD </a:t>
            </a:r>
            <a:r>
              <a:rPr lang="en-US" sz="3500" b="1" dirty="0"/>
              <a:t>at </a:t>
            </a:r>
            <a:r>
              <a:rPr lang="en-US" sz="3500" b="1" dirty="0" smtClean="0"/>
              <a:t>analysis / forecasting. </a:t>
            </a:r>
            <a:endParaRPr lang="en-US" sz="3500" b="1" dirty="0"/>
          </a:p>
          <a:p>
            <a:endParaRPr lang="en-US" b="1" dirty="0"/>
          </a:p>
          <a:p>
            <a:endParaRPr lang="en-US" dirty="0"/>
          </a:p>
        </p:txBody>
      </p:sp>
    </p:spTree>
    <p:extLst>
      <p:ext uri="{BB962C8B-B14F-4D97-AF65-F5344CB8AC3E}">
        <p14:creationId xmlns:p14="http://schemas.microsoft.com/office/powerpoint/2010/main" val="338858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Futures Results</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Industrial scale automated run-of-the-mill solutions will not need much human involvement for common tasks </a:t>
            </a:r>
            <a:r>
              <a:rPr lang="en-US" sz="3200" dirty="0" smtClean="0">
                <a:sym typeface="Wingdings"/>
              </a:rPr>
              <a:t> </a:t>
            </a:r>
            <a:r>
              <a:rPr lang="en-US" sz="3200" b="1" u="sng" dirty="0" smtClean="0">
                <a:sym typeface="Wingdings"/>
              </a:rPr>
              <a:t>Many of you are out of a job.</a:t>
            </a:r>
          </a:p>
          <a:p>
            <a:endParaRPr lang="en-US" sz="3200" dirty="0">
              <a:sym typeface="Wingdings"/>
            </a:endParaRPr>
          </a:p>
          <a:p>
            <a:r>
              <a:rPr lang="en-US" sz="3200" dirty="0" smtClean="0">
                <a:sym typeface="Wingdings"/>
              </a:rPr>
              <a:t>Big picture, very complex, nuanced and/or socio-culturally entangled questions require people who can do that  </a:t>
            </a:r>
            <a:r>
              <a:rPr lang="en-US" sz="3200" b="1" u="sng" dirty="0" smtClean="0">
                <a:sym typeface="Wingdings"/>
              </a:rPr>
              <a:t>Learn more than math/models.</a:t>
            </a:r>
            <a:endParaRPr lang="en-US" sz="3200" b="1" u="sng" dirty="0"/>
          </a:p>
        </p:txBody>
      </p:sp>
    </p:spTree>
    <p:extLst>
      <p:ext uri="{BB962C8B-B14F-4D97-AF65-F5344CB8AC3E}">
        <p14:creationId xmlns:p14="http://schemas.microsoft.com/office/powerpoint/2010/main" val="153055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Results (2)</a:t>
            </a:r>
            <a:endParaRPr lang="en-US" dirty="0"/>
          </a:p>
        </p:txBody>
      </p:sp>
      <p:sp>
        <p:nvSpPr>
          <p:cNvPr id="3" name="Content Placeholder 2"/>
          <p:cNvSpPr>
            <a:spLocks noGrp="1"/>
          </p:cNvSpPr>
          <p:nvPr>
            <p:ph idx="1"/>
          </p:nvPr>
        </p:nvSpPr>
        <p:spPr/>
        <p:txBody>
          <a:bodyPr>
            <a:normAutofit/>
          </a:bodyPr>
          <a:lstStyle/>
          <a:p>
            <a:r>
              <a:rPr lang="en-US" sz="3200" dirty="0" smtClean="0"/>
              <a:t>The demand for analysts is rising rapidly with the demand for understanding – </a:t>
            </a:r>
            <a:r>
              <a:rPr lang="en-US" sz="3200" b="1" u="sng" dirty="0" smtClean="0"/>
              <a:t>UNDERSTANDING</a:t>
            </a:r>
            <a:r>
              <a:rPr lang="en-US" sz="3200" dirty="0" smtClean="0"/>
              <a:t> – increasing volumes and complexities of data </a:t>
            </a:r>
            <a:r>
              <a:rPr lang="en-US" sz="3200" b="1" dirty="0" smtClean="0"/>
              <a:t>AND THEIR COMPLEX REAL WORLD IMPLICATIONS</a:t>
            </a:r>
            <a:r>
              <a:rPr lang="en-US" sz="3200" dirty="0" smtClean="0"/>
              <a:t>.</a:t>
            </a:r>
          </a:p>
          <a:p>
            <a:endParaRPr lang="en-US" sz="3200" dirty="0"/>
          </a:p>
          <a:p>
            <a:r>
              <a:rPr lang="en-US" sz="3200" dirty="0" smtClean="0"/>
              <a:t>You </a:t>
            </a:r>
            <a:r>
              <a:rPr lang="en-US" sz="3200" b="1" dirty="0" smtClean="0"/>
              <a:t>UNDERSTAND</a:t>
            </a:r>
            <a:r>
              <a:rPr lang="en-US" sz="3200" dirty="0" smtClean="0"/>
              <a:t> </a:t>
            </a:r>
            <a:r>
              <a:rPr lang="en-US" sz="3200" dirty="0" smtClean="0">
                <a:sym typeface="Wingdings"/>
              </a:rPr>
              <a:t> HIGH PAY</a:t>
            </a:r>
          </a:p>
          <a:p>
            <a:r>
              <a:rPr lang="en-US" sz="3200" dirty="0" smtClean="0">
                <a:sym typeface="Wingdings"/>
              </a:rPr>
              <a:t>YOU </a:t>
            </a:r>
            <a:r>
              <a:rPr lang="en-US" sz="3200" b="1" dirty="0" smtClean="0">
                <a:sym typeface="Wingdings"/>
              </a:rPr>
              <a:t>DON’T</a:t>
            </a:r>
            <a:r>
              <a:rPr lang="en-US" sz="3200" dirty="0" smtClean="0">
                <a:sym typeface="Wingdings"/>
              </a:rPr>
              <a:t>  AUTOMATION/LOW PAY</a:t>
            </a:r>
            <a:endParaRPr lang="en-US" sz="3200" dirty="0" smtClean="0"/>
          </a:p>
          <a:p>
            <a:endParaRPr lang="en-US" sz="3200" dirty="0"/>
          </a:p>
          <a:p>
            <a:endParaRPr lang="en-US" sz="3200" dirty="0"/>
          </a:p>
        </p:txBody>
      </p:sp>
    </p:spTree>
    <p:extLst>
      <p:ext uri="{BB962C8B-B14F-4D97-AF65-F5344CB8AC3E}">
        <p14:creationId xmlns:p14="http://schemas.microsoft.com/office/powerpoint/2010/main" val="12562746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567</TotalTime>
  <Words>1716</Words>
  <Application>Microsoft Macintosh PowerPoint</Application>
  <PresentationFormat>On-screen Show (4:3)</PresentationFormat>
  <Paragraphs>167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Executive</vt:lpstr>
      <vt:lpstr>Man Vs. Machine?</vt:lpstr>
      <vt:lpstr>What kind of analyst is needed for the future? The need is well beyond number crunching.</vt:lpstr>
      <vt:lpstr>One Premise: Machine evolution has outstripped the ability of most analyst’s to handle output.</vt:lpstr>
      <vt:lpstr>Second Premise: Machine and model evolution will require two different TYPES of analyst.</vt:lpstr>
      <vt:lpstr>Man AND Machine</vt:lpstr>
      <vt:lpstr>Guntram F. A. Werther, Ph.D. Professor, Temple University</vt:lpstr>
      <vt:lpstr>Why these CAS Goals?</vt:lpstr>
      <vt:lpstr>Two Futures Results</vt:lpstr>
      <vt:lpstr>Future Results (2)</vt:lpstr>
      <vt:lpstr>People who better UNDERSTAND have:</vt:lpstr>
      <vt:lpstr>Why Should Integrative Learning be a CAS Goal?</vt:lpstr>
      <vt:lpstr>Why? An Actuarial View.</vt:lpstr>
      <vt:lpstr>- And Wow!!!! -</vt:lpstr>
      <vt:lpstr>My View: The ‘Anthropological’ Corporation (organization).</vt:lpstr>
      <vt:lpstr>What World Are You In?</vt:lpstr>
      <vt:lpstr> Know ALL method limits </vt:lpstr>
      <vt:lpstr>Repeating Myself:  Top Practitioners… </vt:lpstr>
      <vt:lpstr>MY MINDSET ON THIS:</vt:lpstr>
      <vt:lpstr>MY MINDSET ON THIS (2)</vt:lpstr>
      <vt:lpstr>Developing “String”</vt:lpstr>
      <vt:lpstr>Knowledge of the Board</vt:lpstr>
      <vt:lpstr>Do NOT ‘Get’ Data</vt:lpstr>
      <vt:lpstr>Multiple Perspectives</vt:lpstr>
      <vt:lpstr>See the ‘fit’ of things</vt:lpstr>
      <vt:lpstr>At the End of the Day.</vt:lpstr>
      <vt:lpstr>The “Play” is the thing.</vt:lpstr>
      <vt:lpstr>How Do You Learn This?</vt:lpstr>
      <vt:lpstr>The Good / Bad News</vt:lpstr>
      <vt:lpstr>The Good / Bad News (2)</vt:lpstr>
      <vt:lpstr>Two Closing Comments</vt:lpstr>
      <vt:lpstr>- Respect your Elders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 Vs. Machine?</dc:title>
  <dc:creator>Guntram Werther</dc:creator>
  <cp:lastModifiedBy>Guntram Werther</cp:lastModifiedBy>
  <cp:revision>72</cp:revision>
  <dcterms:created xsi:type="dcterms:W3CDTF">2015-10-21T00:07:08Z</dcterms:created>
  <dcterms:modified xsi:type="dcterms:W3CDTF">2015-11-07T16:38:47Z</dcterms:modified>
</cp:coreProperties>
</file>