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6"/>
  </p:notesMasterIdLst>
  <p:sldIdLst>
    <p:sldId id="256" r:id="rId3"/>
    <p:sldId id="258" r:id="rId4"/>
    <p:sldId id="259" r:id="rId5"/>
    <p:sldId id="291" r:id="rId6"/>
    <p:sldId id="322" r:id="rId7"/>
    <p:sldId id="323" r:id="rId8"/>
    <p:sldId id="293" r:id="rId9"/>
    <p:sldId id="297" r:id="rId10"/>
    <p:sldId id="325" r:id="rId11"/>
    <p:sldId id="324" r:id="rId12"/>
    <p:sldId id="301" r:id="rId13"/>
    <p:sldId id="334" r:id="rId14"/>
    <p:sldId id="335" r:id="rId15"/>
    <p:sldId id="300" r:id="rId16"/>
    <p:sldId id="332" r:id="rId17"/>
    <p:sldId id="333" r:id="rId18"/>
    <p:sldId id="302" r:id="rId19"/>
    <p:sldId id="303" r:id="rId20"/>
    <p:sldId id="304" r:id="rId21"/>
    <p:sldId id="305" r:id="rId22"/>
    <p:sldId id="276" r:id="rId23"/>
    <p:sldId id="277" r:id="rId24"/>
    <p:sldId id="326" r:id="rId25"/>
    <p:sldId id="327" r:id="rId26"/>
    <p:sldId id="331" r:id="rId27"/>
    <p:sldId id="307" r:id="rId28"/>
    <p:sldId id="308" r:id="rId29"/>
    <p:sldId id="309" r:id="rId30"/>
    <p:sldId id="313" r:id="rId31"/>
    <p:sldId id="328" r:id="rId32"/>
    <p:sldId id="329" r:id="rId33"/>
    <p:sldId id="330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99"/>
    <a:srgbClr val="E6503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94660"/>
  </p:normalViewPr>
  <p:slideViewPr>
    <p:cSldViewPr>
      <p:cViewPr>
        <p:scale>
          <a:sx n="120" d="100"/>
          <a:sy n="120" d="100"/>
        </p:scale>
        <p:origin x="-172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4D9887-6E47-40DF-8274-095491BFEC96}" type="datetimeFigureOut">
              <a:rPr lang="en-US" smtClean="0"/>
              <a:pPr/>
              <a:t>6/9/2011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6A5D0-0D38-4380-88DC-72AA8E819E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gray">
          <a:xfrm>
            <a:off x="276225" y="288925"/>
            <a:ext cx="8589963" cy="4808538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292100" y="6518275"/>
            <a:ext cx="1804988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>
            <a:spAutoFit/>
          </a:bodyPr>
          <a:lstStyle/>
          <a:p>
            <a:pPr>
              <a:defRPr/>
            </a:pPr>
            <a:r>
              <a:rPr lang="en-US" sz="700"/>
              <a:t>© 2010 Towers Watson. All rights reserved.</a:t>
            </a:r>
          </a:p>
        </p:txBody>
      </p:sp>
      <p:pic>
        <p:nvPicPr>
          <p:cNvPr id="6" name="Picture 14" descr="tw_hrz_rgb_pos_w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8700" y="6016625"/>
            <a:ext cx="28448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3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79413" y="4464050"/>
            <a:ext cx="7313612" cy="279400"/>
          </a:xfrm>
          <a:solidFill>
            <a:srgbClr val="000000"/>
          </a:solidFill>
        </p:spPr>
        <p:txBody>
          <a:bodyPr lIns="182880" tIns="18288" bIns="18288">
            <a:spAutoFit/>
          </a:bodyPr>
          <a:lstStyle>
            <a:lvl1pPr marL="0" indent="0">
              <a:lnSpc>
                <a:spcPts val="19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868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9413" y="4010025"/>
            <a:ext cx="5942012" cy="376238"/>
          </a:xfrm>
          <a:solidFill>
            <a:srgbClr val="E65032"/>
          </a:solidFill>
        </p:spPr>
        <p:txBody>
          <a:bodyPr lIns="182880" tIns="27432" rIns="91440" bIns="18288" anchor="b">
            <a:spAutoFit/>
          </a:bodyPr>
          <a:lstStyle>
            <a:lvl1pPr>
              <a:lnSpc>
                <a:spcPts val="2600"/>
              </a:lnSpc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B1C7C-A5F3-410C-9877-074005175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428625"/>
            <a:ext cx="2095500" cy="551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413" y="428625"/>
            <a:ext cx="6134100" cy="551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B1C7C-A5F3-410C-9877-074005175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79413" y="428625"/>
            <a:ext cx="8382000" cy="5511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B1C7C-A5F3-410C-9877-074005175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ChangeArrowheads="1"/>
          </p:cNvSpPr>
          <p:nvPr/>
        </p:nvSpPr>
        <p:spPr bwMode="gray">
          <a:xfrm>
            <a:off x="276225" y="288925"/>
            <a:ext cx="8589963" cy="5783263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gray">
          <a:xfrm>
            <a:off x="409575" y="6378575"/>
            <a:ext cx="11207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00" b="1">
                <a:solidFill>
                  <a:srgbClr val="E35235"/>
                </a:solidFill>
              </a:rPr>
              <a:t>towerswatson.com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17900" y="6521450"/>
            <a:ext cx="5327650" cy="174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600"/>
              <a:t>© 2010 Towers Watson. All rights reserved. Proprietary and Confidential. For Towers Watson and Towers Watson client use only.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ctrTitle"/>
          </p:nvPr>
        </p:nvSpPr>
        <p:spPr>
          <a:ln w="0"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8ED4F-AD7B-435E-80D3-B5792A07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2CBA5-85FF-4D7A-ADD2-E1647620C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DE2EF-E69D-4498-A827-D4B074F71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9575" y="1547813"/>
            <a:ext cx="3465513" cy="28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27488" y="1547813"/>
            <a:ext cx="3467100" cy="28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2F599-C60E-4285-B1F6-FB4B65F1C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B7CA1-F0E4-49FB-86DE-74721E45A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D8A66-27A1-4567-BB7B-327D8A087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35776-DC0B-413B-B3D2-EB46CEBBE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B1C7C-A5F3-410C-9877-074005175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BCEE1-9D5F-4157-A0BD-D87E3E81B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77904-547B-4F7A-8C7B-0A71A7F418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410A1-FBF0-469E-A76C-D4EB4D1C6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24525" y="1066800"/>
            <a:ext cx="1770063" cy="769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9575" y="1066800"/>
            <a:ext cx="5162550" cy="769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8E2E9-205C-435A-81D9-BECDEC84E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B1C7C-A5F3-410C-9877-074005175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763" y="1428750"/>
            <a:ext cx="4111625" cy="4511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428750"/>
            <a:ext cx="4111625" cy="45116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B1C7C-A5F3-410C-9877-074005175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B1C7C-A5F3-410C-9877-074005175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B1C7C-A5F3-410C-9877-074005175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B1C7C-A5F3-410C-9877-074005175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B1C7C-A5F3-410C-9877-074005175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B1C7C-A5F3-410C-9877-074005175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763" y="1428750"/>
            <a:ext cx="837565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51825" y="6327775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latin typeface="Arial" charset="0"/>
                <a:cs typeface="Arial" charset="0"/>
              </a:defRPr>
            </a:lvl1pPr>
          </a:lstStyle>
          <a:p>
            <a:fld id="{59BB1C7C-A5F3-410C-9877-074005175C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gray">
          <a:xfrm>
            <a:off x="409575" y="6378575"/>
            <a:ext cx="11207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00" b="1">
                <a:solidFill>
                  <a:srgbClr val="E35235"/>
                </a:solidFill>
              </a:rPr>
              <a:t>towerswatson.com</a:t>
            </a: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79413" y="428625"/>
            <a:ext cx="8370887" cy="765175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17900" y="6521450"/>
            <a:ext cx="5327650" cy="174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600"/>
              <a:t>© 2010 Towers Watson. All rights reserved. Proprietary and Confidential. For Towers Watson and Towers Watson client use only.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E65032"/>
          </a:solidFill>
          <a:latin typeface="Arial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ts val="600"/>
        </a:spcAft>
        <a:buClr>
          <a:srgbClr val="E6503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7013" algn="l" rtl="0" eaLnBrk="1" fontAlgn="base" hangingPunct="1">
        <a:spcBef>
          <a:spcPct val="10000"/>
        </a:spcBef>
        <a:spcAft>
          <a:spcPts val="600"/>
        </a:spcAft>
        <a:buClr>
          <a:srgbClr val="989898"/>
        </a:buClr>
        <a:buSzPct val="60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2pPr>
      <a:lvl3pPr marL="776288" indent="-317500" algn="l" rtl="0" eaLnBrk="1" fontAlgn="base" hangingPunct="1">
        <a:spcBef>
          <a:spcPct val="10000"/>
        </a:spcBef>
        <a:spcAft>
          <a:spcPts val="600"/>
        </a:spcAft>
        <a:buClr>
          <a:schemeClr val="accent1"/>
        </a:buClr>
        <a:buSzPct val="90000"/>
        <a:buFont typeface="Arial" charset="0"/>
        <a:buChar char="—"/>
        <a:defRPr sz="1600">
          <a:solidFill>
            <a:schemeClr val="tx1"/>
          </a:solidFill>
          <a:latin typeface="+mn-lt"/>
          <a:cs typeface="+mn-cs"/>
        </a:defRPr>
      </a:lvl3pPr>
      <a:lvl4pPr marL="1417638" indent="-2746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5114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9686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34258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8830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43402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/>
        </p:nvSpPr>
        <p:spPr bwMode="gray">
          <a:xfrm>
            <a:off x="276225" y="288925"/>
            <a:ext cx="8589963" cy="5783263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3075" name="Rectangle 1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09575" y="1547813"/>
            <a:ext cx="7085013" cy="2889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vert="horz" wrap="square" lIns="182880" tIns="36576" rIns="91440" bIns="36576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76" name="Rectangle 13"/>
          <p:cNvSpPr>
            <a:spLocks noGrp="1" noChangeArrowheads="1"/>
          </p:cNvSpPr>
          <p:nvPr>
            <p:ph type="title"/>
          </p:nvPr>
        </p:nvSpPr>
        <p:spPr bwMode="gray">
          <a:xfrm>
            <a:off x="409575" y="1066800"/>
            <a:ext cx="6627813" cy="400050"/>
          </a:xfrm>
          <a:prstGeom prst="rect">
            <a:avLst/>
          </a:prstGeom>
          <a:solidFill>
            <a:srgbClr val="E65032"/>
          </a:solidFill>
          <a:ln w="9525">
            <a:noFill/>
            <a:miter lim="800000"/>
            <a:headEnd/>
            <a:tailEnd/>
          </a:ln>
        </p:spPr>
        <p:txBody>
          <a:bodyPr vert="horz" wrap="square" lIns="182880" tIns="54864" rIns="91440" bIns="27432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409575" y="6378575"/>
            <a:ext cx="11207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>
            <a:spAutoFit/>
          </a:bodyPr>
          <a:lstStyle/>
          <a:p>
            <a:pPr>
              <a:defRPr/>
            </a:pPr>
            <a:r>
              <a:rPr lang="en-US" sz="900" b="1">
                <a:solidFill>
                  <a:srgbClr val="E35235"/>
                </a:solidFill>
              </a:rPr>
              <a:t>towerswatson.com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17900" y="6521450"/>
            <a:ext cx="5327650" cy="174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en-US" sz="600"/>
              <a:t>© 2010 Towers Watson. All rights reserved. Proprietary and Confidential. For Towers Watson and Towers Watson client use only.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251825" y="6327775"/>
            <a:ext cx="498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5D90ABD-1A11-4940-A946-121668C94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ts val="25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lnSpc>
          <a:spcPts val="1700"/>
        </a:lnSpc>
        <a:spcBef>
          <a:spcPct val="0"/>
        </a:spcBef>
        <a:spcAft>
          <a:spcPct val="0"/>
        </a:spcAft>
        <a:buClr>
          <a:srgbClr val="E65032"/>
        </a:buClr>
        <a:buSzPct val="60000"/>
        <a:buFont typeface="Wingdings" pitchFamily="2" charset="2"/>
        <a:defRPr sz="1600" b="1">
          <a:solidFill>
            <a:schemeClr val="bg1"/>
          </a:solidFill>
          <a:latin typeface="+mn-lt"/>
          <a:ea typeface="+mn-ea"/>
          <a:cs typeface="+mn-cs"/>
        </a:defRPr>
      </a:lvl1pPr>
      <a:lvl2pPr marL="512763" indent="-227013" algn="l" rtl="0" eaLnBrk="1" fontAlgn="base" hangingPunct="1">
        <a:spcBef>
          <a:spcPct val="10000"/>
        </a:spcBef>
        <a:spcAft>
          <a:spcPts val="600"/>
        </a:spcAft>
        <a:buClr>
          <a:srgbClr val="989898"/>
        </a:buClr>
        <a:buSzPct val="60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2pPr>
      <a:lvl3pPr marL="944563" indent="-317500" algn="l" rtl="0" eaLnBrk="1" fontAlgn="base" hangingPunct="1">
        <a:spcBef>
          <a:spcPct val="10000"/>
        </a:spcBef>
        <a:spcAft>
          <a:spcPts val="600"/>
        </a:spcAft>
        <a:buClr>
          <a:schemeClr val="accent1"/>
        </a:buClr>
        <a:buSzPct val="90000"/>
        <a:buFont typeface="Arial" charset="0"/>
        <a:buChar char="—"/>
        <a:defRPr sz="1600">
          <a:solidFill>
            <a:schemeClr val="tx1"/>
          </a:solidFill>
          <a:latin typeface="+mn-lt"/>
          <a:cs typeface="+mn-cs"/>
        </a:defRPr>
      </a:lvl3pPr>
      <a:lvl4pPr marL="1417638" indent="-2746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5114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9686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34258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8830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4340225" indent="-979488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Interactions and Saddles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412" y="4010025"/>
            <a:ext cx="7316787" cy="376238"/>
          </a:xfrm>
        </p:spPr>
        <p:txBody>
          <a:bodyPr/>
          <a:lstStyle/>
          <a:p>
            <a:r>
              <a:rPr lang="en-US" dirty="0" smtClean="0"/>
              <a:t>Southwest Actuarial Forum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gray">
          <a:xfrm>
            <a:off x="112713" y="5173663"/>
            <a:ext cx="5811837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/>
          <a:lstStyle/>
          <a:p>
            <a:pPr eaLnBrk="0" hangingPunct="0">
              <a:buClr>
                <a:srgbClr val="E65032"/>
              </a:buClr>
              <a:buSzPct val="60000"/>
              <a:buFont typeface="Wingdings" pitchFamily="2" charset="2"/>
              <a:buNone/>
            </a:pPr>
            <a:r>
              <a:rPr lang="en-US" sz="1600" b="1" dirty="0" smtClean="0">
                <a:solidFill>
                  <a:srgbClr val="000000"/>
                </a:solidFill>
              </a:rPr>
              <a:t>Serhat Guven, </a:t>
            </a:r>
            <a:r>
              <a:rPr lang="en-US" sz="1600" b="1" dirty="0">
                <a:solidFill>
                  <a:srgbClr val="000000"/>
                </a:solidFill>
              </a:rPr>
              <a:t>FCAS, MAAA</a:t>
            </a:r>
          </a:p>
          <a:p>
            <a:pPr eaLnBrk="0" hangingPunct="0">
              <a:buClr>
                <a:srgbClr val="E65032"/>
              </a:buClr>
              <a:buSzPct val="60000"/>
              <a:buFont typeface="Wingdings" pitchFamily="2" charset="2"/>
              <a:buNone/>
            </a:pPr>
            <a:endParaRPr lang="en-US" sz="1600" b="1" dirty="0">
              <a:solidFill>
                <a:srgbClr val="000000"/>
              </a:solidFill>
            </a:endParaRPr>
          </a:p>
          <a:p>
            <a:pPr eaLnBrk="0" hangingPunct="0">
              <a:spcBef>
                <a:spcPts val="1200"/>
              </a:spcBef>
              <a:buClr>
                <a:srgbClr val="E65032"/>
              </a:buClr>
              <a:buSzPct val="60000"/>
              <a:buFont typeface="Wingdings" pitchFamily="2" charset="2"/>
              <a:buNone/>
            </a:pPr>
            <a:r>
              <a:rPr lang="en-US" sz="1100" b="1" dirty="0" smtClean="0">
                <a:solidFill>
                  <a:srgbClr val="000000"/>
                </a:solidFill>
              </a:rPr>
              <a:t>June 10, </a:t>
            </a:r>
            <a:r>
              <a:rPr lang="en-US" sz="1100" b="1" dirty="0">
                <a:solidFill>
                  <a:srgbClr val="000000"/>
                </a:solidFill>
              </a:rPr>
              <a:t>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Interactions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5763" y="1428751"/>
            <a:ext cx="8375650" cy="108585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 x Gender</a:t>
            </a:r>
          </a:p>
          <a:p>
            <a:pPr marL="685800" lvl="1" indent="-228600" fontAlgn="base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</a:pPr>
            <a:r>
              <a:rPr lang="en-GB" sz="1600" kern="0" dirty="0" smtClean="0"/>
              <a:t>Full Interaction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2" cstate="print"/>
          <a:srcRect t="8427"/>
          <a:stretch>
            <a:fillRect/>
          </a:stretch>
        </p:blipFill>
        <p:spPr bwMode="auto">
          <a:xfrm>
            <a:off x="3355848" y="2514600"/>
            <a:ext cx="5495544" cy="3364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8" name="Group 6"/>
          <p:cNvGrpSpPr>
            <a:grpSpLocks noChangeAspect="1"/>
          </p:cNvGrpSpPr>
          <p:nvPr/>
        </p:nvGrpSpPr>
        <p:grpSpPr bwMode="auto">
          <a:xfrm>
            <a:off x="487363" y="2716213"/>
            <a:ext cx="2560637" cy="2617787"/>
            <a:chOff x="307" y="1711"/>
            <a:chExt cx="1613" cy="1649"/>
          </a:xfrm>
        </p:grpSpPr>
        <p:sp>
          <p:nvSpPr>
            <p:cNvPr id="3077" name="AutoShape 5"/>
            <p:cNvSpPr>
              <a:spLocks noChangeAspect="1" noChangeArrowheads="1" noTextEdit="1"/>
            </p:cNvSpPr>
            <p:nvPr/>
          </p:nvSpPr>
          <p:spPr bwMode="auto">
            <a:xfrm>
              <a:off x="307" y="1711"/>
              <a:ext cx="1613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766" y="1916"/>
              <a:ext cx="1154" cy="109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537" y="2122"/>
              <a:ext cx="120" cy="1226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766" y="2122"/>
              <a:ext cx="1154" cy="1226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1014" y="1717"/>
              <a:ext cx="2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Gender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784" y="1922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899" y="1922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1014" y="1922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1129" y="1922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7" name="Rectangle 15"/>
            <p:cNvSpPr>
              <a:spLocks noChangeArrowheads="1"/>
            </p:cNvSpPr>
            <p:nvPr/>
          </p:nvSpPr>
          <p:spPr bwMode="auto">
            <a:xfrm>
              <a:off x="1243" y="1922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8" name="Rectangle 16"/>
            <p:cNvSpPr>
              <a:spLocks noChangeArrowheads="1"/>
            </p:cNvSpPr>
            <p:nvPr/>
          </p:nvSpPr>
          <p:spPr bwMode="auto">
            <a:xfrm>
              <a:off x="1358" y="1922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89" name="Rectangle 17"/>
            <p:cNvSpPr>
              <a:spLocks noChangeArrowheads="1"/>
            </p:cNvSpPr>
            <p:nvPr/>
          </p:nvSpPr>
          <p:spPr bwMode="auto">
            <a:xfrm>
              <a:off x="1473" y="1922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0" name="Rectangle 18"/>
            <p:cNvSpPr>
              <a:spLocks noChangeArrowheads="1"/>
            </p:cNvSpPr>
            <p:nvPr/>
          </p:nvSpPr>
          <p:spPr bwMode="auto">
            <a:xfrm>
              <a:off x="1588" y="1922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1" name="Rectangle 19"/>
            <p:cNvSpPr>
              <a:spLocks noChangeArrowheads="1"/>
            </p:cNvSpPr>
            <p:nvPr/>
          </p:nvSpPr>
          <p:spPr bwMode="auto">
            <a:xfrm>
              <a:off x="1702" y="1922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2" name="Rectangle 20"/>
            <p:cNvSpPr>
              <a:spLocks noChangeArrowheads="1"/>
            </p:cNvSpPr>
            <p:nvPr/>
          </p:nvSpPr>
          <p:spPr bwMode="auto">
            <a:xfrm>
              <a:off x="1817" y="1922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3" name="Rectangle 21"/>
            <p:cNvSpPr>
              <a:spLocks noChangeArrowheads="1"/>
            </p:cNvSpPr>
            <p:nvPr/>
          </p:nvSpPr>
          <p:spPr bwMode="auto">
            <a:xfrm>
              <a:off x="555" y="2146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4" name="Rectangle 22"/>
            <p:cNvSpPr>
              <a:spLocks noChangeArrowheads="1"/>
            </p:cNvSpPr>
            <p:nvPr/>
          </p:nvSpPr>
          <p:spPr bwMode="auto">
            <a:xfrm>
              <a:off x="784" y="2146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5" name="Rectangle 23"/>
            <p:cNvSpPr>
              <a:spLocks noChangeArrowheads="1"/>
            </p:cNvSpPr>
            <p:nvPr/>
          </p:nvSpPr>
          <p:spPr bwMode="auto">
            <a:xfrm>
              <a:off x="899" y="2146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6" name="Rectangle 24"/>
            <p:cNvSpPr>
              <a:spLocks noChangeArrowheads="1"/>
            </p:cNvSpPr>
            <p:nvPr/>
          </p:nvSpPr>
          <p:spPr bwMode="auto">
            <a:xfrm>
              <a:off x="1014" y="2146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7" name="Rectangle 25"/>
            <p:cNvSpPr>
              <a:spLocks noChangeArrowheads="1"/>
            </p:cNvSpPr>
            <p:nvPr/>
          </p:nvSpPr>
          <p:spPr bwMode="auto">
            <a:xfrm>
              <a:off x="1129" y="2146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1243" y="2146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9" name="Rectangle 27"/>
            <p:cNvSpPr>
              <a:spLocks noChangeArrowheads="1"/>
            </p:cNvSpPr>
            <p:nvPr/>
          </p:nvSpPr>
          <p:spPr bwMode="auto">
            <a:xfrm>
              <a:off x="1358" y="2146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0" name="Rectangle 28"/>
            <p:cNvSpPr>
              <a:spLocks noChangeArrowheads="1"/>
            </p:cNvSpPr>
            <p:nvPr/>
          </p:nvSpPr>
          <p:spPr bwMode="auto">
            <a:xfrm>
              <a:off x="1473" y="2146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auto">
            <a:xfrm>
              <a:off x="1588" y="2146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2" name="Rectangle 30"/>
            <p:cNvSpPr>
              <a:spLocks noChangeArrowheads="1"/>
            </p:cNvSpPr>
            <p:nvPr/>
          </p:nvSpPr>
          <p:spPr bwMode="auto">
            <a:xfrm>
              <a:off x="1702" y="2146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3" name="Rectangle 31"/>
            <p:cNvSpPr>
              <a:spLocks noChangeArrowheads="1"/>
            </p:cNvSpPr>
            <p:nvPr/>
          </p:nvSpPr>
          <p:spPr bwMode="auto">
            <a:xfrm>
              <a:off x="1817" y="2146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4" name="Rectangle 32"/>
            <p:cNvSpPr>
              <a:spLocks noChangeArrowheads="1"/>
            </p:cNvSpPr>
            <p:nvPr/>
          </p:nvSpPr>
          <p:spPr bwMode="auto">
            <a:xfrm>
              <a:off x="555" y="227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5" name="Rectangle 33"/>
            <p:cNvSpPr>
              <a:spLocks noChangeArrowheads="1"/>
            </p:cNvSpPr>
            <p:nvPr/>
          </p:nvSpPr>
          <p:spPr bwMode="auto">
            <a:xfrm>
              <a:off x="784" y="227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6" name="Rectangle 34"/>
            <p:cNvSpPr>
              <a:spLocks noChangeArrowheads="1"/>
            </p:cNvSpPr>
            <p:nvPr/>
          </p:nvSpPr>
          <p:spPr bwMode="auto">
            <a:xfrm>
              <a:off x="899" y="227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7" name="Rectangle 35"/>
            <p:cNvSpPr>
              <a:spLocks noChangeArrowheads="1"/>
            </p:cNvSpPr>
            <p:nvPr/>
          </p:nvSpPr>
          <p:spPr bwMode="auto">
            <a:xfrm>
              <a:off x="1014" y="2273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8" name="Rectangle 36"/>
            <p:cNvSpPr>
              <a:spLocks noChangeArrowheads="1"/>
            </p:cNvSpPr>
            <p:nvPr/>
          </p:nvSpPr>
          <p:spPr bwMode="auto">
            <a:xfrm>
              <a:off x="1129" y="227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9" name="Rectangle 37"/>
            <p:cNvSpPr>
              <a:spLocks noChangeArrowheads="1"/>
            </p:cNvSpPr>
            <p:nvPr/>
          </p:nvSpPr>
          <p:spPr bwMode="auto">
            <a:xfrm>
              <a:off x="1243" y="227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0" name="Rectangle 38"/>
            <p:cNvSpPr>
              <a:spLocks noChangeArrowheads="1"/>
            </p:cNvSpPr>
            <p:nvPr/>
          </p:nvSpPr>
          <p:spPr bwMode="auto">
            <a:xfrm>
              <a:off x="1358" y="227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1" name="Rectangle 39"/>
            <p:cNvSpPr>
              <a:spLocks noChangeArrowheads="1"/>
            </p:cNvSpPr>
            <p:nvPr/>
          </p:nvSpPr>
          <p:spPr bwMode="auto">
            <a:xfrm>
              <a:off x="1473" y="227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2" name="Rectangle 40"/>
            <p:cNvSpPr>
              <a:spLocks noChangeArrowheads="1"/>
            </p:cNvSpPr>
            <p:nvPr/>
          </p:nvSpPr>
          <p:spPr bwMode="auto">
            <a:xfrm>
              <a:off x="1588" y="227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3" name="Rectangle 41"/>
            <p:cNvSpPr>
              <a:spLocks noChangeArrowheads="1"/>
            </p:cNvSpPr>
            <p:nvPr/>
          </p:nvSpPr>
          <p:spPr bwMode="auto">
            <a:xfrm>
              <a:off x="1702" y="227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1817" y="227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5" name="Rectangle 43"/>
            <p:cNvSpPr>
              <a:spLocks noChangeArrowheads="1"/>
            </p:cNvSpPr>
            <p:nvPr/>
          </p:nvSpPr>
          <p:spPr bwMode="auto">
            <a:xfrm>
              <a:off x="555" y="240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784" y="240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7" name="Rectangle 45"/>
            <p:cNvSpPr>
              <a:spLocks noChangeArrowheads="1"/>
            </p:cNvSpPr>
            <p:nvPr/>
          </p:nvSpPr>
          <p:spPr bwMode="auto">
            <a:xfrm>
              <a:off x="899" y="240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8" name="Rectangle 46"/>
            <p:cNvSpPr>
              <a:spLocks noChangeArrowheads="1"/>
            </p:cNvSpPr>
            <p:nvPr/>
          </p:nvSpPr>
          <p:spPr bwMode="auto">
            <a:xfrm>
              <a:off x="1014" y="2400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9" name="Rectangle 47"/>
            <p:cNvSpPr>
              <a:spLocks noChangeArrowheads="1"/>
            </p:cNvSpPr>
            <p:nvPr/>
          </p:nvSpPr>
          <p:spPr bwMode="auto">
            <a:xfrm>
              <a:off x="1129" y="240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0" name="Rectangle 48"/>
            <p:cNvSpPr>
              <a:spLocks noChangeArrowheads="1"/>
            </p:cNvSpPr>
            <p:nvPr/>
          </p:nvSpPr>
          <p:spPr bwMode="auto">
            <a:xfrm>
              <a:off x="1243" y="240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1" name="Rectangle 49"/>
            <p:cNvSpPr>
              <a:spLocks noChangeArrowheads="1"/>
            </p:cNvSpPr>
            <p:nvPr/>
          </p:nvSpPr>
          <p:spPr bwMode="auto">
            <a:xfrm>
              <a:off x="1358" y="240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2" name="Rectangle 50"/>
            <p:cNvSpPr>
              <a:spLocks noChangeArrowheads="1"/>
            </p:cNvSpPr>
            <p:nvPr/>
          </p:nvSpPr>
          <p:spPr bwMode="auto">
            <a:xfrm>
              <a:off x="1473" y="240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3" name="Rectangle 51"/>
            <p:cNvSpPr>
              <a:spLocks noChangeArrowheads="1"/>
            </p:cNvSpPr>
            <p:nvPr/>
          </p:nvSpPr>
          <p:spPr bwMode="auto">
            <a:xfrm>
              <a:off x="1588" y="240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4" name="Rectangle 52"/>
            <p:cNvSpPr>
              <a:spLocks noChangeArrowheads="1"/>
            </p:cNvSpPr>
            <p:nvPr/>
          </p:nvSpPr>
          <p:spPr bwMode="auto">
            <a:xfrm>
              <a:off x="1702" y="240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5" name="Rectangle 53"/>
            <p:cNvSpPr>
              <a:spLocks noChangeArrowheads="1"/>
            </p:cNvSpPr>
            <p:nvPr/>
          </p:nvSpPr>
          <p:spPr bwMode="auto">
            <a:xfrm>
              <a:off x="1817" y="240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6" name="Rectangle 54"/>
            <p:cNvSpPr>
              <a:spLocks noChangeArrowheads="1"/>
            </p:cNvSpPr>
            <p:nvPr/>
          </p:nvSpPr>
          <p:spPr bwMode="auto">
            <a:xfrm>
              <a:off x="555" y="2526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7" name="Rectangle 55"/>
            <p:cNvSpPr>
              <a:spLocks noChangeArrowheads="1"/>
            </p:cNvSpPr>
            <p:nvPr/>
          </p:nvSpPr>
          <p:spPr bwMode="auto">
            <a:xfrm>
              <a:off x="784" y="2526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8" name="Rectangle 56"/>
            <p:cNvSpPr>
              <a:spLocks noChangeArrowheads="1"/>
            </p:cNvSpPr>
            <p:nvPr/>
          </p:nvSpPr>
          <p:spPr bwMode="auto">
            <a:xfrm>
              <a:off x="899" y="2526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9" name="Rectangle 57"/>
            <p:cNvSpPr>
              <a:spLocks noChangeArrowheads="1"/>
            </p:cNvSpPr>
            <p:nvPr/>
          </p:nvSpPr>
          <p:spPr bwMode="auto">
            <a:xfrm>
              <a:off x="1014" y="2526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0" name="Rectangle 58"/>
            <p:cNvSpPr>
              <a:spLocks noChangeArrowheads="1"/>
            </p:cNvSpPr>
            <p:nvPr/>
          </p:nvSpPr>
          <p:spPr bwMode="auto">
            <a:xfrm>
              <a:off x="1129" y="2526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1" name="Rectangle 59"/>
            <p:cNvSpPr>
              <a:spLocks noChangeArrowheads="1"/>
            </p:cNvSpPr>
            <p:nvPr/>
          </p:nvSpPr>
          <p:spPr bwMode="auto">
            <a:xfrm>
              <a:off x="1243" y="2526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2" name="Rectangle 60"/>
            <p:cNvSpPr>
              <a:spLocks noChangeArrowheads="1"/>
            </p:cNvSpPr>
            <p:nvPr/>
          </p:nvSpPr>
          <p:spPr bwMode="auto">
            <a:xfrm>
              <a:off x="1358" y="2526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3" name="Rectangle 61"/>
            <p:cNvSpPr>
              <a:spLocks noChangeArrowheads="1"/>
            </p:cNvSpPr>
            <p:nvPr/>
          </p:nvSpPr>
          <p:spPr bwMode="auto">
            <a:xfrm>
              <a:off x="1473" y="2526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4" name="Rectangle 62"/>
            <p:cNvSpPr>
              <a:spLocks noChangeArrowheads="1"/>
            </p:cNvSpPr>
            <p:nvPr/>
          </p:nvSpPr>
          <p:spPr bwMode="auto">
            <a:xfrm>
              <a:off x="1588" y="2526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5" name="Rectangle 63"/>
            <p:cNvSpPr>
              <a:spLocks noChangeArrowheads="1"/>
            </p:cNvSpPr>
            <p:nvPr/>
          </p:nvSpPr>
          <p:spPr bwMode="auto">
            <a:xfrm>
              <a:off x="1702" y="2526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6" name="Rectangle 64"/>
            <p:cNvSpPr>
              <a:spLocks noChangeArrowheads="1"/>
            </p:cNvSpPr>
            <p:nvPr/>
          </p:nvSpPr>
          <p:spPr bwMode="auto">
            <a:xfrm>
              <a:off x="1817" y="2526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7" name="Rectangle 65"/>
            <p:cNvSpPr>
              <a:spLocks noChangeArrowheads="1"/>
            </p:cNvSpPr>
            <p:nvPr/>
          </p:nvSpPr>
          <p:spPr bwMode="auto">
            <a:xfrm>
              <a:off x="325" y="2653"/>
              <a:ext cx="17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Age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8" name="Rectangle 66"/>
            <p:cNvSpPr>
              <a:spLocks noChangeArrowheads="1"/>
            </p:cNvSpPr>
            <p:nvPr/>
          </p:nvSpPr>
          <p:spPr bwMode="auto">
            <a:xfrm>
              <a:off x="555" y="265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9" name="Rectangle 67"/>
            <p:cNvSpPr>
              <a:spLocks noChangeArrowheads="1"/>
            </p:cNvSpPr>
            <p:nvPr/>
          </p:nvSpPr>
          <p:spPr bwMode="auto">
            <a:xfrm>
              <a:off x="784" y="265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0" name="Rectangle 68"/>
            <p:cNvSpPr>
              <a:spLocks noChangeArrowheads="1"/>
            </p:cNvSpPr>
            <p:nvPr/>
          </p:nvSpPr>
          <p:spPr bwMode="auto">
            <a:xfrm>
              <a:off x="899" y="265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1" name="Rectangle 69"/>
            <p:cNvSpPr>
              <a:spLocks noChangeArrowheads="1"/>
            </p:cNvSpPr>
            <p:nvPr/>
          </p:nvSpPr>
          <p:spPr bwMode="auto">
            <a:xfrm>
              <a:off x="1014" y="2653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2" name="Rectangle 70"/>
            <p:cNvSpPr>
              <a:spLocks noChangeArrowheads="1"/>
            </p:cNvSpPr>
            <p:nvPr/>
          </p:nvSpPr>
          <p:spPr bwMode="auto">
            <a:xfrm>
              <a:off x="1129" y="265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3" name="Rectangle 71"/>
            <p:cNvSpPr>
              <a:spLocks noChangeArrowheads="1"/>
            </p:cNvSpPr>
            <p:nvPr/>
          </p:nvSpPr>
          <p:spPr bwMode="auto">
            <a:xfrm>
              <a:off x="1243" y="265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4" name="Rectangle 72"/>
            <p:cNvSpPr>
              <a:spLocks noChangeArrowheads="1"/>
            </p:cNvSpPr>
            <p:nvPr/>
          </p:nvSpPr>
          <p:spPr bwMode="auto">
            <a:xfrm>
              <a:off x="1358" y="265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5" name="Rectangle 73"/>
            <p:cNvSpPr>
              <a:spLocks noChangeArrowheads="1"/>
            </p:cNvSpPr>
            <p:nvPr/>
          </p:nvSpPr>
          <p:spPr bwMode="auto">
            <a:xfrm>
              <a:off x="1473" y="265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6" name="Rectangle 74"/>
            <p:cNvSpPr>
              <a:spLocks noChangeArrowheads="1"/>
            </p:cNvSpPr>
            <p:nvPr/>
          </p:nvSpPr>
          <p:spPr bwMode="auto">
            <a:xfrm>
              <a:off x="1588" y="265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7" name="Rectangle 75"/>
            <p:cNvSpPr>
              <a:spLocks noChangeArrowheads="1"/>
            </p:cNvSpPr>
            <p:nvPr/>
          </p:nvSpPr>
          <p:spPr bwMode="auto">
            <a:xfrm>
              <a:off x="1702" y="265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8" name="Rectangle 76"/>
            <p:cNvSpPr>
              <a:spLocks noChangeArrowheads="1"/>
            </p:cNvSpPr>
            <p:nvPr/>
          </p:nvSpPr>
          <p:spPr bwMode="auto">
            <a:xfrm>
              <a:off x="1817" y="265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9" name="Rectangle 77"/>
            <p:cNvSpPr>
              <a:spLocks noChangeArrowheads="1"/>
            </p:cNvSpPr>
            <p:nvPr/>
          </p:nvSpPr>
          <p:spPr bwMode="auto">
            <a:xfrm>
              <a:off x="555" y="278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0" name="Rectangle 78"/>
            <p:cNvSpPr>
              <a:spLocks noChangeArrowheads="1"/>
            </p:cNvSpPr>
            <p:nvPr/>
          </p:nvSpPr>
          <p:spPr bwMode="auto">
            <a:xfrm>
              <a:off x="784" y="278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1" name="Rectangle 79"/>
            <p:cNvSpPr>
              <a:spLocks noChangeArrowheads="1"/>
            </p:cNvSpPr>
            <p:nvPr/>
          </p:nvSpPr>
          <p:spPr bwMode="auto">
            <a:xfrm>
              <a:off x="899" y="278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2" name="Rectangle 80"/>
            <p:cNvSpPr>
              <a:spLocks noChangeArrowheads="1"/>
            </p:cNvSpPr>
            <p:nvPr/>
          </p:nvSpPr>
          <p:spPr bwMode="auto">
            <a:xfrm>
              <a:off x="1014" y="2780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3" name="Rectangle 81"/>
            <p:cNvSpPr>
              <a:spLocks noChangeArrowheads="1"/>
            </p:cNvSpPr>
            <p:nvPr/>
          </p:nvSpPr>
          <p:spPr bwMode="auto">
            <a:xfrm>
              <a:off x="1129" y="278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4" name="Rectangle 82"/>
            <p:cNvSpPr>
              <a:spLocks noChangeArrowheads="1"/>
            </p:cNvSpPr>
            <p:nvPr/>
          </p:nvSpPr>
          <p:spPr bwMode="auto">
            <a:xfrm>
              <a:off x="1243" y="278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5" name="Rectangle 83"/>
            <p:cNvSpPr>
              <a:spLocks noChangeArrowheads="1"/>
            </p:cNvSpPr>
            <p:nvPr/>
          </p:nvSpPr>
          <p:spPr bwMode="auto">
            <a:xfrm>
              <a:off x="1358" y="278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6" name="Rectangle 84"/>
            <p:cNvSpPr>
              <a:spLocks noChangeArrowheads="1"/>
            </p:cNvSpPr>
            <p:nvPr/>
          </p:nvSpPr>
          <p:spPr bwMode="auto">
            <a:xfrm>
              <a:off x="1473" y="278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7" name="Rectangle 85"/>
            <p:cNvSpPr>
              <a:spLocks noChangeArrowheads="1"/>
            </p:cNvSpPr>
            <p:nvPr/>
          </p:nvSpPr>
          <p:spPr bwMode="auto">
            <a:xfrm>
              <a:off x="1588" y="278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8" name="Rectangle 86"/>
            <p:cNvSpPr>
              <a:spLocks noChangeArrowheads="1"/>
            </p:cNvSpPr>
            <p:nvPr/>
          </p:nvSpPr>
          <p:spPr bwMode="auto">
            <a:xfrm>
              <a:off x="1702" y="278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9" name="Rectangle 87"/>
            <p:cNvSpPr>
              <a:spLocks noChangeArrowheads="1"/>
            </p:cNvSpPr>
            <p:nvPr/>
          </p:nvSpPr>
          <p:spPr bwMode="auto">
            <a:xfrm>
              <a:off x="1817" y="278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0" name="Rectangle 88"/>
            <p:cNvSpPr>
              <a:spLocks noChangeArrowheads="1"/>
            </p:cNvSpPr>
            <p:nvPr/>
          </p:nvSpPr>
          <p:spPr bwMode="auto">
            <a:xfrm>
              <a:off x="555" y="2907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1" name="Rectangle 89"/>
            <p:cNvSpPr>
              <a:spLocks noChangeArrowheads="1"/>
            </p:cNvSpPr>
            <p:nvPr/>
          </p:nvSpPr>
          <p:spPr bwMode="auto">
            <a:xfrm>
              <a:off x="784" y="2907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2" name="Rectangle 90"/>
            <p:cNvSpPr>
              <a:spLocks noChangeArrowheads="1"/>
            </p:cNvSpPr>
            <p:nvPr/>
          </p:nvSpPr>
          <p:spPr bwMode="auto">
            <a:xfrm>
              <a:off x="899" y="2907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3" name="Rectangle 91"/>
            <p:cNvSpPr>
              <a:spLocks noChangeArrowheads="1"/>
            </p:cNvSpPr>
            <p:nvPr/>
          </p:nvSpPr>
          <p:spPr bwMode="auto">
            <a:xfrm>
              <a:off x="1014" y="2907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4" name="Rectangle 92"/>
            <p:cNvSpPr>
              <a:spLocks noChangeArrowheads="1"/>
            </p:cNvSpPr>
            <p:nvPr/>
          </p:nvSpPr>
          <p:spPr bwMode="auto">
            <a:xfrm>
              <a:off x="1129" y="2907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5" name="Rectangle 93"/>
            <p:cNvSpPr>
              <a:spLocks noChangeArrowheads="1"/>
            </p:cNvSpPr>
            <p:nvPr/>
          </p:nvSpPr>
          <p:spPr bwMode="auto">
            <a:xfrm>
              <a:off x="1243" y="2907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6" name="Rectangle 94"/>
            <p:cNvSpPr>
              <a:spLocks noChangeArrowheads="1"/>
            </p:cNvSpPr>
            <p:nvPr/>
          </p:nvSpPr>
          <p:spPr bwMode="auto">
            <a:xfrm>
              <a:off x="1358" y="2907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7" name="Rectangle 95"/>
            <p:cNvSpPr>
              <a:spLocks noChangeArrowheads="1"/>
            </p:cNvSpPr>
            <p:nvPr/>
          </p:nvSpPr>
          <p:spPr bwMode="auto">
            <a:xfrm>
              <a:off x="1473" y="2907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8" name="Rectangle 96"/>
            <p:cNvSpPr>
              <a:spLocks noChangeArrowheads="1"/>
            </p:cNvSpPr>
            <p:nvPr/>
          </p:nvSpPr>
          <p:spPr bwMode="auto">
            <a:xfrm>
              <a:off x="1588" y="2907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9" name="Rectangle 97"/>
            <p:cNvSpPr>
              <a:spLocks noChangeArrowheads="1"/>
            </p:cNvSpPr>
            <p:nvPr/>
          </p:nvSpPr>
          <p:spPr bwMode="auto">
            <a:xfrm>
              <a:off x="1702" y="2907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0" name="Rectangle 98"/>
            <p:cNvSpPr>
              <a:spLocks noChangeArrowheads="1"/>
            </p:cNvSpPr>
            <p:nvPr/>
          </p:nvSpPr>
          <p:spPr bwMode="auto">
            <a:xfrm>
              <a:off x="1817" y="2907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1" name="Rectangle 99"/>
            <p:cNvSpPr>
              <a:spLocks noChangeArrowheads="1"/>
            </p:cNvSpPr>
            <p:nvPr/>
          </p:nvSpPr>
          <p:spPr bwMode="auto">
            <a:xfrm>
              <a:off x="555" y="3034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2" name="Rectangle 100"/>
            <p:cNvSpPr>
              <a:spLocks noChangeArrowheads="1"/>
            </p:cNvSpPr>
            <p:nvPr/>
          </p:nvSpPr>
          <p:spPr bwMode="auto">
            <a:xfrm>
              <a:off x="784" y="3034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3" name="Rectangle 101"/>
            <p:cNvSpPr>
              <a:spLocks noChangeArrowheads="1"/>
            </p:cNvSpPr>
            <p:nvPr/>
          </p:nvSpPr>
          <p:spPr bwMode="auto">
            <a:xfrm>
              <a:off x="899" y="3034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" name="Rectangle 102"/>
            <p:cNvSpPr>
              <a:spLocks noChangeArrowheads="1"/>
            </p:cNvSpPr>
            <p:nvPr/>
          </p:nvSpPr>
          <p:spPr bwMode="auto">
            <a:xfrm>
              <a:off x="1014" y="3034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" name="Rectangle 103"/>
            <p:cNvSpPr>
              <a:spLocks noChangeArrowheads="1"/>
            </p:cNvSpPr>
            <p:nvPr/>
          </p:nvSpPr>
          <p:spPr bwMode="auto">
            <a:xfrm>
              <a:off x="1129" y="3034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" name="Rectangle 104"/>
            <p:cNvSpPr>
              <a:spLocks noChangeArrowheads="1"/>
            </p:cNvSpPr>
            <p:nvPr/>
          </p:nvSpPr>
          <p:spPr bwMode="auto">
            <a:xfrm>
              <a:off x="1243" y="3034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" name="Rectangle 105"/>
            <p:cNvSpPr>
              <a:spLocks noChangeArrowheads="1"/>
            </p:cNvSpPr>
            <p:nvPr/>
          </p:nvSpPr>
          <p:spPr bwMode="auto">
            <a:xfrm>
              <a:off x="1358" y="3034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" name="Rectangle 106"/>
            <p:cNvSpPr>
              <a:spLocks noChangeArrowheads="1"/>
            </p:cNvSpPr>
            <p:nvPr/>
          </p:nvSpPr>
          <p:spPr bwMode="auto">
            <a:xfrm>
              <a:off x="1473" y="3034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" name="Rectangle 107"/>
            <p:cNvSpPr>
              <a:spLocks noChangeArrowheads="1"/>
            </p:cNvSpPr>
            <p:nvPr/>
          </p:nvSpPr>
          <p:spPr bwMode="auto">
            <a:xfrm>
              <a:off x="1588" y="3034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" name="Rectangle 108"/>
            <p:cNvSpPr>
              <a:spLocks noChangeArrowheads="1"/>
            </p:cNvSpPr>
            <p:nvPr/>
          </p:nvSpPr>
          <p:spPr bwMode="auto">
            <a:xfrm>
              <a:off x="1702" y="3034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" name="Rectangle 109"/>
            <p:cNvSpPr>
              <a:spLocks noChangeArrowheads="1"/>
            </p:cNvSpPr>
            <p:nvPr/>
          </p:nvSpPr>
          <p:spPr bwMode="auto">
            <a:xfrm>
              <a:off x="1817" y="3034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" name="Rectangle 110"/>
            <p:cNvSpPr>
              <a:spLocks noChangeArrowheads="1"/>
            </p:cNvSpPr>
            <p:nvPr/>
          </p:nvSpPr>
          <p:spPr bwMode="auto">
            <a:xfrm>
              <a:off x="555" y="314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" name="Rectangle 111"/>
            <p:cNvSpPr>
              <a:spLocks noChangeArrowheads="1"/>
            </p:cNvSpPr>
            <p:nvPr/>
          </p:nvSpPr>
          <p:spPr bwMode="auto">
            <a:xfrm>
              <a:off x="784" y="314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" name="Rectangle 112"/>
            <p:cNvSpPr>
              <a:spLocks noChangeArrowheads="1"/>
            </p:cNvSpPr>
            <p:nvPr/>
          </p:nvSpPr>
          <p:spPr bwMode="auto">
            <a:xfrm>
              <a:off x="899" y="314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" name="Rectangle 113"/>
            <p:cNvSpPr>
              <a:spLocks noChangeArrowheads="1"/>
            </p:cNvSpPr>
            <p:nvPr/>
          </p:nvSpPr>
          <p:spPr bwMode="auto">
            <a:xfrm>
              <a:off x="1014" y="3143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" name="Rectangle 114"/>
            <p:cNvSpPr>
              <a:spLocks noChangeArrowheads="1"/>
            </p:cNvSpPr>
            <p:nvPr/>
          </p:nvSpPr>
          <p:spPr bwMode="auto">
            <a:xfrm>
              <a:off x="1129" y="314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" name="Rectangle 115"/>
            <p:cNvSpPr>
              <a:spLocks noChangeArrowheads="1"/>
            </p:cNvSpPr>
            <p:nvPr/>
          </p:nvSpPr>
          <p:spPr bwMode="auto">
            <a:xfrm>
              <a:off x="1243" y="314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8" name="Rectangle 116"/>
            <p:cNvSpPr>
              <a:spLocks noChangeArrowheads="1"/>
            </p:cNvSpPr>
            <p:nvPr/>
          </p:nvSpPr>
          <p:spPr bwMode="auto">
            <a:xfrm>
              <a:off x="1358" y="314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9" name="Rectangle 117"/>
            <p:cNvSpPr>
              <a:spLocks noChangeArrowheads="1"/>
            </p:cNvSpPr>
            <p:nvPr/>
          </p:nvSpPr>
          <p:spPr bwMode="auto">
            <a:xfrm>
              <a:off x="1473" y="314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0" name="Rectangle 118"/>
            <p:cNvSpPr>
              <a:spLocks noChangeArrowheads="1"/>
            </p:cNvSpPr>
            <p:nvPr/>
          </p:nvSpPr>
          <p:spPr bwMode="auto">
            <a:xfrm>
              <a:off x="1588" y="314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1" name="Rectangle 119"/>
            <p:cNvSpPr>
              <a:spLocks noChangeArrowheads="1"/>
            </p:cNvSpPr>
            <p:nvPr/>
          </p:nvSpPr>
          <p:spPr bwMode="auto">
            <a:xfrm>
              <a:off x="1702" y="314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2" name="Rectangle 120"/>
            <p:cNvSpPr>
              <a:spLocks noChangeArrowheads="1"/>
            </p:cNvSpPr>
            <p:nvPr/>
          </p:nvSpPr>
          <p:spPr bwMode="auto">
            <a:xfrm>
              <a:off x="1817" y="314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3" name="Rectangle 121"/>
            <p:cNvSpPr>
              <a:spLocks noChangeArrowheads="1"/>
            </p:cNvSpPr>
            <p:nvPr/>
          </p:nvSpPr>
          <p:spPr bwMode="auto">
            <a:xfrm>
              <a:off x="555" y="3245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4" name="Rectangle 122"/>
            <p:cNvSpPr>
              <a:spLocks noChangeArrowheads="1"/>
            </p:cNvSpPr>
            <p:nvPr/>
          </p:nvSpPr>
          <p:spPr bwMode="auto">
            <a:xfrm>
              <a:off x="784" y="3245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5" name="Rectangle 123"/>
            <p:cNvSpPr>
              <a:spLocks noChangeArrowheads="1"/>
            </p:cNvSpPr>
            <p:nvPr/>
          </p:nvSpPr>
          <p:spPr bwMode="auto">
            <a:xfrm>
              <a:off x="899" y="3245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6" name="Rectangle 124"/>
            <p:cNvSpPr>
              <a:spLocks noChangeArrowheads="1"/>
            </p:cNvSpPr>
            <p:nvPr/>
          </p:nvSpPr>
          <p:spPr bwMode="auto">
            <a:xfrm>
              <a:off x="1014" y="3245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7" name="Rectangle 125"/>
            <p:cNvSpPr>
              <a:spLocks noChangeArrowheads="1"/>
            </p:cNvSpPr>
            <p:nvPr/>
          </p:nvSpPr>
          <p:spPr bwMode="auto">
            <a:xfrm>
              <a:off x="1129" y="3245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8" name="Rectangle 126"/>
            <p:cNvSpPr>
              <a:spLocks noChangeArrowheads="1"/>
            </p:cNvSpPr>
            <p:nvPr/>
          </p:nvSpPr>
          <p:spPr bwMode="auto">
            <a:xfrm>
              <a:off x="1243" y="3245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9" name="Rectangle 127"/>
            <p:cNvSpPr>
              <a:spLocks noChangeArrowheads="1"/>
            </p:cNvSpPr>
            <p:nvPr/>
          </p:nvSpPr>
          <p:spPr bwMode="auto">
            <a:xfrm>
              <a:off x="1358" y="3245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0" name="Rectangle 128"/>
            <p:cNvSpPr>
              <a:spLocks noChangeArrowheads="1"/>
            </p:cNvSpPr>
            <p:nvPr/>
          </p:nvSpPr>
          <p:spPr bwMode="auto">
            <a:xfrm>
              <a:off x="1473" y="3245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1" name="Rectangle 129"/>
            <p:cNvSpPr>
              <a:spLocks noChangeArrowheads="1"/>
            </p:cNvSpPr>
            <p:nvPr/>
          </p:nvSpPr>
          <p:spPr bwMode="auto">
            <a:xfrm>
              <a:off x="1588" y="3245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2" name="Rectangle 130"/>
            <p:cNvSpPr>
              <a:spLocks noChangeArrowheads="1"/>
            </p:cNvSpPr>
            <p:nvPr/>
          </p:nvSpPr>
          <p:spPr bwMode="auto">
            <a:xfrm>
              <a:off x="1702" y="3245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3" name="Rectangle 131"/>
            <p:cNvSpPr>
              <a:spLocks noChangeArrowheads="1"/>
            </p:cNvSpPr>
            <p:nvPr/>
          </p:nvSpPr>
          <p:spPr bwMode="auto">
            <a:xfrm>
              <a:off x="1817" y="3245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Interactions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5763" y="1428751"/>
            <a:ext cx="8375650" cy="108585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Rating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Vehicle Value</a:t>
            </a:r>
          </a:p>
          <a:p>
            <a:pPr marL="685800" lvl="1" indent="-228600" fontAlgn="base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</a:pPr>
            <a:r>
              <a:rPr lang="en-GB" sz="1600" kern="0" dirty="0" smtClean="0"/>
              <a:t>Interaction needs to be simplified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69" name="Group 368"/>
          <p:cNvGrpSpPr/>
          <p:nvPr/>
        </p:nvGrpSpPr>
        <p:grpSpPr>
          <a:xfrm>
            <a:off x="406400" y="2590800"/>
            <a:ext cx="2560638" cy="2617788"/>
            <a:chOff x="406400" y="2590800"/>
            <a:chExt cx="2560638" cy="2617788"/>
          </a:xfrm>
        </p:grpSpPr>
        <p:sp>
          <p:nvSpPr>
            <p:cNvPr id="409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06400" y="2590800"/>
              <a:ext cx="2560638" cy="2598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1135063" y="2916238"/>
              <a:ext cx="1831975" cy="173038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771525" y="3243263"/>
              <a:ext cx="190500" cy="1946275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1135063" y="3243263"/>
              <a:ext cx="1831975" cy="1946275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1528763" y="2600325"/>
              <a:ext cx="77946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Vehicle Value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1163638" y="29257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346200" y="29257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1528763" y="29257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1711325" y="29257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892300" y="29257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2074863" y="29257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2257425" y="29257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2439988" y="29257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2620963" y="29257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2803525" y="29257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5" name="Rectangle 19"/>
            <p:cNvSpPr>
              <a:spLocks noChangeArrowheads="1"/>
            </p:cNvSpPr>
            <p:nvPr/>
          </p:nvSpPr>
          <p:spPr bwMode="auto">
            <a:xfrm>
              <a:off x="800100" y="32813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6" name="Rectangle 20"/>
            <p:cNvSpPr>
              <a:spLocks noChangeArrowheads="1"/>
            </p:cNvSpPr>
            <p:nvPr/>
          </p:nvSpPr>
          <p:spPr bwMode="auto">
            <a:xfrm>
              <a:off x="1163638" y="32813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7" name="Rectangle 21"/>
            <p:cNvSpPr>
              <a:spLocks noChangeArrowheads="1"/>
            </p:cNvSpPr>
            <p:nvPr/>
          </p:nvSpPr>
          <p:spPr bwMode="auto">
            <a:xfrm>
              <a:off x="1346200" y="32813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8" name="Rectangle 22"/>
            <p:cNvSpPr>
              <a:spLocks noChangeArrowheads="1"/>
            </p:cNvSpPr>
            <p:nvPr/>
          </p:nvSpPr>
          <p:spPr bwMode="auto">
            <a:xfrm>
              <a:off x="1528763" y="32813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9" name="Rectangle 23"/>
            <p:cNvSpPr>
              <a:spLocks noChangeArrowheads="1"/>
            </p:cNvSpPr>
            <p:nvPr/>
          </p:nvSpPr>
          <p:spPr bwMode="auto">
            <a:xfrm>
              <a:off x="1711325" y="32813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0" name="Rectangle 24"/>
            <p:cNvSpPr>
              <a:spLocks noChangeArrowheads="1"/>
            </p:cNvSpPr>
            <p:nvPr/>
          </p:nvSpPr>
          <p:spPr bwMode="auto">
            <a:xfrm>
              <a:off x="1892300" y="32813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1" name="Rectangle 25"/>
            <p:cNvSpPr>
              <a:spLocks noChangeArrowheads="1"/>
            </p:cNvSpPr>
            <p:nvPr/>
          </p:nvSpPr>
          <p:spPr bwMode="auto">
            <a:xfrm>
              <a:off x="2074863" y="32813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2" name="Rectangle 26"/>
            <p:cNvSpPr>
              <a:spLocks noChangeArrowheads="1"/>
            </p:cNvSpPr>
            <p:nvPr/>
          </p:nvSpPr>
          <p:spPr bwMode="auto">
            <a:xfrm>
              <a:off x="2257425" y="32813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3" name="Rectangle 27"/>
            <p:cNvSpPr>
              <a:spLocks noChangeArrowheads="1"/>
            </p:cNvSpPr>
            <p:nvPr/>
          </p:nvSpPr>
          <p:spPr bwMode="auto">
            <a:xfrm>
              <a:off x="2439988" y="32813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4" name="Rectangle 28"/>
            <p:cNvSpPr>
              <a:spLocks noChangeArrowheads="1"/>
            </p:cNvSpPr>
            <p:nvPr/>
          </p:nvSpPr>
          <p:spPr bwMode="auto">
            <a:xfrm>
              <a:off x="2620963" y="32813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>
              <a:off x="2803525" y="32813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6" name="Rectangle 30"/>
            <p:cNvSpPr>
              <a:spLocks noChangeArrowheads="1"/>
            </p:cNvSpPr>
            <p:nvPr/>
          </p:nvSpPr>
          <p:spPr bwMode="auto">
            <a:xfrm>
              <a:off x="800100" y="348297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7" name="Rectangle 31"/>
            <p:cNvSpPr>
              <a:spLocks noChangeArrowheads="1"/>
            </p:cNvSpPr>
            <p:nvPr/>
          </p:nvSpPr>
          <p:spPr bwMode="auto">
            <a:xfrm>
              <a:off x="1163638" y="348297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8" name="Rectangle 32"/>
            <p:cNvSpPr>
              <a:spLocks noChangeArrowheads="1"/>
            </p:cNvSpPr>
            <p:nvPr/>
          </p:nvSpPr>
          <p:spPr bwMode="auto">
            <a:xfrm>
              <a:off x="1346200" y="348297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9" name="Rectangle 33"/>
            <p:cNvSpPr>
              <a:spLocks noChangeArrowheads="1"/>
            </p:cNvSpPr>
            <p:nvPr/>
          </p:nvSpPr>
          <p:spPr bwMode="auto">
            <a:xfrm>
              <a:off x="1528763" y="348297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0" name="Rectangle 34"/>
            <p:cNvSpPr>
              <a:spLocks noChangeArrowheads="1"/>
            </p:cNvSpPr>
            <p:nvPr/>
          </p:nvSpPr>
          <p:spPr bwMode="auto">
            <a:xfrm>
              <a:off x="1711325" y="348297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1" name="Rectangle 35"/>
            <p:cNvSpPr>
              <a:spLocks noChangeArrowheads="1"/>
            </p:cNvSpPr>
            <p:nvPr/>
          </p:nvSpPr>
          <p:spPr bwMode="auto">
            <a:xfrm>
              <a:off x="1892300" y="348297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2" name="Rectangle 36"/>
            <p:cNvSpPr>
              <a:spLocks noChangeArrowheads="1"/>
            </p:cNvSpPr>
            <p:nvPr/>
          </p:nvSpPr>
          <p:spPr bwMode="auto">
            <a:xfrm>
              <a:off x="2074863" y="348297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3" name="Rectangle 37"/>
            <p:cNvSpPr>
              <a:spLocks noChangeArrowheads="1"/>
            </p:cNvSpPr>
            <p:nvPr/>
          </p:nvSpPr>
          <p:spPr bwMode="auto">
            <a:xfrm>
              <a:off x="2257425" y="348297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4" name="Rectangle 38"/>
            <p:cNvSpPr>
              <a:spLocks noChangeArrowheads="1"/>
            </p:cNvSpPr>
            <p:nvPr/>
          </p:nvSpPr>
          <p:spPr bwMode="auto">
            <a:xfrm>
              <a:off x="2439988" y="348297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5" name="Rectangle 39"/>
            <p:cNvSpPr>
              <a:spLocks noChangeArrowheads="1"/>
            </p:cNvSpPr>
            <p:nvPr/>
          </p:nvSpPr>
          <p:spPr bwMode="auto">
            <a:xfrm>
              <a:off x="2620963" y="348297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6" name="Rectangle 40"/>
            <p:cNvSpPr>
              <a:spLocks noChangeArrowheads="1"/>
            </p:cNvSpPr>
            <p:nvPr/>
          </p:nvSpPr>
          <p:spPr bwMode="auto">
            <a:xfrm>
              <a:off x="2803525" y="348297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7" name="Rectangle 41"/>
            <p:cNvSpPr>
              <a:spLocks noChangeArrowheads="1"/>
            </p:cNvSpPr>
            <p:nvPr/>
          </p:nvSpPr>
          <p:spPr bwMode="auto">
            <a:xfrm>
              <a:off x="800100" y="3684588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8" name="Rectangle 42"/>
            <p:cNvSpPr>
              <a:spLocks noChangeArrowheads="1"/>
            </p:cNvSpPr>
            <p:nvPr/>
          </p:nvSpPr>
          <p:spPr bwMode="auto">
            <a:xfrm>
              <a:off x="1163638" y="3684588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>
              <a:off x="1346200" y="3684588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0" name="Rectangle 44"/>
            <p:cNvSpPr>
              <a:spLocks noChangeArrowheads="1"/>
            </p:cNvSpPr>
            <p:nvPr/>
          </p:nvSpPr>
          <p:spPr bwMode="auto">
            <a:xfrm>
              <a:off x="1528763" y="3684588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1" name="Rectangle 45"/>
            <p:cNvSpPr>
              <a:spLocks noChangeArrowheads="1"/>
            </p:cNvSpPr>
            <p:nvPr/>
          </p:nvSpPr>
          <p:spPr bwMode="auto">
            <a:xfrm>
              <a:off x="1711325" y="3684588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2" name="Rectangle 46"/>
            <p:cNvSpPr>
              <a:spLocks noChangeArrowheads="1"/>
            </p:cNvSpPr>
            <p:nvPr/>
          </p:nvSpPr>
          <p:spPr bwMode="auto">
            <a:xfrm>
              <a:off x="1892300" y="3684588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3" name="Rectangle 47"/>
            <p:cNvSpPr>
              <a:spLocks noChangeArrowheads="1"/>
            </p:cNvSpPr>
            <p:nvPr/>
          </p:nvSpPr>
          <p:spPr bwMode="auto">
            <a:xfrm>
              <a:off x="2074863" y="3684588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4" name="Rectangle 48"/>
            <p:cNvSpPr>
              <a:spLocks noChangeArrowheads="1"/>
            </p:cNvSpPr>
            <p:nvPr/>
          </p:nvSpPr>
          <p:spPr bwMode="auto">
            <a:xfrm>
              <a:off x="2257425" y="3684588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5" name="Rectangle 49"/>
            <p:cNvSpPr>
              <a:spLocks noChangeArrowheads="1"/>
            </p:cNvSpPr>
            <p:nvPr/>
          </p:nvSpPr>
          <p:spPr bwMode="auto">
            <a:xfrm>
              <a:off x="2439988" y="3684588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6" name="Rectangle 50"/>
            <p:cNvSpPr>
              <a:spLocks noChangeArrowheads="1"/>
            </p:cNvSpPr>
            <p:nvPr/>
          </p:nvSpPr>
          <p:spPr bwMode="auto">
            <a:xfrm>
              <a:off x="2620963" y="3684588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7" name="Rectangle 51"/>
            <p:cNvSpPr>
              <a:spLocks noChangeArrowheads="1"/>
            </p:cNvSpPr>
            <p:nvPr/>
          </p:nvSpPr>
          <p:spPr bwMode="auto">
            <a:xfrm>
              <a:off x="2803525" y="3684588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8" name="Rectangle 52"/>
            <p:cNvSpPr>
              <a:spLocks noChangeArrowheads="1"/>
            </p:cNvSpPr>
            <p:nvPr/>
          </p:nvSpPr>
          <p:spPr bwMode="auto">
            <a:xfrm>
              <a:off x="800100" y="388461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49" name="Rectangle 53"/>
            <p:cNvSpPr>
              <a:spLocks noChangeArrowheads="1"/>
            </p:cNvSpPr>
            <p:nvPr/>
          </p:nvSpPr>
          <p:spPr bwMode="auto">
            <a:xfrm>
              <a:off x="1163638" y="388461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0" name="Rectangle 54"/>
            <p:cNvSpPr>
              <a:spLocks noChangeArrowheads="1"/>
            </p:cNvSpPr>
            <p:nvPr/>
          </p:nvSpPr>
          <p:spPr bwMode="auto">
            <a:xfrm>
              <a:off x="1346200" y="388461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1" name="Rectangle 55"/>
            <p:cNvSpPr>
              <a:spLocks noChangeArrowheads="1"/>
            </p:cNvSpPr>
            <p:nvPr/>
          </p:nvSpPr>
          <p:spPr bwMode="auto">
            <a:xfrm>
              <a:off x="1528763" y="388461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2" name="Rectangle 56"/>
            <p:cNvSpPr>
              <a:spLocks noChangeArrowheads="1"/>
            </p:cNvSpPr>
            <p:nvPr/>
          </p:nvSpPr>
          <p:spPr bwMode="auto">
            <a:xfrm>
              <a:off x="1711325" y="388461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3" name="Rectangle 57"/>
            <p:cNvSpPr>
              <a:spLocks noChangeArrowheads="1"/>
            </p:cNvSpPr>
            <p:nvPr/>
          </p:nvSpPr>
          <p:spPr bwMode="auto">
            <a:xfrm>
              <a:off x="1892300" y="388461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4" name="Rectangle 58"/>
            <p:cNvSpPr>
              <a:spLocks noChangeArrowheads="1"/>
            </p:cNvSpPr>
            <p:nvPr/>
          </p:nvSpPr>
          <p:spPr bwMode="auto">
            <a:xfrm>
              <a:off x="2074863" y="388461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5" name="Rectangle 59"/>
            <p:cNvSpPr>
              <a:spLocks noChangeArrowheads="1"/>
            </p:cNvSpPr>
            <p:nvPr/>
          </p:nvSpPr>
          <p:spPr bwMode="auto">
            <a:xfrm>
              <a:off x="2257425" y="388461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6" name="Rectangle 60"/>
            <p:cNvSpPr>
              <a:spLocks noChangeArrowheads="1"/>
            </p:cNvSpPr>
            <p:nvPr/>
          </p:nvSpPr>
          <p:spPr bwMode="auto">
            <a:xfrm>
              <a:off x="2439988" y="388461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7" name="Rectangle 61"/>
            <p:cNvSpPr>
              <a:spLocks noChangeArrowheads="1"/>
            </p:cNvSpPr>
            <p:nvPr/>
          </p:nvSpPr>
          <p:spPr bwMode="auto">
            <a:xfrm>
              <a:off x="2620963" y="388461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8" name="Rectangle 62"/>
            <p:cNvSpPr>
              <a:spLocks noChangeArrowheads="1"/>
            </p:cNvSpPr>
            <p:nvPr/>
          </p:nvSpPr>
          <p:spPr bwMode="auto">
            <a:xfrm>
              <a:off x="2803525" y="388461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59" name="Rectangle 63"/>
            <p:cNvSpPr>
              <a:spLocks noChangeArrowheads="1"/>
            </p:cNvSpPr>
            <p:nvPr/>
          </p:nvSpPr>
          <p:spPr bwMode="auto">
            <a:xfrm rot="16200000">
              <a:off x="336550" y="4086225"/>
              <a:ext cx="673100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Rating Area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0" name="Rectangle 64"/>
            <p:cNvSpPr>
              <a:spLocks noChangeArrowheads="1"/>
            </p:cNvSpPr>
            <p:nvPr/>
          </p:nvSpPr>
          <p:spPr bwMode="auto">
            <a:xfrm>
              <a:off x="800100" y="408622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1" name="Rectangle 65"/>
            <p:cNvSpPr>
              <a:spLocks noChangeArrowheads="1"/>
            </p:cNvSpPr>
            <p:nvPr/>
          </p:nvSpPr>
          <p:spPr bwMode="auto">
            <a:xfrm>
              <a:off x="1163638" y="408622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2" name="Rectangle 66"/>
            <p:cNvSpPr>
              <a:spLocks noChangeArrowheads="1"/>
            </p:cNvSpPr>
            <p:nvPr/>
          </p:nvSpPr>
          <p:spPr bwMode="auto">
            <a:xfrm>
              <a:off x="1346200" y="408622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3" name="Rectangle 67"/>
            <p:cNvSpPr>
              <a:spLocks noChangeArrowheads="1"/>
            </p:cNvSpPr>
            <p:nvPr/>
          </p:nvSpPr>
          <p:spPr bwMode="auto">
            <a:xfrm>
              <a:off x="1528763" y="408622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4" name="Rectangle 68"/>
            <p:cNvSpPr>
              <a:spLocks noChangeArrowheads="1"/>
            </p:cNvSpPr>
            <p:nvPr/>
          </p:nvSpPr>
          <p:spPr bwMode="auto">
            <a:xfrm>
              <a:off x="1711325" y="408622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5" name="Rectangle 69"/>
            <p:cNvSpPr>
              <a:spLocks noChangeArrowheads="1"/>
            </p:cNvSpPr>
            <p:nvPr/>
          </p:nvSpPr>
          <p:spPr bwMode="auto">
            <a:xfrm>
              <a:off x="1892300" y="408622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6" name="Rectangle 70"/>
            <p:cNvSpPr>
              <a:spLocks noChangeArrowheads="1"/>
            </p:cNvSpPr>
            <p:nvPr/>
          </p:nvSpPr>
          <p:spPr bwMode="auto">
            <a:xfrm>
              <a:off x="2074863" y="408622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7" name="Rectangle 71"/>
            <p:cNvSpPr>
              <a:spLocks noChangeArrowheads="1"/>
            </p:cNvSpPr>
            <p:nvPr/>
          </p:nvSpPr>
          <p:spPr bwMode="auto">
            <a:xfrm>
              <a:off x="2257425" y="408622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8" name="Rectangle 72"/>
            <p:cNvSpPr>
              <a:spLocks noChangeArrowheads="1"/>
            </p:cNvSpPr>
            <p:nvPr/>
          </p:nvSpPr>
          <p:spPr bwMode="auto">
            <a:xfrm>
              <a:off x="2439988" y="408622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69" name="Rectangle 73"/>
            <p:cNvSpPr>
              <a:spLocks noChangeArrowheads="1"/>
            </p:cNvSpPr>
            <p:nvPr/>
          </p:nvSpPr>
          <p:spPr bwMode="auto">
            <a:xfrm>
              <a:off x="2620963" y="408622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0" name="Rectangle 74"/>
            <p:cNvSpPr>
              <a:spLocks noChangeArrowheads="1"/>
            </p:cNvSpPr>
            <p:nvPr/>
          </p:nvSpPr>
          <p:spPr bwMode="auto">
            <a:xfrm>
              <a:off x="2803525" y="408622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1" name="Rectangle 75"/>
            <p:cNvSpPr>
              <a:spLocks noChangeArrowheads="1"/>
            </p:cNvSpPr>
            <p:nvPr/>
          </p:nvSpPr>
          <p:spPr bwMode="auto">
            <a:xfrm>
              <a:off x="800100" y="4287838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2" name="Rectangle 76"/>
            <p:cNvSpPr>
              <a:spLocks noChangeArrowheads="1"/>
            </p:cNvSpPr>
            <p:nvPr/>
          </p:nvSpPr>
          <p:spPr bwMode="auto">
            <a:xfrm>
              <a:off x="1163638" y="4287838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3" name="Rectangle 77"/>
            <p:cNvSpPr>
              <a:spLocks noChangeArrowheads="1"/>
            </p:cNvSpPr>
            <p:nvPr/>
          </p:nvSpPr>
          <p:spPr bwMode="auto">
            <a:xfrm>
              <a:off x="1346200" y="4287838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4" name="Rectangle 78"/>
            <p:cNvSpPr>
              <a:spLocks noChangeArrowheads="1"/>
            </p:cNvSpPr>
            <p:nvPr/>
          </p:nvSpPr>
          <p:spPr bwMode="auto">
            <a:xfrm>
              <a:off x="1528763" y="4287838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5" name="Rectangle 79"/>
            <p:cNvSpPr>
              <a:spLocks noChangeArrowheads="1"/>
            </p:cNvSpPr>
            <p:nvPr/>
          </p:nvSpPr>
          <p:spPr bwMode="auto">
            <a:xfrm>
              <a:off x="1711325" y="4287838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6" name="Rectangle 80"/>
            <p:cNvSpPr>
              <a:spLocks noChangeArrowheads="1"/>
            </p:cNvSpPr>
            <p:nvPr/>
          </p:nvSpPr>
          <p:spPr bwMode="auto">
            <a:xfrm>
              <a:off x="1892300" y="4287838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7" name="Rectangle 81"/>
            <p:cNvSpPr>
              <a:spLocks noChangeArrowheads="1"/>
            </p:cNvSpPr>
            <p:nvPr/>
          </p:nvSpPr>
          <p:spPr bwMode="auto">
            <a:xfrm>
              <a:off x="2074863" y="4287838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8" name="Rectangle 82"/>
            <p:cNvSpPr>
              <a:spLocks noChangeArrowheads="1"/>
            </p:cNvSpPr>
            <p:nvPr/>
          </p:nvSpPr>
          <p:spPr bwMode="auto">
            <a:xfrm>
              <a:off x="2257425" y="4287838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79" name="Rectangle 83"/>
            <p:cNvSpPr>
              <a:spLocks noChangeArrowheads="1"/>
            </p:cNvSpPr>
            <p:nvPr/>
          </p:nvSpPr>
          <p:spPr bwMode="auto">
            <a:xfrm>
              <a:off x="2439988" y="4287838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0" name="Rectangle 84"/>
            <p:cNvSpPr>
              <a:spLocks noChangeArrowheads="1"/>
            </p:cNvSpPr>
            <p:nvPr/>
          </p:nvSpPr>
          <p:spPr bwMode="auto">
            <a:xfrm>
              <a:off x="2620963" y="4287838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1" name="Rectangle 85"/>
            <p:cNvSpPr>
              <a:spLocks noChangeArrowheads="1"/>
            </p:cNvSpPr>
            <p:nvPr/>
          </p:nvSpPr>
          <p:spPr bwMode="auto">
            <a:xfrm>
              <a:off x="2803525" y="4287838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2" name="Rectangle 86"/>
            <p:cNvSpPr>
              <a:spLocks noChangeArrowheads="1"/>
            </p:cNvSpPr>
            <p:nvPr/>
          </p:nvSpPr>
          <p:spPr bwMode="auto">
            <a:xfrm>
              <a:off x="800100" y="4489450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3" name="Rectangle 87"/>
            <p:cNvSpPr>
              <a:spLocks noChangeArrowheads="1"/>
            </p:cNvSpPr>
            <p:nvPr/>
          </p:nvSpPr>
          <p:spPr bwMode="auto">
            <a:xfrm>
              <a:off x="1163638" y="4489450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4" name="Rectangle 88"/>
            <p:cNvSpPr>
              <a:spLocks noChangeArrowheads="1"/>
            </p:cNvSpPr>
            <p:nvPr/>
          </p:nvSpPr>
          <p:spPr bwMode="auto">
            <a:xfrm>
              <a:off x="1346200" y="4489450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5" name="Rectangle 89"/>
            <p:cNvSpPr>
              <a:spLocks noChangeArrowheads="1"/>
            </p:cNvSpPr>
            <p:nvPr/>
          </p:nvSpPr>
          <p:spPr bwMode="auto">
            <a:xfrm>
              <a:off x="1528763" y="4489450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6" name="Rectangle 90"/>
            <p:cNvSpPr>
              <a:spLocks noChangeArrowheads="1"/>
            </p:cNvSpPr>
            <p:nvPr/>
          </p:nvSpPr>
          <p:spPr bwMode="auto">
            <a:xfrm>
              <a:off x="1711325" y="4489450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7" name="Rectangle 91"/>
            <p:cNvSpPr>
              <a:spLocks noChangeArrowheads="1"/>
            </p:cNvSpPr>
            <p:nvPr/>
          </p:nvSpPr>
          <p:spPr bwMode="auto">
            <a:xfrm>
              <a:off x="1892300" y="4489450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8" name="Rectangle 92"/>
            <p:cNvSpPr>
              <a:spLocks noChangeArrowheads="1"/>
            </p:cNvSpPr>
            <p:nvPr/>
          </p:nvSpPr>
          <p:spPr bwMode="auto">
            <a:xfrm>
              <a:off x="2074863" y="4489450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89" name="Rectangle 93"/>
            <p:cNvSpPr>
              <a:spLocks noChangeArrowheads="1"/>
            </p:cNvSpPr>
            <p:nvPr/>
          </p:nvSpPr>
          <p:spPr bwMode="auto">
            <a:xfrm>
              <a:off x="2257425" y="4489450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0" name="Rectangle 94"/>
            <p:cNvSpPr>
              <a:spLocks noChangeArrowheads="1"/>
            </p:cNvSpPr>
            <p:nvPr/>
          </p:nvSpPr>
          <p:spPr bwMode="auto">
            <a:xfrm>
              <a:off x="2439988" y="4489450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1" name="Rectangle 95"/>
            <p:cNvSpPr>
              <a:spLocks noChangeArrowheads="1"/>
            </p:cNvSpPr>
            <p:nvPr/>
          </p:nvSpPr>
          <p:spPr bwMode="auto">
            <a:xfrm>
              <a:off x="2620963" y="4489450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2" name="Rectangle 96"/>
            <p:cNvSpPr>
              <a:spLocks noChangeArrowheads="1"/>
            </p:cNvSpPr>
            <p:nvPr/>
          </p:nvSpPr>
          <p:spPr bwMode="auto">
            <a:xfrm>
              <a:off x="2803525" y="4489450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3" name="Rectangle 97"/>
            <p:cNvSpPr>
              <a:spLocks noChangeArrowheads="1"/>
            </p:cNvSpPr>
            <p:nvPr/>
          </p:nvSpPr>
          <p:spPr bwMode="auto">
            <a:xfrm>
              <a:off x="800100" y="46910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4" name="Rectangle 98"/>
            <p:cNvSpPr>
              <a:spLocks noChangeArrowheads="1"/>
            </p:cNvSpPr>
            <p:nvPr/>
          </p:nvSpPr>
          <p:spPr bwMode="auto">
            <a:xfrm>
              <a:off x="1163638" y="46910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5" name="Rectangle 99"/>
            <p:cNvSpPr>
              <a:spLocks noChangeArrowheads="1"/>
            </p:cNvSpPr>
            <p:nvPr/>
          </p:nvSpPr>
          <p:spPr bwMode="auto">
            <a:xfrm>
              <a:off x="1346200" y="46910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6" name="Rectangle 100"/>
            <p:cNvSpPr>
              <a:spLocks noChangeArrowheads="1"/>
            </p:cNvSpPr>
            <p:nvPr/>
          </p:nvSpPr>
          <p:spPr bwMode="auto">
            <a:xfrm>
              <a:off x="1528763" y="46910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7" name="Rectangle 101"/>
            <p:cNvSpPr>
              <a:spLocks noChangeArrowheads="1"/>
            </p:cNvSpPr>
            <p:nvPr/>
          </p:nvSpPr>
          <p:spPr bwMode="auto">
            <a:xfrm>
              <a:off x="1711325" y="46910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8" name="Rectangle 102"/>
            <p:cNvSpPr>
              <a:spLocks noChangeArrowheads="1"/>
            </p:cNvSpPr>
            <p:nvPr/>
          </p:nvSpPr>
          <p:spPr bwMode="auto">
            <a:xfrm>
              <a:off x="1892300" y="46910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99" name="Rectangle 103"/>
            <p:cNvSpPr>
              <a:spLocks noChangeArrowheads="1"/>
            </p:cNvSpPr>
            <p:nvPr/>
          </p:nvSpPr>
          <p:spPr bwMode="auto">
            <a:xfrm>
              <a:off x="2074863" y="46910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0" name="Rectangle 104"/>
            <p:cNvSpPr>
              <a:spLocks noChangeArrowheads="1"/>
            </p:cNvSpPr>
            <p:nvPr/>
          </p:nvSpPr>
          <p:spPr bwMode="auto">
            <a:xfrm>
              <a:off x="2257425" y="46910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1" name="Rectangle 105"/>
            <p:cNvSpPr>
              <a:spLocks noChangeArrowheads="1"/>
            </p:cNvSpPr>
            <p:nvPr/>
          </p:nvSpPr>
          <p:spPr bwMode="auto">
            <a:xfrm>
              <a:off x="2439988" y="46910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2" name="Rectangle 106"/>
            <p:cNvSpPr>
              <a:spLocks noChangeArrowheads="1"/>
            </p:cNvSpPr>
            <p:nvPr/>
          </p:nvSpPr>
          <p:spPr bwMode="auto">
            <a:xfrm>
              <a:off x="2620963" y="46910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3" name="Rectangle 107"/>
            <p:cNvSpPr>
              <a:spLocks noChangeArrowheads="1"/>
            </p:cNvSpPr>
            <p:nvPr/>
          </p:nvSpPr>
          <p:spPr bwMode="auto">
            <a:xfrm>
              <a:off x="2803525" y="46910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4" name="Rectangle 108"/>
            <p:cNvSpPr>
              <a:spLocks noChangeArrowheads="1"/>
            </p:cNvSpPr>
            <p:nvPr/>
          </p:nvSpPr>
          <p:spPr bwMode="auto">
            <a:xfrm>
              <a:off x="800100" y="4864100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5" name="Rectangle 109"/>
            <p:cNvSpPr>
              <a:spLocks noChangeArrowheads="1"/>
            </p:cNvSpPr>
            <p:nvPr/>
          </p:nvSpPr>
          <p:spPr bwMode="auto">
            <a:xfrm>
              <a:off x="1163638" y="4864100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6" name="Rectangle 110"/>
            <p:cNvSpPr>
              <a:spLocks noChangeArrowheads="1"/>
            </p:cNvSpPr>
            <p:nvPr/>
          </p:nvSpPr>
          <p:spPr bwMode="auto">
            <a:xfrm>
              <a:off x="1346200" y="4864100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7" name="Rectangle 111"/>
            <p:cNvSpPr>
              <a:spLocks noChangeArrowheads="1"/>
            </p:cNvSpPr>
            <p:nvPr/>
          </p:nvSpPr>
          <p:spPr bwMode="auto">
            <a:xfrm>
              <a:off x="1528763" y="4864100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8" name="Rectangle 112"/>
            <p:cNvSpPr>
              <a:spLocks noChangeArrowheads="1"/>
            </p:cNvSpPr>
            <p:nvPr/>
          </p:nvSpPr>
          <p:spPr bwMode="auto">
            <a:xfrm>
              <a:off x="1711325" y="4864100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09" name="Rectangle 113"/>
            <p:cNvSpPr>
              <a:spLocks noChangeArrowheads="1"/>
            </p:cNvSpPr>
            <p:nvPr/>
          </p:nvSpPr>
          <p:spPr bwMode="auto">
            <a:xfrm>
              <a:off x="1892300" y="4864100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0" name="Rectangle 114"/>
            <p:cNvSpPr>
              <a:spLocks noChangeArrowheads="1"/>
            </p:cNvSpPr>
            <p:nvPr/>
          </p:nvSpPr>
          <p:spPr bwMode="auto">
            <a:xfrm>
              <a:off x="2074863" y="4864100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1" name="Rectangle 115"/>
            <p:cNvSpPr>
              <a:spLocks noChangeArrowheads="1"/>
            </p:cNvSpPr>
            <p:nvPr/>
          </p:nvSpPr>
          <p:spPr bwMode="auto">
            <a:xfrm>
              <a:off x="2257425" y="4864100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2" name="Rectangle 116"/>
            <p:cNvSpPr>
              <a:spLocks noChangeArrowheads="1"/>
            </p:cNvSpPr>
            <p:nvPr/>
          </p:nvSpPr>
          <p:spPr bwMode="auto">
            <a:xfrm>
              <a:off x="2439988" y="4864100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3" name="Rectangle 117"/>
            <p:cNvSpPr>
              <a:spLocks noChangeArrowheads="1"/>
            </p:cNvSpPr>
            <p:nvPr/>
          </p:nvSpPr>
          <p:spPr bwMode="auto">
            <a:xfrm>
              <a:off x="2620963" y="4864100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4" name="Rectangle 118"/>
            <p:cNvSpPr>
              <a:spLocks noChangeArrowheads="1"/>
            </p:cNvSpPr>
            <p:nvPr/>
          </p:nvSpPr>
          <p:spPr bwMode="auto">
            <a:xfrm>
              <a:off x="2803525" y="4864100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5" name="Rectangle 119"/>
            <p:cNvSpPr>
              <a:spLocks noChangeArrowheads="1"/>
            </p:cNvSpPr>
            <p:nvPr/>
          </p:nvSpPr>
          <p:spPr bwMode="auto">
            <a:xfrm>
              <a:off x="800100" y="502602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6" name="Rectangle 120"/>
            <p:cNvSpPr>
              <a:spLocks noChangeArrowheads="1"/>
            </p:cNvSpPr>
            <p:nvPr/>
          </p:nvSpPr>
          <p:spPr bwMode="auto">
            <a:xfrm>
              <a:off x="1163638" y="502602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7" name="Rectangle 121"/>
            <p:cNvSpPr>
              <a:spLocks noChangeArrowheads="1"/>
            </p:cNvSpPr>
            <p:nvPr/>
          </p:nvSpPr>
          <p:spPr bwMode="auto">
            <a:xfrm>
              <a:off x="1346200" y="502602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8" name="Rectangle 122"/>
            <p:cNvSpPr>
              <a:spLocks noChangeArrowheads="1"/>
            </p:cNvSpPr>
            <p:nvPr/>
          </p:nvSpPr>
          <p:spPr bwMode="auto">
            <a:xfrm>
              <a:off x="1528763" y="502602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19" name="Rectangle 123"/>
            <p:cNvSpPr>
              <a:spLocks noChangeArrowheads="1"/>
            </p:cNvSpPr>
            <p:nvPr/>
          </p:nvSpPr>
          <p:spPr bwMode="auto">
            <a:xfrm>
              <a:off x="1711325" y="502602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0" name="Rectangle 124"/>
            <p:cNvSpPr>
              <a:spLocks noChangeArrowheads="1"/>
            </p:cNvSpPr>
            <p:nvPr/>
          </p:nvSpPr>
          <p:spPr bwMode="auto">
            <a:xfrm>
              <a:off x="1892300" y="502602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1" name="Rectangle 125"/>
            <p:cNvSpPr>
              <a:spLocks noChangeArrowheads="1"/>
            </p:cNvSpPr>
            <p:nvPr/>
          </p:nvSpPr>
          <p:spPr bwMode="auto">
            <a:xfrm>
              <a:off x="2074863" y="502602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2" name="Rectangle 126"/>
            <p:cNvSpPr>
              <a:spLocks noChangeArrowheads="1"/>
            </p:cNvSpPr>
            <p:nvPr/>
          </p:nvSpPr>
          <p:spPr bwMode="auto">
            <a:xfrm>
              <a:off x="2257425" y="502602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3" name="Rectangle 127"/>
            <p:cNvSpPr>
              <a:spLocks noChangeArrowheads="1"/>
            </p:cNvSpPr>
            <p:nvPr/>
          </p:nvSpPr>
          <p:spPr bwMode="auto">
            <a:xfrm>
              <a:off x="2439988" y="502602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4" name="Rectangle 128"/>
            <p:cNvSpPr>
              <a:spLocks noChangeArrowheads="1"/>
            </p:cNvSpPr>
            <p:nvPr/>
          </p:nvSpPr>
          <p:spPr bwMode="auto">
            <a:xfrm>
              <a:off x="2620963" y="502602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25" name="Rectangle 129"/>
            <p:cNvSpPr>
              <a:spLocks noChangeArrowheads="1"/>
            </p:cNvSpPr>
            <p:nvPr/>
          </p:nvSpPr>
          <p:spPr bwMode="auto">
            <a:xfrm>
              <a:off x="2803525" y="502602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8" name="Group 367"/>
          <p:cNvGrpSpPr/>
          <p:nvPr/>
        </p:nvGrpSpPr>
        <p:grpSpPr>
          <a:xfrm>
            <a:off x="3257550" y="2590800"/>
            <a:ext cx="2560638" cy="2617788"/>
            <a:chOff x="3257550" y="2590800"/>
            <a:chExt cx="2560638" cy="2617788"/>
          </a:xfrm>
        </p:grpSpPr>
        <p:sp>
          <p:nvSpPr>
            <p:cNvPr id="4227" name="AutoShape 131"/>
            <p:cNvSpPr>
              <a:spLocks noChangeAspect="1" noChangeArrowheads="1" noTextEdit="1"/>
            </p:cNvSpPr>
            <p:nvPr/>
          </p:nvSpPr>
          <p:spPr bwMode="auto">
            <a:xfrm>
              <a:off x="3257550" y="2590800"/>
              <a:ext cx="2560638" cy="2598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29" name="Rectangle 133"/>
            <p:cNvSpPr>
              <a:spLocks noChangeArrowheads="1"/>
            </p:cNvSpPr>
            <p:nvPr/>
          </p:nvSpPr>
          <p:spPr bwMode="auto">
            <a:xfrm>
              <a:off x="3986213" y="2916238"/>
              <a:ext cx="1831975" cy="173038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0" name="Rectangle 134"/>
            <p:cNvSpPr>
              <a:spLocks noChangeArrowheads="1"/>
            </p:cNvSpPr>
            <p:nvPr/>
          </p:nvSpPr>
          <p:spPr bwMode="auto">
            <a:xfrm>
              <a:off x="3622675" y="3243263"/>
              <a:ext cx="190500" cy="1946275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1" name="Rectangle 135"/>
            <p:cNvSpPr>
              <a:spLocks noChangeArrowheads="1"/>
            </p:cNvSpPr>
            <p:nvPr/>
          </p:nvSpPr>
          <p:spPr bwMode="auto">
            <a:xfrm>
              <a:off x="3986213" y="3243263"/>
              <a:ext cx="1831975" cy="1946275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32" name="Rectangle 136"/>
            <p:cNvSpPr>
              <a:spLocks noChangeArrowheads="1"/>
            </p:cNvSpPr>
            <p:nvPr/>
          </p:nvSpPr>
          <p:spPr bwMode="auto">
            <a:xfrm>
              <a:off x="4379913" y="2600325"/>
              <a:ext cx="779463" cy="153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Vehicle Value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3" name="Rectangle 137"/>
            <p:cNvSpPr>
              <a:spLocks noChangeArrowheads="1"/>
            </p:cNvSpPr>
            <p:nvPr/>
          </p:nvSpPr>
          <p:spPr bwMode="auto">
            <a:xfrm>
              <a:off x="4014788" y="29257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4" name="Rectangle 138"/>
            <p:cNvSpPr>
              <a:spLocks noChangeArrowheads="1"/>
            </p:cNvSpPr>
            <p:nvPr/>
          </p:nvSpPr>
          <p:spPr bwMode="auto">
            <a:xfrm>
              <a:off x="4197350" y="29257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5" name="Rectangle 139"/>
            <p:cNvSpPr>
              <a:spLocks noChangeArrowheads="1"/>
            </p:cNvSpPr>
            <p:nvPr/>
          </p:nvSpPr>
          <p:spPr bwMode="auto">
            <a:xfrm>
              <a:off x="4379913" y="29257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6" name="Rectangle 140"/>
            <p:cNvSpPr>
              <a:spLocks noChangeArrowheads="1"/>
            </p:cNvSpPr>
            <p:nvPr/>
          </p:nvSpPr>
          <p:spPr bwMode="auto">
            <a:xfrm>
              <a:off x="4562475" y="29257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7" name="Rectangle 141"/>
            <p:cNvSpPr>
              <a:spLocks noChangeArrowheads="1"/>
            </p:cNvSpPr>
            <p:nvPr/>
          </p:nvSpPr>
          <p:spPr bwMode="auto">
            <a:xfrm>
              <a:off x="4743450" y="29257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8" name="Rectangle 142"/>
            <p:cNvSpPr>
              <a:spLocks noChangeArrowheads="1"/>
            </p:cNvSpPr>
            <p:nvPr/>
          </p:nvSpPr>
          <p:spPr bwMode="auto">
            <a:xfrm>
              <a:off x="4926013" y="29257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39" name="Rectangle 143"/>
            <p:cNvSpPr>
              <a:spLocks noChangeArrowheads="1"/>
            </p:cNvSpPr>
            <p:nvPr/>
          </p:nvSpPr>
          <p:spPr bwMode="auto">
            <a:xfrm>
              <a:off x="5108575" y="29257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0" name="Rectangle 144"/>
            <p:cNvSpPr>
              <a:spLocks noChangeArrowheads="1"/>
            </p:cNvSpPr>
            <p:nvPr/>
          </p:nvSpPr>
          <p:spPr bwMode="auto">
            <a:xfrm>
              <a:off x="5291138" y="29257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1" name="Rectangle 145"/>
            <p:cNvSpPr>
              <a:spLocks noChangeArrowheads="1"/>
            </p:cNvSpPr>
            <p:nvPr/>
          </p:nvSpPr>
          <p:spPr bwMode="auto">
            <a:xfrm>
              <a:off x="5472113" y="29257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2" name="Rectangle 146"/>
            <p:cNvSpPr>
              <a:spLocks noChangeArrowheads="1"/>
            </p:cNvSpPr>
            <p:nvPr/>
          </p:nvSpPr>
          <p:spPr bwMode="auto">
            <a:xfrm>
              <a:off x="5654675" y="29257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3" name="Rectangle 147"/>
            <p:cNvSpPr>
              <a:spLocks noChangeArrowheads="1"/>
            </p:cNvSpPr>
            <p:nvPr/>
          </p:nvSpPr>
          <p:spPr bwMode="auto">
            <a:xfrm>
              <a:off x="3651250" y="32813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4" name="Rectangle 148"/>
            <p:cNvSpPr>
              <a:spLocks noChangeArrowheads="1"/>
            </p:cNvSpPr>
            <p:nvPr/>
          </p:nvSpPr>
          <p:spPr bwMode="auto">
            <a:xfrm>
              <a:off x="4014788" y="32813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5" name="Rectangle 149"/>
            <p:cNvSpPr>
              <a:spLocks noChangeArrowheads="1"/>
            </p:cNvSpPr>
            <p:nvPr/>
          </p:nvSpPr>
          <p:spPr bwMode="auto">
            <a:xfrm>
              <a:off x="4197350" y="32813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6" name="Rectangle 150"/>
            <p:cNvSpPr>
              <a:spLocks noChangeArrowheads="1"/>
            </p:cNvSpPr>
            <p:nvPr/>
          </p:nvSpPr>
          <p:spPr bwMode="auto">
            <a:xfrm>
              <a:off x="4379913" y="32813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7" name="Rectangle 151"/>
            <p:cNvSpPr>
              <a:spLocks noChangeArrowheads="1"/>
            </p:cNvSpPr>
            <p:nvPr/>
          </p:nvSpPr>
          <p:spPr bwMode="auto">
            <a:xfrm>
              <a:off x="4562475" y="32813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8" name="Rectangle 152"/>
            <p:cNvSpPr>
              <a:spLocks noChangeArrowheads="1"/>
            </p:cNvSpPr>
            <p:nvPr/>
          </p:nvSpPr>
          <p:spPr bwMode="auto">
            <a:xfrm>
              <a:off x="4743450" y="32813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49" name="Rectangle 153"/>
            <p:cNvSpPr>
              <a:spLocks noChangeArrowheads="1"/>
            </p:cNvSpPr>
            <p:nvPr/>
          </p:nvSpPr>
          <p:spPr bwMode="auto">
            <a:xfrm>
              <a:off x="4926013" y="32813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0" name="Rectangle 154"/>
            <p:cNvSpPr>
              <a:spLocks noChangeArrowheads="1"/>
            </p:cNvSpPr>
            <p:nvPr/>
          </p:nvSpPr>
          <p:spPr bwMode="auto">
            <a:xfrm>
              <a:off x="5108575" y="32813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1" name="Rectangle 155"/>
            <p:cNvSpPr>
              <a:spLocks noChangeArrowheads="1"/>
            </p:cNvSpPr>
            <p:nvPr/>
          </p:nvSpPr>
          <p:spPr bwMode="auto">
            <a:xfrm>
              <a:off x="5291138" y="32813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2" name="Rectangle 156"/>
            <p:cNvSpPr>
              <a:spLocks noChangeArrowheads="1"/>
            </p:cNvSpPr>
            <p:nvPr/>
          </p:nvSpPr>
          <p:spPr bwMode="auto">
            <a:xfrm>
              <a:off x="5472113" y="32813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3" name="Rectangle 157"/>
            <p:cNvSpPr>
              <a:spLocks noChangeArrowheads="1"/>
            </p:cNvSpPr>
            <p:nvPr/>
          </p:nvSpPr>
          <p:spPr bwMode="auto">
            <a:xfrm>
              <a:off x="5654675" y="32813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4" name="Rectangle 158"/>
            <p:cNvSpPr>
              <a:spLocks noChangeArrowheads="1"/>
            </p:cNvSpPr>
            <p:nvPr/>
          </p:nvSpPr>
          <p:spPr bwMode="auto">
            <a:xfrm>
              <a:off x="3651250" y="348297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5" name="Rectangle 159"/>
            <p:cNvSpPr>
              <a:spLocks noChangeArrowheads="1"/>
            </p:cNvSpPr>
            <p:nvPr/>
          </p:nvSpPr>
          <p:spPr bwMode="auto">
            <a:xfrm>
              <a:off x="4014788" y="348297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6" name="Rectangle 160"/>
            <p:cNvSpPr>
              <a:spLocks noChangeArrowheads="1"/>
            </p:cNvSpPr>
            <p:nvPr/>
          </p:nvSpPr>
          <p:spPr bwMode="auto">
            <a:xfrm>
              <a:off x="4197350" y="348297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7" name="Rectangle 161"/>
            <p:cNvSpPr>
              <a:spLocks noChangeArrowheads="1"/>
            </p:cNvSpPr>
            <p:nvPr/>
          </p:nvSpPr>
          <p:spPr bwMode="auto">
            <a:xfrm>
              <a:off x="4379913" y="348297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8" name="Rectangle 162"/>
            <p:cNvSpPr>
              <a:spLocks noChangeArrowheads="1"/>
            </p:cNvSpPr>
            <p:nvPr/>
          </p:nvSpPr>
          <p:spPr bwMode="auto">
            <a:xfrm>
              <a:off x="4562475" y="348297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59" name="Rectangle 163"/>
            <p:cNvSpPr>
              <a:spLocks noChangeArrowheads="1"/>
            </p:cNvSpPr>
            <p:nvPr/>
          </p:nvSpPr>
          <p:spPr bwMode="auto">
            <a:xfrm>
              <a:off x="4743450" y="348297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0" name="Rectangle 164"/>
            <p:cNvSpPr>
              <a:spLocks noChangeArrowheads="1"/>
            </p:cNvSpPr>
            <p:nvPr/>
          </p:nvSpPr>
          <p:spPr bwMode="auto">
            <a:xfrm>
              <a:off x="4926013" y="348297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1" name="Rectangle 165"/>
            <p:cNvSpPr>
              <a:spLocks noChangeArrowheads="1"/>
            </p:cNvSpPr>
            <p:nvPr/>
          </p:nvSpPr>
          <p:spPr bwMode="auto">
            <a:xfrm>
              <a:off x="5108575" y="348297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2" name="Rectangle 166"/>
            <p:cNvSpPr>
              <a:spLocks noChangeArrowheads="1"/>
            </p:cNvSpPr>
            <p:nvPr/>
          </p:nvSpPr>
          <p:spPr bwMode="auto">
            <a:xfrm>
              <a:off x="5291138" y="348297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3" name="Rectangle 167"/>
            <p:cNvSpPr>
              <a:spLocks noChangeArrowheads="1"/>
            </p:cNvSpPr>
            <p:nvPr/>
          </p:nvSpPr>
          <p:spPr bwMode="auto">
            <a:xfrm>
              <a:off x="5472113" y="348297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4" name="Rectangle 168"/>
            <p:cNvSpPr>
              <a:spLocks noChangeArrowheads="1"/>
            </p:cNvSpPr>
            <p:nvPr/>
          </p:nvSpPr>
          <p:spPr bwMode="auto">
            <a:xfrm>
              <a:off x="5654675" y="348297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5" name="Rectangle 169"/>
            <p:cNvSpPr>
              <a:spLocks noChangeArrowheads="1"/>
            </p:cNvSpPr>
            <p:nvPr/>
          </p:nvSpPr>
          <p:spPr bwMode="auto">
            <a:xfrm>
              <a:off x="3651250" y="3684588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6" name="Rectangle 170"/>
            <p:cNvSpPr>
              <a:spLocks noChangeArrowheads="1"/>
            </p:cNvSpPr>
            <p:nvPr/>
          </p:nvSpPr>
          <p:spPr bwMode="auto">
            <a:xfrm>
              <a:off x="4014788" y="3684588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7" name="Rectangle 171"/>
            <p:cNvSpPr>
              <a:spLocks noChangeArrowheads="1"/>
            </p:cNvSpPr>
            <p:nvPr/>
          </p:nvSpPr>
          <p:spPr bwMode="auto">
            <a:xfrm>
              <a:off x="4197350" y="3684588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8" name="Rectangle 172"/>
            <p:cNvSpPr>
              <a:spLocks noChangeArrowheads="1"/>
            </p:cNvSpPr>
            <p:nvPr/>
          </p:nvSpPr>
          <p:spPr bwMode="auto">
            <a:xfrm>
              <a:off x="4379913" y="3684588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69" name="Rectangle 173"/>
            <p:cNvSpPr>
              <a:spLocks noChangeArrowheads="1"/>
            </p:cNvSpPr>
            <p:nvPr/>
          </p:nvSpPr>
          <p:spPr bwMode="auto">
            <a:xfrm>
              <a:off x="4562475" y="3684588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0" name="Rectangle 174"/>
            <p:cNvSpPr>
              <a:spLocks noChangeArrowheads="1"/>
            </p:cNvSpPr>
            <p:nvPr/>
          </p:nvSpPr>
          <p:spPr bwMode="auto">
            <a:xfrm>
              <a:off x="4743450" y="3684588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1" name="Rectangle 175"/>
            <p:cNvSpPr>
              <a:spLocks noChangeArrowheads="1"/>
            </p:cNvSpPr>
            <p:nvPr/>
          </p:nvSpPr>
          <p:spPr bwMode="auto">
            <a:xfrm>
              <a:off x="4926013" y="3684588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2" name="Rectangle 176"/>
            <p:cNvSpPr>
              <a:spLocks noChangeArrowheads="1"/>
            </p:cNvSpPr>
            <p:nvPr/>
          </p:nvSpPr>
          <p:spPr bwMode="auto">
            <a:xfrm>
              <a:off x="5108575" y="3684588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3" name="Rectangle 177"/>
            <p:cNvSpPr>
              <a:spLocks noChangeArrowheads="1"/>
            </p:cNvSpPr>
            <p:nvPr/>
          </p:nvSpPr>
          <p:spPr bwMode="auto">
            <a:xfrm>
              <a:off x="5291138" y="3684588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4" name="Rectangle 178"/>
            <p:cNvSpPr>
              <a:spLocks noChangeArrowheads="1"/>
            </p:cNvSpPr>
            <p:nvPr/>
          </p:nvSpPr>
          <p:spPr bwMode="auto">
            <a:xfrm>
              <a:off x="5472113" y="3684588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5" name="Rectangle 179"/>
            <p:cNvSpPr>
              <a:spLocks noChangeArrowheads="1"/>
            </p:cNvSpPr>
            <p:nvPr/>
          </p:nvSpPr>
          <p:spPr bwMode="auto">
            <a:xfrm>
              <a:off x="5654675" y="3684588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6" name="Rectangle 180"/>
            <p:cNvSpPr>
              <a:spLocks noChangeArrowheads="1"/>
            </p:cNvSpPr>
            <p:nvPr/>
          </p:nvSpPr>
          <p:spPr bwMode="auto">
            <a:xfrm>
              <a:off x="3651250" y="388461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7" name="Rectangle 181"/>
            <p:cNvSpPr>
              <a:spLocks noChangeArrowheads="1"/>
            </p:cNvSpPr>
            <p:nvPr/>
          </p:nvSpPr>
          <p:spPr bwMode="auto">
            <a:xfrm>
              <a:off x="4014788" y="388461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8" name="Rectangle 182"/>
            <p:cNvSpPr>
              <a:spLocks noChangeArrowheads="1"/>
            </p:cNvSpPr>
            <p:nvPr/>
          </p:nvSpPr>
          <p:spPr bwMode="auto">
            <a:xfrm>
              <a:off x="4197350" y="388461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79" name="Rectangle 183"/>
            <p:cNvSpPr>
              <a:spLocks noChangeArrowheads="1"/>
            </p:cNvSpPr>
            <p:nvPr/>
          </p:nvSpPr>
          <p:spPr bwMode="auto">
            <a:xfrm>
              <a:off x="4379913" y="388461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0" name="Rectangle 184"/>
            <p:cNvSpPr>
              <a:spLocks noChangeArrowheads="1"/>
            </p:cNvSpPr>
            <p:nvPr/>
          </p:nvSpPr>
          <p:spPr bwMode="auto">
            <a:xfrm>
              <a:off x="4562475" y="388461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1" name="Rectangle 185"/>
            <p:cNvSpPr>
              <a:spLocks noChangeArrowheads="1"/>
            </p:cNvSpPr>
            <p:nvPr/>
          </p:nvSpPr>
          <p:spPr bwMode="auto">
            <a:xfrm>
              <a:off x="4743450" y="388461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2" name="Rectangle 186"/>
            <p:cNvSpPr>
              <a:spLocks noChangeArrowheads="1"/>
            </p:cNvSpPr>
            <p:nvPr/>
          </p:nvSpPr>
          <p:spPr bwMode="auto">
            <a:xfrm>
              <a:off x="4926013" y="388461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3" name="Rectangle 187"/>
            <p:cNvSpPr>
              <a:spLocks noChangeArrowheads="1"/>
            </p:cNvSpPr>
            <p:nvPr/>
          </p:nvSpPr>
          <p:spPr bwMode="auto">
            <a:xfrm>
              <a:off x="5108575" y="388461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4" name="Rectangle 188"/>
            <p:cNvSpPr>
              <a:spLocks noChangeArrowheads="1"/>
            </p:cNvSpPr>
            <p:nvPr/>
          </p:nvSpPr>
          <p:spPr bwMode="auto">
            <a:xfrm>
              <a:off x="5291138" y="388461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5" name="Rectangle 189"/>
            <p:cNvSpPr>
              <a:spLocks noChangeArrowheads="1"/>
            </p:cNvSpPr>
            <p:nvPr/>
          </p:nvSpPr>
          <p:spPr bwMode="auto">
            <a:xfrm>
              <a:off x="5472113" y="388461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6" name="Rectangle 190"/>
            <p:cNvSpPr>
              <a:spLocks noChangeArrowheads="1"/>
            </p:cNvSpPr>
            <p:nvPr/>
          </p:nvSpPr>
          <p:spPr bwMode="auto">
            <a:xfrm>
              <a:off x="5654675" y="388461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7" name="Rectangle 191"/>
            <p:cNvSpPr>
              <a:spLocks noChangeArrowheads="1"/>
            </p:cNvSpPr>
            <p:nvPr/>
          </p:nvSpPr>
          <p:spPr bwMode="auto">
            <a:xfrm rot="16200000">
              <a:off x="3120277" y="4086225"/>
              <a:ext cx="67326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Rating Area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8" name="Rectangle 192"/>
            <p:cNvSpPr>
              <a:spLocks noChangeArrowheads="1"/>
            </p:cNvSpPr>
            <p:nvPr/>
          </p:nvSpPr>
          <p:spPr bwMode="auto">
            <a:xfrm>
              <a:off x="3651250" y="408622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89" name="Rectangle 193"/>
            <p:cNvSpPr>
              <a:spLocks noChangeArrowheads="1"/>
            </p:cNvSpPr>
            <p:nvPr/>
          </p:nvSpPr>
          <p:spPr bwMode="auto">
            <a:xfrm>
              <a:off x="4014788" y="408622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0" name="Rectangle 194"/>
            <p:cNvSpPr>
              <a:spLocks noChangeArrowheads="1"/>
            </p:cNvSpPr>
            <p:nvPr/>
          </p:nvSpPr>
          <p:spPr bwMode="auto">
            <a:xfrm>
              <a:off x="4197350" y="408622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1" name="Rectangle 195"/>
            <p:cNvSpPr>
              <a:spLocks noChangeArrowheads="1"/>
            </p:cNvSpPr>
            <p:nvPr/>
          </p:nvSpPr>
          <p:spPr bwMode="auto">
            <a:xfrm>
              <a:off x="4379913" y="408622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2" name="Rectangle 196"/>
            <p:cNvSpPr>
              <a:spLocks noChangeArrowheads="1"/>
            </p:cNvSpPr>
            <p:nvPr/>
          </p:nvSpPr>
          <p:spPr bwMode="auto">
            <a:xfrm>
              <a:off x="4562475" y="408622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3" name="Rectangle 197"/>
            <p:cNvSpPr>
              <a:spLocks noChangeArrowheads="1"/>
            </p:cNvSpPr>
            <p:nvPr/>
          </p:nvSpPr>
          <p:spPr bwMode="auto">
            <a:xfrm>
              <a:off x="4743450" y="408622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4" name="Rectangle 198"/>
            <p:cNvSpPr>
              <a:spLocks noChangeArrowheads="1"/>
            </p:cNvSpPr>
            <p:nvPr/>
          </p:nvSpPr>
          <p:spPr bwMode="auto">
            <a:xfrm>
              <a:off x="4926013" y="408622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5" name="Rectangle 199"/>
            <p:cNvSpPr>
              <a:spLocks noChangeArrowheads="1"/>
            </p:cNvSpPr>
            <p:nvPr/>
          </p:nvSpPr>
          <p:spPr bwMode="auto">
            <a:xfrm>
              <a:off x="5108575" y="408622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6" name="Rectangle 200"/>
            <p:cNvSpPr>
              <a:spLocks noChangeArrowheads="1"/>
            </p:cNvSpPr>
            <p:nvPr/>
          </p:nvSpPr>
          <p:spPr bwMode="auto">
            <a:xfrm>
              <a:off x="5291138" y="408622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7" name="Rectangle 201"/>
            <p:cNvSpPr>
              <a:spLocks noChangeArrowheads="1"/>
            </p:cNvSpPr>
            <p:nvPr/>
          </p:nvSpPr>
          <p:spPr bwMode="auto">
            <a:xfrm>
              <a:off x="5472113" y="408622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8" name="Rectangle 202"/>
            <p:cNvSpPr>
              <a:spLocks noChangeArrowheads="1"/>
            </p:cNvSpPr>
            <p:nvPr/>
          </p:nvSpPr>
          <p:spPr bwMode="auto">
            <a:xfrm>
              <a:off x="5654675" y="408622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99" name="Rectangle 203"/>
            <p:cNvSpPr>
              <a:spLocks noChangeArrowheads="1"/>
            </p:cNvSpPr>
            <p:nvPr/>
          </p:nvSpPr>
          <p:spPr bwMode="auto">
            <a:xfrm>
              <a:off x="3651250" y="4287838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0" name="Rectangle 204"/>
            <p:cNvSpPr>
              <a:spLocks noChangeArrowheads="1"/>
            </p:cNvSpPr>
            <p:nvPr/>
          </p:nvSpPr>
          <p:spPr bwMode="auto">
            <a:xfrm>
              <a:off x="4014788" y="4287838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1" name="Rectangle 205"/>
            <p:cNvSpPr>
              <a:spLocks noChangeArrowheads="1"/>
            </p:cNvSpPr>
            <p:nvPr/>
          </p:nvSpPr>
          <p:spPr bwMode="auto">
            <a:xfrm>
              <a:off x="4197350" y="4287838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2" name="Rectangle 206"/>
            <p:cNvSpPr>
              <a:spLocks noChangeArrowheads="1"/>
            </p:cNvSpPr>
            <p:nvPr/>
          </p:nvSpPr>
          <p:spPr bwMode="auto">
            <a:xfrm>
              <a:off x="4379913" y="4287838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3" name="Rectangle 207"/>
            <p:cNvSpPr>
              <a:spLocks noChangeArrowheads="1"/>
            </p:cNvSpPr>
            <p:nvPr/>
          </p:nvSpPr>
          <p:spPr bwMode="auto">
            <a:xfrm>
              <a:off x="4562475" y="4287838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4" name="Rectangle 208"/>
            <p:cNvSpPr>
              <a:spLocks noChangeArrowheads="1"/>
            </p:cNvSpPr>
            <p:nvPr/>
          </p:nvSpPr>
          <p:spPr bwMode="auto">
            <a:xfrm>
              <a:off x="4743450" y="4287838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5" name="Rectangle 209"/>
            <p:cNvSpPr>
              <a:spLocks noChangeArrowheads="1"/>
            </p:cNvSpPr>
            <p:nvPr/>
          </p:nvSpPr>
          <p:spPr bwMode="auto">
            <a:xfrm>
              <a:off x="4926013" y="4287838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6" name="Rectangle 210"/>
            <p:cNvSpPr>
              <a:spLocks noChangeArrowheads="1"/>
            </p:cNvSpPr>
            <p:nvPr/>
          </p:nvSpPr>
          <p:spPr bwMode="auto">
            <a:xfrm>
              <a:off x="5108575" y="4287838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7" name="Rectangle 211"/>
            <p:cNvSpPr>
              <a:spLocks noChangeArrowheads="1"/>
            </p:cNvSpPr>
            <p:nvPr/>
          </p:nvSpPr>
          <p:spPr bwMode="auto">
            <a:xfrm>
              <a:off x="5291138" y="4287838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8" name="Rectangle 212"/>
            <p:cNvSpPr>
              <a:spLocks noChangeArrowheads="1"/>
            </p:cNvSpPr>
            <p:nvPr/>
          </p:nvSpPr>
          <p:spPr bwMode="auto">
            <a:xfrm>
              <a:off x="5472113" y="4287838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09" name="Rectangle 213"/>
            <p:cNvSpPr>
              <a:spLocks noChangeArrowheads="1"/>
            </p:cNvSpPr>
            <p:nvPr/>
          </p:nvSpPr>
          <p:spPr bwMode="auto">
            <a:xfrm>
              <a:off x="5654675" y="4287838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0" name="Rectangle 214"/>
            <p:cNvSpPr>
              <a:spLocks noChangeArrowheads="1"/>
            </p:cNvSpPr>
            <p:nvPr/>
          </p:nvSpPr>
          <p:spPr bwMode="auto">
            <a:xfrm>
              <a:off x="3651250" y="4489450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1" name="Rectangle 215"/>
            <p:cNvSpPr>
              <a:spLocks noChangeArrowheads="1"/>
            </p:cNvSpPr>
            <p:nvPr/>
          </p:nvSpPr>
          <p:spPr bwMode="auto">
            <a:xfrm>
              <a:off x="4014788" y="4489450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2" name="Rectangle 216"/>
            <p:cNvSpPr>
              <a:spLocks noChangeArrowheads="1"/>
            </p:cNvSpPr>
            <p:nvPr/>
          </p:nvSpPr>
          <p:spPr bwMode="auto">
            <a:xfrm>
              <a:off x="4197350" y="4489450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3" name="Rectangle 217"/>
            <p:cNvSpPr>
              <a:spLocks noChangeArrowheads="1"/>
            </p:cNvSpPr>
            <p:nvPr/>
          </p:nvSpPr>
          <p:spPr bwMode="auto">
            <a:xfrm>
              <a:off x="4379913" y="4489450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4" name="Rectangle 218"/>
            <p:cNvSpPr>
              <a:spLocks noChangeArrowheads="1"/>
            </p:cNvSpPr>
            <p:nvPr/>
          </p:nvSpPr>
          <p:spPr bwMode="auto">
            <a:xfrm>
              <a:off x="4562475" y="4489450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5" name="Rectangle 219"/>
            <p:cNvSpPr>
              <a:spLocks noChangeArrowheads="1"/>
            </p:cNvSpPr>
            <p:nvPr/>
          </p:nvSpPr>
          <p:spPr bwMode="auto">
            <a:xfrm>
              <a:off x="4743450" y="4489450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6" name="Rectangle 220"/>
            <p:cNvSpPr>
              <a:spLocks noChangeArrowheads="1"/>
            </p:cNvSpPr>
            <p:nvPr/>
          </p:nvSpPr>
          <p:spPr bwMode="auto">
            <a:xfrm>
              <a:off x="4926013" y="4489450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7" name="Rectangle 221"/>
            <p:cNvSpPr>
              <a:spLocks noChangeArrowheads="1"/>
            </p:cNvSpPr>
            <p:nvPr/>
          </p:nvSpPr>
          <p:spPr bwMode="auto">
            <a:xfrm>
              <a:off x="5108575" y="4489450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8" name="Rectangle 222"/>
            <p:cNvSpPr>
              <a:spLocks noChangeArrowheads="1"/>
            </p:cNvSpPr>
            <p:nvPr/>
          </p:nvSpPr>
          <p:spPr bwMode="auto">
            <a:xfrm>
              <a:off x="5291138" y="4489450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19" name="Rectangle 223"/>
            <p:cNvSpPr>
              <a:spLocks noChangeArrowheads="1"/>
            </p:cNvSpPr>
            <p:nvPr/>
          </p:nvSpPr>
          <p:spPr bwMode="auto">
            <a:xfrm>
              <a:off x="5472113" y="4489450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0" name="Rectangle 224"/>
            <p:cNvSpPr>
              <a:spLocks noChangeArrowheads="1"/>
            </p:cNvSpPr>
            <p:nvPr/>
          </p:nvSpPr>
          <p:spPr bwMode="auto">
            <a:xfrm>
              <a:off x="5654675" y="4489450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1" name="Rectangle 225"/>
            <p:cNvSpPr>
              <a:spLocks noChangeArrowheads="1"/>
            </p:cNvSpPr>
            <p:nvPr/>
          </p:nvSpPr>
          <p:spPr bwMode="auto">
            <a:xfrm>
              <a:off x="3651250" y="46910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2" name="Rectangle 226"/>
            <p:cNvSpPr>
              <a:spLocks noChangeArrowheads="1"/>
            </p:cNvSpPr>
            <p:nvPr/>
          </p:nvSpPr>
          <p:spPr bwMode="auto">
            <a:xfrm>
              <a:off x="4014788" y="46910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3" name="Rectangle 227"/>
            <p:cNvSpPr>
              <a:spLocks noChangeArrowheads="1"/>
            </p:cNvSpPr>
            <p:nvPr/>
          </p:nvSpPr>
          <p:spPr bwMode="auto">
            <a:xfrm>
              <a:off x="4197350" y="46910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4" name="Rectangle 228"/>
            <p:cNvSpPr>
              <a:spLocks noChangeArrowheads="1"/>
            </p:cNvSpPr>
            <p:nvPr/>
          </p:nvSpPr>
          <p:spPr bwMode="auto">
            <a:xfrm>
              <a:off x="4379913" y="4691063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5" name="Rectangle 229"/>
            <p:cNvSpPr>
              <a:spLocks noChangeArrowheads="1"/>
            </p:cNvSpPr>
            <p:nvPr/>
          </p:nvSpPr>
          <p:spPr bwMode="auto">
            <a:xfrm>
              <a:off x="4562475" y="46910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6" name="Rectangle 230"/>
            <p:cNvSpPr>
              <a:spLocks noChangeArrowheads="1"/>
            </p:cNvSpPr>
            <p:nvPr/>
          </p:nvSpPr>
          <p:spPr bwMode="auto">
            <a:xfrm>
              <a:off x="4743450" y="46910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7" name="Rectangle 231"/>
            <p:cNvSpPr>
              <a:spLocks noChangeArrowheads="1"/>
            </p:cNvSpPr>
            <p:nvPr/>
          </p:nvSpPr>
          <p:spPr bwMode="auto">
            <a:xfrm>
              <a:off x="4926013" y="46910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8" name="Rectangle 232"/>
            <p:cNvSpPr>
              <a:spLocks noChangeArrowheads="1"/>
            </p:cNvSpPr>
            <p:nvPr/>
          </p:nvSpPr>
          <p:spPr bwMode="auto">
            <a:xfrm>
              <a:off x="5108575" y="46910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29" name="Rectangle 233"/>
            <p:cNvSpPr>
              <a:spLocks noChangeArrowheads="1"/>
            </p:cNvSpPr>
            <p:nvPr/>
          </p:nvSpPr>
          <p:spPr bwMode="auto">
            <a:xfrm>
              <a:off x="5291138" y="46910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0" name="Rectangle 234"/>
            <p:cNvSpPr>
              <a:spLocks noChangeArrowheads="1"/>
            </p:cNvSpPr>
            <p:nvPr/>
          </p:nvSpPr>
          <p:spPr bwMode="auto">
            <a:xfrm>
              <a:off x="5472113" y="46910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1" name="Rectangle 235"/>
            <p:cNvSpPr>
              <a:spLocks noChangeArrowheads="1"/>
            </p:cNvSpPr>
            <p:nvPr/>
          </p:nvSpPr>
          <p:spPr bwMode="auto">
            <a:xfrm>
              <a:off x="5654675" y="4691063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2" name="Rectangle 236"/>
            <p:cNvSpPr>
              <a:spLocks noChangeArrowheads="1"/>
            </p:cNvSpPr>
            <p:nvPr/>
          </p:nvSpPr>
          <p:spPr bwMode="auto">
            <a:xfrm>
              <a:off x="3651250" y="4864100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3" name="Rectangle 237"/>
            <p:cNvSpPr>
              <a:spLocks noChangeArrowheads="1"/>
            </p:cNvSpPr>
            <p:nvPr/>
          </p:nvSpPr>
          <p:spPr bwMode="auto">
            <a:xfrm>
              <a:off x="4014788" y="4864100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4" name="Rectangle 238"/>
            <p:cNvSpPr>
              <a:spLocks noChangeArrowheads="1"/>
            </p:cNvSpPr>
            <p:nvPr/>
          </p:nvSpPr>
          <p:spPr bwMode="auto">
            <a:xfrm>
              <a:off x="4197350" y="4864100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5" name="Rectangle 239"/>
            <p:cNvSpPr>
              <a:spLocks noChangeArrowheads="1"/>
            </p:cNvSpPr>
            <p:nvPr/>
          </p:nvSpPr>
          <p:spPr bwMode="auto">
            <a:xfrm>
              <a:off x="4379913" y="4864100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6" name="Rectangle 240"/>
            <p:cNvSpPr>
              <a:spLocks noChangeArrowheads="1"/>
            </p:cNvSpPr>
            <p:nvPr/>
          </p:nvSpPr>
          <p:spPr bwMode="auto">
            <a:xfrm>
              <a:off x="4562475" y="4864100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7" name="Rectangle 241"/>
            <p:cNvSpPr>
              <a:spLocks noChangeArrowheads="1"/>
            </p:cNvSpPr>
            <p:nvPr/>
          </p:nvSpPr>
          <p:spPr bwMode="auto">
            <a:xfrm>
              <a:off x="4743450" y="4864100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8" name="Rectangle 242"/>
            <p:cNvSpPr>
              <a:spLocks noChangeArrowheads="1"/>
            </p:cNvSpPr>
            <p:nvPr/>
          </p:nvSpPr>
          <p:spPr bwMode="auto">
            <a:xfrm>
              <a:off x="4926013" y="4864100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39" name="Rectangle 243"/>
            <p:cNvSpPr>
              <a:spLocks noChangeArrowheads="1"/>
            </p:cNvSpPr>
            <p:nvPr/>
          </p:nvSpPr>
          <p:spPr bwMode="auto">
            <a:xfrm>
              <a:off x="5108575" y="4864100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0" name="Rectangle 244"/>
            <p:cNvSpPr>
              <a:spLocks noChangeArrowheads="1"/>
            </p:cNvSpPr>
            <p:nvPr/>
          </p:nvSpPr>
          <p:spPr bwMode="auto">
            <a:xfrm>
              <a:off x="5291138" y="4864100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1" name="Rectangle 245"/>
            <p:cNvSpPr>
              <a:spLocks noChangeArrowheads="1"/>
            </p:cNvSpPr>
            <p:nvPr/>
          </p:nvSpPr>
          <p:spPr bwMode="auto">
            <a:xfrm>
              <a:off x="5472113" y="4864100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2" name="Rectangle 246"/>
            <p:cNvSpPr>
              <a:spLocks noChangeArrowheads="1"/>
            </p:cNvSpPr>
            <p:nvPr/>
          </p:nvSpPr>
          <p:spPr bwMode="auto">
            <a:xfrm>
              <a:off x="5654675" y="4864100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3" name="Rectangle 247"/>
            <p:cNvSpPr>
              <a:spLocks noChangeArrowheads="1"/>
            </p:cNvSpPr>
            <p:nvPr/>
          </p:nvSpPr>
          <p:spPr bwMode="auto">
            <a:xfrm>
              <a:off x="3651250" y="502602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4" name="Rectangle 248"/>
            <p:cNvSpPr>
              <a:spLocks noChangeArrowheads="1"/>
            </p:cNvSpPr>
            <p:nvPr/>
          </p:nvSpPr>
          <p:spPr bwMode="auto">
            <a:xfrm>
              <a:off x="4014788" y="502602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5" name="Rectangle 249"/>
            <p:cNvSpPr>
              <a:spLocks noChangeArrowheads="1"/>
            </p:cNvSpPr>
            <p:nvPr/>
          </p:nvSpPr>
          <p:spPr bwMode="auto">
            <a:xfrm>
              <a:off x="4197350" y="502602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6" name="Rectangle 250"/>
            <p:cNvSpPr>
              <a:spLocks noChangeArrowheads="1"/>
            </p:cNvSpPr>
            <p:nvPr/>
          </p:nvSpPr>
          <p:spPr bwMode="auto">
            <a:xfrm>
              <a:off x="4379913" y="5026025"/>
              <a:ext cx="1444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7" name="Rectangle 251"/>
            <p:cNvSpPr>
              <a:spLocks noChangeArrowheads="1"/>
            </p:cNvSpPr>
            <p:nvPr/>
          </p:nvSpPr>
          <p:spPr bwMode="auto">
            <a:xfrm>
              <a:off x="4562475" y="502602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8" name="Rectangle 252"/>
            <p:cNvSpPr>
              <a:spLocks noChangeArrowheads="1"/>
            </p:cNvSpPr>
            <p:nvPr/>
          </p:nvSpPr>
          <p:spPr bwMode="auto">
            <a:xfrm>
              <a:off x="4743450" y="502602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49" name="Rectangle 253"/>
            <p:cNvSpPr>
              <a:spLocks noChangeArrowheads="1"/>
            </p:cNvSpPr>
            <p:nvPr/>
          </p:nvSpPr>
          <p:spPr bwMode="auto">
            <a:xfrm>
              <a:off x="4926013" y="502602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0" name="Rectangle 254"/>
            <p:cNvSpPr>
              <a:spLocks noChangeArrowheads="1"/>
            </p:cNvSpPr>
            <p:nvPr/>
          </p:nvSpPr>
          <p:spPr bwMode="auto">
            <a:xfrm>
              <a:off x="5108575" y="502602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1" name="Rectangle 255"/>
            <p:cNvSpPr>
              <a:spLocks noChangeArrowheads="1"/>
            </p:cNvSpPr>
            <p:nvPr/>
          </p:nvSpPr>
          <p:spPr bwMode="auto">
            <a:xfrm>
              <a:off x="5291138" y="502602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2" name="Rectangle 256"/>
            <p:cNvSpPr>
              <a:spLocks noChangeArrowheads="1"/>
            </p:cNvSpPr>
            <p:nvPr/>
          </p:nvSpPr>
          <p:spPr bwMode="auto">
            <a:xfrm>
              <a:off x="5472113" y="502602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53" name="Rectangle 257"/>
            <p:cNvSpPr>
              <a:spLocks noChangeArrowheads="1"/>
            </p:cNvSpPr>
            <p:nvPr/>
          </p:nvSpPr>
          <p:spPr bwMode="auto">
            <a:xfrm>
              <a:off x="5654675" y="5026025"/>
              <a:ext cx="1539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9" name="Group 478"/>
          <p:cNvGrpSpPr/>
          <p:nvPr/>
        </p:nvGrpSpPr>
        <p:grpSpPr>
          <a:xfrm>
            <a:off x="6096000" y="2590800"/>
            <a:ext cx="2555875" cy="2598737"/>
            <a:chOff x="6096000" y="2590800"/>
            <a:chExt cx="2555875" cy="2598737"/>
          </a:xfrm>
        </p:grpSpPr>
        <p:pic>
          <p:nvPicPr>
            <p:cNvPr id="29701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10288" y="2590800"/>
              <a:ext cx="2541587" cy="2598737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med" len="sm"/>
            </a:ln>
          </p:spPr>
        </p:pic>
        <p:sp>
          <p:nvSpPr>
            <p:cNvPr id="477" name="Rectangle 191"/>
            <p:cNvSpPr>
              <a:spLocks noChangeArrowheads="1"/>
            </p:cNvSpPr>
            <p:nvPr/>
          </p:nvSpPr>
          <p:spPr bwMode="auto">
            <a:xfrm rot="16200000">
              <a:off x="5654253" y="3718347"/>
              <a:ext cx="1206660" cy="323165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Rating</a:t>
              </a: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Area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8" name="Rectangle 136"/>
            <p:cNvSpPr>
              <a:spLocks noChangeArrowheads="1"/>
            </p:cNvSpPr>
            <p:nvPr/>
          </p:nvSpPr>
          <p:spPr bwMode="auto">
            <a:xfrm>
              <a:off x="7239000" y="2590800"/>
              <a:ext cx="779463" cy="15398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Vehicle Value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Interaction</a:t>
            </a:r>
            <a:endParaRPr lang="en-GB" dirty="0" smtClean="0"/>
          </a:p>
        </p:txBody>
      </p:sp>
      <p:pic>
        <p:nvPicPr>
          <p:cNvPr id="26627" name="Picture 5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 l="7950" t="22743" r="4350" b="7245"/>
          <a:stretch>
            <a:fillRect/>
          </a:stretch>
        </p:blipFill>
        <p:spPr bwMode="auto">
          <a:xfrm>
            <a:off x="978408" y="2432304"/>
            <a:ext cx="6035040" cy="4087368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med" len="sm"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85763" y="1428751"/>
            <a:ext cx="8375650" cy="108585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Rating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Vehicle Value</a:t>
            </a:r>
          </a:p>
          <a:p>
            <a:pPr marL="685800" lvl="1" indent="-228600" fontAlgn="base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</a:pPr>
            <a:r>
              <a:rPr lang="en-GB" sz="1600" kern="0" dirty="0" smtClean="0"/>
              <a:t>Main effect model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Interaction</a:t>
            </a:r>
            <a:endParaRPr lang="en-GB" dirty="0" smtClean="0"/>
          </a:p>
        </p:txBody>
      </p:sp>
      <p:pic>
        <p:nvPicPr>
          <p:cNvPr id="26629" name="Picture 4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 l="5769" t="17239" r="4303" b="5110"/>
          <a:stretch>
            <a:fillRect/>
          </a:stretch>
        </p:blipFill>
        <p:spPr bwMode="auto">
          <a:xfrm>
            <a:off x="978408" y="2432304"/>
            <a:ext cx="6035040" cy="4087368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med" len="sm"/>
          </a:ln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85763" y="1428751"/>
            <a:ext cx="8375650" cy="108585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Rating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Vehicle Value</a:t>
            </a:r>
          </a:p>
          <a:p>
            <a:pPr marL="685800" lvl="1" indent="-228600" fontAlgn="base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</a:pPr>
            <a:r>
              <a:rPr lang="en-GB" sz="1600" kern="0" dirty="0" smtClean="0"/>
              <a:t>Full Interaction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 l="4626" t="16989" r="4367" b="5215"/>
          <a:stretch>
            <a:fillRect/>
          </a:stretch>
        </p:blipFill>
        <p:spPr bwMode="auto">
          <a:xfrm>
            <a:off x="976671" y="2378005"/>
            <a:ext cx="6033730" cy="4084517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med" len="sm"/>
          </a:ln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85763" y="1428751"/>
            <a:ext cx="8375650" cy="108585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Rating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Vehicle Value</a:t>
            </a:r>
          </a:p>
          <a:p>
            <a:pPr marL="685800" lvl="1" indent="-228600" fontAlgn="base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</a:pPr>
            <a:r>
              <a:rPr lang="en-GB" sz="1600" kern="0" dirty="0" smtClean="0"/>
              <a:t>Simplification emphasizes interaction strength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428751"/>
            <a:ext cx="8375650" cy="704850"/>
          </a:xfrm>
        </p:spPr>
        <p:txBody>
          <a:bodyPr/>
          <a:lstStyle/>
          <a:p>
            <a:r>
              <a:rPr lang="en-US" dirty="0" smtClean="0"/>
              <a:t>Quadrant saddle: revisiting an simple main effect model</a:t>
            </a:r>
            <a:endParaRPr 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 l="11929" r="21692"/>
          <a:stretch>
            <a:fillRect/>
          </a:stretch>
        </p:blipFill>
        <p:spPr bwMode="auto">
          <a:xfrm>
            <a:off x="1676400" y="2057400"/>
            <a:ext cx="5410200" cy="4011488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med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428751"/>
            <a:ext cx="8375650" cy="704850"/>
          </a:xfrm>
        </p:spPr>
        <p:txBody>
          <a:bodyPr/>
          <a:lstStyle/>
          <a:p>
            <a:r>
              <a:rPr lang="en-US" dirty="0" smtClean="0"/>
              <a:t>Quadrant saddle: interaction terms twist the paper</a:t>
            </a:r>
            <a:endParaRPr lang="en-US" dirty="0"/>
          </a:p>
        </p:txBody>
      </p:sp>
      <p:pic>
        <p:nvPicPr>
          <p:cNvPr id="4" name="Picture 5"/>
          <p:cNvPicPr>
            <a:picLocks noChangeArrowheads="1"/>
          </p:cNvPicPr>
          <p:nvPr/>
        </p:nvPicPr>
        <p:blipFill>
          <a:blip r:embed="rId2" cstate="print"/>
          <a:srcRect l="10828" r="21126"/>
          <a:stretch>
            <a:fillRect/>
          </a:stretch>
        </p:blipFill>
        <p:spPr bwMode="auto">
          <a:xfrm>
            <a:off x="1673352" y="2057400"/>
            <a:ext cx="5413248" cy="4014216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med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Saddles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 l="5255" t="10056" r="5002" b="6636"/>
          <a:stretch>
            <a:fillRect/>
          </a:stretch>
        </p:blipFill>
        <p:spPr bwMode="auto">
          <a:xfrm>
            <a:off x="1275018" y="1592017"/>
            <a:ext cx="6609600" cy="486000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med" len="sm"/>
          </a:ln>
          <a:scene3d>
            <a:camera prst="orthographicFront"/>
            <a:lightRig rig="threePt" dir="t"/>
          </a:scene3d>
          <a:sp3d extrusionH="76200" contourW="12700">
            <a:extrusionClr>
              <a:schemeClr val="bg1"/>
            </a:extrusionClr>
            <a:contourClr>
              <a:schemeClr val="bg1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Saddles</a:t>
            </a:r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 l="3404" t="8235" r="3688" b="4655"/>
          <a:stretch>
            <a:fillRect/>
          </a:stretch>
        </p:blipFill>
        <p:spPr bwMode="auto">
          <a:xfrm>
            <a:off x="1292843" y="1601538"/>
            <a:ext cx="6543269" cy="486000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med" len="sm"/>
          </a:ln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Saddles</a:t>
            </a:r>
          </a:p>
        </p:txBody>
      </p:sp>
      <p:pic>
        <p:nvPicPr>
          <p:cNvPr id="30725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 l="3619" t="8762" r="4524" b="4572"/>
          <a:stretch>
            <a:fillRect/>
          </a:stretch>
        </p:blipFill>
        <p:spPr bwMode="auto">
          <a:xfrm>
            <a:off x="1322626" y="1406403"/>
            <a:ext cx="6503478" cy="486000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med" len="sm"/>
          </a:ln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Interactions</a:t>
            </a:r>
          </a:p>
          <a:p>
            <a:r>
              <a:rPr lang="en-US" dirty="0" smtClean="0"/>
              <a:t>Saddles</a:t>
            </a:r>
          </a:p>
          <a:p>
            <a:r>
              <a:rPr lang="en-US" dirty="0" smtClean="0"/>
              <a:t>Validation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Saddles</a:t>
            </a:r>
          </a:p>
        </p:txBody>
      </p:sp>
      <p:pic>
        <p:nvPicPr>
          <p:cNvPr id="31749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 l="4129" t="8472" r="4645" b="6190"/>
          <a:stretch>
            <a:fillRect/>
          </a:stretch>
        </p:blipFill>
        <p:spPr bwMode="auto">
          <a:xfrm>
            <a:off x="1206383" y="1487488"/>
            <a:ext cx="6734175" cy="4989512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med" len="sm"/>
          </a:ln>
          <a:scene3d>
            <a:camera prst="orthographicFront"/>
            <a:lightRig rig="threePt" dir="t"/>
          </a:scene3d>
          <a:sp3d extrusionH="76200">
            <a:extrusionClr>
              <a:schemeClr val="bg1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773" name="AutoShape 3"/>
          <p:cNvCxnSpPr>
            <a:cxnSpLocks noChangeShapeType="1"/>
          </p:cNvCxnSpPr>
          <p:nvPr/>
        </p:nvCxnSpPr>
        <p:spPr bwMode="auto">
          <a:xfrm>
            <a:off x="1042988" y="5876925"/>
            <a:ext cx="7058025" cy="0"/>
          </a:xfrm>
          <a:prstGeom prst="straightConnector1">
            <a:avLst/>
          </a:prstGeom>
          <a:noFill/>
          <a:ln w="38100">
            <a:solidFill>
              <a:srgbClr val="B4A76C"/>
            </a:solidFill>
            <a:round/>
            <a:headEnd/>
            <a:tailEnd type="arrow" w="med" len="sm"/>
          </a:ln>
        </p:spPr>
      </p:cxnSp>
      <p:cxnSp>
        <p:nvCxnSpPr>
          <p:cNvPr id="32774" name="AutoShape 4"/>
          <p:cNvCxnSpPr>
            <a:cxnSpLocks noChangeShapeType="1"/>
          </p:cNvCxnSpPr>
          <p:nvPr/>
        </p:nvCxnSpPr>
        <p:spPr bwMode="auto">
          <a:xfrm rot="16200000" flipV="1">
            <a:off x="-1045368" y="3788569"/>
            <a:ext cx="4124325" cy="52388"/>
          </a:xfrm>
          <a:prstGeom prst="straightConnector1">
            <a:avLst/>
          </a:prstGeom>
          <a:noFill/>
          <a:ln w="38100">
            <a:solidFill>
              <a:srgbClr val="B4A76C"/>
            </a:solidFill>
            <a:round/>
            <a:headEnd/>
            <a:tailEnd type="arrow" w="med" len="sm"/>
          </a:ln>
        </p:spPr>
      </p:cxnSp>
      <p:sp>
        <p:nvSpPr>
          <p:cNvPr id="32775" name="AutoShape 5"/>
          <p:cNvSpPr>
            <a:spLocks noChangeArrowheads="1"/>
          </p:cNvSpPr>
          <p:nvPr/>
        </p:nvSpPr>
        <p:spPr bwMode="auto">
          <a:xfrm rot="-5400000">
            <a:off x="-107950" y="3355975"/>
            <a:ext cx="1871663" cy="576263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round/>
            <a:headEnd/>
            <a:tailEnd type="none" w="med" len="sm"/>
          </a:ln>
        </p:spPr>
        <p:txBody>
          <a:bodyPr wrap="none" lIns="108000" tIns="144000" rIns="108000" bIns="144000" anchor="ctr"/>
          <a:lstStyle/>
          <a:p>
            <a:pPr marL="265113" indent="-263525">
              <a:buFont typeface="Wingdings 3" pitchFamily="18" charset="2"/>
              <a:buNone/>
            </a:pPr>
            <a:r>
              <a:rPr lang="en-GB"/>
              <a:t>Response</a:t>
            </a:r>
          </a:p>
        </p:txBody>
      </p:sp>
      <p:sp>
        <p:nvSpPr>
          <p:cNvPr id="32776" name="AutoShape 6"/>
          <p:cNvSpPr>
            <a:spLocks noChangeArrowheads="1"/>
          </p:cNvSpPr>
          <p:nvPr/>
        </p:nvSpPr>
        <p:spPr bwMode="auto">
          <a:xfrm>
            <a:off x="3492500" y="5805488"/>
            <a:ext cx="1871663" cy="576262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round/>
            <a:headEnd/>
            <a:tailEnd type="none" w="med" len="sm"/>
          </a:ln>
        </p:spPr>
        <p:txBody>
          <a:bodyPr wrap="none" lIns="108000" tIns="144000" rIns="108000" bIns="144000" anchor="ctr"/>
          <a:lstStyle/>
          <a:p>
            <a:pPr marL="265113" indent="-263525">
              <a:buFont typeface="Wingdings 3" pitchFamily="18" charset="2"/>
              <a:buNone/>
            </a:pPr>
            <a:r>
              <a:rPr lang="en-GB"/>
              <a:t>Factor Levels</a:t>
            </a:r>
          </a:p>
        </p:txBody>
      </p:sp>
      <p:cxnSp>
        <p:nvCxnSpPr>
          <p:cNvPr id="32777" name="AutoShape 7"/>
          <p:cNvCxnSpPr>
            <a:cxnSpLocks noChangeShapeType="1"/>
          </p:cNvCxnSpPr>
          <p:nvPr/>
        </p:nvCxnSpPr>
        <p:spPr bwMode="auto">
          <a:xfrm flipV="1">
            <a:off x="1042988" y="1752600"/>
            <a:ext cx="5434012" cy="4124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none" w="med" len="sm"/>
          </a:ln>
        </p:spPr>
      </p:cxnSp>
      <p:sp>
        <p:nvSpPr>
          <p:cNvPr id="828424" name="AutoShape 8"/>
          <p:cNvSpPr>
            <a:spLocks noChangeArrowheads="1"/>
          </p:cNvSpPr>
          <p:nvPr/>
        </p:nvSpPr>
        <p:spPr bwMode="auto">
          <a:xfrm>
            <a:off x="1331913" y="2060575"/>
            <a:ext cx="71437" cy="73025"/>
          </a:xfrm>
          <a:custGeom>
            <a:avLst/>
            <a:gdLst>
              <a:gd name="T0" fmla="*/ 14133349 w 21600"/>
              <a:gd name="T1" fmla="*/ 0 h 21600"/>
              <a:gd name="T2" fmla="*/ 4139212 w 21600"/>
              <a:gd name="T3" fmla="*/ 4722716 h 21600"/>
              <a:gd name="T4" fmla="*/ 0 w 21600"/>
              <a:gd name="T5" fmla="*/ 16126382 h 21600"/>
              <a:gd name="T6" fmla="*/ 4139212 w 21600"/>
              <a:gd name="T7" fmla="*/ 27529597 h 21600"/>
              <a:gd name="T8" fmla="*/ 14133349 w 21600"/>
              <a:gd name="T9" fmla="*/ 32252250 h 21600"/>
              <a:gd name="T10" fmla="*/ 24127157 w 21600"/>
              <a:gd name="T11" fmla="*/ 27529597 h 21600"/>
              <a:gd name="T12" fmla="*/ 28266327 w 21600"/>
              <a:gd name="T13" fmla="*/ 16126382 h 21600"/>
              <a:gd name="T14" fmla="*/ 24127157 w 21600"/>
              <a:gd name="T15" fmla="*/ 472271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lIns="108000" tIns="144000" rIns="108000" bIns="144000" anchor="ctr"/>
          <a:lstStyle/>
          <a:p>
            <a:endParaRPr lang="en-US"/>
          </a:p>
        </p:txBody>
      </p:sp>
      <p:sp>
        <p:nvSpPr>
          <p:cNvPr id="828425" name="AutoShape 9"/>
          <p:cNvSpPr>
            <a:spLocks noChangeArrowheads="1"/>
          </p:cNvSpPr>
          <p:nvPr/>
        </p:nvSpPr>
        <p:spPr bwMode="auto">
          <a:xfrm>
            <a:off x="1476375" y="2924175"/>
            <a:ext cx="71438" cy="71438"/>
          </a:xfrm>
          <a:custGeom>
            <a:avLst/>
            <a:gdLst>
              <a:gd name="T0" fmla="*/ 14134380 w 21600"/>
              <a:gd name="T1" fmla="*/ 0 h 21600"/>
              <a:gd name="T2" fmla="*/ 4139535 w 21600"/>
              <a:gd name="T3" fmla="*/ 4139535 h 21600"/>
              <a:gd name="T4" fmla="*/ 0 w 21600"/>
              <a:gd name="T5" fmla="*/ 14134380 h 21600"/>
              <a:gd name="T6" fmla="*/ 4139535 w 21600"/>
              <a:gd name="T7" fmla="*/ 24129214 h 21600"/>
              <a:gd name="T8" fmla="*/ 14134380 w 21600"/>
              <a:gd name="T9" fmla="*/ 28268787 h 21600"/>
              <a:gd name="T10" fmla="*/ 24129214 w 21600"/>
              <a:gd name="T11" fmla="*/ 24129214 h 21600"/>
              <a:gd name="T12" fmla="*/ 28268787 w 21600"/>
              <a:gd name="T13" fmla="*/ 14134380 h 21600"/>
              <a:gd name="T14" fmla="*/ 24129214 w 21600"/>
              <a:gd name="T15" fmla="*/ 413953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lIns="108000" tIns="144000" rIns="108000" bIns="144000" anchor="ctr"/>
          <a:lstStyle/>
          <a:p>
            <a:endParaRPr lang="en-US"/>
          </a:p>
        </p:txBody>
      </p:sp>
      <p:sp>
        <p:nvSpPr>
          <p:cNvPr id="828426" name="AutoShape 10"/>
          <p:cNvSpPr>
            <a:spLocks noChangeArrowheads="1"/>
          </p:cNvSpPr>
          <p:nvPr/>
        </p:nvSpPr>
        <p:spPr bwMode="auto">
          <a:xfrm>
            <a:off x="1692275" y="3789363"/>
            <a:ext cx="71438" cy="71437"/>
          </a:xfrm>
          <a:custGeom>
            <a:avLst/>
            <a:gdLst>
              <a:gd name="T0" fmla="*/ 14134380 w 21600"/>
              <a:gd name="T1" fmla="*/ 0 h 21600"/>
              <a:gd name="T2" fmla="*/ 4139535 w 21600"/>
              <a:gd name="T3" fmla="*/ 4139212 h 21600"/>
              <a:gd name="T4" fmla="*/ 0 w 21600"/>
              <a:gd name="T5" fmla="*/ 14133349 h 21600"/>
              <a:gd name="T6" fmla="*/ 4139535 w 21600"/>
              <a:gd name="T7" fmla="*/ 24127157 h 21600"/>
              <a:gd name="T8" fmla="*/ 14134380 w 21600"/>
              <a:gd name="T9" fmla="*/ 28266327 h 21600"/>
              <a:gd name="T10" fmla="*/ 24129214 w 21600"/>
              <a:gd name="T11" fmla="*/ 24127157 h 21600"/>
              <a:gd name="T12" fmla="*/ 28268787 w 21600"/>
              <a:gd name="T13" fmla="*/ 14133349 h 21600"/>
              <a:gd name="T14" fmla="*/ 24129214 w 21600"/>
              <a:gd name="T15" fmla="*/ 41392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lIns="108000" tIns="144000" rIns="108000" bIns="144000" anchor="ctr"/>
          <a:lstStyle/>
          <a:p>
            <a:endParaRPr lang="en-US"/>
          </a:p>
        </p:txBody>
      </p:sp>
      <p:sp>
        <p:nvSpPr>
          <p:cNvPr id="828427" name="AutoShape 11"/>
          <p:cNvSpPr>
            <a:spLocks noChangeArrowheads="1"/>
          </p:cNvSpPr>
          <p:nvPr/>
        </p:nvSpPr>
        <p:spPr bwMode="auto">
          <a:xfrm>
            <a:off x="2052638" y="4581525"/>
            <a:ext cx="71437" cy="71438"/>
          </a:xfrm>
          <a:custGeom>
            <a:avLst/>
            <a:gdLst>
              <a:gd name="T0" fmla="*/ 14133349 w 21600"/>
              <a:gd name="T1" fmla="*/ 0 h 21600"/>
              <a:gd name="T2" fmla="*/ 4139212 w 21600"/>
              <a:gd name="T3" fmla="*/ 4139535 h 21600"/>
              <a:gd name="T4" fmla="*/ 0 w 21600"/>
              <a:gd name="T5" fmla="*/ 14134380 h 21600"/>
              <a:gd name="T6" fmla="*/ 4139212 w 21600"/>
              <a:gd name="T7" fmla="*/ 24129214 h 21600"/>
              <a:gd name="T8" fmla="*/ 14133349 w 21600"/>
              <a:gd name="T9" fmla="*/ 28268787 h 21600"/>
              <a:gd name="T10" fmla="*/ 24127157 w 21600"/>
              <a:gd name="T11" fmla="*/ 24129214 h 21600"/>
              <a:gd name="T12" fmla="*/ 28266327 w 21600"/>
              <a:gd name="T13" fmla="*/ 14134380 h 21600"/>
              <a:gd name="T14" fmla="*/ 24127157 w 21600"/>
              <a:gd name="T15" fmla="*/ 413953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lIns="108000" tIns="144000" rIns="108000" bIns="144000" anchor="ctr"/>
          <a:lstStyle/>
          <a:p>
            <a:endParaRPr lang="en-US"/>
          </a:p>
        </p:txBody>
      </p:sp>
      <p:sp>
        <p:nvSpPr>
          <p:cNvPr id="828428" name="AutoShape 12"/>
          <p:cNvSpPr>
            <a:spLocks noChangeArrowheads="1"/>
          </p:cNvSpPr>
          <p:nvPr/>
        </p:nvSpPr>
        <p:spPr bwMode="auto">
          <a:xfrm>
            <a:off x="2484438" y="5157788"/>
            <a:ext cx="71437" cy="71437"/>
          </a:xfrm>
          <a:custGeom>
            <a:avLst/>
            <a:gdLst>
              <a:gd name="T0" fmla="*/ 14133349 w 21600"/>
              <a:gd name="T1" fmla="*/ 0 h 21600"/>
              <a:gd name="T2" fmla="*/ 4139212 w 21600"/>
              <a:gd name="T3" fmla="*/ 4139212 h 21600"/>
              <a:gd name="T4" fmla="*/ 0 w 21600"/>
              <a:gd name="T5" fmla="*/ 14133349 h 21600"/>
              <a:gd name="T6" fmla="*/ 4139212 w 21600"/>
              <a:gd name="T7" fmla="*/ 24127157 h 21600"/>
              <a:gd name="T8" fmla="*/ 14133349 w 21600"/>
              <a:gd name="T9" fmla="*/ 28266327 h 21600"/>
              <a:gd name="T10" fmla="*/ 24127157 w 21600"/>
              <a:gd name="T11" fmla="*/ 24127157 h 21600"/>
              <a:gd name="T12" fmla="*/ 28266327 w 21600"/>
              <a:gd name="T13" fmla="*/ 14133349 h 21600"/>
              <a:gd name="T14" fmla="*/ 24127157 w 21600"/>
              <a:gd name="T15" fmla="*/ 41392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lIns="108000" tIns="144000" rIns="108000" bIns="144000" anchor="ctr"/>
          <a:lstStyle/>
          <a:p>
            <a:endParaRPr lang="en-US"/>
          </a:p>
        </p:txBody>
      </p:sp>
      <p:sp>
        <p:nvSpPr>
          <p:cNvPr id="828429" name="AutoShape 13"/>
          <p:cNvSpPr>
            <a:spLocks noChangeArrowheads="1"/>
          </p:cNvSpPr>
          <p:nvPr/>
        </p:nvSpPr>
        <p:spPr bwMode="auto">
          <a:xfrm>
            <a:off x="3132138" y="5445125"/>
            <a:ext cx="71437" cy="71438"/>
          </a:xfrm>
          <a:custGeom>
            <a:avLst/>
            <a:gdLst>
              <a:gd name="T0" fmla="*/ 14133349 w 21600"/>
              <a:gd name="T1" fmla="*/ 0 h 21600"/>
              <a:gd name="T2" fmla="*/ 4139212 w 21600"/>
              <a:gd name="T3" fmla="*/ 4139535 h 21600"/>
              <a:gd name="T4" fmla="*/ 0 w 21600"/>
              <a:gd name="T5" fmla="*/ 14134380 h 21600"/>
              <a:gd name="T6" fmla="*/ 4139212 w 21600"/>
              <a:gd name="T7" fmla="*/ 24129214 h 21600"/>
              <a:gd name="T8" fmla="*/ 14133349 w 21600"/>
              <a:gd name="T9" fmla="*/ 28268787 h 21600"/>
              <a:gd name="T10" fmla="*/ 24127157 w 21600"/>
              <a:gd name="T11" fmla="*/ 24129214 h 21600"/>
              <a:gd name="T12" fmla="*/ 28266327 w 21600"/>
              <a:gd name="T13" fmla="*/ 14134380 h 21600"/>
              <a:gd name="T14" fmla="*/ 24127157 w 21600"/>
              <a:gd name="T15" fmla="*/ 413953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lIns="108000" tIns="144000" rIns="108000" bIns="144000" anchor="ctr"/>
          <a:lstStyle/>
          <a:p>
            <a:endParaRPr lang="en-US"/>
          </a:p>
        </p:txBody>
      </p:sp>
      <p:sp>
        <p:nvSpPr>
          <p:cNvPr id="828430" name="AutoShape 14"/>
          <p:cNvSpPr>
            <a:spLocks noChangeArrowheads="1"/>
          </p:cNvSpPr>
          <p:nvPr/>
        </p:nvSpPr>
        <p:spPr bwMode="auto">
          <a:xfrm>
            <a:off x="4427538" y="5516563"/>
            <a:ext cx="71437" cy="71437"/>
          </a:xfrm>
          <a:custGeom>
            <a:avLst/>
            <a:gdLst>
              <a:gd name="T0" fmla="*/ 14133349 w 21600"/>
              <a:gd name="T1" fmla="*/ 0 h 21600"/>
              <a:gd name="T2" fmla="*/ 4139212 w 21600"/>
              <a:gd name="T3" fmla="*/ 4139212 h 21600"/>
              <a:gd name="T4" fmla="*/ 0 w 21600"/>
              <a:gd name="T5" fmla="*/ 14133349 h 21600"/>
              <a:gd name="T6" fmla="*/ 4139212 w 21600"/>
              <a:gd name="T7" fmla="*/ 24127157 h 21600"/>
              <a:gd name="T8" fmla="*/ 14133349 w 21600"/>
              <a:gd name="T9" fmla="*/ 28266327 h 21600"/>
              <a:gd name="T10" fmla="*/ 24127157 w 21600"/>
              <a:gd name="T11" fmla="*/ 24127157 h 21600"/>
              <a:gd name="T12" fmla="*/ 28266327 w 21600"/>
              <a:gd name="T13" fmla="*/ 14133349 h 21600"/>
              <a:gd name="T14" fmla="*/ 24127157 w 21600"/>
              <a:gd name="T15" fmla="*/ 413921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lIns="108000" tIns="144000" rIns="108000" bIns="144000" anchor="ctr"/>
          <a:lstStyle/>
          <a:p>
            <a:endParaRPr lang="en-US"/>
          </a:p>
        </p:txBody>
      </p:sp>
      <p:sp>
        <p:nvSpPr>
          <p:cNvPr id="828431" name="AutoShape 15"/>
          <p:cNvSpPr>
            <a:spLocks noChangeArrowheads="1"/>
          </p:cNvSpPr>
          <p:nvPr/>
        </p:nvSpPr>
        <p:spPr bwMode="auto">
          <a:xfrm>
            <a:off x="5580063" y="5229225"/>
            <a:ext cx="71437" cy="71438"/>
          </a:xfrm>
          <a:custGeom>
            <a:avLst/>
            <a:gdLst>
              <a:gd name="T0" fmla="*/ 14133349 w 21600"/>
              <a:gd name="T1" fmla="*/ 0 h 21600"/>
              <a:gd name="T2" fmla="*/ 4139212 w 21600"/>
              <a:gd name="T3" fmla="*/ 4139535 h 21600"/>
              <a:gd name="T4" fmla="*/ 0 w 21600"/>
              <a:gd name="T5" fmla="*/ 14134380 h 21600"/>
              <a:gd name="T6" fmla="*/ 4139212 w 21600"/>
              <a:gd name="T7" fmla="*/ 24129214 h 21600"/>
              <a:gd name="T8" fmla="*/ 14133349 w 21600"/>
              <a:gd name="T9" fmla="*/ 28268787 h 21600"/>
              <a:gd name="T10" fmla="*/ 24127157 w 21600"/>
              <a:gd name="T11" fmla="*/ 24129214 h 21600"/>
              <a:gd name="T12" fmla="*/ 28266327 w 21600"/>
              <a:gd name="T13" fmla="*/ 14134380 h 21600"/>
              <a:gd name="T14" fmla="*/ 24127157 w 21600"/>
              <a:gd name="T15" fmla="*/ 413953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lIns="108000" tIns="144000" rIns="108000" bIns="144000" anchor="ctr"/>
          <a:lstStyle/>
          <a:p>
            <a:endParaRPr lang="en-US"/>
          </a:p>
        </p:txBody>
      </p:sp>
      <p:sp>
        <p:nvSpPr>
          <p:cNvPr id="828432" name="AutoShape 16"/>
          <p:cNvSpPr>
            <a:spLocks noChangeArrowheads="1"/>
          </p:cNvSpPr>
          <p:nvPr/>
        </p:nvSpPr>
        <p:spPr bwMode="auto">
          <a:xfrm>
            <a:off x="6804025" y="4940300"/>
            <a:ext cx="71438" cy="71438"/>
          </a:xfrm>
          <a:custGeom>
            <a:avLst/>
            <a:gdLst>
              <a:gd name="T0" fmla="*/ 14134380 w 21600"/>
              <a:gd name="T1" fmla="*/ 0 h 21600"/>
              <a:gd name="T2" fmla="*/ 4139535 w 21600"/>
              <a:gd name="T3" fmla="*/ 4139535 h 21600"/>
              <a:gd name="T4" fmla="*/ 0 w 21600"/>
              <a:gd name="T5" fmla="*/ 14134380 h 21600"/>
              <a:gd name="T6" fmla="*/ 4139535 w 21600"/>
              <a:gd name="T7" fmla="*/ 24129214 h 21600"/>
              <a:gd name="T8" fmla="*/ 14134380 w 21600"/>
              <a:gd name="T9" fmla="*/ 28268787 h 21600"/>
              <a:gd name="T10" fmla="*/ 24129214 w 21600"/>
              <a:gd name="T11" fmla="*/ 24129214 h 21600"/>
              <a:gd name="T12" fmla="*/ 28268787 w 21600"/>
              <a:gd name="T13" fmla="*/ 14134380 h 21600"/>
              <a:gd name="T14" fmla="*/ 24129214 w 21600"/>
              <a:gd name="T15" fmla="*/ 413953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lIns="108000" tIns="144000" rIns="108000" bIns="144000" anchor="ctr"/>
          <a:lstStyle/>
          <a:p>
            <a:endParaRPr lang="en-US"/>
          </a:p>
        </p:txBody>
      </p:sp>
      <p:sp>
        <p:nvSpPr>
          <p:cNvPr id="828433" name="AutoShape 17"/>
          <p:cNvSpPr>
            <a:spLocks noChangeArrowheads="1"/>
          </p:cNvSpPr>
          <p:nvPr/>
        </p:nvSpPr>
        <p:spPr bwMode="auto">
          <a:xfrm>
            <a:off x="7812088" y="4508500"/>
            <a:ext cx="71437" cy="71438"/>
          </a:xfrm>
          <a:custGeom>
            <a:avLst/>
            <a:gdLst>
              <a:gd name="T0" fmla="*/ 14133349 w 21600"/>
              <a:gd name="T1" fmla="*/ 0 h 21600"/>
              <a:gd name="T2" fmla="*/ 4139212 w 21600"/>
              <a:gd name="T3" fmla="*/ 4139535 h 21600"/>
              <a:gd name="T4" fmla="*/ 0 w 21600"/>
              <a:gd name="T5" fmla="*/ 14134380 h 21600"/>
              <a:gd name="T6" fmla="*/ 4139212 w 21600"/>
              <a:gd name="T7" fmla="*/ 24129214 h 21600"/>
              <a:gd name="T8" fmla="*/ 14133349 w 21600"/>
              <a:gd name="T9" fmla="*/ 28268787 h 21600"/>
              <a:gd name="T10" fmla="*/ 24127157 w 21600"/>
              <a:gd name="T11" fmla="*/ 24129214 h 21600"/>
              <a:gd name="T12" fmla="*/ 28266327 w 21600"/>
              <a:gd name="T13" fmla="*/ 14134380 h 21600"/>
              <a:gd name="T14" fmla="*/ 24127157 w 21600"/>
              <a:gd name="T15" fmla="*/ 413953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tx1"/>
          </a:solidFill>
          <a:ln w="12700" algn="ctr">
            <a:solidFill>
              <a:schemeClr val="tx1"/>
            </a:solidFill>
            <a:round/>
            <a:headEnd/>
            <a:tailEnd type="none" w="med" len="sm"/>
          </a:ln>
        </p:spPr>
        <p:txBody>
          <a:bodyPr wrap="none" lIns="108000" tIns="144000" rIns="108000" bIns="144000" anchor="ctr"/>
          <a:lstStyle/>
          <a:p>
            <a:endParaRPr lang="en-US"/>
          </a:p>
        </p:txBody>
      </p:sp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Saddles</a:t>
            </a:r>
            <a:endParaRPr lang="en-US" dirty="0"/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385763" y="1428751"/>
            <a:ext cx="8375650" cy="704850"/>
          </a:xfrm>
        </p:spPr>
        <p:txBody>
          <a:bodyPr/>
          <a:lstStyle/>
          <a:p>
            <a:r>
              <a:rPr lang="en-US" dirty="0" smtClean="0"/>
              <a:t>Transforming predictors into single parameter </a:t>
            </a:r>
            <a:r>
              <a:rPr lang="en-US" dirty="0" err="1" smtClean="0"/>
              <a:t>variates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37899E-6 L 0.50504 -0.000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28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90051E-6 L 0.36701 -4.90051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28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92874E-6 L 0.21997 -3.92874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828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63767E-7 L 0.06615 2.63767E-7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828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36974E-6 L -0.06076 -0.0037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8284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-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6099E-6 L -0.17761 2.6099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828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63535E-7 L -0.33021 0.00208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8284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" y="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76631E-7 L -0.41267 -0.00116 " pathEditMode="relative" rAng="0" ptsTypes="AA">
                                      <p:cBhvr>
                                        <p:cTn id="20" dur="3000" fill="hold"/>
                                        <p:tgtEl>
                                          <p:spTgt spid="8284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-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42434E-7 L -0.5092 0.00208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8284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" y="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4845E-6 L -0.55156 -0.00301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8284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8424" grpId="0" animBg="1"/>
      <p:bldP spid="828425" grpId="0" animBg="1"/>
      <p:bldP spid="828426" grpId="0" animBg="1"/>
      <p:bldP spid="828427" grpId="0" animBg="1"/>
      <p:bldP spid="828428" grpId="0" animBg="1"/>
      <p:bldP spid="828429" grpId="0" animBg="1"/>
      <p:bldP spid="828430" grpId="0" animBg="1"/>
      <p:bldP spid="828431" grpId="0" animBg="1"/>
      <p:bldP spid="828432" grpId="0" animBg="1"/>
      <p:bldP spid="8284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97" name="AutoShape 3"/>
          <p:cNvCxnSpPr>
            <a:cxnSpLocks noChangeShapeType="1"/>
          </p:cNvCxnSpPr>
          <p:nvPr/>
        </p:nvCxnSpPr>
        <p:spPr bwMode="auto">
          <a:xfrm>
            <a:off x="1042988" y="5876925"/>
            <a:ext cx="7058025" cy="0"/>
          </a:xfrm>
          <a:prstGeom prst="straightConnector1">
            <a:avLst/>
          </a:prstGeom>
          <a:noFill/>
          <a:ln w="38100">
            <a:solidFill>
              <a:srgbClr val="B4A76C"/>
            </a:solidFill>
            <a:round/>
            <a:headEnd/>
            <a:tailEnd type="arrow" w="med" len="sm"/>
          </a:ln>
        </p:spPr>
      </p:cxnSp>
      <p:cxnSp>
        <p:nvCxnSpPr>
          <p:cNvPr id="33798" name="AutoShape 4"/>
          <p:cNvCxnSpPr>
            <a:cxnSpLocks noChangeShapeType="1"/>
          </p:cNvCxnSpPr>
          <p:nvPr/>
        </p:nvCxnSpPr>
        <p:spPr bwMode="auto">
          <a:xfrm flipV="1">
            <a:off x="1042988" y="1700213"/>
            <a:ext cx="0" cy="4176712"/>
          </a:xfrm>
          <a:prstGeom prst="straightConnector1">
            <a:avLst/>
          </a:prstGeom>
          <a:noFill/>
          <a:ln w="38100">
            <a:solidFill>
              <a:srgbClr val="B4A76C"/>
            </a:solidFill>
            <a:round/>
            <a:headEnd/>
            <a:tailEnd type="arrow" w="med" len="sm"/>
          </a:ln>
        </p:spPr>
      </p:cxnSp>
      <p:sp>
        <p:nvSpPr>
          <p:cNvPr id="33799" name="AutoShape 5"/>
          <p:cNvSpPr>
            <a:spLocks noChangeArrowheads="1"/>
          </p:cNvSpPr>
          <p:nvPr/>
        </p:nvSpPr>
        <p:spPr bwMode="auto">
          <a:xfrm rot="-5400000">
            <a:off x="-107950" y="3355975"/>
            <a:ext cx="1871663" cy="576263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round/>
            <a:headEnd/>
            <a:tailEnd type="none" w="med" len="sm"/>
          </a:ln>
        </p:spPr>
        <p:txBody>
          <a:bodyPr wrap="none" lIns="108000" tIns="144000" rIns="108000" bIns="144000" anchor="ctr"/>
          <a:lstStyle/>
          <a:p>
            <a:pPr marL="265113" indent="-263525">
              <a:buFont typeface="Wingdings 3" pitchFamily="18" charset="2"/>
              <a:buNone/>
            </a:pPr>
            <a:r>
              <a:rPr lang="en-GB"/>
              <a:t>Response</a:t>
            </a:r>
          </a:p>
        </p:txBody>
      </p:sp>
      <p:sp>
        <p:nvSpPr>
          <p:cNvPr id="33800" name="AutoShape 6"/>
          <p:cNvSpPr>
            <a:spLocks noChangeArrowheads="1"/>
          </p:cNvSpPr>
          <p:nvPr/>
        </p:nvSpPr>
        <p:spPr bwMode="auto">
          <a:xfrm>
            <a:off x="3492500" y="5805488"/>
            <a:ext cx="1871663" cy="576262"/>
          </a:xfrm>
          <a:prstGeom prst="roundRect">
            <a:avLst>
              <a:gd name="adj" fmla="val 16667"/>
            </a:avLst>
          </a:prstGeom>
          <a:noFill/>
          <a:ln w="12700" algn="ctr">
            <a:noFill/>
            <a:round/>
            <a:headEnd/>
            <a:tailEnd type="none" w="med" len="sm"/>
          </a:ln>
        </p:spPr>
        <p:txBody>
          <a:bodyPr wrap="none" lIns="108000" tIns="144000" rIns="108000" bIns="144000" anchor="ctr"/>
          <a:lstStyle/>
          <a:p>
            <a:pPr marL="265113" indent="-263525">
              <a:buFont typeface="Wingdings 3" pitchFamily="18" charset="2"/>
              <a:buNone/>
            </a:pPr>
            <a:r>
              <a:rPr lang="en-GB"/>
              <a:t>Factor Levels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042988" y="1412875"/>
            <a:ext cx="6840537" cy="4464050"/>
            <a:chOff x="793" y="754"/>
            <a:chExt cx="4309" cy="2812"/>
          </a:xfrm>
        </p:grpSpPr>
        <p:cxnSp>
          <p:nvCxnSpPr>
            <p:cNvPr id="33805" name="AutoShape 8"/>
            <p:cNvCxnSpPr>
              <a:cxnSpLocks noChangeShapeType="1"/>
            </p:cNvCxnSpPr>
            <p:nvPr/>
          </p:nvCxnSpPr>
          <p:spPr bwMode="auto">
            <a:xfrm flipV="1">
              <a:off x="793" y="754"/>
              <a:ext cx="3675" cy="28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none" w="med" len="sm"/>
            </a:ln>
          </p:spPr>
        </p:cxnSp>
        <p:sp>
          <p:nvSpPr>
            <p:cNvPr id="33806" name="AutoShape 9"/>
            <p:cNvSpPr>
              <a:spLocks noChangeArrowheads="1"/>
            </p:cNvSpPr>
            <p:nvPr/>
          </p:nvSpPr>
          <p:spPr bwMode="auto">
            <a:xfrm>
              <a:off x="975" y="1162"/>
              <a:ext cx="45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60 w 21600"/>
                <a:gd name="T25" fmla="*/ 3287 h 21600"/>
                <a:gd name="T26" fmla="*/ 18240 w 21600"/>
                <a:gd name="T27" fmla="*/ 1831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lIns="108000" tIns="144000" rIns="108000" bIns="144000" anchor="ctr"/>
            <a:lstStyle/>
            <a:p>
              <a:endParaRPr lang="en-US"/>
            </a:p>
          </p:txBody>
        </p:sp>
        <p:sp>
          <p:nvSpPr>
            <p:cNvPr id="33807" name="AutoShape 10"/>
            <p:cNvSpPr>
              <a:spLocks noChangeArrowheads="1"/>
            </p:cNvSpPr>
            <p:nvPr/>
          </p:nvSpPr>
          <p:spPr bwMode="auto">
            <a:xfrm>
              <a:off x="1066" y="1706"/>
              <a:ext cx="45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60 w 21600"/>
                <a:gd name="T25" fmla="*/ 3360 h 21600"/>
                <a:gd name="T26" fmla="*/ 18240 w 21600"/>
                <a:gd name="T27" fmla="*/ 1824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lIns="108000" tIns="144000" rIns="108000" bIns="144000" anchor="ctr"/>
            <a:lstStyle/>
            <a:p>
              <a:endParaRPr lang="en-US"/>
            </a:p>
          </p:txBody>
        </p:sp>
        <p:sp>
          <p:nvSpPr>
            <p:cNvPr id="33808" name="AutoShape 11"/>
            <p:cNvSpPr>
              <a:spLocks noChangeArrowheads="1"/>
            </p:cNvSpPr>
            <p:nvPr/>
          </p:nvSpPr>
          <p:spPr bwMode="auto">
            <a:xfrm>
              <a:off x="1202" y="2251"/>
              <a:ext cx="45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60 w 21600"/>
                <a:gd name="T25" fmla="*/ 3360 h 21600"/>
                <a:gd name="T26" fmla="*/ 18240 w 21600"/>
                <a:gd name="T27" fmla="*/ 1824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lIns="108000" tIns="144000" rIns="108000" bIns="144000" anchor="ctr"/>
            <a:lstStyle/>
            <a:p>
              <a:endParaRPr lang="en-US"/>
            </a:p>
          </p:txBody>
        </p:sp>
        <p:sp>
          <p:nvSpPr>
            <p:cNvPr id="33809" name="AutoShape 12"/>
            <p:cNvSpPr>
              <a:spLocks noChangeArrowheads="1"/>
            </p:cNvSpPr>
            <p:nvPr/>
          </p:nvSpPr>
          <p:spPr bwMode="auto">
            <a:xfrm>
              <a:off x="1429" y="2750"/>
              <a:ext cx="45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60 w 21600"/>
                <a:gd name="T25" fmla="*/ 3360 h 21600"/>
                <a:gd name="T26" fmla="*/ 18240 w 21600"/>
                <a:gd name="T27" fmla="*/ 1824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lIns="108000" tIns="144000" rIns="108000" bIns="144000" anchor="ctr"/>
            <a:lstStyle/>
            <a:p>
              <a:endParaRPr lang="en-US"/>
            </a:p>
          </p:txBody>
        </p:sp>
        <p:sp>
          <p:nvSpPr>
            <p:cNvPr id="33810" name="AutoShape 13"/>
            <p:cNvSpPr>
              <a:spLocks noChangeArrowheads="1"/>
            </p:cNvSpPr>
            <p:nvPr/>
          </p:nvSpPr>
          <p:spPr bwMode="auto">
            <a:xfrm>
              <a:off x="1701" y="3113"/>
              <a:ext cx="45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60 w 21600"/>
                <a:gd name="T25" fmla="*/ 3360 h 21600"/>
                <a:gd name="T26" fmla="*/ 18240 w 21600"/>
                <a:gd name="T27" fmla="*/ 1824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lIns="108000" tIns="144000" rIns="108000" bIns="144000" anchor="ctr"/>
            <a:lstStyle/>
            <a:p>
              <a:endParaRPr lang="en-US"/>
            </a:p>
          </p:txBody>
        </p:sp>
        <p:sp>
          <p:nvSpPr>
            <p:cNvPr id="33811" name="AutoShape 14"/>
            <p:cNvSpPr>
              <a:spLocks noChangeArrowheads="1"/>
            </p:cNvSpPr>
            <p:nvPr/>
          </p:nvSpPr>
          <p:spPr bwMode="auto">
            <a:xfrm>
              <a:off x="2109" y="3294"/>
              <a:ext cx="45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60 w 21600"/>
                <a:gd name="T25" fmla="*/ 3360 h 21600"/>
                <a:gd name="T26" fmla="*/ 18240 w 21600"/>
                <a:gd name="T27" fmla="*/ 1824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lIns="108000" tIns="144000" rIns="108000" bIns="144000" anchor="ctr"/>
            <a:lstStyle/>
            <a:p>
              <a:endParaRPr lang="en-US"/>
            </a:p>
          </p:txBody>
        </p:sp>
        <p:sp>
          <p:nvSpPr>
            <p:cNvPr id="33812" name="AutoShape 15"/>
            <p:cNvSpPr>
              <a:spLocks noChangeArrowheads="1"/>
            </p:cNvSpPr>
            <p:nvPr/>
          </p:nvSpPr>
          <p:spPr bwMode="auto">
            <a:xfrm>
              <a:off x="2925" y="3339"/>
              <a:ext cx="45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60 w 21600"/>
                <a:gd name="T25" fmla="*/ 3360 h 21600"/>
                <a:gd name="T26" fmla="*/ 18240 w 21600"/>
                <a:gd name="T27" fmla="*/ 1824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lIns="108000" tIns="144000" rIns="108000" bIns="144000" anchor="ctr"/>
            <a:lstStyle/>
            <a:p>
              <a:endParaRPr lang="en-US"/>
            </a:p>
          </p:txBody>
        </p:sp>
        <p:sp>
          <p:nvSpPr>
            <p:cNvPr id="33813" name="AutoShape 16"/>
            <p:cNvSpPr>
              <a:spLocks noChangeArrowheads="1"/>
            </p:cNvSpPr>
            <p:nvPr/>
          </p:nvSpPr>
          <p:spPr bwMode="auto">
            <a:xfrm>
              <a:off x="3651" y="3158"/>
              <a:ext cx="45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60 w 21600"/>
                <a:gd name="T25" fmla="*/ 3360 h 21600"/>
                <a:gd name="T26" fmla="*/ 18240 w 21600"/>
                <a:gd name="T27" fmla="*/ 1824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lIns="108000" tIns="144000" rIns="108000" bIns="144000" anchor="ctr"/>
            <a:lstStyle/>
            <a:p>
              <a:endParaRPr lang="en-US"/>
            </a:p>
          </p:txBody>
        </p:sp>
        <p:sp>
          <p:nvSpPr>
            <p:cNvPr id="33814" name="AutoShape 17"/>
            <p:cNvSpPr>
              <a:spLocks noChangeArrowheads="1"/>
            </p:cNvSpPr>
            <p:nvPr/>
          </p:nvSpPr>
          <p:spPr bwMode="auto">
            <a:xfrm>
              <a:off x="4422" y="2976"/>
              <a:ext cx="45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60 w 21600"/>
                <a:gd name="T25" fmla="*/ 3360 h 21600"/>
                <a:gd name="T26" fmla="*/ 18240 w 21600"/>
                <a:gd name="T27" fmla="*/ 1824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lIns="108000" tIns="144000" rIns="108000" bIns="144000" anchor="ctr"/>
            <a:lstStyle/>
            <a:p>
              <a:endParaRPr lang="en-US"/>
            </a:p>
          </p:txBody>
        </p:sp>
        <p:sp>
          <p:nvSpPr>
            <p:cNvPr id="33815" name="AutoShape 18"/>
            <p:cNvSpPr>
              <a:spLocks noChangeArrowheads="1"/>
            </p:cNvSpPr>
            <p:nvPr/>
          </p:nvSpPr>
          <p:spPr bwMode="auto">
            <a:xfrm>
              <a:off x="5057" y="2704"/>
              <a:ext cx="45" cy="4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60 w 21600"/>
                <a:gd name="T25" fmla="*/ 3360 h 21600"/>
                <a:gd name="T26" fmla="*/ 18240 w 21600"/>
                <a:gd name="T27" fmla="*/ 1824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 type="none" w="med" len="sm"/>
            </a:ln>
          </p:spPr>
          <p:txBody>
            <a:bodyPr wrap="none" lIns="108000" tIns="144000" rIns="108000" bIns="144000" anchor="ctr"/>
            <a:lstStyle/>
            <a:p>
              <a:endParaRPr lang="en-US"/>
            </a:p>
          </p:txBody>
        </p:sp>
        <p:sp>
          <p:nvSpPr>
            <p:cNvPr id="33816" name="AutoShape 19"/>
            <p:cNvSpPr>
              <a:spLocks noChangeArrowheads="1"/>
            </p:cNvSpPr>
            <p:nvPr/>
          </p:nvSpPr>
          <p:spPr bwMode="auto">
            <a:xfrm>
              <a:off x="3878" y="1162"/>
              <a:ext cx="45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60 w 21600"/>
                <a:gd name="T25" fmla="*/ 3287 h 21600"/>
                <a:gd name="T26" fmla="*/ 18240 w 21600"/>
                <a:gd name="T27" fmla="*/ 1831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 algn="ctr">
              <a:solidFill>
                <a:srgbClr val="FF0000"/>
              </a:solidFill>
              <a:round/>
              <a:headEnd/>
              <a:tailEnd type="none" w="med" len="sm"/>
            </a:ln>
          </p:spPr>
          <p:txBody>
            <a:bodyPr wrap="none" lIns="108000" tIns="144000" rIns="108000" bIns="144000" anchor="ctr"/>
            <a:lstStyle/>
            <a:p>
              <a:endParaRPr lang="en-US"/>
            </a:p>
          </p:txBody>
        </p:sp>
        <p:sp>
          <p:nvSpPr>
            <p:cNvPr id="33817" name="AutoShape 20"/>
            <p:cNvSpPr>
              <a:spLocks noChangeArrowheads="1"/>
            </p:cNvSpPr>
            <p:nvPr/>
          </p:nvSpPr>
          <p:spPr bwMode="auto">
            <a:xfrm>
              <a:off x="3171" y="1710"/>
              <a:ext cx="45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60 w 21600"/>
                <a:gd name="T25" fmla="*/ 3287 h 21600"/>
                <a:gd name="T26" fmla="*/ 18240 w 21600"/>
                <a:gd name="T27" fmla="*/ 1831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 algn="ctr">
              <a:solidFill>
                <a:srgbClr val="FF0000"/>
              </a:solidFill>
              <a:round/>
              <a:headEnd/>
              <a:tailEnd type="none" w="med" len="sm"/>
            </a:ln>
          </p:spPr>
          <p:txBody>
            <a:bodyPr wrap="none" lIns="108000" tIns="144000" rIns="108000" bIns="144000" anchor="ctr"/>
            <a:lstStyle/>
            <a:p>
              <a:endParaRPr lang="en-US"/>
            </a:p>
          </p:txBody>
        </p:sp>
        <p:sp>
          <p:nvSpPr>
            <p:cNvPr id="33818" name="AutoShape 21"/>
            <p:cNvSpPr>
              <a:spLocks noChangeArrowheads="1"/>
            </p:cNvSpPr>
            <p:nvPr/>
          </p:nvSpPr>
          <p:spPr bwMode="auto">
            <a:xfrm>
              <a:off x="2459" y="2248"/>
              <a:ext cx="45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60 w 21600"/>
                <a:gd name="T25" fmla="*/ 3287 h 21600"/>
                <a:gd name="T26" fmla="*/ 18240 w 21600"/>
                <a:gd name="T27" fmla="*/ 1831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 algn="ctr">
              <a:solidFill>
                <a:srgbClr val="FF0000"/>
              </a:solidFill>
              <a:round/>
              <a:headEnd/>
              <a:tailEnd type="none" w="med" len="sm"/>
            </a:ln>
          </p:spPr>
          <p:txBody>
            <a:bodyPr wrap="none" lIns="108000" tIns="144000" rIns="108000" bIns="144000" anchor="ctr"/>
            <a:lstStyle/>
            <a:p>
              <a:endParaRPr lang="en-US"/>
            </a:p>
          </p:txBody>
        </p:sp>
        <p:sp>
          <p:nvSpPr>
            <p:cNvPr id="33819" name="AutoShape 22"/>
            <p:cNvSpPr>
              <a:spLocks noChangeArrowheads="1"/>
            </p:cNvSpPr>
            <p:nvPr/>
          </p:nvSpPr>
          <p:spPr bwMode="auto">
            <a:xfrm>
              <a:off x="1883" y="2694"/>
              <a:ext cx="45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60 w 21600"/>
                <a:gd name="T25" fmla="*/ 3287 h 21600"/>
                <a:gd name="T26" fmla="*/ 18240 w 21600"/>
                <a:gd name="T27" fmla="*/ 1831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 algn="ctr">
              <a:solidFill>
                <a:srgbClr val="FF0000"/>
              </a:solidFill>
              <a:round/>
              <a:headEnd/>
              <a:tailEnd type="none" w="med" len="sm"/>
            </a:ln>
          </p:spPr>
          <p:txBody>
            <a:bodyPr wrap="none" lIns="108000" tIns="144000" rIns="108000" bIns="144000" anchor="ctr"/>
            <a:lstStyle/>
            <a:p>
              <a:endParaRPr lang="en-US"/>
            </a:p>
          </p:txBody>
        </p:sp>
        <p:sp>
          <p:nvSpPr>
            <p:cNvPr id="33820" name="AutoShape 23"/>
            <p:cNvSpPr>
              <a:spLocks noChangeArrowheads="1"/>
            </p:cNvSpPr>
            <p:nvPr/>
          </p:nvSpPr>
          <p:spPr bwMode="auto">
            <a:xfrm>
              <a:off x="1799" y="2754"/>
              <a:ext cx="45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60 w 21600"/>
                <a:gd name="T25" fmla="*/ 3287 h 21600"/>
                <a:gd name="T26" fmla="*/ 18240 w 21600"/>
                <a:gd name="T27" fmla="*/ 1831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 algn="ctr">
              <a:solidFill>
                <a:srgbClr val="FF0000"/>
              </a:solidFill>
              <a:round/>
              <a:headEnd/>
              <a:tailEnd type="none" w="med" len="sm"/>
            </a:ln>
          </p:spPr>
          <p:txBody>
            <a:bodyPr wrap="none" lIns="108000" tIns="144000" rIns="108000" bIns="144000" anchor="ctr"/>
            <a:lstStyle/>
            <a:p>
              <a:endParaRPr lang="en-US"/>
            </a:p>
          </p:txBody>
        </p:sp>
        <p:sp>
          <p:nvSpPr>
            <p:cNvPr id="33821" name="AutoShape 24"/>
            <p:cNvSpPr>
              <a:spLocks noChangeArrowheads="1"/>
            </p:cNvSpPr>
            <p:nvPr/>
          </p:nvSpPr>
          <p:spPr bwMode="auto">
            <a:xfrm>
              <a:off x="1495" y="2988"/>
              <a:ext cx="45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60 w 21600"/>
                <a:gd name="T25" fmla="*/ 3287 h 21600"/>
                <a:gd name="T26" fmla="*/ 18240 w 21600"/>
                <a:gd name="T27" fmla="*/ 1831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 algn="ctr">
              <a:solidFill>
                <a:srgbClr val="FF0000"/>
              </a:solidFill>
              <a:round/>
              <a:headEnd/>
              <a:tailEnd type="none" w="med" len="sm"/>
            </a:ln>
          </p:spPr>
          <p:txBody>
            <a:bodyPr wrap="none" lIns="108000" tIns="144000" rIns="108000" bIns="144000" anchor="ctr"/>
            <a:lstStyle/>
            <a:p>
              <a:endParaRPr lang="en-US"/>
            </a:p>
          </p:txBody>
        </p:sp>
        <p:sp>
          <p:nvSpPr>
            <p:cNvPr id="33822" name="AutoShape 25"/>
            <p:cNvSpPr>
              <a:spLocks noChangeArrowheads="1"/>
            </p:cNvSpPr>
            <p:nvPr/>
          </p:nvSpPr>
          <p:spPr bwMode="auto">
            <a:xfrm>
              <a:off x="1354" y="3096"/>
              <a:ext cx="45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60 w 21600"/>
                <a:gd name="T25" fmla="*/ 3287 h 21600"/>
                <a:gd name="T26" fmla="*/ 18240 w 21600"/>
                <a:gd name="T27" fmla="*/ 1831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 algn="ctr">
              <a:solidFill>
                <a:srgbClr val="FF0000"/>
              </a:solidFill>
              <a:round/>
              <a:headEnd/>
              <a:tailEnd type="none" w="med" len="sm"/>
            </a:ln>
          </p:spPr>
          <p:txBody>
            <a:bodyPr wrap="none" lIns="108000" tIns="144000" rIns="108000" bIns="144000" anchor="ctr"/>
            <a:lstStyle/>
            <a:p>
              <a:endParaRPr lang="en-US"/>
            </a:p>
          </p:txBody>
        </p:sp>
        <p:sp>
          <p:nvSpPr>
            <p:cNvPr id="33823" name="AutoShape 26"/>
            <p:cNvSpPr>
              <a:spLocks noChangeArrowheads="1"/>
            </p:cNvSpPr>
            <p:nvPr/>
          </p:nvSpPr>
          <p:spPr bwMode="auto">
            <a:xfrm>
              <a:off x="1279" y="3153"/>
              <a:ext cx="45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60 w 21600"/>
                <a:gd name="T25" fmla="*/ 3287 h 21600"/>
                <a:gd name="T26" fmla="*/ 18240 w 21600"/>
                <a:gd name="T27" fmla="*/ 1831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 algn="ctr">
              <a:solidFill>
                <a:srgbClr val="FF0000"/>
              </a:solidFill>
              <a:round/>
              <a:headEnd/>
              <a:tailEnd type="none" w="med" len="sm"/>
            </a:ln>
          </p:spPr>
          <p:txBody>
            <a:bodyPr wrap="none" lIns="108000" tIns="144000" rIns="108000" bIns="144000" anchor="ctr"/>
            <a:lstStyle/>
            <a:p>
              <a:endParaRPr lang="en-US"/>
            </a:p>
          </p:txBody>
        </p:sp>
        <p:sp>
          <p:nvSpPr>
            <p:cNvPr id="33824" name="AutoShape 27"/>
            <p:cNvSpPr>
              <a:spLocks noChangeArrowheads="1"/>
            </p:cNvSpPr>
            <p:nvPr/>
          </p:nvSpPr>
          <p:spPr bwMode="auto">
            <a:xfrm>
              <a:off x="1092" y="3298"/>
              <a:ext cx="45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60 w 21600"/>
                <a:gd name="T25" fmla="*/ 3287 h 21600"/>
                <a:gd name="T26" fmla="*/ 18240 w 21600"/>
                <a:gd name="T27" fmla="*/ 1831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 algn="ctr">
              <a:solidFill>
                <a:srgbClr val="FF0000"/>
              </a:solidFill>
              <a:round/>
              <a:headEnd/>
              <a:tailEnd type="none" w="med" len="sm"/>
            </a:ln>
          </p:spPr>
          <p:txBody>
            <a:bodyPr wrap="none" lIns="108000" tIns="144000" rIns="108000" bIns="144000" anchor="ctr"/>
            <a:lstStyle/>
            <a:p>
              <a:endParaRPr lang="en-US"/>
            </a:p>
          </p:txBody>
        </p:sp>
        <p:sp>
          <p:nvSpPr>
            <p:cNvPr id="33825" name="AutoShape 28"/>
            <p:cNvSpPr>
              <a:spLocks noChangeArrowheads="1"/>
            </p:cNvSpPr>
            <p:nvPr/>
          </p:nvSpPr>
          <p:spPr bwMode="auto">
            <a:xfrm>
              <a:off x="1031" y="3344"/>
              <a:ext cx="45" cy="4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60 w 21600"/>
                <a:gd name="T25" fmla="*/ 3287 h 21600"/>
                <a:gd name="T26" fmla="*/ 18240 w 21600"/>
                <a:gd name="T27" fmla="*/ 1831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FF0000"/>
            </a:solidFill>
            <a:ln w="12700" algn="ctr">
              <a:solidFill>
                <a:srgbClr val="FF0000"/>
              </a:solidFill>
              <a:round/>
              <a:headEnd/>
              <a:tailEnd type="none" w="med" len="sm"/>
            </a:ln>
          </p:spPr>
          <p:txBody>
            <a:bodyPr wrap="none" lIns="108000" tIns="144000" rIns="108000" bIns="144000" anchor="ctr"/>
            <a:lstStyle/>
            <a:p>
              <a:endParaRPr lang="en-US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7019925" y="1412875"/>
            <a:ext cx="649288" cy="4392613"/>
            <a:chOff x="4558" y="981"/>
            <a:chExt cx="409" cy="2767"/>
          </a:xfrm>
        </p:grpSpPr>
        <p:sp>
          <p:nvSpPr>
            <p:cNvPr id="33803" name="Line 30"/>
            <p:cNvSpPr>
              <a:spLocks noChangeShapeType="1"/>
            </p:cNvSpPr>
            <p:nvPr/>
          </p:nvSpPr>
          <p:spPr bwMode="auto">
            <a:xfrm>
              <a:off x="4604" y="981"/>
              <a:ext cx="0" cy="2767"/>
            </a:xfrm>
            <a:prstGeom prst="line">
              <a:avLst/>
            </a:prstGeom>
            <a:noFill/>
            <a:ln w="38100">
              <a:solidFill>
                <a:srgbClr val="6F9AD3"/>
              </a:solidFill>
              <a:round/>
              <a:headEnd type="arrow" w="med" len="med"/>
              <a:tailEnd type="arrow" w="med" len="med"/>
            </a:ln>
          </p:spPr>
          <p:txBody>
            <a:bodyPr lIns="108000" tIns="144000" rIns="108000" bIns="144000"/>
            <a:lstStyle/>
            <a:p>
              <a:endParaRPr lang="en-US"/>
            </a:p>
          </p:txBody>
        </p:sp>
        <p:sp>
          <p:nvSpPr>
            <p:cNvPr id="33804" name="Text Box 31"/>
            <p:cNvSpPr txBox="1">
              <a:spLocks noChangeArrowheads="1"/>
            </p:cNvSpPr>
            <p:nvPr/>
          </p:nvSpPr>
          <p:spPr bwMode="auto">
            <a:xfrm>
              <a:off x="4558" y="2160"/>
              <a:ext cx="409" cy="45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med" len="sm"/>
            </a:ln>
          </p:spPr>
          <p:txBody>
            <a:bodyPr lIns="108000" tIns="144000" rIns="108000" bIns="144000">
              <a:spAutoFit/>
            </a:bodyPr>
            <a:lstStyle/>
            <a:p>
              <a:pPr marL="265113" indent="-263525">
                <a:spcBef>
                  <a:spcPct val="50000"/>
                </a:spcBef>
                <a:buFont typeface="Wingdings 3" pitchFamily="18" charset="2"/>
                <a:buNone/>
              </a:pPr>
              <a:r>
                <a:rPr lang="en-GB" sz="2800" b="1">
                  <a:solidFill>
                    <a:schemeClr val="folHlink"/>
                  </a:solidFill>
                  <a:latin typeface="Symbol" pitchFamily="18" charset="2"/>
                </a:rPr>
                <a:t>b</a:t>
              </a:r>
            </a:p>
          </p:txBody>
        </p:sp>
      </p:grpSp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Saddles</a:t>
            </a:r>
            <a:endParaRPr lang="en-US" dirty="0"/>
          </a:p>
        </p:txBody>
      </p:sp>
      <p:sp>
        <p:nvSpPr>
          <p:cNvPr id="35" name="Content Placeholder 2"/>
          <p:cNvSpPr>
            <a:spLocks noGrp="1"/>
          </p:cNvSpPr>
          <p:nvPr>
            <p:ph idx="1"/>
          </p:nvPr>
        </p:nvSpPr>
        <p:spPr>
          <a:xfrm>
            <a:off x="385763" y="1428751"/>
            <a:ext cx="8375650" cy="704850"/>
          </a:xfrm>
        </p:spPr>
        <p:txBody>
          <a:bodyPr/>
          <a:lstStyle/>
          <a:p>
            <a:r>
              <a:rPr lang="en-US" dirty="0" smtClean="0"/>
              <a:t>Transforming predictors into single parameter </a:t>
            </a:r>
            <a:r>
              <a:rPr lang="en-US" dirty="0" err="1" smtClean="0"/>
              <a:t>variates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4" presetClass="path" presetSubtype="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37436E-6 L -1.94444E-6 -0.161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4" presetClass="path" presetSubtype="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06201E-7 L -0.00052 0.09371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mph" presetSubtype="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4" presetClass="path" presetSubtype="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06201E-7 L -0.00052 -0.15942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6" presetClass="emph" presetSubtype="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4" presetClass="path" presetSubtype="0" autoRev="1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06201E-7 L -0.00069 0.09255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428751"/>
            <a:ext cx="8375650" cy="552450"/>
          </a:xfrm>
        </p:spPr>
        <p:txBody>
          <a:bodyPr/>
          <a:lstStyle/>
          <a:p>
            <a:r>
              <a:rPr lang="en-US" dirty="0" smtClean="0"/>
              <a:t>Parameterization</a:t>
            </a:r>
            <a:endParaRPr lang="en-US" dirty="0"/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685800" y="2057400"/>
            <a:ext cx="3014662" cy="2179638"/>
            <a:chOff x="2001" y="2112"/>
            <a:chExt cx="1899" cy="137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001" y="2112"/>
              <a:ext cx="1899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CC0000"/>
                </a:buClr>
                <a:buFont typeface="Arial Black" pitchFamily="34" charset="0"/>
                <a:buNone/>
              </a:pPr>
              <a:r>
                <a:rPr lang="de-DE" sz="1400" dirty="0">
                  <a:latin typeface="Trebuchet MS" pitchFamily="34" charset="0"/>
                  <a:cs typeface="Arial" charset="0"/>
                  <a:sym typeface="Symbol" pitchFamily="18" charset="2"/>
                </a:rPr>
                <a:t>Simple Model:  Age + Gender</a:t>
              </a:r>
              <a:endParaRPr lang="en-AU" sz="1400" dirty="0">
                <a:solidFill>
                  <a:schemeClr val="accent1"/>
                </a:solidFill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046" y="3312"/>
              <a:ext cx="1794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00000"/>
                </a:buClr>
                <a:buFont typeface="Arial Black" pitchFamily="34" charset="0"/>
                <a:buNone/>
              </a:pPr>
              <a:r>
                <a:rPr lang="en-US" sz="1200" b="1">
                  <a:latin typeface="Arial" charset="0"/>
                  <a:cs typeface="Arial" charset="0"/>
                </a:rPr>
                <a:t>5 Parameters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216" y="2877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M 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F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623" y="2877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M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022" y="2877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>
                  <a:latin typeface="Trebuchet MS" pitchFamily="34" charset="0"/>
                </a:rPr>
                <a:t>Mature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216" y="2686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F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623" y="2686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022" y="2686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>
                  <a:latin typeface="Trebuchet MS" pitchFamily="34" charset="0"/>
                </a:rPr>
                <a:t>Adult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623" y="3068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S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623" y="2495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Y</a:t>
              </a: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623" y="2304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 dirty="0">
                  <a:latin typeface="Trebuchet MS" pitchFamily="34" charset="0"/>
                </a:rPr>
                <a:t>Male</a:t>
              </a: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3216" y="3068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S 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F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2022" y="3068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>
                  <a:latin typeface="Trebuchet MS" pitchFamily="34" charset="0"/>
                </a:rPr>
                <a:t>Seniors</a:t>
              </a: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3216" y="2495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Y 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F</a:t>
              </a: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022" y="2495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>
                  <a:latin typeface="Trebuchet MS" pitchFamily="34" charset="0"/>
                </a:rPr>
                <a:t>Youthful</a:t>
              </a: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3216" y="2304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 dirty="0">
                  <a:latin typeface="Trebuchet MS" pitchFamily="34" charset="0"/>
                </a:rPr>
                <a:t>Female</a:t>
              </a: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2022" y="2304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endParaRPr lang="el-GR" sz="1400">
                <a:latin typeface="Trebuchet MS" pitchFamily="34" charset="0"/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022" y="2304"/>
              <a:ext cx="186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2022" y="2495"/>
              <a:ext cx="18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2022" y="2686"/>
              <a:ext cx="18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2022" y="3259"/>
              <a:ext cx="186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2022" y="2304"/>
              <a:ext cx="0" cy="95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2623" y="2304"/>
              <a:ext cx="0" cy="9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3888" y="2304"/>
              <a:ext cx="0" cy="95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216" y="2304"/>
              <a:ext cx="0" cy="9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2022" y="2877"/>
              <a:ext cx="18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2022" y="3068"/>
              <a:ext cx="18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5" name="Group 48"/>
          <p:cNvGrpSpPr>
            <a:grpSpLocks/>
          </p:cNvGrpSpPr>
          <p:nvPr/>
        </p:nvGrpSpPr>
        <p:grpSpPr bwMode="auto">
          <a:xfrm>
            <a:off x="3886200" y="2057400"/>
            <a:ext cx="4343400" cy="2179638"/>
            <a:chOff x="2001" y="2112"/>
            <a:chExt cx="1899" cy="1373"/>
          </a:xfrm>
        </p:grpSpPr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2001" y="2112"/>
              <a:ext cx="1899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>
                <a:lnSpc>
                  <a:spcPct val="90000"/>
                </a:lnSpc>
                <a:spcBef>
                  <a:spcPct val="50000"/>
                </a:spcBef>
                <a:buClr>
                  <a:srgbClr val="CC0000"/>
                </a:buClr>
              </a:pPr>
              <a:r>
                <a:rPr lang="de-DE" sz="1400" dirty="0" smtClean="0">
                  <a:latin typeface="Trebuchet MS" pitchFamily="34" charset="0"/>
                  <a:cs typeface="Arial" charset="0"/>
                  <a:sym typeface="Symbol" pitchFamily="18" charset="2"/>
                </a:rPr>
                <a:t>Variate Model</a:t>
              </a:r>
              <a:r>
                <a:rPr lang="de-DE" sz="1400" dirty="0">
                  <a:latin typeface="Trebuchet MS" pitchFamily="34" charset="0"/>
                  <a:cs typeface="Arial" charset="0"/>
                  <a:sym typeface="Symbol" pitchFamily="18" charset="2"/>
                </a:rPr>
                <a:t>:  </a:t>
              </a:r>
              <a:r>
                <a:rPr lang="de-DE" sz="1400" dirty="0" smtClean="0">
                  <a:latin typeface="Symbol" pitchFamily="18" charset="2"/>
                  <a:cs typeface="Arial" charset="0"/>
                  <a:sym typeface="Symbol" pitchFamily="18" charset="2"/>
                </a:rPr>
                <a:t>a</a:t>
              </a:r>
              <a:r>
                <a:rPr lang="de-DE" sz="1400" baseline="-25000" dirty="0" smtClean="0">
                  <a:latin typeface="Symbol" pitchFamily="18" charset="2"/>
                  <a:cs typeface="Arial" charset="0"/>
                  <a:sym typeface="Symbol" pitchFamily="18" charset="2"/>
                </a:rPr>
                <a:t>1</a:t>
              </a:r>
              <a:r>
                <a:rPr lang="de-DE" sz="1400" dirty="0" smtClean="0">
                  <a:latin typeface="Trebuchet MS" pitchFamily="34" charset="0"/>
                  <a:cs typeface="Arial" charset="0"/>
                  <a:sym typeface="Symbol" pitchFamily="18" charset="2"/>
                </a:rPr>
                <a:t>*</a:t>
              </a:r>
              <a:r>
                <a:rPr lang="de-DE" sz="1400" dirty="0" smtClean="0">
                  <a:latin typeface="Symbol" pitchFamily="18" charset="2"/>
                  <a:cs typeface="Arial" charset="0"/>
                  <a:sym typeface="Symbol" pitchFamily="18" charset="2"/>
                </a:rPr>
                <a:t>b</a:t>
              </a:r>
              <a:r>
                <a:rPr lang="de-DE" sz="1400" baseline="-25000" dirty="0" smtClean="0">
                  <a:latin typeface="Trebuchet MS" pitchFamily="34" charset="0"/>
                  <a:cs typeface="Arial" charset="0"/>
                  <a:sym typeface="Symbol" pitchFamily="18" charset="2"/>
                </a:rPr>
                <a:t>Age</a:t>
              </a:r>
              <a:r>
                <a:rPr lang="de-DE" sz="1400" dirty="0" smtClean="0">
                  <a:latin typeface="Trebuchet MS" pitchFamily="34" charset="0"/>
                  <a:cs typeface="Arial" charset="0"/>
                  <a:sym typeface="Symbol" pitchFamily="18" charset="2"/>
                </a:rPr>
                <a:t> </a:t>
              </a:r>
              <a:r>
                <a:rPr lang="de-DE" sz="1400" dirty="0">
                  <a:latin typeface="Trebuchet MS" pitchFamily="34" charset="0"/>
                  <a:cs typeface="Arial" charset="0"/>
                  <a:sym typeface="Symbol" pitchFamily="18" charset="2"/>
                </a:rPr>
                <a:t>+ </a:t>
              </a:r>
              <a:r>
                <a:rPr lang="de-DE" sz="1400" dirty="0" smtClean="0">
                  <a:latin typeface="Symbol" pitchFamily="18" charset="2"/>
                  <a:cs typeface="Arial" charset="0"/>
                  <a:sym typeface="Symbol" pitchFamily="18" charset="2"/>
                </a:rPr>
                <a:t>a</a:t>
              </a:r>
              <a:r>
                <a:rPr lang="de-DE" sz="1400" baseline="-25000" dirty="0" smtClean="0">
                  <a:latin typeface="Symbol" pitchFamily="18" charset="2"/>
                  <a:cs typeface="Arial" charset="0"/>
                  <a:sym typeface="Symbol" pitchFamily="18" charset="2"/>
                </a:rPr>
                <a:t>2</a:t>
              </a:r>
              <a:r>
                <a:rPr lang="de-DE" sz="1400" dirty="0" smtClean="0">
                  <a:latin typeface="Trebuchet MS" pitchFamily="34" charset="0"/>
                  <a:cs typeface="Arial" charset="0"/>
                  <a:sym typeface="Symbol" pitchFamily="18" charset="2"/>
                </a:rPr>
                <a:t>*</a:t>
              </a:r>
              <a:r>
                <a:rPr lang="de-DE" sz="1400" dirty="0" smtClean="0">
                  <a:latin typeface="Symbol" pitchFamily="18" charset="2"/>
                  <a:cs typeface="Arial" charset="0"/>
                  <a:sym typeface="Symbol" pitchFamily="18" charset="2"/>
                </a:rPr>
                <a:t>b</a:t>
              </a:r>
              <a:r>
                <a:rPr lang="de-DE" sz="1400" baseline="-25000" dirty="0" smtClean="0">
                  <a:latin typeface="Trebuchet MS" pitchFamily="34" charset="0"/>
                  <a:cs typeface="Arial" charset="0"/>
                  <a:sym typeface="Symbol" pitchFamily="18" charset="2"/>
                </a:rPr>
                <a:t>Gender</a:t>
              </a:r>
              <a:endParaRPr lang="en-AU" sz="1400" dirty="0">
                <a:solidFill>
                  <a:schemeClr val="accent1"/>
                </a:solidFill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2046" y="3312"/>
              <a:ext cx="1794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00000"/>
                </a:buClr>
                <a:buFont typeface="Arial Black" pitchFamily="34" charset="0"/>
                <a:buNone/>
              </a:pPr>
              <a:r>
                <a:rPr lang="en-US" sz="1200" b="1" dirty="0" smtClean="0">
                  <a:latin typeface="Arial" charset="0"/>
                  <a:cs typeface="Arial" charset="0"/>
                </a:rPr>
                <a:t>3 </a:t>
              </a:r>
              <a:r>
                <a:rPr lang="en-US" sz="1200" b="1" dirty="0">
                  <a:latin typeface="Arial" charset="0"/>
                  <a:cs typeface="Arial" charset="0"/>
                </a:rPr>
                <a:t>Parameters</a:t>
              </a: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3216" y="2877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 dirty="0">
                  <a:latin typeface="Trebuchet MS" pitchFamily="34" charset="0"/>
                </a:rPr>
                <a:t>β</a:t>
              </a:r>
              <a:r>
                <a:rPr lang="en-US" sz="1400" baseline="-25000" dirty="0">
                  <a:latin typeface="Trebuchet MS" pitchFamily="34" charset="0"/>
                </a:rPr>
                <a:t>0</a:t>
              </a:r>
              <a:r>
                <a:rPr lang="en-US" sz="1400" dirty="0">
                  <a:latin typeface="Trebuchet MS" pitchFamily="34" charset="0"/>
                </a:rPr>
                <a:t>+ </a:t>
              </a:r>
              <a:r>
                <a:rPr lang="de-DE" sz="1400" dirty="0" smtClean="0">
                  <a:latin typeface="Symbol" pitchFamily="18" charset="2"/>
                  <a:cs typeface="Arial" charset="0"/>
                  <a:sym typeface="Symbol" pitchFamily="18" charset="2"/>
                </a:rPr>
                <a:t>a</a:t>
              </a:r>
              <a:r>
                <a:rPr lang="de-DE" sz="1400" baseline="-25000" dirty="0" smtClean="0">
                  <a:latin typeface="Symbol" pitchFamily="18" charset="2"/>
                  <a:cs typeface="Arial" charset="0"/>
                  <a:sym typeface="Symbol" pitchFamily="18" charset="2"/>
                </a:rPr>
                <a:t>1</a:t>
              </a:r>
              <a:r>
                <a:rPr lang="de-DE" sz="1400" dirty="0" smtClean="0">
                  <a:latin typeface="Trebuchet MS" pitchFamily="34" charset="0"/>
                  <a:cs typeface="Arial" charset="0"/>
                  <a:sym typeface="Symbol" pitchFamily="18" charset="2"/>
                </a:rPr>
                <a:t>*</a:t>
              </a:r>
              <a:r>
                <a:rPr lang="el-GR" sz="1400" dirty="0" smtClean="0">
                  <a:latin typeface="Trebuchet MS" pitchFamily="34" charset="0"/>
                </a:rPr>
                <a:t>β</a:t>
              </a:r>
              <a:r>
                <a:rPr lang="en-US" sz="1400" baseline="-25000" dirty="0">
                  <a:latin typeface="Trebuchet MS" pitchFamily="34" charset="0"/>
                </a:rPr>
                <a:t>M </a:t>
              </a:r>
              <a:r>
                <a:rPr lang="en-US" sz="1400" dirty="0" smtClean="0">
                  <a:latin typeface="Trebuchet MS" pitchFamily="34" charset="0"/>
                </a:rPr>
                <a:t>+</a:t>
              </a:r>
              <a:r>
                <a:rPr lang="de-DE" sz="1400" dirty="0" smtClean="0">
                  <a:latin typeface="Symbol" pitchFamily="18" charset="2"/>
                  <a:cs typeface="Arial" charset="0"/>
                  <a:sym typeface="Symbol" pitchFamily="18" charset="2"/>
                </a:rPr>
                <a:t> a</a:t>
              </a:r>
              <a:r>
                <a:rPr lang="de-DE" sz="1400" baseline="-25000" dirty="0" smtClean="0">
                  <a:latin typeface="Symbol" pitchFamily="18" charset="2"/>
                  <a:cs typeface="Arial" charset="0"/>
                  <a:sym typeface="Symbol" pitchFamily="18" charset="2"/>
                </a:rPr>
                <a:t>2</a:t>
              </a:r>
              <a:r>
                <a:rPr lang="de-DE" sz="1400" dirty="0" smtClean="0">
                  <a:latin typeface="Trebuchet MS" pitchFamily="34" charset="0"/>
                  <a:cs typeface="Arial" charset="0"/>
                  <a:sym typeface="Symbol" pitchFamily="18" charset="2"/>
                </a:rPr>
                <a:t>*</a:t>
              </a:r>
              <a:r>
                <a:rPr lang="el-GR" sz="1400" dirty="0" smtClean="0">
                  <a:latin typeface="Trebuchet MS" pitchFamily="34" charset="0"/>
                </a:rPr>
                <a:t>β</a:t>
              </a:r>
              <a:r>
                <a:rPr lang="en-US" sz="1400" baseline="-25000" dirty="0">
                  <a:latin typeface="Trebuchet MS" pitchFamily="34" charset="0"/>
                </a:rPr>
                <a:t>F</a:t>
              </a:r>
              <a:endParaRPr lang="en-US" sz="1400" dirty="0">
                <a:latin typeface="Trebuchet MS" pitchFamily="34" charset="0"/>
              </a:endParaRP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2623" y="2877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 dirty="0">
                  <a:latin typeface="Trebuchet MS" pitchFamily="34" charset="0"/>
                </a:rPr>
                <a:t>β</a:t>
              </a:r>
              <a:r>
                <a:rPr lang="en-US" sz="1400" baseline="-25000" dirty="0">
                  <a:latin typeface="Trebuchet MS" pitchFamily="34" charset="0"/>
                </a:rPr>
                <a:t>0</a:t>
              </a:r>
              <a:r>
                <a:rPr lang="en-US" sz="1400" dirty="0">
                  <a:latin typeface="Trebuchet MS" pitchFamily="34" charset="0"/>
                </a:rPr>
                <a:t>+ </a:t>
              </a:r>
              <a:r>
                <a:rPr lang="de-DE" sz="1400" dirty="0" smtClean="0">
                  <a:latin typeface="Symbol" pitchFamily="18" charset="2"/>
                  <a:cs typeface="Arial" charset="0"/>
                  <a:sym typeface="Symbol" pitchFamily="18" charset="2"/>
                </a:rPr>
                <a:t>a</a:t>
              </a:r>
              <a:r>
                <a:rPr lang="de-DE" sz="1400" baseline="-25000" dirty="0" smtClean="0">
                  <a:latin typeface="Symbol" pitchFamily="18" charset="2"/>
                  <a:cs typeface="Arial" charset="0"/>
                  <a:sym typeface="Symbol" pitchFamily="18" charset="2"/>
                </a:rPr>
                <a:t>1</a:t>
              </a:r>
              <a:r>
                <a:rPr lang="de-DE" sz="1400" dirty="0" smtClean="0">
                  <a:latin typeface="Trebuchet MS" pitchFamily="34" charset="0"/>
                  <a:cs typeface="Arial" charset="0"/>
                  <a:sym typeface="Symbol" pitchFamily="18" charset="2"/>
                </a:rPr>
                <a:t>*</a:t>
              </a:r>
              <a:r>
                <a:rPr lang="el-GR" sz="1400" dirty="0" smtClean="0">
                  <a:latin typeface="Trebuchet MS" pitchFamily="34" charset="0"/>
                </a:rPr>
                <a:t>β</a:t>
              </a:r>
              <a:r>
                <a:rPr lang="en-US" sz="1400" baseline="-25000" dirty="0">
                  <a:latin typeface="Trebuchet MS" pitchFamily="34" charset="0"/>
                </a:rPr>
                <a:t>M</a:t>
              </a:r>
              <a:endParaRPr lang="en-US" sz="1400" dirty="0">
                <a:latin typeface="Trebuchet MS" pitchFamily="34" charset="0"/>
              </a:endParaRPr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auto">
            <a:xfrm>
              <a:off x="2022" y="2877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>
                  <a:latin typeface="Trebuchet MS" pitchFamily="34" charset="0"/>
                </a:rPr>
                <a:t>Mature</a:t>
              </a:r>
            </a:p>
          </p:txBody>
        </p:sp>
        <p:sp>
          <p:nvSpPr>
            <p:cNvPr id="41" name="Rectangle 11"/>
            <p:cNvSpPr>
              <a:spLocks noChangeArrowheads="1"/>
            </p:cNvSpPr>
            <p:nvPr/>
          </p:nvSpPr>
          <p:spPr bwMode="auto">
            <a:xfrm>
              <a:off x="3216" y="2686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 dirty="0">
                  <a:latin typeface="Trebuchet MS" pitchFamily="34" charset="0"/>
                </a:rPr>
                <a:t>β</a:t>
              </a:r>
              <a:r>
                <a:rPr lang="en-US" sz="1400" baseline="-25000" dirty="0">
                  <a:latin typeface="Trebuchet MS" pitchFamily="34" charset="0"/>
                </a:rPr>
                <a:t>0</a:t>
              </a:r>
              <a:r>
                <a:rPr lang="en-US" sz="1400" dirty="0">
                  <a:latin typeface="Trebuchet MS" pitchFamily="34" charset="0"/>
                </a:rPr>
                <a:t>+ </a:t>
              </a:r>
              <a:r>
                <a:rPr lang="de-DE" sz="1400" dirty="0" smtClean="0">
                  <a:latin typeface="Symbol" pitchFamily="18" charset="2"/>
                  <a:cs typeface="Arial" charset="0"/>
                  <a:sym typeface="Symbol" pitchFamily="18" charset="2"/>
                </a:rPr>
                <a:t>a</a:t>
              </a:r>
              <a:r>
                <a:rPr lang="de-DE" sz="1400" baseline="-25000" dirty="0" smtClean="0">
                  <a:latin typeface="Symbol" pitchFamily="18" charset="2"/>
                  <a:cs typeface="Arial" charset="0"/>
                  <a:sym typeface="Symbol" pitchFamily="18" charset="2"/>
                </a:rPr>
                <a:t>2</a:t>
              </a:r>
              <a:r>
                <a:rPr lang="de-DE" sz="1400" dirty="0" smtClean="0">
                  <a:latin typeface="Trebuchet MS" pitchFamily="34" charset="0"/>
                  <a:cs typeface="Arial" charset="0"/>
                  <a:sym typeface="Symbol" pitchFamily="18" charset="2"/>
                </a:rPr>
                <a:t>* </a:t>
              </a:r>
              <a:r>
                <a:rPr lang="el-GR" sz="1400" dirty="0" smtClean="0">
                  <a:latin typeface="Trebuchet MS" pitchFamily="34" charset="0"/>
                </a:rPr>
                <a:t>β</a:t>
              </a:r>
              <a:r>
                <a:rPr lang="en-US" sz="1400" baseline="-25000" dirty="0">
                  <a:latin typeface="Trebuchet MS" pitchFamily="34" charset="0"/>
                </a:rPr>
                <a:t>F</a:t>
              </a:r>
              <a:endParaRPr lang="en-US" sz="1400" dirty="0">
                <a:latin typeface="Trebuchet MS" pitchFamily="34" charset="0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/>
          </p:nvSpPr>
          <p:spPr bwMode="auto">
            <a:xfrm>
              <a:off x="2623" y="2686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 dirty="0">
                  <a:latin typeface="Trebuchet MS" pitchFamily="34" charset="0"/>
                </a:rPr>
                <a:t>β</a:t>
              </a:r>
              <a:r>
                <a:rPr lang="en-US" sz="1400" baseline="-25000" dirty="0">
                  <a:latin typeface="Trebuchet MS" pitchFamily="34" charset="0"/>
                </a:rPr>
                <a:t>0</a:t>
              </a:r>
              <a:endParaRPr lang="en-US" sz="1400" dirty="0">
                <a:latin typeface="Trebuchet MS" pitchFamily="34" charset="0"/>
              </a:endParaRPr>
            </a:p>
          </p:txBody>
        </p:sp>
        <p:sp>
          <p:nvSpPr>
            <p:cNvPr id="43" name="Rectangle 13"/>
            <p:cNvSpPr>
              <a:spLocks noChangeArrowheads="1"/>
            </p:cNvSpPr>
            <p:nvPr/>
          </p:nvSpPr>
          <p:spPr bwMode="auto">
            <a:xfrm>
              <a:off x="2022" y="2686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>
                  <a:latin typeface="Trebuchet MS" pitchFamily="34" charset="0"/>
                </a:rPr>
                <a:t>Adult</a:t>
              </a:r>
            </a:p>
          </p:txBody>
        </p:sp>
        <p:sp>
          <p:nvSpPr>
            <p:cNvPr id="44" name="Rectangle 14"/>
            <p:cNvSpPr>
              <a:spLocks noChangeArrowheads="1"/>
            </p:cNvSpPr>
            <p:nvPr/>
          </p:nvSpPr>
          <p:spPr bwMode="auto">
            <a:xfrm>
              <a:off x="2623" y="3068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 dirty="0">
                  <a:latin typeface="Trebuchet MS" pitchFamily="34" charset="0"/>
                </a:rPr>
                <a:t>β</a:t>
              </a:r>
              <a:r>
                <a:rPr lang="en-US" sz="1400" baseline="-25000" dirty="0">
                  <a:latin typeface="Trebuchet MS" pitchFamily="34" charset="0"/>
                </a:rPr>
                <a:t>0</a:t>
              </a:r>
              <a:r>
                <a:rPr lang="en-US" sz="1400" dirty="0">
                  <a:latin typeface="Trebuchet MS" pitchFamily="34" charset="0"/>
                </a:rPr>
                <a:t>+ </a:t>
              </a:r>
              <a:r>
                <a:rPr lang="de-DE" sz="1400" dirty="0" smtClean="0">
                  <a:latin typeface="Symbol" pitchFamily="18" charset="2"/>
                  <a:cs typeface="Arial" charset="0"/>
                  <a:sym typeface="Symbol" pitchFamily="18" charset="2"/>
                </a:rPr>
                <a:t>a</a:t>
              </a:r>
              <a:r>
                <a:rPr lang="de-DE" sz="1400" baseline="-25000" dirty="0" smtClean="0">
                  <a:latin typeface="Symbol" pitchFamily="18" charset="2"/>
                  <a:cs typeface="Arial" charset="0"/>
                  <a:sym typeface="Symbol" pitchFamily="18" charset="2"/>
                </a:rPr>
                <a:t>1</a:t>
              </a:r>
              <a:r>
                <a:rPr lang="de-DE" sz="1400" dirty="0" smtClean="0">
                  <a:latin typeface="Trebuchet MS" pitchFamily="34" charset="0"/>
                  <a:cs typeface="Arial" charset="0"/>
                  <a:sym typeface="Symbol" pitchFamily="18" charset="2"/>
                </a:rPr>
                <a:t>*</a:t>
              </a:r>
              <a:r>
                <a:rPr lang="el-GR" sz="1400" dirty="0" smtClean="0">
                  <a:latin typeface="Trebuchet MS" pitchFamily="34" charset="0"/>
                </a:rPr>
                <a:t>β</a:t>
              </a:r>
              <a:r>
                <a:rPr lang="en-US" sz="1400" baseline="-25000" dirty="0">
                  <a:latin typeface="Trebuchet MS" pitchFamily="34" charset="0"/>
                </a:rPr>
                <a:t>S</a:t>
              </a:r>
              <a:endParaRPr lang="en-US" sz="1400" dirty="0">
                <a:latin typeface="Trebuchet MS" pitchFamily="34" charset="0"/>
              </a:endParaRPr>
            </a:p>
          </p:txBody>
        </p:sp>
        <p:sp>
          <p:nvSpPr>
            <p:cNvPr id="45" name="Rectangle 15"/>
            <p:cNvSpPr>
              <a:spLocks noChangeArrowheads="1"/>
            </p:cNvSpPr>
            <p:nvPr/>
          </p:nvSpPr>
          <p:spPr bwMode="auto">
            <a:xfrm>
              <a:off x="2623" y="2495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 dirty="0">
                  <a:latin typeface="Trebuchet MS" pitchFamily="34" charset="0"/>
                </a:rPr>
                <a:t>β</a:t>
              </a:r>
              <a:r>
                <a:rPr lang="en-US" sz="1400" baseline="-25000" dirty="0">
                  <a:latin typeface="Trebuchet MS" pitchFamily="34" charset="0"/>
                </a:rPr>
                <a:t>0</a:t>
              </a:r>
              <a:r>
                <a:rPr lang="en-US" sz="1400" dirty="0">
                  <a:latin typeface="Trebuchet MS" pitchFamily="34" charset="0"/>
                </a:rPr>
                <a:t>+ </a:t>
              </a:r>
              <a:r>
                <a:rPr lang="de-DE" sz="1400" dirty="0" smtClean="0">
                  <a:latin typeface="Symbol" pitchFamily="18" charset="2"/>
                  <a:cs typeface="Arial" charset="0"/>
                  <a:sym typeface="Symbol" pitchFamily="18" charset="2"/>
                </a:rPr>
                <a:t>a</a:t>
              </a:r>
              <a:r>
                <a:rPr lang="de-DE" sz="1400" baseline="-25000" dirty="0" smtClean="0">
                  <a:latin typeface="Symbol" pitchFamily="18" charset="2"/>
                  <a:cs typeface="Arial" charset="0"/>
                  <a:sym typeface="Symbol" pitchFamily="18" charset="2"/>
                </a:rPr>
                <a:t>1</a:t>
              </a:r>
              <a:r>
                <a:rPr lang="de-DE" sz="1400" dirty="0" smtClean="0">
                  <a:latin typeface="Trebuchet MS" pitchFamily="34" charset="0"/>
                  <a:cs typeface="Arial" charset="0"/>
                  <a:sym typeface="Symbol" pitchFamily="18" charset="2"/>
                </a:rPr>
                <a:t>*</a:t>
              </a:r>
              <a:r>
                <a:rPr lang="el-GR" sz="1400" dirty="0" smtClean="0">
                  <a:latin typeface="Trebuchet MS" pitchFamily="34" charset="0"/>
                </a:rPr>
                <a:t>β</a:t>
              </a:r>
              <a:r>
                <a:rPr lang="en-US" sz="1400" baseline="-25000" dirty="0">
                  <a:latin typeface="Trebuchet MS" pitchFamily="34" charset="0"/>
                </a:rPr>
                <a:t>Y</a:t>
              </a:r>
            </a:p>
          </p:txBody>
        </p:sp>
        <p:sp>
          <p:nvSpPr>
            <p:cNvPr id="46" name="Rectangle 16"/>
            <p:cNvSpPr>
              <a:spLocks noChangeArrowheads="1"/>
            </p:cNvSpPr>
            <p:nvPr/>
          </p:nvSpPr>
          <p:spPr bwMode="auto">
            <a:xfrm>
              <a:off x="2623" y="2304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 dirty="0">
                  <a:latin typeface="Trebuchet MS" pitchFamily="34" charset="0"/>
                </a:rPr>
                <a:t>Male</a:t>
              </a:r>
            </a:p>
          </p:txBody>
        </p:sp>
        <p:sp>
          <p:nvSpPr>
            <p:cNvPr id="47" name="Rectangle 17"/>
            <p:cNvSpPr>
              <a:spLocks noChangeArrowheads="1"/>
            </p:cNvSpPr>
            <p:nvPr/>
          </p:nvSpPr>
          <p:spPr bwMode="auto">
            <a:xfrm>
              <a:off x="3216" y="3068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 dirty="0">
                  <a:latin typeface="Trebuchet MS" pitchFamily="34" charset="0"/>
                </a:rPr>
                <a:t>β</a:t>
              </a:r>
              <a:r>
                <a:rPr lang="en-US" sz="1400" baseline="-25000" dirty="0">
                  <a:latin typeface="Trebuchet MS" pitchFamily="34" charset="0"/>
                </a:rPr>
                <a:t>0</a:t>
              </a:r>
              <a:r>
                <a:rPr lang="en-US" sz="1400" dirty="0">
                  <a:latin typeface="Trebuchet MS" pitchFamily="34" charset="0"/>
                </a:rPr>
                <a:t>+ </a:t>
              </a:r>
              <a:r>
                <a:rPr lang="de-DE" sz="1400" dirty="0" smtClean="0">
                  <a:latin typeface="Symbol" pitchFamily="18" charset="2"/>
                  <a:cs typeface="Arial" charset="0"/>
                  <a:sym typeface="Symbol" pitchFamily="18" charset="2"/>
                </a:rPr>
                <a:t>a</a:t>
              </a:r>
              <a:r>
                <a:rPr lang="de-DE" sz="1400" baseline="-25000" dirty="0" smtClean="0">
                  <a:latin typeface="Symbol" pitchFamily="18" charset="2"/>
                  <a:cs typeface="Arial" charset="0"/>
                  <a:sym typeface="Symbol" pitchFamily="18" charset="2"/>
                </a:rPr>
                <a:t>1</a:t>
              </a:r>
              <a:r>
                <a:rPr lang="de-DE" sz="1400" dirty="0" smtClean="0">
                  <a:latin typeface="Trebuchet MS" pitchFamily="34" charset="0"/>
                  <a:cs typeface="Arial" charset="0"/>
                  <a:sym typeface="Symbol" pitchFamily="18" charset="2"/>
                </a:rPr>
                <a:t>*</a:t>
              </a:r>
              <a:r>
                <a:rPr lang="el-GR" sz="1400" dirty="0" smtClean="0">
                  <a:latin typeface="Trebuchet MS" pitchFamily="34" charset="0"/>
                </a:rPr>
                <a:t>β</a:t>
              </a:r>
              <a:r>
                <a:rPr lang="en-US" sz="1400" baseline="-25000" dirty="0">
                  <a:latin typeface="Trebuchet MS" pitchFamily="34" charset="0"/>
                </a:rPr>
                <a:t>S </a:t>
              </a:r>
              <a:r>
                <a:rPr lang="en-US" sz="1400" dirty="0">
                  <a:latin typeface="Trebuchet MS" pitchFamily="34" charset="0"/>
                </a:rPr>
                <a:t>+ </a:t>
              </a:r>
              <a:r>
                <a:rPr lang="de-DE" sz="1400" dirty="0" smtClean="0">
                  <a:latin typeface="Symbol" pitchFamily="18" charset="2"/>
                  <a:cs typeface="Arial" charset="0"/>
                  <a:sym typeface="Symbol" pitchFamily="18" charset="2"/>
                </a:rPr>
                <a:t>a</a:t>
              </a:r>
              <a:r>
                <a:rPr lang="de-DE" sz="1400" baseline="-25000" dirty="0" smtClean="0">
                  <a:latin typeface="Symbol" pitchFamily="18" charset="2"/>
                  <a:cs typeface="Arial" charset="0"/>
                  <a:sym typeface="Symbol" pitchFamily="18" charset="2"/>
                </a:rPr>
                <a:t>2</a:t>
              </a:r>
              <a:r>
                <a:rPr lang="de-DE" sz="1400" dirty="0" smtClean="0">
                  <a:latin typeface="Trebuchet MS" pitchFamily="34" charset="0"/>
                  <a:cs typeface="Arial" charset="0"/>
                  <a:sym typeface="Symbol" pitchFamily="18" charset="2"/>
                </a:rPr>
                <a:t>* </a:t>
              </a:r>
              <a:r>
                <a:rPr lang="el-GR" sz="1400" dirty="0" smtClean="0">
                  <a:latin typeface="Trebuchet MS" pitchFamily="34" charset="0"/>
                </a:rPr>
                <a:t>β</a:t>
              </a:r>
              <a:r>
                <a:rPr lang="en-US" sz="1400" baseline="-25000" dirty="0">
                  <a:latin typeface="Trebuchet MS" pitchFamily="34" charset="0"/>
                </a:rPr>
                <a:t>F</a:t>
              </a:r>
              <a:endParaRPr lang="en-US" sz="1400" dirty="0">
                <a:latin typeface="Trebuchet MS" pitchFamily="34" charset="0"/>
              </a:endParaRPr>
            </a:p>
          </p:txBody>
        </p:sp>
        <p:sp>
          <p:nvSpPr>
            <p:cNvPr id="48" name="Rectangle 18"/>
            <p:cNvSpPr>
              <a:spLocks noChangeArrowheads="1"/>
            </p:cNvSpPr>
            <p:nvPr/>
          </p:nvSpPr>
          <p:spPr bwMode="auto">
            <a:xfrm>
              <a:off x="2022" y="3068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>
                  <a:latin typeface="Trebuchet MS" pitchFamily="34" charset="0"/>
                </a:rPr>
                <a:t>Seniors</a:t>
              </a:r>
            </a:p>
          </p:txBody>
        </p:sp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3216" y="2495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 dirty="0">
                  <a:latin typeface="Trebuchet MS" pitchFamily="34" charset="0"/>
                </a:rPr>
                <a:t>β</a:t>
              </a:r>
              <a:r>
                <a:rPr lang="en-US" sz="1400" baseline="-25000" dirty="0">
                  <a:latin typeface="Trebuchet MS" pitchFamily="34" charset="0"/>
                </a:rPr>
                <a:t>0</a:t>
              </a:r>
              <a:r>
                <a:rPr lang="en-US" sz="1400" dirty="0">
                  <a:latin typeface="Trebuchet MS" pitchFamily="34" charset="0"/>
                </a:rPr>
                <a:t>+ </a:t>
              </a:r>
              <a:r>
                <a:rPr lang="de-DE" sz="1400" dirty="0" smtClean="0">
                  <a:latin typeface="Symbol" pitchFamily="18" charset="2"/>
                  <a:cs typeface="Arial" charset="0"/>
                  <a:sym typeface="Symbol" pitchFamily="18" charset="2"/>
                </a:rPr>
                <a:t>a</a:t>
              </a:r>
              <a:r>
                <a:rPr lang="de-DE" sz="1400" baseline="-25000" dirty="0" smtClean="0">
                  <a:latin typeface="Symbol" pitchFamily="18" charset="2"/>
                  <a:cs typeface="Arial" charset="0"/>
                  <a:sym typeface="Symbol" pitchFamily="18" charset="2"/>
                </a:rPr>
                <a:t>1</a:t>
              </a:r>
              <a:r>
                <a:rPr lang="de-DE" sz="1400" dirty="0" smtClean="0">
                  <a:latin typeface="Trebuchet MS" pitchFamily="34" charset="0"/>
                  <a:cs typeface="Arial" charset="0"/>
                  <a:sym typeface="Symbol" pitchFamily="18" charset="2"/>
                </a:rPr>
                <a:t>*</a:t>
              </a:r>
              <a:r>
                <a:rPr lang="el-GR" sz="1400" dirty="0" smtClean="0">
                  <a:latin typeface="Trebuchet MS" pitchFamily="34" charset="0"/>
                </a:rPr>
                <a:t>β</a:t>
              </a:r>
              <a:r>
                <a:rPr lang="en-US" sz="1400" baseline="-25000" dirty="0">
                  <a:latin typeface="Trebuchet MS" pitchFamily="34" charset="0"/>
                </a:rPr>
                <a:t>Y </a:t>
              </a:r>
              <a:r>
                <a:rPr lang="en-US" sz="1400" dirty="0">
                  <a:latin typeface="Trebuchet MS" pitchFamily="34" charset="0"/>
                </a:rPr>
                <a:t>+ </a:t>
              </a:r>
              <a:r>
                <a:rPr lang="de-DE" sz="1400" dirty="0" smtClean="0">
                  <a:latin typeface="Symbol" pitchFamily="18" charset="2"/>
                  <a:cs typeface="Arial" charset="0"/>
                  <a:sym typeface="Symbol" pitchFamily="18" charset="2"/>
                </a:rPr>
                <a:t>a</a:t>
              </a:r>
              <a:r>
                <a:rPr lang="de-DE" sz="1400" baseline="-25000" dirty="0" smtClean="0">
                  <a:latin typeface="Symbol" pitchFamily="18" charset="2"/>
                  <a:cs typeface="Arial" charset="0"/>
                  <a:sym typeface="Symbol" pitchFamily="18" charset="2"/>
                </a:rPr>
                <a:t>2</a:t>
              </a:r>
              <a:r>
                <a:rPr lang="de-DE" sz="1400" dirty="0" smtClean="0">
                  <a:latin typeface="Trebuchet MS" pitchFamily="34" charset="0"/>
                  <a:cs typeface="Arial" charset="0"/>
                  <a:sym typeface="Symbol" pitchFamily="18" charset="2"/>
                </a:rPr>
                <a:t>*</a:t>
              </a:r>
              <a:r>
                <a:rPr lang="el-GR" sz="1400" dirty="0" smtClean="0">
                  <a:latin typeface="Trebuchet MS" pitchFamily="34" charset="0"/>
                </a:rPr>
                <a:t>β</a:t>
              </a:r>
              <a:r>
                <a:rPr lang="en-US" sz="1400" baseline="-25000" dirty="0">
                  <a:latin typeface="Trebuchet MS" pitchFamily="34" charset="0"/>
                </a:rPr>
                <a:t>F</a:t>
              </a:r>
            </a:p>
          </p:txBody>
        </p:sp>
        <p:sp>
          <p:nvSpPr>
            <p:cNvPr id="50" name="Rectangle 20"/>
            <p:cNvSpPr>
              <a:spLocks noChangeArrowheads="1"/>
            </p:cNvSpPr>
            <p:nvPr/>
          </p:nvSpPr>
          <p:spPr bwMode="auto">
            <a:xfrm>
              <a:off x="2022" y="2495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>
                  <a:latin typeface="Trebuchet MS" pitchFamily="34" charset="0"/>
                </a:rPr>
                <a:t>Youthful</a:t>
              </a:r>
            </a:p>
          </p:txBody>
        </p:sp>
        <p:sp>
          <p:nvSpPr>
            <p:cNvPr id="51" name="Rectangle 21"/>
            <p:cNvSpPr>
              <a:spLocks noChangeArrowheads="1"/>
            </p:cNvSpPr>
            <p:nvPr/>
          </p:nvSpPr>
          <p:spPr bwMode="auto">
            <a:xfrm>
              <a:off x="3216" y="2304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 dirty="0">
                  <a:latin typeface="Trebuchet MS" pitchFamily="34" charset="0"/>
                </a:rPr>
                <a:t>Female</a:t>
              </a:r>
            </a:p>
          </p:txBody>
        </p:sp>
        <p:sp>
          <p:nvSpPr>
            <p:cNvPr id="52" name="Rectangle 22"/>
            <p:cNvSpPr>
              <a:spLocks noChangeArrowheads="1"/>
            </p:cNvSpPr>
            <p:nvPr/>
          </p:nvSpPr>
          <p:spPr bwMode="auto">
            <a:xfrm>
              <a:off x="2022" y="2304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endParaRPr lang="el-GR" sz="1400">
                <a:latin typeface="Trebuchet MS" pitchFamily="34" charset="0"/>
              </a:endParaRPr>
            </a:p>
          </p:txBody>
        </p:sp>
        <p:sp>
          <p:nvSpPr>
            <p:cNvPr id="53" name="Line 23"/>
            <p:cNvSpPr>
              <a:spLocks noChangeShapeType="1"/>
            </p:cNvSpPr>
            <p:nvPr/>
          </p:nvSpPr>
          <p:spPr bwMode="auto">
            <a:xfrm>
              <a:off x="2022" y="2304"/>
              <a:ext cx="186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4" name="Line 24"/>
            <p:cNvSpPr>
              <a:spLocks noChangeShapeType="1"/>
            </p:cNvSpPr>
            <p:nvPr/>
          </p:nvSpPr>
          <p:spPr bwMode="auto">
            <a:xfrm>
              <a:off x="2022" y="2495"/>
              <a:ext cx="18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5" name="Line 25"/>
            <p:cNvSpPr>
              <a:spLocks noChangeShapeType="1"/>
            </p:cNvSpPr>
            <p:nvPr/>
          </p:nvSpPr>
          <p:spPr bwMode="auto">
            <a:xfrm>
              <a:off x="2022" y="2686"/>
              <a:ext cx="18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6" name="Line 26"/>
            <p:cNvSpPr>
              <a:spLocks noChangeShapeType="1"/>
            </p:cNvSpPr>
            <p:nvPr/>
          </p:nvSpPr>
          <p:spPr bwMode="auto">
            <a:xfrm>
              <a:off x="2022" y="3259"/>
              <a:ext cx="186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7" name="Line 27"/>
            <p:cNvSpPr>
              <a:spLocks noChangeShapeType="1"/>
            </p:cNvSpPr>
            <p:nvPr/>
          </p:nvSpPr>
          <p:spPr bwMode="auto">
            <a:xfrm>
              <a:off x="2022" y="2304"/>
              <a:ext cx="0" cy="95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>
              <a:off x="2623" y="2304"/>
              <a:ext cx="0" cy="9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" name="Line 29"/>
            <p:cNvSpPr>
              <a:spLocks noChangeShapeType="1"/>
            </p:cNvSpPr>
            <p:nvPr/>
          </p:nvSpPr>
          <p:spPr bwMode="auto">
            <a:xfrm>
              <a:off x="3888" y="2304"/>
              <a:ext cx="0" cy="95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0" name="Line 30"/>
            <p:cNvSpPr>
              <a:spLocks noChangeShapeType="1"/>
            </p:cNvSpPr>
            <p:nvPr/>
          </p:nvSpPr>
          <p:spPr bwMode="auto">
            <a:xfrm>
              <a:off x="3216" y="2304"/>
              <a:ext cx="0" cy="9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1" name="Line 31"/>
            <p:cNvSpPr>
              <a:spLocks noChangeShapeType="1"/>
            </p:cNvSpPr>
            <p:nvPr/>
          </p:nvSpPr>
          <p:spPr bwMode="auto">
            <a:xfrm>
              <a:off x="2022" y="2877"/>
              <a:ext cx="18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62" name="Line 32"/>
            <p:cNvSpPr>
              <a:spLocks noChangeShapeType="1"/>
            </p:cNvSpPr>
            <p:nvPr/>
          </p:nvSpPr>
          <p:spPr bwMode="auto">
            <a:xfrm>
              <a:off x="2022" y="3068"/>
              <a:ext cx="18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64" name="Content Placeholder 2"/>
          <p:cNvSpPr txBox="1">
            <a:spLocks/>
          </p:cNvSpPr>
          <p:nvPr/>
        </p:nvSpPr>
        <p:spPr bwMode="auto">
          <a:xfrm>
            <a:off x="385763" y="4495800"/>
            <a:ext cx="83756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Fitted values from both structures are the same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en-GB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Variates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-227013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X-Values are the beta parameters from the simple model</a:t>
            </a:r>
          </a:p>
          <a:p>
            <a:pPr marL="457200" marR="0" lvl="1" indent="-227013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lang="en-GB" kern="0" dirty="0" smtClean="0"/>
              <a:t>Coefficient  should be 1.000</a:t>
            </a:r>
          </a:p>
          <a:p>
            <a:pPr indent="-227013" fontAlgn="base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428751"/>
            <a:ext cx="8375650" cy="933450"/>
          </a:xfrm>
        </p:spPr>
        <p:txBody>
          <a:bodyPr/>
          <a:lstStyle/>
          <a:p>
            <a:r>
              <a:rPr lang="en-US" dirty="0" smtClean="0"/>
              <a:t>Parameterization</a:t>
            </a:r>
          </a:p>
          <a:p>
            <a:pPr lvl="1"/>
            <a:r>
              <a:rPr lang="en-US" dirty="0" smtClean="0"/>
              <a:t>Nonlinear terms introduced via interaction among </a:t>
            </a:r>
            <a:r>
              <a:rPr lang="en-US" dirty="0" err="1" smtClean="0"/>
              <a:t>variates</a:t>
            </a:r>
            <a:endParaRPr lang="en-US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1143000" y="2819400"/>
          <a:ext cx="71628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2095"/>
                <a:gridCol w="1611630"/>
                <a:gridCol w="402907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n-lt"/>
                        </a:rPr>
                        <a:t>Male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n-lt"/>
                        </a:rPr>
                        <a:t>Female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n-lt"/>
                        </a:rPr>
                        <a:t>Youthful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Symbol" pitchFamily="18" charset="2"/>
                        </a:rPr>
                        <a:t>b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a</a:t>
                      </a:r>
                      <a:r>
                        <a:rPr lang="de-DE" sz="1800" baseline="-250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1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*</a:t>
                      </a: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β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β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a</a:t>
                      </a:r>
                      <a:r>
                        <a:rPr lang="de-DE" sz="1800" baseline="-250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1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*</a:t>
                      </a: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β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Y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a</a:t>
                      </a:r>
                      <a:r>
                        <a:rPr lang="de-DE" sz="1800" baseline="-250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2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*</a:t>
                      </a: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β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 +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a</a:t>
                      </a:r>
                      <a:r>
                        <a:rPr lang="de-DE" sz="1800" baseline="-250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3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*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b</a:t>
                      </a:r>
                      <a:r>
                        <a:rPr lang="de-DE" sz="1800" baseline="-250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Age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*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b</a:t>
                      </a:r>
                      <a:r>
                        <a:rPr lang="de-DE" sz="1800" baseline="-250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Gender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n-lt"/>
                        </a:rPr>
                        <a:t>Adult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β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β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a</a:t>
                      </a:r>
                      <a:r>
                        <a:rPr lang="de-DE" sz="1800" baseline="-250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2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* </a:t>
                      </a: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β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 +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a</a:t>
                      </a:r>
                      <a:r>
                        <a:rPr lang="de-DE" sz="1800" baseline="-250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3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*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b</a:t>
                      </a:r>
                      <a:r>
                        <a:rPr lang="de-DE" sz="1800" baseline="-250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Age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*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b</a:t>
                      </a:r>
                      <a:r>
                        <a:rPr lang="de-DE" sz="1800" baseline="-250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Gender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n-lt"/>
                        </a:rPr>
                        <a:t>Mature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β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a</a:t>
                      </a:r>
                      <a:r>
                        <a:rPr lang="de-DE" sz="1800" baseline="-250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1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*</a:t>
                      </a: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β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β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a</a:t>
                      </a:r>
                      <a:r>
                        <a:rPr lang="de-DE" sz="1800" baseline="-250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1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*</a:t>
                      </a: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β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M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a</a:t>
                      </a:r>
                      <a:r>
                        <a:rPr lang="de-DE" sz="1800" baseline="-250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2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*</a:t>
                      </a: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β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 +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a</a:t>
                      </a:r>
                      <a:r>
                        <a:rPr lang="de-DE" sz="1800" baseline="-250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3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*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b</a:t>
                      </a:r>
                      <a:r>
                        <a:rPr lang="de-DE" sz="1800" baseline="-250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Age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*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b</a:t>
                      </a:r>
                      <a:r>
                        <a:rPr lang="de-DE" sz="1800" baseline="-250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Gender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+mn-lt"/>
                        </a:rPr>
                        <a:t>Seniors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β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a</a:t>
                      </a:r>
                      <a:r>
                        <a:rPr lang="de-DE" sz="1800" baseline="-250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1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*</a:t>
                      </a: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β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β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a</a:t>
                      </a:r>
                      <a:r>
                        <a:rPr lang="de-DE" sz="1800" baseline="-250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1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*</a:t>
                      </a: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β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a</a:t>
                      </a:r>
                      <a:r>
                        <a:rPr lang="de-DE" sz="1800" baseline="-250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2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* </a:t>
                      </a:r>
                      <a:r>
                        <a:rPr lang="el-GR" sz="1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β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 +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a</a:t>
                      </a:r>
                      <a:r>
                        <a:rPr lang="de-DE" sz="1800" baseline="-250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3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*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b</a:t>
                      </a:r>
                      <a:r>
                        <a:rPr lang="de-DE" sz="1800" baseline="-250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Age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* 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Symbol" pitchFamily="18" charset="2"/>
                          <a:cs typeface="Arial" charset="0"/>
                          <a:sym typeface="Symbol" pitchFamily="18" charset="2"/>
                        </a:rPr>
                        <a:t>b</a:t>
                      </a:r>
                      <a:r>
                        <a:rPr lang="de-DE" sz="1800" baseline="-25000" dirty="0" smtClean="0">
                          <a:solidFill>
                            <a:schemeClr val="tx1"/>
                          </a:solidFill>
                          <a:latin typeface="+mn-lt"/>
                          <a:cs typeface="Arial" charset="0"/>
                          <a:sym typeface="Symbol" pitchFamily="18" charset="2"/>
                        </a:rPr>
                        <a:t>Gender</a:t>
                      </a:r>
                      <a:endParaRPr lang="en-US" sz="18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1828800" y="2362200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cs typeface="Arial" charset="0"/>
                <a:sym typeface="Symbol" pitchFamily="18" charset="2"/>
              </a:rPr>
              <a:t>Full Saddle:  </a:t>
            </a:r>
            <a:r>
              <a:rPr lang="de-DE" dirty="0" smtClean="0">
                <a:latin typeface="Symbol" pitchFamily="18" charset="2"/>
                <a:cs typeface="Arial" charset="0"/>
                <a:sym typeface="Symbol" pitchFamily="18" charset="2"/>
              </a:rPr>
              <a:t>a</a:t>
            </a:r>
            <a:r>
              <a:rPr lang="de-DE" baseline="-25000" dirty="0" smtClean="0">
                <a:latin typeface="Symbol" pitchFamily="18" charset="2"/>
                <a:cs typeface="Arial" charset="0"/>
                <a:sym typeface="Symbol" pitchFamily="18" charset="2"/>
              </a:rPr>
              <a:t>1</a:t>
            </a:r>
            <a:r>
              <a:rPr lang="de-DE" dirty="0" smtClean="0">
                <a:latin typeface="Trebuchet MS" pitchFamily="34" charset="0"/>
                <a:cs typeface="Arial" charset="0"/>
                <a:sym typeface="Symbol" pitchFamily="18" charset="2"/>
              </a:rPr>
              <a:t>*</a:t>
            </a:r>
            <a:r>
              <a:rPr lang="de-DE" dirty="0" smtClean="0">
                <a:latin typeface="Symbol" pitchFamily="18" charset="2"/>
                <a:cs typeface="Arial" charset="0"/>
                <a:sym typeface="Symbol" pitchFamily="18" charset="2"/>
              </a:rPr>
              <a:t>b</a:t>
            </a:r>
            <a:r>
              <a:rPr lang="de-DE" baseline="-25000" dirty="0" smtClean="0">
                <a:latin typeface="Trebuchet MS" pitchFamily="34" charset="0"/>
                <a:cs typeface="Arial" charset="0"/>
                <a:sym typeface="Symbol" pitchFamily="18" charset="2"/>
              </a:rPr>
              <a:t>Age</a:t>
            </a:r>
            <a:r>
              <a:rPr lang="de-DE" dirty="0" smtClean="0">
                <a:latin typeface="Trebuchet MS" pitchFamily="34" charset="0"/>
                <a:cs typeface="Arial" charset="0"/>
                <a:sym typeface="Symbol" pitchFamily="18" charset="2"/>
              </a:rPr>
              <a:t> + </a:t>
            </a:r>
            <a:r>
              <a:rPr lang="de-DE" dirty="0" smtClean="0">
                <a:latin typeface="Symbol" pitchFamily="18" charset="2"/>
                <a:cs typeface="Arial" charset="0"/>
                <a:sym typeface="Symbol" pitchFamily="18" charset="2"/>
              </a:rPr>
              <a:t>a</a:t>
            </a:r>
            <a:r>
              <a:rPr lang="de-DE" baseline="-25000" dirty="0" smtClean="0">
                <a:latin typeface="Symbol" pitchFamily="18" charset="2"/>
                <a:cs typeface="Arial" charset="0"/>
                <a:sym typeface="Symbol" pitchFamily="18" charset="2"/>
              </a:rPr>
              <a:t>2</a:t>
            </a:r>
            <a:r>
              <a:rPr lang="de-DE" dirty="0" smtClean="0">
                <a:latin typeface="Trebuchet MS" pitchFamily="34" charset="0"/>
                <a:cs typeface="Arial" charset="0"/>
                <a:sym typeface="Symbol" pitchFamily="18" charset="2"/>
              </a:rPr>
              <a:t>*</a:t>
            </a:r>
            <a:r>
              <a:rPr lang="de-DE" dirty="0" smtClean="0">
                <a:latin typeface="Symbol" pitchFamily="18" charset="2"/>
                <a:cs typeface="Arial" charset="0"/>
                <a:sym typeface="Symbol" pitchFamily="18" charset="2"/>
              </a:rPr>
              <a:t>b</a:t>
            </a:r>
            <a:r>
              <a:rPr lang="de-DE" baseline="-25000" dirty="0" smtClean="0">
                <a:latin typeface="Trebuchet MS" pitchFamily="34" charset="0"/>
                <a:cs typeface="Arial" charset="0"/>
                <a:sym typeface="Symbol" pitchFamily="18" charset="2"/>
              </a:rPr>
              <a:t>Gender</a:t>
            </a:r>
            <a:r>
              <a:rPr lang="de-DE" dirty="0" smtClean="0">
                <a:latin typeface="Symbol" pitchFamily="18" charset="2"/>
                <a:cs typeface="Arial" charset="0"/>
                <a:sym typeface="Symbol" pitchFamily="18" charset="2"/>
              </a:rPr>
              <a:t> + a</a:t>
            </a:r>
            <a:r>
              <a:rPr lang="de-DE" baseline="-25000" dirty="0" smtClean="0">
                <a:latin typeface="Symbol" pitchFamily="18" charset="2"/>
                <a:cs typeface="Arial" charset="0"/>
                <a:sym typeface="Symbol" pitchFamily="18" charset="2"/>
              </a:rPr>
              <a:t>3</a:t>
            </a:r>
            <a:r>
              <a:rPr lang="de-DE" dirty="0" smtClean="0">
                <a:latin typeface="Trebuchet MS" pitchFamily="34" charset="0"/>
                <a:cs typeface="Arial" charset="0"/>
                <a:sym typeface="Symbol" pitchFamily="18" charset="2"/>
              </a:rPr>
              <a:t>*</a:t>
            </a:r>
            <a:r>
              <a:rPr lang="de-DE" dirty="0" smtClean="0">
                <a:latin typeface="Symbol" pitchFamily="18" charset="2"/>
                <a:cs typeface="Arial" charset="0"/>
                <a:sym typeface="Symbol" pitchFamily="18" charset="2"/>
              </a:rPr>
              <a:t>b</a:t>
            </a:r>
            <a:r>
              <a:rPr lang="de-DE" baseline="-25000" dirty="0" smtClean="0">
                <a:latin typeface="Trebuchet MS" pitchFamily="34" charset="0"/>
                <a:cs typeface="Arial" charset="0"/>
                <a:sym typeface="Symbol" pitchFamily="18" charset="2"/>
              </a:rPr>
              <a:t>Age </a:t>
            </a:r>
            <a:r>
              <a:rPr lang="de-DE" dirty="0" smtClean="0">
                <a:latin typeface="Trebuchet MS" pitchFamily="34" charset="0"/>
                <a:cs typeface="Arial" charset="0"/>
                <a:sym typeface="Symbol" pitchFamily="18" charset="2"/>
              </a:rPr>
              <a:t>* </a:t>
            </a:r>
            <a:r>
              <a:rPr lang="de-DE" dirty="0" smtClean="0">
                <a:latin typeface="Symbol" pitchFamily="18" charset="2"/>
                <a:cs typeface="Arial" charset="0"/>
                <a:sym typeface="Symbol" pitchFamily="18" charset="2"/>
              </a:rPr>
              <a:t>b</a:t>
            </a:r>
            <a:r>
              <a:rPr lang="de-DE" baseline="-25000" dirty="0" smtClean="0">
                <a:latin typeface="Trebuchet MS" pitchFamily="34" charset="0"/>
                <a:cs typeface="Arial" charset="0"/>
                <a:sym typeface="Symbol" pitchFamily="18" charset="2"/>
              </a:rPr>
              <a:t>Gender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Saddles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Non linear </a:t>
            </a:r>
            <a:r>
              <a:rPr lang="en-US" dirty="0" err="1" smtClean="0"/>
              <a:t>variate</a:t>
            </a:r>
            <a:r>
              <a:rPr lang="en-US" dirty="0" smtClean="0"/>
              <a:t> parameter</a:t>
            </a:r>
          </a:p>
          <a:p>
            <a:pPr lvl="2"/>
            <a:r>
              <a:rPr lang="en-US" dirty="0" smtClean="0"/>
              <a:t>Easier to validate</a:t>
            </a:r>
          </a:p>
          <a:p>
            <a:pPr lvl="2"/>
            <a:r>
              <a:rPr lang="en-US" dirty="0" smtClean="0"/>
              <a:t>Simpler shape</a:t>
            </a:r>
          </a:p>
          <a:p>
            <a:pPr lvl="1"/>
            <a:r>
              <a:rPr lang="en-US" dirty="0" smtClean="0"/>
              <a:t>Useful in identifying interactions in more volatile structures</a:t>
            </a:r>
          </a:p>
          <a:p>
            <a:pPr lvl="2"/>
            <a:r>
              <a:rPr lang="en-US" dirty="0" smtClean="0"/>
              <a:t>High dimensional factors</a:t>
            </a:r>
          </a:p>
          <a:p>
            <a:pPr lvl="2"/>
            <a:r>
              <a:rPr lang="en-US" dirty="0" smtClean="0"/>
              <a:t>N-way interaction structures</a:t>
            </a:r>
          </a:p>
          <a:p>
            <a:pPr lvl="2"/>
            <a:r>
              <a:rPr lang="en-US" dirty="0" smtClean="0"/>
              <a:t>Severity models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Difficult to detect interactions when a factor is not a main effect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Saddles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 l="7333" t="21831" r="7333" b="10309"/>
          <a:stretch>
            <a:fillRect/>
          </a:stretch>
        </p:blipFill>
        <p:spPr bwMode="auto">
          <a:xfrm>
            <a:off x="792163" y="1541462"/>
            <a:ext cx="7580312" cy="4859338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med" len="sm"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85763" y="1428751"/>
            <a:ext cx="8375650" cy="108585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Rating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Vehicle Value</a:t>
            </a:r>
            <a:r>
              <a:rPr lang="en-GB" sz="2000" kern="0" dirty="0"/>
              <a:t> </a:t>
            </a:r>
            <a:r>
              <a:rPr lang="en-GB" sz="2000" kern="0" dirty="0" smtClean="0"/>
              <a:t>Revisited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Saddles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 l="7333" t="23154" r="7333" b="10309"/>
          <a:stretch>
            <a:fillRect/>
          </a:stretch>
        </p:blipFill>
        <p:spPr bwMode="auto">
          <a:xfrm>
            <a:off x="703263" y="1541463"/>
            <a:ext cx="7731125" cy="4859337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med" len="sm"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85763" y="1428751"/>
            <a:ext cx="8375650" cy="108585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Rating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Vehicle Value</a:t>
            </a:r>
            <a:r>
              <a:rPr lang="en-GB" sz="2000" kern="0" dirty="0"/>
              <a:t> </a:t>
            </a:r>
            <a:r>
              <a:rPr lang="en-GB" sz="2000" kern="0" dirty="0" smtClean="0"/>
              <a:t>Revisited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Saddles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 l="7333" t="22713" r="7333" b="10309"/>
          <a:stretch>
            <a:fillRect/>
          </a:stretch>
        </p:blipFill>
        <p:spPr bwMode="auto">
          <a:xfrm>
            <a:off x="719138" y="1282700"/>
            <a:ext cx="7680325" cy="4859338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med" len="sm"/>
          </a:ln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85763" y="1428751"/>
            <a:ext cx="8375650" cy="108585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Rating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Area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 Vehicle Value</a:t>
            </a:r>
            <a:r>
              <a:rPr lang="en-GB" sz="2000" kern="0" dirty="0"/>
              <a:t> </a:t>
            </a:r>
            <a:r>
              <a:rPr lang="en-GB" sz="2000" kern="0" dirty="0" smtClean="0"/>
              <a:t>Revisited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5E5E5"/>
              </a:clrFrom>
              <a:clrTo>
                <a:srgbClr val="E5E5E5">
                  <a:alpha val="0"/>
                </a:srgbClr>
              </a:clrTo>
            </a:clrChange>
          </a:blip>
          <a:srcRect l="1007" t="10374" r="1007" b="4915"/>
          <a:stretch>
            <a:fillRect/>
          </a:stretch>
        </p:blipFill>
        <p:spPr bwMode="auto">
          <a:xfrm>
            <a:off x="1143000" y="1905000"/>
            <a:ext cx="6857999" cy="4224976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med" len="sm"/>
          </a:ln>
        </p:spPr>
      </p:pic>
      <p:sp>
        <p:nvSpPr>
          <p:cNvPr id="41987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Saddles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5763" y="1428751"/>
            <a:ext cx="8375650" cy="108585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lang="en-GB" sz="2000" kern="0" dirty="0" smtClean="0"/>
              <a:t>Driver Age x Vehicle Age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3804" y="1125767"/>
            <a:ext cx="3810000" cy="286232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428751"/>
            <a:ext cx="8375650" cy="200025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SIMPLE MODEL</a:t>
            </a:r>
          </a:p>
          <a:p>
            <a:r>
              <a:rPr lang="en-US" dirty="0" smtClean="0"/>
              <a:t>Relationship between rating levels of one factor is constant for all levels of other rating variables</a:t>
            </a:r>
          </a:p>
          <a:p>
            <a:r>
              <a:rPr lang="en-US" dirty="0" smtClean="0"/>
              <a:t>Assume two rating variables</a:t>
            </a:r>
          </a:p>
          <a:p>
            <a:pPr lvl="1"/>
            <a:r>
              <a:rPr lang="en-US" dirty="0" smtClean="0"/>
              <a:t>Age: Youthful, Adult (Base), Mature, Senior</a:t>
            </a:r>
          </a:p>
          <a:p>
            <a:pPr lvl="1"/>
            <a:r>
              <a:rPr lang="en-US" dirty="0" smtClean="0"/>
              <a:t>Gender: Male (Base), Female</a:t>
            </a:r>
            <a:endParaRPr lang="en-US" dirty="0"/>
          </a:p>
        </p:txBody>
      </p: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2743200" y="3992562"/>
            <a:ext cx="3014662" cy="2179638"/>
            <a:chOff x="2001" y="2112"/>
            <a:chExt cx="1899" cy="137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001" y="2112"/>
              <a:ext cx="1899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CC0000"/>
                </a:buClr>
                <a:buFont typeface="Arial Black" pitchFamily="34" charset="0"/>
                <a:buNone/>
              </a:pPr>
              <a:r>
                <a:rPr lang="de-DE" sz="1400" dirty="0">
                  <a:latin typeface="Trebuchet MS" pitchFamily="34" charset="0"/>
                  <a:cs typeface="Arial" charset="0"/>
                  <a:sym typeface="Symbol" pitchFamily="18" charset="2"/>
                </a:rPr>
                <a:t>Simple Model:  Age + Gender</a:t>
              </a:r>
              <a:endParaRPr lang="en-AU" sz="1400" dirty="0">
                <a:solidFill>
                  <a:schemeClr val="accent1"/>
                </a:solidFill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046" y="3312"/>
              <a:ext cx="1794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00000"/>
                </a:buClr>
                <a:buFont typeface="Arial Black" pitchFamily="34" charset="0"/>
                <a:buNone/>
              </a:pPr>
              <a:r>
                <a:rPr lang="en-US" sz="1200" b="1">
                  <a:latin typeface="Arial" charset="0"/>
                  <a:cs typeface="Arial" charset="0"/>
                </a:rPr>
                <a:t>5 Parameters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216" y="2877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M 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F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623" y="2877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M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022" y="2877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>
                  <a:latin typeface="Trebuchet MS" pitchFamily="34" charset="0"/>
                </a:rPr>
                <a:t>Mature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216" y="2686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F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623" y="2686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022" y="2686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>
                  <a:latin typeface="Trebuchet MS" pitchFamily="34" charset="0"/>
                </a:rPr>
                <a:t>Adult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623" y="3068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S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623" y="2495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Y</a:t>
              </a: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623" y="2304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 dirty="0">
                  <a:latin typeface="Trebuchet MS" pitchFamily="34" charset="0"/>
                </a:rPr>
                <a:t>Male</a:t>
              </a: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3216" y="3068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S 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F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2022" y="3068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>
                  <a:latin typeface="Trebuchet MS" pitchFamily="34" charset="0"/>
                </a:rPr>
                <a:t>Seniors</a:t>
              </a: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3216" y="2495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Y 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F</a:t>
              </a: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022" y="2495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>
                  <a:latin typeface="Trebuchet MS" pitchFamily="34" charset="0"/>
                </a:rPr>
                <a:t>Youthful</a:t>
              </a: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3216" y="2304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 dirty="0">
                  <a:latin typeface="Trebuchet MS" pitchFamily="34" charset="0"/>
                </a:rPr>
                <a:t>Female</a:t>
              </a: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2022" y="2304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endParaRPr lang="el-GR" sz="1400">
                <a:latin typeface="Trebuchet MS" pitchFamily="34" charset="0"/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022" y="2304"/>
              <a:ext cx="186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2022" y="2495"/>
              <a:ext cx="18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2022" y="2686"/>
              <a:ext cx="18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2022" y="3259"/>
              <a:ext cx="186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2022" y="2304"/>
              <a:ext cx="0" cy="95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2623" y="2304"/>
              <a:ext cx="0" cy="9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3888" y="2304"/>
              <a:ext cx="0" cy="95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216" y="2304"/>
              <a:ext cx="0" cy="9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2022" y="2877"/>
              <a:ext cx="18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2022" y="3068"/>
              <a:ext cx="18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428751"/>
            <a:ext cx="8375650" cy="933450"/>
          </a:xfrm>
        </p:spPr>
        <p:txBody>
          <a:bodyPr/>
          <a:lstStyle/>
          <a:p>
            <a:r>
              <a:rPr lang="en-US" dirty="0" smtClean="0"/>
              <a:t>Model Comparison</a:t>
            </a:r>
          </a:p>
          <a:p>
            <a:pPr lvl="1"/>
            <a:r>
              <a:rPr lang="en-US" dirty="0" smtClean="0"/>
              <a:t>Auto frequency: Out of sample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62200"/>
            <a:ext cx="6477000" cy="358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428751"/>
            <a:ext cx="8375650" cy="933450"/>
          </a:xfrm>
        </p:spPr>
        <p:txBody>
          <a:bodyPr/>
          <a:lstStyle/>
          <a:p>
            <a:r>
              <a:rPr lang="en-US" dirty="0" smtClean="0"/>
              <a:t>Model Comparison</a:t>
            </a:r>
          </a:p>
          <a:p>
            <a:pPr lvl="1"/>
            <a:r>
              <a:rPr lang="en-US" dirty="0" smtClean="0"/>
              <a:t>Auto frequency: Out of time</a:t>
            </a:r>
            <a:endParaRPr lang="en-US" dirty="0"/>
          </a:p>
        </p:txBody>
      </p:sp>
      <p:pic>
        <p:nvPicPr>
          <p:cNvPr id="5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152" y="2359152"/>
            <a:ext cx="6473952" cy="358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428751"/>
            <a:ext cx="8375650" cy="933450"/>
          </a:xfrm>
        </p:spPr>
        <p:txBody>
          <a:bodyPr/>
          <a:lstStyle/>
          <a:p>
            <a:r>
              <a:rPr lang="en-US" dirty="0" smtClean="0"/>
              <a:t>Model Comparison</a:t>
            </a:r>
          </a:p>
          <a:p>
            <a:pPr lvl="1"/>
            <a:r>
              <a:rPr lang="en-US" dirty="0" smtClean="0"/>
              <a:t>Renewals: Out of sample</a:t>
            </a:r>
            <a:endParaRPr lang="en-US" dirty="0"/>
          </a:p>
        </p:txBody>
      </p:sp>
      <p:pic>
        <p:nvPicPr>
          <p:cNvPr id="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6152" y="2359152"/>
            <a:ext cx="6473952" cy="3584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5763" y="1428750"/>
            <a:ext cx="8375650" cy="451167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lang="en-US" sz="2000" kern="0" dirty="0" smtClean="0"/>
              <a:t>Interactions are an important part of the model creation process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lang="en-US" sz="2000" kern="0" noProof="0" dirty="0" smtClean="0"/>
              <a:t>Interactions have their own challenges</a:t>
            </a:r>
          </a:p>
          <a:p>
            <a:pPr lvl="1" indent="-227013" fontAlgn="base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itchFamily="2" charset="2"/>
              <a:buChar char="l"/>
              <a:defRPr/>
            </a:pPr>
            <a:r>
              <a:rPr lang="en-US" kern="0" dirty="0" smtClean="0"/>
              <a:t>Identification</a:t>
            </a:r>
          </a:p>
          <a:p>
            <a:pPr lvl="1" indent="-227013" fontAlgn="base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itchFamily="2" charset="2"/>
              <a:buChar char="l"/>
              <a:defRPr/>
            </a:pPr>
            <a:r>
              <a:rPr lang="en-US" kern="0" dirty="0" smtClean="0"/>
              <a:t>Simplification</a:t>
            </a:r>
          </a:p>
          <a:p>
            <a:pPr lvl="1" indent="-227013" fontAlgn="base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itchFamily="2" charset="2"/>
              <a:buChar char="l"/>
              <a:defRPr/>
            </a:pPr>
            <a:r>
              <a:rPr lang="en-US" kern="0" dirty="0" smtClean="0"/>
              <a:t>Dimensionality</a:t>
            </a:r>
          </a:p>
          <a:p>
            <a:pPr lvl="1" indent="-227013" fontAlgn="base"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defRPr/>
            </a:pPr>
            <a:endParaRPr lang="en-US" sz="2000" kern="0" dirty="0" smtClean="0"/>
          </a:p>
          <a:p>
            <a:pPr marL="228600" indent="-228600" fontAlgn="base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</a:pPr>
            <a:r>
              <a:rPr lang="en-US" sz="2000" kern="0" dirty="0" smtClean="0"/>
              <a:t>Effort needed in simplifying and validating identified interaction</a:t>
            </a:r>
          </a:p>
          <a:p>
            <a:pPr marL="457200" marR="0" lvl="1" indent="-227013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ts val="600"/>
              </a:spcAft>
              <a:buClr>
                <a:srgbClr val="989898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Saddles use the framework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of </a:t>
            </a:r>
            <a:r>
              <a:rPr kumimoji="0" lang="en-US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variate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+mn-cs"/>
              </a:rPr>
              <a:t> vectors in the design matrix to quickly simplify and validate new interaction terms</a:t>
            </a:r>
          </a:p>
          <a:p>
            <a:pPr marL="228600" indent="-228600" fontAlgn="base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</a:pPr>
            <a:endParaRPr lang="en-US" sz="20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Background</a:t>
            </a:r>
          </a:p>
        </p:txBody>
      </p:sp>
      <p:pic>
        <p:nvPicPr>
          <p:cNvPr id="19459" name="Picture 7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5318" y="2895600"/>
            <a:ext cx="4829082" cy="3398698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med" len="sm"/>
          </a:ln>
        </p:spPr>
      </p:pic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533400" y="1981200"/>
            <a:ext cx="3014662" cy="2179638"/>
            <a:chOff x="2001" y="2112"/>
            <a:chExt cx="1899" cy="1373"/>
          </a:xfrm>
        </p:grpSpPr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2001" y="2112"/>
              <a:ext cx="1899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CC0000"/>
                </a:buClr>
                <a:buFont typeface="Arial Black" pitchFamily="34" charset="0"/>
                <a:buNone/>
              </a:pPr>
              <a:r>
                <a:rPr lang="de-DE" sz="1400" dirty="0">
                  <a:latin typeface="Trebuchet MS" pitchFamily="34" charset="0"/>
                  <a:cs typeface="Arial" charset="0"/>
                  <a:sym typeface="Symbol" pitchFamily="18" charset="2"/>
                </a:rPr>
                <a:t>Simple Model:  Age + Gender</a:t>
              </a:r>
              <a:endParaRPr lang="en-AU" sz="1400" dirty="0">
                <a:solidFill>
                  <a:schemeClr val="accent1"/>
                </a:solidFill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046" y="3312"/>
              <a:ext cx="1794" cy="17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00000"/>
                </a:buClr>
                <a:buFont typeface="Arial Black" pitchFamily="34" charset="0"/>
                <a:buNone/>
              </a:pPr>
              <a:r>
                <a:rPr lang="en-US" sz="1200" b="1">
                  <a:latin typeface="Arial" charset="0"/>
                  <a:cs typeface="Arial" charset="0"/>
                </a:rPr>
                <a:t>5 Parameters</a:t>
              </a:r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3216" y="2877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M 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F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623" y="2877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M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2022" y="2877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>
                  <a:latin typeface="Trebuchet MS" pitchFamily="34" charset="0"/>
                </a:rPr>
                <a:t>Mature</a:t>
              </a: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3216" y="2686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F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2623" y="2686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2022" y="2686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>
                  <a:latin typeface="Trebuchet MS" pitchFamily="34" charset="0"/>
                </a:rPr>
                <a:t>Adult</a:t>
              </a:r>
            </a:p>
          </p:txBody>
        </p:sp>
        <p:sp>
          <p:nvSpPr>
            <p:cNvPr id="13" name="Rectangle 14"/>
            <p:cNvSpPr>
              <a:spLocks noChangeArrowheads="1"/>
            </p:cNvSpPr>
            <p:nvPr/>
          </p:nvSpPr>
          <p:spPr bwMode="auto">
            <a:xfrm>
              <a:off x="2623" y="3068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S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2623" y="2495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Y</a:t>
              </a:r>
            </a:p>
          </p:txBody>
        </p:sp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2623" y="2304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 dirty="0">
                  <a:latin typeface="Trebuchet MS" pitchFamily="34" charset="0"/>
                </a:rPr>
                <a:t>Male</a:t>
              </a:r>
            </a:p>
          </p:txBody>
        </p:sp>
        <p:sp>
          <p:nvSpPr>
            <p:cNvPr id="16" name="Rectangle 17"/>
            <p:cNvSpPr>
              <a:spLocks noChangeArrowheads="1"/>
            </p:cNvSpPr>
            <p:nvPr/>
          </p:nvSpPr>
          <p:spPr bwMode="auto">
            <a:xfrm>
              <a:off x="3216" y="3068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S 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F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2022" y="3068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>
                  <a:latin typeface="Trebuchet MS" pitchFamily="34" charset="0"/>
                </a:rPr>
                <a:t>Seniors</a:t>
              </a:r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3216" y="2495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Y 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F</a:t>
              </a:r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022" y="2495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>
                  <a:latin typeface="Trebuchet MS" pitchFamily="34" charset="0"/>
                </a:rPr>
                <a:t>Youthful</a:t>
              </a:r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3216" y="2304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 dirty="0">
                  <a:latin typeface="Trebuchet MS" pitchFamily="34" charset="0"/>
                </a:rPr>
                <a:t>Female</a:t>
              </a:r>
            </a:p>
          </p:txBody>
        </p:sp>
        <p:sp>
          <p:nvSpPr>
            <p:cNvPr id="21" name="Rectangle 22"/>
            <p:cNvSpPr>
              <a:spLocks noChangeArrowheads="1"/>
            </p:cNvSpPr>
            <p:nvPr/>
          </p:nvSpPr>
          <p:spPr bwMode="auto">
            <a:xfrm>
              <a:off x="2022" y="2304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endParaRPr lang="el-GR" sz="1400">
                <a:latin typeface="Trebuchet MS" pitchFamily="34" charset="0"/>
              </a:endParaRPr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022" y="2304"/>
              <a:ext cx="186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>
              <a:off x="2022" y="2495"/>
              <a:ext cx="18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>
              <a:off x="2022" y="2686"/>
              <a:ext cx="18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>
              <a:off x="2022" y="3259"/>
              <a:ext cx="186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>
              <a:off x="2022" y="2304"/>
              <a:ext cx="0" cy="95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>
              <a:off x="2623" y="2304"/>
              <a:ext cx="0" cy="9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>
              <a:off x="3888" y="2304"/>
              <a:ext cx="0" cy="95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>
              <a:off x="3216" y="2304"/>
              <a:ext cx="0" cy="9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2022" y="2877"/>
              <a:ext cx="18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>
              <a:off x="2022" y="3068"/>
              <a:ext cx="18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385763" y="1428751"/>
            <a:ext cx="8375650" cy="628649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 MODEL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19800" y="3276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Difference between male and female is the same regardless of age</a:t>
            </a:r>
            <a:endParaRPr lang="en-US" sz="1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428751"/>
            <a:ext cx="8375650" cy="200025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INTERACTION MODEL</a:t>
            </a:r>
          </a:p>
          <a:p>
            <a:r>
              <a:rPr lang="de-DE" dirty="0" smtClean="0">
                <a:solidFill>
                  <a:srgbClr val="000000"/>
                </a:solidFill>
                <a:sym typeface="Symbol" pitchFamily="18" charset="2"/>
              </a:rPr>
              <a:t>Relationship between rating levels of one rating factor is different for all levels of another rating variable</a:t>
            </a:r>
            <a:endParaRPr lang="en-US" dirty="0" smtClean="0"/>
          </a:p>
          <a:p>
            <a:r>
              <a:rPr lang="en-US" dirty="0" smtClean="0"/>
              <a:t>Assume two rating variables</a:t>
            </a:r>
          </a:p>
          <a:p>
            <a:pPr lvl="1"/>
            <a:r>
              <a:rPr lang="en-US" dirty="0" smtClean="0"/>
              <a:t>Age: Youthful, Adult (Base), Mature, Senior</a:t>
            </a:r>
          </a:p>
          <a:p>
            <a:pPr lvl="1"/>
            <a:r>
              <a:rPr lang="en-US" dirty="0" smtClean="0"/>
              <a:t>Gender: Male (Base), Female</a:t>
            </a:r>
            <a:endParaRPr lang="en-US" dirty="0"/>
          </a:p>
        </p:txBody>
      </p:sp>
      <p:grpSp>
        <p:nvGrpSpPr>
          <p:cNvPr id="32" name="Group 5"/>
          <p:cNvGrpSpPr>
            <a:grpSpLocks/>
          </p:cNvGrpSpPr>
          <p:nvPr/>
        </p:nvGrpSpPr>
        <p:grpSpPr bwMode="auto">
          <a:xfrm>
            <a:off x="1057275" y="3886200"/>
            <a:ext cx="3014663" cy="2209800"/>
            <a:chOff x="2001" y="2112"/>
            <a:chExt cx="1899" cy="1392"/>
          </a:xfrm>
        </p:grpSpPr>
        <p:sp>
          <p:nvSpPr>
            <p:cNvPr id="33" name="Rectangle 6"/>
            <p:cNvSpPr>
              <a:spLocks noChangeArrowheads="1"/>
            </p:cNvSpPr>
            <p:nvPr/>
          </p:nvSpPr>
          <p:spPr bwMode="auto">
            <a:xfrm>
              <a:off x="2001" y="2112"/>
              <a:ext cx="1899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algn="ctr" eaLnBrk="1" hangingPunct="1">
                <a:lnSpc>
                  <a:spcPct val="90000"/>
                </a:lnSpc>
                <a:spcBef>
                  <a:spcPct val="50000"/>
                </a:spcBef>
                <a:buClr>
                  <a:srgbClr val="CC0000"/>
                </a:buClr>
                <a:buFont typeface="Arial Black" pitchFamily="34" charset="0"/>
                <a:buNone/>
              </a:pPr>
              <a:r>
                <a:rPr lang="de-DE" sz="1400">
                  <a:latin typeface="Trebuchet MS" pitchFamily="34" charset="0"/>
                  <a:cs typeface="Arial" charset="0"/>
                  <a:sym typeface="Symbol" pitchFamily="18" charset="2"/>
                </a:rPr>
                <a:t>Simple Model:  Age + Gender</a:t>
              </a:r>
              <a:endParaRPr lang="en-AU" sz="1400">
                <a:solidFill>
                  <a:schemeClr val="accent1"/>
                </a:solidFill>
                <a:latin typeface="Trebuchet MS" pitchFamily="34" charset="0"/>
                <a:cs typeface="Arial" charset="0"/>
              </a:endParaRP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2046" y="3312"/>
              <a:ext cx="1794" cy="19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C00000"/>
                </a:buClr>
                <a:buFont typeface="Arial Black" pitchFamily="34" charset="0"/>
                <a:buNone/>
              </a:pPr>
              <a:r>
                <a:rPr lang="en-US" sz="1400" b="1">
                  <a:latin typeface="Trebuchet MS" pitchFamily="34" charset="0"/>
                  <a:cs typeface="Arial" charset="0"/>
                </a:rPr>
                <a:t>5 Parameters</a:t>
              </a:r>
            </a:p>
          </p:txBody>
        </p:sp>
        <p:sp>
          <p:nvSpPr>
            <p:cNvPr id="35" name="Rectangle 8"/>
            <p:cNvSpPr>
              <a:spLocks noChangeArrowheads="1"/>
            </p:cNvSpPr>
            <p:nvPr/>
          </p:nvSpPr>
          <p:spPr bwMode="auto">
            <a:xfrm>
              <a:off x="3216" y="2877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M 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F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auto">
            <a:xfrm>
              <a:off x="2623" y="2877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M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2022" y="2877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>
                  <a:latin typeface="Trebuchet MS" pitchFamily="34" charset="0"/>
                </a:rPr>
                <a:t>Mature</a:t>
              </a:r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auto">
            <a:xfrm>
              <a:off x="3216" y="2686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F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2623" y="2686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auto">
            <a:xfrm>
              <a:off x="2022" y="2686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>
                  <a:latin typeface="Trebuchet MS" pitchFamily="34" charset="0"/>
                </a:rPr>
                <a:t>Adult</a:t>
              </a:r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auto">
            <a:xfrm>
              <a:off x="2623" y="3068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S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auto">
            <a:xfrm>
              <a:off x="2623" y="2495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Y</a:t>
              </a:r>
            </a:p>
          </p:txBody>
        </p:sp>
        <p:sp>
          <p:nvSpPr>
            <p:cNvPr id="43" name="Rectangle 16"/>
            <p:cNvSpPr>
              <a:spLocks noChangeArrowheads="1"/>
            </p:cNvSpPr>
            <p:nvPr/>
          </p:nvSpPr>
          <p:spPr bwMode="auto">
            <a:xfrm>
              <a:off x="2623" y="2304"/>
              <a:ext cx="593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>
                  <a:latin typeface="Trebuchet MS" pitchFamily="34" charset="0"/>
                </a:rPr>
                <a:t>Male</a:t>
              </a:r>
            </a:p>
          </p:txBody>
        </p:sp>
        <p:sp>
          <p:nvSpPr>
            <p:cNvPr id="44" name="Rectangle 17"/>
            <p:cNvSpPr>
              <a:spLocks noChangeArrowheads="1"/>
            </p:cNvSpPr>
            <p:nvPr/>
          </p:nvSpPr>
          <p:spPr bwMode="auto">
            <a:xfrm>
              <a:off x="3216" y="3068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S 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F</a:t>
              </a:r>
              <a:endParaRPr lang="en-US" sz="1400">
                <a:latin typeface="Trebuchet MS" pitchFamily="34" charset="0"/>
              </a:endParaRPr>
            </a:p>
          </p:txBody>
        </p:sp>
        <p:sp>
          <p:nvSpPr>
            <p:cNvPr id="45" name="Rectangle 18"/>
            <p:cNvSpPr>
              <a:spLocks noChangeArrowheads="1"/>
            </p:cNvSpPr>
            <p:nvPr/>
          </p:nvSpPr>
          <p:spPr bwMode="auto">
            <a:xfrm>
              <a:off x="2022" y="3068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>
                  <a:latin typeface="Trebuchet MS" pitchFamily="34" charset="0"/>
                </a:rPr>
                <a:t>Seniors</a:t>
              </a:r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auto">
            <a:xfrm>
              <a:off x="3216" y="2495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0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Y </a:t>
              </a:r>
              <a:r>
                <a:rPr lang="en-US" sz="1400">
                  <a:latin typeface="Trebuchet MS" pitchFamily="34" charset="0"/>
                </a:rPr>
                <a:t>+ </a:t>
              </a:r>
              <a:r>
                <a:rPr lang="el-GR" sz="1400">
                  <a:latin typeface="Trebuchet MS" pitchFamily="34" charset="0"/>
                </a:rPr>
                <a:t>β</a:t>
              </a:r>
              <a:r>
                <a:rPr lang="en-US" sz="1400" baseline="-25000">
                  <a:latin typeface="Trebuchet MS" pitchFamily="34" charset="0"/>
                </a:rPr>
                <a:t>F</a:t>
              </a:r>
            </a:p>
          </p:txBody>
        </p:sp>
        <p:sp>
          <p:nvSpPr>
            <p:cNvPr id="47" name="Rectangle 20"/>
            <p:cNvSpPr>
              <a:spLocks noChangeArrowheads="1"/>
            </p:cNvSpPr>
            <p:nvPr/>
          </p:nvSpPr>
          <p:spPr bwMode="auto">
            <a:xfrm>
              <a:off x="2022" y="2495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>
                  <a:latin typeface="Trebuchet MS" pitchFamily="34" charset="0"/>
                </a:rPr>
                <a:t>Youthful</a:t>
              </a:r>
            </a:p>
          </p:txBody>
        </p:sp>
        <p:sp>
          <p:nvSpPr>
            <p:cNvPr id="48" name="Rectangle 21"/>
            <p:cNvSpPr>
              <a:spLocks noChangeArrowheads="1"/>
            </p:cNvSpPr>
            <p:nvPr/>
          </p:nvSpPr>
          <p:spPr bwMode="auto">
            <a:xfrm>
              <a:off x="3216" y="2304"/>
              <a:ext cx="672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r>
                <a:rPr lang="en-US" sz="1400">
                  <a:latin typeface="Trebuchet MS" pitchFamily="34" charset="0"/>
                </a:rPr>
                <a:t>Female</a:t>
              </a:r>
            </a:p>
          </p:txBody>
        </p:sp>
        <p:sp>
          <p:nvSpPr>
            <p:cNvPr id="49" name="Rectangle 22"/>
            <p:cNvSpPr>
              <a:spLocks noChangeArrowheads="1"/>
            </p:cNvSpPr>
            <p:nvPr/>
          </p:nvSpPr>
          <p:spPr bwMode="auto">
            <a:xfrm>
              <a:off x="2022" y="2304"/>
              <a:ext cx="601" cy="191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>
                <a:spcBef>
                  <a:spcPct val="20000"/>
                </a:spcBef>
                <a:buClr>
                  <a:srgbClr val="9D0B19"/>
                </a:buClr>
              </a:pPr>
              <a:endParaRPr lang="el-GR" sz="1400">
                <a:latin typeface="Trebuchet MS" pitchFamily="34" charset="0"/>
              </a:endParaRPr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2022" y="2304"/>
              <a:ext cx="186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" name="Line 24"/>
            <p:cNvSpPr>
              <a:spLocks noChangeShapeType="1"/>
            </p:cNvSpPr>
            <p:nvPr/>
          </p:nvSpPr>
          <p:spPr bwMode="auto">
            <a:xfrm>
              <a:off x="2022" y="2495"/>
              <a:ext cx="18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2" name="Line 25"/>
            <p:cNvSpPr>
              <a:spLocks noChangeShapeType="1"/>
            </p:cNvSpPr>
            <p:nvPr/>
          </p:nvSpPr>
          <p:spPr bwMode="auto">
            <a:xfrm>
              <a:off x="2022" y="2686"/>
              <a:ext cx="18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3" name="Line 26"/>
            <p:cNvSpPr>
              <a:spLocks noChangeShapeType="1"/>
            </p:cNvSpPr>
            <p:nvPr/>
          </p:nvSpPr>
          <p:spPr bwMode="auto">
            <a:xfrm>
              <a:off x="2022" y="3259"/>
              <a:ext cx="1866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4" name="Line 27"/>
            <p:cNvSpPr>
              <a:spLocks noChangeShapeType="1"/>
            </p:cNvSpPr>
            <p:nvPr/>
          </p:nvSpPr>
          <p:spPr bwMode="auto">
            <a:xfrm>
              <a:off x="2022" y="2304"/>
              <a:ext cx="0" cy="95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5" name="Line 28"/>
            <p:cNvSpPr>
              <a:spLocks noChangeShapeType="1"/>
            </p:cNvSpPr>
            <p:nvPr/>
          </p:nvSpPr>
          <p:spPr bwMode="auto">
            <a:xfrm>
              <a:off x="2623" y="2304"/>
              <a:ext cx="0" cy="9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6" name="Line 29"/>
            <p:cNvSpPr>
              <a:spLocks noChangeShapeType="1"/>
            </p:cNvSpPr>
            <p:nvPr/>
          </p:nvSpPr>
          <p:spPr bwMode="auto">
            <a:xfrm>
              <a:off x="3888" y="2304"/>
              <a:ext cx="0" cy="95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7" name="Line 30"/>
            <p:cNvSpPr>
              <a:spLocks noChangeShapeType="1"/>
            </p:cNvSpPr>
            <p:nvPr/>
          </p:nvSpPr>
          <p:spPr bwMode="auto">
            <a:xfrm>
              <a:off x="3216" y="2304"/>
              <a:ext cx="0" cy="9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8" name="Line 31"/>
            <p:cNvSpPr>
              <a:spLocks noChangeShapeType="1"/>
            </p:cNvSpPr>
            <p:nvPr/>
          </p:nvSpPr>
          <p:spPr bwMode="auto">
            <a:xfrm>
              <a:off x="2022" y="2877"/>
              <a:ext cx="18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9" name="Line 32"/>
            <p:cNvSpPr>
              <a:spLocks noChangeShapeType="1"/>
            </p:cNvSpPr>
            <p:nvPr/>
          </p:nvSpPr>
          <p:spPr bwMode="auto">
            <a:xfrm>
              <a:off x="2022" y="3068"/>
              <a:ext cx="18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graphicFrame>
        <p:nvGraphicFramePr>
          <p:cNvPr id="60" name="Group 127"/>
          <p:cNvGraphicFramePr>
            <a:graphicFrameLocks noGrp="1"/>
          </p:cNvGraphicFramePr>
          <p:nvPr/>
        </p:nvGraphicFramePr>
        <p:xfrm>
          <a:off x="4419600" y="4189412"/>
          <a:ext cx="3505200" cy="1524000"/>
        </p:xfrm>
        <a:graphic>
          <a:graphicData uri="http://schemas.openxmlformats.org/drawingml/2006/table">
            <a:tbl>
              <a:tblPr/>
              <a:tblGrid>
                <a:gridCol w="990600"/>
                <a:gridCol w="914400"/>
                <a:gridCol w="1600200"/>
              </a:tblGrid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Female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Youthful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Y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YF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Adult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Mature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Seniors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" name="Rectangle 115"/>
          <p:cNvSpPr>
            <a:spLocks noChangeArrowheads="1"/>
          </p:cNvSpPr>
          <p:nvPr/>
        </p:nvSpPr>
        <p:spPr bwMode="auto">
          <a:xfrm>
            <a:off x="4495800" y="3900487"/>
            <a:ext cx="33528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Arial Black" pitchFamily="34" charset="0"/>
              <a:buNone/>
            </a:pPr>
            <a:r>
              <a:rPr lang="de-DE" sz="1400" dirty="0">
                <a:latin typeface="Trebuchet MS" pitchFamily="34" charset="0"/>
                <a:cs typeface="Arial" charset="0"/>
                <a:sym typeface="Symbol" pitchFamily="18" charset="2"/>
              </a:rPr>
              <a:t>Interaction:  Age + Gender+Age.Gender</a:t>
            </a:r>
          </a:p>
        </p:txBody>
      </p:sp>
      <p:sp>
        <p:nvSpPr>
          <p:cNvPr id="62" name="Text Box 116"/>
          <p:cNvSpPr txBox="1">
            <a:spLocks noChangeArrowheads="1"/>
          </p:cNvSpPr>
          <p:nvPr/>
        </p:nvSpPr>
        <p:spPr bwMode="auto">
          <a:xfrm>
            <a:off x="4572000" y="5789612"/>
            <a:ext cx="3243263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00000"/>
              </a:buClr>
              <a:buFont typeface="Arial Black" pitchFamily="34" charset="0"/>
              <a:buNone/>
            </a:pPr>
            <a:r>
              <a:rPr lang="en-US" sz="1400" b="1">
                <a:latin typeface="Trebuchet MS" pitchFamily="34" charset="0"/>
                <a:cs typeface="Arial" charset="0"/>
              </a:rPr>
              <a:t>8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Background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385763" y="1428751"/>
            <a:ext cx="8375650" cy="628649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lang="en-US" sz="2000" kern="0" dirty="0" smtClean="0"/>
              <a:t>INTERACTION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102340" y="3200400"/>
            <a:ext cx="4508260" cy="3092450"/>
            <a:chOff x="4102340" y="3200400"/>
            <a:chExt cx="4508260" cy="3092450"/>
          </a:xfrm>
        </p:grpSpPr>
        <p:pic>
          <p:nvPicPr>
            <p:cNvPr id="38" name="Picture 34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02340" y="3200400"/>
              <a:ext cx="4508260" cy="30924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med" len="sm"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5943600" y="3556337"/>
              <a:ext cx="1981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Youthful males are significantly higher than youthful females – resulting structure is still volatile</a:t>
              </a:r>
              <a:endParaRPr lang="en-US" sz="1200" b="1" dirty="0"/>
            </a:p>
          </p:txBody>
        </p:sp>
      </p:grpSp>
      <p:graphicFrame>
        <p:nvGraphicFramePr>
          <p:cNvPr id="34" name="Group 127"/>
          <p:cNvGraphicFramePr>
            <a:graphicFrameLocks noGrp="1"/>
          </p:cNvGraphicFramePr>
          <p:nvPr/>
        </p:nvGraphicFramePr>
        <p:xfrm>
          <a:off x="533400" y="2286000"/>
          <a:ext cx="3505200" cy="1524000"/>
        </p:xfrm>
        <a:graphic>
          <a:graphicData uri="http://schemas.openxmlformats.org/drawingml/2006/table">
            <a:tbl>
              <a:tblPr/>
              <a:tblGrid>
                <a:gridCol w="990600"/>
                <a:gridCol w="914400"/>
                <a:gridCol w="1600200"/>
              </a:tblGrid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Female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Youthful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Y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YF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Adult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Mature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MF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Seniors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9D0B19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+ </a:t>
                      </a:r>
                      <a:r>
                        <a:rPr kumimoji="0" lang="el-G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β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Rectangle 115"/>
          <p:cNvSpPr>
            <a:spLocks noChangeArrowheads="1"/>
          </p:cNvSpPr>
          <p:nvPr/>
        </p:nvSpPr>
        <p:spPr bwMode="auto">
          <a:xfrm>
            <a:off x="609600" y="1997075"/>
            <a:ext cx="33528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50000"/>
              </a:spcBef>
              <a:buClr>
                <a:srgbClr val="CC0000"/>
              </a:buClr>
              <a:buFont typeface="Arial Black" pitchFamily="34" charset="0"/>
              <a:buNone/>
            </a:pPr>
            <a:r>
              <a:rPr lang="de-DE" sz="1400">
                <a:latin typeface="Trebuchet MS" pitchFamily="34" charset="0"/>
                <a:cs typeface="Arial" charset="0"/>
                <a:sym typeface="Symbol" pitchFamily="18" charset="2"/>
              </a:rPr>
              <a:t>Interaction:  Age + Gender+Age.Gender</a:t>
            </a:r>
          </a:p>
        </p:txBody>
      </p:sp>
      <p:sp>
        <p:nvSpPr>
          <p:cNvPr id="37" name="Text Box 116"/>
          <p:cNvSpPr txBox="1">
            <a:spLocks noChangeArrowheads="1"/>
          </p:cNvSpPr>
          <p:nvPr/>
        </p:nvSpPr>
        <p:spPr bwMode="auto">
          <a:xfrm>
            <a:off x="685800" y="3886200"/>
            <a:ext cx="3243263" cy="3048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C00000"/>
              </a:buClr>
              <a:buFont typeface="Arial Black" pitchFamily="34" charset="0"/>
              <a:buNone/>
            </a:pPr>
            <a:r>
              <a:rPr lang="en-US" sz="1400" b="1">
                <a:latin typeface="Trebuchet MS" pitchFamily="34" charset="0"/>
                <a:cs typeface="Arial" charset="0"/>
              </a:rPr>
              <a:t>8 Parameters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are interactions present</a:t>
            </a:r>
          </a:p>
          <a:p>
            <a:pPr lvl="1"/>
            <a:r>
              <a:rPr lang="en-GB" dirty="0" smtClean="0"/>
              <a:t>Because that's how the factors behave</a:t>
            </a:r>
          </a:p>
          <a:p>
            <a:pPr lvl="1"/>
            <a:r>
              <a:rPr lang="en-GB" dirty="0" smtClean="0"/>
              <a:t>Because the multiplicative model can go wrong at the edges</a:t>
            </a:r>
          </a:p>
          <a:p>
            <a:pPr lvl="2"/>
            <a:r>
              <a:rPr lang="en-GB" dirty="0" smtClean="0"/>
              <a:t>1.5 * 1.4 * 1.7 * 1.5 * 1.8 * 1.5 * 1.8 = 26!</a:t>
            </a:r>
          </a:p>
          <a:p>
            <a:endParaRPr lang="en-GB" dirty="0" smtClean="0"/>
          </a:p>
          <a:p>
            <a:r>
              <a:rPr lang="en-GB" dirty="0" smtClean="0"/>
              <a:t>Interaction challenges</a:t>
            </a:r>
          </a:p>
          <a:p>
            <a:pPr lvl="1"/>
            <a:r>
              <a:rPr lang="en-GB" dirty="0" smtClean="0"/>
              <a:t>Identification</a:t>
            </a:r>
          </a:p>
          <a:p>
            <a:pPr lvl="2"/>
            <a:r>
              <a:rPr lang="en-GB" dirty="0" smtClean="0"/>
              <a:t>Given n factors there are n choose 2 possible interactions to study</a:t>
            </a:r>
          </a:p>
          <a:p>
            <a:pPr lvl="1"/>
            <a:r>
              <a:rPr lang="en-GB" dirty="0" smtClean="0"/>
              <a:t>Simplification</a:t>
            </a:r>
          </a:p>
          <a:p>
            <a:pPr lvl="2"/>
            <a:r>
              <a:rPr lang="en-GB" dirty="0" smtClean="0"/>
              <a:t>Once an interaction has been identified the structure needs to be simplified to avoid </a:t>
            </a:r>
            <a:r>
              <a:rPr lang="en-GB" dirty="0" err="1" smtClean="0"/>
              <a:t>overfitting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855042-846E-4ADD-812C-3F40221A869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Interactions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5763" y="1428751"/>
            <a:ext cx="8375650" cy="1085850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lang="en-GB" sz="2000" kern="0" dirty="0" smtClean="0"/>
              <a:t>Age x Gender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0" lvl="1" indent="-228600" fontAlgn="base"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</a:pPr>
            <a:r>
              <a:rPr lang="en-GB" sz="1600" kern="0" dirty="0" smtClean="0"/>
              <a:t>Main effects construction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1747" name="Group 3"/>
          <p:cNvGrpSpPr>
            <a:grpSpLocks noChangeAspect="1"/>
          </p:cNvGrpSpPr>
          <p:nvPr/>
        </p:nvGrpSpPr>
        <p:grpSpPr bwMode="auto">
          <a:xfrm>
            <a:off x="487362" y="2716213"/>
            <a:ext cx="2560638" cy="2617787"/>
            <a:chOff x="256" y="1459"/>
            <a:chExt cx="1613" cy="1649"/>
          </a:xfrm>
        </p:grpSpPr>
        <p:sp>
          <p:nvSpPr>
            <p:cNvPr id="31746" name="AutoShape 2"/>
            <p:cNvSpPr>
              <a:spLocks noChangeAspect="1" noChangeArrowheads="1" noTextEdit="1"/>
            </p:cNvSpPr>
            <p:nvPr/>
          </p:nvSpPr>
          <p:spPr bwMode="auto">
            <a:xfrm>
              <a:off x="256" y="1459"/>
              <a:ext cx="1613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715" y="1664"/>
              <a:ext cx="1154" cy="109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49" name="Rectangle 5"/>
            <p:cNvSpPr>
              <a:spLocks noChangeArrowheads="1"/>
            </p:cNvSpPr>
            <p:nvPr/>
          </p:nvSpPr>
          <p:spPr bwMode="auto">
            <a:xfrm>
              <a:off x="486" y="1870"/>
              <a:ext cx="120" cy="1226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0" name="Rectangle 6"/>
            <p:cNvSpPr>
              <a:spLocks noChangeArrowheads="1"/>
            </p:cNvSpPr>
            <p:nvPr/>
          </p:nvSpPr>
          <p:spPr bwMode="auto">
            <a:xfrm>
              <a:off x="715" y="1870"/>
              <a:ext cx="1154" cy="1226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51" name="Rectangle 7"/>
            <p:cNvSpPr>
              <a:spLocks noChangeArrowheads="1"/>
            </p:cNvSpPr>
            <p:nvPr/>
          </p:nvSpPr>
          <p:spPr bwMode="auto">
            <a:xfrm>
              <a:off x="963" y="1465"/>
              <a:ext cx="268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Gender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2" name="Rectangle 8"/>
            <p:cNvSpPr>
              <a:spLocks noChangeArrowheads="1"/>
            </p:cNvSpPr>
            <p:nvPr/>
          </p:nvSpPr>
          <p:spPr bwMode="auto">
            <a:xfrm>
              <a:off x="733" y="167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848" y="167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>
              <a:off x="963" y="1670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5" name="Rectangle 11"/>
            <p:cNvSpPr>
              <a:spLocks noChangeArrowheads="1"/>
            </p:cNvSpPr>
            <p:nvPr/>
          </p:nvSpPr>
          <p:spPr bwMode="auto">
            <a:xfrm>
              <a:off x="1078" y="167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6" name="Rectangle 12"/>
            <p:cNvSpPr>
              <a:spLocks noChangeArrowheads="1"/>
            </p:cNvSpPr>
            <p:nvPr/>
          </p:nvSpPr>
          <p:spPr bwMode="auto">
            <a:xfrm>
              <a:off x="1192" y="167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7" name="Rectangle 13"/>
            <p:cNvSpPr>
              <a:spLocks noChangeArrowheads="1"/>
            </p:cNvSpPr>
            <p:nvPr/>
          </p:nvSpPr>
          <p:spPr bwMode="auto">
            <a:xfrm>
              <a:off x="1307" y="167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8" name="Rectangle 14"/>
            <p:cNvSpPr>
              <a:spLocks noChangeArrowheads="1"/>
            </p:cNvSpPr>
            <p:nvPr/>
          </p:nvSpPr>
          <p:spPr bwMode="auto">
            <a:xfrm>
              <a:off x="1422" y="167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9" name="Rectangle 15"/>
            <p:cNvSpPr>
              <a:spLocks noChangeArrowheads="1"/>
            </p:cNvSpPr>
            <p:nvPr/>
          </p:nvSpPr>
          <p:spPr bwMode="auto">
            <a:xfrm>
              <a:off x="1537" y="167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0" name="Rectangle 16"/>
            <p:cNvSpPr>
              <a:spLocks noChangeArrowheads="1"/>
            </p:cNvSpPr>
            <p:nvPr/>
          </p:nvSpPr>
          <p:spPr bwMode="auto">
            <a:xfrm>
              <a:off x="1651" y="167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1" name="Rectangle 17"/>
            <p:cNvSpPr>
              <a:spLocks noChangeArrowheads="1"/>
            </p:cNvSpPr>
            <p:nvPr/>
          </p:nvSpPr>
          <p:spPr bwMode="auto">
            <a:xfrm>
              <a:off x="1766" y="1670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2" name="Rectangle 18"/>
            <p:cNvSpPr>
              <a:spLocks noChangeArrowheads="1"/>
            </p:cNvSpPr>
            <p:nvPr/>
          </p:nvSpPr>
          <p:spPr bwMode="auto">
            <a:xfrm>
              <a:off x="504" y="1894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3" name="Rectangle 19"/>
            <p:cNvSpPr>
              <a:spLocks noChangeArrowheads="1"/>
            </p:cNvSpPr>
            <p:nvPr/>
          </p:nvSpPr>
          <p:spPr bwMode="auto">
            <a:xfrm>
              <a:off x="733" y="1894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4" name="Rectangle 20"/>
            <p:cNvSpPr>
              <a:spLocks noChangeArrowheads="1"/>
            </p:cNvSpPr>
            <p:nvPr/>
          </p:nvSpPr>
          <p:spPr bwMode="auto">
            <a:xfrm>
              <a:off x="848" y="1894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5" name="Rectangle 21"/>
            <p:cNvSpPr>
              <a:spLocks noChangeArrowheads="1"/>
            </p:cNvSpPr>
            <p:nvPr/>
          </p:nvSpPr>
          <p:spPr bwMode="auto">
            <a:xfrm>
              <a:off x="963" y="1894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6" name="Rectangle 22"/>
            <p:cNvSpPr>
              <a:spLocks noChangeArrowheads="1"/>
            </p:cNvSpPr>
            <p:nvPr/>
          </p:nvSpPr>
          <p:spPr bwMode="auto">
            <a:xfrm>
              <a:off x="1078" y="1894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7" name="Rectangle 23"/>
            <p:cNvSpPr>
              <a:spLocks noChangeArrowheads="1"/>
            </p:cNvSpPr>
            <p:nvPr/>
          </p:nvSpPr>
          <p:spPr bwMode="auto">
            <a:xfrm>
              <a:off x="1192" y="1894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8" name="Rectangle 24"/>
            <p:cNvSpPr>
              <a:spLocks noChangeArrowheads="1"/>
            </p:cNvSpPr>
            <p:nvPr/>
          </p:nvSpPr>
          <p:spPr bwMode="auto">
            <a:xfrm>
              <a:off x="1307" y="1894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9" name="Rectangle 25"/>
            <p:cNvSpPr>
              <a:spLocks noChangeArrowheads="1"/>
            </p:cNvSpPr>
            <p:nvPr/>
          </p:nvSpPr>
          <p:spPr bwMode="auto">
            <a:xfrm>
              <a:off x="1422" y="1894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0" name="Rectangle 26"/>
            <p:cNvSpPr>
              <a:spLocks noChangeArrowheads="1"/>
            </p:cNvSpPr>
            <p:nvPr/>
          </p:nvSpPr>
          <p:spPr bwMode="auto">
            <a:xfrm>
              <a:off x="1537" y="1894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1" name="Rectangle 27"/>
            <p:cNvSpPr>
              <a:spLocks noChangeArrowheads="1"/>
            </p:cNvSpPr>
            <p:nvPr/>
          </p:nvSpPr>
          <p:spPr bwMode="auto">
            <a:xfrm>
              <a:off x="1651" y="1894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2" name="Rectangle 28"/>
            <p:cNvSpPr>
              <a:spLocks noChangeArrowheads="1"/>
            </p:cNvSpPr>
            <p:nvPr/>
          </p:nvSpPr>
          <p:spPr bwMode="auto">
            <a:xfrm>
              <a:off x="1766" y="1894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3" name="Rectangle 29"/>
            <p:cNvSpPr>
              <a:spLocks noChangeArrowheads="1"/>
            </p:cNvSpPr>
            <p:nvPr/>
          </p:nvSpPr>
          <p:spPr bwMode="auto">
            <a:xfrm>
              <a:off x="504" y="2021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4" name="Rectangle 30"/>
            <p:cNvSpPr>
              <a:spLocks noChangeArrowheads="1"/>
            </p:cNvSpPr>
            <p:nvPr/>
          </p:nvSpPr>
          <p:spPr bwMode="auto">
            <a:xfrm>
              <a:off x="733" y="202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5" name="Rectangle 31"/>
            <p:cNvSpPr>
              <a:spLocks noChangeArrowheads="1"/>
            </p:cNvSpPr>
            <p:nvPr/>
          </p:nvSpPr>
          <p:spPr bwMode="auto">
            <a:xfrm>
              <a:off x="848" y="202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6" name="Rectangle 32"/>
            <p:cNvSpPr>
              <a:spLocks noChangeArrowheads="1"/>
            </p:cNvSpPr>
            <p:nvPr/>
          </p:nvSpPr>
          <p:spPr bwMode="auto">
            <a:xfrm>
              <a:off x="963" y="202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7" name="Rectangle 33"/>
            <p:cNvSpPr>
              <a:spLocks noChangeArrowheads="1"/>
            </p:cNvSpPr>
            <p:nvPr/>
          </p:nvSpPr>
          <p:spPr bwMode="auto">
            <a:xfrm>
              <a:off x="1078" y="202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8" name="Rectangle 34"/>
            <p:cNvSpPr>
              <a:spLocks noChangeArrowheads="1"/>
            </p:cNvSpPr>
            <p:nvPr/>
          </p:nvSpPr>
          <p:spPr bwMode="auto">
            <a:xfrm>
              <a:off x="1192" y="202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9" name="Rectangle 35"/>
            <p:cNvSpPr>
              <a:spLocks noChangeArrowheads="1"/>
            </p:cNvSpPr>
            <p:nvPr/>
          </p:nvSpPr>
          <p:spPr bwMode="auto">
            <a:xfrm>
              <a:off x="1307" y="202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0" name="Rectangle 36"/>
            <p:cNvSpPr>
              <a:spLocks noChangeArrowheads="1"/>
            </p:cNvSpPr>
            <p:nvPr/>
          </p:nvSpPr>
          <p:spPr bwMode="auto">
            <a:xfrm>
              <a:off x="1422" y="202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1" name="Rectangle 37"/>
            <p:cNvSpPr>
              <a:spLocks noChangeArrowheads="1"/>
            </p:cNvSpPr>
            <p:nvPr/>
          </p:nvSpPr>
          <p:spPr bwMode="auto">
            <a:xfrm>
              <a:off x="1537" y="202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2" name="Rectangle 38"/>
            <p:cNvSpPr>
              <a:spLocks noChangeArrowheads="1"/>
            </p:cNvSpPr>
            <p:nvPr/>
          </p:nvSpPr>
          <p:spPr bwMode="auto">
            <a:xfrm>
              <a:off x="1651" y="202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3" name="Rectangle 39"/>
            <p:cNvSpPr>
              <a:spLocks noChangeArrowheads="1"/>
            </p:cNvSpPr>
            <p:nvPr/>
          </p:nvSpPr>
          <p:spPr bwMode="auto">
            <a:xfrm>
              <a:off x="1766" y="202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4" name="Rectangle 40"/>
            <p:cNvSpPr>
              <a:spLocks noChangeArrowheads="1"/>
            </p:cNvSpPr>
            <p:nvPr/>
          </p:nvSpPr>
          <p:spPr bwMode="auto">
            <a:xfrm>
              <a:off x="504" y="2148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5" name="Rectangle 41"/>
            <p:cNvSpPr>
              <a:spLocks noChangeArrowheads="1"/>
            </p:cNvSpPr>
            <p:nvPr/>
          </p:nvSpPr>
          <p:spPr bwMode="auto">
            <a:xfrm>
              <a:off x="733" y="2148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6" name="Rectangle 42"/>
            <p:cNvSpPr>
              <a:spLocks noChangeArrowheads="1"/>
            </p:cNvSpPr>
            <p:nvPr/>
          </p:nvSpPr>
          <p:spPr bwMode="auto">
            <a:xfrm>
              <a:off x="848" y="2148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7" name="Rectangle 43"/>
            <p:cNvSpPr>
              <a:spLocks noChangeArrowheads="1"/>
            </p:cNvSpPr>
            <p:nvPr/>
          </p:nvSpPr>
          <p:spPr bwMode="auto">
            <a:xfrm>
              <a:off x="963" y="2148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8" name="Rectangle 44"/>
            <p:cNvSpPr>
              <a:spLocks noChangeArrowheads="1"/>
            </p:cNvSpPr>
            <p:nvPr/>
          </p:nvSpPr>
          <p:spPr bwMode="auto">
            <a:xfrm>
              <a:off x="1078" y="2148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9" name="Rectangle 45"/>
            <p:cNvSpPr>
              <a:spLocks noChangeArrowheads="1"/>
            </p:cNvSpPr>
            <p:nvPr/>
          </p:nvSpPr>
          <p:spPr bwMode="auto">
            <a:xfrm>
              <a:off x="1192" y="2148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0" name="Rectangle 46"/>
            <p:cNvSpPr>
              <a:spLocks noChangeArrowheads="1"/>
            </p:cNvSpPr>
            <p:nvPr/>
          </p:nvSpPr>
          <p:spPr bwMode="auto">
            <a:xfrm>
              <a:off x="1307" y="2148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1" name="Rectangle 47"/>
            <p:cNvSpPr>
              <a:spLocks noChangeArrowheads="1"/>
            </p:cNvSpPr>
            <p:nvPr/>
          </p:nvSpPr>
          <p:spPr bwMode="auto">
            <a:xfrm>
              <a:off x="1422" y="2148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2" name="Rectangle 48"/>
            <p:cNvSpPr>
              <a:spLocks noChangeArrowheads="1"/>
            </p:cNvSpPr>
            <p:nvPr/>
          </p:nvSpPr>
          <p:spPr bwMode="auto">
            <a:xfrm>
              <a:off x="1537" y="2148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3" name="Rectangle 49"/>
            <p:cNvSpPr>
              <a:spLocks noChangeArrowheads="1"/>
            </p:cNvSpPr>
            <p:nvPr/>
          </p:nvSpPr>
          <p:spPr bwMode="auto">
            <a:xfrm>
              <a:off x="1651" y="2148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4" name="Rectangle 50"/>
            <p:cNvSpPr>
              <a:spLocks noChangeArrowheads="1"/>
            </p:cNvSpPr>
            <p:nvPr/>
          </p:nvSpPr>
          <p:spPr bwMode="auto">
            <a:xfrm>
              <a:off x="1766" y="2148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5" name="Rectangle 51"/>
            <p:cNvSpPr>
              <a:spLocks noChangeArrowheads="1"/>
            </p:cNvSpPr>
            <p:nvPr/>
          </p:nvSpPr>
          <p:spPr bwMode="auto">
            <a:xfrm>
              <a:off x="504" y="2274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6" name="Rectangle 52"/>
            <p:cNvSpPr>
              <a:spLocks noChangeArrowheads="1"/>
            </p:cNvSpPr>
            <p:nvPr/>
          </p:nvSpPr>
          <p:spPr bwMode="auto">
            <a:xfrm>
              <a:off x="733" y="2274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7" name="Rectangle 53"/>
            <p:cNvSpPr>
              <a:spLocks noChangeArrowheads="1"/>
            </p:cNvSpPr>
            <p:nvPr/>
          </p:nvSpPr>
          <p:spPr bwMode="auto">
            <a:xfrm>
              <a:off x="848" y="2274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8" name="Rectangle 54"/>
            <p:cNvSpPr>
              <a:spLocks noChangeArrowheads="1"/>
            </p:cNvSpPr>
            <p:nvPr/>
          </p:nvSpPr>
          <p:spPr bwMode="auto">
            <a:xfrm>
              <a:off x="963" y="2274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9" name="Rectangle 55"/>
            <p:cNvSpPr>
              <a:spLocks noChangeArrowheads="1"/>
            </p:cNvSpPr>
            <p:nvPr/>
          </p:nvSpPr>
          <p:spPr bwMode="auto">
            <a:xfrm>
              <a:off x="1078" y="2274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0" name="Rectangle 56"/>
            <p:cNvSpPr>
              <a:spLocks noChangeArrowheads="1"/>
            </p:cNvSpPr>
            <p:nvPr/>
          </p:nvSpPr>
          <p:spPr bwMode="auto">
            <a:xfrm>
              <a:off x="1192" y="2274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1" name="Rectangle 57"/>
            <p:cNvSpPr>
              <a:spLocks noChangeArrowheads="1"/>
            </p:cNvSpPr>
            <p:nvPr/>
          </p:nvSpPr>
          <p:spPr bwMode="auto">
            <a:xfrm>
              <a:off x="1307" y="2274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2" name="Rectangle 58"/>
            <p:cNvSpPr>
              <a:spLocks noChangeArrowheads="1"/>
            </p:cNvSpPr>
            <p:nvPr/>
          </p:nvSpPr>
          <p:spPr bwMode="auto">
            <a:xfrm>
              <a:off x="1422" y="2274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3" name="Rectangle 59"/>
            <p:cNvSpPr>
              <a:spLocks noChangeArrowheads="1"/>
            </p:cNvSpPr>
            <p:nvPr/>
          </p:nvSpPr>
          <p:spPr bwMode="auto">
            <a:xfrm>
              <a:off x="1537" y="2274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4" name="Rectangle 60"/>
            <p:cNvSpPr>
              <a:spLocks noChangeArrowheads="1"/>
            </p:cNvSpPr>
            <p:nvPr/>
          </p:nvSpPr>
          <p:spPr bwMode="auto">
            <a:xfrm>
              <a:off x="1651" y="2274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5" name="Rectangle 61"/>
            <p:cNvSpPr>
              <a:spLocks noChangeArrowheads="1"/>
            </p:cNvSpPr>
            <p:nvPr/>
          </p:nvSpPr>
          <p:spPr bwMode="auto">
            <a:xfrm>
              <a:off x="1766" y="2274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6" name="Rectangle 62"/>
            <p:cNvSpPr>
              <a:spLocks noChangeArrowheads="1"/>
            </p:cNvSpPr>
            <p:nvPr/>
          </p:nvSpPr>
          <p:spPr bwMode="auto">
            <a:xfrm>
              <a:off x="274" y="2401"/>
              <a:ext cx="175" cy="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Age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7" name="Rectangle 63"/>
            <p:cNvSpPr>
              <a:spLocks noChangeArrowheads="1"/>
            </p:cNvSpPr>
            <p:nvPr/>
          </p:nvSpPr>
          <p:spPr bwMode="auto">
            <a:xfrm>
              <a:off x="504" y="2401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8" name="Rectangle 64"/>
            <p:cNvSpPr>
              <a:spLocks noChangeArrowheads="1"/>
            </p:cNvSpPr>
            <p:nvPr/>
          </p:nvSpPr>
          <p:spPr bwMode="auto">
            <a:xfrm>
              <a:off x="733" y="240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9" name="Rectangle 65"/>
            <p:cNvSpPr>
              <a:spLocks noChangeArrowheads="1"/>
            </p:cNvSpPr>
            <p:nvPr/>
          </p:nvSpPr>
          <p:spPr bwMode="auto">
            <a:xfrm>
              <a:off x="848" y="240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0" name="Rectangle 66"/>
            <p:cNvSpPr>
              <a:spLocks noChangeArrowheads="1"/>
            </p:cNvSpPr>
            <p:nvPr/>
          </p:nvSpPr>
          <p:spPr bwMode="auto">
            <a:xfrm>
              <a:off x="963" y="240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1" name="Rectangle 67"/>
            <p:cNvSpPr>
              <a:spLocks noChangeArrowheads="1"/>
            </p:cNvSpPr>
            <p:nvPr/>
          </p:nvSpPr>
          <p:spPr bwMode="auto">
            <a:xfrm>
              <a:off x="1078" y="240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2" name="Rectangle 68"/>
            <p:cNvSpPr>
              <a:spLocks noChangeArrowheads="1"/>
            </p:cNvSpPr>
            <p:nvPr/>
          </p:nvSpPr>
          <p:spPr bwMode="auto">
            <a:xfrm>
              <a:off x="1192" y="240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3" name="Rectangle 69"/>
            <p:cNvSpPr>
              <a:spLocks noChangeArrowheads="1"/>
            </p:cNvSpPr>
            <p:nvPr/>
          </p:nvSpPr>
          <p:spPr bwMode="auto">
            <a:xfrm>
              <a:off x="1307" y="240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4" name="Rectangle 70"/>
            <p:cNvSpPr>
              <a:spLocks noChangeArrowheads="1"/>
            </p:cNvSpPr>
            <p:nvPr/>
          </p:nvSpPr>
          <p:spPr bwMode="auto">
            <a:xfrm>
              <a:off x="1422" y="240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5" name="Rectangle 71"/>
            <p:cNvSpPr>
              <a:spLocks noChangeArrowheads="1"/>
            </p:cNvSpPr>
            <p:nvPr/>
          </p:nvSpPr>
          <p:spPr bwMode="auto">
            <a:xfrm>
              <a:off x="1537" y="240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6" name="Rectangle 72"/>
            <p:cNvSpPr>
              <a:spLocks noChangeArrowheads="1"/>
            </p:cNvSpPr>
            <p:nvPr/>
          </p:nvSpPr>
          <p:spPr bwMode="auto">
            <a:xfrm>
              <a:off x="1651" y="240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7" name="Rectangle 73"/>
            <p:cNvSpPr>
              <a:spLocks noChangeArrowheads="1"/>
            </p:cNvSpPr>
            <p:nvPr/>
          </p:nvSpPr>
          <p:spPr bwMode="auto">
            <a:xfrm>
              <a:off x="1766" y="240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8" name="Rectangle 74"/>
            <p:cNvSpPr>
              <a:spLocks noChangeArrowheads="1"/>
            </p:cNvSpPr>
            <p:nvPr/>
          </p:nvSpPr>
          <p:spPr bwMode="auto">
            <a:xfrm>
              <a:off x="504" y="2528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9" name="Rectangle 75"/>
            <p:cNvSpPr>
              <a:spLocks noChangeArrowheads="1"/>
            </p:cNvSpPr>
            <p:nvPr/>
          </p:nvSpPr>
          <p:spPr bwMode="auto">
            <a:xfrm>
              <a:off x="733" y="2528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0" name="Rectangle 76"/>
            <p:cNvSpPr>
              <a:spLocks noChangeArrowheads="1"/>
            </p:cNvSpPr>
            <p:nvPr/>
          </p:nvSpPr>
          <p:spPr bwMode="auto">
            <a:xfrm>
              <a:off x="848" y="2528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1" name="Rectangle 77"/>
            <p:cNvSpPr>
              <a:spLocks noChangeArrowheads="1"/>
            </p:cNvSpPr>
            <p:nvPr/>
          </p:nvSpPr>
          <p:spPr bwMode="auto">
            <a:xfrm>
              <a:off x="963" y="2528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2" name="Rectangle 78"/>
            <p:cNvSpPr>
              <a:spLocks noChangeArrowheads="1"/>
            </p:cNvSpPr>
            <p:nvPr/>
          </p:nvSpPr>
          <p:spPr bwMode="auto">
            <a:xfrm>
              <a:off x="1078" y="2528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3" name="Rectangle 79"/>
            <p:cNvSpPr>
              <a:spLocks noChangeArrowheads="1"/>
            </p:cNvSpPr>
            <p:nvPr/>
          </p:nvSpPr>
          <p:spPr bwMode="auto">
            <a:xfrm>
              <a:off x="1192" y="2528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4" name="Rectangle 80"/>
            <p:cNvSpPr>
              <a:spLocks noChangeArrowheads="1"/>
            </p:cNvSpPr>
            <p:nvPr/>
          </p:nvSpPr>
          <p:spPr bwMode="auto">
            <a:xfrm>
              <a:off x="1307" y="2528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5" name="Rectangle 81"/>
            <p:cNvSpPr>
              <a:spLocks noChangeArrowheads="1"/>
            </p:cNvSpPr>
            <p:nvPr/>
          </p:nvSpPr>
          <p:spPr bwMode="auto">
            <a:xfrm>
              <a:off x="1422" y="2528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6" name="Rectangle 82"/>
            <p:cNvSpPr>
              <a:spLocks noChangeArrowheads="1"/>
            </p:cNvSpPr>
            <p:nvPr/>
          </p:nvSpPr>
          <p:spPr bwMode="auto">
            <a:xfrm>
              <a:off x="1537" y="2528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7" name="Rectangle 83"/>
            <p:cNvSpPr>
              <a:spLocks noChangeArrowheads="1"/>
            </p:cNvSpPr>
            <p:nvPr/>
          </p:nvSpPr>
          <p:spPr bwMode="auto">
            <a:xfrm>
              <a:off x="1651" y="2528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8" name="Rectangle 84"/>
            <p:cNvSpPr>
              <a:spLocks noChangeArrowheads="1"/>
            </p:cNvSpPr>
            <p:nvPr/>
          </p:nvSpPr>
          <p:spPr bwMode="auto">
            <a:xfrm>
              <a:off x="1766" y="2528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9" name="Rectangle 85"/>
            <p:cNvSpPr>
              <a:spLocks noChangeArrowheads="1"/>
            </p:cNvSpPr>
            <p:nvPr/>
          </p:nvSpPr>
          <p:spPr bwMode="auto">
            <a:xfrm>
              <a:off x="504" y="2655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0" name="Rectangle 86"/>
            <p:cNvSpPr>
              <a:spLocks noChangeArrowheads="1"/>
            </p:cNvSpPr>
            <p:nvPr/>
          </p:nvSpPr>
          <p:spPr bwMode="auto">
            <a:xfrm>
              <a:off x="733" y="2655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1" name="Rectangle 87"/>
            <p:cNvSpPr>
              <a:spLocks noChangeArrowheads="1"/>
            </p:cNvSpPr>
            <p:nvPr/>
          </p:nvSpPr>
          <p:spPr bwMode="auto">
            <a:xfrm>
              <a:off x="848" y="2655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2" name="Rectangle 88"/>
            <p:cNvSpPr>
              <a:spLocks noChangeArrowheads="1"/>
            </p:cNvSpPr>
            <p:nvPr/>
          </p:nvSpPr>
          <p:spPr bwMode="auto">
            <a:xfrm>
              <a:off x="963" y="2655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3" name="Rectangle 89"/>
            <p:cNvSpPr>
              <a:spLocks noChangeArrowheads="1"/>
            </p:cNvSpPr>
            <p:nvPr/>
          </p:nvSpPr>
          <p:spPr bwMode="auto">
            <a:xfrm>
              <a:off x="1078" y="2655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4" name="Rectangle 90"/>
            <p:cNvSpPr>
              <a:spLocks noChangeArrowheads="1"/>
            </p:cNvSpPr>
            <p:nvPr/>
          </p:nvSpPr>
          <p:spPr bwMode="auto">
            <a:xfrm>
              <a:off x="1192" y="2655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5" name="Rectangle 91"/>
            <p:cNvSpPr>
              <a:spLocks noChangeArrowheads="1"/>
            </p:cNvSpPr>
            <p:nvPr/>
          </p:nvSpPr>
          <p:spPr bwMode="auto">
            <a:xfrm>
              <a:off x="1307" y="2655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6" name="Rectangle 92"/>
            <p:cNvSpPr>
              <a:spLocks noChangeArrowheads="1"/>
            </p:cNvSpPr>
            <p:nvPr/>
          </p:nvSpPr>
          <p:spPr bwMode="auto">
            <a:xfrm>
              <a:off x="1422" y="2655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7" name="Rectangle 93"/>
            <p:cNvSpPr>
              <a:spLocks noChangeArrowheads="1"/>
            </p:cNvSpPr>
            <p:nvPr/>
          </p:nvSpPr>
          <p:spPr bwMode="auto">
            <a:xfrm>
              <a:off x="1537" y="2655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8" name="Rectangle 94"/>
            <p:cNvSpPr>
              <a:spLocks noChangeArrowheads="1"/>
            </p:cNvSpPr>
            <p:nvPr/>
          </p:nvSpPr>
          <p:spPr bwMode="auto">
            <a:xfrm>
              <a:off x="1651" y="2655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9" name="Rectangle 95"/>
            <p:cNvSpPr>
              <a:spLocks noChangeArrowheads="1"/>
            </p:cNvSpPr>
            <p:nvPr/>
          </p:nvSpPr>
          <p:spPr bwMode="auto">
            <a:xfrm>
              <a:off x="1766" y="2655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0" name="Rectangle 96"/>
            <p:cNvSpPr>
              <a:spLocks noChangeArrowheads="1"/>
            </p:cNvSpPr>
            <p:nvPr/>
          </p:nvSpPr>
          <p:spPr bwMode="auto">
            <a:xfrm>
              <a:off x="504" y="2782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1" name="Rectangle 97"/>
            <p:cNvSpPr>
              <a:spLocks noChangeArrowheads="1"/>
            </p:cNvSpPr>
            <p:nvPr/>
          </p:nvSpPr>
          <p:spPr bwMode="auto">
            <a:xfrm>
              <a:off x="733" y="2782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2" name="Rectangle 98"/>
            <p:cNvSpPr>
              <a:spLocks noChangeArrowheads="1"/>
            </p:cNvSpPr>
            <p:nvPr/>
          </p:nvSpPr>
          <p:spPr bwMode="auto">
            <a:xfrm>
              <a:off x="848" y="2782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3" name="Rectangle 99"/>
            <p:cNvSpPr>
              <a:spLocks noChangeArrowheads="1"/>
            </p:cNvSpPr>
            <p:nvPr/>
          </p:nvSpPr>
          <p:spPr bwMode="auto">
            <a:xfrm>
              <a:off x="963" y="2782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4" name="Rectangle 100"/>
            <p:cNvSpPr>
              <a:spLocks noChangeArrowheads="1"/>
            </p:cNvSpPr>
            <p:nvPr/>
          </p:nvSpPr>
          <p:spPr bwMode="auto">
            <a:xfrm>
              <a:off x="1078" y="2782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5" name="Rectangle 101"/>
            <p:cNvSpPr>
              <a:spLocks noChangeArrowheads="1"/>
            </p:cNvSpPr>
            <p:nvPr/>
          </p:nvSpPr>
          <p:spPr bwMode="auto">
            <a:xfrm>
              <a:off x="1192" y="2782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6" name="Rectangle 102"/>
            <p:cNvSpPr>
              <a:spLocks noChangeArrowheads="1"/>
            </p:cNvSpPr>
            <p:nvPr/>
          </p:nvSpPr>
          <p:spPr bwMode="auto">
            <a:xfrm>
              <a:off x="1307" y="2782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7" name="Rectangle 103"/>
            <p:cNvSpPr>
              <a:spLocks noChangeArrowheads="1"/>
            </p:cNvSpPr>
            <p:nvPr/>
          </p:nvSpPr>
          <p:spPr bwMode="auto">
            <a:xfrm>
              <a:off x="1422" y="2782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8" name="Rectangle 104"/>
            <p:cNvSpPr>
              <a:spLocks noChangeArrowheads="1"/>
            </p:cNvSpPr>
            <p:nvPr/>
          </p:nvSpPr>
          <p:spPr bwMode="auto">
            <a:xfrm>
              <a:off x="1537" y="2782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9" name="Rectangle 105"/>
            <p:cNvSpPr>
              <a:spLocks noChangeArrowheads="1"/>
            </p:cNvSpPr>
            <p:nvPr/>
          </p:nvSpPr>
          <p:spPr bwMode="auto">
            <a:xfrm>
              <a:off x="1651" y="2782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0" name="Rectangle 106"/>
            <p:cNvSpPr>
              <a:spLocks noChangeArrowheads="1"/>
            </p:cNvSpPr>
            <p:nvPr/>
          </p:nvSpPr>
          <p:spPr bwMode="auto">
            <a:xfrm>
              <a:off x="1766" y="2782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1" name="Rectangle 107"/>
            <p:cNvSpPr>
              <a:spLocks noChangeArrowheads="1"/>
            </p:cNvSpPr>
            <p:nvPr/>
          </p:nvSpPr>
          <p:spPr bwMode="auto">
            <a:xfrm>
              <a:off x="504" y="2891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2" name="Rectangle 108"/>
            <p:cNvSpPr>
              <a:spLocks noChangeArrowheads="1"/>
            </p:cNvSpPr>
            <p:nvPr/>
          </p:nvSpPr>
          <p:spPr bwMode="auto">
            <a:xfrm>
              <a:off x="733" y="289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3" name="Rectangle 109"/>
            <p:cNvSpPr>
              <a:spLocks noChangeArrowheads="1"/>
            </p:cNvSpPr>
            <p:nvPr/>
          </p:nvSpPr>
          <p:spPr bwMode="auto">
            <a:xfrm>
              <a:off x="848" y="289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4" name="Rectangle 110"/>
            <p:cNvSpPr>
              <a:spLocks noChangeArrowheads="1"/>
            </p:cNvSpPr>
            <p:nvPr/>
          </p:nvSpPr>
          <p:spPr bwMode="auto">
            <a:xfrm>
              <a:off x="963" y="289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5" name="Rectangle 111"/>
            <p:cNvSpPr>
              <a:spLocks noChangeArrowheads="1"/>
            </p:cNvSpPr>
            <p:nvPr/>
          </p:nvSpPr>
          <p:spPr bwMode="auto">
            <a:xfrm>
              <a:off x="1078" y="289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6" name="Rectangle 112"/>
            <p:cNvSpPr>
              <a:spLocks noChangeArrowheads="1"/>
            </p:cNvSpPr>
            <p:nvPr/>
          </p:nvSpPr>
          <p:spPr bwMode="auto">
            <a:xfrm>
              <a:off x="1192" y="289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7" name="Rectangle 113"/>
            <p:cNvSpPr>
              <a:spLocks noChangeArrowheads="1"/>
            </p:cNvSpPr>
            <p:nvPr/>
          </p:nvSpPr>
          <p:spPr bwMode="auto">
            <a:xfrm>
              <a:off x="1307" y="289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8" name="Rectangle 114"/>
            <p:cNvSpPr>
              <a:spLocks noChangeArrowheads="1"/>
            </p:cNvSpPr>
            <p:nvPr/>
          </p:nvSpPr>
          <p:spPr bwMode="auto">
            <a:xfrm>
              <a:off x="1422" y="289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9" name="Rectangle 115"/>
            <p:cNvSpPr>
              <a:spLocks noChangeArrowheads="1"/>
            </p:cNvSpPr>
            <p:nvPr/>
          </p:nvSpPr>
          <p:spPr bwMode="auto">
            <a:xfrm>
              <a:off x="1537" y="289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0" name="Rectangle 116"/>
            <p:cNvSpPr>
              <a:spLocks noChangeArrowheads="1"/>
            </p:cNvSpPr>
            <p:nvPr/>
          </p:nvSpPr>
          <p:spPr bwMode="auto">
            <a:xfrm>
              <a:off x="1651" y="289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1" name="Rectangle 117"/>
            <p:cNvSpPr>
              <a:spLocks noChangeArrowheads="1"/>
            </p:cNvSpPr>
            <p:nvPr/>
          </p:nvSpPr>
          <p:spPr bwMode="auto">
            <a:xfrm>
              <a:off x="1766" y="2891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2" name="Rectangle 118"/>
            <p:cNvSpPr>
              <a:spLocks noChangeArrowheads="1"/>
            </p:cNvSpPr>
            <p:nvPr/>
          </p:nvSpPr>
          <p:spPr bwMode="auto">
            <a:xfrm>
              <a:off x="504" y="2993"/>
              <a:ext cx="97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b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3" name="Rectangle 119"/>
            <p:cNvSpPr>
              <a:spLocks noChangeArrowheads="1"/>
            </p:cNvSpPr>
            <p:nvPr/>
          </p:nvSpPr>
          <p:spPr bwMode="auto">
            <a:xfrm>
              <a:off x="733" y="2993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4" name="Rectangle 120"/>
            <p:cNvSpPr>
              <a:spLocks noChangeArrowheads="1"/>
            </p:cNvSpPr>
            <p:nvPr/>
          </p:nvSpPr>
          <p:spPr bwMode="auto">
            <a:xfrm>
              <a:off x="848" y="2993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5" name="Rectangle 121"/>
            <p:cNvSpPr>
              <a:spLocks noChangeArrowheads="1"/>
            </p:cNvSpPr>
            <p:nvPr/>
          </p:nvSpPr>
          <p:spPr bwMode="auto">
            <a:xfrm>
              <a:off x="963" y="2993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6" name="Rectangle 122"/>
            <p:cNvSpPr>
              <a:spLocks noChangeArrowheads="1"/>
            </p:cNvSpPr>
            <p:nvPr/>
          </p:nvSpPr>
          <p:spPr bwMode="auto">
            <a:xfrm>
              <a:off x="1078" y="2993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7" name="Rectangle 123"/>
            <p:cNvSpPr>
              <a:spLocks noChangeArrowheads="1"/>
            </p:cNvSpPr>
            <p:nvPr/>
          </p:nvSpPr>
          <p:spPr bwMode="auto">
            <a:xfrm>
              <a:off x="1192" y="2993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8" name="Rectangle 124"/>
            <p:cNvSpPr>
              <a:spLocks noChangeArrowheads="1"/>
            </p:cNvSpPr>
            <p:nvPr/>
          </p:nvSpPr>
          <p:spPr bwMode="auto">
            <a:xfrm>
              <a:off x="1307" y="2993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9" name="Rectangle 125"/>
            <p:cNvSpPr>
              <a:spLocks noChangeArrowheads="1"/>
            </p:cNvSpPr>
            <p:nvPr/>
          </p:nvSpPr>
          <p:spPr bwMode="auto">
            <a:xfrm>
              <a:off x="1422" y="2993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0" name="Rectangle 126"/>
            <p:cNvSpPr>
              <a:spLocks noChangeArrowheads="1"/>
            </p:cNvSpPr>
            <p:nvPr/>
          </p:nvSpPr>
          <p:spPr bwMode="auto">
            <a:xfrm>
              <a:off x="1537" y="2993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1" name="Rectangle 127"/>
            <p:cNvSpPr>
              <a:spLocks noChangeArrowheads="1"/>
            </p:cNvSpPr>
            <p:nvPr/>
          </p:nvSpPr>
          <p:spPr bwMode="auto">
            <a:xfrm>
              <a:off x="1651" y="2993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2" name="Rectangle 128"/>
            <p:cNvSpPr>
              <a:spLocks noChangeArrowheads="1"/>
            </p:cNvSpPr>
            <p:nvPr/>
          </p:nvSpPr>
          <p:spPr bwMode="auto">
            <a:xfrm>
              <a:off x="1766" y="2993"/>
              <a:ext cx="91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  <a:cs typeface="Arial" pitchFamily="34" charset="0"/>
                </a:rPr>
                <a:t>-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t="11566"/>
          <a:stretch>
            <a:fillRect/>
          </a:stretch>
        </p:blipFill>
        <p:spPr bwMode="auto">
          <a:xfrm>
            <a:off x="3352800" y="2514600"/>
            <a:ext cx="5493376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5763" y="1428750"/>
            <a:ext cx="8375650" cy="4511675"/>
          </a:xfrm>
          <a:prstGeom prst="rect">
            <a:avLst/>
          </a:prstGeom>
        </p:spPr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Imbalances within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cells exists – suggesting some form of interaction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E65032"/>
              </a:buClr>
              <a:buSzPct val="60000"/>
              <a:buFont typeface="Wingdings" pitchFamily="2" charset="2"/>
              <a:buChar char="l"/>
              <a:tabLst/>
              <a:defRPr/>
            </a:pPr>
            <a:endParaRPr kumimoji="0" lang="en-GB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0"/>
            <a:ext cx="5943600" cy="350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Abstract Circles Master">
  <a:themeElements>
    <a:clrScheme name="5_Abstract Circles Master 1">
      <a:dk1>
        <a:srgbClr val="000000"/>
      </a:dk1>
      <a:lt1>
        <a:srgbClr val="FFFFFF"/>
      </a:lt1>
      <a:dk2>
        <a:srgbClr val="A00050"/>
      </a:dk2>
      <a:lt2>
        <a:srgbClr val="FFDA65"/>
      </a:lt2>
      <a:accent1>
        <a:srgbClr val="EBAF00"/>
      </a:accent1>
      <a:accent2>
        <a:srgbClr val="E65032"/>
      </a:accent2>
      <a:accent3>
        <a:srgbClr val="FFFFFF"/>
      </a:accent3>
      <a:accent4>
        <a:srgbClr val="000000"/>
      </a:accent4>
      <a:accent5>
        <a:srgbClr val="F3D4AA"/>
      </a:accent5>
      <a:accent6>
        <a:srgbClr val="D0482C"/>
      </a:accent6>
      <a:hlink>
        <a:srgbClr val="999999"/>
      </a:hlink>
      <a:folHlink>
        <a:srgbClr val="EA745C"/>
      </a:folHlink>
    </a:clrScheme>
    <a:fontScheme name="5_Abstract Circles 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5_Abstract Circles Master 1">
        <a:dk1>
          <a:srgbClr val="000000"/>
        </a:dk1>
        <a:lt1>
          <a:srgbClr val="FFFFFF"/>
        </a:lt1>
        <a:dk2>
          <a:srgbClr val="A00050"/>
        </a:dk2>
        <a:lt2>
          <a:srgbClr val="FFDA65"/>
        </a:lt2>
        <a:accent1>
          <a:srgbClr val="EBAF00"/>
        </a:accent1>
        <a:accent2>
          <a:srgbClr val="E65032"/>
        </a:accent2>
        <a:accent3>
          <a:srgbClr val="FFFFFF"/>
        </a:accent3>
        <a:accent4>
          <a:srgbClr val="000000"/>
        </a:accent4>
        <a:accent5>
          <a:srgbClr val="F3D4AA"/>
        </a:accent5>
        <a:accent6>
          <a:srgbClr val="D0482C"/>
        </a:accent6>
        <a:hlink>
          <a:srgbClr val="999999"/>
        </a:hlink>
        <a:folHlink>
          <a:srgbClr val="EA74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Abstract Circles Master 2">
        <a:dk1>
          <a:srgbClr val="000000"/>
        </a:dk1>
        <a:lt1>
          <a:srgbClr val="FFFFFF"/>
        </a:lt1>
        <a:dk2>
          <a:srgbClr val="A00050"/>
        </a:dk2>
        <a:lt2>
          <a:srgbClr val="D6D966"/>
        </a:lt2>
        <a:accent1>
          <a:srgbClr val="00B4AF"/>
        </a:accent1>
        <a:accent2>
          <a:srgbClr val="B4BE00"/>
        </a:accent2>
        <a:accent3>
          <a:srgbClr val="FFFFFF"/>
        </a:accent3>
        <a:accent4>
          <a:srgbClr val="000000"/>
        </a:accent4>
        <a:accent5>
          <a:srgbClr val="AAD6D4"/>
        </a:accent5>
        <a:accent6>
          <a:srgbClr val="A3AC00"/>
        </a:accent6>
        <a:hlink>
          <a:srgbClr val="999999"/>
        </a:hlink>
        <a:folHlink>
          <a:srgbClr val="9CE0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Abstract Circles Master 3">
        <a:dk1>
          <a:srgbClr val="000000"/>
        </a:dk1>
        <a:lt1>
          <a:srgbClr val="FFFFFF"/>
        </a:lt1>
        <a:dk2>
          <a:srgbClr val="E65032"/>
        </a:dk2>
        <a:lt2>
          <a:srgbClr val="D6D966"/>
        </a:lt2>
        <a:accent1>
          <a:srgbClr val="A00050"/>
        </a:accent1>
        <a:accent2>
          <a:srgbClr val="B4BE00"/>
        </a:accent2>
        <a:accent3>
          <a:srgbClr val="FFFFFF"/>
        </a:accent3>
        <a:accent4>
          <a:srgbClr val="000000"/>
        </a:accent4>
        <a:accent5>
          <a:srgbClr val="CDAAB3"/>
        </a:accent5>
        <a:accent6>
          <a:srgbClr val="A3AC00"/>
        </a:accent6>
        <a:hlink>
          <a:srgbClr val="999999"/>
        </a:hlink>
        <a:folHlink>
          <a:srgbClr val="BE4A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7_Transition Slide Master">
  <a:themeElements>
    <a:clrScheme name="7_Transition Slide Master 1">
      <a:dk1>
        <a:srgbClr val="000000"/>
      </a:dk1>
      <a:lt1>
        <a:srgbClr val="FFFFFF"/>
      </a:lt1>
      <a:dk2>
        <a:srgbClr val="A00050"/>
      </a:dk2>
      <a:lt2>
        <a:srgbClr val="FFDA65"/>
      </a:lt2>
      <a:accent1>
        <a:srgbClr val="EBAF00"/>
      </a:accent1>
      <a:accent2>
        <a:srgbClr val="E65032"/>
      </a:accent2>
      <a:accent3>
        <a:srgbClr val="FFFFFF"/>
      </a:accent3>
      <a:accent4>
        <a:srgbClr val="000000"/>
      </a:accent4>
      <a:accent5>
        <a:srgbClr val="F3D4AA"/>
      </a:accent5>
      <a:accent6>
        <a:srgbClr val="D0482C"/>
      </a:accent6>
      <a:hlink>
        <a:srgbClr val="999999"/>
      </a:hlink>
      <a:folHlink>
        <a:srgbClr val="EA745C"/>
      </a:folHlink>
    </a:clrScheme>
    <a:fontScheme name="7_Transition Slide 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7_Transition Slide Master 1">
        <a:dk1>
          <a:srgbClr val="000000"/>
        </a:dk1>
        <a:lt1>
          <a:srgbClr val="FFFFFF"/>
        </a:lt1>
        <a:dk2>
          <a:srgbClr val="A00050"/>
        </a:dk2>
        <a:lt2>
          <a:srgbClr val="FFDA65"/>
        </a:lt2>
        <a:accent1>
          <a:srgbClr val="EBAF00"/>
        </a:accent1>
        <a:accent2>
          <a:srgbClr val="E65032"/>
        </a:accent2>
        <a:accent3>
          <a:srgbClr val="FFFFFF"/>
        </a:accent3>
        <a:accent4>
          <a:srgbClr val="000000"/>
        </a:accent4>
        <a:accent5>
          <a:srgbClr val="F3D4AA"/>
        </a:accent5>
        <a:accent6>
          <a:srgbClr val="D0482C"/>
        </a:accent6>
        <a:hlink>
          <a:srgbClr val="999999"/>
        </a:hlink>
        <a:folHlink>
          <a:srgbClr val="EA74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Transition Slide Master 2">
        <a:dk1>
          <a:srgbClr val="000000"/>
        </a:dk1>
        <a:lt1>
          <a:srgbClr val="FFFFFF"/>
        </a:lt1>
        <a:dk2>
          <a:srgbClr val="A00050"/>
        </a:dk2>
        <a:lt2>
          <a:srgbClr val="D6D966"/>
        </a:lt2>
        <a:accent1>
          <a:srgbClr val="00B4AF"/>
        </a:accent1>
        <a:accent2>
          <a:srgbClr val="B4BE00"/>
        </a:accent2>
        <a:accent3>
          <a:srgbClr val="FFFFFF"/>
        </a:accent3>
        <a:accent4>
          <a:srgbClr val="000000"/>
        </a:accent4>
        <a:accent5>
          <a:srgbClr val="AAD6D4"/>
        </a:accent5>
        <a:accent6>
          <a:srgbClr val="A3AC00"/>
        </a:accent6>
        <a:hlink>
          <a:srgbClr val="999999"/>
        </a:hlink>
        <a:folHlink>
          <a:srgbClr val="9CE0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Transition Slide Master 3">
        <a:dk1>
          <a:srgbClr val="000000"/>
        </a:dk1>
        <a:lt1>
          <a:srgbClr val="FFFFFF"/>
        </a:lt1>
        <a:dk2>
          <a:srgbClr val="E65032"/>
        </a:dk2>
        <a:lt2>
          <a:srgbClr val="D6D966"/>
        </a:lt2>
        <a:accent1>
          <a:srgbClr val="A00050"/>
        </a:accent1>
        <a:accent2>
          <a:srgbClr val="B4BE00"/>
        </a:accent2>
        <a:accent3>
          <a:srgbClr val="FFFFFF"/>
        </a:accent3>
        <a:accent4>
          <a:srgbClr val="000000"/>
        </a:accent4>
        <a:accent5>
          <a:srgbClr val="CDAAB3"/>
        </a:accent5>
        <a:accent6>
          <a:srgbClr val="A3AC00"/>
        </a:accent6>
        <a:hlink>
          <a:srgbClr val="999999"/>
        </a:hlink>
        <a:folHlink>
          <a:srgbClr val="BE4A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II8 SG - Intelligent Use of Competitive Analysis</Template>
  <TotalTime>766</TotalTime>
  <Words>1516</Words>
  <Application>Microsoft Office PowerPoint</Application>
  <PresentationFormat>On-screen Show (4:3)</PresentationFormat>
  <Paragraphs>750</Paragraphs>
  <Slides>33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5_Abstract Circles Master</vt:lpstr>
      <vt:lpstr>7_Transition Slide Master</vt:lpstr>
      <vt:lpstr>Southwest Actuarial Forum</vt:lpstr>
      <vt:lpstr>Agenda</vt:lpstr>
      <vt:lpstr>Background</vt:lpstr>
      <vt:lpstr>Background</vt:lpstr>
      <vt:lpstr>Interactions</vt:lpstr>
      <vt:lpstr>Background</vt:lpstr>
      <vt:lpstr>Background</vt:lpstr>
      <vt:lpstr>Interactions</vt:lpstr>
      <vt:lpstr>Interactions</vt:lpstr>
      <vt:lpstr>Interactions</vt:lpstr>
      <vt:lpstr>Interactions</vt:lpstr>
      <vt:lpstr>Interaction</vt:lpstr>
      <vt:lpstr>Interaction</vt:lpstr>
      <vt:lpstr>Interactions</vt:lpstr>
      <vt:lpstr>Saddles</vt:lpstr>
      <vt:lpstr>Saddles</vt:lpstr>
      <vt:lpstr>Saddles</vt:lpstr>
      <vt:lpstr>Saddles</vt:lpstr>
      <vt:lpstr>Saddles</vt:lpstr>
      <vt:lpstr>Saddles</vt:lpstr>
      <vt:lpstr>Saddles</vt:lpstr>
      <vt:lpstr>Saddles</vt:lpstr>
      <vt:lpstr>Saddles</vt:lpstr>
      <vt:lpstr>Saddles</vt:lpstr>
      <vt:lpstr>Saddles</vt:lpstr>
      <vt:lpstr>Saddles</vt:lpstr>
      <vt:lpstr>Saddles</vt:lpstr>
      <vt:lpstr>Saddles</vt:lpstr>
      <vt:lpstr>Saddles</vt:lpstr>
      <vt:lpstr>Validation</vt:lpstr>
      <vt:lpstr>Validation</vt:lpstr>
      <vt:lpstr>Validation</vt:lpstr>
      <vt:lpstr>Conclusion</vt:lpstr>
    </vt:vector>
  </TitlesOfParts>
  <Company>EMB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Serhat Guven</dc:creator>
  <cp:lastModifiedBy>Serhat Guven</cp:lastModifiedBy>
  <cp:revision>95</cp:revision>
  <dcterms:created xsi:type="dcterms:W3CDTF">2011-03-25T13:32:49Z</dcterms:created>
  <dcterms:modified xsi:type="dcterms:W3CDTF">2011-06-09T19:40:51Z</dcterms:modified>
</cp:coreProperties>
</file>