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318" r:id="rId3"/>
    <p:sldId id="342" r:id="rId4"/>
    <p:sldId id="330" r:id="rId5"/>
    <p:sldId id="329" r:id="rId6"/>
    <p:sldId id="331" r:id="rId7"/>
    <p:sldId id="333" r:id="rId8"/>
    <p:sldId id="344" r:id="rId9"/>
    <p:sldId id="325" r:id="rId10"/>
    <p:sldId id="343" r:id="rId11"/>
    <p:sldId id="326" r:id="rId12"/>
    <p:sldId id="337" r:id="rId13"/>
    <p:sldId id="334" r:id="rId14"/>
    <p:sldId id="327" r:id="rId15"/>
    <p:sldId id="335" r:id="rId16"/>
    <p:sldId id="338" r:id="rId17"/>
    <p:sldId id="339" r:id="rId18"/>
    <p:sldId id="340" r:id="rId19"/>
    <p:sldId id="34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02" autoAdjust="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8183E-E9B8-EE4A-802D-50BFCC1CC6E7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F607B-8C2F-F64F-A5AF-C5562DA23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6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607B-8C2F-F64F-A5AF-C5562DA233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7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607B-8C2F-F64F-A5AF-C5562DA233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7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de-yellow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2166"/>
          </a:xfrm>
          <a:prstGeom prst="rect">
            <a:avLst/>
          </a:prstGeom>
        </p:spPr>
      </p:pic>
      <p:pic>
        <p:nvPicPr>
          <p:cNvPr id="12" name="Picture 11" descr="speechbubbles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594" y="1446987"/>
            <a:ext cx="7145134" cy="512729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799" y="3966383"/>
            <a:ext cx="5503863" cy="15320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spc="300">
                <a:solidFill>
                  <a:srgbClr val="3643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1898211"/>
            <a:ext cx="5503862" cy="191265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400">
                <a:solidFill>
                  <a:srgbClr val="F280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 descr="Untitled-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" y="-2082949"/>
            <a:ext cx="5299364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28800" y="6212938"/>
            <a:ext cx="5503863" cy="6324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 Titl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2413" cy="6318474"/>
          </a:xfrm>
          <a:prstGeom prst="rect">
            <a:avLst/>
          </a:prstGeom>
          <a:solidFill>
            <a:srgbClr val="36434C"/>
          </a:solidFill>
          <a:ln>
            <a:noFill/>
          </a:ln>
          <a:effectLst/>
          <a:scene3d>
            <a:camera prst="orthographicFront"/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6434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98485"/>
            <a:ext cx="3962400" cy="62179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1" y="1198485"/>
            <a:ext cx="4193222" cy="62179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0"/>
            <a:ext cx="8551863" cy="115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304799" y="1888270"/>
            <a:ext cx="3962401" cy="413152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888271"/>
            <a:ext cx="4193222" cy="413152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4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H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0999" y="4603445"/>
            <a:ext cx="8475663" cy="11540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80999" y="5757138"/>
            <a:ext cx="8475663" cy="4492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80999" y="264893"/>
            <a:ext cx="8475664" cy="4238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5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G V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9" y="1883664"/>
            <a:ext cx="4056063" cy="2176272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599" y="4114800"/>
            <a:ext cx="4056064" cy="4828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1"/>
          <p:cNvSpPr txBox="1">
            <a:spLocks/>
          </p:cNvSpPr>
          <p:nvPr/>
        </p:nvSpPr>
        <p:spPr>
          <a:xfrm>
            <a:off x="7704667" y="6438739"/>
            <a:ext cx="1289134" cy="306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F92670-2614-6E4B-8438-B4868E81CD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0999" y="0"/>
            <a:ext cx="4137025" cy="61722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echbubble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89576"/>
            <a:ext cx="2785933" cy="2152766"/>
          </a:xfrm>
          <a:prstGeom prst="rect">
            <a:avLst/>
          </a:prstGeom>
        </p:spPr>
      </p:pic>
      <p:pic>
        <p:nvPicPr>
          <p:cNvPr id="5" name="Picture 4" descr="speechbubbles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5029200" cy="3886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914400"/>
            <a:ext cx="4239979" cy="2505835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buFont typeface="Arial"/>
              <a:buNone/>
              <a:defRPr b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defRPr>
            </a:lvl1pPr>
            <a:lvl2pPr marL="32004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2pPr>
            <a:lvl3pPr marL="50292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3pPr>
            <a:lvl4pPr marL="73152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4pPr>
            <a:lvl5pPr marL="96012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4"/>
          </p:nvPr>
        </p:nvSpPr>
        <p:spPr>
          <a:xfrm>
            <a:off x="6356962" y="3454598"/>
            <a:ext cx="2190033" cy="12446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solidFill>
                  <a:srgbClr val="FFFFFF"/>
                </a:solidFill>
                <a:latin typeface="Calibri"/>
                <a:cs typeface="Calibri"/>
              </a:defRPr>
            </a:lvl1pPr>
            <a:lvl2pPr>
              <a:defRPr sz="5400" b="1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5400" b="1">
                <a:solidFill>
                  <a:srgbClr val="FFFFFF"/>
                </a:solidFill>
                <a:latin typeface="Calibri"/>
                <a:cs typeface="Calibri"/>
              </a:defRPr>
            </a:lvl3pPr>
            <a:lvl4pPr>
              <a:defRPr sz="5400" b="1">
                <a:solidFill>
                  <a:srgbClr val="FFFFFF"/>
                </a:solidFill>
                <a:latin typeface="Calibri"/>
                <a:cs typeface="Calibri"/>
              </a:defRPr>
            </a:lvl4pPr>
            <a:lvl5pPr>
              <a:defRPr sz="5400" b="1">
                <a:solidFill>
                  <a:srgbClr val="FFFFFF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999" y="4626818"/>
            <a:ext cx="8475663" cy="11540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80999" y="5780511"/>
            <a:ext cx="8475663" cy="44926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92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67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" y="1484496"/>
            <a:ext cx="7035756" cy="34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99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/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de-yellow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2166"/>
          </a:xfrm>
          <a:prstGeom prst="rect">
            <a:avLst/>
          </a:prstGeom>
        </p:spPr>
      </p:pic>
      <p:pic>
        <p:nvPicPr>
          <p:cNvPr id="5" name="Picture 4" descr="speechbubbles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594" y="1446987"/>
            <a:ext cx="7145134" cy="5127294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799" y="3966384"/>
            <a:ext cx="5503863" cy="80866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spc="300">
                <a:solidFill>
                  <a:srgbClr val="3643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28801" y="1898211"/>
            <a:ext cx="5503862" cy="191265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400">
                <a:solidFill>
                  <a:srgbClr val="F280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Untitled-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" y="-2082949"/>
            <a:ext cx="5299364" cy="6858000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67705"/>
            <a:ext cx="5503863" cy="6324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Contact Me: </a:t>
            </a:r>
          </a:p>
        </p:txBody>
      </p:sp>
    </p:spTree>
    <p:extLst>
      <p:ext uri="{BB962C8B-B14F-4D97-AF65-F5344CB8AC3E}">
        <p14:creationId xmlns:p14="http://schemas.microsoft.com/office/powerpoint/2010/main" val="287495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/ Contact -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" y="-2082949"/>
            <a:ext cx="5299364" cy="685800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799" y="3966384"/>
            <a:ext cx="5503863" cy="44174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spc="300">
                <a:solidFill>
                  <a:srgbClr val="3643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28801" y="2580967"/>
            <a:ext cx="5503862" cy="1229893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400">
                <a:solidFill>
                  <a:srgbClr val="F280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551494"/>
            <a:ext cx="5503863" cy="6324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Contact Me: </a:t>
            </a:r>
          </a:p>
        </p:txBody>
      </p:sp>
    </p:spTree>
    <p:extLst>
      <p:ext uri="{BB962C8B-B14F-4D97-AF65-F5344CB8AC3E}">
        <p14:creationId xmlns:p14="http://schemas.microsoft.com/office/powerpoint/2010/main" val="4023503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371600"/>
            <a:ext cx="38481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371600"/>
            <a:ext cx="38481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770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2011 OneBeacon Insurance Group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83613" y="6472238"/>
            <a:ext cx="407987" cy="233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7432A3-68D0-4C89-B83B-2D4EA2DE6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74554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05800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481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371600"/>
            <a:ext cx="38481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4770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2011 OneBeacon Insurance Group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83613" y="6472238"/>
            <a:ext cx="407987" cy="233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5F43E8-7EAE-488C-907C-5167B5181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11070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le -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" y="-2082949"/>
            <a:ext cx="5299364" cy="6858000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799" y="3966383"/>
            <a:ext cx="5503863" cy="15320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 spc="300">
                <a:solidFill>
                  <a:srgbClr val="3643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8801" y="1898211"/>
            <a:ext cx="5503862" cy="191265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400">
                <a:solidFill>
                  <a:srgbClr val="F280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28800" y="5607326"/>
            <a:ext cx="5503863" cy="63242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589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76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FDF8-BA5C-4B13-9101-D7038194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30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E802B-FCF0-4A73-8B7A-22B267E3A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22848"/>
            <a:ext cx="8551862" cy="4820752"/>
          </a:xfrm>
        </p:spPr>
        <p:txBody>
          <a:bodyPr/>
          <a:lstStyle>
            <a:lvl3pPr>
              <a:defRPr sz="1800">
                <a:solidFill>
                  <a:srgbClr val="40404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541867"/>
            <a:ext cx="8551862" cy="532553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1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Content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de-yellow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5588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304801" y="0"/>
            <a:ext cx="8551862" cy="1284692"/>
          </a:xfrm>
        </p:spPr>
        <p:txBody>
          <a:bodyPr/>
          <a:lstStyle>
            <a:lvl1pPr>
              <a:defRPr>
                <a:solidFill>
                  <a:srgbClr val="43464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04799" y="1379942"/>
            <a:ext cx="8551863" cy="456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662940" indent="-342900">
              <a:buClr>
                <a:schemeClr val="bg1"/>
              </a:buClr>
              <a:buFont typeface="Wingdings" charset="2"/>
              <a:buChar char="§"/>
              <a:defRPr/>
            </a:lvl2pPr>
            <a:lvl3pPr marL="788670" indent="-285750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017270" indent="-285750">
              <a:lnSpc>
                <a:spcPct val="110000"/>
              </a:lnSpc>
              <a:buClr>
                <a:schemeClr val="bg1"/>
              </a:buClr>
              <a:buFont typeface="Wingdings" charset="2"/>
              <a:buChar char="§"/>
              <a:defRPr>
                <a:solidFill>
                  <a:srgbClr val="434649"/>
                </a:solidFill>
              </a:defRPr>
            </a:lvl4pPr>
            <a:lvl5pPr>
              <a:lnSpc>
                <a:spcPct val="120000"/>
              </a:lnSpc>
              <a:buClr>
                <a:schemeClr val="bg1"/>
              </a:buClr>
              <a:defRPr sz="1400"/>
            </a:lvl5pPr>
            <a:lvl6pPr>
              <a:lnSpc>
                <a:spcPct val="140000"/>
              </a:lnSpc>
              <a:buClr>
                <a:schemeClr val="bg1"/>
              </a:buClr>
              <a:defRPr>
                <a:solidFill>
                  <a:srgbClr val="434649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2"/>
            <a:endParaRPr lang="en-US" dirty="0" smtClean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7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 Content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2413" cy="6318474"/>
          </a:xfrm>
          <a:prstGeom prst="rect">
            <a:avLst/>
          </a:prstGeom>
          <a:solidFill>
            <a:srgbClr val="36434C"/>
          </a:solidFill>
          <a:ln>
            <a:noFill/>
          </a:ln>
          <a:effectLst/>
          <a:scene3d>
            <a:camera prst="orthographicFront"/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6434C"/>
              </a:solidFill>
            </a:endParaRPr>
          </a:p>
        </p:txBody>
      </p:sp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304801" y="0"/>
            <a:ext cx="8551862" cy="128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304799" y="1379942"/>
            <a:ext cx="8551863" cy="456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 marL="662940" indent="-342900">
              <a:buClr>
                <a:schemeClr val="accent2"/>
              </a:buClr>
              <a:buFont typeface="Wingdings" charset="2"/>
              <a:buChar char="§"/>
              <a:defRPr>
                <a:solidFill>
                  <a:srgbClr val="FFFFFF"/>
                </a:solidFill>
              </a:defRPr>
            </a:lvl2pPr>
            <a:lvl3pPr marL="788670" indent="-285750">
              <a:buClr>
                <a:schemeClr val="accent2"/>
              </a:buClr>
              <a:buFont typeface="Wingdings" charset="2"/>
              <a:buChar char="§"/>
              <a:defRPr>
                <a:solidFill>
                  <a:srgbClr val="FFFFFF"/>
                </a:solidFill>
              </a:defRPr>
            </a:lvl3pPr>
            <a:lvl4pPr marL="1017270" indent="-285750">
              <a:lnSpc>
                <a:spcPct val="110000"/>
              </a:lnSpc>
              <a:buClr>
                <a:schemeClr val="accent2"/>
              </a:buClr>
              <a:buFont typeface="Wingdings" charset="2"/>
              <a:buChar char="§"/>
              <a:defRPr>
                <a:solidFill>
                  <a:srgbClr val="FFFFFF"/>
                </a:solidFill>
              </a:defRPr>
            </a:lvl4pPr>
            <a:lvl5pPr>
              <a:lnSpc>
                <a:spcPct val="120000"/>
              </a:lnSpc>
              <a:buClr>
                <a:schemeClr val="accent2"/>
              </a:buClr>
              <a:defRPr sz="1400">
                <a:solidFill>
                  <a:srgbClr val="FFFFFF"/>
                </a:solidFill>
              </a:defRPr>
            </a:lvl5pPr>
            <a:lvl6pPr>
              <a:lnSpc>
                <a:spcPct val="140000"/>
              </a:lnSpc>
              <a:buClr>
                <a:schemeClr val="accent2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2"/>
            <a:endParaRPr lang="en-US" dirty="0" smtClean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0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1" y="0"/>
            <a:ext cx="8551862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4801" y="1198484"/>
            <a:ext cx="3962399" cy="474511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39" y="1198485"/>
            <a:ext cx="4193223" cy="474511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98485"/>
            <a:ext cx="3962400" cy="62179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9B99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1" y="1198485"/>
            <a:ext cx="4193222" cy="62179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9B99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0"/>
            <a:ext cx="8551863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304799" y="1888270"/>
            <a:ext cx="3962401" cy="413152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888271"/>
            <a:ext cx="4193222" cy="413152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03868" y="6345588"/>
            <a:ext cx="21336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36434C"/>
                </a:solidFill>
              </a:defRPr>
            </a:lvl1pPr>
          </a:lstStyle>
          <a:p>
            <a:r>
              <a:rPr lang="en-US" dirty="0" smtClean="0"/>
              <a:t>| </a:t>
            </a:r>
            <a:fld id="{6A45D0B2-714F-E94F-9E2C-977227ED5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9" y="225845"/>
            <a:ext cx="8551863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1379942"/>
            <a:ext cx="8551863" cy="456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1" y="6330681"/>
            <a:ext cx="9142414" cy="0"/>
          </a:xfrm>
          <a:prstGeom prst="line">
            <a:avLst/>
          </a:prstGeom>
          <a:ln>
            <a:solidFill>
              <a:srgbClr val="FCB6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BIG_logo_horiz_2clr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49" y="6470753"/>
            <a:ext cx="1418614" cy="255695"/>
          </a:xfrm>
          <a:prstGeom prst="rect">
            <a:avLst/>
          </a:prstGeom>
        </p:spPr>
      </p:pic>
      <p:sp>
        <p:nvSpPr>
          <p:cNvPr id="7" name="Slide Number Placeholder 15"/>
          <p:cNvSpPr txBox="1">
            <a:spLocks/>
          </p:cNvSpPr>
          <p:nvPr userDrawn="1"/>
        </p:nvSpPr>
        <p:spPr>
          <a:xfrm>
            <a:off x="304799" y="6330681"/>
            <a:ext cx="3838723" cy="527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71707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36434C"/>
                </a:solidFill>
              </a:rPr>
              <a:t>©2015 : OneBeacon Insurance Group LLC </a:t>
            </a:r>
            <a:endParaRPr lang="en-US" sz="1200" dirty="0">
              <a:solidFill>
                <a:srgbClr val="36434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8287049" y="6461476"/>
            <a:ext cx="564645" cy="25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100000"/>
              </a:lnSpc>
              <a:spcBef>
                <a:spcPct val="0"/>
              </a:spcBef>
              <a:defRPr sz="1700" b="1" kern="1200">
                <a:solidFill>
                  <a:srgbClr val="D8D8D8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rgbClr val="36434C"/>
                </a:solidFill>
              </a:rPr>
              <a:t>| </a:t>
            </a:r>
            <a:fld id="{62A1CECE-76D0-7C44-A194-EEDC4A625C4D}" type="slidenum">
              <a:rPr lang="en-US" b="0" smtClean="0">
                <a:solidFill>
                  <a:srgbClr val="36434C"/>
                </a:solidFill>
              </a:rPr>
              <a:pPr/>
              <a:t>‹#›</a:t>
            </a:fld>
            <a:endParaRPr lang="en-US" b="0" dirty="0">
              <a:solidFill>
                <a:srgbClr val="36434C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95" r:id="rId2"/>
    <p:sldLayoutId id="2147483680" r:id="rId3"/>
    <p:sldLayoutId id="2147483681" r:id="rId4"/>
    <p:sldLayoutId id="2147483689" r:id="rId5"/>
    <p:sldLayoutId id="2147483684" r:id="rId6"/>
    <p:sldLayoutId id="2147483693" r:id="rId7"/>
    <p:sldLayoutId id="2147483682" r:id="rId8"/>
    <p:sldLayoutId id="2147483683" r:id="rId9"/>
    <p:sldLayoutId id="2147483697" r:id="rId10"/>
    <p:sldLayoutId id="2147483690" r:id="rId11"/>
    <p:sldLayoutId id="2147483686" r:id="rId12"/>
    <p:sldLayoutId id="2147483688" r:id="rId13"/>
    <p:sldLayoutId id="2147483692" r:id="rId14"/>
    <p:sldLayoutId id="2147483687" r:id="rId15"/>
    <p:sldLayoutId id="2147483694" r:id="rId16"/>
    <p:sldLayoutId id="2147483696" r:id="rId17"/>
    <p:sldLayoutId id="2147483698" r:id="rId18"/>
    <p:sldLayoutId id="2147483699" r:id="rId19"/>
    <p:sldLayoutId id="2147483701" r:id="rId20"/>
    <p:sldLayoutId id="2147483702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i="0" kern="1200" spc="0">
          <a:solidFill>
            <a:srgbClr val="F58025"/>
          </a:solidFill>
          <a:latin typeface="Calibri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20" marR="0" indent="0" algn="l" defTabSz="914400" rtl="0" eaLnBrk="1" fontAlgn="auto" latinLnBrk="0" hangingPunct="1">
        <a:lnSpc>
          <a:spcPct val="130000"/>
        </a:lnSpc>
        <a:spcBef>
          <a:spcPct val="20000"/>
        </a:spcBef>
        <a:spcAft>
          <a:spcPts val="0"/>
        </a:spcAft>
        <a:buClr>
          <a:schemeClr val="accent2"/>
        </a:buClr>
        <a:buSzTx/>
        <a:buFont typeface="Wingdings" charset="2"/>
        <a:buNone/>
        <a:tabLst/>
        <a:defRPr sz="2400" kern="1200" baseline="0">
          <a:solidFill>
            <a:srgbClr val="434649"/>
          </a:solidFill>
          <a:latin typeface="Calibri"/>
          <a:ea typeface="+mn-ea"/>
          <a:cs typeface="Calibri"/>
        </a:defRPr>
      </a:lvl1pPr>
      <a:lvl2pPr marL="502920" indent="-182880" algn="l" defTabSz="914400" rtl="0" eaLnBrk="1" latinLnBrk="0" hangingPunct="1">
        <a:lnSpc>
          <a:spcPct val="140000"/>
        </a:lnSpc>
        <a:spcBef>
          <a:spcPct val="20000"/>
        </a:spcBef>
        <a:buClr>
          <a:schemeClr val="accent2"/>
        </a:buClr>
        <a:buFont typeface="Wingdings" charset="2"/>
        <a:buChar char="§"/>
        <a:defRPr sz="2000" kern="1200">
          <a:solidFill>
            <a:srgbClr val="434649"/>
          </a:solidFill>
          <a:latin typeface="Calibri"/>
          <a:ea typeface="+mn-ea"/>
          <a:cs typeface="Calibri"/>
        </a:defRPr>
      </a:lvl2pPr>
      <a:lvl3pPr marL="685800" indent="-182880" algn="l" defTabSz="914400" rtl="0" eaLnBrk="1" latinLnBrk="0" hangingPunct="1">
        <a:lnSpc>
          <a:spcPct val="140000"/>
        </a:lnSpc>
        <a:spcBef>
          <a:spcPct val="20000"/>
        </a:spcBef>
        <a:buClr>
          <a:schemeClr val="accent2"/>
        </a:buClr>
        <a:buFont typeface="Wingdings" charset="2"/>
        <a:buChar char="§"/>
        <a:defRPr sz="1600" kern="1200">
          <a:solidFill>
            <a:srgbClr val="434649"/>
          </a:solidFill>
          <a:latin typeface="Arial"/>
          <a:ea typeface="+mn-ea"/>
          <a:cs typeface="Arial"/>
        </a:defRPr>
      </a:lvl3pPr>
      <a:lvl4pPr marL="914400" indent="-182880" algn="l" defTabSz="914400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Font typeface="Wingdings" charset="2"/>
        <a:buChar char="§"/>
        <a:defRPr sz="1600" kern="1200">
          <a:solidFill>
            <a:srgbClr val="434649"/>
          </a:solidFill>
          <a:latin typeface="Calibri"/>
          <a:ea typeface="+mn-ea"/>
          <a:cs typeface="Calibri"/>
        </a:defRPr>
      </a:lvl4pPr>
      <a:lvl5pPr marL="1143000" indent="-182880" algn="l" defTabSz="914400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Font typeface="Wingdings" charset="2"/>
        <a:buChar char="§"/>
        <a:defRPr sz="1400" kern="1200">
          <a:solidFill>
            <a:srgbClr val="434649"/>
          </a:solidFill>
          <a:latin typeface="Calibri"/>
          <a:ea typeface="+mn-ea"/>
          <a:cs typeface="Calibri"/>
        </a:defRPr>
      </a:lvl5pPr>
      <a:lvl6pPr marL="1371600" indent="-182880" algn="l" defTabSz="914400" rtl="0" eaLnBrk="1" latinLnBrk="0" hangingPunct="1">
        <a:lnSpc>
          <a:spcPct val="140000"/>
        </a:lnSpc>
        <a:spcBef>
          <a:spcPct val="200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rgbClr val="434649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799" y="3966383"/>
            <a:ext cx="5503863" cy="659017"/>
          </a:xfrm>
        </p:spPr>
        <p:txBody>
          <a:bodyPr>
            <a:normAutofit/>
          </a:bodyPr>
          <a:lstStyle/>
          <a:p>
            <a:r>
              <a:rPr lang="en-US" sz="2400" cap="all" dirty="0" smtClean="0"/>
              <a:t>Susan </a:t>
            </a:r>
            <a:r>
              <a:rPr lang="en-US" sz="2400" cap="all" dirty="0" err="1" smtClean="0"/>
              <a:t>witcraft</a:t>
            </a:r>
            <a:endParaRPr lang="en-US" sz="2400" cap="all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an Economic Capital Model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05497" y="4788511"/>
            <a:ext cx="5503863" cy="489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 sz="1600" kern="1200" baseline="0">
                <a:solidFill>
                  <a:srgbClr val="434649"/>
                </a:solidFill>
                <a:latin typeface="Calibri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rgbClr val="434649"/>
                </a:solidFill>
                <a:latin typeface="Calibri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600" kern="1200">
                <a:solidFill>
                  <a:srgbClr val="434649"/>
                </a:solidFill>
                <a:latin typeface="Arial"/>
                <a:ea typeface="+mn-ea"/>
                <a:cs typeface="Arial"/>
              </a:defRPr>
            </a:lvl3pPr>
            <a:lvl4pPr marL="914400" indent="-18288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600" kern="1200">
                <a:solidFill>
                  <a:srgbClr val="434649"/>
                </a:solidFill>
                <a:latin typeface="Calibri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400" kern="1200">
                <a:solidFill>
                  <a:srgbClr val="434649"/>
                </a:solidFill>
                <a:latin typeface="Calibri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rgbClr val="434649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F28032"/>
                </a:solidFill>
              </a:rPr>
              <a:t>09.18.2015</a:t>
            </a:r>
            <a:endParaRPr lang="en-US" sz="1800" dirty="0" smtClean="0">
              <a:solidFill>
                <a:srgbClr val="F28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Underwriting: Claim Cost Trend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Model parameters generally assume “expected” claim cost trend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Want to incorporate unexpected claim cost trend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Often modeled by calendar year of payment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Usually relate claim cost trends to inflations from ES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Can be primary source of correlation between investment returns and underwriting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Often difficult to parameterize due to volatility in insurance trends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Therefore have significant subjective component in addition </a:t>
            </a:r>
            <a:r>
              <a:rPr lang="en-US" altLang="en-US" smtClean="0"/>
              <a:t>to statistical </a:t>
            </a:r>
            <a:r>
              <a:rPr lang="en-US" altLang="en-US" dirty="0" smtClean="0"/>
              <a:t>analysis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22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2999"/>
            <a:ext cx="3810000" cy="5069115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Modeled perils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1900" dirty="0" smtClean="0"/>
              <a:t>Need to consider strengths and weaknesses of models relative to business written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1900" dirty="0" smtClean="0"/>
              <a:t>Can use one vendor or blend results from more than one vendor</a:t>
            </a:r>
          </a:p>
          <a:p>
            <a:r>
              <a:rPr lang="en-US" altLang="en-US" dirty="0" smtClean="0"/>
              <a:t>Non (or poorly) modeled perils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Build own model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Create scenarios and assign rough probabilities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Something is often better than nothing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endParaRPr lang="en-US" altLang="en-US" dirty="0" smtClean="0"/>
          </a:p>
          <a:p>
            <a:endParaRPr lang="en-US" altLang="en-US" sz="1600" dirty="0" smtClean="0"/>
          </a:p>
          <a:p>
            <a:pPr marL="1143000" lvl="2" indent="-228600">
              <a:buFontTx/>
              <a:buChar char="•"/>
            </a:pPr>
            <a:endParaRPr lang="en-US" altLang="en-US" sz="1600" dirty="0" smtClean="0"/>
          </a:p>
          <a:p>
            <a:pPr marL="457200" lvl="1" indent="0">
              <a:buFontTx/>
              <a:buChar char="•"/>
            </a:pPr>
            <a:endParaRPr lang="en-US" altLang="en-US" sz="1500" b="0" dirty="0" smtClean="0">
              <a:solidFill>
                <a:srgbClr val="0066CC"/>
              </a:solidFill>
            </a:endParaRPr>
          </a:p>
          <a:p>
            <a:pPr marL="457200" lvl="1" indent="0">
              <a:buFontTx/>
              <a:buChar char="•"/>
            </a:pPr>
            <a:endParaRPr lang="en-US" altLang="en-US" sz="1500" b="0" dirty="0" smtClean="0">
              <a:solidFill>
                <a:srgbClr val="0066CC"/>
              </a:solidFill>
            </a:endParaRPr>
          </a:p>
        </p:txBody>
      </p:sp>
      <p:pic>
        <p:nvPicPr>
          <p:cNvPr id="12293" name="Picture 8" descr="torna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0" y="1143000"/>
            <a:ext cx="3263900" cy="4114800"/>
          </a:xfr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altLang="en-US" dirty="0" smtClean="0"/>
              <a:t>Underwriting: Catastrophes</a:t>
            </a:r>
          </a:p>
        </p:txBody>
      </p:sp>
    </p:spTree>
    <p:extLst>
      <p:ext uri="{BB962C8B-B14F-4D97-AF65-F5344CB8AC3E}">
        <p14:creationId xmlns:p14="http://schemas.microsoft.com/office/powerpoint/2010/main" val="1287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2999"/>
            <a:ext cx="7905750" cy="5515253"/>
          </a:xfrm>
        </p:spPr>
        <p:txBody>
          <a:bodyPr>
            <a:normAutofit fontScale="92500"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Modeling can be done on either net or gross and ceded basis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I prefer gross and ceded, but depends on questions to be answered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Need to understand coverage, terms and pricing of all reinsurance contracts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Limits and attachment points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Corridors and/or sliding scale commissions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Reinstatement premiums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Allocation of ceded premium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Default and dispute risk 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Can relate to economy, cats, casualty reserve cycle</a:t>
            </a:r>
            <a:endParaRPr lang="en-US" altLang="en-US" sz="1500" b="0" dirty="0" smtClean="0">
              <a:solidFill>
                <a:srgbClr val="0066CC"/>
              </a:solidFill>
            </a:endParaRPr>
          </a:p>
          <a:p>
            <a:pPr marL="457200" lvl="1" indent="0">
              <a:buFontTx/>
              <a:buChar char="•"/>
            </a:pPr>
            <a:endParaRPr lang="en-US" altLang="en-US" sz="1500" b="0" dirty="0" smtClean="0">
              <a:solidFill>
                <a:srgbClr val="0066CC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altLang="en-US" dirty="0" smtClean="0"/>
              <a:t>Underwriting: Reinsurance</a:t>
            </a:r>
          </a:p>
        </p:txBody>
      </p:sp>
      <p:pic>
        <p:nvPicPr>
          <p:cNvPr id="4" name="Picture 2" descr="C:\Users\m1marti\Pictures\riskAci Risk Management Cen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37" y="2679508"/>
            <a:ext cx="3101501" cy="28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5757" y="5540293"/>
            <a:ext cx="1136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tx2"/>
                </a:solidFill>
              </a:rPr>
              <a:t>Aci</a:t>
            </a:r>
            <a:r>
              <a:rPr lang="en-US" sz="800" dirty="0" smtClean="0">
                <a:solidFill>
                  <a:schemeClr val="tx2"/>
                </a:solidFill>
              </a:rPr>
              <a:t> Construction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2999"/>
            <a:ext cx="7907784" cy="261225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By their nature don’t have data or information to model “well”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Can exclude and identify in limitations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Can construct scenarios and assign approximate probabilities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Can incorporate only in stress testing and not stochastic modeling</a:t>
            </a:r>
            <a:endParaRPr lang="en-US" altLang="en-US" sz="1500" b="0" dirty="0" smtClean="0">
              <a:solidFill>
                <a:srgbClr val="0066CC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altLang="en-US" dirty="0" smtClean="0"/>
              <a:t>Underwriting: Emerging Risks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70" y="3485313"/>
            <a:ext cx="5104661" cy="277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17" y="4164510"/>
            <a:ext cx="3183977" cy="21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15" y="4150223"/>
            <a:ext cx="3222655" cy="214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Underwriting correlation:  Losses from some business segments are likely to be higher than expected when losses from another business segment are higher than expected</a:t>
            </a:r>
          </a:p>
          <a:p>
            <a:pPr marL="633413" lvl="1" indent="-176213">
              <a:buFontTx/>
              <a:buChar char="•"/>
            </a:pPr>
            <a:r>
              <a:rPr lang="en-US" altLang="en-US" b="0" dirty="0" smtClean="0">
                <a:solidFill>
                  <a:schemeClr val="tx2"/>
                </a:solidFill>
              </a:rPr>
              <a:t>Can look at historical data, industry benchmarks</a:t>
            </a:r>
          </a:p>
          <a:p>
            <a:pPr marL="633413" lvl="1" indent="-176213">
              <a:buFontTx/>
              <a:buChar char="•"/>
            </a:pPr>
            <a:r>
              <a:rPr lang="en-US" altLang="en-US" dirty="0" smtClean="0">
                <a:solidFill>
                  <a:schemeClr val="tx2"/>
                </a:solidFill>
              </a:rPr>
              <a:t>Apply lots of judgment</a:t>
            </a:r>
            <a:endParaRPr lang="en-US" altLang="en-US" dirty="0">
              <a:solidFill>
                <a:schemeClr val="tx2"/>
              </a:solidFill>
            </a:endParaRPr>
          </a:p>
          <a:p>
            <a:pPr marL="0"/>
            <a:r>
              <a:rPr lang="en-US" altLang="en-US" dirty="0" smtClean="0">
                <a:solidFill>
                  <a:schemeClr val="tx2"/>
                </a:solidFill>
              </a:rPr>
              <a:t>Try to use only where can’t find causal drivers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altLang="en-US" dirty="0" smtClean="0"/>
              <a:t>Underwriting: Correlation</a:t>
            </a:r>
          </a:p>
        </p:txBody>
      </p:sp>
    </p:spTree>
    <p:extLst>
      <p:ext uri="{BB962C8B-B14F-4D97-AF65-F5344CB8AC3E}">
        <p14:creationId xmlns:p14="http://schemas.microsoft.com/office/powerpoint/2010/main" val="24227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2999"/>
            <a:ext cx="7942006" cy="531679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Current accident year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So far focused on ultimate loss volatility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Need to think about how much will have emerged by the end of each calendar year and how that information will be reflected in actuarial and management estimates</a:t>
            </a:r>
          </a:p>
          <a:p>
            <a:r>
              <a:rPr lang="en-US" altLang="en-US" dirty="0" smtClean="0"/>
              <a:t>Incoming reserves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Change in estimate for each projection year in model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Range of possible outcomes – not range of reasonable estimates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Look at historical data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Mack, Bootstrap, GLM and related models on triangles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GLM model on individual claim data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endParaRPr lang="en-US" altLang="en-US" dirty="0" smtClean="0"/>
          </a:p>
          <a:p>
            <a:endParaRPr lang="en-US" altLang="en-US" sz="1600" dirty="0" smtClean="0"/>
          </a:p>
          <a:p>
            <a:pPr marL="1143000" lvl="2" indent="-228600">
              <a:buFontTx/>
              <a:buChar char="•"/>
            </a:pPr>
            <a:endParaRPr lang="en-US" altLang="en-US" sz="1600" dirty="0" smtClean="0"/>
          </a:p>
          <a:p>
            <a:pPr marL="457200" lvl="1" indent="0">
              <a:buFontTx/>
              <a:buChar char="•"/>
            </a:pPr>
            <a:endParaRPr lang="en-US" altLang="en-US" sz="1500" b="0" dirty="0" smtClean="0">
              <a:solidFill>
                <a:srgbClr val="0066CC"/>
              </a:solidFill>
            </a:endParaRPr>
          </a:p>
          <a:p>
            <a:pPr marL="457200" lvl="1" indent="0">
              <a:buFontTx/>
              <a:buChar char="•"/>
            </a:pPr>
            <a:endParaRPr lang="en-US" altLang="en-US" sz="1500" b="0" dirty="0" smtClean="0">
              <a:solidFill>
                <a:srgbClr val="0066CC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altLang="en-US" dirty="0" smtClean="0"/>
              <a:t>Underwriting: Calendar Year Effects</a:t>
            </a:r>
          </a:p>
        </p:txBody>
      </p:sp>
    </p:spTree>
    <p:extLst>
      <p:ext uri="{BB962C8B-B14F-4D97-AF65-F5344CB8AC3E}">
        <p14:creationId xmlns:p14="http://schemas.microsoft.com/office/powerpoint/2010/main" val="11476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142999"/>
            <a:ext cx="7956755" cy="5069115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Return assumptions usually from economic scenarios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Again – economic scenarios are key correlation driver between underwriting and investments</a:t>
            </a:r>
          </a:p>
          <a:p>
            <a:r>
              <a:rPr lang="en-US" altLang="en-US" dirty="0" smtClean="0"/>
              <a:t>Granularity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Ranges from individual security to large classes (e.g., bonds, stocks, cash)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Choice depends on: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Purpose of model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Homogeneity within each class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Importance of measuring liquidity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Run time of model</a:t>
            </a: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Granularity of return assumptions in economic scenarios</a:t>
            </a:r>
            <a:endParaRPr lang="en-US" altLang="en-US" sz="1500" b="0" dirty="0" smtClean="0">
              <a:solidFill>
                <a:srgbClr val="0066CC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altLang="en-US" dirty="0" smtClean="0"/>
              <a:t>Investment Returns</a:t>
            </a:r>
          </a:p>
        </p:txBody>
      </p:sp>
    </p:spTree>
    <p:extLst>
      <p:ext uri="{BB962C8B-B14F-4D97-AF65-F5344CB8AC3E}">
        <p14:creationId xmlns:p14="http://schemas.microsoft.com/office/powerpoint/2010/main" val="34557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142999"/>
            <a:ext cx="7897761" cy="506911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Need to define Operational Risk for your purposes, ranging from: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1900" dirty="0" smtClean="0"/>
              <a:t>Cost of true operational errors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1900" dirty="0" smtClean="0"/>
              <a:t>Anything that could cause results to deviate from the Plan not considered elsewhere in model</a:t>
            </a:r>
          </a:p>
          <a:p>
            <a:r>
              <a:rPr lang="en-US" altLang="en-US" dirty="0" smtClean="0"/>
              <a:t>Approaches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Flat percentage of capital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Percentages of premium, reserves or other measure of risk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Historical analysis of operational risk experience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endParaRPr lang="en-US" altLang="en-US" dirty="0" smtClean="0"/>
          </a:p>
          <a:p>
            <a:endParaRPr lang="en-US" altLang="en-US" sz="1600" dirty="0" smtClean="0"/>
          </a:p>
          <a:p>
            <a:pPr marL="1143000" lvl="2" indent="-228600">
              <a:buFontTx/>
              <a:buChar char="•"/>
            </a:pPr>
            <a:endParaRPr lang="en-US" altLang="en-US" sz="1600" dirty="0" smtClean="0"/>
          </a:p>
          <a:p>
            <a:pPr marL="457200" lvl="1" indent="0">
              <a:buFontTx/>
              <a:buChar char="•"/>
            </a:pPr>
            <a:endParaRPr lang="en-US" altLang="en-US" sz="1500" b="0" dirty="0" smtClean="0">
              <a:solidFill>
                <a:srgbClr val="0066CC"/>
              </a:solidFill>
            </a:endParaRPr>
          </a:p>
          <a:p>
            <a:pPr marL="457200" lvl="1" indent="0">
              <a:buFontTx/>
              <a:buChar char="•"/>
            </a:pPr>
            <a:endParaRPr lang="en-US" altLang="en-US" sz="1500" b="0" dirty="0" smtClean="0">
              <a:solidFill>
                <a:srgbClr val="0066CC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altLang="en-US" dirty="0" smtClean="0"/>
              <a:t>Operational Risks</a:t>
            </a:r>
          </a:p>
        </p:txBody>
      </p:sp>
    </p:spTree>
    <p:extLst>
      <p:ext uri="{BB962C8B-B14F-4D97-AF65-F5344CB8AC3E}">
        <p14:creationId xmlns:p14="http://schemas.microsoft.com/office/powerpoint/2010/main" val="2672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142999"/>
            <a:ext cx="7956755" cy="506911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Financial Statements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1900" dirty="0" smtClean="0"/>
              <a:t>Economic, GAAP and/or Stat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1900" dirty="0" smtClean="0"/>
              <a:t>Choice determined by model or project purpose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1900" dirty="0" smtClean="0"/>
              <a:t>May include related metrics such as RBC, BCAR, S&amp;P Capital, Leverage Ratios</a:t>
            </a:r>
          </a:p>
          <a:p>
            <a:r>
              <a:rPr lang="en-US" altLang="en-US" dirty="0" smtClean="0"/>
              <a:t>Reporting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Not really part of the model itself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Most critical component for successful acceptance of economic capital modeling: Communicating the results in a useful &amp; understandable manner!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endParaRPr lang="en-US" altLang="en-US" dirty="0" smtClean="0"/>
          </a:p>
          <a:p>
            <a:endParaRPr lang="en-US" altLang="en-US" sz="1600" dirty="0" smtClean="0"/>
          </a:p>
          <a:p>
            <a:pPr marL="1143000" lvl="2" indent="-228600">
              <a:buFontTx/>
              <a:buChar char="•"/>
            </a:pPr>
            <a:endParaRPr lang="en-US" altLang="en-US" sz="1600" dirty="0" smtClean="0"/>
          </a:p>
          <a:p>
            <a:pPr marL="457200" lvl="1" indent="0">
              <a:buFontTx/>
              <a:buChar char="•"/>
            </a:pPr>
            <a:endParaRPr lang="en-US" altLang="en-US" sz="1500" b="0" dirty="0" smtClean="0">
              <a:solidFill>
                <a:srgbClr val="0066CC"/>
              </a:solidFill>
            </a:endParaRPr>
          </a:p>
          <a:p>
            <a:pPr marL="457200" lvl="1" indent="0">
              <a:buFontTx/>
              <a:buChar char="•"/>
            </a:pPr>
            <a:endParaRPr lang="en-US" altLang="en-US" sz="1500" b="0" dirty="0" smtClean="0">
              <a:solidFill>
                <a:srgbClr val="0066CC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altLang="en-US" dirty="0" smtClean="0"/>
              <a:t>Reporting &amp;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18732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799" y="3966383"/>
            <a:ext cx="5503863" cy="659017"/>
          </a:xfrm>
        </p:spPr>
        <p:txBody>
          <a:bodyPr>
            <a:normAutofit/>
          </a:bodyPr>
          <a:lstStyle/>
          <a:p>
            <a:r>
              <a:rPr lang="en-US" sz="2400" cap="all" dirty="0" smtClean="0"/>
              <a:t>Susan </a:t>
            </a:r>
            <a:r>
              <a:rPr lang="en-US" sz="2400" cap="all" dirty="0" err="1" smtClean="0"/>
              <a:t>witcraft</a:t>
            </a:r>
            <a:endParaRPr lang="en-US" sz="2400" cap="all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an Economic Capital Model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05497" y="4788511"/>
            <a:ext cx="5503863" cy="489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charset="2"/>
              <a:buNone/>
              <a:tabLst/>
              <a:defRPr sz="1600" kern="1200" baseline="0">
                <a:solidFill>
                  <a:srgbClr val="434649"/>
                </a:solidFill>
                <a:latin typeface="Calibri"/>
                <a:ea typeface="+mn-ea"/>
                <a:cs typeface="Calibri"/>
              </a:defRPr>
            </a:lvl1pPr>
            <a:lvl2pPr marL="502920" indent="-18288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000" kern="1200">
                <a:solidFill>
                  <a:srgbClr val="434649"/>
                </a:solidFill>
                <a:latin typeface="Calibri"/>
                <a:ea typeface="+mn-ea"/>
                <a:cs typeface="Calibri"/>
              </a:defRPr>
            </a:lvl2pPr>
            <a:lvl3pPr marL="685800" indent="-18288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600" kern="1200">
                <a:solidFill>
                  <a:srgbClr val="434649"/>
                </a:solidFill>
                <a:latin typeface="Arial"/>
                <a:ea typeface="+mn-ea"/>
                <a:cs typeface="Arial"/>
              </a:defRPr>
            </a:lvl3pPr>
            <a:lvl4pPr marL="914400" indent="-18288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600" kern="1200">
                <a:solidFill>
                  <a:srgbClr val="434649"/>
                </a:solidFill>
                <a:latin typeface="Calibri"/>
                <a:ea typeface="+mn-ea"/>
                <a:cs typeface="Calibri"/>
              </a:defRPr>
            </a:lvl4pPr>
            <a:lvl5pPr marL="1143000" indent="-18288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400" kern="1200">
                <a:solidFill>
                  <a:srgbClr val="434649"/>
                </a:solidFill>
                <a:latin typeface="Calibri"/>
                <a:ea typeface="+mn-ea"/>
                <a:cs typeface="Calibri"/>
              </a:defRPr>
            </a:lvl5pPr>
            <a:lvl6pPr marL="1371600" indent="-182880" algn="l" defTabSz="9144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rgbClr val="434649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F28032"/>
                </a:solidFill>
              </a:rPr>
              <a:t>09.18.2015</a:t>
            </a:r>
            <a:endParaRPr lang="en-US" sz="1800" dirty="0" smtClean="0">
              <a:solidFill>
                <a:srgbClr val="F28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Platform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Economic scenarios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Underwriting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Investment returns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Operational risks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F</a:t>
            </a:r>
            <a:r>
              <a:rPr lang="en-US" altLang="en-US" dirty="0" smtClean="0"/>
              <a:t>inancial statements &amp; reporting</a:t>
            </a:r>
          </a:p>
        </p:txBody>
      </p:sp>
    </p:spTree>
    <p:extLst>
      <p:ext uri="{BB962C8B-B14F-4D97-AF65-F5344CB8AC3E}">
        <p14:creationId xmlns:p14="http://schemas.microsoft.com/office/powerpoint/2010/main" val="2270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Platform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1722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Type of platform</a:t>
            </a:r>
          </a:p>
          <a:p>
            <a:pPr marL="1074420" lvl="1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Spreadsheet</a:t>
            </a:r>
          </a:p>
          <a:p>
            <a:pPr marL="1074420" lvl="1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Coded software</a:t>
            </a:r>
          </a:p>
          <a:p>
            <a:pPr marL="1074420" lvl="1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Blend</a:t>
            </a:r>
          </a:p>
          <a:p>
            <a:pPr marL="617220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Source of platform</a:t>
            </a:r>
          </a:p>
          <a:p>
            <a:pPr marL="1074420" lvl="1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License</a:t>
            </a:r>
          </a:p>
          <a:p>
            <a:pPr marL="1074420" lvl="1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Build</a:t>
            </a:r>
          </a:p>
        </p:txBody>
      </p:sp>
    </p:spTree>
    <p:extLst>
      <p:ext uri="{BB962C8B-B14F-4D97-AF65-F5344CB8AC3E}">
        <p14:creationId xmlns:p14="http://schemas.microsoft.com/office/powerpoint/2010/main" val="21878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Economic Scenarios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Economic Scenario Generator (ESG)  is mathematical model of </a:t>
            </a:r>
          </a:p>
          <a:p>
            <a:pPr marL="1143000" lvl="2" indent="-228600"/>
            <a:r>
              <a:rPr lang="en-US" altLang="en-US" dirty="0" smtClean="0"/>
              <a:t>Yield curves for different types of bonds</a:t>
            </a:r>
          </a:p>
          <a:p>
            <a:pPr marL="1143000" lvl="2" indent="-228600"/>
            <a:r>
              <a:rPr lang="en-US" altLang="en-US" dirty="0" smtClean="0"/>
              <a:t>Inflation rates</a:t>
            </a:r>
          </a:p>
          <a:p>
            <a:pPr marL="1143000" lvl="2" indent="-228600"/>
            <a:r>
              <a:rPr lang="en-US" altLang="en-US" dirty="0" smtClean="0"/>
              <a:t>Stock returns</a:t>
            </a:r>
          </a:p>
          <a:p>
            <a:pPr marL="1143000" lvl="2" indent="-228600"/>
            <a:r>
              <a:rPr lang="en-US" altLang="en-US" dirty="0" smtClean="0"/>
              <a:t>Gross domestic product</a:t>
            </a:r>
          </a:p>
          <a:p>
            <a:pPr marL="1143000" lvl="2" indent="-228600"/>
            <a:r>
              <a:rPr lang="en-US" altLang="en-US" dirty="0" smtClean="0"/>
              <a:t>Other economic variables</a:t>
            </a:r>
          </a:p>
          <a:p>
            <a:pPr marL="320040" lvl="1" indent="0">
              <a:buNone/>
            </a:pPr>
            <a:r>
              <a:rPr lang="en-US" altLang="en-US" b="0" dirty="0" smtClean="0">
                <a:solidFill>
                  <a:srgbClr val="36434C"/>
                </a:solidFill>
              </a:rPr>
              <a:t>	And their interrelationships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Options for obtaining scenarios</a:t>
            </a:r>
          </a:p>
          <a:p>
            <a:pPr marL="1143000" lvl="2" indent="-228600"/>
            <a:r>
              <a:rPr lang="en-US" altLang="en-US" dirty="0"/>
              <a:t>Buy</a:t>
            </a:r>
          </a:p>
          <a:p>
            <a:pPr marL="1143000" lvl="2" indent="-228600"/>
            <a:r>
              <a:rPr lang="en-US" altLang="en-US" dirty="0"/>
              <a:t>Rent</a:t>
            </a:r>
          </a:p>
          <a:p>
            <a:pPr marL="1143000" lvl="2" indent="-228600"/>
            <a:r>
              <a:rPr lang="en-US" altLang="en-US" dirty="0"/>
              <a:t>Build</a:t>
            </a:r>
          </a:p>
          <a:p>
            <a:pPr marL="320040" lvl="1" indent="0">
              <a:buNone/>
            </a:pPr>
            <a:endParaRPr lang="en-US" altLang="en-US" b="0" dirty="0" smtClean="0">
              <a:solidFill>
                <a:srgbClr val="36434C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 rot="1800000">
            <a:off x="5102353" y="4997654"/>
            <a:ext cx="3121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Ornstein-</a:t>
            </a:r>
            <a:r>
              <a:rPr lang="en-US" altLang="en-US" sz="1800" dirty="0" err="1">
                <a:solidFill>
                  <a:srgbClr val="FF0000"/>
                </a:solidFill>
              </a:rPr>
              <a:t>Uhlenbeck</a:t>
            </a:r>
            <a:r>
              <a:rPr lang="en-US" altLang="en-US" sz="1800" dirty="0">
                <a:solidFill>
                  <a:srgbClr val="FF0000"/>
                </a:solidFill>
              </a:rPr>
              <a:t> Process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 rot="-1800000">
            <a:off x="7130244" y="4255834"/>
            <a:ext cx="1667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err="1">
                <a:solidFill>
                  <a:srgbClr val="4EBBF2"/>
                </a:solidFill>
              </a:rPr>
              <a:t>Vasicek</a:t>
            </a:r>
            <a:r>
              <a:rPr lang="en-US" altLang="en-US" sz="1800" dirty="0">
                <a:solidFill>
                  <a:srgbClr val="4EBBF2"/>
                </a:solidFill>
              </a:rPr>
              <a:t> Model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 rot="1200000">
            <a:off x="6198100" y="3354248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00FF00"/>
                </a:solidFill>
              </a:rPr>
              <a:t>Brownian Motion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 rot="-600000">
            <a:off x="6261212" y="2147321"/>
            <a:ext cx="26853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CC3300"/>
                </a:solidFill>
              </a:rPr>
              <a:t>Stochastic jump process</a:t>
            </a:r>
          </a:p>
        </p:txBody>
      </p:sp>
    </p:spTree>
    <p:extLst>
      <p:ext uri="{BB962C8B-B14F-4D97-AF65-F5344CB8AC3E}">
        <p14:creationId xmlns:p14="http://schemas.microsoft.com/office/powerpoint/2010/main" val="12852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Underwriting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Exposure volatility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Price volatility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Parameter risk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Non-cat losses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Claim cost trend</a:t>
            </a:r>
            <a:endParaRPr lang="en-US" altLang="en-US" dirty="0"/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Catastrophes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Reinsurance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Emerging </a:t>
            </a:r>
            <a:r>
              <a:rPr lang="en-US" altLang="en-US" dirty="0"/>
              <a:t>risks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Correlations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Calendar year </a:t>
            </a:r>
            <a:r>
              <a:rPr lang="en-US" altLang="en-US" dirty="0" smtClean="0"/>
              <a:t>effects</a:t>
            </a:r>
            <a:endParaRPr lang="en-US" altLang="en-US" dirty="0"/>
          </a:p>
        </p:txBody>
      </p:sp>
      <p:pic>
        <p:nvPicPr>
          <p:cNvPr id="4" name="Picture 2" descr="C:\Users\m1marti\Pictures\PeeryFound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11" y="1122848"/>
            <a:ext cx="2857500" cy="461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3529" y="5605046"/>
            <a:ext cx="134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Peery Foundation</a:t>
            </a:r>
          </a:p>
          <a:p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Underwriting: Exposure Volatility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By how much will underlying exposure written in year differ from “baseline” or Plan?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Can talk to business leaders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Compare actual vs. Plan written premium (ex. price impacts) historically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5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Underwriting: Pricing Volatility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By how much will underlying pricing and terms on exposure written in year differ from “baseline” or Plan?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Can talk to business leaders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Compare actual vs. Plan rate changes historically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Important to consider projection period of model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One year volatility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dirty="0" smtClean="0"/>
              <a:t>Underwriting cycle model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64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2999"/>
            <a:ext cx="7981950" cy="506911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Emanates from uncertainty surrounding selection of parameters in model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Often focused on mean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Drivers: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Inherent nature of underlying business</a:t>
            </a:r>
          </a:p>
          <a:p>
            <a:pPr marL="845820" lvl="1" indent="-342900"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schemeClr val="tx2"/>
                </a:solidFill>
              </a:rPr>
              <a:t>Credibility of historical information available for analysis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chemeClr val="tx2"/>
                </a:solidFill>
              </a:rPr>
              <a:t>Can review total volatility of historical results and back out unexpected inflation, process and pricing risk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sz="1900" b="0" dirty="0" smtClean="0">
                <a:solidFill>
                  <a:schemeClr val="tx2"/>
                </a:solidFill>
              </a:rPr>
              <a:t>Can look at statistical measures of goodness of fit</a:t>
            </a: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altLang="en-US" sz="1900" dirty="0" smtClean="0">
                <a:solidFill>
                  <a:schemeClr val="tx2"/>
                </a:solidFill>
              </a:rPr>
              <a:t>Requires a lot of judgment</a:t>
            </a:r>
            <a:endParaRPr lang="en-US" altLang="en-US" sz="1900" b="0" dirty="0" smtClean="0">
              <a:solidFill>
                <a:schemeClr val="tx2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altLang="en-US" dirty="0" smtClean="0"/>
              <a:t>Underwriting: Parameter Risk</a:t>
            </a:r>
          </a:p>
        </p:txBody>
      </p:sp>
    </p:spTree>
    <p:extLst>
      <p:ext uri="{BB962C8B-B14F-4D97-AF65-F5344CB8AC3E}">
        <p14:creationId xmlns:p14="http://schemas.microsoft.com/office/powerpoint/2010/main" val="27472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20" y="1143000"/>
            <a:ext cx="3810000" cy="5098002"/>
          </a:xfrm>
        </p:spPr>
        <p:txBody>
          <a:bodyPr>
            <a:normAutofit/>
          </a:bodyPr>
          <a:lstStyle/>
          <a:p>
            <a:r>
              <a:rPr lang="en-US" altLang="en-US" sz="1800" dirty="0" smtClean="0">
                <a:solidFill>
                  <a:srgbClr val="36434C"/>
                </a:solidFill>
              </a:rPr>
              <a:t>Use probability distributions to describe size and amount of claims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en-US" sz="1800" b="0" dirty="0" smtClean="0">
                <a:solidFill>
                  <a:srgbClr val="36434C"/>
                </a:solidFill>
              </a:rPr>
              <a:t>Look at industry data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en-US" sz="1800" b="0" dirty="0" smtClean="0">
                <a:solidFill>
                  <a:srgbClr val="36434C"/>
                </a:solidFill>
              </a:rPr>
              <a:t>Analyze company data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en-US" sz="1800" b="0" dirty="0" smtClean="0">
                <a:solidFill>
                  <a:srgbClr val="36434C"/>
                </a:solidFill>
              </a:rPr>
              <a:t>Fit distributions to company data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en-US" sz="1800" b="0" dirty="0" smtClean="0">
                <a:solidFill>
                  <a:srgbClr val="36434C"/>
                </a:solidFill>
              </a:rPr>
              <a:t>Select distribution based on judgment and credibility</a:t>
            </a:r>
          </a:p>
          <a:p>
            <a:pPr marL="0"/>
            <a:r>
              <a:rPr lang="en-US" altLang="en-US" sz="1800" dirty="0" smtClean="0">
                <a:solidFill>
                  <a:srgbClr val="36434C"/>
                </a:solidFill>
              </a:rPr>
              <a:t>Often look at individual large claims and aggregation of small claims</a:t>
            </a:r>
            <a:endParaRPr lang="en-US" altLang="en-US" sz="1800" b="0" dirty="0" smtClean="0">
              <a:solidFill>
                <a:srgbClr val="36434C"/>
              </a:solidFill>
            </a:endParaRPr>
          </a:p>
          <a:p>
            <a:pPr marL="0"/>
            <a:endParaRPr lang="en-US" altLang="en-US" b="0" dirty="0" smtClean="0">
              <a:solidFill>
                <a:srgbClr val="36434C"/>
              </a:solidFill>
            </a:endParaRPr>
          </a:p>
        </p:txBody>
      </p:sp>
      <p:pic>
        <p:nvPicPr>
          <p:cNvPr id="11269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990600"/>
            <a:ext cx="4572000" cy="278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7012" y="3813175"/>
            <a:ext cx="4648200" cy="2816225"/>
          </a:xfr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-31249"/>
            <a:ext cx="8551862" cy="1154097"/>
          </a:xfrm>
        </p:spPr>
        <p:txBody>
          <a:bodyPr/>
          <a:lstStyle/>
          <a:p>
            <a:r>
              <a:rPr lang="en-US" altLang="en-US" dirty="0" smtClean="0"/>
              <a:t>Underwriting: Non-Cat Losses</a:t>
            </a:r>
          </a:p>
        </p:txBody>
      </p:sp>
    </p:spTree>
    <p:extLst>
      <p:ext uri="{BB962C8B-B14F-4D97-AF65-F5344CB8AC3E}">
        <p14:creationId xmlns:p14="http://schemas.microsoft.com/office/powerpoint/2010/main" val="20644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comm9">
  <a:themeElements>
    <a:clrScheme name="Custom 28">
      <a:dk1>
        <a:srgbClr val="FFFFFF"/>
      </a:dk1>
      <a:lt1>
        <a:srgbClr val="FFFFFF"/>
      </a:lt1>
      <a:dk2>
        <a:srgbClr val="878C91"/>
      </a:dk2>
      <a:lt2>
        <a:srgbClr val="36434C"/>
      </a:lt2>
      <a:accent1>
        <a:srgbClr val="FAB427"/>
      </a:accent1>
      <a:accent2>
        <a:srgbClr val="F28032"/>
      </a:accent2>
      <a:accent3>
        <a:srgbClr val="439FF9"/>
      </a:accent3>
      <a:accent4>
        <a:srgbClr val="0664BA"/>
      </a:accent4>
      <a:accent5>
        <a:srgbClr val="76AD49"/>
      </a:accent5>
      <a:accent6>
        <a:srgbClr val="791D78"/>
      </a:accent6>
      <a:hlink>
        <a:srgbClr val="FFFFFF"/>
      </a:hlink>
      <a:folHlink>
        <a:srgbClr val="364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</TotalTime>
  <Words>849</Words>
  <Application>Microsoft Office PowerPoint</Application>
  <PresentationFormat>On-screen Show (4:3)</PresentationFormat>
  <Paragraphs>170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marcomm9</vt:lpstr>
      <vt:lpstr>Building an Economic Capital Model</vt:lpstr>
      <vt:lpstr>Overview</vt:lpstr>
      <vt:lpstr>Platform</vt:lpstr>
      <vt:lpstr>Economic Scenarios</vt:lpstr>
      <vt:lpstr>Underwriting</vt:lpstr>
      <vt:lpstr>Underwriting: Exposure Volatility</vt:lpstr>
      <vt:lpstr>Underwriting: Pricing Volatility</vt:lpstr>
      <vt:lpstr>Underwriting: Parameter Risk</vt:lpstr>
      <vt:lpstr>Underwriting: Non-Cat Losses</vt:lpstr>
      <vt:lpstr>Underwriting: Claim Cost Trend</vt:lpstr>
      <vt:lpstr>Underwriting: Catastrophes</vt:lpstr>
      <vt:lpstr>Underwriting: Reinsurance</vt:lpstr>
      <vt:lpstr>Underwriting: Emerging Risks</vt:lpstr>
      <vt:lpstr>Underwriting: Correlation</vt:lpstr>
      <vt:lpstr>Underwriting: Calendar Year Effects</vt:lpstr>
      <vt:lpstr>Investment Returns</vt:lpstr>
      <vt:lpstr>Operational Risks</vt:lpstr>
      <vt:lpstr>Reporting &amp; Financial Statements</vt:lpstr>
      <vt:lpstr>Building an Economic Capital Model</vt:lpstr>
    </vt:vector>
  </TitlesOfParts>
  <Company>One Beacon insurance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DiStefano</dc:creator>
  <cp:lastModifiedBy>Susan Witcraft</cp:lastModifiedBy>
  <cp:revision>142</cp:revision>
  <dcterms:created xsi:type="dcterms:W3CDTF">2014-08-15T16:29:11Z</dcterms:created>
  <dcterms:modified xsi:type="dcterms:W3CDTF">2015-09-17T18:51:17Z</dcterms:modified>
</cp:coreProperties>
</file>