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3.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5.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7.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8.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9.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0.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21.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22.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3.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24.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25.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26.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7.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8.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9.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30.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31.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32.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33.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34.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2.xml" ContentType="application/vnd.openxmlformats-officedocument.themeOverride+xml"/>
  <Override PartName="/ppt/notesSlides/notesSlide14.xml" ContentType="application/vnd.openxmlformats-officedocument.presentationml.notesSlide+xml"/>
  <Override PartName="/ppt/theme/themeOverride1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4.xml" ContentType="application/vnd.openxmlformats-officedocument.themeOverride+xml"/>
  <Override PartName="/ppt/notesSlides/notesSlide18.xml" ContentType="application/vnd.openxmlformats-officedocument.presentationml.notesSlide+xml"/>
  <Override PartName="/ppt/theme/themeOverride15.xml" ContentType="application/vnd.openxmlformats-officedocument.themeOverr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theme/themeOverride16.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17.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8.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19.xml" ContentType="application/vnd.openxmlformats-officedocument.themeOverride+xml"/>
  <Override PartName="/ppt/notesSlides/notesSlide47.xml" ContentType="application/vnd.openxmlformats-officedocument.presentationml.notesSlide+xml"/>
  <Override PartName="/ppt/theme/themeOverride20.xml" ContentType="application/vnd.openxmlformats-officedocument.themeOverride+xml"/>
  <Override PartName="/ppt/notesSlides/notesSlide48.xml" ContentType="application/vnd.openxmlformats-officedocument.presentationml.notesSlide+xml"/>
  <Override PartName="/ppt/theme/themeOverride21.xml" ContentType="application/vnd.openxmlformats-officedocument.themeOverride+xml"/>
  <Override PartName="/ppt/notesSlides/notesSlide49.xml" ContentType="application/vnd.openxmlformats-officedocument.presentationml.notesSlide+xml"/>
  <Override PartName="/ppt/theme/themeOverride22.xml" ContentType="application/vnd.openxmlformats-officedocument.themeOverride+xml"/>
  <Override PartName="/ppt/notesSlides/notesSlide50.xml" ContentType="application/vnd.openxmlformats-officedocument.presentationml.notesSlide+xml"/>
  <Override PartName="/ppt/theme/themeOverride23.xml" ContentType="application/vnd.openxmlformats-officedocument.themeOverride+xml"/>
  <Override PartName="/ppt/notesSlides/notesSlide51.xml" ContentType="application/vnd.openxmlformats-officedocument.presentationml.notesSlide+xml"/>
  <Override PartName="/ppt/theme/themeOverride24.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735" r:id="rId2"/>
    <p:sldMasterId id="2147483701" r:id="rId3"/>
    <p:sldMasterId id="2147483789" r:id="rId4"/>
    <p:sldMasterId id="2147483798" r:id="rId5"/>
    <p:sldMasterId id="2147483807" r:id="rId6"/>
    <p:sldMasterId id="2147483816" r:id="rId7"/>
    <p:sldMasterId id="2147483825" r:id="rId8"/>
    <p:sldMasterId id="2147483834" r:id="rId9"/>
    <p:sldMasterId id="2147483843" r:id="rId10"/>
    <p:sldMasterId id="2147483852" r:id="rId11"/>
    <p:sldMasterId id="2147483861" r:id="rId12"/>
    <p:sldMasterId id="2147483870" r:id="rId13"/>
    <p:sldMasterId id="2147483879" r:id="rId14"/>
    <p:sldMasterId id="2147483888" r:id="rId15"/>
    <p:sldMasterId id="2147483897" r:id="rId16"/>
    <p:sldMasterId id="2147483906" r:id="rId17"/>
    <p:sldMasterId id="2147483915" r:id="rId18"/>
    <p:sldMasterId id="2147483960" r:id="rId19"/>
    <p:sldMasterId id="2147483978" r:id="rId20"/>
    <p:sldMasterId id="2147484005" r:id="rId21"/>
    <p:sldMasterId id="2147484014" r:id="rId22"/>
    <p:sldMasterId id="2147484050" r:id="rId23"/>
    <p:sldMasterId id="2147484059" r:id="rId24"/>
    <p:sldMasterId id="2147484095" r:id="rId25"/>
    <p:sldMasterId id="2147484104" r:id="rId26"/>
    <p:sldMasterId id="2147484113" r:id="rId27"/>
    <p:sldMasterId id="2147484122" r:id="rId28"/>
    <p:sldMasterId id="2147484131" r:id="rId29"/>
    <p:sldMasterId id="2147484140" r:id="rId30"/>
    <p:sldMasterId id="2147484149" r:id="rId31"/>
    <p:sldMasterId id="2147484158" r:id="rId32"/>
    <p:sldMasterId id="2147484167" r:id="rId33"/>
    <p:sldMasterId id="2147484176" r:id="rId34"/>
    <p:sldMasterId id="2147484185" r:id="rId35"/>
  </p:sldMasterIdLst>
  <p:notesMasterIdLst>
    <p:notesMasterId r:id="rId92"/>
  </p:notesMasterIdLst>
  <p:handoutMasterIdLst>
    <p:handoutMasterId r:id="rId93"/>
  </p:handoutMasterIdLst>
  <p:sldIdLst>
    <p:sldId id="256" r:id="rId36"/>
    <p:sldId id="257" r:id="rId37"/>
    <p:sldId id="344" r:id="rId38"/>
    <p:sldId id="318" r:id="rId39"/>
    <p:sldId id="262" r:id="rId40"/>
    <p:sldId id="263" r:id="rId41"/>
    <p:sldId id="345" r:id="rId42"/>
    <p:sldId id="341" r:id="rId43"/>
    <p:sldId id="346" r:id="rId44"/>
    <p:sldId id="342" r:id="rId45"/>
    <p:sldId id="338" r:id="rId46"/>
    <p:sldId id="339" r:id="rId47"/>
    <p:sldId id="380" r:id="rId48"/>
    <p:sldId id="340" r:id="rId49"/>
    <p:sldId id="312" r:id="rId50"/>
    <p:sldId id="363" r:id="rId51"/>
    <p:sldId id="364" r:id="rId52"/>
    <p:sldId id="326" r:id="rId53"/>
    <p:sldId id="354" r:id="rId54"/>
    <p:sldId id="367" r:id="rId55"/>
    <p:sldId id="411" r:id="rId56"/>
    <p:sldId id="397" r:id="rId57"/>
    <p:sldId id="398" r:id="rId58"/>
    <p:sldId id="381" r:id="rId59"/>
    <p:sldId id="382" r:id="rId60"/>
    <p:sldId id="383" r:id="rId61"/>
    <p:sldId id="407" r:id="rId62"/>
    <p:sldId id="408" r:id="rId63"/>
    <p:sldId id="387" r:id="rId64"/>
    <p:sldId id="388" r:id="rId65"/>
    <p:sldId id="389" r:id="rId66"/>
    <p:sldId id="396" r:id="rId67"/>
    <p:sldId id="406" r:id="rId68"/>
    <p:sldId id="409" r:id="rId69"/>
    <p:sldId id="410" r:id="rId70"/>
    <p:sldId id="347" r:id="rId71"/>
    <p:sldId id="371" r:id="rId72"/>
    <p:sldId id="399" r:id="rId73"/>
    <p:sldId id="400" r:id="rId74"/>
    <p:sldId id="401" r:id="rId75"/>
    <p:sldId id="402" r:id="rId76"/>
    <p:sldId id="403" r:id="rId77"/>
    <p:sldId id="404" r:id="rId78"/>
    <p:sldId id="405" r:id="rId79"/>
    <p:sldId id="348" r:id="rId80"/>
    <p:sldId id="379" r:id="rId81"/>
    <p:sldId id="360" r:id="rId82"/>
    <p:sldId id="357" r:id="rId83"/>
    <p:sldId id="393" r:id="rId84"/>
    <p:sldId id="394" r:id="rId85"/>
    <p:sldId id="395" r:id="rId86"/>
    <p:sldId id="361" r:id="rId87"/>
    <p:sldId id="362" r:id="rId88"/>
    <p:sldId id="337" r:id="rId89"/>
    <p:sldId id="317" r:id="rId90"/>
    <p:sldId id="258" r:id="rId9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3"/>
    <a:srgbClr val="001C1D"/>
    <a:srgbClr val="FCB315"/>
    <a:srgbClr val="5C5D60"/>
    <a:srgbClr val="001C59"/>
    <a:srgbClr val="0072BC"/>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3" autoAdjust="0"/>
    <p:restoredTop sz="84902" autoAdjust="0"/>
  </p:normalViewPr>
  <p:slideViewPr>
    <p:cSldViewPr>
      <p:cViewPr varScale="1">
        <p:scale>
          <a:sx n="113" d="100"/>
          <a:sy n="113" d="100"/>
        </p:scale>
        <p:origin x="-15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00"/>
    </p:cViewPr>
  </p:sorter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slide" Target="slides/slide28.xml"/><Relationship Id="rId68" Type="http://schemas.openxmlformats.org/officeDocument/2006/relationships/slide" Target="slides/slide33.xml"/><Relationship Id="rId76" Type="http://schemas.openxmlformats.org/officeDocument/2006/relationships/slide" Target="slides/slide41.xml"/><Relationship Id="rId84" Type="http://schemas.openxmlformats.org/officeDocument/2006/relationships/slide" Target="slides/slide49.xml"/><Relationship Id="rId89" Type="http://schemas.openxmlformats.org/officeDocument/2006/relationships/slide" Target="slides/slide54.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slide" Target="slides/slide31.xml"/><Relationship Id="rId74" Type="http://schemas.openxmlformats.org/officeDocument/2006/relationships/slide" Target="slides/slide39.xml"/><Relationship Id="rId79" Type="http://schemas.openxmlformats.org/officeDocument/2006/relationships/slide" Target="slides/slide44.xml"/><Relationship Id="rId87"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slide" Target="slides/slide26.xml"/><Relationship Id="rId82" Type="http://schemas.openxmlformats.org/officeDocument/2006/relationships/slide" Target="slides/slide47.xml"/><Relationship Id="rId90" Type="http://schemas.openxmlformats.org/officeDocument/2006/relationships/slide" Target="slides/slide55.xml"/><Relationship Id="rId95"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69" Type="http://schemas.openxmlformats.org/officeDocument/2006/relationships/slide" Target="slides/slide34.xml"/><Relationship Id="rId77"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80" Type="http://schemas.openxmlformats.org/officeDocument/2006/relationships/slide" Target="slides/slide45.xml"/><Relationship Id="rId85" Type="http://schemas.openxmlformats.org/officeDocument/2006/relationships/slide" Target="slides/slide50.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slide" Target="slides/slide53.xml"/><Relationship Id="rId91" Type="http://schemas.openxmlformats.org/officeDocument/2006/relationships/slide" Target="slides/slide56.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KNiswander\Desktop\Member%20Chart%20with%20%25%20growth.xls" TargetMode="External"/><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0"/>
    <c:plotArea>
      <c:layout/>
      <c:lineChart>
        <c:grouping val="standard"/>
        <c:varyColors val="0"/>
        <c:ser>
          <c:idx val="0"/>
          <c:order val="0"/>
          <c:tx>
            <c:strRef>
              <c:f>Sheet1!$B$1</c:f>
              <c:strCache>
                <c:ptCount val="1"/>
                <c:pt idx="0">
                  <c:v>FSA</c:v>
                </c:pt>
              </c:strCache>
            </c:strRef>
          </c:tx>
          <c:spPr>
            <a:ln>
              <a:solidFill>
                <a:srgbClr val="005093"/>
              </a:solidFill>
            </a:ln>
          </c:spPr>
          <c:marker>
            <c:spPr>
              <a:solidFill>
                <a:srgbClr val="005093"/>
              </a:solidFill>
              <a:ln>
                <a:solidFill>
                  <a:srgbClr val="005093"/>
                </a:solidFill>
              </a:ln>
            </c:spPr>
          </c:marker>
          <c:cat>
            <c:strRef>
              <c:f>Sheet1!$A$2:$A$5</c:f>
              <c:strCache>
                <c:ptCount val="4"/>
                <c:pt idx="0">
                  <c:v>4 Years Exp</c:v>
                </c:pt>
                <c:pt idx="1">
                  <c:v>8 Years Exp</c:v>
                </c:pt>
                <c:pt idx="2">
                  <c:v>12 Years Exp</c:v>
                </c:pt>
                <c:pt idx="3">
                  <c:v>15 Years Exp</c:v>
                </c:pt>
              </c:strCache>
            </c:strRef>
          </c:cat>
          <c:val>
            <c:numRef>
              <c:f>Sheet1!$B$2:$B$5</c:f>
              <c:numCache>
                <c:formatCode>"$"#,##0</c:formatCode>
                <c:ptCount val="4"/>
                <c:pt idx="0">
                  <c:v>93000</c:v>
                </c:pt>
                <c:pt idx="1">
                  <c:v>111000</c:v>
                </c:pt>
                <c:pt idx="2">
                  <c:v>131000</c:v>
                </c:pt>
                <c:pt idx="3">
                  <c:v>147000</c:v>
                </c:pt>
              </c:numCache>
            </c:numRef>
          </c:val>
          <c:smooth val="0"/>
        </c:ser>
        <c:ser>
          <c:idx val="1"/>
          <c:order val="1"/>
          <c:tx>
            <c:strRef>
              <c:f>Sheet1!$C$1</c:f>
              <c:strCache>
                <c:ptCount val="1"/>
                <c:pt idx="0">
                  <c:v>FCAS</c:v>
                </c:pt>
              </c:strCache>
            </c:strRef>
          </c:tx>
          <c:spPr>
            <a:ln>
              <a:solidFill>
                <a:srgbClr val="FCB315"/>
              </a:solidFill>
            </a:ln>
          </c:spPr>
          <c:marker>
            <c:spPr>
              <a:solidFill>
                <a:srgbClr val="FCB315"/>
              </a:solidFill>
              <a:ln>
                <a:solidFill>
                  <a:srgbClr val="FCB315"/>
                </a:solidFill>
              </a:ln>
            </c:spPr>
          </c:marker>
          <c:cat>
            <c:strRef>
              <c:f>Sheet1!$A$2:$A$5</c:f>
              <c:strCache>
                <c:ptCount val="4"/>
                <c:pt idx="0">
                  <c:v>4 Years Exp</c:v>
                </c:pt>
                <c:pt idx="1">
                  <c:v>8 Years Exp</c:v>
                </c:pt>
                <c:pt idx="2">
                  <c:v>12 Years Exp</c:v>
                </c:pt>
                <c:pt idx="3">
                  <c:v>15 Years Exp</c:v>
                </c:pt>
              </c:strCache>
            </c:strRef>
          </c:cat>
          <c:val>
            <c:numRef>
              <c:f>Sheet1!$C$2:$C$5</c:f>
              <c:numCache>
                <c:formatCode>"$"#,##0</c:formatCode>
                <c:ptCount val="4"/>
                <c:pt idx="0">
                  <c:v>112000</c:v>
                </c:pt>
                <c:pt idx="1">
                  <c:v>137000</c:v>
                </c:pt>
                <c:pt idx="2">
                  <c:v>157000</c:v>
                </c:pt>
                <c:pt idx="3">
                  <c:v>171000</c:v>
                </c:pt>
              </c:numCache>
            </c:numRef>
          </c:val>
          <c:smooth val="0"/>
        </c:ser>
        <c:dLbls>
          <c:showLegendKey val="0"/>
          <c:showVal val="0"/>
          <c:showCatName val="0"/>
          <c:showSerName val="0"/>
          <c:showPercent val="0"/>
          <c:showBubbleSize val="0"/>
        </c:dLbls>
        <c:marker val="1"/>
        <c:smooth val="0"/>
        <c:axId val="44539904"/>
        <c:axId val="44541824"/>
      </c:lineChart>
      <c:catAx>
        <c:axId val="44539904"/>
        <c:scaling>
          <c:orientation val="minMax"/>
        </c:scaling>
        <c:delete val="0"/>
        <c:axPos val="b"/>
        <c:numFmt formatCode="General" sourceLinked="1"/>
        <c:majorTickMark val="out"/>
        <c:minorTickMark val="none"/>
        <c:tickLblPos val="nextTo"/>
        <c:txPr>
          <a:bodyPr/>
          <a:lstStyle/>
          <a:p>
            <a:pPr>
              <a:defRPr>
                <a:latin typeface="Arial" pitchFamily="34" charset="0"/>
                <a:cs typeface="Arial" pitchFamily="34" charset="0"/>
              </a:defRPr>
            </a:pPr>
            <a:endParaRPr lang="en-US"/>
          </a:p>
        </c:txPr>
        <c:crossAx val="44541824"/>
        <c:crosses val="autoZero"/>
        <c:auto val="1"/>
        <c:lblAlgn val="ctr"/>
        <c:lblOffset val="100"/>
        <c:noMultiLvlLbl val="0"/>
      </c:catAx>
      <c:valAx>
        <c:axId val="44541824"/>
        <c:scaling>
          <c:orientation val="minMax"/>
          <c:min val="80000"/>
        </c:scaling>
        <c:delete val="0"/>
        <c:axPos val="l"/>
        <c:majorGridlines/>
        <c:numFmt formatCode="&quot;$&quot;#,##0" sourceLinked="1"/>
        <c:majorTickMark val="out"/>
        <c:minorTickMark val="none"/>
        <c:tickLblPos val="nextTo"/>
        <c:txPr>
          <a:bodyPr/>
          <a:lstStyle/>
          <a:p>
            <a:pPr>
              <a:defRPr>
                <a:latin typeface="Arial" pitchFamily="34" charset="0"/>
                <a:cs typeface="Arial" pitchFamily="34" charset="0"/>
              </a:defRPr>
            </a:pPr>
            <a:endParaRPr lang="en-US"/>
          </a:p>
        </c:txPr>
        <c:crossAx val="44539904"/>
        <c:crosses val="autoZero"/>
        <c:crossBetween val="between"/>
      </c:valAx>
    </c:plotArea>
    <c:legend>
      <c:legendPos val="r"/>
      <c:layout/>
      <c:overlay val="0"/>
      <c:txPr>
        <a:bodyPr/>
        <a:lstStyle/>
        <a:p>
          <a:pPr>
            <a:defRPr>
              <a:solidFill>
                <a:schemeClr val="tx1"/>
              </a:solidFill>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a:solidFill>
                  <a:schemeClr val="tx2">
                    <a:lumMod val="75000"/>
                  </a:schemeClr>
                </a:solidFill>
              </a:rPr>
              <a:t>CAS Member Growth</a:t>
            </a:r>
            <a:br>
              <a:rPr lang="en-US" sz="2800" dirty="0">
                <a:solidFill>
                  <a:schemeClr val="tx2">
                    <a:lumMod val="75000"/>
                  </a:schemeClr>
                </a:solidFill>
              </a:rPr>
            </a:br>
            <a:r>
              <a:rPr lang="en-US" sz="2800" dirty="0">
                <a:solidFill>
                  <a:schemeClr val="tx2">
                    <a:lumMod val="75000"/>
                  </a:schemeClr>
                </a:solidFill>
              </a:rPr>
              <a:t>2004-2014</a:t>
            </a:r>
          </a:p>
        </c:rich>
      </c:tx>
      <c:layout>
        <c:manualLayout>
          <c:xMode val="edge"/>
          <c:yMode val="edge"/>
          <c:x val="0.3153487342570615"/>
          <c:y val="2.2009572142005239E-2"/>
        </c:manualLayout>
      </c:layout>
      <c:overlay val="0"/>
    </c:title>
    <c:autoTitleDeleted val="0"/>
    <c:plotArea>
      <c:layout/>
      <c:barChart>
        <c:barDir val="col"/>
        <c:grouping val="clustered"/>
        <c:varyColors val="0"/>
        <c:ser>
          <c:idx val="0"/>
          <c:order val="0"/>
          <c:tx>
            <c:strRef>
              <c:f>'T(267)'!$B$13</c:f>
              <c:strCache>
                <c:ptCount val="1"/>
                <c:pt idx="0">
                  <c:v>Total Members</c:v>
                </c:pt>
              </c:strCache>
            </c:strRef>
          </c:tx>
          <c:spPr>
            <a:solidFill>
              <a:srgbClr val="FFC000"/>
            </a:solidFill>
          </c:spPr>
          <c:invertIfNegative val="0"/>
          <c:cat>
            <c:numRef>
              <c:f>'T(267)'!$C$12:$N$12</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'T(267)'!$C$13:$N$13</c:f>
              <c:numCache>
                <c:formatCode>#,##0</c:formatCode>
                <c:ptCount val="12"/>
                <c:pt idx="0">
                  <c:v>3988</c:v>
                </c:pt>
                <c:pt idx="1">
                  <c:v>4150</c:v>
                </c:pt>
                <c:pt idx="2">
                  <c:v>4361</c:v>
                </c:pt>
                <c:pt idx="3">
                  <c:v>4585</c:v>
                </c:pt>
                <c:pt idx="4">
                  <c:v>4844</c:v>
                </c:pt>
                <c:pt idx="5">
                  <c:v>5133</c:v>
                </c:pt>
                <c:pt idx="6">
                  <c:v>5417</c:v>
                </c:pt>
                <c:pt idx="7">
                  <c:v>5470</c:v>
                </c:pt>
                <c:pt idx="8">
                  <c:v>5650</c:v>
                </c:pt>
                <c:pt idx="9">
                  <c:v>6067</c:v>
                </c:pt>
                <c:pt idx="10">
                  <c:v>6546</c:v>
                </c:pt>
              </c:numCache>
            </c:numRef>
          </c:val>
        </c:ser>
        <c:dLbls>
          <c:showLegendKey val="0"/>
          <c:showVal val="0"/>
          <c:showCatName val="0"/>
          <c:showSerName val="0"/>
          <c:showPercent val="0"/>
          <c:showBubbleSize val="0"/>
        </c:dLbls>
        <c:gapWidth val="150"/>
        <c:axId val="129645952"/>
        <c:axId val="129660032"/>
      </c:barChart>
      <c:lineChart>
        <c:grouping val="standard"/>
        <c:varyColors val="0"/>
        <c:ser>
          <c:idx val="1"/>
          <c:order val="1"/>
          <c:tx>
            <c:strRef>
              <c:f>'T(267)'!$B$14</c:f>
              <c:strCache>
                <c:ptCount val="1"/>
                <c:pt idx="0">
                  <c:v>% Growth</c:v>
                </c:pt>
              </c:strCache>
            </c:strRef>
          </c:tx>
          <c:spPr>
            <a:ln>
              <a:noFill/>
            </a:ln>
          </c:spPr>
          <c:marker>
            <c:symbol val="none"/>
          </c:marker>
          <c:dLbls>
            <c:dLbl>
              <c:idx val="0"/>
              <c:delete val="1"/>
              <c:extLst>
                <c:ext xmlns:c15="http://schemas.microsoft.com/office/drawing/2012/chart" uri="{CE6537A1-D6FC-4f65-9D91-7224C49458BB}"/>
              </c:extLst>
            </c:dLbl>
            <c:dLbl>
              <c:idx val="1"/>
              <c:layout>
                <c:manualLayout>
                  <c:x val="-4.1865795414705073E-2"/>
                  <c:y val="-0.4450823625918164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865752684070355E-2"/>
                  <c:y val="-0.4814761152073471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1865752684070355E-2"/>
                  <c:y val="-0.51484572093925851"/>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4856163590075424E-2"/>
                  <c:y val="-0.54344786477689855"/>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7846574496080513E-2"/>
                  <c:y val="-0.5720503839756825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4856163590075424E-2"/>
                  <c:y val="-0.6006529031744667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4.293209358193404E-2"/>
                  <c:y val="-0.60504862613478461"/>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4856163590075424E-2"/>
                  <c:y val="-0.624488335840120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047482870735445E-2"/>
                  <c:y val="-0.6395167136993730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3.7484318006450336E-2"/>
                  <c:y val="-0.70662771184213191"/>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c:spPr>
            <c:txPr>
              <a:bodyPr/>
              <a:lstStyle/>
              <a:p>
                <a:pPr>
                  <a:defRPr sz="1600" b="1">
                    <a:solidFill>
                      <a:schemeClr val="tx2">
                        <a:lumMod val="75000"/>
                      </a:schemeClr>
                    </a:solidFill>
                    <a:latin typeface="+mn-lt"/>
                    <a:ea typeface="Adobe Gothic Std B" pitchFamily="34" charset="-12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'T(267)'!$C$12:$N$12</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'T(267)'!$C$14:$N$14</c:f>
              <c:numCache>
                <c:formatCode>General</c:formatCode>
                <c:ptCount val="12"/>
                <c:pt idx="0">
                  <c:v>0</c:v>
                </c:pt>
                <c:pt idx="1">
                  <c:v>4.0621865596789951E-2</c:v>
                </c:pt>
                <c:pt idx="2">
                  <c:v>5.0843373493975941E-2</c:v>
                </c:pt>
                <c:pt idx="3">
                  <c:v>5.1364365971107613E-2</c:v>
                </c:pt>
                <c:pt idx="4">
                  <c:v>5.6488549618320505E-2</c:v>
                </c:pt>
                <c:pt idx="5">
                  <c:v>5.9661436829067258E-2</c:v>
                </c:pt>
                <c:pt idx="6">
                  <c:v>5.5328268069355202E-2</c:v>
                </c:pt>
                <c:pt idx="7">
                  <c:v>9.7840132914897068E-3</c:v>
                </c:pt>
                <c:pt idx="8">
                  <c:v>3.2906764168190182E-2</c:v>
                </c:pt>
                <c:pt idx="9">
                  <c:v>7.3805309734513394E-2</c:v>
                </c:pt>
                <c:pt idx="10">
                  <c:v>7.8951705950222523E-2</c:v>
                </c:pt>
              </c:numCache>
            </c:numRef>
          </c:val>
          <c:smooth val="0"/>
        </c:ser>
        <c:dLbls>
          <c:showLegendKey val="0"/>
          <c:showVal val="0"/>
          <c:showCatName val="0"/>
          <c:showSerName val="0"/>
          <c:showPercent val="0"/>
          <c:showBubbleSize val="0"/>
        </c:dLbls>
        <c:marker val="1"/>
        <c:smooth val="0"/>
        <c:axId val="129661568"/>
        <c:axId val="129671552"/>
      </c:lineChart>
      <c:catAx>
        <c:axId val="129645952"/>
        <c:scaling>
          <c:orientation val="minMax"/>
        </c:scaling>
        <c:delete val="0"/>
        <c:axPos val="b"/>
        <c:numFmt formatCode="General" sourceLinked="1"/>
        <c:majorTickMark val="out"/>
        <c:minorTickMark val="none"/>
        <c:tickLblPos val="nextTo"/>
        <c:txPr>
          <a:bodyPr/>
          <a:lstStyle/>
          <a:p>
            <a:pPr>
              <a:defRPr sz="1600" b="1"/>
            </a:pPr>
            <a:endParaRPr lang="en-US"/>
          </a:p>
        </c:txPr>
        <c:crossAx val="129660032"/>
        <c:crosses val="autoZero"/>
        <c:auto val="1"/>
        <c:lblAlgn val="ctr"/>
        <c:lblOffset val="100"/>
        <c:noMultiLvlLbl val="0"/>
      </c:catAx>
      <c:valAx>
        <c:axId val="129660032"/>
        <c:scaling>
          <c:orientation val="minMax"/>
        </c:scaling>
        <c:delete val="0"/>
        <c:axPos val="l"/>
        <c:majorGridlines/>
        <c:numFmt formatCode="#,##0" sourceLinked="1"/>
        <c:majorTickMark val="out"/>
        <c:minorTickMark val="none"/>
        <c:tickLblPos val="nextTo"/>
        <c:txPr>
          <a:bodyPr/>
          <a:lstStyle/>
          <a:p>
            <a:pPr>
              <a:defRPr sz="1200" b="1"/>
            </a:pPr>
            <a:endParaRPr lang="en-US"/>
          </a:p>
        </c:txPr>
        <c:crossAx val="129645952"/>
        <c:crosses val="autoZero"/>
        <c:crossBetween val="between"/>
      </c:valAx>
      <c:catAx>
        <c:axId val="129661568"/>
        <c:scaling>
          <c:orientation val="minMax"/>
        </c:scaling>
        <c:delete val="1"/>
        <c:axPos val="b"/>
        <c:numFmt formatCode="General" sourceLinked="1"/>
        <c:majorTickMark val="out"/>
        <c:minorTickMark val="none"/>
        <c:tickLblPos val="none"/>
        <c:crossAx val="129671552"/>
        <c:crosses val="autoZero"/>
        <c:auto val="1"/>
        <c:lblAlgn val="ctr"/>
        <c:lblOffset val="100"/>
        <c:noMultiLvlLbl val="0"/>
      </c:catAx>
      <c:valAx>
        <c:axId val="129671552"/>
        <c:scaling>
          <c:orientation val="minMax"/>
        </c:scaling>
        <c:delete val="1"/>
        <c:axPos val="r"/>
        <c:numFmt formatCode="0%" sourceLinked="0"/>
        <c:majorTickMark val="out"/>
        <c:minorTickMark val="none"/>
        <c:tickLblPos val="none"/>
        <c:crossAx val="129661568"/>
        <c:crosses val="max"/>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25400">
              <a:solidFill>
                <a:schemeClr val="bg1"/>
              </a:solidFill>
            </a:ln>
          </c:spPr>
          <c:dPt>
            <c:idx val="0"/>
            <c:bubble3D val="0"/>
            <c:spPr>
              <a:solidFill>
                <a:schemeClr val="accent1"/>
              </a:solidFill>
              <a:ln w="25400">
                <a:solidFill>
                  <a:schemeClr val="bg1"/>
                </a:solidFill>
              </a:ln>
            </c:spPr>
          </c:dPt>
          <c:dPt>
            <c:idx val="1"/>
            <c:bubble3D val="0"/>
            <c:spPr>
              <a:solidFill>
                <a:schemeClr val="accent2"/>
              </a:solidFill>
              <a:ln w="25400">
                <a:solidFill>
                  <a:schemeClr val="bg1"/>
                </a:solidFill>
              </a:ln>
            </c:spPr>
          </c:dPt>
          <c:dPt>
            <c:idx val="2"/>
            <c:bubble3D val="0"/>
            <c:spPr>
              <a:solidFill>
                <a:schemeClr val="accent3"/>
              </a:solidFill>
              <a:ln w="25400">
                <a:solidFill>
                  <a:schemeClr val="bg1"/>
                </a:solidFill>
              </a:ln>
            </c:spPr>
          </c:dPt>
          <c:dPt>
            <c:idx val="4"/>
            <c:bubble3D val="0"/>
            <c:spPr>
              <a:solidFill>
                <a:schemeClr val="accent1">
                  <a:lumMod val="60000"/>
                  <a:lumOff val="40000"/>
                </a:schemeClr>
              </a:solidFill>
              <a:ln w="25400">
                <a:solidFill>
                  <a:schemeClr val="bg1"/>
                </a:solidFill>
              </a:ln>
            </c:spPr>
          </c:dPt>
          <c:dPt>
            <c:idx val="5"/>
            <c:bubble3D val="0"/>
            <c:spPr>
              <a:solidFill>
                <a:schemeClr val="accent6"/>
              </a:solidFill>
              <a:ln w="25400">
                <a:solidFill>
                  <a:schemeClr val="bg1"/>
                </a:solidFill>
              </a:ln>
            </c:spPr>
          </c:dPt>
          <c:dPt>
            <c:idx val="6"/>
            <c:bubble3D val="0"/>
            <c:spPr>
              <a:solidFill>
                <a:schemeClr val="bg1">
                  <a:lumMod val="75000"/>
                </a:schemeClr>
              </a:solidFill>
              <a:ln w="25400">
                <a:solidFill>
                  <a:schemeClr val="bg1"/>
                </a:solidFill>
              </a:ln>
            </c:spPr>
          </c:dPt>
          <c:dPt>
            <c:idx val="7"/>
            <c:bubble3D val="0"/>
            <c:spPr>
              <a:solidFill>
                <a:srgbClr val="B17ED8"/>
              </a:solidFill>
              <a:ln w="25400">
                <a:solidFill>
                  <a:schemeClr val="bg1"/>
                </a:solidFill>
              </a:ln>
            </c:spPr>
          </c:dPt>
          <c:dPt>
            <c:idx val="8"/>
            <c:bubble3D val="0"/>
            <c:spPr>
              <a:solidFill>
                <a:schemeClr val="tx2"/>
              </a:solidFill>
              <a:ln w="25400">
                <a:solidFill>
                  <a:schemeClr val="bg1"/>
                </a:solidFill>
              </a:ln>
            </c:spPr>
          </c:dPt>
          <c:dLbls>
            <c:dLbl>
              <c:idx val="0"/>
              <c:layout>
                <c:manualLayout>
                  <c:x val="0.16769479374779694"/>
                  <c:y val="8.0582868362533699E-2"/>
                </c:manualLayout>
              </c:layout>
              <c:spPr/>
              <c:txPr>
                <a:bodyPr/>
                <a:lstStyle/>
                <a:p>
                  <a:pPr>
                    <a:defRPr sz="1600">
                      <a:solidFill>
                        <a:schemeClr val="bg1"/>
                      </a:solidFill>
                      <a:latin typeface="Arial" pitchFamily="34" charset="0"/>
                      <a:cs typeface="Arial"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1"/>
              <c:layout>
                <c:manualLayout>
                  <c:x val="-0.14056665491440434"/>
                  <c:y val="0.12069542181455113"/>
                </c:manualLayout>
              </c:layout>
              <c:dLblPos val="bestFit"/>
              <c:showLegendKey val="0"/>
              <c:showVal val="0"/>
              <c:showCatName val="1"/>
              <c:showSerName val="0"/>
              <c:showPercent val="0"/>
              <c:showBubbleSize val="0"/>
              <c:extLst>
                <c:ext xmlns:c15="http://schemas.microsoft.com/office/drawing/2012/chart" uri="{CE6537A1-D6FC-4f65-9D91-7224C49458BB}"/>
              </c:extLst>
            </c:dLbl>
            <c:dLbl>
              <c:idx val="2"/>
              <c:layout>
                <c:manualLayout>
                  <c:x val="-0.13458377404316987"/>
                  <c:y val="-5.5308691128344543E-2"/>
                </c:manualLayout>
              </c:layout>
              <c:spPr/>
              <c:txPr>
                <a:bodyPr/>
                <a:lstStyle/>
                <a:p>
                  <a:pPr>
                    <a:defRPr sz="1600">
                      <a:solidFill>
                        <a:schemeClr val="bg1"/>
                      </a:solidFill>
                      <a:latin typeface="Arial" pitchFamily="34" charset="0"/>
                      <a:cs typeface="Arial"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dLbl>
              <c:idx val="3"/>
              <c:spPr/>
              <c:txPr>
                <a:bodyPr/>
                <a:lstStyle/>
                <a:p>
                  <a:pPr>
                    <a:defRPr sz="1600">
                      <a:solidFill>
                        <a:schemeClr val="bg1"/>
                      </a:solidFill>
                      <a:latin typeface="Arial" pitchFamily="34" charset="0"/>
                      <a:cs typeface="Arial" pitchFamily="34" charset="0"/>
                    </a:defRPr>
                  </a:pPr>
                  <a:endParaRPr lang="en-US"/>
                </a:p>
              </c:txPr>
              <c:dLblPos val="bestFit"/>
              <c:showLegendKey val="0"/>
              <c:showVal val="0"/>
              <c:showCatName val="1"/>
              <c:showSerName val="0"/>
              <c:showPercent val="0"/>
              <c:showBubbleSize val="0"/>
            </c:dLbl>
            <c:dLbl>
              <c:idx val="5"/>
              <c:layout>
                <c:manualLayout>
                  <c:x val="0.20306983781878021"/>
                  <c:y val="-1.1854798701603124E-2"/>
                </c:manualLayout>
              </c:layout>
              <c:tx>
                <c:rich>
                  <a:bodyPr/>
                  <a:lstStyle/>
                  <a:p>
                    <a:r>
                      <a:rPr lang="en-US" dirty="0" smtClean="0">
                        <a:latin typeface="Arial" pitchFamily="34" charset="0"/>
                        <a:cs typeface="Arial" pitchFamily="34" charset="0"/>
                      </a:rPr>
                      <a:t>G</a:t>
                    </a:r>
                    <a:r>
                      <a:rPr lang="en-US" dirty="0" smtClean="0"/>
                      <a:t>overnment</a:t>
                    </a:r>
                    <a:endParaRPr lang="en-US" dirty="0"/>
                  </a:p>
                </c:rich>
              </c:tx>
              <c:dLblPos val="bestFit"/>
              <c:showLegendKey val="0"/>
              <c:showVal val="0"/>
              <c:showCatName val="1"/>
              <c:showSerName val="0"/>
              <c:showPercent val="0"/>
              <c:showBubbleSize val="0"/>
              <c:extLst>
                <c:ext xmlns:c15="http://schemas.microsoft.com/office/drawing/2012/chart" uri="{CE6537A1-D6FC-4f65-9D91-7224C49458BB}"/>
              </c:extLst>
            </c:dLbl>
            <c:dLbl>
              <c:idx val="6"/>
              <c:layout>
                <c:manualLayout>
                  <c:x val="1.6573334116817523E-2"/>
                  <c:y val="-1.1516135149148427E-2"/>
                </c:manualLayout>
              </c:layout>
              <c:dLblPos val="bestFit"/>
              <c:showLegendKey val="0"/>
              <c:showVal val="0"/>
              <c:showCatName val="1"/>
              <c:showSerName val="0"/>
              <c:showPercent val="0"/>
              <c:showBubbleSize val="0"/>
              <c:extLst>
                <c:ext xmlns:c15="http://schemas.microsoft.com/office/drawing/2012/chart" uri="{CE6537A1-D6FC-4f65-9D91-7224C49458BB}"/>
              </c:extLst>
            </c:dLbl>
            <c:dLbl>
              <c:idx val="7"/>
              <c:layout>
                <c:manualLayout>
                  <c:x val="5.0007834841540519E-3"/>
                  <c:y val="-0.1386697799456596"/>
                </c:manualLayout>
              </c:layout>
              <c:dLblPos val="bestFit"/>
              <c:showLegendKey val="0"/>
              <c:showVal val="0"/>
              <c:showCatName val="1"/>
              <c:showSerName val="0"/>
              <c:showPercent val="0"/>
              <c:showBubbleSize val="0"/>
              <c:extLst>
                <c:ext xmlns:c15="http://schemas.microsoft.com/office/drawing/2012/chart" uri="{CE6537A1-D6FC-4f65-9D91-7224C49458BB}"/>
              </c:extLst>
            </c:dLbl>
            <c:dLbl>
              <c:idx val="8"/>
              <c:layout>
                <c:manualLayout>
                  <c:x val="4.5907470521408811E-2"/>
                  <c:y val="-0.10582396352509574"/>
                </c:manualLayout>
              </c:layout>
              <c:spPr/>
              <c:txPr>
                <a:bodyPr/>
                <a:lstStyle/>
                <a:p>
                  <a:pPr>
                    <a:defRPr sz="1600">
                      <a:solidFill>
                        <a:schemeClr val="bg1"/>
                      </a:solidFill>
                      <a:latin typeface="Arial" pitchFamily="34" charset="0"/>
                      <a:cs typeface="Arial" pitchFamily="34" charset="0"/>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600">
                    <a:latin typeface="Arial" pitchFamily="34" charset="0"/>
                    <a:cs typeface="Arial" pitchFamily="34" charset="0"/>
                  </a:defRPr>
                </a:pPr>
                <a:endParaRPr lang="en-US"/>
              </a:p>
            </c:txPr>
            <c:dLblPos val="bestFit"/>
            <c:showLegendKey val="0"/>
            <c:showVal val="0"/>
            <c:showCatName val="1"/>
            <c:showSerName val="0"/>
            <c:showPercent val="0"/>
            <c:showBubbleSize val="0"/>
            <c:showLeaderLines val="1"/>
            <c:extLst>
              <c:ext xmlns:c15="http://schemas.microsoft.com/office/drawing/2012/chart" uri="{CE6537A1-D6FC-4f65-9D91-7224C49458BB}"/>
            </c:extLst>
          </c:dLbls>
          <c:cat>
            <c:strRef>
              <c:f>Sheet1!$A$2:$A$10</c:f>
              <c:strCache>
                <c:ptCount val="9"/>
                <c:pt idx="0">
                  <c:v>P&amp;C Insurers</c:v>
                </c:pt>
                <c:pt idx="1">
                  <c:v>Consultants</c:v>
                </c:pt>
                <c:pt idx="2">
                  <c:v>Reinsurance</c:v>
                </c:pt>
                <c:pt idx="3">
                  <c:v>Service Org's</c:v>
                </c:pt>
                <c:pt idx="4">
                  <c:v>Brokers &amp; Agents</c:v>
                </c:pt>
                <c:pt idx="5">
                  <c:v>Govt.</c:v>
                </c:pt>
                <c:pt idx="6">
                  <c:v>Academic</c:v>
                </c:pt>
                <c:pt idx="7">
                  <c:v>Retired</c:v>
                </c:pt>
                <c:pt idx="8">
                  <c:v>Other</c:v>
                </c:pt>
              </c:strCache>
            </c:strRef>
          </c:cat>
          <c:val>
            <c:numRef>
              <c:f>Sheet1!$B$2:$B$10</c:f>
              <c:numCache>
                <c:formatCode>General</c:formatCode>
                <c:ptCount val="9"/>
                <c:pt idx="0">
                  <c:v>0.49000000000000032</c:v>
                </c:pt>
                <c:pt idx="1">
                  <c:v>0.16</c:v>
                </c:pt>
                <c:pt idx="2">
                  <c:v>0.1</c:v>
                </c:pt>
                <c:pt idx="3">
                  <c:v>7.0000000000000021E-2</c:v>
                </c:pt>
                <c:pt idx="4">
                  <c:v>2.0000000000000011E-2</c:v>
                </c:pt>
                <c:pt idx="5">
                  <c:v>2.0000000000000011E-2</c:v>
                </c:pt>
                <c:pt idx="6">
                  <c:v>1.0000000000000005E-2</c:v>
                </c:pt>
                <c:pt idx="7">
                  <c:v>8.0000000000000043E-2</c:v>
                </c:pt>
                <c:pt idx="8">
                  <c:v>0.05</c:v>
                </c:pt>
              </c:numCache>
            </c:numRef>
          </c:val>
        </c:ser>
        <c:dLbls>
          <c:showLegendKey val="0"/>
          <c:showVal val="0"/>
          <c:showCatName val="0"/>
          <c:showSerName val="0"/>
          <c:showPercent val="0"/>
          <c:showBubbleSize val="0"/>
          <c:showLeaderLines val="1"/>
        </c:dLbls>
        <c:firstSliceAng val="213"/>
      </c:pie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E97B46-3EF7-459F-9288-37453D5F9F37}" type="datetimeFigureOut">
              <a:rPr lang="en-US" smtClean="0"/>
              <a:t>9/17/2015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0CE5DF-9EDD-4D79-9AAA-8CAF46588F1C}" type="slidenum">
              <a:rPr lang="en-US" smtClean="0"/>
              <a:t>‹#›</a:t>
            </a:fld>
            <a:endParaRPr lang="en-US" dirty="0"/>
          </a:p>
        </p:txBody>
      </p:sp>
    </p:spTree>
    <p:extLst>
      <p:ext uri="{BB962C8B-B14F-4D97-AF65-F5344CB8AC3E}">
        <p14:creationId xmlns:p14="http://schemas.microsoft.com/office/powerpoint/2010/main" val="222672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634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4EBB1CB-BD5B-41B6-9B64-6D8E27B64016}" type="slidenum">
              <a:rPr lang="en-US"/>
              <a:pPr>
                <a:defRPr/>
              </a:pPr>
              <a:t>‹#›</a:t>
            </a:fld>
            <a:endParaRPr lang="en-US" dirty="0"/>
          </a:p>
        </p:txBody>
      </p:sp>
    </p:spTree>
    <p:extLst>
      <p:ext uri="{BB962C8B-B14F-4D97-AF65-F5344CB8AC3E}">
        <p14:creationId xmlns:p14="http://schemas.microsoft.com/office/powerpoint/2010/main" val="28594405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D8555FC-9E6F-49DC-8FC6-1411B4C66C76}" type="slidenum">
              <a:rPr lang="en-US" smtClean="0"/>
              <a:pPr/>
              <a:t>1</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705626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D12CC74-AFB1-46B7-9739-8E9B1C489DC3}" type="slidenum">
              <a:rPr lang="en-US" smtClean="0"/>
              <a:pPr/>
              <a:t>10</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dirty="0" smtClean="0"/>
              <a:t>Varies by co.</a:t>
            </a:r>
          </a:p>
          <a:p>
            <a:endParaRPr lang="en-US" dirty="0" smtClean="0"/>
          </a:p>
        </p:txBody>
      </p:sp>
    </p:spTree>
    <p:extLst>
      <p:ext uri="{BB962C8B-B14F-4D97-AF65-F5344CB8AC3E}">
        <p14:creationId xmlns:p14="http://schemas.microsoft.com/office/powerpoint/2010/main" val="964691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195C9-5D24-4596-9E54-35964013953D}" type="slidenum">
              <a:rPr lang="en-US" smtClean="0"/>
              <a:pPr/>
              <a:t>11</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a:p>
            <a:pPr eaLnBrk="1" hangingPunct="1"/>
            <a:endParaRPr lang="en-US" dirty="0" smtClean="0"/>
          </a:p>
        </p:txBody>
      </p:sp>
    </p:spTree>
    <p:extLst>
      <p:ext uri="{BB962C8B-B14F-4D97-AF65-F5344CB8AC3E}">
        <p14:creationId xmlns:p14="http://schemas.microsoft.com/office/powerpoint/2010/main" val="85812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2B9E67C-1EDE-4B2F-8632-CA7348A83BDC}" type="slidenum">
              <a:rPr lang="en-US" smtClean="0"/>
              <a:pPr/>
              <a:t>12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35103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8EFC283-84C9-4592-AEED-0FF83ECEAF9E}" type="slidenum">
              <a:rPr lang="en-US" smtClean="0"/>
              <a:pPr/>
              <a:t>13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88942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195C9-5D24-4596-9E54-35964013953D}" type="slidenum">
              <a:rPr lang="en-US" smtClean="0"/>
              <a:pPr/>
              <a:t>14</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a:p>
            <a:pPr eaLnBrk="1" hangingPunct="1"/>
            <a:endParaRPr lang="en-US" dirty="0" smtClean="0"/>
          </a:p>
        </p:txBody>
      </p:sp>
    </p:spTree>
    <p:extLst>
      <p:ext uri="{BB962C8B-B14F-4D97-AF65-F5344CB8AC3E}">
        <p14:creationId xmlns:p14="http://schemas.microsoft.com/office/powerpoint/2010/main" val="1591041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308D5AC-EB87-412E-880D-1DD4C7C0EE2D}" type="slidenum">
              <a:rPr lang="en-US" smtClean="0"/>
              <a:pPr/>
              <a:t>15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3447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1385B-D6F2-42F4-9560-DDAAB26E7B7A}" type="slidenum">
              <a:rPr lang="en-US" smtClean="0"/>
              <a:pPr/>
              <a:t>16</a:t>
            </a:fld>
            <a:endParaRPr lang="en-US" dirty="0"/>
          </a:p>
        </p:txBody>
      </p:sp>
    </p:spTree>
    <p:extLst>
      <p:ext uri="{BB962C8B-B14F-4D97-AF65-F5344CB8AC3E}">
        <p14:creationId xmlns:p14="http://schemas.microsoft.com/office/powerpoint/2010/main" val="3679712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9AF8222-3E68-495E-AE50-9427716A90F9}" type="slidenum">
              <a:rPr lang="en-US" smtClean="0"/>
              <a:pPr/>
              <a:t>17</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5264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FFBA487-B6E6-45E2-9CD7-79ACE662E10E}" type="slidenum">
              <a:rPr lang="en-US" smtClean="0"/>
              <a:pPr/>
              <a:t>18</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8785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4EBB1CB-BD5B-41B6-9B64-6D8E27B64016}" type="slidenum">
              <a:rPr lang="en-US" smtClean="0"/>
              <a:pPr>
                <a:defRPr/>
              </a:pPr>
              <a:t>19</a:t>
            </a:fld>
            <a:endParaRPr lang="en-US" dirty="0"/>
          </a:p>
        </p:txBody>
      </p:sp>
    </p:spTree>
    <p:extLst>
      <p:ext uri="{BB962C8B-B14F-4D97-AF65-F5344CB8AC3E}">
        <p14:creationId xmlns:p14="http://schemas.microsoft.com/office/powerpoint/2010/main" val="3425937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195C9-5D24-4596-9E54-35964013953D}" type="slidenum">
              <a:rPr lang="en-US" smtClean="0"/>
              <a:pPr/>
              <a:t>2</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Arial" charset="0"/>
                <a:ea typeface="+mn-ea"/>
                <a:cs typeface="+mn-cs"/>
              </a:rPr>
              <a:t>Notes to Presenter: </a:t>
            </a:r>
            <a:r>
              <a:rPr lang="en-US" sz="1200" kern="1200" dirty="0" smtClean="0">
                <a:solidFill>
                  <a:schemeClr val="tx1"/>
                </a:solidFill>
                <a:effectLst/>
                <a:latin typeface="Arial" charset="0"/>
                <a:ea typeface="+mn-ea"/>
                <a:cs typeface="+mn-cs"/>
              </a:rPr>
              <a:t>There are 56 slides within this presentation that span across audiences with varying levels of actuarial knowledge. We recommend that you review the slides and make adjustments to the presentation based on the expected level of the audience and time allotted. There are slides that will be relevant to students with little-to-no actuarial knowledge that won’t be as relevant to actuarial majors, and vice versa. We have provided some guidance below regarding the recommended audience level for specific slides. You are welcome to update this presentation any way you see fit. You can remove slides and add additional slides of your own. </a:t>
            </a:r>
          </a:p>
          <a:p>
            <a:r>
              <a:rPr lang="en-US" sz="1200" b="1" u="sng" kern="1200" dirty="0" smtClean="0">
                <a:solidFill>
                  <a:schemeClr val="tx1"/>
                </a:solidFill>
                <a:effectLst/>
                <a:latin typeface="Arial" charset="0"/>
                <a:ea typeface="+mn-ea"/>
                <a:cs typeface="+mn-cs"/>
              </a:rPr>
              <a:t>Slide Guidance: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Slides 3-10: The early slides covering the first two bullets are most appropriate for presentations to non-actuarial majors who are seeking to learn about the actuarial career. These slides can be consolidated or eliminated for students already studying actuarial science. </a:t>
            </a:r>
          </a:p>
          <a:p>
            <a:pPr lvl="0"/>
            <a:r>
              <a:rPr lang="en-US" sz="1200" kern="1200" dirty="0" smtClean="0">
                <a:solidFill>
                  <a:schemeClr val="tx1"/>
                </a:solidFill>
                <a:effectLst/>
                <a:latin typeface="Arial" charset="0"/>
                <a:ea typeface="+mn-ea"/>
                <a:cs typeface="+mn-cs"/>
              </a:rPr>
              <a:t>Slides 25-35: There are 10 slides covering the CAS Basic Education material. This information is likely too detailed for non-actuarial majors, and can be consolidated to include slide 25 and slide 33. </a:t>
            </a:r>
          </a:p>
          <a:p>
            <a:endParaRPr lang="en-US" b="1" dirty="0" smtClean="0">
              <a:solidFill>
                <a:schemeClr val="tx1"/>
              </a:solidFill>
            </a:endParaRPr>
          </a:p>
        </p:txBody>
      </p:sp>
    </p:spTree>
    <p:extLst>
      <p:ext uri="{BB962C8B-B14F-4D97-AF65-F5344CB8AC3E}">
        <p14:creationId xmlns:p14="http://schemas.microsoft.com/office/powerpoint/2010/main" val="115354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D6D7067-A25B-4B47-B8AC-EDA33DFBC001}" type="slidenum">
              <a:rPr lang="en-US" altLang="en-US" smtClean="0"/>
              <a:pPr/>
              <a:t>20</a:t>
            </a:fld>
            <a:endParaRPr lang="en-US" alt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altLang="en-US" b="1" dirty="0" smtClean="0">
                <a:solidFill>
                  <a:srgbClr val="FF0000"/>
                </a:solidFill>
              </a:rPr>
              <a:t>Just FCAS &amp; ACAS</a:t>
            </a:r>
            <a:endParaRPr lang="en-US" altLang="en-US" dirty="0" smtClean="0"/>
          </a:p>
        </p:txBody>
      </p:sp>
    </p:spTree>
    <p:extLst>
      <p:ext uri="{BB962C8B-B14F-4D97-AF65-F5344CB8AC3E}">
        <p14:creationId xmlns:p14="http://schemas.microsoft.com/office/powerpoint/2010/main" val="3999859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D5079F7-D10A-4A99-A07E-FF128F413031}" type="slidenum">
              <a:rPr lang="en-US" smtClean="0">
                <a:solidFill>
                  <a:srgbClr val="000000"/>
                </a:solidFill>
              </a:rPr>
              <a:pPr/>
              <a:t>21</a:t>
            </a:fld>
            <a:endParaRPr lang="en-US" dirty="0" smtClean="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584330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810" indent="-285696">
              <a:defRPr>
                <a:solidFill>
                  <a:schemeClr val="tx1"/>
                </a:solidFill>
                <a:latin typeface="Garamond" pitchFamily="18" charset="0"/>
              </a:defRPr>
            </a:lvl2pPr>
            <a:lvl3pPr marL="1142785" indent="-228556">
              <a:defRPr>
                <a:solidFill>
                  <a:schemeClr val="tx1"/>
                </a:solidFill>
                <a:latin typeface="Garamond" pitchFamily="18" charset="0"/>
              </a:defRPr>
            </a:lvl3pPr>
            <a:lvl4pPr marL="1599899" indent="-228556">
              <a:defRPr>
                <a:solidFill>
                  <a:schemeClr val="tx1"/>
                </a:solidFill>
                <a:latin typeface="Garamond" pitchFamily="18" charset="0"/>
              </a:defRPr>
            </a:lvl4pPr>
            <a:lvl5pPr marL="2057013" indent="-228556">
              <a:defRPr>
                <a:solidFill>
                  <a:schemeClr val="tx1"/>
                </a:solidFill>
                <a:latin typeface="Garamond" pitchFamily="18" charset="0"/>
              </a:defRPr>
            </a:lvl5pPr>
            <a:lvl6pPr marL="2514127" indent="-228556" eaLnBrk="0" fontAlgn="base" hangingPunct="0">
              <a:spcBef>
                <a:spcPct val="0"/>
              </a:spcBef>
              <a:spcAft>
                <a:spcPct val="0"/>
              </a:spcAft>
              <a:defRPr>
                <a:solidFill>
                  <a:schemeClr val="tx1"/>
                </a:solidFill>
                <a:latin typeface="Garamond" pitchFamily="18" charset="0"/>
              </a:defRPr>
            </a:lvl6pPr>
            <a:lvl7pPr marL="2971240" indent="-228556" eaLnBrk="0" fontAlgn="base" hangingPunct="0">
              <a:spcBef>
                <a:spcPct val="0"/>
              </a:spcBef>
              <a:spcAft>
                <a:spcPct val="0"/>
              </a:spcAft>
              <a:defRPr>
                <a:solidFill>
                  <a:schemeClr val="tx1"/>
                </a:solidFill>
                <a:latin typeface="Garamond" pitchFamily="18" charset="0"/>
              </a:defRPr>
            </a:lvl7pPr>
            <a:lvl8pPr marL="3428354" indent="-228556" eaLnBrk="0" fontAlgn="base" hangingPunct="0">
              <a:spcBef>
                <a:spcPct val="0"/>
              </a:spcBef>
              <a:spcAft>
                <a:spcPct val="0"/>
              </a:spcAft>
              <a:defRPr>
                <a:solidFill>
                  <a:schemeClr val="tx1"/>
                </a:solidFill>
                <a:latin typeface="Garamond" pitchFamily="18" charset="0"/>
              </a:defRPr>
            </a:lvl8pPr>
            <a:lvl9pPr marL="3885469" indent="-228556" eaLnBrk="0" fontAlgn="base" hangingPunct="0">
              <a:spcBef>
                <a:spcPct val="0"/>
              </a:spcBef>
              <a:spcAft>
                <a:spcPct val="0"/>
              </a:spcAft>
              <a:defRPr>
                <a:solidFill>
                  <a:schemeClr val="tx1"/>
                </a:solidFill>
                <a:latin typeface="Garamond" pitchFamily="18" charset="0"/>
              </a:defRPr>
            </a:lvl9pPr>
          </a:lstStyle>
          <a:p>
            <a:fld id="{AF7FA673-D90D-4D33-B455-966E89FE1A62}" type="slidenum">
              <a:rPr lang="en-US" smtClean="0">
                <a:solidFill>
                  <a:srgbClr val="000000"/>
                </a:solidFill>
                <a:latin typeface="Arial" pitchFamily="34" charset="0"/>
              </a:rPr>
              <a:pPr/>
              <a:t>22</a:t>
            </a:fld>
            <a:endParaRPr lang="en-US" dirty="0" smtClean="0">
              <a:solidFill>
                <a:srgbClr val="000000"/>
              </a:solidFill>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66009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4138EA9-BD91-41CF-9A42-8A4982C10F2E}" type="slidenum">
              <a:rPr lang="en-US" smtClean="0">
                <a:solidFill>
                  <a:srgbClr val="000000"/>
                </a:solidFill>
              </a:rPr>
              <a:pPr/>
              <a:t>23</a:t>
            </a:fld>
            <a:endParaRPr lang="en-US" smtClean="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7803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195C9-5D24-4596-9E54-35964013953D}" type="slidenum">
              <a:rPr lang="en-US" smtClean="0"/>
              <a:pPr/>
              <a:t>24</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a:p>
            <a:pPr eaLnBrk="1" hangingPunct="1"/>
            <a:endParaRPr lang="en-US" dirty="0" smtClean="0"/>
          </a:p>
        </p:txBody>
      </p:sp>
    </p:spTree>
    <p:extLst>
      <p:ext uri="{BB962C8B-B14F-4D97-AF65-F5344CB8AC3E}">
        <p14:creationId xmlns:p14="http://schemas.microsoft.com/office/powerpoint/2010/main" val="663086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4141A07-26D4-45AE-A561-92C86BCCA965}" type="slidenum">
              <a:rPr lang="en-US" smtClean="0"/>
              <a:pPr/>
              <a:t>25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dirty="0" smtClean="0"/>
              <a:t>This slide provides an overview of the requirements leading to the ACAS credential, or Associate of the Casualty Actuarial Society.</a:t>
            </a:r>
          </a:p>
          <a:p>
            <a:endParaRPr lang="en-US" dirty="0" smtClean="0"/>
          </a:p>
          <a:p>
            <a:r>
              <a:rPr lang="en-US" dirty="0" smtClean="0"/>
              <a:t>By earning this credential, you become a member of the CAS.</a:t>
            </a:r>
          </a:p>
          <a:p>
            <a:endParaRPr lang="en-US" dirty="0" smtClean="0"/>
          </a:p>
          <a:p>
            <a:r>
              <a:rPr lang="en-US" dirty="0" smtClean="0"/>
              <a:t>Note that</a:t>
            </a:r>
          </a:p>
          <a:p>
            <a:r>
              <a:rPr lang="en-US" dirty="0" smtClean="0">
                <a:latin typeface="Arial" charset="0"/>
                <a:cs typeface="Arial" charset="0"/>
              </a:rPr>
              <a:t>*</a:t>
            </a:r>
            <a:r>
              <a:rPr lang="en-US" baseline="0" dirty="0" smtClean="0">
                <a:latin typeface="Arial" charset="0"/>
                <a:cs typeface="Arial" charset="0"/>
              </a:rPr>
              <a:t> </a:t>
            </a:r>
            <a:r>
              <a:rPr lang="en-US" dirty="0" smtClean="0">
                <a:latin typeface="Arial" charset="0"/>
                <a:cs typeface="Arial" charset="0"/>
              </a:rPr>
              <a:t>VEE requirements are identical to SOA</a:t>
            </a:r>
          </a:p>
          <a:p>
            <a:r>
              <a:rPr lang="en-US" dirty="0" smtClean="0">
                <a:latin typeface="Arial" charset="0"/>
                <a:cs typeface="Arial" charset="0"/>
              </a:rPr>
              <a:t>* Online Courses introduce basic insurance operations and information on the business environment</a:t>
            </a:r>
          </a:p>
          <a:p>
            <a:pPr>
              <a:buFont typeface="Arial" charset="0"/>
              <a:buNone/>
            </a:pPr>
            <a:r>
              <a:rPr lang="en-US" dirty="0" smtClean="0"/>
              <a:t>* All actuaries must follow a Code of Professional Conduct, and perform in accordance with actuarial standards that are applicable to our work.</a:t>
            </a:r>
          </a:p>
          <a:p>
            <a:pPr>
              <a:buFont typeface="Arial" charset="0"/>
              <a:buNone/>
            </a:pPr>
            <a:r>
              <a:rPr lang="en-US" baseline="0" dirty="0" smtClean="0">
                <a:latin typeface="Arial" charset="0"/>
                <a:cs typeface="Arial" charset="0"/>
              </a:rPr>
              <a:t>The </a:t>
            </a:r>
            <a:r>
              <a:rPr lang="en-US" dirty="0" smtClean="0">
                <a:latin typeface="Arial" charset="0"/>
                <a:cs typeface="Arial" charset="0"/>
              </a:rPr>
              <a:t>Course on Professionalism is designed to make candidates aware of the requirements for the conduct of the actuary in the performance of his or her professional duties</a:t>
            </a:r>
          </a:p>
          <a:p>
            <a:endParaRPr lang="en-US" dirty="0" smtClean="0"/>
          </a:p>
        </p:txBody>
      </p:sp>
    </p:spTree>
    <p:extLst>
      <p:ext uri="{BB962C8B-B14F-4D97-AF65-F5344CB8AC3E}">
        <p14:creationId xmlns:p14="http://schemas.microsoft.com/office/powerpoint/2010/main" val="889351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defTabSz="912983"/>
            <a:r>
              <a:rPr lang="en-US" dirty="0" smtClean="0"/>
              <a:t>This slide provides an overview of the requirements leading to the ACAS credential, or Associate of the Casualty Actuarial Society.</a:t>
            </a:r>
          </a:p>
          <a:p>
            <a:pPr defTabSz="912983"/>
            <a:endParaRPr lang="en-US" dirty="0" smtClean="0"/>
          </a:p>
        </p:txBody>
      </p:sp>
      <p:sp>
        <p:nvSpPr>
          <p:cNvPr id="95236" name="Slide Number Placeholder 3"/>
          <p:cNvSpPr>
            <a:spLocks noGrp="1"/>
          </p:cNvSpPr>
          <p:nvPr>
            <p:ph type="sldNum" sz="quarter" idx="5"/>
          </p:nvPr>
        </p:nvSpPr>
        <p:spPr>
          <a:noFill/>
        </p:spPr>
        <p:txBody>
          <a:bodyPr/>
          <a:lstStyle/>
          <a:p>
            <a:fld id="{73195B97-DC8D-4E43-A64E-5CC0187DF467}" type="slidenum">
              <a:rPr lang="en-US">
                <a:solidFill>
                  <a:srgbClr val="000000"/>
                </a:solidFill>
                <a:latin typeface="Arial" charset="0"/>
              </a:rPr>
              <a:pPr/>
              <a:t>26</a:t>
            </a:fld>
            <a:endParaRPr lang="en-US">
              <a:solidFill>
                <a:srgbClr val="000000"/>
              </a:solidFill>
              <a:latin typeface="Arial" charset="0"/>
            </a:endParaRPr>
          </a:p>
        </p:txBody>
      </p:sp>
    </p:spTree>
    <p:extLst>
      <p:ext uri="{BB962C8B-B14F-4D97-AF65-F5344CB8AC3E}">
        <p14:creationId xmlns:p14="http://schemas.microsoft.com/office/powerpoint/2010/main" val="547074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go through the next slides in more detail if there is interest during the Q&amp;A</a:t>
            </a:r>
            <a:endParaRPr lang="en-US" dirty="0"/>
          </a:p>
        </p:txBody>
      </p:sp>
      <p:sp>
        <p:nvSpPr>
          <p:cNvPr id="4" name="Slide Number Placeholder 3"/>
          <p:cNvSpPr>
            <a:spLocks noGrp="1"/>
          </p:cNvSpPr>
          <p:nvPr>
            <p:ph type="sldNum" sz="quarter" idx="10"/>
          </p:nvPr>
        </p:nvSpPr>
        <p:spPr/>
        <p:txBody>
          <a:bodyPr/>
          <a:lstStyle/>
          <a:p>
            <a:pPr>
              <a:defRPr/>
            </a:pPr>
            <a:fld id="{C4EBB1CB-BD5B-41B6-9B64-6D8E27B64016}" type="slidenum">
              <a:rPr lang="en-US" smtClean="0"/>
              <a:pPr>
                <a:defRPr/>
              </a:pPr>
              <a:t>27</a:t>
            </a:fld>
            <a:endParaRPr lang="en-US" dirty="0"/>
          </a:p>
        </p:txBody>
      </p:sp>
    </p:spTree>
    <p:extLst>
      <p:ext uri="{BB962C8B-B14F-4D97-AF65-F5344CB8AC3E}">
        <p14:creationId xmlns:p14="http://schemas.microsoft.com/office/powerpoint/2010/main" val="4078753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254763-346E-4668-9D39-574EA66E0396}"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743097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mention, again can go</a:t>
            </a:r>
            <a:r>
              <a:rPr lang="en-US" baseline="0" dirty="0" smtClean="0"/>
              <a:t> into more detail if needed…in the Q&amp;A</a:t>
            </a:r>
            <a:endParaRPr lang="en-US" dirty="0"/>
          </a:p>
        </p:txBody>
      </p:sp>
      <p:sp>
        <p:nvSpPr>
          <p:cNvPr id="4" name="Slide Number Placeholder 3"/>
          <p:cNvSpPr>
            <a:spLocks noGrp="1"/>
          </p:cNvSpPr>
          <p:nvPr>
            <p:ph type="sldNum" sz="quarter" idx="10"/>
          </p:nvPr>
        </p:nvSpPr>
        <p:spPr/>
        <p:txBody>
          <a:bodyPr/>
          <a:lstStyle/>
          <a:p>
            <a:pPr>
              <a:defRPr/>
            </a:pPr>
            <a:fld id="{C4EBB1CB-BD5B-41B6-9B64-6D8E27B64016}" type="slidenum">
              <a:rPr lang="en-US" smtClean="0"/>
              <a:pPr>
                <a:defRPr/>
              </a:pPr>
              <a:t>29</a:t>
            </a:fld>
            <a:endParaRPr lang="en-US" dirty="0"/>
          </a:p>
        </p:txBody>
      </p:sp>
    </p:spTree>
    <p:extLst>
      <p:ext uri="{BB962C8B-B14F-4D97-AF65-F5344CB8AC3E}">
        <p14:creationId xmlns:p14="http://schemas.microsoft.com/office/powerpoint/2010/main" val="3612648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195C9-5D24-4596-9E54-35964013953D}" type="slidenum">
              <a:rPr lang="en-US" smtClean="0"/>
              <a:pPr/>
              <a:t>3</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a:p>
            <a:pPr eaLnBrk="1" hangingPunct="1"/>
            <a:endParaRPr lang="en-US" dirty="0" smtClean="0"/>
          </a:p>
        </p:txBody>
      </p:sp>
    </p:spTree>
    <p:extLst>
      <p:ext uri="{BB962C8B-B14F-4D97-AF65-F5344CB8AC3E}">
        <p14:creationId xmlns:p14="http://schemas.microsoft.com/office/powerpoint/2010/main" val="2859782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defTabSz="912983"/>
            <a:r>
              <a:rPr lang="en-US" dirty="0" smtClean="0"/>
              <a:t>This slide provides an overview of the requirements leading to the ACAS credential, or Associate of the Casualty Actuarial Society.</a:t>
            </a:r>
          </a:p>
          <a:p>
            <a:pPr defTabSz="912983"/>
            <a:endParaRPr lang="en-US" dirty="0" smtClean="0"/>
          </a:p>
        </p:txBody>
      </p:sp>
      <p:sp>
        <p:nvSpPr>
          <p:cNvPr id="95236" name="Slide Number Placeholder 3"/>
          <p:cNvSpPr>
            <a:spLocks noGrp="1"/>
          </p:cNvSpPr>
          <p:nvPr>
            <p:ph type="sldNum" sz="quarter" idx="5"/>
          </p:nvPr>
        </p:nvSpPr>
        <p:spPr>
          <a:noFill/>
        </p:spPr>
        <p:txBody>
          <a:bodyPr/>
          <a:lstStyle/>
          <a:p>
            <a:fld id="{73195B97-DC8D-4E43-A64E-5CC0187DF467}" type="slidenum">
              <a:rPr lang="en-US">
                <a:solidFill>
                  <a:srgbClr val="000000"/>
                </a:solidFill>
                <a:latin typeface="Arial" charset="0"/>
              </a:rPr>
              <a:pPr/>
              <a:t>31</a:t>
            </a:fld>
            <a:endParaRPr lang="en-US">
              <a:solidFill>
                <a:srgbClr val="000000"/>
              </a:solidFill>
              <a:latin typeface="Arial" charset="0"/>
            </a:endParaRPr>
          </a:p>
        </p:txBody>
      </p:sp>
    </p:spTree>
    <p:extLst>
      <p:ext uri="{BB962C8B-B14F-4D97-AF65-F5344CB8AC3E}">
        <p14:creationId xmlns:p14="http://schemas.microsoft.com/office/powerpoint/2010/main" val="371937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defTabSz="912983"/>
            <a:r>
              <a:rPr lang="en-US" dirty="0" smtClean="0"/>
              <a:t>This slide provides an overview of the requirements leading to the ACAS credential, or Associate of the Casualty Actuarial Society.</a:t>
            </a:r>
          </a:p>
          <a:p>
            <a:pPr defTabSz="912983"/>
            <a:endParaRPr lang="en-US" dirty="0" smtClean="0"/>
          </a:p>
        </p:txBody>
      </p:sp>
      <p:sp>
        <p:nvSpPr>
          <p:cNvPr id="95236" name="Slide Number Placeholder 3"/>
          <p:cNvSpPr>
            <a:spLocks noGrp="1"/>
          </p:cNvSpPr>
          <p:nvPr>
            <p:ph type="sldNum" sz="quarter" idx="5"/>
          </p:nvPr>
        </p:nvSpPr>
        <p:spPr>
          <a:noFill/>
        </p:spPr>
        <p:txBody>
          <a:bodyPr/>
          <a:lstStyle/>
          <a:p>
            <a:fld id="{73195B97-DC8D-4E43-A64E-5CC0187DF467}" type="slidenum">
              <a:rPr lang="en-US">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4266532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2715B1E-8359-4EA3-AC4E-1AD90596738F}" type="slidenum">
              <a:rPr lang="en-US" smtClean="0">
                <a:solidFill>
                  <a:srgbClr val="000000"/>
                </a:solidFill>
              </a:rPr>
              <a:pPr/>
              <a:t>33</a:t>
            </a:fld>
            <a:endParaRPr lang="en-US" smtClean="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t>Additional requirements for Fellowship in the CAS, the highest mark of distinction for actuaries who work in the property/casualty actuarial profession.</a:t>
            </a:r>
          </a:p>
          <a:p>
            <a:endParaRPr lang="en-US" smtClean="0"/>
          </a:p>
          <a:p>
            <a:r>
              <a:rPr lang="en-US" smtClean="0"/>
              <a:t>Our credential is unmatched for its rigor, integrity, and relevance – attributes that employers and regulators value. That reputation extends to our members, who consider us to be THE professional society for P&amp;C actuaries.</a:t>
            </a:r>
          </a:p>
        </p:txBody>
      </p:sp>
    </p:spTree>
    <p:extLst>
      <p:ext uri="{BB962C8B-B14F-4D97-AF65-F5344CB8AC3E}">
        <p14:creationId xmlns:p14="http://schemas.microsoft.com/office/powerpoint/2010/main" val="2850172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54B1067E-F500-4CDB-B0FD-ABBFE5C1C3A4}" type="slidenum">
              <a:rPr lang="en-US">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2491130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B610F8-6FB1-455C-9F94-76F440437C58}" type="slidenum">
              <a:rPr lang="en-US" smtClean="0">
                <a:solidFill>
                  <a:srgbClr val="000000"/>
                </a:solidFill>
              </a:rPr>
              <a:pPr/>
              <a:t>35</a:t>
            </a:fld>
            <a:endParaRPr lang="en-US"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mtClean="0"/>
              <a:t>The CAS also offers a credential for those who work in risk management, called CERA, or Chartered Enterprise Risk Analyst. These are the current requirements for CERA.</a:t>
            </a:r>
          </a:p>
          <a:p>
            <a:endParaRPr lang="en-US" smtClean="0"/>
          </a:p>
          <a:p>
            <a:r>
              <a:rPr lang="en-US" smtClean="0"/>
              <a:t>Additional information on CAS admissions and exams can be found on the CAS Web Site.</a:t>
            </a:r>
          </a:p>
        </p:txBody>
      </p:sp>
    </p:spTree>
    <p:extLst>
      <p:ext uri="{BB962C8B-B14F-4D97-AF65-F5344CB8AC3E}">
        <p14:creationId xmlns:p14="http://schemas.microsoft.com/office/powerpoint/2010/main" val="3245327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195C9-5D24-4596-9E54-35964013953D}" type="slidenum">
              <a:rPr lang="en-US" smtClean="0"/>
              <a:pPr/>
              <a:t>36</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a:p>
            <a:pPr eaLnBrk="1" hangingPunct="1"/>
            <a:endParaRPr lang="en-US" dirty="0" smtClean="0"/>
          </a:p>
        </p:txBody>
      </p:sp>
    </p:spTree>
    <p:extLst>
      <p:ext uri="{BB962C8B-B14F-4D97-AF65-F5344CB8AC3E}">
        <p14:creationId xmlns:p14="http://schemas.microsoft.com/office/powerpoint/2010/main" val="3872251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070">
              <a:defRPr>
                <a:solidFill>
                  <a:schemeClr val="tx1"/>
                </a:solidFill>
                <a:latin typeface="Garamond" pitchFamily="18" charset="0"/>
              </a:defRPr>
            </a:lvl1pPr>
            <a:lvl2pPr marL="742862" indent="-285716" defTabSz="892070">
              <a:defRPr>
                <a:solidFill>
                  <a:schemeClr val="tx1"/>
                </a:solidFill>
                <a:latin typeface="Garamond" pitchFamily="18" charset="0"/>
              </a:defRPr>
            </a:lvl2pPr>
            <a:lvl3pPr marL="1142865" indent="-228573" defTabSz="892070">
              <a:defRPr>
                <a:solidFill>
                  <a:schemeClr val="tx1"/>
                </a:solidFill>
                <a:latin typeface="Garamond" pitchFamily="18" charset="0"/>
              </a:defRPr>
            </a:lvl3pPr>
            <a:lvl4pPr marL="1600011" indent="-228573" defTabSz="892070">
              <a:defRPr>
                <a:solidFill>
                  <a:schemeClr val="tx1"/>
                </a:solidFill>
                <a:latin typeface="Garamond" pitchFamily="18" charset="0"/>
              </a:defRPr>
            </a:lvl4pPr>
            <a:lvl5pPr marL="2057156" indent="-228573" defTabSz="892070">
              <a:defRPr>
                <a:solidFill>
                  <a:schemeClr val="tx1"/>
                </a:solidFill>
                <a:latin typeface="Garamond" pitchFamily="18" charset="0"/>
              </a:defRPr>
            </a:lvl5pPr>
            <a:lvl6pPr marL="2514303" indent="-228573" defTabSz="892070" eaLnBrk="0" fontAlgn="base" hangingPunct="0">
              <a:spcBef>
                <a:spcPct val="0"/>
              </a:spcBef>
              <a:spcAft>
                <a:spcPct val="0"/>
              </a:spcAft>
              <a:defRPr>
                <a:solidFill>
                  <a:schemeClr val="tx1"/>
                </a:solidFill>
                <a:latin typeface="Garamond" pitchFamily="18" charset="0"/>
              </a:defRPr>
            </a:lvl6pPr>
            <a:lvl7pPr marL="2971449" indent="-228573" defTabSz="892070" eaLnBrk="0" fontAlgn="base" hangingPunct="0">
              <a:spcBef>
                <a:spcPct val="0"/>
              </a:spcBef>
              <a:spcAft>
                <a:spcPct val="0"/>
              </a:spcAft>
              <a:defRPr>
                <a:solidFill>
                  <a:schemeClr val="tx1"/>
                </a:solidFill>
                <a:latin typeface="Garamond" pitchFamily="18" charset="0"/>
              </a:defRPr>
            </a:lvl7pPr>
            <a:lvl8pPr marL="3428594" indent="-228573" defTabSz="892070" eaLnBrk="0" fontAlgn="base" hangingPunct="0">
              <a:spcBef>
                <a:spcPct val="0"/>
              </a:spcBef>
              <a:spcAft>
                <a:spcPct val="0"/>
              </a:spcAft>
              <a:defRPr>
                <a:solidFill>
                  <a:schemeClr val="tx1"/>
                </a:solidFill>
                <a:latin typeface="Garamond" pitchFamily="18" charset="0"/>
              </a:defRPr>
            </a:lvl8pPr>
            <a:lvl9pPr marL="3885741" indent="-228573" defTabSz="892070" eaLnBrk="0" fontAlgn="base" hangingPunct="0">
              <a:spcBef>
                <a:spcPct val="0"/>
              </a:spcBef>
              <a:spcAft>
                <a:spcPct val="0"/>
              </a:spcAft>
              <a:defRPr>
                <a:solidFill>
                  <a:schemeClr val="tx1"/>
                </a:solidFill>
                <a:latin typeface="Garamond" pitchFamily="18" charset="0"/>
              </a:defRPr>
            </a:lvl9pPr>
          </a:lstStyle>
          <a:p>
            <a:fld id="{74EB5B6D-06AA-4313-BA76-247934066609}" type="slidenum">
              <a:rPr lang="en-US" smtClean="0">
                <a:solidFill>
                  <a:srgbClr val="000000"/>
                </a:solidFill>
                <a:latin typeface="Arial" charset="0"/>
              </a:rPr>
              <a:pPr/>
              <a:t>38</a:t>
            </a:fld>
            <a:endParaRPr lang="en-US" smtClean="0">
              <a:solidFill>
                <a:srgbClr val="000000"/>
              </a:solidFill>
              <a:latin typeface="Arial" charset="0"/>
            </a:endParaRPr>
          </a:p>
        </p:txBody>
      </p:sp>
    </p:spTree>
    <p:extLst>
      <p:ext uri="{BB962C8B-B14F-4D97-AF65-F5344CB8AC3E}">
        <p14:creationId xmlns:p14="http://schemas.microsoft.com/office/powerpoint/2010/main" val="331652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070">
              <a:defRPr>
                <a:solidFill>
                  <a:schemeClr val="tx1"/>
                </a:solidFill>
                <a:latin typeface="Garamond" pitchFamily="18" charset="0"/>
              </a:defRPr>
            </a:lvl1pPr>
            <a:lvl2pPr marL="742862" indent="-285716" defTabSz="892070">
              <a:defRPr>
                <a:solidFill>
                  <a:schemeClr val="tx1"/>
                </a:solidFill>
                <a:latin typeface="Garamond" pitchFamily="18" charset="0"/>
              </a:defRPr>
            </a:lvl2pPr>
            <a:lvl3pPr marL="1142865" indent="-228573" defTabSz="892070">
              <a:defRPr>
                <a:solidFill>
                  <a:schemeClr val="tx1"/>
                </a:solidFill>
                <a:latin typeface="Garamond" pitchFamily="18" charset="0"/>
              </a:defRPr>
            </a:lvl3pPr>
            <a:lvl4pPr marL="1600011" indent="-228573" defTabSz="892070">
              <a:defRPr>
                <a:solidFill>
                  <a:schemeClr val="tx1"/>
                </a:solidFill>
                <a:latin typeface="Garamond" pitchFamily="18" charset="0"/>
              </a:defRPr>
            </a:lvl4pPr>
            <a:lvl5pPr marL="2057156" indent="-228573" defTabSz="892070">
              <a:defRPr>
                <a:solidFill>
                  <a:schemeClr val="tx1"/>
                </a:solidFill>
                <a:latin typeface="Garamond" pitchFamily="18" charset="0"/>
              </a:defRPr>
            </a:lvl5pPr>
            <a:lvl6pPr marL="2514303" indent="-228573" defTabSz="892070" eaLnBrk="0" fontAlgn="base" hangingPunct="0">
              <a:spcBef>
                <a:spcPct val="0"/>
              </a:spcBef>
              <a:spcAft>
                <a:spcPct val="0"/>
              </a:spcAft>
              <a:defRPr>
                <a:solidFill>
                  <a:schemeClr val="tx1"/>
                </a:solidFill>
                <a:latin typeface="Garamond" pitchFamily="18" charset="0"/>
              </a:defRPr>
            </a:lvl6pPr>
            <a:lvl7pPr marL="2971449" indent="-228573" defTabSz="892070" eaLnBrk="0" fontAlgn="base" hangingPunct="0">
              <a:spcBef>
                <a:spcPct val="0"/>
              </a:spcBef>
              <a:spcAft>
                <a:spcPct val="0"/>
              </a:spcAft>
              <a:defRPr>
                <a:solidFill>
                  <a:schemeClr val="tx1"/>
                </a:solidFill>
                <a:latin typeface="Garamond" pitchFamily="18" charset="0"/>
              </a:defRPr>
            </a:lvl7pPr>
            <a:lvl8pPr marL="3428594" indent="-228573" defTabSz="892070" eaLnBrk="0" fontAlgn="base" hangingPunct="0">
              <a:spcBef>
                <a:spcPct val="0"/>
              </a:spcBef>
              <a:spcAft>
                <a:spcPct val="0"/>
              </a:spcAft>
              <a:defRPr>
                <a:solidFill>
                  <a:schemeClr val="tx1"/>
                </a:solidFill>
                <a:latin typeface="Garamond" pitchFamily="18" charset="0"/>
              </a:defRPr>
            </a:lvl8pPr>
            <a:lvl9pPr marL="3885741" indent="-228573" defTabSz="892070" eaLnBrk="0" fontAlgn="base" hangingPunct="0">
              <a:spcBef>
                <a:spcPct val="0"/>
              </a:spcBef>
              <a:spcAft>
                <a:spcPct val="0"/>
              </a:spcAft>
              <a:defRPr>
                <a:solidFill>
                  <a:schemeClr val="tx1"/>
                </a:solidFill>
                <a:latin typeface="Garamond" pitchFamily="18" charset="0"/>
              </a:defRPr>
            </a:lvl9pPr>
          </a:lstStyle>
          <a:p>
            <a:fld id="{FAA54CBF-F277-4234-9BFB-99F2EB2AC776}" type="slidenum">
              <a:rPr lang="en-US" smtClean="0">
                <a:solidFill>
                  <a:srgbClr val="000000"/>
                </a:solidFill>
                <a:latin typeface="Arial" charset="0"/>
              </a:rPr>
              <a:pPr/>
              <a:t>39</a:t>
            </a:fld>
            <a:endParaRPr lang="en-US" smtClean="0">
              <a:solidFill>
                <a:srgbClr val="000000"/>
              </a:solidFill>
              <a:latin typeface="Arial" charset="0"/>
            </a:endParaRPr>
          </a:p>
        </p:txBody>
      </p:sp>
    </p:spTree>
    <p:extLst>
      <p:ext uri="{BB962C8B-B14F-4D97-AF65-F5344CB8AC3E}">
        <p14:creationId xmlns:p14="http://schemas.microsoft.com/office/powerpoint/2010/main" val="3366498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070">
              <a:defRPr>
                <a:solidFill>
                  <a:schemeClr val="tx1"/>
                </a:solidFill>
                <a:latin typeface="Garamond" pitchFamily="18" charset="0"/>
              </a:defRPr>
            </a:lvl1pPr>
            <a:lvl2pPr marL="742862" indent="-285716" defTabSz="892070">
              <a:defRPr>
                <a:solidFill>
                  <a:schemeClr val="tx1"/>
                </a:solidFill>
                <a:latin typeface="Garamond" pitchFamily="18" charset="0"/>
              </a:defRPr>
            </a:lvl2pPr>
            <a:lvl3pPr marL="1142865" indent="-228573" defTabSz="892070">
              <a:defRPr>
                <a:solidFill>
                  <a:schemeClr val="tx1"/>
                </a:solidFill>
                <a:latin typeface="Garamond" pitchFamily="18" charset="0"/>
              </a:defRPr>
            </a:lvl3pPr>
            <a:lvl4pPr marL="1600011" indent="-228573" defTabSz="892070">
              <a:defRPr>
                <a:solidFill>
                  <a:schemeClr val="tx1"/>
                </a:solidFill>
                <a:latin typeface="Garamond" pitchFamily="18" charset="0"/>
              </a:defRPr>
            </a:lvl4pPr>
            <a:lvl5pPr marL="2057156" indent="-228573" defTabSz="892070">
              <a:defRPr>
                <a:solidFill>
                  <a:schemeClr val="tx1"/>
                </a:solidFill>
                <a:latin typeface="Garamond" pitchFamily="18" charset="0"/>
              </a:defRPr>
            </a:lvl5pPr>
            <a:lvl6pPr marL="2514303" indent="-228573" defTabSz="892070" eaLnBrk="0" fontAlgn="base" hangingPunct="0">
              <a:spcBef>
                <a:spcPct val="0"/>
              </a:spcBef>
              <a:spcAft>
                <a:spcPct val="0"/>
              </a:spcAft>
              <a:defRPr>
                <a:solidFill>
                  <a:schemeClr val="tx1"/>
                </a:solidFill>
                <a:latin typeface="Garamond" pitchFamily="18" charset="0"/>
              </a:defRPr>
            </a:lvl6pPr>
            <a:lvl7pPr marL="2971449" indent="-228573" defTabSz="892070" eaLnBrk="0" fontAlgn="base" hangingPunct="0">
              <a:spcBef>
                <a:spcPct val="0"/>
              </a:spcBef>
              <a:spcAft>
                <a:spcPct val="0"/>
              </a:spcAft>
              <a:defRPr>
                <a:solidFill>
                  <a:schemeClr val="tx1"/>
                </a:solidFill>
                <a:latin typeface="Garamond" pitchFamily="18" charset="0"/>
              </a:defRPr>
            </a:lvl7pPr>
            <a:lvl8pPr marL="3428594" indent="-228573" defTabSz="892070" eaLnBrk="0" fontAlgn="base" hangingPunct="0">
              <a:spcBef>
                <a:spcPct val="0"/>
              </a:spcBef>
              <a:spcAft>
                <a:spcPct val="0"/>
              </a:spcAft>
              <a:defRPr>
                <a:solidFill>
                  <a:schemeClr val="tx1"/>
                </a:solidFill>
                <a:latin typeface="Garamond" pitchFamily="18" charset="0"/>
              </a:defRPr>
            </a:lvl8pPr>
            <a:lvl9pPr marL="3885741" indent="-228573" defTabSz="892070" eaLnBrk="0" fontAlgn="base" hangingPunct="0">
              <a:spcBef>
                <a:spcPct val="0"/>
              </a:spcBef>
              <a:spcAft>
                <a:spcPct val="0"/>
              </a:spcAft>
              <a:defRPr>
                <a:solidFill>
                  <a:schemeClr val="tx1"/>
                </a:solidFill>
                <a:latin typeface="Garamond" pitchFamily="18" charset="0"/>
              </a:defRPr>
            </a:lvl9pPr>
          </a:lstStyle>
          <a:p>
            <a:fld id="{F66C38B7-7A42-41F3-95C1-8E81A8A82957}" type="slidenum">
              <a:rPr lang="en-US" smtClean="0">
                <a:latin typeface="Arial" charset="0"/>
              </a:rPr>
              <a:pPr/>
              <a:t>40</a:t>
            </a:fld>
            <a:endParaRPr lang="en-US" smtClean="0">
              <a:latin typeface="Arial" charset="0"/>
            </a:endParaRPr>
          </a:p>
        </p:txBody>
      </p:sp>
    </p:spTree>
    <p:extLst>
      <p:ext uri="{BB962C8B-B14F-4D97-AF65-F5344CB8AC3E}">
        <p14:creationId xmlns:p14="http://schemas.microsoft.com/office/powerpoint/2010/main" val="928095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070">
              <a:defRPr>
                <a:solidFill>
                  <a:schemeClr val="tx1"/>
                </a:solidFill>
                <a:latin typeface="Garamond" pitchFamily="18" charset="0"/>
              </a:defRPr>
            </a:lvl1pPr>
            <a:lvl2pPr marL="742862" indent="-285716" defTabSz="892070">
              <a:defRPr>
                <a:solidFill>
                  <a:schemeClr val="tx1"/>
                </a:solidFill>
                <a:latin typeface="Garamond" pitchFamily="18" charset="0"/>
              </a:defRPr>
            </a:lvl2pPr>
            <a:lvl3pPr marL="1142865" indent="-228573" defTabSz="892070">
              <a:defRPr>
                <a:solidFill>
                  <a:schemeClr val="tx1"/>
                </a:solidFill>
                <a:latin typeface="Garamond" pitchFamily="18" charset="0"/>
              </a:defRPr>
            </a:lvl3pPr>
            <a:lvl4pPr marL="1600011" indent="-228573" defTabSz="892070">
              <a:defRPr>
                <a:solidFill>
                  <a:schemeClr val="tx1"/>
                </a:solidFill>
                <a:latin typeface="Garamond" pitchFamily="18" charset="0"/>
              </a:defRPr>
            </a:lvl4pPr>
            <a:lvl5pPr marL="2057156" indent="-228573" defTabSz="892070">
              <a:defRPr>
                <a:solidFill>
                  <a:schemeClr val="tx1"/>
                </a:solidFill>
                <a:latin typeface="Garamond" pitchFamily="18" charset="0"/>
              </a:defRPr>
            </a:lvl5pPr>
            <a:lvl6pPr marL="2514303" indent="-228573" defTabSz="892070" eaLnBrk="0" fontAlgn="base" hangingPunct="0">
              <a:spcBef>
                <a:spcPct val="0"/>
              </a:spcBef>
              <a:spcAft>
                <a:spcPct val="0"/>
              </a:spcAft>
              <a:defRPr>
                <a:solidFill>
                  <a:schemeClr val="tx1"/>
                </a:solidFill>
                <a:latin typeface="Garamond" pitchFamily="18" charset="0"/>
              </a:defRPr>
            </a:lvl6pPr>
            <a:lvl7pPr marL="2971449" indent="-228573" defTabSz="892070" eaLnBrk="0" fontAlgn="base" hangingPunct="0">
              <a:spcBef>
                <a:spcPct val="0"/>
              </a:spcBef>
              <a:spcAft>
                <a:spcPct val="0"/>
              </a:spcAft>
              <a:defRPr>
                <a:solidFill>
                  <a:schemeClr val="tx1"/>
                </a:solidFill>
                <a:latin typeface="Garamond" pitchFamily="18" charset="0"/>
              </a:defRPr>
            </a:lvl7pPr>
            <a:lvl8pPr marL="3428594" indent="-228573" defTabSz="892070" eaLnBrk="0" fontAlgn="base" hangingPunct="0">
              <a:spcBef>
                <a:spcPct val="0"/>
              </a:spcBef>
              <a:spcAft>
                <a:spcPct val="0"/>
              </a:spcAft>
              <a:defRPr>
                <a:solidFill>
                  <a:schemeClr val="tx1"/>
                </a:solidFill>
                <a:latin typeface="Garamond" pitchFamily="18" charset="0"/>
              </a:defRPr>
            </a:lvl8pPr>
            <a:lvl9pPr marL="3885741" indent="-228573" defTabSz="892070" eaLnBrk="0" fontAlgn="base" hangingPunct="0">
              <a:spcBef>
                <a:spcPct val="0"/>
              </a:spcBef>
              <a:spcAft>
                <a:spcPct val="0"/>
              </a:spcAft>
              <a:defRPr>
                <a:solidFill>
                  <a:schemeClr val="tx1"/>
                </a:solidFill>
                <a:latin typeface="Garamond" pitchFamily="18" charset="0"/>
              </a:defRPr>
            </a:lvl9pPr>
          </a:lstStyle>
          <a:p>
            <a:fld id="{1AF5CDEB-A1F0-4668-B169-F03F075761E3}" type="slidenum">
              <a:rPr lang="en-US" smtClean="0">
                <a:solidFill>
                  <a:srgbClr val="000000"/>
                </a:solidFill>
                <a:latin typeface="Arial" charset="0"/>
              </a:rPr>
              <a:pPr/>
              <a:t>41</a:t>
            </a:fld>
            <a:endParaRPr lang="en-US" smtClean="0">
              <a:solidFill>
                <a:srgbClr val="000000"/>
              </a:solidFill>
              <a:latin typeface="Arial" charset="0"/>
            </a:endParaRPr>
          </a:p>
        </p:txBody>
      </p:sp>
    </p:spTree>
    <p:extLst>
      <p:ext uri="{BB962C8B-B14F-4D97-AF65-F5344CB8AC3E}">
        <p14:creationId xmlns:p14="http://schemas.microsoft.com/office/powerpoint/2010/main" val="193979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32CAAF5-0183-40F7-9CCB-BEBDB7C5066D}" type="slidenum">
              <a:rPr lang="en-US" smtClean="0"/>
              <a:pPr/>
              <a:t>4</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dirty="0" smtClean="0"/>
          </a:p>
          <a:p>
            <a:pPr eaLnBrk="1" hangingPunct="1"/>
            <a:endParaRPr lang="en-US" dirty="0" smtClean="0"/>
          </a:p>
        </p:txBody>
      </p:sp>
    </p:spTree>
    <p:extLst>
      <p:ext uri="{BB962C8B-B14F-4D97-AF65-F5344CB8AC3E}">
        <p14:creationId xmlns:p14="http://schemas.microsoft.com/office/powerpoint/2010/main" val="2009509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2070">
              <a:defRPr>
                <a:solidFill>
                  <a:schemeClr val="tx1"/>
                </a:solidFill>
                <a:latin typeface="Garamond" pitchFamily="18" charset="0"/>
              </a:defRPr>
            </a:lvl1pPr>
            <a:lvl2pPr marL="742862" indent="-285716" defTabSz="892070">
              <a:defRPr>
                <a:solidFill>
                  <a:schemeClr val="tx1"/>
                </a:solidFill>
                <a:latin typeface="Garamond" pitchFamily="18" charset="0"/>
              </a:defRPr>
            </a:lvl2pPr>
            <a:lvl3pPr marL="1142865" indent="-228573" defTabSz="892070">
              <a:defRPr>
                <a:solidFill>
                  <a:schemeClr val="tx1"/>
                </a:solidFill>
                <a:latin typeface="Garamond" pitchFamily="18" charset="0"/>
              </a:defRPr>
            </a:lvl3pPr>
            <a:lvl4pPr marL="1600011" indent="-228573" defTabSz="892070">
              <a:defRPr>
                <a:solidFill>
                  <a:schemeClr val="tx1"/>
                </a:solidFill>
                <a:latin typeface="Garamond" pitchFamily="18" charset="0"/>
              </a:defRPr>
            </a:lvl4pPr>
            <a:lvl5pPr marL="2057156" indent="-228573" defTabSz="892070">
              <a:defRPr>
                <a:solidFill>
                  <a:schemeClr val="tx1"/>
                </a:solidFill>
                <a:latin typeface="Garamond" pitchFamily="18" charset="0"/>
              </a:defRPr>
            </a:lvl5pPr>
            <a:lvl6pPr marL="2514303" indent="-228573" defTabSz="892070" eaLnBrk="0" fontAlgn="base" hangingPunct="0">
              <a:spcBef>
                <a:spcPct val="0"/>
              </a:spcBef>
              <a:spcAft>
                <a:spcPct val="0"/>
              </a:spcAft>
              <a:defRPr>
                <a:solidFill>
                  <a:schemeClr val="tx1"/>
                </a:solidFill>
                <a:latin typeface="Garamond" pitchFamily="18" charset="0"/>
              </a:defRPr>
            </a:lvl6pPr>
            <a:lvl7pPr marL="2971449" indent="-228573" defTabSz="892070" eaLnBrk="0" fontAlgn="base" hangingPunct="0">
              <a:spcBef>
                <a:spcPct val="0"/>
              </a:spcBef>
              <a:spcAft>
                <a:spcPct val="0"/>
              </a:spcAft>
              <a:defRPr>
                <a:solidFill>
                  <a:schemeClr val="tx1"/>
                </a:solidFill>
                <a:latin typeface="Garamond" pitchFamily="18" charset="0"/>
              </a:defRPr>
            </a:lvl7pPr>
            <a:lvl8pPr marL="3428594" indent="-228573" defTabSz="892070" eaLnBrk="0" fontAlgn="base" hangingPunct="0">
              <a:spcBef>
                <a:spcPct val="0"/>
              </a:spcBef>
              <a:spcAft>
                <a:spcPct val="0"/>
              </a:spcAft>
              <a:defRPr>
                <a:solidFill>
                  <a:schemeClr val="tx1"/>
                </a:solidFill>
                <a:latin typeface="Garamond" pitchFamily="18" charset="0"/>
              </a:defRPr>
            </a:lvl8pPr>
            <a:lvl9pPr marL="3885741" indent="-228573" defTabSz="892070" eaLnBrk="0" fontAlgn="base" hangingPunct="0">
              <a:spcBef>
                <a:spcPct val="0"/>
              </a:spcBef>
              <a:spcAft>
                <a:spcPct val="0"/>
              </a:spcAft>
              <a:defRPr>
                <a:solidFill>
                  <a:schemeClr val="tx1"/>
                </a:solidFill>
                <a:latin typeface="Garamond" pitchFamily="18" charset="0"/>
              </a:defRPr>
            </a:lvl9pPr>
          </a:lstStyle>
          <a:p>
            <a:fld id="{76F1C2CD-5515-4F36-B957-487D9F61FFF2}" type="slidenum">
              <a:rPr lang="en-US" smtClean="0">
                <a:solidFill>
                  <a:srgbClr val="000000"/>
                </a:solidFill>
                <a:latin typeface="Arial" charset="0"/>
              </a:rPr>
              <a:pPr/>
              <a:t>42</a:t>
            </a:fld>
            <a:endParaRPr lang="en-US" smtClean="0">
              <a:solidFill>
                <a:srgbClr val="000000"/>
              </a:solidFill>
              <a:latin typeface="Arial" charset="0"/>
            </a:endParaRPr>
          </a:p>
        </p:txBody>
      </p:sp>
    </p:spTree>
    <p:extLst>
      <p:ext uri="{BB962C8B-B14F-4D97-AF65-F5344CB8AC3E}">
        <p14:creationId xmlns:p14="http://schemas.microsoft.com/office/powerpoint/2010/main" val="3163672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838" eaLnBrk="1" hangingPunct="1">
              <a:defRPr/>
            </a:pPr>
            <a:r>
              <a:rPr lang="en-US" b="1" i="1" dirty="0" smtClean="0">
                <a:solidFill>
                  <a:schemeClr val="accent4"/>
                </a:solidFill>
              </a:rPr>
              <a:t>There’s always new stuff to insure… and people are always coming up with new and inventive ways to sue each other!</a:t>
            </a:r>
          </a:p>
          <a:p>
            <a:endParaRPr lang="en-US" dirty="0"/>
          </a:p>
        </p:txBody>
      </p:sp>
      <p:sp>
        <p:nvSpPr>
          <p:cNvPr id="4" name="Slide Number Placeholder 3"/>
          <p:cNvSpPr>
            <a:spLocks noGrp="1"/>
          </p:cNvSpPr>
          <p:nvPr>
            <p:ph type="sldNum" sz="quarter" idx="10"/>
          </p:nvPr>
        </p:nvSpPr>
        <p:spPr/>
        <p:txBody>
          <a:bodyPr/>
          <a:lstStyle/>
          <a:p>
            <a:fld id="{B071385B-D6F2-42F4-9560-DDAAB26E7B7A}" type="slidenum">
              <a:rPr lang="en-US" smtClean="0"/>
              <a:pPr/>
              <a:t>43</a:t>
            </a:fld>
            <a:endParaRPr lang="en-US"/>
          </a:p>
        </p:txBody>
      </p:sp>
    </p:spTree>
    <p:extLst>
      <p:ext uri="{BB962C8B-B14F-4D97-AF65-F5344CB8AC3E}">
        <p14:creationId xmlns:p14="http://schemas.microsoft.com/office/powerpoint/2010/main" val="1180374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195C9-5D24-4596-9E54-35964013953D}" type="slidenum">
              <a:rPr lang="en-US" smtClean="0"/>
              <a:pPr/>
              <a:t>45</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a:p>
            <a:pPr eaLnBrk="1" hangingPunct="1"/>
            <a:endParaRPr lang="en-US" dirty="0" smtClean="0"/>
          </a:p>
        </p:txBody>
      </p:sp>
    </p:spTree>
    <p:extLst>
      <p:ext uri="{BB962C8B-B14F-4D97-AF65-F5344CB8AC3E}">
        <p14:creationId xmlns:p14="http://schemas.microsoft.com/office/powerpoint/2010/main" val="1756362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t>CAS has launched a new student member program for university students called CAS Student Central. </a:t>
            </a:r>
          </a:p>
          <a:p>
            <a:endParaRPr lang="en-US" dirty="0" smtClean="0"/>
          </a:p>
          <a:p>
            <a:r>
              <a:rPr lang="en-US" dirty="0" smtClean="0"/>
              <a:t>CAS Student Central is devoted to giving you - the next generation of casualty actuaries - the tools and expertise you will need to make the transition from classroom to career.</a:t>
            </a:r>
          </a:p>
          <a:p>
            <a:endParaRPr lang="en-US" dirty="0" smtClean="0"/>
          </a:p>
          <a:p>
            <a:r>
              <a:rPr lang="en-US" dirty="0" smtClean="0"/>
              <a:t>Your future starts here. For 100 years strong, CAS has been the bedrock of the property and casualty actuarial profession. We are now proud to offer our uncompromising standards of unmatched expertise and professional integrity to the many students around the world who have made the decision to be an actuary. </a:t>
            </a:r>
          </a:p>
          <a:p>
            <a:endParaRPr lang="en-US" dirty="0" smtClean="0"/>
          </a:p>
          <a:p>
            <a:r>
              <a:rPr lang="en-US" dirty="0" smtClean="0"/>
              <a:t>CAS Student Central exemplifies our deep commitment to you and our resolve to mentor and guide you through the maze of curricula and rigorous exams that ultimately lead to a challenging and rewarding career.</a:t>
            </a:r>
          </a:p>
          <a:p>
            <a:endParaRPr lang="en-US" dirty="0" smtClean="0"/>
          </a:p>
          <a:p>
            <a:r>
              <a:rPr lang="en-US" dirty="0" smtClean="0"/>
              <a:t>But you only have access if you join, and I encourage everyone to go online and join today at CASStudentCentral.org.</a:t>
            </a:r>
          </a:p>
          <a:p>
            <a:endParaRPr lang="en-US" dirty="0" smtClean="0"/>
          </a:p>
          <a:p>
            <a:r>
              <a:rPr lang="en-US" dirty="0" smtClean="0"/>
              <a:t>CAS cares about your career. We know you take your career seriously, and so do we. We know you’re striving for excellence and distinction </a:t>
            </a:r>
            <a:r>
              <a:rPr lang="en-US" u="sng" dirty="0" smtClean="0"/>
              <a:t>now</a:t>
            </a:r>
            <a:r>
              <a:rPr lang="en-US" dirty="0" smtClean="0"/>
              <a:t> to position yourself for a strong start.</a:t>
            </a:r>
          </a:p>
          <a:p>
            <a:endParaRPr lang="en-US" dirty="0" smtClean="0"/>
          </a:p>
          <a:p>
            <a:r>
              <a:rPr lang="en-US" dirty="0" smtClean="0"/>
              <a:t>As the gold standard for casualty actuaries, CAS wants to nurture the next generation and help jumpstart your success. From skill-building and support preparing for the rigorous exams to providing networking opportunities with professionals in the field around the globe, </a:t>
            </a:r>
            <a:r>
              <a:rPr lang="en-US" i="1" dirty="0" smtClean="0"/>
              <a:t>we are here for you</a:t>
            </a:r>
            <a:r>
              <a:rPr lang="en-US" dirty="0" smtClean="0"/>
              <a:t>, and we look forward to welcoming you into our community.</a:t>
            </a:r>
          </a:p>
          <a:p>
            <a:endParaRPr lang="en-US" dirty="0" smtClean="0"/>
          </a:p>
          <a:p>
            <a:r>
              <a:rPr lang="en-US" dirty="0" smtClean="0"/>
              <a:t>Thank you!</a:t>
            </a:r>
          </a:p>
          <a:p>
            <a:endParaRPr lang="en-US" dirty="0" smtClean="0"/>
          </a:p>
        </p:txBody>
      </p:sp>
      <p:sp>
        <p:nvSpPr>
          <p:cNvPr id="28676" name="Slide Number Placeholder 3"/>
          <p:cNvSpPr>
            <a:spLocks noGrp="1"/>
          </p:cNvSpPr>
          <p:nvPr>
            <p:ph type="sldNum" sz="quarter" idx="5"/>
          </p:nvPr>
        </p:nvSpPr>
        <p:spPr>
          <a:noFill/>
        </p:spPr>
        <p:txBody>
          <a:bodyPr/>
          <a:lstStyle/>
          <a:p>
            <a:fld id="{1970D028-7B7E-4094-BCAD-6212ECC80850}" type="slidenum">
              <a:rPr lang="en-US" smtClean="0">
                <a:latin typeface="Arial" charset="0"/>
              </a:rPr>
              <a:pPr/>
              <a:t>46</a:t>
            </a:fld>
            <a:endParaRPr lang="en-US" smtClean="0">
              <a:latin typeface="Arial" charset="0"/>
            </a:endParaRPr>
          </a:p>
        </p:txBody>
      </p:sp>
    </p:spTree>
    <p:extLst>
      <p:ext uri="{BB962C8B-B14F-4D97-AF65-F5344CB8AC3E}">
        <p14:creationId xmlns:p14="http://schemas.microsoft.com/office/powerpoint/2010/main" val="2617852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t>To qualify as a member of CAS Student Central, you must meet the following qualifications: </a:t>
            </a:r>
          </a:p>
          <a:p>
            <a:r>
              <a:rPr lang="en-US" smtClean="0"/>
              <a:t>1. Be enrolled as an undergraduate or graduate student at a college or university </a:t>
            </a:r>
          </a:p>
          <a:p>
            <a:r>
              <a:rPr lang="en-US" smtClean="0"/>
              <a:t>2. Provide a university-based email address </a:t>
            </a:r>
          </a:p>
          <a:p>
            <a:r>
              <a:rPr lang="en-US" smtClean="0"/>
              <a:t>3. Provide the name and contact information of a university professor who can verify your student status, if necessary </a:t>
            </a:r>
          </a:p>
          <a:p>
            <a:endParaRPr lang="en-US" smtClean="0"/>
          </a:p>
          <a:p>
            <a:r>
              <a:rPr lang="en-US" smtClean="0"/>
              <a:t>It’s that easy.</a:t>
            </a:r>
          </a:p>
          <a:p>
            <a:endParaRPr lang="en-US" smtClean="0"/>
          </a:p>
          <a:p>
            <a:r>
              <a:rPr lang="en-US" smtClean="0"/>
              <a:t>Even better, there are no membership dues, and we’ll automatically renew your membership each year.</a:t>
            </a:r>
          </a:p>
          <a:p>
            <a:endParaRPr lang="en-US" smtClean="0"/>
          </a:p>
          <a:p>
            <a:r>
              <a:rPr lang="en-US" smtClean="0"/>
              <a:t>By joining CAS Student Central, you’re going to have access to resources, like webinars and networking events.</a:t>
            </a:r>
          </a:p>
          <a:p>
            <a:endParaRPr lang="en-US" smtClean="0"/>
          </a:p>
          <a:p>
            <a:r>
              <a:rPr lang="en-US" smtClean="0"/>
              <a:t>CAS Student Central will be your roadmap because it will provide study tools, career resources</a:t>
            </a:r>
          </a:p>
          <a:p>
            <a:endParaRPr lang="en-US" smtClean="0"/>
          </a:p>
          <a:p>
            <a:endParaRPr lang="en-US" smtClean="0"/>
          </a:p>
        </p:txBody>
      </p:sp>
      <p:sp>
        <p:nvSpPr>
          <p:cNvPr id="93188" name="Slide Number Placeholder 3"/>
          <p:cNvSpPr>
            <a:spLocks noGrp="1"/>
          </p:cNvSpPr>
          <p:nvPr>
            <p:ph type="sldNum" sz="quarter" idx="5"/>
          </p:nvPr>
        </p:nvSpPr>
        <p:spPr>
          <a:noFill/>
        </p:spPr>
        <p:txBody>
          <a:bodyPr/>
          <a:lstStyle/>
          <a:p>
            <a:fld id="{C804A008-E889-4BF3-BD04-C2F980BEFDA0}" type="slidenum">
              <a:rPr lang="en-US" smtClean="0">
                <a:solidFill>
                  <a:srgbClr val="000000"/>
                </a:solidFill>
              </a:rPr>
              <a:pPr/>
              <a:t>47</a:t>
            </a:fld>
            <a:endParaRPr lang="en-US" smtClean="0">
              <a:solidFill>
                <a:srgbClr val="000000"/>
              </a:solidFill>
            </a:endParaRPr>
          </a:p>
        </p:txBody>
      </p:sp>
    </p:spTree>
    <p:extLst>
      <p:ext uri="{BB962C8B-B14F-4D97-AF65-F5344CB8AC3E}">
        <p14:creationId xmlns:p14="http://schemas.microsoft.com/office/powerpoint/2010/main" val="3041383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CAS has created a new website to support the new student member program, which you can access at CASstudentcentral.org</a:t>
            </a:r>
          </a:p>
          <a:p>
            <a:endParaRPr lang="en-US" dirty="0" smtClean="0"/>
          </a:p>
          <a:p>
            <a:r>
              <a:rPr lang="en-US" dirty="0" smtClean="0"/>
              <a:t>Here you’ll find a lot of resources and information geared specifically to students preparing for a career as an actuary.</a:t>
            </a:r>
          </a:p>
          <a:p>
            <a:endParaRPr lang="en-US" dirty="0" smtClean="0"/>
          </a:p>
          <a:p>
            <a:endParaRPr lang="en-US" dirty="0"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7C372C3-5479-4DA9-9081-7EB734FB9A90}" type="slidenum">
              <a:rPr lang="en-US" smtClean="0">
                <a:solidFill>
                  <a:srgbClr val="000000"/>
                </a:solidFill>
                <a:latin typeface="Arial" charset="0"/>
              </a:rPr>
              <a:pPr/>
              <a:t>48</a:t>
            </a:fld>
            <a:endParaRPr lang="en-US" smtClean="0">
              <a:solidFill>
                <a:srgbClr val="000000"/>
              </a:solidFill>
              <a:latin typeface="Arial" charset="0"/>
            </a:endParaRPr>
          </a:p>
        </p:txBody>
      </p:sp>
    </p:spTree>
    <p:extLst>
      <p:ext uri="{BB962C8B-B14F-4D97-AF65-F5344CB8AC3E}">
        <p14:creationId xmlns:p14="http://schemas.microsoft.com/office/powerpoint/2010/main" val="1170595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t>CAS has created a new website to support the new student member program, which you can access at CASstudentcentral.org</a:t>
            </a:r>
          </a:p>
          <a:p>
            <a:endParaRPr lang="en-US" smtClean="0"/>
          </a:p>
          <a:p>
            <a:r>
              <a:rPr lang="en-US" smtClean="0"/>
              <a:t>Here you’ll find a lot of resources and information geared specifically to students preparing for a career as an actuary.</a:t>
            </a:r>
          </a:p>
          <a:p>
            <a:endParaRPr lang="en-US" smtClean="0"/>
          </a:p>
          <a:p>
            <a:endParaRPr lang="en-US" smtClean="0"/>
          </a:p>
        </p:txBody>
      </p:sp>
      <p:sp>
        <p:nvSpPr>
          <p:cNvPr id="94212" name="Slide Number Placeholder 3"/>
          <p:cNvSpPr>
            <a:spLocks noGrp="1"/>
          </p:cNvSpPr>
          <p:nvPr>
            <p:ph type="sldNum" sz="quarter" idx="5"/>
          </p:nvPr>
        </p:nvSpPr>
        <p:spPr>
          <a:noFill/>
        </p:spPr>
        <p:txBody>
          <a:bodyPr/>
          <a:lstStyle/>
          <a:p>
            <a:fld id="{A6F61FC4-B6AF-42B2-A323-D0FCB8D9512D}" type="slidenum">
              <a:rPr lang="en-US" smtClean="0">
                <a:solidFill>
                  <a:srgbClr val="000000"/>
                </a:solidFill>
              </a:rPr>
              <a:pPr/>
              <a:t>49</a:t>
            </a:fld>
            <a:endParaRPr lang="en-US" smtClean="0">
              <a:solidFill>
                <a:srgbClr val="000000"/>
              </a:solidFill>
            </a:endParaRPr>
          </a:p>
        </p:txBody>
      </p:sp>
    </p:spTree>
    <p:extLst>
      <p:ext uri="{BB962C8B-B14F-4D97-AF65-F5344CB8AC3E}">
        <p14:creationId xmlns:p14="http://schemas.microsoft.com/office/powerpoint/2010/main" val="2193672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ln/>
          <a:extLst/>
        </p:spPr>
        <p:txBody>
          <a:bodyPr/>
          <a:lstStyle/>
          <a:p>
            <a:pPr>
              <a:defRPr/>
            </a:pPr>
            <a:r>
              <a:rPr lang="en-US" altLang="en-US" sz="1700" dirty="0" smtClean="0"/>
              <a:t>-Each main section is comprised of several subject/skill subsections that include:</a:t>
            </a:r>
          </a:p>
          <a:p>
            <a:pPr marL="216185" indent="-216185">
              <a:buFontTx/>
              <a:buAutoNum type="arabicPeriod"/>
              <a:defRPr/>
            </a:pPr>
            <a:r>
              <a:rPr lang="en-US" altLang="en-US" b="1" dirty="0" smtClean="0"/>
              <a:t>Description and Importance: </a:t>
            </a:r>
            <a:r>
              <a:rPr lang="en-US" altLang="en-US" dirty="0" smtClean="0"/>
              <a:t>What it is and why it</a:t>
            </a:r>
            <a:r>
              <a:rPr lang="ja-JP" altLang="en-US" dirty="0" smtClean="0"/>
              <a:t>’</a:t>
            </a:r>
            <a:r>
              <a:rPr lang="en-US" altLang="ja-JP" dirty="0" smtClean="0"/>
              <a:t>s important for an actuary, </a:t>
            </a:r>
          </a:p>
          <a:p>
            <a:pPr marL="216185" indent="-216185">
              <a:buFontTx/>
              <a:buAutoNum type="arabicPeriod"/>
              <a:defRPr/>
            </a:pPr>
            <a:r>
              <a:rPr lang="en-US" altLang="ja-JP" b="1" dirty="0" smtClean="0"/>
              <a:t>On the Job: </a:t>
            </a:r>
            <a:r>
              <a:rPr lang="en-US" altLang="ja-JP" dirty="0" smtClean="0"/>
              <a:t>An example of where the subject/skill is needed in the workplace. </a:t>
            </a:r>
          </a:p>
          <a:p>
            <a:pPr marL="216185" indent="-216185">
              <a:buFontTx/>
              <a:buAutoNum type="arabicPeriod"/>
              <a:defRPr/>
            </a:pPr>
            <a:r>
              <a:rPr lang="en-US" altLang="ja-JP" b="1" dirty="0" smtClean="0"/>
              <a:t>Experiences: </a:t>
            </a:r>
            <a:r>
              <a:rPr lang="en-US" altLang="ja-JP" dirty="0" smtClean="0"/>
              <a:t>Experiences a student can seek out or faculty can provide that will help prepare students for success as an actuary.</a:t>
            </a:r>
          </a:p>
          <a:p>
            <a:pPr>
              <a:defRPr/>
            </a:pPr>
            <a:r>
              <a:rPr lang="en-US" altLang="en-US" dirty="0" smtClean="0"/>
              <a:t>-For faculty, this guide provides an overview of the key academic topics to cover in an actuarial curriculum and can help identify experiences that can be worked into a classroom to help their</a:t>
            </a:r>
          </a:p>
          <a:p>
            <a:pPr>
              <a:defRPr/>
            </a:pPr>
            <a:r>
              <a:rPr lang="en-US" altLang="en-US" dirty="0" smtClean="0"/>
              <a:t>students develop the skills needed to hit the ground running in the business world.</a:t>
            </a:r>
            <a:endParaRPr lang="en-US" altLang="en-US" dirty="0" smtClean="0">
              <a:cs typeface="Arial" charset="0"/>
            </a:endParaRPr>
          </a:p>
          <a:p>
            <a:pPr>
              <a:defRPr/>
            </a:pPr>
            <a:endParaRPr lang="en-US" altLang="en-US" dirty="0" smtClean="0"/>
          </a:p>
        </p:txBody>
      </p:sp>
      <p:sp>
        <p:nvSpPr>
          <p:cNvPr id="106500" name="Slide Number Placeholder 3"/>
          <p:cNvSpPr>
            <a:spLocks noGrp="1"/>
          </p:cNvSpPr>
          <p:nvPr>
            <p:ph type="sldNum" sz="quarter" idx="5"/>
          </p:nvPr>
        </p:nvSpPr>
        <p:spPr>
          <a:noFill/>
        </p:spPr>
        <p:txBody>
          <a:bodyPr/>
          <a:lstStyle/>
          <a:p>
            <a:fld id="{D55CE9F0-FB56-4B94-B0DC-257E28730052}" type="slidenum">
              <a:rPr lang="en-US" altLang="en-US" smtClean="0"/>
              <a:pPr/>
              <a:t>50</a:t>
            </a:fld>
            <a:endParaRPr lang="en-US" altLang="en-US" smtClean="0"/>
          </a:p>
        </p:txBody>
      </p:sp>
    </p:spTree>
    <p:extLst>
      <p:ext uri="{BB962C8B-B14F-4D97-AF65-F5344CB8AC3E}">
        <p14:creationId xmlns:p14="http://schemas.microsoft.com/office/powerpoint/2010/main" val="14544950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ln/>
          <a:extLst/>
        </p:spPr>
        <p:txBody>
          <a:bodyPr/>
          <a:lstStyle/>
          <a:p>
            <a:pPr>
              <a:defRPr/>
            </a:pPr>
            <a:endParaRPr lang="en-US" altLang="en-US" strike="sngStrike" dirty="0" smtClean="0"/>
          </a:p>
        </p:txBody>
      </p:sp>
      <p:sp>
        <p:nvSpPr>
          <p:cNvPr id="103428" name="Slide Number Placeholder 3"/>
          <p:cNvSpPr>
            <a:spLocks noGrp="1"/>
          </p:cNvSpPr>
          <p:nvPr>
            <p:ph type="sldNum" sz="quarter" idx="5"/>
          </p:nvPr>
        </p:nvSpPr>
        <p:spPr>
          <a:noFill/>
        </p:spPr>
        <p:txBody>
          <a:bodyPr/>
          <a:lstStyle/>
          <a:p>
            <a:fld id="{751DC5C4-47BA-4A9B-B422-F3D46F4AFBA5}" type="slidenum">
              <a:rPr lang="en-US" altLang="en-US" smtClean="0"/>
              <a:pPr/>
              <a:t>51</a:t>
            </a:fld>
            <a:endParaRPr lang="en-US" altLang="en-US" smtClean="0"/>
          </a:p>
        </p:txBody>
      </p:sp>
    </p:spTree>
    <p:extLst>
      <p:ext uri="{BB962C8B-B14F-4D97-AF65-F5344CB8AC3E}">
        <p14:creationId xmlns:p14="http://schemas.microsoft.com/office/powerpoint/2010/main" val="218860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dirty="0" smtClean="0"/>
              <a:t>Another nice feature of the program is the online community.</a:t>
            </a:r>
          </a:p>
          <a:p>
            <a:endParaRPr lang="en-US" dirty="0" smtClean="0"/>
          </a:p>
          <a:p>
            <a:r>
              <a:rPr lang="en-US" dirty="0" smtClean="0"/>
              <a:t>Community is a core value of the CAS, and we’ve created an online community for members of CAS Student Central.</a:t>
            </a:r>
          </a:p>
          <a:p>
            <a:endParaRPr lang="en-US" dirty="0" smtClean="0"/>
          </a:p>
          <a:p>
            <a:r>
              <a:rPr lang="en-US" dirty="0" smtClean="0"/>
              <a:t>This slide describes the kinds of things that you’ll find in that community. There is a blog that will feature guest bloggers from CAS members to students like you.</a:t>
            </a:r>
          </a:p>
          <a:p>
            <a:endParaRPr lang="en-US" dirty="0" smtClean="0"/>
          </a:p>
          <a:p>
            <a:r>
              <a:rPr lang="en-US" dirty="0" smtClean="0"/>
              <a:t>You’ll have access to the CAS member directory, as well as the members of CAS Student Central to help you connect and network.</a:t>
            </a:r>
          </a:p>
          <a:p>
            <a:endParaRPr lang="en-US" dirty="0" smtClean="0"/>
          </a:p>
          <a:p>
            <a:r>
              <a:rPr lang="en-US" dirty="0" smtClean="0"/>
              <a:t>There’s a discussion forum, a calendar of important dates, an online poll, all designed to engage and inform.</a:t>
            </a:r>
          </a:p>
        </p:txBody>
      </p:sp>
      <p:sp>
        <p:nvSpPr>
          <p:cNvPr id="91140" name="Slide Number Placeholder 3"/>
          <p:cNvSpPr>
            <a:spLocks noGrp="1"/>
          </p:cNvSpPr>
          <p:nvPr>
            <p:ph type="sldNum" sz="quarter" idx="5"/>
          </p:nvPr>
        </p:nvSpPr>
        <p:spPr>
          <a:noFill/>
        </p:spPr>
        <p:txBody>
          <a:bodyPr/>
          <a:lstStyle/>
          <a:p>
            <a:fld id="{CC575F30-7916-4291-B6B1-352A391618FB}" type="slidenum">
              <a:rPr lang="en-US" smtClean="0">
                <a:solidFill>
                  <a:srgbClr val="000000"/>
                </a:solidFill>
              </a:rPr>
              <a:pPr/>
              <a:t>52</a:t>
            </a:fld>
            <a:endParaRPr lang="en-US" smtClean="0">
              <a:solidFill>
                <a:srgbClr val="000000"/>
              </a:solidFill>
            </a:endParaRPr>
          </a:p>
        </p:txBody>
      </p:sp>
    </p:spTree>
    <p:extLst>
      <p:ext uri="{BB962C8B-B14F-4D97-AF65-F5344CB8AC3E}">
        <p14:creationId xmlns:p14="http://schemas.microsoft.com/office/powerpoint/2010/main" val="22846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B7A9269-267C-4DB0-BFAB-FEC9073D4606}" type="slidenum">
              <a:rPr lang="en-US" smtClean="0"/>
              <a:pPr/>
              <a:t>5</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328313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ln/>
          <a:extLst/>
        </p:spPr>
        <p:txBody>
          <a:bodyPr/>
          <a:lstStyle/>
          <a:p>
            <a:pPr>
              <a:defRPr/>
            </a:pPr>
            <a:endParaRPr lang="en-US" altLang="en-US" strike="sngStrike" dirty="0" smtClean="0"/>
          </a:p>
        </p:txBody>
      </p:sp>
      <p:sp>
        <p:nvSpPr>
          <p:cNvPr id="103428" name="Slide Number Placeholder 3"/>
          <p:cNvSpPr>
            <a:spLocks noGrp="1"/>
          </p:cNvSpPr>
          <p:nvPr>
            <p:ph type="sldNum" sz="quarter" idx="5"/>
          </p:nvPr>
        </p:nvSpPr>
        <p:spPr>
          <a:noFill/>
        </p:spPr>
        <p:txBody>
          <a:bodyPr/>
          <a:lstStyle/>
          <a:p>
            <a:fld id="{751DC5C4-47BA-4A9B-B422-F3D46F4AFBA5}" type="slidenum">
              <a:rPr lang="en-US" altLang="en-US" smtClean="0"/>
              <a:pPr/>
              <a:t>53</a:t>
            </a:fld>
            <a:endParaRPr lang="en-US" altLang="en-US" smtClean="0"/>
          </a:p>
        </p:txBody>
      </p:sp>
    </p:spTree>
    <p:extLst>
      <p:ext uri="{BB962C8B-B14F-4D97-AF65-F5344CB8AC3E}">
        <p14:creationId xmlns:p14="http://schemas.microsoft.com/office/powerpoint/2010/main" val="115163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2E7E87E-EC34-4D49-8AFD-1EFA9CE032A9}" type="slidenum">
              <a:rPr lang="en-US" smtClean="0"/>
              <a:pPr/>
              <a:t>54</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75658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230554F1-635D-44B4-B275-C240BC45A023}" type="slidenum">
              <a:rPr lang="en-US" smtClean="0"/>
              <a:pPr/>
              <a:t>55</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1121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72653C-8F01-4A90-BC91-B826E16F53ED}" type="slidenum">
              <a:rPr lang="en-US" smtClean="0"/>
              <a:pPr/>
              <a:t>56</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Thank You! </a:t>
            </a:r>
          </a:p>
          <a:p>
            <a:pPr eaLnBrk="1" hangingPunct="1"/>
            <a:endParaRPr lang="en-US" dirty="0" smtClean="0"/>
          </a:p>
        </p:txBody>
      </p:sp>
    </p:spTree>
    <p:extLst>
      <p:ext uri="{BB962C8B-B14F-4D97-AF65-F5344CB8AC3E}">
        <p14:creationId xmlns:p14="http://schemas.microsoft.com/office/powerpoint/2010/main" val="271145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500B640-3ABE-4D28-83E1-CB97F5B980CA}" type="slidenum">
              <a:rPr lang="en-US" smtClean="0"/>
              <a:pPr/>
              <a:t>6</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82349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C2195C9-5D24-4596-9E54-35964013953D}" type="slidenum">
              <a:rPr lang="en-US" smtClean="0"/>
              <a:pPr/>
              <a:t>7</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dirty="0" smtClean="0"/>
          </a:p>
          <a:p>
            <a:pPr eaLnBrk="1" hangingPunct="1"/>
            <a:endParaRPr lang="en-US" dirty="0" smtClean="0"/>
          </a:p>
        </p:txBody>
      </p:sp>
    </p:spTree>
    <p:extLst>
      <p:ext uri="{BB962C8B-B14F-4D97-AF65-F5344CB8AC3E}">
        <p14:creationId xmlns:p14="http://schemas.microsoft.com/office/powerpoint/2010/main" val="384772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C375594-B638-4E29-A9C3-F7DC8D7BD744}" type="slidenum">
              <a:rPr lang="en-US" smtClean="0"/>
              <a:pPr/>
              <a:t>8</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66928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95D14CC-9647-4836-96BF-19EA70FC5EC5}" type="slidenum">
              <a:rPr lang="en-US" smtClean="0"/>
              <a:pPr/>
              <a:t>9</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2951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455484-2E81-4418-9A93-5755F92724F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283AEF-FEC6-4240-B306-29689F4C09D0}"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7B62EF8-CBC9-4A3A-B0F7-67DE574A4D6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A759FA-F7C5-416C-AEF3-99EAC03A8F9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0D5428F-E7FF-41A0-AFD7-507150BF45A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409D24-5BFF-4F72-B2B2-D1F7857CE60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1CFE95B-BC2E-43A0-8B91-B50EA2B81BFB}"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553DF6D-57AC-4726-83EE-5EAF2090E76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CF58B4-DE50-46D3-A220-AAB06DE000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F2225FD-95AE-44F9-87FF-A73704BD2FB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314F51-C8FF-40F9-8F2F-DCF97033294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D269E1C6-7651-47F7-80FC-142223452F1E}"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BEBD720E-AD15-4B13-9D1F-25E1A4CA37A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4E4E06E-FED5-46D0-BC29-662DD26A1E1F}"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21301C-0088-40D8-88AD-97AF2277A11E}"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77845AF-EFB4-43ED-BAF2-A1C86D1D0354}"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590F14-D6FA-4B89-956D-283FE6547E9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C2303BD-8814-4D43-A6BB-0F8CBB43E04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FB638B18-B1BB-43BB-AB07-2FED780022C4}"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FB638B18-B1BB-43BB-AB07-2FED780022C4}" type="slidenum">
              <a:rPr lang="en-US" smtClean="0"/>
              <a:pPr>
                <a:defRPr/>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341F70-9C2D-4F61-BB93-491B2DFE2C91}" type="slidenum">
              <a:rPr lang="en-US"/>
              <a:pPr>
                <a:defRPr/>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315333375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8534400" y="6621463"/>
            <a:ext cx="509587" cy="236537"/>
          </a:xfrm>
          <a:prstGeom prst="rect">
            <a:avLst/>
          </a:prstGeom>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752383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4572000" y="6621463"/>
            <a:ext cx="509587" cy="236537"/>
          </a:xfrm>
          <a:prstGeom prst="rect">
            <a:avLst/>
          </a:prstGeom>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09839624"/>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534400" y="6647656"/>
            <a:ext cx="509587" cy="236537"/>
          </a:xfrm>
          <a:prstGeom prst="rect">
            <a:avLst/>
          </a:prstGeom>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450623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34388" y="6621463"/>
            <a:ext cx="509587" cy="236537"/>
          </a:xfrm>
          <a:prstGeom prst="rect">
            <a:avLst/>
          </a:prstGeom>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45713962"/>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58200" y="6621463"/>
            <a:ext cx="509587" cy="236537"/>
          </a:xfrm>
          <a:prstGeom prst="rect">
            <a:avLst/>
          </a:prstGeom>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7106249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a:prstGeom prst="rect">
            <a:avLst/>
          </a:prstGeo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13539221"/>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42855" y="6621463"/>
            <a:ext cx="509587" cy="236537"/>
          </a:xfrm>
          <a:prstGeom prst="rect">
            <a:avLst/>
          </a:prstGeom>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3735200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3311299106"/>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95309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8853E5-E90D-42D6-88AA-E261BFD75BA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17292826"/>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97239369"/>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08498634"/>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83906103"/>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91076777"/>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03835081"/>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346160518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0050987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9017892"/>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61893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BC6F81-88B1-4D58-893D-29909CA0692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5653545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92242918"/>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6348144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06608500"/>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2187964699"/>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244734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36562626"/>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99654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34006586"/>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05597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78D69C5-FF24-4005-BCF9-69893F84981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69942174"/>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04599231"/>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3349948670"/>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26755799"/>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26252311"/>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3038521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18915500"/>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96897002"/>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9382329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627127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1EE4CF-63E4-4E53-AAC1-37CB3715AB3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168270385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380729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87876880"/>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8505528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5505460"/>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0124020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7270042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78829631"/>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1404622189"/>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872122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E84735E-BA65-4473-B442-3A2384BFEBF8}" type="slidenum">
              <a:rPr lang="en-US"/>
              <a:pPr>
                <a:defRPr/>
              </a:pPr>
              <a:t>‹#›</a:t>
            </a:fld>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36543172"/>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9598683"/>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848471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69426193"/>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22545390"/>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0112748"/>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335700528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4887115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63230402"/>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893906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33754F4-1C38-4712-B3D6-538AF19A243E}" type="slidenum">
              <a:rPr lang="en-US"/>
              <a:pPr>
                <a:defRPr/>
              </a:pPr>
              <a:t>‹#›</a:t>
            </a:fld>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18874733"/>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8386230"/>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4118851"/>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41496332"/>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166200811"/>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84224381"/>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0631194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12583357"/>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92437326"/>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081501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FCEA666-E92B-41DC-BE15-0100401AFDAD}" type="slidenum">
              <a:rPr lang="en-US"/>
              <a:pPr>
                <a:defRPr/>
              </a:pPr>
              <a:t>‹#›</a:t>
            </a:fld>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99235784"/>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06590962"/>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extLst>
      <p:ext uri="{BB962C8B-B14F-4D97-AF65-F5344CB8AC3E}">
        <p14:creationId xmlns:p14="http://schemas.microsoft.com/office/powerpoint/2010/main" val="316467064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spcBef>
                <a:spcPts val="15"/>
              </a:spcBef>
              <a:defRPr>
                <a:latin typeface="Arial" pitchFamily="34" charset="0"/>
                <a:cs typeface="Arial" pitchFamily="34" charset="0"/>
              </a:defRPr>
            </a:lvl4pPr>
            <a:lvl5pPr>
              <a:spcBef>
                <a:spcPts val="15"/>
              </a:spcBef>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A829C8AA-6FAF-4405-8FFD-46F12858258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4903488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BEE3D42-191A-4E86-8419-3F15144E367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5353449"/>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68C0460C-E024-4DC2-85E4-06AE02B0C80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4554102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D14722E-6F8B-4A9A-9A2E-826E40C12DF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5883280"/>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E867DD8-E158-4254-A2C0-3144F3FBB81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739129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0306563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BBDBE054-86D2-47C3-B23F-D956222591D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0756446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A85C61C-797D-4607-875D-5DED79BDFBD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29A0712-14A9-4D1D-A1E9-D06DD228D48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BA1F3B-4E52-41A7-86A9-D5329E3E7D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FD69104-CCDB-4D5D-ABC5-53370A9CC82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A99A27B-92CB-49E0-ADDC-1D11C0F9EB9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2EB36C9-8324-4245-968E-B76A1E8F699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2390B39-9BE4-43BF-BA3B-EA7BA872C74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05435A4-C965-49C8-8AD7-E85D0E896D9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477250" cy="4448175"/>
          </a:xfrm>
        </p:spPr>
        <p:txBody>
          <a:bodyPr/>
          <a:lstStyle>
            <a:lvl1pPr>
              <a:spcBef>
                <a:spcPts val="75"/>
              </a:spcBef>
              <a:defRPr>
                <a:latin typeface="Arial" pitchFamily="34" charset="0"/>
                <a:cs typeface="Arial" pitchFamily="34" charset="0"/>
              </a:defRPr>
            </a:lvl1pPr>
            <a:lvl2pPr>
              <a:spcBef>
                <a:spcPts val="25"/>
              </a:spcBef>
              <a:defRPr>
                <a:latin typeface="Arial" pitchFamily="34" charset="0"/>
                <a:cs typeface="Arial" pitchFamily="34" charset="0"/>
              </a:defRPr>
            </a:lvl2pPr>
            <a:lvl3pPr>
              <a:spcBef>
                <a:spcPts val="15"/>
              </a:spcBef>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6888EEE-85D9-4F4A-A437-C76B048656C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135FE2A-7D22-41BA-9151-F071DE75E26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0F13278-F6A8-473C-B7E6-9591370D35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5E5C5E-00F0-41E8-8FAC-2E842C5C4A0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162425"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6789" y="1600200"/>
            <a:ext cx="41005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32390B39-9BE4-43BF-BA3B-EA7BA872C74E}" type="slidenum">
              <a:rPr lang="en-US" smtClean="0"/>
              <a:pPr>
                <a:defRPr/>
              </a:pPr>
              <a:t>‹#›</a:t>
            </a:fld>
            <a:endParaRPr lang="en-US" dirty="0"/>
          </a:p>
        </p:txBody>
      </p:sp>
    </p:spTree>
    <p:extLst>
      <p:ext uri="{BB962C8B-B14F-4D97-AF65-F5344CB8AC3E}">
        <p14:creationId xmlns:p14="http://schemas.microsoft.com/office/powerpoint/2010/main" val="26639993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205435A4-C965-49C8-8AD7-E85D0E896D93}" type="slidenum">
              <a:rPr lang="en-US" smtClean="0"/>
              <a:pPr>
                <a:defRPr/>
              </a:pPr>
              <a:t>‹#›</a:t>
            </a:fld>
            <a:endParaRPr lang="en-US" dirty="0"/>
          </a:p>
        </p:txBody>
      </p:sp>
    </p:spTree>
    <p:extLst>
      <p:ext uri="{BB962C8B-B14F-4D97-AF65-F5344CB8AC3E}">
        <p14:creationId xmlns:p14="http://schemas.microsoft.com/office/powerpoint/2010/main" val="4770799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96888EEE-85D9-4F4A-A437-C76B048656CB}" type="slidenum">
              <a:rPr lang="en-US" smtClean="0"/>
              <a:pPr>
                <a:defRPr/>
              </a:pPr>
              <a:t>‹#›</a:t>
            </a:fld>
            <a:endParaRPr lang="en-US" dirty="0"/>
          </a:p>
        </p:txBody>
      </p:sp>
    </p:spTree>
    <p:extLst>
      <p:ext uri="{BB962C8B-B14F-4D97-AF65-F5344CB8AC3E}">
        <p14:creationId xmlns:p14="http://schemas.microsoft.com/office/powerpoint/2010/main" val="39545018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135FE2A-7D22-41BA-9151-F071DE75E261}" type="slidenum">
              <a:rPr lang="en-US" smtClean="0"/>
              <a:pPr>
                <a:defRPr/>
              </a:pPr>
              <a:t>‹#›</a:t>
            </a:fld>
            <a:endParaRPr lang="en-US" dirty="0"/>
          </a:p>
        </p:txBody>
      </p:sp>
    </p:spTree>
    <p:extLst>
      <p:ext uri="{BB962C8B-B14F-4D97-AF65-F5344CB8AC3E}">
        <p14:creationId xmlns:p14="http://schemas.microsoft.com/office/powerpoint/2010/main" val="38431535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867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171950" cy="4524375"/>
          </a:xfrm>
        </p:spPr>
        <p:txBody>
          <a:bodyPr/>
          <a:lstStyle>
            <a:lvl1pPr>
              <a:defRPr sz="2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half" idx="2"/>
          </p:nvPr>
        </p:nvSpPr>
        <p:spPr>
          <a:xfrm>
            <a:off x="4776788" y="1600200"/>
            <a:ext cx="4176712" cy="4486275"/>
          </a:xfrm>
        </p:spPr>
        <p:txBody>
          <a:bodyPr/>
          <a:lstStyle/>
          <a:p>
            <a:endParaRPr lang="en-US" dirty="0"/>
          </a:p>
        </p:txBody>
      </p:sp>
      <p:sp>
        <p:nvSpPr>
          <p:cNvPr id="5" name="Slide Number Placeholder 4"/>
          <p:cNvSpPr>
            <a:spLocks noGrp="1"/>
          </p:cNvSpPr>
          <p:nvPr>
            <p:ph type="sldNum" sz="quarter" idx="10"/>
          </p:nvPr>
        </p:nvSpPr>
        <p:spPr>
          <a:xfrm>
            <a:off x="8574088" y="6664327"/>
            <a:ext cx="509587" cy="236537"/>
          </a:xfrm>
        </p:spPr>
        <p:txBody>
          <a:bodyPr/>
          <a:lstStyle>
            <a:lvl1pPr>
              <a:defRPr/>
            </a:lvl1pPr>
          </a:lstStyle>
          <a:p>
            <a:pPr>
              <a:defRPr/>
            </a:pPr>
            <a:fld id="{965B4166-0156-4A97-B4BC-B3D917CD3DB3}" type="slidenum">
              <a:rPr lang="en-US" smtClean="0"/>
              <a:pPr>
                <a:defRPr/>
              </a:pPr>
              <a:t>‹#›</a:t>
            </a:fld>
            <a:endParaRPr lang="en-US" dirty="0"/>
          </a:p>
        </p:txBody>
      </p:sp>
    </p:spTree>
    <p:extLst>
      <p:ext uri="{BB962C8B-B14F-4D97-AF65-F5344CB8AC3E}">
        <p14:creationId xmlns:p14="http://schemas.microsoft.com/office/powerpoint/2010/main" val="24381169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965B4166-0156-4A97-B4BC-B3D917CD3DB3}" type="slidenum">
              <a:rPr lang="en-US" smtClean="0"/>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BG with CAS SC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33" y="-63500"/>
            <a:ext cx="9262533" cy="6946900"/>
          </a:xfrm>
          <a:prstGeom prst="rect">
            <a:avLst/>
          </a:prstGeom>
        </p:spPr>
      </p:pic>
      <p:sp>
        <p:nvSpPr>
          <p:cNvPr id="3074" name="Rectangle 2"/>
          <p:cNvSpPr>
            <a:spLocks noGrp="1" noChangeArrowheads="1"/>
          </p:cNvSpPr>
          <p:nvPr>
            <p:ph type="ctrTitle" hasCustomPrompt="1"/>
          </p:nvPr>
        </p:nvSpPr>
        <p:spPr bwMode="gray">
          <a:xfrm>
            <a:off x="1257300" y="4311651"/>
            <a:ext cx="6643688" cy="1244600"/>
          </a:xfrm>
        </p:spPr>
        <p:txBody>
          <a:bodyPr/>
          <a:lstStyle>
            <a:lvl1pPr algn="ctr">
              <a:defRPr sz="3600" b="1" baseline="0">
                <a:solidFill>
                  <a:schemeClr val="bg1"/>
                </a:solidFill>
                <a:latin typeface="Arial" pitchFamily="34" charset="0"/>
                <a:cs typeface="Arial" pitchFamily="34" charset="0"/>
              </a:defRPr>
            </a:lvl1pPr>
          </a:lstStyle>
          <a:p>
            <a:pPr lvl="0"/>
            <a:r>
              <a:rPr lang="en-US" noProof="0" dirty="0" smtClean="0"/>
              <a:t>Click to edit master title</a:t>
            </a:r>
            <a:br>
              <a:rPr lang="en-US" noProof="0" dirty="0" smtClean="0"/>
            </a:br>
            <a:endParaRPr lang="en-US" noProof="0" dirty="0" smtClean="0"/>
          </a:p>
        </p:txBody>
      </p:sp>
      <p:sp>
        <p:nvSpPr>
          <p:cNvPr id="3075" name="Rectangle 3"/>
          <p:cNvSpPr>
            <a:spLocks noGrp="1" noChangeArrowheads="1"/>
          </p:cNvSpPr>
          <p:nvPr>
            <p:ph type="subTitle" idx="1" hasCustomPrompt="1"/>
          </p:nvPr>
        </p:nvSpPr>
        <p:spPr bwMode="gray">
          <a:xfrm>
            <a:off x="1371600" y="5676900"/>
            <a:ext cx="6400800" cy="919163"/>
          </a:xfrm>
        </p:spPr>
        <p:txBody>
          <a:bodyPr/>
          <a:lstStyle>
            <a:lvl1pPr marL="0" indent="0" algn="ctr">
              <a:spcBef>
                <a:spcPct val="0"/>
              </a:spcBef>
              <a:buFontTx/>
              <a:buNone/>
              <a:defRPr sz="2000">
                <a:solidFill>
                  <a:schemeClr val="bg1"/>
                </a:solidFill>
                <a:latin typeface="Arial" pitchFamily="34" charset="0"/>
                <a:cs typeface="Arial" pitchFamily="34" charset="0"/>
              </a:defRPr>
            </a:lvl1pPr>
          </a:lstStyle>
          <a:p>
            <a:pPr lvl="0"/>
            <a:r>
              <a:rPr lang="en-US" noProof="0" dirty="0" smtClean="0"/>
              <a:t>Click to edit master subtitle style</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3D590F14-D6FA-4B89-956D-283FE6547E99}" type="slidenum">
              <a:rPr lang="en-US" smtClean="0"/>
              <a:pPr>
                <a:defRPr/>
              </a:pPr>
              <a:t>‹#›</a:t>
            </a:fld>
            <a:endParaRPr lang="en-US" dirty="0"/>
          </a:p>
        </p:txBody>
      </p:sp>
    </p:spTree>
    <p:extLst>
      <p:ext uri="{BB962C8B-B14F-4D97-AF65-F5344CB8AC3E}">
        <p14:creationId xmlns:p14="http://schemas.microsoft.com/office/powerpoint/2010/main" val="412227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4.jpeg"/><Relationship Id="rId4" Type="http://schemas.openxmlformats.org/officeDocument/2006/relationships/slideLayout" Target="../slideLayouts/slideLayout85.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4.jpeg"/><Relationship Id="rId4" Type="http://schemas.openxmlformats.org/officeDocument/2006/relationships/slideLayout" Target="../slideLayouts/slideLayout9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10" Type="http://schemas.openxmlformats.org/officeDocument/2006/relationships/image" Target="../media/image4.jpeg"/><Relationship Id="rId4" Type="http://schemas.openxmlformats.org/officeDocument/2006/relationships/slideLayout" Target="../slideLayouts/slideLayout10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5" Type="http://schemas.openxmlformats.org/officeDocument/2006/relationships/slideLayout" Target="../slideLayouts/slideLayout110.xml"/><Relationship Id="rId10" Type="http://schemas.openxmlformats.org/officeDocument/2006/relationships/image" Target="../media/image4.jpeg"/><Relationship Id="rId4" Type="http://schemas.openxmlformats.org/officeDocument/2006/relationships/slideLayout" Target="../slideLayouts/slideLayout109.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10" Type="http://schemas.openxmlformats.org/officeDocument/2006/relationships/image" Target="../media/image4.jpeg"/><Relationship Id="rId4" Type="http://schemas.openxmlformats.org/officeDocument/2006/relationships/slideLayout" Target="../slideLayouts/slideLayout117.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10" Type="http://schemas.openxmlformats.org/officeDocument/2006/relationships/image" Target="../media/image4.jpeg"/><Relationship Id="rId4" Type="http://schemas.openxmlformats.org/officeDocument/2006/relationships/slideLayout" Target="../slideLayouts/slideLayout125.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10" Type="http://schemas.openxmlformats.org/officeDocument/2006/relationships/image" Target="../media/image4.jpeg"/><Relationship Id="rId4" Type="http://schemas.openxmlformats.org/officeDocument/2006/relationships/slideLayout" Target="../slideLayouts/slideLayout133.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10" Type="http://schemas.openxmlformats.org/officeDocument/2006/relationships/image" Target="../media/image4.jpeg"/><Relationship Id="rId4" Type="http://schemas.openxmlformats.org/officeDocument/2006/relationships/slideLayout" Target="../slideLayouts/slideLayout141.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5" Type="http://schemas.openxmlformats.org/officeDocument/2006/relationships/slideLayout" Target="../slideLayouts/slideLayout150.xml"/><Relationship Id="rId10" Type="http://schemas.openxmlformats.org/officeDocument/2006/relationships/image" Target="../media/image4.jpeg"/><Relationship Id="rId4" Type="http://schemas.openxmlformats.org/officeDocument/2006/relationships/slideLayout" Target="../slideLayouts/slideLayout149.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10" Type="http://schemas.openxmlformats.org/officeDocument/2006/relationships/image" Target="../media/image4.jpeg"/><Relationship Id="rId4" Type="http://schemas.openxmlformats.org/officeDocument/2006/relationships/slideLayout" Target="../slideLayouts/slideLayout157.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5" Type="http://schemas.openxmlformats.org/officeDocument/2006/relationships/slideLayout" Target="../slideLayouts/slideLayout166.xml"/><Relationship Id="rId10" Type="http://schemas.openxmlformats.org/officeDocument/2006/relationships/image" Target="../media/image4.jpeg"/><Relationship Id="rId4" Type="http://schemas.openxmlformats.org/officeDocument/2006/relationships/slideLayout" Target="../slideLayouts/slideLayout165.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5" Type="http://schemas.openxmlformats.org/officeDocument/2006/relationships/slideLayout" Target="../slideLayouts/slideLayout174.xml"/><Relationship Id="rId10" Type="http://schemas.openxmlformats.org/officeDocument/2006/relationships/image" Target="../media/image4.jpeg"/><Relationship Id="rId4" Type="http://schemas.openxmlformats.org/officeDocument/2006/relationships/slideLayout" Target="../slideLayouts/slideLayout173.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5" Type="http://schemas.openxmlformats.org/officeDocument/2006/relationships/slideLayout" Target="../slideLayouts/slideLayout182.xml"/><Relationship Id="rId10" Type="http://schemas.openxmlformats.org/officeDocument/2006/relationships/image" Target="../media/image4.jpeg"/><Relationship Id="rId4" Type="http://schemas.openxmlformats.org/officeDocument/2006/relationships/slideLayout" Target="../slideLayouts/slideLayout181.xml"/><Relationship Id="rId9"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93.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5" Type="http://schemas.openxmlformats.org/officeDocument/2006/relationships/slideLayout" Target="../slideLayouts/slideLayout190.xml"/><Relationship Id="rId10" Type="http://schemas.openxmlformats.org/officeDocument/2006/relationships/image" Target="../media/image4.jpeg"/><Relationship Id="rId4" Type="http://schemas.openxmlformats.org/officeDocument/2006/relationships/slideLayout" Target="../slideLayouts/slideLayout189.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5" Type="http://schemas.openxmlformats.org/officeDocument/2006/relationships/slideLayout" Target="../slideLayouts/slideLayout198.xml"/><Relationship Id="rId10" Type="http://schemas.openxmlformats.org/officeDocument/2006/relationships/image" Target="../media/image4.jpeg"/><Relationship Id="rId4" Type="http://schemas.openxmlformats.org/officeDocument/2006/relationships/slideLayout" Target="../slideLayouts/slideLayout197.xml"/><Relationship Id="rId9"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5" Type="http://schemas.openxmlformats.org/officeDocument/2006/relationships/slideLayout" Target="../slideLayouts/slideLayout206.xml"/><Relationship Id="rId10" Type="http://schemas.openxmlformats.org/officeDocument/2006/relationships/image" Target="../media/image4.jpeg"/><Relationship Id="rId4" Type="http://schemas.openxmlformats.org/officeDocument/2006/relationships/slideLayout" Target="../slideLayouts/slideLayout205.xml"/><Relationship Id="rId9"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10" Type="http://schemas.openxmlformats.org/officeDocument/2006/relationships/image" Target="../media/image4.jpeg"/><Relationship Id="rId4" Type="http://schemas.openxmlformats.org/officeDocument/2006/relationships/slideLayout" Target="../slideLayouts/slideLayout213.xml"/><Relationship Id="rId9"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5" Type="http://schemas.openxmlformats.org/officeDocument/2006/relationships/slideLayout" Target="../slideLayouts/slideLayout222.xml"/><Relationship Id="rId10" Type="http://schemas.openxmlformats.org/officeDocument/2006/relationships/image" Target="../media/image4.jpeg"/><Relationship Id="rId4" Type="http://schemas.openxmlformats.org/officeDocument/2006/relationships/slideLayout" Target="../slideLayouts/slideLayout221.xml"/><Relationship Id="rId9"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5" Type="http://schemas.openxmlformats.org/officeDocument/2006/relationships/slideLayout" Target="../slideLayouts/slideLayout230.xml"/><Relationship Id="rId10" Type="http://schemas.openxmlformats.org/officeDocument/2006/relationships/image" Target="../media/image4.jpeg"/><Relationship Id="rId4" Type="http://schemas.openxmlformats.org/officeDocument/2006/relationships/slideLayout" Target="../slideLayouts/slideLayout229.xml"/><Relationship Id="rId9"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5" Type="http://schemas.openxmlformats.org/officeDocument/2006/relationships/slideLayout" Target="../slideLayouts/slideLayout238.xml"/><Relationship Id="rId10" Type="http://schemas.openxmlformats.org/officeDocument/2006/relationships/image" Target="../media/image4.jpeg"/><Relationship Id="rId4" Type="http://schemas.openxmlformats.org/officeDocument/2006/relationships/slideLayout" Target="../slideLayouts/slideLayout237.xml"/><Relationship Id="rId9"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5" Type="http://schemas.openxmlformats.org/officeDocument/2006/relationships/slideLayout" Target="../slideLayouts/slideLayout246.xml"/><Relationship Id="rId10" Type="http://schemas.openxmlformats.org/officeDocument/2006/relationships/image" Target="../media/image4.jpeg"/><Relationship Id="rId4" Type="http://schemas.openxmlformats.org/officeDocument/2006/relationships/slideLayout" Target="../slideLayouts/slideLayout245.xml"/><Relationship Id="rId9"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10" Type="http://schemas.openxmlformats.org/officeDocument/2006/relationships/image" Target="../media/image4.jpeg"/><Relationship Id="rId4" Type="http://schemas.openxmlformats.org/officeDocument/2006/relationships/slideLayout" Target="../slideLayouts/slideLayout253.xml"/><Relationship Id="rId9"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65.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5" Type="http://schemas.openxmlformats.org/officeDocument/2006/relationships/slideLayout" Target="../slideLayouts/slideLayout262.xml"/><Relationship Id="rId10" Type="http://schemas.openxmlformats.org/officeDocument/2006/relationships/image" Target="../media/image4.jpeg"/><Relationship Id="rId4" Type="http://schemas.openxmlformats.org/officeDocument/2006/relationships/slideLayout" Target="../slideLayouts/slideLayout261.xml"/><Relationship Id="rId9"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5" Type="http://schemas.openxmlformats.org/officeDocument/2006/relationships/slideLayout" Target="../slideLayouts/slideLayout270.xml"/><Relationship Id="rId10" Type="http://schemas.openxmlformats.org/officeDocument/2006/relationships/image" Target="../media/image4.jpeg"/><Relationship Id="rId4" Type="http://schemas.openxmlformats.org/officeDocument/2006/relationships/slideLayout" Target="../slideLayouts/slideLayout269.xml"/><Relationship Id="rId9"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81.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5" Type="http://schemas.openxmlformats.org/officeDocument/2006/relationships/slideLayout" Target="../slideLayouts/slideLayout278.xml"/><Relationship Id="rId10" Type="http://schemas.openxmlformats.org/officeDocument/2006/relationships/image" Target="../media/image4.jpeg"/><Relationship Id="rId4" Type="http://schemas.openxmlformats.org/officeDocument/2006/relationships/slideLayout" Target="../slideLayouts/slideLayout277.xml"/><Relationship Id="rId9"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9.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5" Type="http://schemas.openxmlformats.org/officeDocument/2006/relationships/slideLayout" Target="../slideLayouts/slideLayout286.xml"/><Relationship Id="rId10" Type="http://schemas.openxmlformats.org/officeDocument/2006/relationships/image" Target="../media/image4.jpeg"/><Relationship Id="rId4" Type="http://schemas.openxmlformats.org/officeDocument/2006/relationships/slideLayout" Target="../slideLayouts/slideLayout285.xml"/><Relationship Id="rId9" Type="http://schemas.openxmlformats.org/officeDocument/2006/relationships/theme" Target="../theme/theme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4.jpe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4.jpeg"/><Relationship Id="rId4" Type="http://schemas.openxmlformats.org/officeDocument/2006/relationships/slideLayout" Target="../slideLayouts/slideLayout4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4.jpeg"/><Relationship Id="rId4" Type="http://schemas.openxmlformats.org/officeDocument/2006/relationships/slideLayout" Target="../slideLayouts/slideLayout5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10" Type="http://schemas.openxmlformats.org/officeDocument/2006/relationships/image" Target="../media/image4.jpeg"/><Relationship Id="rId4" Type="http://schemas.openxmlformats.org/officeDocument/2006/relationships/slideLayout" Target="../slideLayouts/slideLayout6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4.jpeg"/><Relationship Id="rId4" Type="http://schemas.openxmlformats.org/officeDocument/2006/relationships/slideLayout" Target="../slideLayouts/slideLayout6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10" Type="http://schemas.openxmlformats.org/officeDocument/2006/relationships/image" Target="../media/image4.jpeg"/><Relationship Id="rId4" Type="http://schemas.openxmlformats.org/officeDocument/2006/relationships/slideLayout" Target="../slideLayouts/slideLayout7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143000" y="274638"/>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5B4166-0156-4A97-B4BC-B3D917CD3D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rgbClr val="001C59"/>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001C59"/>
          </a:solidFill>
          <a:latin typeface="Arial" charset="0"/>
          <a:cs typeface="Arial" charset="0"/>
        </a:defRPr>
      </a:lvl2pPr>
      <a:lvl3pPr algn="l" rtl="0" eaLnBrk="0" fontAlgn="base" hangingPunct="0">
        <a:spcBef>
          <a:spcPct val="0"/>
        </a:spcBef>
        <a:spcAft>
          <a:spcPct val="0"/>
        </a:spcAft>
        <a:defRPr sz="4400">
          <a:solidFill>
            <a:srgbClr val="001C59"/>
          </a:solidFill>
          <a:latin typeface="Arial" charset="0"/>
          <a:cs typeface="Arial" charset="0"/>
        </a:defRPr>
      </a:lvl3pPr>
      <a:lvl4pPr algn="l" rtl="0" eaLnBrk="0" fontAlgn="base" hangingPunct="0">
        <a:spcBef>
          <a:spcPct val="0"/>
        </a:spcBef>
        <a:spcAft>
          <a:spcPct val="0"/>
        </a:spcAft>
        <a:defRPr sz="4400">
          <a:solidFill>
            <a:srgbClr val="001C59"/>
          </a:solidFill>
          <a:latin typeface="Arial" charset="0"/>
          <a:cs typeface="Arial" charset="0"/>
        </a:defRPr>
      </a:lvl4pPr>
      <a:lvl5pPr algn="l" rtl="0" eaLnBrk="0" fontAlgn="base" hangingPunct="0">
        <a:spcBef>
          <a:spcPct val="0"/>
        </a:spcBef>
        <a:spcAft>
          <a:spcPct val="0"/>
        </a:spcAft>
        <a:defRPr sz="4400">
          <a:solidFill>
            <a:srgbClr val="001C59"/>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4"/>
        </a:buBlip>
        <a:defRPr sz="3200" kern="1200">
          <a:solidFill>
            <a:srgbClr val="0072BC"/>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6BBF393-BEAB-4D01-B983-3929746E1F4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rgbClr val="001C59"/>
          </a:solidFill>
          <a:latin typeface="Arial" pitchFamily="34" charset="0"/>
          <a:ea typeface="+mj-ea"/>
          <a:cs typeface="Arial" pitchFamily="34" charset="0"/>
        </a:defRPr>
      </a:lvl1pPr>
      <a:lvl2pPr algn="l" rtl="0" eaLnBrk="0" fontAlgn="base" hangingPunct="0">
        <a:spcBef>
          <a:spcPct val="0"/>
        </a:spcBef>
        <a:spcAft>
          <a:spcPct val="0"/>
        </a:spcAft>
        <a:defRPr sz="4400">
          <a:solidFill>
            <a:srgbClr val="001C59"/>
          </a:solidFill>
          <a:latin typeface="Arial" charset="0"/>
          <a:cs typeface="Arial" charset="0"/>
        </a:defRPr>
      </a:lvl2pPr>
      <a:lvl3pPr algn="l" rtl="0" eaLnBrk="0" fontAlgn="base" hangingPunct="0">
        <a:spcBef>
          <a:spcPct val="0"/>
        </a:spcBef>
        <a:spcAft>
          <a:spcPct val="0"/>
        </a:spcAft>
        <a:defRPr sz="4400">
          <a:solidFill>
            <a:srgbClr val="001C59"/>
          </a:solidFill>
          <a:latin typeface="Arial" charset="0"/>
          <a:cs typeface="Arial" charset="0"/>
        </a:defRPr>
      </a:lvl3pPr>
      <a:lvl4pPr algn="l" rtl="0" eaLnBrk="0" fontAlgn="base" hangingPunct="0">
        <a:spcBef>
          <a:spcPct val="0"/>
        </a:spcBef>
        <a:spcAft>
          <a:spcPct val="0"/>
        </a:spcAft>
        <a:defRPr sz="4400">
          <a:solidFill>
            <a:srgbClr val="001C59"/>
          </a:solidFill>
          <a:latin typeface="Arial" charset="0"/>
          <a:cs typeface="Arial" charset="0"/>
        </a:defRPr>
      </a:lvl4pPr>
      <a:lvl5pPr algn="l" rtl="0" eaLnBrk="0" fontAlgn="base" hangingPunct="0">
        <a:spcBef>
          <a:spcPct val="0"/>
        </a:spcBef>
        <a:spcAft>
          <a:spcPct val="0"/>
        </a:spcAft>
        <a:defRPr sz="4400">
          <a:solidFill>
            <a:srgbClr val="001C59"/>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4"/>
        </a:buBlip>
        <a:defRPr sz="3200" kern="1200">
          <a:solidFill>
            <a:srgbClr val="0072BC"/>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1C5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1C59"/>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1C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965B4166-0156-4A97-B4BC-B3D917CD3DB3}"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
        <p:nvSpPr>
          <p:cNvPr id="3" name="Slide Number Placeholder 2"/>
          <p:cNvSpPr>
            <a:spLocks noGrp="1"/>
          </p:cNvSpPr>
          <p:nvPr>
            <p:ph type="sldNum" sz="quarter" idx="4"/>
          </p:nvPr>
        </p:nvSpPr>
        <p:spPr>
          <a:xfrm>
            <a:off x="6934200" y="6584156"/>
            <a:ext cx="2057400" cy="365125"/>
          </a:xfrm>
          <a:prstGeom prst="rect">
            <a:avLst/>
          </a:prstGeom>
        </p:spPr>
        <p:txBody>
          <a:bodyPr vert="horz" lIns="91440" tIns="45720" rIns="91440" bIns="45720" rtlCol="0" anchor="ctr"/>
          <a:lstStyle>
            <a:lvl1pPr algn="r">
              <a:defRPr sz="1000">
                <a:solidFill>
                  <a:schemeClr val="bg1"/>
                </a:solidFill>
              </a:defRPr>
            </a:lvl1pPr>
          </a:lstStyle>
          <a:p>
            <a:fld id="{34C4C933-6210-45F4-9F77-B344204DB78B}" type="slidenum">
              <a:rPr lang="en-US" smtClean="0"/>
              <a:pPr/>
              <a:t>‹#›</a:t>
            </a:fld>
            <a:endParaRPr lang="en-US" dirty="0"/>
          </a:p>
        </p:txBody>
      </p:sp>
    </p:spTree>
    <p:extLst>
      <p:ext uri="{BB962C8B-B14F-4D97-AF65-F5344CB8AC3E}">
        <p14:creationId xmlns:p14="http://schemas.microsoft.com/office/powerpoint/2010/main" val="240143653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609806" y="6582985"/>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2546519476"/>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634413" y="6594476"/>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3984767739"/>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634413" y="6613526"/>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564120989"/>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2BC"/>
            </a:gs>
            <a:gs pos="100000">
              <a:srgbClr val="001C5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D054E73-2EF4-492C-B22B-CFFDCBB4F3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4400">
          <a:solidFill>
            <a:schemeClr val="bg1"/>
          </a:solidFill>
          <a:latin typeface="Arial" charset="0"/>
          <a:cs typeface="Arial" charset="0"/>
        </a:defRPr>
      </a:lvl2pPr>
      <a:lvl3pPr algn="l" rtl="0" eaLnBrk="0" fontAlgn="base" hangingPunct="0">
        <a:spcBef>
          <a:spcPct val="0"/>
        </a:spcBef>
        <a:spcAft>
          <a:spcPct val="0"/>
        </a:spcAft>
        <a:defRPr sz="4400">
          <a:solidFill>
            <a:schemeClr val="bg1"/>
          </a:solidFill>
          <a:latin typeface="Arial" charset="0"/>
          <a:cs typeface="Arial" charset="0"/>
        </a:defRPr>
      </a:lvl3pPr>
      <a:lvl4pPr algn="l" rtl="0" eaLnBrk="0" fontAlgn="base" hangingPunct="0">
        <a:spcBef>
          <a:spcPct val="0"/>
        </a:spcBef>
        <a:spcAft>
          <a:spcPct val="0"/>
        </a:spcAft>
        <a:defRPr sz="4400">
          <a:solidFill>
            <a:schemeClr val="bg1"/>
          </a:solidFill>
          <a:latin typeface="Arial" charset="0"/>
          <a:cs typeface="Arial" charset="0"/>
        </a:defRPr>
      </a:lvl4pPr>
      <a:lvl5pPr algn="l"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60000"/>
        <a:buBlip>
          <a:blip r:embed="rId13"/>
        </a:buBlip>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88906" y="6621463"/>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3852475879"/>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651585" y="6605059"/>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331743589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625946" y="6594476"/>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1538563063"/>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609806" y="6621463"/>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625986011"/>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34400" y="6595006"/>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395811118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34400" y="6621463"/>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E4C1D5E-5A18-466D-A985-2A47FF4DDDFD}" type="slidenum">
              <a:rPr lang="en-US" smtClean="0">
                <a:solidFill>
                  <a:srgbClr val="FFFFFF"/>
                </a:solidFill>
              </a:rPr>
              <a:pPr>
                <a:defRPr/>
              </a:pPr>
              <a:t>‹#›</a:t>
            </a:fld>
            <a:endParaRPr lang="en-US" dirty="0">
              <a:solidFill>
                <a:srgbClr val="FFFFFF"/>
              </a:solidFill>
            </a:endParaRPr>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extLst>
      <p:ext uri="{BB962C8B-B14F-4D97-AF65-F5344CB8AC3E}">
        <p14:creationId xmlns:p14="http://schemas.microsoft.com/office/powerpoint/2010/main" val="3651721170"/>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econd pages bottom I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black">
          <a:xfrm>
            <a:off x="457200" y="274638"/>
            <a:ext cx="84867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black">
          <a:xfrm>
            <a:off x="457201" y="1600200"/>
            <a:ext cx="84772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gray">
          <a:xfrm>
            <a:off x="8574088" y="6664327"/>
            <a:ext cx="509587"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pPr>
              <a:defRPr/>
            </a:pPr>
            <a:fld id="{FB638B18-B1BB-43BB-AB07-2FED780022C4}" type="slidenum">
              <a:rPr lang="en-US" smtClean="0"/>
              <a:pPr>
                <a:defRPr/>
              </a:pPr>
              <a:t>‹#›</a:t>
            </a:fld>
            <a:endParaRPr lang="en-US" dirty="0"/>
          </a:p>
        </p:txBody>
      </p:sp>
      <p:sp>
        <p:nvSpPr>
          <p:cNvPr id="6" name="TextBox 5"/>
          <p:cNvSpPr txBox="1"/>
          <p:nvPr/>
        </p:nvSpPr>
        <p:spPr>
          <a:xfrm>
            <a:off x="257175" y="6362700"/>
            <a:ext cx="184731" cy="338554"/>
          </a:xfrm>
          <a:prstGeom prst="rect">
            <a:avLst/>
          </a:prstGeom>
          <a:noFill/>
        </p:spPr>
        <p:txBody>
          <a:bodyPr wrap="none" rtlCol="0">
            <a:spAutoFit/>
          </a:bodyPr>
          <a:lstStyle/>
          <a:p>
            <a:endParaRPr lang="en-US" sz="1600" b="1" dirty="0">
              <a:solidFill>
                <a:srgbClr val="FCB315"/>
              </a:solidFill>
              <a:latin typeface="Arial" pitchFamily="34" charset="0"/>
              <a:cs typeface="Arial" pitchFamily="34" charset="0"/>
            </a:endParaRPr>
          </a:p>
        </p:txBody>
      </p:sp>
      <p:sp>
        <p:nvSpPr>
          <p:cNvPr id="7" name="TextBox 6"/>
          <p:cNvSpPr txBox="1"/>
          <p:nvPr/>
        </p:nvSpPr>
        <p:spPr>
          <a:xfrm>
            <a:off x="476250" y="6334125"/>
            <a:ext cx="2417650" cy="338554"/>
          </a:xfrm>
          <a:prstGeom prst="rect">
            <a:avLst/>
          </a:prstGeom>
          <a:noFill/>
        </p:spPr>
        <p:txBody>
          <a:bodyPr wrap="none" rtlCol="0">
            <a:spAutoFit/>
          </a:bodyPr>
          <a:lstStyle/>
          <a:p>
            <a:r>
              <a:rPr lang="en-US" sz="1600" b="1" dirty="0" smtClean="0">
                <a:solidFill>
                  <a:srgbClr val="FCB315"/>
                </a:solidFill>
                <a:latin typeface="Arial" pitchFamily="34" charset="0"/>
                <a:cs typeface="Arial" pitchFamily="34" charset="0"/>
              </a:rPr>
              <a:t>CASstudentcentral.org</a:t>
            </a:r>
            <a:endParaRPr lang="en-US" sz="1600" b="1" dirty="0">
              <a:solidFill>
                <a:srgbClr val="FCB315"/>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Lst>
  <p:timing>
    <p:tnLst>
      <p:par>
        <p:cTn id="1" dur="indefinite" restart="never" nodeType="tmRoot"/>
      </p:par>
    </p:tnLst>
  </p:timing>
  <p:hf hdr="0" ftr="0" dt="0"/>
  <p:txStyles>
    <p:titleStyle>
      <a:lvl1pPr algn="l" rtl="0" fontAlgn="base">
        <a:spcBef>
          <a:spcPct val="0"/>
        </a:spcBef>
        <a:spcAft>
          <a:spcPct val="0"/>
        </a:spcAft>
        <a:defRPr sz="3400" b="1">
          <a:solidFill>
            <a:schemeClr val="tx1"/>
          </a:solidFill>
          <a:latin typeface="Arial" pitchFamily="34" charset="0"/>
          <a:ea typeface="+mj-ea"/>
          <a:cs typeface="Arial" pitchFamily="34" charset="0"/>
        </a:defRPr>
      </a:lvl1pPr>
      <a:lvl2pPr algn="l" rtl="0" fontAlgn="base">
        <a:spcBef>
          <a:spcPct val="0"/>
        </a:spcBef>
        <a:spcAft>
          <a:spcPct val="0"/>
        </a:spcAft>
        <a:defRPr sz="3400">
          <a:solidFill>
            <a:schemeClr val="tx1"/>
          </a:solidFill>
          <a:latin typeface="Calibri" pitchFamily="34" charset="0"/>
        </a:defRPr>
      </a:lvl2pPr>
      <a:lvl3pPr algn="l" rtl="0" fontAlgn="base">
        <a:spcBef>
          <a:spcPct val="0"/>
        </a:spcBef>
        <a:spcAft>
          <a:spcPct val="0"/>
        </a:spcAft>
        <a:defRPr sz="3400">
          <a:solidFill>
            <a:schemeClr val="tx1"/>
          </a:solidFill>
          <a:latin typeface="Calibri" pitchFamily="34" charset="0"/>
        </a:defRPr>
      </a:lvl3pPr>
      <a:lvl4pPr algn="l" rtl="0" fontAlgn="base">
        <a:spcBef>
          <a:spcPct val="0"/>
        </a:spcBef>
        <a:spcAft>
          <a:spcPct val="0"/>
        </a:spcAft>
        <a:defRPr sz="3400">
          <a:solidFill>
            <a:schemeClr val="tx1"/>
          </a:solidFill>
          <a:latin typeface="Calibri" pitchFamily="34" charset="0"/>
        </a:defRPr>
      </a:lvl4pPr>
      <a:lvl5pPr algn="l" rtl="0" fontAlgn="base">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257175" indent="-257175" algn="l" rtl="0" fontAlgn="base">
        <a:spcBef>
          <a:spcPct val="75000"/>
        </a:spcBef>
        <a:spcAft>
          <a:spcPct val="0"/>
        </a:spcAft>
        <a:buClr>
          <a:schemeClr val="accent5"/>
        </a:buClr>
        <a:buFont typeface="Wingdings" pitchFamily="2" charset="2"/>
        <a:buChar char="§"/>
        <a:defRPr sz="2600">
          <a:solidFill>
            <a:schemeClr val="tx1"/>
          </a:solidFill>
          <a:latin typeface="Arial" pitchFamily="34" charset="0"/>
          <a:ea typeface="+mn-ea"/>
          <a:cs typeface="Arial" pitchFamily="34" charset="0"/>
        </a:defRPr>
      </a:lvl1pPr>
      <a:lvl2pPr marL="533400" indent="-274638" algn="l" rtl="0" fontAlgn="base">
        <a:spcBef>
          <a:spcPct val="25000"/>
        </a:spcBef>
        <a:spcAft>
          <a:spcPct val="0"/>
        </a:spcAft>
        <a:buClr>
          <a:schemeClr val="accent5"/>
        </a:buClr>
        <a:buFont typeface="Wingdings" pitchFamily="2" charset="2"/>
        <a:buChar char="§"/>
        <a:defRPr sz="2200">
          <a:solidFill>
            <a:schemeClr val="tx1"/>
          </a:solidFill>
          <a:latin typeface="Arial" pitchFamily="34" charset="0"/>
          <a:cs typeface="Arial" pitchFamily="34" charset="0"/>
        </a:defRPr>
      </a:lvl2pPr>
      <a:lvl3pPr marL="738188" indent="-203200" algn="l" rtl="0" fontAlgn="base">
        <a:spcBef>
          <a:spcPct val="15000"/>
        </a:spcBef>
        <a:spcAft>
          <a:spcPct val="0"/>
        </a:spcAft>
        <a:buClr>
          <a:schemeClr val="accent5"/>
        </a:buClr>
        <a:buFont typeface="Wingdings" pitchFamily="2" charset="2"/>
        <a:buChar char="§"/>
        <a:defRPr>
          <a:solidFill>
            <a:schemeClr val="tx1"/>
          </a:solidFill>
          <a:latin typeface="Arial" pitchFamily="34" charset="0"/>
          <a:cs typeface="Arial" pitchFamily="34" charset="0"/>
        </a:defRPr>
      </a:lvl3pPr>
      <a:lvl4pPr marL="942975" indent="-203200"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4pPr>
      <a:lvl5pPr marL="1163638" indent="-219075" algn="l" rtl="0" fontAlgn="base">
        <a:spcBef>
          <a:spcPct val="10000"/>
        </a:spcBef>
        <a:spcAft>
          <a:spcPct val="0"/>
        </a:spcAft>
        <a:buClr>
          <a:schemeClr val="accent5"/>
        </a:buClr>
        <a:buFont typeface="Wingdings" pitchFamily="2" charset="2"/>
        <a:buChar char="§"/>
        <a:defRPr sz="1600">
          <a:solidFill>
            <a:schemeClr val="tx1"/>
          </a:solidFill>
          <a:latin typeface="Arial" pitchFamily="34" charset="0"/>
          <a:cs typeface="Arial" pitchFamily="34" charset="0"/>
        </a:defRPr>
      </a:lvl5pPr>
      <a:lvl6pPr marL="1620838" indent="-219075" algn="l" rtl="0" fontAlgn="base">
        <a:spcBef>
          <a:spcPct val="10000"/>
        </a:spcBef>
        <a:spcAft>
          <a:spcPct val="0"/>
        </a:spcAft>
        <a:buClr>
          <a:schemeClr val="tx1"/>
        </a:buClr>
        <a:buChar char="»"/>
        <a:defRPr sz="1600">
          <a:solidFill>
            <a:schemeClr val="tx1"/>
          </a:solidFill>
          <a:latin typeface="+mn-lt"/>
        </a:defRPr>
      </a:lvl6pPr>
      <a:lvl7pPr marL="2078038" indent="-219075" algn="l" rtl="0" fontAlgn="base">
        <a:spcBef>
          <a:spcPct val="10000"/>
        </a:spcBef>
        <a:spcAft>
          <a:spcPct val="0"/>
        </a:spcAft>
        <a:buClr>
          <a:schemeClr val="tx1"/>
        </a:buClr>
        <a:buChar char="»"/>
        <a:defRPr sz="1600">
          <a:solidFill>
            <a:schemeClr val="tx1"/>
          </a:solidFill>
          <a:latin typeface="+mn-lt"/>
        </a:defRPr>
      </a:lvl7pPr>
      <a:lvl8pPr marL="2535238" indent="-219075" algn="l" rtl="0" fontAlgn="base">
        <a:spcBef>
          <a:spcPct val="10000"/>
        </a:spcBef>
        <a:spcAft>
          <a:spcPct val="0"/>
        </a:spcAft>
        <a:buClr>
          <a:schemeClr val="tx1"/>
        </a:buClr>
        <a:buChar char="»"/>
        <a:defRPr sz="1600">
          <a:solidFill>
            <a:schemeClr val="tx1"/>
          </a:solidFill>
          <a:latin typeface="+mn-lt"/>
        </a:defRPr>
      </a:lvl8pPr>
      <a:lvl9pPr marL="2992438" indent="-219075" algn="l" rtl="0" fontAlgn="base">
        <a:spcBef>
          <a:spcPct val="10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9.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5.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7.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7.xml"/><Relationship Id="rId1" Type="http://schemas.openxmlformats.org/officeDocument/2006/relationships/themeOverride" Target="../theme/themeOverride15.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8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1.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5.xml"/><Relationship Id="rId1" Type="http://schemas.openxmlformats.org/officeDocument/2006/relationships/themeOverride" Target="../theme/themeOverride1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6.xml"/><Relationship Id="rId5" Type="http://schemas.openxmlformats.org/officeDocument/2006/relationships/image" Target="../media/image10.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3.xml"/><Relationship Id="rId1" Type="http://schemas.openxmlformats.org/officeDocument/2006/relationships/themeOverride" Target="../theme/themeOverride18.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20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03.xml"/><Relationship Id="rId1" Type="http://schemas.openxmlformats.org/officeDocument/2006/relationships/themeOverride" Target="../theme/themeOverride19.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03.xml"/><Relationship Id="rId1" Type="http://schemas.openxmlformats.org/officeDocument/2006/relationships/themeOverride" Target="../theme/themeOverride2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3.xml"/><Relationship Id="rId1" Type="http://schemas.openxmlformats.org/officeDocument/2006/relationships/themeOverride" Target="../theme/themeOverride2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03.xml"/><Relationship Id="rId1" Type="http://schemas.openxmlformats.org/officeDocument/2006/relationships/themeOverride" Target="../theme/themeOverride22.xml"/></Relationships>
</file>

<file path=ppt/slides/_rels/slide54.xml.rels><?xml version="1.0" encoding="UTF-8" standalone="yes"?>
<Relationships xmlns="http://schemas.openxmlformats.org/package/2006/relationships"><Relationship Id="rId8" Type="http://schemas.openxmlformats.org/officeDocument/2006/relationships/hyperlink" Target="http://www.dwsimpson.com/" TargetMode="External"/><Relationship Id="rId3" Type="http://schemas.openxmlformats.org/officeDocument/2006/relationships/notesSlide" Target="../notesSlides/notesSlide51.xml"/><Relationship Id="rId7" Type="http://schemas.openxmlformats.org/officeDocument/2006/relationships/hyperlink" Target="http://www.ezrapenland.com/" TargetMode="External"/><Relationship Id="rId2" Type="http://schemas.openxmlformats.org/officeDocument/2006/relationships/slideLayout" Target="../slideLayouts/slideLayout171.xml"/><Relationship Id="rId1" Type="http://schemas.openxmlformats.org/officeDocument/2006/relationships/themeOverride" Target="../theme/themeOverride23.xml"/><Relationship Id="rId6" Type="http://schemas.openxmlformats.org/officeDocument/2006/relationships/hyperlink" Target="http://www.actuary.org/" TargetMode="External"/><Relationship Id="rId5" Type="http://schemas.openxmlformats.org/officeDocument/2006/relationships/hyperlink" Target="http://www.beanactuary.org/" TargetMode="External"/><Relationship Id="rId4" Type="http://schemas.openxmlformats.org/officeDocument/2006/relationships/hyperlink" Target="http://www.casact.org/"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79.xml"/><Relationship Id="rId1" Type="http://schemas.openxmlformats.org/officeDocument/2006/relationships/themeOverride" Target="../theme/themeOverride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9.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7.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5.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3.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219200" y="4572000"/>
            <a:ext cx="6643688" cy="1244600"/>
          </a:xfrm>
        </p:spPr>
        <p:txBody>
          <a:bodyPr/>
          <a:lstStyle/>
          <a:p>
            <a:pPr algn="ctr" eaLnBrk="1" hangingPunct="1"/>
            <a:r>
              <a:rPr lang="en-US" sz="3200" b="1" dirty="0" smtClean="0">
                <a:solidFill>
                  <a:srgbClr val="FCB315"/>
                </a:solidFill>
              </a:rPr>
              <a:t>CASstudentcentral.org</a:t>
            </a:r>
            <a:r>
              <a:rPr lang="en-US" sz="3200" b="1" dirty="0" smtClean="0"/>
              <a:t/>
            </a:r>
            <a:br>
              <a:rPr lang="en-US" sz="3200" b="1" dirty="0" smtClean="0"/>
            </a:br>
            <a:r>
              <a:rPr lang="en-US" sz="1200" dirty="0" smtClean="0"/>
              <a:t/>
            </a:r>
            <a:br>
              <a:rPr lang="en-US" sz="1200" dirty="0" smtClean="0"/>
            </a:br>
            <a:r>
              <a:rPr lang="en-US" sz="3200" b="1" dirty="0" smtClean="0"/>
              <a:t>Rising in the Actuarial Profession through the CAS</a:t>
            </a:r>
          </a:p>
        </p:txBody>
      </p:sp>
      <p:sp>
        <p:nvSpPr>
          <p:cNvPr id="5123" name="Rectangle 3"/>
          <p:cNvSpPr>
            <a:spLocks noGrp="1" noChangeArrowheads="1"/>
          </p:cNvSpPr>
          <p:nvPr>
            <p:ph type="subTitle" idx="1"/>
          </p:nvPr>
        </p:nvSpPr>
        <p:spPr>
          <a:xfrm>
            <a:off x="1447800" y="5938837"/>
            <a:ext cx="6400800" cy="919163"/>
          </a:xfrm>
        </p:spPr>
        <p:txBody>
          <a:bodyPr/>
          <a:lstStyle/>
          <a:p>
            <a:pPr algn="ctr" eaLnBrk="1" hangingPunct="1">
              <a:lnSpc>
                <a:spcPct val="80000"/>
              </a:lnSpc>
            </a:pPr>
            <a:r>
              <a:rPr lang="en-US" dirty="0" smtClean="0"/>
              <a:t>September 18, 2015</a:t>
            </a:r>
          </a:p>
          <a:p>
            <a:pPr algn="ctr" eaLnBrk="1" hangingPunct="1">
              <a:lnSpc>
                <a:spcPct val="80000"/>
              </a:lnSpc>
            </a:pPr>
            <a:r>
              <a:rPr lang="en-US" dirty="0" smtClean="0"/>
              <a:t>Jennifer Weiner, Zach Brogadir, </a:t>
            </a:r>
          </a:p>
          <a:p>
            <a:pPr algn="ctr" eaLnBrk="1" hangingPunct="1">
              <a:lnSpc>
                <a:spcPct val="80000"/>
              </a:lnSpc>
            </a:pPr>
            <a:r>
              <a:rPr lang="en-US" dirty="0" smtClean="0"/>
              <a:t>Josie Fix &amp; Ben Markowski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r>
              <a:rPr lang="en-US" b="1" dirty="0" smtClean="0">
                <a:latin typeface="Arial" charset="0"/>
                <a:cs typeface="Arial" charset="0"/>
              </a:rPr>
              <a:t>Study Benefits</a:t>
            </a:r>
          </a:p>
        </p:txBody>
      </p:sp>
      <p:sp>
        <p:nvSpPr>
          <p:cNvPr id="21507" name="Rectangle 3"/>
          <p:cNvSpPr>
            <a:spLocks noGrp="1" noChangeArrowheads="1"/>
          </p:cNvSpPr>
          <p:nvPr>
            <p:ph idx="1"/>
          </p:nvPr>
        </p:nvSpPr>
        <p:spPr>
          <a:xfrm>
            <a:off x="457200" y="1524000"/>
            <a:ext cx="7543800" cy="4876800"/>
          </a:xfrm>
        </p:spPr>
        <p:txBody>
          <a:bodyPr/>
          <a:lstStyle/>
          <a:p>
            <a:pPr>
              <a:spcBef>
                <a:spcPts val="75"/>
              </a:spcBef>
            </a:pPr>
            <a:r>
              <a:rPr lang="en-US" dirty="0" smtClean="0">
                <a:latin typeface="Arial" charset="0"/>
                <a:ea typeface="ＭＳ Ｐゴシック" pitchFamily="34" charset="-128"/>
                <a:cs typeface="Arial" charset="0"/>
              </a:rPr>
              <a:t>Paid Study Time (100 – 120 hours per exam is not uncommon)</a:t>
            </a:r>
          </a:p>
          <a:p>
            <a:pPr>
              <a:spcBef>
                <a:spcPts val="75"/>
              </a:spcBef>
            </a:pPr>
            <a:r>
              <a:rPr lang="en-US" dirty="0" smtClean="0">
                <a:latin typeface="Arial" charset="0"/>
                <a:ea typeface="ＭＳ Ｐゴシック" pitchFamily="34" charset="-128"/>
                <a:cs typeface="Arial" charset="0"/>
              </a:rPr>
              <a:t>Raises or bonuses for each exam ($2,000 - $5,000 range)</a:t>
            </a:r>
          </a:p>
          <a:p>
            <a:pPr>
              <a:spcBef>
                <a:spcPts val="75"/>
              </a:spcBef>
            </a:pPr>
            <a:r>
              <a:rPr lang="en-US" dirty="0" smtClean="0">
                <a:latin typeface="Arial" charset="0"/>
                <a:ea typeface="ＭＳ Ｐゴシック" pitchFamily="34" charset="-128"/>
                <a:cs typeface="Arial" charset="0"/>
              </a:rPr>
              <a:t>Company pays for exam materials, seminars, exam fees, etc.</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10</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b="1" dirty="0" smtClean="0">
                <a:latin typeface="Arial" charset="0"/>
                <a:cs typeface="Arial" charset="0"/>
              </a:rPr>
              <a:t>Outline</a:t>
            </a:r>
          </a:p>
        </p:txBody>
      </p:sp>
      <p:sp>
        <p:nvSpPr>
          <p:cNvPr id="6147" name="Rectangle 3"/>
          <p:cNvSpPr>
            <a:spLocks noGrp="1" noChangeArrowheads="1"/>
          </p:cNvSpPr>
          <p:nvPr>
            <p:ph idx="1"/>
          </p:nvPr>
        </p:nvSpPr>
        <p:spPr>
          <a:xfrm>
            <a:off x="457200" y="1447800"/>
            <a:ext cx="8077200" cy="3810000"/>
          </a:xfrm>
        </p:spPr>
        <p:txBody>
          <a:bodyPr/>
          <a:lstStyle/>
          <a:p>
            <a:pPr>
              <a:spcBef>
                <a:spcPts val="75"/>
              </a:spcBef>
            </a:pPr>
            <a:r>
              <a:rPr lang="en-US" dirty="0" smtClean="0">
                <a:solidFill>
                  <a:srgbClr val="5C5D60"/>
                </a:solidFill>
                <a:latin typeface="Arial" charset="0"/>
                <a:cs typeface="Arial" charset="0"/>
              </a:rPr>
              <a:t>What is an Actuary? </a:t>
            </a:r>
          </a:p>
          <a:p>
            <a:pPr>
              <a:spcBef>
                <a:spcPts val="75"/>
              </a:spcBef>
            </a:pPr>
            <a:r>
              <a:rPr lang="en-US" dirty="0" smtClean="0">
                <a:solidFill>
                  <a:srgbClr val="5C5D60"/>
                </a:solidFill>
                <a:latin typeface="Arial" charset="0"/>
                <a:cs typeface="Arial" charset="0"/>
              </a:rPr>
              <a:t>Why be an Actuary?</a:t>
            </a:r>
          </a:p>
          <a:p>
            <a:pPr>
              <a:spcBef>
                <a:spcPts val="75"/>
              </a:spcBef>
            </a:pPr>
            <a:r>
              <a:rPr lang="en-US" dirty="0" smtClean="0">
                <a:latin typeface="Arial" charset="0"/>
                <a:cs typeface="Arial" charset="0"/>
              </a:rPr>
              <a:t>What skills are needed to be an Actuary?</a:t>
            </a:r>
          </a:p>
          <a:p>
            <a:pPr>
              <a:spcBef>
                <a:spcPts val="75"/>
              </a:spcBef>
            </a:pPr>
            <a:r>
              <a:rPr lang="en-US" dirty="0" smtClean="0">
                <a:solidFill>
                  <a:srgbClr val="5C5D60"/>
                </a:solidFill>
                <a:latin typeface="Arial" charset="0"/>
                <a:cs typeface="Arial" charset="0"/>
              </a:rPr>
              <a:t>What is the difference – CAS and SOA?</a:t>
            </a:r>
          </a:p>
          <a:p>
            <a:pPr>
              <a:spcBef>
                <a:spcPts val="75"/>
              </a:spcBef>
            </a:pPr>
            <a:r>
              <a:rPr lang="en-US" dirty="0" smtClean="0">
                <a:solidFill>
                  <a:srgbClr val="5C5D60"/>
                </a:solidFill>
                <a:latin typeface="Arial" charset="0"/>
                <a:cs typeface="Arial" charset="0"/>
              </a:rPr>
              <a:t>How do you become an Actuary?</a:t>
            </a:r>
          </a:p>
          <a:p>
            <a:pPr>
              <a:spcBef>
                <a:spcPts val="75"/>
              </a:spcBef>
            </a:pPr>
            <a:r>
              <a:rPr lang="en-US" dirty="0" smtClean="0">
                <a:solidFill>
                  <a:srgbClr val="5C5D60"/>
                </a:solidFill>
                <a:latin typeface="Arial" charset="0"/>
                <a:cs typeface="Arial" charset="0"/>
              </a:rPr>
              <a:t>What do Property/Casualty Actuaries do?</a:t>
            </a:r>
          </a:p>
          <a:p>
            <a:pPr>
              <a:spcBef>
                <a:spcPts val="75"/>
              </a:spcBef>
            </a:pPr>
            <a:r>
              <a:rPr lang="en-US" dirty="0" smtClean="0">
                <a:solidFill>
                  <a:srgbClr val="5C5D60"/>
                </a:solidFill>
                <a:latin typeface="Arial" charset="0"/>
                <a:cs typeface="Arial" charset="0"/>
              </a:rPr>
              <a:t>How can I find out more?</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11</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US" b="1" dirty="0" smtClean="0">
                <a:latin typeface="Arial" charset="0"/>
                <a:cs typeface="Arial" charset="0"/>
              </a:rPr>
              <a:t>What Skills are Needed?</a:t>
            </a:r>
          </a:p>
        </p:txBody>
      </p:sp>
      <p:sp>
        <p:nvSpPr>
          <p:cNvPr id="8195" name="Rectangle 3"/>
          <p:cNvSpPr>
            <a:spLocks noGrp="1" noChangeArrowheads="1"/>
          </p:cNvSpPr>
          <p:nvPr>
            <p:ph idx="1"/>
          </p:nvPr>
        </p:nvSpPr>
        <p:spPr>
          <a:xfrm>
            <a:off x="457200" y="1447800"/>
            <a:ext cx="8229600" cy="4876800"/>
          </a:xfrm>
        </p:spPr>
        <p:txBody>
          <a:bodyPr/>
          <a:lstStyle/>
          <a:p>
            <a:pPr>
              <a:spcBef>
                <a:spcPts val="75"/>
              </a:spcBef>
              <a:buSzPct val="100000"/>
            </a:pPr>
            <a:r>
              <a:rPr lang="en-US" dirty="0" smtClean="0">
                <a:latin typeface="Arial" charset="0"/>
                <a:cs typeface="Arial" charset="0"/>
              </a:rPr>
              <a:t>Keen analytical, project management and problem solving skills</a:t>
            </a:r>
          </a:p>
          <a:p>
            <a:pPr>
              <a:spcBef>
                <a:spcPts val="75"/>
              </a:spcBef>
              <a:buSzPct val="100000"/>
            </a:pPr>
            <a:r>
              <a:rPr lang="en-US" dirty="0" smtClean="0">
                <a:latin typeface="Arial" charset="0"/>
                <a:cs typeface="Arial" charset="0"/>
              </a:rPr>
              <a:t>Good business sense</a:t>
            </a:r>
          </a:p>
          <a:p>
            <a:pPr>
              <a:spcBef>
                <a:spcPts val="75"/>
              </a:spcBef>
              <a:buSzPct val="100000"/>
            </a:pPr>
            <a:r>
              <a:rPr lang="en-US" dirty="0" smtClean="0">
                <a:latin typeface="Arial" charset="0"/>
                <a:cs typeface="Arial" charset="0"/>
              </a:rPr>
              <a:t>Solid communication skills (oral &amp; written)</a:t>
            </a:r>
          </a:p>
          <a:p>
            <a:pPr>
              <a:spcBef>
                <a:spcPts val="75"/>
              </a:spcBef>
              <a:buSzPct val="100000"/>
            </a:pPr>
            <a:r>
              <a:rPr lang="en-US" dirty="0" smtClean="0">
                <a:latin typeface="Arial" charset="0"/>
                <a:cs typeface="Arial" charset="0"/>
              </a:rPr>
              <a:t>Strong computer skills</a:t>
            </a:r>
          </a:p>
          <a:p>
            <a:pPr>
              <a:spcBef>
                <a:spcPts val="75"/>
              </a:spcBef>
              <a:buSzPct val="100000"/>
            </a:pPr>
            <a:r>
              <a:rPr lang="en-US" dirty="0" smtClean="0">
                <a:latin typeface="Arial" charset="0"/>
                <a:cs typeface="Arial" charset="0"/>
              </a:rPr>
              <a:t>Knowledge of math and finance</a:t>
            </a:r>
          </a:p>
          <a:p>
            <a:pPr>
              <a:buFontTx/>
              <a:buNone/>
            </a:pPr>
            <a:endParaRPr lang="en-US"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12</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n-US" b="1" dirty="0" smtClean="0">
                <a:latin typeface="Arial" charset="0"/>
                <a:cs typeface="Arial" charset="0"/>
              </a:rPr>
              <a:t>Actuarial Skill Set:  </a:t>
            </a:r>
            <a:br>
              <a:rPr lang="en-US" b="1" dirty="0" smtClean="0">
                <a:latin typeface="Arial" charset="0"/>
                <a:cs typeface="Arial" charset="0"/>
              </a:rPr>
            </a:br>
            <a:r>
              <a:rPr lang="en-US" b="1" dirty="0" smtClean="0">
                <a:latin typeface="Arial" charset="0"/>
                <a:cs typeface="Arial" charset="0"/>
              </a:rPr>
              <a:t>A Question of Balance</a:t>
            </a:r>
          </a:p>
        </p:txBody>
      </p:sp>
      <p:sp>
        <p:nvSpPr>
          <p:cNvPr id="10243" name="Rectangle 3"/>
          <p:cNvSpPr>
            <a:spLocks noGrp="1" noChangeArrowheads="1"/>
          </p:cNvSpPr>
          <p:nvPr>
            <p:ph idx="1"/>
          </p:nvPr>
        </p:nvSpPr>
        <p:spPr>
          <a:xfrm>
            <a:off x="457200" y="1600200"/>
            <a:ext cx="7315200" cy="4267200"/>
          </a:xfrm>
        </p:spPr>
        <p:txBody>
          <a:bodyPr/>
          <a:lstStyle/>
          <a:p>
            <a:pPr>
              <a:spcBef>
                <a:spcPts val="0"/>
              </a:spcBef>
              <a:buClr>
                <a:srgbClr val="FCB315"/>
              </a:buClr>
            </a:pPr>
            <a:r>
              <a:rPr lang="en-US" dirty="0" smtClean="0">
                <a:latin typeface="Arial" charset="0"/>
                <a:cs typeface="Arial" charset="0"/>
              </a:rPr>
              <a:t>Technical Competence</a:t>
            </a:r>
          </a:p>
          <a:p>
            <a:pPr lvl="1">
              <a:spcBef>
                <a:spcPts val="0"/>
              </a:spcBef>
              <a:buClr>
                <a:srgbClr val="FCB315"/>
              </a:buClr>
            </a:pPr>
            <a:r>
              <a:rPr lang="en-US" dirty="0" smtClean="0">
                <a:latin typeface="Arial" charset="0"/>
                <a:cs typeface="Arial" charset="0"/>
              </a:rPr>
              <a:t>Ability to apply actuarial techniques </a:t>
            </a:r>
          </a:p>
          <a:p>
            <a:pPr lvl="1">
              <a:spcBef>
                <a:spcPts val="0"/>
              </a:spcBef>
              <a:buClr>
                <a:srgbClr val="FCB315"/>
              </a:buClr>
            </a:pPr>
            <a:r>
              <a:rPr lang="en-US" dirty="0" smtClean="0">
                <a:latin typeface="Arial" charset="0"/>
                <a:cs typeface="Arial" charset="0"/>
              </a:rPr>
              <a:t>Synthesis skills</a:t>
            </a:r>
          </a:p>
          <a:p>
            <a:pPr lvl="1">
              <a:spcBef>
                <a:spcPts val="0"/>
              </a:spcBef>
              <a:buClr>
                <a:srgbClr val="FCB315"/>
              </a:buClr>
            </a:pPr>
            <a:r>
              <a:rPr lang="en-US" dirty="0" smtClean="0">
                <a:latin typeface="Arial" charset="0"/>
                <a:cs typeface="Arial" charset="0"/>
              </a:rPr>
              <a:t>Critical thinking/informed judgment</a:t>
            </a:r>
          </a:p>
          <a:p>
            <a:pPr>
              <a:spcBef>
                <a:spcPts val="0"/>
              </a:spcBef>
              <a:buClr>
                <a:srgbClr val="FCB315"/>
              </a:buClr>
            </a:pPr>
            <a:r>
              <a:rPr lang="en-US" dirty="0" smtClean="0">
                <a:latin typeface="Arial" charset="0"/>
                <a:cs typeface="Arial" charset="0"/>
              </a:rPr>
              <a:t>Ability to communicate effectively </a:t>
            </a:r>
          </a:p>
          <a:p>
            <a:pPr lvl="1">
              <a:spcBef>
                <a:spcPts val="0"/>
              </a:spcBef>
              <a:buClr>
                <a:srgbClr val="FCB315"/>
              </a:buClr>
            </a:pPr>
            <a:r>
              <a:rPr lang="en-US" dirty="0" smtClean="0">
                <a:latin typeface="Arial" charset="0"/>
                <a:cs typeface="Arial" charset="0"/>
              </a:rPr>
              <a:t>Relevance:  A business perspective</a:t>
            </a:r>
          </a:p>
          <a:p>
            <a:pPr lvl="1">
              <a:spcBef>
                <a:spcPts val="0"/>
              </a:spcBef>
              <a:buClr>
                <a:srgbClr val="FCB315"/>
              </a:buClr>
            </a:pPr>
            <a:r>
              <a:rPr lang="en-US" dirty="0" smtClean="0">
                <a:latin typeface="Arial" charset="0"/>
                <a:cs typeface="Arial" charset="0"/>
              </a:rPr>
              <a:t>Articulate judgments, assumptions, limitations</a:t>
            </a:r>
          </a:p>
          <a:p>
            <a:pPr lvl="1">
              <a:spcBef>
                <a:spcPts val="0"/>
              </a:spcBef>
              <a:buClr>
                <a:srgbClr val="FCB315"/>
              </a:buClr>
            </a:pPr>
            <a:r>
              <a:rPr lang="en-US" dirty="0" smtClean="0">
                <a:latin typeface="Arial" charset="0"/>
                <a:cs typeface="Arial" charset="0"/>
              </a:rPr>
              <a:t>Audience may vary – Sr. Management vs. Peers</a:t>
            </a:r>
          </a:p>
          <a:p>
            <a:pPr marL="0" indent="0">
              <a:buClr>
                <a:schemeClr val="bg2"/>
              </a:buClr>
              <a:buNone/>
            </a:pPr>
            <a:endParaRPr lang="en-US" sz="2800" dirty="0" smtClean="0">
              <a:latin typeface="Arial" charset="0"/>
              <a:cs typeface="Arial" charset="0"/>
            </a:endParaRPr>
          </a:p>
        </p:txBody>
      </p:sp>
      <p:sp>
        <p:nvSpPr>
          <p:cNvPr id="2" name="Slide Number Placeholder 1"/>
          <p:cNvSpPr>
            <a:spLocks noGrp="1"/>
          </p:cNvSpPr>
          <p:nvPr>
            <p:ph type="sldNum" sz="quarter" idx="10"/>
          </p:nvPr>
        </p:nvSpPr>
        <p:spPr/>
        <p:txBody>
          <a:bodyPr/>
          <a:lstStyle/>
          <a:p>
            <a:pPr>
              <a:defRPr/>
            </a:pPr>
            <a:fld id="{3D590F14-D6FA-4B89-956D-283FE6547E99}" type="slidenum">
              <a:rPr lang="en-US" smtClean="0"/>
              <a:pPr>
                <a:defRPr/>
              </a:pPr>
              <a:t>13</a:t>
            </a:fld>
            <a:endParaRPr lang="en-US" dirty="0"/>
          </a:p>
        </p:txBody>
      </p:sp>
    </p:spTree>
    <p:extLst>
      <p:ext uri="{BB962C8B-B14F-4D97-AF65-F5344CB8AC3E}">
        <p14:creationId xmlns:p14="http://schemas.microsoft.com/office/powerpoint/2010/main" val="150608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b="1" dirty="0" smtClean="0">
                <a:latin typeface="Arial" charset="0"/>
                <a:cs typeface="Arial" charset="0"/>
              </a:rPr>
              <a:t>Outline</a:t>
            </a:r>
          </a:p>
        </p:txBody>
      </p:sp>
      <p:sp>
        <p:nvSpPr>
          <p:cNvPr id="6147" name="Rectangle 3"/>
          <p:cNvSpPr>
            <a:spLocks noGrp="1" noChangeArrowheads="1"/>
          </p:cNvSpPr>
          <p:nvPr>
            <p:ph idx="1"/>
          </p:nvPr>
        </p:nvSpPr>
        <p:spPr>
          <a:xfrm>
            <a:off x="457200" y="1447800"/>
            <a:ext cx="8077200" cy="3810000"/>
          </a:xfrm>
        </p:spPr>
        <p:txBody>
          <a:bodyPr/>
          <a:lstStyle/>
          <a:p>
            <a:pPr>
              <a:spcBef>
                <a:spcPts val="75"/>
              </a:spcBef>
            </a:pPr>
            <a:r>
              <a:rPr lang="en-US" dirty="0" smtClean="0">
                <a:solidFill>
                  <a:srgbClr val="5C5D60"/>
                </a:solidFill>
                <a:latin typeface="Arial" charset="0"/>
                <a:cs typeface="Arial" charset="0"/>
              </a:rPr>
              <a:t>What is an Actuary? </a:t>
            </a:r>
          </a:p>
          <a:p>
            <a:pPr>
              <a:spcBef>
                <a:spcPts val="75"/>
              </a:spcBef>
            </a:pPr>
            <a:r>
              <a:rPr lang="en-US" dirty="0" smtClean="0">
                <a:solidFill>
                  <a:srgbClr val="5C5D60"/>
                </a:solidFill>
                <a:latin typeface="Arial" charset="0"/>
                <a:cs typeface="Arial" charset="0"/>
              </a:rPr>
              <a:t>Why be an Actuary?</a:t>
            </a:r>
          </a:p>
          <a:p>
            <a:pPr>
              <a:spcBef>
                <a:spcPts val="75"/>
              </a:spcBef>
            </a:pPr>
            <a:r>
              <a:rPr lang="en-US" dirty="0" smtClean="0">
                <a:solidFill>
                  <a:srgbClr val="5C5D60"/>
                </a:solidFill>
                <a:latin typeface="Arial" charset="0"/>
                <a:cs typeface="Arial" charset="0"/>
              </a:rPr>
              <a:t>What skills are needed to be an Actuary?</a:t>
            </a:r>
          </a:p>
          <a:p>
            <a:pPr>
              <a:spcBef>
                <a:spcPts val="75"/>
              </a:spcBef>
            </a:pPr>
            <a:r>
              <a:rPr lang="en-US" dirty="0">
                <a:latin typeface="Arial" charset="0"/>
                <a:cs typeface="Arial" charset="0"/>
              </a:rPr>
              <a:t>What is the difference – CAS and SOA?</a:t>
            </a:r>
          </a:p>
          <a:p>
            <a:pPr>
              <a:spcBef>
                <a:spcPts val="75"/>
              </a:spcBef>
            </a:pPr>
            <a:r>
              <a:rPr lang="en-US" dirty="0">
                <a:solidFill>
                  <a:srgbClr val="5C5D60"/>
                </a:solidFill>
                <a:latin typeface="Arial" charset="0"/>
                <a:cs typeface="Arial" charset="0"/>
              </a:rPr>
              <a:t>How do you become an Actuary?</a:t>
            </a:r>
          </a:p>
          <a:p>
            <a:pPr>
              <a:spcBef>
                <a:spcPts val="75"/>
              </a:spcBef>
            </a:pPr>
            <a:r>
              <a:rPr lang="en-US" dirty="0" smtClean="0">
                <a:solidFill>
                  <a:srgbClr val="5C5D60"/>
                </a:solidFill>
                <a:latin typeface="Arial" charset="0"/>
                <a:cs typeface="Arial" charset="0"/>
              </a:rPr>
              <a:t>What do Property/Casualty Actuaries do?</a:t>
            </a:r>
          </a:p>
          <a:p>
            <a:pPr>
              <a:spcBef>
                <a:spcPts val="75"/>
              </a:spcBef>
            </a:pPr>
            <a:r>
              <a:rPr lang="en-US" dirty="0" smtClean="0">
                <a:solidFill>
                  <a:srgbClr val="5C5D60"/>
                </a:solidFill>
                <a:latin typeface="Arial" charset="0"/>
                <a:cs typeface="Arial" charset="0"/>
              </a:rPr>
              <a:t>How can I find out more?</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14</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r>
              <a:rPr lang="en-US" b="1" dirty="0" smtClean="0">
                <a:latin typeface="Arial" charset="0"/>
                <a:cs typeface="Arial" charset="0"/>
              </a:rPr>
              <a:t>CAS and SOA</a:t>
            </a:r>
          </a:p>
        </p:txBody>
      </p:sp>
      <p:sp>
        <p:nvSpPr>
          <p:cNvPr id="11267" name="Rectangle 3"/>
          <p:cNvSpPr>
            <a:spLocks noGrp="1" noChangeArrowheads="1"/>
          </p:cNvSpPr>
          <p:nvPr>
            <p:ph idx="1"/>
          </p:nvPr>
        </p:nvSpPr>
        <p:spPr>
          <a:xfrm>
            <a:off x="457200" y="1447800"/>
            <a:ext cx="8229600" cy="4876800"/>
          </a:xfrm>
        </p:spPr>
        <p:txBody>
          <a:bodyPr/>
          <a:lstStyle/>
          <a:p>
            <a:pPr>
              <a:spcBef>
                <a:spcPts val="75"/>
              </a:spcBef>
            </a:pPr>
            <a:r>
              <a:rPr lang="en-US" dirty="0" smtClean="0">
                <a:latin typeface="Arial" charset="0"/>
                <a:cs typeface="Arial" charset="0"/>
              </a:rPr>
              <a:t>Two learned bodies</a:t>
            </a:r>
          </a:p>
          <a:p>
            <a:pPr lvl="1">
              <a:spcBef>
                <a:spcPts val="25"/>
              </a:spcBef>
            </a:pPr>
            <a:r>
              <a:rPr lang="en-US" dirty="0" smtClean="0">
                <a:latin typeface="Arial" charset="0"/>
                <a:cs typeface="Arial" charset="0"/>
              </a:rPr>
              <a:t>Casualty Actuarial Society (CAS), focus on property/casualty</a:t>
            </a:r>
          </a:p>
          <a:p>
            <a:pPr lvl="1">
              <a:spcBef>
                <a:spcPts val="25"/>
              </a:spcBef>
            </a:pPr>
            <a:r>
              <a:rPr lang="en-US" dirty="0" smtClean="0">
                <a:latin typeface="Arial" charset="0"/>
                <a:cs typeface="Arial" charset="0"/>
              </a:rPr>
              <a:t>Society of Actuaries (SOA), traditional focus on life, health, and pensions</a:t>
            </a:r>
          </a:p>
          <a:p>
            <a:pPr>
              <a:spcBef>
                <a:spcPts val="75"/>
              </a:spcBef>
            </a:pPr>
            <a:r>
              <a:rPr lang="en-US" dirty="0" smtClean="0">
                <a:latin typeface="Arial" charset="0"/>
                <a:cs typeface="Arial" charset="0"/>
              </a:rPr>
              <a:t>Very different theoretical focus</a:t>
            </a:r>
          </a:p>
          <a:p>
            <a:pPr lvl="1">
              <a:spcBef>
                <a:spcPts val="25"/>
              </a:spcBef>
            </a:pPr>
            <a:r>
              <a:rPr lang="en-US" dirty="0" smtClean="0">
                <a:latin typeface="Arial" charset="0"/>
                <a:cs typeface="Arial" charset="0"/>
              </a:rPr>
              <a:t>P&amp;C – loss generation much less certain</a:t>
            </a:r>
          </a:p>
          <a:p>
            <a:pPr lvl="1">
              <a:spcBef>
                <a:spcPts val="25"/>
              </a:spcBef>
            </a:pPr>
            <a:r>
              <a:rPr lang="en-US" dirty="0" smtClean="0">
                <a:latin typeface="Arial" charset="0"/>
                <a:cs typeface="Arial" charset="0"/>
              </a:rPr>
              <a:t>Life – generally loss producing phenomenon reasonably known</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15</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8322" name="Rectangle 2"/>
          <p:cNvSpPr>
            <a:spLocks noGrp="1" noChangeArrowheads="1"/>
          </p:cNvSpPr>
          <p:nvPr>
            <p:ph type="title"/>
          </p:nvPr>
        </p:nvSpPr>
        <p:spPr/>
        <p:txBody>
          <a:bodyPr anchor="b" anchorCtr="0"/>
          <a:lstStyle/>
          <a:p>
            <a:r>
              <a:rPr lang="en-US" dirty="0" smtClean="0"/>
              <a:t>Casualty Actuarial Society</a:t>
            </a:r>
            <a:endParaRPr lang="en-US" dirty="0"/>
          </a:p>
        </p:txBody>
      </p:sp>
      <p:sp>
        <p:nvSpPr>
          <p:cNvPr id="3128323" name="Rectangle 3"/>
          <p:cNvSpPr>
            <a:spLocks noGrp="1" noChangeArrowheads="1"/>
          </p:cNvSpPr>
          <p:nvPr>
            <p:ph type="body" idx="1"/>
          </p:nvPr>
        </p:nvSpPr>
        <p:spPr/>
        <p:txBody>
          <a:bodyPr/>
          <a:lstStyle/>
          <a:p>
            <a:pPr>
              <a:spcBef>
                <a:spcPts val="0"/>
              </a:spcBef>
              <a:spcAft>
                <a:spcPts val="65"/>
              </a:spcAft>
            </a:pPr>
            <a:r>
              <a:rPr lang="en-US" dirty="0" smtClean="0"/>
              <a:t>World’s </a:t>
            </a:r>
            <a:r>
              <a:rPr lang="en-US" b="1" i="1" dirty="0" smtClean="0"/>
              <a:t>only</a:t>
            </a:r>
            <a:r>
              <a:rPr lang="en-US" dirty="0" smtClean="0"/>
              <a:t> actuarial organization focused exclusively on property and casualty risks</a:t>
            </a:r>
          </a:p>
          <a:p>
            <a:pPr>
              <a:spcBef>
                <a:spcPts val="0"/>
              </a:spcBef>
              <a:spcAft>
                <a:spcPts val="65"/>
              </a:spcAft>
            </a:pPr>
            <a:r>
              <a:rPr lang="en-US" dirty="0" smtClean="0"/>
              <a:t>Celebrated 100</a:t>
            </a:r>
            <a:r>
              <a:rPr lang="en-US" baseline="30000" dirty="0" smtClean="0"/>
              <a:t>th</a:t>
            </a:r>
            <a:r>
              <a:rPr lang="en-US" dirty="0" smtClean="0"/>
              <a:t> anniversary in 2014</a:t>
            </a:r>
          </a:p>
          <a:p>
            <a:pPr>
              <a:spcBef>
                <a:spcPts val="0"/>
              </a:spcBef>
              <a:spcAft>
                <a:spcPts val="65"/>
              </a:spcAft>
            </a:pPr>
            <a:r>
              <a:rPr lang="en-US" dirty="0" smtClean="0"/>
              <a:t>Vibrant community and unmatched resources help CAS members advance their careers</a:t>
            </a:r>
          </a:p>
          <a:p>
            <a:pPr>
              <a:spcBef>
                <a:spcPts val="0"/>
              </a:spcBef>
              <a:spcAft>
                <a:spcPts val="65"/>
              </a:spcAft>
            </a:pPr>
            <a:r>
              <a:rPr lang="en-US" dirty="0" smtClean="0"/>
              <a:t>6500+ members worldwide, and growing</a:t>
            </a:r>
          </a:p>
        </p:txBody>
      </p:sp>
      <p:pic>
        <p:nvPicPr>
          <p:cNvPr id="5" name="Picture 3" descr="T:\Staff\CAS Logo Files\JPG\Large\CAS Logo + Centennial Tag RGB Large.jpg"/>
          <p:cNvPicPr>
            <a:picLocks noChangeAspect="1" noChangeArrowheads="1"/>
          </p:cNvPicPr>
          <p:nvPr/>
        </p:nvPicPr>
        <p:blipFill>
          <a:blip r:embed="rId3" cstate="print"/>
          <a:srcRect/>
          <a:stretch>
            <a:fillRect/>
          </a:stretch>
        </p:blipFill>
        <p:spPr bwMode="auto">
          <a:xfrm>
            <a:off x="3352800" y="4291620"/>
            <a:ext cx="1960165" cy="1733895"/>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16</a:t>
            </a:fld>
            <a:endParaRPr lang="en-US" dirty="0"/>
          </a:p>
        </p:txBody>
      </p:sp>
    </p:spTree>
    <p:extLst>
      <p:ext uri="{BB962C8B-B14F-4D97-AF65-F5344CB8AC3E}">
        <p14:creationId xmlns:p14="http://schemas.microsoft.com/office/powerpoint/2010/main" val="412657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US" b="1" dirty="0" smtClean="0">
                <a:latin typeface="Arial" charset="0"/>
                <a:cs typeface="Arial" charset="0"/>
              </a:rPr>
              <a:t>Why CAS? </a:t>
            </a:r>
            <a:br>
              <a:rPr lang="en-US" b="1" dirty="0" smtClean="0">
                <a:latin typeface="Arial" charset="0"/>
                <a:cs typeface="Arial" charset="0"/>
              </a:rPr>
            </a:br>
            <a:r>
              <a:rPr lang="en-US" b="1" dirty="0" smtClean="0">
                <a:latin typeface="Arial" charset="0"/>
                <a:cs typeface="Arial" charset="0"/>
              </a:rPr>
              <a:t>What makes us different?</a:t>
            </a:r>
          </a:p>
        </p:txBody>
      </p:sp>
      <p:sp>
        <p:nvSpPr>
          <p:cNvPr id="8195" name="Rectangle 3"/>
          <p:cNvSpPr>
            <a:spLocks noGrp="1" noChangeArrowheads="1"/>
          </p:cNvSpPr>
          <p:nvPr>
            <p:ph idx="1"/>
          </p:nvPr>
        </p:nvSpPr>
        <p:spPr>
          <a:xfrm>
            <a:off x="457200" y="1600200"/>
            <a:ext cx="7315200" cy="4876800"/>
          </a:xfrm>
        </p:spPr>
        <p:txBody>
          <a:bodyPr/>
          <a:lstStyle/>
          <a:p>
            <a:pPr>
              <a:buClr>
                <a:srgbClr val="FCB315"/>
              </a:buClr>
            </a:pPr>
            <a:r>
              <a:rPr lang="en-US" dirty="0" smtClean="0">
                <a:latin typeface="Arial" charset="0"/>
                <a:cs typeface="Arial" charset="0"/>
              </a:rPr>
              <a:t>Tangibles</a:t>
            </a:r>
          </a:p>
          <a:p>
            <a:pPr lvl="1">
              <a:buClr>
                <a:srgbClr val="FCB315"/>
              </a:buClr>
            </a:pPr>
            <a:r>
              <a:rPr lang="en-US" dirty="0" smtClean="0">
                <a:solidFill>
                  <a:srgbClr val="005093"/>
                </a:solidFill>
                <a:latin typeface="Arial" charset="0"/>
                <a:cs typeface="Arial" charset="0"/>
              </a:rPr>
              <a:t>Depth of training</a:t>
            </a:r>
          </a:p>
          <a:p>
            <a:pPr lvl="1">
              <a:buClr>
                <a:srgbClr val="FCB315"/>
              </a:buClr>
            </a:pPr>
            <a:r>
              <a:rPr lang="en-US" dirty="0" smtClean="0">
                <a:solidFill>
                  <a:srgbClr val="005093"/>
                </a:solidFill>
                <a:latin typeface="Arial" charset="0"/>
                <a:cs typeface="Arial" charset="0"/>
              </a:rPr>
              <a:t>Salaries</a:t>
            </a:r>
          </a:p>
          <a:p>
            <a:pPr lvl="1">
              <a:buClr>
                <a:srgbClr val="FCB315"/>
              </a:buClr>
            </a:pPr>
            <a:r>
              <a:rPr lang="en-US" dirty="0" smtClean="0">
                <a:solidFill>
                  <a:srgbClr val="005093"/>
                </a:solidFill>
                <a:latin typeface="Arial" charset="0"/>
                <a:cs typeface="Arial" charset="0"/>
              </a:rPr>
              <a:t>Employment opportunities</a:t>
            </a:r>
          </a:p>
          <a:p>
            <a:pPr>
              <a:buClr>
                <a:srgbClr val="FCB315"/>
              </a:buClr>
            </a:pPr>
            <a:r>
              <a:rPr lang="en-US" dirty="0" smtClean="0">
                <a:latin typeface="Arial" charset="0"/>
                <a:cs typeface="Arial" charset="0"/>
              </a:rPr>
              <a:t>Intangibles</a:t>
            </a:r>
          </a:p>
          <a:p>
            <a:pPr lvl="1">
              <a:buClr>
                <a:srgbClr val="FCB315"/>
              </a:buClr>
            </a:pPr>
            <a:r>
              <a:rPr lang="en-US" dirty="0" smtClean="0">
                <a:solidFill>
                  <a:srgbClr val="005093"/>
                </a:solidFill>
                <a:latin typeface="Arial" charset="0"/>
                <a:cs typeface="Arial" charset="0"/>
              </a:rPr>
              <a:t>A Leader</a:t>
            </a:r>
          </a:p>
          <a:p>
            <a:pPr lvl="1">
              <a:buClr>
                <a:srgbClr val="FCB315"/>
              </a:buClr>
            </a:pPr>
            <a:r>
              <a:rPr lang="en-US" dirty="0" smtClean="0">
                <a:solidFill>
                  <a:srgbClr val="005093"/>
                </a:solidFill>
                <a:latin typeface="Arial" charset="0"/>
                <a:cs typeface="Arial" charset="0"/>
              </a:rPr>
              <a:t>Culture and Community</a:t>
            </a:r>
          </a:p>
          <a:p>
            <a:pPr lvl="1">
              <a:buClr>
                <a:srgbClr val="FCB315"/>
              </a:buClr>
            </a:pPr>
            <a:r>
              <a:rPr lang="en-US" dirty="0" smtClean="0">
                <a:solidFill>
                  <a:srgbClr val="005093"/>
                </a:solidFill>
                <a:latin typeface="Arial" charset="0"/>
                <a:cs typeface="Arial" charset="0"/>
              </a:rPr>
              <a:t>Spirit of volunteerism</a:t>
            </a:r>
          </a:p>
          <a:p>
            <a:pPr lvl="1">
              <a:buClr>
                <a:srgbClr val="FCB315"/>
              </a:buClr>
            </a:pPr>
            <a:r>
              <a:rPr lang="en-US" dirty="0" smtClean="0">
                <a:solidFill>
                  <a:srgbClr val="005093"/>
                </a:solidFill>
                <a:latin typeface="Arial" charset="0"/>
                <a:cs typeface="Arial" charset="0"/>
              </a:rPr>
              <a:t>Core Values</a:t>
            </a:r>
          </a:p>
        </p:txBody>
      </p:sp>
      <p:sp>
        <p:nvSpPr>
          <p:cNvPr id="2" name="Slide Number Placeholder 1"/>
          <p:cNvSpPr>
            <a:spLocks noGrp="1"/>
          </p:cNvSpPr>
          <p:nvPr>
            <p:ph type="sldNum" sz="quarter" idx="10"/>
          </p:nvPr>
        </p:nvSpPr>
        <p:spPr/>
        <p:txBody>
          <a:bodyPr/>
          <a:lstStyle/>
          <a:p>
            <a:pPr>
              <a:defRPr/>
            </a:pPr>
            <a:fld id="{3D590F14-D6FA-4B89-956D-283FE6547E99}" type="slidenum">
              <a:rPr lang="en-US" smtClean="0"/>
              <a:pPr>
                <a:defRPr/>
              </a:pPr>
              <a:t>17</a:t>
            </a:fld>
            <a:endParaRPr lang="en-US" dirty="0"/>
          </a:p>
        </p:txBody>
      </p:sp>
    </p:spTree>
    <p:extLst>
      <p:ext uri="{BB962C8B-B14F-4D97-AF65-F5344CB8AC3E}">
        <p14:creationId xmlns:p14="http://schemas.microsoft.com/office/powerpoint/2010/main" val="182803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r>
              <a:rPr lang="en-US" b="1" dirty="0" smtClean="0">
                <a:latin typeface="Arial" charset="0"/>
                <a:cs typeface="Arial" charset="0"/>
              </a:rPr>
              <a:t>CAS Core Values</a:t>
            </a:r>
          </a:p>
        </p:txBody>
      </p:sp>
      <p:sp>
        <p:nvSpPr>
          <p:cNvPr id="14339" name="Rectangle 3"/>
          <p:cNvSpPr>
            <a:spLocks noGrp="1" noChangeArrowheads="1"/>
          </p:cNvSpPr>
          <p:nvPr>
            <p:ph idx="1"/>
          </p:nvPr>
        </p:nvSpPr>
        <p:spPr>
          <a:xfrm>
            <a:off x="457200" y="1447800"/>
            <a:ext cx="8229600" cy="4876800"/>
          </a:xfrm>
        </p:spPr>
        <p:txBody>
          <a:bodyPr/>
          <a:lstStyle/>
          <a:p>
            <a:pPr>
              <a:spcBef>
                <a:spcPts val="75"/>
              </a:spcBef>
            </a:pPr>
            <a:r>
              <a:rPr lang="en-US" dirty="0" smtClean="0">
                <a:latin typeface="Arial" charset="0"/>
                <a:cs typeface="Arial" charset="0"/>
              </a:rPr>
              <a:t>Collaboration</a:t>
            </a:r>
          </a:p>
          <a:p>
            <a:pPr>
              <a:spcBef>
                <a:spcPts val="75"/>
              </a:spcBef>
            </a:pPr>
            <a:r>
              <a:rPr lang="en-US" dirty="0" smtClean="0">
                <a:latin typeface="Arial" charset="0"/>
                <a:cs typeface="Arial" charset="0"/>
              </a:rPr>
              <a:t>Collegiality</a:t>
            </a:r>
          </a:p>
          <a:p>
            <a:pPr>
              <a:spcBef>
                <a:spcPts val="75"/>
              </a:spcBef>
            </a:pPr>
            <a:r>
              <a:rPr lang="en-US" dirty="0" smtClean="0">
                <a:latin typeface="Arial" charset="0"/>
                <a:cs typeface="Arial" charset="0"/>
              </a:rPr>
              <a:t>Community</a:t>
            </a:r>
          </a:p>
          <a:p>
            <a:pPr>
              <a:spcBef>
                <a:spcPts val="75"/>
              </a:spcBef>
            </a:pPr>
            <a:r>
              <a:rPr lang="en-US" dirty="0" smtClean="0">
                <a:latin typeface="Arial" charset="0"/>
                <a:cs typeface="Arial" charset="0"/>
              </a:rPr>
              <a:t>Creativity/Intellectual Curiosity</a:t>
            </a:r>
          </a:p>
          <a:p>
            <a:pPr>
              <a:spcBef>
                <a:spcPts val="75"/>
              </a:spcBef>
            </a:pPr>
            <a:r>
              <a:rPr lang="en-US" dirty="0" smtClean="0">
                <a:latin typeface="Arial" charset="0"/>
                <a:cs typeface="Arial" charset="0"/>
              </a:rPr>
              <a:t>Excellence</a:t>
            </a:r>
          </a:p>
          <a:p>
            <a:pPr>
              <a:spcBef>
                <a:spcPts val="75"/>
              </a:spcBef>
            </a:pPr>
            <a:r>
              <a:rPr lang="en-US" dirty="0" smtClean="0">
                <a:latin typeface="Arial" charset="0"/>
                <a:cs typeface="Arial" charset="0"/>
              </a:rPr>
              <a:t>Integrity</a:t>
            </a:r>
          </a:p>
          <a:p>
            <a:pPr>
              <a:spcBef>
                <a:spcPts val="75"/>
              </a:spcBef>
            </a:pPr>
            <a:r>
              <a:rPr lang="en-US" dirty="0" smtClean="0">
                <a:latin typeface="Arial" charset="0"/>
                <a:cs typeface="Arial" charset="0"/>
              </a:rPr>
              <a:t>Professionalism</a:t>
            </a:r>
          </a:p>
          <a:p>
            <a:pPr>
              <a:spcBef>
                <a:spcPts val="75"/>
              </a:spcBef>
            </a:pPr>
            <a:r>
              <a:rPr lang="en-US" dirty="0" smtClean="0">
                <a:latin typeface="Arial" charset="0"/>
                <a:cs typeface="Arial" charset="0"/>
              </a:rPr>
              <a:t>Practical Applications</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18</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b="1" dirty="0" smtClean="0">
                <a:latin typeface="Arial" charset="0"/>
                <a:cs typeface="Arial" charset="0"/>
              </a:rPr>
              <a:t>Salaries for FCAS vs. FSA</a:t>
            </a:r>
          </a:p>
        </p:txBody>
      </p:sp>
      <p:sp>
        <p:nvSpPr>
          <p:cNvPr id="6148" name="Rectangle 3"/>
          <p:cNvSpPr>
            <a:spLocks noGrp="1" noChangeArrowheads="1"/>
          </p:cNvSpPr>
          <p:nvPr>
            <p:ph idx="1"/>
          </p:nvPr>
        </p:nvSpPr>
        <p:spPr>
          <a:xfrm>
            <a:off x="457200" y="1600200"/>
            <a:ext cx="8229600" cy="4800600"/>
          </a:xfrm>
        </p:spPr>
        <p:txBody>
          <a:bodyPr/>
          <a:lstStyle/>
          <a:p>
            <a:pPr>
              <a:lnSpc>
                <a:spcPct val="80000"/>
              </a:lnSpc>
              <a:buFontTx/>
              <a:buNone/>
            </a:pPr>
            <a:r>
              <a:rPr lang="en-US" sz="1800" dirty="0" smtClean="0">
                <a:latin typeface="Arial" charset="0"/>
                <a:cs typeface="Arial" charset="0"/>
              </a:rPr>
              <a:t> </a:t>
            </a: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endParaRPr lang="en-US" sz="1800" dirty="0" smtClean="0">
              <a:latin typeface="Arial" charset="0"/>
              <a:cs typeface="Arial" charset="0"/>
            </a:endParaRPr>
          </a:p>
          <a:p>
            <a:pPr>
              <a:lnSpc>
                <a:spcPct val="80000"/>
              </a:lnSpc>
              <a:buFontTx/>
              <a:buNone/>
            </a:pPr>
            <a:r>
              <a:rPr lang="en-US" sz="1800" dirty="0" smtClean="0">
                <a:latin typeface="Arial" charset="0"/>
                <a:cs typeface="Arial" charset="0"/>
              </a:rPr>
              <a:t>Used with permission from Ezra Penland Actuarial Recruitment (http://www.ezrapenland.com/salary/)</a:t>
            </a:r>
          </a:p>
          <a:p>
            <a:pPr>
              <a:lnSpc>
                <a:spcPct val="80000"/>
              </a:lnSpc>
              <a:buFontTx/>
              <a:buNone/>
            </a:pPr>
            <a:r>
              <a:rPr lang="en-US" sz="1800" dirty="0" smtClean="0">
                <a:latin typeface="Arial" charset="0"/>
                <a:cs typeface="Arial" charset="0"/>
              </a:rPr>
              <a:t>                 </a:t>
            </a:r>
          </a:p>
        </p:txBody>
      </p:sp>
      <p:graphicFrame>
        <p:nvGraphicFramePr>
          <p:cNvPr id="6" name="Chart 5"/>
          <p:cNvGraphicFramePr>
            <a:graphicFrameLocks/>
          </p:cNvGraphicFramePr>
          <p:nvPr/>
        </p:nvGraphicFramePr>
        <p:xfrm>
          <a:off x="609600" y="1524000"/>
          <a:ext cx="6883400" cy="421640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19</a:t>
            </a:fld>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b="1" dirty="0" smtClean="0">
                <a:latin typeface="Arial" charset="0"/>
                <a:cs typeface="Arial" charset="0"/>
              </a:rPr>
              <a:t>Outline</a:t>
            </a:r>
          </a:p>
        </p:txBody>
      </p:sp>
      <p:sp>
        <p:nvSpPr>
          <p:cNvPr id="6147" name="Rectangle 3"/>
          <p:cNvSpPr>
            <a:spLocks noGrp="1" noChangeArrowheads="1"/>
          </p:cNvSpPr>
          <p:nvPr>
            <p:ph idx="1"/>
          </p:nvPr>
        </p:nvSpPr>
        <p:spPr>
          <a:xfrm>
            <a:off x="457200" y="1447800"/>
            <a:ext cx="8077200" cy="3810000"/>
          </a:xfrm>
        </p:spPr>
        <p:txBody>
          <a:bodyPr/>
          <a:lstStyle/>
          <a:p>
            <a:pPr>
              <a:spcBef>
                <a:spcPts val="75"/>
              </a:spcBef>
            </a:pPr>
            <a:r>
              <a:rPr lang="en-US" dirty="0" smtClean="0">
                <a:latin typeface="Arial" charset="0"/>
                <a:cs typeface="Arial" charset="0"/>
              </a:rPr>
              <a:t>What is an Actuary? </a:t>
            </a:r>
          </a:p>
          <a:p>
            <a:pPr>
              <a:spcBef>
                <a:spcPts val="75"/>
              </a:spcBef>
            </a:pPr>
            <a:r>
              <a:rPr lang="en-US" dirty="0" smtClean="0">
                <a:latin typeface="Arial" charset="0"/>
                <a:cs typeface="Arial" charset="0"/>
              </a:rPr>
              <a:t>Why be an Actuary?</a:t>
            </a:r>
          </a:p>
          <a:p>
            <a:pPr>
              <a:spcBef>
                <a:spcPts val="75"/>
              </a:spcBef>
            </a:pPr>
            <a:r>
              <a:rPr lang="en-US" dirty="0" smtClean="0">
                <a:latin typeface="Arial" charset="0"/>
                <a:cs typeface="Arial" charset="0"/>
              </a:rPr>
              <a:t>What skills are needed to be an Actuary?</a:t>
            </a:r>
            <a:endParaRPr lang="en-US" dirty="0">
              <a:latin typeface="Arial" charset="0"/>
              <a:cs typeface="Arial" charset="0"/>
            </a:endParaRPr>
          </a:p>
          <a:p>
            <a:pPr>
              <a:spcBef>
                <a:spcPts val="75"/>
              </a:spcBef>
            </a:pPr>
            <a:r>
              <a:rPr lang="en-US" dirty="0">
                <a:latin typeface="Arial" charset="0"/>
                <a:cs typeface="Arial" charset="0"/>
              </a:rPr>
              <a:t>What is the difference – CAS and SOA?</a:t>
            </a:r>
          </a:p>
          <a:p>
            <a:pPr>
              <a:spcBef>
                <a:spcPts val="75"/>
              </a:spcBef>
            </a:pPr>
            <a:r>
              <a:rPr lang="en-US" dirty="0" smtClean="0">
                <a:latin typeface="Arial" charset="0"/>
                <a:cs typeface="Arial" charset="0"/>
              </a:rPr>
              <a:t>How do you become an Actuary?</a:t>
            </a:r>
          </a:p>
          <a:p>
            <a:pPr>
              <a:spcBef>
                <a:spcPts val="75"/>
              </a:spcBef>
            </a:pPr>
            <a:r>
              <a:rPr lang="en-US" dirty="0" smtClean="0">
                <a:latin typeface="Arial" charset="0"/>
                <a:cs typeface="Arial" charset="0"/>
              </a:rPr>
              <a:t>What do Property/Casualty Actuaries do?</a:t>
            </a:r>
          </a:p>
          <a:p>
            <a:pPr>
              <a:spcBef>
                <a:spcPts val="75"/>
              </a:spcBef>
            </a:pPr>
            <a:r>
              <a:rPr lang="en-US" dirty="0" smtClean="0">
                <a:latin typeface="Arial" charset="0"/>
                <a:cs typeface="Arial" charset="0"/>
              </a:rPr>
              <a:t>How can I find out more?</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2</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nchor="ctr" anchorCtr="0"/>
          <a:lstStyle/>
          <a:p>
            <a:r>
              <a:rPr lang="en-US" altLang="en-US" b="1" dirty="0" smtClean="0">
                <a:latin typeface="Arial" charset="0"/>
                <a:cs typeface="Arial" charset="0"/>
              </a:rPr>
              <a:t>Membership Statistics</a:t>
            </a:r>
          </a:p>
        </p:txBody>
      </p:sp>
      <p:graphicFrame>
        <p:nvGraphicFramePr>
          <p:cNvPr id="5" name="Chart 4"/>
          <p:cNvGraphicFramePr>
            <a:graphicFrameLocks/>
          </p:cNvGraphicFramePr>
          <p:nvPr/>
        </p:nvGraphicFramePr>
        <p:xfrm>
          <a:off x="763138" y="1112292"/>
          <a:ext cx="7543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20</a:t>
            </a:fld>
            <a:endParaRPr lang="en-US" dirty="0"/>
          </a:p>
        </p:txBody>
      </p:sp>
    </p:spTree>
    <p:extLst>
      <p:ext uri="{BB962C8B-B14F-4D97-AF65-F5344CB8AC3E}">
        <p14:creationId xmlns:p14="http://schemas.microsoft.com/office/powerpoint/2010/main" val="1259112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en-US" b="1" dirty="0" smtClean="0">
                <a:latin typeface="Arial" charset="0"/>
                <a:ea typeface="MS PGothic" pitchFamily="34" charset="-128"/>
                <a:cs typeface="Arial" charset="0"/>
              </a:rPr>
              <a:t>A Global Society</a:t>
            </a:r>
          </a:p>
        </p:txBody>
      </p:sp>
      <p:graphicFrame>
        <p:nvGraphicFramePr>
          <p:cNvPr id="5" name="Group 41"/>
          <p:cNvGraphicFramePr>
            <a:graphicFrameLocks noGrp="1"/>
          </p:cNvGraphicFramePr>
          <p:nvPr>
            <p:ph idx="1"/>
            <p:extLst>
              <p:ext uri="{D42A27DB-BD31-4B8C-83A1-F6EECF244321}">
                <p14:modId xmlns:p14="http://schemas.microsoft.com/office/powerpoint/2010/main" val="1799234424"/>
              </p:ext>
            </p:extLst>
          </p:nvPr>
        </p:nvGraphicFramePr>
        <p:xfrm>
          <a:off x="609600" y="1752600"/>
          <a:ext cx="7924800" cy="3581399"/>
        </p:xfrm>
        <a:graphic>
          <a:graphicData uri="http://schemas.openxmlformats.org/drawingml/2006/table">
            <a:tbl>
              <a:tblPr>
                <a:tableStyleId>{22838BEF-8BB2-4498-84A7-C5851F593DF1}</a:tableStyleId>
              </a:tblPr>
              <a:tblGrid>
                <a:gridCol w="2590800"/>
                <a:gridCol w="1179513"/>
                <a:gridCol w="2782887"/>
                <a:gridCol w="1371600"/>
              </a:tblGrid>
              <a:tr h="654294">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smtClean="0">
                          <a:ln>
                            <a:noFill/>
                          </a:ln>
                          <a:solidFill>
                            <a:schemeClr val="bg1"/>
                          </a:solidFill>
                          <a:effectLst/>
                        </a:rPr>
                        <a:t>2014 Geographic Distribution</a:t>
                      </a:r>
                      <a:endParaRPr kumimoji="0" lang="en-US" sz="1800" b="1" i="0" u="none" strike="noStrike" cap="none" normalizeH="0" baseline="0" dirty="0" smtClean="0">
                        <a:ln>
                          <a:noFill/>
                        </a:ln>
                        <a:solidFill>
                          <a:schemeClr val="bg1"/>
                        </a:solidFill>
                        <a:effectLst/>
                        <a:latin typeface="Arial" pitchFamily="34" charset="0"/>
                        <a:cs typeface="Arial" pitchFamily="34" charset="0"/>
                      </a:endParaRPr>
                    </a:p>
                  </a:txBody>
                  <a:tcPr marT="45725" marB="45725" horzOverflow="overflow">
                    <a:solidFill>
                      <a:srgbClr val="001C5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85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United States</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5,505</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u="none" strike="noStrike" cap="none" normalizeH="0" baseline="0" dirty="0" smtClean="0">
                          <a:ln>
                            <a:noFill/>
                          </a:ln>
                          <a:effectLst/>
                        </a:rPr>
                        <a:t>Switzerland</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30</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r>
              <a:tr h="585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Canada</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598</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u="none" strike="noStrike" cap="none" normalizeH="0" baseline="0" dirty="0" smtClean="0">
                          <a:ln>
                            <a:noFill/>
                          </a:ln>
                          <a:effectLst/>
                        </a:rPr>
                        <a:t>Hong Kong</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28</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20000"/>
                      </a:srgbClr>
                    </a:solidFill>
                  </a:tcPr>
                </a:tc>
              </a:tr>
              <a:tr h="585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Bermuda</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119</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Singapore</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23</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r>
              <a:tr h="585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United Kingdom</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55</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Germany</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14</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20000"/>
                      </a:srgbClr>
                    </a:solidFill>
                  </a:tcPr>
                </a:tc>
              </a:tr>
              <a:tr h="5854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China</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65</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Other</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dirty="0" smtClean="0">
                          <a:ln>
                            <a:noFill/>
                          </a:ln>
                          <a:effectLst/>
                        </a:rPr>
                        <a:t>86</a:t>
                      </a:r>
                      <a:endParaRPr kumimoji="0" lang="en-US" sz="2600" b="0" i="0" u="none" strike="noStrike" cap="none" normalizeH="0" baseline="0" dirty="0" smtClean="0">
                        <a:ln>
                          <a:noFill/>
                        </a:ln>
                        <a:solidFill>
                          <a:srgbClr val="000514"/>
                        </a:solidFill>
                        <a:effectLst/>
                        <a:latin typeface="Arial" pitchFamily="34" charset="0"/>
                        <a:cs typeface="Arial" pitchFamily="34" charset="0"/>
                      </a:endParaRPr>
                    </a:p>
                  </a:txBody>
                  <a:tcPr marT="45725" marB="45725" horzOverflow="overflow">
                    <a:solidFill>
                      <a:srgbClr val="5C5D60">
                        <a:alpha val="60000"/>
                      </a:srgbClr>
                    </a:solidFill>
                  </a:tcPr>
                </a:tc>
              </a:tr>
            </a:tbl>
          </a:graphicData>
        </a:graphic>
      </p:graphicFrame>
      <p:sp>
        <p:nvSpPr>
          <p:cNvPr id="2" name="Slide Number Placeholder 1"/>
          <p:cNvSpPr>
            <a:spLocks noGrp="1"/>
          </p:cNvSpPr>
          <p:nvPr>
            <p:ph type="sldNum" sz="quarter" idx="10"/>
          </p:nvPr>
        </p:nvSpPr>
        <p:spPr>
          <a:xfrm>
            <a:off x="8610599" y="6671402"/>
            <a:ext cx="512064" cy="237744"/>
          </a:xfrm>
        </p:spPr>
        <p:txBody>
          <a:bodyPr/>
          <a:lstStyle/>
          <a:p>
            <a:pPr>
              <a:defRPr/>
            </a:pPr>
            <a:fld id="{A829C8AA-6FAF-4405-8FFD-46F128582588}" type="slidenum">
              <a:rPr lang="en-US" smtClean="0">
                <a:solidFill>
                  <a:srgbClr val="FFFFFF"/>
                </a:solidFill>
              </a:rPr>
              <a:pPr>
                <a:defRPr/>
              </a:pPr>
              <a:t>21</a:t>
            </a:fld>
            <a:endParaRPr lang="en-US" dirty="0">
              <a:solidFill>
                <a:srgbClr val="FFFFFF"/>
              </a:solidFill>
            </a:endParaRPr>
          </a:p>
        </p:txBody>
      </p:sp>
    </p:spTree>
    <p:extLst>
      <p:ext uri="{BB962C8B-B14F-4D97-AF65-F5344CB8AC3E}">
        <p14:creationId xmlns:p14="http://schemas.microsoft.com/office/powerpoint/2010/main" val="89587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chor="ctr" anchorCtr="0"/>
          <a:lstStyle/>
          <a:p>
            <a:r>
              <a:rPr lang="en-US" dirty="0" smtClean="0"/>
              <a:t>CAS Members by Type of Employment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60835980"/>
              </p:ext>
            </p:extLst>
          </p:nvPr>
        </p:nvGraphicFramePr>
        <p:xfrm>
          <a:off x="-1066800" y="714233"/>
          <a:ext cx="10210800" cy="571658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a:xfrm>
            <a:off x="8622643" y="6620256"/>
            <a:ext cx="512064" cy="237744"/>
          </a:xfrm>
        </p:spPr>
        <p:txBody>
          <a:bodyPr/>
          <a:lstStyle/>
          <a:p>
            <a:pPr>
              <a:defRPr/>
            </a:pPr>
            <a:fld id="{9D14722E-6F8B-4A9A-9A2E-826E40C12DF7}" type="slidenum">
              <a:rPr lang="en-US" smtClean="0">
                <a:solidFill>
                  <a:srgbClr val="FFFFFF"/>
                </a:solidFill>
              </a:rPr>
              <a:pPr>
                <a:defRPr/>
              </a:pPr>
              <a:t>22</a:t>
            </a:fld>
            <a:endParaRPr lang="en-US" dirty="0">
              <a:solidFill>
                <a:srgbClr val="FFFFFF"/>
              </a:solidFill>
            </a:endParaRPr>
          </a:p>
        </p:txBody>
      </p:sp>
    </p:spTree>
    <p:extLst>
      <p:ext uri="{BB962C8B-B14F-4D97-AF65-F5344CB8AC3E}">
        <p14:creationId xmlns:p14="http://schemas.microsoft.com/office/powerpoint/2010/main" val="506532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nchor="ctr" anchorCtr="0"/>
          <a:lstStyle/>
          <a:p>
            <a:pPr eaLnBrk="1" hangingPunct="1"/>
            <a:r>
              <a:rPr lang="en-US" b="1" dirty="0" smtClean="0">
                <a:latin typeface="Arial" charset="0"/>
                <a:cs typeface="Arial" charset="0"/>
              </a:rPr>
              <a:t>Top Employers of CAS Members</a:t>
            </a:r>
          </a:p>
        </p:txBody>
      </p:sp>
      <p:graphicFrame>
        <p:nvGraphicFramePr>
          <p:cNvPr id="4" name="Content Placeholder 2"/>
          <p:cNvGraphicFramePr>
            <a:graphicFrameLocks noGrp="1"/>
          </p:cNvGraphicFramePr>
          <p:nvPr>
            <p:ph idx="1"/>
          </p:nvPr>
        </p:nvGraphicFramePr>
        <p:xfrm>
          <a:off x="609600" y="1371600"/>
          <a:ext cx="8077200" cy="4454505"/>
        </p:xfrm>
        <a:graphic>
          <a:graphicData uri="http://schemas.openxmlformats.org/drawingml/2006/table">
            <a:tbl>
              <a:tblPr>
                <a:tableStyleId>{BDBED569-4797-4DF1-A0F4-6AAB3CD982D8}</a:tableStyleId>
              </a:tblPr>
              <a:tblGrid>
                <a:gridCol w="4908757"/>
                <a:gridCol w="1492043"/>
                <a:gridCol w="1676400"/>
              </a:tblGrid>
              <a:tr h="596412">
                <a:tc>
                  <a:txBody>
                    <a:bodyPr/>
                    <a:lstStyle/>
                    <a:p>
                      <a:r>
                        <a:rPr lang="en-US" sz="2000" b="1" dirty="0">
                          <a:solidFill>
                            <a:schemeClr val="bg1"/>
                          </a:solidFill>
                          <a:latin typeface="Arial" pitchFamily="34" charset="0"/>
                          <a:cs typeface="Arial" pitchFamily="34" charset="0"/>
                        </a:rPr>
                        <a:t>Company or </a:t>
                      </a:r>
                      <a:r>
                        <a:rPr lang="en-US" sz="2000" b="1" dirty="0" smtClean="0">
                          <a:solidFill>
                            <a:schemeClr val="bg1"/>
                          </a:solidFill>
                          <a:latin typeface="Arial" pitchFamily="34" charset="0"/>
                          <a:cs typeface="Arial" pitchFamily="34" charset="0"/>
                        </a:rPr>
                        <a:t>Organization</a:t>
                      </a:r>
                      <a:endParaRPr lang="en-US" sz="2000" b="1" dirty="0">
                        <a:solidFill>
                          <a:schemeClr val="bg1"/>
                        </a:solidFill>
                        <a:latin typeface="Arial" pitchFamily="34" charset="0"/>
                        <a:cs typeface="Arial" pitchFamily="34" charset="0"/>
                      </a:endParaRPr>
                    </a:p>
                  </a:txBody>
                  <a:tcPr marL="79410" marR="79410" marT="39706" marB="39706" anchor="ctr">
                    <a:solidFill>
                      <a:schemeClr val="accent1"/>
                    </a:solidFill>
                  </a:tcPr>
                </a:tc>
                <a:tc>
                  <a:txBody>
                    <a:bodyPr/>
                    <a:lstStyle/>
                    <a:p>
                      <a:r>
                        <a:rPr lang="en-US" sz="1800" b="1" dirty="0" smtClean="0">
                          <a:solidFill>
                            <a:schemeClr val="bg1"/>
                          </a:solidFill>
                          <a:latin typeface="Arial" pitchFamily="34" charset="0"/>
                          <a:cs typeface="Arial" pitchFamily="34" charset="0"/>
                        </a:rPr>
                        <a:t>Number</a:t>
                      </a:r>
                      <a:r>
                        <a:rPr lang="en-US" sz="1800" b="1" baseline="0" dirty="0" smtClean="0">
                          <a:solidFill>
                            <a:schemeClr val="bg1"/>
                          </a:solidFill>
                          <a:latin typeface="Arial" pitchFamily="34" charset="0"/>
                          <a:cs typeface="Arial" pitchFamily="34" charset="0"/>
                        </a:rPr>
                        <a:t> E</a:t>
                      </a:r>
                      <a:r>
                        <a:rPr lang="en-US" sz="1800" b="1" dirty="0" smtClean="0">
                          <a:solidFill>
                            <a:schemeClr val="bg1"/>
                          </a:solidFill>
                          <a:latin typeface="Arial" pitchFamily="34" charset="0"/>
                          <a:cs typeface="Arial" pitchFamily="34" charset="0"/>
                        </a:rPr>
                        <a:t>mployed</a:t>
                      </a:r>
                      <a:endParaRPr lang="en-US" sz="1800" b="1" dirty="0">
                        <a:solidFill>
                          <a:schemeClr val="bg1"/>
                        </a:solidFill>
                        <a:latin typeface="Arial" pitchFamily="34" charset="0"/>
                        <a:cs typeface="Arial" pitchFamily="34" charset="0"/>
                      </a:endParaRPr>
                    </a:p>
                  </a:txBody>
                  <a:tcPr marL="79410" marR="79410" marT="39706" marB="39706" anchor="ctr">
                    <a:solidFill>
                      <a:schemeClr val="accent1"/>
                    </a:solidFill>
                  </a:tcPr>
                </a:tc>
                <a:tc>
                  <a:txBody>
                    <a:bodyPr/>
                    <a:lstStyle/>
                    <a:p>
                      <a:r>
                        <a:rPr lang="en-US" sz="1800" b="1" dirty="0">
                          <a:solidFill>
                            <a:schemeClr val="bg1"/>
                          </a:solidFill>
                          <a:latin typeface="Arial" pitchFamily="34" charset="0"/>
                          <a:cs typeface="Arial" pitchFamily="34" charset="0"/>
                        </a:rPr>
                        <a:t>% of CAS membership</a:t>
                      </a:r>
                    </a:p>
                  </a:txBody>
                  <a:tcPr marL="79410" marR="79410" marT="39706" marB="39706" anchor="ctr">
                    <a:solidFill>
                      <a:schemeClr val="accent1"/>
                    </a:solidFill>
                  </a:tcPr>
                </a:tc>
              </a:tr>
              <a:tr h="402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Liberty Mutual Group </a:t>
                      </a: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271</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4.2 </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r>
              <a:tr h="306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The Travelers Companies</a:t>
                      </a: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230</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c>
                  <a:txBody>
                    <a:bodyPr/>
                    <a:lstStyle/>
                    <a:p>
                      <a:r>
                        <a:rPr lang="en-US" sz="1600" dirty="0">
                          <a:latin typeface="Arial" pitchFamily="34" charset="0"/>
                          <a:cs typeface="Arial" pitchFamily="34" charset="0"/>
                        </a:rPr>
                        <a:t>3.5 </a:t>
                      </a:r>
                    </a:p>
                  </a:txBody>
                  <a:tcPr marL="79410" marR="79410" marT="39706" marB="39706" anchor="ctr">
                    <a:solidFill>
                      <a:srgbClr val="5C5D60">
                        <a:alpha val="20000"/>
                      </a:srgbClr>
                    </a:solidFill>
                  </a:tcPr>
                </a:tc>
              </a:tr>
              <a:tr h="306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Zurich </a:t>
                      </a:r>
                      <a:r>
                        <a:rPr lang="en-US" sz="1600" kern="1200" dirty="0" smtClean="0">
                          <a:latin typeface="Arial" pitchFamily="34" charset="0"/>
                          <a:cs typeface="Arial" pitchFamily="34" charset="0"/>
                        </a:rPr>
                        <a:t>(including Farmers)</a:t>
                      </a:r>
                      <a:endParaRPr lang="en-US" sz="1600" kern="1200" dirty="0" smtClean="0">
                        <a:solidFill>
                          <a:schemeClr val="tx1"/>
                        </a:solidFill>
                        <a:latin typeface="Arial" pitchFamily="34" charset="0"/>
                        <a:ea typeface="+mn-ea"/>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205</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3.1 </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r>
              <a:tr h="306999">
                <a:tc>
                  <a:txBody>
                    <a:bodyPr/>
                    <a:lstStyle/>
                    <a:p>
                      <a:r>
                        <a:rPr lang="en-US" sz="1600" kern="1200" dirty="0" smtClean="0">
                          <a:latin typeface="Arial" pitchFamily="34" charset="0"/>
                          <a:cs typeface="Arial" pitchFamily="34" charset="0"/>
                        </a:rPr>
                        <a:t>Towers Watson</a:t>
                      </a:r>
                      <a:endParaRPr lang="en-US" sz="1600" kern="1200" dirty="0" smtClean="0">
                        <a:solidFill>
                          <a:schemeClr val="tx1"/>
                        </a:solidFill>
                        <a:latin typeface="Arial" pitchFamily="34" charset="0"/>
                        <a:ea typeface="+mn-ea"/>
                        <a:cs typeface="Arial" pitchFamily="34" charset="0"/>
                      </a:endParaRP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119</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1.8</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r>
              <a:tr h="306999">
                <a:tc>
                  <a:txBody>
                    <a:bodyPr/>
                    <a:lstStyle/>
                    <a:p>
                      <a:r>
                        <a:rPr lang="en-US" sz="1600" dirty="0" smtClean="0">
                          <a:latin typeface="Arial" pitchFamily="34" charset="0"/>
                          <a:cs typeface="Arial" pitchFamily="34" charset="0"/>
                        </a:rPr>
                        <a:t>Marsh </a:t>
                      </a:r>
                      <a:r>
                        <a:rPr lang="en-US" sz="1600" kern="1200" dirty="0" smtClean="0">
                          <a:latin typeface="Arial" pitchFamily="34" charset="0"/>
                          <a:cs typeface="Arial" pitchFamily="34" charset="0"/>
                        </a:rPr>
                        <a:t>(including Guy Carpenter &amp; Oliver Wyman)</a:t>
                      </a:r>
                      <a:endParaRPr lang="en-US" sz="1600" kern="1200" dirty="0" smtClean="0">
                        <a:solidFill>
                          <a:schemeClr val="tx1"/>
                        </a:solidFill>
                        <a:latin typeface="Arial" pitchFamily="34" charset="0"/>
                        <a:ea typeface="+mn-ea"/>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118</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c>
                  <a:txBody>
                    <a:bodyPr/>
                    <a:lstStyle/>
                    <a:p>
                      <a:r>
                        <a:rPr lang="en-US" sz="1600" dirty="0">
                          <a:latin typeface="Arial" pitchFamily="34" charset="0"/>
                          <a:cs typeface="Arial" pitchFamily="34" charset="0"/>
                        </a:rPr>
                        <a:t>1.8 </a:t>
                      </a:r>
                    </a:p>
                  </a:txBody>
                  <a:tcPr marL="79410" marR="79410" marT="39706" marB="39706" anchor="ctr">
                    <a:solidFill>
                      <a:srgbClr val="5C5D60">
                        <a:alpha val="60000"/>
                      </a:srgbClr>
                    </a:solidFill>
                  </a:tcPr>
                </a:tc>
              </a:tr>
              <a:tr h="383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Arial" pitchFamily="34" charset="0"/>
                          <a:cs typeface="Arial" pitchFamily="34" charset="0"/>
                        </a:rPr>
                        <a:t>Milliman</a:t>
                      </a:r>
                      <a:r>
                        <a:rPr lang="en-US" sz="1600" dirty="0" smtClean="0">
                          <a:latin typeface="Arial" pitchFamily="34" charset="0"/>
                          <a:cs typeface="Arial" pitchFamily="34" charset="0"/>
                        </a:rPr>
                        <a:t>, Inc. </a:t>
                      </a: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114</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1.7</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r>
              <a:tr h="306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The Hartford </a:t>
                      </a: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110</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1.7 </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r>
              <a:tr h="416640">
                <a:tc>
                  <a:txBody>
                    <a:bodyPr/>
                    <a:lstStyle/>
                    <a:p>
                      <a:r>
                        <a:rPr lang="en-US" sz="1600" dirty="0" smtClean="0">
                          <a:latin typeface="Arial" pitchFamily="34" charset="0"/>
                          <a:cs typeface="Arial" pitchFamily="34" charset="0"/>
                        </a:rPr>
                        <a:t>Intact Insurance Company</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101</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1.5</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r>
              <a:tr h="361819">
                <a:tc>
                  <a:txBody>
                    <a:bodyPr/>
                    <a:lstStyle/>
                    <a:p>
                      <a:r>
                        <a:rPr lang="en-US" sz="1600" dirty="0" smtClean="0">
                          <a:latin typeface="Arial" pitchFamily="34" charset="0"/>
                          <a:cs typeface="Arial" pitchFamily="34" charset="0"/>
                        </a:rPr>
                        <a:t>ACE</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90</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1.4</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r>
              <a:tr h="306999">
                <a:tc>
                  <a:txBody>
                    <a:bodyPr/>
                    <a:lstStyle/>
                    <a:p>
                      <a:r>
                        <a:rPr lang="en-US" sz="1600" dirty="0" smtClean="0">
                          <a:latin typeface="Arial" pitchFamily="34" charset="0"/>
                          <a:cs typeface="Arial" pitchFamily="34" charset="0"/>
                        </a:rPr>
                        <a:t>CNA Insurance Companies</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89</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c>
                  <a:txBody>
                    <a:bodyPr/>
                    <a:lstStyle/>
                    <a:p>
                      <a:r>
                        <a:rPr lang="en-US" sz="1600" dirty="0" smtClean="0">
                          <a:latin typeface="Arial" pitchFamily="34" charset="0"/>
                          <a:cs typeface="Arial" pitchFamily="34" charset="0"/>
                        </a:rPr>
                        <a:t>1.4</a:t>
                      </a:r>
                      <a:endParaRPr lang="en-US" sz="1600" dirty="0">
                        <a:latin typeface="Arial" pitchFamily="34" charset="0"/>
                        <a:cs typeface="Arial" pitchFamily="34" charset="0"/>
                      </a:endParaRPr>
                    </a:p>
                  </a:txBody>
                  <a:tcPr marL="79410" marR="79410" marT="39706" marB="39706" anchor="ctr">
                    <a:solidFill>
                      <a:srgbClr val="5C5D60">
                        <a:alpha val="20000"/>
                      </a:srgbClr>
                    </a:solidFill>
                  </a:tcPr>
                </a:tc>
              </a:tr>
              <a:tr h="306999">
                <a:tc>
                  <a:txBody>
                    <a:bodyPr/>
                    <a:lstStyle/>
                    <a:p>
                      <a:r>
                        <a:rPr lang="en-US" sz="1600" dirty="0" smtClean="0">
                          <a:latin typeface="Arial" pitchFamily="34" charset="0"/>
                          <a:cs typeface="Arial" pitchFamily="34" charset="0"/>
                        </a:rPr>
                        <a:t>AON</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89</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c>
                  <a:txBody>
                    <a:bodyPr/>
                    <a:lstStyle/>
                    <a:p>
                      <a:r>
                        <a:rPr lang="en-US" sz="1600" dirty="0" smtClean="0">
                          <a:latin typeface="Arial" pitchFamily="34" charset="0"/>
                          <a:cs typeface="Arial" pitchFamily="34" charset="0"/>
                        </a:rPr>
                        <a:t>1.4</a:t>
                      </a:r>
                      <a:endParaRPr lang="en-US" sz="1600" dirty="0">
                        <a:latin typeface="Arial" pitchFamily="34" charset="0"/>
                        <a:cs typeface="Arial" pitchFamily="34" charset="0"/>
                      </a:endParaRPr>
                    </a:p>
                  </a:txBody>
                  <a:tcPr marL="79410" marR="79410" marT="39706" marB="39706" anchor="ctr">
                    <a:solidFill>
                      <a:srgbClr val="5C5D60">
                        <a:alpha val="60000"/>
                      </a:srgbClr>
                    </a:solidFill>
                  </a:tcPr>
                </a:tc>
              </a:tr>
            </a:tbl>
          </a:graphicData>
        </a:graphic>
      </p:graphicFrame>
      <p:sp>
        <p:nvSpPr>
          <p:cNvPr id="3" name="Slide Number Placeholder 2"/>
          <p:cNvSpPr>
            <a:spLocks noGrp="1"/>
          </p:cNvSpPr>
          <p:nvPr>
            <p:ph type="sldNum" sz="quarter" idx="10"/>
          </p:nvPr>
        </p:nvSpPr>
        <p:spPr>
          <a:xfrm>
            <a:off x="8534400" y="6628897"/>
            <a:ext cx="509587" cy="236537"/>
          </a:xfrm>
        </p:spPr>
        <p:txBody>
          <a:bodyPr/>
          <a:lstStyle/>
          <a:p>
            <a:pPr>
              <a:defRPr/>
            </a:pPr>
            <a:fld id="{A829C8AA-6FAF-4405-8FFD-46F128582588}" type="slidenum">
              <a:rPr lang="en-US" smtClean="0">
                <a:solidFill>
                  <a:srgbClr val="FFFFFF"/>
                </a:solidFill>
              </a:rPr>
              <a:pPr>
                <a:defRPr/>
              </a:pPr>
              <a:t>23</a:t>
            </a:fld>
            <a:endParaRPr lang="en-US" dirty="0">
              <a:solidFill>
                <a:srgbClr val="FFFFFF"/>
              </a:solidFill>
            </a:endParaRPr>
          </a:p>
        </p:txBody>
      </p:sp>
    </p:spTree>
    <p:extLst>
      <p:ext uri="{BB962C8B-B14F-4D97-AF65-F5344CB8AC3E}">
        <p14:creationId xmlns:p14="http://schemas.microsoft.com/office/powerpoint/2010/main" val="4186734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b="1" dirty="0" smtClean="0">
                <a:latin typeface="Arial" charset="0"/>
                <a:cs typeface="Arial" charset="0"/>
              </a:rPr>
              <a:t>Outline</a:t>
            </a:r>
          </a:p>
        </p:txBody>
      </p:sp>
      <p:sp>
        <p:nvSpPr>
          <p:cNvPr id="6147" name="Rectangle 3"/>
          <p:cNvSpPr>
            <a:spLocks noGrp="1" noChangeArrowheads="1"/>
          </p:cNvSpPr>
          <p:nvPr>
            <p:ph idx="1"/>
          </p:nvPr>
        </p:nvSpPr>
        <p:spPr>
          <a:xfrm>
            <a:off x="457200" y="1524000"/>
            <a:ext cx="8077200" cy="3810000"/>
          </a:xfrm>
        </p:spPr>
        <p:txBody>
          <a:bodyPr/>
          <a:lstStyle/>
          <a:p>
            <a:pPr>
              <a:spcBef>
                <a:spcPts val="75"/>
              </a:spcBef>
            </a:pPr>
            <a:r>
              <a:rPr lang="en-US" dirty="0" smtClean="0">
                <a:solidFill>
                  <a:srgbClr val="5C5D60"/>
                </a:solidFill>
                <a:latin typeface="Arial" charset="0"/>
                <a:cs typeface="Arial" charset="0"/>
              </a:rPr>
              <a:t>What is an Actuary? </a:t>
            </a:r>
          </a:p>
          <a:p>
            <a:pPr>
              <a:spcBef>
                <a:spcPts val="75"/>
              </a:spcBef>
            </a:pPr>
            <a:r>
              <a:rPr lang="en-US" dirty="0" smtClean="0">
                <a:solidFill>
                  <a:srgbClr val="5C5D60"/>
                </a:solidFill>
                <a:latin typeface="Arial" charset="0"/>
                <a:cs typeface="Arial" charset="0"/>
              </a:rPr>
              <a:t>Why be an Actuary?</a:t>
            </a:r>
          </a:p>
          <a:p>
            <a:pPr>
              <a:spcBef>
                <a:spcPts val="75"/>
              </a:spcBef>
            </a:pPr>
            <a:r>
              <a:rPr lang="en-US" dirty="0" smtClean="0">
                <a:solidFill>
                  <a:srgbClr val="5C5D60"/>
                </a:solidFill>
                <a:latin typeface="Arial" charset="0"/>
                <a:cs typeface="Arial" charset="0"/>
              </a:rPr>
              <a:t>What skills are needed to be an Actuary?</a:t>
            </a:r>
          </a:p>
          <a:p>
            <a:pPr>
              <a:spcBef>
                <a:spcPts val="75"/>
              </a:spcBef>
            </a:pPr>
            <a:r>
              <a:rPr lang="en-US" dirty="0" smtClean="0">
                <a:solidFill>
                  <a:srgbClr val="5C5D60"/>
                </a:solidFill>
                <a:latin typeface="Arial" charset="0"/>
                <a:cs typeface="Arial" charset="0"/>
              </a:rPr>
              <a:t>What is the difference – CAS </a:t>
            </a:r>
            <a:r>
              <a:rPr lang="en-US" dirty="0">
                <a:solidFill>
                  <a:srgbClr val="5C5D60"/>
                </a:solidFill>
                <a:latin typeface="Arial" charset="0"/>
                <a:cs typeface="Arial" charset="0"/>
              </a:rPr>
              <a:t>and </a:t>
            </a:r>
            <a:r>
              <a:rPr lang="en-US" dirty="0" smtClean="0">
                <a:solidFill>
                  <a:srgbClr val="5C5D60"/>
                </a:solidFill>
                <a:latin typeface="Arial" charset="0"/>
                <a:cs typeface="Arial" charset="0"/>
              </a:rPr>
              <a:t>SOA?</a:t>
            </a:r>
            <a:endParaRPr lang="en-US" dirty="0">
              <a:solidFill>
                <a:srgbClr val="5C5D60"/>
              </a:solidFill>
              <a:latin typeface="Arial" charset="0"/>
              <a:cs typeface="Arial" charset="0"/>
            </a:endParaRPr>
          </a:p>
          <a:p>
            <a:pPr>
              <a:spcBef>
                <a:spcPts val="75"/>
              </a:spcBef>
            </a:pPr>
            <a:r>
              <a:rPr lang="en-US" dirty="0" smtClean="0">
                <a:latin typeface="Arial" charset="0"/>
                <a:cs typeface="Arial" charset="0"/>
              </a:rPr>
              <a:t>How do you become an Actuary?</a:t>
            </a:r>
          </a:p>
          <a:p>
            <a:pPr>
              <a:spcBef>
                <a:spcPts val="75"/>
              </a:spcBef>
            </a:pPr>
            <a:r>
              <a:rPr lang="en-US" dirty="0" smtClean="0">
                <a:solidFill>
                  <a:srgbClr val="5C5D60"/>
                </a:solidFill>
                <a:latin typeface="Arial" charset="0"/>
                <a:cs typeface="Arial" charset="0"/>
              </a:rPr>
              <a:t>What do Property/Casualty Actuaries do?</a:t>
            </a:r>
          </a:p>
          <a:p>
            <a:pPr>
              <a:spcBef>
                <a:spcPts val="75"/>
              </a:spcBef>
            </a:pPr>
            <a:r>
              <a:rPr lang="en-US" dirty="0" smtClean="0">
                <a:solidFill>
                  <a:srgbClr val="5C5D60"/>
                </a:solidFill>
                <a:latin typeface="Arial" charset="0"/>
                <a:cs typeface="Arial" charset="0"/>
              </a:rPr>
              <a:t>How can I find out more?</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24</a:t>
            </a:fld>
            <a:endParaRPr lang="en-US" dirty="0"/>
          </a:p>
        </p:txBody>
      </p:sp>
    </p:spTree>
    <p:extLst>
      <p:ext uri="{BB962C8B-B14F-4D97-AF65-F5344CB8AC3E}">
        <p14:creationId xmlns:p14="http://schemas.microsoft.com/office/powerpoint/2010/main" val="1516539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457200" y="381000"/>
            <a:ext cx="8486775" cy="1143000"/>
          </a:xfrm>
        </p:spPr>
        <p:txBody>
          <a:bodyPr/>
          <a:lstStyle/>
          <a:p>
            <a:pPr eaLnBrk="1" hangingPunct="1"/>
            <a:r>
              <a:rPr lang="en-US" b="1" dirty="0" smtClean="0">
                <a:latin typeface="Arial" charset="0"/>
                <a:cs typeface="Arial" charset="0"/>
              </a:rPr>
              <a:t>Current CAS Syllabus to Reach ACAS (Until Fall 2016)</a:t>
            </a:r>
          </a:p>
        </p:txBody>
      </p:sp>
      <p:sp>
        <p:nvSpPr>
          <p:cNvPr id="8195" name="Rectangle 3"/>
          <p:cNvSpPr>
            <a:spLocks noGrp="1" noChangeArrowheads="1"/>
          </p:cNvSpPr>
          <p:nvPr>
            <p:ph idx="1"/>
          </p:nvPr>
        </p:nvSpPr>
        <p:spPr>
          <a:xfrm>
            <a:off x="457200" y="1752600"/>
            <a:ext cx="8229600" cy="4191000"/>
          </a:xfrm>
        </p:spPr>
        <p:txBody>
          <a:bodyPr/>
          <a:lstStyle/>
          <a:p>
            <a:pPr>
              <a:buClr>
                <a:srgbClr val="FCB315"/>
              </a:buClr>
            </a:pPr>
            <a:r>
              <a:rPr lang="en-US" dirty="0" smtClean="0">
                <a:latin typeface="Arial" charset="0"/>
                <a:cs typeface="Arial" charset="0"/>
              </a:rPr>
              <a:t>Validation by Educational Experience (VEE):</a:t>
            </a:r>
          </a:p>
          <a:p>
            <a:pPr lvl="1">
              <a:spcBef>
                <a:spcPts val="0"/>
              </a:spcBef>
              <a:buClr>
                <a:srgbClr val="FCB315"/>
              </a:buClr>
            </a:pPr>
            <a:r>
              <a:rPr lang="en-US" dirty="0" smtClean="0">
                <a:latin typeface="Arial" charset="0"/>
                <a:cs typeface="Arial" charset="0"/>
              </a:rPr>
              <a:t>VEE-Applied Statistical Methods </a:t>
            </a:r>
          </a:p>
          <a:p>
            <a:pPr lvl="1">
              <a:spcBef>
                <a:spcPts val="0"/>
              </a:spcBef>
              <a:buClr>
                <a:srgbClr val="FCB315"/>
              </a:buClr>
            </a:pPr>
            <a:r>
              <a:rPr lang="en-US" dirty="0" smtClean="0">
                <a:latin typeface="Arial" charset="0"/>
                <a:cs typeface="Arial" charset="0"/>
              </a:rPr>
              <a:t>VEE-Corporate Finance </a:t>
            </a:r>
          </a:p>
          <a:p>
            <a:pPr lvl="1">
              <a:spcBef>
                <a:spcPts val="0"/>
              </a:spcBef>
              <a:buClr>
                <a:srgbClr val="FCB315"/>
              </a:buClr>
            </a:pPr>
            <a:r>
              <a:rPr lang="en-US" dirty="0" smtClean="0">
                <a:latin typeface="Arial" charset="0"/>
                <a:cs typeface="Arial" charset="0"/>
              </a:rPr>
              <a:t>VEE-Economics </a:t>
            </a:r>
          </a:p>
          <a:p>
            <a:pPr>
              <a:spcBef>
                <a:spcPts val="600"/>
              </a:spcBef>
              <a:buClr>
                <a:srgbClr val="FCB315"/>
              </a:buClr>
            </a:pPr>
            <a:r>
              <a:rPr lang="en-US" dirty="0" smtClean="0">
                <a:latin typeface="Arial" charset="0"/>
                <a:cs typeface="Arial" charset="0"/>
              </a:rPr>
              <a:t>Two CAS Online Courses:</a:t>
            </a:r>
          </a:p>
          <a:p>
            <a:pPr lvl="1">
              <a:spcBef>
                <a:spcPts val="0"/>
              </a:spcBef>
              <a:buClr>
                <a:srgbClr val="FCB315"/>
              </a:buClr>
            </a:pPr>
            <a:r>
              <a:rPr lang="en-US" dirty="0" smtClean="0">
                <a:latin typeface="Arial" charset="0"/>
                <a:cs typeface="Arial" charset="0"/>
              </a:rPr>
              <a:t>Online Course 1—Risk Management and Insurance Operations </a:t>
            </a:r>
          </a:p>
          <a:p>
            <a:pPr lvl="1">
              <a:spcBef>
                <a:spcPts val="0"/>
              </a:spcBef>
              <a:buClr>
                <a:srgbClr val="FCB315"/>
              </a:buClr>
            </a:pPr>
            <a:r>
              <a:rPr lang="en-US" dirty="0" smtClean="0">
                <a:latin typeface="Arial" charset="0"/>
                <a:cs typeface="Arial" charset="0"/>
              </a:rPr>
              <a:t>Online Course 2—Insurance Accounting, Coverage Analysis, Insurance Law, and Insurance Regulation</a:t>
            </a:r>
          </a:p>
          <a:p>
            <a:pPr>
              <a:spcBef>
                <a:spcPts val="600"/>
              </a:spcBef>
              <a:buClr>
                <a:srgbClr val="FCB315"/>
              </a:buClr>
            </a:pPr>
            <a:r>
              <a:rPr lang="en-US" dirty="0" smtClean="0">
                <a:latin typeface="Arial" charset="0"/>
                <a:cs typeface="Arial" charset="0"/>
              </a:rPr>
              <a:t>Course on Professionalism</a:t>
            </a:r>
          </a:p>
          <a:p>
            <a:pPr>
              <a:spcBef>
                <a:spcPts val="600"/>
              </a:spcBef>
              <a:buClr>
                <a:srgbClr val="FCB315"/>
              </a:buClr>
            </a:pPr>
            <a:r>
              <a:rPr lang="en-US" dirty="0" smtClean="0">
                <a:latin typeface="Arial" charset="0"/>
                <a:cs typeface="Arial" charset="0"/>
              </a:rPr>
              <a:t>Exams</a:t>
            </a:r>
          </a:p>
        </p:txBody>
      </p:sp>
      <p:sp>
        <p:nvSpPr>
          <p:cNvPr id="2" name="Slide Number Placeholder 1"/>
          <p:cNvSpPr>
            <a:spLocks noGrp="1"/>
          </p:cNvSpPr>
          <p:nvPr>
            <p:ph type="sldNum" sz="quarter" idx="10"/>
          </p:nvPr>
        </p:nvSpPr>
        <p:spPr/>
        <p:txBody>
          <a:bodyPr/>
          <a:lstStyle/>
          <a:p>
            <a:pPr>
              <a:defRPr/>
            </a:pPr>
            <a:fld id="{3D590F14-D6FA-4B89-956D-283FE6547E99}" type="slidenum">
              <a:rPr lang="en-US" smtClean="0"/>
              <a:pPr>
                <a:defRPr/>
              </a:pPr>
              <a:t>25</a:t>
            </a:fld>
            <a:endParaRPr lang="en-US" dirty="0"/>
          </a:p>
        </p:txBody>
      </p:sp>
    </p:spTree>
    <p:extLst>
      <p:ext uri="{BB962C8B-B14F-4D97-AF65-F5344CB8AC3E}">
        <p14:creationId xmlns:p14="http://schemas.microsoft.com/office/powerpoint/2010/main" val="955932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gray"/>
        <p:txBody>
          <a:bodyPr anchor="t"/>
          <a:lstStyle/>
          <a:p>
            <a:r>
              <a:rPr lang="en-US" sz="3600" b="1" dirty="0" smtClean="0">
                <a:latin typeface="Arial" charset="0"/>
                <a:cs typeface="Arial" charset="0"/>
              </a:rPr>
              <a:t>Current CAS Syllabus to Reach ACAS (Until Fall 2016)</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50915641"/>
              </p:ext>
            </p:extLst>
          </p:nvPr>
        </p:nvGraphicFramePr>
        <p:xfrm>
          <a:off x="457200" y="1447800"/>
          <a:ext cx="8229600" cy="4669536"/>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eaLnBrk="0" fontAlgn="base" hangingPunct="0">
                        <a:spcBef>
                          <a:spcPct val="0"/>
                        </a:spcBef>
                        <a:spcAft>
                          <a:spcPct val="0"/>
                        </a:spcAft>
                        <a:buClr>
                          <a:schemeClr val="bg2"/>
                        </a:buClr>
                        <a:buFont typeface="Wingdings" pitchFamily="2" charset="2"/>
                        <a:buNone/>
                        <a:defRPr/>
                      </a:pPr>
                      <a:r>
                        <a:rPr lang="en-US" sz="2000" dirty="0" smtClean="0">
                          <a:solidFill>
                            <a:srgbClr val="FFFFFF">
                              <a:lumMod val="95000"/>
                            </a:srgbClr>
                          </a:solidFill>
                          <a:ea typeface="MS PGothic" pitchFamily="34" charset="-128"/>
                        </a:rPr>
                        <a:t>Required CAS Learning Objectives</a:t>
                      </a:r>
                    </a:p>
                    <a:p>
                      <a:pPr algn="ctr" eaLnBrk="0" fontAlgn="base" hangingPunct="0">
                        <a:spcBef>
                          <a:spcPct val="0"/>
                        </a:spcBef>
                        <a:spcAft>
                          <a:spcPct val="0"/>
                        </a:spcAft>
                        <a:buClr>
                          <a:schemeClr val="bg2"/>
                        </a:buClr>
                        <a:buFont typeface="Wingdings" pitchFamily="2" charset="2"/>
                        <a:buNone/>
                        <a:defRPr/>
                      </a:pPr>
                      <a:r>
                        <a:rPr lang="en-US" sz="2000" dirty="0" smtClean="0">
                          <a:solidFill>
                            <a:srgbClr val="FFFFFF">
                              <a:lumMod val="95000"/>
                            </a:srgbClr>
                          </a:solidFill>
                          <a:ea typeface="MS PGothic" pitchFamily="34" charset="-128"/>
                        </a:rPr>
                        <a:t>Met Through Following Exams</a:t>
                      </a:r>
                    </a:p>
                  </a:txBody>
                  <a:tcPr/>
                </a:tc>
                <a:tc>
                  <a:txBody>
                    <a:bodyPr/>
                    <a:lstStyle/>
                    <a:p>
                      <a:pPr algn="ctr"/>
                      <a:r>
                        <a:rPr lang="en-US" sz="2000" dirty="0" smtClean="0"/>
                        <a:t>CAS Exams</a:t>
                      </a:r>
                      <a:endParaRPr lang="en-US" sz="2000" dirty="0"/>
                    </a:p>
                  </a:txBody>
                  <a:tcPr/>
                </a:tc>
              </a:tr>
              <a:tr h="370840">
                <a:tc>
                  <a:txBody>
                    <a:bodyPr/>
                    <a:lstStyle/>
                    <a:p>
                      <a:pPr marL="568325" lvl="1" indent="-222250">
                        <a:spcBef>
                          <a:spcPct val="20000"/>
                        </a:spcBef>
                        <a:buClr>
                          <a:srgbClr val="FCB315"/>
                        </a:buClr>
                        <a:buFont typeface="Wingdings" pitchFamily="2" charset="2"/>
                        <a:buChar char="§"/>
                      </a:pPr>
                      <a:r>
                        <a:rPr lang="en-US" sz="2000" dirty="0" smtClean="0">
                          <a:solidFill>
                            <a:srgbClr val="001C59"/>
                          </a:solidFill>
                          <a:latin typeface="Arial" charset="0"/>
                          <a:cs typeface="Arial" charset="0"/>
                        </a:rPr>
                        <a:t>P—Probability </a:t>
                      </a:r>
                    </a:p>
                    <a:p>
                      <a:pPr marL="568325" lvl="1" indent="-222250">
                        <a:spcBef>
                          <a:spcPct val="20000"/>
                        </a:spcBef>
                        <a:buClr>
                          <a:srgbClr val="FCB315"/>
                        </a:buClr>
                        <a:buFont typeface="Wingdings" pitchFamily="2" charset="2"/>
                        <a:buChar char="§"/>
                      </a:pPr>
                      <a:r>
                        <a:rPr lang="en-US" sz="2000" dirty="0" smtClean="0">
                          <a:solidFill>
                            <a:srgbClr val="001C59"/>
                          </a:solidFill>
                          <a:latin typeface="Arial" charset="0"/>
                          <a:cs typeface="Arial" charset="0"/>
                        </a:rPr>
                        <a:t>FM—Financial Mathematics </a:t>
                      </a:r>
                    </a:p>
                    <a:p>
                      <a:pPr marL="568325" lvl="1" indent="-222250">
                        <a:spcBef>
                          <a:spcPct val="20000"/>
                        </a:spcBef>
                        <a:buClr>
                          <a:srgbClr val="FCB315"/>
                        </a:buClr>
                        <a:buFont typeface="Wingdings" pitchFamily="2" charset="2"/>
                        <a:buChar char="§"/>
                      </a:pPr>
                      <a:r>
                        <a:rPr lang="en-US" sz="2000" dirty="0" smtClean="0">
                          <a:solidFill>
                            <a:srgbClr val="001C59"/>
                          </a:solidFill>
                          <a:latin typeface="Arial" charset="0"/>
                          <a:cs typeface="Arial" charset="0"/>
                        </a:rPr>
                        <a:t>MFE—Models for Financial Economics</a:t>
                      </a:r>
                    </a:p>
                    <a:p>
                      <a:pPr marL="568325" lvl="1" indent="-222250">
                        <a:spcBef>
                          <a:spcPct val="20000"/>
                        </a:spcBef>
                        <a:buClr>
                          <a:srgbClr val="FCB315"/>
                        </a:buClr>
                        <a:buFont typeface="Wingdings" pitchFamily="2" charset="2"/>
                        <a:buChar char="§"/>
                      </a:pPr>
                      <a:r>
                        <a:rPr lang="en-US" sz="2000" dirty="0" smtClean="0">
                          <a:solidFill>
                            <a:srgbClr val="001C59"/>
                          </a:solidFill>
                          <a:latin typeface="Arial" charset="0"/>
                          <a:cs typeface="Arial" charset="0"/>
                        </a:rPr>
                        <a:t>C— Construction and Evaluation of Actuarial Models </a:t>
                      </a:r>
                    </a:p>
                    <a:p>
                      <a:pPr>
                        <a:buClr>
                          <a:srgbClr val="FCB315"/>
                        </a:buClr>
                        <a:buFont typeface="Wingdings" pitchFamily="2" charset="2"/>
                        <a:buChar char="§"/>
                      </a:pPr>
                      <a:endParaRPr lang="en-US" dirty="0"/>
                    </a:p>
                  </a:txBody>
                  <a:tcPr/>
                </a:tc>
                <a:tc>
                  <a:txBody>
                    <a:bodyPr/>
                    <a:lstStyle/>
                    <a:p>
                      <a:pPr marL="568325" lvl="1" indent="-222250">
                        <a:spcBef>
                          <a:spcPct val="20000"/>
                        </a:spcBef>
                        <a:buClr>
                          <a:srgbClr val="FCB315"/>
                        </a:buClr>
                        <a:buFont typeface="Wingdings" pitchFamily="2" charset="2"/>
                        <a:buChar char="§"/>
                      </a:pPr>
                      <a:r>
                        <a:rPr lang="en-US" sz="1800" dirty="0" smtClean="0">
                          <a:solidFill>
                            <a:srgbClr val="001C59"/>
                          </a:solidFill>
                          <a:latin typeface="Arial" charset="0"/>
                          <a:cs typeface="Arial" charset="0"/>
                        </a:rPr>
                        <a:t>Exam LC*—Models for Life Contingencies and Statistics </a:t>
                      </a:r>
                    </a:p>
                    <a:p>
                      <a:pPr marL="568325" lvl="1" indent="-222250">
                        <a:spcBef>
                          <a:spcPct val="20000"/>
                        </a:spcBef>
                        <a:buClr>
                          <a:srgbClr val="FCB315"/>
                        </a:buClr>
                        <a:buFont typeface="Wingdings" pitchFamily="2" charset="2"/>
                        <a:buChar char="§"/>
                      </a:pPr>
                      <a:r>
                        <a:rPr lang="en-US" sz="1800" dirty="0" smtClean="0">
                          <a:solidFill>
                            <a:srgbClr val="001C59"/>
                          </a:solidFill>
                          <a:latin typeface="Arial" charset="0"/>
                          <a:cs typeface="Arial" charset="0"/>
                        </a:rPr>
                        <a:t>Exam ST —Statistics and Stochastic Modeling</a:t>
                      </a:r>
                    </a:p>
                    <a:p>
                      <a:pPr marL="568325" lvl="1" indent="-222250">
                        <a:spcBef>
                          <a:spcPct val="20000"/>
                        </a:spcBef>
                        <a:buClr>
                          <a:srgbClr val="FCB315"/>
                        </a:buClr>
                        <a:buFont typeface="Wingdings" pitchFamily="2" charset="2"/>
                        <a:buChar char="§"/>
                      </a:pPr>
                      <a:r>
                        <a:rPr lang="en-US" sz="1800" dirty="0" smtClean="0">
                          <a:solidFill>
                            <a:srgbClr val="001C59"/>
                          </a:solidFill>
                          <a:latin typeface="Arial" charset="0"/>
                          <a:cs typeface="Arial" charset="0"/>
                        </a:rPr>
                        <a:t>Exam 5—Basic Techniques for Ratemaking and Estimating Claim Liabilities </a:t>
                      </a:r>
                    </a:p>
                    <a:p>
                      <a:pPr marL="568325" lvl="1" indent="-222250">
                        <a:spcBef>
                          <a:spcPct val="20000"/>
                        </a:spcBef>
                        <a:buClr>
                          <a:srgbClr val="FCB315"/>
                        </a:buClr>
                        <a:buFont typeface="Wingdings" pitchFamily="2" charset="2"/>
                        <a:buChar char="§"/>
                      </a:pPr>
                      <a:r>
                        <a:rPr lang="en-US" sz="1800" dirty="0" smtClean="0">
                          <a:solidFill>
                            <a:srgbClr val="001C59"/>
                          </a:solidFill>
                          <a:latin typeface="Arial" charset="0"/>
                          <a:cs typeface="Arial" charset="0"/>
                        </a:rPr>
                        <a:t>Exam 6—Regulation and Financial Reporting (Nation Specific) </a:t>
                      </a:r>
                    </a:p>
                    <a:p>
                      <a:pPr marL="798513" lvl="3" indent="-230188">
                        <a:spcBef>
                          <a:spcPct val="20000"/>
                        </a:spcBef>
                        <a:buClr>
                          <a:srgbClr val="FCB315"/>
                        </a:buClr>
                        <a:buFont typeface="Wingdings" pitchFamily="2" charset="2"/>
                        <a:buChar char="§"/>
                      </a:pPr>
                      <a:r>
                        <a:rPr lang="en-US" sz="1400" dirty="0" smtClean="0">
                          <a:latin typeface="Arial" charset="0"/>
                          <a:cs typeface="Arial" charset="0"/>
                        </a:rPr>
                        <a:t>Actuarial Institute of Chinese Taipei, Canada, and United States</a:t>
                      </a:r>
                    </a:p>
                    <a:p>
                      <a:pPr marL="798513" lvl="3" indent="-230188">
                        <a:spcBef>
                          <a:spcPct val="20000"/>
                        </a:spcBef>
                        <a:buClr>
                          <a:srgbClr val="FCB315"/>
                        </a:buClr>
                        <a:buFont typeface="Arial" charset="0"/>
                        <a:buChar char="–"/>
                      </a:pPr>
                      <a:endParaRPr lang="en-US" sz="1400" dirty="0" smtClean="0">
                        <a:latin typeface="Arial" charset="0"/>
                        <a:cs typeface="Arial" charset="0"/>
                      </a:endParaRPr>
                    </a:p>
                    <a:p>
                      <a:pPr marL="568325" lvl="1" indent="-222250" eaLnBrk="1" hangingPunct="1">
                        <a:buClr>
                          <a:srgbClr val="FCB315"/>
                        </a:buClr>
                        <a:buFont typeface="Wingdings" pitchFamily="2" charset="2"/>
                        <a:buNone/>
                      </a:pPr>
                      <a:r>
                        <a:rPr lang="en-US" sz="1600" i="1" dirty="0" smtClean="0">
                          <a:latin typeface="Arial" charset="0"/>
                          <a:cs typeface="Arial" charset="0"/>
                        </a:rPr>
                        <a:t>*CAS accepts waiver for MLC Exam</a:t>
                      </a:r>
                      <a:endParaRPr lang="en-US" dirty="0"/>
                    </a:p>
                  </a:txBody>
                  <a:tcPr/>
                </a:tc>
              </a:tr>
            </a:tbl>
          </a:graphicData>
        </a:graphic>
      </p:graphicFrame>
      <p:sp>
        <p:nvSpPr>
          <p:cNvPr id="2" name="Slide Number Placeholder 1"/>
          <p:cNvSpPr>
            <a:spLocks noGrp="1"/>
          </p:cNvSpPr>
          <p:nvPr>
            <p:ph type="sldNum" sz="quarter" idx="10"/>
          </p:nvPr>
        </p:nvSpPr>
        <p:spPr/>
        <p:txBody>
          <a:bodyPr/>
          <a:lstStyle/>
          <a:p>
            <a:pPr>
              <a:defRPr/>
            </a:pPr>
            <a:fld id="{3D590F14-D6FA-4B89-956D-283FE6547E99}" type="slidenum">
              <a:rPr lang="en-US" smtClean="0"/>
              <a:pPr>
                <a:defRPr/>
              </a:pPr>
              <a:t>26</a:t>
            </a:fld>
            <a:endParaRPr lang="en-US" dirty="0"/>
          </a:p>
        </p:txBody>
      </p:sp>
    </p:spTree>
    <p:extLst>
      <p:ext uri="{BB962C8B-B14F-4D97-AF65-F5344CB8AC3E}">
        <p14:creationId xmlns:p14="http://schemas.microsoft.com/office/powerpoint/2010/main" val="36436755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Preliminary Education</a:t>
            </a:r>
            <a:endParaRPr lang="en-US" dirty="0"/>
          </a:p>
        </p:txBody>
      </p:sp>
      <p:sp>
        <p:nvSpPr>
          <p:cNvPr id="3" name="Content Placeholder 2"/>
          <p:cNvSpPr>
            <a:spLocks noGrp="1"/>
          </p:cNvSpPr>
          <p:nvPr>
            <p:ph idx="1"/>
          </p:nvPr>
        </p:nvSpPr>
        <p:spPr>
          <a:xfrm>
            <a:off x="457201" y="1524000"/>
            <a:ext cx="8477250" cy="4448175"/>
          </a:xfrm>
        </p:spPr>
        <p:txBody>
          <a:bodyPr/>
          <a:lstStyle/>
          <a:p>
            <a:pPr>
              <a:buClr>
                <a:srgbClr val="FCB315"/>
              </a:buClr>
            </a:pPr>
            <a:r>
              <a:rPr lang="en-US" dirty="0" smtClean="0">
                <a:latin typeface="Arial" charset="0"/>
                <a:cs typeface="Arial" charset="0"/>
              </a:rPr>
              <a:t>For CAS learning objectives currently addressed through Exams 1/P, 2/FM, 3F/MFE, and 4/C, CAS will grant waiver to candidates who receive credit for exams offered by other organizations deemed to cover CAS learning objectives in acceptable depth and breadth.</a:t>
            </a:r>
          </a:p>
          <a:p>
            <a:pPr lvl="1">
              <a:buClr>
                <a:schemeClr val="bg2"/>
              </a:buClr>
            </a:pPr>
            <a:r>
              <a:rPr lang="en-US" dirty="0" smtClean="0">
                <a:latin typeface="Arial" charset="0"/>
                <a:cs typeface="Arial" charset="0"/>
              </a:rPr>
              <a:t>Society of Actuaries</a:t>
            </a:r>
          </a:p>
          <a:p>
            <a:pPr lvl="1">
              <a:buClr>
                <a:schemeClr val="bg2"/>
              </a:buClr>
            </a:pPr>
            <a:r>
              <a:rPr lang="en-US" dirty="0" smtClean="0">
                <a:latin typeface="Arial" charset="0"/>
                <a:cs typeface="Arial" charset="0"/>
              </a:rPr>
              <a:t>Actuaries Institute (Australia)</a:t>
            </a:r>
          </a:p>
          <a:p>
            <a:pPr lvl="1">
              <a:buClr>
                <a:schemeClr val="bg2"/>
              </a:buClr>
            </a:pPr>
            <a:r>
              <a:rPr lang="en-US" dirty="0" smtClean="0">
                <a:latin typeface="Arial" charset="0"/>
                <a:cs typeface="Arial" charset="0"/>
              </a:rPr>
              <a:t>Actuarial Society of South Africa</a:t>
            </a:r>
          </a:p>
          <a:p>
            <a:pPr lvl="1">
              <a:buClr>
                <a:schemeClr val="bg2"/>
              </a:buClr>
            </a:pPr>
            <a:r>
              <a:rPr lang="en-US" dirty="0" smtClean="0">
                <a:latin typeface="Arial" charset="0"/>
                <a:cs typeface="Arial" charset="0"/>
              </a:rPr>
              <a:t>Canadian Institute of Actuaries</a:t>
            </a:r>
          </a:p>
          <a:p>
            <a:pPr lvl="1">
              <a:buClr>
                <a:schemeClr val="bg2"/>
              </a:buClr>
            </a:pPr>
            <a:r>
              <a:rPr lang="en-US" dirty="0" smtClean="0">
                <a:latin typeface="Arial" charset="0"/>
                <a:cs typeface="Arial" charset="0"/>
              </a:rPr>
              <a:t>Institute and Faculty of Actuaries (UK)</a:t>
            </a:r>
          </a:p>
          <a:p>
            <a:pPr lvl="1">
              <a:buClr>
                <a:schemeClr val="bg2"/>
              </a:buClr>
            </a:pPr>
            <a:r>
              <a:rPr lang="en-US" dirty="0" smtClean="0">
                <a:latin typeface="Arial" charset="0"/>
                <a:cs typeface="Arial" charset="0"/>
              </a:rPr>
              <a:t>Institute of Actuaries of India</a:t>
            </a:r>
          </a:p>
          <a:p>
            <a:pPr>
              <a:buClr>
                <a:srgbClr val="FCB315"/>
              </a:buClr>
              <a:buNone/>
            </a:pPr>
            <a:endParaRPr lang="en-US" dirty="0" smtClean="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27</a:t>
            </a:fld>
            <a:endParaRPr lang="en-US" dirty="0">
              <a:solidFill>
                <a:srgbClr val="FFFFFF"/>
              </a:solidFill>
            </a:endParaRPr>
          </a:p>
        </p:txBody>
      </p:sp>
    </p:spTree>
    <p:extLst>
      <p:ext uri="{BB962C8B-B14F-4D97-AF65-F5344CB8AC3E}">
        <p14:creationId xmlns:p14="http://schemas.microsoft.com/office/powerpoint/2010/main" val="3465965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Preliminary Education </a:t>
            </a:r>
            <a:endParaRPr lang="en-US" dirty="0"/>
          </a:p>
        </p:txBody>
      </p:sp>
      <p:sp>
        <p:nvSpPr>
          <p:cNvPr id="3" name="Content Placeholder 2"/>
          <p:cNvSpPr>
            <a:spLocks noGrp="1"/>
          </p:cNvSpPr>
          <p:nvPr>
            <p:ph idx="1"/>
          </p:nvPr>
        </p:nvSpPr>
        <p:spPr/>
        <p:txBody>
          <a:bodyPr/>
          <a:lstStyle/>
          <a:p>
            <a:pPr>
              <a:buClr>
                <a:srgbClr val="FCB315"/>
              </a:buClr>
            </a:pPr>
            <a:r>
              <a:rPr lang="en-US" dirty="0" smtClean="0"/>
              <a:t>Since </a:t>
            </a:r>
            <a:r>
              <a:rPr lang="en-US" dirty="0" smtClean="0">
                <a:latin typeface="Arial" charset="0"/>
                <a:cs typeface="Arial" charset="0"/>
              </a:rPr>
              <a:t>January 1, 2014, CAS has been offering two unique preliminary examinations</a:t>
            </a:r>
          </a:p>
          <a:p>
            <a:pPr lvl="1">
              <a:buClr>
                <a:schemeClr val="bg2"/>
              </a:buClr>
            </a:pPr>
            <a:r>
              <a:rPr lang="en-US" dirty="0" smtClean="0">
                <a:latin typeface="Arial" charset="0"/>
                <a:cs typeface="Arial" charset="0"/>
              </a:rPr>
              <a:t>LC, covering life contingencies and survival models</a:t>
            </a:r>
          </a:p>
          <a:p>
            <a:pPr lvl="1">
              <a:buClr>
                <a:schemeClr val="bg2"/>
              </a:buClr>
            </a:pPr>
            <a:r>
              <a:rPr lang="en-US" dirty="0" smtClean="0">
                <a:latin typeface="Arial" charset="0"/>
                <a:cs typeface="Arial" charset="0"/>
              </a:rPr>
              <a:t>ST, covering statistics and stochastic modeling</a:t>
            </a:r>
          </a:p>
          <a:p>
            <a:pPr>
              <a:buClr>
                <a:schemeClr val="bg2"/>
              </a:buClr>
            </a:pPr>
            <a:r>
              <a:rPr lang="en-US" dirty="0" smtClean="0"/>
              <a:t>The are administered exclusively by the CAS</a:t>
            </a:r>
            <a:endParaRPr lang="en-US" dirty="0"/>
          </a:p>
        </p:txBody>
      </p:sp>
      <p:sp>
        <p:nvSpPr>
          <p:cNvPr id="4" name="Slide Number Placeholder 3"/>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28</a:t>
            </a:fld>
            <a:endParaRPr lang="en-US" dirty="0">
              <a:solidFill>
                <a:srgbClr val="FFFFFF"/>
              </a:solidFill>
            </a:endParaRPr>
          </a:p>
        </p:txBody>
      </p:sp>
    </p:spTree>
    <p:extLst>
      <p:ext uri="{BB962C8B-B14F-4D97-AF65-F5344CB8AC3E}">
        <p14:creationId xmlns:p14="http://schemas.microsoft.com/office/powerpoint/2010/main" val="2019038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Changes – Exam S</a:t>
            </a:r>
            <a:endParaRPr lang="en-US" dirty="0"/>
          </a:p>
        </p:txBody>
      </p:sp>
      <p:sp>
        <p:nvSpPr>
          <p:cNvPr id="3" name="Content Placeholder 2"/>
          <p:cNvSpPr>
            <a:spLocks noGrp="1"/>
          </p:cNvSpPr>
          <p:nvPr>
            <p:ph idx="1"/>
          </p:nvPr>
        </p:nvSpPr>
        <p:spPr/>
        <p:txBody>
          <a:bodyPr/>
          <a:lstStyle/>
          <a:p>
            <a:pPr>
              <a:spcBef>
                <a:spcPts val="15"/>
              </a:spcBef>
              <a:buClr>
                <a:srgbClr val="FCB315"/>
              </a:buClr>
            </a:pPr>
            <a:r>
              <a:rPr lang="en-US" dirty="0" smtClean="0">
                <a:latin typeface="Arial" charset="0"/>
                <a:cs typeface="Arial" charset="0"/>
              </a:rPr>
              <a:t>Consolidating material contained on current ST, LC, and the VEE on Statistics into a new comprehensive exam</a:t>
            </a:r>
          </a:p>
          <a:p>
            <a:pPr>
              <a:spcBef>
                <a:spcPts val="15"/>
              </a:spcBef>
              <a:buClr>
                <a:srgbClr val="FCB315"/>
              </a:buClr>
            </a:pPr>
            <a:r>
              <a:rPr lang="en-US" dirty="0" smtClean="0">
                <a:latin typeface="Arial" charset="0"/>
                <a:cs typeface="Arial" charset="0"/>
              </a:rPr>
              <a:t>Exam will also cover Generalized Linear Models</a:t>
            </a:r>
          </a:p>
          <a:p>
            <a:pPr>
              <a:spcBef>
                <a:spcPts val="15"/>
              </a:spcBef>
              <a:buClr>
                <a:srgbClr val="FCB315"/>
              </a:buClr>
            </a:pPr>
            <a:r>
              <a:rPr lang="en-US" dirty="0" smtClean="0">
                <a:latin typeface="Arial" charset="0"/>
                <a:cs typeface="Arial" charset="0"/>
              </a:rPr>
              <a:t>Topics and coverage:</a:t>
            </a:r>
          </a:p>
          <a:p>
            <a:pPr lvl="1">
              <a:spcBef>
                <a:spcPts val="0"/>
              </a:spcBef>
              <a:buClr>
                <a:srgbClr val="FCB315"/>
              </a:buClr>
            </a:pPr>
            <a:r>
              <a:rPr lang="en-US" dirty="0" smtClean="0">
                <a:latin typeface="Arial" charset="0"/>
                <a:cs typeface="Arial" charset="0"/>
              </a:rPr>
              <a:t>Probability Models (Stochastic Processes &amp; Survival Models) 20-40%</a:t>
            </a:r>
          </a:p>
          <a:p>
            <a:pPr lvl="1">
              <a:spcBef>
                <a:spcPts val="0"/>
              </a:spcBef>
              <a:buClr>
                <a:srgbClr val="FCB315"/>
              </a:buClr>
            </a:pPr>
            <a:r>
              <a:rPr lang="en-US" dirty="0" smtClean="0">
                <a:latin typeface="Arial" charset="0"/>
                <a:cs typeface="Arial" charset="0"/>
              </a:rPr>
              <a:t>Statistics (2nd semester of a 2-semester undergraduate course on Probability and Statistics) 20-40%</a:t>
            </a:r>
          </a:p>
          <a:p>
            <a:pPr lvl="1">
              <a:spcBef>
                <a:spcPts val="0"/>
              </a:spcBef>
              <a:buClr>
                <a:srgbClr val="FCB315"/>
              </a:buClr>
            </a:pPr>
            <a:r>
              <a:rPr lang="en-US" dirty="0" smtClean="0">
                <a:latin typeface="Arial" charset="0"/>
                <a:cs typeface="Arial" charset="0"/>
              </a:rPr>
              <a:t>Extended Linear Models (NEW!) 25-40%</a:t>
            </a:r>
          </a:p>
          <a:p>
            <a:pPr lvl="1">
              <a:spcBef>
                <a:spcPts val="0"/>
              </a:spcBef>
              <a:buClr>
                <a:srgbClr val="FCB315"/>
              </a:buClr>
            </a:pPr>
            <a:r>
              <a:rPr lang="en-US" dirty="0" smtClean="0">
                <a:latin typeface="Arial" charset="0"/>
                <a:cs typeface="Arial" charset="0"/>
              </a:rPr>
              <a:t>Time Series with Constant Variance (ARIMA) 5-10%</a:t>
            </a:r>
          </a:p>
          <a:p>
            <a:endParaRPr lang="en-US" dirty="0"/>
          </a:p>
        </p:txBody>
      </p:sp>
      <p:sp>
        <p:nvSpPr>
          <p:cNvPr id="5" name="Slide Number Placeholder 4"/>
          <p:cNvSpPr>
            <a:spLocks noGrp="1"/>
          </p:cNvSpPr>
          <p:nvPr>
            <p:ph type="sldNum" sz="quarter" idx="10"/>
          </p:nvPr>
        </p:nvSpPr>
        <p:spPr/>
        <p:txBody>
          <a:bodyPr/>
          <a:lstStyle/>
          <a:p>
            <a:pPr>
              <a:defRPr/>
            </a:pPr>
            <a:fld id="{3D590F14-D6FA-4B89-956D-283FE6547E99}" type="slidenum">
              <a:rPr lang="en-US" smtClean="0"/>
              <a:pPr>
                <a:defRPr/>
              </a:pPr>
              <a:t>29</a:t>
            </a:fld>
            <a:endParaRPr lang="en-US" dirty="0"/>
          </a:p>
        </p:txBody>
      </p:sp>
    </p:spTree>
    <p:extLst>
      <p:ext uri="{BB962C8B-B14F-4D97-AF65-F5344CB8AC3E}">
        <p14:creationId xmlns:p14="http://schemas.microsoft.com/office/powerpoint/2010/main" val="373711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b="1" dirty="0" smtClean="0">
                <a:latin typeface="Arial" charset="0"/>
                <a:cs typeface="Arial" charset="0"/>
              </a:rPr>
              <a:t>Outline</a:t>
            </a:r>
          </a:p>
        </p:txBody>
      </p:sp>
      <p:sp>
        <p:nvSpPr>
          <p:cNvPr id="6147" name="Rectangle 3"/>
          <p:cNvSpPr>
            <a:spLocks noGrp="1" noChangeArrowheads="1"/>
          </p:cNvSpPr>
          <p:nvPr>
            <p:ph idx="1"/>
          </p:nvPr>
        </p:nvSpPr>
        <p:spPr>
          <a:xfrm>
            <a:off x="457200" y="1447800"/>
            <a:ext cx="8077200" cy="3810000"/>
          </a:xfrm>
          <a:ln>
            <a:noFill/>
          </a:ln>
        </p:spPr>
        <p:txBody>
          <a:bodyPr/>
          <a:lstStyle/>
          <a:p>
            <a:pPr>
              <a:spcBef>
                <a:spcPts val="75"/>
              </a:spcBef>
            </a:pPr>
            <a:r>
              <a:rPr lang="en-US" dirty="0" smtClean="0">
                <a:latin typeface="Arial" charset="0"/>
                <a:cs typeface="Arial" charset="0"/>
              </a:rPr>
              <a:t>What is an Actuary? </a:t>
            </a:r>
          </a:p>
          <a:p>
            <a:pPr>
              <a:spcBef>
                <a:spcPts val="75"/>
              </a:spcBef>
            </a:pPr>
            <a:r>
              <a:rPr lang="en-US" dirty="0" smtClean="0">
                <a:solidFill>
                  <a:srgbClr val="5C5D60"/>
                </a:solidFill>
                <a:latin typeface="Arial" charset="0"/>
                <a:cs typeface="Arial" charset="0"/>
              </a:rPr>
              <a:t>Why be an Actuary?</a:t>
            </a:r>
          </a:p>
          <a:p>
            <a:pPr>
              <a:spcBef>
                <a:spcPts val="75"/>
              </a:spcBef>
            </a:pPr>
            <a:r>
              <a:rPr lang="en-US" dirty="0" smtClean="0">
                <a:solidFill>
                  <a:srgbClr val="5C5D60"/>
                </a:solidFill>
                <a:latin typeface="Arial" charset="0"/>
                <a:cs typeface="Arial" charset="0"/>
              </a:rPr>
              <a:t>What skills are needed to be an Actuary?</a:t>
            </a:r>
          </a:p>
          <a:p>
            <a:pPr>
              <a:spcBef>
                <a:spcPts val="75"/>
              </a:spcBef>
            </a:pPr>
            <a:r>
              <a:rPr lang="en-US" dirty="0" smtClean="0">
                <a:solidFill>
                  <a:srgbClr val="5C5D60"/>
                </a:solidFill>
                <a:latin typeface="Arial" charset="0"/>
                <a:cs typeface="Arial" charset="0"/>
              </a:rPr>
              <a:t>What </a:t>
            </a:r>
            <a:r>
              <a:rPr lang="en-US" dirty="0">
                <a:solidFill>
                  <a:srgbClr val="5C5D60"/>
                </a:solidFill>
                <a:latin typeface="Arial" charset="0"/>
                <a:cs typeface="Arial" charset="0"/>
              </a:rPr>
              <a:t>is the difference – CAS and SOA? </a:t>
            </a:r>
            <a:endParaRPr lang="en-US" dirty="0" smtClean="0">
              <a:solidFill>
                <a:srgbClr val="5C5D60"/>
              </a:solidFill>
              <a:latin typeface="Arial" charset="0"/>
              <a:cs typeface="Arial" charset="0"/>
            </a:endParaRPr>
          </a:p>
          <a:p>
            <a:pPr>
              <a:spcBef>
                <a:spcPts val="75"/>
              </a:spcBef>
            </a:pPr>
            <a:r>
              <a:rPr lang="en-US" dirty="0" smtClean="0">
                <a:solidFill>
                  <a:srgbClr val="5C5D60"/>
                </a:solidFill>
                <a:latin typeface="Arial" charset="0"/>
                <a:cs typeface="Arial" charset="0"/>
              </a:rPr>
              <a:t>How do you become an Actuary?</a:t>
            </a:r>
          </a:p>
          <a:p>
            <a:pPr>
              <a:spcBef>
                <a:spcPts val="75"/>
              </a:spcBef>
            </a:pPr>
            <a:r>
              <a:rPr lang="en-US" dirty="0" smtClean="0">
                <a:solidFill>
                  <a:srgbClr val="5C5D60"/>
                </a:solidFill>
                <a:latin typeface="Arial" charset="0"/>
                <a:cs typeface="Arial" charset="0"/>
              </a:rPr>
              <a:t>What do Property/Casualty Actuaries do?</a:t>
            </a:r>
          </a:p>
          <a:p>
            <a:pPr>
              <a:spcBef>
                <a:spcPts val="75"/>
              </a:spcBef>
            </a:pPr>
            <a:r>
              <a:rPr lang="en-US" dirty="0" smtClean="0">
                <a:solidFill>
                  <a:srgbClr val="5C5D60"/>
                </a:solidFill>
                <a:latin typeface="Arial" charset="0"/>
                <a:cs typeface="Arial" charset="0"/>
              </a:rPr>
              <a:t>How can I find out more?</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3</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86775" cy="1143000"/>
          </a:xfrm>
        </p:spPr>
        <p:txBody>
          <a:bodyPr/>
          <a:lstStyle/>
          <a:p>
            <a:r>
              <a:rPr lang="en-US" dirty="0" smtClean="0"/>
              <a:t>Upcoming Changes – Exam S</a:t>
            </a:r>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898642235"/>
              </p:ext>
            </p:extLst>
          </p:nvPr>
        </p:nvGraphicFramePr>
        <p:xfrm>
          <a:off x="228600" y="1219200"/>
          <a:ext cx="8686800" cy="4805680"/>
        </p:xfrm>
        <a:graphic>
          <a:graphicData uri="http://schemas.openxmlformats.org/drawingml/2006/table">
            <a:tbl>
              <a:tblPr firstRow="1" bandRow="1">
                <a:gradFill rotWithShape="1">
                  <a:gsLst>
                    <a:gs pos="0">
                      <a:srgbClr val="5C5D60">
                        <a:tint val="50000"/>
                        <a:satMod val="300000"/>
                      </a:srgbClr>
                    </a:gs>
                    <a:gs pos="35000">
                      <a:srgbClr val="5C5D60">
                        <a:tint val="37000"/>
                        <a:satMod val="300000"/>
                      </a:srgbClr>
                    </a:gs>
                    <a:gs pos="100000">
                      <a:srgbClr val="5C5D60">
                        <a:tint val="15000"/>
                        <a:satMod val="350000"/>
                      </a:srgbClr>
                    </a:gs>
                  </a:gsLst>
                  <a:lin ang="16200000" scaled="1"/>
                </a:gradFill>
                <a:effectLst>
                  <a:outerShdw blurRad="40000" dist="20000" dir="5400000" rotWithShape="0">
                    <a:srgbClr val="000000">
                      <a:alpha val="38000"/>
                    </a:srgbClr>
                  </a:outerShdw>
                </a:effectLst>
              </a:tblPr>
              <a:tblGrid>
                <a:gridCol w="1295400"/>
                <a:gridCol w="1219200"/>
                <a:gridCol w="1295400"/>
                <a:gridCol w="4876800"/>
              </a:tblGrid>
              <a:tr h="370840">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Candidate Credit 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August 31, 2015</a:t>
                      </a:r>
                    </a:p>
                  </a:txBody>
                  <a:tcPr>
                    <a:lnL w="9525" cap="flat" cmpd="sng" algn="ctr">
                      <a:solidFill>
                        <a:srgbClr val="5C5D60">
                          <a:shade val="95000"/>
                          <a:satMod val="105000"/>
                        </a:srgbClr>
                      </a:solidFill>
                      <a:prstDash val="solid"/>
                    </a:lnL>
                    <a:lnR>
                      <a:noFill/>
                    </a:lnR>
                    <a:lnT w="9525" cap="flat" cmpd="sng" algn="ctr">
                      <a:solidFill>
                        <a:srgbClr val="5C5D6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002060"/>
                    </a:solidFill>
                  </a:tcPr>
                </a:tc>
                <a:tc hMerge="1">
                  <a:txBody>
                    <a:bodyPr/>
                    <a:lstStyle/>
                    <a:p>
                      <a:endParaRPr lang="en-US" dirty="0"/>
                    </a:p>
                  </a:txBody>
                  <a:tcPr/>
                </a:tc>
                <a:tc hMerge="1">
                  <a:txBody>
                    <a:bodyPr/>
                    <a:lstStyle/>
                    <a:p>
                      <a:endParaRPr lang="en-US" dirty="0"/>
                    </a:p>
                  </a:txBody>
                  <a:tcPr/>
                </a:tc>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Action Required by August 31, 2016 to Earn Credit for new Exam S</a:t>
                      </a:r>
                      <a:endParaRPr lang="en-US" sz="1800" b="1" kern="1200" dirty="0" smtClean="0">
                        <a:solidFill>
                          <a:schemeClr val="lt1"/>
                        </a:solidFill>
                        <a:latin typeface="Arial" pitchFamily="34" charset="0"/>
                        <a:ea typeface="+mn-ea"/>
                        <a:cs typeface="Arial" pitchFamily="34" charset="0"/>
                      </a:endParaRPr>
                    </a:p>
                  </a:txBody>
                  <a:tcPr>
                    <a:lnL>
                      <a:noFill/>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002060"/>
                    </a:solidFill>
                  </a:tcPr>
                </a:tc>
              </a:tr>
              <a:tr h="3505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latin typeface="Arial" pitchFamily="34" charset="0"/>
                          <a:cs typeface="Arial" pitchFamily="34" charset="0"/>
                        </a:rPr>
                        <a:t>Exam ST</a:t>
                      </a:r>
                      <a:endParaRPr lang="en-US" dirty="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25400" cap="flat" cmpd="sng" algn="ctr">
                      <a:solidFill>
                        <a:srgbClr val="FFFFFF"/>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latin typeface="Arial" pitchFamily="34" charset="0"/>
                          <a:cs typeface="Arial" pitchFamily="34" charset="0"/>
                        </a:rPr>
                        <a:t>Exam LC</a:t>
                      </a:r>
                      <a:endParaRPr lang="en-US" dirty="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25400" cap="flat" cmpd="sng" algn="ctr">
                      <a:solidFill>
                        <a:srgbClr val="FFFFFF"/>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latin typeface="Arial" pitchFamily="34" charset="0"/>
                          <a:cs typeface="Arial" pitchFamily="34" charset="0"/>
                        </a:rPr>
                        <a:t>Stats VEE</a:t>
                      </a:r>
                      <a:endParaRPr lang="en-US" dirty="0">
                        <a:latin typeface="Arial" pitchFamily="34" charset="0"/>
                        <a:cs typeface="Arial" pitchFamily="34" charset="0"/>
                      </a:endParaRPr>
                    </a:p>
                  </a:txBody>
                  <a:tcPr>
                    <a:lnL w="9525" cap="flat" cmpd="sng" algn="ctr">
                      <a:solidFill>
                        <a:srgbClr val="5C5D60">
                          <a:shade val="95000"/>
                          <a:satMod val="105000"/>
                        </a:srgbClr>
                      </a:solidFill>
                      <a:prstDash val="solid"/>
                    </a:lnL>
                    <a:lnR w="25400" cap="flat" cmpd="sng" algn="ctr">
                      <a:solidFill>
                        <a:srgbClr val="FFFFFF"/>
                      </a:solidFill>
                      <a:prstDash val="solid"/>
                    </a:lnR>
                    <a:lnT w="25400" cap="flat" cmpd="sng" algn="ctr">
                      <a:solidFill>
                        <a:srgbClr val="FFFFFF"/>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vMerge="1">
                  <a:txBody>
                    <a:bodyPr/>
                    <a:lstStyle/>
                    <a:p>
                      <a:endParaRPr lang="en-US" dirty="0"/>
                    </a:p>
                  </a:txBody>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sym typeface="Wingdings"/>
                        </a:rPr>
                        <a:t></a:t>
                      </a:r>
                      <a:endParaRPr lang="en-US" sz="20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Credit granted. No candidate action required.</a:t>
                      </a:r>
                      <a:endParaRPr lang="en-US" sz="1800" kern="1200" dirty="0" smtClean="0">
                        <a:solidFill>
                          <a:schemeClr val="dk1"/>
                        </a:solidFill>
                        <a:latin typeface="Arial" pitchFamily="34" charset="0"/>
                        <a:ea typeface="+mn-ea"/>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25400" cap="flat" cmpd="sng" algn="ctr">
                      <a:solidFill>
                        <a:srgbClr val="FFFFFF"/>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smtClean="0">
                          <a:latin typeface="Arial" pitchFamily="34" charset="0"/>
                          <a:cs typeface="Arial" pitchFamily="34" charset="0"/>
                          <a:sym typeface="Wingdings"/>
                        </a:rPr>
                        <a:t></a:t>
                      </a:r>
                      <a:endParaRPr lang="en-US" sz="2000" dirty="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Complete the Applied Statistical Methods VEE.</a:t>
                      </a:r>
                      <a:endParaRPr lang="en-US" sz="1800" kern="1200" dirty="0" smtClean="0">
                        <a:solidFill>
                          <a:schemeClr val="dk1"/>
                        </a:solidFill>
                        <a:latin typeface="Arial" pitchFamily="34" charset="0"/>
                        <a:ea typeface="+mn-ea"/>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Pass Exam LC.</a:t>
                      </a:r>
                      <a:endParaRPr lang="en-US" sz="1800" kern="1200" dirty="0" smtClean="0">
                        <a:solidFill>
                          <a:schemeClr val="dk1"/>
                        </a:solidFill>
                        <a:latin typeface="Arial" pitchFamily="34" charset="0"/>
                        <a:ea typeface="+mn-ea"/>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Pass Exam LC and complete the Applied </a:t>
                      </a:r>
                      <a:br>
                        <a:rPr lang="en-US" sz="1800" kern="1200" dirty="0" smtClean="0">
                          <a:latin typeface="Arial" pitchFamily="34" charset="0"/>
                          <a:cs typeface="Arial" pitchFamily="34" charset="0"/>
                        </a:rPr>
                      </a:br>
                      <a:r>
                        <a:rPr lang="en-US" sz="1800" kern="1200" dirty="0" smtClean="0">
                          <a:latin typeface="Arial" pitchFamily="34" charset="0"/>
                          <a:cs typeface="Arial" pitchFamily="34" charset="0"/>
                        </a:rPr>
                        <a:t>Statistical Methods VEE.</a:t>
                      </a:r>
                      <a:endParaRPr lang="en-US" sz="1800" kern="1200" dirty="0" smtClean="0">
                        <a:solidFill>
                          <a:schemeClr val="dk1"/>
                        </a:solidFill>
                        <a:latin typeface="Arial" pitchFamily="34" charset="0"/>
                        <a:ea typeface="+mn-ea"/>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Pass Exam ST.</a:t>
                      </a:r>
                      <a:endParaRPr lang="en-US" sz="1800" kern="1200" dirty="0" smtClean="0">
                        <a:solidFill>
                          <a:schemeClr val="dk1"/>
                        </a:solidFill>
                        <a:latin typeface="Arial" pitchFamily="34" charset="0"/>
                        <a:ea typeface="+mn-ea"/>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Pass Exam ST and complete the Applied </a:t>
                      </a:r>
                      <a:br>
                        <a:rPr lang="en-US" sz="1800" kern="1200" dirty="0" smtClean="0">
                          <a:latin typeface="Arial" pitchFamily="34" charset="0"/>
                          <a:cs typeface="Arial" pitchFamily="34" charset="0"/>
                        </a:rPr>
                      </a:br>
                      <a:r>
                        <a:rPr lang="en-US" sz="1800" kern="1200" dirty="0" smtClean="0">
                          <a:latin typeface="Arial" pitchFamily="34" charset="0"/>
                          <a:cs typeface="Arial" pitchFamily="34" charset="0"/>
                        </a:rPr>
                        <a:t>Statistical Methods VEE.</a:t>
                      </a:r>
                      <a:endParaRPr lang="en-US" sz="1800" kern="1200" dirty="0" smtClean="0">
                        <a:solidFill>
                          <a:schemeClr val="dk1"/>
                        </a:solidFill>
                        <a:latin typeface="Arial" pitchFamily="34" charset="0"/>
                        <a:ea typeface="+mn-ea"/>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sym typeface="Wingdings"/>
                        </a:rPr>
                        <a:t></a:t>
                      </a:r>
                      <a:endParaRPr lang="en-US" sz="1800" dirty="0" smtClean="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Candidate must take full Exam S.</a:t>
                      </a:r>
                      <a:endParaRPr lang="en-US" sz="1800" kern="1200" dirty="0" smtClean="0">
                        <a:solidFill>
                          <a:schemeClr val="dk1"/>
                        </a:solidFill>
                        <a:latin typeface="Arial" pitchFamily="34" charset="0"/>
                        <a:ea typeface="+mn-ea"/>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dirty="0">
                        <a:latin typeface="Arial" pitchFamily="34" charset="0"/>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Arial" pitchFamily="34" charset="0"/>
                          <a:cs typeface="Arial" pitchFamily="34" charset="0"/>
                        </a:rPr>
                        <a:t>Candidate must take full Exam S.</a:t>
                      </a:r>
                      <a:endParaRPr lang="en-US" sz="1800" kern="1200" dirty="0" smtClean="0">
                        <a:solidFill>
                          <a:schemeClr val="dk1"/>
                        </a:solidFill>
                        <a:latin typeface="Arial" pitchFamily="34" charset="0"/>
                        <a:ea typeface="+mn-ea"/>
                        <a:cs typeface="Arial" pitchFamily="34" charset="0"/>
                      </a:endParaRPr>
                    </a:p>
                  </a:txBody>
                  <a:tcPr>
                    <a:lnL w="9525" cap="flat" cmpd="sng" algn="ctr">
                      <a:solidFill>
                        <a:srgbClr val="5C5D60">
                          <a:shade val="95000"/>
                          <a:satMod val="105000"/>
                        </a:srgbClr>
                      </a:solidFill>
                      <a:prstDash val="solid"/>
                    </a:lnL>
                    <a:lnR w="9525" cap="flat" cmpd="sng" algn="ctr">
                      <a:solidFill>
                        <a:srgbClr val="5C5D60">
                          <a:shade val="95000"/>
                          <a:satMod val="105000"/>
                        </a:srgbClr>
                      </a:solidFill>
                      <a:prstDash val="solid"/>
                    </a:lnR>
                    <a:lnT w="9525" cap="flat" cmpd="sng" algn="ctr">
                      <a:solidFill>
                        <a:srgbClr val="5C5D60">
                          <a:shade val="95000"/>
                          <a:satMod val="105000"/>
                        </a:srgbClr>
                      </a:solidFill>
                      <a:prstDash val="solid"/>
                    </a:lnT>
                    <a:lnB w="9525" cap="flat" cmpd="sng" algn="ctr">
                      <a:solidFill>
                        <a:srgbClr val="5C5D60">
                          <a:shade val="95000"/>
                          <a:satMod val="105000"/>
                        </a:srgbClr>
                      </a:solidFill>
                      <a:prstDash val="solid"/>
                    </a:lnB>
                    <a:lnTlToBr w="12700" cmpd="sng">
                      <a:noFill/>
                      <a:prstDash val="solid"/>
                    </a:lnTlToBr>
                    <a:lnBlToTr w="12700" cmpd="sng">
                      <a:noFill/>
                      <a:prstDash val="solid"/>
                    </a:lnBlToTr>
                    <a:solidFill>
                      <a:srgbClr val="5C5D60">
                        <a:alpha val="40000"/>
                      </a:srgbClr>
                    </a:solidFill>
                  </a:tcPr>
                </a:tc>
              </a:tr>
            </a:tbl>
          </a:graphicData>
        </a:graphic>
      </p:graphicFrame>
      <p:sp>
        <p:nvSpPr>
          <p:cNvPr id="4" name="Slide Number Placeholder 3"/>
          <p:cNvSpPr>
            <a:spLocks noGrp="1"/>
          </p:cNvSpPr>
          <p:nvPr>
            <p:ph type="sldNum" sz="quarter" idx="10"/>
          </p:nvPr>
        </p:nvSpPr>
        <p:spPr/>
        <p:txBody>
          <a:bodyPr/>
          <a:lstStyle/>
          <a:p>
            <a:pPr>
              <a:defRPr/>
            </a:pPr>
            <a:fld id="{96888EEE-85D9-4F4A-A437-C76B048656CB}" type="slidenum">
              <a:rPr lang="en-US" smtClean="0"/>
              <a:pPr>
                <a:defRPr/>
              </a:pPr>
              <a:t>30</a:t>
            </a:fld>
            <a:endParaRPr lang="en-US" dirty="0"/>
          </a:p>
        </p:txBody>
      </p:sp>
    </p:spTree>
    <p:extLst>
      <p:ext uri="{BB962C8B-B14F-4D97-AF65-F5344CB8AC3E}">
        <p14:creationId xmlns:p14="http://schemas.microsoft.com/office/powerpoint/2010/main" val="628898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gray"/>
        <p:txBody>
          <a:bodyPr anchor="t"/>
          <a:lstStyle/>
          <a:p>
            <a:r>
              <a:rPr lang="en-US" sz="3600" b="1" dirty="0" smtClean="0">
                <a:latin typeface="Arial" charset="0"/>
                <a:cs typeface="Arial" charset="0"/>
              </a:rPr>
              <a:t>CAS Syllabus to Reach ACAS </a:t>
            </a:r>
            <a:br>
              <a:rPr lang="en-US" sz="3600" b="1" dirty="0" smtClean="0">
                <a:latin typeface="Arial" charset="0"/>
                <a:cs typeface="Arial" charset="0"/>
              </a:rPr>
            </a:br>
            <a:r>
              <a:rPr lang="en-US" sz="3600" b="1" dirty="0" smtClean="0">
                <a:latin typeface="Arial" charset="0"/>
                <a:cs typeface="Arial" charset="0"/>
              </a:rPr>
              <a:t>(After Fall 2016)</a:t>
            </a:r>
          </a:p>
        </p:txBody>
      </p:sp>
      <p:sp>
        <p:nvSpPr>
          <p:cNvPr id="63491" name="Rectangle 3"/>
          <p:cNvSpPr>
            <a:spLocks noGrp="1" noChangeArrowheads="1"/>
          </p:cNvSpPr>
          <p:nvPr>
            <p:ph idx="1"/>
          </p:nvPr>
        </p:nvSpPr>
        <p:spPr/>
        <p:txBody>
          <a:bodyPr/>
          <a:lstStyle/>
          <a:p>
            <a:pPr>
              <a:buClr>
                <a:srgbClr val="FCB315"/>
              </a:buClr>
            </a:pPr>
            <a:r>
              <a:rPr lang="en-US" dirty="0" smtClean="0">
                <a:latin typeface="Arial" charset="0"/>
                <a:cs typeface="Arial" charset="0"/>
              </a:rPr>
              <a:t>Validation by Educational Experience (VEE):</a:t>
            </a:r>
          </a:p>
          <a:p>
            <a:pPr lvl="1">
              <a:spcBef>
                <a:spcPts val="0"/>
              </a:spcBef>
              <a:buClr>
                <a:srgbClr val="FCB315"/>
              </a:buClr>
            </a:pPr>
            <a:r>
              <a:rPr lang="en-US" strike="sngStrike" dirty="0" smtClean="0">
                <a:solidFill>
                  <a:srgbClr val="005093"/>
                </a:solidFill>
                <a:latin typeface="Arial" charset="0"/>
                <a:cs typeface="Arial" charset="0"/>
              </a:rPr>
              <a:t>VEE-Applied Statistical Methods </a:t>
            </a:r>
          </a:p>
          <a:p>
            <a:pPr lvl="1">
              <a:spcBef>
                <a:spcPts val="0"/>
              </a:spcBef>
              <a:buClr>
                <a:srgbClr val="FCB315"/>
              </a:buClr>
            </a:pPr>
            <a:r>
              <a:rPr lang="en-US" dirty="0" smtClean="0">
                <a:latin typeface="Arial" charset="0"/>
                <a:cs typeface="Arial" charset="0"/>
              </a:rPr>
              <a:t>VEE-Corporate Finance </a:t>
            </a:r>
          </a:p>
          <a:p>
            <a:pPr lvl="1">
              <a:spcBef>
                <a:spcPts val="0"/>
              </a:spcBef>
              <a:buClr>
                <a:srgbClr val="FCB315"/>
              </a:buClr>
            </a:pPr>
            <a:r>
              <a:rPr lang="en-US" dirty="0" smtClean="0">
                <a:latin typeface="Arial" charset="0"/>
                <a:cs typeface="Arial" charset="0"/>
              </a:rPr>
              <a:t>VEE-Economics </a:t>
            </a:r>
          </a:p>
          <a:p>
            <a:pPr>
              <a:spcBef>
                <a:spcPts val="600"/>
              </a:spcBef>
              <a:buClr>
                <a:srgbClr val="FCB315"/>
              </a:buClr>
            </a:pPr>
            <a:r>
              <a:rPr lang="en-US" dirty="0" smtClean="0">
                <a:latin typeface="Arial" charset="0"/>
                <a:cs typeface="Arial" charset="0"/>
              </a:rPr>
              <a:t>Two CAS Online Courses:</a:t>
            </a:r>
          </a:p>
          <a:p>
            <a:pPr lvl="1">
              <a:spcBef>
                <a:spcPts val="0"/>
              </a:spcBef>
              <a:buClr>
                <a:srgbClr val="FCB315"/>
              </a:buClr>
            </a:pPr>
            <a:r>
              <a:rPr lang="en-US" dirty="0" smtClean="0">
                <a:latin typeface="Arial" charset="0"/>
                <a:cs typeface="Arial" charset="0"/>
              </a:rPr>
              <a:t>Online Course 1—Risk Management and Insurance Operations </a:t>
            </a:r>
          </a:p>
          <a:p>
            <a:pPr lvl="1">
              <a:spcBef>
                <a:spcPts val="0"/>
              </a:spcBef>
              <a:buClr>
                <a:srgbClr val="FCB315"/>
              </a:buClr>
            </a:pPr>
            <a:r>
              <a:rPr lang="en-US" dirty="0" smtClean="0">
                <a:latin typeface="Arial" charset="0"/>
                <a:cs typeface="Arial" charset="0"/>
              </a:rPr>
              <a:t>Online Course 2—Insurance Accounting, Coverage Analysis, Insurance Law, and Insurance Regulation</a:t>
            </a:r>
          </a:p>
          <a:p>
            <a:pPr>
              <a:spcBef>
                <a:spcPts val="600"/>
              </a:spcBef>
              <a:buClr>
                <a:srgbClr val="FCB315"/>
              </a:buClr>
            </a:pPr>
            <a:r>
              <a:rPr lang="en-US" dirty="0" smtClean="0">
                <a:latin typeface="Arial" charset="0"/>
                <a:cs typeface="Arial" charset="0"/>
              </a:rPr>
              <a:t>Course on Professionalism</a:t>
            </a:r>
          </a:p>
          <a:p>
            <a:pPr>
              <a:spcBef>
                <a:spcPts val="600"/>
              </a:spcBef>
              <a:buClr>
                <a:srgbClr val="FCB315"/>
              </a:buClr>
            </a:pPr>
            <a:r>
              <a:rPr lang="en-US" dirty="0" smtClean="0">
                <a:latin typeface="Arial" charset="0"/>
                <a:cs typeface="Arial" charset="0"/>
              </a:rPr>
              <a:t>Exams</a:t>
            </a:r>
          </a:p>
        </p:txBody>
      </p:sp>
      <p:sp>
        <p:nvSpPr>
          <p:cNvPr id="2" name="Slide Number Placeholder 1"/>
          <p:cNvSpPr>
            <a:spLocks noGrp="1"/>
          </p:cNvSpPr>
          <p:nvPr>
            <p:ph type="sldNum" sz="quarter" idx="10"/>
          </p:nvPr>
        </p:nvSpPr>
        <p:spPr/>
        <p:txBody>
          <a:bodyPr/>
          <a:lstStyle/>
          <a:p>
            <a:pPr>
              <a:defRPr/>
            </a:pPr>
            <a:fld id="{3D590F14-D6FA-4B89-956D-283FE6547E99}" type="slidenum">
              <a:rPr lang="en-US" smtClean="0"/>
              <a:pPr>
                <a:defRPr/>
              </a:pPr>
              <a:t>31</a:t>
            </a:fld>
            <a:endParaRPr lang="en-US" dirty="0"/>
          </a:p>
        </p:txBody>
      </p:sp>
    </p:spTree>
    <p:extLst>
      <p:ext uri="{BB962C8B-B14F-4D97-AF65-F5344CB8AC3E}">
        <p14:creationId xmlns:p14="http://schemas.microsoft.com/office/powerpoint/2010/main" val="2213336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gray"/>
        <p:txBody>
          <a:bodyPr anchor="t"/>
          <a:lstStyle/>
          <a:p>
            <a:r>
              <a:rPr lang="en-US" sz="3600" b="1" dirty="0" smtClean="0">
                <a:latin typeface="Arial" charset="0"/>
                <a:cs typeface="Arial" charset="0"/>
              </a:rPr>
              <a:t>CAS Syllabus to Reach ACAS</a:t>
            </a:r>
            <a:br>
              <a:rPr lang="en-US" sz="3600" b="1" dirty="0" smtClean="0">
                <a:latin typeface="Arial" charset="0"/>
                <a:cs typeface="Arial" charset="0"/>
              </a:rPr>
            </a:br>
            <a:r>
              <a:rPr lang="en-US" sz="3600" b="1" dirty="0" smtClean="0">
                <a:latin typeface="Arial" charset="0"/>
                <a:cs typeface="Arial" charset="0"/>
              </a:rPr>
              <a:t>(After Fall 2016)</a:t>
            </a:r>
          </a:p>
        </p:txBody>
      </p:sp>
      <p:graphicFrame>
        <p:nvGraphicFramePr>
          <p:cNvPr id="6" name="Content Placeholder 5"/>
          <p:cNvGraphicFramePr>
            <a:graphicFrameLocks noGrp="1"/>
          </p:cNvGraphicFramePr>
          <p:nvPr>
            <p:ph idx="1"/>
          </p:nvPr>
        </p:nvGraphicFramePr>
        <p:xfrm>
          <a:off x="457200" y="1600200"/>
          <a:ext cx="8229600" cy="3822192"/>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eaLnBrk="0" fontAlgn="base" hangingPunct="0">
                        <a:spcBef>
                          <a:spcPct val="0"/>
                        </a:spcBef>
                        <a:spcAft>
                          <a:spcPct val="0"/>
                        </a:spcAft>
                        <a:defRPr/>
                      </a:pPr>
                      <a:r>
                        <a:rPr lang="en-US" sz="2000" dirty="0" smtClean="0">
                          <a:solidFill>
                            <a:srgbClr val="FFFFFF">
                              <a:lumMod val="95000"/>
                            </a:srgbClr>
                          </a:solidFill>
                          <a:ea typeface="MS PGothic" pitchFamily="34" charset="-128"/>
                        </a:rPr>
                        <a:t>Required CAS Learning Objectives</a:t>
                      </a:r>
                    </a:p>
                    <a:p>
                      <a:pPr algn="ctr" eaLnBrk="0" fontAlgn="base" hangingPunct="0">
                        <a:spcBef>
                          <a:spcPct val="0"/>
                        </a:spcBef>
                        <a:spcAft>
                          <a:spcPct val="0"/>
                        </a:spcAft>
                        <a:defRPr/>
                      </a:pPr>
                      <a:r>
                        <a:rPr lang="en-US" sz="2000" dirty="0" smtClean="0">
                          <a:solidFill>
                            <a:srgbClr val="FFFFFF">
                              <a:lumMod val="95000"/>
                            </a:srgbClr>
                          </a:solidFill>
                          <a:ea typeface="MS PGothic" pitchFamily="34" charset="-128"/>
                        </a:rPr>
                        <a:t> Met Through Following Exams</a:t>
                      </a:r>
                    </a:p>
                  </a:txBody>
                  <a:tcPr/>
                </a:tc>
                <a:tc>
                  <a:txBody>
                    <a:bodyPr/>
                    <a:lstStyle/>
                    <a:p>
                      <a:pPr algn="ctr">
                        <a:buClr>
                          <a:schemeClr val="bg2"/>
                        </a:buClr>
                        <a:buFont typeface="Wingdings" pitchFamily="2" charset="2"/>
                        <a:buNone/>
                      </a:pPr>
                      <a:r>
                        <a:rPr lang="en-US" sz="2000" dirty="0" smtClean="0"/>
                        <a:t>CAS Exams</a:t>
                      </a:r>
                      <a:endParaRPr lang="en-US" sz="2000" dirty="0"/>
                    </a:p>
                  </a:txBody>
                  <a:tcPr/>
                </a:tc>
              </a:tr>
              <a:tr h="370840">
                <a:tc>
                  <a:txBody>
                    <a:bodyPr/>
                    <a:lstStyle/>
                    <a:p>
                      <a:pPr marL="568325" lvl="1" indent="-222250">
                        <a:spcBef>
                          <a:spcPct val="20000"/>
                        </a:spcBef>
                        <a:buClr>
                          <a:schemeClr val="bg2"/>
                        </a:buClr>
                        <a:buFont typeface="Wingdings" pitchFamily="2" charset="2"/>
                        <a:buChar char="§"/>
                      </a:pPr>
                      <a:r>
                        <a:rPr lang="en-US" sz="2000" dirty="0" smtClean="0">
                          <a:solidFill>
                            <a:srgbClr val="001C59"/>
                          </a:solidFill>
                          <a:latin typeface="Arial" charset="0"/>
                          <a:cs typeface="Arial" charset="0"/>
                        </a:rPr>
                        <a:t>P—Probability </a:t>
                      </a:r>
                    </a:p>
                    <a:p>
                      <a:pPr marL="568325" lvl="1" indent="-222250">
                        <a:spcBef>
                          <a:spcPct val="20000"/>
                        </a:spcBef>
                        <a:buClr>
                          <a:schemeClr val="bg2"/>
                        </a:buClr>
                        <a:buFont typeface="Wingdings" pitchFamily="2" charset="2"/>
                        <a:buChar char="§"/>
                      </a:pPr>
                      <a:r>
                        <a:rPr lang="en-US" sz="2000" dirty="0" smtClean="0">
                          <a:solidFill>
                            <a:srgbClr val="001C59"/>
                          </a:solidFill>
                          <a:latin typeface="Arial" charset="0"/>
                          <a:cs typeface="Arial" charset="0"/>
                        </a:rPr>
                        <a:t>FM—Financial Mathematics </a:t>
                      </a:r>
                    </a:p>
                    <a:p>
                      <a:pPr marL="568325" lvl="1" indent="-222250">
                        <a:spcBef>
                          <a:spcPct val="20000"/>
                        </a:spcBef>
                        <a:buClr>
                          <a:schemeClr val="bg2"/>
                        </a:buClr>
                        <a:buFont typeface="Wingdings" pitchFamily="2" charset="2"/>
                        <a:buChar char="§"/>
                      </a:pPr>
                      <a:r>
                        <a:rPr lang="en-US" sz="2000" dirty="0" smtClean="0">
                          <a:solidFill>
                            <a:srgbClr val="001C59"/>
                          </a:solidFill>
                          <a:latin typeface="Arial" charset="0"/>
                          <a:cs typeface="Arial" charset="0"/>
                        </a:rPr>
                        <a:t>MFE—Models for Financial Economics</a:t>
                      </a:r>
                    </a:p>
                    <a:p>
                      <a:pPr marL="568325" lvl="1" indent="-222250">
                        <a:spcBef>
                          <a:spcPct val="20000"/>
                        </a:spcBef>
                        <a:buClr>
                          <a:schemeClr val="bg2"/>
                        </a:buClr>
                        <a:buFont typeface="Wingdings" pitchFamily="2" charset="2"/>
                        <a:buChar char="§"/>
                      </a:pPr>
                      <a:r>
                        <a:rPr lang="en-US" sz="2000" dirty="0" smtClean="0">
                          <a:solidFill>
                            <a:srgbClr val="001C59"/>
                          </a:solidFill>
                          <a:latin typeface="Arial" charset="0"/>
                          <a:cs typeface="Arial" charset="0"/>
                        </a:rPr>
                        <a:t>C— Construction and Evaluation of Actuarial Models </a:t>
                      </a:r>
                    </a:p>
                    <a:p>
                      <a:endParaRPr lang="en-US" dirty="0"/>
                    </a:p>
                  </a:txBody>
                  <a:tcPr/>
                </a:tc>
                <a:tc>
                  <a:txBody>
                    <a:bodyPr/>
                    <a:lstStyle/>
                    <a:p>
                      <a:pPr marL="568325" lvl="1" indent="-222250">
                        <a:spcBef>
                          <a:spcPct val="20000"/>
                        </a:spcBef>
                        <a:buClr>
                          <a:schemeClr val="bg2"/>
                        </a:buClr>
                        <a:buFont typeface="Wingdings" pitchFamily="2" charset="2"/>
                        <a:buChar char="§"/>
                      </a:pPr>
                      <a:r>
                        <a:rPr lang="en-US" sz="1800" b="1" dirty="0" smtClean="0">
                          <a:solidFill>
                            <a:schemeClr val="accent4"/>
                          </a:solidFill>
                          <a:latin typeface="Arial" charset="0"/>
                          <a:cs typeface="Arial" charset="0"/>
                        </a:rPr>
                        <a:t>Exam S—Statistics and </a:t>
                      </a:r>
                      <a:r>
                        <a:rPr lang="en-US" sz="1800" b="1" kern="1200" dirty="0" smtClean="0">
                          <a:solidFill>
                            <a:schemeClr val="accent4"/>
                          </a:solidFill>
                          <a:latin typeface="Arial" charset="0"/>
                          <a:ea typeface="+mn-ea"/>
                          <a:cs typeface="Arial" charset="0"/>
                        </a:rPr>
                        <a:t>Probabilistic Models</a:t>
                      </a:r>
                    </a:p>
                    <a:p>
                      <a:pPr marL="568325" lvl="1" indent="-222250">
                        <a:spcBef>
                          <a:spcPct val="20000"/>
                        </a:spcBef>
                        <a:buClr>
                          <a:schemeClr val="bg2"/>
                        </a:buClr>
                        <a:buFont typeface="Wingdings" pitchFamily="2" charset="2"/>
                        <a:buChar char="§"/>
                      </a:pPr>
                      <a:r>
                        <a:rPr lang="en-US" sz="1800" dirty="0" smtClean="0">
                          <a:solidFill>
                            <a:srgbClr val="001C59"/>
                          </a:solidFill>
                          <a:latin typeface="Arial" charset="0"/>
                          <a:cs typeface="Arial" charset="0"/>
                        </a:rPr>
                        <a:t>Exam 5—Basic Techniques for Ratemaking and Estimating Claim Liabilities </a:t>
                      </a:r>
                    </a:p>
                    <a:p>
                      <a:pPr marL="568325" lvl="1" indent="-222250">
                        <a:spcBef>
                          <a:spcPct val="20000"/>
                        </a:spcBef>
                        <a:buClr>
                          <a:schemeClr val="bg2"/>
                        </a:buClr>
                        <a:buFont typeface="Wingdings" pitchFamily="2" charset="2"/>
                        <a:buChar char="§"/>
                      </a:pPr>
                      <a:r>
                        <a:rPr lang="en-US" sz="1800" dirty="0" smtClean="0">
                          <a:solidFill>
                            <a:srgbClr val="001C59"/>
                          </a:solidFill>
                          <a:latin typeface="Arial" charset="0"/>
                          <a:cs typeface="Arial" charset="0"/>
                        </a:rPr>
                        <a:t>Exam 6—Regulation and Financial Reporting (Nation Specific) </a:t>
                      </a:r>
                    </a:p>
                    <a:p>
                      <a:pPr marL="798513" lvl="3" indent="-230188">
                        <a:spcBef>
                          <a:spcPct val="20000"/>
                        </a:spcBef>
                        <a:buClr>
                          <a:schemeClr val="bg2"/>
                        </a:buClr>
                        <a:buFont typeface="Wingdings" pitchFamily="2" charset="2"/>
                        <a:buChar char="§"/>
                      </a:pPr>
                      <a:r>
                        <a:rPr lang="en-US" sz="1400" dirty="0" smtClean="0">
                          <a:latin typeface="Arial" charset="0"/>
                          <a:cs typeface="Arial" charset="0"/>
                        </a:rPr>
                        <a:t>Actuarial Institute of Chinese Taipei, Canada, and United States</a:t>
                      </a:r>
                    </a:p>
                    <a:p>
                      <a:pPr marL="798513" lvl="3" indent="-230188">
                        <a:spcBef>
                          <a:spcPct val="20000"/>
                        </a:spcBef>
                        <a:buClr>
                          <a:schemeClr val="bg2"/>
                        </a:buClr>
                        <a:buFont typeface="Wingdings" pitchFamily="2" charset="2"/>
                        <a:buChar char="§"/>
                      </a:pPr>
                      <a:endParaRPr lang="en-US" sz="1400" dirty="0" smtClean="0">
                        <a:latin typeface="Arial" charset="0"/>
                        <a:cs typeface="Arial" charset="0"/>
                      </a:endParaRPr>
                    </a:p>
                  </a:txBody>
                  <a:tcPr/>
                </a:tc>
              </a:tr>
            </a:tbl>
          </a:graphicData>
        </a:graphic>
      </p:graphicFrame>
      <p:sp>
        <p:nvSpPr>
          <p:cNvPr id="2" name="Slide Number Placeholder 1"/>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32</a:t>
            </a:fld>
            <a:endParaRPr lang="en-US" dirty="0">
              <a:solidFill>
                <a:srgbClr val="FFFFFF"/>
              </a:solidFill>
            </a:endParaRPr>
          </a:p>
        </p:txBody>
      </p:sp>
    </p:spTree>
    <p:extLst>
      <p:ext uri="{BB962C8B-B14F-4D97-AF65-F5344CB8AC3E}">
        <p14:creationId xmlns:p14="http://schemas.microsoft.com/office/powerpoint/2010/main" val="3675921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457200" y="228600"/>
            <a:ext cx="8486775" cy="1143000"/>
          </a:xfrm>
        </p:spPr>
        <p:txBody>
          <a:bodyPr/>
          <a:lstStyle/>
          <a:p>
            <a:pPr eaLnBrk="1" hangingPunct="1"/>
            <a:r>
              <a:rPr lang="en-US" b="1" dirty="0" smtClean="0">
                <a:latin typeface="Arial" charset="0"/>
                <a:cs typeface="Arial" charset="0"/>
              </a:rPr>
              <a:t>Current CAS Syllabus to Reach FCAS</a:t>
            </a:r>
          </a:p>
        </p:txBody>
      </p:sp>
      <p:sp>
        <p:nvSpPr>
          <p:cNvPr id="15363" name="Rectangle 3"/>
          <p:cNvSpPr>
            <a:spLocks noGrp="1" noChangeArrowheads="1"/>
          </p:cNvSpPr>
          <p:nvPr>
            <p:ph idx="1"/>
          </p:nvPr>
        </p:nvSpPr>
        <p:spPr>
          <a:xfrm>
            <a:off x="457200" y="1524000"/>
            <a:ext cx="8229600" cy="3200400"/>
          </a:xfrm>
        </p:spPr>
        <p:txBody>
          <a:bodyPr/>
          <a:lstStyle/>
          <a:p>
            <a:pPr>
              <a:buClr>
                <a:schemeClr val="bg2"/>
              </a:buClr>
              <a:buFontTx/>
              <a:buNone/>
            </a:pPr>
            <a:r>
              <a:rPr lang="en-US" dirty="0" smtClean="0">
                <a:latin typeface="Arial" charset="0"/>
                <a:cs typeface="Arial" charset="0"/>
              </a:rPr>
              <a:t>ACAS plus:</a:t>
            </a:r>
          </a:p>
          <a:p>
            <a:pPr>
              <a:buClr>
                <a:schemeClr val="bg2"/>
              </a:buClr>
            </a:pPr>
            <a:r>
              <a:rPr lang="en-US" sz="2200" dirty="0" smtClean="0">
                <a:latin typeface="Arial" charset="0"/>
                <a:cs typeface="Arial" charset="0"/>
              </a:rPr>
              <a:t>Exam 7—Estimation of Policy Liabilities, Insurance Company Valuation, and Enterprise Risk Management </a:t>
            </a:r>
          </a:p>
          <a:p>
            <a:pPr>
              <a:buClr>
                <a:schemeClr val="bg2"/>
              </a:buClr>
            </a:pPr>
            <a:r>
              <a:rPr lang="en-US" sz="2200" dirty="0" smtClean="0">
                <a:latin typeface="Arial" charset="0"/>
                <a:cs typeface="Arial" charset="0"/>
              </a:rPr>
              <a:t>Exam 8—Advanced Ratemaking </a:t>
            </a:r>
          </a:p>
          <a:p>
            <a:pPr>
              <a:buClr>
                <a:schemeClr val="bg2"/>
              </a:buClr>
            </a:pPr>
            <a:r>
              <a:rPr lang="en-US" sz="2200" dirty="0" smtClean="0">
                <a:latin typeface="Arial" charset="0"/>
                <a:cs typeface="Arial" charset="0"/>
              </a:rPr>
              <a:t>Exam 9—Financial Risk and Rate of Return</a:t>
            </a:r>
          </a:p>
        </p:txBody>
      </p:sp>
      <p:sp>
        <p:nvSpPr>
          <p:cNvPr id="2" name="Slide Number Placeholder 1"/>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850435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gray"/>
        <p:txBody>
          <a:bodyPr anchor="b"/>
          <a:lstStyle/>
          <a:p>
            <a:r>
              <a:rPr lang="en-US" sz="3600" b="1" dirty="0" smtClean="0">
                <a:latin typeface="Arial" charset="0"/>
                <a:cs typeface="Arial" charset="0"/>
              </a:rPr>
              <a:t>CAS Preliminary Education: Changes</a:t>
            </a:r>
          </a:p>
        </p:txBody>
      </p:sp>
      <p:sp>
        <p:nvSpPr>
          <p:cNvPr id="68611" name="Rectangle 3"/>
          <p:cNvSpPr>
            <a:spLocks noGrp="1" noChangeArrowheads="1"/>
          </p:cNvSpPr>
          <p:nvPr>
            <p:ph type="body" idx="1"/>
          </p:nvPr>
        </p:nvSpPr>
        <p:spPr/>
        <p:txBody>
          <a:bodyPr/>
          <a:lstStyle/>
          <a:p>
            <a:pPr>
              <a:buClr>
                <a:srgbClr val="FCB315"/>
              </a:buClr>
            </a:pPr>
            <a:r>
              <a:rPr lang="en-US" dirty="0" smtClean="0">
                <a:latin typeface="Arial" charset="0"/>
                <a:cs typeface="Arial" charset="0"/>
              </a:rPr>
              <a:t>CAS believes these changes:</a:t>
            </a:r>
          </a:p>
          <a:p>
            <a:pPr lvl="1">
              <a:buClr>
                <a:schemeClr val="bg2"/>
              </a:buClr>
            </a:pPr>
            <a:r>
              <a:rPr lang="en-US" dirty="0" smtClean="0">
                <a:latin typeface="Arial" charset="0"/>
                <a:cs typeface="Arial" charset="0"/>
              </a:rPr>
              <a:t>Align preliminary educational objectives to the appropriate coverage for these topics</a:t>
            </a:r>
          </a:p>
          <a:p>
            <a:pPr lvl="1">
              <a:buClr>
                <a:schemeClr val="bg2"/>
              </a:buClr>
            </a:pPr>
            <a:r>
              <a:rPr lang="en-US" dirty="0" smtClean="0">
                <a:latin typeface="Arial" charset="0"/>
                <a:cs typeface="Arial" charset="0"/>
              </a:rPr>
              <a:t>Recognize the increasing importance of statistics in property/casualty actuarial practice</a:t>
            </a:r>
          </a:p>
          <a:p>
            <a:pPr lvl="1">
              <a:buClr>
                <a:schemeClr val="bg2"/>
              </a:buClr>
            </a:pPr>
            <a:r>
              <a:rPr lang="en-US" dirty="0" smtClean="0">
                <a:latin typeface="Arial" charset="0"/>
                <a:cs typeface="Arial" charset="0"/>
              </a:rPr>
              <a:t>Allow the CAS to focus on exams that validate knowledge that is uniquely relevant to property/casualty actuaries</a:t>
            </a:r>
          </a:p>
        </p:txBody>
      </p:sp>
      <p:sp>
        <p:nvSpPr>
          <p:cNvPr id="2" name="Slide Number Placeholder 1"/>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34</a:t>
            </a:fld>
            <a:endParaRPr lang="en-US" dirty="0">
              <a:solidFill>
                <a:srgbClr val="FFFFFF"/>
              </a:solidFill>
            </a:endParaRPr>
          </a:p>
        </p:txBody>
      </p:sp>
    </p:spTree>
    <p:extLst>
      <p:ext uri="{BB962C8B-B14F-4D97-AF65-F5344CB8AC3E}">
        <p14:creationId xmlns:p14="http://schemas.microsoft.com/office/powerpoint/2010/main" val="1904271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228600"/>
            <a:ext cx="8486775" cy="1143000"/>
          </a:xfrm>
        </p:spPr>
        <p:txBody>
          <a:bodyPr/>
          <a:lstStyle/>
          <a:p>
            <a:pPr eaLnBrk="1" hangingPunct="1"/>
            <a:r>
              <a:rPr lang="en-US" b="1" dirty="0" smtClean="0">
                <a:latin typeface="Arial" charset="0"/>
                <a:cs typeface="Arial" charset="0"/>
              </a:rPr>
              <a:t>Current CAS Syllabus to Reach CERA</a:t>
            </a:r>
          </a:p>
        </p:txBody>
      </p:sp>
      <p:sp>
        <p:nvSpPr>
          <p:cNvPr id="16387" name="Rectangle 3"/>
          <p:cNvSpPr>
            <a:spLocks noGrp="1" noChangeArrowheads="1"/>
          </p:cNvSpPr>
          <p:nvPr>
            <p:ph idx="1"/>
          </p:nvPr>
        </p:nvSpPr>
        <p:spPr>
          <a:xfrm>
            <a:off x="457200" y="1524000"/>
            <a:ext cx="8229600" cy="3657600"/>
          </a:xfrm>
        </p:spPr>
        <p:txBody>
          <a:bodyPr/>
          <a:lstStyle/>
          <a:p>
            <a:pPr>
              <a:buClr>
                <a:schemeClr val="bg2"/>
              </a:buClr>
            </a:pPr>
            <a:r>
              <a:rPr lang="en-US" dirty="0" smtClean="0">
                <a:latin typeface="Arial" charset="0"/>
                <a:cs typeface="Arial" charset="0"/>
              </a:rPr>
              <a:t>Meet all requirements for CAS </a:t>
            </a:r>
            <a:r>
              <a:rPr lang="en-US" dirty="0" err="1" smtClean="0">
                <a:latin typeface="Arial" charset="0"/>
                <a:cs typeface="Arial" charset="0"/>
              </a:rPr>
              <a:t>Associateship</a:t>
            </a:r>
            <a:r>
              <a:rPr lang="en-US" dirty="0" smtClean="0">
                <a:latin typeface="Arial" charset="0"/>
                <a:cs typeface="Arial" charset="0"/>
              </a:rPr>
              <a:t>, </a:t>
            </a:r>
          </a:p>
          <a:p>
            <a:pPr>
              <a:buClr>
                <a:schemeClr val="bg2"/>
              </a:buClr>
            </a:pPr>
            <a:r>
              <a:rPr lang="en-US" dirty="0" smtClean="0">
                <a:latin typeface="Arial" charset="0"/>
                <a:cs typeface="Arial" charset="0"/>
              </a:rPr>
              <a:t>Have credit for CAS Exam 7 and Exam 9, </a:t>
            </a:r>
          </a:p>
          <a:p>
            <a:pPr>
              <a:buClr>
                <a:schemeClr val="bg2"/>
              </a:buClr>
            </a:pPr>
            <a:r>
              <a:rPr lang="en-US" dirty="0" smtClean="0">
                <a:latin typeface="Arial" charset="0"/>
                <a:cs typeface="Arial" charset="0"/>
              </a:rPr>
              <a:t>Successfully complete the three-day Enterprise Risk Management and Modeling Seminar for CERA Qualification, and </a:t>
            </a:r>
          </a:p>
          <a:p>
            <a:pPr>
              <a:buClr>
                <a:schemeClr val="bg2"/>
              </a:buClr>
            </a:pPr>
            <a:r>
              <a:rPr lang="en-US" dirty="0" smtClean="0">
                <a:latin typeface="Arial" charset="0"/>
                <a:cs typeface="Arial" charset="0"/>
              </a:rPr>
              <a:t>Successfully complete Exam ST9, Enterprise Risk Management Specialist Technical, of the Institute and Faculty of Actuaries (U.K.).</a:t>
            </a:r>
          </a:p>
        </p:txBody>
      </p:sp>
      <p:sp>
        <p:nvSpPr>
          <p:cNvPr id="3" name="Slide Number Placeholder 2"/>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35</a:t>
            </a:fld>
            <a:endParaRPr lang="en-US" dirty="0">
              <a:solidFill>
                <a:srgbClr val="FFFFFF"/>
              </a:solidFill>
            </a:endParaRPr>
          </a:p>
        </p:txBody>
      </p:sp>
    </p:spTree>
    <p:extLst>
      <p:ext uri="{BB962C8B-B14F-4D97-AF65-F5344CB8AC3E}">
        <p14:creationId xmlns:p14="http://schemas.microsoft.com/office/powerpoint/2010/main" val="151140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b="1" dirty="0" smtClean="0">
                <a:latin typeface="Arial" charset="0"/>
                <a:cs typeface="Arial" charset="0"/>
              </a:rPr>
              <a:t>Outline</a:t>
            </a:r>
          </a:p>
        </p:txBody>
      </p:sp>
      <p:sp>
        <p:nvSpPr>
          <p:cNvPr id="6147" name="Rectangle 3"/>
          <p:cNvSpPr>
            <a:spLocks noGrp="1" noChangeArrowheads="1"/>
          </p:cNvSpPr>
          <p:nvPr>
            <p:ph idx="1"/>
          </p:nvPr>
        </p:nvSpPr>
        <p:spPr>
          <a:xfrm>
            <a:off x="457200" y="1524000"/>
            <a:ext cx="8077200" cy="3810000"/>
          </a:xfrm>
        </p:spPr>
        <p:txBody>
          <a:bodyPr/>
          <a:lstStyle/>
          <a:p>
            <a:pPr>
              <a:spcBef>
                <a:spcPts val="75"/>
              </a:spcBef>
            </a:pPr>
            <a:r>
              <a:rPr lang="en-US" dirty="0" smtClean="0">
                <a:solidFill>
                  <a:srgbClr val="5C5D60"/>
                </a:solidFill>
                <a:latin typeface="Arial" charset="0"/>
                <a:cs typeface="Arial" charset="0"/>
              </a:rPr>
              <a:t>What is an Actuary? </a:t>
            </a:r>
          </a:p>
          <a:p>
            <a:pPr>
              <a:spcBef>
                <a:spcPts val="75"/>
              </a:spcBef>
            </a:pPr>
            <a:r>
              <a:rPr lang="en-US" dirty="0" smtClean="0">
                <a:solidFill>
                  <a:srgbClr val="5C5D60"/>
                </a:solidFill>
                <a:latin typeface="Arial" charset="0"/>
                <a:cs typeface="Arial" charset="0"/>
              </a:rPr>
              <a:t>Why be an Actuary?</a:t>
            </a:r>
          </a:p>
          <a:p>
            <a:pPr>
              <a:spcBef>
                <a:spcPts val="75"/>
              </a:spcBef>
            </a:pPr>
            <a:r>
              <a:rPr lang="en-US" dirty="0" smtClean="0">
                <a:solidFill>
                  <a:srgbClr val="5C5D60"/>
                </a:solidFill>
                <a:latin typeface="Arial" charset="0"/>
                <a:cs typeface="Arial" charset="0"/>
              </a:rPr>
              <a:t>What skills are needed to be an Actuary?</a:t>
            </a:r>
          </a:p>
          <a:p>
            <a:pPr>
              <a:spcBef>
                <a:spcPts val="75"/>
              </a:spcBef>
            </a:pPr>
            <a:r>
              <a:rPr lang="en-US" dirty="0">
                <a:solidFill>
                  <a:srgbClr val="5C5D60"/>
                </a:solidFill>
                <a:latin typeface="Arial" charset="0"/>
                <a:cs typeface="Arial" charset="0"/>
              </a:rPr>
              <a:t>What is the difference – CAS and SOA?</a:t>
            </a:r>
          </a:p>
          <a:p>
            <a:pPr>
              <a:spcBef>
                <a:spcPts val="75"/>
              </a:spcBef>
            </a:pPr>
            <a:r>
              <a:rPr lang="en-US" dirty="0" smtClean="0">
                <a:solidFill>
                  <a:srgbClr val="5C5D60"/>
                </a:solidFill>
                <a:latin typeface="Arial" charset="0"/>
                <a:cs typeface="Arial" charset="0"/>
              </a:rPr>
              <a:t>How do you become an Actuary?</a:t>
            </a:r>
          </a:p>
          <a:p>
            <a:pPr>
              <a:spcBef>
                <a:spcPts val="75"/>
              </a:spcBef>
            </a:pPr>
            <a:r>
              <a:rPr lang="en-US" dirty="0" smtClean="0">
                <a:latin typeface="Arial" charset="0"/>
                <a:cs typeface="Arial" charset="0"/>
              </a:rPr>
              <a:t>What do Property/Casualty Actuaries do?</a:t>
            </a:r>
          </a:p>
          <a:p>
            <a:pPr>
              <a:spcBef>
                <a:spcPts val="75"/>
              </a:spcBef>
            </a:pPr>
            <a:r>
              <a:rPr lang="en-US" dirty="0" smtClean="0">
                <a:solidFill>
                  <a:srgbClr val="5C5D60"/>
                </a:solidFill>
                <a:latin typeface="Arial" charset="0"/>
                <a:cs typeface="Arial" charset="0"/>
              </a:rPr>
              <a:t>How can I find out more?</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36</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143000"/>
          </a:xfrm>
        </p:spPr>
        <p:txBody>
          <a:bodyPr anchor="ctr" anchorCtr="0"/>
          <a:lstStyle/>
          <a:p>
            <a:r>
              <a:rPr lang="en-US" dirty="0" smtClean="0"/>
              <a:t>What do Property/Casualty Actuaries do?</a:t>
            </a:r>
            <a:endParaRPr lang="en-US" dirty="0"/>
          </a:p>
        </p:txBody>
      </p:sp>
      <p:sp>
        <p:nvSpPr>
          <p:cNvPr id="4" name="Content Placeholder 3"/>
          <p:cNvSpPr>
            <a:spLocks noGrp="1"/>
          </p:cNvSpPr>
          <p:nvPr>
            <p:ph sz="half" idx="2"/>
          </p:nvPr>
        </p:nvSpPr>
        <p:spPr>
          <a:xfrm>
            <a:off x="4419600" y="1600201"/>
            <a:ext cx="4648200" cy="3810000"/>
          </a:xfrm>
        </p:spPr>
        <p:txBody>
          <a:bodyPr/>
          <a:lstStyle/>
          <a:p>
            <a:pPr>
              <a:buClr>
                <a:srgbClr val="FCB315"/>
              </a:buClr>
            </a:pPr>
            <a:r>
              <a:rPr lang="en-US" sz="2600" dirty="0"/>
              <a:t>Ratemaking</a:t>
            </a:r>
          </a:p>
          <a:p>
            <a:pPr>
              <a:buClr>
                <a:srgbClr val="FCB315"/>
              </a:buClr>
            </a:pPr>
            <a:r>
              <a:rPr lang="en-US" sz="2600" dirty="0"/>
              <a:t>Reserving</a:t>
            </a:r>
          </a:p>
          <a:p>
            <a:pPr>
              <a:buClr>
                <a:srgbClr val="FCB315"/>
              </a:buClr>
            </a:pPr>
            <a:r>
              <a:rPr lang="en-US" sz="2600" dirty="0"/>
              <a:t>Predictive modeling</a:t>
            </a:r>
          </a:p>
          <a:p>
            <a:pPr>
              <a:buClr>
                <a:srgbClr val="FCB315"/>
              </a:buClr>
            </a:pPr>
            <a:r>
              <a:rPr lang="en-US" sz="2600" dirty="0" smtClean="0"/>
              <a:t>Reinsurance</a:t>
            </a:r>
          </a:p>
          <a:p>
            <a:pPr>
              <a:buClr>
                <a:srgbClr val="FCB315"/>
              </a:buClr>
            </a:pPr>
            <a:r>
              <a:rPr lang="en-US" sz="2600" dirty="0" smtClean="0"/>
              <a:t>ERM</a:t>
            </a:r>
            <a:endParaRPr lang="en-US" sz="2600" dirty="0"/>
          </a:p>
          <a:p>
            <a:pPr>
              <a:lnSpc>
                <a:spcPct val="125000"/>
              </a:lnSpc>
            </a:pPr>
            <a:endParaRPr lang="en-US" sz="3600" dirty="0"/>
          </a:p>
        </p:txBody>
      </p:sp>
      <p:pic>
        <p:nvPicPr>
          <p:cNvPr id="25602" name="Picture 2" descr="2014 Brochure Cover"/>
          <p:cNvPicPr>
            <a:picLocks noChangeAspect="1" noChangeArrowheads="1"/>
          </p:cNvPicPr>
          <p:nvPr/>
        </p:nvPicPr>
        <p:blipFill>
          <a:blip r:embed="rId2" cstate="print"/>
          <a:srcRect/>
          <a:stretch>
            <a:fillRect/>
          </a:stretch>
        </p:blipFill>
        <p:spPr bwMode="auto">
          <a:xfrm>
            <a:off x="2407460" y="1531963"/>
            <a:ext cx="1561066" cy="2011680"/>
          </a:xfrm>
          <a:prstGeom prst="rect">
            <a:avLst/>
          </a:prstGeom>
          <a:noFill/>
        </p:spPr>
      </p:pic>
      <p:pic>
        <p:nvPicPr>
          <p:cNvPr id="25604" name="Picture 4" descr="Brochure Cover"/>
          <p:cNvPicPr>
            <a:picLocks noChangeAspect="1" noChangeArrowheads="1"/>
          </p:cNvPicPr>
          <p:nvPr/>
        </p:nvPicPr>
        <p:blipFill>
          <a:blip r:embed="rId3" cstate="print"/>
          <a:srcRect/>
          <a:stretch>
            <a:fillRect/>
          </a:stretch>
        </p:blipFill>
        <p:spPr bwMode="auto">
          <a:xfrm>
            <a:off x="524063" y="1542196"/>
            <a:ext cx="1559052" cy="2011680"/>
          </a:xfrm>
          <a:prstGeom prst="rect">
            <a:avLst/>
          </a:prstGeom>
          <a:noFill/>
        </p:spPr>
      </p:pic>
      <p:pic>
        <p:nvPicPr>
          <p:cNvPr id="25606" name="Picture 6" descr="In Focus Cover"/>
          <p:cNvPicPr>
            <a:picLocks noChangeAspect="1" noChangeArrowheads="1"/>
          </p:cNvPicPr>
          <p:nvPr/>
        </p:nvPicPr>
        <p:blipFill>
          <a:blip r:embed="rId4" cstate="print"/>
          <a:srcRect/>
          <a:stretch>
            <a:fillRect/>
          </a:stretch>
        </p:blipFill>
        <p:spPr bwMode="auto">
          <a:xfrm>
            <a:off x="2421103" y="3807725"/>
            <a:ext cx="1548994" cy="2011680"/>
          </a:xfrm>
          <a:prstGeom prst="rect">
            <a:avLst/>
          </a:prstGeom>
          <a:noFill/>
        </p:spPr>
      </p:pic>
      <p:pic>
        <p:nvPicPr>
          <p:cNvPr id="25608" name="Picture 8" descr="RPM Seminar Brochure Cover"/>
          <p:cNvPicPr>
            <a:picLocks noChangeAspect="1" noChangeArrowheads="1"/>
          </p:cNvPicPr>
          <p:nvPr/>
        </p:nvPicPr>
        <p:blipFill>
          <a:blip r:embed="rId5" cstate="print"/>
          <a:srcRect/>
          <a:stretch>
            <a:fillRect/>
          </a:stretch>
        </p:blipFill>
        <p:spPr bwMode="auto">
          <a:xfrm>
            <a:off x="518625" y="3814560"/>
            <a:ext cx="1555697" cy="2011680"/>
          </a:xfrm>
          <a:prstGeom prst="rect">
            <a:avLst/>
          </a:prstGeom>
          <a:noFill/>
        </p:spPr>
      </p:pic>
      <p:sp>
        <p:nvSpPr>
          <p:cNvPr id="5" name="Slide Number Placeholder 4"/>
          <p:cNvSpPr>
            <a:spLocks noGrp="1"/>
          </p:cNvSpPr>
          <p:nvPr>
            <p:ph type="sldNum" sz="quarter" idx="10"/>
          </p:nvPr>
        </p:nvSpPr>
        <p:spPr/>
        <p:txBody>
          <a:bodyPr/>
          <a:lstStyle/>
          <a:p>
            <a:pPr>
              <a:defRPr/>
            </a:pPr>
            <a:fld id="{32390B39-9BE4-43BF-BA3B-EA7BA872C74E}" type="slidenum">
              <a:rPr lang="en-US" smtClean="0"/>
              <a:pPr>
                <a:defRPr/>
              </a:pPr>
              <a:t>37</a:t>
            </a:fld>
            <a:endParaRPr lang="en-US" dirty="0"/>
          </a:p>
        </p:txBody>
      </p:sp>
    </p:spTree>
    <p:extLst>
      <p:ext uri="{BB962C8B-B14F-4D97-AF65-F5344CB8AC3E}">
        <p14:creationId xmlns:p14="http://schemas.microsoft.com/office/powerpoint/2010/main" val="1016342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chor="b" anchorCtr="0"/>
          <a:lstStyle/>
          <a:p>
            <a:r>
              <a:rPr lang="en-US" dirty="0" smtClean="0"/>
              <a:t>Ratemaking / Pricing</a:t>
            </a:r>
          </a:p>
        </p:txBody>
      </p:sp>
      <p:sp>
        <p:nvSpPr>
          <p:cNvPr id="30723" name="Content Placeholder 2"/>
          <p:cNvSpPr>
            <a:spLocks noGrp="1"/>
          </p:cNvSpPr>
          <p:nvPr>
            <p:ph idx="1"/>
          </p:nvPr>
        </p:nvSpPr>
        <p:spPr/>
        <p:txBody>
          <a:bodyPr/>
          <a:lstStyle/>
          <a:p>
            <a:pPr>
              <a:buClr>
                <a:schemeClr val="bg2"/>
              </a:buClr>
            </a:pPr>
            <a:r>
              <a:rPr lang="en-US" dirty="0" smtClean="0"/>
              <a:t>Are current rates meeting our objectives?</a:t>
            </a:r>
          </a:p>
          <a:p>
            <a:pPr>
              <a:buClr>
                <a:schemeClr val="bg2"/>
              </a:buClr>
            </a:pPr>
            <a:r>
              <a:rPr lang="en-US" dirty="0" smtClean="0"/>
              <a:t>Are some classes performing better or worse than others?</a:t>
            </a:r>
          </a:p>
          <a:p>
            <a:pPr>
              <a:buClr>
                <a:schemeClr val="bg2"/>
              </a:buClr>
            </a:pPr>
            <a:r>
              <a:rPr lang="en-US" dirty="0" smtClean="0"/>
              <a:t>How do driving patterns influence risk of loss?</a:t>
            </a:r>
          </a:p>
          <a:p>
            <a:pPr>
              <a:buClr>
                <a:schemeClr val="bg2"/>
              </a:buClr>
            </a:pPr>
            <a:r>
              <a:rPr lang="en-US" dirty="0" smtClean="0"/>
              <a:t>How does an insured’s loss experience influence its premium?</a:t>
            </a:r>
          </a:p>
          <a:p>
            <a:pPr>
              <a:buClr>
                <a:schemeClr val="bg2"/>
              </a:buClr>
            </a:pPr>
            <a:r>
              <a:rPr lang="en-US" dirty="0" smtClean="0"/>
              <a:t>How does price sensitivity enter into loss cost  projections?</a:t>
            </a:r>
          </a:p>
        </p:txBody>
      </p:sp>
      <p:sp>
        <p:nvSpPr>
          <p:cNvPr id="3" name="Slide Number Placeholder 2"/>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38</a:t>
            </a:fld>
            <a:endParaRPr lang="en-US" dirty="0">
              <a:solidFill>
                <a:srgbClr val="FFFFFF"/>
              </a:solidFill>
            </a:endParaRPr>
          </a:p>
        </p:txBody>
      </p:sp>
    </p:spTree>
    <p:extLst>
      <p:ext uri="{BB962C8B-B14F-4D97-AF65-F5344CB8AC3E}">
        <p14:creationId xmlns:p14="http://schemas.microsoft.com/office/powerpoint/2010/main" val="247647096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chor="b" anchorCtr="0"/>
          <a:lstStyle/>
          <a:p>
            <a:r>
              <a:rPr lang="en-US" dirty="0" smtClean="0"/>
              <a:t>Loss Reserving</a:t>
            </a:r>
          </a:p>
        </p:txBody>
      </p:sp>
      <p:sp>
        <p:nvSpPr>
          <p:cNvPr id="3" name="Content Placeholder 2"/>
          <p:cNvSpPr>
            <a:spLocks noGrp="1"/>
          </p:cNvSpPr>
          <p:nvPr>
            <p:ph idx="1"/>
          </p:nvPr>
        </p:nvSpPr>
        <p:spPr/>
        <p:txBody>
          <a:bodyPr/>
          <a:lstStyle/>
          <a:p>
            <a:pPr>
              <a:buClr>
                <a:schemeClr val="bg2"/>
              </a:buClr>
            </a:pPr>
            <a:r>
              <a:rPr lang="en-US" dirty="0" smtClean="0"/>
              <a:t>What is the company’s unpaid claim liability as of 12/31/14?</a:t>
            </a:r>
          </a:p>
          <a:p>
            <a:pPr lvl="1">
              <a:buClr>
                <a:schemeClr val="bg2"/>
              </a:buClr>
            </a:pPr>
            <a:r>
              <a:rPr lang="en-US" dirty="0" smtClean="0"/>
              <a:t>Best estimate, central estimate, key assumptions</a:t>
            </a:r>
          </a:p>
          <a:p>
            <a:pPr>
              <a:buClr>
                <a:schemeClr val="bg2"/>
              </a:buClr>
            </a:pPr>
            <a:r>
              <a:rPr lang="en-US" dirty="0" smtClean="0"/>
              <a:t>What is the probability distribution of unpaid claims as of 12/31/14?</a:t>
            </a:r>
          </a:p>
          <a:p>
            <a:pPr>
              <a:buClr>
                <a:schemeClr val="bg2"/>
              </a:buClr>
            </a:pPr>
            <a:r>
              <a:rPr lang="en-US" dirty="0" smtClean="0"/>
              <a:t>Role with Audit Committee for governance (management influence on amounts booked, independence of actuarial function)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39</a:t>
            </a:fld>
            <a:endParaRPr lang="en-US" dirty="0">
              <a:solidFill>
                <a:srgbClr val="FFFFFF"/>
              </a:solidFill>
            </a:endParaRPr>
          </a:p>
        </p:txBody>
      </p:sp>
    </p:spTree>
    <p:extLst>
      <p:ext uri="{BB962C8B-B14F-4D97-AF65-F5344CB8AC3E}">
        <p14:creationId xmlns:p14="http://schemas.microsoft.com/office/powerpoint/2010/main" val="26738873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US" b="1" dirty="0" smtClean="0">
                <a:latin typeface="Arial" charset="0"/>
                <a:cs typeface="Arial" charset="0"/>
              </a:rPr>
              <a:t>What is an Actuary?</a:t>
            </a:r>
          </a:p>
        </p:txBody>
      </p:sp>
      <p:sp>
        <p:nvSpPr>
          <p:cNvPr id="7171" name="Rectangle 3"/>
          <p:cNvSpPr>
            <a:spLocks noGrp="1" noChangeArrowheads="1"/>
          </p:cNvSpPr>
          <p:nvPr>
            <p:ph idx="1"/>
          </p:nvPr>
        </p:nvSpPr>
        <p:spPr>
          <a:xfrm>
            <a:off x="457200" y="1447800"/>
            <a:ext cx="7543800" cy="3048000"/>
          </a:xfrm>
        </p:spPr>
        <p:txBody>
          <a:bodyPr/>
          <a:lstStyle/>
          <a:p>
            <a:pPr>
              <a:spcBef>
                <a:spcPts val="75"/>
              </a:spcBef>
            </a:pPr>
            <a:r>
              <a:rPr lang="en-US" dirty="0" smtClean="0">
                <a:latin typeface="Arial" charset="0"/>
                <a:cs typeface="Arial" charset="0"/>
              </a:rPr>
              <a:t>A business professional who deals with the financial impact of risk and uncertainty</a:t>
            </a:r>
          </a:p>
          <a:p>
            <a:pPr>
              <a:spcBef>
                <a:spcPts val="75"/>
              </a:spcBef>
            </a:pPr>
            <a:r>
              <a:rPr lang="en-US" dirty="0" smtClean="0">
                <a:latin typeface="Arial" charset="0"/>
                <a:cs typeface="Arial" charset="0"/>
              </a:rPr>
              <a:t>Analyzes, manages and measures the financial implications of future risk</a:t>
            </a:r>
          </a:p>
          <a:p>
            <a:pPr>
              <a:spcBef>
                <a:spcPts val="75"/>
              </a:spcBef>
            </a:pPr>
            <a:r>
              <a:rPr lang="en-US" dirty="0" smtClean="0">
                <a:latin typeface="Arial" charset="0"/>
                <a:cs typeface="Arial" charset="0"/>
              </a:rPr>
              <a:t>Develops and validates models and communicate results to guide decision-making</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4</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chor="b" anchorCtr="0"/>
          <a:lstStyle/>
          <a:p>
            <a:r>
              <a:rPr lang="en-US" dirty="0" smtClean="0"/>
              <a:t>Capital Adequacy</a:t>
            </a:r>
          </a:p>
        </p:txBody>
      </p:sp>
      <p:sp>
        <p:nvSpPr>
          <p:cNvPr id="3" name="Content Placeholder 2"/>
          <p:cNvSpPr>
            <a:spLocks noGrp="1"/>
          </p:cNvSpPr>
          <p:nvPr>
            <p:ph idx="1"/>
          </p:nvPr>
        </p:nvSpPr>
        <p:spPr/>
        <p:txBody>
          <a:bodyPr/>
          <a:lstStyle/>
          <a:p>
            <a:pPr>
              <a:buClr>
                <a:schemeClr val="bg2"/>
              </a:buClr>
            </a:pPr>
            <a:r>
              <a:rPr lang="en-US" dirty="0" smtClean="0"/>
              <a:t>How adequate is company surplus to respond to adverse results (e.g., loss reserves higher than estimate)?</a:t>
            </a:r>
          </a:p>
          <a:p>
            <a:pPr>
              <a:buClr>
                <a:schemeClr val="bg2"/>
              </a:buClr>
            </a:pPr>
            <a:r>
              <a:rPr lang="en-US" dirty="0" smtClean="0"/>
              <a:t>How much capital is required to support different types of business?  </a:t>
            </a:r>
          </a:p>
          <a:p>
            <a:pPr>
              <a:buClr>
                <a:schemeClr val="bg2"/>
              </a:buClr>
            </a:pPr>
            <a:r>
              <a:rPr lang="en-US" dirty="0" smtClean="0"/>
              <a:t>How does portfolio diversification enter into economic capital requirements?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40</a:t>
            </a:fld>
            <a:endParaRPr lang="en-US" dirty="0">
              <a:solidFill>
                <a:srgbClr val="FFFFFF"/>
              </a:solidFill>
            </a:endParaRPr>
          </a:p>
        </p:txBody>
      </p:sp>
    </p:spTree>
    <p:extLst>
      <p:ext uri="{BB962C8B-B14F-4D97-AF65-F5344CB8AC3E}">
        <p14:creationId xmlns:p14="http://schemas.microsoft.com/office/powerpoint/2010/main" val="242693307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chor="b" anchorCtr="0"/>
          <a:lstStyle/>
          <a:p>
            <a:r>
              <a:rPr lang="en-US" dirty="0" smtClean="0"/>
              <a:t>Reinsurance</a:t>
            </a:r>
          </a:p>
        </p:txBody>
      </p:sp>
      <p:sp>
        <p:nvSpPr>
          <p:cNvPr id="3" name="Content Placeholder 2"/>
          <p:cNvSpPr>
            <a:spLocks noGrp="1"/>
          </p:cNvSpPr>
          <p:nvPr>
            <p:ph idx="1"/>
          </p:nvPr>
        </p:nvSpPr>
        <p:spPr/>
        <p:txBody>
          <a:bodyPr/>
          <a:lstStyle/>
          <a:p>
            <a:pPr>
              <a:buClr>
                <a:schemeClr val="bg2"/>
              </a:buClr>
            </a:pPr>
            <a:r>
              <a:rPr lang="en-US" dirty="0" smtClean="0">
                <a:solidFill>
                  <a:srgbClr val="005093"/>
                </a:solidFill>
              </a:rPr>
              <a:t>(Insurer) </a:t>
            </a:r>
            <a:r>
              <a:rPr lang="en-US" dirty="0" smtClean="0"/>
              <a:t>What are risk/reward trade-offs related to different reinsurance structures?</a:t>
            </a:r>
          </a:p>
          <a:p>
            <a:pPr>
              <a:buClr>
                <a:schemeClr val="bg2"/>
              </a:buClr>
            </a:pPr>
            <a:r>
              <a:rPr lang="en-US" dirty="0" smtClean="0">
                <a:solidFill>
                  <a:srgbClr val="005093"/>
                </a:solidFill>
              </a:rPr>
              <a:t>(Reinsurer) </a:t>
            </a:r>
            <a:r>
              <a:rPr lang="en-US" dirty="0" smtClean="0"/>
              <a:t>Pricing and reserving issues, but with much less data.</a:t>
            </a:r>
          </a:p>
          <a:p>
            <a:endParaRPr lang="en-US" dirty="0"/>
          </a:p>
        </p:txBody>
      </p:sp>
      <p:sp>
        <p:nvSpPr>
          <p:cNvPr id="4" name="Slide Number Placeholder 3"/>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41</a:t>
            </a:fld>
            <a:endParaRPr lang="en-US" dirty="0">
              <a:solidFill>
                <a:srgbClr val="FFFFFF"/>
              </a:solidFill>
            </a:endParaRPr>
          </a:p>
        </p:txBody>
      </p:sp>
    </p:spTree>
    <p:extLst>
      <p:ext uri="{BB962C8B-B14F-4D97-AF65-F5344CB8AC3E}">
        <p14:creationId xmlns:p14="http://schemas.microsoft.com/office/powerpoint/2010/main" val="286869709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chor="b" anchorCtr="0"/>
          <a:lstStyle/>
          <a:p>
            <a:r>
              <a:rPr lang="en-US" dirty="0" smtClean="0"/>
              <a:t>Enterprise Risk Management</a:t>
            </a:r>
          </a:p>
        </p:txBody>
      </p:sp>
      <p:sp>
        <p:nvSpPr>
          <p:cNvPr id="3" name="Content Placeholder 2"/>
          <p:cNvSpPr>
            <a:spLocks noGrp="1"/>
          </p:cNvSpPr>
          <p:nvPr>
            <p:ph idx="1"/>
          </p:nvPr>
        </p:nvSpPr>
        <p:spPr/>
        <p:txBody>
          <a:bodyPr/>
          <a:lstStyle/>
          <a:p>
            <a:pPr>
              <a:buClr>
                <a:schemeClr val="bg2"/>
              </a:buClr>
            </a:pPr>
            <a:r>
              <a:rPr lang="en-US" dirty="0" smtClean="0"/>
              <a:t>Enterprise-wide view of risk that allows insurers to identify, quantify, and manage risk on a more holistic basis</a:t>
            </a:r>
          </a:p>
          <a:p>
            <a:pPr>
              <a:buClr>
                <a:schemeClr val="bg2"/>
              </a:buClr>
            </a:pPr>
            <a:r>
              <a:rPr lang="en-US" dirty="0" smtClean="0"/>
              <a:t>Risk identification and related management and mitigation</a:t>
            </a:r>
          </a:p>
          <a:p>
            <a:pPr>
              <a:buClr>
                <a:schemeClr val="bg2"/>
              </a:buClr>
            </a:pPr>
            <a:r>
              <a:rPr lang="en-US" dirty="0" smtClean="0"/>
              <a:t>ERM integration into governance, strategy and decision-making</a:t>
            </a:r>
          </a:p>
          <a:p>
            <a:pPr>
              <a:buClr>
                <a:schemeClr val="bg2"/>
              </a:buClr>
            </a:pPr>
            <a:r>
              <a:rPr lang="en-US" dirty="0" smtClean="0"/>
              <a:t>Board and Audit Committee responsibilities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42</a:t>
            </a:fld>
            <a:endParaRPr lang="en-US" dirty="0">
              <a:solidFill>
                <a:srgbClr val="FFFFFF"/>
              </a:solidFill>
            </a:endParaRPr>
          </a:p>
        </p:txBody>
      </p:sp>
    </p:spTree>
    <p:extLst>
      <p:ext uri="{BB962C8B-B14F-4D97-AF65-F5344CB8AC3E}">
        <p14:creationId xmlns:p14="http://schemas.microsoft.com/office/powerpoint/2010/main" val="265656139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62" name="Rectangle 2"/>
          <p:cNvSpPr>
            <a:spLocks noGrp="1" noChangeArrowheads="1"/>
          </p:cNvSpPr>
          <p:nvPr>
            <p:ph type="title"/>
          </p:nvPr>
        </p:nvSpPr>
        <p:spPr>
          <a:xfrm>
            <a:off x="457200" y="228600"/>
            <a:ext cx="8486775" cy="1143000"/>
          </a:xfrm>
        </p:spPr>
        <p:txBody>
          <a:bodyPr anchor="b" anchorCtr="0"/>
          <a:lstStyle/>
          <a:p>
            <a:r>
              <a:rPr lang="en-US" dirty="0" smtClean="0"/>
              <a:t>Trends</a:t>
            </a:r>
            <a:endParaRPr lang="en-US" dirty="0"/>
          </a:p>
        </p:txBody>
      </p:sp>
      <p:sp>
        <p:nvSpPr>
          <p:cNvPr id="3164163" name="Rectangle 3"/>
          <p:cNvSpPr>
            <a:spLocks noGrp="1" noChangeArrowheads="1"/>
          </p:cNvSpPr>
          <p:nvPr>
            <p:ph type="body" idx="1"/>
          </p:nvPr>
        </p:nvSpPr>
        <p:spPr>
          <a:xfrm>
            <a:off x="443553" y="1571625"/>
            <a:ext cx="8477250" cy="4448175"/>
          </a:xfrm>
        </p:spPr>
        <p:txBody>
          <a:bodyPr/>
          <a:lstStyle/>
          <a:p>
            <a:pPr>
              <a:spcBef>
                <a:spcPts val="0"/>
              </a:spcBef>
              <a:buClr>
                <a:schemeClr val="bg2"/>
              </a:buClr>
            </a:pPr>
            <a:r>
              <a:rPr lang="en-US" dirty="0" smtClean="0"/>
              <a:t>Liability and property risks arise daily</a:t>
            </a:r>
          </a:p>
          <a:p>
            <a:pPr>
              <a:spcBef>
                <a:spcPts val="0"/>
              </a:spcBef>
              <a:buClr>
                <a:schemeClr val="bg2"/>
              </a:buClr>
            </a:pPr>
            <a:r>
              <a:rPr lang="en-US" dirty="0" smtClean="0"/>
              <a:t>Digitalization and “big data”</a:t>
            </a:r>
          </a:p>
          <a:p>
            <a:pPr>
              <a:spcBef>
                <a:spcPts val="0"/>
              </a:spcBef>
              <a:buClr>
                <a:schemeClr val="bg2"/>
              </a:buClr>
            </a:pPr>
            <a:r>
              <a:rPr lang="en-US" dirty="0" smtClean="0"/>
              <a:t>Increasingly sophisticated predictive models</a:t>
            </a:r>
          </a:p>
          <a:p>
            <a:pPr>
              <a:spcBef>
                <a:spcPts val="0"/>
              </a:spcBef>
              <a:buClr>
                <a:schemeClr val="bg2"/>
              </a:buClr>
            </a:pPr>
            <a:r>
              <a:rPr lang="en-US" dirty="0" smtClean="0"/>
              <a:t>Enterprise risk management, terrorism</a:t>
            </a:r>
          </a:p>
          <a:p>
            <a:pPr>
              <a:spcBef>
                <a:spcPts val="0"/>
              </a:spcBef>
              <a:buClr>
                <a:schemeClr val="bg2"/>
              </a:buClr>
            </a:pPr>
            <a:r>
              <a:rPr lang="en-US" dirty="0" smtClean="0"/>
              <a:t>Globalization, international businesses and risks, global instability</a:t>
            </a:r>
          </a:p>
          <a:p>
            <a:pPr>
              <a:spcBef>
                <a:spcPts val="0"/>
              </a:spcBef>
              <a:buClr>
                <a:schemeClr val="bg2"/>
              </a:buClr>
            </a:pPr>
            <a:r>
              <a:rPr lang="en-US" dirty="0" smtClean="0"/>
              <a:t>Climate change, volatility, crop insurance</a:t>
            </a:r>
          </a:p>
          <a:p>
            <a:pPr>
              <a:spcBef>
                <a:spcPts val="0"/>
              </a:spcBef>
              <a:buClr>
                <a:schemeClr val="bg2"/>
              </a:buClr>
            </a:pPr>
            <a:r>
              <a:rPr lang="en-US" dirty="0" smtClean="0"/>
              <a:t>Population shifts, hazard prone areas</a:t>
            </a:r>
          </a:p>
          <a:p>
            <a:pPr>
              <a:spcBef>
                <a:spcPts val="0"/>
              </a:spcBef>
              <a:buClr>
                <a:schemeClr val="bg2"/>
              </a:buClr>
            </a:pPr>
            <a:r>
              <a:rPr lang="en-US" dirty="0" smtClean="0"/>
              <a:t>Social media, automated vehicles, healthcare</a:t>
            </a:r>
          </a:p>
          <a:p>
            <a:pPr>
              <a:spcBef>
                <a:spcPts val="0"/>
              </a:spcBef>
              <a:buClr>
                <a:schemeClr val="bg2"/>
              </a:buClr>
            </a:pPr>
            <a:r>
              <a:rPr lang="en-US" dirty="0" smtClean="0"/>
              <a:t>Unmanned commercial aircraft, cyber liability, the aging population</a:t>
            </a:r>
            <a:endParaRPr lang="en-US" b="1" i="1" dirty="0" smtClean="0">
              <a:solidFill>
                <a:schemeClr val="accent4"/>
              </a:solidFill>
            </a:endParaRPr>
          </a:p>
        </p:txBody>
      </p:sp>
      <p:sp>
        <p:nvSpPr>
          <p:cNvPr id="3" name="Slide Number Placeholder 2"/>
          <p:cNvSpPr>
            <a:spLocks noGrp="1"/>
          </p:cNvSpPr>
          <p:nvPr>
            <p:ph type="sldNum" sz="quarter" idx="10"/>
          </p:nvPr>
        </p:nvSpPr>
        <p:spPr/>
        <p:txBody>
          <a:bodyPr/>
          <a:lstStyle/>
          <a:p>
            <a:pPr>
              <a:defRPr/>
            </a:pPr>
            <a:fld id="{A829C8AA-6FAF-4405-8FFD-46F128582588}" type="slidenum">
              <a:rPr lang="en-US" smtClean="0">
                <a:solidFill>
                  <a:srgbClr val="FFFFFF"/>
                </a:solidFill>
              </a:rPr>
              <a:pPr>
                <a:defRPr/>
              </a:pPr>
              <a:t>43</a:t>
            </a:fld>
            <a:endParaRPr lang="en-US" dirty="0">
              <a:solidFill>
                <a:srgbClr val="FFFFFF"/>
              </a:solidFill>
            </a:endParaRPr>
          </a:p>
        </p:txBody>
      </p:sp>
    </p:spTree>
    <p:extLst>
      <p:ext uri="{BB962C8B-B14F-4D97-AF65-F5344CB8AC3E}">
        <p14:creationId xmlns:p14="http://schemas.microsoft.com/office/powerpoint/2010/main" val="181142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2140" name="Line 28"/>
          <p:cNvSpPr>
            <a:spLocks noChangeShapeType="1"/>
          </p:cNvSpPr>
          <p:nvPr/>
        </p:nvSpPr>
        <p:spPr bwMode="auto">
          <a:xfrm flipV="1">
            <a:off x="2928938" y="2198688"/>
            <a:ext cx="3319462" cy="3321050"/>
          </a:xfrm>
          <a:prstGeom prst="line">
            <a:avLst/>
          </a:prstGeom>
          <a:noFill/>
          <a:ln w="38100">
            <a:solidFill>
              <a:srgbClr val="96969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162139" name="Line 27"/>
          <p:cNvSpPr>
            <a:spLocks noChangeShapeType="1"/>
          </p:cNvSpPr>
          <p:nvPr/>
        </p:nvSpPr>
        <p:spPr bwMode="auto">
          <a:xfrm>
            <a:off x="2841625" y="2254250"/>
            <a:ext cx="3254375" cy="3265488"/>
          </a:xfrm>
          <a:prstGeom prst="line">
            <a:avLst/>
          </a:prstGeom>
          <a:noFill/>
          <a:ln w="38100">
            <a:solidFill>
              <a:srgbClr val="96969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162114" name="Rectangle 2"/>
          <p:cNvSpPr>
            <a:spLocks noGrp="1" noChangeArrowheads="1"/>
          </p:cNvSpPr>
          <p:nvPr>
            <p:ph type="title"/>
          </p:nvPr>
        </p:nvSpPr>
        <p:spPr/>
        <p:txBody>
          <a:bodyPr anchor="b" anchorCtr="0"/>
          <a:lstStyle/>
          <a:p>
            <a:r>
              <a:rPr lang="en-US" dirty="0"/>
              <a:t>Many </a:t>
            </a:r>
            <a:r>
              <a:rPr lang="en-US" dirty="0" smtClean="0"/>
              <a:t>Paths </a:t>
            </a:r>
            <a:r>
              <a:rPr lang="en-US" dirty="0"/>
              <a:t>to </a:t>
            </a:r>
            <a:r>
              <a:rPr lang="en-US" dirty="0" smtClean="0"/>
              <a:t>Success</a:t>
            </a:r>
            <a:endParaRPr lang="en-US" dirty="0"/>
          </a:p>
        </p:txBody>
      </p:sp>
      <p:sp>
        <p:nvSpPr>
          <p:cNvPr id="3162121" name="Text Box 9"/>
          <p:cNvSpPr txBox="1">
            <a:spLocks noChangeArrowheads="1"/>
          </p:cNvSpPr>
          <p:nvPr/>
        </p:nvSpPr>
        <p:spPr bwMode="auto">
          <a:xfrm>
            <a:off x="914400" y="1971675"/>
            <a:ext cx="1958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i="1" dirty="0">
                <a:solidFill>
                  <a:schemeClr val="tx1"/>
                </a:solidFill>
                <a:latin typeface="+mj-lt"/>
              </a:rPr>
              <a:t>people oriented</a:t>
            </a:r>
          </a:p>
        </p:txBody>
      </p:sp>
      <p:sp>
        <p:nvSpPr>
          <p:cNvPr id="3162122" name="Text Box 10"/>
          <p:cNvSpPr txBox="1">
            <a:spLocks noChangeArrowheads="1"/>
          </p:cNvSpPr>
          <p:nvPr/>
        </p:nvSpPr>
        <p:spPr bwMode="auto">
          <a:xfrm>
            <a:off x="5834063" y="5611858"/>
            <a:ext cx="19589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i="1" dirty="0">
                <a:solidFill>
                  <a:schemeClr val="tx1"/>
                </a:solidFill>
                <a:latin typeface="+mj-lt"/>
              </a:rPr>
              <a:t>data intensive</a:t>
            </a:r>
          </a:p>
        </p:txBody>
      </p:sp>
      <p:sp>
        <p:nvSpPr>
          <p:cNvPr id="3162123" name="Text Box 11"/>
          <p:cNvSpPr txBox="1">
            <a:spLocks noChangeArrowheads="1"/>
          </p:cNvSpPr>
          <p:nvPr/>
        </p:nvSpPr>
        <p:spPr bwMode="auto">
          <a:xfrm>
            <a:off x="1012825" y="5604868"/>
            <a:ext cx="223534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200" i="1" dirty="0">
                <a:solidFill>
                  <a:schemeClr val="tx1"/>
                </a:solidFill>
                <a:latin typeface="+mj-lt"/>
              </a:rPr>
              <a:t>travel </a:t>
            </a:r>
            <a:r>
              <a:rPr lang="en-US" sz="2200" i="1" dirty="0" smtClean="0">
                <a:solidFill>
                  <a:schemeClr val="tx1"/>
                </a:solidFill>
                <a:latin typeface="+mj-lt"/>
              </a:rPr>
              <a:t>and </a:t>
            </a:r>
            <a:r>
              <a:rPr lang="en-US" sz="2200" i="1" dirty="0">
                <a:solidFill>
                  <a:schemeClr val="tx1"/>
                </a:solidFill>
                <a:latin typeface="+mj-lt"/>
              </a:rPr>
              <a:t>variety</a:t>
            </a:r>
          </a:p>
        </p:txBody>
      </p:sp>
      <p:sp>
        <p:nvSpPr>
          <p:cNvPr id="3162124" name="Text Box 12"/>
          <p:cNvSpPr txBox="1">
            <a:spLocks noChangeArrowheads="1"/>
          </p:cNvSpPr>
          <p:nvPr/>
        </p:nvSpPr>
        <p:spPr bwMode="auto">
          <a:xfrm>
            <a:off x="6291263" y="1916113"/>
            <a:ext cx="21157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200" i="1" dirty="0">
                <a:solidFill>
                  <a:schemeClr val="tx1"/>
                </a:solidFill>
                <a:latin typeface="+mj-lt"/>
              </a:rPr>
              <a:t>stable schedule</a:t>
            </a:r>
          </a:p>
        </p:txBody>
      </p:sp>
      <p:sp>
        <p:nvSpPr>
          <p:cNvPr id="3162129" name="Rectangle 17"/>
          <p:cNvSpPr>
            <a:spLocks noChangeArrowheads="1"/>
          </p:cNvSpPr>
          <p:nvPr/>
        </p:nvSpPr>
        <p:spPr bwMode="auto">
          <a:xfrm>
            <a:off x="7448550" y="3973513"/>
            <a:ext cx="1076325" cy="588962"/>
          </a:xfrm>
          <a:prstGeom prst="rect">
            <a:avLst/>
          </a:prstGeom>
          <a:solidFill>
            <a:schemeClr val="bg2">
              <a:lumMod val="50000"/>
            </a:schemeClr>
          </a:solidFill>
          <a:ln>
            <a:noFill/>
          </a:ln>
          <a:effectLst/>
          <a:extLst/>
        </p:spPr>
        <p:txBody>
          <a:bodyPr wrap="none" anchor="ctr"/>
          <a:lstStyle/>
          <a:p>
            <a:pPr algn="ctr"/>
            <a:r>
              <a:rPr lang="en-US" sz="1800" dirty="0">
                <a:solidFill>
                  <a:schemeClr val="bg1"/>
                </a:solidFill>
                <a:latin typeface="+mj-lt"/>
              </a:rPr>
              <a:t>service</a:t>
            </a:r>
          </a:p>
          <a:p>
            <a:pPr algn="ctr"/>
            <a:r>
              <a:rPr lang="en-US" sz="1800" dirty="0">
                <a:solidFill>
                  <a:schemeClr val="bg1"/>
                </a:solidFill>
                <a:latin typeface="+mj-lt"/>
              </a:rPr>
              <a:t>agency</a:t>
            </a:r>
          </a:p>
        </p:txBody>
      </p:sp>
      <p:sp>
        <p:nvSpPr>
          <p:cNvPr id="3162130" name="Rectangle 18"/>
          <p:cNvSpPr>
            <a:spLocks noChangeArrowheads="1"/>
          </p:cNvSpPr>
          <p:nvPr/>
        </p:nvSpPr>
        <p:spPr bwMode="auto">
          <a:xfrm>
            <a:off x="1625600" y="3649663"/>
            <a:ext cx="1131888" cy="642937"/>
          </a:xfrm>
          <a:prstGeom prst="rect">
            <a:avLst/>
          </a:prstGeom>
          <a:solidFill>
            <a:schemeClr val="accent2"/>
          </a:solidFill>
          <a:ln>
            <a:noFill/>
          </a:ln>
          <a:effectLst/>
          <a:extLst/>
        </p:spPr>
        <p:txBody>
          <a:bodyPr wrap="none" anchor="ctr"/>
          <a:lstStyle/>
          <a:p>
            <a:pPr algn="ctr"/>
            <a:r>
              <a:rPr lang="en-US" sz="1800">
                <a:latin typeface="+mj-lt"/>
              </a:rPr>
              <a:t>broking</a:t>
            </a:r>
          </a:p>
        </p:txBody>
      </p:sp>
      <p:sp>
        <p:nvSpPr>
          <p:cNvPr id="3162131" name="Rectangle 19"/>
          <p:cNvSpPr>
            <a:spLocks noChangeArrowheads="1"/>
          </p:cNvSpPr>
          <p:nvPr/>
        </p:nvSpPr>
        <p:spPr bwMode="auto">
          <a:xfrm>
            <a:off x="4432300" y="4632325"/>
            <a:ext cx="1217613" cy="642938"/>
          </a:xfrm>
          <a:prstGeom prst="rect">
            <a:avLst/>
          </a:prstGeom>
          <a:solidFill>
            <a:schemeClr val="tx2"/>
          </a:solidFill>
          <a:ln>
            <a:noFill/>
          </a:ln>
          <a:effectLst/>
          <a:extLst/>
        </p:spPr>
        <p:txBody>
          <a:bodyPr wrap="none" anchor="ctr"/>
          <a:lstStyle/>
          <a:p>
            <a:pPr algn="ctr"/>
            <a:r>
              <a:rPr lang="en-US" sz="1800">
                <a:solidFill>
                  <a:schemeClr val="bg1"/>
                </a:solidFill>
                <a:latin typeface="+mj-lt"/>
              </a:rPr>
              <a:t>banking/</a:t>
            </a:r>
          </a:p>
          <a:p>
            <a:pPr algn="ctr"/>
            <a:r>
              <a:rPr lang="en-US" sz="1800">
                <a:solidFill>
                  <a:schemeClr val="bg1"/>
                </a:solidFill>
                <a:latin typeface="+mj-lt"/>
              </a:rPr>
              <a:t>investment</a:t>
            </a:r>
          </a:p>
        </p:txBody>
      </p:sp>
      <p:sp>
        <p:nvSpPr>
          <p:cNvPr id="3162132" name="Rectangle 20"/>
          <p:cNvSpPr>
            <a:spLocks noChangeArrowheads="1"/>
          </p:cNvSpPr>
          <p:nvPr/>
        </p:nvSpPr>
        <p:spPr bwMode="auto">
          <a:xfrm>
            <a:off x="5006975" y="1782763"/>
            <a:ext cx="1131888" cy="479425"/>
          </a:xfrm>
          <a:prstGeom prst="rect">
            <a:avLst/>
          </a:prstGeom>
          <a:solidFill>
            <a:schemeClr val="accent5"/>
          </a:solidFill>
          <a:ln>
            <a:noFill/>
          </a:ln>
          <a:effectLst/>
          <a:extLst/>
        </p:spPr>
        <p:txBody>
          <a:bodyPr wrap="none" anchor="ctr"/>
          <a:lstStyle/>
          <a:p>
            <a:pPr algn="ctr"/>
            <a:r>
              <a:rPr lang="en-US" sz="1800" dirty="0">
                <a:solidFill>
                  <a:schemeClr val="tx1"/>
                </a:solidFill>
                <a:latin typeface="+mj-lt"/>
              </a:rPr>
              <a:t>regulator</a:t>
            </a:r>
          </a:p>
        </p:txBody>
      </p:sp>
      <p:sp>
        <p:nvSpPr>
          <p:cNvPr id="3162133" name="Rectangle 21"/>
          <p:cNvSpPr>
            <a:spLocks noChangeArrowheads="1"/>
          </p:cNvSpPr>
          <p:nvPr/>
        </p:nvSpPr>
        <p:spPr bwMode="auto">
          <a:xfrm>
            <a:off x="5451475" y="3775075"/>
            <a:ext cx="1230313" cy="642938"/>
          </a:xfrm>
          <a:prstGeom prst="rect">
            <a:avLst/>
          </a:prstGeom>
          <a:solidFill>
            <a:schemeClr val="accent1"/>
          </a:solidFill>
          <a:ln>
            <a:noFill/>
          </a:ln>
          <a:effectLst/>
          <a:extLst/>
        </p:spPr>
        <p:txBody>
          <a:bodyPr wrap="none" anchor="ctr"/>
          <a:lstStyle/>
          <a:p>
            <a:pPr algn="ctr"/>
            <a:r>
              <a:rPr lang="en-US" sz="1800">
                <a:solidFill>
                  <a:schemeClr val="bg1"/>
                </a:solidFill>
                <a:latin typeface="+mj-lt"/>
              </a:rPr>
              <a:t>insurance</a:t>
            </a:r>
          </a:p>
          <a:p>
            <a:pPr algn="ctr"/>
            <a:r>
              <a:rPr lang="en-US" sz="1800">
                <a:solidFill>
                  <a:schemeClr val="bg1"/>
                </a:solidFill>
                <a:latin typeface="+mj-lt"/>
              </a:rPr>
              <a:t>ratemaking</a:t>
            </a:r>
          </a:p>
        </p:txBody>
      </p:sp>
      <p:sp>
        <p:nvSpPr>
          <p:cNvPr id="3162135" name="Rectangle 23"/>
          <p:cNvSpPr>
            <a:spLocks noChangeArrowheads="1"/>
          </p:cNvSpPr>
          <p:nvPr/>
        </p:nvSpPr>
        <p:spPr bwMode="auto">
          <a:xfrm>
            <a:off x="5818188" y="2597150"/>
            <a:ext cx="1338262" cy="642938"/>
          </a:xfrm>
          <a:prstGeom prst="rect">
            <a:avLst/>
          </a:prstGeom>
          <a:solidFill>
            <a:schemeClr val="accent3"/>
          </a:solidFill>
          <a:ln>
            <a:noFill/>
          </a:ln>
          <a:effectLst/>
          <a:extLst/>
        </p:spPr>
        <p:txBody>
          <a:bodyPr wrap="none" anchor="ctr"/>
          <a:lstStyle/>
          <a:p>
            <a:pPr algn="ctr"/>
            <a:r>
              <a:rPr lang="en-US" sz="1800">
                <a:solidFill>
                  <a:schemeClr val="bg1"/>
                </a:solidFill>
                <a:latin typeface="+mj-lt"/>
              </a:rPr>
              <a:t>reinsurance</a:t>
            </a:r>
          </a:p>
          <a:p>
            <a:pPr algn="ctr"/>
            <a:r>
              <a:rPr lang="en-US" sz="1800">
                <a:solidFill>
                  <a:schemeClr val="bg1"/>
                </a:solidFill>
                <a:latin typeface="+mj-lt"/>
              </a:rPr>
              <a:t>reserving</a:t>
            </a:r>
          </a:p>
        </p:txBody>
      </p:sp>
      <p:sp>
        <p:nvSpPr>
          <p:cNvPr id="3162136" name="Rectangle 24"/>
          <p:cNvSpPr>
            <a:spLocks noChangeArrowheads="1"/>
          </p:cNvSpPr>
          <p:nvPr/>
        </p:nvSpPr>
        <p:spPr bwMode="auto">
          <a:xfrm>
            <a:off x="2301875" y="4341813"/>
            <a:ext cx="1131888" cy="642937"/>
          </a:xfrm>
          <a:prstGeom prst="rect">
            <a:avLst/>
          </a:prstGeom>
          <a:solidFill>
            <a:schemeClr val="accent5"/>
          </a:solidFill>
          <a:ln>
            <a:noFill/>
          </a:ln>
          <a:effectLst/>
          <a:extLst/>
        </p:spPr>
        <p:txBody>
          <a:bodyPr wrap="none" anchor="ctr"/>
          <a:lstStyle/>
          <a:p>
            <a:pPr algn="ctr"/>
            <a:r>
              <a:rPr lang="en-US" sz="1800" dirty="0">
                <a:solidFill>
                  <a:schemeClr val="tx1"/>
                </a:solidFill>
                <a:latin typeface="+mj-lt"/>
              </a:rPr>
              <a:t>consulting</a:t>
            </a:r>
          </a:p>
        </p:txBody>
      </p:sp>
      <p:sp>
        <p:nvSpPr>
          <p:cNvPr id="3162137" name="Rectangle 25"/>
          <p:cNvSpPr>
            <a:spLocks noChangeArrowheads="1"/>
          </p:cNvSpPr>
          <p:nvPr/>
        </p:nvSpPr>
        <p:spPr bwMode="auto">
          <a:xfrm>
            <a:off x="3965575" y="3141663"/>
            <a:ext cx="1131888" cy="642937"/>
          </a:xfrm>
          <a:prstGeom prst="rect">
            <a:avLst/>
          </a:prstGeom>
          <a:solidFill>
            <a:schemeClr val="tx2"/>
          </a:solidFill>
          <a:ln>
            <a:noFill/>
          </a:ln>
          <a:effectLst/>
          <a:extLst/>
        </p:spPr>
        <p:txBody>
          <a:bodyPr wrap="none" anchor="ctr"/>
          <a:lstStyle/>
          <a:p>
            <a:pPr algn="ctr"/>
            <a:r>
              <a:rPr lang="en-US" sz="1800">
                <a:solidFill>
                  <a:schemeClr val="bg1"/>
                </a:solidFill>
                <a:latin typeface="+mj-lt"/>
              </a:rPr>
              <a:t>ERM</a:t>
            </a:r>
          </a:p>
        </p:txBody>
      </p:sp>
      <p:sp>
        <p:nvSpPr>
          <p:cNvPr id="3162138" name="Rectangle 26"/>
          <p:cNvSpPr>
            <a:spLocks noChangeArrowheads="1"/>
          </p:cNvSpPr>
          <p:nvPr/>
        </p:nvSpPr>
        <p:spPr bwMode="auto">
          <a:xfrm>
            <a:off x="3484563" y="3863975"/>
            <a:ext cx="1360487" cy="642938"/>
          </a:xfrm>
          <a:prstGeom prst="rect">
            <a:avLst/>
          </a:prstGeom>
          <a:solidFill>
            <a:schemeClr val="accent3"/>
          </a:solidFill>
          <a:ln>
            <a:noFill/>
          </a:ln>
          <a:effectLst/>
          <a:extLst/>
        </p:spPr>
        <p:txBody>
          <a:bodyPr wrap="none" anchor="ctr"/>
          <a:lstStyle/>
          <a:p>
            <a:pPr algn="ctr"/>
            <a:r>
              <a:rPr lang="en-US" sz="1800" dirty="0">
                <a:solidFill>
                  <a:schemeClr val="bg1"/>
                </a:solidFill>
                <a:latin typeface="+mj-lt"/>
              </a:rPr>
              <a:t>reinsurance</a:t>
            </a:r>
          </a:p>
          <a:p>
            <a:pPr algn="ctr"/>
            <a:r>
              <a:rPr lang="en-US" sz="1800" dirty="0">
                <a:solidFill>
                  <a:schemeClr val="bg1"/>
                </a:solidFill>
                <a:latin typeface="+mj-lt"/>
              </a:rPr>
              <a:t>pricing</a:t>
            </a:r>
          </a:p>
        </p:txBody>
      </p:sp>
      <p:sp>
        <p:nvSpPr>
          <p:cNvPr id="3162141" name="Rectangle 29"/>
          <p:cNvSpPr>
            <a:spLocks noChangeArrowheads="1"/>
          </p:cNvSpPr>
          <p:nvPr/>
        </p:nvSpPr>
        <p:spPr bwMode="auto">
          <a:xfrm>
            <a:off x="2330450" y="2579688"/>
            <a:ext cx="1447800" cy="642937"/>
          </a:xfrm>
          <a:prstGeom prst="rect">
            <a:avLst/>
          </a:prstGeom>
          <a:solidFill>
            <a:schemeClr val="tx2"/>
          </a:solidFill>
          <a:ln>
            <a:noFill/>
          </a:ln>
          <a:effectLst/>
          <a:extLst/>
        </p:spPr>
        <p:txBody>
          <a:bodyPr wrap="none" anchor="ctr"/>
          <a:lstStyle/>
          <a:p>
            <a:pPr algn="ctr"/>
            <a:r>
              <a:rPr lang="en-US" sz="1800">
                <a:solidFill>
                  <a:schemeClr val="bg1"/>
                </a:solidFill>
                <a:latin typeface="+mj-lt"/>
              </a:rPr>
              <a:t>management</a:t>
            </a:r>
          </a:p>
        </p:txBody>
      </p:sp>
      <p:sp>
        <p:nvSpPr>
          <p:cNvPr id="3162134" name="Rectangle 22"/>
          <p:cNvSpPr>
            <a:spLocks noChangeArrowheads="1"/>
          </p:cNvSpPr>
          <p:nvPr/>
        </p:nvSpPr>
        <p:spPr bwMode="auto">
          <a:xfrm>
            <a:off x="6738938" y="3290888"/>
            <a:ext cx="1131887" cy="642937"/>
          </a:xfrm>
          <a:prstGeom prst="rect">
            <a:avLst/>
          </a:prstGeom>
          <a:solidFill>
            <a:schemeClr val="accent1"/>
          </a:solidFill>
          <a:ln>
            <a:noFill/>
          </a:ln>
          <a:effectLst/>
          <a:extLst/>
        </p:spPr>
        <p:txBody>
          <a:bodyPr wrap="none" anchor="ctr"/>
          <a:lstStyle/>
          <a:p>
            <a:pPr algn="ctr"/>
            <a:r>
              <a:rPr lang="en-US" sz="1800">
                <a:solidFill>
                  <a:schemeClr val="bg1"/>
                </a:solidFill>
                <a:latin typeface="+mj-lt"/>
              </a:rPr>
              <a:t>insurance</a:t>
            </a:r>
          </a:p>
          <a:p>
            <a:pPr algn="ctr"/>
            <a:r>
              <a:rPr lang="en-US" sz="1800">
                <a:solidFill>
                  <a:schemeClr val="bg1"/>
                </a:solidFill>
                <a:latin typeface="+mj-lt"/>
              </a:rPr>
              <a:t>reserving</a:t>
            </a:r>
          </a:p>
        </p:txBody>
      </p:sp>
      <p:sp>
        <p:nvSpPr>
          <p:cNvPr id="3162142" name="Rectangle 30"/>
          <p:cNvSpPr>
            <a:spLocks noChangeArrowheads="1"/>
          </p:cNvSpPr>
          <p:nvPr/>
        </p:nvSpPr>
        <p:spPr bwMode="auto">
          <a:xfrm>
            <a:off x="3724275" y="1574800"/>
            <a:ext cx="1131888" cy="403225"/>
          </a:xfrm>
          <a:prstGeom prst="rect">
            <a:avLst/>
          </a:prstGeom>
          <a:solidFill>
            <a:schemeClr val="bg1">
              <a:lumMod val="75000"/>
            </a:schemeClr>
          </a:solidFill>
          <a:ln>
            <a:noFill/>
          </a:ln>
          <a:effectLst/>
          <a:extLst/>
        </p:spPr>
        <p:txBody>
          <a:bodyPr wrap="none" anchor="ctr"/>
          <a:lstStyle/>
          <a:p>
            <a:pPr algn="ctr"/>
            <a:r>
              <a:rPr lang="en-US" sz="1800" dirty="0">
                <a:solidFill>
                  <a:schemeClr val="tx1"/>
                </a:solidFill>
                <a:latin typeface="+mj-lt"/>
              </a:rPr>
              <a:t>academic</a:t>
            </a:r>
          </a:p>
        </p:txBody>
      </p:sp>
      <p:sp>
        <p:nvSpPr>
          <p:cNvPr id="2" name="Slide Number Placeholder 1"/>
          <p:cNvSpPr>
            <a:spLocks noGrp="1"/>
          </p:cNvSpPr>
          <p:nvPr>
            <p:ph type="sldNum" sz="quarter" idx="10"/>
          </p:nvPr>
        </p:nvSpPr>
        <p:spPr/>
        <p:txBody>
          <a:bodyPr/>
          <a:lstStyle/>
          <a:p>
            <a:pPr>
              <a:defRPr/>
            </a:pPr>
            <a:fld id="{9D14722E-6F8B-4A9A-9A2E-826E40C12DF7}" type="slidenum">
              <a:rPr lang="en-US" smtClean="0">
                <a:solidFill>
                  <a:srgbClr val="FFFFFF"/>
                </a:solidFill>
              </a:rPr>
              <a:pPr>
                <a:defRPr/>
              </a:pPr>
              <a:t>44</a:t>
            </a:fld>
            <a:endParaRPr lang="en-US" dirty="0">
              <a:solidFill>
                <a:srgbClr val="FFFFFF"/>
              </a:solidFill>
            </a:endParaRPr>
          </a:p>
        </p:txBody>
      </p:sp>
    </p:spTree>
    <p:extLst>
      <p:ext uri="{BB962C8B-B14F-4D97-AF65-F5344CB8AC3E}">
        <p14:creationId xmlns:p14="http://schemas.microsoft.com/office/powerpoint/2010/main" val="97726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304800"/>
            <a:ext cx="8486775" cy="1143000"/>
          </a:xfrm>
        </p:spPr>
        <p:txBody>
          <a:bodyPr/>
          <a:lstStyle/>
          <a:p>
            <a:pPr eaLnBrk="1" hangingPunct="1"/>
            <a:r>
              <a:rPr lang="en-US" b="1" dirty="0" smtClean="0">
                <a:latin typeface="Arial" charset="0"/>
                <a:cs typeface="Arial" charset="0"/>
              </a:rPr>
              <a:t>Outline</a:t>
            </a:r>
          </a:p>
        </p:txBody>
      </p:sp>
      <p:sp>
        <p:nvSpPr>
          <p:cNvPr id="6147" name="Rectangle 3"/>
          <p:cNvSpPr>
            <a:spLocks noGrp="1" noChangeArrowheads="1"/>
          </p:cNvSpPr>
          <p:nvPr>
            <p:ph idx="1"/>
          </p:nvPr>
        </p:nvSpPr>
        <p:spPr>
          <a:xfrm>
            <a:off x="457200" y="1524000"/>
            <a:ext cx="8077200" cy="3810000"/>
          </a:xfrm>
        </p:spPr>
        <p:txBody>
          <a:bodyPr/>
          <a:lstStyle/>
          <a:p>
            <a:pPr>
              <a:spcBef>
                <a:spcPts val="75"/>
              </a:spcBef>
            </a:pPr>
            <a:r>
              <a:rPr lang="en-US" dirty="0" smtClean="0">
                <a:solidFill>
                  <a:srgbClr val="5C5D60"/>
                </a:solidFill>
                <a:latin typeface="Arial" charset="0"/>
                <a:cs typeface="Arial" charset="0"/>
              </a:rPr>
              <a:t>What is an Actuary? </a:t>
            </a:r>
          </a:p>
          <a:p>
            <a:pPr>
              <a:spcBef>
                <a:spcPts val="75"/>
              </a:spcBef>
            </a:pPr>
            <a:r>
              <a:rPr lang="en-US" dirty="0" smtClean="0">
                <a:solidFill>
                  <a:srgbClr val="5C5D60"/>
                </a:solidFill>
                <a:latin typeface="Arial" charset="0"/>
                <a:cs typeface="Arial" charset="0"/>
              </a:rPr>
              <a:t>Why be an Actuary?</a:t>
            </a:r>
          </a:p>
          <a:p>
            <a:pPr>
              <a:spcBef>
                <a:spcPts val="75"/>
              </a:spcBef>
            </a:pPr>
            <a:r>
              <a:rPr lang="en-US" dirty="0" smtClean="0">
                <a:solidFill>
                  <a:srgbClr val="5C5D60"/>
                </a:solidFill>
                <a:latin typeface="Arial" charset="0"/>
                <a:cs typeface="Arial" charset="0"/>
              </a:rPr>
              <a:t>What skills are needed to be an Actuary?</a:t>
            </a:r>
          </a:p>
          <a:p>
            <a:pPr>
              <a:spcBef>
                <a:spcPts val="75"/>
              </a:spcBef>
            </a:pPr>
            <a:r>
              <a:rPr lang="en-US" dirty="0">
                <a:solidFill>
                  <a:srgbClr val="5C5D60"/>
                </a:solidFill>
                <a:latin typeface="Arial" charset="0"/>
                <a:cs typeface="Arial" charset="0"/>
              </a:rPr>
              <a:t>What is the difference – CAS and SOA?</a:t>
            </a:r>
          </a:p>
          <a:p>
            <a:pPr>
              <a:spcBef>
                <a:spcPts val="75"/>
              </a:spcBef>
            </a:pPr>
            <a:r>
              <a:rPr lang="en-US" dirty="0" smtClean="0">
                <a:solidFill>
                  <a:srgbClr val="5C5D60"/>
                </a:solidFill>
                <a:latin typeface="Arial" charset="0"/>
                <a:cs typeface="Arial" charset="0"/>
              </a:rPr>
              <a:t>How do you become an Actuary?</a:t>
            </a:r>
          </a:p>
          <a:p>
            <a:pPr>
              <a:spcBef>
                <a:spcPts val="75"/>
              </a:spcBef>
            </a:pPr>
            <a:r>
              <a:rPr lang="en-US" dirty="0" smtClean="0">
                <a:solidFill>
                  <a:srgbClr val="5C5D60"/>
                </a:solidFill>
                <a:latin typeface="Arial" charset="0"/>
                <a:cs typeface="Arial" charset="0"/>
              </a:rPr>
              <a:t>What do Property/Casualty Actuaries do?</a:t>
            </a:r>
          </a:p>
          <a:p>
            <a:pPr>
              <a:spcBef>
                <a:spcPts val="75"/>
              </a:spcBef>
            </a:pPr>
            <a:r>
              <a:rPr lang="en-US" dirty="0" smtClean="0">
                <a:solidFill>
                  <a:srgbClr val="001C1D"/>
                </a:solidFill>
                <a:latin typeface="Arial" charset="0"/>
                <a:cs typeface="Arial" charset="0"/>
              </a:rPr>
              <a:t>How can I find out more?</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45</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7013"/>
            <a:ext cx="8486775" cy="1143000"/>
          </a:xfrm>
        </p:spPr>
        <p:txBody>
          <a:bodyPr/>
          <a:lstStyle/>
          <a:p>
            <a:r>
              <a:rPr lang="en-US" b="1" dirty="0" smtClean="0">
                <a:latin typeface="Arial" charset="0"/>
                <a:cs typeface="Arial" charset="0"/>
              </a:rPr>
              <a:t>You’re Invited…</a:t>
            </a:r>
          </a:p>
        </p:txBody>
      </p:sp>
      <p:pic>
        <p:nvPicPr>
          <p:cNvPr id="15364" name="Picture 4" descr="CAS Student Central Logo.jpg"/>
          <p:cNvPicPr>
            <a:picLocks noChangeAspect="1"/>
          </p:cNvPicPr>
          <p:nvPr/>
        </p:nvPicPr>
        <p:blipFill>
          <a:blip r:embed="rId3" cstate="print"/>
          <a:srcRect/>
          <a:stretch>
            <a:fillRect/>
          </a:stretch>
        </p:blipFill>
        <p:spPr bwMode="auto">
          <a:xfrm>
            <a:off x="484188" y="1962150"/>
            <a:ext cx="8191500" cy="1646238"/>
          </a:xfrm>
          <a:prstGeom prst="rect">
            <a:avLst/>
          </a:prstGeom>
          <a:noFill/>
          <a:ln w="9525">
            <a:noFill/>
            <a:miter lim="800000"/>
            <a:headEnd/>
            <a:tailEnd/>
          </a:ln>
        </p:spPr>
      </p:pic>
      <p:sp>
        <p:nvSpPr>
          <p:cNvPr id="6" name="TextBox 5"/>
          <p:cNvSpPr txBox="1"/>
          <p:nvPr/>
        </p:nvSpPr>
        <p:spPr>
          <a:xfrm>
            <a:off x="987425" y="4081463"/>
            <a:ext cx="7259638" cy="1323975"/>
          </a:xfrm>
          <a:prstGeom prst="rect">
            <a:avLst/>
          </a:prstGeom>
          <a:noFill/>
        </p:spPr>
        <p:txBody>
          <a:bodyPr>
            <a:spAutoFit/>
          </a:bodyPr>
          <a:lstStyle/>
          <a:p>
            <a:pPr algn="ctr">
              <a:defRPr/>
            </a:pPr>
            <a:r>
              <a:rPr lang="en-US" sz="4000" dirty="0">
                <a:solidFill>
                  <a:srgbClr val="001C59"/>
                </a:solidFill>
                <a:latin typeface="+mn-lt"/>
              </a:rPr>
              <a:t>join online today at </a:t>
            </a:r>
            <a:r>
              <a:rPr lang="en-US" sz="4000" b="1" dirty="0">
                <a:solidFill>
                  <a:srgbClr val="001C59"/>
                </a:solidFill>
                <a:latin typeface="+mn-lt"/>
              </a:rPr>
              <a:t>www.CASstudentcentral.org</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46</a:t>
            </a:fld>
            <a:endParaRPr lang="en-US" dirty="0"/>
          </a:p>
        </p:txBody>
      </p:sp>
    </p:spTree>
    <p:extLst>
      <p:ext uri="{BB962C8B-B14F-4D97-AF65-F5344CB8AC3E}">
        <p14:creationId xmlns:p14="http://schemas.microsoft.com/office/powerpoint/2010/main" val="93012401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04800"/>
            <a:ext cx="8486775" cy="1143000"/>
          </a:xfrm>
        </p:spPr>
        <p:txBody>
          <a:bodyPr/>
          <a:lstStyle/>
          <a:p>
            <a:r>
              <a:rPr lang="en-US" b="1" dirty="0" smtClean="0">
                <a:latin typeface="Arial" charset="0"/>
                <a:cs typeface="Arial" charset="0"/>
              </a:rPr>
              <a:t>CAS Student Central</a:t>
            </a:r>
          </a:p>
        </p:txBody>
      </p:sp>
      <p:sp>
        <p:nvSpPr>
          <p:cNvPr id="7" name="Content Placeholder 2"/>
          <p:cNvSpPr txBox="1">
            <a:spLocks/>
          </p:cNvSpPr>
          <p:nvPr/>
        </p:nvSpPr>
        <p:spPr bwMode="black">
          <a:xfrm>
            <a:off x="457200" y="16002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257175" marR="0" lvl="0" indent="-257175" algn="l" defTabSz="914400" rtl="0" eaLnBrk="1" fontAlgn="base" latinLnBrk="0" hangingPunct="1">
              <a:lnSpc>
                <a:spcPct val="100000"/>
              </a:lnSpc>
              <a:spcBef>
                <a:spcPts val="75"/>
              </a:spcBef>
              <a:spcAft>
                <a:spcPct val="0"/>
              </a:spcAft>
              <a:buClr>
                <a:schemeClr val="accent5"/>
              </a:buClr>
              <a:buSzTx/>
              <a:buFont typeface="Wingdings" pitchFamily="2" charset="2"/>
              <a:buChar char="§"/>
              <a:tabLst/>
              <a:defRPr/>
            </a:pPr>
            <a:r>
              <a:rPr kumimoji="0" lang="en-US" altLang="en-US" sz="2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Membership program for university students:</a:t>
            </a:r>
          </a:p>
          <a:p>
            <a:pPr marL="714375" lvl="1" indent="-257175" eaLnBrk="1" hangingPunct="1">
              <a:spcBef>
                <a:spcPts val="75"/>
              </a:spcBef>
              <a:buClr>
                <a:schemeClr val="accent5"/>
              </a:buClr>
              <a:buFont typeface="Wingdings" pitchFamily="2" charset="2"/>
              <a:buChar char="§"/>
              <a:defRPr/>
            </a:pPr>
            <a:r>
              <a:rPr kumimoji="0" lang="en-US" altLang="en-US" sz="2200" b="0" i="0" u="none" strike="noStrike" kern="0" cap="none" spc="0" normalizeH="0" baseline="0" noProof="0" dirty="0" smtClean="0">
                <a:ln>
                  <a:noFill/>
                </a:ln>
                <a:solidFill>
                  <a:srgbClr val="E0861A"/>
                </a:solidFill>
                <a:effectLst/>
                <a:uLnTx/>
                <a:uFillTx/>
                <a:latin typeface="Arial" pitchFamily="34" charset="0"/>
                <a:cs typeface="Arial" pitchFamily="34" charset="0"/>
              </a:rPr>
              <a:t>No Membership fee</a:t>
            </a:r>
          </a:p>
          <a:p>
            <a:pPr marL="714375" lvl="1" indent="-257175" eaLnBrk="1" hangingPunct="1">
              <a:spcBef>
                <a:spcPts val="75"/>
              </a:spcBef>
              <a:buClr>
                <a:schemeClr val="accent5"/>
              </a:buClr>
              <a:buFont typeface="Wingdings" pitchFamily="2" charset="2"/>
              <a:buChar char="§"/>
              <a:defRPr/>
            </a:pPr>
            <a:r>
              <a:rPr lang="en-US" altLang="en-US" sz="2200" kern="0" dirty="0" smtClean="0">
                <a:solidFill>
                  <a:srgbClr val="E0861A"/>
                </a:solidFill>
                <a:latin typeface="Arial" pitchFamily="34" charset="0"/>
                <a:cs typeface="Arial" pitchFamily="34" charset="0"/>
              </a:rPr>
              <a:t>Access to resources </a:t>
            </a:r>
            <a:r>
              <a:rPr lang="en-US" altLang="en-US" sz="2200" kern="0" dirty="0" smtClean="0">
                <a:solidFill>
                  <a:srgbClr val="005093"/>
                </a:solidFill>
                <a:latin typeface="Arial" pitchFamily="34" charset="0"/>
                <a:cs typeface="Arial" pitchFamily="34" charset="0"/>
              </a:rPr>
              <a:t>including P&amp;C internship listings, CAS Curriculum Guide, Case Studies, Online Community</a:t>
            </a:r>
          </a:p>
          <a:p>
            <a:pPr marL="714375" lvl="1" indent="-257175" eaLnBrk="1" hangingPunct="1">
              <a:spcBef>
                <a:spcPts val="75"/>
              </a:spcBef>
              <a:buClr>
                <a:schemeClr val="accent5"/>
              </a:buClr>
              <a:buFont typeface="Wingdings" pitchFamily="2" charset="2"/>
              <a:buChar char="§"/>
              <a:defRPr/>
            </a:pPr>
            <a:r>
              <a:rPr kumimoji="0" lang="en-US" altLang="en-US" sz="2200" b="0" i="0" u="none" strike="noStrike" kern="0" cap="none" spc="0" normalizeH="0" baseline="0" noProof="0" dirty="0" smtClean="0">
                <a:ln>
                  <a:noFill/>
                </a:ln>
                <a:solidFill>
                  <a:srgbClr val="E0861A"/>
                </a:solidFill>
                <a:effectLst/>
                <a:uLnTx/>
                <a:uFillTx/>
                <a:latin typeface="Arial" pitchFamily="34" charset="0"/>
                <a:cs typeface="Arial" pitchFamily="34" charset="0"/>
              </a:rPr>
              <a:t>Free</a:t>
            </a:r>
            <a:r>
              <a:rPr kumimoji="0" lang="en-US" altLang="en-US" sz="2200" b="0" i="0" u="none" strike="noStrike" kern="0" cap="none" spc="0" normalizeH="0" noProof="0" dirty="0" smtClean="0">
                <a:ln>
                  <a:noFill/>
                </a:ln>
                <a:solidFill>
                  <a:srgbClr val="E0861A"/>
                </a:solidFill>
                <a:effectLst/>
                <a:uLnTx/>
                <a:uFillTx/>
                <a:latin typeface="Arial" pitchFamily="34" charset="0"/>
                <a:cs typeface="Arial" pitchFamily="34" charset="0"/>
              </a:rPr>
              <a:t> webinars </a:t>
            </a:r>
            <a:r>
              <a:rPr kumimoji="0" lang="en-US" altLang="en-US" sz="2200" b="0" i="0" u="none" strike="noStrike" kern="0" cap="none" spc="0" normalizeH="0" noProof="0" dirty="0" smtClean="0">
                <a:ln>
                  <a:noFill/>
                </a:ln>
                <a:solidFill>
                  <a:srgbClr val="005093"/>
                </a:solidFill>
                <a:effectLst/>
                <a:uLnTx/>
                <a:uFillTx/>
                <a:latin typeface="Arial" pitchFamily="34" charset="0"/>
                <a:cs typeface="Arial" pitchFamily="34" charset="0"/>
              </a:rPr>
              <a:t>created specifically for students </a:t>
            </a:r>
          </a:p>
          <a:p>
            <a:pPr marL="714375" lvl="1" indent="-257175" eaLnBrk="1" hangingPunct="1">
              <a:spcBef>
                <a:spcPts val="75"/>
              </a:spcBef>
              <a:buClr>
                <a:schemeClr val="accent5"/>
              </a:buClr>
              <a:buFont typeface="Wingdings" pitchFamily="2" charset="2"/>
              <a:buChar char="§"/>
              <a:defRPr/>
            </a:pPr>
            <a:r>
              <a:rPr lang="en-US" altLang="en-US" sz="2200" kern="0" baseline="0" dirty="0" smtClean="0">
                <a:solidFill>
                  <a:srgbClr val="E0861A"/>
                </a:solidFill>
                <a:latin typeface="Arial" pitchFamily="34" charset="0"/>
                <a:cs typeface="Arial" pitchFamily="34" charset="0"/>
              </a:rPr>
              <a:t>Invitations to free</a:t>
            </a:r>
            <a:r>
              <a:rPr lang="en-US" altLang="en-US" sz="2200" kern="0" dirty="0" smtClean="0">
                <a:solidFill>
                  <a:srgbClr val="E0861A"/>
                </a:solidFill>
                <a:latin typeface="Arial" pitchFamily="34" charset="0"/>
                <a:cs typeface="Arial" pitchFamily="34" charset="0"/>
              </a:rPr>
              <a:t> networking events </a:t>
            </a:r>
            <a:r>
              <a:rPr lang="en-US" altLang="en-US" sz="2200" kern="0" dirty="0" smtClean="0">
                <a:solidFill>
                  <a:srgbClr val="005093"/>
                </a:solidFill>
                <a:latin typeface="Arial" pitchFamily="34" charset="0"/>
                <a:cs typeface="Arial" pitchFamily="34" charset="0"/>
              </a:rPr>
              <a:t>including student programs at CAS meetings and Seminars</a:t>
            </a:r>
            <a:endParaRPr kumimoji="0" lang="en-US" altLang="en-US" sz="2200" b="0" i="0" u="none" strike="noStrike" kern="0" cap="none" spc="0" normalizeH="0" baseline="0" noProof="0" dirty="0" smtClean="0">
              <a:ln>
                <a:noFill/>
              </a:ln>
              <a:solidFill>
                <a:srgbClr val="005093"/>
              </a:solidFill>
              <a:effectLst/>
              <a:uLnTx/>
              <a:uFillTx/>
              <a:latin typeface="Arial" pitchFamily="34" charset="0"/>
              <a:cs typeface="Arial" pitchFamily="34" charset="0"/>
            </a:endParaRPr>
          </a:p>
          <a:p>
            <a:pPr marL="342900" marR="0" lvl="1" indent="-342900" algn="l" defTabSz="914400" rtl="0" eaLnBrk="1" fontAlgn="base" latinLnBrk="0" hangingPunct="1">
              <a:lnSpc>
                <a:spcPct val="100000"/>
              </a:lnSpc>
              <a:spcBef>
                <a:spcPts val="25"/>
              </a:spcBef>
              <a:spcAft>
                <a:spcPct val="0"/>
              </a:spcAft>
              <a:buClr>
                <a:schemeClr val="accent5"/>
              </a:buClr>
              <a:buSzPct val="100000"/>
              <a:buFont typeface="Wingdings" pitchFamily="2" charset="2"/>
              <a:buChar char="§"/>
              <a:tabLst/>
              <a:defRPr/>
            </a:pPr>
            <a:r>
              <a:rPr kumimoji="0" lang="en-US" altLang="en-US" sz="2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Approximately</a:t>
            </a:r>
            <a:r>
              <a:rPr kumimoji="0" lang="en-US" altLang="en-US" sz="2600" b="0" i="0" u="none" strike="noStrike" kern="0" cap="none" spc="0" normalizeH="0" noProof="0" dirty="0" smtClean="0">
                <a:ln>
                  <a:noFill/>
                </a:ln>
                <a:solidFill>
                  <a:schemeClr val="tx1"/>
                </a:solidFill>
                <a:effectLst/>
                <a:uLnTx/>
                <a:uFillTx/>
                <a:latin typeface="Arial" pitchFamily="34" charset="0"/>
                <a:ea typeface="+mn-ea"/>
                <a:cs typeface="Arial" pitchFamily="34" charset="0"/>
              </a:rPr>
              <a:t> 3,000 </a:t>
            </a:r>
            <a:r>
              <a:rPr kumimoji="0" lang="en-US" altLang="en-US" sz="2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student members from 350 schools</a:t>
            </a:r>
          </a:p>
          <a:p>
            <a:pPr marL="533400" marR="0" lvl="1" indent="-274638" algn="l" defTabSz="914400" rtl="0" eaLnBrk="1" fontAlgn="base" latinLnBrk="0" hangingPunct="1">
              <a:lnSpc>
                <a:spcPct val="100000"/>
              </a:lnSpc>
              <a:spcBef>
                <a:spcPts val="25"/>
              </a:spcBef>
              <a:spcAft>
                <a:spcPct val="0"/>
              </a:spcAft>
              <a:buClr>
                <a:schemeClr val="accent5"/>
              </a:buClr>
              <a:buSzTx/>
              <a:buFont typeface="Arial" panose="020B0604020202020204" pitchFamily="34" charset="0"/>
              <a:buNone/>
              <a:tabLst/>
              <a:defRPr/>
            </a:pPr>
            <a:endParaRPr kumimoji="0" lang="en-US" altLang="en-US" sz="2000" b="0" i="0" u="none" strike="noStrike" kern="0" cap="none" spc="0" normalizeH="0" baseline="0" noProof="0" dirty="0" smtClean="0">
              <a:ln>
                <a:noFill/>
              </a:ln>
              <a:solidFill>
                <a:schemeClr val="tx1"/>
              </a:solidFill>
              <a:effectLst/>
              <a:uLnTx/>
              <a:uFillTx/>
              <a:latin typeface="Arial" pitchFamily="34" charset="0"/>
              <a:ea typeface="Arial" panose="020B0604020202020204" pitchFamily="34" charset="0"/>
              <a:cs typeface="Arial" pitchFamily="34"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sz="4200" b="1" smtClean="0">
              <a:latin typeface="Arial" charset="0"/>
              <a:cs typeface="Arial" charset="0"/>
            </a:endParaRPr>
          </a:p>
        </p:txBody>
      </p:sp>
      <p:sp>
        <p:nvSpPr>
          <p:cNvPr id="45059" name="Rectangle 3"/>
          <p:cNvSpPr>
            <a:spLocks noGrp="1" noChangeArrowheads="1"/>
          </p:cNvSpPr>
          <p:nvPr>
            <p:ph idx="1"/>
          </p:nvPr>
        </p:nvSpPr>
        <p:spPr>
          <a:xfrm>
            <a:off x="457200" y="1676400"/>
            <a:ext cx="8534400" cy="4525963"/>
          </a:xfrm>
        </p:spPr>
        <p:txBody>
          <a:bodyPr/>
          <a:lstStyle/>
          <a:p>
            <a:pPr>
              <a:lnSpc>
                <a:spcPct val="110000"/>
              </a:lnSpc>
              <a:buSzPct val="70000"/>
            </a:pPr>
            <a:endParaRPr lang="en-US" sz="2800" smtClean="0">
              <a:latin typeface="Arial" charset="0"/>
              <a:ea typeface="MS PGothic" pitchFamily="34" charset="-128"/>
              <a:cs typeface="Arial" charset="0"/>
            </a:endParaRPr>
          </a:p>
          <a:p>
            <a:endParaRPr lang="en-US" sz="2600" smtClean="0">
              <a:latin typeface="Arial" charset="0"/>
              <a:cs typeface="Arial" charset="0"/>
            </a:endParaRPr>
          </a:p>
        </p:txBody>
      </p:sp>
      <p:pic>
        <p:nvPicPr>
          <p:cNvPr id="450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248400" y="6517462"/>
            <a:ext cx="2133600" cy="365125"/>
          </a:xfrm>
        </p:spPr>
        <p:txBody>
          <a:bodyPr/>
          <a:lstStyle/>
          <a:p>
            <a:pPr>
              <a:defRPr/>
            </a:pPr>
            <a:fld id="{3D590F14-D6FA-4B89-956D-283FE6547E99}" type="slidenum">
              <a:rPr lang="en-US" sz="1000" smtClean="0">
                <a:solidFill>
                  <a:schemeClr val="bg1"/>
                </a:solidFill>
              </a:rPr>
              <a:pPr>
                <a:defRPr/>
              </a:pPr>
              <a:t>48</a:t>
            </a:fld>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sz="4200" b="1" smtClean="0">
              <a:latin typeface="Arial" charset="0"/>
              <a:cs typeface="Arial" charset="0"/>
            </a:endParaRPr>
          </a:p>
        </p:txBody>
      </p:sp>
      <p:sp>
        <p:nvSpPr>
          <p:cNvPr id="47107" name="Rectangle 3"/>
          <p:cNvSpPr>
            <a:spLocks noGrp="1" noChangeArrowheads="1"/>
          </p:cNvSpPr>
          <p:nvPr>
            <p:ph idx="1"/>
          </p:nvPr>
        </p:nvSpPr>
        <p:spPr>
          <a:xfrm>
            <a:off x="457200" y="1676400"/>
            <a:ext cx="8534400" cy="4525963"/>
          </a:xfrm>
        </p:spPr>
        <p:txBody>
          <a:bodyPr/>
          <a:lstStyle/>
          <a:p>
            <a:pPr>
              <a:lnSpc>
                <a:spcPct val="110000"/>
              </a:lnSpc>
              <a:buSzPct val="70000"/>
            </a:pPr>
            <a:endParaRPr lang="en-US" sz="2800" smtClean="0">
              <a:latin typeface="Arial" charset="0"/>
              <a:ea typeface="ＭＳ Ｐゴシック" pitchFamily="34" charset="-128"/>
              <a:cs typeface="Arial" charset="0"/>
            </a:endParaRPr>
          </a:p>
          <a:p>
            <a:endParaRPr lang="en-US" sz="2600" smtClean="0">
              <a:latin typeface="Arial" charset="0"/>
              <a:cs typeface="Arial" charset="0"/>
            </a:endParaRPr>
          </a:p>
        </p:txBody>
      </p:sp>
      <p:pic>
        <p:nvPicPr>
          <p:cNvPr id="6" name="Picture 3"/>
          <p:cNvPicPr>
            <a:picLocks noChangeAspect="1" noChangeArrowheads="1"/>
          </p:cNvPicPr>
          <p:nvPr/>
        </p:nvPicPr>
        <p:blipFill>
          <a:blip r:embed="rId3" cstate="print"/>
          <a:srcRect/>
          <a:stretch>
            <a:fillRect/>
          </a:stretch>
        </p:blipFill>
        <p:spPr bwMode="black">
          <a:xfrm>
            <a:off x="-25284" y="20637"/>
            <a:ext cx="9202738" cy="783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6705600" y="6513319"/>
            <a:ext cx="2133600" cy="365125"/>
          </a:xfrm>
        </p:spPr>
        <p:txBody>
          <a:bodyPr/>
          <a:lstStyle/>
          <a:p>
            <a:pPr>
              <a:defRPr/>
            </a:pPr>
            <a:fld id="{3D590F14-D6FA-4B89-956D-283FE6547E99}" type="slidenum">
              <a:rPr lang="en-US" sz="1000" smtClean="0">
                <a:solidFill>
                  <a:schemeClr val="bg1"/>
                </a:solidFill>
              </a:rPr>
              <a:pPr>
                <a:defRPr/>
              </a:pPr>
              <a:t>49</a:t>
            </a:fld>
            <a:endParaRPr lang="en-US" sz="1000" dirty="0">
              <a:solidFill>
                <a:schemeClr val="bg1"/>
              </a:solidFill>
            </a:endParaRPr>
          </a:p>
        </p:txBody>
      </p:sp>
    </p:spTree>
    <p:extLst>
      <p:ext uri="{BB962C8B-B14F-4D97-AF65-F5344CB8AC3E}">
        <p14:creationId xmlns:p14="http://schemas.microsoft.com/office/powerpoint/2010/main" val="1074827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b="1" dirty="0" smtClean="0">
                <a:latin typeface="Arial" charset="0"/>
                <a:cs typeface="Arial" charset="0"/>
              </a:rPr>
              <a:t>Areas of Work</a:t>
            </a:r>
          </a:p>
        </p:txBody>
      </p:sp>
      <p:sp>
        <p:nvSpPr>
          <p:cNvPr id="9219" name="Rectangle 3"/>
          <p:cNvSpPr>
            <a:spLocks noGrp="1" noChangeArrowheads="1"/>
          </p:cNvSpPr>
          <p:nvPr>
            <p:ph idx="1"/>
          </p:nvPr>
        </p:nvSpPr>
        <p:spPr>
          <a:xfrm>
            <a:off x="457200" y="1447800"/>
            <a:ext cx="8229600" cy="4419600"/>
          </a:xfrm>
        </p:spPr>
        <p:txBody>
          <a:bodyPr/>
          <a:lstStyle/>
          <a:p>
            <a:r>
              <a:rPr lang="en-US" dirty="0" smtClean="0">
                <a:latin typeface="Arial" charset="0"/>
                <a:cs typeface="Arial" charset="0"/>
              </a:rPr>
              <a:t>Insurance Industry</a:t>
            </a:r>
          </a:p>
          <a:p>
            <a:pPr lvl="1"/>
            <a:r>
              <a:rPr lang="en-US" dirty="0" smtClean="0">
                <a:latin typeface="Arial" charset="0"/>
                <a:cs typeface="Arial" charset="0"/>
              </a:rPr>
              <a:t>Property and casualty (P/C)</a:t>
            </a:r>
          </a:p>
          <a:p>
            <a:pPr lvl="1"/>
            <a:r>
              <a:rPr lang="en-US" dirty="0" smtClean="0">
                <a:latin typeface="Arial" charset="0"/>
                <a:cs typeface="Arial" charset="0"/>
              </a:rPr>
              <a:t>Life and annuities</a:t>
            </a:r>
          </a:p>
          <a:p>
            <a:r>
              <a:rPr lang="en-US" dirty="0" smtClean="0">
                <a:latin typeface="Arial" charset="0"/>
                <a:cs typeface="Arial" charset="0"/>
              </a:rPr>
              <a:t>Employee Benefit Industry</a:t>
            </a:r>
          </a:p>
          <a:p>
            <a:pPr lvl="1"/>
            <a:r>
              <a:rPr lang="en-US" dirty="0" smtClean="0">
                <a:latin typeface="Arial" charset="0"/>
                <a:cs typeface="Arial" charset="0"/>
              </a:rPr>
              <a:t>Retirement benefits</a:t>
            </a:r>
          </a:p>
          <a:p>
            <a:pPr lvl="1"/>
            <a:r>
              <a:rPr lang="en-US" dirty="0" smtClean="0">
                <a:latin typeface="Arial" charset="0"/>
                <a:cs typeface="Arial" charset="0"/>
              </a:rPr>
              <a:t>Health benefits</a:t>
            </a:r>
          </a:p>
          <a:p>
            <a:r>
              <a:rPr lang="en-US" dirty="0" smtClean="0">
                <a:latin typeface="Arial" charset="0"/>
                <a:cs typeface="Arial" charset="0"/>
              </a:rPr>
              <a:t>Financial Services Industry</a:t>
            </a:r>
          </a:p>
          <a:p>
            <a:pPr lvl="1"/>
            <a:r>
              <a:rPr lang="en-US" dirty="0" smtClean="0">
                <a:latin typeface="Arial" charset="0"/>
                <a:cs typeface="Arial" charset="0"/>
              </a:rPr>
              <a:t>Banks, investments, risk management</a:t>
            </a:r>
          </a:p>
          <a:p>
            <a:pPr lvl="1"/>
            <a:r>
              <a:rPr lang="en-US" dirty="0" smtClean="0">
                <a:latin typeface="Arial" charset="0"/>
                <a:cs typeface="Arial" charset="0"/>
              </a:rPr>
              <a:t>Mergers &amp; Acquisitions</a:t>
            </a:r>
          </a:p>
          <a:p>
            <a:r>
              <a:rPr lang="en-US" dirty="0" smtClean="0">
                <a:latin typeface="Arial" charset="0"/>
                <a:cs typeface="Arial" charset="0"/>
              </a:rPr>
              <a:t>Government</a:t>
            </a:r>
          </a:p>
          <a:p>
            <a:pPr lvl="1"/>
            <a:r>
              <a:rPr lang="en-US" dirty="0" smtClean="0">
                <a:latin typeface="Arial" charset="0"/>
                <a:cs typeface="Arial" charset="0"/>
              </a:rPr>
              <a:t>Social Security</a:t>
            </a:r>
          </a:p>
          <a:p>
            <a:pPr lvl="1"/>
            <a:r>
              <a:rPr lang="en-US" dirty="0" smtClean="0">
                <a:latin typeface="Arial" charset="0"/>
                <a:cs typeface="Arial" charset="0"/>
              </a:rPr>
              <a:t>Regulation of insurance companies</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5</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a:xfrm>
            <a:off x="1066800" y="304800"/>
            <a:ext cx="7620000" cy="1143000"/>
          </a:xfrm>
        </p:spPr>
        <p:txBody>
          <a:bodyPr anchor="ctr" anchorCtr="0"/>
          <a:lstStyle/>
          <a:p>
            <a:r>
              <a:rPr lang="en-US" altLang="en-US" b="1" dirty="0" smtClean="0">
                <a:latin typeface="Arial" charset="0"/>
                <a:cs typeface="Arial" charset="0"/>
              </a:rPr>
              <a:t>CAS Curriculum Guide </a:t>
            </a:r>
          </a:p>
        </p:txBody>
      </p:sp>
      <p:pic>
        <p:nvPicPr>
          <p:cNvPr id="65539" name="Picture 7"/>
          <p:cNvPicPr>
            <a:picLocks noGrp="1" noChangeAspect="1" noChangeArrowheads="1"/>
          </p:cNvPicPr>
          <p:nvPr>
            <p:ph idx="1"/>
          </p:nvPr>
        </p:nvPicPr>
        <p:blipFill>
          <a:blip r:embed="rId4" cstate="print"/>
          <a:srcRect/>
          <a:stretch>
            <a:fillRect/>
          </a:stretch>
        </p:blipFill>
        <p:spPr>
          <a:xfrm>
            <a:off x="123958" y="287720"/>
            <a:ext cx="8945549" cy="5669280"/>
          </a:xfrm>
        </p:spPr>
      </p:pic>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50</a:t>
            </a:fld>
            <a:endParaRPr lang="en-US" dirty="0"/>
          </a:p>
        </p:txBody>
      </p:sp>
    </p:spTree>
    <p:extLst>
      <p:ext uri="{BB962C8B-B14F-4D97-AF65-F5344CB8AC3E}">
        <p14:creationId xmlns:p14="http://schemas.microsoft.com/office/powerpoint/2010/main" val="8427938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304800"/>
            <a:ext cx="8486775" cy="1143000"/>
          </a:xfrm>
        </p:spPr>
        <p:txBody>
          <a:bodyPr anchor="b" anchorCtr="0"/>
          <a:lstStyle/>
          <a:p>
            <a:r>
              <a:rPr lang="en-US" altLang="en-US" b="1" dirty="0" smtClean="0">
                <a:latin typeface="Arial" charset="0"/>
                <a:cs typeface="Arial" charset="0"/>
              </a:rPr>
              <a:t>CAS Case Studies</a:t>
            </a:r>
          </a:p>
        </p:txBody>
      </p:sp>
      <p:sp>
        <p:nvSpPr>
          <p:cNvPr id="51203" name="Content Placeholder 2"/>
          <p:cNvSpPr>
            <a:spLocks noGrp="1"/>
          </p:cNvSpPr>
          <p:nvPr>
            <p:ph idx="1"/>
          </p:nvPr>
        </p:nvSpPr>
        <p:spPr>
          <a:xfrm>
            <a:off x="533400" y="1600200"/>
            <a:ext cx="7924800" cy="3733800"/>
          </a:xfrm>
        </p:spPr>
        <p:txBody>
          <a:bodyPr/>
          <a:lstStyle/>
          <a:p>
            <a:pPr>
              <a:spcBef>
                <a:spcPts val="25"/>
              </a:spcBef>
              <a:buClr>
                <a:srgbClr val="FCB315"/>
              </a:buClr>
              <a:defRPr/>
            </a:pPr>
            <a:r>
              <a:rPr lang="en-US" altLang="en-US" dirty="0" smtClean="0"/>
              <a:t>Case Study Topics:</a:t>
            </a:r>
          </a:p>
          <a:p>
            <a:pPr lvl="1">
              <a:spcBef>
                <a:spcPts val="25"/>
              </a:spcBef>
              <a:buClr>
                <a:srgbClr val="FCB315"/>
              </a:buClr>
              <a:defRPr/>
            </a:pPr>
            <a:r>
              <a:rPr lang="en-US" altLang="en-US" dirty="0" smtClean="0">
                <a:solidFill>
                  <a:srgbClr val="005093"/>
                </a:solidFill>
                <a:ea typeface="Arial" panose="020B0604020202020204" pitchFamily="34" charset="0"/>
              </a:rPr>
              <a:t>Probability</a:t>
            </a:r>
          </a:p>
          <a:p>
            <a:pPr lvl="1">
              <a:spcBef>
                <a:spcPts val="25"/>
              </a:spcBef>
              <a:buClr>
                <a:srgbClr val="FCB315"/>
              </a:buClr>
              <a:defRPr/>
            </a:pPr>
            <a:r>
              <a:rPr lang="en-US" altLang="en-US" dirty="0" smtClean="0">
                <a:solidFill>
                  <a:srgbClr val="005093"/>
                </a:solidFill>
                <a:ea typeface="Arial" panose="020B0604020202020204" pitchFamily="34" charset="0"/>
              </a:rPr>
              <a:t>Catastrophe Modeling</a:t>
            </a:r>
          </a:p>
          <a:p>
            <a:pPr lvl="1">
              <a:spcBef>
                <a:spcPts val="25"/>
              </a:spcBef>
              <a:buClr>
                <a:srgbClr val="FCB315"/>
              </a:buClr>
              <a:defRPr/>
            </a:pPr>
            <a:r>
              <a:rPr lang="en-US" altLang="en-US" dirty="0" smtClean="0">
                <a:solidFill>
                  <a:srgbClr val="005093"/>
                </a:solidFill>
                <a:ea typeface="Arial" panose="020B0604020202020204" pitchFamily="34" charset="0"/>
              </a:rPr>
              <a:t>Warranties </a:t>
            </a:r>
          </a:p>
          <a:p>
            <a:pPr lvl="1">
              <a:spcBef>
                <a:spcPts val="25"/>
              </a:spcBef>
              <a:buClr>
                <a:srgbClr val="FCB315"/>
              </a:buClr>
              <a:defRPr/>
            </a:pPr>
            <a:r>
              <a:rPr lang="en-US" altLang="en-US" dirty="0" smtClean="0">
                <a:solidFill>
                  <a:srgbClr val="005093"/>
                </a:solidFill>
                <a:ea typeface="Arial" panose="020B0604020202020204" pitchFamily="34" charset="0"/>
              </a:rPr>
              <a:t>Liabilities</a:t>
            </a:r>
          </a:p>
          <a:p>
            <a:pPr lvl="1">
              <a:spcBef>
                <a:spcPts val="25"/>
              </a:spcBef>
              <a:buClr>
                <a:srgbClr val="FCB315"/>
              </a:buClr>
              <a:defRPr/>
            </a:pPr>
            <a:r>
              <a:rPr lang="en-US" altLang="en-US" dirty="0" smtClean="0">
                <a:solidFill>
                  <a:srgbClr val="005093"/>
                </a:solidFill>
                <a:ea typeface="Arial" panose="020B0604020202020204" pitchFamily="34" charset="0"/>
              </a:rPr>
              <a:t>Auto Insurance</a:t>
            </a:r>
          </a:p>
          <a:p>
            <a:pPr marL="342900" lvl="1" indent="-342900">
              <a:spcBef>
                <a:spcPts val="25"/>
              </a:spcBef>
              <a:buClr>
                <a:srgbClr val="FCB315"/>
              </a:buClr>
              <a:buSzPct val="100000"/>
              <a:defRPr/>
            </a:pPr>
            <a:r>
              <a:rPr lang="en-US" altLang="en-US" sz="2600" dirty="0" smtClean="0">
                <a:ea typeface="Arial" panose="020B0604020202020204" pitchFamily="34" charset="0"/>
              </a:rPr>
              <a:t>Case Studies include Facilitator’s Guide, Presentation Slides, Recording, and Excel Workbook</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51</a:t>
            </a:fld>
            <a:endParaRPr lang="en-US" dirty="0"/>
          </a:p>
        </p:txBody>
      </p:sp>
    </p:spTree>
    <p:extLst>
      <p:ext uri="{BB962C8B-B14F-4D97-AF65-F5344CB8AC3E}">
        <p14:creationId xmlns:p14="http://schemas.microsoft.com/office/powerpoint/2010/main" val="20202291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486775" cy="1143000"/>
          </a:xfrm>
        </p:spPr>
        <p:txBody>
          <a:bodyPr>
            <a:normAutofit/>
          </a:bodyPr>
          <a:lstStyle/>
          <a:p>
            <a:pPr>
              <a:defRPr/>
            </a:pPr>
            <a:r>
              <a:rPr lang="en-US" b="1" dirty="0" smtClean="0">
                <a:latin typeface="Arial" charset="0"/>
                <a:cs typeface="Arial" charset="0"/>
              </a:rPr>
              <a:t>CAS Student Central </a:t>
            </a:r>
            <a:br>
              <a:rPr lang="en-US" b="1" dirty="0" smtClean="0">
                <a:latin typeface="Arial" charset="0"/>
                <a:cs typeface="Arial" charset="0"/>
              </a:rPr>
            </a:br>
            <a:r>
              <a:rPr lang="en-US" b="1" dirty="0" smtClean="0">
                <a:latin typeface="Arial" charset="0"/>
                <a:cs typeface="Arial" charset="0"/>
              </a:rPr>
              <a:t>Online Community</a:t>
            </a:r>
          </a:p>
        </p:txBody>
      </p:sp>
      <p:sp>
        <p:nvSpPr>
          <p:cNvPr id="51203" name="Rectangle 3"/>
          <p:cNvSpPr>
            <a:spLocks noGrp="1" noChangeArrowheads="1"/>
          </p:cNvSpPr>
          <p:nvPr>
            <p:ph idx="1"/>
          </p:nvPr>
        </p:nvSpPr>
        <p:spPr>
          <a:xfrm>
            <a:off x="457200" y="1676401"/>
            <a:ext cx="8001000" cy="4343400"/>
          </a:xfrm>
        </p:spPr>
        <p:txBody>
          <a:bodyPr/>
          <a:lstStyle/>
          <a:p>
            <a:pPr>
              <a:spcBef>
                <a:spcPts val="0"/>
              </a:spcBef>
              <a:buSzPct val="100000"/>
            </a:pPr>
            <a:r>
              <a:rPr lang="en-US" altLang="en-US" dirty="0" smtClean="0"/>
              <a:t>Future Focus Blog shares insights and tips (example posts):</a:t>
            </a:r>
          </a:p>
          <a:p>
            <a:pPr lvl="1">
              <a:spcBef>
                <a:spcPts val="0"/>
              </a:spcBef>
              <a:buSzPct val="100000"/>
            </a:pPr>
            <a:r>
              <a:rPr lang="en-US" altLang="en-US" dirty="0" smtClean="0">
                <a:solidFill>
                  <a:srgbClr val="005093"/>
                </a:solidFill>
                <a:ea typeface="Arial" panose="020B0604020202020204" pitchFamily="34" charset="0"/>
              </a:rPr>
              <a:t>CAS to Roll Out New Statistics Preliminary Exam</a:t>
            </a:r>
          </a:p>
          <a:p>
            <a:pPr lvl="1">
              <a:spcBef>
                <a:spcPts val="0"/>
              </a:spcBef>
              <a:buSzPct val="100000"/>
            </a:pPr>
            <a:r>
              <a:rPr lang="en-US" altLang="en-US" dirty="0" smtClean="0">
                <a:solidFill>
                  <a:srgbClr val="005093"/>
                </a:solidFill>
                <a:ea typeface="Arial" panose="020B0604020202020204" pitchFamily="34" charset="0"/>
              </a:rPr>
              <a:t>Strategies to Assist with Your Job Search – Advice from Actuarial Recruiters</a:t>
            </a:r>
          </a:p>
          <a:p>
            <a:pPr lvl="1">
              <a:spcBef>
                <a:spcPts val="0"/>
              </a:spcBef>
              <a:buSzPct val="100000"/>
            </a:pPr>
            <a:r>
              <a:rPr lang="en-US" altLang="en-US" dirty="0" smtClean="0">
                <a:solidFill>
                  <a:srgbClr val="005093"/>
                </a:solidFill>
                <a:ea typeface="Arial" panose="020B0604020202020204" pitchFamily="34" charset="0"/>
              </a:rPr>
              <a:t>How to Get the Most Out of Networking Events at the 2015 ASNA Convention – and Beyond </a:t>
            </a:r>
          </a:p>
          <a:p>
            <a:pPr>
              <a:spcBef>
                <a:spcPts val="0"/>
              </a:spcBef>
              <a:buSzPct val="100000"/>
            </a:pPr>
            <a:r>
              <a:rPr lang="en-US" altLang="en-US" dirty="0" smtClean="0"/>
              <a:t>Connect with other student members</a:t>
            </a:r>
          </a:p>
          <a:p>
            <a:pPr>
              <a:spcBef>
                <a:spcPts val="0"/>
              </a:spcBef>
              <a:buSzPct val="100000"/>
            </a:pPr>
            <a:r>
              <a:rPr lang="en-US" dirty="0" smtClean="0">
                <a:latin typeface="Arial" charset="0"/>
                <a:ea typeface="MS PGothic" pitchFamily="34" charset="-128"/>
                <a:cs typeface="Arial" charset="0"/>
              </a:rPr>
              <a:t>CAS member directory will give you a sense of how far and wide, broad and deep our network is.</a:t>
            </a:r>
            <a:endParaRPr lang="en-US" altLang="en-US" dirty="0" smtClean="0"/>
          </a:p>
          <a:p>
            <a:pPr>
              <a:lnSpc>
                <a:spcPct val="110000"/>
              </a:lnSpc>
              <a:spcBef>
                <a:spcPts val="0"/>
              </a:spcBef>
              <a:buSzPct val="100000"/>
            </a:pPr>
            <a:r>
              <a:rPr lang="en-US" altLang="en-US" dirty="0" smtClean="0"/>
              <a:t>Receive latest news and updates from the CAS</a:t>
            </a:r>
          </a:p>
          <a:p>
            <a:endParaRPr lang="en-US" altLang="en-US" sz="3200" dirty="0" smtClean="0"/>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52</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p:txBody>
          <a:bodyPr anchor="ctr" anchorCtr="0"/>
          <a:lstStyle/>
          <a:p>
            <a:r>
              <a:rPr lang="en-US" altLang="en-US" b="1" dirty="0" smtClean="0">
                <a:latin typeface="Arial" charset="0"/>
                <a:cs typeface="Arial" charset="0"/>
              </a:rPr>
              <a:t>Educational Opportunities for      Student Central Members</a:t>
            </a:r>
          </a:p>
        </p:txBody>
      </p:sp>
      <p:sp>
        <p:nvSpPr>
          <p:cNvPr id="51203" name="Content Placeholder 2"/>
          <p:cNvSpPr>
            <a:spLocks noGrp="1"/>
          </p:cNvSpPr>
          <p:nvPr>
            <p:ph idx="1"/>
          </p:nvPr>
        </p:nvSpPr>
        <p:spPr>
          <a:xfrm>
            <a:off x="533399" y="1600200"/>
            <a:ext cx="8153401" cy="3962400"/>
          </a:xfrm>
        </p:spPr>
        <p:txBody>
          <a:bodyPr/>
          <a:lstStyle/>
          <a:p>
            <a:pPr>
              <a:spcBef>
                <a:spcPts val="0"/>
              </a:spcBef>
              <a:defRPr/>
            </a:pPr>
            <a:r>
              <a:rPr lang="en-US" altLang="en-US" dirty="0" smtClean="0"/>
              <a:t>Webinars held fall and spring semesters</a:t>
            </a:r>
            <a:endParaRPr lang="en-US" altLang="en-US" sz="3200" dirty="0" smtClean="0"/>
          </a:p>
          <a:p>
            <a:pPr lvl="1">
              <a:spcBef>
                <a:spcPts val="0"/>
              </a:spcBef>
              <a:defRPr/>
            </a:pPr>
            <a:r>
              <a:rPr lang="en-US" altLang="en-US" dirty="0" smtClean="0">
                <a:solidFill>
                  <a:srgbClr val="005093"/>
                </a:solidFill>
                <a:ea typeface="Arial" panose="020B0604020202020204" pitchFamily="34" charset="0"/>
              </a:rPr>
              <a:t>Topics have included: Excel and R for Actuaries and Career Paths in the Property and Casualty Actuarial Profession </a:t>
            </a:r>
          </a:p>
          <a:p>
            <a:pPr marL="342900" lvl="1" indent="-342900">
              <a:spcBef>
                <a:spcPts val="0"/>
              </a:spcBef>
              <a:buSzPct val="100000"/>
              <a:defRPr/>
            </a:pPr>
            <a:r>
              <a:rPr lang="en-US" sz="2600" dirty="0" smtClean="0"/>
              <a:t>Student programs at CAS meetings/seminars:</a:t>
            </a:r>
          </a:p>
          <a:p>
            <a:pPr marL="547688" lvl="2" indent="-342900">
              <a:spcBef>
                <a:spcPts val="0"/>
              </a:spcBef>
              <a:buSzPct val="100000"/>
              <a:defRPr/>
            </a:pPr>
            <a:r>
              <a:rPr lang="en-US" altLang="en-US" sz="2200" dirty="0" smtClean="0">
                <a:solidFill>
                  <a:srgbClr val="005093"/>
                </a:solidFill>
                <a:ea typeface="Arial" panose="020B0604020202020204" pitchFamily="34" charset="0"/>
              </a:rPr>
              <a:t>CAS Spring and Annual Meetings</a:t>
            </a:r>
          </a:p>
          <a:p>
            <a:pPr marL="547688" lvl="2" indent="-342900">
              <a:spcBef>
                <a:spcPts val="0"/>
              </a:spcBef>
              <a:buSzPct val="100000"/>
              <a:defRPr/>
            </a:pPr>
            <a:r>
              <a:rPr lang="en-US" altLang="en-US" sz="2200" dirty="0" smtClean="0">
                <a:solidFill>
                  <a:srgbClr val="005093"/>
                </a:solidFill>
                <a:ea typeface="Arial" panose="020B0604020202020204" pitchFamily="34" charset="0"/>
              </a:rPr>
              <a:t>Ratemaking and Product Management Seminar</a:t>
            </a:r>
          </a:p>
          <a:p>
            <a:pPr marL="547688" lvl="2" indent="-342900">
              <a:spcBef>
                <a:spcPts val="0"/>
              </a:spcBef>
              <a:buSzPct val="100000"/>
              <a:defRPr/>
            </a:pPr>
            <a:r>
              <a:rPr lang="en-US" altLang="en-US" sz="2200" dirty="0" smtClean="0">
                <a:solidFill>
                  <a:srgbClr val="005093"/>
                </a:solidFill>
                <a:ea typeface="Arial" panose="020B0604020202020204" pitchFamily="34" charset="0"/>
              </a:rPr>
              <a:t>Seminar on Reinsurance</a:t>
            </a:r>
          </a:p>
          <a:p>
            <a:pPr marL="547688" lvl="2" indent="-342900">
              <a:spcBef>
                <a:spcPts val="0"/>
              </a:spcBef>
              <a:buSzPct val="100000"/>
              <a:defRPr/>
            </a:pPr>
            <a:r>
              <a:rPr lang="en-US" altLang="en-US" sz="2200" dirty="0" smtClean="0">
                <a:solidFill>
                  <a:srgbClr val="005093"/>
                </a:solidFill>
                <a:ea typeface="Arial" panose="020B0604020202020204" pitchFamily="34" charset="0"/>
              </a:rPr>
              <a:t>Casualty Loss Reserve Seminar</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53</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en-US" b="1" dirty="0" smtClean="0">
                <a:latin typeface="Arial" charset="0"/>
                <a:cs typeface="Arial" charset="0"/>
              </a:rPr>
              <a:t>Additional Resources for Students Beyond CASstudentcentral.org</a:t>
            </a:r>
          </a:p>
        </p:txBody>
      </p:sp>
      <p:sp>
        <p:nvSpPr>
          <p:cNvPr id="17411" name="Rectangle 3"/>
          <p:cNvSpPr>
            <a:spLocks noGrp="1" noChangeArrowheads="1"/>
          </p:cNvSpPr>
          <p:nvPr>
            <p:ph idx="1"/>
          </p:nvPr>
        </p:nvSpPr>
        <p:spPr>
          <a:xfrm>
            <a:off x="457200" y="1600200"/>
            <a:ext cx="8458200" cy="4114800"/>
          </a:xfrm>
        </p:spPr>
        <p:txBody>
          <a:bodyPr/>
          <a:lstStyle/>
          <a:p>
            <a:pPr marL="590550" indent="-533400" eaLnBrk="1" hangingPunct="1">
              <a:lnSpc>
                <a:spcPct val="90000"/>
              </a:lnSpc>
              <a:spcBef>
                <a:spcPts val="75"/>
              </a:spcBef>
              <a:defRPr/>
            </a:pPr>
            <a:r>
              <a:rPr lang="en-US" dirty="0" smtClean="0">
                <a:solidFill>
                  <a:srgbClr val="001C1D"/>
                </a:solidFill>
                <a:ea typeface="MS PGothic" pitchFamily="34" charset="-128"/>
              </a:rPr>
              <a:t>CAS - </a:t>
            </a:r>
            <a:r>
              <a:rPr lang="en-US" dirty="0" smtClean="0">
                <a:solidFill>
                  <a:schemeClr val="accent6">
                    <a:lumMod val="20000"/>
                    <a:lumOff val="80000"/>
                  </a:schemeClr>
                </a:solidFill>
                <a:ea typeface="MS PGothic" pitchFamily="34" charset="-128"/>
                <a:hlinkClick r:id="rId4"/>
              </a:rPr>
              <a:t>casact.org</a:t>
            </a:r>
            <a:endParaRPr lang="en-US" dirty="0" smtClean="0">
              <a:solidFill>
                <a:srgbClr val="001C59"/>
              </a:solidFill>
              <a:ea typeface="MS PGothic" pitchFamily="34" charset="-128"/>
            </a:endParaRPr>
          </a:p>
          <a:p>
            <a:pPr marL="590550" indent="-533400" eaLnBrk="1" hangingPunct="1">
              <a:lnSpc>
                <a:spcPct val="90000"/>
              </a:lnSpc>
              <a:spcBef>
                <a:spcPts val="75"/>
              </a:spcBef>
              <a:defRPr/>
            </a:pPr>
            <a:r>
              <a:rPr lang="en-US" dirty="0" smtClean="0">
                <a:solidFill>
                  <a:srgbClr val="001C1D"/>
                </a:solidFill>
                <a:ea typeface="MS PGothic" pitchFamily="34" charset="-128"/>
              </a:rPr>
              <a:t>Be An Actuary - </a:t>
            </a:r>
            <a:r>
              <a:rPr lang="en-US" dirty="0" smtClean="0">
                <a:solidFill>
                  <a:schemeClr val="accent6">
                    <a:lumMod val="20000"/>
                    <a:lumOff val="80000"/>
                  </a:schemeClr>
                </a:solidFill>
                <a:ea typeface="MS PGothic" pitchFamily="34" charset="-128"/>
                <a:hlinkClick r:id="rId5"/>
              </a:rPr>
              <a:t>BeAnActuary.org</a:t>
            </a:r>
            <a:r>
              <a:rPr lang="en-US" dirty="0" smtClean="0">
                <a:solidFill>
                  <a:schemeClr val="accent6">
                    <a:lumMod val="20000"/>
                    <a:lumOff val="80000"/>
                  </a:schemeClr>
                </a:solidFill>
                <a:ea typeface="MS PGothic" pitchFamily="34" charset="-128"/>
              </a:rPr>
              <a:t> </a:t>
            </a:r>
          </a:p>
          <a:p>
            <a:pPr marL="590550" indent="-533400" eaLnBrk="1" hangingPunct="1">
              <a:lnSpc>
                <a:spcPct val="90000"/>
              </a:lnSpc>
              <a:spcBef>
                <a:spcPts val="75"/>
              </a:spcBef>
              <a:defRPr/>
            </a:pPr>
            <a:r>
              <a:rPr lang="en-US" dirty="0" smtClean="0">
                <a:solidFill>
                  <a:srgbClr val="001C1D"/>
                </a:solidFill>
                <a:ea typeface="MS PGothic" pitchFamily="34" charset="-128"/>
              </a:rPr>
              <a:t>American Academy of Actuaries - </a:t>
            </a:r>
            <a:r>
              <a:rPr lang="en-US" dirty="0" smtClean="0">
                <a:solidFill>
                  <a:schemeClr val="accent6">
                    <a:lumMod val="20000"/>
                    <a:lumOff val="80000"/>
                  </a:schemeClr>
                </a:solidFill>
                <a:ea typeface="MS PGothic" pitchFamily="34" charset="-128"/>
                <a:hlinkClick r:id="rId6"/>
              </a:rPr>
              <a:t>actuary.org</a:t>
            </a:r>
            <a:endParaRPr lang="en-US" dirty="0" smtClean="0">
              <a:solidFill>
                <a:schemeClr val="accent6">
                  <a:lumMod val="20000"/>
                  <a:lumOff val="80000"/>
                </a:schemeClr>
              </a:solidFill>
              <a:ea typeface="MS PGothic" pitchFamily="34" charset="-128"/>
            </a:endParaRPr>
          </a:p>
          <a:p>
            <a:pPr marL="590550" indent="-533400" eaLnBrk="1" hangingPunct="1">
              <a:lnSpc>
                <a:spcPct val="90000"/>
              </a:lnSpc>
              <a:spcBef>
                <a:spcPts val="75"/>
              </a:spcBef>
              <a:defRPr/>
            </a:pPr>
            <a:r>
              <a:rPr lang="en-US" dirty="0" smtClean="0">
                <a:solidFill>
                  <a:srgbClr val="001C1D"/>
                </a:solidFill>
                <a:ea typeface="MS PGothic" pitchFamily="34" charset="-128"/>
              </a:rPr>
              <a:t>Salary Surveys</a:t>
            </a:r>
            <a:endParaRPr lang="en-US" dirty="0" smtClean="0">
              <a:solidFill>
                <a:srgbClr val="001C1D"/>
              </a:solidFill>
              <a:ea typeface="MS PGothic" pitchFamily="34" charset="-128"/>
              <a:hlinkClick r:id="rId7"/>
            </a:endParaRPr>
          </a:p>
          <a:p>
            <a:pPr marL="990600" lvl="1" indent="-533400" eaLnBrk="1" hangingPunct="1">
              <a:lnSpc>
                <a:spcPct val="90000"/>
              </a:lnSpc>
              <a:spcBef>
                <a:spcPts val="75"/>
              </a:spcBef>
              <a:defRPr/>
            </a:pPr>
            <a:r>
              <a:rPr lang="en-US" dirty="0" smtClean="0">
                <a:solidFill>
                  <a:schemeClr val="accent6">
                    <a:lumMod val="20000"/>
                    <a:lumOff val="80000"/>
                  </a:schemeClr>
                </a:solidFill>
                <a:ea typeface="MS PGothic" pitchFamily="34" charset="-128"/>
                <a:hlinkClick r:id="rId7"/>
              </a:rPr>
              <a:t>ezrapenland.com</a:t>
            </a:r>
            <a:endParaRPr lang="en-US" dirty="0" smtClean="0">
              <a:solidFill>
                <a:schemeClr val="accent6">
                  <a:lumMod val="20000"/>
                  <a:lumOff val="80000"/>
                </a:schemeClr>
              </a:solidFill>
              <a:ea typeface="MS PGothic" pitchFamily="34" charset="-128"/>
            </a:endParaRPr>
          </a:p>
          <a:p>
            <a:pPr marL="990600" lvl="1" indent="-533400" eaLnBrk="1" hangingPunct="1">
              <a:lnSpc>
                <a:spcPct val="90000"/>
              </a:lnSpc>
              <a:spcBef>
                <a:spcPts val="75"/>
              </a:spcBef>
              <a:defRPr/>
            </a:pPr>
            <a:r>
              <a:rPr lang="en-US" dirty="0" smtClean="0">
                <a:solidFill>
                  <a:schemeClr val="accent6">
                    <a:lumMod val="20000"/>
                    <a:lumOff val="80000"/>
                  </a:schemeClr>
                </a:solidFill>
                <a:ea typeface="MS PGothic" pitchFamily="34" charset="-128"/>
                <a:hlinkClick r:id="rId8"/>
              </a:rPr>
              <a:t>dwsimpson.com</a:t>
            </a:r>
            <a:endParaRPr lang="en-US" dirty="0" smtClean="0">
              <a:solidFill>
                <a:schemeClr val="accent6">
                  <a:lumMod val="20000"/>
                  <a:lumOff val="80000"/>
                </a:schemeClr>
              </a:solidFill>
              <a:ea typeface="MS PGothic" pitchFamily="34" charset="-128"/>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54</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en-US" b="1" dirty="0" smtClean="0">
                <a:latin typeface="Arial" charset="0"/>
                <a:cs typeface="Arial" charset="0"/>
              </a:rPr>
              <a:t>CAS Trust Scholarship Program</a:t>
            </a:r>
            <a:br>
              <a:rPr lang="en-US" b="1" dirty="0" smtClean="0">
                <a:latin typeface="Arial" charset="0"/>
                <a:cs typeface="Arial" charset="0"/>
              </a:rPr>
            </a:br>
            <a:r>
              <a:rPr lang="en-US" dirty="0" smtClean="0">
                <a:latin typeface="Arial" charset="0"/>
                <a:cs typeface="Arial" charset="0"/>
              </a:rPr>
              <a:t>casact.org/</a:t>
            </a:r>
            <a:r>
              <a:rPr lang="en-US" dirty="0" err="1" smtClean="0">
                <a:latin typeface="Arial" charset="0"/>
                <a:cs typeface="Arial" charset="0"/>
              </a:rPr>
              <a:t>trustscholarship</a:t>
            </a:r>
            <a:endParaRPr lang="en-US" b="1" dirty="0" smtClean="0">
              <a:latin typeface="Arial" charset="0"/>
              <a:cs typeface="Arial" charset="0"/>
            </a:endParaRPr>
          </a:p>
        </p:txBody>
      </p:sp>
      <p:sp>
        <p:nvSpPr>
          <p:cNvPr id="38915" name="Rectangle 3"/>
          <p:cNvSpPr>
            <a:spLocks noGrp="1" noChangeArrowheads="1"/>
          </p:cNvSpPr>
          <p:nvPr>
            <p:ph idx="1"/>
          </p:nvPr>
        </p:nvSpPr>
        <p:spPr>
          <a:xfrm>
            <a:off x="533400" y="1371600"/>
            <a:ext cx="8610600" cy="4572000"/>
          </a:xfrm>
        </p:spPr>
        <p:txBody>
          <a:bodyPr/>
          <a:lstStyle/>
          <a:p>
            <a:pPr>
              <a:spcBef>
                <a:spcPts val="0"/>
              </a:spcBef>
              <a:buSzPct val="100000"/>
              <a:defRPr/>
            </a:pPr>
            <a:r>
              <a:rPr lang="en-US" dirty="0" smtClean="0">
                <a:ea typeface="MS PGothic" pitchFamily="34" charset="-128"/>
              </a:rPr>
              <a:t>Scholarship for students pursing a career in casualty actuarial science. </a:t>
            </a:r>
          </a:p>
          <a:p>
            <a:pPr>
              <a:spcBef>
                <a:spcPts val="0"/>
              </a:spcBef>
              <a:buSzPct val="100000"/>
              <a:defRPr/>
            </a:pPr>
            <a:r>
              <a:rPr lang="en-US" dirty="0" smtClean="0">
                <a:ea typeface="MS PGothic" pitchFamily="34" charset="-128"/>
              </a:rPr>
              <a:t>Up to 3 scholarships awarded per academic year </a:t>
            </a:r>
          </a:p>
          <a:p>
            <a:pPr lvl="1">
              <a:spcBef>
                <a:spcPts val="0"/>
              </a:spcBef>
              <a:buSzPct val="100000"/>
              <a:defRPr/>
            </a:pPr>
            <a:r>
              <a:rPr lang="en-US" dirty="0" smtClean="0">
                <a:ea typeface="MS PGothic" pitchFamily="34" charset="-128"/>
              </a:rPr>
              <a:t>1</a:t>
            </a:r>
            <a:r>
              <a:rPr lang="en-US" baseline="30000" dirty="0" smtClean="0">
                <a:ea typeface="MS PGothic" pitchFamily="34" charset="-128"/>
              </a:rPr>
              <a:t>st</a:t>
            </a:r>
            <a:r>
              <a:rPr lang="en-US" dirty="0" smtClean="0">
                <a:ea typeface="MS PGothic" pitchFamily="34" charset="-128"/>
              </a:rPr>
              <a:t> Place Scholarship: $10,000</a:t>
            </a:r>
          </a:p>
          <a:p>
            <a:pPr lvl="1">
              <a:spcBef>
                <a:spcPts val="0"/>
              </a:spcBef>
              <a:buSzPct val="100000"/>
              <a:defRPr/>
            </a:pPr>
            <a:r>
              <a:rPr lang="en-US" dirty="0" smtClean="0">
                <a:ea typeface="MS PGothic" pitchFamily="34" charset="-128"/>
              </a:rPr>
              <a:t>Runner-Up Scholarships: $5,000 each if selected</a:t>
            </a:r>
          </a:p>
          <a:p>
            <a:pPr>
              <a:spcBef>
                <a:spcPts val="0"/>
              </a:spcBef>
              <a:buSzPct val="100000"/>
              <a:defRPr/>
            </a:pPr>
            <a:r>
              <a:rPr lang="en-US" dirty="0" smtClean="0">
                <a:ea typeface="MS PGothic" pitchFamily="34" charset="-128"/>
              </a:rPr>
              <a:t>Application </a:t>
            </a:r>
            <a:r>
              <a:rPr lang="en-US" dirty="0">
                <a:ea typeface="MS PGothic" pitchFamily="34" charset="-128"/>
              </a:rPr>
              <a:t>o</a:t>
            </a:r>
            <a:r>
              <a:rPr lang="en-US" dirty="0" smtClean="0">
                <a:ea typeface="MS PGothic" pitchFamily="34" charset="-128"/>
              </a:rPr>
              <a:t>pens in November and is due early March</a:t>
            </a:r>
          </a:p>
          <a:p>
            <a:pPr lvl="1">
              <a:spcBef>
                <a:spcPts val="0"/>
              </a:spcBef>
              <a:buSzPct val="100000"/>
              <a:defRPr/>
            </a:pPr>
            <a:r>
              <a:rPr lang="en-US" dirty="0" smtClean="0">
                <a:ea typeface="MS PGothic" pitchFamily="34" charset="-128"/>
              </a:rPr>
              <a:t>Includes: application, essay, recommendation letters, and official transcript</a:t>
            </a:r>
          </a:p>
          <a:p>
            <a:pPr>
              <a:spcBef>
                <a:spcPts val="0"/>
              </a:spcBef>
              <a:buSzPct val="100000"/>
              <a:defRPr/>
            </a:pPr>
            <a:r>
              <a:rPr lang="en-US" dirty="0" smtClean="0">
                <a:ea typeface="MS PGothic" pitchFamily="34" charset="-128"/>
              </a:rPr>
              <a:t>Visit the CAS website for eligibility requirements </a:t>
            </a:r>
          </a:p>
          <a:p>
            <a:pPr lvl="1">
              <a:spcBef>
                <a:spcPts val="0"/>
              </a:spcBef>
              <a:buSzPct val="100000"/>
              <a:defRPr/>
            </a:pPr>
            <a:r>
              <a:rPr lang="en-US" dirty="0" smtClean="0">
                <a:ea typeface="MS PGothic" pitchFamily="34" charset="-128"/>
              </a:rPr>
              <a:t>Must be a member of CAS Student Central and have sat for 1 actuarial exam</a:t>
            </a:r>
            <a:endParaRPr lang="en-US" sz="2600" dirty="0" smtClean="0">
              <a:ea typeface="MS PGothic" pitchFamily="34" charset="-128"/>
            </a:endParaRPr>
          </a:p>
          <a:p>
            <a:pPr marL="257175" lvl="1" indent="-257175" algn="ctr">
              <a:spcBef>
                <a:spcPts val="0"/>
              </a:spcBef>
              <a:buSzPct val="100000"/>
              <a:buNone/>
              <a:defRPr/>
            </a:pPr>
            <a:r>
              <a:rPr lang="en-US" b="1" dirty="0" smtClean="0">
                <a:solidFill>
                  <a:srgbClr val="005093"/>
                </a:solidFill>
                <a:ea typeface="MS PGothic" pitchFamily="34" charset="-128"/>
              </a:rPr>
              <a:t>To learn about other scholarship opportunities explore CASstudentcentral.org and BeAnActuary.org!</a:t>
            </a:r>
          </a:p>
          <a:p>
            <a:pPr lvl="1">
              <a:spcBef>
                <a:spcPts val="75"/>
              </a:spcBef>
              <a:buSzPct val="100000"/>
              <a:defRPr/>
            </a:pPr>
            <a:endParaRPr lang="en-US" sz="2000" dirty="0">
              <a:ea typeface="MS PGothic" pitchFamily="34" charset="-128"/>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55</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8"/>
          <p:cNvSpPr>
            <a:spLocks noGrp="1" noChangeArrowheads="1"/>
          </p:cNvSpPr>
          <p:nvPr>
            <p:ph type="subTitle" idx="1"/>
          </p:nvPr>
        </p:nvSpPr>
        <p:spPr>
          <a:xfrm>
            <a:off x="1371600" y="4648200"/>
            <a:ext cx="6400800" cy="1447800"/>
          </a:xfrm>
        </p:spPr>
        <p:txBody>
          <a:bodyPr/>
          <a:lstStyle/>
          <a:p>
            <a:pPr eaLnBrk="1" hangingPunct="1">
              <a:lnSpc>
                <a:spcPct val="80000"/>
              </a:lnSpc>
            </a:pPr>
            <a:r>
              <a:rPr lang="en-US" sz="3200" b="1" dirty="0" smtClean="0">
                <a:solidFill>
                  <a:srgbClr val="FCB315"/>
                </a:solidFill>
                <a:latin typeface="Arial" charset="0"/>
                <a:cs typeface="Arial" charset="0"/>
              </a:rPr>
              <a:t>CASstudentcentral.org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n-US" b="1" dirty="0" smtClean="0">
                <a:latin typeface="Arial" charset="0"/>
                <a:cs typeface="Arial" charset="0"/>
              </a:rPr>
              <a:t>Typical Actuarial Projects</a:t>
            </a:r>
          </a:p>
        </p:txBody>
      </p:sp>
      <p:sp>
        <p:nvSpPr>
          <p:cNvPr id="10243" name="Rectangle 3"/>
          <p:cNvSpPr>
            <a:spLocks noGrp="1" noChangeArrowheads="1"/>
          </p:cNvSpPr>
          <p:nvPr>
            <p:ph idx="1"/>
          </p:nvPr>
        </p:nvSpPr>
        <p:spPr>
          <a:xfrm>
            <a:off x="457200" y="1524000"/>
            <a:ext cx="8229600" cy="4114800"/>
          </a:xfrm>
        </p:spPr>
        <p:txBody>
          <a:bodyPr/>
          <a:lstStyle/>
          <a:p>
            <a:pPr>
              <a:buSzPct val="70000"/>
            </a:pPr>
            <a:r>
              <a:rPr lang="en-US" dirty="0" smtClean="0">
                <a:latin typeface="Arial" charset="0"/>
                <a:cs typeface="Arial" charset="0"/>
              </a:rPr>
              <a:t>Property/Casualty: Estimating the amount of money to be set aside for insurance claims that have not been paid</a:t>
            </a:r>
          </a:p>
          <a:p>
            <a:pPr>
              <a:buSzPct val="70000"/>
            </a:pPr>
            <a:r>
              <a:rPr lang="en-US" dirty="0" smtClean="0">
                <a:latin typeface="Arial" charset="0"/>
                <a:cs typeface="Arial" charset="0"/>
              </a:rPr>
              <a:t>Life Insurance: Designing and pricing life insurance products</a:t>
            </a:r>
          </a:p>
          <a:p>
            <a:pPr>
              <a:buSzPct val="70000"/>
            </a:pPr>
            <a:r>
              <a:rPr lang="en-US" dirty="0" smtClean="0">
                <a:latin typeface="Arial" charset="0"/>
                <a:cs typeface="Arial" charset="0"/>
              </a:rPr>
              <a:t>Health Benefits: Setting HMO premium rates.</a:t>
            </a:r>
          </a:p>
          <a:p>
            <a:pPr>
              <a:buSzPct val="70000"/>
            </a:pPr>
            <a:r>
              <a:rPr lang="en-US" dirty="0" smtClean="0">
                <a:latin typeface="Arial" charset="0"/>
                <a:cs typeface="Arial" charset="0"/>
              </a:rPr>
              <a:t>Retirement Systems: Pricing the cost of increasing retirement benefits</a:t>
            </a:r>
          </a:p>
          <a:p>
            <a:pPr>
              <a:buSzPct val="70000"/>
            </a:pPr>
            <a:r>
              <a:rPr lang="en-US" dirty="0" smtClean="0">
                <a:latin typeface="Arial" charset="0"/>
                <a:cs typeface="Arial" charset="0"/>
              </a:rPr>
              <a:t>Finance &amp; Investments: Portfolio diversification studies</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6</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r>
              <a:rPr lang="en-US" b="1" dirty="0" smtClean="0">
                <a:latin typeface="Arial" charset="0"/>
                <a:cs typeface="Arial" charset="0"/>
              </a:rPr>
              <a:t>Outline</a:t>
            </a:r>
          </a:p>
        </p:txBody>
      </p:sp>
      <p:sp>
        <p:nvSpPr>
          <p:cNvPr id="6147" name="Rectangle 3"/>
          <p:cNvSpPr>
            <a:spLocks noGrp="1" noChangeArrowheads="1"/>
          </p:cNvSpPr>
          <p:nvPr>
            <p:ph idx="1"/>
          </p:nvPr>
        </p:nvSpPr>
        <p:spPr>
          <a:xfrm>
            <a:off x="457200" y="1447800"/>
            <a:ext cx="8077200" cy="3810000"/>
          </a:xfrm>
        </p:spPr>
        <p:txBody>
          <a:bodyPr/>
          <a:lstStyle/>
          <a:p>
            <a:pPr>
              <a:spcBef>
                <a:spcPts val="75"/>
              </a:spcBef>
            </a:pPr>
            <a:r>
              <a:rPr lang="en-US" dirty="0" smtClean="0">
                <a:solidFill>
                  <a:srgbClr val="5C5D60"/>
                </a:solidFill>
                <a:latin typeface="Arial" charset="0"/>
                <a:cs typeface="Arial" charset="0"/>
              </a:rPr>
              <a:t>What is an Actuary? </a:t>
            </a:r>
          </a:p>
          <a:p>
            <a:pPr>
              <a:spcBef>
                <a:spcPts val="75"/>
              </a:spcBef>
            </a:pPr>
            <a:r>
              <a:rPr lang="en-US" dirty="0" smtClean="0">
                <a:latin typeface="Arial" charset="0"/>
                <a:cs typeface="Arial" charset="0"/>
              </a:rPr>
              <a:t>Why be an Actuary?</a:t>
            </a:r>
          </a:p>
          <a:p>
            <a:pPr>
              <a:spcBef>
                <a:spcPts val="75"/>
              </a:spcBef>
            </a:pPr>
            <a:r>
              <a:rPr lang="en-US" dirty="0" smtClean="0">
                <a:solidFill>
                  <a:srgbClr val="5C5D60"/>
                </a:solidFill>
                <a:latin typeface="Arial" charset="0"/>
                <a:cs typeface="Arial" charset="0"/>
              </a:rPr>
              <a:t>What skills are needed to be an Actuary?</a:t>
            </a:r>
          </a:p>
          <a:p>
            <a:pPr>
              <a:spcBef>
                <a:spcPts val="75"/>
              </a:spcBef>
            </a:pPr>
            <a:r>
              <a:rPr lang="en-US" dirty="0">
                <a:solidFill>
                  <a:srgbClr val="5C5D60"/>
                </a:solidFill>
                <a:latin typeface="Arial" charset="0"/>
                <a:cs typeface="Arial" charset="0"/>
              </a:rPr>
              <a:t>What is the difference – CAS and SOA?</a:t>
            </a:r>
          </a:p>
          <a:p>
            <a:pPr>
              <a:spcBef>
                <a:spcPts val="75"/>
              </a:spcBef>
            </a:pPr>
            <a:r>
              <a:rPr lang="en-US" dirty="0" smtClean="0">
                <a:solidFill>
                  <a:srgbClr val="5C5D60"/>
                </a:solidFill>
                <a:latin typeface="Arial" charset="0"/>
                <a:cs typeface="Arial" charset="0"/>
              </a:rPr>
              <a:t>How do you become an Actuary?</a:t>
            </a:r>
          </a:p>
          <a:p>
            <a:pPr>
              <a:spcBef>
                <a:spcPts val="75"/>
              </a:spcBef>
            </a:pPr>
            <a:r>
              <a:rPr lang="en-US" dirty="0" smtClean="0">
                <a:solidFill>
                  <a:srgbClr val="5C5D60"/>
                </a:solidFill>
                <a:latin typeface="Arial" charset="0"/>
                <a:cs typeface="Arial" charset="0"/>
              </a:rPr>
              <a:t>What do Property/Casualty Actuaries do?</a:t>
            </a:r>
          </a:p>
          <a:p>
            <a:pPr>
              <a:spcBef>
                <a:spcPts val="75"/>
              </a:spcBef>
            </a:pPr>
            <a:r>
              <a:rPr lang="en-US" dirty="0" smtClean="0">
                <a:solidFill>
                  <a:srgbClr val="5C5D60"/>
                </a:solidFill>
                <a:latin typeface="Arial" charset="0"/>
                <a:cs typeface="Arial" charset="0"/>
              </a:rPr>
              <a:t>How can I find out more?</a:t>
            </a:r>
          </a:p>
          <a:p>
            <a:pPr algn="ctr">
              <a:buFontTx/>
              <a:buNone/>
            </a:pPr>
            <a:endParaRPr lang="en-US" sz="4400" dirty="0" smtClean="0">
              <a:latin typeface="Arial" charset="0"/>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7</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152400"/>
            <a:ext cx="8486775" cy="1143000"/>
          </a:xfrm>
        </p:spPr>
        <p:txBody>
          <a:bodyPr/>
          <a:lstStyle/>
          <a:p>
            <a:pPr eaLnBrk="1" hangingPunct="1"/>
            <a:r>
              <a:rPr lang="en-US" b="1" dirty="0" smtClean="0">
                <a:latin typeface="Arial" charset="0"/>
                <a:cs typeface="Arial" charset="0"/>
              </a:rPr>
              <a:t>Why be an Actuary?</a:t>
            </a:r>
          </a:p>
        </p:txBody>
      </p:sp>
      <p:sp>
        <p:nvSpPr>
          <p:cNvPr id="22531" name="Rectangle 3"/>
          <p:cNvSpPr>
            <a:spLocks noGrp="1" noChangeArrowheads="1"/>
          </p:cNvSpPr>
          <p:nvPr>
            <p:ph idx="1"/>
          </p:nvPr>
        </p:nvSpPr>
        <p:spPr>
          <a:xfrm>
            <a:off x="457200" y="1295400"/>
            <a:ext cx="8458200" cy="4876800"/>
          </a:xfrm>
        </p:spPr>
        <p:txBody>
          <a:bodyPr/>
          <a:lstStyle/>
          <a:p>
            <a:pPr>
              <a:spcBef>
                <a:spcPts val="75"/>
              </a:spcBef>
            </a:pPr>
            <a:r>
              <a:rPr lang="en-US" dirty="0" smtClean="0">
                <a:latin typeface="Arial" charset="0"/>
                <a:ea typeface="ＭＳ Ｐゴシック" pitchFamily="34" charset="-128"/>
                <a:cs typeface="Arial" charset="0"/>
              </a:rPr>
              <a:t>High earnings potential</a:t>
            </a:r>
          </a:p>
          <a:p>
            <a:pPr>
              <a:spcBef>
                <a:spcPts val="75"/>
              </a:spcBef>
            </a:pPr>
            <a:r>
              <a:rPr lang="en-US" dirty="0" smtClean="0">
                <a:latin typeface="Arial" charset="0"/>
                <a:ea typeface="ＭＳ Ｐゴシック" pitchFamily="34" charset="-128"/>
                <a:cs typeface="Arial" charset="0"/>
              </a:rPr>
              <a:t>Graduate school not required – no loans to repay</a:t>
            </a:r>
          </a:p>
          <a:p>
            <a:pPr>
              <a:spcBef>
                <a:spcPts val="75"/>
              </a:spcBef>
            </a:pPr>
            <a:r>
              <a:rPr lang="en-US" dirty="0" smtClean="0">
                <a:latin typeface="Arial" charset="0"/>
                <a:ea typeface="ＭＳ Ｐゴシック" pitchFamily="34" charset="-128"/>
                <a:cs typeface="Arial" charset="0"/>
              </a:rPr>
              <a:t>Advance by examinations – no “glass ceiling”</a:t>
            </a:r>
          </a:p>
          <a:p>
            <a:pPr>
              <a:spcBef>
                <a:spcPts val="75"/>
              </a:spcBef>
            </a:pPr>
            <a:r>
              <a:rPr lang="en-US" dirty="0" smtClean="0">
                <a:latin typeface="Arial" charset="0"/>
                <a:ea typeface="ＭＳ Ｐゴシック" pitchFamily="34" charset="-128"/>
                <a:cs typeface="Arial" charset="0"/>
              </a:rPr>
              <a:t>Advancement opportunities expand throughout career</a:t>
            </a:r>
          </a:p>
          <a:p>
            <a:pPr>
              <a:spcBef>
                <a:spcPts val="75"/>
              </a:spcBef>
            </a:pPr>
            <a:r>
              <a:rPr lang="en-US" dirty="0" smtClean="0">
                <a:latin typeface="Arial" charset="0"/>
                <a:ea typeface="ＭＳ Ｐゴシック" pitchFamily="34" charset="-128"/>
                <a:cs typeface="Arial" charset="0"/>
              </a:rPr>
              <a:t>Professional interactions – “Front Office” role</a:t>
            </a:r>
          </a:p>
          <a:p>
            <a:pPr>
              <a:spcBef>
                <a:spcPts val="75"/>
              </a:spcBef>
            </a:pPr>
            <a:r>
              <a:rPr lang="en-US" dirty="0" smtClean="0">
                <a:latin typeface="Arial" charset="0"/>
                <a:ea typeface="ＭＳ Ｐゴシック" pitchFamily="34" charset="-128"/>
                <a:cs typeface="Arial" charset="0"/>
              </a:rPr>
              <a:t>Variety of avenues to choose</a:t>
            </a:r>
          </a:p>
          <a:p>
            <a:pPr>
              <a:spcBef>
                <a:spcPts val="75"/>
              </a:spcBef>
            </a:pPr>
            <a:r>
              <a:rPr lang="en-US" dirty="0" smtClean="0">
                <a:latin typeface="Arial" charset="0"/>
                <a:ea typeface="ＭＳ Ｐゴシック" pitchFamily="34" charset="-128"/>
                <a:cs typeface="Arial" charset="0"/>
              </a:rPr>
              <a:t>Newsworthy projects</a:t>
            </a:r>
          </a:p>
          <a:p>
            <a:pPr>
              <a:spcBef>
                <a:spcPts val="75"/>
              </a:spcBef>
            </a:pPr>
            <a:r>
              <a:rPr lang="en-US" dirty="0" smtClean="0">
                <a:latin typeface="Arial" charset="0"/>
                <a:ea typeface="ＭＳ Ｐゴシック" pitchFamily="34" charset="-128"/>
                <a:cs typeface="Arial" charset="0"/>
              </a:rPr>
              <a:t>High demand – less sensitive to economic cycles</a:t>
            </a:r>
          </a:p>
          <a:p>
            <a:pPr>
              <a:spcBef>
                <a:spcPts val="75"/>
              </a:spcBef>
            </a:pPr>
            <a:r>
              <a:rPr lang="en-US" dirty="0" smtClean="0">
                <a:latin typeface="Arial" charset="0"/>
                <a:ea typeface="ＭＳ Ｐゴシック" pitchFamily="34" charset="-128"/>
                <a:cs typeface="Arial" charset="0"/>
              </a:rPr>
              <a:t>Job security</a:t>
            </a:r>
          </a:p>
          <a:p>
            <a:pPr>
              <a:spcBef>
                <a:spcPts val="75"/>
              </a:spcBef>
            </a:pPr>
            <a:r>
              <a:rPr lang="en-US" dirty="0" smtClean="0">
                <a:latin typeface="Arial" charset="0"/>
                <a:ea typeface="ＭＳ Ｐゴシック" pitchFamily="34" charset="-128"/>
                <a:cs typeface="Arial" charset="0"/>
              </a:rPr>
              <a:t>Overall, a highly ranked profession</a:t>
            </a:r>
          </a:p>
          <a:p>
            <a:pPr lvl="1">
              <a:spcBef>
                <a:spcPts val="75"/>
              </a:spcBef>
            </a:pPr>
            <a:r>
              <a:rPr lang="en-US" dirty="0" smtClean="0">
                <a:latin typeface="Arial" charset="0"/>
                <a:ea typeface="ＭＳ Ｐゴシック" pitchFamily="34" charset="-128"/>
                <a:cs typeface="Arial" charset="0"/>
              </a:rPr>
              <a:t>Actuary is rated the #1 job in America, according to a </a:t>
            </a:r>
            <a:r>
              <a:rPr lang="en-US" i="1" dirty="0" smtClean="0">
                <a:latin typeface="Arial" charset="0"/>
                <a:ea typeface="ＭＳ Ｐゴシック" pitchFamily="34" charset="-128"/>
                <a:cs typeface="Arial" charset="0"/>
              </a:rPr>
              <a:t>2013 CareerCast.com report</a:t>
            </a:r>
            <a:r>
              <a:rPr lang="en-US" dirty="0" smtClean="0">
                <a:latin typeface="Arial" charset="0"/>
                <a:ea typeface="ＭＳ Ｐゴシック" pitchFamily="34" charset="-128"/>
                <a:cs typeface="Arial" charset="0"/>
              </a:rPr>
              <a:t>.</a:t>
            </a: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8</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en-US" b="1" dirty="0" smtClean="0">
                <a:latin typeface="Arial" charset="0"/>
                <a:cs typeface="Arial" charset="0"/>
              </a:rPr>
              <a:t>Career Outlook</a:t>
            </a:r>
          </a:p>
        </p:txBody>
      </p:sp>
      <p:sp>
        <p:nvSpPr>
          <p:cNvPr id="23555" name="Rectangle 3"/>
          <p:cNvSpPr>
            <a:spLocks noGrp="1" noChangeArrowheads="1"/>
          </p:cNvSpPr>
          <p:nvPr>
            <p:ph idx="1"/>
          </p:nvPr>
        </p:nvSpPr>
        <p:spPr>
          <a:xfrm>
            <a:off x="457200" y="1447800"/>
            <a:ext cx="7543800" cy="4343400"/>
          </a:xfrm>
        </p:spPr>
        <p:txBody>
          <a:bodyPr/>
          <a:lstStyle/>
          <a:p>
            <a:pPr>
              <a:spcBef>
                <a:spcPts val="75"/>
              </a:spcBef>
              <a:buSzPct val="100000"/>
            </a:pPr>
            <a:r>
              <a:rPr lang="en-US" dirty="0" smtClean="0">
                <a:latin typeface="Arial" charset="0"/>
                <a:ea typeface="ＭＳ Ｐゴシック" pitchFamily="34" charset="-128"/>
                <a:cs typeface="Arial" charset="0"/>
              </a:rPr>
              <a:t>Employment growth for consulting actuaries</a:t>
            </a:r>
          </a:p>
          <a:p>
            <a:pPr>
              <a:spcBef>
                <a:spcPts val="75"/>
              </a:spcBef>
              <a:buSzPct val="100000"/>
            </a:pPr>
            <a:r>
              <a:rPr lang="en-US" dirty="0" smtClean="0">
                <a:latin typeface="Arial" charset="0"/>
                <a:ea typeface="ＭＳ Ｐゴシック" pitchFamily="34" charset="-128"/>
                <a:cs typeface="Arial" charset="0"/>
              </a:rPr>
              <a:t>Development of new financial tools</a:t>
            </a:r>
          </a:p>
          <a:p>
            <a:pPr>
              <a:spcBef>
                <a:spcPts val="75"/>
              </a:spcBef>
              <a:buSzPct val="100000"/>
            </a:pPr>
            <a:r>
              <a:rPr lang="en-US" dirty="0" smtClean="0">
                <a:latin typeface="Arial" charset="0"/>
                <a:ea typeface="ＭＳ Ｐゴシック" pitchFamily="34" charset="-128"/>
                <a:cs typeface="Arial" charset="0"/>
              </a:rPr>
              <a:t>Growing ability to model risks</a:t>
            </a:r>
          </a:p>
          <a:p>
            <a:pPr>
              <a:spcBef>
                <a:spcPts val="75"/>
              </a:spcBef>
              <a:buSzPct val="100000"/>
            </a:pPr>
            <a:r>
              <a:rPr lang="en-US" dirty="0" smtClean="0">
                <a:latin typeface="Arial" charset="0"/>
                <a:ea typeface="ＭＳ Ｐゴシック" pitchFamily="34" charset="-128"/>
                <a:cs typeface="Arial" charset="0"/>
              </a:rPr>
              <a:t>Growth in the health services industry</a:t>
            </a:r>
          </a:p>
          <a:p>
            <a:pPr>
              <a:spcBef>
                <a:spcPts val="75"/>
              </a:spcBef>
              <a:buSzPct val="100000"/>
            </a:pPr>
            <a:r>
              <a:rPr lang="en-US" dirty="0" smtClean="0">
                <a:latin typeface="Arial" charset="0"/>
                <a:ea typeface="ＭＳ Ｐゴシック" pitchFamily="34" charset="-128"/>
                <a:cs typeface="Arial" charset="0"/>
              </a:rPr>
              <a:t>Growth in risk management</a:t>
            </a:r>
          </a:p>
          <a:p>
            <a:pPr lvl="1">
              <a:lnSpc>
                <a:spcPct val="80000"/>
              </a:lnSpc>
            </a:pPr>
            <a:endParaRPr lang="en-US" dirty="0" smtClean="0">
              <a:latin typeface="Bookman Old Style" pitchFamily="18" charset="0"/>
              <a:ea typeface="ＭＳ Ｐゴシック" pitchFamily="34" charset="-128"/>
              <a:cs typeface="Arial" charset="0"/>
            </a:endParaRPr>
          </a:p>
        </p:txBody>
      </p:sp>
      <p:sp>
        <p:nvSpPr>
          <p:cNvPr id="3" name="Slide Number Placeholder 2"/>
          <p:cNvSpPr>
            <a:spLocks noGrp="1"/>
          </p:cNvSpPr>
          <p:nvPr>
            <p:ph type="sldNum" sz="quarter" idx="10"/>
          </p:nvPr>
        </p:nvSpPr>
        <p:spPr/>
        <p:txBody>
          <a:bodyPr/>
          <a:lstStyle/>
          <a:p>
            <a:pPr>
              <a:defRPr/>
            </a:pPr>
            <a:fld id="{3D590F14-D6FA-4B89-956D-283FE6547E99}" type="slidenum">
              <a:rPr lang="en-US" smtClean="0"/>
              <a:pPr>
                <a:defRPr/>
              </a:pPr>
              <a:t>9</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0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2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5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6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0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8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8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9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1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3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4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7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9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Master">
  <a:themeElements>
    <a:clrScheme name="CAS_SC">
      <a:dk1>
        <a:srgbClr val="000000"/>
      </a:dk1>
      <a:lt1>
        <a:srgbClr val="FFFFFF"/>
      </a:lt1>
      <a:dk2>
        <a:srgbClr val="000000"/>
      </a:dk2>
      <a:lt2>
        <a:srgbClr val="FCB315"/>
      </a:lt2>
      <a:accent1>
        <a:srgbClr val="001C59"/>
      </a:accent1>
      <a:accent2>
        <a:srgbClr val="005093"/>
      </a:accent2>
      <a:accent3>
        <a:srgbClr val="FCB315"/>
      </a:accent3>
      <a:accent4>
        <a:srgbClr val="E0861A"/>
      </a:accent4>
      <a:accent5>
        <a:srgbClr val="5C5D60"/>
      </a:accent5>
      <a:accent6>
        <a:srgbClr val="DFE5E5"/>
      </a:accent6>
      <a:hlink>
        <a:srgbClr val="005093"/>
      </a:hlink>
      <a:folHlink>
        <a:srgbClr val="001C59"/>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Master">
  <a:themeElements>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fontScheme name="OptionA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OptionA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tionA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tionA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tionA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tionA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tionA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tionA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tionA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tionA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tionA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tionA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tionA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ptionA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D1CC"/>
        </a:hlink>
        <a:folHlink>
          <a:srgbClr val="99CC00"/>
        </a:folHlink>
      </a:clrScheme>
      <a:clrMap bg1="lt1" tx1="dk1" bg2="lt2" tx2="dk2" accent1="accent1" accent2="accent2" accent3="accent3" accent4="accent4" accent5="accent5" accent6="accent6" hlink="hlink" folHlink="folHlink"/>
    </a:extraClrScheme>
    <a:extraClrScheme>
      <a:clrScheme name="OptionA_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9CC00"/>
        </a:folHlink>
      </a:clrScheme>
      <a:clrMap bg1="lt1" tx1="dk1" bg2="lt2" tx2="dk2" accent1="accent1" accent2="accent2" accent3="accent3" accent4="accent4" accent5="accent5" accent6="accent6" hlink="hlink" folHlink="folHlink"/>
    </a:extraClrScheme>
    <a:extraClrScheme>
      <a:clrScheme name="OptionA_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638600"/>
        </a:folHlink>
      </a:clrScheme>
      <a:clrMap bg1="lt1" tx1="dk1" bg2="lt2" tx2="dk2" accent1="accent1" accent2="accent2" accent3="accent3" accent4="accent4" accent5="accent5" accent6="accent6" hlink="hlink" folHlink="folHlink"/>
    </a:extraClrScheme>
    <a:extraClrScheme>
      <a:clrScheme name="OptionA_template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370"/>
        </a:hlink>
        <a:folHlink>
          <a:srgbClr val="9E26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0.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1.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2.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3.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4.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5.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8.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19.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2.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20.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21.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22.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23.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24.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3.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4.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5.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6.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7.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8.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ppt/theme/themeOverride9.xml><?xml version="1.0" encoding="utf-8"?>
<a:themeOverride xmlns:a="http://schemas.openxmlformats.org/drawingml/2006/main">
  <a:clrScheme name="Custom 13">
    <a:dk1>
      <a:srgbClr val="000000"/>
    </a:dk1>
    <a:lt1>
      <a:srgbClr val="FFFFFF"/>
    </a:lt1>
    <a:dk2>
      <a:srgbClr val="000000"/>
    </a:dk2>
    <a:lt2>
      <a:srgbClr val="808080"/>
    </a:lt2>
    <a:accent1>
      <a:srgbClr val="0D204A"/>
    </a:accent1>
    <a:accent2>
      <a:srgbClr val="C9282D"/>
    </a:accent2>
    <a:accent3>
      <a:srgbClr val="004EBC"/>
    </a:accent3>
    <a:accent4>
      <a:srgbClr val="C8E2EA"/>
    </a:accent4>
    <a:accent5>
      <a:srgbClr val="FFC907"/>
    </a:accent5>
    <a:accent6>
      <a:srgbClr val="DFE5E5"/>
    </a:accent6>
    <a:hlink>
      <a:srgbClr val="004EBC"/>
    </a:hlink>
    <a:folHlink>
      <a:srgbClr val="0D204A"/>
    </a:folHlink>
  </a:clrScheme>
</a:themeOverride>
</file>

<file path=docProps/app.xml><?xml version="1.0" encoding="utf-8"?>
<Properties xmlns="http://schemas.openxmlformats.org/officeDocument/2006/extended-properties" xmlns:vt="http://schemas.openxmlformats.org/officeDocument/2006/docPropsVTypes">
  <Template/>
  <TotalTime>1383</TotalTime>
  <Words>3741</Words>
  <Application>Microsoft Office PowerPoint</Application>
  <PresentationFormat>On-screen Show (4:3)</PresentationFormat>
  <Paragraphs>665</Paragraphs>
  <Slides>56</Slides>
  <Notes>53</Notes>
  <HiddenSlides>11</HiddenSlides>
  <MMClips>0</MMClips>
  <ScaleCrop>false</ScaleCrop>
  <HeadingPairs>
    <vt:vector size="4" baseType="variant">
      <vt:variant>
        <vt:lpstr>Theme</vt:lpstr>
      </vt:variant>
      <vt:variant>
        <vt:i4>35</vt:i4>
      </vt:variant>
      <vt:variant>
        <vt:lpstr>Slide Titles</vt:lpstr>
      </vt:variant>
      <vt:variant>
        <vt:i4>56</vt:i4>
      </vt:variant>
    </vt:vector>
  </HeadingPairs>
  <TitlesOfParts>
    <vt:vector size="91" baseType="lpstr">
      <vt:lpstr>1_Custom Design</vt:lpstr>
      <vt:lpstr>3_Custom Design</vt:lpstr>
      <vt:lpstr>2_Custom Design</vt:lpstr>
      <vt:lpstr>1_Master</vt:lpstr>
      <vt:lpstr>2_Master</vt:lpstr>
      <vt:lpstr>3_Master</vt:lpstr>
      <vt:lpstr>4_Master</vt:lpstr>
      <vt:lpstr>5_Master</vt:lpstr>
      <vt:lpstr>6_Master</vt:lpstr>
      <vt:lpstr>7_Master</vt:lpstr>
      <vt:lpstr>8_Master</vt:lpstr>
      <vt:lpstr>9_Master</vt:lpstr>
      <vt:lpstr>10_Master</vt:lpstr>
      <vt:lpstr>11_Master</vt:lpstr>
      <vt:lpstr>12_Master</vt:lpstr>
      <vt:lpstr>13_Master</vt:lpstr>
      <vt:lpstr>14_Master</vt:lpstr>
      <vt:lpstr>15_Master</vt:lpstr>
      <vt:lpstr>20_Master</vt:lpstr>
      <vt:lpstr>22_Master</vt:lpstr>
      <vt:lpstr>25_Master</vt:lpstr>
      <vt:lpstr>26_Master</vt:lpstr>
      <vt:lpstr>30_Master</vt:lpstr>
      <vt:lpstr>Master</vt:lpstr>
      <vt:lpstr>28_Master</vt:lpstr>
      <vt:lpstr>16_Master</vt:lpstr>
      <vt:lpstr>17_Master</vt:lpstr>
      <vt:lpstr>18_Master</vt:lpstr>
      <vt:lpstr>19_Master</vt:lpstr>
      <vt:lpstr>21_Master</vt:lpstr>
      <vt:lpstr>23_Master</vt:lpstr>
      <vt:lpstr>24_Master</vt:lpstr>
      <vt:lpstr>27_Master</vt:lpstr>
      <vt:lpstr>29_Master</vt:lpstr>
      <vt:lpstr>31_Master</vt:lpstr>
      <vt:lpstr>CASstudentcentral.org  Rising in the Actuarial Profession through the CAS</vt:lpstr>
      <vt:lpstr>Outline</vt:lpstr>
      <vt:lpstr>Outline</vt:lpstr>
      <vt:lpstr>What is an Actuary?</vt:lpstr>
      <vt:lpstr>Areas of Work</vt:lpstr>
      <vt:lpstr>Typical Actuarial Projects</vt:lpstr>
      <vt:lpstr>Outline</vt:lpstr>
      <vt:lpstr>Why be an Actuary?</vt:lpstr>
      <vt:lpstr>Career Outlook</vt:lpstr>
      <vt:lpstr>Study Benefits</vt:lpstr>
      <vt:lpstr>Outline</vt:lpstr>
      <vt:lpstr>What Skills are Needed?</vt:lpstr>
      <vt:lpstr>Actuarial Skill Set:   A Question of Balance</vt:lpstr>
      <vt:lpstr>Outline</vt:lpstr>
      <vt:lpstr>CAS and SOA</vt:lpstr>
      <vt:lpstr>Casualty Actuarial Society</vt:lpstr>
      <vt:lpstr>Why CAS?  What makes us different?</vt:lpstr>
      <vt:lpstr>CAS Core Values</vt:lpstr>
      <vt:lpstr>Salaries for FCAS vs. FSA</vt:lpstr>
      <vt:lpstr>Membership Statistics</vt:lpstr>
      <vt:lpstr>A Global Society</vt:lpstr>
      <vt:lpstr>CAS Members by Type of Employment</vt:lpstr>
      <vt:lpstr>Top Employers of CAS Members</vt:lpstr>
      <vt:lpstr>Outline</vt:lpstr>
      <vt:lpstr>Current CAS Syllabus to Reach ACAS (Until Fall 2016)</vt:lpstr>
      <vt:lpstr>Current CAS Syllabus to Reach ACAS (Until Fall 2016)</vt:lpstr>
      <vt:lpstr>CAS Preliminary Education</vt:lpstr>
      <vt:lpstr>CAS Preliminary Education </vt:lpstr>
      <vt:lpstr>Upcoming Changes – Exam S</vt:lpstr>
      <vt:lpstr>Upcoming Changes – Exam S</vt:lpstr>
      <vt:lpstr>CAS Syllabus to Reach ACAS  (After Fall 2016)</vt:lpstr>
      <vt:lpstr>CAS Syllabus to Reach ACAS (After Fall 2016)</vt:lpstr>
      <vt:lpstr>Current CAS Syllabus to Reach FCAS</vt:lpstr>
      <vt:lpstr>CAS Preliminary Education: Changes</vt:lpstr>
      <vt:lpstr>Current CAS Syllabus to Reach CERA</vt:lpstr>
      <vt:lpstr>Outline</vt:lpstr>
      <vt:lpstr>What do Property/Casualty Actuaries do?</vt:lpstr>
      <vt:lpstr>Ratemaking / Pricing</vt:lpstr>
      <vt:lpstr>Loss Reserving</vt:lpstr>
      <vt:lpstr>Capital Adequacy</vt:lpstr>
      <vt:lpstr>Reinsurance</vt:lpstr>
      <vt:lpstr>Enterprise Risk Management</vt:lpstr>
      <vt:lpstr>Trends</vt:lpstr>
      <vt:lpstr>Many Paths to Success</vt:lpstr>
      <vt:lpstr>Outline</vt:lpstr>
      <vt:lpstr>You’re Invited…</vt:lpstr>
      <vt:lpstr>CAS Student Central</vt:lpstr>
      <vt:lpstr>PowerPoint Presentation</vt:lpstr>
      <vt:lpstr>PowerPoint Presentation</vt:lpstr>
      <vt:lpstr>CAS Curriculum Guide </vt:lpstr>
      <vt:lpstr>CAS Case Studies</vt:lpstr>
      <vt:lpstr>CAS Student Central  Online Community</vt:lpstr>
      <vt:lpstr>Educational Opportunities for      Student Central Members</vt:lpstr>
      <vt:lpstr>Additional Resources for Students Beyond CASstudentcentral.org</vt:lpstr>
      <vt:lpstr>CAS Trust Scholarship Program casact.org/trustscholarship</vt:lpstr>
      <vt:lpstr>PowerPoint Presentation</vt:lpstr>
    </vt:vector>
  </TitlesOfParts>
  <Company>Cas Casualty Actuarial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Dan Magnolia</dc:creator>
  <cp:lastModifiedBy>Weiner, Jennifer L.</cp:lastModifiedBy>
  <cp:revision>171</cp:revision>
  <cp:lastPrinted>2015-03-30T15:09:26Z</cp:lastPrinted>
  <dcterms:created xsi:type="dcterms:W3CDTF">2004-02-25T21:25:20Z</dcterms:created>
  <dcterms:modified xsi:type="dcterms:W3CDTF">2015-09-17T19:05:13Z</dcterms:modified>
</cp:coreProperties>
</file>