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7"/>
  </p:notesMasterIdLst>
  <p:handoutMasterIdLst>
    <p:handoutMasterId r:id="rId58"/>
  </p:handoutMasterIdLst>
  <p:sldIdLst>
    <p:sldId id="4234" r:id="rId2"/>
    <p:sldId id="4391" r:id="rId3"/>
    <p:sldId id="4392" r:id="rId4"/>
    <p:sldId id="4393" r:id="rId5"/>
    <p:sldId id="4353" r:id="rId6"/>
    <p:sldId id="4384" r:id="rId7"/>
    <p:sldId id="4387" r:id="rId8"/>
    <p:sldId id="4388" r:id="rId9"/>
    <p:sldId id="4403" r:id="rId10"/>
    <p:sldId id="4404" r:id="rId11"/>
    <p:sldId id="4431" r:id="rId12"/>
    <p:sldId id="4432" r:id="rId13"/>
    <p:sldId id="4433" r:id="rId14"/>
    <p:sldId id="4434" r:id="rId15"/>
    <p:sldId id="4435" r:id="rId16"/>
    <p:sldId id="4436" r:id="rId17"/>
    <p:sldId id="4437" r:id="rId18"/>
    <p:sldId id="4407" r:id="rId19"/>
    <p:sldId id="4409" r:id="rId20"/>
    <p:sldId id="4410" r:id="rId21"/>
    <p:sldId id="4411" r:id="rId22"/>
    <p:sldId id="4412" r:id="rId23"/>
    <p:sldId id="4413" r:id="rId24"/>
    <p:sldId id="4414" r:id="rId25"/>
    <p:sldId id="4417" r:id="rId26"/>
    <p:sldId id="4418" r:id="rId27"/>
    <p:sldId id="4452" r:id="rId28"/>
    <p:sldId id="4451" r:id="rId29"/>
    <p:sldId id="4396" r:id="rId30"/>
    <p:sldId id="4397" r:id="rId31"/>
    <p:sldId id="4430" r:id="rId32"/>
    <p:sldId id="4421" r:id="rId33"/>
    <p:sldId id="4422" r:id="rId34"/>
    <p:sldId id="4424" r:id="rId35"/>
    <p:sldId id="4423" r:id="rId36"/>
    <p:sldId id="4425" r:id="rId37"/>
    <p:sldId id="4426" r:id="rId38"/>
    <p:sldId id="4450" r:id="rId39"/>
    <p:sldId id="4427" r:id="rId40"/>
    <p:sldId id="4453" r:id="rId41"/>
    <p:sldId id="4454" r:id="rId42"/>
    <p:sldId id="4428" r:id="rId43"/>
    <p:sldId id="4429" r:id="rId44"/>
    <p:sldId id="4439" r:id="rId45"/>
    <p:sldId id="4441" r:id="rId46"/>
    <p:sldId id="4442" r:id="rId47"/>
    <p:sldId id="4444" r:id="rId48"/>
    <p:sldId id="4443" r:id="rId49"/>
    <p:sldId id="4445" r:id="rId50"/>
    <p:sldId id="4446" r:id="rId51"/>
    <p:sldId id="4440" r:id="rId52"/>
    <p:sldId id="4389" r:id="rId53"/>
    <p:sldId id="4448" r:id="rId54"/>
    <p:sldId id="4447" r:id="rId55"/>
    <p:sldId id="4254"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1" clrIdx="0">
    <p:extLst>
      <p:ext uri="{19B8F6BF-5375-455C-9EA6-DF929625EA0E}">
        <p15:presenceInfo xmlns:p15="http://schemas.microsoft.com/office/powerpoint/2012/main" userId="Lynch, J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785" autoAdjust="0"/>
  </p:normalViewPr>
  <p:slideViewPr>
    <p:cSldViewPr snapToGrid="0">
      <p:cViewPr varScale="1">
        <p:scale>
          <a:sx n="72" d="100"/>
          <a:sy n="72" d="100"/>
        </p:scale>
        <p:origin x="1104"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9/13/2015</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in="-123" max="1080" units="cm"/>
          <inkml:channel name="T" type="integer" max="2.14748E9" units="dev"/>
        </inkml:traceFormat>
        <inkml:channelProperties>
          <inkml:channelProperty channel="X" name="resolution" value="68.3112" units="1/cm"/>
          <inkml:channelProperty channel="Y" name="resolution" value="40.64189" units="1/cm"/>
          <inkml:channelProperty channel="T" name="resolution" value="1" units="1/dev"/>
        </inkml:channelProperties>
      </inkml:inkSource>
      <inkml:timestamp xml:id="ts0" timeString="2015-05-28T18:12:00.5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33 0,'49'0'140,"-24"0"-93,24 0 0,-24 0-16,-1 0 1,1 0-17,0 0 1,-1 0 31,1 0-47,0 0 47,-1 0-32,1 0 1,0 0 31,-1 0-32,1 0-15,0 0 16,-1 0 0,1 0 31,0 0-16,-1 0-16,1 0 1,-25-25 0,25 25-1,-1 0-15,1 0 32,0 0-1,-1 0 47,26 0-62,-26 0-16,1 0 31,-1 0 125,1 0-156,0 0 31,-1 0-31,1 0 16,0 0 78,24 0-79,-24 0 1,24 0-16,-24 0 16,49 0 296,-50 0-296,26 0-16,-26 25 15,1-25 1,0 0-16,-1 0 250,26 0-234,-1 0-1,-24 0-15,-1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4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55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26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5426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5</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279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11</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4520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28</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7344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32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7940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37</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6174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45</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2572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50</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4300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dt="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dinsurance.state.md.us/sa/docs/documents/insurer/bulletins/bulletin-14-23-unfair-discrimination-in-rating.pdf"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asact.org/professionalism/standards/princip/sppcrate.pdf" TargetMode="External"/><Relationship Id="rId7" Type="http://schemas.openxmlformats.org/officeDocument/2006/relationships/hyperlink" Target="http://www.casact.org/professionalism/standards/princip/SOP-Regarding-Property-and-Casualty-Unpaid-Claims-Estimates_Final%204-22-2015.pdf" TargetMode="External"/><Relationship Id="rId2" Type="http://schemas.openxmlformats.org/officeDocument/2006/relationships/hyperlink" Target="http://naic.org/documents/committees_c_catf_exposure_150815_price_optimization_white_paper.pdf" TargetMode="External"/><Relationship Id="rId1" Type="http://schemas.openxmlformats.org/officeDocument/2006/relationships/slideLayout" Target="../slideLayouts/slideLayout2.xml"/><Relationship Id="rId6" Type="http://schemas.openxmlformats.org/officeDocument/2006/relationships/hyperlink" Target="http://casact.org/professionalism/standards/princip/sppcloss.pdf" TargetMode="External"/><Relationship Id="rId5" Type="http://schemas.openxmlformats.org/officeDocument/2006/relationships/hyperlink" Target="http://www.actuarialstandardsboard.org/wp-content/uploads/2014/12/Ratemaking_expsoure_draft_sept2014.pdf" TargetMode="External"/><Relationship Id="rId4" Type="http://schemas.openxmlformats.org/officeDocument/2006/relationships/hyperlink" Target="http://www.casact.org/professionalism/SoP-Ratemaking-Discussion-Draft_October2014.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1729" y="2268673"/>
            <a:ext cx="8632675" cy="1818959"/>
          </a:xfrm>
          <a:prstGeom prst="rect">
            <a:avLst/>
          </a:prstGeom>
          <a:solidFill>
            <a:schemeClr val="bg1"/>
          </a:solid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Professionalism Considerations Regarding Price Optimization</a:t>
            </a:r>
            <a:endParaRPr lang="en-US" sz="3400" i="1" kern="0" dirty="0">
              <a:solidFill>
                <a:srgbClr val="00B0F0"/>
              </a:solidFill>
            </a:endParaRPr>
          </a:p>
        </p:txBody>
      </p:sp>
      <p:sp>
        <p:nvSpPr>
          <p:cNvPr id="94211" name="Rectangle 3"/>
          <p:cNvSpPr>
            <a:spLocks noGrp="1" noChangeArrowheads="1"/>
          </p:cNvSpPr>
          <p:nvPr>
            <p:ph type="subTitle" idx="1"/>
          </p:nvPr>
        </p:nvSpPr>
        <p:spPr>
          <a:xfrm>
            <a:off x="191729" y="4102858"/>
            <a:ext cx="8952271" cy="1277273"/>
          </a:xfrm>
        </p:spPr>
        <p:txBody>
          <a:bodyPr/>
          <a:lstStyle/>
          <a:p>
            <a:pPr>
              <a:lnSpc>
                <a:spcPct val="75000"/>
              </a:lnSpc>
            </a:pPr>
            <a:r>
              <a:rPr lang="en-US" sz="2800" dirty="0" smtClean="0"/>
              <a:t>Midwest Actuarial Forum</a:t>
            </a:r>
          </a:p>
          <a:p>
            <a:pPr>
              <a:lnSpc>
                <a:spcPct val="75000"/>
              </a:lnSpc>
            </a:pPr>
            <a:r>
              <a:rPr lang="en-US" sz="2800" dirty="0" smtClean="0"/>
              <a:t>St. Paul, Minnesota</a:t>
            </a:r>
          </a:p>
          <a:p>
            <a:pPr>
              <a:lnSpc>
                <a:spcPct val="75000"/>
              </a:lnSpc>
            </a:pPr>
            <a:r>
              <a:rPr lang="en-US" sz="2800" dirty="0" smtClean="0"/>
              <a:t>September 18, 2015</a:t>
            </a:r>
            <a:endParaRPr lang="en-US" sz="2800" dirty="0"/>
          </a:p>
        </p:txBody>
      </p:sp>
      <p:sp>
        <p:nvSpPr>
          <p:cNvPr id="94212"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James Lynch</a:t>
            </a:r>
            <a:r>
              <a:rPr lang="en-US" b="1" dirty="0">
                <a:solidFill>
                  <a:schemeClr val="bg2"/>
                </a:solidFill>
              </a:rPr>
              <a:t>, FCAS MAAA, chief </a:t>
            </a:r>
            <a:r>
              <a:rPr lang="en-US" b="1" dirty="0" smtClean="0">
                <a:solidFill>
                  <a:schemeClr val="bg2"/>
                </a:solidFill>
              </a:rPr>
              <a:t>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8394032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Water . . .</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3036" y="1053546"/>
            <a:ext cx="2710940" cy="4419443"/>
          </a:xfrm>
          <a:ln>
            <a:solidFill>
              <a:schemeClr val="tx1"/>
            </a:solidFill>
          </a:ln>
          <a:scene3d>
            <a:camera prst="perspectiveContrastingRightFacing"/>
            <a:lightRig rig="threePt" dir="t"/>
          </a:scene3d>
        </p:spPr>
      </p:pic>
      <p:sp>
        <p:nvSpPr>
          <p:cNvPr id="4" name="Content Placeholder 3"/>
          <p:cNvSpPr>
            <a:spLocks noGrp="1"/>
          </p:cNvSpPr>
          <p:nvPr>
            <p:ph sz="half" idx="2"/>
          </p:nvPr>
        </p:nvSpPr>
        <p:spPr>
          <a:xfrm>
            <a:off x="3904129" y="1022363"/>
            <a:ext cx="4696945" cy="5071405"/>
          </a:xfrm>
        </p:spPr>
        <p:txBody>
          <a:bodyPr/>
          <a:lstStyle/>
          <a:p>
            <a:r>
              <a:rPr lang="en-US" dirty="0" smtClean="0"/>
              <a:t>Computer-Driven Dynamic Pricing Sets Rates for:</a:t>
            </a:r>
          </a:p>
          <a:p>
            <a:pPr lvl="1"/>
            <a:r>
              <a:rPr lang="en-US" dirty="0" smtClean="0"/>
              <a:t>Hotels</a:t>
            </a:r>
            <a:endParaRPr lang="en-US" dirty="0"/>
          </a:p>
          <a:p>
            <a:pPr lvl="1"/>
            <a:r>
              <a:rPr lang="en-US" dirty="0" smtClean="0"/>
              <a:t>Airline </a:t>
            </a:r>
            <a:r>
              <a:rPr lang="en-US" dirty="0"/>
              <a:t>Tickets</a:t>
            </a:r>
          </a:p>
          <a:p>
            <a:pPr lvl="1"/>
            <a:r>
              <a:rPr lang="en-US" dirty="0"/>
              <a:t>Uber Rides</a:t>
            </a:r>
          </a:p>
          <a:p>
            <a:r>
              <a:rPr lang="en-US" dirty="0" smtClean="0"/>
              <a:t>Prices Change</a:t>
            </a:r>
          </a:p>
          <a:p>
            <a:pPr lvl="1"/>
            <a:r>
              <a:rPr lang="en-US" dirty="0" smtClean="0"/>
              <a:t>Weekly</a:t>
            </a:r>
          </a:p>
          <a:p>
            <a:pPr lvl="1"/>
            <a:r>
              <a:rPr lang="en-US" dirty="0" smtClean="0"/>
              <a:t>Daily</a:t>
            </a:r>
          </a:p>
          <a:p>
            <a:pPr lvl="1"/>
            <a:r>
              <a:rPr lang="en-US" i="1" dirty="0" smtClean="0"/>
              <a:t>Instantaneously</a:t>
            </a:r>
            <a:endParaRPr lang="en-US" i="1"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10</a:t>
            </a:fld>
            <a:endParaRPr lang="en-US"/>
          </a:p>
        </p:txBody>
      </p:sp>
      <p:sp>
        <p:nvSpPr>
          <p:cNvPr id="6" name="Rectangle 4"/>
          <p:cNvSpPr>
            <a:spLocks noChangeArrowheads="1"/>
          </p:cNvSpPr>
          <p:nvPr/>
        </p:nvSpPr>
        <p:spPr bwMode="blackWhite">
          <a:xfrm>
            <a:off x="442912" y="6061313"/>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Not Surprised Are You? We Are Used to Seeing Price Optimization in Other Products.</a:t>
            </a:r>
            <a:endParaRPr lang="en-US" altLang="en-US" sz="2000" b="1" dirty="0">
              <a:solidFill>
                <a:schemeClr val="bg1"/>
              </a:solidFill>
            </a:endParaRPr>
          </a:p>
        </p:txBody>
      </p:sp>
      <p:sp>
        <p:nvSpPr>
          <p:cNvPr id="8" name="AutoShape 7"/>
          <p:cNvSpPr>
            <a:spLocks noChangeArrowheads="1"/>
          </p:cNvSpPr>
          <p:nvPr/>
        </p:nvSpPr>
        <p:spPr bwMode="blackWhite">
          <a:xfrm>
            <a:off x="7377344" y="3558065"/>
            <a:ext cx="1447568" cy="916405"/>
          </a:xfrm>
          <a:prstGeom prst="wedgeRectCallout">
            <a:avLst>
              <a:gd name="adj1" fmla="val -153330"/>
              <a:gd name="adj2" fmla="val 13194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U.S. Insurers Change Rates 1-2 Times A Year</a:t>
            </a:r>
            <a:endParaRPr lang="en-US" sz="1600" b="1" dirty="0">
              <a:solidFill>
                <a:srgbClr val="FFFFFF"/>
              </a:solidFill>
            </a:endParaRPr>
          </a:p>
        </p:txBody>
      </p:sp>
    </p:spTree>
    <p:extLst>
      <p:ext uri="{BB962C8B-B14F-4D97-AF65-F5344CB8AC3E}">
        <p14:creationId xmlns:p14="http://schemas.microsoft.com/office/powerpoint/2010/main" val="3458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a:t>
            </a:r>
            <a:r>
              <a:rPr lang="en-US" altLang="en-US" sz="3800" dirty="0" smtClean="0">
                <a:solidFill>
                  <a:schemeClr val="bg1"/>
                </a:solidFill>
                <a:latin typeface="Arial" panose="020B0604020202020204" pitchFamily="34" charset="0"/>
              </a:rPr>
              <a:t>Did Insurers Do?</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11</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extLst>
      <p:ext uri="{BB962C8B-B14F-4D97-AF65-F5344CB8AC3E}">
        <p14:creationId xmlns:p14="http://schemas.microsoft.com/office/powerpoint/2010/main" val="26276520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Rates Adhere to Projected Loss?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705" y="1270930"/>
            <a:ext cx="6229670" cy="3702240"/>
          </a:xfrm>
          <a:ln>
            <a:solidFill>
              <a:schemeClr val="tx1"/>
            </a:solidFill>
          </a:ln>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12</a:t>
            </a:fld>
            <a:endParaRPr lang="en-US"/>
          </a:p>
        </p:txBody>
      </p:sp>
      <p:sp>
        <p:nvSpPr>
          <p:cNvPr id="6" name="Rectangle 5"/>
          <p:cNvSpPr/>
          <p:nvPr/>
        </p:nvSpPr>
        <p:spPr>
          <a:xfrm rot="19617704">
            <a:off x="1510958" y="3325359"/>
            <a:ext cx="1197258" cy="13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REDACTED</a:t>
            </a:r>
            <a:endParaRPr lang="en-US" sz="1400" b="1" dirty="0">
              <a:solidFill>
                <a:schemeClr val="bg1"/>
              </a:solidFill>
              <a:latin typeface="Arial" panose="020B0604020202020204" pitchFamily="34" charset="0"/>
              <a:cs typeface="Arial" panose="020B0604020202020204" pitchFamily="34" charset="0"/>
            </a:endParaRPr>
          </a:p>
        </p:txBody>
      </p:sp>
      <p:sp>
        <p:nvSpPr>
          <p:cNvPr id="8"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How Does This Practice Conform to Ratemaking Principles?</a:t>
            </a:r>
            <a:endParaRPr lang="en-US" sz="2000" b="1" dirty="0">
              <a:solidFill>
                <a:schemeClr val="bg1"/>
              </a:solidFill>
            </a:endParaRPr>
          </a:p>
        </p:txBody>
      </p:sp>
      <p:sp>
        <p:nvSpPr>
          <p:cNvPr id="9" name="AutoShape 7"/>
          <p:cNvSpPr>
            <a:spLocks noChangeArrowheads="1"/>
          </p:cNvSpPr>
          <p:nvPr/>
        </p:nvSpPr>
        <p:spPr bwMode="blackWhite">
          <a:xfrm>
            <a:off x="7377345" y="1173283"/>
            <a:ext cx="1447568" cy="916405"/>
          </a:xfrm>
          <a:prstGeom prst="wedgeRectCallout">
            <a:avLst>
              <a:gd name="adj1" fmla="val -77283"/>
              <a:gd name="adj2" fmla="val 278223"/>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Companies Rarely Take the Indicated Rate</a:t>
            </a:r>
            <a:endParaRPr lang="en-US" sz="1600" b="1" dirty="0">
              <a:solidFill>
                <a:srgbClr val="FFFFFF"/>
              </a:solidFill>
            </a:endParaRPr>
          </a:p>
        </p:txBody>
      </p:sp>
      <p:sp>
        <p:nvSpPr>
          <p:cNvPr id="10" name="Text Box 5"/>
          <p:cNvSpPr txBox="1">
            <a:spLocks noChangeArrowheads="1"/>
          </p:cNvSpPr>
          <p:nvPr/>
        </p:nvSpPr>
        <p:spPr bwMode="auto">
          <a:xfrm>
            <a:off x="100012" y="5423684"/>
            <a:ext cx="8724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smtClean="0"/>
              <a:t>Sources</a:t>
            </a:r>
            <a:r>
              <a:rPr lang="en-US" altLang="en-US" sz="1100" dirty="0"/>
              <a:t>: </a:t>
            </a:r>
            <a:r>
              <a:rPr lang="en-US" altLang="en-US" sz="1100" dirty="0" smtClean="0"/>
              <a:t>System for Electronic Rate and Form Filing (SERFF) via SNL Financial; Insurance </a:t>
            </a:r>
            <a:r>
              <a:rPr lang="en-US" altLang="en-US" sz="1100" dirty="0"/>
              <a:t>Information </a:t>
            </a:r>
            <a:r>
              <a:rPr lang="en-US" altLang="en-US" sz="1100" dirty="0" smtClean="0"/>
              <a:t>Institute.</a:t>
            </a:r>
            <a:endParaRPr lang="en-US" altLang="en-US" sz="11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917682" y="2109995"/>
              <a:ext cx="532800" cy="20520"/>
            </p14:xfrm>
          </p:contentPart>
        </mc:Choice>
        <mc:Fallback xmlns="">
          <p:pic>
            <p:nvPicPr>
              <p:cNvPr id="11" name="Ink 10"/>
              <p:cNvPicPr/>
              <p:nvPr/>
            </p:nvPicPr>
            <p:blipFill>
              <a:blip r:embed="rId4"/>
              <a:stretch>
                <a:fillRect/>
              </a:stretch>
            </p:blipFill>
            <p:spPr>
              <a:xfrm>
                <a:off x="1903282" y="2081555"/>
                <a:ext cx="561600" cy="77760"/>
              </a:xfrm>
              <a:prstGeom prst="rect">
                <a:avLst/>
              </a:prstGeom>
            </p:spPr>
          </p:pic>
        </mc:Fallback>
      </mc:AlternateContent>
      <p:sp>
        <p:nvSpPr>
          <p:cNvPr id="12" name="AutoShape 7"/>
          <p:cNvSpPr>
            <a:spLocks noChangeArrowheads="1"/>
          </p:cNvSpPr>
          <p:nvPr/>
        </p:nvSpPr>
        <p:spPr bwMode="blackWhite">
          <a:xfrm>
            <a:off x="73155" y="3122050"/>
            <a:ext cx="1258496" cy="1041577"/>
          </a:xfrm>
          <a:prstGeom prst="wedgeRectCallout">
            <a:avLst>
              <a:gd name="adj1" fmla="val 91097"/>
              <a:gd name="adj2" fmla="val -133421"/>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Regulators Are Generally OK With That.</a:t>
            </a:r>
            <a:endParaRPr lang="en-US" sz="1600" b="1" dirty="0">
              <a:solidFill>
                <a:srgbClr val="FFFFFF"/>
              </a:solidFill>
            </a:endParaRPr>
          </a:p>
        </p:txBody>
      </p:sp>
      <p:sp>
        <p:nvSpPr>
          <p:cNvPr id="13" name="AutoShape 7"/>
          <p:cNvSpPr>
            <a:spLocks noChangeArrowheads="1"/>
          </p:cNvSpPr>
          <p:nvPr/>
        </p:nvSpPr>
        <p:spPr bwMode="blackWhite">
          <a:xfrm>
            <a:off x="7462160" y="4088617"/>
            <a:ext cx="1599968" cy="1084022"/>
          </a:xfrm>
          <a:prstGeom prst="wedgeRectCallout">
            <a:avLst>
              <a:gd name="adj1" fmla="val -73164"/>
              <a:gd name="adj2" fmla="val -4472"/>
            </a:avLst>
          </a:prstGeom>
          <a:solidFill>
            <a:schemeClr val="accent2"/>
          </a:solidFill>
          <a:ln w="28575" algn="ctr">
            <a:solidFill>
              <a:schemeClr val="accent2"/>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Could This Be Considered Price Optimization?</a:t>
            </a:r>
            <a:endParaRPr lang="en-US" sz="1600" b="1" dirty="0">
              <a:solidFill>
                <a:srgbClr val="FFFFFF"/>
              </a:solidFill>
            </a:endParaRPr>
          </a:p>
        </p:txBody>
      </p:sp>
    </p:spTree>
    <p:extLst>
      <p:ext uri="{BB962C8B-B14F-4D97-AF65-F5344CB8AC3E}">
        <p14:creationId xmlns:p14="http://schemas.microsoft.com/office/powerpoint/2010/main" val="3620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(Optimizations?)</a:t>
            </a:r>
            <a:endParaRPr lang="en-US" dirty="0"/>
          </a:p>
        </p:txBody>
      </p:sp>
      <p:sp>
        <p:nvSpPr>
          <p:cNvPr id="3" name="Content Placeholder 2"/>
          <p:cNvSpPr>
            <a:spLocks noGrp="1"/>
          </p:cNvSpPr>
          <p:nvPr>
            <p:ph idx="1"/>
          </p:nvPr>
        </p:nvSpPr>
        <p:spPr>
          <a:xfrm>
            <a:off x="495300" y="1308847"/>
            <a:ext cx="8153400" cy="4991941"/>
          </a:xfrm>
        </p:spPr>
        <p:txBody>
          <a:bodyPr/>
          <a:lstStyle/>
          <a:p>
            <a:pPr marL="0" indent="0">
              <a:buNone/>
            </a:pPr>
            <a:r>
              <a:rPr lang="en-US" dirty="0" smtClean="0"/>
              <a:t>By the Insurer</a:t>
            </a:r>
          </a:p>
          <a:p>
            <a:pPr lvl="1"/>
            <a:r>
              <a:rPr lang="en-US" dirty="0" smtClean="0"/>
              <a:t>Young Drivers Undercharged – Don’t Want to Lose the Parents (Class Plan)</a:t>
            </a:r>
          </a:p>
          <a:p>
            <a:pPr lvl="1"/>
            <a:r>
              <a:rPr lang="en-US" dirty="0" smtClean="0"/>
              <a:t>Implementation of New Class </a:t>
            </a:r>
            <a:r>
              <a:rPr lang="en-US" dirty="0"/>
              <a:t>Plan </a:t>
            </a:r>
            <a:r>
              <a:rPr lang="en-US" dirty="0" smtClean="0"/>
              <a:t>– Minimize Rate Shock (Individual)</a:t>
            </a:r>
          </a:p>
          <a:p>
            <a:pPr lvl="1"/>
            <a:r>
              <a:rPr lang="en-US" dirty="0" smtClean="0"/>
              <a:t>Post-Merger Rate Stabilization Factor (Individual)</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13</a:t>
            </a:fld>
            <a:endParaRPr lang="en-US"/>
          </a:p>
        </p:txBody>
      </p:sp>
      <p:sp>
        <p:nvSpPr>
          <p:cNvPr id="5"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Insurers Have Been Adjusting Rates for Reasons Unrelated to Loss for Decades. Actuaries Justified This Professionally.</a:t>
            </a:r>
            <a:endParaRPr lang="en-US" sz="2000" b="1" dirty="0">
              <a:solidFill>
                <a:schemeClr val="bg1"/>
              </a:solidFill>
            </a:endParaRPr>
          </a:p>
        </p:txBody>
      </p:sp>
    </p:spTree>
    <p:extLst>
      <p:ext uri="{BB962C8B-B14F-4D97-AF65-F5344CB8AC3E}">
        <p14:creationId xmlns:p14="http://schemas.microsoft.com/office/powerpoint/2010/main" val="6508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(Optimizations?)</a:t>
            </a:r>
            <a:endParaRPr lang="en-US" dirty="0"/>
          </a:p>
        </p:txBody>
      </p:sp>
      <p:sp>
        <p:nvSpPr>
          <p:cNvPr id="3" name="Content Placeholder 2"/>
          <p:cNvSpPr>
            <a:spLocks noGrp="1"/>
          </p:cNvSpPr>
          <p:nvPr>
            <p:ph idx="1"/>
          </p:nvPr>
        </p:nvSpPr>
        <p:spPr>
          <a:xfrm>
            <a:off x="495300" y="1308847"/>
            <a:ext cx="8153400" cy="4991941"/>
          </a:xfrm>
        </p:spPr>
        <p:txBody>
          <a:bodyPr/>
          <a:lstStyle/>
          <a:p>
            <a:pPr marL="0" indent="0">
              <a:buNone/>
            </a:pPr>
            <a:r>
              <a:rPr lang="en-US" dirty="0" smtClean="0"/>
              <a:t>By Government</a:t>
            </a:r>
          </a:p>
          <a:p>
            <a:pPr lvl="1"/>
            <a:r>
              <a:rPr lang="en-US" dirty="0" smtClean="0"/>
              <a:t>Proposition 103 (20% Rate Rollback) - 1988</a:t>
            </a:r>
          </a:p>
          <a:p>
            <a:pPr lvl="1"/>
            <a:r>
              <a:rPr lang="en-US" dirty="0" smtClean="0"/>
              <a:t>Flood Insurance (18% Cap on Rate Increases) - 2014</a:t>
            </a:r>
          </a:p>
          <a:p>
            <a:pPr lvl="1"/>
            <a:r>
              <a:rPr lang="en-US" dirty="0" smtClean="0"/>
              <a:t>Limit/Ban on Age/Gender As Rating Variable (~Seven States) - Ongoing</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14</a:t>
            </a:fld>
            <a:endParaRPr lang="en-US"/>
          </a:p>
        </p:txBody>
      </p:sp>
      <p:sp>
        <p:nvSpPr>
          <p:cNvPr id="5"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All Adjustments Unrelated to Expected Loss (but Mandated).</a:t>
            </a:r>
            <a:endParaRPr lang="en-US" sz="2000" b="1" dirty="0">
              <a:solidFill>
                <a:schemeClr val="bg1"/>
              </a:solidFill>
            </a:endParaRPr>
          </a:p>
        </p:txBody>
      </p:sp>
    </p:spTree>
    <p:extLst>
      <p:ext uri="{BB962C8B-B14F-4D97-AF65-F5344CB8AC3E}">
        <p14:creationId xmlns:p14="http://schemas.microsoft.com/office/powerpoint/2010/main" val="4418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Class Plan Disconnects (1)</a:t>
            </a:r>
            <a:endParaRPr lang="en-US" dirty="0"/>
          </a:p>
        </p:txBody>
      </p:sp>
      <p:sp>
        <p:nvSpPr>
          <p:cNvPr id="5" name="Content Placeholder 4"/>
          <p:cNvSpPr>
            <a:spLocks noGrp="1"/>
          </p:cNvSpPr>
          <p:nvPr>
            <p:ph sz="half" idx="1"/>
          </p:nvPr>
        </p:nvSpPr>
        <p:spPr>
          <a:xfrm>
            <a:off x="493058" y="1295587"/>
            <a:ext cx="4038600" cy="4671813"/>
          </a:xfrm>
        </p:spPr>
        <p:txBody>
          <a:bodyPr/>
          <a:lstStyle/>
          <a:p>
            <a:r>
              <a:rPr lang="en-US" dirty="0" smtClean="0"/>
              <a:t>3 Territories</a:t>
            </a:r>
          </a:p>
          <a:p>
            <a:r>
              <a:rPr lang="en-US" dirty="0" smtClean="0"/>
              <a:t>3 Vehicle Types</a:t>
            </a:r>
          </a:p>
          <a:p>
            <a:r>
              <a:rPr lang="en-US" dirty="0" smtClean="0"/>
              <a:t>3 Claim Bands</a:t>
            </a:r>
          </a:p>
          <a:p>
            <a:r>
              <a:rPr lang="en-US" dirty="0" smtClean="0"/>
              <a:t>1 Vehicle in Each Territory/Vehicle/Claim</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103D1549-189B-430A-BC2E-B6FA9183E25C}" type="slidenum">
              <a:rPr lang="en-US" smtClean="0"/>
              <a:pPr>
                <a:defRPr/>
              </a:pPr>
              <a:t>15</a:t>
            </a:fld>
            <a:endParaRPr lang="en-US"/>
          </a:p>
        </p:txBody>
      </p:sp>
      <p:pic>
        <p:nvPicPr>
          <p:cNvPr id="4" name="Picture 3"/>
          <p:cNvPicPr>
            <a:picLocks noChangeAspect="1"/>
          </p:cNvPicPr>
          <p:nvPr/>
        </p:nvPicPr>
        <p:blipFill>
          <a:blip r:embed="rId2"/>
          <a:stretch>
            <a:fillRect/>
          </a:stretch>
        </p:blipFill>
        <p:spPr>
          <a:xfrm>
            <a:off x="4733052" y="1295587"/>
            <a:ext cx="3648948" cy="4671813"/>
          </a:xfrm>
          <a:prstGeom prst="rect">
            <a:avLst/>
          </a:prstGeom>
        </p:spPr>
      </p:pic>
      <p:sp>
        <p:nvSpPr>
          <p:cNvPr id="7" name="AutoShape 7"/>
          <p:cNvSpPr>
            <a:spLocks noChangeArrowheads="1"/>
          </p:cNvSpPr>
          <p:nvPr/>
        </p:nvSpPr>
        <p:spPr bwMode="blackWhite">
          <a:xfrm>
            <a:off x="2917589" y="4857777"/>
            <a:ext cx="1447568" cy="1109623"/>
          </a:xfrm>
          <a:prstGeom prst="wedgeRectCallout">
            <a:avLst>
              <a:gd name="adj1" fmla="val 266425"/>
              <a:gd name="adj2" fmla="val -44599"/>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All Proposed Factors Between Current &amp; Indicated</a:t>
            </a:r>
            <a:endParaRPr lang="en-US" sz="1600" b="1" dirty="0">
              <a:solidFill>
                <a:srgbClr val="FFFFFF"/>
              </a:solidFill>
            </a:endParaRPr>
          </a:p>
        </p:txBody>
      </p:sp>
      <p:sp>
        <p:nvSpPr>
          <p:cNvPr id="8" name="AutoShape 7"/>
          <p:cNvSpPr>
            <a:spLocks noChangeArrowheads="1"/>
          </p:cNvSpPr>
          <p:nvPr/>
        </p:nvSpPr>
        <p:spPr bwMode="blackWhite">
          <a:xfrm>
            <a:off x="4984336" y="6095766"/>
            <a:ext cx="1447568" cy="618565"/>
          </a:xfrm>
          <a:prstGeom prst="wedgeRectCallout">
            <a:avLst>
              <a:gd name="adj1" fmla="val 81875"/>
              <a:gd name="adj2" fmla="val -63440"/>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It Is. You’ll See.</a:t>
            </a:r>
            <a:endParaRPr lang="en-US" sz="1600" b="1" dirty="0">
              <a:solidFill>
                <a:srgbClr val="FFFFFF"/>
              </a:solidFill>
            </a:endParaRPr>
          </a:p>
        </p:txBody>
      </p:sp>
    </p:spTree>
    <p:extLst>
      <p:ext uri="{BB962C8B-B14F-4D97-AF65-F5344CB8AC3E}">
        <p14:creationId xmlns:p14="http://schemas.microsoft.com/office/powerpoint/2010/main" val="28067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Class Plan Disconnects </a:t>
            </a:r>
            <a:r>
              <a:rPr lang="en-US" dirty="0" smtClean="0"/>
              <a:t>(2)</a:t>
            </a:r>
            <a:endParaRPr lang="en-US"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16</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57" y="1057835"/>
            <a:ext cx="6224568" cy="498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4199113338"/>
              </p:ext>
            </p:extLst>
          </p:nvPr>
        </p:nvGraphicFramePr>
        <p:xfrm>
          <a:off x="90395" y="1057835"/>
          <a:ext cx="2819400" cy="1284288"/>
        </p:xfrm>
        <a:graphic>
          <a:graphicData uri="http://schemas.openxmlformats.org/presentationml/2006/ole">
            <mc:AlternateContent xmlns:mc="http://schemas.openxmlformats.org/markup-compatibility/2006">
              <mc:Choice xmlns:v="urn:schemas-microsoft-com:vml" Requires="v">
                <p:oleObj spid="_x0000_s29346874" name="Worksheet" r:id="rId4" imgW="2844939" imgH="1295539" progId="Excel.Sheet.8">
                  <p:embed/>
                </p:oleObj>
              </mc:Choice>
              <mc:Fallback>
                <p:oleObj name="Worksheet" r:id="rId4" imgW="2844939" imgH="1295539" progId="Excel.Sheet.8">
                  <p:embed/>
                  <p:pic>
                    <p:nvPicPr>
                      <p:cNvPr id="0" name=""/>
                      <p:cNvPicPr/>
                      <p:nvPr/>
                    </p:nvPicPr>
                    <p:blipFill>
                      <a:blip r:embed="rId5"/>
                      <a:stretch>
                        <a:fillRect/>
                      </a:stretch>
                    </p:blipFill>
                    <p:spPr>
                      <a:xfrm>
                        <a:off x="90395" y="1057835"/>
                        <a:ext cx="2819400" cy="1284288"/>
                      </a:xfrm>
                      <a:prstGeom prst="rect">
                        <a:avLst/>
                      </a:prstGeom>
                      <a:solidFill>
                        <a:schemeClr val="bg1"/>
                      </a:solidFill>
                    </p:spPr>
                  </p:pic>
                </p:oleObj>
              </mc:Fallback>
            </mc:AlternateContent>
          </a:graphicData>
        </a:graphic>
      </p:graphicFrame>
      <p:sp>
        <p:nvSpPr>
          <p:cNvPr id="9" name="AutoShape 7"/>
          <p:cNvSpPr>
            <a:spLocks noChangeArrowheads="1"/>
          </p:cNvSpPr>
          <p:nvPr/>
        </p:nvSpPr>
        <p:spPr bwMode="blackWhite">
          <a:xfrm>
            <a:off x="3300413" y="6095767"/>
            <a:ext cx="3131491" cy="322962"/>
          </a:xfrm>
          <a:prstGeom prst="wedgeRectCallout">
            <a:avLst>
              <a:gd name="adj1" fmla="val 81875"/>
              <a:gd name="adj2" fmla="val -63440"/>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See? No Overall Rate Change</a:t>
            </a:r>
            <a:endParaRPr lang="en-US" sz="1600" b="1" dirty="0">
              <a:solidFill>
                <a:srgbClr val="FFFFFF"/>
              </a:solidFill>
            </a:endParaRPr>
          </a:p>
        </p:txBody>
      </p:sp>
    </p:spTree>
    <p:extLst>
      <p:ext uri="{BB962C8B-B14F-4D97-AF65-F5344CB8AC3E}">
        <p14:creationId xmlns:p14="http://schemas.microsoft.com/office/powerpoint/2010/main" val="103598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Class Plan Disconnects </a:t>
            </a:r>
            <a:r>
              <a:rPr lang="en-US" dirty="0" smtClean="0"/>
              <a:t>(3)</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17</a:t>
            </a:fld>
            <a:endParaRPr lang="en-US"/>
          </a:p>
        </p:txBody>
      </p:sp>
      <p:pic>
        <p:nvPicPr>
          <p:cNvPr id="5" name="Picture 4"/>
          <p:cNvPicPr>
            <a:picLocks noChangeAspect="1"/>
          </p:cNvPicPr>
          <p:nvPr/>
        </p:nvPicPr>
        <p:blipFill>
          <a:blip r:embed="rId2"/>
          <a:stretch>
            <a:fillRect/>
          </a:stretch>
        </p:blipFill>
        <p:spPr>
          <a:xfrm>
            <a:off x="298450" y="1188512"/>
            <a:ext cx="6779340" cy="4785775"/>
          </a:xfrm>
          <a:prstGeom prst="rect">
            <a:avLst/>
          </a:prstGeom>
        </p:spPr>
      </p:pic>
      <p:sp>
        <p:nvSpPr>
          <p:cNvPr id="7"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Given No. of Unique Class Plan Buckets, This Seems Inevitable</a:t>
            </a:r>
            <a:endParaRPr lang="en-US" sz="2000" b="1" dirty="0">
              <a:solidFill>
                <a:schemeClr val="bg1"/>
              </a:solidFill>
            </a:endParaRPr>
          </a:p>
        </p:txBody>
      </p:sp>
    </p:spTree>
    <p:extLst>
      <p:ext uri="{BB962C8B-B14F-4D97-AF65-F5344CB8AC3E}">
        <p14:creationId xmlns:p14="http://schemas.microsoft.com/office/powerpoint/2010/main" val="18865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5" y="1315655"/>
            <a:ext cx="4038600" cy="5162164"/>
          </a:xfrm>
        </p:spPr>
        <p:txBody>
          <a:bodyPr/>
          <a:lstStyle/>
          <a:p>
            <a:r>
              <a:rPr lang="en-US" dirty="0" err="1" smtClean="0"/>
              <a:t>Earnix</a:t>
            </a:r>
            <a:r>
              <a:rPr lang="en-US" dirty="0" smtClean="0"/>
              <a:t> (P.O. Vendor):</a:t>
            </a:r>
          </a:p>
          <a:p>
            <a:pPr lvl="1"/>
            <a:r>
              <a:rPr lang="en-US" dirty="0" smtClean="0"/>
              <a:t>“</a:t>
            </a:r>
            <a:r>
              <a:rPr lang="en-US" dirty="0"/>
              <a:t>systematic and statistical method to help an insurer estimate a rating plan factoring in a competitive environment.”</a:t>
            </a:r>
          </a:p>
          <a:p>
            <a:pPr lvl="1"/>
            <a:r>
              <a:rPr lang="en-US" dirty="0" smtClean="0"/>
              <a:t>“using </a:t>
            </a:r>
            <a:r>
              <a:rPr lang="en-US" dirty="0"/>
              <a:t>mathematical algorithms to determine optimal values of rating factors to meet business goals and constraints.”</a:t>
            </a:r>
          </a:p>
          <a:p>
            <a:pPr marL="4064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18</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132432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5" y="1315655"/>
            <a:ext cx="4038600" cy="5162164"/>
          </a:xfrm>
        </p:spPr>
        <p:txBody>
          <a:bodyPr/>
          <a:lstStyle/>
          <a:p>
            <a:r>
              <a:rPr lang="en-US" dirty="0" err="1" smtClean="0"/>
              <a:t>Earnix</a:t>
            </a:r>
            <a:r>
              <a:rPr lang="en-US" dirty="0" smtClean="0"/>
              <a:t> (P.O. Vendor):</a:t>
            </a:r>
          </a:p>
          <a:p>
            <a:pPr lvl="1"/>
            <a:r>
              <a:rPr lang="en-US" dirty="0" smtClean="0"/>
              <a:t>“a </a:t>
            </a:r>
            <a:r>
              <a:rPr lang="en-US" dirty="0"/>
              <a:t>systematic and statistical way to help an insurer determine a rate plan that better fits the competitive environment, within actuarial and regulatory standards.”</a:t>
            </a:r>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19</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423584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Oh, Boy, Is This Controversial</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
        <p:nvSpPr>
          <p:cNvPr id="6" name="Title 5"/>
          <p:cNvSpPr txBox="1">
            <a:spLocks/>
          </p:cNvSpPr>
          <p:nvPr/>
        </p:nvSpPr>
        <p:spPr>
          <a:xfrm>
            <a:off x="298450" y="90488"/>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endParaRPr lang="en-US" kern="0" dirty="0" smtClean="0"/>
          </a:p>
          <a:p>
            <a:r>
              <a:rPr lang="en-US" kern="0" dirty="0" smtClean="0"/>
              <a:t>Before We Start . . .</a:t>
            </a:r>
            <a:endParaRPr lang="en-US" kern="0" dirty="0"/>
          </a:p>
        </p:txBody>
      </p:sp>
    </p:spTree>
    <p:extLst>
      <p:ext uri="{BB962C8B-B14F-4D97-AF65-F5344CB8AC3E}">
        <p14:creationId xmlns:p14="http://schemas.microsoft.com/office/powerpoint/2010/main" val="19952080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5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Maryland - </a:t>
            </a:r>
            <a:r>
              <a:rPr lang="en-US" sz="2400" dirty="0" smtClean="0"/>
              <a:t>“varying </a:t>
            </a:r>
            <a:r>
              <a:rPr lang="en-US" sz="2400" dirty="0"/>
              <a:t>rates based on </a:t>
            </a:r>
            <a:r>
              <a:rPr lang="en-US" sz="2400" b="1" u="sng" dirty="0"/>
              <a:t>factors other than risk of loss</a:t>
            </a:r>
            <a:r>
              <a:rPr lang="en-US" sz="2400" dirty="0"/>
              <a:t>, including, but not limited to:</a:t>
            </a:r>
          </a:p>
          <a:p>
            <a:pPr lvl="2"/>
            <a:r>
              <a:rPr lang="en-US" sz="2400" dirty="0" smtClean="0"/>
              <a:t>“a) The </a:t>
            </a:r>
            <a:r>
              <a:rPr lang="en-US" sz="2400" dirty="0"/>
              <a:t>likelihood that a policyholder will </a:t>
            </a:r>
            <a:r>
              <a:rPr lang="en-US" sz="2400" i="1" u="sng" dirty="0">
                <a:hlinkClick r:id="rId3"/>
              </a:rPr>
              <a:t>engage in activities that result in policy turnover</a:t>
            </a:r>
            <a:r>
              <a:rPr lang="en-US" sz="2400" i="1" u="sng" dirty="0"/>
              <a:t>;</a:t>
            </a:r>
            <a:r>
              <a:rPr lang="en-US" sz="2400" dirty="0"/>
              <a:t> and</a:t>
            </a:r>
          </a:p>
          <a:p>
            <a:pPr lvl="2"/>
            <a:r>
              <a:rPr lang="en-US" sz="2400" dirty="0" smtClean="0"/>
              <a:t>“b) The </a:t>
            </a:r>
            <a:r>
              <a:rPr lang="en-US" sz="2400" dirty="0"/>
              <a:t>willingness of a policyholder to pay a higher premium compared to other policyholders</a:t>
            </a:r>
            <a:r>
              <a:rPr lang="en-US" sz="2400" dirty="0" smtClean="0"/>
              <a:t>.”</a:t>
            </a:r>
            <a:endParaRPr lang="en-US" sz="2400" dirty="0"/>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20</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
        <p:nvSpPr>
          <p:cNvPr id="10" name="AutoShape 7"/>
          <p:cNvSpPr>
            <a:spLocks noChangeArrowheads="1"/>
          </p:cNvSpPr>
          <p:nvPr/>
        </p:nvSpPr>
        <p:spPr bwMode="blackWhite">
          <a:xfrm>
            <a:off x="6117334" y="470517"/>
            <a:ext cx="1278273" cy="536376"/>
          </a:xfrm>
          <a:prstGeom prst="wedgeRectCallout">
            <a:avLst>
              <a:gd name="adj1" fmla="val -27559"/>
              <a:gd name="adj2" fmla="val 206418"/>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My Emphasis.</a:t>
            </a:r>
            <a:endParaRPr lang="en-US" sz="1600" b="1" dirty="0">
              <a:solidFill>
                <a:srgbClr val="FFFFFF"/>
              </a:solidFill>
            </a:endParaRPr>
          </a:p>
        </p:txBody>
      </p:sp>
    </p:spTree>
    <p:extLst>
      <p:ext uri="{BB962C8B-B14F-4D97-AF65-F5344CB8AC3E}">
        <p14:creationId xmlns:p14="http://schemas.microsoft.com/office/powerpoint/2010/main" val="425280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New York – </a:t>
            </a:r>
            <a:r>
              <a:rPr lang="en-US" sz="2400" dirty="0" smtClean="0"/>
              <a:t>“the </a:t>
            </a:r>
            <a:r>
              <a:rPr lang="en-US" sz="2400" dirty="0"/>
              <a:t>practice of varying rates based on </a:t>
            </a:r>
            <a:r>
              <a:rPr lang="en-US" sz="2400" b="1" u="sng" dirty="0"/>
              <a:t>factors other than those directly related to risk of loss</a:t>
            </a:r>
            <a:r>
              <a:rPr lang="en-US" sz="2400" dirty="0"/>
              <a:t>, for example, setting rates or factors based on an insured’s likelihood to renew a policy or on an individual’s or class of individuals’ perceived willingness to pay a higher premium relative to other individuals or </a:t>
            </a:r>
            <a:r>
              <a:rPr lang="en-US" sz="2400" dirty="0" smtClean="0"/>
              <a:t>classes”</a:t>
            </a:r>
            <a:endParaRPr lang="en-US" sz="2400" dirty="0"/>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21</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283622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Ohio–“</a:t>
            </a:r>
            <a:r>
              <a:rPr lang="en-US" sz="2400" dirty="0" smtClean="0"/>
              <a:t>While </a:t>
            </a:r>
            <a:r>
              <a:rPr lang="en-US" sz="2400" dirty="0"/>
              <a:t>price optimization has no absolute definition, it generally refers to an insurer’s practice of </a:t>
            </a:r>
            <a:r>
              <a:rPr lang="en-US" sz="2400" b="1" u="sng" dirty="0"/>
              <a:t>varying premiums based upon factors that are unrelated to risk of loss in order to charge each insured the highest price that the market will bear</a:t>
            </a:r>
            <a:r>
              <a:rPr lang="en-US" sz="2400" dirty="0" smtClean="0"/>
              <a:t>.”</a:t>
            </a:r>
            <a:endParaRPr lang="en-US" sz="2400" dirty="0"/>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22</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274617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California–“</a:t>
            </a:r>
            <a:r>
              <a:rPr lang="en-US" sz="2400" dirty="0"/>
              <a:t>any method of taking into account an individual’s or class’s </a:t>
            </a:r>
            <a:r>
              <a:rPr lang="en-US" sz="2400" b="1" u="sng" dirty="0"/>
              <a:t>willingness to pay a higher premium </a:t>
            </a:r>
            <a:r>
              <a:rPr lang="en-US" sz="2400" dirty="0"/>
              <a:t>relative to other individuals or </a:t>
            </a:r>
            <a:r>
              <a:rPr lang="en-US" sz="2400" dirty="0" smtClean="0"/>
              <a:t>classes.”</a:t>
            </a: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23</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358131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Florida–“</a:t>
            </a:r>
            <a:r>
              <a:rPr lang="en-US" sz="2400" dirty="0"/>
              <a:t>a process </a:t>
            </a:r>
            <a:r>
              <a:rPr lang="en-US" sz="2400" dirty="0" smtClean="0"/>
              <a:t>for </a:t>
            </a:r>
            <a:r>
              <a:rPr lang="en-US" sz="2400" dirty="0"/>
              <a:t>modifying the insurance premium that would otherwise be charged to an insured or class of </a:t>
            </a:r>
            <a:r>
              <a:rPr lang="en-US" sz="2400" dirty="0" smtClean="0"/>
              <a:t>insureds </a:t>
            </a:r>
            <a:r>
              <a:rPr lang="en-US" sz="2400" dirty="0"/>
              <a:t>in order to </a:t>
            </a:r>
            <a:r>
              <a:rPr lang="en-US" sz="2400" b="1" u="sng" dirty="0"/>
              <a:t>maximize insurer retention, profitability, written premium, market share</a:t>
            </a:r>
            <a:r>
              <a:rPr lang="en-US" sz="2400" dirty="0"/>
              <a:t>, or any combination of these while remaining within real world constraints</a:t>
            </a:r>
            <a:r>
              <a:rPr lang="en-US" sz="2400" dirty="0" smtClean="0"/>
              <a:t>.”</a:t>
            </a: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24</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58915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15655"/>
            <a:ext cx="4038600" cy="2766097"/>
          </a:xfrm>
          <a:ln>
            <a:solidFill>
              <a:schemeClr val="tx1"/>
            </a:solidFill>
          </a:ln>
        </p:spPr>
      </p:pic>
      <p:sp>
        <p:nvSpPr>
          <p:cNvPr id="7" name="Content Placeholder 6"/>
          <p:cNvSpPr>
            <a:spLocks noGrp="1"/>
          </p:cNvSpPr>
          <p:nvPr>
            <p:ph sz="half" idx="2"/>
          </p:nvPr>
        </p:nvSpPr>
        <p:spPr>
          <a:xfrm>
            <a:off x="4562474" y="1315655"/>
            <a:ext cx="4217541" cy="5162164"/>
          </a:xfrm>
        </p:spPr>
        <p:txBody>
          <a:bodyPr/>
          <a:lstStyle/>
          <a:p>
            <a:r>
              <a:rPr lang="en-US" dirty="0" smtClean="0"/>
              <a:t>NAIC </a:t>
            </a:r>
            <a:r>
              <a:rPr lang="en-US" sz="2400" dirty="0" smtClean="0"/>
              <a:t>(Draft)</a:t>
            </a:r>
            <a:r>
              <a:rPr lang="en-US" dirty="0" smtClean="0"/>
              <a:t>–“…</a:t>
            </a:r>
            <a:r>
              <a:rPr lang="en-US" sz="2400" dirty="0" smtClean="0"/>
              <a:t>the </a:t>
            </a:r>
            <a:r>
              <a:rPr lang="en-US" sz="2400" dirty="0"/>
              <a:t>advent of </a:t>
            </a:r>
            <a:r>
              <a:rPr lang="en-US" sz="2400" b="1" u="sng" dirty="0"/>
              <a:t>sophisticated data mining tools</a:t>
            </a:r>
            <a:r>
              <a:rPr lang="en-US" sz="2400" dirty="0"/>
              <a:t> and pricing models have allowed actuaries to </a:t>
            </a:r>
            <a:r>
              <a:rPr lang="en-US" sz="2400" dirty="0" smtClean="0"/>
              <a:t>provide </a:t>
            </a:r>
            <a:r>
              <a:rPr lang="en-US" sz="2400" b="1" u="sng" dirty="0" smtClean="0"/>
              <a:t>more </a:t>
            </a:r>
            <a:r>
              <a:rPr lang="en-US" sz="2400" b="1" u="sng" dirty="0"/>
              <a:t>objective, quantitative information </a:t>
            </a:r>
            <a:r>
              <a:rPr lang="en-US" sz="2400" dirty="0"/>
              <a:t>about the judgmental aspects of the rate-setting </a:t>
            </a:r>
            <a:r>
              <a:rPr lang="en-US" sz="2400" dirty="0" smtClean="0"/>
              <a:t>process instead </a:t>
            </a:r>
            <a:r>
              <a:rPr lang="en-US" sz="2400" dirty="0"/>
              <a:t>of relying primarily on anecdotal evidence as has been the case in the past. This process </a:t>
            </a:r>
            <a:r>
              <a:rPr lang="en-US" sz="2400" dirty="0" smtClean="0"/>
              <a:t>is now </a:t>
            </a:r>
            <a:r>
              <a:rPr lang="en-US" sz="2400" dirty="0"/>
              <a:t>referred to as “price optimization.”</a:t>
            </a: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25</a:t>
            </a:fld>
            <a:endParaRPr lang="en-US"/>
          </a:p>
        </p:txBody>
      </p:sp>
      <p:sp>
        <p:nvSpPr>
          <p:cNvPr id="9" name="TextBox 8"/>
          <p:cNvSpPr txBox="1"/>
          <p:nvPr/>
        </p:nvSpPr>
        <p:spPr>
          <a:xfrm>
            <a:off x="490538" y="4213411"/>
            <a:ext cx="4038600" cy="2031325"/>
          </a:xfrm>
          <a:prstGeom prst="rect">
            <a:avLst/>
          </a:prstGeom>
          <a:noFill/>
        </p:spPr>
        <p:txBody>
          <a:bodyPr wrap="square" rtlCol="0">
            <a:spAutoFit/>
          </a:bodyPr>
          <a:lstStyle/>
          <a:p>
            <a:r>
              <a:rPr lang="en-US" sz="1400" i="1" dirty="0"/>
              <a:t>“When I use a word,’ Humpty Dumpty said in rather a scornful tone, ‘it means just what I choose it to mean — neither more nor less.’</a:t>
            </a:r>
          </a:p>
          <a:p>
            <a:endParaRPr lang="en-US" sz="1400" i="1" dirty="0"/>
          </a:p>
          <a:p>
            <a:r>
              <a:rPr lang="en-US" sz="1400" i="1" dirty="0"/>
              <a:t>’The question is,’ said Alice, ‘whether you can make words mean so many different things.’</a:t>
            </a:r>
          </a:p>
          <a:p>
            <a:endParaRPr lang="en-US" sz="1400" i="1" dirty="0"/>
          </a:p>
          <a:p>
            <a:r>
              <a:rPr lang="en-US" sz="1400" i="1" dirty="0"/>
              <a:t>’The question is,’ said Humpty Dumpty, ‘which is to be master — that’s all.”</a:t>
            </a:r>
          </a:p>
        </p:txBody>
      </p:sp>
    </p:spTree>
    <p:extLst>
      <p:ext uri="{BB962C8B-B14F-4D97-AF65-F5344CB8AC3E}">
        <p14:creationId xmlns:p14="http://schemas.microsoft.com/office/powerpoint/2010/main" val="416727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P.O. Different From the Past?</a:t>
            </a:r>
            <a:endParaRPr lang="en-US" dirty="0"/>
          </a:p>
        </p:txBody>
      </p:sp>
      <p:sp>
        <p:nvSpPr>
          <p:cNvPr id="6" name="Text Placeholder 5"/>
          <p:cNvSpPr>
            <a:spLocks noGrp="1"/>
          </p:cNvSpPr>
          <p:nvPr>
            <p:ph type="body" idx="1"/>
          </p:nvPr>
        </p:nvSpPr>
        <p:spPr>
          <a:xfrm>
            <a:off x="457200" y="1278725"/>
            <a:ext cx="4040188" cy="639762"/>
          </a:xfrm>
        </p:spPr>
        <p:txBody>
          <a:bodyPr/>
          <a:lstStyle/>
          <a:p>
            <a:r>
              <a:rPr lang="en-US" dirty="0" smtClean="0"/>
              <a:t>Traditional Approach</a:t>
            </a:r>
            <a:endParaRPr lang="en-US" dirty="0"/>
          </a:p>
        </p:txBody>
      </p:sp>
      <p:sp>
        <p:nvSpPr>
          <p:cNvPr id="7" name="Content Placeholder 6"/>
          <p:cNvSpPr>
            <a:spLocks noGrp="1"/>
          </p:cNvSpPr>
          <p:nvPr>
            <p:ph sz="half" idx="2"/>
          </p:nvPr>
        </p:nvSpPr>
        <p:spPr>
          <a:xfrm>
            <a:off x="457200" y="1918487"/>
            <a:ext cx="4040188" cy="4207676"/>
          </a:xfrm>
        </p:spPr>
        <p:txBody>
          <a:bodyPr/>
          <a:lstStyle/>
          <a:p>
            <a:r>
              <a:rPr lang="en-US" dirty="0" smtClean="0"/>
              <a:t>Rate = Base Rate x Rating Variables</a:t>
            </a:r>
          </a:p>
          <a:p>
            <a:r>
              <a:rPr lang="en-US" dirty="0" smtClean="0"/>
              <a:t>Rating Variables: Age/gender/territory/etc.</a:t>
            </a:r>
          </a:p>
          <a:p>
            <a:r>
              <a:rPr lang="en-US" dirty="0" smtClean="0"/>
              <a:t>More Adjustments: Qualitative Assessment</a:t>
            </a:r>
          </a:p>
          <a:p>
            <a:r>
              <a:rPr lang="en-US" dirty="0" smtClean="0"/>
              <a:t>Basis for More Adjustments: Judgment</a:t>
            </a:r>
          </a:p>
          <a:p>
            <a:pPr lvl="1"/>
            <a:endParaRPr lang="en-US" dirty="0"/>
          </a:p>
        </p:txBody>
      </p:sp>
      <p:sp>
        <p:nvSpPr>
          <p:cNvPr id="8" name="Text Placeholder 7"/>
          <p:cNvSpPr>
            <a:spLocks noGrp="1"/>
          </p:cNvSpPr>
          <p:nvPr>
            <p:ph type="body" sz="quarter" idx="3"/>
          </p:nvPr>
        </p:nvSpPr>
        <p:spPr>
          <a:xfrm>
            <a:off x="4645025" y="1270001"/>
            <a:ext cx="4041775" cy="639762"/>
          </a:xfrm>
        </p:spPr>
        <p:txBody>
          <a:bodyPr/>
          <a:lstStyle/>
          <a:p>
            <a:r>
              <a:rPr lang="en-US" dirty="0" smtClean="0"/>
              <a:t>Price Optimization</a:t>
            </a:r>
            <a:endParaRPr lang="en-US" dirty="0"/>
          </a:p>
        </p:txBody>
      </p:sp>
      <p:sp>
        <p:nvSpPr>
          <p:cNvPr id="9" name="Content Placeholder 8"/>
          <p:cNvSpPr>
            <a:spLocks noGrp="1"/>
          </p:cNvSpPr>
          <p:nvPr>
            <p:ph sz="quarter" idx="4"/>
          </p:nvPr>
        </p:nvSpPr>
        <p:spPr>
          <a:xfrm>
            <a:off x="4645025" y="1918487"/>
            <a:ext cx="4041775" cy="3951288"/>
          </a:xfrm>
        </p:spPr>
        <p:txBody>
          <a:bodyPr/>
          <a:lstStyle/>
          <a:p>
            <a:r>
              <a:rPr lang="en-US" dirty="0"/>
              <a:t>Rate = Base Rate x </a:t>
            </a:r>
            <a:r>
              <a:rPr lang="en-US" dirty="0" smtClean="0"/>
              <a:t>Rating Variables</a:t>
            </a:r>
            <a:endParaRPr lang="en-US" dirty="0"/>
          </a:p>
          <a:p>
            <a:r>
              <a:rPr lang="en-US" dirty="0" smtClean="0"/>
              <a:t>Rating Variables: Age/gender/territory/etc.</a:t>
            </a:r>
          </a:p>
          <a:p>
            <a:r>
              <a:rPr lang="en-US" dirty="0" smtClean="0"/>
              <a:t>More Adjustments: Qualitative + Quantitative</a:t>
            </a:r>
          </a:p>
          <a:p>
            <a:r>
              <a:rPr lang="en-US" dirty="0" smtClean="0"/>
              <a:t>Basis for More Adjustments: Judgment + P.O. Modeling</a:t>
            </a:r>
            <a:endParaRPr lang="en-US"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26</a:t>
            </a:fld>
            <a:endParaRPr lang="en-US"/>
          </a:p>
        </p:txBody>
      </p:sp>
      <p:sp>
        <p:nvSpPr>
          <p:cNvPr id="11" name="TextBox 10"/>
          <p:cNvSpPr txBox="1"/>
          <p:nvPr/>
        </p:nvSpPr>
        <p:spPr>
          <a:xfrm>
            <a:off x="495300" y="6442357"/>
            <a:ext cx="6531576" cy="261610"/>
          </a:xfrm>
          <a:prstGeom prst="rect">
            <a:avLst/>
          </a:prstGeom>
          <a:noFill/>
        </p:spPr>
        <p:txBody>
          <a:bodyPr wrap="square" rtlCol="0">
            <a:spAutoFit/>
          </a:bodyPr>
          <a:lstStyle/>
          <a:p>
            <a:r>
              <a:rPr lang="en-US" sz="1100" dirty="0" smtClean="0"/>
              <a:t>SOURCE: Adapted from NAIC, </a:t>
            </a:r>
            <a:r>
              <a:rPr lang="en-US" sz="1100" i="1" dirty="0" smtClean="0"/>
              <a:t>Price Optimization White Paper </a:t>
            </a:r>
            <a:r>
              <a:rPr lang="en-US" sz="1100" dirty="0" smtClean="0"/>
              <a:t>(August 15, 2015, draft).</a:t>
            </a:r>
            <a:endParaRPr lang="en-US" sz="1100" dirty="0"/>
          </a:p>
        </p:txBody>
      </p:sp>
    </p:spTree>
    <p:extLst>
      <p:ext uri="{BB962C8B-B14F-4D97-AF65-F5344CB8AC3E}">
        <p14:creationId xmlns:p14="http://schemas.microsoft.com/office/powerpoint/2010/main" val="38260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additive="base">
                                        <p:cTn id="4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P.O. Different From the Past?</a:t>
            </a:r>
            <a:endParaRPr lang="en-US" dirty="0"/>
          </a:p>
        </p:txBody>
      </p:sp>
      <p:sp>
        <p:nvSpPr>
          <p:cNvPr id="6" name="Text Placeholder 5"/>
          <p:cNvSpPr>
            <a:spLocks noGrp="1"/>
          </p:cNvSpPr>
          <p:nvPr>
            <p:ph type="body" idx="1"/>
          </p:nvPr>
        </p:nvSpPr>
        <p:spPr>
          <a:xfrm>
            <a:off x="457200" y="1278725"/>
            <a:ext cx="4040188" cy="639762"/>
          </a:xfrm>
        </p:spPr>
        <p:txBody>
          <a:bodyPr/>
          <a:lstStyle/>
          <a:p>
            <a:r>
              <a:rPr lang="en-US" dirty="0" smtClean="0"/>
              <a:t>Proponents</a:t>
            </a:r>
            <a:endParaRPr lang="en-US" dirty="0"/>
          </a:p>
        </p:txBody>
      </p:sp>
      <p:sp>
        <p:nvSpPr>
          <p:cNvPr id="7" name="Content Placeholder 6"/>
          <p:cNvSpPr>
            <a:spLocks noGrp="1"/>
          </p:cNvSpPr>
          <p:nvPr>
            <p:ph sz="half" idx="2"/>
          </p:nvPr>
        </p:nvSpPr>
        <p:spPr>
          <a:xfrm>
            <a:off x="457200" y="1918487"/>
            <a:ext cx="4040188" cy="4207676"/>
          </a:xfrm>
        </p:spPr>
        <p:txBody>
          <a:bodyPr/>
          <a:lstStyle/>
          <a:p>
            <a:r>
              <a:rPr lang="en-US" dirty="0" smtClean="0"/>
              <a:t>It’s Not, Except Software Replaces Subjective Process</a:t>
            </a:r>
          </a:p>
          <a:p>
            <a:pPr lvl="1"/>
            <a:r>
              <a:rPr lang="en-US" dirty="0" smtClean="0"/>
              <a:t>May Make Rates More Stable</a:t>
            </a:r>
          </a:p>
          <a:p>
            <a:r>
              <a:rPr lang="en-US" dirty="0" smtClean="0"/>
              <a:t>Allowed Under Current Actuarial Standards of Practice [Statement of Principles</a:t>
            </a:r>
            <a:r>
              <a:rPr lang="en-US" dirty="0" smtClean="0"/>
              <a:t>?], State Laws</a:t>
            </a:r>
            <a:endParaRPr lang="en-US" dirty="0" smtClean="0"/>
          </a:p>
          <a:p>
            <a:pPr lvl="1"/>
            <a:endParaRPr lang="en-US" dirty="0"/>
          </a:p>
        </p:txBody>
      </p:sp>
      <p:sp>
        <p:nvSpPr>
          <p:cNvPr id="8" name="Text Placeholder 7"/>
          <p:cNvSpPr>
            <a:spLocks noGrp="1"/>
          </p:cNvSpPr>
          <p:nvPr>
            <p:ph type="body" sz="quarter" idx="3"/>
          </p:nvPr>
        </p:nvSpPr>
        <p:spPr>
          <a:xfrm>
            <a:off x="4645025" y="1270001"/>
            <a:ext cx="4041775" cy="639762"/>
          </a:xfrm>
        </p:spPr>
        <p:txBody>
          <a:bodyPr/>
          <a:lstStyle/>
          <a:p>
            <a:r>
              <a:rPr lang="en-US" dirty="0" smtClean="0"/>
              <a:t>Opponents</a:t>
            </a:r>
            <a:endParaRPr lang="en-US" dirty="0"/>
          </a:p>
        </p:txBody>
      </p:sp>
      <p:sp>
        <p:nvSpPr>
          <p:cNvPr id="9" name="Content Placeholder 8"/>
          <p:cNvSpPr>
            <a:spLocks noGrp="1"/>
          </p:cNvSpPr>
          <p:nvPr>
            <p:ph sz="quarter" idx="4"/>
          </p:nvPr>
        </p:nvSpPr>
        <p:spPr>
          <a:xfrm>
            <a:off x="4645025" y="1918487"/>
            <a:ext cx="4041775" cy="3951288"/>
          </a:xfrm>
        </p:spPr>
        <p:txBody>
          <a:bodyPr/>
          <a:lstStyle/>
          <a:p>
            <a:r>
              <a:rPr lang="en-US" dirty="0" smtClean="0"/>
              <a:t>Gouges Customers, Particularly Those Who Shop Less </a:t>
            </a:r>
          </a:p>
          <a:p>
            <a:pPr lvl="1"/>
            <a:r>
              <a:rPr lang="en-US" dirty="0" smtClean="0"/>
              <a:t>“Loyalty Penalty”</a:t>
            </a:r>
          </a:p>
          <a:p>
            <a:pPr lvl="1"/>
            <a:r>
              <a:rPr lang="en-US" dirty="0" smtClean="0"/>
              <a:t>Poor People</a:t>
            </a:r>
          </a:p>
          <a:p>
            <a:r>
              <a:rPr lang="en-US" dirty="0" smtClean="0"/>
              <a:t>Conflicts With State Rating Laws </a:t>
            </a:r>
          </a:p>
          <a:p>
            <a:pPr lvl="1"/>
            <a:r>
              <a:rPr lang="en-US" dirty="0" smtClean="0"/>
              <a:t>‘Not to Be Excessive, Inadequate, Unfairly Discriminatory’</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27</a:t>
            </a:fld>
            <a:endParaRPr lang="en-US"/>
          </a:p>
        </p:txBody>
      </p:sp>
      <p:sp>
        <p:nvSpPr>
          <p:cNvPr id="10"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Each Side Has Counterarguments, of Course.</a:t>
            </a:r>
            <a:endParaRPr lang="en-US" sz="2000" b="1" dirty="0">
              <a:solidFill>
                <a:schemeClr val="bg1"/>
              </a:solidFill>
            </a:endParaRPr>
          </a:p>
        </p:txBody>
      </p:sp>
    </p:spTree>
    <p:extLst>
      <p:ext uri="{BB962C8B-B14F-4D97-AF65-F5344CB8AC3E}">
        <p14:creationId xmlns:p14="http://schemas.microsoft.com/office/powerpoint/2010/main" val="15600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6" presetClass="entr" presetSubtype="37"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marL="0" indent="0" algn="ctr">
              <a:buNone/>
            </a:pPr>
            <a:r>
              <a:rPr lang="en-US" sz="4000" dirty="0">
                <a:solidFill>
                  <a:schemeClr val="bg1"/>
                </a:solidFill>
              </a:rPr>
              <a:t>Does Statement of Principles Allow Price Optimization?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28</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35218917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a:t>
            </a:r>
            <a:endParaRPr lang="en-US" dirty="0"/>
          </a:p>
        </p:txBody>
      </p:sp>
      <p:sp>
        <p:nvSpPr>
          <p:cNvPr id="3" name="Content Placeholder 2"/>
          <p:cNvSpPr>
            <a:spLocks noGrp="1"/>
          </p:cNvSpPr>
          <p:nvPr>
            <p:ph idx="1"/>
          </p:nvPr>
        </p:nvSpPr>
        <p:spPr>
          <a:xfrm>
            <a:off x="495300" y="1225119"/>
            <a:ext cx="8153400" cy="5075670"/>
          </a:xfrm>
        </p:spPr>
        <p:txBody>
          <a:bodyPr/>
          <a:lstStyle/>
          <a:p>
            <a:pPr marL="0" indent="0">
              <a:buNone/>
            </a:pPr>
            <a:r>
              <a:rPr lang="en-US" dirty="0" smtClean="0"/>
              <a:t>Does Statement of Principles Allow Price Optimization?</a:t>
            </a:r>
          </a:p>
          <a:p>
            <a:r>
              <a:rPr lang="en-US" dirty="0" smtClean="0"/>
              <a:t>The principles in this Statement are </a:t>
            </a:r>
            <a:r>
              <a:rPr lang="en-US" b="1" i="1" u="sng" dirty="0" smtClean="0"/>
              <a:t>limited to that portion of the ratemaking process involving the estimation of costs</a:t>
            </a:r>
            <a:r>
              <a:rPr lang="en-US" dirty="0" smtClean="0"/>
              <a:t> associated with the transfer of risk.</a:t>
            </a:r>
          </a:p>
          <a:p>
            <a:r>
              <a:rPr lang="en-US" dirty="0" smtClean="0"/>
              <a:t>“Ratemaking should provide for the costs of an individual risk transfer </a:t>
            </a:r>
            <a:r>
              <a:rPr lang="en-US" b="1" i="1" u="sng" dirty="0" smtClean="0"/>
              <a:t>so that equity among insureds is maintained</a:t>
            </a:r>
            <a:r>
              <a:rPr lang="en-US" dirty="0" smtClean="0"/>
              <a:t>.” (Reasonable, not excessive, not inadequate, not unfairly discriminatory)</a:t>
            </a:r>
          </a:p>
          <a:p>
            <a:r>
              <a:rPr lang="en-US" dirty="0" smtClean="0"/>
              <a:t>Justification Via Considerations?</a:t>
            </a:r>
          </a:p>
          <a:p>
            <a:pPr lvl="1"/>
            <a:r>
              <a:rPr lang="en-US" dirty="0" smtClean="0"/>
              <a:t>Mix of Business – “…distributional changes in deductibles, coverage limitations or type of risks </a:t>
            </a:r>
            <a:r>
              <a:rPr lang="en-US" b="1" i="1" u="sng" dirty="0" smtClean="0"/>
              <a:t>that may affect the frequency or severity of claims</a:t>
            </a:r>
            <a:r>
              <a:rPr lang="en-US" dirty="0" smtClean="0"/>
              <a:t>.”</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29</a:t>
            </a:fld>
            <a:endParaRPr lang="en-US"/>
          </a:p>
        </p:txBody>
      </p:sp>
      <p:sp>
        <p:nvSpPr>
          <p:cNvPr id="9" name="TextBox 8"/>
          <p:cNvSpPr txBox="1"/>
          <p:nvPr/>
        </p:nvSpPr>
        <p:spPr>
          <a:xfrm>
            <a:off x="495300" y="6442357"/>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
        <p:nvSpPr>
          <p:cNvPr id="6" name="AutoShape 7"/>
          <p:cNvSpPr>
            <a:spLocks noChangeArrowheads="1"/>
          </p:cNvSpPr>
          <p:nvPr/>
        </p:nvSpPr>
        <p:spPr bwMode="blackWhite">
          <a:xfrm>
            <a:off x="7865727" y="1531573"/>
            <a:ext cx="1278273" cy="1083075"/>
          </a:xfrm>
          <a:prstGeom prst="wedgeRectCallout">
            <a:avLst>
              <a:gd name="adj1" fmla="val -60030"/>
              <a:gd name="adj2" fmla="val 3670"/>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What I’m Looking At. (You Might Disagree.)</a:t>
            </a:r>
            <a:endParaRPr lang="en-US" sz="1600" b="1" dirty="0">
              <a:solidFill>
                <a:srgbClr val="FFFFFF"/>
              </a:solidFill>
            </a:endParaRPr>
          </a:p>
        </p:txBody>
      </p:sp>
    </p:spTree>
    <p:extLst>
      <p:ext uri="{BB962C8B-B14F-4D97-AF65-F5344CB8AC3E}">
        <p14:creationId xmlns:p14="http://schemas.microsoft.com/office/powerpoint/2010/main" val="9630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Controversial?</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3222" y="863353"/>
            <a:ext cx="3522469" cy="4525963"/>
          </a:xfrm>
          <a:scene3d>
            <a:camera prst="perspectiveContrastingRightFacing"/>
            <a:lightRig rig="threePt" dir="t"/>
          </a:scene3d>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633" y="863353"/>
            <a:ext cx="3492036" cy="4525963"/>
          </a:xfrm>
          <a:scene3d>
            <a:camera prst="perspectiveContrastingRightFacing"/>
            <a:lightRig rig="threePt" dir="t"/>
          </a:scene3d>
        </p:spPr>
      </p:pic>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3</a:t>
            </a:fld>
            <a:endParaRPr lang="en-US"/>
          </a:p>
        </p:txBody>
      </p:sp>
      <p:sp>
        <p:nvSpPr>
          <p:cNvPr id="10" name="AutoShape 7"/>
          <p:cNvSpPr>
            <a:spLocks noChangeArrowheads="1"/>
          </p:cNvSpPr>
          <p:nvPr/>
        </p:nvSpPr>
        <p:spPr bwMode="blackWhite">
          <a:xfrm>
            <a:off x="577183" y="5701258"/>
            <a:ext cx="6130047" cy="921846"/>
          </a:xfrm>
          <a:prstGeom prst="wedgeRectCallout">
            <a:avLst>
              <a:gd name="adj1" fmla="val -1063"/>
              <a:gd name="adj2" fmla="val -2488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Views Expressed by Participants Are Their Own, and the CAS Takes No Position on the Views Expressed. It Is Also the Policy of the CAS that Its Members Should Practice Within the Bounds of Local Laws and Regulations.”</a:t>
            </a:r>
            <a:endParaRPr lang="en-US" sz="1600" b="1" dirty="0">
              <a:solidFill>
                <a:srgbClr val="FFFFFF"/>
              </a:solidFill>
            </a:endParaRPr>
          </a:p>
        </p:txBody>
      </p:sp>
      <p:sp>
        <p:nvSpPr>
          <p:cNvPr id="11" name="Content Placeholder 2"/>
          <p:cNvSpPr txBox="1">
            <a:spLocks/>
          </p:cNvSpPr>
          <p:nvPr/>
        </p:nvSpPr>
        <p:spPr bwMode="auto">
          <a:xfrm>
            <a:off x="5833184" y="1262855"/>
            <a:ext cx="3215566" cy="4652963"/>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r>
              <a:rPr lang="en-US" sz="2400" kern="0" dirty="0" smtClean="0"/>
              <a:t>Banned/Questioned in Eight States (MD, OH, IN, CA, FL, ME, PA, NY, VT, WA, DC)</a:t>
            </a:r>
          </a:p>
          <a:p>
            <a:r>
              <a:rPr lang="en-US" sz="2400" kern="0" dirty="0" smtClean="0"/>
              <a:t>NAIC Studying (CATF)</a:t>
            </a:r>
          </a:p>
          <a:p>
            <a:r>
              <a:rPr lang="en-US" sz="2400" kern="0" dirty="0" smtClean="0"/>
              <a:t>CAS, AAA, ASB</a:t>
            </a:r>
          </a:p>
          <a:p>
            <a:pPr marL="0" indent="0">
              <a:buNone/>
            </a:pPr>
            <a:endParaRPr lang="en-US" sz="2400" kern="0" dirty="0"/>
          </a:p>
        </p:txBody>
      </p:sp>
    </p:spTree>
    <p:extLst>
      <p:ext uri="{BB962C8B-B14F-4D97-AF65-F5344CB8AC3E}">
        <p14:creationId xmlns:p14="http://schemas.microsoft.com/office/powerpoint/2010/main" val="9341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a:t>
            </a:r>
            <a:endParaRPr lang="en-US" dirty="0"/>
          </a:p>
        </p:txBody>
      </p:sp>
      <p:sp>
        <p:nvSpPr>
          <p:cNvPr id="3" name="Content Placeholder 2"/>
          <p:cNvSpPr>
            <a:spLocks noGrp="1"/>
          </p:cNvSpPr>
          <p:nvPr>
            <p:ph idx="1"/>
          </p:nvPr>
        </p:nvSpPr>
        <p:spPr>
          <a:xfrm>
            <a:off x="495300" y="1225119"/>
            <a:ext cx="8153400" cy="5075670"/>
          </a:xfrm>
        </p:spPr>
        <p:txBody>
          <a:bodyPr/>
          <a:lstStyle/>
          <a:p>
            <a:r>
              <a:rPr lang="en-US" dirty="0"/>
              <a:t>Justification Via Considerations</a:t>
            </a:r>
            <a:r>
              <a:rPr lang="en-US" dirty="0" smtClean="0"/>
              <a:t>?</a:t>
            </a:r>
            <a:endParaRPr lang="en-US" dirty="0"/>
          </a:p>
          <a:p>
            <a:pPr lvl="1"/>
            <a:r>
              <a:rPr lang="en-US" dirty="0"/>
              <a:t>Operational Changes – “Changes in the </a:t>
            </a:r>
            <a:r>
              <a:rPr lang="en-US" b="1" i="1" u="sng" dirty="0"/>
              <a:t>underwriting process</a:t>
            </a:r>
            <a:r>
              <a:rPr lang="en-US" dirty="0"/>
              <a:t>, claim handling, case reserving and marketing practices that affect the </a:t>
            </a:r>
            <a:r>
              <a:rPr lang="en-US" b="1" i="1" u="sng" dirty="0"/>
              <a:t>continuity of the experience</a:t>
            </a:r>
            <a:r>
              <a:rPr lang="en-US" dirty="0"/>
              <a:t>.”</a:t>
            </a:r>
          </a:p>
          <a:p>
            <a:pPr lvl="1"/>
            <a:r>
              <a:rPr lang="en-US" dirty="0" smtClean="0"/>
              <a:t>Other </a:t>
            </a:r>
            <a:r>
              <a:rPr lang="en-US" dirty="0"/>
              <a:t>Influences – “The impact of external influences </a:t>
            </a:r>
            <a:r>
              <a:rPr lang="en-US" b="1" i="1" u="sng" dirty="0"/>
              <a:t>on the expected future experience</a:t>
            </a:r>
            <a:r>
              <a:rPr lang="en-US" dirty="0"/>
              <a:t> should be considered. . .” (seems to focus on residual markets, etc.)</a:t>
            </a:r>
          </a:p>
          <a:p>
            <a:pPr lvl="1"/>
            <a:r>
              <a:rPr lang="en-US" dirty="0"/>
              <a:t>Actuarial Judgment – “…may be applied throughout the ratemaking process</a:t>
            </a:r>
            <a:r>
              <a:rPr lang="en-US" dirty="0" smtClean="0"/>
              <a:t>…”</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30</a:t>
            </a:fld>
            <a:endParaRPr lang="en-US"/>
          </a:p>
        </p:txBody>
      </p:sp>
    </p:spTree>
    <p:extLst>
      <p:ext uri="{BB962C8B-B14F-4D97-AF65-F5344CB8AC3E}">
        <p14:creationId xmlns:p14="http://schemas.microsoft.com/office/powerpoint/2010/main" val="27327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a:t>
            </a:r>
            <a:endParaRPr lang="en-US" dirty="0"/>
          </a:p>
        </p:txBody>
      </p:sp>
      <p:sp>
        <p:nvSpPr>
          <p:cNvPr id="3" name="Content Placeholder 2"/>
          <p:cNvSpPr>
            <a:spLocks noGrp="1"/>
          </p:cNvSpPr>
          <p:nvPr>
            <p:ph idx="1"/>
          </p:nvPr>
        </p:nvSpPr>
        <p:spPr>
          <a:xfrm>
            <a:off x="495300" y="1225119"/>
            <a:ext cx="8153400" cy="5075670"/>
          </a:xfrm>
        </p:spPr>
        <p:txBody>
          <a:bodyPr/>
          <a:lstStyle/>
          <a:p>
            <a:r>
              <a:rPr lang="en-US" dirty="0" smtClean="0"/>
              <a:t>§ IV. Conclusion</a:t>
            </a:r>
          </a:p>
          <a:p>
            <a:pPr lvl="1"/>
            <a:r>
              <a:rPr lang="en-US" dirty="0" smtClean="0"/>
              <a:t>“The actuary, by applying the ratemaking principles in the Statement, will derive an estimation of the future costs associated with the transfer of risk. </a:t>
            </a:r>
            <a:r>
              <a:rPr lang="en-US" b="1" i="1" u="sng" dirty="0" smtClean="0"/>
              <a:t>Other business considerations are also a part of ratemaking</a:t>
            </a:r>
            <a:r>
              <a:rPr lang="en-US" dirty="0" smtClean="0"/>
              <a:t>.” [U/W, Marketing, Law, Claims, Etc.]</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31</a:t>
            </a:fld>
            <a:endParaRPr lang="en-US"/>
          </a:p>
        </p:txBody>
      </p:sp>
      <p:sp>
        <p:nvSpPr>
          <p:cNvPr id="5" name="AutoShape 7"/>
          <p:cNvSpPr>
            <a:spLocks noChangeArrowheads="1"/>
          </p:cNvSpPr>
          <p:nvPr/>
        </p:nvSpPr>
        <p:spPr bwMode="blackWhite">
          <a:xfrm>
            <a:off x="5709615" y="671266"/>
            <a:ext cx="1713391" cy="559293"/>
          </a:xfrm>
          <a:prstGeom prst="wedgeRectCallout">
            <a:avLst>
              <a:gd name="adj1" fmla="val -67528"/>
              <a:gd name="adj2" fmla="val 169833"/>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Foreshadowing Alert.</a:t>
            </a:r>
            <a:endParaRPr lang="en-US" sz="1600" b="1" dirty="0">
              <a:solidFill>
                <a:srgbClr val="FFFFFF"/>
              </a:solidFill>
            </a:endParaRPr>
          </a:p>
        </p:txBody>
      </p:sp>
      <p:sp>
        <p:nvSpPr>
          <p:cNvPr id="6" name="Oval 5"/>
          <p:cNvSpPr/>
          <p:nvPr/>
        </p:nvSpPr>
        <p:spPr>
          <a:xfrm>
            <a:off x="4102757" y="2041967"/>
            <a:ext cx="1606858" cy="408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7"/>
          <p:cNvSpPr>
            <a:spLocks noChangeArrowheads="1"/>
          </p:cNvSpPr>
          <p:nvPr/>
        </p:nvSpPr>
        <p:spPr bwMode="blackWhite">
          <a:xfrm>
            <a:off x="0" y="4211034"/>
            <a:ext cx="1010576" cy="1090474"/>
          </a:xfrm>
          <a:prstGeom prst="wedgeRectCallout">
            <a:avLst>
              <a:gd name="adj1" fmla="val 60827"/>
              <a:gd name="adj2" fmla="val -15826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Reality Alert: It’s A Static Model.</a:t>
            </a:r>
            <a:endParaRPr lang="en-US" sz="1600" b="1" dirty="0">
              <a:solidFill>
                <a:srgbClr val="FFFFFF"/>
              </a:solidFill>
            </a:endParaRPr>
          </a:p>
        </p:txBody>
      </p:sp>
      <p:sp>
        <p:nvSpPr>
          <p:cNvPr id="9"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Of Course, These Are the </a:t>
            </a:r>
            <a:r>
              <a:rPr lang="en-US" sz="2000" b="1" u="sng" dirty="0" smtClean="0">
                <a:solidFill>
                  <a:schemeClr val="bg1"/>
                </a:solidFill>
              </a:rPr>
              <a:t>Old</a:t>
            </a:r>
            <a:r>
              <a:rPr lang="en-US" sz="2000" b="1" dirty="0" smtClean="0">
                <a:solidFill>
                  <a:schemeClr val="bg1"/>
                </a:solidFill>
              </a:rPr>
              <a:t> Principles . . .</a:t>
            </a:r>
            <a:endParaRPr lang="en-US" sz="2000" b="1" dirty="0">
              <a:solidFill>
                <a:schemeClr val="bg1"/>
              </a:solidFill>
            </a:endParaRPr>
          </a:p>
        </p:txBody>
      </p:sp>
    </p:spTree>
    <p:extLst>
      <p:ext uri="{BB962C8B-B14F-4D97-AF65-F5344CB8AC3E}">
        <p14:creationId xmlns:p14="http://schemas.microsoft.com/office/powerpoint/2010/main" val="72578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5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The Triple-I Players Present</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32</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
        <p:nvSpPr>
          <p:cNvPr id="6" name="Rectangle 8"/>
          <p:cNvSpPr>
            <a:spLocks noChangeArrowheads="1"/>
          </p:cNvSpPr>
          <p:nvPr/>
        </p:nvSpPr>
        <p:spPr bwMode="auto">
          <a:xfrm>
            <a:off x="472422" y="3952689"/>
            <a:ext cx="8008373"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panose="020B0604020202020204" pitchFamily="34" charset="0"/>
                <a:cs typeface="Arial" panose="020B0604020202020204" pitchFamily="34" charset="0"/>
              </a:rPr>
              <a:t>Do Actuaries Make Rates?</a:t>
            </a:r>
            <a:endParaRPr lang="en-US" sz="3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1584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Actuary</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ln>
            <a:solidFill>
              <a:schemeClr val="tx1"/>
            </a:solidFill>
          </a:ln>
        </p:spPr>
      </p:pic>
      <p:sp>
        <p:nvSpPr>
          <p:cNvPr id="6" name="Text Placeholder 5"/>
          <p:cNvSpPr>
            <a:spLocks noGrp="1"/>
          </p:cNvSpPr>
          <p:nvPr>
            <p:ph type="body" sz="half" idx="2"/>
          </p:nvPr>
        </p:nvSpPr>
        <p:spPr/>
        <p:txBody>
          <a:bodyPr/>
          <a:lstStyle/>
          <a:p>
            <a:r>
              <a:rPr lang="en-US" sz="1800" dirty="0"/>
              <a:t>“My Analysis Shows We Need to Raise Rates 5%.”</a:t>
            </a:r>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33</a:t>
            </a:fld>
            <a:endParaRPr lang="en-US"/>
          </a:p>
        </p:txBody>
      </p:sp>
    </p:spTree>
    <p:extLst>
      <p:ext uri="{BB962C8B-B14F-4D97-AF65-F5344CB8AC3E}">
        <p14:creationId xmlns:p14="http://schemas.microsoft.com/office/powerpoint/2010/main" val="152403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Underwriter</a:t>
            </a:r>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00" b="12500"/>
          <a:stretch>
            <a:fillRect/>
          </a:stretch>
        </p:blipFill>
        <p:spPr>
          <a:ln>
            <a:solidFill>
              <a:schemeClr val="tx1"/>
            </a:solidFill>
          </a:ln>
        </p:spPr>
      </p:pic>
      <p:sp>
        <p:nvSpPr>
          <p:cNvPr id="6" name="Text Placeholder 5"/>
          <p:cNvSpPr>
            <a:spLocks noGrp="1"/>
          </p:cNvSpPr>
          <p:nvPr>
            <p:ph type="body" sz="half" idx="2"/>
          </p:nvPr>
        </p:nvSpPr>
        <p:spPr/>
        <p:txBody>
          <a:bodyPr/>
          <a:lstStyle/>
          <a:p>
            <a:r>
              <a:rPr lang="en-US" sz="1800" dirty="0" smtClean="0"/>
              <a:t>“We Might As Well Close Up Shop Right Now.”</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34</a:t>
            </a:fld>
            <a:endParaRPr lang="en-US"/>
          </a:p>
        </p:txBody>
      </p:sp>
    </p:spTree>
    <p:extLst>
      <p:ext uri="{BB962C8B-B14F-4D97-AF65-F5344CB8AC3E}">
        <p14:creationId xmlns:p14="http://schemas.microsoft.com/office/powerpoint/2010/main" val="7981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a:t>
            </a:r>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900" b="24900"/>
          <a:stretch>
            <a:fillRect/>
          </a:stretch>
        </p:blipFill>
        <p:spPr>
          <a:ln>
            <a:solidFill>
              <a:schemeClr val="tx1"/>
            </a:solidFill>
          </a:ln>
        </p:spPr>
      </p:pic>
      <p:sp>
        <p:nvSpPr>
          <p:cNvPr id="6" name="Text Placeholder 5"/>
          <p:cNvSpPr>
            <a:spLocks noGrp="1"/>
          </p:cNvSpPr>
          <p:nvPr>
            <p:ph type="body" sz="half" idx="2"/>
          </p:nvPr>
        </p:nvSpPr>
        <p:spPr/>
        <p:txBody>
          <a:bodyPr/>
          <a:lstStyle/>
          <a:p>
            <a:r>
              <a:rPr lang="en-US" sz="1800" dirty="0" smtClean="0"/>
              <a:t>“You’re Killing Me”</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35</a:t>
            </a:fld>
            <a:endParaRPr lang="en-US"/>
          </a:p>
        </p:txBody>
      </p:sp>
    </p:spTree>
    <p:extLst>
      <p:ext uri="{BB962C8B-B14F-4D97-AF65-F5344CB8AC3E}">
        <p14:creationId xmlns:p14="http://schemas.microsoft.com/office/powerpoint/2010/main" val="11146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 calcmode="lin" valueType="num">
                                      <p:cBhvr additive="base">
                                        <p:cTn id="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961062"/>
            <a:ext cx="5486400" cy="566738"/>
          </a:xfrm>
        </p:spPr>
        <p:txBody>
          <a:bodyPr anchor="ctr"/>
          <a:lstStyle/>
          <a:p>
            <a:r>
              <a:rPr lang="en-US" dirty="0" smtClean="0"/>
              <a:t>Senior Management</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970" b="8970"/>
          <a:stretch>
            <a:fillRect/>
          </a:stretch>
        </p:blipFill>
        <p:spPr>
          <a:xfrm>
            <a:off x="1792288" y="580103"/>
            <a:ext cx="5486400" cy="5011738"/>
          </a:xfrm>
          <a:ln>
            <a:solidFill>
              <a:schemeClr val="tx1"/>
            </a:solidFill>
          </a:ln>
        </p:spPr>
      </p:pic>
      <p:sp>
        <p:nvSpPr>
          <p:cNvPr id="6" name="Text Placeholder 5"/>
          <p:cNvSpPr>
            <a:spLocks noGrp="1"/>
          </p:cNvSpPr>
          <p:nvPr>
            <p:ph type="body" sz="half" idx="2"/>
          </p:nvPr>
        </p:nvSpPr>
        <p:spPr>
          <a:xfrm>
            <a:off x="4653476" y="5851526"/>
            <a:ext cx="2779712" cy="804862"/>
          </a:xfrm>
        </p:spPr>
        <p:txBody>
          <a:bodyPr/>
          <a:lstStyle/>
          <a:p>
            <a:r>
              <a:rPr lang="en-US" sz="1800" dirty="0" smtClean="0"/>
              <a:t>“Don’t Get Married to Your Model.”</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36</a:t>
            </a:fld>
            <a:endParaRPr lang="en-US"/>
          </a:p>
        </p:txBody>
      </p:sp>
    </p:spTree>
    <p:extLst>
      <p:ext uri="{BB962C8B-B14F-4D97-AF65-F5344CB8AC3E}">
        <p14:creationId xmlns:p14="http://schemas.microsoft.com/office/powerpoint/2010/main" val="8699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Repeat As Needed Until . . .</a:t>
            </a:r>
            <a:br>
              <a:rPr lang="en-US" altLang="en-US" sz="3800" dirty="0" smtClean="0">
                <a:solidFill>
                  <a:schemeClr val="bg1"/>
                </a:solidFill>
                <a:latin typeface="Arial" panose="020B0604020202020204" pitchFamily="34" charset="0"/>
              </a:rPr>
            </a:br>
            <a:r>
              <a:rPr lang="en-US" altLang="en-US" sz="3800" dirty="0" smtClean="0">
                <a:solidFill>
                  <a:schemeClr val="bg1"/>
                </a:solidFill>
                <a:latin typeface="Arial" panose="020B0604020202020204" pitchFamily="34" charset="0"/>
              </a:rPr>
              <a:t>The End</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37</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
        <p:nvSpPr>
          <p:cNvPr id="6" name="Rectangle 8"/>
          <p:cNvSpPr>
            <a:spLocks noChangeArrowheads="1"/>
          </p:cNvSpPr>
          <p:nvPr/>
        </p:nvSpPr>
        <p:spPr bwMode="auto">
          <a:xfrm>
            <a:off x="472422" y="3952689"/>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panose="020B0604020202020204" pitchFamily="34" charset="0"/>
                <a:cs typeface="Arial" panose="020B0604020202020204" pitchFamily="34" charset="0"/>
              </a:rPr>
              <a:t>Moral: Ratemaking Is a Collaboration</a:t>
            </a:r>
            <a:endParaRPr lang="en-US" sz="3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95157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par>
                          <p:cTn id="8" fill="hold">
                            <p:stCondLst>
                              <p:cond delay="3700"/>
                            </p:stCondLst>
                            <p:childTnLst>
                              <p:par>
                                <p:cTn id="9" presetID="16" presetClass="entr" presetSubtype="37"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Collaboration</a:t>
            </a:r>
            <a:endParaRPr lang="en-US" dirty="0"/>
          </a:p>
        </p:txBody>
      </p:sp>
      <p:sp>
        <p:nvSpPr>
          <p:cNvPr id="3" name="Content Placeholder 2"/>
          <p:cNvSpPr>
            <a:spLocks noGrp="1"/>
          </p:cNvSpPr>
          <p:nvPr>
            <p:ph sz="half" idx="1"/>
          </p:nvPr>
        </p:nvSpPr>
        <p:spPr>
          <a:xfrm>
            <a:off x="457200" y="1291862"/>
            <a:ext cx="2834640" cy="4525963"/>
          </a:xfrm>
        </p:spPr>
        <p:txBody>
          <a:bodyPr/>
          <a:lstStyle/>
          <a:p>
            <a:r>
              <a:rPr lang="en-US" dirty="0" smtClean="0"/>
              <a:t>Indication – Modeled Amount</a:t>
            </a:r>
          </a:p>
          <a:p>
            <a:r>
              <a:rPr lang="en-US" dirty="0" smtClean="0"/>
              <a:t>Technical Price (“Rate”)</a:t>
            </a:r>
          </a:p>
          <a:p>
            <a:r>
              <a:rPr lang="en-US" dirty="0" smtClean="0"/>
              <a:t>Street Price (“Price”)</a:t>
            </a:r>
            <a:endParaRPr lang="en-US" dirty="0"/>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291862"/>
            <a:ext cx="3468708" cy="2312472"/>
          </a:xfrm>
          <a:ln>
            <a:solidFill>
              <a:schemeClr val="tx1"/>
            </a:solidFill>
          </a:ln>
        </p:spPr>
      </p:pic>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38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840" y="2846473"/>
            <a:ext cx="3096768" cy="3447288"/>
          </a:xfrm>
          <a:prstGeom prst="rect">
            <a:avLst/>
          </a:prstGeom>
          <a:ln>
            <a:solidFill>
              <a:schemeClr val="tx1"/>
            </a:solidFill>
          </a:ln>
        </p:spPr>
      </p:pic>
    </p:spTree>
    <p:extLst>
      <p:ext uri="{BB962C8B-B14F-4D97-AF65-F5344CB8AC3E}">
        <p14:creationId xmlns:p14="http://schemas.microsoft.com/office/powerpoint/2010/main" val="319654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 No. 2</a:t>
            </a:r>
            <a:endParaRPr lang="en-US" dirty="0"/>
          </a:p>
        </p:txBody>
      </p:sp>
      <p:sp>
        <p:nvSpPr>
          <p:cNvPr id="3" name="Content Placeholder 2"/>
          <p:cNvSpPr>
            <a:spLocks noGrp="1"/>
          </p:cNvSpPr>
          <p:nvPr>
            <p:ph idx="1"/>
          </p:nvPr>
        </p:nvSpPr>
        <p:spPr>
          <a:xfrm>
            <a:off x="495300" y="1225119"/>
            <a:ext cx="3632817" cy="3540354"/>
          </a:xfrm>
        </p:spPr>
        <p:txBody>
          <a:bodyPr/>
          <a:lstStyle/>
          <a:p>
            <a:r>
              <a:rPr lang="en-US" dirty="0" smtClean="0"/>
              <a:t>Statement of Ratemaking Principles Is Changing</a:t>
            </a:r>
          </a:p>
          <a:p>
            <a:pPr lvl="1"/>
            <a:r>
              <a:rPr lang="en-US" dirty="0"/>
              <a:t>Distinguish Between Principles (Worldwide) and Practices (Country-specific)</a:t>
            </a:r>
          </a:p>
          <a:p>
            <a:pPr lvl="1"/>
            <a:r>
              <a:rPr lang="en-US" dirty="0" smtClean="0"/>
              <a:t>Separate Estimation of Rate From Setting of Rate</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39</a:t>
            </a:fld>
            <a:endParaRPr lang="en-US"/>
          </a:p>
        </p:txBody>
      </p:sp>
      <p:sp>
        <p:nvSpPr>
          <p:cNvPr id="9" name="TextBox 8"/>
          <p:cNvSpPr txBox="1"/>
          <p:nvPr/>
        </p:nvSpPr>
        <p:spPr>
          <a:xfrm>
            <a:off x="495300" y="6002834"/>
            <a:ext cx="8355738" cy="769441"/>
          </a:xfrm>
          <a:prstGeom prst="rect">
            <a:avLst/>
          </a:prstGeom>
          <a:noFill/>
        </p:spPr>
        <p:txBody>
          <a:bodyPr wrap="square" rtlCol="0">
            <a:spAutoFit/>
          </a:bodyPr>
          <a:lstStyle/>
          <a:p>
            <a:r>
              <a:rPr lang="en-US" sz="1100" dirty="0"/>
              <a:t>Images: </a:t>
            </a:r>
            <a:r>
              <a:rPr lang="en-US" sz="1100" dirty="0" smtClean="0"/>
              <a:t>Ten Commandments photo By </a:t>
            </a:r>
            <a:r>
              <a:rPr lang="en-US" sz="1100" dirty="0" err="1"/>
              <a:t>Ji</a:t>
            </a:r>
            <a:r>
              <a:rPr lang="en-US" sz="1100" dirty="0"/>
              <a:t>-Elle (Own work) [GFDL (http://www.gnu.org/copyleft/fdl.html) or CC BY-SA 3.0 (http://creativecommons.org/licenses/by-sa/3.0)], via Wikimedia </a:t>
            </a:r>
            <a:r>
              <a:rPr lang="en-US" sz="1100" dirty="0" smtClean="0"/>
              <a:t>Commons</a:t>
            </a:r>
            <a:r>
              <a:rPr lang="en-US" sz="1100" dirty="0"/>
              <a:t>; </a:t>
            </a:r>
            <a:r>
              <a:rPr lang="en-US" sz="1100" dirty="0" smtClean="0"/>
              <a:t>U.S. Code photo By </a:t>
            </a:r>
            <a:r>
              <a:rPr lang="en-US" sz="1100" dirty="0"/>
              <a:t>Tony Webster (Own work) [CC BY-SA 3.0 (http://creativecommons.org/licenses/by-sa/3.0)], via Wikimedia Commons</a:t>
            </a:r>
          </a:p>
          <a:p>
            <a:r>
              <a:rPr lang="en-US" sz="1100" dirty="0" smtClean="0"/>
              <a:t>SOURCE: Notes from “The Standards and Principles: ‘They are a </a:t>
            </a:r>
            <a:r>
              <a:rPr lang="en-US" sz="1100" dirty="0" err="1" smtClean="0"/>
              <a:t>Changin</a:t>
            </a:r>
            <a:r>
              <a:rPr lang="en-US" sz="1100" dirty="0" smtClean="0"/>
              <a:t>,’’” 2015 Ratemaking and Product Management Seminar.</a:t>
            </a:r>
            <a:endParaRPr lang="en-US" sz="1100" dirty="0"/>
          </a:p>
        </p:txBody>
      </p:sp>
      <p:grpSp>
        <p:nvGrpSpPr>
          <p:cNvPr id="13" name="Group 12"/>
          <p:cNvGrpSpPr/>
          <p:nvPr/>
        </p:nvGrpSpPr>
        <p:grpSpPr>
          <a:xfrm>
            <a:off x="3741013" y="715702"/>
            <a:ext cx="5307737" cy="5089258"/>
            <a:chOff x="3741013" y="715702"/>
            <a:chExt cx="5307737" cy="5089258"/>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169" y="715702"/>
              <a:ext cx="3142488" cy="3154236"/>
            </a:xfrm>
            <a:prstGeom prst="rect">
              <a:avLst/>
            </a:prstGeom>
            <a:scene3d>
              <a:camera prst="perspectiveContrastingLeftFacing"/>
              <a:lightRig rig="threePt" dir="t"/>
            </a:scene3d>
          </p:spPr>
        </p:pic>
        <p:grpSp>
          <p:nvGrpSpPr>
            <p:cNvPr id="12" name="Group 11"/>
            <p:cNvGrpSpPr/>
            <p:nvPr/>
          </p:nvGrpSpPr>
          <p:grpSpPr>
            <a:xfrm>
              <a:off x="3741013" y="3634727"/>
              <a:ext cx="5307737" cy="2170233"/>
              <a:chOff x="3741013" y="3634727"/>
              <a:chExt cx="5307737" cy="217023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013" y="3634727"/>
                <a:ext cx="3231471" cy="2093901"/>
              </a:xfrm>
              <a:prstGeom prst="rect">
                <a:avLst/>
              </a:prstGeom>
              <a:scene3d>
                <a:camera prst="perspectiveContrastingLeftFacing"/>
                <a:lightRig rig="threePt" dir="t"/>
              </a:scene3d>
            </p:spPr>
          </p:pic>
          <p:grpSp>
            <p:nvGrpSpPr>
              <p:cNvPr id="11" name="Group 10"/>
              <p:cNvGrpSpPr/>
              <p:nvPr/>
            </p:nvGrpSpPr>
            <p:grpSpPr>
              <a:xfrm>
                <a:off x="6790339" y="4265686"/>
                <a:ext cx="2258411" cy="1539274"/>
                <a:chOff x="6790339" y="4265686"/>
                <a:chExt cx="2258411" cy="1539274"/>
              </a:xfrm>
            </p:grpSpPr>
            <p:sp>
              <p:nvSpPr>
                <p:cNvPr id="8" name="Left-Up Arrow 7"/>
                <p:cNvSpPr/>
                <p:nvPr/>
              </p:nvSpPr>
              <p:spPr>
                <a:xfrm>
                  <a:off x="6790339" y="4265686"/>
                  <a:ext cx="687094" cy="1341400"/>
                </a:xfrm>
                <a:prstGeom prst="leftUpArrow">
                  <a:avLst>
                    <a:gd name="adj1" fmla="val 12079"/>
                    <a:gd name="adj2" fmla="val 2177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7"/>
                <p:cNvSpPr>
                  <a:spLocks noChangeArrowheads="1"/>
                </p:cNvSpPr>
                <p:nvPr/>
              </p:nvSpPr>
              <p:spPr bwMode="blackWhite">
                <a:xfrm>
                  <a:off x="7335359" y="4878565"/>
                  <a:ext cx="1713391" cy="926395"/>
                </a:xfrm>
                <a:prstGeom prst="wedgeRectCallout">
                  <a:avLst>
                    <a:gd name="adj1" fmla="val -30740"/>
                    <a:gd name="adj2" fmla="val 48247"/>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CAS (Constitution) Vs. ASB (Local Law)</a:t>
                  </a:r>
                  <a:endParaRPr lang="en-US" sz="1600" b="1" dirty="0">
                    <a:solidFill>
                      <a:srgbClr val="FFFFFF"/>
                    </a:solidFill>
                  </a:endParaRPr>
                </a:p>
              </p:txBody>
            </p:sp>
          </p:grpSp>
        </p:grpSp>
      </p:grpSp>
      <p:sp>
        <p:nvSpPr>
          <p:cNvPr id="16" name="Content Placeholder 2"/>
          <p:cNvSpPr txBox="1">
            <a:spLocks/>
          </p:cNvSpPr>
          <p:nvPr/>
        </p:nvSpPr>
        <p:spPr bwMode="auto">
          <a:xfrm>
            <a:off x="495300" y="4878565"/>
            <a:ext cx="3473018" cy="850063"/>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r>
              <a:rPr lang="en-US" kern="0" dirty="0" smtClean="0"/>
              <a:t>ASB Developing U.S. Standard of Practice</a:t>
            </a:r>
          </a:p>
          <a:p>
            <a:pPr marL="0" indent="0">
              <a:buFont typeface="Wingdings" pitchFamily="2" charset="2"/>
              <a:buNone/>
            </a:pPr>
            <a:endParaRPr lang="en-US" kern="0" dirty="0" smtClean="0"/>
          </a:p>
        </p:txBody>
      </p:sp>
    </p:spTree>
    <p:extLst>
      <p:ext uri="{BB962C8B-B14F-4D97-AF65-F5344CB8AC3E}">
        <p14:creationId xmlns:p14="http://schemas.microsoft.com/office/powerpoint/2010/main" val="34392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Obviously . . .</a:t>
            </a:r>
            <a:endParaRPr lang="en-US" dirty="0"/>
          </a:p>
        </p:txBody>
      </p:sp>
      <p:sp>
        <p:nvSpPr>
          <p:cNvPr id="3" name="Content Placeholder 2"/>
          <p:cNvSpPr>
            <a:spLocks noGrp="1"/>
          </p:cNvSpPr>
          <p:nvPr>
            <p:ph idx="1"/>
          </p:nvPr>
        </p:nvSpPr>
        <p:spPr/>
        <p:txBody>
          <a:bodyPr/>
          <a:lstStyle/>
          <a:p>
            <a:r>
              <a:rPr lang="en-US" dirty="0" smtClean="0"/>
              <a:t>The Views Expressed In This Presentation Are Not Necessarily Those of the Insurance Information Institute or Its Member Companies Or Affiliates, Including the Casualty Actuarial Society. . . .</a:t>
            </a:r>
          </a:p>
          <a:p>
            <a:r>
              <a:rPr lang="en-US" dirty="0" smtClean="0"/>
              <a:t>. . . Or Me For That Matter.</a:t>
            </a:r>
          </a:p>
          <a:p>
            <a:r>
              <a:rPr lang="en-US" b="1" u="sng" dirty="0" smtClean="0">
                <a:solidFill>
                  <a:srgbClr val="FF0000"/>
                </a:solidFill>
              </a:rPr>
              <a:t>Professionalism Alert</a:t>
            </a:r>
            <a:r>
              <a:rPr lang="en-US" dirty="0" smtClean="0"/>
              <a:t> </a:t>
            </a:r>
          </a:p>
          <a:p>
            <a:pPr lvl="1"/>
            <a:r>
              <a:rPr lang="en-US" dirty="0" smtClean="0"/>
              <a:t>Breaking the Law Violates the Code of Conduct.</a:t>
            </a:r>
          </a:p>
          <a:p>
            <a:r>
              <a:rPr lang="en-US" b="1" u="sng" dirty="0" smtClean="0">
                <a:solidFill>
                  <a:srgbClr val="FF0000"/>
                </a:solidFill>
              </a:rPr>
              <a:t>Competence Alert</a:t>
            </a:r>
            <a:r>
              <a:rPr lang="en-US" dirty="0" smtClean="0"/>
              <a:t> </a:t>
            </a:r>
            <a:endParaRPr lang="en-US" dirty="0"/>
          </a:p>
          <a:p>
            <a:pPr lvl="1"/>
            <a:r>
              <a:rPr lang="en-US" dirty="0" smtClean="0"/>
              <a:t>I Haven’t Personally Completed a Rate Filing in 20 Years.</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a:t>
            </a:fld>
            <a:endParaRPr lang="en-US"/>
          </a:p>
        </p:txBody>
      </p:sp>
    </p:spTree>
    <p:extLst>
      <p:ext uri="{BB962C8B-B14F-4D97-AF65-F5344CB8AC3E}">
        <p14:creationId xmlns:p14="http://schemas.microsoft.com/office/powerpoint/2010/main" val="12549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4001"/>
                            </p:stCondLst>
                            <p:childTnLst>
                              <p:par>
                                <p:cTn id="8" presetID="1" presetClass="entr" presetSubtype="0" fill="hold" grpId="0" nodeType="afterEffect">
                                  <p:stCondLst>
                                    <p:cond delay="1000"/>
                                  </p:stCondLst>
                                  <p:iterate type="lt">
                                    <p:tmAbs val="10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wd">
                                    <p:tmAbs val="100"/>
                                  </p:iterate>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01"/>
                            </p:stCondLst>
                            <p:childTnLst>
                              <p:par>
                                <p:cTn id="15" presetID="1" presetClass="entr" presetSubtype="0" fill="hold" grpId="0" nodeType="afterEffect">
                                  <p:stCondLst>
                                    <p:cond delay="1000"/>
                                  </p:stCondLst>
                                  <p:iterate type="lt">
                                    <p:tmAbs val="100"/>
                                  </p:iterate>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0"/>
                                  </p:stCondLst>
                                  <p:iterate type="wd">
                                    <p:tmAbs val="100"/>
                                  </p:iterate>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1000"/>
                                  </p:stCondLst>
                                  <p:iterate type="lt">
                                    <p:tmAbs val="100"/>
                                  </p:iterate>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Need to Apply Everywhere</a:t>
            </a:r>
            <a:endParaRPr lang="en-US" dirty="0"/>
          </a:p>
        </p:txBody>
      </p:sp>
      <p:sp>
        <p:nvSpPr>
          <p:cNvPr id="3" name="Content Placeholder 2"/>
          <p:cNvSpPr>
            <a:spLocks noGrp="1"/>
          </p:cNvSpPr>
          <p:nvPr>
            <p:ph idx="1"/>
          </p:nvPr>
        </p:nvSpPr>
        <p:spPr>
          <a:xfrm>
            <a:off x="495300" y="1308847"/>
            <a:ext cx="2206711" cy="4991941"/>
          </a:xfrm>
        </p:spPr>
        <p:txBody>
          <a:bodyPr/>
          <a:lstStyle/>
          <a:p>
            <a:pPr marL="0" indent="0">
              <a:buNone/>
            </a:pPr>
            <a:r>
              <a:rPr lang="en-US" dirty="0" smtClean="0"/>
              <a:t>In UK, Insurers Face</a:t>
            </a:r>
          </a:p>
          <a:p>
            <a:pPr lvl="1"/>
            <a:r>
              <a:rPr lang="en-US" dirty="0" smtClean="0"/>
              <a:t>Fewer Regulatory Restrictions</a:t>
            </a:r>
          </a:p>
          <a:p>
            <a:pPr lvl="1"/>
            <a:r>
              <a:rPr lang="en-US" dirty="0" smtClean="0"/>
              <a:t>(RBS Scrapping Practice; Others May Follow)</a:t>
            </a:r>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40</a:t>
            </a:fld>
            <a:endParaRPr lang="en-US"/>
          </a:p>
        </p:txBody>
      </p:sp>
      <p:sp>
        <p:nvSpPr>
          <p:cNvPr id="5"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Laws, Standards Vary By Country. Actuarial Playbook Has to Reflect That.</a:t>
            </a:r>
            <a:endParaRPr lang="en-US" sz="20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788" y="1215379"/>
            <a:ext cx="6218459" cy="4122777"/>
          </a:xfrm>
          <a:prstGeom prst="rect">
            <a:avLst/>
          </a:prstGeom>
        </p:spPr>
      </p:pic>
      <p:sp>
        <p:nvSpPr>
          <p:cNvPr id="8" name="Oval 7"/>
          <p:cNvSpPr/>
          <p:nvPr/>
        </p:nvSpPr>
        <p:spPr>
          <a:xfrm>
            <a:off x="2973859" y="4151870"/>
            <a:ext cx="1087395" cy="527222"/>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utoShape 7"/>
          <p:cNvSpPr>
            <a:spLocks noChangeArrowheads="1"/>
          </p:cNvSpPr>
          <p:nvPr/>
        </p:nvSpPr>
        <p:spPr bwMode="blackWhite">
          <a:xfrm>
            <a:off x="6820930" y="4646611"/>
            <a:ext cx="1665232" cy="856953"/>
          </a:xfrm>
          <a:prstGeom prst="wedgeRectCallout">
            <a:avLst>
              <a:gd name="adj1" fmla="val -215011"/>
              <a:gd name="adj2" fmla="val -55222"/>
            </a:avLst>
          </a:prstGeom>
          <a:solidFill>
            <a:schemeClr val="accent2"/>
          </a:solidFill>
          <a:ln w="28575" algn="ctr">
            <a:solidFill>
              <a:schemeClr val="accent2"/>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No One in the U.S. Does This - Or Wants To.</a:t>
            </a:r>
            <a:endParaRPr lang="en-US" sz="1600" b="1" dirty="0">
              <a:solidFill>
                <a:srgbClr val="FFFFFF"/>
              </a:solidFill>
            </a:endParaRPr>
          </a:p>
        </p:txBody>
      </p:sp>
    </p:spTree>
    <p:extLst>
      <p:ext uri="{BB962C8B-B14F-4D97-AF65-F5344CB8AC3E}">
        <p14:creationId xmlns:p14="http://schemas.microsoft.com/office/powerpoint/2010/main" val="340785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2000"/>
                            </p:stCondLst>
                            <p:childTnLst>
                              <p:par>
                                <p:cTn id="9" presetID="1"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Need to Apply Everywhere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442" y="1097326"/>
            <a:ext cx="5427618" cy="5707286"/>
          </a:xfrm>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41</a:t>
            </a:fld>
            <a:endParaRPr lang="en-US"/>
          </a:p>
        </p:txBody>
      </p:sp>
      <p:sp>
        <p:nvSpPr>
          <p:cNvPr id="6" name="TextBox 5"/>
          <p:cNvSpPr txBox="1"/>
          <p:nvPr/>
        </p:nvSpPr>
        <p:spPr>
          <a:xfrm>
            <a:off x="2112885" y="4234649"/>
            <a:ext cx="949911" cy="276999"/>
          </a:xfrm>
          <a:prstGeom prst="rect">
            <a:avLst/>
          </a:prstGeom>
          <a:solidFill>
            <a:schemeClr val="tx2"/>
          </a:solidFill>
        </p:spPr>
        <p:txBody>
          <a:bodyPr wrap="square" rtlCol="0">
            <a:spAutoFit/>
          </a:bodyPr>
          <a:lstStyle/>
          <a:p>
            <a:r>
              <a:rPr lang="en-US" sz="1200" b="1" dirty="0" smtClean="0">
                <a:latin typeface="Arial Narrow" panose="020B0606020202030204" pitchFamily="34" charset="0"/>
              </a:rPr>
              <a:t>INSURANCE</a:t>
            </a:r>
            <a:endParaRPr lang="en-US" sz="1200" b="1" dirty="0">
              <a:latin typeface="Arial Narrow" panose="020B0606020202030204" pitchFamily="34" charset="0"/>
            </a:endParaRPr>
          </a:p>
        </p:txBody>
      </p:sp>
      <p:sp>
        <p:nvSpPr>
          <p:cNvPr id="7" name="TextBox 6"/>
          <p:cNvSpPr txBox="1"/>
          <p:nvPr/>
        </p:nvSpPr>
        <p:spPr>
          <a:xfrm>
            <a:off x="1555071" y="5452370"/>
            <a:ext cx="949911" cy="276999"/>
          </a:xfrm>
          <a:prstGeom prst="rect">
            <a:avLst/>
          </a:prstGeom>
          <a:solidFill>
            <a:schemeClr val="tx2"/>
          </a:solidFill>
        </p:spPr>
        <p:txBody>
          <a:bodyPr wrap="square" rtlCol="0">
            <a:spAutoFit/>
          </a:bodyPr>
          <a:lstStyle/>
          <a:p>
            <a:r>
              <a:rPr lang="en-US" sz="1200" b="1" dirty="0" smtClean="0">
                <a:latin typeface="Arial Narrow" panose="020B0606020202030204" pitchFamily="34" charset="0"/>
              </a:rPr>
              <a:t>INSURANCE</a:t>
            </a:r>
            <a:endParaRPr lang="en-US" sz="1200" b="1" dirty="0">
              <a:latin typeface="Arial Narrow" panose="020B0606020202030204" pitchFamily="34" charset="0"/>
            </a:endParaRPr>
          </a:p>
        </p:txBody>
      </p:sp>
      <p:sp>
        <p:nvSpPr>
          <p:cNvPr id="8" name="Oval 7"/>
          <p:cNvSpPr/>
          <p:nvPr/>
        </p:nvSpPr>
        <p:spPr>
          <a:xfrm>
            <a:off x="1784411" y="4168961"/>
            <a:ext cx="1606858" cy="408373"/>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6597" y="5386682"/>
            <a:ext cx="1606858" cy="408373"/>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txBox="1">
            <a:spLocks/>
          </p:cNvSpPr>
          <p:nvPr/>
        </p:nvSpPr>
        <p:spPr>
          <a:xfrm>
            <a:off x="5923412" y="1103532"/>
            <a:ext cx="3008313" cy="4625837"/>
          </a:xfrm>
          <a:prstGeom prst="rect">
            <a:avLst/>
          </a:prstGeom>
        </p:spPr>
        <p:txBody>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buSzPct val="150000"/>
              <a:buNone/>
            </a:pPr>
            <a:r>
              <a:rPr lang="en-US" sz="1800" kern="0" dirty="0" smtClean="0"/>
              <a:t>U.S. Insurers Have. . .</a:t>
            </a:r>
          </a:p>
          <a:p>
            <a:pPr marL="285750" indent="-285750">
              <a:buSzPct val="150000"/>
              <a:buFont typeface="Wingdings" panose="05000000000000000000" pitchFamily="2" charset="2"/>
              <a:buChar char="§"/>
            </a:pPr>
            <a:r>
              <a:rPr lang="en-US" sz="1800" kern="0" dirty="0" smtClean="0"/>
              <a:t>Infrequent (Annual) Rate Changes</a:t>
            </a:r>
          </a:p>
          <a:p>
            <a:pPr marL="285750" indent="-285750">
              <a:buSzPct val="150000"/>
              <a:buFont typeface="Wingdings" panose="05000000000000000000" pitchFamily="2" charset="2"/>
              <a:buChar char="§"/>
            </a:pPr>
            <a:r>
              <a:rPr lang="en-US" sz="1800" kern="0" dirty="0" smtClean="0"/>
              <a:t>Traditionally Optimized in Tiny Adjustments</a:t>
            </a:r>
          </a:p>
          <a:p>
            <a:pPr marL="285750" indent="-285750">
              <a:buSzPct val="150000"/>
              <a:buFont typeface="Wingdings" panose="05000000000000000000" pitchFamily="2" charset="2"/>
              <a:buChar char="§"/>
            </a:pPr>
            <a:r>
              <a:rPr lang="en-US" sz="1800" kern="0" dirty="0" smtClean="0"/>
              <a:t>No Use for Coupons</a:t>
            </a:r>
          </a:p>
          <a:p>
            <a:pPr>
              <a:buSzPct val="150000"/>
            </a:pPr>
            <a:endParaRPr lang="en-US" sz="1800" kern="0" dirty="0"/>
          </a:p>
        </p:txBody>
      </p:sp>
      <p:sp>
        <p:nvSpPr>
          <p:cNvPr id="10" name="AutoShape 7"/>
          <p:cNvSpPr>
            <a:spLocks noChangeArrowheads="1"/>
          </p:cNvSpPr>
          <p:nvPr/>
        </p:nvSpPr>
        <p:spPr bwMode="blackWhite">
          <a:xfrm>
            <a:off x="6820930" y="4646611"/>
            <a:ext cx="1665232" cy="856953"/>
          </a:xfrm>
          <a:prstGeom prst="wedgeRectCallout">
            <a:avLst>
              <a:gd name="adj1" fmla="val -258544"/>
              <a:gd name="adj2" fmla="val -63874"/>
            </a:avLst>
          </a:prstGeom>
          <a:solidFill>
            <a:schemeClr val="accent2"/>
          </a:solidFill>
          <a:ln w="28575" algn="ctr">
            <a:solidFill>
              <a:schemeClr val="accent2"/>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Can’t Do This in The U.S.</a:t>
            </a:r>
            <a:endParaRPr lang="en-US" sz="1600" b="1" dirty="0">
              <a:solidFill>
                <a:srgbClr val="FFFFFF"/>
              </a:solidFill>
            </a:endParaRPr>
          </a:p>
        </p:txBody>
      </p:sp>
    </p:spTree>
    <p:extLst>
      <p:ext uri="{BB962C8B-B14F-4D97-AF65-F5344CB8AC3E}">
        <p14:creationId xmlns:p14="http://schemas.microsoft.com/office/powerpoint/2010/main" val="292825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5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500" fill="hold"/>
                                        <p:tgtEl>
                                          <p:spTgt spid="9"/>
                                        </p:tgtEl>
                                        <p:attrNameLst>
                                          <p:attrName>style.visibility</p:attrName>
                                        </p:attrNameLst>
                                      </p:cBhvr>
                                      <p:tavLst>
                                        <p:tav tm="0">
                                          <p:val>
                                            <p:strVal val="hidden"/>
                                          </p:val>
                                        </p:tav>
                                        <p:tav tm="50000">
                                          <p:val>
                                            <p:strVal val="visible"/>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additive="base">
                                        <p:cTn id="16"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additive="base">
                                        <p:cTn id="21" dur="1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grpId="0"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uiExpand="1" build="p"/>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0947" y="1506711"/>
            <a:ext cx="8229599" cy="646331"/>
          </a:xfrm>
          <a:prstGeom prst="rect">
            <a:avLst/>
          </a:prstGeom>
          <a:noFill/>
        </p:spPr>
        <p:txBody>
          <a:bodyPr wrap="square" rtlCol="0">
            <a:spAutoFit/>
          </a:bodyPr>
          <a:lstStyle/>
          <a:p>
            <a:r>
              <a:rPr lang="en-US" b="1" dirty="0" smtClean="0"/>
              <a:t>CURRENT:</a:t>
            </a:r>
            <a:r>
              <a:rPr lang="en-US" i="1" dirty="0" smtClean="0"/>
              <a:t> Ratemaking is the process of establishing </a:t>
            </a:r>
            <a:r>
              <a:rPr lang="en-US" i="1" u="sng" dirty="0" smtClean="0"/>
              <a:t>rates used</a:t>
            </a:r>
            <a:r>
              <a:rPr lang="en-US" i="1" dirty="0" smtClean="0"/>
              <a:t> in insurance or other risk transfer mechanisms.</a:t>
            </a:r>
            <a:endParaRPr lang="en-US" i="1" dirty="0"/>
          </a:p>
        </p:txBody>
      </p:sp>
      <p:sp>
        <p:nvSpPr>
          <p:cNvPr id="2" name="Title 1"/>
          <p:cNvSpPr>
            <a:spLocks noGrp="1"/>
          </p:cNvSpPr>
          <p:nvPr>
            <p:ph type="title"/>
          </p:nvPr>
        </p:nvSpPr>
        <p:spPr/>
        <p:txBody>
          <a:bodyPr/>
          <a:lstStyle/>
          <a:p>
            <a:r>
              <a:rPr lang="en-US" dirty="0" smtClean="0"/>
              <a:t>Professionalism Break No. 2</a:t>
            </a:r>
            <a:endParaRPr lang="en-US" dirty="0"/>
          </a:p>
        </p:txBody>
      </p:sp>
      <p:sp>
        <p:nvSpPr>
          <p:cNvPr id="14" name="Text Placeholder 13"/>
          <p:cNvSpPr>
            <a:spLocks noGrp="1"/>
          </p:cNvSpPr>
          <p:nvPr>
            <p:ph type="body" idx="1"/>
          </p:nvPr>
        </p:nvSpPr>
        <p:spPr>
          <a:xfrm>
            <a:off x="485558" y="3192088"/>
            <a:ext cx="4040188" cy="639762"/>
          </a:xfrm>
        </p:spPr>
        <p:txBody>
          <a:bodyPr/>
          <a:lstStyle/>
          <a:p>
            <a:r>
              <a:rPr lang="en-US" dirty="0" smtClean="0"/>
              <a:t>Current Principles</a:t>
            </a:r>
            <a:endParaRPr lang="en-US" dirty="0"/>
          </a:p>
        </p:txBody>
      </p:sp>
      <p:sp>
        <p:nvSpPr>
          <p:cNvPr id="15" name="Content Placeholder 14"/>
          <p:cNvSpPr>
            <a:spLocks noGrp="1"/>
          </p:cNvSpPr>
          <p:nvPr>
            <p:ph sz="half" idx="2"/>
          </p:nvPr>
        </p:nvSpPr>
        <p:spPr>
          <a:xfrm>
            <a:off x="485558" y="3972104"/>
            <a:ext cx="4040188" cy="1625053"/>
          </a:xfrm>
        </p:spPr>
        <p:txBody>
          <a:bodyPr/>
          <a:lstStyle/>
          <a:p>
            <a:r>
              <a:rPr lang="en-US" dirty="0" smtClean="0"/>
              <a:t>4 Sections – Definitions, Principles, Considerations, Conclusion</a:t>
            </a:r>
            <a:endParaRPr lang="en-US" dirty="0"/>
          </a:p>
        </p:txBody>
      </p:sp>
      <p:sp>
        <p:nvSpPr>
          <p:cNvPr id="16" name="Text Placeholder 15"/>
          <p:cNvSpPr>
            <a:spLocks noGrp="1"/>
          </p:cNvSpPr>
          <p:nvPr>
            <p:ph type="body" sz="quarter" idx="3"/>
          </p:nvPr>
        </p:nvSpPr>
        <p:spPr>
          <a:xfrm>
            <a:off x="4783137" y="3192088"/>
            <a:ext cx="4041775" cy="639762"/>
          </a:xfrm>
        </p:spPr>
        <p:txBody>
          <a:bodyPr/>
          <a:lstStyle/>
          <a:p>
            <a:r>
              <a:rPr lang="en-US" dirty="0" smtClean="0"/>
              <a:t>Proposed Principles</a:t>
            </a:r>
            <a:endParaRPr lang="en-US" dirty="0"/>
          </a:p>
        </p:txBody>
      </p:sp>
      <p:sp>
        <p:nvSpPr>
          <p:cNvPr id="17" name="Content Placeholder 16"/>
          <p:cNvSpPr>
            <a:spLocks noGrp="1"/>
          </p:cNvSpPr>
          <p:nvPr>
            <p:ph sz="quarter" idx="4"/>
          </p:nvPr>
        </p:nvSpPr>
        <p:spPr>
          <a:xfrm>
            <a:off x="4783136" y="3899905"/>
            <a:ext cx="4041775" cy="1286553"/>
          </a:xfrm>
        </p:spPr>
        <p:txBody>
          <a:bodyPr/>
          <a:lstStyle/>
          <a:p>
            <a:r>
              <a:rPr lang="en-US" dirty="0" smtClean="0"/>
              <a:t>3 Sections (Considerations Moved to Standards of Practice)</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42</a:t>
            </a:fld>
            <a:endParaRPr lang="en-US"/>
          </a:p>
        </p:txBody>
      </p:sp>
      <p:sp>
        <p:nvSpPr>
          <p:cNvPr id="19" name="TextBox 18"/>
          <p:cNvSpPr txBox="1"/>
          <p:nvPr/>
        </p:nvSpPr>
        <p:spPr>
          <a:xfrm>
            <a:off x="410946" y="2239493"/>
            <a:ext cx="8229599" cy="923330"/>
          </a:xfrm>
          <a:prstGeom prst="rect">
            <a:avLst/>
          </a:prstGeom>
          <a:noFill/>
        </p:spPr>
        <p:txBody>
          <a:bodyPr wrap="square" rtlCol="0">
            <a:spAutoFit/>
          </a:bodyPr>
          <a:lstStyle/>
          <a:p>
            <a:r>
              <a:rPr lang="en-US" b="1" dirty="0" smtClean="0"/>
              <a:t>PROPOSED: </a:t>
            </a:r>
            <a:r>
              <a:rPr lang="en-US" i="1" dirty="0" smtClean="0"/>
              <a:t>Ratemaking is the process of establishing </a:t>
            </a:r>
            <a:r>
              <a:rPr lang="en-US" i="1" u="sng" dirty="0" smtClean="0"/>
              <a:t>future costs associated with the transfer of risk</a:t>
            </a:r>
            <a:r>
              <a:rPr lang="en-US" i="1" dirty="0" smtClean="0"/>
              <a:t> in insurance or other risk transfer mechanisms.</a:t>
            </a:r>
            <a:endParaRPr lang="en-US" i="1" dirty="0"/>
          </a:p>
        </p:txBody>
      </p:sp>
      <p:sp>
        <p:nvSpPr>
          <p:cNvPr id="11" name="AutoShape 7"/>
          <p:cNvSpPr>
            <a:spLocks noChangeArrowheads="1"/>
          </p:cNvSpPr>
          <p:nvPr/>
        </p:nvSpPr>
        <p:spPr bwMode="blackWhite">
          <a:xfrm>
            <a:off x="7610598" y="2240391"/>
            <a:ext cx="1533402" cy="1201231"/>
          </a:xfrm>
          <a:prstGeom prst="wedgeRectCallout">
            <a:avLst>
              <a:gd name="adj1" fmla="val -61691"/>
              <a:gd name="adj2" fmla="val -3376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Distinguishes Between Technical Price, “Street Price”</a:t>
            </a:r>
            <a:endParaRPr lang="en-US" sz="1600" b="1" dirty="0">
              <a:solidFill>
                <a:srgbClr val="FFFFFF"/>
              </a:solidFill>
            </a:endParaRPr>
          </a:p>
        </p:txBody>
      </p:sp>
    </p:spTree>
    <p:extLst>
      <p:ext uri="{BB962C8B-B14F-4D97-AF65-F5344CB8AC3E}">
        <p14:creationId xmlns:p14="http://schemas.microsoft.com/office/powerpoint/2010/main" val="1492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 No. 2</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43</a:t>
            </a:fld>
            <a:endParaRPr lang="en-US"/>
          </a:p>
        </p:txBody>
      </p:sp>
      <p:sp>
        <p:nvSpPr>
          <p:cNvPr id="19" name="TextBox 18"/>
          <p:cNvSpPr txBox="1"/>
          <p:nvPr/>
        </p:nvSpPr>
        <p:spPr>
          <a:xfrm>
            <a:off x="371476" y="1472087"/>
            <a:ext cx="8229599" cy="1200329"/>
          </a:xfrm>
          <a:prstGeom prst="rect">
            <a:avLst/>
          </a:prstGeom>
          <a:noFill/>
        </p:spPr>
        <p:txBody>
          <a:bodyPr wrap="square" rtlCol="0">
            <a:spAutoFit/>
          </a:bodyPr>
          <a:lstStyle/>
          <a:p>
            <a:r>
              <a:rPr lang="en-US" b="1" dirty="0" smtClean="0"/>
              <a:t>CURRENT/PROPOSED: </a:t>
            </a:r>
            <a:r>
              <a:rPr lang="en-US" i="1" dirty="0" smtClean="0"/>
              <a:t>The actuary, by applying </a:t>
            </a:r>
            <a:r>
              <a:rPr lang="en-US" i="1" u="sng" dirty="0" smtClean="0"/>
              <a:t>informed actuarial judgment and </a:t>
            </a:r>
            <a:r>
              <a:rPr lang="en-US" i="1" dirty="0" smtClean="0"/>
              <a:t>the ratemaking principles in this Statement, will derive an estimation of the future costs associated with the transfer of risk. Other business considerations are also a part of </a:t>
            </a:r>
            <a:r>
              <a:rPr lang="en-US" i="1" strike="sngStrike" dirty="0" smtClean="0"/>
              <a:t>ratemaking</a:t>
            </a:r>
            <a:r>
              <a:rPr lang="en-US" i="1" dirty="0" smtClean="0"/>
              <a:t> </a:t>
            </a:r>
            <a:r>
              <a:rPr lang="en-US" i="1" u="sng" dirty="0" smtClean="0"/>
              <a:t>insurance pricing</a:t>
            </a:r>
            <a:r>
              <a:rPr lang="en-US" i="1" dirty="0" smtClean="0"/>
              <a:t>.</a:t>
            </a:r>
            <a:endParaRPr lang="en-US" i="1" dirty="0"/>
          </a:p>
        </p:txBody>
      </p:sp>
      <p:sp>
        <p:nvSpPr>
          <p:cNvPr id="20" name="AutoShape 7"/>
          <p:cNvSpPr>
            <a:spLocks noChangeArrowheads="1"/>
          </p:cNvSpPr>
          <p:nvPr/>
        </p:nvSpPr>
        <p:spPr bwMode="blackWhite">
          <a:xfrm>
            <a:off x="6528539" y="2491867"/>
            <a:ext cx="2072536" cy="701723"/>
          </a:xfrm>
          <a:prstGeom prst="wedgeRectCallout">
            <a:avLst>
              <a:gd name="adj1" fmla="val -105359"/>
              <a:gd name="adj2" fmla="val -40481"/>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Replaces ‘Ratemaking’ With ‘Insurance Pricing’</a:t>
            </a:r>
            <a:endParaRPr lang="en-US" sz="1600" b="1" dirty="0">
              <a:solidFill>
                <a:srgbClr val="FFFFFF"/>
              </a:solidFill>
            </a:endParaRPr>
          </a:p>
        </p:txBody>
      </p:sp>
      <p:sp>
        <p:nvSpPr>
          <p:cNvPr id="3" name="TextBox 2"/>
          <p:cNvSpPr txBox="1"/>
          <p:nvPr/>
        </p:nvSpPr>
        <p:spPr>
          <a:xfrm>
            <a:off x="134472" y="3412714"/>
            <a:ext cx="8794376" cy="2123658"/>
          </a:xfrm>
          <a:prstGeom prst="rect">
            <a:avLst/>
          </a:prstGeom>
          <a:noFill/>
        </p:spPr>
        <p:txBody>
          <a:bodyPr wrap="square" rtlCol="0">
            <a:spAutoFit/>
          </a:bodyPr>
          <a:lstStyle/>
          <a:p>
            <a:r>
              <a:rPr lang="en-US" sz="2400" dirty="0" smtClean="0"/>
              <a:t>Some are dismayed</a:t>
            </a:r>
          </a:p>
          <a:p>
            <a:r>
              <a:rPr lang="en-US" i="1" dirty="0" smtClean="0"/>
              <a:t>“…dismantling the cost-based standard as the bedrock of the actuarial profession . . .</a:t>
            </a:r>
          </a:p>
          <a:p>
            <a:endParaRPr lang="en-US" i="1" dirty="0" smtClean="0"/>
          </a:p>
          <a:p>
            <a:r>
              <a:rPr lang="en-US" i="1" dirty="0" smtClean="0"/>
              <a:t>“It is shocking to me as a Fellow of the CAS that the Society would propose a set of principles that [implies actuaries] not only have no impact on the prices that policyholders will pay, but acts to remove the actuary from the central role she has in ratemaking today.”</a:t>
            </a:r>
          </a:p>
        </p:txBody>
      </p:sp>
      <p:sp>
        <p:nvSpPr>
          <p:cNvPr id="8"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But For Reserving Actuaries, The Distinction May Sound Familiar.</a:t>
            </a:r>
            <a:endParaRPr lang="en-US" sz="2000" b="1" dirty="0">
              <a:solidFill>
                <a:schemeClr val="bg1"/>
              </a:solidFill>
            </a:endParaRPr>
          </a:p>
        </p:txBody>
      </p:sp>
    </p:spTree>
    <p:extLst>
      <p:ext uri="{BB962C8B-B14F-4D97-AF65-F5344CB8AC3E}">
        <p14:creationId xmlns:p14="http://schemas.microsoft.com/office/powerpoint/2010/main" val="9283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Reserving Standard</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4852" y="1600199"/>
            <a:ext cx="3601223" cy="4525963"/>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4059" y="1600199"/>
            <a:ext cx="4038600" cy="4038600"/>
          </a:xfrm>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44</a:t>
            </a:fld>
            <a:endParaRPr lang="en-US"/>
          </a:p>
        </p:txBody>
      </p:sp>
      <p:sp>
        <p:nvSpPr>
          <p:cNvPr id="8" name="TextBox 7"/>
          <p:cNvSpPr txBox="1"/>
          <p:nvPr/>
        </p:nvSpPr>
        <p:spPr>
          <a:xfrm>
            <a:off x="1515036" y="1970354"/>
            <a:ext cx="2250140" cy="3785652"/>
          </a:xfrm>
          <a:prstGeom prst="rect">
            <a:avLst/>
          </a:prstGeom>
          <a:noFill/>
        </p:spPr>
        <p:txBody>
          <a:bodyPr wrap="square" rtlCol="0">
            <a:spAutoFit/>
          </a:bodyPr>
          <a:lstStyle/>
          <a:p>
            <a:pPr algn="ctr"/>
            <a:r>
              <a:rPr lang="en-US" sz="2400" dirty="0"/>
              <a:t>Statement of Principles</a:t>
            </a:r>
          </a:p>
          <a:p>
            <a:pPr algn="ctr"/>
            <a:r>
              <a:rPr lang="en-US" sz="2400" dirty="0"/>
              <a:t> Regarding</a:t>
            </a:r>
          </a:p>
          <a:p>
            <a:pPr algn="ctr"/>
            <a:r>
              <a:rPr lang="en-US" sz="2400" dirty="0"/>
              <a:t>Property and Casualty</a:t>
            </a:r>
          </a:p>
          <a:p>
            <a:pPr algn="ctr"/>
            <a:r>
              <a:rPr lang="en-US" sz="2400" i="1" dirty="0"/>
              <a:t>Loss and Loss Adjustment</a:t>
            </a:r>
          </a:p>
          <a:p>
            <a:pPr algn="ctr"/>
            <a:r>
              <a:rPr lang="en-US" sz="2400" i="1" dirty="0"/>
              <a:t>Expense </a:t>
            </a:r>
            <a:r>
              <a:rPr lang="en-US" sz="2400" i="1" dirty="0" smtClean="0"/>
              <a:t>Reserves</a:t>
            </a:r>
          </a:p>
          <a:p>
            <a:pPr algn="ctr"/>
            <a:r>
              <a:rPr lang="en-US" sz="2400" dirty="0" smtClean="0"/>
              <a:t>1988-2014</a:t>
            </a:r>
            <a:endParaRPr lang="en-US" sz="2400" dirty="0"/>
          </a:p>
        </p:txBody>
      </p:sp>
      <p:sp>
        <p:nvSpPr>
          <p:cNvPr id="9" name="TextBox 8"/>
          <p:cNvSpPr txBox="1"/>
          <p:nvPr/>
        </p:nvSpPr>
        <p:spPr>
          <a:xfrm>
            <a:off x="502024" y="6329082"/>
            <a:ext cx="3433482" cy="261610"/>
          </a:xfrm>
          <a:prstGeom prst="rect">
            <a:avLst/>
          </a:prstGeom>
          <a:noFill/>
        </p:spPr>
        <p:txBody>
          <a:bodyPr wrap="square" rtlCol="0">
            <a:spAutoFit/>
          </a:bodyPr>
          <a:lstStyle/>
          <a:p>
            <a:r>
              <a:rPr lang="en-US" sz="1100" dirty="0" smtClean="0"/>
              <a:t>Image from Cliparts.co.</a:t>
            </a:r>
            <a:endParaRPr lang="en-US" sz="1100" dirty="0"/>
          </a:p>
        </p:txBody>
      </p:sp>
      <p:sp>
        <p:nvSpPr>
          <p:cNvPr id="11" name="TextBox 10"/>
          <p:cNvSpPr txBox="1"/>
          <p:nvPr/>
        </p:nvSpPr>
        <p:spPr>
          <a:xfrm>
            <a:off x="4670612" y="4536141"/>
            <a:ext cx="4052047" cy="1200329"/>
          </a:xfrm>
          <a:prstGeom prst="rect">
            <a:avLst/>
          </a:prstGeom>
          <a:noFill/>
        </p:spPr>
        <p:txBody>
          <a:bodyPr wrap="square" rtlCol="0">
            <a:spAutoFit/>
          </a:bodyPr>
          <a:lstStyle/>
          <a:p>
            <a:pPr algn="ctr"/>
            <a:r>
              <a:rPr lang="en-US" dirty="0" smtClean="0"/>
              <a:t>Statement of Principles Regarding Property and Casualty </a:t>
            </a:r>
            <a:r>
              <a:rPr lang="en-US" i="1" dirty="0" smtClean="0"/>
              <a:t>Unpaid Claims Estimates</a:t>
            </a:r>
          </a:p>
          <a:p>
            <a:pPr algn="ctr"/>
            <a:r>
              <a:rPr lang="en-US" dirty="0" smtClean="0"/>
              <a:t>Born May 6, 2015</a:t>
            </a:r>
            <a:endParaRPr lang="en-US" dirty="0"/>
          </a:p>
        </p:txBody>
      </p:sp>
      <p:sp>
        <p:nvSpPr>
          <p:cNvPr id="12" name="TextBox 11"/>
          <p:cNvSpPr txBox="1"/>
          <p:nvPr/>
        </p:nvSpPr>
        <p:spPr>
          <a:xfrm>
            <a:off x="4684059" y="6334952"/>
            <a:ext cx="3433482" cy="261610"/>
          </a:xfrm>
          <a:prstGeom prst="rect">
            <a:avLst/>
          </a:prstGeom>
          <a:noFill/>
        </p:spPr>
        <p:txBody>
          <a:bodyPr wrap="square" rtlCol="0">
            <a:spAutoFit/>
          </a:bodyPr>
          <a:lstStyle/>
          <a:p>
            <a:r>
              <a:rPr lang="en-US" sz="1100" dirty="0" smtClean="0"/>
              <a:t>Image from Clipart Panda.</a:t>
            </a:r>
            <a:endParaRPr lang="en-US" sz="1100" dirty="0"/>
          </a:p>
        </p:txBody>
      </p:sp>
    </p:spTree>
    <p:extLst>
      <p:ext uri="{BB962C8B-B14F-4D97-AF65-F5344CB8AC3E}">
        <p14:creationId xmlns:p14="http://schemas.microsoft.com/office/powerpoint/2010/main" val="37171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The Triple-I Players Present</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45</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
        <p:nvSpPr>
          <p:cNvPr id="6" name="Rectangle 8"/>
          <p:cNvSpPr>
            <a:spLocks noChangeArrowheads="1"/>
          </p:cNvSpPr>
          <p:nvPr/>
        </p:nvSpPr>
        <p:spPr bwMode="auto">
          <a:xfrm>
            <a:off x="472422" y="3952689"/>
            <a:ext cx="8008373"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panose="020B0604020202020204" pitchFamily="34" charset="0"/>
                <a:cs typeface="Arial" panose="020B0604020202020204" pitchFamily="34" charset="0"/>
              </a:rPr>
              <a:t>Do Actuaries Set Reserves?</a:t>
            </a:r>
            <a:endParaRPr lang="en-US" sz="3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9829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Actuary</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ln>
            <a:solidFill>
              <a:schemeClr val="tx1"/>
            </a:solidFill>
          </a:ln>
        </p:spPr>
      </p:pic>
      <p:sp>
        <p:nvSpPr>
          <p:cNvPr id="6" name="Text Placeholder 5"/>
          <p:cNvSpPr>
            <a:spLocks noGrp="1"/>
          </p:cNvSpPr>
          <p:nvPr>
            <p:ph type="body" sz="half" idx="2"/>
          </p:nvPr>
        </p:nvSpPr>
        <p:spPr>
          <a:xfrm>
            <a:off x="1792287" y="5367338"/>
            <a:ext cx="5639453" cy="804862"/>
          </a:xfrm>
        </p:spPr>
        <p:txBody>
          <a:bodyPr/>
          <a:lstStyle/>
          <a:p>
            <a:r>
              <a:rPr lang="en-US" sz="1800" dirty="0"/>
              <a:t>“My Analysis Shows We Need to Raise </a:t>
            </a:r>
            <a:r>
              <a:rPr lang="en-US" sz="1800" dirty="0" smtClean="0"/>
              <a:t>Reserves </a:t>
            </a:r>
            <a:r>
              <a:rPr lang="en-US" sz="1800" dirty="0"/>
              <a:t>5%.”</a:t>
            </a:r>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46</a:t>
            </a:fld>
            <a:endParaRPr lang="en-US"/>
          </a:p>
        </p:txBody>
      </p:sp>
    </p:spTree>
    <p:extLst>
      <p:ext uri="{BB962C8B-B14F-4D97-AF65-F5344CB8AC3E}">
        <p14:creationId xmlns:p14="http://schemas.microsoft.com/office/powerpoint/2010/main" val="14978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CFO</a:t>
            </a:r>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900" b="24900"/>
          <a:stretch>
            <a:fillRect/>
          </a:stretch>
        </p:blipFill>
        <p:spPr>
          <a:ln>
            <a:solidFill>
              <a:schemeClr val="tx1"/>
            </a:solidFill>
          </a:ln>
        </p:spPr>
      </p:pic>
      <p:sp>
        <p:nvSpPr>
          <p:cNvPr id="6" name="Text Placeholder 5"/>
          <p:cNvSpPr>
            <a:spLocks noGrp="1"/>
          </p:cNvSpPr>
          <p:nvPr>
            <p:ph type="body" sz="half" idx="2"/>
          </p:nvPr>
        </p:nvSpPr>
        <p:spPr/>
        <p:txBody>
          <a:bodyPr/>
          <a:lstStyle/>
          <a:p>
            <a:r>
              <a:rPr lang="en-US" sz="1800" dirty="0" smtClean="0"/>
              <a:t>“There Goes My Bonus.”</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47</a:t>
            </a:fld>
            <a:endParaRPr lang="en-US"/>
          </a:p>
        </p:txBody>
      </p:sp>
    </p:spTree>
    <p:extLst>
      <p:ext uri="{BB962C8B-B14F-4D97-AF65-F5344CB8AC3E}">
        <p14:creationId xmlns:p14="http://schemas.microsoft.com/office/powerpoint/2010/main" val="56676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 calcmode="lin" valueType="num">
                                      <p:cBhvr additive="base">
                                        <p:cTn id="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Underwriter</a:t>
            </a:r>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00" b="12500"/>
          <a:stretch>
            <a:fillRect/>
          </a:stretch>
        </p:blipFill>
        <p:spPr>
          <a:ln>
            <a:solidFill>
              <a:schemeClr val="tx1"/>
            </a:solidFill>
          </a:ln>
        </p:spPr>
      </p:pic>
      <p:sp>
        <p:nvSpPr>
          <p:cNvPr id="6" name="Text Placeholder 5"/>
          <p:cNvSpPr>
            <a:spLocks noGrp="1"/>
          </p:cNvSpPr>
          <p:nvPr>
            <p:ph type="body" sz="half" idx="2"/>
          </p:nvPr>
        </p:nvSpPr>
        <p:spPr/>
        <p:txBody>
          <a:bodyPr/>
          <a:lstStyle/>
          <a:p>
            <a:r>
              <a:rPr lang="en-US" sz="1800" dirty="0" smtClean="0"/>
              <a:t>“There Goes My Bonus – And I’ll Be Fired.”</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48</a:t>
            </a:fld>
            <a:endParaRPr lang="en-US"/>
          </a:p>
        </p:txBody>
      </p:sp>
    </p:spTree>
    <p:extLst>
      <p:ext uri="{BB962C8B-B14F-4D97-AF65-F5344CB8AC3E}">
        <p14:creationId xmlns:p14="http://schemas.microsoft.com/office/powerpoint/2010/main" val="10395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961062"/>
            <a:ext cx="5486400" cy="566738"/>
          </a:xfrm>
        </p:spPr>
        <p:txBody>
          <a:bodyPr anchor="ctr"/>
          <a:lstStyle/>
          <a:p>
            <a:r>
              <a:rPr lang="en-US" dirty="0" smtClean="0"/>
              <a:t>Senior Management</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8970" b="8970"/>
          <a:stretch>
            <a:fillRect/>
          </a:stretch>
        </p:blipFill>
        <p:spPr>
          <a:xfrm>
            <a:off x="1792288" y="580103"/>
            <a:ext cx="5486400" cy="5011738"/>
          </a:xfrm>
          <a:ln>
            <a:solidFill>
              <a:schemeClr val="tx1"/>
            </a:solidFill>
          </a:ln>
        </p:spPr>
      </p:pic>
      <p:sp>
        <p:nvSpPr>
          <p:cNvPr id="6" name="Text Placeholder 5"/>
          <p:cNvSpPr>
            <a:spLocks noGrp="1"/>
          </p:cNvSpPr>
          <p:nvPr>
            <p:ph type="body" sz="half" idx="2"/>
          </p:nvPr>
        </p:nvSpPr>
        <p:spPr>
          <a:xfrm>
            <a:off x="4653476" y="5851526"/>
            <a:ext cx="2779712" cy="540309"/>
          </a:xfrm>
        </p:spPr>
        <p:txBody>
          <a:bodyPr/>
          <a:lstStyle/>
          <a:p>
            <a:r>
              <a:rPr lang="en-US" sz="1800" dirty="0" smtClean="0"/>
              <a:t>“No One Wants to Lose Their Bonus or Their Job.”</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49</a:t>
            </a:fld>
            <a:endParaRPr lang="en-US"/>
          </a:p>
        </p:txBody>
      </p:sp>
    </p:spTree>
    <p:extLst>
      <p:ext uri="{BB962C8B-B14F-4D97-AF65-F5344CB8AC3E}">
        <p14:creationId xmlns:p14="http://schemas.microsoft.com/office/powerpoint/2010/main" val="18569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Is Price Optimization?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5</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5</a:t>
            </a:fld>
            <a:endParaRPr lang="en-US"/>
          </a:p>
        </p:txBody>
      </p:sp>
    </p:spTree>
    <p:extLst>
      <p:ext uri="{BB962C8B-B14F-4D97-AF65-F5344CB8AC3E}">
        <p14:creationId xmlns:p14="http://schemas.microsoft.com/office/powerpoint/2010/main" val="22746977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Repeat As Needed Until . . .</a:t>
            </a:r>
            <a:br>
              <a:rPr lang="en-US" altLang="en-US" sz="3800" dirty="0" smtClean="0">
                <a:solidFill>
                  <a:schemeClr val="bg1"/>
                </a:solidFill>
                <a:latin typeface="Arial" panose="020B0604020202020204" pitchFamily="34" charset="0"/>
              </a:rPr>
            </a:br>
            <a:r>
              <a:rPr lang="en-US" altLang="en-US" sz="3800" dirty="0" smtClean="0">
                <a:solidFill>
                  <a:schemeClr val="bg1"/>
                </a:solidFill>
                <a:latin typeface="Arial" panose="020B0604020202020204" pitchFamily="34" charset="0"/>
              </a:rPr>
              <a:t>The End</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50</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
        <p:nvSpPr>
          <p:cNvPr id="6" name="Rectangle 8"/>
          <p:cNvSpPr>
            <a:spLocks noChangeArrowheads="1"/>
          </p:cNvSpPr>
          <p:nvPr/>
        </p:nvSpPr>
        <p:spPr bwMode="auto">
          <a:xfrm>
            <a:off x="472422" y="3952689"/>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panose="020B0604020202020204" pitchFamily="34" charset="0"/>
                <a:cs typeface="Arial" panose="020B0604020202020204" pitchFamily="34" charset="0"/>
              </a:rPr>
              <a:t>Moral: Loss Reserving Is a Collaboration</a:t>
            </a:r>
            <a:endParaRPr lang="en-US" sz="3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14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par>
                          <p:cTn id="8" fill="hold">
                            <p:stCondLst>
                              <p:cond delay="3700"/>
                            </p:stCondLst>
                            <p:childTnLst>
                              <p:par>
                                <p:cTn id="9" presetID="16" presetClass="entr" presetSubtype="37"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 No. 3</a:t>
            </a:r>
            <a:endParaRPr lang="en-US" dirty="0"/>
          </a:p>
        </p:txBody>
      </p:sp>
      <p:sp>
        <p:nvSpPr>
          <p:cNvPr id="14" name="Text Placeholder 13"/>
          <p:cNvSpPr>
            <a:spLocks noGrp="1"/>
          </p:cNvSpPr>
          <p:nvPr>
            <p:ph type="body" idx="1"/>
          </p:nvPr>
        </p:nvSpPr>
        <p:spPr>
          <a:xfrm>
            <a:off x="457200" y="1215232"/>
            <a:ext cx="4040188" cy="639762"/>
          </a:xfrm>
        </p:spPr>
        <p:txBody>
          <a:bodyPr/>
          <a:lstStyle/>
          <a:p>
            <a:r>
              <a:rPr lang="en-US" dirty="0" smtClean="0"/>
              <a:t>Old Reserving Principles</a:t>
            </a:r>
            <a:endParaRPr lang="en-US" dirty="0"/>
          </a:p>
        </p:txBody>
      </p:sp>
      <p:sp>
        <p:nvSpPr>
          <p:cNvPr id="15" name="Content Placeholder 14"/>
          <p:cNvSpPr>
            <a:spLocks noGrp="1"/>
          </p:cNvSpPr>
          <p:nvPr>
            <p:ph sz="half" idx="2"/>
          </p:nvPr>
        </p:nvSpPr>
        <p:spPr>
          <a:xfrm>
            <a:off x="457200" y="1854994"/>
            <a:ext cx="4040188" cy="1625053"/>
          </a:xfrm>
        </p:spPr>
        <p:txBody>
          <a:bodyPr/>
          <a:lstStyle/>
          <a:p>
            <a:r>
              <a:rPr lang="en-US" dirty="0" smtClean="0"/>
              <a:t>4 Sections – Definitions, Principles, Considerations, Conclusion</a:t>
            </a:r>
            <a:endParaRPr lang="en-US" dirty="0"/>
          </a:p>
        </p:txBody>
      </p:sp>
      <p:sp>
        <p:nvSpPr>
          <p:cNvPr id="16" name="Text Placeholder 15"/>
          <p:cNvSpPr>
            <a:spLocks noGrp="1"/>
          </p:cNvSpPr>
          <p:nvPr>
            <p:ph type="body" sz="quarter" idx="3"/>
          </p:nvPr>
        </p:nvSpPr>
        <p:spPr>
          <a:xfrm>
            <a:off x="4645024" y="1243013"/>
            <a:ext cx="4041775" cy="639762"/>
          </a:xfrm>
        </p:spPr>
        <p:txBody>
          <a:bodyPr/>
          <a:lstStyle/>
          <a:p>
            <a:r>
              <a:rPr lang="en-US" dirty="0" smtClean="0"/>
              <a:t>New Reserving Principles</a:t>
            </a:r>
            <a:endParaRPr lang="en-US" dirty="0"/>
          </a:p>
        </p:txBody>
      </p:sp>
      <p:sp>
        <p:nvSpPr>
          <p:cNvPr id="17" name="Content Placeholder 16"/>
          <p:cNvSpPr>
            <a:spLocks noGrp="1"/>
          </p:cNvSpPr>
          <p:nvPr>
            <p:ph sz="quarter" idx="4"/>
          </p:nvPr>
        </p:nvSpPr>
        <p:spPr>
          <a:xfrm>
            <a:off x="4645025" y="1882775"/>
            <a:ext cx="4041775" cy="1286553"/>
          </a:xfrm>
        </p:spPr>
        <p:txBody>
          <a:bodyPr/>
          <a:lstStyle/>
          <a:p>
            <a:r>
              <a:rPr lang="en-US" dirty="0" smtClean="0"/>
              <a:t>3 Sections (Considerations Moved to Standards of Practice)</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51</a:t>
            </a:fld>
            <a:endParaRPr lang="en-US"/>
          </a:p>
        </p:txBody>
      </p:sp>
      <p:sp>
        <p:nvSpPr>
          <p:cNvPr id="18" name="TextBox 17"/>
          <p:cNvSpPr txBox="1"/>
          <p:nvPr/>
        </p:nvSpPr>
        <p:spPr>
          <a:xfrm>
            <a:off x="457200" y="3630967"/>
            <a:ext cx="8229599" cy="369332"/>
          </a:xfrm>
          <a:prstGeom prst="rect">
            <a:avLst/>
          </a:prstGeom>
          <a:noFill/>
        </p:spPr>
        <p:txBody>
          <a:bodyPr wrap="square" rtlCol="0">
            <a:spAutoFit/>
          </a:bodyPr>
          <a:lstStyle/>
          <a:p>
            <a:r>
              <a:rPr lang="en-US" b="1" dirty="0" smtClean="0"/>
              <a:t>OLD:</a:t>
            </a:r>
            <a:r>
              <a:rPr lang="en-US" i="1" dirty="0" smtClean="0"/>
              <a:t> </a:t>
            </a:r>
            <a:r>
              <a:rPr lang="en-US" i="1" dirty="0"/>
              <a:t>A loss reserve is a provision for its related liability.</a:t>
            </a:r>
          </a:p>
        </p:txBody>
      </p:sp>
      <p:sp>
        <p:nvSpPr>
          <p:cNvPr id="19" name="TextBox 18"/>
          <p:cNvSpPr txBox="1"/>
          <p:nvPr/>
        </p:nvSpPr>
        <p:spPr>
          <a:xfrm>
            <a:off x="457199" y="4151219"/>
            <a:ext cx="8229599" cy="923330"/>
          </a:xfrm>
          <a:prstGeom prst="rect">
            <a:avLst/>
          </a:prstGeom>
          <a:noFill/>
        </p:spPr>
        <p:txBody>
          <a:bodyPr wrap="square" rtlCol="0">
            <a:spAutoFit/>
          </a:bodyPr>
          <a:lstStyle/>
          <a:p>
            <a:r>
              <a:rPr lang="en-US" b="1" dirty="0" smtClean="0"/>
              <a:t>NEW: </a:t>
            </a:r>
            <a:r>
              <a:rPr lang="en-US" i="1" dirty="0"/>
              <a:t>Unpaid Claims Estimate: An </a:t>
            </a:r>
            <a:r>
              <a:rPr lang="en-US" i="1" u="sng" dirty="0"/>
              <a:t>actuary’s estimate</a:t>
            </a:r>
            <a:r>
              <a:rPr lang="en-US" i="1" dirty="0"/>
              <a:t> of the unpaid amount required to make the future </a:t>
            </a:r>
            <a:r>
              <a:rPr lang="en-US" i="1" dirty="0" smtClean="0"/>
              <a:t>loss and/or </a:t>
            </a:r>
            <a:r>
              <a:rPr lang="en-US" i="1" dirty="0"/>
              <a:t>loss adjustment expense payments related to a defined group of claims</a:t>
            </a:r>
          </a:p>
        </p:txBody>
      </p:sp>
      <p:sp>
        <p:nvSpPr>
          <p:cNvPr id="11" name="AutoShape 7"/>
          <p:cNvSpPr>
            <a:spLocks noChangeArrowheads="1"/>
          </p:cNvSpPr>
          <p:nvPr/>
        </p:nvSpPr>
        <p:spPr bwMode="blackWhite">
          <a:xfrm>
            <a:off x="6298149" y="2878054"/>
            <a:ext cx="2003169" cy="887133"/>
          </a:xfrm>
          <a:prstGeom prst="wedgeRectCallout">
            <a:avLst>
              <a:gd name="adj1" fmla="val -71712"/>
              <a:gd name="adj2" fmla="val 101886"/>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Implicit Is the Difference Between Estimate and Booked</a:t>
            </a:r>
            <a:endParaRPr lang="en-US" sz="1600" b="1" dirty="0">
              <a:solidFill>
                <a:srgbClr val="FFFFFF"/>
              </a:solidFill>
            </a:endParaRPr>
          </a:p>
        </p:txBody>
      </p:sp>
    </p:spTree>
    <p:extLst>
      <p:ext uri="{BB962C8B-B14F-4D97-AF65-F5344CB8AC3E}">
        <p14:creationId xmlns:p14="http://schemas.microsoft.com/office/powerpoint/2010/main" val="680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p:bldP spid="19" grpId="0"/>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Break No. 3</a:t>
            </a:r>
            <a:endParaRPr lang="en-US" dirty="0"/>
          </a:p>
        </p:txBody>
      </p:sp>
      <p:sp>
        <p:nvSpPr>
          <p:cNvPr id="3" name="Content Placeholder 2"/>
          <p:cNvSpPr>
            <a:spLocks noGrp="1"/>
          </p:cNvSpPr>
          <p:nvPr>
            <p:ph idx="1"/>
          </p:nvPr>
        </p:nvSpPr>
        <p:spPr/>
        <p:txBody>
          <a:bodyPr/>
          <a:lstStyle/>
          <a:p>
            <a:pPr marL="0" indent="0">
              <a:buNone/>
            </a:pPr>
            <a:r>
              <a:rPr lang="en-US" dirty="0" smtClean="0"/>
              <a:t>CAS on Unpaid Claims Estimates</a:t>
            </a:r>
          </a:p>
          <a:p>
            <a:r>
              <a:rPr lang="en-US" dirty="0" smtClean="0"/>
              <a:t>“The </a:t>
            </a:r>
            <a:r>
              <a:rPr lang="en-US" dirty="0"/>
              <a:t>principal objective of revising the original Principles was to update them and to revise them where necessary to contain </a:t>
            </a:r>
            <a:r>
              <a:rPr lang="en-US" u="sng" dirty="0"/>
              <a:t>principles only, not standards of practice</a:t>
            </a:r>
            <a:r>
              <a:rPr lang="en-US" dirty="0" smtClean="0"/>
              <a:t>.</a:t>
            </a:r>
            <a:endParaRPr lang="en-US" dirty="0"/>
          </a:p>
          <a:p>
            <a:r>
              <a:rPr lang="en-US" dirty="0" smtClean="0"/>
              <a:t>“This </a:t>
            </a:r>
            <a:r>
              <a:rPr lang="en-US" dirty="0"/>
              <a:t>newly adopted Statement is not intended to provide prescriptive practice guidance to actuaries. Such practice guidance for actuaries has been developed in the U.S., for example, by the Actuarial Standards Board (U.S.) in the form of Actuarial Standards of Practice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52</a:t>
            </a:fld>
            <a:endParaRPr lang="en-US"/>
          </a:p>
        </p:txBody>
      </p:sp>
      <p:sp>
        <p:nvSpPr>
          <p:cNvPr id="5"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The Same Sort of Reasoning Applies to Ratemaking.</a:t>
            </a:r>
            <a:endParaRPr lang="en-US" sz="2000" b="1" dirty="0">
              <a:solidFill>
                <a:schemeClr val="bg1"/>
              </a:solidFill>
            </a:endParaRPr>
          </a:p>
        </p:txBody>
      </p:sp>
    </p:spTree>
    <p:extLst>
      <p:ext uri="{BB962C8B-B14F-4D97-AF65-F5344CB8AC3E}">
        <p14:creationId xmlns:p14="http://schemas.microsoft.com/office/powerpoint/2010/main" val="7264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522194" y="1325095"/>
            <a:ext cx="8621806" cy="5031317"/>
          </a:xfrm>
        </p:spPr>
        <p:txBody>
          <a:bodyPr/>
          <a:lstStyle/>
          <a:p>
            <a:r>
              <a:rPr lang="en-US" dirty="0" smtClean="0"/>
              <a:t>CATF </a:t>
            </a:r>
            <a:r>
              <a:rPr lang="en-US" dirty="0"/>
              <a:t>August Draft on Price Optimization: </a:t>
            </a:r>
            <a:r>
              <a:rPr lang="en-US" sz="1800" dirty="0">
                <a:hlinkClick r:id="rId2"/>
              </a:rPr>
              <a:t>http://</a:t>
            </a:r>
            <a:r>
              <a:rPr lang="en-US" sz="1800" dirty="0" smtClean="0">
                <a:hlinkClick r:id="rId2"/>
              </a:rPr>
              <a:t>naic.org/documents/committees_c_catf_exposure_150815_price_optimization_white_paper.pdf</a:t>
            </a:r>
            <a:endParaRPr lang="en-US" sz="1800" dirty="0" smtClean="0"/>
          </a:p>
          <a:p>
            <a:r>
              <a:rPr lang="en-US" dirty="0" smtClean="0"/>
              <a:t>Ratemaking Principles</a:t>
            </a:r>
          </a:p>
          <a:p>
            <a:pPr lvl="1"/>
            <a:r>
              <a:rPr lang="en-US" dirty="0"/>
              <a:t>Current </a:t>
            </a:r>
            <a:r>
              <a:rPr lang="en-US" sz="1800" dirty="0">
                <a:hlinkClick r:id="rId3"/>
              </a:rPr>
              <a:t>http://</a:t>
            </a:r>
            <a:r>
              <a:rPr lang="en-US" sz="1800" dirty="0" smtClean="0">
                <a:hlinkClick r:id="rId3"/>
              </a:rPr>
              <a:t>casact.org/professionalism/standards/princip/sppcrate.pdf</a:t>
            </a:r>
            <a:endParaRPr lang="en-US" sz="1800" dirty="0" smtClean="0"/>
          </a:p>
          <a:p>
            <a:pPr lvl="1"/>
            <a:r>
              <a:rPr lang="en-US" dirty="0"/>
              <a:t>Proposed </a:t>
            </a:r>
            <a:r>
              <a:rPr lang="en-US" sz="1800" dirty="0">
                <a:hlinkClick r:id="rId4"/>
              </a:rPr>
              <a:t>http://</a:t>
            </a:r>
            <a:r>
              <a:rPr lang="en-US" sz="1800" dirty="0" smtClean="0">
                <a:hlinkClick r:id="rId4"/>
              </a:rPr>
              <a:t>www.casact.org/professionalism/SoP-Ratemaking-Discussion-Draft_October2014.pdf</a:t>
            </a:r>
            <a:endParaRPr lang="en-US" sz="1800" dirty="0" smtClean="0"/>
          </a:p>
          <a:p>
            <a:r>
              <a:rPr lang="en-US" dirty="0" smtClean="0"/>
              <a:t>Ratemaking Standards (</a:t>
            </a:r>
            <a:r>
              <a:rPr lang="en-US" dirty="0"/>
              <a:t>Exposure Draft) </a:t>
            </a:r>
            <a:r>
              <a:rPr lang="en-US" sz="1800" dirty="0">
                <a:hlinkClick r:id="rId5"/>
              </a:rPr>
              <a:t>http://</a:t>
            </a:r>
            <a:r>
              <a:rPr lang="en-US" sz="1800" dirty="0" smtClean="0">
                <a:hlinkClick r:id="rId5"/>
              </a:rPr>
              <a:t>www.actuarialstandardsboard.org/wp-content/uploads/2014/12/Ratemaking_expsoure_draft_sept2014.pdf</a:t>
            </a:r>
            <a:endParaRPr lang="en-US" sz="1800" dirty="0" smtClean="0"/>
          </a:p>
          <a:p>
            <a:r>
              <a:rPr lang="en-US" dirty="0" smtClean="0"/>
              <a:t>Reserve Principles</a:t>
            </a:r>
          </a:p>
          <a:p>
            <a:pPr lvl="1"/>
            <a:r>
              <a:rPr lang="en-US" dirty="0" smtClean="0"/>
              <a:t>Old </a:t>
            </a:r>
            <a:r>
              <a:rPr lang="en-US" sz="1800" dirty="0" smtClean="0">
                <a:hlinkClick r:id="rId6"/>
              </a:rPr>
              <a:t>http</a:t>
            </a:r>
            <a:r>
              <a:rPr lang="en-US" sz="1800" dirty="0">
                <a:hlinkClick r:id="rId6"/>
              </a:rPr>
              <a:t>://</a:t>
            </a:r>
            <a:r>
              <a:rPr lang="en-US" sz="1800" dirty="0" smtClean="0">
                <a:hlinkClick r:id="rId6"/>
              </a:rPr>
              <a:t>casact.org/professionalism/standards/princip/sppcloss.pdf</a:t>
            </a:r>
            <a:endParaRPr lang="en-US" sz="1800" dirty="0" smtClean="0"/>
          </a:p>
          <a:p>
            <a:pPr lvl="1"/>
            <a:r>
              <a:rPr lang="en-US" dirty="0"/>
              <a:t>New</a:t>
            </a:r>
            <a:r>
              <a:rPr lang="en-US" sz="1800" dirty="0"/>
              <a:t/>
            </a:r>
            <a:br>
              <a:rPr lang="en-US" sz="1800" dirty="0"/>
            </a:br>
            <a:r>
              <a:rPr lang="en-US" sz="1800" dirty="0">
                <a:hlinkClick r:id="rId7"/>
              </a:rPr>
              <a:t>http://</a:t>
            </a:r>
            <a:r>
              <a:rPr lang="en-US" sz="1800" dirty="0" smtClean="0">
                <a:hlinkClick r:id="rId7"/>
              </a:rPr>
              <a:t>www.casact.org/professionalism/standards/princip/SOP-Regarding-Property-and-Casualty-Unpaid-Claims-Estimates_Final%204-22-2015.pdf</a:t>
            </a:r>
            <a:endParaRPr lang="en-US" sz="18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53</a:t>
            </a:fld>
            <a:endParaRPr lang="en-US"/>
          </a:p>
        </p:txBody>
      </p:sp>
    </p:spTree>
    <p:extLst>
      <p:ext uri="{BB962C8B-B14F-4D97-AF65-F5344CB8AC3E}">
        <p14:creationId xmlns:p14="http://schemas.microsoft.com/office/powerpoint/2010/main" val="144478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22194" y="1325095"/>
            <a:ext cx="8153400" cy="4652963"/>
          </a:xfrm>
        </p:spPr>
        <p:txBody>
          <a:bodyPr/>
          <a:lstStyle/>
          <a:p>
            <a:r>
              <a:rPr lang="en-US" dirty="0" smtClean="0"/>
              <a:t>Price Optimization Is A Controversial Activity.</a:t>
            </a:r>
          </a:p>
          <a:p>
            <a:pPr lvl="1"/>
            <a:r>
              <a:rPr lang="en-US" dirty="0" smtClean="0"/>
              <a:t>About 10 States Ban/Question the Practice.</a:t>
            </a:r>
          </a:p>
          <a:p>
            <a:pPr lvl="1"/>
            <a:r>
              <a:rPr lang="en-US" dirty="0" smtClean="0"/>
              <a:t>Closely Studied in U.S. Insurance Circles.</a:t>
            </a:r>
          </a:p>
          <a:p>
            <a:r>
              <a:rPr lang="en-US" dirty="0" smtClean="0"/>
              <a:t>Ratemaking Principles Are Changing. Reserving Principles Changed.</a:t>
            </a:r>
          </a:p>
          <a:p>
            <a:pPr lvl="1"/>
            <a:r>
              <a:rPr lang="en-US" dirty="0" smtClean="0"/>
              <a:t>Removing Nation-Specific Guidance.</a:t>
            </a:r>
          </a:p>
          <a:p>
            <a:pPr lvl="1"/>
            <a:r>
              <a:rPr lang="en-US" dirty="0" smtClean="0"/>
              <a:t>Bedrock CAS </a:t>
            </a:r>
            <a:r>
              <a:rPr lang="en-US" u="sng" dirty="0" smtClean="0"/>
              <a:t>Principles</a:t>
            </a:r>
            <a:r>
              <a:rPr lang="en-US" dirty="0" smtClean="0"/>
              <a:t> Apply Everywhere</a:t>
            </a:r>
          </a:p>
          <a:p>
            <a:pPr lvl="1"/>
            <a:r>
              <a:rPr lang="en-US" u="sng" dirty="0" smtClean="0"/>
              <a:t>Practice</a:t>
            </a:r>
            <a:r>
              <a:rPr lang="en-US" dirty="0" smtClean="0"/>
              <a:t> Guidelines Tend to Be Nation-Specific (ASB in US)</a:t>
            </a:r>
          </a:p>
          <a:p>
            <a:r>
              <a:rPr lang="en-US" dirty="0" smtClean="0"/>
              <a:t>Don’t Break the Law</a:t>
            </a:r>
            <a:br>
              <a:rPr lang="en-US" dirty="0" smtClean="0"/>
            </a:br>
            <a:r>
              <a:rPr lang="en-US" i="1" dirty="0" smtClean="0"/>
              <a:t>Old Ratemaking Principles Are the Law in Most States.</a:t>
            </a:r>
          </a:p>
          <a:p>
            <a:pPr lvl="1"/>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54</a:t>
            </a:fld>
            <a:endParaRPr lang="en-US"/>
          </a:p>
        </p:txBody>
      </p:sp>
    </p:spTree>
    <p:extLst>
      <p:ext uri="{BB962C8B-B14F-4D97-AF65-F5344CB8AC3E}">
        <p14:creationId xmlns:p14="http://schemas.microsoft.com/office/powerpoint/2010/main" val="6379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Institute Online:</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Tree>
    <p:extLst>
      <p:ext uri="{BB962C8B-B14F-4D97-AF65-F5344CB8AC3E}">
        <p14:creationId xmlns:p14="http://schemas.microsoft.com/office/powerpoint/2010/main" val="13561083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Shopping for Water</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992788" y="1739029"/>
            <a:ext cx="4525963" cy="3394472"/>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34771" y="1739029"/>
            <a:ext cx="4525963" cy="3394472"/>
          </a:xfrm>
        </p:spPr>
      </p:pic>
      <p:sp>
        <p:nvSpPr>
          <p:cNvPr id="5" name="Slide Number Placeholder 4"/>
          <p:cNvSpPr>
            <a:spLocks noGrp="1"/>
          </p:cNvSpPr>
          <p:nvPr>
            <p:ph type="sldNum" sz="quarter" idx="12"/>
          </p:nvPr>
        </p:nvSpPr>
        <p:spPr/>
        <p:txBody>
          <a:bodyPr/>
          <a:lstStyle/>
          <a:p>
            <a:pPr>
              <a:defRPr/>
            </a:pPr>
            <a:fld id="{C71FF8B8-F0F3-400C-8102-4AEACDC8D339}" type="slidenum">
              <a:rPr lang="en-US" smtClean="0"/>
              <a:pPr>
                <a:defRPr/>
              </a:pPr>
              <a:t>6</a:t>
            </a:fld>
            <a:endParaRPr lang="en-US"/>
          </a:p>
        </p:txBody>
      </p:sp>
      <p:sp>
        <p:nvSpPr>
          <p:cNvPr id="11" name="AutoShape 7"/>
          <p:cNvSpPr>
            <a:spLocks noChangeArrowheads="1"/>
          </p:cNvSpPr>
          <p:nvPr/>
        </p:nvSpPr>
        <p:spPr bwMode="blackWhite">
          <a:xfrm>
            <a:off x="7546639" y="1173283"/>
            <a:ext cx="1278273" cy="916405"/>
          </a:xfrm>
          <a:prstGeom prst="wedgeRectCallout">
            <a:avLst>
              <a:gd name="adj1" fmla="val -69924"/>
              <a:gd name="adj2" fmla="val 171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5.9 Cents Per Ounce ($23.76 for 24 Bottles)</a:t>
            </a:r>
            <a:endParaRPr lang="en-US" sz="1600" b="1" dirty="0">
              <a:solidFill>
                <a:srgbClr val="FFFFFF"/>
              </a:solidFill>
            </a:endParaRPr>
          </a:p>
        </p:txBody>
      </p:sp>
      <p:sp>
        <p:nvSpPr>
          <p:cNvPr id="12" name="AutoShape 7"/>
          <p:cNvSpPr>
            <a:spLocks noChangeArrowheads="1"/>
          </p:cNvSpPr>
          <p:nvPr/>
        </p:nvSpPr>
        <p:spPr bwMode="blackWhite">
          <a:xfrm>
            <a:off x="298450" y="1173284"/>
            <a:ext cx="1278273" cy="921846"/>
          </a:xfrm>
          <a:prstGeom prst="wedgeRectCallout">
            <a:avLst>
              <a:gd name="adj1" fmla="val 105092"/>
              <a:gd name="adj2" fmla="val 283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1.4 Cents Per Ounce ($5.49 for 24 Bottles)</a:t>
            </a:r>
            <a:endParaRPr lang="en-US" sz="1600" b="1" dirty="0">
              <a:solidFill>
                <a:srgbClr val="FFFFFF"/>
              </a:solidFill>
            </a:endParaRPr>
          </a:p>
        </p:txBody>
      </p:sp>
      <p:sp>
        <p:nvSpPr>
          <p:cNvPr id="14"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320% Price Difference! Does It Cost $18.25 to Unpack the Bottles and Keep Them Cold?</a:t>
            </a:r>
            <a:endParaRPr lang="en-US" altLang="en-US" sz="2000" b="1" dirty="0">
              <a:solidFill>
                <a:schemeClr val="bg1"/>
              </a:solidFill>
            </a:endParaRPr>
          </a:p>
        </p:txBody>
      </p:sp>
      <p:sp>
        <p:nvSpPr>
          <p:cNvPr id="13" name="Rectangle 4"/>
          <p:cNvSpPr>
            <a:spLocks noChangeArrowheads="1"/>
          </p:cNvSpPr>
          <p:nvPr/>
        </p:nvSpPr>
        <p:spPr bwMode="blackWhite">
          <a:xfrm>
            <a:off x="2697752" y="2993021"/>
            <a:ext cx="3774069" cy="623892"/>
          </a:xfrm>
          <a:prstGeom prst="rect">
            <a:avLst/>
          </a:prstGeom>
          <a:solidFill>
            <a:schemeClr val="bg1"/>
          </a:solidFill>
          <a:ln w="12700" algn="ctr">
            <a:no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rgbClr val="FF0000"/>
                </a:solidFill>
              </a:rPr>
              <a:t>U.S. Insurers Don’t Do This!!!</a:t>
            </a:r>
            <a:endParaRPr lang="en-US" altLang="en-US" sz="2000" b="1" dirty="0">
              <a:solidFill>
                <a:srgbClr val="FF0000"/>
              </a:solidFill>
            </a:endParaRPr>
          </a:p>
        </p:txBody>
      </p:sp>
    </p:spTree>
    <p:extLst>
      <p:ext uri="{BB962C8B-B14F-4D97-AF65-F5344CB8AC3E}">
        <p14:creationId xmlns:p14="http://schemas.microsoft.com/office/powerpoint/2010/main" val="20462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35" presetClass="entr" presetSubtype="0"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style.rotation</p:attrName>
                                        </p:attrNameLst>
                                      </p:cBhvr>
                                      <p:tavLst>
                                        <p:tav tm="0">
                                          <p:val>
                                            <p:fltVal val="720"/>
                                          </p:val>
                                        </p:tav>
                                        <p:tav tm="100000">
                                          <p:val>
                                            <p:fltVal val="0"/>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7" y="90488"/>
            <a:ext cx="7400925" cy="860425"/>
          </a:xfrm>
        </p:spPr>
        <p:txBody>
          <a:bodyPr/>
          <a:lstStyle/>
          <a:p>
            <a:r>
              <a:rPr lang="en-US" dirty="0" smtClean="0"/>
              <a:t>Pricing Water vs. Pricing Insurance</a:t>
            </a:r>
            <a:endParaRPr lang="en-US" dirty="0"/>
          </a:p>
        </p:txBody>
      </p:sp>
      <p:sp>
        <p:nvSpPr>
          <p:cNvPr id="3" name="Text Placeholder 2"/>
          <p:cNvSpPr>
            <a:spLocks noGrp="1"/>
          </p:cNvSpPr>
          <p:nvPr>
            <p:ph type="body" idx="1"/>
          </p:nvPr>
        </p:nvSpPr>
        <p:spPr>
          <a:xfrm>
            <a:off x="457200" y="1241141"/>
            <a:ext cx="4040188" cy="639762"/>
          </a:xfrm>
        </p:spPr>
        <p:txBody>
          <a:bodyPr/>
          <a:lstStyle/>
          <a:p>
            <a:r>
              <a:rPr lang="en-US" dirty="0" smtClean="0"/>
              <a:t>Pricing H</a:t>
            </a:r>
            <a:r>
              <a:rPr lang="en-US" baseline="-25000" dirty="0" smtClean="0"/>
              <a:t>2</a:t>
            </a:r>
            <a:r>
              <a:rPr lang="en-US" dirty="0" smtClean="0"/>
              <a:t>0 </a:t>
            </a:r>
            <a:endParaRPr lang="en-US" dirty="0"/>
          </a:p>
        </p:txBody>
      </p:sp>
      <p:sp>
        <p:nvSpPr>
          <p:cNvPr id="4" name="Content Placeholder 3"/>
          <p:cNvSpPr>
            <a:spLocks noGrp="1"/>
          </p:cNvSpPr>
          <p:nvPr>
            <p:ph sz="half" idx="2"/>
          </p:nvPr>
        </p:nvSpPr>
        <p:spPr>
          <a:xfrm>
            <a:off x="457200" y="1995809"/>
            <a:ext cx="4040188" cy="3951288"/>
          </a:xfrm>
        </p:spPr>
        <p:txBody>
          <a:bodyPr/>
          <a:lstStyle/>
          <a:p>
            <a:r>
              <a:rPr lang="en-US" sz="1800" dirty="0"/>
              <a:t>It’s </a:t>
            </a:r>
            <a:r>
              <a:rPr lang="en-US" sz="1800" dirty="0" smtClean="0"/>
              <a:t>cold – charge more.</a:t>
            </a:r>
            <a:endParaRPr lang="en-US" sz="1800" dirty="0"/>
          </a:p>
          <a:p>
            <a:r>
              <a:rPr lang="en-US" sz="1800" dirty="0"/>
              <a:t>It’s near the front of the </a:t>
            </a:r>
            <a:r>
              <a:rPr lang="en-US" sz="1800" dirty="0" smtClean="0"/>
              <a:t>store – charge more.</a:t>
            </a:r>
            <a:endParaRPr lang="en-US" sz="1800" dirty="0"/>
          </a:p>
          <a:p>
            <a:r>
              <a:rPr lang="en-US" sz="1800" dirty="0"/>
              <a:t>It’s easy to </a:t>
            </a:r>
            <a:r>
              <a:rPr lang="en-US" sz="1800" dirty="0" smtClean="0"/>
              <a:t>carry – charge more.</a:t>
            </a:r>
          </a:p>
          <a:p>
            <a:r>
              <a:rPr lang="en-US" sz="1800" dirty="0" smtClean="0"/>
              <a:t>It’s Memorial Day </a:t>
            </a:r>
            <a:r>
              <a:rPr lang="en-US" sz="1800" dirty="0"/>
              <a:t>– charge </a:t>
            </a:r>
            <a:r>
              <a:rPr lang="en-US" sz="1800" i="1" dirty="0" smtClean="0"/>
              <a:t>less</a:t>
            </a:r>
            <a:r>
              <a:rPr lang="en-US" sz="1800" dirty="0" smtClean="0"/>
              <a:t>.</a:t>
            </a:r>
          </a:p>
          <a:p>
            <a:r>
              <a:rPr lang="en-US" sz="1800" dirty="0" smtClean="0"/>
              <a:t>“What the market will bear.”</a:t>
            </a:r>
            <a:endParaRPr lang="en-US" sz="1800" dirty="0"/>
          </a:p>
          <a:p>
            <a:endParaRPr lang="en-US" dirty="0"/>
          </a:p>
        </p:txBody>
      </p:sp>
      <p:sp>
        <p:nvSpPr>
          <p:cNvPr id="5" name="Text Placeholder 4"/>
          <p:cNvSpPr>
            <a:spLocks noGrp="1"/>
          </p:cNvSpPr>
          <p:nvPr>
            <p:ph type="body" sz="quarter" idx="3"/>
          </p:nvPr>
        </p:nvSpPr>
        <p:spPr>
          <a:xfrm>
            <a:off x="4633912" y="1241141"/>
            <a:ext cx="4041775" cy="639762"/>
          </a:xfrm>
        </p:spPr>
        <p:txBody>
          <a:bodyPr/>
          <a:lstStyle/>
          <a:p>
            <a:r>
              <a:rPr lang="en-US" dirty="0" smtClean="0"/>
              <a:t>Pricing Insurance</a:t>
            </a:r>
            <a:endParaRPr lang="en-US" dirty="0"/>
          </a:p>
        </p:txBody>
      </p:sp>
      <p:sp>
        <p:nvSpPr>
          <p:cNvPr id="6" name="Content Placeholder 5"/>
          <p:cNvSpPr>
            <a:spLocks noGrp="1"/>
          </p:cNvSpPr>
          <p:nvPr>
            <p:ph sz="quarter" idx="4"/>
          </p:nvPr>
        </p:nvSpPr>
        <p:spPr>
          <a:xfrm>
            <a:off x="4644230" y="1996904"/>
            <a:ext cx="4041775" cy="2592434"/>
          </a:xfrm>
        </p:spPr>
        <p:txBody>
          <a:bodyPr/>
          <a:lstStyle/>
          <a:p>
            <a:pPr marL="457200" indent="-457200">
              <a:buFont typeface="+mj-lt"/>
              <a:buAutoNum type="arabicPeriod"/>
            </a:pPr>
            <a:r>
              <a:rPr lang="en-US" sz="1800" dirty="0"/>
              <a:t>Expected value of future costs</a:t>
            </a:r>
          </a:p>
          <a:p>
            <a:pPr marL="457200" indent="-457200">
              <a:buFont typeface="+mj-lt"/>
              <a:buAutoNum type="arabicPeriod"/>
            </a:pPr>
            <a:r>
              <a:rPr lang="en-US" sz="1800" dirty="0"/>
              <a:t>Provides for all costs of risk transfer</a:t>
            </a:r>
          </a:p>
          <a:p>
            <a:pPr marL="457200" indent="-457200">
              <a:buFont typeface="+mj-lt"/>
              <a:buAutoNum type="arabicPeriod"/>
            </a:pPr>
            <a:r>
              <a:rPr lang="en-US" sz="1800" dirty="0"/>
              <a:t>Provides for all costs of individual risk transfer</a:t>
            </a:r>
          </a:p>
          <a:p>
            <a:pPr marL="457200" indent="-457200">
              <a:buFont typeface="+mj-lt"/>
              <a:buAutoNum type="arabicPeriod"/>
            </a:pPr>
            <a:r>
              <a:rPr lang="en-US" sz="1800" dirty="0" smtClean="0"/>
              <a:t>Reasonable rate estimates </a:t>
            </a:r>
            <a:r>
              <a:rPr lang="en-US" sz="1800" dirty="0"/>
              <a:t>all future costs of risk transfer</a:t>
            </a:r>
          </a:p>
          <a:p>
            <a:endParaRPr lang="en-US" dirty="0"/>
          </a:p>
        </p:txBody>
      </p:sp>
      <p:sp>
        <p:nvSpPr>
          <p:cNvPr id="7" name="Slide Number Placeholder 6"/>
          <p:cNvSpPr>
            <a:spLocks noGrp="1"/>
          </p:cNvSpPr>
          <p:nvPr>
            <p:ph type="sldNum" sz="quarter" idx="12"/>
          </p:nvPr>
        </p:nvSpPr>
        <p:spPr/>
        <p:txBody>
          <a:bodyPr/>
          <a:lstStyle/>
          <a:p>
            <a:pPr>
              <a:defRPr/>
            </a:pPr>
            <a:fld id="{9A7B4C8B-F8C1-4480-ADCB-1FB9116D9DE1}" type="slidenum">
              <a:rPr lang="en-US" smtClean="0"/>
              <a:pPr>
                <a:defRPr/>
              </a:pPr>
              <a:t>7</a:t>
            </a:fld>
            <a:endParaRPr lang="en-US"/>
          </a:p>
        </p:txBody>
      </p:sp>
      <p:sp>
        <p:nvSpPr>
          <p:cNvPr id="8" name="TextBox 7"/>
          <p:cNvSpPr txBox="1"/>
          <p:nvPr/>
        </p:nvSpPr>
        <p:spPr>
          <a:xfrm>
            <a:off x="4633912" y="4723134"/>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
        <p:nvSpPr>
          <p:cNvPr id="9"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For Most Products, Supply and Demand Set Price–But Not In Insurance.</a:t>
            </a:r>
            <a:endParaRPr lang="en-US" altLang="en-US" sz="2000" b="1" dirty="0">
              <a:solidFill>
                <a:schemeClr val="bg1"/>
              </a:solidFill>
            </a:endParaRPr>
          </a:p>
        </p:txBody>
      </p:sp>
      <p:sp>
        <p:nvSpPr>
          <p:cNvPr id="10" name="AutoShape 7"/>
          <p:cNvSpPr>
            <a:spLocks noChangeArrowheads="1"/>
          </p:cNvSpPr>
          <p:nvPr/>
        </p:nvSpPr>
        <p:spPr bwMode="blackWhite">
          <a:xfrm>
            <a:off x="442912" y="4925155"/>
            <a:ext cx="2313112" cy="727969"/>
          </a:xfrm>
          <a:prstGeom prst="wedgeRectCallout">
            <a:avLst>
              <a:gd name="adj1" fmla="val 19932"/>
              <a:gd name="adj2" fmla="val -8466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smtClean="0">
                <a:solidFill>
                  <a:srgbClr val="FFC000"/>
                </a:solidFill>
              </a:rPr>
              <a:t>None</a:t>
            </a:r>
            <a:r>
              <a:rPr lang="en-US" sz="1600" b="1" dirty="0" smtClean="0">
                <a:solidFill>
                  <a:srgbClr val="FFC000"/>
                </a:solidFill>
              </a:rPr>
              <a:t> </a:t>
            </a:r>
            <a:r>
              <a:rPr lang="en-US" sz="1600" b="1" dirty="0" smtClean="0">
                <a:solidFill>
                  <a:srgbClr val="FFFFFF"/>
                </a:solidFill>
              </a:rPr>
              <a:t>of These Are Related to Projected Expenses</a:t>
            </a:r>
            <a:endParaRPr lang="en-US" sz="1600" b="1" dirty="0">
              <a:solidFill>
                <a:srgbClr val="FFFFFF"/>
              </a:solidFill>
            </a:endParaRPr>
          </a:p>
        </p:txBody>
      </p:sp>
      <p:sp>
        <p:nvSpPr>
          <p:cNvPr id="12" name="AutoShape 7"/>
          <p:cNvSpPr>
            <a:spLocks noChangeArrowheads="1"/>
          </p:cNvSpPr>
          <p:nvPr/>
        </p:nvSpPr>
        <p:spPr bwMode="blackWhite">
          <a:xfrm>
            <a:off x="3870664" y="5323205"/>
            <a:ext cx="4815341" cy="417166"/>
          </a:xfrm>
          <a:prstGeom prst="wedgeRectCallout">
            <a:avLst>
              <a:gd name="adj1" fmla="val 18641"/>
              <a:gd name="adj2" fmla="val -142124"/>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smtClean="0">
                <a:solidFill>
                  <a:srgbClr val="FFC000"/>
                </a:solidFill>
              </a:rPr>
              <a:t>All</a:t>
            </a:r>
            <a:r>
              <a:rPr lang="en-US" sz="1600" b="1" dirty="0" smtClean="0">
                <a:solidFill>
                  <a:srgbClr val="FFC000"/>
                </a:solidFill>
              </a:rPr>
              <a:t> </a:t>
            </a:r>
            <a:r>
              <a:rPr lang="en-US" sz="1600" b="1" dirty="0" smtClean="0">
                <a:solidFill>
                  <a:srgbClr val="FFFFFF"/>
                </a:solidFill>
              </a:rPr>
              <a:t>of These Are Related to Projected Expenses</a:t>
            </a:r>
            <a:endParaRPr lang="en-US" sz="1600" b="1" dirty="0">
              <a:solidFill>
                <a:srgbClr val="FFFFFF"/>
              </a:solidFill>
            </a:endParaRPr>
          </a:p>
        </p:txBody>
      </p:sp>
    </p:spTree>
    <p:extLst>
      <p:ext uri="{BB962C8B-B14F-4D97-AF65-F5344CB8AC3E}">
        <p14:creationId xmlns:p14="http://schemas.microsoft.com/office/powerpoint/2010/main" val="2012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50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10" presetClass="entr" presetSubtype="0" fill="hold" grpId="0" nodeType="after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Elasticity of Demand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817" y="1216240"/>
            <a:ext cx="4709867" cy="2760956"/>
          </a:xfrm>
        </p:spPr>
      </p:pic>
      <p:sp>
        <p:nvSpPr>
          <p:cNvPr id="4" name="Text Placeholder 3"/>
          <p:cNvSpPr>
            <a:spLocks noGrp="1"/>
          </p:cNvSpPr>
          <p:nvPr>
            <p:ph type="body" sz="half" idx="2"/>
          </p:nvPr>
        </p:nvSpPr>
        <p:spPr>
          <a:xfrm>
            <a:off x="457200" y="1500326"/>
            <a:ext cx="3008313" cy="4625837"/>
          </a:xfrm>
        </p:spPr>
        <p:txBody>
          <a:bodyPr/>
          <a:lstStyle/>
          <a:p>
            <a:pPr marL="285750" indent="-285750">
              <a:buSzPct val="150000"/>
              <a:buFont typeface="Wingdings" panose="05000000000000000000" pitchFamily="2" charset="2"/>
              <a:buChar char="§"/>
            </a:pPr>
            <a:r>
              <a:rPr lang="en-US" sz="1800" dirty="0" smtClean="0"/>
              <a:t>Econ 101: How </a:t>
            </a:r>
            <a:r>
              <a:rPr lang="en-US" sz="1800" dirty="0"/>
              <a:t>M</a:t>
            </a:r>
            <a:r>
              <a:rPr lang="en-US" sz="1800" dirty="0" smtClean="0"/>
              <a:t>uch Will Sales Fall If Price Rises?</a:t>
            </a:r>
          </a:p>
          <a:p>
            <a:pPr marL="285750" indent="-285750">
              <a:buSzPct val="150000"/>
              <a:buFont typeface="Wingdings" panose="05000000000000000000" pitchFamily="2" charset="2"/>
              <a:buChar char="§"/>
            </a:pPr>
            <a:r>
              <a:rPr lang="en-US" sz="1800" dirty="0"/>
              <a:t>Steep Demand Curve → </a:t>
            </a:r>
            <a:r>
              <a:rPr lang="en-US" sz="1800" dirty="0" smtClean="0"/>
              <a:t>Consumer Doesn’t Care Much If Prices Rise</a:t>
            </a:r>
          </a:p>
          <a:p>
            <a:pPr marL="285750" indent="-285750">
              <a:buSzPct val="150000"/>
              <a:buFont typeface="Wingdings" panose="05000000000000000000" pitchFamily="2" charset="2"/>
              <a:buChar char="§"/>
            </a:pPr>
            <a:r>
              <a:rPr lang="en-US" sz="1800" dirty="0" smtClean="0"/>
              <a:t>Companies That Know the Slope Can Price Smarter</a:t>
            </a:r>
          </a:p>
          <a:p>
            <a:pPr marL="285750" indent="-285750">
              <a:buSzPct val="150000"/>
              <a:buFont typeface="Wingdings" panose="05000000000000000000" pitchFamily="2" charset="2"/>
              <a:buChar char="§"/>
            </a:pPr>
            <a:r>
              <a:rPr lang="en-US" sz="1800" dirty="0" smtClean="0"/>
              <a:t>This Is Normal In Other Industries – But Not Insurance</a:t>
            </a:r>
          </a:p>
          <a:p>
            <a:pPr>
              <a:buSzPct val="150000"/>
            </a:pPr>
            <a:endParaRPr lang="en-US" sz="1800" dirty="0" smtClean="0"/>
          </a:p>
          <a:p>
            <a:pPr>
              <a:buSzPct val="150000"/>
            </a:pPr>
            <a:endParaRPr lang="en-US" sz="1800" dirty="0"/>
          </a:p>
        </p:txBody>
      </p:sp>
      <p:sp>
        <p:nvSpPr>
          <p:cNvPr id="5" name="Slide Number Placeholder 4"/>
          <p:cNvSpPr>
            <a:spLocks noGrp="1"/>
          </p:cNvSpPr>
          <p:nvPr>
            <p:ph type="sldNum" sz="quarter" idx="12"/>
          </p:nvPr>
        </p:nvSpPr>
        <p:spPr/>
        <p:txBody>
          <a:bodyPr/>
          <a:lstStyle/>
          <a:p>
            <a:pPr>
              <a:defRPr/>
            </a:pPr>
            <a:fld id="{13E2EC06-222A-42D0-87E9-064A6BEAE80C}" type="slidenum">
              <a:rPr lang="en-US" smtClean="0"/>
              <a:pPr>
                <a:defRPr/>
              </a:pPr>
              <a:t>8</a:t>
            </a:fld>
            <a:endParaRPr lang="en-US"/>
          </a:p>
        </p:txBody>
      </p:sp>
      <p:sp>
        <p:nvSpPr>
          <p:cNvPr id="7" name="Title 1"/>
          <p:cNvSpPr txBox="1">
            <a:spLocks/>
          </p:cNvSpPr>
          <p:nvPr/>
        </p:nvSpPr>
        <p:spPr bwMode="black">
          <a:xfrm>
            <a:off x="271817" y="90488"/>
            <a:ext cx="7400925" cy="860425"/>
          </a:xfrm>
          <a:prstGeom prst="rect">
            <a:avLst/>
          </a:prstGeom>
          <a:noFill/>
          <a:ln w="9525">
            <a:noFill/>
            <a:miter lim="800000"/>
            <a:headEnd/>
            <a:tailEnd/>
          </a:ln>
        </p:spPr>
        <p:txBody>
          <a:bodyPr vert="horz" wrap="square" lIns="45720" tIns="45720" rIns="45720" bIns="45720" numCol="1" rtlCol="0" anchor="b" anchorCtr="0" compatLnSpc="1">
            <a:prstTxWarp prst="textNoShape">
              <a:avLst/>
            </a:prstTxWarp>
          </a:bodyPr>
          <a:lstStyle>
            <a:lvl1pPr algn="l" defTabSz="114300" rtl="0" eaLnBrk="0" fontAlgn="base" hangingPunct="0">
              <a:lnSpc>
                <a:spcPct val="90000"/>
              </a:lnSpc>
              <a:spcBef>
                <a:spcPct val="0"/>
              </a:spcBef>
              <a:spcAft>
                <a:spcPct val="0"/>
              </a:spcAft>
              <a:defRPr sz="2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3000" kern="0" dirty="0" smtClean="0"/>
              <a:t>Predicting Supply and Demand</a:t>
            </a:r>
            <a:endParaRPr lang="en-US" sz="3000" kern="0" dirty="0"/>
          </a:p>
        </p:txBody>
      </p:sp>
      <p:sp>
        <p:nvSpPr>
          <p:cNvPr id="9" name="AutoShape 7"/>
          <p:cNvSpPr>
            <a:spLocks noChangeArrowheads="1"/>
          </p:cNvSpPr>
          <p:nvPr/>
        </p:nvSpPr>
        <p:spPr bwMode="blackWhite">
          <a:xfrm>
            <a:off x="4096566" y="4429957"/>
            <a:ext cx="1447568" cy="727969"/>
          </a:xfrm>
          <a:prstGeom prst="wedgeRectCallout">
            <a:avLst>
              <a:gd name="adj1" fmla="val 12256"/>
              <a:gd name="adj2" fmla="val -163933"/>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Example: Gasoline</a:t>
            </a:r>
            <a:endParaRPr lang="en-US" sz="1600" b="1" dirty="0">
              <a:solidFill>
                <a:srgbClr val="FFFFFF"/>
              </a:solidFill>
            </a:endParaRPr>
          </a:p>
        </p:txBody>
      </p:sp>
      <p:sp>
        <p:nvSpPr>
          <p:cNvPr id="10" name="AutoShape 7"/>
          <p:cNvSpPr>
            <a:spLocks noChangeArrowheads="1"/>
          </p:cNvSpPr>
          <p:nvPr/>
        </p:nvSpPr>
        <p:spPr bwMode="blackWhite">
          <a:xfrm>
            <a:off x="6699203" y="4429957"/>
            <a:ext cx="1447568" cy="727969"/>
          </a:xfrm>
          <a:prstGeom prst="wedgeRectCallout">
            <a:avLst>
              <a:gd name="adj1" fmla="val 39854"/>
              <a:gd name="adj2" fmla="val -227348"/>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Example: Shell Gasoline</a:t>
            </a:r>
            <a:endParaRPr lang="en-US" sz="1600" b="1" dirty="0">
              <a:solidFill>
                <a:srgbClr val="FFFFFF"/>
              </a:solidFill>
            </a:endParaRPr>
          </a:p>
        </p:txBody>
      </p:sp>
      <p:sp>
        <p:nvSpPr>
          <p:cNvPr id="11" name="Rectangle 4"/>
          <p:cNvSpPr>
            <a:spLocks noChangeArrowheads="1"/>
          </p:cNvSpPr>
          <p:nvPr/>
        </p:nvSpPr>
        <p:spPr bwMode="blackWhite">
          <a:xfrm>
            <a:off x="442912" y="5610687"/>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Now Computers Can Model Elasticity of Demand. It’s Common Outside Insurance.</a:t>
            </a:r>
            <a:endParaRPr lang="en-US" altLang="en-US" sz="2000" b="1" dirty="0">
              <a:solidFill>
                <a:schemeClr val="bg1"/>
              </a:solidFill>
            </a:endParaRPr>
          </a:p>
        </p:txBody>
      </p:sp>
    </p:spTree>
    <p:extLst>
      <p:ext uri="{BB962C8B-B14F-4D97-AF65-F5344CB8AC3E}">
        <p14:creationId xmlns:p14="http://schemas.microsoft.com/office/powerpoint/2010/main" val="9037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02" y="808853"/>
            <a:ext cx="3148669" cy="4819589"/>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smtClean="0"/>
              <a:t>Enter the Optimizers (c. 2005-2010)</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6106" y="1289928"/>
            <a:ext cx="3082456" cy="4660379"/>
          </a:xfrm>
          <a:scene3d>
            <a:camera prst="perspectiveContrastingRightFacing"/>
            <a:lightRig rig="threePt" dir="t"/>
          </a:scene3d>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510143" y="1962464"/>
            <a:ext cx="2977538" cy="4895536"/>
          </a:xfrm>
          <a:scene3d>
            <a:camera prst="perspectiveContrastingRightFacing"/>
            <a:lightRig rig="threePt" dir="t"/>
          </a:scene3d>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9</a:t>
            </a:fld>
            <a:endParaRPr lang="en-US"/>
          </a:p>
        </p:txBody>
      </p:sp>
      <p:sp>
        <p:nvSpPr>
          <p:cNvPr id="11" name="TextBox 10"/>
          <p:cNvSpPr txBox="1"/>
          <p:nvPr/>
        </p:nvSpPr>
        <p:spPr>
          <a:xfrm>
            <a:off x="5487681" y="4842792"/>
            <a:ext cx="3203558" cy="1754326"/>
          </a:xfrm>
          <a:prstGeom prst="rect">
            <a:avLst/>
          </a:prstGeom>
          <a:noFill/>
        </p:spPr>
        <p:txBody>
          <a:bodyPr wrap="square" rtlCol="0">
            <a:spAutoFit/>
          </a:bodyPr>
          <a:lstStyle/>
          <a:p>
            <a:r>
              <a:rPr lang="en-US" dirty="0" smtClean="0"/>
              <a:t>Holden and Burton (2008) show “how </a:t>
            </a:r>
            <a:r>
              <a:rPr lang="en-US" dirty="0"/>
              <a:t>to fully exploit the value your company offers customers. This is a proven plan for increasing sales without sacrificing profits</a:t>
            </a:r>
            <a:r>
              <a:rPr lang="en-US" dirty="0" smtClean="0"/>
              <a:t>.”</a:t>
            </a:r>
            <a:endParaRPr lang="en-US" dirty="0"/>
          </a:p>
        </p:txBody>
      </p:sp>
      <p:sp>
        <p:nvSpPr>
          <p:cNvPr id="12" name="TextBox 11"/>
          <p:cNvSpPr txBox="1"/>
          <p:nvPr/>
        </p:nvSpPr>
        <p:spPr>
          <a:xfrm>
            <a:off x="5424897" y="1149474"/>
            <a:ext cx="3238962" cy="1754326"/>
          </a:xfrm>
          <a:prstGeom prst="rect">
            <a:avLst/>
          </a:prstGeom>
          <a:noFill/>
        </p:spPr>
        <p:txBody>
          <a:bodyPr wrap="square" rtlCol="0">
            <a:spAutoFit/>
          </a:bodyPr>
          <a:lstStyle/>
          <a:p>
            <a:r>
              <a:rPr lang="en-US" dirty="0" smtClean="0"/>
              <a:t>“…to provide the right price for every product to every customer segment through every channel and to update those prices over time …”</a:t>
            </a:r>
          </a:p>
          <a:p>
            <a:pPr algn="r"/>
            <a:r>
              <a:rPr lang="en-US" dirty="0" smtClean="0"/>
              <a:t>-- Robert Phillips (2005)</a:t>
            </a:r>
            <a:endParaRPr lang="en-US" dirty="0"/>
          </a:p>
        </p:txBody>
      </p:sp>
      <p:sp>
        <p:nvSpPr>
          <p:cNvPr id="13" name="TextBox 12"/>
          <p:cNvSpPr txBox="1"/>
          <p:nvPr/>
        </p:nvSpPr>
        <p:spPr>
          <a:xfrm>
            <a:off x="5406099" y="2915951"/>
            <a:ext cx="3194976" cy="1754326"/>
          </a:xfrm>
          <a:prstGeom prst="rect">
            <a:avLst/>
          </a:prstGeom>
          <a:noFill/>
        </p:spPr>
        <p:txBody>
          <a:bodyPr wrap="square" rtlCol="0">
            <a:spAutoFit/>
          </a:bodyPr>
          <a:lstStyle/>
          <a:p>
            <a:r>
              <a:rPr lang="en-US" dirty="0" smtClean="0"/>
              <a:t>“…ensuring </a:t>
            </a:r>
            <a:r>
              <a:rPr lang="en-US" dirty="0"/>
              <a:t>the prices are not too low or too high in different transactions relative to guidelines lends itself perfectly to Six Sigma</a:t>
            </a:r>
            <a:r>
              <a:rPr lang="en-US" dirty="0" smtClean="0"/>
              <a:t>.”</a:t>
            </a:r>
          </a:p>
          <a:p>
            <a:pPr algn="r"/>
            <a:r>
              <a:rPr lang="en-US" dirty="0" smtClean="0"/>
              <a:t>-- </a:t>
            </a:r>
            <a:r>
              <a:rPr lang="en-US" dirty="0" err="1" smtClean="0"/>
              <a:t>Sodhi</a:t>
            </a:r>
            <a:r>
              <a:rPr lang="en-US" dirty="0" smtClean="0"/>
              <a:t> and </a:t>
            </a:r>
            <a:r>
              <a:rPr lang="en-US" dirty="0" err="1" smtClean="0"/>
              <a:t>Sodhi</a:t>
            </a:r>
            <a:r>
              <a:rPr lang="en-US" dirty="0" smtClean="0"/>
              <a:t> (2007)</a:t>
            </a:r>
            <a:endParaRPr lang="en-US" dirty="0"/>
          </a:p>
        </p:txBody>
      </p:sp>
    </p:spTree>
    <p:extLst>
      <p:ext uri="{BB962C8B-B14F-4D97-AF65-F5344CB8AC3E}">
        <p14:creationId xmlns:p14="http://schemas.microsoft.com/office/powerpoint/2010/main" val="267115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201056</TotalTime>
  <Words>3201</Words>
  <Application>Microsoft Office PowerPoint</Application>
  <PresentationFormat>On-screen Show (4:3)</PresentationFormat>
  <Paragraphs>391</Paragraphs>
  <Slides>55</Slides>
  <Notes>10</Notes>
  <HiddenSlides>14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Arial Narrow</vt:lpstr>
      <vt:lpstr>Symbol</vt:lpstr>
      <vt:lpstr>Verdana</vt:lpstr>
      <vt:lpstr>Wingdings</vt:lpstr>
      <vt:lpstr>Default Design</vt:lpstr>
      <vt:lpstr>Worksheet</vt:lpstr>
      <vt:lpstr>PowerPoint Presentation</vt:lpstr>
      <vt:lpstr>Oh, Boy, Is This Controversial</vt:lpstr>
      <vt:lpstr>How Controversial?</vt:lpstr>
      <vt:lpstr>So Obviously . . .</vt:lpstr>
      <vt:lpstr>What Is Price Optimization?</vt:lpstr>
      <vt:lpstr>Shopping for Water</vt:lpstr>
      <vt:lpstr>Pricing Water vs. Pricing Insurance</vt:lpstr>
      <vt:lpstr>Elasticity of Demand</vt:lpstr>
      <vt:lpstr>Enter the Optimizers (c. 2005-2010)</vt:lpstr>
      <vt:lpstr>Not Just Water . . .</vt:lpstr>
      <vt:lpstr>What Did Insurers Do?</vt:lpstr>
      <vt:lpstr>Do Rates Adhere to Projected Loss?</vt:lpstr>
      <vt:lpstr>Other Adjustments (Optimizations?)</vt:lpstr>
      <vt:lpstr>Other Adjustments (Optimizations?)</vt:lpstr>
      <vt:lpstr>Other Class Plan Disconnects (1)</vt:lpstr>
      <vt:lpstr>Other Class Plan Disconnects (2)</vt:lpstr>
      <vt:lpstr>Other Class Plan Disconnects (3)</vt:lpstr>
      <vt:lpstr>Price Optimization Defined</vt:lpstr>
      <vt:lpstr>Price Optimization Defined</vt:lpstr>
      <vt:lpstr>Price Optimization Defined</vt:lpstr>
      <vt:lpstr>Price Optimization Defined</vt:lpstr>
      <vt:lpstr>Price Optimization Defined</vt:lpstr>
      <vt:lpstr>Price Optimization Defined</vt:lpstr>
      <vt:lpstr>Price Optimization Defined</vt:lpstr>
      <vt:lpstr>Price Optimization Defined</vt:lpstr>
      <vt:lpstr>How Is P.O. Different From the Past?</vt:lpstr>
      <vt:lpstr>How Is P.O. Different From the Past?</vt:lpstr>
      <vt:lpstr>Does Statement of Principles Allow Price Optimization?</vt:lpstr>
      <vt:lpstr>Professionalism Break</vt:lpstr>
      <vt:lpstr>Professionalism Break</vt:lpstr>
      <vt:lpstr>Professionalism Break</vt:lpstr>
      <vt:lpstr>The Triple-I Players Present</vt:lpstr>
      <vt:lpstr>Actuary</vt:lpstr>
      <vt:lpstr>Underwriter</vt:lpstr>
      <vt:lpstr>Agent</vt:lpstr>
      <vt:lpstr>Senior Management</vt:lpstr>
      <vt:lpstr>Repeat As Needed Until . . . The End</vt:lpstr>
      <vt:lpstr>A Collaboration</vt:lpstr>
      <vt:lpstr>Professionalism Break No. 2</vt:lpstr>
      <vt:lpstr>Principles Need to Apply Everywhere</vt:lpstr>
      <vt:lpstr>Principles Need to Apply Everywhere</vt:lpstr>
      <vt:lpstr>Professionalism Break No. 2</vt:lpstr>
      <vt:lpstr>Professionalism Break No. 2</vt:lpstr>
      <vt:lpstr>New Reserving Standard</vt:lpstr>
      <vt:lpstr>The Triple-I Players Present</vt:lpstr>
      <vt:lpstr>Actuary</vt:lpstr>
      <vt:lpstr>CFO</vt:lpstr>
      <vt:lpstr>Underwriter</vt:lpstr>
      <vt:lpstr>Senior Management</vt:lpstr>
      <vt:lpstr>Repeat As Needed Until . . . The End</vt:lpstr>
      <vt:lpstr>Professionalism Break No. 3</vt:lpstr>
      <vt:lpstr>Professionalism Break No. 3</vt:lpstr>
      <vt:lpstr>Homework</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Lynch, James</cp:lastModifiedBy>
  <cp:revision>4482</cp:revision>
  <cp:lastPrinted>2015-04-09T15:38:07Z</cp:lastPrinted>
  <dcterms:modified xsi:type="dcterms:W3CDTF">2015-09-13T20:18:24Z</dcterms:modified>
</cp:coreProperties>
</file>