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12" r:id="rId2"/>
  </p:sldMasterIdLst>
  <p:notesMasterIdLst>
    <p:notesMasterId r:id="rId44"/>
  </p:notesMasterIdLst>
  <p:handoutMasterIdLst>
    <p:handoutMasterId r:id="rId45"/>
  </p:handoutMasterIdLst>
  <p:sldIdLst>
    <p:sldId id="845" r:id="rId3"/>
    <p:sldId id="846" r:id="rId4"/>
    <p:sldId id="847" r:id="rId5"/>
    <p:sldId id="848" r:id="rId6"/>
    <p:sldId id="849" r:id="rId7"/>
    <p:sldId id="850" r:id="rId8"/>
    <p:sldId id="853" r:id="rId9"/>
    <p:sldId id="854" r:id="rId10"/>
    <p:sldId id="855" r:id="rId11"/>
    <p:sldId id="856" r:id="rId12"/>
    <p:sldId id="858" r:id="rId13"/>
    <p:sldId id="890" r:id="rId14"/>
    <p:sldId id="882" r:id="rId15"/>
    <p:sldId id="881" r:id="rId16"/>
    <p:sldId id="883" r:id="rId17"/>
    <p:sldId id="884" r:id="rId18"/>
    <p:sldId id="860" r:id="rId19"/>
    <p:sldId id="862" r:id="rId20"/>
    <p:sldId id="861" r:id="rId21"/>
    <p:sldId id="864" r:id="rId22"/>
    <p:sldId id="863" r:id="rId23"/>
    <p:sldId id="868" r:id="rId24"/>
    <p:sldId id="865" r:id="rId25"/>
    <p:sldId id="866" r:id="rId26"/>
    <p:sldId id="885" r:id="rId27"/>
    <p:sldId id="886" r:id="rId28"/>
    <p:sldId id="887" r:id="rId29"/>
    <p:sldId id="867" r:id="rId30"/>
    <p:sldId id="869" r:id="rId31"/>
    <p:sldId id="870" r:id="rId32"/>
    <p:sldId id="872" r:id="rId33"/>
    <p:sldId id="871" r:id="rId34"/>
    <p:sldId id="873" r:id="rId35"/>
    <p:sldId id="888" r:id="rId36"/>
    <p:sldId id="877" r:id="rId37"/>
    <p:sldId id="874" r:id="rId38"/>
    <p:sldId id="876" r:id="rId39"/>
    <p:sldId id="889" r:id="rId40"/>
    <p:sldId id="875" r:id="rId41"/>
    <p:sldId id="878" r:id="rId42"/>
    <p:sldId id="879" r:id="rId4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FF99"/>
    <a:srgbClr val="99CCFF"/>
    <a:srgbClr val="0000FF"/>
    <a:srgbClr val="00CC99"/>
    <a:srgbClr val="00CCFF"/>
    <a:srgbClr val="99FFCC"/>
    <a:srgbClr val="91BEFF"/>
    <a:srgbClr val="3366C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84275" autoAdjust="0"/>
  </p:normalViewPr>
  <p:slideViewPr>
    <p:cSldViewPr>
      <p:cViewPr>
        <p:scale>
          <a:sx n="100" d="100"/>
          <a:sy n="100" d="100"/>
        </p:scale>
        <p:origin x="-201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v>Indicated Freq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Exhibits!$T$11:$T$31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Exhibits!$AD$11:$AD$29</c:f>
              <c:numCache>
                <c:formatCode>0.00</c:formatCode>
                <c:ptCount val="19"/>
                <c:pt idx="0">
                  <c:v>15.548110668948643</c:v>
                </c:pt>
                <c:pt idx="1">
                  <c:v>9.8178439719597268</c:v>
                </c:pt>
                <c:pt idx="2">
                  <c:v>13.622409838310224</c:v>
                </c:pt>
                <c:pt idx="3">
                  <c:v>17.466813802254439</c:v>
                </c:pt>
                <c:pt idx="4">
                  <c:v>15.153941650411886</c:v>
                </c:pt>
                <c:pt idx="5">
                  <c:v>21.298808420090189</c:v>
                </c:pt>
                <c:pt idx="6">
                  <c:v>21.881283923621812</c:v>
                </c:pt>
                <c:pt idx="7">
                  <c:v>17.278707948710284</c:v>
                </c:pt>
                <c:pt idx="8">
                  <c:v>13.054532063938998</c:v>
                </c:pt>
                <c:pt idx="9">
                  <c:v>13.881678153844444</c:v>
                </c:pt>
                <c:pt idx="10">
                  <c:v>16.723636450397567</c:v>
                </c:pt>
                <c:pt idx="11">
                  <c:v>14.579849373743293</c:v>
                </c:pt>
                <c:pt idx="12">
                  <c:v>10.039113763130047</c:v>
                </c:pt>
                <c:pt idx="13">
                  <c:v>9.5193018587808194</c:v>
                </c:pt>
                <c:pt idx="14">
                  <c:v>9.858690039157521</c:v>
                </c:pt>
                <c:pt idx="15">
                  <c:v>12.124731527481636</c:v>
                </c:pt>
                <c:pt idx="16">
                  <c:v>10.798642107046389</c:v>
                </c:pt>
                <c:pt idx="17">
                  <c:v>10.785753255907849</c:v>
                </c:pt>
                <c:pt idx="18">
                  <c:v>12.244992652159162</c:v>
                </c:pt>
              </c:numCache>
            </c:numRef>
          </c:val>
          <c:smooth val="0"/>
        </c:ser>
        <c:ser>
          <c:idx val="1"/>
          <c:order val="1"/>
          <c:tx>
            <c:v>Trended Freq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Exhibits!$T$11:$T$31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Exhibits!$AE$11:$AE$31</c:f>
              <c:numCache>
                <c:formatCode>#,##0.00_);\(#,##0.00\)</c:formatCode>
                <c:ptCount val="21"/>
                <c:pt idx="0">
                  <c:v>16.635011490744617</c:v>
                </c:pt>
                <c:pt idx="1">
                  <c:v>16.259514559072489</c:v>
                </c:pt>
                <c:pt idx="2">
                  <c:v>15.892493602651333</c:v>
                </c:pt>
                <c:pt idx="3">
                  <c:v>15.533757295932533</c:v>
                </c:pt>
                <c:pt idx="4">
                  <c:v>15.183118632099479</c:v>
                </c:pt>
                <c:pt idx="5">
                  <c:v>14.840394825582157</c:v>
                </c:pt>
                <c:pt idx="6">
                  <c:v>14.505407216772307</c:v>
                </c:pt>
                <c:pt idx="7">
                  <c:v>14.177981178889301</c:v>
                </c:pt>
                <c:pt idx="8">
                  <c:v>13.857946026948456</c:v>
                </c:pt>
                <c:pt idx="9">
                  <c:v>13.545134928784064</c:v>
                </c:pt>
                <c:pt idx="10">
                  <c:v>13.239384818080907</c:v>
                </c:pt>
                <c:pt idx="11">
                  <c:v>12.940536309368911</c:v>
                </c:pt>
                <c:pt idx="12">
                  <c:v>12.648433614936549</c:v>
                </c:pt>
                <c:pt idx="13">
                  <c:v>12.362924463619775</c:v>
                </c:pt>
                <c:pt idx="14">
                  <c:v>12.083860021424085</c:v>
                </c:pt>
                <c:pt idx="15">
                  <c:v>11.81109481393837</c:v>
                </c:pt>
                <c:pt idx="16">
                  <c:v>11.544486650500067</c:v>
                </c:pt>
                <c:pt idx="17">
                  <c:v>11.283896550072155</c:v>
                </c:pt>
                <c:pt idx="18">
                  <c:v>11.029188668793248</c:v>
                </c:pt>
                <c:pt idx="19">
                  <c:v>10.780230229163129</c:v>
                </c:pt>
                <c:pt idx="20">
                  <c:v>10.536891450826724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010112"/>
        <c:axId val="106011648"/>
      </c:lineChart>
      <c:catAx>
        <c:axId val="10601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011648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0601164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0601011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baseline="0">
          <a:latin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2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2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4DDB74-7CEE-4859-A37E-B8828C9FE42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15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2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21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1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6433"/>
            <a:ext cx="560832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2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80D0052-BC45-4A5B-9C07-D8F4B8BE9C7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4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AB10AC4-1525-4F82-9364-F16C27F904A6}" type="slidenum">
              <a:rPr lang="en-US" altLang="en-US">
                <a:latin typeface="Arial" charset="0"/>
              </a:rPr>
              <a:pPr/>
              <a:t>2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25837FC-929F-441D-ADC2-8B4C0383FE9B}" type="slidenum">
              <a:rPr lang="en-US" altLang="en-US">
                <a:latin typeface="Arial" charset="0"/>
              </a:rPr>
              <a:pPr/>
              <a:t>12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1BF97A-9ED6-4ACB-ACDB-0E0689F1823D}" type="slidenum">
              <a:rPr lang="en-US" altLang="en-US">
                <a:latin typeface="Arial" charset="0"/>
              </a:rPr>
              <a:pPr/>
              <a:t>13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New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1BF97A-9ED6-4ACB-ACDB-0E0689F1823D}" type="slidenum">
              <a:rPr lang="en-US" altLang="en-US">
                <a:latin typeface="Arial" charset="0"/>
              </a:rPr>
              <a:pPr/>
              <a:t>14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1BF97A-9ED6-4ACB-ACDB-0E0689F1823D}" type="slidenum">
              <a:rPr lang="en-US" altLang="en-US">
                <a:latin typeface="Arial" charset="0"/>
              </a:rPr>
              <a:pPr/>
              <a:t>15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1BF97A-9ED6-4ACB-ACDB-0E0689F1823D}" type="slidenum">
              <a:rPr lang="en-US" altLang="en-US">
                <a:latin typeface="Arial" charset="0"/>
              </a:rPr>
              <a:pPr/>
              <a:t>16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6D6B008-F6E1-4EB4-BE9A-0AE835F53DA5}" type="slidenum">
              <a:rPr lang="en-US" altLang="en-US">
                <a:latin typeface="Arial" charset="0"/>
              </a:rPr>
              <a:pPr/>
              <a:t>17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As of 12/31/2014:</a:t>
            </a:r>
          </a:p>
          <a:p>
            <a:pPr eaLnBrk="1" hangingPunct="1"/>
            <a:r>
              <a:rPr lang="en-US" altLang="en-US" dirty="0" smtClean="0"/>
              <a:t>WCRA</a:t>
            </a:r>
            <a:r>
              <a:rPr lang="en-US" altLang="en-US" baseline="0" dirty="0" smtClean="0"/>
              <a:t> paid total: $1,197 million</a:t>
            </a:r>
          </a:p>
          <a:p>
            <a:pPr eaLnBrk="1" hangingPunct="1"/>
            <a:r>
              <a:rPr lang="en-US" altLang="en-US" baseline="0" dirty="0" smtClean="0"/>
              <a:t>Claim numbers: 21,944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Surplus</a:t>
            </a:r>
            <a:r>
              <a:rPr lang="en-US" baseline="0" dirty="0" smtClean="0">
                <a:solidFill>
                  <a:srgbClr val="FF0000"/>
                </a:solidFill>
              </a:rPr>
              <a:t> distribution = $1.23 billion</a:t>
            </a:r>
          </a:p>
          <a:p>
            <a:r>
              <a:rPr lang="en-US" baseline="0" dirty="0" smtClean="0">
                <a:solidFill>
                  <a:srgbClr val="FF0000"/>
                </a:solidFill>
              </a:rPr>
              <a:t>Assessments =          $0.268 billion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D0052-BC45-4A5B-9C07-D8F4B8BE9C7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476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D0052-BC45-4A5B-9C07-D8F4B8BE9C7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15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D0052-BC45-4A5B-9C07-D8F4B8BE9C7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17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D0052-BC45-4A5B-9C07-D8F4B8BE9C7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1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736D7C5-B670-4EA0-8275-D571D93210FB}" type="slidenum">
              <a:rPr lang="en-US" altLang="en-US">
                <a:latin typeface="Arial" charset="0"/>
              </a:rPr>
              <a:pPr/>
              <a:t>3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6AA67B7-A959-4FB1-AF24-CF1CAFB76EDE}" type="slidenum">
              <a:rPr lang="en-US" altLang="en-US">
                <a:latin typeface="Arial" charset="0"/>
              </a:rPr>
              <a:pPr/>
              <a:t>4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13E283F-1D32-4F6B-949E-6EA9381001B5}" type="slidenum">
              <a:rPr lang="en-US" altLang="en-US">
                <a:latin typeface="Arial" charset="0"/>
              </a:rPr>
              <a:pPr/>
              <a:t>5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94F881E-59D9-4005-90D6-04639F95A551}" type="slidenum">
              <a:rPr lang="en-US" altLang="en-US">
                <a:latin typeface="Arial" charset="0"/>
              </a:rPr>
              <a:pPr/>
              <a:t>6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Exposures from 7/31/2015 Exposure Table, about the same for 2013-2015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DC9C8DC-5E64-47F1-AB6A-B14D7CA3F3DF}" type="slidenum">
              <a:rPr lang="en-US" altLang="en-US">
                <a:latin typeface="Arial" charset="0"/>
              </a:rPr>
              <a:pPr/>
              <a:t>7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29002FE-AC12-4A71-B537-41C0C55909A3}" type="slidenum">
              <a:rPr lang="en-US" altLang="en-US">
                <a:latin typeface="Arial" charset="0"/>
              </a:rPr>
              <a:pPr/>
              <a:t>8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37CB480-A82A-4CFE-840E-98E08355D78D}" type="slidenum">
              <a:rPr lang="en-US" altLang="en-US">
                <a:latin typeface="Arial" charset="0"/>
              </a:rPr>
              <a:pPr/>
              <a:t>10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25837FC-929F-441D-ADC2-8B4C0383FE9B}" type="slidenum">
              <a:rPr lang="en-US" altLang="en-US">
                <a:latin typeface="Arial" charset="0"/>
              </a:rPr>
              <a:pPr/>
              <a:t>11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D9021A8-31C1-4E87-ABA7-2CD5EC1B2C9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9/16/2015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CCFC8AB-DFC0-463F-A3EE-32D9F27A12A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98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6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38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57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55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448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70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73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9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754380" indent="-342900">
              <a:buFont typeface="Arial" pitchFamily="34" charset="0"/>
              <a:buChar char="•"/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22C-0C4C-4F85-B4D8-89E75A093B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93037" cy="862012"/>
          </a:xfrm>
        </p:spPr>
        <p:txBody>
          <a:bodyPr>
            <a:noAutofit/>
          </a:bodyPr>
          <a:lstStyle>
            <a:lvl1pPr>
              <a:defRPr sz="320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E16ABD-E03F-424B-BA31-845D66E6C4E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8202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1562F-3864-46F9-B72E-A1681924D3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58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D12EC-E8E9-4B7A-89BB-2A72457B3B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726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38F17-B61D-4C49-91BE-8BD3177D443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938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3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99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8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43" y="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43" y="28956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bullet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D9021A8-31C1-4E87-ABA7-2CD5EC1B2C9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9/16/2015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CCFC8AB-DFC0-463F-A3EE-32D9F27A12A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rot="10800000" flipH="1">
            <a:off x="-4529" y="163935"/>
            <a:ext cx="9153144" cy="182880"/>
          </a:xfrm>
          <a:prstGeom prst="rect">
            <a:avLst/>
          </a:prstGeom>
          <a:gradFill rotWithShape="1">
            <a:gsLst>
              <a:gs pos="0">
                <a:srgbClr val="7DA1C4"/>
              </a:gs>
              <a:gs pos="100000">
                <a:srgbClr val="002E5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H="1">
            <a:off x="2307" y="340588"/>
            <a:ext cx="9141691" cy="182880"/>
          </a:xfrm>
          <a:prstGeom prst="rect">
            <a:avLst/>
          </a:prstGeom>
          <a:gradFill rotWithShape="1">
            <a:gsLst>
              <a:gs pos="0">
                <a:srgbClr val="7DA1C4"/>
              </a:gs>
              <a:gs pos="100000">
                <a:srgbClr val="002E5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4" descr="WCRAfinaltw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28409"/>
            <a:ext cx="1600200" cy="34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40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09" r:id="rId3"/>
    <p:sldLayoutId id="2147483734" r:id="rId4"/>
    <p:sldLayoutId id="2147483735" r:id="rId5"/>
    <p:sldLayoutId id="214748373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5B06A-3B99-47FE-88BF-0CD12ED8AE00}" type="datetimeFigureOut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43208-A633-42E0-889C-BF30E4C59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cra.bi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8229600" cy="11398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Midwest Actuarial Forum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429000"/>
            <a:ext cx="7543800" cy="22860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WHY, WHO, WHAT, and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of the WCRA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18, 2015</a:t>
            </a:r>
          </a:p>
        </p:txBody>
      </p:sp>
    </p:spTree>
    <p:extLst>
      <p:ext uri="{BB962C8B-B14F-4D97-AF65-F5344CB8AC3E}">
        <p14:creationId xmlns:p14="http://schemas.microsoft.com/office/powerpoint/2010/main" val="14934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WCRA Do?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905000"/>
            <a:ext cx="4155057" cy="3810000"/>
          </a:xfrm>
        </p:spPr>
        <p:txBody>
          <a:bodyPr>
            <a:normAutofit/>
          </a:bodyPr>
          <a:lstStyle/>
          <a:p>
            <a:pPr marL="0" indent="12700" eaLnBrk="1" hangingPunct="1">
              <a:spcAft>
                <a:spcPct val="50000"/>
              </a:spcAft>
              <a:buFontTx/>
              <a:buNone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Provides members with 100 percent reimbursement of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statutory losses in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 loss occurrence in excess of the low, high, or super retention limit, whichever is selected by the member</a:t>
            </a:r>
          </a:p>
          <a:p>
            <a:pPr marL="0" indent="12700" eaLnBrk="1" hangingPunct="1">
              <a:spcAft>
                <a:spcPct val="50000"/>
              </a:spcAft>
              <a:buFontTx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Retentions are indexed to the state average weekly wage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2700" eaLnBrk="1" hangingPunct="1">
              <a:spcAft>
                <a:spcPct val="50000"/>
              </a:spcAft>
              <a:buFontTx/>
              <a:buNone/>
            </a:pP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2700" eaLnBrk="1" hangingPunct="1">
              <a:spcAft>
                <a:spcPct val="50000"/>
              </a:spcAft>
              <a:buFontTx/>
              <a:buNone/>
            </a:pP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5806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6396636"/>
              </p:ext>
            </p:extLst>
          </p:nvPr>
        </p:nvGraphicFramePr>
        <p:xfrm>
          <a:off x="4648200" y="2667000"/>
          <a:ext cx="4038600" cy="1617663"/>
        </p:xfrm>
        <a:graphic>
          <a:graphicData uri="http://schemas.openxmlformats.org/drawingml/2006/table">
            <a:tbl>
              <a:tblPr/>
              <a:tblGrid>
                <a:gridCol w="1524000"/>
                <a:gridCol w="2514600"/>
              </a:tblGrid>
              <a:tr h="257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tabLst>
                          <a:tab pos="1938338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938338" algn="r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$490,000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tabLst>
                          <a:tab pos="1938338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938338" algn="r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$980,000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tabLst>
                          <a:tab pos="1938338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938338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938338" algn="r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$1,960,000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536057" y="1828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 dirty="0" smtClean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en-US" altLang="en-US" sz="2400" u="sng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u="sng" dirty="0" smtClean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etention Levels*</a:t>
            </a:r>
            <a:endParaRPr lang="en-US" altLang="en-US" sz="2400" u="sng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9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Features of WCRA Coverage</a:t>
            </a:r>
            <a:endParaRPr lang="en-US" alt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924800" cy="4530725"/>
          </a:xfrm>
        </p:spPr>
        <p:txBody>
          <a:bodyPr>
            <a:normAutofit/>
          </a:bodyPr>
          <a:lstStyle/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Unlimited statutory coverage per occurrence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terrorism coverage including NBCR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Covered by TRIA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MAOLs (maximum any one life)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reporting cutoffs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the WCRA Does (and Doesn’t) Do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924800" cy="4530725"/>
          </a:xfrm>
        </p:spPr>
        <p:txBody>
          <a:bodyPr>
            <a:normAutofit lnSpcReduction="10000"/>
          </a:bodyPr>
          <a:lstStyle/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</a:t>
            </a: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manage claims; </a:t>
            </a: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claims staff audits and reimburses claims to members for amounts in excess of their selected retention limits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provides members with 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expert advice 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claims management, medical treatment, and 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rehabilitation for severe injuries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WCRA provides various calculators to assist members in claim evaluation/settlement review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43" y="762000"/>
            <a:ext cx="8229600" cy="762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Calculators on WCRA Website</a:t>
            </a:r>
            <a:endParaRPr lang="en-US" alt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43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lynnc\Desktop\cal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676401"/>
            <a:ext cx="5562600" cy="436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6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43" y="762000"/>
            <a:ext cx="8229600" cy="9144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Calculators on WCRA Website</a:t>
            </a:r>
            <a:endParaRPr lang="en-US" alt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0" y="1981200"/>
            <a:ext cx="750081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43" y="762000"/>
            <a:ext cx="8229600" cy="6858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Calculators on WCRA Website</a:t>
            </a:r>
            <a:endParaRPr lang="en-US" alt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43" y="1524000"/>
            <a:ext cx="8534357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               </a:t>
            </a:r>
            <a:endParaRPr lang="en-US" dirty="0"/>
          </a:p>
        </p:txBody>
      </p:sp>
      <p:pic>
        <p:nvPicPr>
          <p:cNvPr id="2050" name="Picture 2" descr="C:\Users\lynnc\Desktop\CompCal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715000" cy="526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4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43" y="762000"/>
            <a:ext cx="8229600" cy="6858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Calculators on WCRA Website</a:t>
            </a:r>
            <a:endParaRPr lang="en-US" alt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43" y="1524000"/>
            <a:ext cx="8534357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               </a:t>
            </a:r>
            <a:endParaRPr lang="en-US" dirty="0"/>
          </a:p>
        </p:txBody>
      </p:sp>
      <p:pic>
        <p:nvPicPr>
          <p:cNvPr id="3074" name="Picture 2" descr="C:\Users\lynnc\Desktop\CompCalc_R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5" y="728285"/>
            <a:ext cx="7268590" cy="540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8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                                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752600"/>
            <a:ext cx="7239000" cy="4530725"/>
          </a:xfrm>
        </p:spPr>
        <p:txBody>
          <a:bodyPr/>
          <a:lstStyle/>
          <a:p>
            <a:pPr marL="0" indent="12700" eaLnBrk="1" hangingPunct="1">
              <a:spcAft>
                <a:spcPct val="50000"/>
              </a:spcAft>
              <a:buFontTx/>
              <a:buNone/>
              <a:defRPr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Since 1979, more than 22,000 claims have been filed with the WCRA on behalf of seriously injured workers, and more than $1.20 billion in claims has been reimbursed.</a:t>
            </a:r>
          </a:p>
          <a:p>
            <a:pPr marL="0" indent="12700" eaLnBrk="1" hangingPunct="1">
              <a:spcAft>
                <a:spcPct val="50000"/>
              </a:spcAft>
              <a:buFontTx/>
              <a:buNone/>
              <a:defRPr/>
            </a:pPr>
            <a:endParaRPr lang="en-US" altLang="en-US" sz="2800" dirty="0" smtClean="0">
              <a:effectLst/>
            </a:endParaRPr>
          </a:p>
          <a:p>
            <a:pPr marL="0" indent="12700" eaLnBrk="1" hangingPunct="1">
              <a:spcAft>
                <a:spcPct val="50000"/>
              </a:spcAft>
              <a:buFontTx/>
              <a:buNone/>
              <a:defRPr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223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Financial Results :  1979-2014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105634"/>
              </p:ext>
            </p:extLst>
          </p:nvPr>
        </p:nvGraphicFramePr>
        <p:xfrm>
          <a:off x="838200" y="1524000"/>
          <a:ext cx="7391400" cy="4461196"/>
        </p:xfrm>
        <a:graphic>
          <a:graphicData uri="http://schemas.openxmlformats.org/drawingml/2006/table">
            <a:tbl>
              <a:tblPr/>
              <a:tblGrid>
                <a:gridCol w="4800600"/>
                <a:gridCol w="60721"/>
                <a:gridCol w="1316466"/>
                <a:gridCol w="390824"/>
                <a:gridCol w="822789"/>
              </a:tblGrid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COST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premiums paid by members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BENEFITS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claims paid to date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Net capital distributions/assessments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$1.0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PAID BENEFITS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Discounted Reserves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BENEFITS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$4.0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billion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1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Funded?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192588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state appropriations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 pay annual premiums based on </a:t>
            </a: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exposure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Premiums invested; expected rate of return of 6.5 percent per year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Actual average rate of return:  ~10 percent per year since 1979</a:t>
            </a:r>
          </a:p>
        </p:txBody>
      </p:sp>
    </p:spTree>
    <p:extLst>
      <p:ext uri="{BB962C8B-B14F-4D97-AF65-F5344CB8AC3E}">
        <p14:creationId xmlns:p14="http://schemas.microsoft.com/office/powerpoint/2010/main" val="42822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229600" cy="4530725"/>
          </a:xfrm>
        </p:spPr>
        <p:txBody>
          <a:bodyPr>
            <a:normAutofit/>
          </a:bodyPr>
          <a:lstStyle/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the WCRA was Created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 the </a:t>
            </a:r>
            <a:r>
              <a:rPr lang="en-US" altLang="en-US" sz="36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Is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the WCRA Does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the WCRA is Funded, Reserved, and Priced</a:t>
            </a:r>
          </a:p>
        </p:txBody>
      </p:sp>
    </p:spTree>
    <p:extLst>
      <p:ext uri="{BB962C8B-B14F-4D97-AF65-F5344CB8AC3E}">
        <p14:creationId xmlns:p14="http://schemas.microsoft.com/office/powerpoint/2010/main" val="328706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lnSpcReduction="100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Unique to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WCRA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reserves are established for all claims using WCRA cash flow model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consistency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assumptions include claimant age, projected indemnity payments, projected medical payments, mortality, escalation rates (trend) for indemnity and medical, discount rate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cash flow model provides ability to re-reserve individual claims rather than using aggregate adjustment methods.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153400" cy="4648200"/>
          </a:xfrm>
          <a:noFill/>
        </p:spPr>
        <p:txBody>
          <a:bodyPr>
            <a:normAutofit fontScale="85000" lnSpcReduction="200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Reserves are determined by retention based upon a variety of methods: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Accident year multiplicative approach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 year method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reserve development by report year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PLUS provision for “true” IBNR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Pricing model method</a:t>
            </a: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Reserves are analyzed at 3</a:t>
            </a:r>
            <a:r>
              <a:rPr lang="en-US" altLang="en-US" sz="2800" baseline="30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quarter and year-end and projections are reviewed by Actuarial Committee and approved by Board of Directors for inclusion in financials.</a:t>
            </a: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statements carry discounted reserves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Follow GAAP not statutory accounting rules.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fontScale="925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Unique to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WCRA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development triangles are “restated” or adjusted to provide development that best matches attributes of claims at various points in time, e.g.: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 reserves to current trend and mortality assumptions 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 for benefit level changes (e.g., pre-10/1/1995 law, indemnity benefits did not terminate at age 67)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 for known reporting backlogs, etc.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restatement process removes distortions so that “full” triangles can be used for developing any given accident year.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4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8558"/>
              </p:ext>
            </p:extLst>
          </p:nvPr>
        </p:nvGraphicFramePr>
        <p:xfrm>
          <a:off x="304800" y="2057401"/>
          <a:ext cx="8610601" cy="4038595"/>
        </p:xfrm>
        <a:graphic>
          <a:graphicData uri="http://schemas.openxmlformats.org/drawingml/2006/table">
            <a:tbl>
              <a:tblPr/>
              <a:tblGrid>
                <a:gridCol w="637821"/>
                <a:gridCol w="797278"/>
                <a:gridCol w="797278"/>
                <a:gridCol w="797278"/>
                <a:gridCol w="797278"/>
                <a:gridCol w="797278"/>
                <a:gridCol w="797278"/>
                <a:gridCol w="797278"/>
                <a:gridCol w="797278"/>
                <a:gridCol w="797278"/>
                <a:gridCol w="797278"/>
              </a:tblGrid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141,424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145,591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143,230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149,889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143,804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141,512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134,166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133,190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132,001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139,158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100,740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106,128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95,452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86,917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89,364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67,415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56,312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60,138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57,529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58,903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52,354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59,954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69,431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75,134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67,437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65,596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67,796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68,945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28,164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28,020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27,609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28,658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35,761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35,834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Restated for ‘95 Law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224614"/>
              </p:ext>
            </p:extLst>
          </p:nvPr>
        </p:nvGraphicFramePr>
        <p:xfrm>
          <a:off x="304799" y="2057399"/>
          <a:ext cx="8458203" cy="3886201"/>
        </p:xfrm>
        <a:graphic>
          <a:graphicData uri="http://schemas.openxmlformats.org/drawingml/2006/table">
            <a:tbl>
              <a:tblPr/>
              <a:tblGrid>
                <a:gridCol w="626533"/>
                <a:gridCol w="783167"/>
                <a:gridCol w="783167"/>
                <a:gridCol w="783167"/>
                <a:gridCol w="783167"/>
                <a:gridCol w="783167"/>
                <a:gridCol w="783167"/>
                <a:gridCol w="783167"/>
                <a:gridCol w="783167"/>
                <a:gridCol w="783167"/>
                <a:gridCol w="783167"/>
              </a:tblGrid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77,990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81,247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80,183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86,531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82,571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84,727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81,479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83,614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80,677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87,161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48,548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54,832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58,109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61,213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52,549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50,015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49,320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52,448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51,371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54,698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42,929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44,287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49,424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47,422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44,447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47,195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47,606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40,215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42,814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42,557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47,151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43,458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43,386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38,371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57,658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64,136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57,456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54,806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53,866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55,317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28,164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28,020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27,609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28,658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35,761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35,834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58591"/>
              </p:ext>
            </p:extLst>
          </p:nvPr>
        </p:nvGraphicFramePr>
        <p:xfrm>
          <a:off x="685804" y="2133600"/>
          <a:ext cx="7619993" cy="3406140"/>
        </p:xfrm>
        <a:graphic>
          <a:graphicData uri="http://schemas.openxmlformats.org/drawingml/2006/table">
            <a:tbl>
              <a:tblPr/>
              <a:tblGrid>
                <a:gridCol w="1147589"/>
                <a:gridCol w="719156"/>
                <a:gridCol w="719156"/>
                <a:gridCol w="719156"/>
                <a:gridCol w="719156"/>
                <a:gridCol w="719156"/>
                <a:gridCol w="719156"/>
                <a:gridCol w="719156"/>
                <a:gridCol w="719156"/>
                <a:gridCol w="719156"/>
              </a:tblGrid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16-17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21-22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22-23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Wtd Avg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8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Restated for ‘95 Law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77316"/>
              </p:ext>
            </p:extLst>
          </p:nvPr>
        </p:nvGraphicFramePr>
        <p:xfrm>
          <a:off x="914398" y="2133600"/>
          <a:ext cx="7315203" cy="3406140"/>
        </p:xfrm>
        <a:graphic>
          <a:graphicData uri="http://schemas.openxmlformats.org/drawingml/2006/table">
            <a:tbl>
              <a:tblPr/>
              <a:tblGrid>
                <a:gridCol w="1101684"/>
                <a:gridCol w="690391"/>
                <a:gridCol w="690391"/>
                <a:gridCol w="690391"/>
                <a:gridCol w="690391"/>
                <a:gridCol w="690391"/>
                <a:gridCol w="690391"/>
                <a:gridCol w="690391"/>
                <a:gridCol w="690391"/>
                <a:gridCol w="690391"/>
              </a:tblGrid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16-17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21-22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22-23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Wtd Avg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6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is the WCRA Reserved?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Effect of Restating for ‘95 Law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74290"/>
              </p:ext>
            </p:extLst>
          </p:nvPr>
        </p:nvGraphicFramePr>
        <p:xfrm>
          <a:off x="2514600" y="1905000"/>
          <a:ext cx="4267200" cy="4190996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</a:tblGrid>
              <a:tr h="3502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Cumulative LDFs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8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Raw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Restated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Diff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1.03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39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Rates are determined for each retention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Exposure to which rates are applied is Designated Statistical Reporting Premium (DSR) x 1.2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DSR = Payroll x MWCIA published loss costs x experience rating mod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self insurers, same formula but experience rating mod is calculated by WCRA</a:t>
            </a: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exposure: $1,348,000,000</a:t>
            </a:r>
          </a:p>
          <a:p>
            <a:pPr marL="1252538" lvl="2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3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2015 WCRA Rates </a:t>
            </a:r>
            <a:b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7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Percent of Exposure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fontScale="92500" lnSpcReduction="100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Retention ($490,000):  9.35%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Retention ($980,000):  5.55%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 Retention ($1,960,000):  2.75%</a:t>
            </a: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rates include a subsidy for Assigned Risk Plan experience</a:t>
            </a: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 for 2015 =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$67.8 million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upon 27/17/56 percent exposure mix for low, high, and super retentions, respectively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838200"/>
            <a:ext cx="82296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was the WCRA Created?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543800" cy="4530725"/>
          </a:xfrm>
        </p:spPr>
        <p:txBody>
          <a:bodyPr>
            <a:normAutofit fontScale="92500" lnSpcReduction="10000"/>
          </a:bodyPr>
          <a:lstStyle/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endParaRPr lang="en-US" altLang="en-US" sz="2400" dirty="0" smtClean="0">
              <a:effectLst/>
            </a:endParaRP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Dramatic changes in Minnesota’s workers’ compensation system took place in the 1970s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Workers’ compensation costs were rapidly escalating:  increasing inflation, no benefit caps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Workers’ compensation reinsurers couldn’t reliably project their costs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Workers’ compensation reinsurance was either unavailable or extremely costly</a:t>
            </a:r>
          </a:p>
        </p:txBody>
      </p:sp>
    </p:spTree>
    <p:extLst>
      <p:ext uri="{BB962C8B-B14F-4D97-AF65-F5344CB8AC3E}">
        <p14:creationId xmlns:p14="http://schemas.microsoft.com/office/powerpoint/2010/main" val="336342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Rates are determined using a frequency x severity approach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based upon WCRA experience</a:t>
            </a: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Severity determined by simulation model</a:t>
            </a:r>
          </a:p>
        </p:txBody>
      </p:sp>
    </p:spTree>
    <p:extLst>
      <p:ext uri="{BB962C8B-B14F-4D97-AF65-F5344CB8AC3E}">
        <p14:creationId xmlns:p14="http://schemas.microsoft.com/office/powerpoint/2010/main" val="1113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Pricing model input assumptions </a:t>
            </a: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en-US" altLang="en-US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fatal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claims severity: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distribution for medical benefits based upon MWCIA and WCRA data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 age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expectancy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weekly benefit (PT claims)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of settlement and settlement percentages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fontScale="925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Pricing model input assumptions </a:t>
            </a:r>
            <a:r>
              <a:rPr lang="en-US" altLang="en-US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fatal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claims severity: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medical expense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Life expectancy for spouse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status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Worker age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Dependent(s) age(s)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 children’s benefits end (21 or 25)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indemnity benefits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of pricing model: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Probability of exceedance for each retention and accident year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 severity by retention and accident year</a:t>
            </a:r>
          </a:p>
        </p:txBody>
      </p:sp>
    </p:spTree>
    <p:extLst>
      <p:ext uri="{BB962C8B-B14F-4D97-AF65-F5344CB8AC3E}">
        <p14:creationId xmlns:p14="http://schemas.microsoft.com/office/powerpoint/2010/main" val="9881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of Pricing Model</a:t>
            </a:r>
            <a:endParaRPr lang="en-US" alt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91182"/>
              </p:ext>
            </p:extLst>
          </p:nvPr>
        </p:nvGraphicFramePr>
        <p:xfrm>
          <a:off x="609602" y="2057400"/>
          <a:ext cx="8229597" cy="3733796"/>
        </p:xfrm>
        <a:graphic>
          <a:graphicData uri="http://schemas.openxmlformats.org/drawingml/2006/table">
            <a:tbl>
              <a:tblPr/>
              <a:tblGrid>
                <a:gridCol w="726141"/>
                <a:gridCol w="1250576"/>
                <a:gridCol w="1250576"/>
                <a:gridCol w="1250576"/>
                <a:gridCol w="1250576"/>
                <a:gridCol w="1250576"/>
                <a:gridCol w="1250576"/>
              </a:tblGrid>
              <a:tr h="339436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10" marR="8210" marT="8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Undiscounted Mean--Nonfatal Claims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Low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High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Super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Prob Exceed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XS Severity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Prob Exceed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XS Severity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Prob Exceed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XS Severity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0.88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1,699,000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0.58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1,979,000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0.27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2,778,000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1,798,000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2,077,000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2,879,000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1,895,000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0.61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2,168,000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0.30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2,965,000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10" marR="8210" marT="82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Discounted Mean--Nonfatal Claims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AY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Low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High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Super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0.88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281,000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0.58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218,000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0.27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215,000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297,000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228,000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221,000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0.89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316,000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0.61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241,000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0.30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232,000 </a:t>
                      </a:r>
                    </a:p>
                  </a:txBody>
                  <a:tcPr marL="8210" marR="8210" marT="8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frequency: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assumptions for pricing year are derived as we don’t have enough information to directly determine ground up frequencies.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frequency:</a:t>
            </a:r>
          </a:p>
          <a:p>
            <a:pPr lvl="1">
              <a:lnSpc>
                <a:spcPct val="110000"/>
              </a:lnSpc>
              <a:spcAft>
                <a:spcPct val="20000"/>
              </a:spcAft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each accident year within retention:</a:t>
            </a:r>
          </a:p>
          <a:p>
            <a:pPr marL="1257300" lvl="2" indent="-457200">
              <a:lnSpc>
                <a:spcPct val="110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Ultimate loss*/Pricing model excess severity = Implied # of excess claims </a:t>
            </a:r>
          </a:p>
          <a:p>
            <a:pPr marL="1257300" lvl="2" indent="-457200">
              <a:lnSpc>
                <a:spcPct val="110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Implied # of excess claims/Probability of exceedance = Implied # of ground-up claims</a:t>
            </a:r>
          </a:p>
          <a:p>
            <a:pPr marL="1257300" lvl="2" indent="-457200">
              <a:lnSpc>
                <a:spcPct val="110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Implied # of ground-up claims/Exposure = Frequency</a:t>
            </a:r>
          </a:p>
          <a:p>
            <a:pPr marL="868680" lvl="1" indent="-457200">
              <a:lnSpc>
                <a:spcPct val="110000"/>
              </a:lnSpc>
              <a:spcAft>
                <a:spcPct val="20000"/>
              </a:spcAft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Frequencies by accident year within retention are then exponentially trended to pricing year.</a:t>
            </a:r>
          </a:p>
          <a:p>
            <a:pPr marL="411480" lvl="1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From prior year-end reserve study.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457200">
              <a:lnSpc>
                <a:spcPct val="110000"/>
              </a:lnSpc>
              <a:spcAft>
                <a:spcPct val="20000"/>
              </a:spcAft>
              <a:buFont typeface="+mj-lt"/>
              <a:buAutoNum type="arabicPeriod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457200">
              <a:lnSpc>
                <a:spcPct val="110000"/>
              </a:lnSpc>
              <a:spcAft>
                <a:spcPct val="20000"/>
              </a:spcAft>
              <a:buFont typeface="+mj-lt"/>
              <a:buAutoNum type="arabicPeriod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frequency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638175" y="405765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53818"/>
              </p:ext>
            </p:extLst>
          </p:nvPr>
        </p:nvGraphicFramePr>
        <p:xfrm>
          <a:off x="533402" y="2209799"/>
          <a:ext cx="8229597" cy="3825790"/>
        </p:xfrm>
        <a:graphic>
          <a:graphicData uri="http://schemas.openxmlformats.org/drawingml/2006/table">
            <a:tbl>
              <a:tblPr/>
              <a:tblGrid>
                <a:gridCol w="838198"/>
                <a:gridCol w="976747"/>
                <a:gridCol w="960581"/>
                <a:gridCol w="762001"/>
                <a:gridCol w="923635"/>
                <a:gridCol w="1034474"/>
                <a:gridCol w="886690"/>
                <a:gridCol w="886690"/>
                <a:gridCol w="960581"/>
              </a:tblGrid>
              <a:tr h="19896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(B)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(C)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(D)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(E)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(F)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(G)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(H)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64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Nonfatal Pricing--Low Retention</a:t>
                      </a:r>
                    </a:p>
                  </a:txBody>
                  <a:tcPr marL="8271" marR="8271" marT="8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Frequency</a:t>
                      </a:r>
                    </a:p>
                  </a:txBody>
                  <a:tcPr marL="8271" marR="8271" marT="8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868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Excess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Implied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Probability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Implied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Accident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Workers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Ultimate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Severity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of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Ground up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Claims /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Exponential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39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Year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(100,000's)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Loss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(000)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Claim Cnts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Exceedance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Claim Cnts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Worker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sng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Fitted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4.98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30,226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58.7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0.76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77.5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15.56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16.64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81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510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3.71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44,155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1,169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37.8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0.84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45.0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12.12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11.81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3.44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38,762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1,231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37.1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10.80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11.54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3.53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42,915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32.6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38.0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10.78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11.28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3.62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55,821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1,436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38.9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0.88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44.3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12.25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11.03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Trend: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-2.3%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8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Frequency: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10.54 </a:t>
                      </a:r>
                    </a:p>
                  </a:txBody>
                  <a:tcPr marL="8271" marR="8271" marT="8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1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Nonfatal Claims Per Worker/Low Retention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31087"/>
              </p:ext>
            </p:extLst>
          </p:nvPr>
        </p:nvGraphicFramePr>
        <p:xfrm>
          <a:off x="1066800" y="2362200"/>
          <a:ext cx="7467600" cy="3207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91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WCRA Price?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fontScale="85000" lnSpcReduction="200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Rates (projected):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Nonfatal Projected Loss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Projected Nonfatal Frequency x Number of Workers x Probability of Exceedance x Discounted Excess Nonfatal Severity 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PLUS</a:t>
            </a: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Fatal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 Loss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 Fatal Frequency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Number of Workers x Probability of Exceedance x Discounted Excess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Fatal Severity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PLUS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Expense and General Expense</a:t>
            </a:r>
            <a:endParaRPr lang="en-US" alt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ALL DIVIDED BY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 Exposure 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Rate (before credibility)</a:t>
            </a:r>
          </a:p>
          <a:p>
            <a:pPr marL="800100" lvl="2" indent="0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530725"/>
          </a:xfrm>
        </p:spPr>
        <p:txBody>
          <a:bodyPr>
            <a:normAutofit/>
          </a:bodyPr>
          <a:lstStyle/>
          <a:p>
            <a:pPr marL="0" indent="12700" eaLnBrk="1" hangingPunct="1">
              <a:spcAft>
                <a:spcPct val="50000"/>
              </a:spcAft>
              <a:buFontTx/>
              <a:buNone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established by the Legislature in 1979 to</a:t>
            </a:r>
          </a:p>
          <a:p>
            <a:pPr marL="514350" lvl="1" indent="-400050" eaLnBrk="1" hangingPunct="1">
              <a:spcAft>
                <a:spcPct val="25000"/>
              </a:spcAft>
              <a:buClr>
                <a:schemeClr val="hlink"/>
              </a:buClr>
              <a:buSzPct val="60000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Assure availability of work comp reinsurance</a:t>
            </a:r>
          </a:p>
          <a:p>
            <a:pPr marL="514350" lvl="1" indent="-400050" eaLnBrk="1" hangingPunct="1">
              <a:spcAft>
                <a:spcPct val="25000"/>
              </a:spcAft>
              <a:buClr>
                <a:schemeClr val="hlink"/>
              </a:buClr>
              <a:buSzPct val="60000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Maintain reasonable work comp reinsurance costs</a:t>
            </a:r>
          </a:p>
          <a:p>
            <a:pPr marL="514350" lvl="1" indent="-400050" eaLnBrk="1" hangingPunct="1">
              <a:spcAft>
                <a:spcPct val="25000"/>
              </a:spcAft>
              <a:buClr>
                <a:schemeClr val="hlink"/>
              </a:buClr>
              <a:buSzPct val="60000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expert claim management of serious work comp claims</a:t>
            </a:r>
          </a:p>
          <a:p>
            <a:pPr marL="514350" lvl="1" indent="-400050" eaLnBrk="1" hangingPunct="1">
              <a:spcAft>
                <a:spcPct val="25000"/>
              </a:spcAft>
              <a:buClr>
                <a:schemeClr val="hlink"/>
              </a:buClr>
              <a:buSzPct val="60000"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Gather and share data on long-term work comp claims</a:t>
            </a:r>
          </a:p>
        </p:txBody>
      </p:sp>
    </p:spTree>
    <p:extLst>
      <p:ext uri="{BB962C8B-B14F-4D97-AF65-F5344CB8AC3E}">
        <p14:creationId xmlns:p14="http://schemas.microsoft.com/office/powerpoint/2010/main" val="1930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FINAL NOTES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 fontScale="92500"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losses are discounted for reserving and pricing purposes using a portfolio rate of return (6.5%)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average payouts of 30 years or more, pricing year discounted loss is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9%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19% of undiscounted loss</a:t>
            </a:r>
          </a:p>
          <a:p>
            <a:pPr marL="863918" lvl="1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factor in WCRA having the ability to charge less to members than traditional reinsurers</a:t>
            </a:r>
          </a:p>
          <a:p>
            <a:pPr marL="452438" indent="-452438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WCRA targets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-10% and +60% of discounted reserves.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outside this band may result in assessments or distributions of/to members.</a:t>
            </a:r>
            <a:endParaRPr lang="en-US" altLang="en-US" sz="2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FINAL NOTES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4495800"/>
          </a:xfrm>
          <a:noFill/>
        </p:spPr>
        <p:txBody>
          <a:bodyPr>
            <a:normAutofit/>
          </a:bodyPr>
          <a:lstStyle/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r>
              <a:rPr lang="en-US" alt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information about WCRA operations, services, calculators, governance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etc.: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spcAft>
                <a:spcPct val="20000"/>
              </a:spcAft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www.wcra.biz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spcAft>
                <a:spcPct val="20000"/>
              </a:spcAft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 eaLnBrk="1" hangingPunct="1">
              <a:lnSpc>
                <a:spcPct val="110000"/>
              </a:lnSpc>
              <a:spcAft>
                <a:spcPct val="20000"/>
              </a:spcAft>
              <a:buFontTx/>
              <a:buChar char="•"/>
            </a:pP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8382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 We’re </a:t>
            </a:r>
            <a:r>
              <a:rPr lang="en-US" altLang="en-US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4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229600" cy="4530725"/>
          </a:xfrm>
        </p:spPr>
        <p:txBody>
          <a:bodyPr/>
          <a:lstStyle/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endParaRPr lang="en-US" altLang="en-US" sz="2800" dirty="0" smtClean="0">
              <a:effectLst/>
            </a:endParaRP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a State agency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State appropriations/no State obligations</a:t>
            </a:r>
          </a:p>
          <a:p>
            <a:pPr marL="573088" indent="-560388" eaLnBrk="1" hangingPunct="1">
              <a:spcAft>
                <a:spcPct val="50000"/>
              </a:spcAft>
              <a:buFontTx/>
              <a:buChar char="•"/>
            </a:pPr>
            <a:r>
              <a:rPr lang="en-US" alt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State ownership</a:t>
            </a:r>
          </a:p>
        </p:txBody>
      </p:sp>
    </p:spTree>
    <p:extLst>
      <p:ext uri="{BB962C8B-B14F-4D97-AF65-F5344CB8AC3E}">
        <p14:creationId xmlns:p14="http://schemas.microsoft.com/office/powerpoint/2010/main" val="23168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398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 Is the WCRA?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3200400" cy="3124200"/>
          </a:xfrm>
        </p:spPr>
        <p:txBody>
          <a:bodyPr>
            <a:normAutofit/>
          </a:bodyPr>
          <a:lstStyle/>
          <a:p>
            <a:pPr marL="0" indent="12700" eaLnBrk="1" hangingPunct="1">
              <a:spcAft>
                <a:spcPct val="50000"/>
              </a:spcAft>
              <a:buFontTx/>
              <a:buNone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WCRA is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nonprofit association composed of all Minnesota workers’ compensation insurers and self-insurers (currently have 644 members)</a:t>
            </a:r>
          </a:p>
        </p:txBody>
      </p:sp>
      <p:graphicFrame>
        <p:nvGraphicFramePr>
          <p:cNvPr id="63543" name="Group 5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8629818"/>
              </p:ext>
            </p:extLst>
          </p:nvPr>
        </p:nvGraphicFramePr>
        <p:xfrm>
          <a:off x="4267200" y="3124200"/>
          <a:ext cx="4419600" cy="1617663"/>
        </p:xfrm>
        <a:graphic>
          <a:graphicData uri="http://schemas.openxmlformats.org/drawingml/2006/table">
            <a:tbl>
              <a:tblPr/>
              <a:tblGrid>
                <a:gridCol w="3429000"/>
                <a:gridCol w="990600"/>
              </a:tblGrid>
              <a:tr h="227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Insurers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 self-insurers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self-insurers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0" name="Text Box 31"/>
          <p:cNvSpPr txBox="1">
            <a:spLocks noChangeArrowheads="1"/>
          </p:cNvSpPr>
          <p:nvPr/>
        </p:nvSpPr>
        <p:spPr bwMode="auto">
          <a:xfrm>
            <a:off x="4343400" y="22860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WCRA members</a:t>
            </a:r>
          </a:p>
        </p:txBody>
      </p:sp>
    </p:spTree>
    <p:extLst>
      <p:ext uri="{BB962C8B-B14F-4D97-AF65-F5344CB8AC3E}">
        <p14:creationId xmlns:p14="http://schemas.microsoft.com/office/powerpoint/2010/main" val="34013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Governance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>
            <a:noAutofit/>
          </a:bodyPr>
          <a:lstStyle/>
          <a:p>
            <a:pPr marL="365760" indent="-365760" eaLnBrk="1" hangingPunct="1">
              <a:spcBef>
                <a:spcPts val="500"/>
              </a:spcBef>
              <a:spcAft>
                <a:spcPts val="1200"/>
              </a:spcAft>
              <a:buFontTx/>
              <a:buChar char="•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governed by Board of Directors consisting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insurer, self-insurer, employee, employer,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public,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official representatives</a:t>
            </a:r>
          </a:p>
          <a:p>
            <a:pPr marL="365760" indent="-365760" eaLnBrk="1" hangingPunct="1">
              <a:spcBef>
                <a:spcPts val="500"/>
              </a:spcBef>
              <a:spcAft>
                <a:spcPts val="1200"/>
              </a:spcAft>
              <a:buFontTx/>
              <a:buChar char="•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management reports to the WCRA Board of Directors</a:t>
            </a:r>
          </a:p>
          <a:p>
            <a:pPr marL="365760" indent="-365760" eaLnBrk="1" hangingPunct="1">
              <a:spcBef>
                <a:spcPts val="500"/>
              </a:spcBef>
              <a:spcAft>
                <a:spcPts val="1200"/>
              </a:spcAft>
              <a:buFontTx/>
              <a:buChar char="•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 staff members	</a:t>
            </a:r>
          </a:p>
          <a:p>
            <a:pPr marL="365760" indent="-365760" eaLnBrk="1" hangingPunct="1">
              <a:spcBef>
                <a:spcPts val="500"/>
              </a:spcBef>
              <a:spcAft>
                <a:spcPts val="1200"/>
              </a:spcAft>
              <a:buFontTx/>
              <a:buChar char="•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Claims,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premium, actuarial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finance and investments, information systems, support</a:t>
            </a:r>
          </a:p>
          <a:p>
            <a:pPr marL="365760" indent="-365760" eaLnBrk="1" hangingPunct="1">
              <a:spcBef>
                <a:spcPts val="500"/>
              </a:spcBef>
              <a:buFontTx/>
              <a:buChar char="•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Annual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expense ratio: &lt; 9%</a:t>
            </a:r>
            <a:endParaRPr lang="en-US" alt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5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43" y="6858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Regulator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05800" cy="4225925"/>
          </a:xfrm>
        </p:spPr>
        <p:txBody>
          <a:bodyPr/>
          <a:lstStyle/>
          <a:p>
            <a:pPr marL="22225" indent="-9525" eaLnBrk="1" hangingPunct="1">
              <a:spcAft>
                <a:spcPct val="50000"/>
              </a:spcAft>
              <a:buFontTx/>
              <a:buNone/>
            </a:pP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WCRA is regulated by the Commissioner of Labor and Industry, who</a:t>
            </a:r>
          </a:p>
          <a:p>
            <a:pPr marL="804863" lvl="1" indent="-430213" eaLnBrk="1" hangingPunct="1">
              <a:spcAft>
                <a:spcPct val="50000"/>
              </a:spcAft>
              <a:buClr>
                <a:schemeClr val="hlink"/>
              </a:buClr>
              <a:buSzPct val="60000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Approves all members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Board of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Directors and appoints five positions</a:t>
            </a: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lvl="1" indent="-430213" eaLnBrk="1" hangingPunct="1">
              <a:spcAft>
                <a:spcPct val="50000"/>
              </a:spcAft>
              <a:buClr>
                <a:schemeClr val="hlink"/>
              </a:buClr>
              <a:buSzPct val="60000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Approves WCRA rates</a:t>
            </a:r>
          </a:p>
          <a:p>
            <a:pPr marL="804863" lvl="1" indent="-430213" eaLnBrk="1" hangingPunct="1">
              <a:spcAft>
                <a:spcPct val="50000"/>
              </a:spcAft>
              <a:buClr>
                <a:schemeClr val="hlink"/>
              </a:buClr>
              <a:buSzPct val="60000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Approves surplus distributions or assessments of members</a:t>
            </a:r>
          </a:p>
          <a:p>
            <a:pPr marL="804863" lvl="1" indent="-430213" eaLnBrk="1" hangingPunct="1">
              <a:spcAft>
                <a:spcPct val="50000"/>
              </a:spcAft>
              <a:buClr>
                <a:schemeClr val="hlink"/>
              </a:buClr>
              <a:buSzPct val="60000"/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Approves changes in the WCRA Plan of </a:t>
            </a: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Operation and Reinsurance Agreement</a:t>
            </a:r>
            <a:endParaRPr lang="en-US" alt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6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xmeuzbi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143000"/>
            <a:ext cx="3351213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410200" y="2209800"/>
            <a:ext cx="314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Arial" charset="0"/>
              </a:rPr>
              <a:t>WCRA REINSURANCE</a:t>
            </a:r>
          </a:p>
        </p:txBody>
      </p:sp>
      <p:pic>
        <p:nvPicPr>
          <p:cNvPr id="13316" name="Picture 4" descr="xmeuzbi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22320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2895600"/>
            <a:ext cx="4191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WORKERS’ COMP INSURER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covers the first $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490,000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980,000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$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1,960,000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WC benefits and buys WCRA reinsurance to cover larger claims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4800600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EMPLOYER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buys workers’ compensation insurance or self-insures</a:t>
            </a:r>
          </a:p>
        </p:txBody>
      </p:sp>
      <p:pic>
        <p:nvPicPr>
          <p:cNvPr id="13319" name="Picture 7" descr="4afshv2g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122713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85800" y="60960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Seriously injured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62000" y="1371600"/>
            <a:ext cx="337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WCRA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covers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other WC medical and indemnity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</p:txBody>
      </p:sp>
      <p:pic>
        <p:nvPicPr>
          <p:cNvPr id="13322" name="Picture 10" descr="bfoq2av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13176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638800" y="3810000"/>
            <a:ext cx="2538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latin typeface="Arial" charset="0"/>
              </a:rPr>
              <a:t>WC INSURANCE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WCRA Reinsurance Protection</a:t>
            </a:r>
          </a:p>
        </p:txBody>
      </p:sp>
    </p:spTree>
    <p:extLst>
      <p:ext uri="{BB962C8B-B14F-4D97-AF65-F5344CB8AC3E}">
        <p14:creationId xmlns:p14="http://schemas.microsoft.com/office/powerpoint/2010/main" val="468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39114</TotalTime>
  <Words>2059</Words>
  <Application>Microsoft Office PowerPoint</Application>
  <PresentationFormat>On-screen Show (4:3)</PresentationFormat>
  <Paragraphs>744</Paragraphs>
  <Slides>41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7_Office Theme</vt:lpstr>
      <vt:lpstr>Custom Design</vt:lpstr>
      <vt:lpstr>Midwest Actuarial Forum</vt:lpstr>
      <vt:lpstr>PowerPoint Presentation</vt:lpstr>
      <vt:lpstr>WHY was the WCRA Created?</vt:lpstr>
      <vt:lpstr>Result?</vt:lpstr>
      <vt:lpstr>WHO We’re Not</vt:lpstr>
      <vt:lpstr>WHO Is the WCRA?</vt:lpstr>
      <vt:lpstr>WCRA Governance</vt:lpstr>
      <vt:lpstr>WCRA Regulator</vt:lpstr>
      <vt:lpstr>PowerPoint Presentation</vt:lpstr>
      <vt:lpstr>WHAT Does the WCRA Do?</vt:lpstr>
      <vt:lpstr>Key Features of WCRA Coverage</vt:lpstr>
      <vt:lpstr>WHAT the WCRA Does (and Doesn’t) Do</vt:lpstr>
      <vt:lpstr>Available Calculators on WCRA Website</vt:lpstr>
      <vt:lpstr>Available Calculators on WCRA Website</vt:lpstr>
      <vt:lpstr>Available Calculators on WCRA Website</vt:lpstr>
      <vt:lpstr>Available Calculators on WCRA Website</vt:lpstr>
      <vt:lpstr>                                 </vt:lpstr>
      <vt:lpstr>Key Financial Results :  1979-2014</vt:lpstr>
      <vt:lpstr>HOW is the WCRA Funded?</vt:lpstr>
      <vt:lpstr>HOW is the WCRA Reserved?</vt:lpstr>
      <vt:lpstr>HOW is the WCRA Reserved?</vt:lpstr>
      <vt:lpstr>HOW is the WCRA Reserved?</vt:lpstr>
      <vt:lpstr>HOW is the WCRA Reserved? High Retention</vt:lpstr>
      <vt:lpstr>HOW is the WCRA Reserved? High Retention Restated for ‘95 Law</vt:lpstr>
      <vt:lpstr>HOW is the WCRA Reserved? High Retention</vt:lpstr>
      <vt:lpstr>HOW is the WCRA Reserved? High Retention Restated for ‘95 Law</vt:lpstr>
      <vt:lpstr>HOW is the WCRA Reserved? High Retention Effect of Restating for ‘95 Law</vt:lpstr>
      <vt:lpstr>HOW does the WCRA Price?</vt:lpstr>
      <vt:lpstr>2015 WCRA Rates  as Percent of Exposure</vt:lpstr>
      <vt:lpstr>HOW Does the WCRA Price?</vt:lpstr>
      <vt:lpstr>HOW Does the WCRA Price?</vt:lpstr>
      <vt:lpstr>HOW Does the WCRA Price?</vt:lpstr>
      <vt:lpstr>HOW Does the WCRA Price?</vt:lpstr>
      <vt:lpstr>HOW Does the WCRA Price? Output of Pricing Model</vt:lpstr>
      <vt:lpstr>HOW Does the WCRA Price?</vt:lpstr>
      <vt:lpstr>HOW Does the WCRA Price?</vt:lpstr>
      <vt:lpstr>HOW Does the WCRA Price?</vt:lpstr>
      <vt:lpstr>HOW Does the WCRA Price?</vt:lpstr>
      <vt:lpstr>HOW Does the WCRA Price?</vt:lpstr>
      <vt:lpstr>FINAL NOTES</vt:lpstr>
      <vt:lpstr>FINAL NOTES</vt:lpstr>
    </vt:vector>
  </TitlesOfParts>
  <Company>WCRA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Dominik</dc:creator>
  <cp:lastModifiedBy>Lynn Carroll</cp:lastModifiedBy>
  <cp:revision>813</cp:revision>
  <cp:lastPrinted>2015-09-15T00:05:29Z</cp:lastPrinted>
  <dcterms:created xsi:type="dcterms:W3CDTF">2004-08-16T14:39:24Z</dcterms:created>
  <dcterms:modified xsi:type="dcterms:W3CDTF">2015-09-16T22:17:55Z</dcterms:modified>
</cp:coreProperties>
</file>