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20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diagrams/layout7.xml" ContentType="application/vnd.openxmlformats-officedocument.drawingml.diagramLayout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49432" showSpecialPlsOnTitleSld="0" saveSubsetFonts="1">
  <p:sldMasterIdLst>
    <p:sldMasterId id="2147483668" r:id="rId1"/>
    <p:sldMasterId id="2147483678" r:id="rId2"/>
  </p:sldMasterIdLst>
  <p:notesMasterIdLst>
    <p:notesMasterId r:id="rId47"/>
  </p:notesMasterIdLst>
  <p:handoutMasterIdLst>
    <p:handoutMasterId r:id="rId48"/>
  </p:handoutMasterIdLst>
  <p:sldIdLst>
    <p:sldId id="437" r:id="rId3"/>
    <p:sldId id="458" r:id="rId4"/>
    <p:sldId id="435" r:id="rId5"/>
    <p:sldId id="446" r:id="rId6"/>
    <p:sldId id="456" r:id="rId7"/>
    <p:sldId id="448" r:id="rId8"/>
    <p:sldId id="449" r:id="rId9"/>
    <p:sldId id="445" r:id="rId10"/>
    <p:sldId id="460" r:id="rId11"/>
    <p:sldId id="485" r:id="rId12"/>
    <p:sldId id="450" r:id="rId13"/>
    <p:sldId id="481" r:id="rId14"/>
    <p:sldId id="461" r:id="rId15"/>
    <p:sldId id="462" r:id="rId16"/>
    <p:sldId id="469" r:id="rId17"/>
    <p:sldId id="471" r:id="rId18"/>
    <p:sldId id="464" r:id="rId19"/>
    <p:sldId id="478" r:id="rId20"/>
    <p:sldId id="439" r:id="rId21"/>
    <p:sldId id="440" r:id="rId22"/>
    <p:sldId id="484" r:id="rId23"/>
    <p:sldId id="486" r:id="rId24"/>
    <p:sldId id="459" r:id="rId25"/>
    <p:sldId id="489" r:id="rId26"/>
    <p:sldId id="482" r:id="rId27"/>
    <p:sldId id="483" r:id="rId28"/>
    <p:sldId id="488" r:id="rId29"/>
    <p:sldId id="451" r:id="rId30"/>
    <p:sldId id="475" r:id="rId31"/>
    <p:sldId id="476" r:id="rId32"/>
    <p:sldId id="454" r:id="rId33"/>
    <p:sldId id="490" r:id="rId34"/>
    <p:sldId id="453" r:id="rId35"/>
    <p:sldId id="473" r:id="rId36"/>
    <p:sldId id="477" r:id="rId37"/>
    <p:sldId id="457" r:id="rId38"/>
    <p:sldId id="470" r:id="rId39"/>
    <p:sldId id="442" r:id="rId40"/>
    <p:sldId id="479" r:id="rId41"/>
    <p:sldId id="436" r:id="rId42"/>
    <p:sldId id="444" r:id="rId43"/>
    <p:sldId id="443" r:id="rId44"/>
    <p:sldId id="447" r:id="rId45"/>
    <p:sldId id="487" r:id="rId4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5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549E"/>
    <a:srgbClr val="95B22C"/>
    <a:srgbClr val="46166B"/>
    <a:srgbClr val="98002E"/>
    <a:srgbClr val="5091CD"/>
    <a:srgbClr val="B0BC2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88099" autoAdjust="0"/>
  </p:normalViewPr>
  <p:slideViewPr>
    <p:cSldViewPr showGuides="1">
      <p:cViewPr varScale="1">
        <p:scale>
          <a:sx n="70" d="100"/>
          <a:sy n="70" d="100"/>
        </p:scale>
        <p:origin x="-1530" y="-18"/>
      </p:cViewPr>
      <p:guideLst>
        <p:guide orient="horz" pos="1056"/>
        <p:guide pos="2880"/>
      </p:guideLst>
    </p:cSldViewPr>
  </p:slideViewPr>
  <p:outlineViewPr>
    <p:cViewPr>
      <p:scale>
        <a:sx n="33" d="100"/>
        <a:sy n="33" d="100"/>
      </p:scale>
      <p:origin x="0" y="51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693"/>
    </p:cViewPr>
  </p:sorterViewPr>
  <p:notesViewPr>
    <p:cSldViewPr>
      <p:cViewPr>
        <p:scale>
          <a:sx n="87" d="100"/>
          <a:sy n="87" d="100"/>
        </p:scale>
        <p:origin x="-302" y="24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315283-8A81-496B-BF54-B9468FD8C71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833EC6-2033-4B77-BCFD-732D9DE1FEAA}">
      <dgm:prSet phldrT="[Text]" custT="1"/>
      <dgm:spPr/>
      <dgm:t>
        <a:bodyPr/>
        <a:lstStyle/>
        <a:p>
          <a:r>
            <a:rPr lang="en-US" sz="3200" dirty="0" smtClean="0"/>
            <a:t>Loss-based analysis</a:t>
          </a:r>
          <a:endParaRPr lang="en-US" sz="3200" dirty="0"/>
        </a:p>
      </dgm:t>
    </dgm:pt>
    <dgm:pt modelId="{FF20F1A3-D9F9-4A6F-BF38-995334044FE0}" type="parTrans" cxnId="{B237D3C2-1C3C-45FD-9ED3-164C0D9E6F16}">
      <dgm:prSet/>
      <dgm:spPr/>
      <dgm:t>
        <a:bodyPr/>
        <a:lstStyle/>
        <a:p>
          <a:endParaRPr lang="en-US" sz="3200"/>
        </a:p>
      </dgm:t>
    </dgm:pt>
    <dgm:pt modelId="{8FC30302-DA25-4A55-B3FE-2E61F7F34E02}" type="sibTrans" cxnId="{B237D3C2-1C3C-45FD-9ED3-164C0D9E6F16}">
      <dgm:prSet/>
      <dgm:spPr/>
      <dgm:t>
        <a:bodyPr/>
        <a:lstStyle/>
        <a:p>
          <a:endParaRPr lang="en-US" sz="3200"/>
        </a:p>
      </dgm:t>
    </dgm:pt>
    <dgm:pt modelId="{FE9D91A1-16BB-4C70-9F07-31C85AE092C6}">
      <dgm:prSet phldrT="[Text]" custT="1"/>
      <dgm:spPr/>
      <dgm:t>
        <a:bodyPr/>
        <a:lstStyle/>
        <a:p>
          <a:r>
            <a:rPr lang="en-US" sz="3200" dirty="0" smtClean="0"/>
            <a:t>Loss- and expense-based analyses</a:t>
          </a:r>
          <a:endParaRPr lang="en-US" sz="3200" dirty="0"/>
        </a:p>
      </dgm:t>
    </dgm:pt>
    <dgm:pt modelId="{ACD8C2D8-6637-4165-84AE-C2332AC819C8}" type="parTrans" cxnId="{B40525D2-7EF6-4A82-B221-9D2F333EB33C}">
      <dgm:prSet custT="1"/>
      <dgm:spPr>
        <a:ln w="63500">
          <a:tailEnd type="triangle"/>
        </a:ln>
      </dgm:spPr>
      <dgm:t>
        <a:bodyPr/>
        <a:lstStyle/>
        <a:p>
          <a:endParaRPr lang="en-US" sz="3200"/>
        </a:p>
      </dgm:t>
    </dgm:pt>
    <dgm:pt modelId="{79572B31-9C54-46DA-BFBE-F3AB8FB175AB}" type="sibTrans" cxnId="{B40525D2-7EF6-4A82-B221-9D2F333EB33C}">
      <dgm:prSet/>
      <dgm:spPr/>
      <dgm:t>
        <a:bodyPr/>
        <a:lstStyle/>
        <a:p>
          <a:endParaRPr lang="en-US" sz="3200"/>
        </a:p>
      </dgm:t>
    </dgm:pt>
    <dgm:pt modelId="{EC17BD80-29C4-4521-AEA6-C000EC528260}" type="pres">
      <dgm:prSet presAssocID="{E3315283-8A81-496B-BF54-B9468FD8C71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E4F45E-2EBE-43D8-AD45-0EC5DAD1E78F}" type="pres">
      <dgm:prSet presAssocID="{61833EC6-2033-4B77-BCFD-732D9DE1FEAA}" presName="root1" presStyleCnt="0"/>
      <dgm:spPr/>
    </dgm:pt>
    <dgm:pt modelId="{B128FD96-50D6-45E6-B392-E34EDFE7AEF0}" type="pres">
      <dgm:prSet presAssocID="{61833EC6-2033-4B77-BCFD-732D9DE1FEA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194C0A-BAD7-4C8A-A7AE-9CF887B3A256}" type="pres">
      <dgm:prSet presAssocID="{61833EC6-2033-4B77-BCFD-732D9DE1FEAA}" presName="level2hierChild" presStyleCnt="0"/>
      <dgm:spPr/>
    </dgm:pt>
    <dgm:pt modelId="{DAB1498F-B7A8-4843-8AED-FC5CC8C2C755}" type="pres">
      <dgm:prSet presAssocID="{ACD8C2D8-6637-4165-84AE-C2332AC819C8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152C2E3C-B3B1-42A3-98DA-A781AF9A0B45}" type="pres">
      <dgm:prSet presAssocID="{ACD8C2D8-6637-4165-84AE-C2332AC819C8}" presName="connTx" presStyleLbl="parChTrans1D2" presStyleIdx="0" presStyleCnt="1"/>
      <dgm:spPr/>
      <dgm:t>
        <a:bodyPr/>
        <a:lstStyle/>
        <a:p>
          <a:endParaRPr lang="en-US"/>
        </a:p>
      </dgm:t>
    </dgm:pt>
    <dgm:pt modelId="{658B6075-90B3-4253-976E-5F9535D3DE35}" type="pres">
      <dgm:prSet presAssocID="{FE9D91A1-16BB-4C70-9F07-31C85AE092C6}" presName="root2" presStyleCnt="0"/>
      <dgm:spPr/>
    </dgm:pt>
    <dgm:pt modelId="{4C4115F8-9F70-4CE0-833D-A58C0E45CA2A}" type="pres">
      <dgm:prSet presAssocID="{FE9D91A1-16BB-4C70-9F07-31C85AE092C6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53C201-4AB7-45C3-B79D-5456CCD26BE1}" type="pres">
      <dgm:prSet presAssocID="{FE9D91A1-16BB-4C70-9F07-31C85AE092C6}" presName="level3hierChild" presStyleCnt="0"/>
      <dgm:spPr/>
    </dgm:pt>
  </dgm:ptLst>
  <dgm:cxnLst>
    <dgm:cxn modelId="{B40525D2-7EF6-4A82-B221-9D2F333EB33C}" srcId="{61833EC6-2033-4B77-BCFD-732D9DE1FEAA}" destId="{FE9D91A1-16BB-4C70-9F07-31C85AE092C6}" srcOrd="0" destOrd="0" parTransId="{ACD8C2D8-6637-4165-84AE-C2332AC819C8}" sibTransId="{79572B31-9C54-46DA-BFBE-F3AB8FB175AB}"/>
    <dgm:cxn modelId="{B237D3C2-1C3C-45FD-9ED3-164C0D9E6F16}" srcId="{E3315283-8A81-496B-BF54-B9468FD8C713}" destId="{61833EC6-2033-4B77-BCFD-732D9DE1FEAA}" srcOrd="0" destOrd="0" parTransId="{FF20F1A3-D9F9-4A6F-BF38-995334044FE0}" sibTransId="{8FC30302-DA25-4A55-B3FE-2E61F7F34E02}"/>
    <dgm:cxn modelId="{E0B71C37-06C4-4D2A-B06B-9A9565AE6376}" type="presOf" srcId="{ACD8C2D8-6637-4165-84AE-C2332AC819C8}" destId="{152C2E3C-B3B1-42A3-98DA-A781AF9A0B45}" srcOrd="1" destOrd="0" presId="urn:microsoft.com/office/officeart/2005/8/layout/hierarchy2"/>
    <dgm:cxn modelId="{D25C3000-246A-4835-8DC7-4B3361CC6FA3}" type="presOf" srcId="{E3315283-8A81-496B-BF54-B9468FD8C713}" destId="{EC17BD80-29C4-4521-AEA6-C000EC528260}" srcOrd="0" destOrd="0" presId="urn:microsoft.com/office/officeart/2005/8/layout/hierarchy2"/>
    <dgm:cxn modelId="{79F04C44-27A0-4143-A208-BAB2C642449E}" type="presOf" srcId="{ACD8C2D8-6637-4165-84AE-C2332AC819C8}" destId="{DAB1498F-B7A8-4843-8AED-FC5CC8C2C755}" srcOrd="0" destOrd="0" presId="urn:microsoft.com/office/officeart/2005/8/layout/hierarchy2"/>
    <dgm:cxn modelId="{E5493A2B-D7EF-4F81-99DF-C374A508D978}" type="presOf" srcId="{FE9D91A1-16BB-4C70-9F07-31C85AE092C6}" destId="{4C4115F8-9F70-4CE0-833D-A58C0E45CA2A}" srcOrd="0" destOrd="0" presId="urn:microsoft.com/office/officeart/2005/8/layout/hierarchy2"/>
    <dgm:cxn modelId="{E8453BCB-E16B-4E72-8761-649F2C9025E9}" type="presOf" srcId="{61833EC6-2033-4B77-BCFD-732D9DE1FEAA}" destId="{B128FD96-50D6-45E6-B392-E34EDFE7AEF0}" srcOrd="0" destOrd="0" presId="urn:microsoft.com/office/officeart/2005/8/layout/hierarchy2"/>
    <dgm:cxn modelId="{BE05AC82-13FB-4348-844C-FC5310289056}" type="presParOf" srcId="{EC17BD80-29C4-4521-AEA6-C000EC528260}" destId="{38E4F45E-2EBE-43D8-AD45-0EC5DAD1E78F}" srcOrd="0" destOrd="0" presId="urn:microsoft.com/office/officeart/2005/8/layout/hierarchy2"/>
    <dgm:cxn modelId="{AE26EA13-4989-4B3B-8CE8-60B5D3C71952}" type="presParOf" srcId="{38E4F45E-2EBE-43D8-AD45-0EC5DAD1E78F}" destId="{B128FD96-50D6-45E6-B392-E34EDFE7AEF0}" srcOrd="0" destOrd="0" presId="urn:microsoft.com/office/officeart/2005/8/layout/hierarchy2"/>
    <dgm:cxn modelId="{CDFF7B0B-9149-414C-BFF8-16BE9359CFB1}" type="presParOf" srcId="{38E4F45E-2EBE-43D8-AD45-0EC5DAD1E78F}" destId="{AE194C0A-BAD7-4C8A-A7AE-9CF887B3A256}" srcOrd="1" destOrd="0" presId="urn:microsoft.com/office/officeart/2005/8/layout/hierarchy2"/>
    <dgm:cxn modelId="{60DE772A-AE7B-4DCD-98AC-08B1D533D313}" type="presParOf" srcId="{AE194C0A-BAD7-4C8A-A7AE-9CF887B3A256}" destId="{DAB1498F-B7A8-4843-8AED-FC5CC8C2C755}" srcOrd="0" destOrd="0" presId="urn:microsoft.com/office/officeart/2005/8/layout/hierarchy2"/>
    <dgm:cxn modelId="{79908870-5665-466E-AD56-7FAD586015CF}" type="presParOf" srcId="{DAB1498F-B7A8-4843-8AED-FC5CC8C2C755}" destId="{152C2E3C-B3B1-42A3-98DA-A781AF9A0B45}" srcOrd="0" destOrd="0" presId="urn:microsoft.com/office/officeart/2005/8/layout/hierarchy2"/>
    <dgm:cxn modelId="{C7F77B7E-D555-4B8E-8F1F-B3D12A9D55B8}" type="presParOf" srcId="{AE194C0A-BAD7-4C8A-A7AE-9CF887B3A256}" destId="{658B6075-90B3-4253-976E-5F9535D3DE35}" srcOrd="1" destOrd="0" presId="urn:microsoft.com/office/officeart/2005/8/layout/hierarchy2"/>
    <dgm:cxn modelId="{F23892C9-551B-4822-9F1F-BE197C3C99B6}" type="presParOf" srcId="{658B6075-90B3-4253-976E-5F9535D3DE35}" destId="{4C4115F8-9F70-4CE0-833D-A58C0E45CA2A}" srcOrd="0" destOrd="0" presId="urn:microsoft.com/office/officeart/2005/8/layout/hierarchy2"/>
    <dgm:cxn modelId="{3BE42507-6E2B-4AB9-9A4E-FCFFC6B5D681}" type="presParOf" srcId="{658B6075-90B3-4253-976E-5F9535D3DE35}" destId="{1053C201-4AB7-45C3-B79D-5456CCD26BE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315283-8A81-496B-BF54-B9468FD8C71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833EC6-2033-4B77-BCFD-732D9DE1FEAA}">
      <dgm:prSet phldrT="[Text]" custT="1"/>
      <dgm:spPr/>
      <dgm:t>
        <a:bodyPr/>
        <a:lstStyle/>
        <a:p>
          <a:r>
            <a:rPr lang="en-US" sz="3200" dirty="0" smtClean="0"/>
            <a:t>Policy term analysis</a:t>
          </a:r>
          <a:endParaRPr lang="en-US" sz="3200" dirty="0"/>
        </a:p>
      </dgm:t>
    </dgm:pt>
    <dgm:pt modelId="{FF20F1A3-D9F9-4A6F-BF38-995334044FE0}" type="parTrans" cxnId="{B237D3C2-1C3C-45FD-9ED3-164C0D9E6F16}">
      <dgm:prSet/>
      <dgm:spPr/>
      <dgm:t>
        <a:bodyPr/>
        <a:lstStyle/>
        <a:p>
          <a:endParaRPr lang="en-US" sz="3200"/>
        </a:p>
      </dgm:t>
    </dgm:pt>
    <dgm:pt modelId="{8FC30302-DA25-4A55-B3FE-2E61F7F34E02}" type="sibTrans" cxnId="{B237D3C2-1C3C-45FD-9ED3-164C0D9E6F16}">
      <dgm:prSet/>
      <dgm:spPr/>
      <dgm:t>
        <a:bodyPr/>
        <a:lstStyle/>
        <a:p>
          <a:endParaRPr lang="en-US" sz="3200"/>
        </a:p>
      </dgm:t>
    </dgm:pt>
    <dgm:pt modelId="{FE9D91A1-16BB-4C70-9F07-31C85AE092C6}">
      <dgm:prSet phldrT="[Text]" custT="1"/>
      <dgm:spPr/>
      <dgm:t>
        <a:bodyPr/>
        <a:lstStyle/>
        <a:p>
          <a:r>
            <a:rPr lang="en-US" sz="3200" dirty="0" smtClean="0"/>
            <a:t>Lifetime value analysis</a:t>
          </a:r>
          <a:endParaRPr lang="en-US" sz="3200" dirty="0"/>
        </a:p>
      </dgm:t>
    </dgm:pt>
    <dgm:pt modelId="{ACD8C2D8-6637-4165-84AE-C2332AC819C8}" type="parTrans" cxnId="{B40525D2-7EF6-4A82-B221-9D2F333EB33C}">
      <dgm:prSet custT="1"/>
      <dgm:spPr>
        <a:ln w="63500">
          <a:tailEnd type="triangle"/>
        </a:ln>
      </dgm:spPr>
      <dgm:t>
        <a:bodyPr/>
        <a:lstStyle/>
        <a:p>
          <a:endParaRPr lang="en-US" sz="3200"/>
        </a:p>
      </dgm:t>
    </dgm:pt>
    <dgm:pt modelId="{79572B31-9C54-46DA-BFBE-F3AB8FB175AB}" type="sibTrans" cxnId="{B40525D2-7EF6-4A82-B221-9D2F333EB33C}">
      <dgm:prSet/>
      <dgm:spPr/>
      <dgm:t>
        <a:bodyPr/>
        <a:lstStyle/>
        <a:p>
          <a:endParaRPr lang="en-US" sz="3200"/>
        </a:p>
      </dgm:t>
    </dgm:pt>
    <dgm:pt modelId="{EC17BD80-29C4-4521-AEA6-C000EC528260}" type="pres">
      <dgm:prSet presAssocID="{E3315283-8A81-496B-BF54-B9468FD8C71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E4F45E-2EBE-43D8-AD45-0EC5DAD1E78F}" type="pres">
      <dgm:prSet presAssocID="{61833EC6-2033-4B77-BCFD-732D9DE1FEAA}" presName="root1" presStyleCnt="0"/>
      <dgm:spPr/>
    </dgm:pt>
    <dgm:pt modelId="{B128FD96-50D6-45E6-B392-E34EDFE7AEF0}" type="pres">
      <dgm:prSet presAssocID="{61833EC6-2033-4B77-BCFD-732D9DE1FEA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194C0A-BAD7-4C8A-A7AE-9CF887B3A256}" type="pres">
      <dgm:prSet presAssocID="{61833EC6-2033-4B77-BCFD-732D9DE1FEAA}" presName="level2hierChild" presStyleCnt="0"/>
      <dgm:spPr/>
    </dgm:pt>
    <dgm:pt modelId="{DAB1498F-B7A8-4843-8AED-FC5CC8C2C755}" type="pres">
      <dgm:prSet presAssocID="{ACD8C2D8-6637-4165-84AE-C2332AC819C8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152C2E3C-B3B1-42A3-98DA-A781AF9A0B45}" type="pres">
      <dgm:prSet presAssocID="{ACD8C2D8-6637-4165-84AE-C2332AC819C8}" presName="connTx" presStyleLbl="parChTrans1D2" presStyleIdx="0" presStyleCnt="1"/>
      <dgm:spPr/>
      <dgm:t>
        <a:bodyPr/>
        <a:lstStyle/>
        <a:p>
          <a:endParaRPr lang="en-US"/>
        </a:p>
      </dgm:t>
    </dgm:pt>
    <dgm:pt modelId="{658B6075-90B3-4253-976E-5F9535D3DE35}" type="pres">
      <dgm:prSet presAssocID="{FE9D91A1-16BB-4C70-9F07-31C85AE092C6}" presName="root2" presStyleCnt="0"/>
      <dgm:spPr/>
    </dgm:pt>
    <dgm:pt modelId="{4C4115F8-9F70-4CE0-833D-A58C0E45CA2A}" type="pres">
      <dgm:prSet presAssocID="{FE9D91A1-16BB-4C70-9F07-31C85AE092C6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53C201-4AB7-45C3-B79D-5456CCD26BE1}" type="pres">
      <dgm:prSet presAssocID="{FE9D91A1-16BB-4C70-9F07-31C85AE092C6}" presName="level3hierChild" presStyleCnt="0"/>
      <dgm:spPr/>
    </dgm:pt>
  </dgm:ptLst>
  <dgm:cxnLst>
    <dgm:cxn modelId="{C23CA859-6C08-4BB2-837D-0A9A3D176737}" type="presOf" srcId="{ACD8C2D8-6637-4165-84AE-C2332AC819C8}" destId="{DAB1498F-B7A8-4843-8AED-FC5CC8C2C755}" srcOrd="0" destOrd="0" presId="urn:microsoft.com/office/officeart/2005/8/layout/hierarchy2"/>
    <dgm:cxn modelId="{B40525D2-7EF6-4A82-B221-9D2F333EB33C}" srcId="{61833EC6-2033-4B77-BCFD-732D9DE1FEAA}" destId="{FE9D91A1-16BB-4C70-9F07-31C85AE092C6}" srcOrd="0" destOrd="0" parTransId="{ACD8C2D8-6637-4165-84AE-C2332AC819C8}" sibTransId="{79572B31-9C54-46DA-BFBE-F3AB8FB175AB}"/>
    <dgm:cxn modelId="{BCE60C2E-F5C8-44DA-8F10-DD85868EC174}" type="presOf" srcId="{E3315283-8A81-496B-BF54-B9468FD8C713}" destId="{EC17BD80-29C4-4521-AEA6-C000EC528260}" srcOrd="0" destOrd="0" presId="urn:microsoft.com/office/officeart/2005/8/layout/hierarchy2"/>
    <dgm:cxn modelId="{CB9C1BDA-8745-4130-80D3-76F4524A7AC6}" type="presOf" srcId="{FE9D91A1-16BB-4C70-9F07-31C85AE092C6}" destId="{4C4115F8-9F70-4CE0-833D-A58C0E45CA2A}" srcOrd="0" destOrd="0" presId="urn:microsoft.com/office/officeart/2005/8/layout/hierarchy2"/>
    <dgm:cxn modelId="{23019355-E7FF-4626-93CD-A1E9BEA81D7C}" type="presOf" srcId="{ACD8C2D8-6637-4165-84AE-C2332AC819C8}" destId="{152C2E3C-B3B1-42A3-98DA-A781AF9A0B45}" srcOrd="1" destOrd="0" presId="urn:microsoft.com/office/officeart/2005/8/layout/hierarchy2"/>
    <dgm:cxn modelId="{B237D3C2-1C3C-45FD-9ED3-164C0D9E6F16}" srcId="{E3315283-8A81-496B-BF54-B9468FD8C713}" destId="{61833EC6-2033-4B77-BCFD-732D9DE1FEAA}" srcOrd="0" destOrd="0" parTransId="{FF20F1A3-D9F9-4A6F-BF38-995334044FE0}" sibTransId="{8FC30302-DA25-4A55-B3FE-2E61F7F34E02}"/>
    <dgm:cxn modelId="{01CDBEDB-98C0-4087-8AAA-6FDF3A6B7B51}" type="presOf" srcId="{61833EC6-2033-4B77-BCFD-732D9DE1FEAA}" destId="{B128FD96-50D6-45E6-B392-E34EDFE7AEF0}" srcOrd="0" destOrd="0" presId="urn:microsoft.com/office/officeart/2005/8/layout/hierarchy2"/>
    <dgm:cxn modelId="{7438E2D5-E6C7-4F32-BF84-7DD30A1E5AE0}" type="presParOf" srcId="{EC17BD80-29C4-4521-AEA6-C000EC528260}" destId="{38E4F45E-2EBE-43D8-AD45-0EC5DAD1E78F}" srcOrd="0" destOrd="0" presId="urn:microsoft.com/office/officeart/2005/8/layout/hierarchy2"/>
    <dgm:cxn modelId="{B8344749-7464-400E-BE1F-0642A7A5A1A3}" type="presParOf" srcId="{38E4F45E-2EBE-43D8-AD45-0EC5DAD1E78F}" destId="{B128FD96-50D6-45E6-B392-E34EDFE7AEF0}" srcOrd="0" destOrd="0" presId="urn:microsoft.com/office/officeart/2005/8/layout/hierarchy2"/>
    <dgm:cxn modelId="{EDB76849-525F-45C2-BD15-6D49F2696D43}" type="presParOf" srcId="{38E4F45E-2EBE-43D8-AD45-0EC5DAD1E78F}" destId="{AE194C0A-BAD7-4C8A-A7AE-9CF887B3A256}" srcOrd="1" destOrd="0" presId="urn:microsoft.com/office/officeart/2005/8/layout/hierarchy2"/>
    <dgm:cxn modelId="{36F4CA76-6AAB-4933-99D4-B11FE619F302}" type="presParOf" srcId="{AE194C0A-BAD7-4C8A-A7AE-9CF887B3A256}" destId="{DAB1498F-B7A8-4843-8AED-FC5CC8C2C755}" srcOrd="0" destOrd="0" presId="urn:microsoft.com/office/officeart/2005/8/layout/hierarchy2"/>
    <dgm:cxn modelId="{36415F1B-BC65-487B-8150-B084BCD35EEC}" type="presParOf" srcId="{DAB1498F-B7A8-4843-8AED-FC5CC8C2C755}" destId="{152C2E3C-B3B1-42A3-98DA-A781AF9A0B45}" srcOrd="0" destOrd="0" presId="urn:microsoft.com/office/officeart/2005/8/layout/hierarchy2"/>
    <dgm:cxn modelId="{B9337902-8815-4516-A479-E40504CCAE25}" type="presParOf" srcId="{AE194C0A-BAD7-4C8A-A7AE-9CF887B3A256}" destId="{658B6075-90B3-4253-976E-5F9535D3DE35}" srcOrd="1" destOrd="0" presId="urn:microsoft.com/office/officeart/2005/8/layout/hierarchy2"/>
    <dgm:cxn modelId="{707054C4-B9BA-4D0E-BCD3-1788D9EFFE93}" type="presParOf" srcId="{658B6075-90B3-4253-976E-5F9535D3DE35}" destId="{4C4115F8-9F70-4CE0-833D-A58C0E45CA2A}" srcOrd="0" destOrd="0" presId="urn:microsoft.com/office/officeart/2005/8/layout/hierarchy2"/>
    <dgm:cxn modelId="{1A56105B-5449-4152-B476-D7D00C6E88BE}" type="presParOf" srcId="{658B6075-90B3-4253-976E-5F9535D3DE35}" destId="{1053C201-4AB7-45C3-B79D-5456CCD26BE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315283-8A81-496B-BF54-B9468FD8C71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833EC6-2033-4B77-BCFD-732D9DE1FEAA}">
      <dgm:prSet phldrT="[Text]" custT="1"/>
      <dgm:spPr/>
      <dgm:t>
        <a:bodyPr/>
        <a:lstStyle/>
        <a:p>
          <a:r>
            <a:rPr lang="en-US" sz="3200" dirty="0" smtClean="0"/>
            <a:t>Simple, understandable, intuitive</a:t>
          </a:r>
          <a:endParaRPr lang="en-US" sz="3200" dirty="0"/>
        </a:p>
      </dgm:t>
    </dgm:pt>
    <dgm:pt modelId="{FF20F1A3-D9F9-4A6F-BF38-995334044FE0}" type="parTrans" cxnId="{B237D3C2-1C3C-45FD-9ED3-164C0D9E6F16}">
      <dgm:prSet/>
      <dgm:spPr/>
      <dgm:t>
        <a:bodyPr/>
        <a:lstStyle/>
        <a:p>
          <a:endParaRPr lang="en-US" sz="3200"/>
        </a:p>
      </dgm:t>
    </dgm:pt>
    <dgm:pt modelId="{8FC30302-DA25-4A55-B3FE-2E61F7F34E02}" type="sibTrans" cxnId="{B237D3C2-1C3C-45FD-9ED3-164C0D9E6F16}">
      <dgm:prSet/>
      <dgm:spPr/>
      <dgm:t>
        <a:bodyPr/>
        <a:lstStyle/>
        <a:p>
          <a:endParaRPr lang="en-US" sz="3200"/>
        </a:p>
      </dgm:t>
    </dgm:pt>
    <dgm:pt modelId="{FE9D91A1-16BB-4C70-9F07-31C85AE092C6}">
      <dgm:prSet phldrT="[Text]" custT="1"/>
      <dgm:spPr/>
      <dgm:t>
        <a:bodyPr/>
        <a:lstStyle/>
        <a:p>
          <a:r>
            <a:rPr lang="en-US" sz="3200" dirty="0" smtClean="0"/>
            <a:t>Complicated, interdependent, “black box”</a:t>
          </a:r>
          <a:endParaRPr lang="en-US" sz="3200" dirty="0"/>
        </a:p>
      </dgm:t>
    </dgm:pt>
    <dgm:pt modelId="{ACD8C2D8-6637-4165-84AE-C2332AC819C8}" type="parTrans" cxnId="{B40525D2-7EF6-4A82-B221-9D2F333EB33C}">
      <dgm:prSet custT="1"/>
      <dgm:spPr>
        <a:ln w="63500">
          <a:tailEnd type="triangle"/>
        </a:ln>
      </dgm:spPr>
      <dgm:t>
        <a:bodyPr/>
        <a:lstStyle/>
        <a:p>
          <a:endParaRPr lang="en-US" sz="3200"/>
        </a:p>
      </dgm:t>
    </dgm:pt>
    <dgm:pt modelId="{79572B31-9C54-46DA-BFBE-F3AB8FB175AB}" type="sibTrans" cxnId="{B40525D2-7EF6-4A82-B221-9D2F333EB33C}">
      <dgm:prSet/>
      <dgm:spPr/>
      <dgm:t>
        <a:bodyPr/>
        <a:lstStyle/>
        <a:p>
          <a:endParaRPr lang="en-US" sz="3200"/>
        </a:p>
      </dgm:t>
    </dgm:pt>
    <dgm:pt modelId="{EC17BD80-29C4-4521-AEA6-C000EC528260}" type="pres">
      <dgm:prSet presAssocID="{E3315283-8A81-496B-BF54-B9468FD8C71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E4F45E-2EBE-43D8-AD45-0EC5DAD1E78F}" type="pres">
      <dgm:prSet presAssocID="{61833EC6-2033-4B77-BCFD-732D9DE1FEAA}" presName="root1" presStyleCnt="0"/>
      <dgm:spPr/>
    </dgm:pt>
    <dgm:pt modelId="{B128FD96-50D6-45E6-B392-E34EDFE7AEF0}" type="pres">
      <dgm:prSet presAssocID="{61833EC6-2033-4B77-BCFD-732D9DE1FEA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194C0A-BAD7-4C8A-A7AE-9CF887B3A256}" type="pres">
      <dgm:prSet presAssocID="{61833EC6-2033-4B77-BCFD-732D9DE1FEAA}" presName="level2hierChild" presStyleCnt="0"/>
      <dgm:spPr/>
    </dgm:pt>
    <dgm:pt modelId="{DAB1498F-B7A8-4843-8AED-FC5CC8C2C755}" type="pres">
      <dgm:prSet presAssocID="{ACD8C2D8-6637-4165-84AE-C2332AC819C8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152C2E3C-B3B1-42A3-98DA-A781AF9A0B45}" type="pres">
      <dgm:prSet presAssocID="{ACD8C2D8-6637-4165-84AE-C2332AC819C8}" presName="connTx" presStyleLbl="parChTrans1D2" presStyleIdx="0" presStyleCnt="1"/>
      <dgm:spPr/>
      <dgm:t>
        <a:bodyPr/>
        <a:lstStyle/>
        <a:p>
          <a:endParaRPr lang="en-US"/>
        </a:p>
      </dgm:t>
    </dgm:pt>
    <dgm:pt modelId="{658B6075-90B3-4253-976E-5F9535D3DE35}" type="pres">
      <dgm:prSet presAssocID="{FE9D91A1-16BB-4C70-9F07-31C85AE092C6}" presName="root2" presStyleCnt="0"/>
      <dgm:spPr/>
    </dgm:pt>
    <dgm:pt modelId="{4C4115F8-9F70-4CE0-833D-A58C0E45CA2A}" type="pres">
      <dgm:prSet presAssocID="{FE9D91A1-16BB-4C70-9F07-31C85AE092C6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53C201-4AB7-45C3-B79D-5456CCD26BE1}" type="pres">
      <dgm:prSet presAssocID="{FE9D91A1-16BB-4C70-9F07-31C85AE092C6}" presName="level3hierChild" presStyleCnt="0"/>
      <dgm:spPr/>
    </dgm:pt>
  </dgm:ptLst>
  <dgm:cxnLst>
    <dgm:cxn modelId="{B40525D2-7EF6-4A82-B221-9D2F333EB33C}" srcId="{61833EC6-2033-4B77-BCFD-732D9DE1FEAA}" destId="{FE9D91A1-16BB-4C70-9F07-31C85AE092C6}" srcOrd="0" destOrd="0" parTransId="{ACD8C2D8-6637-4165-84AE-C2332AC819C8}" sibTransId="{79572B31-9C54-46DA-BFBE-F3AB8FB175AB}"/>
    <dgm:cxn modelId="{90020AD3-F7C3-432B-9EA1-587C623B87DB}" type="presOf" srcId="{ACD8C2D8-6637-4165-84AE-C2332AC819C8}" destId="{DAB1498F-B7A8-4843-8AED-FC5CC8C2C755}" srcOrd="0" destOrd="0" presId="urn:microsoft.com/office/officeart/2005/8/layout/hierarchy2"/>
    <dgm:cxn modelId="{08A4F42C-8933-41EB-A94E-80D0385105DF}" type="presOf" srcId="{FE9D91A1-16BB-4C70-9F07-31C85AE092C6}" destId="{4C4115F8-9F70-4CE0-833D-A58C0E45CA2A}" srcOrd="0" destOrd="0" presId="urn:microsoft.com/office/officeart/2005/8/layout/hierarchy2"/>
    <dgm:cxn modelId="{21EDA12C-0188-4F43-9D07-2E3317E2C736}" type="presOf" srcId="{ACD8C2D8-6637-4165-84AE-C2332AC819C8}" destId="{152C2E3C-B3B1-42A3-98DA-A781AF9A0B45}" srcOrd="1" destOrd="0" presId="urn:microsoft.com/office/officeart/2005/8/layout/hierarchy2"/>
    <dgm:cxn modelId="{B237D3C2-1C3C-45FD-9ED3-164C0D9E6F16}" srcId="{E3315283-8A81-496B-BF54-B9468FD8C713}" destId="{61833EC6-2033-4B77-BCFD-732D9DE1FEAA}" srcOrd="0" destOrd="0" parTransId="{FF20F1A3-D9F9-4A6F-BF38-995334044FE0}" sibTransId="{8FC30302-DA25-4A55-B3FE-2E61F7F34E02}"/>
    <dgm:cxn modelId="{008B2940-02F4-4FE2-8330-AE7FD26F10D0}" type="presOf" srcId="{E3315283-8A81-496B-BF54-B9468FD8C713}" destId="{EC17BD80-29C4-4521-AEA6-C000EC528260}" srcOrd="0" destOrd="0" presId="urn:microsoft.com/office/officeart/2005/8/layout/hierarchy2"/>
    <dgm:cxn modelId="{01C0D137-39C4-44F6-A12A-7EDC37178324}" type="presOf" srcId="{61833EC6-2033-4B77-BCFD-732D9DE1FEAA}" destId="{B128FD96-50D6-45E6-B392-E34EDFE7AEF0}" srcOrd="0" destOrd="0" presId="urn:microsoft.com/office/officeart/2005/8/layout/hierarchy2"/>
    <dgm:cxn modelId="{AD77C206-69F3-4BD6-AA85-CB2AED6DF405}" type="presParOf" srcId="{EC17BD80-29C4-4521-AEA6-C000EC528260}" destId="{38E4F45E-2EBE-43D8-AD45-0EC5DAD1E78F}" srcOrd="0" destOrd="0" presId="urn:microsoft.com/office/officeart/2005/8/layout/hierarchy2"/>
    <dgm:cxn modelId="{68D05921-1730-48A5-A156-D0F6ECBC3387}" type="presParOf" srcId="{38E4F45E-2EBE-43D8-AD45-0EC5DAD1E78F}" destId="{B128FD96-50D6-45E6-B392-E34EDFE7AEF0}" srcOrd="0" destOrd="0" presId="urn:microsoft.com/office/officeart/2005/8/layout/hierarchy2"/>
    <dgm:cxn modelId="{36EFFB01-31BC-4316-9F98-F04F4EE10D93}" type="presParOf" srcId="{38E4F45E-2EBE-43D8-AD45-0EC5DAD1E78F}" destId="{AE194C0A-BAD7-4C8A-A7AE-9CF887B3A256}" srcOrd="1" destOrd="0" presId="urn:microsoft.com/office/officeart/2005/8/layout/hierarchy2"/>
    <dgm:cxn modelId="{F7C31024-3B63-4FCF-B7D7-32CFE800C333}" type="presParOf" srcId="{AE194C0A-BAD7-4C8A-A7AE-9CF887B3A256}" destId="{DAB1498F-B7A8-4843-8AED-FC5CC8C2C755}" srcOrd="0" destOrd="0" presId="urn:microsoft.com/office/officeart/2005/8/layout/hierarchy2"/>
    <dgm:cxn modelId="{7E264D5B-DDA4-4F2E-BED2-BB87ACF894F9}" type="presParOf" srcId="{DAB1498F-B7A8-4843-8AED-FC5CC8C2C755}" destId="{152C2E3C-B3B1-42A3-98DA-A781AF9A0B45}" srcOrd="0" destOrd="0" presId="urn:microsoft.com/office/officeart/2005/8/layout/hierarchy2"/>
    <dgm:cxn modelId="{48550C1A-16DB-49FC-8E4D-4C0D2DC7B070}" type="presParOf" srcId="{AE194C0A-BAD7-4C8A-A7AE-9CF887B3A256}" destId="{658B6075-90B3-4253-976E-5F9535D3DE35}" srcOrd="1" destOrd="0" presId="urn:microsoft.com/office/officeart/2005/8/layout/hierarchy2"/>
    <dgm:cxn modelId="{F249141A-3677-4926-9498-5DE91A9256EA}" type="presParOf" srcId="{658B6075-90B3-4253-976E-5F9535D3DE35}" destId="{4C4115F8-9F70-4CE0-833D-A58C0E45CA2A}" srcOrd="0" destOrd="0" presId="urn:microsoft.com/office/officeart/2005/8/layout/hierarchy2"/>
    <dgm:cxn modelId="{38345D56-5FE4-403E-BA30-8132FEC92489}" type="presParOf" srcId="{658B6075-90B3-4253-976E-5F9535D3DE35}" destId="{1053C201-4AB7-45C3-B79D-5456CCD26BE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315283-8A81-496B-BF54-B9468FD8C71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833EC6-2033-4B77-BCFD-732D9DE1FEAA}">
      <dgm:prSet phldrT="[Text]" custT="1"/>
      <dgm:spPr/>
      <dgm:t>
        <a:bodyPr/>
        <a:lstStyle/>
        <a:p>
          <a:r>
            <a:rPr lang="en-US" sz="3200" dirty="0" smtClean="0"/>
            <a:t>Policy</a:t>
          </a:r>
        </a:p>
        <a:p>
          <a:r>
            <a:rPr lang="en-US" sz="3200" dirty="0" smtClean="0"/>
            <a:t>view</a:t>
          </a:r>
          <a:endParaRPr lang="en-US" sz="3200" dirty="0"/>
        </a:p>
      </dgm:t>
    </dgm:pt>
    <dgm:pt modelId="{FF20F1A3-D9F9-4A6F-BF38-995334044FE0}" type="parTrans" cxnId="{B237D3C2-1C3C-45FD-9ED3-164C0D9E6F16}">
      <dgm:prSet/>
      <dgm:spPr/>
      <dgm:t>
        <a:bodyPr/>
        <a:lstStyle/>
        <a:p>
          <a:endParaRPr lang="en-US" sz="3200"/>
        </a:p>
      </dgm:t>
    </dgm:pt>
    <dgm:pt modelId="{8FC30302-DA25-4A55-B3FE-2E61F7F34E02}" type="sibTrans" cxnId="{B237D3C2-1C3C-45FD-9ED3-164C0D9E6F16}">
      <dgm:prSet/>
      <dgm:spPr/>
      <dgm:t>
        <a:bodyPr/>
        <a:lstStyle/>
        <a:p>
          <a:endParaRPr lang="en-US" sz="3200"/>
        </a:p>
      </dgm:t>
    </dgm:pt>
    <dgm:pt modelId="{FE9D91A1-16BB-4C70-9F07-31C85AE092C6}">
      <dgm:prSet phldrT="[Text]" custT="1"/>
      <dgm:spPr/>
      <dgm:t>
        <a:bodyPr/>
        <a:lstStyle/>
        <a:p>
          <a:r>
            <a:rPr lang="en-US" sz="3200" dirty="0" smtClean="0"/>
            <a:t>Household</a:t>
          </a:r>
        </a:p>
        <a:p>
          <a:r>
            <a:rPr lang="en-US" sz="3200" dirty="0" smtClean="0"/>
            <a:t>view</a:t>
          </a:r>
          <a:endParaRPr lang="en-US" sz="3200" dirty="0"/>
        </a:p>
      </dgm:t>
    </dgm:pt>
    <dgm:pt modelId="{ACD8C2D8-6637-4165-84AE-C2332AC819C8}" type="parTrans" cxnId="{B40525D2-7EF6-4A82-B221-9D2F333EB33C}">
      <dgm:prSet custT="1"/>
      <dgm:spPr>
        <a:ln w="63500">
          <a:tailEnd type="triangle"/>
        </a:ln>
      </dgm:spPr>
      <dgm:t>
        <a:bodyPr/>
        <a:lstStyle/>
        <a:p>
          <a:endParaRPr lang="en-US" sz="3200"/>
        </a:p>
      </dgm:t>
    </dgm:pt>
    <dgm:pt modelId="{79572B31-9C54-46DA-BFBE-F3AB8FB175AB}" type="sibTrans" cxnId="{B40525D2-7EF6-4A82-B221-9D2F333EB33C}">
      <dgm:prSet/>
      <dgm:spPr/>
      <dgm:t>
        <a:bodyPr/>
        <a:lstStyle/>
        <a:p>
          <a:endParaRPr lang="en-US" sz="3200"/>
        </a:p>
      </dgm:t>
    </dgm:pt>
    <dgm:pt modelId="{EC17BD80-29C4-4521-AEA6-C000EC528260}" type="pres">
      <dgm:prSet presAssocID="{E3315283-8A81-496B-BF54-B9468FD8C71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E4F45E-2EBE-43D8-AD45-0EC5DAD1E78F}" type="pres">
      <dgm:prSet presAssocID="{61833EC6-2033-4B77-BCFD-732D9DE1FEAA}" presName="root1" presStyleCnt="0"/>
      <dgm:spPr/>
    </dgm:pt>
    <dgm:pt modelId="{B128FD96-50D6-45E6-B392-E34EDFE7AEF0}" type="pres">
      <dgm:prSet presAssocID="{61833EC6-2033-4B77-BCFD-732D9DE1FEA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194C0A-BAD7-4C8A-A7AE-9CF887B3A256}" type="pres">
      <dgm:prSet presAssocID="{61833EC6-2033-4B77-BCFD-732D9DE1FEAA}" presName="level2hierChild" presStyleCnt="0"/>
      <dgm:spPr/>
    </dgm:pt>
    <dgm:pt modelId="{DAB1498F-B7A8-4843-8AED-FC5CC8C2C755}" type="pres">
      <dgm:prSet presAssocID="{ACD8C2D8-6637-4165-84AE-C2332AC819C8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152C2E3C-B3B1-42A3-98DA-A781AF9A0B45}" type="pres">
      <dgm:prSet presAssocID="{ACD8C2D8-6637-4165-84AE-C2332AC819C8}" presName="connTx" presStyleLbl="parChTrans1D2" presStyleIdx="0" presStyleCnt="1"/>
      <dgm:spPr/>
      <dgm:t>
        <a:bodyPr/>
        <a:lstStyle/>
        <a:p>
          <a:endParaRPr lang="en-US"/>
        </a:p>
      </dgm:t>
    </dgm:pt>
    <dgm:pt modelId="{658B6075-90B3-4253-976E-5F9535D3DE35}" type="pres">
      <dgm:prSet presAssocID="{FE9D91A1-16BB-4C70-9F07-31C85AE092C6}" presName="root2" presStyleCnt="0"/>
      <dgm:spPr/>
    </dgm:pt>
    <dgm:pt modelId="{4C4115F8-9F70-4CE0-833D-A58C0E45CA2A}" type="pres">
      <dgm:prSet presAssocID="{FE9D91A1-16BB-4C70-9F07-31C85AE092C6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53C201-4AB7-45C3-B79D-5456CCD26BE1}" type="pres">
      <dgm:prSet presAssocID="{FE9D91A1-16BB-4C70-9F07-31C85AE092C6}" presName="level3hierChild" presStyleCnt="0"/>
      <dgm:spPr/>
    </dgm:pt>
  </dgm:ptLst>
  <dgm:cxnLst>
    <dgm:cxn modelId="{3DBAACEC-419E-4E74-9DBE-99D8040CD2CF}" type="presOf" srcId="{61833EC6-2033-4B77-BCFD-732D9DE1FEAA}" destId="{B128FD96-50D6-45E6-B392-E34EDFE7AEF0}" srcOrd="0" destOrd="0" presId="urn:microsoft.com/office/officeart/2005/8/layout/hierarchy2"/>
    <dgm:cxn modelId="{D1481753-76D0-41E2-BE46-29A26B4B6F6E}" type="presOf" srcId="{ACD8C2D8-6637-4165-84AE-C2332AC819C8}" destId="{152C2E3C-B3B1-42A3-98DA-A781AF9A0B45}" srcOrd="1" destOrd="0" presId="urn:microsoft.com/office/officeart/2005/8/layout/hierarchy2"/>
    <dgm:cxn modelId="{B40525D2-7EF6-4A82-B221-9D2F333EB33C}" srcId="{61833EC6-2033-4B77-BCFD-732D9DE1FEAA}" destId="{FE9D91A1-16BB-4C70-9F07-31C85AE092C6}" srcOrd="0" destOrd="0" parTransId="{ACD8C2D8-6637-4165-84AE-C2332AC819C8}" sibTransId="{79572B31-9C54-46DA-BFBE-F3AB8FB175AB}"/>
    <dgm:cxn modelId="{B237D3C2-1C3C-45FD-9ED3-164C0D9E6F16}" srcId="{E3315283-8A81-496B-BF54-B9468FD8C713}" destId="{61833EC6-2033-4B77-BCFD-732D9DE1FEAA}" srcOrd="0" destOrd="0" parTransId="{FF20F1A3-D9F9-4A6F-BF38-995334044FE0}" sibTransId="{8FC30302-DA25-4A55-B3FE-2E61F7F34E02}"/>
    <dgm:cxn modelId="{B3923C67-7FB7-4EBB-A52C-86D340181DFF}" type="presOf" srcId="{E3315283-8A81-496B-BF54-B9468FD8C713}" destId="{EC17BD80-29C4-4521-AEA6-C000EC528260}" srcOrd="0" destOrd="0" presId="urn:microsoft.com/office/officeart/2005/8/layout/hierarchy2"/>
    <dgm:cxn modelId="{D12D0057-AE11-462A-833A-DDEAB787134D}" type="presOf" srcId="{ACD8C2D8-6637-4165-84AE-C2332AC819C8}" destId="{DAB1498F-B7A8-4843-8AED-FC5CC8C2C755}" srcOrd="0" destOrd="0" presId="urn:microsoft.com/office/officeart/2005/8/layout/hierarchy2"/>
    <dgm:cxn modelId="{C1D3E8DB-CF1F-40F0-8072-CF2FB9057F38}" type="presOf" srcId="{FE9D91A1-16BB-4C70-9F07-31C85AE092C6}" destId="{4C4115F8-9F70-4CE0-833D-A58C0E45CA2A}" srcOrd="0" destOrd="0" presId="urn:microsoft.com/office/officeart/2005/8/layout/hierarchy2"/>
    <dgm:cxn modelId="{C8D86DCC-5258-47C6-9E16-6E5DBEF29D72}" type="presParOf" srcId="{EC17BD80-29C4-4521-AEA6-C000EC528260}" destId="{38E4F45E-2EBE-43D8-AD45-0EC5DAD1E78F}" srcOrd="0" destOrd="0" presId="urn:microsoft.com/office/officeart/2005/8/layout/hierarchy2"/>
    <dgm:cxn modelId="{A853532A-70AC-4795-B2E7-AC58B3A8A329}" type="presParOf" srcId="{38E4F45E-2EBE-43D8-AD45-0EC5DAD1E78F}" destId="{B128FD96-50D6-45E6-B392-E34EDFE7AEF0}" srcOrd="0" destOrd="0" presId="urn:microsoft.com/office/officeart/2005/8/layout/hierarchy2"/>
    <dgm:cxn modelId="{F6CF9C81-ABF8-4972-B636-838655ABC731}" type="presParOf" srcId="{38E4F45E-2EBE-43D8-AD45-0EC5DAD1E78F}" destId="{AE194C0A-BAD7-4C8A-A7AE-9CF887B3A256}" srcOrd="1" destOrd="0" presId="urn:microsoft.com/office/officeart/2005/8/layout/hierarchy2"/>
    <dgm:cxn modelId="{06E02F1A-EF0B-4B3A-AFB7-4ABD04B34BAA}" type="presParOf" srcId="{AE194C0A-BAD7-4C8A-A7AE-9CF887B3A256}" destId="{DAB1498F-B7A8-4843-8AED-FC5CC8C2C755}" srcOrd="0" destOrd="0" presId="urn:microsoft.com/office/officeart/2005/8/layout/hierarchy2"/>
    <dgm:cxn modelId="{B8065F82-07AC-4CCC-8DA2-9C68E80B2935}" type="presParOf" srcId="{DAB1498F-B7A8-4843-8AED-FC5CC8C2C755}" destId="{152C2E3C-B3B1-42A3-98DA-A781AF9A0B45}" srcOrd="0" destOrd="0" presId="urn:microsoft.com/office/officeart/2005/8/layout/hierarchy2"/>
    <dgm:cxn modelId="{65C6F520-03D5-4071-9A35-A49FD0869202}" type="presParOf" srcId="{AE194C0A-BAD7-4C8A-A7AE-9CF887B3A256}" destId="{658B6075-90B3-4253-976E-5F9535D3DE35}" srcOrd="1" destOrd="0" presId="urn:microsoft.com/office/officeart/2005/8/layout/hierarchy2"/>
    <dgm:cxn modelId="{32FF597C-28EE-4D9B-938E-F6165BA0A327}" type="presParOf" srcId="{658B6075-90B3-4253-976E-5F9535D3DE35}" destId="{4C4115F8-9F70-4CE0-833D-A58C0E45CA2A}" srcOrd="0" destOrd="0" presId="urn:microsoft.com/office/officeart/2005/8/layout/hierarchy2"/>
    <dgm:cxn modelId="{172E7377-F44F-4252-A452-AFFB3C358B78}" type="presParOf" srcId="{658B6075-90B3-4253-976E-5F9535D3DE35}" destId="{1053C201-4AB7-45C3-B79D-5456CCD26BE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315283-8A81-496B-BF54-B9468FD8C71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833EC6-2033-4B77-BCFD-732D9DE1FEAA}">
      <dgm:prSet phldrT="[Text]" custT="1"/>
      <dgm:spPr/>
      <dgm:t>
        <a:bodyPr/>
        <a:lstStyle/>
        <a:p>
          <a:r>
            <a:rPr lang="en-US" sz="3200" dirty="0" smtClean="0"/>
            <a:t>“Build it and they will come”</a:t>
          </a:r>
          <a:endParaRPr lang="en-US" sz="3200" dirty="0"/>
        </a:p>
      </dgm:t>
    </dgm:pt>
    <dgm:pt modelId="{FF20F1A3-D9F9-4A6F-BF38-995334044FE0}" type="parTrans" cxnId="{B237D3C2-1C3C-45FD-9ED3-164C0D9E6F16}">
      <dgm:prSet/>
      <dgm:spPr/>
      <dgm:t>
        <a:bodyPr/>
        <a:lstStyle/>
        <a:p>
          <a:endParaRPr lang="en-US" sz="3200"/>
        </a:p>
      </dgm:t>
    </dgm:pt>
    <dgm:pt modelId="{8FC30302-DA25-4A55-B3FE-2E61F7F34E02}" type="sibTrans" cxnId="{B237D3C2-1C3C-45FD-9ED3-164C0D9E6F16}">
      <dgm:prSet/>
      <dgm:spPr/>
      <dgm:t>
        <a:bodyPr/>
        <a:lstStyle/>
        <a:p>
          <a:endParaRPr lang="en-US" sz="3200"/>
        </a:p>
      </dgm:t>
    </dgm:pt>
    <dgm:pt modelId="{FE9D91A1-16BB-4C70-9F07-31C85AE092C6}">
      <dgm:prSet phldrT="[Text]" custT="1"/>
      <dgm:spPr/>
      <dgm:t>
        <a:bodyPr/>
        <a:lstStyle/>
        <a:p>
          <a:r>
            <a:rPr lang="en-US" sz="3200" dirty="0" smtClean="0"/>
            <a:t>Rating plans as part of broader product management</a:t>
          </a:r>
          <a:endParaRPr lang="en-US" sz="3200" dirty="0"/>
        </a:p>
      </dgm:t>
    </dgm:pt>
    <dgm:pt modelId="{ACD8C2D8-6637-4165-84AE-C2332AC819C8}" type="parTrans" cxnId="{B40525D2-7EF6-4A82-B221-9D2F333EB33C}">
      <dgm:prSet custT="1"/>
      <dgm:spPr>
        <a:ln w="63500">
          <a:tailEnd type="triangle"/>
        </a:ln>
      </dgm:spPr>
      <dgm:t>
        <a:bodyPr/>
        <a:lstStyle/>
        <a:p>
          <a:endParaRPr lang="en-US" sz="3200"/>
        </a:p>
      </dgm:t>
    </dgm:pt>
    <dgm:pt modelId="{79572B31-9C54-46DA-BFBE-F3AB8FB175AB}" type="sibTrans" cxnId="{B40525D2-7EF6-4A82-B221-9D2F333EB33C}">
      <dgm:prSet/>
      <dgm:spPr/>
      <dgm:t>
        <a:bodyPr/>
        <a:lstStyle/>
        <a:p>
          <a:endParaRPr lang="en-US" sz="3200"/>
        </a:p>
      </dgm:t>
    </dgm:pt>
    <dgm:pt modelId="{EC17BD80-29C4-4521-AEA6-C000EC528260}" type="pres">
      <dgm:prSet presAssocID="{E3315283-8A81-496B-BF54-B9468FD8C71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E4F45E-2EBE-43D8-AD45-0EC5DAD1E78F}" type="pres">
      <dgm:prSet presAssocID="{61833EC6-2033-4B77-BCFD-732D9DE1FEAA}" presName="root1" presStyleCnt="0"/>
      <dgm:spPr/>
    </dgm:pt>
    <dgm:pt modelId="{B128FD96-50D6-45E6-B392-E34EDFE7AEF0}" type="pres">
      <dgm:prSet presAssocID="{61833EC6-2033-4B77-BCFD-732D9DE1FEA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194C0A-BAD7-4C8A-A7AE-9CF887B3A256}" type="pres">
      <dgm:prSet presAssocID="{61833EC6-2033-4B77-BCFD-732D9DE1FEAA}" presName="level2hierChild" presStyleCnt="0"/>
      <dgm:spPr/>
    </dgm:pt>
    <dgm:pt modelId="{DAB1498F-B7A8-4843-8AED-FC5CC8C2C755}" type="pres">
      <dgm:prSet presAssocID="{ACD8C2D8-6637-4165-84AE-C2332AC819C8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152C2E3C-B3B1-42A3-98DA-A781AF9A0B45}" type="pres">
      <dgm:prSet presAssocID="{ACD8C2D8-6637-4165-84AE-C2332AC819C8}" presName="connTx" presStyleLbl="parChTrans1D2" presStyleIdx="0" presStyleCnt="1"/>
      <dgm:spPr/>
      <dgm:t>
        <a:bodyPr/>
        <a:lstStyle/>
        <a:p>
          <a:endParaRPr lang="en-US"/>
        </a:p>
      </dgm:t>
    </dgm:pt>
    <dgm:pt modelId="{658B6075-90B3-4253-976E-5F9535D3DE35}" type="pres">
      <dgm:prSet presAssocID="{FE9D91A1-16BB-4C70-9F07-31C85AE092C6}" presName="root2" presStyleCnt="0"/>
      <dgm:spPr/>
    </dgm:pt>
    <dgm:pt modelId="{4C4115F8-9F70-4CE0-833D-A58C0E45CA2A}" type="pres">
      <dgm:prSet presAssocID="{FE9D91A1-16BB-4C70-9F07-31C85AE092C6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53C201-4AB7-45C3-B79D-5456CCD26BE1}" type="pres">
      <dgm:prSet presAssocID="{FE9D91A1-16BB-4C70-9F07-31C85AE092C6}" presName="level3hierChild" presStyleCnt="0"/>
      <dgm:spPr/>
    </dgm:pt>
  </dgm:ptLst>
  <dgm:cxnLst>
    <dgm:cxn modelId="{B40525D2-7EF6-4A82-B221-9D2F333EB33C}" srcId="{61833EC6-2033-4B77-BCFD-732D9DE1FEAA}" destId="{FE9D91A1-16BB-4C70-9F07-31C85AE092C6}" srcOrd="0" destOrd="0" parTransId="{ACD8C2D8-6637-4165-84AE-C2332AC819C8}" sibTransId="{79572B31-9C54-46DA-BFBE-F3AB8FB175AB}"/>
    <dgm:cxn modelId="{F3390672-2F32-4734-9C05-5BC637DC51E5}" type="presOf" srcId="{ACD8C2D8-6637-4165-84AE-C2332AC819C8}" destId="{DAB1498F-B7A8-4843-8AED-FC5CC8C2C755}" srcOrd="0" destOrd="0" presId="urn:microsoft.com/office/officeart/2005/8/layout/hierarchy2"/>
    <dgm:cxn modelId="{B237D3C2-1C3C-45FD-9ED3-164C0D9E6F16}" srcId="{E3315283-8A81-496B-BF54-B9468FD8C713}" destId="{61833EC6-2033-4B77-BCFD-732D9DE1FEAA}" srcOrd="0" destOrd="0" parTransId="{FF20F1A3-D9F9-4A6F-BF38-995334044FE0}" sibTransId="{8FC30302-DA25-4A55-B3FE-2E61F7F34E02}"/>
    <dgm:cxn modelId="{DE866D79-5BCA-4EDA-AA61-4BE9641780AB}" type="presOf" srcId="{ACD8C2D8-6637-4165-84AE-C2332AC819C8}" destId="{152C2E3C-B3B1-42A3-98DA-A781AF9A0B45}" srcOrd="1" destOrd="0" presId="urn:microsoft.com/office/officeart/2005/8/layout/hierarchy2"/>
    <dgm:cxn modelId="{67C88B0B-EB76-46BD-A67D-376AFEF1B9F7}" type="presOf" srcId="{E3315283-8A81-496B-BF54-B9468FD8C713}" destId="{EC17BD80-29C4-4521-AEA6-C000EC528260}" srcOrd="0" destOrd="0" presId="urn:microsoft.com/office/officeart/2005/8/layout/hierarchy2"/>
    <dgm:cxn modelId="{9A4EFE20-B8FF-4B9C-B62A-A6E8BFB953AF}" type="presOf" srcId="{FE9D91A1-16BB-4C70-9F07-31C85AE092C6}" destId="{4C4115F8-9F70-4CE0-833D-A58C0E45CA2A}" srcOrd="0" destOrd="0" presId="urn:microsoft.com/office/officeart/2005/8/layout/hierarchy2"/>
    <dgm:cxn modelId="{320FC458-4C84-4574-B9CF-5BB4985832AE}" type="presOf" srcId="{61833EC6-2033-4B77-BCFD-732D9DE1FEAA}" destId="{B128FD96-50D6-45E6-B392-E34EDFE7AEF0}" srcOrd="0" destOrd="0" presId="urn:microsoft.com/office/officeart/2005/8/layout/hierarchy2"/>
    <dgm:cxn modelId="{C84D42DD-5765-424F-874B-3BE13B0A5D4A}" type="presParOf" srcId="{EC17BD80-29C4-4521-AEA6-C000EC528260}" destId="{38E4F45E-2EBE-43D8-AD45-0EC5DAD1E78F}" srcOrd="0" destOrd="0" presId="urn:microsoft.com/office/officeart/2005/8/layout/hierarchy2"/>
    <dgm:cxn modelId="{9AF943ED-8BCE-4E46-A4AF-E3666AF718D8}" type="presParOf" srcId="{38E4F45E-2EBE-43D8-AD45-0EC5DAD1E78F}" destId="{B128FD96-50D6-45E6-B392-E34EDFE7AEF0}" srcOrd="0" destOrd="0" presId="urn:microsoft.com/office/officeart/2005/8/layout/hierarchy2"/>
    <dgm:cxn modelId="{FD073EE7-33B7-42BC-AEEF-4D4BB6BC790A}" type="presParOf" srcId="{38E4F45E-2EBE-43D8-AD45-0EC5DAD1E78F}" destId="{AE194C0A-BAD7-4C8A-A7AE-9CF887B3A256}" srcOrd="1" destOrd="0" presId="urn:microsoft.com/office/officeart/2005/8/layout/hierarchy2"/>
    <dgm:cxn modelId="{1CB5B3B5-EA6F-414F-ACD5-6DB77CFEFA0E}" type="presParOf" srcId="{AE194C0A-BAD7-4C8A-A7AE-9CF887B3A256}" destId="{DAB1498F-B7A8-4843-8AED-FC5CC8C2C755}" srcOrd="0" destOrd="0" presId="urn:microsoft.com/office/officeart/2005/8/layout/hierarchy2"/>
    <dgm:cxn modelId="{7AEB33E0-BCA0-4867-B74D-7F100B8F1C8F}" type="presParOf" srcId="{DAB1498F-B7A8-4843-8AED-FC5CC8C2C755}" destId="{152C2E3C-B3B1-42A3-98DA-A781AF9A0B45}" srcOrd="0" destOrd="0" presId="urn:microsoft.com/office/officeart/2005/8/layout/hierarchy2"/>
    <dgm:cxn modelId="{28763266-D35A-48A4-82CD-CEEF04151A4F}" type="presParOf" srcId="{AE194C0A-BAD7-4C8A-A7AE-9CF887B3A256}" destId="{658B6075-90B3-4253-976E-5F9535D3DE35}" srcOrd="1" destOrd="0" presId="urn:microsoft.com/office/officeart/2005/8/layout/hierarchy2"/>
    <dgm:cxn modelId="{BC58F134-3A23-4E73-BAF3-231766A15BC9}" type="presParOf" srcId="{658B6075-90B3-4253-976E-5F9535D3DE35}" destId="{4C4115F8-9F70-4CE0-833D-A58C0E45CA2A}" srcOrd="0" destOrd="0" presId="urn:microsoft.com/office/officeart/2005/8/layout/hierarchy2"/>
    <dgm:cxn modelId="{FAA16977-448D-42F0-A3C9-A8D66DE6B55D}" type="presParOf" srcId="{658B6075-90B3-4253-976E-5F9535D3DE35}" destId="{1053C201-4AB7-45C3-B79D-5456CCD26BE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315283-8A81-496B-BF54-B9468FD8C71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833EC6-2033-4B77-BCFD-732D9DE1FEAA}">
      <dgm:prSet phldrT="[Text]" custT="1"/>
      <dgm:spPr/>
      <dgm:t>
        <a:bodyPr/>
        <a:lstStyle/>
        <a:p>
          <a:r>
            <a:rPr lang="en-US" sz="3200" dirty="0" smtClean="0"/>
            <a:t>Little customer control over class assignment</a:t>
          </a:r>
          <a:endParaRPr lang="en-US" sz="3200" dirty="0"/>
        </a:p>
      </dgm:t>
    </dgm:pt>
    <dgm:pt modelId="{FF20F1A3-D9F9-4A6F-BF38-995334044FE0}" type="parTrans" cxnId="{B237D3C2-1C3C-45FD-9ED3-164C0D9E6F16}">
      <dgm:prSet/>
      <dgm:spPr/>
      <dgm:t>
        <a:bodyPr/>
        <a:lstStyle/>
        <a:p>
          <a:endParaRPr lang="en-US" sz="3200"/>
        </a:p>
      </dgm:t>
    </dgm:pt>
    <dgm:pt modelId="{8FC30302-DA25-4A55-B3FE-2E61F7F34E02}" type="sibTrans" cxnId="{B237D3C2-1C3C-45FD-9ED3-164C0D9E6F16}">
      <dgm:prSet/>
      <dgm:spPr/>
      <dgm:t>
        <a:bodyPr/>
        <a:lstStyle/>
        <a:p>
          <a:endParaRPr lang="en-US" sz="3200"/>
        </a:p>
      </dgm:t>
    </dgm:pt>
    <dgm:pt modelId="{FE9D91A1-16BB-4C70-9F07-31C85AE092C6}">
      <dgm:prSet phldrT="[Text]" custT="1"/>
      <dgm:spPr/>
      <dgm:t>
        <a:bodyPr/>
        <a:lstStyle/>
        <a:p>
          <a:r>
            <a:rPr lang="en-US" sz="3200" dirty="0" smtClean="0"/>
            <a:t>Customers can affect their rate classifications</a:t>
          </a:r>
          <a:endParaRPr lang="en-US" sz="3200" dirty="0"/>
        </a:p>
      </dgm:t>
    </dgm:pt>
    <dgm:pt modelId="{ACD8C2D8-6637-4165-84AE-C2332AC819C8}" type="parTrans" cxnId="{B40525D2-7EF6-4A82-B221-9D2F333EB33C}">
      <dgm:prSet custT="1"/>
      <dgm:spPr>
        <a:ln w="63500">
          <a:tailEnd type="triangle"/>
        </a:ln>
      </dgm:spPr>
      <dgm:t>
        <a:bodyPr/>
        <a:lstStyle/>
        <a:p>
          <a:endParaRPr lang="en-US" sz="3200"/>
        </a:p>
      </dgm:t>
    </dgm:pt>
    <dgm:pt modelId="{79572B31-9C54-46DA-BFBE-F3AB8FB175AB}" type="sibTrans" cxnId="{B40525D2-7EF6-4A82-B221-9D2F333EB33C}">
      <dgm:prSet/>
      <dgm:spPr/>
      <dgm:t>
        <a:bodyPr/>
        <a:lstStyle/>
        <a:p>
          <a:endParaRPr lang="en-US" sz="3200"/>
        </a:p>
      </dgm:t>
    </dgm:pt>
    <dgm:pt modelId="{EC17BD80-29C4-4521-AEA6-C000EC528260}" type="pres">
      <dgm:prSet presAssocID="{E3315283-8A81-496B-BF54-B9468FD8C71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E4F45E-2EBE-43D8-AD45-0EC5DAD1E78F}" type="pres">
      <dgm:prSet presAssocID="{61833EC6-2033-4B77-BCFD-732D9DE1FEAA}" presName="root1" presStyleCnt="0"/>
      <dgm:spPr/>
    </dgm:pt>
    <dgm:pt modelId="{B128FD96-50D6-45E6-B392-E34EDFE7AEF0}" type="pres">
      <dgm:prSet presAssocID="{61833EC6-2033-4B77-BCFD-732D9DE1FEA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194C0A-BAD7-4C8A-A7AE-9CF887B3A256}" type="pres">
      <dgm:prSet presAssocID="{61833EC6-2033-4B77-BCFD-732D9DE1FEAA}" presName="level2hierChild" presStyleCnt="0"/>
      <dgm:spPr/>
    </dgm:pt>
    <dgm:pt modelId="{DAB1498F-B7A8-4843-8AED-FC5CC8C2C755}" type="pres">
      <dgm:prSet presAssocID="{ACD8C2D8-6637-4165-84AE-C2332AC819C8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152C2E3C-B3B1-42A3-98DA-A781AF9A0B45}" type="pres">
      <dgm:prSet presAssocID="{ACD8C2D8-6637-4165-84AE-C2332AC819C8}" presName="connTx" presStyleLbl="parChTrans1D2" presStyleIdx="0" presStyleCnt="1"/>
      <dgm:spPr/>
      <dgm:t>
        <a:bodyPr/>
        <a:lstStyle/>
        <a:p>
          <a:endParaRPr lang="en-US"/>
        </a:p>
      </dgm:t>
    </dgm:pt>
    <dgm:pt modelId="{658B6075-90B3-4253-976E-5F9535D3DE35}" type="pres">
      <dgm:prSet presAssocID="{FE9D91A1-16BB-4C70-9F07-31C85AE092C6}" presName="root2" presStyleCnt="0"/>
      <dgm:spPr/>
    </dgm:pt>
    <dgm:pt modelId="{4C4115F8-9F70-4CE0-833D-A58C0E45CA2A}" type="pres">
      <dgm:prSet presAssocID="{FE9D91A1-16BB-4C70-9F07-31C85AE092C6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53C201-4AB7-45C3-B79D-5456CCD26BE1}" type="pres">
      <dgm:prSet presAssocID="{FE9D91A1-16BB-4C70-9F07-31C85AE092C6}" presName="level3hierChild" presStyleCnt="0"/>
      <dgm:spPr/>
    </dgm:pt>
  </dgm:ptLst>
  <dgm:cxnLst>
    <dgm:cxn modelId="{01EEF416-190B-4355-98DC-FD3CBE7E38B6}" type="presOf" srcId="{ACD8C2D8-6637-4165-84AE-C2332AC819C8}" destId="{DAB1498F-B7A8-4843-8AED-FC5CC8C2C755}" srcOrd="0" destOrd="0" presId="urn:microsoft.com/office/officeart/2005/8/layout/hierarchy2"/>
    <dgm:cxn modelId="{853529FB-FC50-4153-8991-0A677A85FBDD}" type="presOf" srcId="{61833EC6-2033-4B77-BCFD-732D9DE1FEAA}" destId="{B128FD96-50D6-45E6-B392-E34EDFE7AEF0}" srcOrd="0" destOrd="0" presId="urn:microsoft.com/office/officeart/2005/8/layout/hierarchy2"/>
    <dgm:cxn modelId="{B40525D2-7EF6-4A82-B221-9D2F333EB33C}" srcId="{61833EC6-2033-4B77-BCFD-732D9DE1FEAA}" destId="{FE9D91A1-16BB-4C70-9F07-31C85AE092C6}" srcOrd="0" destOrd="0" parTransId="{ACD8C2D8-6637-4165-84AE-C2332AC819C8}" sibTransId="{79572B31-9C54-46DA-BFBE-F3AB8FB175AB}"/>
    <dgm:cxn modelId="{B237D3C2-1C3C-45FD-9ED3-164C0D9E6F16}" srcId="{E3315283-8A81-496B-BF54-B9468FD8C713}" destId="{61833EC6-2033-4B77-BCFD-732D9DE1FEAA}" srcOrd="0" destOrd="0" parTransId="{FF20F1A3-D9F9-4A6F-BF38-995334044FE0}" sibTransId="{8FC30302-DA25-4A55-B3FE-2E61F7F34E02}"/>
    <dgm:cxn modelId="{912C8C9B-5B9F-4106-87CE-6B1A1384831D}" type="presOf" srcId="{E3315283-8A81-496B-BF54-B9468FD8C713}" destId="{EC17BD80-29C4-4521-AEA6-C000EC528260}" srcOrd="0" destOrd="0" presId="urn:microsoft.com/office/officeart/2005/8/layout/hierarchy2"/>
    <dgm:cxn modelId="{A7EA9E3B-A1D5-4932-95CD-D67B250B64CF}" type="presOf" srcId="{ACD8C2D8-6637-4165-84AE-C2332AC819C8}" destId="{152C2E3C-B3B1-42A3-98DA-A781AF9A0B45}" srcOrd="1" destOrd="0" presId="urn:microsoft.com/office/officeart/2005/8/layout/hierarchy2"/>
    <dgm:cxn modelId="{E8B3C7C3-5E2F-4AE2-9BFB-19D9D71F5FB9}" type="presOf" srcId="{FE9D91A1-16BB-4C70-9F07-31C85AE092C6}" destId="{4C4115F8-9F70-4CE0-833D-A58C0E45CA2A}" srcOrd="0" destOrd="0" presId="urn:microsoft.com/office/officeart/2005/8/layout/hierarchy2"/>
    <dgm:cxn modelId="{C2BAC9F8-26C2-4010-BE6C-13916F6D2B6D}" type="presParOf" srcId="{EC17BD80-29C4-4521-AEA6-C000EC528260}" destId="{38E4F45E-2EBE-43D8-AD45-0EC5DAD1E78F}" srcOrd="0" destOrd="0" presId="urn:microsoft.com/office/officeart/2005/8/layout/hierarchy2"/>
    <dgm:cxn modelId="{3FB17E89-6E4D-41E0-9DEC-8C8D04B09E2A}" type="presParOf" srcId="{38E4F45E-2EBE-43D8-AD45-0EC5DAD1E78F}" destId="{B128FD96-50D6-45E6-B392-E34EDFE7AEF0}" srcOrd="0" destOrd="0" presId="urn:microsoft.com/office/officeart/2005/8/layout/hierarchy2"/>
    <dgm:cxn modelId="{6EE6132D-985E-4880-92ED-AE99404F3FD4}" type="presParOf" srcId="{38E4F45E-2EBE-43D8-AD45-0EC5DAD1E78F}" destId="{AE194C0A-BAD7-4C8A-A7AE-9CF887B3A256}" srcOrd="1" destOrd="0" presId="urn:microsoft.com/office/officeart/2005/8/layout/hierarchy2"/>
    <dgm:cxn modelId="{93E38B40-5772-452F-BBF0-0108154B46A2}" type="presParOf" srcId="{AE194C0A-BAD7-4C8A-A7AE-9CF887B3A256}" destId="{DAB1498F-B7A8-4843-8AED-FC5CC8C2C755}" srcOrd="0" destOrd="0" presId="urn:microsoft.com/office/officeart/2005/8/layout/hierarchy2"/>
    <dgm:cxn modelId="{3ED69C87-0B21-4245-8366-8883CD7AF129}" type="presParOf" srcId="{DAB1498F-B7A8-4843-8AED-FC5CC8C2C755}" destId="{152C2E3C-B3B1-42A3-98DA-A781AF9A0B45}" srcOrd="0" destOrd="0" presId="urn:microsoft.com/office/officeart/2005/8/layout/hierarchy2"/>
    <dgm:cxn modelId="{C741FAEA-71EB-4114-9D88-7F0AA573EF98}" type="presParOf" srcId="{AE194C0A-BAD7-4C8A-A7AE-9CF887B3A256}" destId="{658B6075-90B3-4253-976E-5F9535D3DE35}" srcOrd="1" destOrd="0" presId="urn:microsoft.com/office/officeart/2005/8/layout/hierarchy2"/>
    <dgm:cxn modelId="{11722306-733D-4FB0-8283-43300B0CA7F4}" type="presParOf" srcId="{658B6075-90B3-4253-976E-5F9535D3DE35}" destId="{4C4115F8-9F70-4CE0-833D-A58C0E45CA2A}" srcOrd="0" destOrd="0" presId="urn:microsoft.com/office/officeart/2005/8/layout/hierarchy2"/>
    <dgm:cxn modelId="{1E188C24-34DB-4E7A-9FAA-E90D1C468CD9}" type="presParOf" srcId="{658B6075-90B3-4253-976E-5F9535D3DE35}" destId="{1053C201-4AB7-45C3-B79D-5456CCD26BE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68BA9D-5E73-4C01-BC41-C67760978BB8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393B3B-67C4-4784-A2EB-C898CB267D1F}">
      <dgm:prSet/>
      <dgm:spPr/>
      <dgm:t>
        <a:bodyPr/>
        <a:lstStyle/>
        <a:p>
          <a:r>
            <a:rPr lang="en-US" dirty="0" smtClean="0"/>
            <a:t>Principle 4: A rate is reasonable and not excessive, inadequate, or unfairly discriminatory if it is an actuarially sound estimate of the expected value of all future costs with an individual risk transfer.</a:t>
          </a:r>
          <a:endParaRPr lang="en-US" dirty="0"/>
        </a:p>
      </dgm:t>
    </dgm:pt>
    <dgm:pt modelId="{2752E6F7-B338-49C3-A8DB-A597C6204A6B}" type="parTrans" cxnId="{CF022A16-9BB1-4893-9738-8A8004A55521}">
      <dgm:prSet/>
      <dgm:spPr/>
      <dgm:t>
        <a:bodyPr/>
        <a:lstStyle/>
        <a:p>
          <a:endParaRPr lang="en-US"/>
        </a:p>
      </dgm:t>
    </dgm:pt>
    <dgm:pt modelId="{9C7B4D6A-AB1C-48AE-AB4D-3259DB6B51C4}" type="sibTrans" cxnId="{CF022A16-9BB1-4893-9738-8A8004A55521}">
      <dgm:prSet/>
      <dgm:spPr/>
      <dgm:t>
        <a:bodyPr/>
        <a:lstStyle/>
        <a:p>
          <a:endParaRPr lang="en-US"/>
        </a:p>
      </dgm:t>
    </dgm:pt>
    <dgm:pt modelId="{ECE6263A-F78B-4164-B9C6-41D7B0BEFB71}">
      <dgm:prSet/>
      <dgm:spPr/>
      <dgm:t>
        <a:bodyPr/>
        <a:lstStyle/>
        <a:p>
          <a:r>
            <a:rPr lang="en-US" smtClean="0"/>
            <a:t>Principle 3: A rate provides for the costs associated with an individual risk transfer.</a:t>
          </a:r>
          <a:endParaRPr lang="en-US"/>
        </a:p>
      </dgm:t>
    </dgm:pt>
    <dgm:pt modelId="{0A0E8FCB-D450-4FB9-A07B-609C87DB9D4C}" type="parTrans" cxnId="{23F68156-B223-4EE9-933C-6F31DBA2C0E0}">
      <dgm:prSet/>
      <dgm:spPr/>
      <dgm:t>
        <a:bodyPr/>
        <a:lstStyle/>
        <a:p>
          <a:endParaRPr lang="en-US"/>
        </a:p>
      </dgm:t>
    </dgm:pt>
    <dgm:pt modelId="{CE939C78-1E59-4B4B-92BA-E50597988F68}" type="sibTrans" cxnId="{23F68156-B223-4EE9-933C-6F31DBA2C0E0}">
      <dgm:prSet/>
      <dgm:spPr/>
      <dgm:t>
        <a:bodyPr/>
        <a:lstStyle/>
        <a:p>
          <a:endParaRPr lang="en-US"/>
        </a:p>
      </dgm:t>
    </dgm:pt>
    <dgm:pt modelId="{D762C4C0-4348-4F8E-8564-35B69FF5F299}">
      <dgm:prSet/>
      <dgm:spPr/>
      <dgm:t>
        <a:bodyPr/>
        <a:lstStyle/>
        <a:p>
          <a:r>
            <a:rPr lang="en-US" smtClean="0"/>
            <a:t>Principle 2: A rate provides for all costs associated with the transfer of risk.</a:t>
          </a:r>
          <a:endParaRPr lang="en-US"/>
        </a:p>
      </dgm:t>
    </dgm:pt>
    <dgm:pt modelId="{350BCA98-58F6-449F-8B8B-875608F78809}" type="parTrans" cxnId="{BA8099EF-9CC4-4B05-8DEB-97CA7155573F}">
      <dgm:prSet/>
      <dgm:spPr/>
      <dgm:t>
        <a:bodyPr/>
        <a:lstStyle/>
        <a:p>
          <a:endParaRPr lang="en-US"/>
        </a:p>
      </dgm:t>
    </dgm:pt>
    <dgm:pt modelId="{858F11E7-16B2-43D8-A836-52DE1DB34ACD}" type="sibTrans" cxnId="{BA8099EF-9CC4-4B05-8DEB-97CA7155573F}">
      <dgm:prSet/>
      <dgm:spPr/>
      <dgm:t>
        <a:bodyPr/>
        <a:lstStyle/>
        <a:p>
          <a:endParaRPr lang="en-US"/>
        </a:p>
      </dgm:t>
    </dgm:pt>
    <dgm:pt modelId="{06721556-090D-4D12-AADC-566A63C3248A}">
      <dgm:prSet/>
      <dgm:spPr/>
      <dgm:t>
        <a:bodyPr/>
        <a:lstStyle/>
        <a:p>
          <a:r>
            <a:rPr lang="en-US" smtClean="0"/>
            <a:t>Principle 1: A rate is an estimate of the expected value of future costs.</a:t>
          </a:r>
          <a:endParaRPr lang="en-US"/>
        </a:p>
      </dgm:t>
    </dgm:pt>
    <dgm:pt modelId="{5C58F547-4E1B-4279-AB6F-AA54CC95A67D}" type="parTrans" cxnId="{E58DC6C6-51BA-496C-A56E-29457C0A1547}">
      <dgm:prSet/>
      <dgm:spPr/>
      <dgm:t>
        <a:bodyPr/>
        <a:lstStyle/>
        <a:p>
          <a:endParaRPr lang="en-US"/>
        </a:p>
      </dgm:t>
    </dgm:pt>
    <dgm:pt modelId="{CF5122BF-C701-4A63-89C6-4EE1DD1D4159}" type="sibTrans" cxnId="{E58DC6C6-51BA-496C-A56E-29457C0A1547}">
      <dgm:prSet/>
      <dgm:spPr/>
      <dgm:t>
        <a:bodyPr/>
        <a:lstStyle/>
        <a:p>
          <a:endParaRPr lang="en-US"/>
        </a:p>
      </dgm:t>
    </dgm:pt>
    <dgm:pt modelId="{7869B8A6-9E5B-4720-92B5-A5D8206CA7C2}" type="pres">
      <dgm:prSet presAssocID="{2E68BA9D-5E73-4C01-BC41-C67760978BB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519E81-8CAC-4722-8E5F-59FD399FB5E0}" type="pres">
      <dgm:prSet presAssocID="{06721556-090D-4D12-AADC-566A63C3248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2FC25-5865-4D3A-90B0-FEFF330515B0}" type="pres">
      <dgm:prSet presAssocID="{CF5122BF-C701-4A63-89C6-4EE1DD1D4159}" presName="sibTrans" presStyleCnt="0"/>
      <dgm:spPr/>
    </dgm:pt>
    <dgm:pt modelId="{5AEE5BA9-7422-4C2F-BF5D-897A2B32FDD2}" type="pres">
      <dgm:prSet presAssocID="{D762C4C0-4348-4F8E-8564-35B69FF5F29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F78A7-F715-4F14-8670-ADEF5ECD8EA7}" type="pres">
      <dgm:prSet presAssocID="{858F11E7-16B2-43D8-A836-52DE1DB34ACD}" presName="sibTrans" presStyleCnt="0"/>
      <dgm:spPr/>
    </dgm:pt>
    <dgm:pt modelId="{8200C713-0E4C-468F-9152-CE6C63DD5FED}" type="pres">
      <dgm:prSet presAssocID="{ECE6263A-F78B-4164-B9C6-41D7B0BEFB7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064B3B-D8E8-43B4-8F75-6BEE4F3748D4}" type="pres">
      <dgm:prSet presAssocID="{CE939C78-1E59-4B4B-92BA-E50597988F68}" presName="sibTrans" presStyleCnt="0"/>
      <dgm:spPr/>
    </dgm:pt>
    <dgm:pt modelId="{C7736703-E60E-4298-AE7D-40AC89CD251D}" type="pres">
      <dgm:prSet presAssocID="{13393B3B-67C4-4784-A2EB-C898CB267D1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5CAD36-E912-49EE-93D5-A9EFF65D29AC}" type="presOf" srcId="{06721556-090D-4D12-AADC-566A63C3248A}" destId="{E5519E81-8CAC-4722-8E5F-59FD399FB5E0}" srcOrd="0" destOrd="0" presId="urn:microsoft.com/office/officeart/2005/8/layout/default#1"/>
    <dgm:cxn modelId="{CF022A16-9BB1-4893-9738-8A8004A55521}" srcId="{2E68BA9D-5E73-4C01-BC41-C67760978BB8}" destId="{13393B3B-67C4-4784-A2EB-C898CB267D1F}" srcOrd="3" destOrd="0" parTransId="{2752E6F7-B338-49C3-A8DB-A597C6204A6B}" sibTransId="{9C7B4D6A-AB1C-48AE-AB4D-3259DB6B51C4}"/>
    <dgm:cxn modelId="{CE1CA0DE-35FF-4064-8EC9-4D78C01F634F}" type="presOf" srcId="{D762C4C0-4348-4F8E-8564-35B69FF5F299}" destId="{5AEE5BA9-7422-4C2F-BF5D-897A2B32FDD2}" srcOrd="0" destOrd="0" presId="urn:microsoft.com/office/officeart/2005/8/layout/default#1"/>
    <dgm:cxn modelId="{64E14FC5-FC68-4913-9020-17FD80D275AC}" type="presOf" srcId="{2E68BA9D-5E73-4C01-BC41-C67760978BB8}" destId="{7869B8A6-9E5B-4720-92B5-A5D8206CA7C2}" srcOrd="0" destOrd="0" presId="urn:microsoft.com/office/officeart/2005/8/layout/default#1"/>
    <dgm:cxn modelId="{694356B0-4476-42B6-A6E7-96B953DCCFAE}" type="presOf" srcId="{13393B3B-67C4-4784-A2EB-C898CB267D1F}" destId="{C7736703-E60E-4298-AE7D-40AC89CD251D}" srcOrd="0" destOrd="0" presId="urn:microsoft.com/office/officeart/2005/8/layout/default#1"/>
    <dgm:cxn modelId="{C37DF8BE-8137-4DF9-A858-F5F73101E690}" type="presOf" srcId="{ECE6263A-F78B-4164-B9C6-41D7B0BEFB71}" destId="{8200C713-0E4C-468F-9152-CE6C63DD5FED}" srcOrd="0" destOrd="0" presId="urn:microsoft.com/office/officeart/2005/8/layout/default#1"/>
    <dgm:cxn modelId="{E58DC6C6-51BA-496C-A56E-29457C0A1547}" srcId="{2E68BA9D-5E73-4C01-BC41-C67760978BB8}" destId="{06721556-090D-4D12-AADC-566A63C3248A}" srcOrd="0" destOrd="0" parTransId="{5C58F547-4E1B-4279-AB6F-AA54CC95A67D}" sibTransId="{CF5122BF-C701-4A63-89C6-4EE1DD1D4159}"/>
    <dgm:cxn modelId="{BA8099EF-9CC4-4B05-8DEB-97CA7155573F}" srcId="{2E68BA9D-5E73-4C01-BC41-C67760978BB8}" destId="{D762C4C0-4348-4F8E-8564-35B69FF5F299}" srcOrd="1" destOrd="0" parTransId="{350BCA98-58F6-449F-8B8B-875608F78809}" sibTransId="{858F11E7-16B2-43D8-A836-52DE1DB34ACD}"/>
    <dgm:cxn modelId="{23F68156-B223-4EE9-933C-6F31DBA2C0E0}" srcId="{2E68BA9D-5E73-4C01-BC41-C67760978BB8}" destId="{ECE6263A-F78B-4164-B9C6-41D7B0BEFB71}" srcOrd="2" destOrd="0" parTransId="{0A0E8FCB-D450-4FB9-A07B-609C87DB9D4C}" sibTransId="{CE939C78-1E59-4B4B-92BA-E50597988F68}"/>
    <dgm:cxn modelId="{0F9182C7-C696-42C4-BAB4-3AAD71870D82}" type="presParOf" srcId="{7869B8A6-9E5B-4720-92B5-A5D8206CA7C2}" destId="{E5519E81-8CAC-4722-8E5F-59FD399FB5E0}" srcOrd="0" destOrd="0" presId="urn:microsoft.com/office/officeart/2005/8/layout/default#1"/>
    <dgm:cxn modelId="{1EB0EEFA-D8AE-4ECB-974C-25EAB64F0BE2}" type="presParOf" srcId="{7869B8A6-9E5B-4720-92B5-A5D8206CA7C2}" destId="{2812FC25-5865-4D3A-90B0-FEFF330515B0}" srcOrd="1" destOrd="0" presId="urn:microsoft.com/office/officeart/2005/8/layout/default#1"/>
    <dgm:cxn modelId="{442D0671-92B2-4B69-AA35-4CA4DB0D5451}" type="presParOf" srcId="{7869B8A6-9E5B-4720-92B5-A5D8206CA7C2}" destId="{5AEE5BA9-7422-4C2F-BF5D-897A2B32FDD2}" srcOrd="2" destOrd="0" presId="urn:microsoft.com/office/officeart/2005/8/layout/default#1"/>
    <dgm:cxn modelId="{F58B74F1-98CE-4202-BD32-1B04F0A73FD9}" type="presParOf" srcId="{7869B8A6-9E5B-4720-92B5-A5D8206CA7C2}" destId="{32DF78A7-F715-4F14-8670-ADEF5ECD8EA7}" srcOrd="3" destOrd="0" presId="urn:microsoft.com/office/officeart/2005/8/layout/default#1"/>
    <dgm:cxn modelId="{0CA5E4F2-7045-4660-A48B-9933B6FBEB25}" type="presParOf" srcId="{7869B8A6-9E5B-4720-92B5-A5D8206CA7C2}" destId="{8200C713-0E4C-468F-9152-CE6C63DD5FED}" srcOrd="4" destOrd="0" presId="urn:microsoft.com/office/officeart/2005/8/layout/default#1"/>
    <dgm:cxn modelId="{BC386AEC-125C-4102-A8BD-6169B374C180}" type="presParOf" srcId="{7869B8A6-9E5B-4720-92B5-A5D8206CA7C2}" destId="{F2064B3B-D8E8-43B4-8F75-6BEE4F3748D4}" srcOrd="5" destOrd="0" presId="urn:microsoft.com/office/officeart/2005/8/layout/default#1"/>
    <dgm:cxn modelId="{4F3655E1-92DB-4999-803B-B3E3332F7B74}" type="presParOf" srcId="{7869B8A6-9E5B-4720-92B5-A5D8206CA7C2}" destId="{C7736703-E60E-4298-AE7D-40AC89CD251D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38475" cy="465138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2"/>
            <a:ext cx="3038475" cy="465138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r">
              <a:defRPr sz="1200"/>
            </a:lvl1pPr>
          </a:lstStyle>
          <a:p>
            <a:fld id="{B914166C-4649-4A93-965E-7F5DF9E46F42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75"/>
            <a:ext cx="3038475" cy="465138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r">
              <a:defRPr sz="1200"/>
            </a:lvl1pPr>
          </a:lstStyle>
          <a:p>
            <a:fld id="{A5F47FCB-9C15-4549-BC89-B40B6648B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244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7" tIns="46578" rIns="93157" bIns="465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57" tIns="46578" rIns="93157" bIns="46578" rtlCol="0"/>
          <a:lstStyle>
            <a:lvl1pPr algn="r">
              <a:defRPr sz="1200"/>
            </a:lvl1pPr>
          </a:lstStyle>
          <a:p>
            <a:fld id="{B0FE4883-5995-4CC9-AF23-89C10D4DE0EE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7" tIns="46578" rIns="93157" bIns="465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57" tIns="46578" rIns="93157" bIns="4657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7" tIns="46578" rIns="93157" bIns="465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57" tIns="46578" rIns="93157" bIns="46578" rtlCol="0" anchor="b"/>
          <a:lstStyle>
            <a:lvl1pPr algn="r">
              <a:defRPr sz="1200"/>
            </a:lvl1pPr>
          </a:lstStyle>
          <a:p>
            <a:fld id="{BAF0F06F-8453-49A2-9C28-28E74E3276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5608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F06F-8453-49A2-9C28-28E74E3276C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6885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F06F-8453-49A2-9C28-28E74E3276C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4241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F06F-8453-49A2-9C28-28E74E3276C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7963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F06F-8453-49A2-9C28-28E74E3276C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7751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F06F-8453-49A2-9C28-28E74E3276C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2039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F06F-8453-49A2-9C28-28E74E3276C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1302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F06F-8453-49A2-9C28-28E74E3276C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5490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F06F-8453-49A2-9C28-28E74E3276C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5996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F06F-8453-49A2-9C28-28E74E3276C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53676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F06F-8453-49A2-9C28-28E74E3276C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7030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F06F-8453-49A2-9C28-28E74E3276C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3804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F06F-8453-49A2-9C28-28E74E3276C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05504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F06F-8453-49A2-9C28-28E74E3276C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7743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F06F-8453-49A2-9C28-28E74E3276C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5891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F06F-8453-49A2-9C28-28E74E3276C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25666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F06F-8453-49A2-9C28-28E74E3276C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38001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F06F-8453-49A2-9C28-28E74E3276C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00091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F06F-8453-49A2-9C28-28E74E3276C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43675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F06F-8453-49A2-9C28-28E74E3276C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13336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F06F-8453-49A2-9C28-28E74E3276C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40058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F06F-8453-49A2-9C28-28E74E3276C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94578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F06F-8453-49A2-9C28-28E74E3276C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3746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F06F-8453-49A2-9C28-28E74E3276C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56732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F06F-8453-49A2-9C28-28E74E3276C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86674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F06F-8453-49A2-9C28-28E74E3276C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83341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F06F-8453-49A2-9C28-28E74E3276C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48514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F06F-8453-49A2-9C28-28E74E3276C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87248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F06F-8453-49A2-9C28-28E74E3276C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19183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F06F-8453-49A2-9C28-28E74E3276C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11037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F06F-8453-49A2-9C28-28E74E3276C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24462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F06F-8453-49A2-9C28-28E74E3276C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65325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F06F-8453-49A2-9C28-28E74E3276C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24111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F06F-8453-49A2-9C28-28E74E3276C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4878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F06F-8453-49A2-9C28-28E74E3276C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52071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F06F-8453-49A2-9C28-28E74E3276C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51158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F06F-8453-49A2-9C28-28E74E3276C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61826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F06F-8453-49A2-9C28-28E74E3276C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91104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F06F-8453-49A2-9C28-28E74E3276C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40500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F06F-8453-49A2-9C28-28E74E3276C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5156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F06F-8453-49A2-9C28-28E74E3276C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8615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F06F-8453-49A2-9C28-28E74E3276C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769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F06F-8453-49A2-9C28-28E74E3276C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3694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F06F-8453-49A2-9C28-28E74E3276C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3880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F06F-8453-49A2-9C28-28E74E3276C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6823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4635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8CCD-EF73-4FFF-B078-F65A437045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080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8CCD-EF73-4FFF-B078-F65A437045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8384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8CCD-EF73-4FFF-B078-F65A437045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9093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8CCD-EF73-4FFF-B078-F65A437045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4911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8CCD-EF73-4FFF-B078-F65A437045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7577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8CCD-EF73-4FFF-B078-F65A437045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4920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8CCD-EF73-4FFF-B078-F65A437045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4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8CCD-EF73-4FFF-B078-F65A437045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005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8CCD-EF73-4FFF-B078-F65A437045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3701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8CCD-EF73-4FFF-B078-F65A437045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617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64915"/>
            <a:ext cx="7772400" cy="1470025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96493" y="6455866"/>
            <a:ext cx="43510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© 2014 by American Association of Insurance Services.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2366305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7013" indent="-227013">
              <a:tabLst/>
              <a:defRPr/>
            </a:lvl1pPr>
            <a:lvl3pPr marL="1081088" indent="-174625">
              <a:tabLst/>
              <a:defRPr/>
            </a:lvl3pPr>
            <a:lvl4pPr>
              <a:buClr>
                <a:srgbClr val="00549E"/>
              </a:buClr>
              <a:defRPr/>
            </a:lvl4pPr>
            <a:lvl5pPr>
              <a:buClr>
                <a:srgbClr val="00549E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00740"/>
            <a:ext cx="2133600" cy="365125"/>
          </a:xfrm>
        </p:spPr>
        <p:txBody>
          <a:bodyPr/>
          <a:lstStyle/>
          <a:p>
            <a:fld id="{7B3E0BDE-B8DC-4BD2-BE34-DF3C3F73D3F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-381000" y="809509"/>
            <a:ext cx="982980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5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2856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3520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56360"/>
            <a:ext cx="9144000" cy="55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0986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0BC2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7013" indent="-227013">
              <a:buClr>
                <a:srgbClr val="B0BC22"/>
              </a:buClr>
              <a:tabLst/>
              <a:defRPr/>
            </a:lvl1pPr>
            <a:lvl2pPr>
              <a:buClr>
                <a:srgbClr val="B0BC22"/>
              </a:buClr>
              <a:defRPr/>
            </a:lvl2pPr>
            <a:lvl3pPr marL="1081088" indent="-174625">
              <a:buClr>
                <a:srgbClr val="B0BC22"/>
              </a:buClr>
              <a:tabLst/>
              <a:defRPr/>
            </a:lvl3pPr>
            <a:lvl4pPr>
              <a:buClr>
                <a:srgbClr val="B0BC22"/>
              </a:buClr>
              <a:defRPr/>
            </a:lvl4pPr>
            <a:lvl5pPr>
              <a:buClr>
                <a:srgbClr val="B0BC2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00740"/>
            <a:ext cx="2133600" cy="365125"/>
          </a:xfrm>
        </p:spPr>
        <p:txBody>
          <a:bodyPr/>
          <a:lstStyle/>
          <a:p>
            <a:fld id="{7B3E0BDE-B8DC-4BD2-BE34-DF3C3F73D3F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-381000" y="809509"/>
            <a:ext cx="982980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5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4390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91C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7013" indent="-227013">
              <a:buClr>
                <a:srgbClr val="5091CD"/>
              </a:buClr>
              <a:tabLst/>
              <a:defRPr/>
            </a:lvl1pPr>
            <a:lvl2pPr>
              <a:buClr>
                <a:srgbClr val="5091CD"/>
              </a:buClr>
              <a:defRPr/>
            </a:lvl2pPr>
            <a:lvl3pPr marL="1081088" indent="-174625">
              <a:buClr>
                <a:srgbClr val="5091CD"/>
              </a:buClr>
              <a:tabLst/>
              <a:defRPr/>
            </a:lvl3pPr>
            <a:lvl4pPr>
              <a:buClr>
                <a:srgbClr val="5091CD"/>
              </a:buClr>
              <a:defRPr/>
            </a:lvl4pPr>
            <a:lvl5pPr>
              <a:buClr>
                <a:srgbClr val="5091CD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00740"/>
            <a:ext cx="2133600" cy="365125"/>
          </a:xfrm>
        </p:spPr>
        <p:txBody>
          <a:bodyPr/>
          <a:lstStyle/>
          <a:p>
            <a:fld id="{7B3E0BDE-B8DC-4BD2-BE34-DF3C3F73D3F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-381000" y="809509"/>
            <a:ext cx="982980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5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5834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8002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7013" indent="-227013">
              <a:buClr>
                <a:srgbClr val="98002E"/>
              </a:buClr>
              <a:tabLst/>
              <a:defRPr/>
            </a:lvl1pPr>
            <a:lvl2pPr>
              <a:buClr>
                <a:srgbClr val="98002E"/>
              </a:buClr>
              <a:defRPr/>
            </a:lvl2pPr>
            <a:lvl3pPr marL="1081088" indent="-174625">
              <a:buClr>
                <a:srgbClr val="98002E"/>
              </a:buClr>
              <a:tabLst/>
              <a:defRPr/>
            </a:lvl3pPr>
            <a:lvl4pPr>
              <a:buClr>
                <a:srgbClr val="98002E"/>
              </a:buClr>
              <a:defRPr/>
            </a:lvl4pPr>
            <a:lvl5pPr>
              <a:buClr>
                <a:srgbClr val="98002E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00740"/>
            <a:ext cx="2133600" cy="365125"/>
          </a:xfrm>
        </p:spPr>
        <p:txBody>
          <a:bodyPr/>
          <a:lstStyle/>
          <a:p>
            <a:fld id="{7B3E0BDE-B8DC-4BD2-BE34-DF3C3F73D3F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-381000" y="809509"/>
            <a:ext cx="982980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5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6698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6166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7013" indent="-227013">
              <a:buClr>
                <a:srgbClr val="46166B"/>
              </a:buClr>
              <a:tabLst/>
              <a:defRPr/>
            </a:lvl1pPr>
            <a:lvl2pPr>
              <a:buClr>
                <a:srgbClr val="46166B"/>
              </a:buClr>
              <a:defRPr/>
            </a:lvl2pPr>
            <a:lvl3pPr marL="1081088" indent="-174625">
              <a:buClr>
                <a:srgbClr val="46166B"/>
              </a:buClr>
              <a:tabLst/>
              <a:defRPr/>
            </a:lvl3pPr>
            <a:lvl4pPr>
              <a:buClr>
                <a:srgbClr val="46166B"/>
              </a:buClr>
              <a:defRPr/>
            </a:lvl4pPr>
            <a:lvl5pPr>
              <a:buClr>
                <a:srgbClr val="46166B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00740"/>
            <a:ext cx="2133600" cy="365125"/>
          </a:xfrm>
        </p:spPr>
        <p:txBody>
          <a:bodyPr/>
          <a:lstStyle/>
          <a:p>
            <a:fld id="{7B3E0BDE-B8DC-4BD2-BE34-DF3C3F73D3F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-381000" y="809509"/>
            <a:ext cx="982980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5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8157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8CCD-EF73-4FFF-B078-F65A437045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9637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20762"/>
            <a:ext cx="8229600" cy="50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6444" y="6398442"/>
            <a:ext cx="2133600" cy="441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E0BDE-B8DC-4BD2-BE34-DF3C3F73D3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295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0549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549E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549E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549E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58CCD-EF73-4FFF-B078-F65A437045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411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4038601"/>
            <a:ext cx="77724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Innovations in Personal</a:t>
            </a:r>
            <a:br>
              <a:rPr lang="en-US" dirty="0" smtClean="0"/>
            </a:br>
            <a:r>
              <a:rPr lang="en-US" dirty="0" smtClean="0"/>
              <a:t>Lines Ratemaking</a:t>
            </a:r>
            <a:br>
              <a:rPr lang="en-US" dirty="0" smtClean="0"/>
            </a:br>
            <a:r>
              <a:rPr lang="en-US" sz="2800" dirty="0" smtClean="0"/>
              <a:t>Rich Yocius</a:t>
            </a:r>
            <a:br>
              <a:rPr lang="en-US" sz="2800" dirty="0" smtClean="0"/>
            </a:br>
            <a:r>
              <a:rPr lang="en-US" sz="2800" dirty="0" smtClean="0"/>
              <a:t>VP Actuarial Services &amp; Chief Actuary, AAIS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200" dirty="0" smtClean="0"/>
              <a:t>Midwestern Actuarial Forum</a:t>
            </a:r>
            <a:br>
              <a:rPr lang="en-US" sz="2200" dirty="0" smtClean="0"/>
            </a:br>
            <a:r>
              <a:rPr lang="en-US" sz="2200" dirty="0" smtClean="0"/>
              <a:t>September 26, 2014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189709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So, what changed?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More, better data</a:t>
            </a:r>
          </a:p>
          <a:p>
            <a:r>
              <a:rPr lang="en-US" dirty="0" smtClean="0"/>
              <a:t>Improved computing capabilities</a:t>
            </a:r>
          </a:p>
          <a:p>
            <a:r>
              <a:rPr lang="en-US" dirty="0" smtClean="0"/>
              <a:t>Application of advanced statistical techniques to insurance</a:t>
            </a:r>
          </a:p>
          <a:p>
            <a:r>
              <a:rPr lang="en-US" dirty="0" smtClean="0"/>
              <a:t>Advertising arms race</a:t>
            </a:r>
          </a:p>
          <a:p>
            <a:r>
              <a:rPr lang="en-US" dirty="0" smtClean="0"/>
              <a:t>Quote aggregators</a:t>
            </a:r>
          </a:p>
          <a:p>
            <a:r>
              <a:rPr lang="en-US" dirty="0" smtClean="0"/>
              <a:t>Comparative raters</a:t>
            </a:r>
          </a:p>
          <a:p>
            <a:r>
              <a:rPr lang="en-US" dirty="0" smtClean="0"/>
              <a:t>Ease of comparison shopping</a:t>
            </a:r>
          </a:p>
          <a:p>
            <a:r>
              <a:rPr lang="en-US" dirty="0" smtClean="0"/>
              <a:t>Commoditization of auto and homeowners insurance – price becoming more critical to shoppers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0BDE-B8DC-4BD2-BE34-DF3C3F73D3F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905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Recent Innovations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Usage-based insurance/telematics</a:t>
            </a:r>
          </a:p>
          <a:p>
            <a:r>
              <a:rPr lang="en-US" dirty="0"/>
              <a:t>By-peril rating for homeowners</a:t>
            </a:r>
          </a:p>
          <a:p>
            <a:r>
              <a:rPr lang="en-US" dirty="0" smtClean="0"/>
              <a:t>Price optimization</a:t>
            </a:r>
          </a:p>
          <a:p>
            <a:r>
              <a:rPr lang="en-US" dirty="0" smtClean="0"/>
              <a:t>Roof type rating</a:t>
            </a:r>
          </a:p>
          <a:p>
            <a:r>
              <a:rPr lang="en-US" dirty="0" smtClean="0"/>
              <a:t>Cross-product rating variables (e.g. using auto characteristics for rating homeowners)</a:t>
            </a:r>
          </a:p>
          <a:p>
            <a:r>
              <a:rPr lang="en-US" dirty="0" smtClean="0"/>
              <a:t>“Green” discounts</a:t>
            </a:r>
          </a:p>
          <a:p>
            <a:pPr lvl="1"/>
            <a:r>
              <a:rPr lang="en-US" dirty="0" smtClean="0"/>
              <a:t>Paperless</a:t>
            </a:r>
          </a:p>
          <a:p>
            <a:pPr lvl="1"/>
            <a:r>
              <a:rPr lang="en-US" dirty="0" smtClean="0"/>
              <a:t>Hybrid/electric</a:t>
            </a:r>
          </a:p>
          <a:p>
            <a:r>
              <a:rPr lang="en-US" dirty="0" smtClean="0"/>
              <a:t>Early shopper/advance purchase discounts</a:t>
            </a:r>
          </a:p>
          <a:p>
            <a:r>
              <a:rPr lang="en-US" dirty="0" smtClean="0"/>
              <a:t>Paid-in-full discounts</a:t>
            </a:r>
          </a:p>
          <a:p>
            <a:r>
              <a:rPr lang="en-US" dirty="0" smtClean="0"/>
              <a:t>Occupation rating</a:t>
            </a:r>
          </a:p>
          <a:p>
            <a:r>
              <a:rPr lang="en-US" dirty="0" smtClean="0"/>
              <a:t>Affinity discounts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0BDE-B8DC-4BD2-BE34-DF3C3F73D3F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666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Recent Innovations – Some behavioral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Usage-based insurance/telematics</a:t>
            </a:r>
          </a:p>
          <a:p>
            <a:r>
              <a:rPr lang="en-US" dirty="0"/>
              <a:t>By-peril rating for homeowners</a:t>
            </a:r>
          </a:p>
          <a:p>
            <a:r>
              <a:rPr lang="en-US" dirty="0" smtClean="0"/>
              <a:t>Price optimization</a:t>
            </a:r>
          </a:p>
          <a:p>
            <a:r>
              <a:rPr lang="en-US" dirty="0" smtClean="0"/>
              <a:t>Roof type rating</a:t>
            </a:r>
          </a:p>
          <a:p>
            <a:r>
              <a:rPr lang="en-US" dirty="0" smtClean="0"/>
              <a:t>Cross-product rating variables (e.g. using auto characteristics for rating homeowners)</a:t>
            </a:r>
          </a:p>
          <a:p>
            <a:r>
              <a:rPr lang="en-US" dirty="0" smtClean="0"/>
              <a:t>“Green” discounts</a:t>
            </a:r>
          </a:p>
          <a:p>
            <a:pPr lvl="1"/>
            <a:r>
              <a:rPr lang="en-US" dirty="0" smtClean="0"/>
              <a:t>Paperless</a:t>
            </a:r>
          </a:p>
          <a:p>
            <a:pPr lvl="1"/>
            <a:r>
              <a:rPr lang="en-US" dirty="0" smtClean="0"/>
              <a:t>Hybrid/electric</a:t>
            </a:r>
          </a:p>
          <a:p>
            <a:r>
              <a:rPr lang="en-US" dirty="0" smtClean="0"/>
              <a:t>Early shopper/advance </a:t>
            </a:r>
            <a:r>
              <a:rPr lang="en-US" dirty="0"/>
              <a:t>p</a:t>
            </a:r>
            <a:r>
              <a:rPr lang="en-US" dirty="0" smtClean="0"/>
              <a:t>urchase discounts</a:t>
            </a:r>
          </a:p>
          <a:p>
            <a:r>
              <a:rPr lang="en-US" dirty="0" smtClean="0"/>
              <a:t>Paid-in-full discounts</a:t>
            </a:r>
          </a:p>
          <a:p>
            <a:r>
              <a:rPr lang="en-US" dirty="0" smtClean="0"/>
              <a:t>Occupation rating</a:t>
            </a:r>
          </a:p>
          <a:p>
            <a:r>
              <a:rPr lang="en-US" dirty="0" smtClean="0"/>
              <a:t>Affinity discounts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0BDE-B8DC-4BD2-BE34-DF3C3F73D3F4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715000" y="4876800"/>
            <a:ext cx="1066800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276600" y="5181600"/>
            <a:ext cx="1066800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514600" y="4191000"/>
            <a:ext cx="1066800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724400" y="1905000"/>
            <a:ext cx="1066800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157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By Peril Homeowners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Enables varying rating classifications and factors by covered peril (e.g. roof type for wind/hail perils)</a:t>
            </a:r>
          </a:p>
          <a:p>
            <a:r>
              <a:rPr lang="en-US" dirty="0" smtClean="0"/>
              <a:t>Requires loss detail by cause of loss</a:t>
            </a:r>
          </a:p>
          <a:p>
            <a:r>
              <a:rPr lang="en-US" dirty="0" smtClean="0"/>
              <a:t>How many perils to rate separately?</a:t>
            </a:r>
          </a:p>
          <a:p>
            <a:r>
              <a:rPr lang="en-US" dirty="0" smtClean="0"/>
              <a:t>Which rating factors should apply to which perils?</a:t>
            </a:r>
          </a:p>
          <a:p>
            <a:r>
              <a:rPr lang="en-US" dirty="0" smtClean="0"/>
              <a:t>How should the rating factors vary by peril?</a:t>
            </a:r>
          </a:p>
          <a:p>
            <a:r>
              <a:rPr lang="en-US" dirty="0" smtClean="0"/>
              <a:t>Post-implementation data needs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0BDE-B8DC-4BD2-BE34-DF3C3F73D3F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31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 Telematics/Usage Based 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 technologies used by carriers</a:t>
            </a:r>
          </a:p>
          <a:p>
            <a:r>
              <a:rPr lang="en-US" dirty="0" smtClean="0"/>
              <a:t>Fulfillment and communication issues</a:t>
            </a:r>
          </a:p>
          <a:p>
            <a:r>
              <a:rPr lang="en-US" dirty="0" smtClean="0"/>
              <a:t>Varying data elements used to produce score</a:t>
            </a:r>
          </a:p>
          <a:p>
            <a:r>
              <a:rPr lang="en-US" dirty="0" smtClean="0"/>
              <a:t>Discounts only vs. discounts &amp; surcharges</a:t>
            </a:r>
          </a:p>
          <a:p>
            <a:r>
              <a:rPr lang="en-US" dirty="0" smtClean="0"/>
              <a:t>Frequency of score updates</a:t>
            </a:r>
          </a:p>
          <a:p>
            <a:r>
              <a:rPr lang="en-US" dirty="0" smtClean="0"/>
              <a:t>Post-implementation data needs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0BDE-B8DC-4BD2-BE34-DF3C3F73D3F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696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Changing paradigms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07777372"/>
              </p:ext>
            </p:extLst>
          </p:nvPr>
        </p:nvGraphicFramePr>
        <p:xfrm>
          <a:off x="451513" y="1543334"/>
          <a:ext cx="8229600" cy="182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0BDE-B8DC-4BD2-BE34-DF3C3F73D3F4}" type="slidenum">
              <a:rPr lang="en-US" sz="3200" smtClean="0"/>
              <a:pPr/>
              <a:t>15</a:t>
            </a:fld>
            <a:endParaRPr lang="en-US" sz="320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36627299"/>
              </p:ext>
            </p:extLst>
          </p:nvPr>
        </p:nvGraphicFramePr>
        <p:xfrm>
          <a:off x="443552" y="3262952"/>
          <a:ext cx="8229600" cy="182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46560157"/>
              </p:ext>
            </p:extLst>
          </p:nvPr>
        </p:nvGraphicFramePr>
        <p:xfrm>
          <a:off x="443553" y="4984847"/>
          <a:ext cx="8229600" cy="182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xmlns="" val="348029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Changing paradigms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63482654"/>
              </p:ext>
            </p:extLst>
          </p:nvPr>
        </p:nvGraphicFramePr>
        <p:xfrm>
          <a:off x="451513" y="1543334"/>
          <a:ext cx="8229600" cy="182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0BDE-B8DC-4BD2-BE34-DF3C3F73D3F4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14608513"/>
              </p:ext>
            </p:extLst>
          </p:nvPr>
        </p:nvGraphicFramePr>
        <p:xfrm>
          <a:off x="443552" y="3262952"/>
          <a:ext cx="8229600" cy="182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10717474"/>
              </p:ext>
            </p:extLst>
          </p:nvPr>
        </p:nvGraphicFramePr>
        <p:xfrm>
          <a:off x="443553" y="4984847"/>
          <a:ext cx="8229600" cy="182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xmlns="" val="253184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Untapped Opportunities?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Autonomous </a:t>
            </a:r>
            <a:r>
              <a:rPr lang="en-US" dirty="0"/>
              <a:t>Vehicles – </a:t>
            </a:r>
            <a:r>
              <a:rPr lang="en-US" dirty="0" smtClean="0"/>
              <a:t>Google self-driving cars</a:t>
            </a:r>
          </a:p>
          <a:p>
            <a:r>
              <a:rPr lang="en-US" dirty="0" smtClean="0"/>
              <a:t>Self-parking cars/park assist</a:t>
            </a:r>
          </a:p>
          <a:p>
            <a:r>
              <a:rPr lang="en-US" dirty="0" smtClean="0"/>
              <a:t>Improved vehicle safety and crash avoidance technologies</a:t>
            </a:r>
          </a:p>
          <a:p>
            <a:r>
              <a:rPr lang="en-US" dirty="0" smtClean="0"/>
              <a:t>Improved occupant protection technologies</a:t>
            </a:r>
          </a:p>
          <a:p>
            <a:r>
              <a:rPr lang="en-US" dirty="0" smtClean="0"/>
              <a:t>Text/cell blocking apps</a:t>
            </a:r>
          </a:p>
          <a:p>
            <a:r>
              <a:rPr lang="en-US" dirty="0" smtClean="0"/>
              <a:t>Transportation Network Companies – </a:t>
            </a:r>
            <a:r>
              <a:rPr lang="en-US" dirty="0" err="1"/>
              <a:t>Uber</a:t>
            </a:r>
            <a:r>
              <a:rPr lang="en-US" dirty="0"/>
              <a:t>/</a:t>
            </a:r>
            <a:r>
              <a:rPr lang="en-US" dirty="0" err="1"/>
              <a:t>Lyft</a:t>
            </a:r>
            <a:endParaRPr lang="en-US" dirty="0" smtClean="0"/>
          </a:p>
          <a:p>
            <a:r>
              <a:rPr lang="en-US" dirty="0" err="1" smtClean="0"/>
              <a:t>Carsharing</a:t>
            </a:r>
            <a:r>
              <a:rPr lang="en-US" dirty="0" smtClean="0"/>
              <a:t> services – </a:t>
            </a:r>
            <a:r>
              <a:rPr lang="en-US" dirty="0" err="1" smtClean="0"/>
              <a:t>Zipcar</a:t>
            </a:r>
            <a:r>
              <a:rPr lang="en-US" dirty="0" smtClean="0"/>
              <a:t>/car2go</a:t>
            </a:r>
          </a:p>
          <a:p>
            <a:r>
              <a:rPr lang="en-US" dirty="0" smtClean="0"/>
              <a:t>By Peril rating for other lines</a:t>
            </a:r>
          </a:p>
          <a:p>
            <a:r>
              <a:rPr lang="en-US" dirty="0" err="1" smtClean="0"/>
              <a:t>Smarthome</a:t>
            </a:r>
            <a:r>
              <a:rPr lang="en-US" dirty="0" smtClean="0"/>
              <a:t> technologies</a:t>
            </a:r>
          </a:p>
          <a:p>
            <a:r>
              <a:rPr lang="en-US" dirty="0" smtClean="0"/>
              <a:t>Senior “brain training” software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0BDE-B8DC-4BD2-BE34-DF3C3F73D3F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613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Objections to New Rating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Lack of cause </a:t>
            </a:r>
            <a:r>
              <a:rPr lang="en-US" dirty="0" smtClean="0">
                <a:sym typeface="Wingdings" panose="05000000000000000000" pitchFamily="2" charset="2"/>
              </a:rPr>
              <a:t> effect relationship</a:t>
            </a:r>
          </a:p>
          <a:p>
            <a:r>
              <a:rPr lang="en-US" dirty="0"/>
              <a:t>Social </a:t>
            </a:r>
            <a:r>
              <a:rPr lang="en-US" dirty="0" smtClean="0"/>
              <a:t>or market acceptability</a:t>
            </a:r>
            <a:endParaRPr lang="en-US" dirty="0"/>
          </a:p>
          <a:p>
            <a:r>
              <a:rPr lang="en-US" dirty="0"/>
              <a:t>Perceived </a:t>
            </a:r>
            <a:r>
              <a:rPr lang="en-US" dirty="0" smtClean="0"/>
              <a:t>fairness</a:t>
            </a:r>
            <a:endParaRPr lang="en-US" dirty="0"/>
          </a:p>
          <a:p>
            <a:r>
              <a:rPr lang="en-US" dirty="0"/>
              <a:t>Disparate impact</a:t>
            </a:r>
          </a:p>
          <a:p>
            <a:r>
              <a:rPr lang="en-US" dirty="0" smtClean="0"/>
              <a:t>Verifiability</a:t>
            </a:r>
          </a:p>
          <a:p>
            <a:r>
              <a:rPr lang="en-US" dirty="0" smtClean="0"/>
              <a:t>“That’s the way we’ve always done it.”</a:t>
            </a:r>
          </a:p>
          <a:p>
            <a:r>
              <a:rPr lang="en-US" dirty="0" smtClean="0"/>
              <a:t>Difficult to explain to sales force/customers</a:t>
            </a:r>
            <a:endParaRPr lang="en-US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0BDE-B8DC-4BD2-BE34-DF3C3F73D3F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093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Actuaries’ Role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2133600" cy="365125"/>
          </a:xfrm>
        </p:spPr>
        <p:txBody>
          <a:bodyPr/>
          <a:lstStyle/>
          <a:p>
            <a:fld id="{7B3E0BDE-B8DC-4BD2-BE34-DF3C3F73D3F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6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story…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388" y="2743200"/>
            <a:ext cx="3092212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2743200"/>
            <a:ext cx="287274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238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Sources of Rating Plan Refinement Ideas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mining and exploration, including text mining</a:t>
            </a:r>
          </a:p>
          <a:p>
            <a:r>
              <a:rPr lang="en-US" dirty="0" smtClean="0"/>
              <a:t>External data</a:t>
            </a:r>
          </a:p>
          <a:p>
            <a:r>
              <a:rPr lang="en-US" dirty="0" smtClean="0"/>
              <a:t>Marketing strategies</a:t>
            </a:r>
          </a:p>
          <a:p>
            <a:r>
              <a:rPr lang="en-US" dirty="0" smtClean="0"/>
              <a:t>Sales force</a:t>
            </a:r>
          </a:p>
          <a:p>
            <a:r>
              <a:rPr lang="en-US" dirty="0" smtClean="0"/>
              <a:t>Customers – especially complaints</a:t>
            </a:r>
          </a:p>
          <a:p>
            <a:r>
              <a:rPr lang="en-US" dirty="0" smtClean="0"/>
              <a:t>Competitors</a:t>
            </a:r>
          </a:p>
          <a:p>
            <a:r>
              <a:rPr lang="en-US" dirty="0" smtClean="0"/>
              <a:t>Cultural/Social trends</a:t>
            </a:r>
          </a:p>
          <a:p>
            <a:r>
              <a:rPr lang="en-US" dirty="0" smtClean="0"/>
              <a:t>Technology trends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498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Young Person’s Perspective…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400" dirty="0" smtClean="0"/>
              <a:t>“What is your company going to sell once cars stop getting into accidents?”</a:t>
            </a:r>
          </a:p>
          <a:p>
            <a:pPr marL="0" indent="0" algn="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0BDE-B8DC-4BD2-BE34-DF3C3F73D3F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540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your company/client ready for this?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Quantity and quality of available data</a:t>
            </a:r>
          </a:p>
          <a:p>
            <a:r>
              <a:rPr lang="en-US" dirty="0" smtClean="0"/>
              <a:t>Willingness to accept and/or address policyholder impacts</a:t>
            </a:r>
          </a:p>
          <a:p>
            <a:r>
              <a:rPr lang="en-US" dirty="0" smtClean="0"/>
              <a:t>Investment in the discovery process</a:t>
            </a:r>
          </a:p>
          <a:p>
            <a:r>
              <a:rPr lang="en-US" dirty="0" smtClean="0"/>
              <a:t>Investment in implementation</a:t>
            </a:r>
          </a:p>
          <a:p>
            <a:r>
              <a:rPr lang="en-US" dirty="0" smtClean="0"/>
              <a:t>Appetite for change</a:t>
            </a:r>
          </a:p>
          <a:p>
            <a:r>
              <a:rPr lang="en-US" dirty="0" smtClean="0"/>
              <a:t>Market leader or follower?</a:t>
            </a:r>
          </a:p>
          <a:p>
            <a:r>
              <a:rPr lang="en-US" dirty="0" smtClean="0"/>
              <a:t>Willingness to be in the limelight, possibly negatively</a:t>
            </a:r>
          </a:p>
          <a:p>
            <a:r>
              <a:rPr lang="en-US" dirty="0" smtClean="0"/>
              <a:t>Willingness to be wrong – exit strategy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56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Implementation Issues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Collected but previously unused data</a:t>
            </a:r>
          </a:p>
          <a:p>
            <a:pPr lvl="1"/>
            <a:r>
              <a:rPr lang="en-US" dirty="0" smtClean="0"/>
              <a:t>Assess validity</a:t>
            </a:r>
          </a:p>
          <a:p>
            <a:pPr lvl="1"/>
            <a:r>
              <a:rPr lang="en-US" dirty="0" smtClean="0"/>
              <a:t>Utilize external sources</a:t>
            </a:r>
          </a:p>
          <a:p>
            <a:r>
              <a:rPr lang="en-US" dirty="0" smtClean="0"/>
              <a:t>Non-collected data</a:t>
            </a:r>
          </a:p>
          <a:p>
            <a:pPr lvl="1"/>
            <a:r>
              <a:rPr lang="en-US" dirty="0" smtClean="0"/>
              <a:t>Proactive – contact customers for necessary information</a:t>
            </a:r>
          </a:p>
          <a:p>
            <a:pPr lvl="1"/>
            <a:r>
              <a:rPr lang="en-US" dirty="0" smtClean="0"/>
              <a:t>Reactive – inform customers of discount and rely on them to contact you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103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Implementation Issues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Overlap/interdependence with existing rating plans</a:t>
            </a:r>
          </a:p>
          <a:p>
            <a:r>
              <a:rPr lang="en-US" dirty="0"/>
              <a:t>Managing Rate Impacts</a:t>
            </a:r>
          </a:p>
          <a:p>
            <a:pPr lvl="1"/>
            <a:r>
              <a:rPr lang="en-US" dirty="0"/>
              <a:t>Selection of rating factors</a:t>
            </a:r>
          </a:p>
          <a:p>
            <a:pPr lvl="1"/>
            <a:r>
              <a:rPr lang="en-US" dirty="0"/>
              <a:t>Rate transition/capping</a:t>
            </a:r>
          </a:p>
          <a:p>
            <a:pPr lvl="1"/>
            <a:r>
              <a:rPr lang="en-US" dirty="0"/>
              <a:t>Use of multiple companies (</a:t>
            </a:r>
            <a:r>
              <a:rPr lang="en-US" dirty="0" smtClean="0"/>
              <a:t>open/closed strategy)</a:t>
            </a:r>
            <a:endParaRPr lang="en-US" dirty="0"/>
          </a:p>
          <a:p>
            <a:r>
              <a:rPr lang="en-US" dirty="0" smtClean="0"/>
              <a:t>Is past performance indicative of future results?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516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Consider the three-point shot…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2600"/>
            <a:ext cx="3962400" cy="4373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0BDE-B8DC-4BD2-BE34-DF3C3F73D3F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706471" y="1775588"/>
            <a:ext cx="39624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7013" indent="-227013" algn="l" defTabSz="914400" rtl="0" eaLnBrk="1" latinLnBrk="0" hangingPunct="1">
              <a:spcBef>
                <a:spcPct val="20000"/>
              </a:spcBef>
              <a:buClr>
                <a:srgbClr val="00549E"/>
              </a:buClr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549E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1088" indent="-174625" algn="l" defTabSz="914400" rtl="0" eaLnBrk="1" latinLnBrk="0" hangingPunct="1">
              <a:spcBef>
                <a:spcPct val="20000"/>
              </a:spcBef>
              <a:buClr>
                <a:srgbClr val="00549E"/>
              </a:buClr>
              <a:buFont typeface="Arial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549E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549E"/>
              </a:buClr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1702878"/>
            <a:ext cx="5391150" cy="506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606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Consider the three-point shot…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2600"/>
            <a:ext cx="3962400" cy="4373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0BDE-B8DC-4BD2-BE34-DF3C3F73D3F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706471" y="1775588"/>
            <a:ext cx="39624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7013" indent="-227013" algn="l" defTabSz="914400" rtl="0" eaLnBrk="1" latinLnBrk="0" hangingPunct="1">
              <a:spcBef>
                <a:spcPct val="20000"/>
              </a:spcBef>
              <a:buClr>
                <a:srgbClr val="00549E"/>
              </a:buClr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549E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1088" indent="-174625" algn="l" defTabSz="914400" rtl="0" eaLnBrk="1" latinLnBrk="0" hangingPunct="1">
              <a:spcBef>
                <a:spcPct val="20000"/>
              </a:spcBef>
              <a:buClr>
                <a:srgbClr val="00549E"/>
              </a:buClr>
              <a:buFont typeface="Arial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549E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549E"/>
              </a:buClr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1695734"/>
            <a:ext cx="5392700" cy="507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53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Consider the three-point shot…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2600"/>
            <a:ext cx="3962400" cy="4373563"/>
          </a:xfrm>
        </p:spPr>
        <p:txBody>
          <a:bodyPr/>
          <a:lstStyle/>
          <a:p>
            <a:r>
              <a:rPr lang="en-US" dirty="0" smtClean="0"/>
              <a:t>Will consumers change their behavior with the introduction of an incentive to do so (lower rates)?</a:t>
            </a:r>
          </a:p>
          <a:p>
            <a:r>
              <a:rPr lang="en-US" dirty="0" smtClean="0"/>
              <a:t>Will that change how the segment will perform going forward?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0BDE-B8DC-4BD2-BE34-DF3C3F73D3F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706471" y="1775588"/>
            <a:ext cx="39624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7013" indent="-227013" algn="l" defTabSz="914400" rtl="0" eaLnBrk="1" latinLnBrk="0" hangingPunct="1">
              <a:spcBef>
                <a:spcPct val="20000"/>
              </a:spcBef>
              <a:buClr>
                <a:srgbClr val="00549E"/>
              </a:buClr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549E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1088" indent="-174625" algn="l" defTabSz="914400" rtl="0" eaLnBrk="1" latinLnBrk="0" hangingPunct="1">
              <a:spcBef>
                <a:spcPct val="20000"/>
              </a:spcBef>
              <a:buClr>
                <a:srgbClr val="00549E"/>
              </a:buClr>
              <a:buFont typeface="Arial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549E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549E"/>
              </a:buClr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0075" y="1695734"/>
            <a:ext cx="3545546" cy="333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618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 Ratemaking Principles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1058005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0BDE-B8DC-4BD2-BE34-DF3C3F73D3F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981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ASOP 12 – Risk Classification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81869866"/>
              </p:ext>
            </p:extLst>
          </p:nvPr>
        </p:nvGraphicFramePr>
        <p:xfrm>
          <a:off x="457200" y="1752600"/>
          <a:ext cx="3886200" cy="325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Considerations in</a:t>
                      </a:r>
                    </a:p>
                    <a:p>
                      <a:r>
                        <a:rPr lang="en-US" dirty="0" smtClean="0"/>
                        <a:t>Selection of Risk Characteristics</a:t>
                      </a:r>
                      <a:endParaRPr lang="en-US" dirty="0"/>
                    </a:p>
                  </a:txBody>
                  <a:tcPr anchor="ctr"/>
                </a:tc>
              </a:tr>
              <a:tr h="391160">
                <a:tc>
                  <a:txBody>
                    <a:bodyPr/>
                    <a:lstStyle/>
                    <a:p>
                      <a:r>
                        <a:rPr lang="en-US" dirty="0" smtClean="0"/>
                        <a:t>Relationship to Outcomes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Causality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Objectivity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Practicality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Applicable Law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Industry Practices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Business Practices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0BDE-B8DC-4BD2-BE34-DF3C3F73D3F4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73896598"/>
              </p:ext>
            </p:extLst>
          </p:nvPr>
        </p:nvGraphicFramePr>
        <p:xfrm>
          <a:off x="4800600" y="1752600"/>
          <a:ext cx="3886200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Considerations in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Establishing Risk Classes</a:t>
                      </a:r>
                    </a:p>
                  </a:txBody>
                  <a:tcPr anchor="ctr"/>
                </a:tc>
              </a:tr>
              <a:tr h="391160">
                <a:tc>
                  <a:txBody>
                    <a:bodyPr/>
                    <a:lstStyle/>
                    <a:p>
                      <a:r>
                        <a:rPr lang="en-US" dirty="0" smtClean="0"/>
                        <a:t>Intended Use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Actuarial Considerations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Adverse Selection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Credibility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Practicality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Other Considerations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Applicable law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Industry practices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Business practices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Reasonableness of results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1798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Discussion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Historical perspective on rating plan innovation</a:t>
            </a:r>
          </a:p>
          <a:p>
            <a:r>
              <a:rPr lang="en-US" dirty="0" smtClean="0"/>
              <a:t>Examples of notable changes in the past</a:t>
            </a:r>
          </a:p>
          <a:p>
            <a:r>
              <a:rPr lang="en-US" dirty="0" smtClean="0"/>
              <a:t>Recent trends</a:t>
            </a:r>
          </a:p>
          <a:p>
            <a:r>
              <a:rPr lang="en-US" dirty="0" smtClean="0"/>
              <a:t>Role of actuaries in driving, evaluating, and supporting rate refinement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682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Relationship to Outcomes – ASOP 12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276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300" b="1" dirty="0" smtClean="0"/>
              <a:t>“A relationship </a:t>
            </a:r>
            <a:r>
              <a:rPr lang="en-US" sz="8300" b="1" dirty="0"/>
              <a:t>between a risk characteristic and an expected outcome, such as </a:t>
            </a:r>
            <a:r>
              <a:rPr lang="en-US" sz="8300" b="1" dirty="0" smtClean="0"/>
              <a:t>cost, is </a:t>
            </a:r>
            <a:r>
              <a:rPr lang="en-US" sz="8300" b="1" dirty="0"/>
              <a:t>demonstrated if it can be shown </a:t>
            </a:r>
            <a:r>
              <a:rPr lang="en-US" sz="8300" b="1" dirty="0" smtClean="0"/>
              <a:t>that the variation in actual or reasonably anticipated experience correlates to the risk characteristic. In demonstrating a relationship, the actuary may use relevant information from any reliable source, including statistical or other mathematical analysis of available data. The actuary may also use clinical experience and expert opinion.</a:t>
            </a:r>
          </a:p>
          <a:p>
            <a:pPr marL="0" indent="0">
              <a:buNone/>
            </a:pPr>
            <a:endParaRPr lang="en-US" sz="8300" b="1" dirty="0"/>
          </a:p>
          <a:p>
            <a:pPr marL="0" indent="0">
              <a:buNone/>
            </a:pPr>
            <a:r>
              <a:rPr lang="en-US" sz="8300" b="1" dirty="0" smtClean="0"/>
              <a:t>“Rates within a risk </a:t>
            </a:r>
            <a:r>
              <a:rPr lang="en-US" sz="8300" b="1" dirty="0"/>
              <a:t>classification system would be considered equitable </a:t>
            </a:r>
            <a:r>
              <a:rPr lang="en-US" sz="8300" b="1" dirty="0" smtClean="0"/>
              <a:t>if differences </a:t>
            </a:r>
            <a:r>
              <a:rPr lang="en-US" sz="8300" b="1" dirty="0"/>
              <a:t>in rates reflect material differences in </a:t>
            </a:r>
            <a:r>
              <a:rPr lang="en-US" sz="8300" b="1" u="sng" dirty="0"/>
              <a:t>expected cost</a:t>
            </a:r>
            <a:r>
              <a:rPr lang="en-US" sz="8300" b="1" dirty="0"/>
              <a:t> for </a:t>
            </a:r>
            <a:r>
              <a:rPr lang="en-US" sz="8300" b="1" dirty="0" smtClean="0"/>
              <a:t>risk characteristics.” </a:t>
            </a:r>
            <a:r>
              <a:rPr lang="en-US" sz="8000" dirty="0" smtClean="0"/>
              <a:t>(emphasis added)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36287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Causality – An Example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Consider a cohort of auto insurance consumers with the following characteristics: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/>
              <a:t>Good physical condition</a:t>
            </a:r>
          </a:p>
          <a:p>
            <a:r>
              <a:rPr lang="en-US" dirty="0" smtClean="0"/>
              <a:t>Superior eyesight</a:t>
            </a:r>
          </a:p>
          <a:p>
            <a:r>
              <a:rPr lang="en-US" dirty="0" smtClean="0"/>
              <a:t>Excellent reaction times</a:t>
            </a:r>
          </a:p>
          <a:p>
            <a:r>
              <a:rPr lang="en-US" dirty="0" smtClean="0"/>
              <a:t>Extensive driver training</a:t>
            </a:r>
          </a:p>
          <a:p>
            <a:r>
              <a:rPr lang="en-US" dirty="0" smtClean="0"/>
              <a:t>Comfortable with latest auto technologies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How would you expect this group to perform relative to the general driving population?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718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Causality – An Example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Consider a cohort of auto insurance consumers with the following characteristics: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/>
              <a:t>Good physical condition</a:t>
            </a:r>
          </a:p>
          <a:p>
            <a:r>
              <a:rPr lang="en-US" dirty="0" smtClean="0"/>
              <a:t>Superior eyesight</a:t>
            </a:r>
          </a:p>
          <a:p>
            <a:r>
              <a:rPr lang="en-US" dirty="0" smtClean="0"/>
              <a:t>Excellent reaction times</a:t>
            </a:r>
          </a:p>
          <a:p>
            <a:r>
              <a:rPr lang="en-US" dirty="0" smtClean="0"/>
              <a:t>Extensive driver training</a:t>
            </a:r>
          </a:p>
          <a:p>
            <a:r>
              <a:rPr lang="en-US" dirty="0" smtClean="0"/>
              <a:t>Comfortable with latest auto technologies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How would you expect this group to perform relative to the general driving population?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133599"/>
            <a:ext cx="3657600" cy="229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580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Causality – ASOP 12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3124200"/>
            <a:ext cx="8229600" cy="14478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800" b="1" dirty="0" smtClean="0"/>
              <a:t>“</a:t>
            </a:r>
            <a:r>
              <a:rPr lang="en-US" sz="3800" b="1" dirty="0"/>
              <a:t>While the actuary should select risk characteristics that are related </a:t>
            </a:r>
            <a:r>
              <a:rPr lang="en-US" sz="3800" b="1" dirty="0" smtClean="0"/>
              <a:t>to expected </a:t>
            </a:r>
            <a:r>
              <a:rPr lang="en-US" sz="3800" b="1" dirty="0"/>
              <a:t>outcomes, </a:t>
            </a:r>
            <a:r>
              <a:rPr lang="en-US" sz="3800" b="1" u="sng" dirty="0" smtClean="0"/>
              <a:t>it </a:t>
            </a:r>
            <a:r>
              <a:rPr lang="en-US" sz="3800" b="1" u="sng" dirty="0"/>
              <a:t>is not necessary for the actuary to establish a cause </a:t>
            </a:r>
            <a:r>
              <a:rPr lang="en-US" sz="3800" b="1" u="sng" dirty="0" smtClean="0"/>
              <a:t>and effect </a:t>
            </a:r>
            <a:r>
              <a:rPr lang="en-US" sz="3800" b="1" u="sng" dirty="0"/>
              <a:t>relationship </a:t>
            </a:r>
            <a:r>
              <a:rPr lang="en-US" sz="3800" b="1" dirty="0"/>
              <a:t>between the risk characteristic and expected outcome in </a:t>
            </a:r>
            <a:r>
              <a:rPr lang="en-US" sz="3800" b="1" dirty="0" smtClean="0"/>
              <a:t>order to </a:t>
            </a:r>
            <a:r>
              <a:rPr lang="en-US" sz="3800" b="1" dirty="0"/>
              <a:t>use a specific risk </a:t>
            </a:r>
            <a:r>
              <a:rPr lang="en-US" sz="3800" b="1" dirty="0" smtClean="0"/>
              <a:t>characteristic.” </a:t>
            </a:r>
            <a:r>
              <a:rPr lang="en-US" sz="4000" dirty="0"/>
              <a:t>(emphasis added)</a:t>
            </a:r>
          </a:p>
          <a:p>
            <a:pPr marL="0" indent="0">
              <a:buNone/>
            </a:pPr>
            <a:endParaRPr lang="en-US" sz="3800" b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999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Industry Practices – ASOP 12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3124200"/>
            <a:ext cx="8229600" cy="1447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b="1" dirty="0" smtClean="0"/>
              <a:t>“When </a:t>
            </a:r>
            <a:r>
              <a:rPr lang="en-US" sz="3200" b="1" dirty="0"/>
              <a:t>selecting risk characteristics, the actuary </a:t>
            </a:r>
            <a:r>
              <a:rPr lang="en-US" sz="3200" b="1" dirty="0" smtClean="0"/>
              <a:t>should </a:t>
            </a:r>
            <a:r>
              <a:rPr lang="en-US" sz="3200" b="1" u="sng" dirty="0" smtClean="0"/>
              <a:t>consider</a:t>
            </a:r>
            <a:r>
              <a:rPr lang="en-US" sz="3200" b="1" dirty="0" smtClean="0"/>
              <a:t> </a:t>
            </a:r>
            <a:r>
              <a:rPr lang="en-US" sz="3200" b="1" dirty="0"/>
              <a:t>usual and customary risk classification practices for the type of </a:t>
            </a:r>
            <a:r>
              <a:rPr lang="en-US" sz="3200" b="1" dirty="0" smtClean="0"/>
              <a:t>financial or </a:t>
            </a:r>
            <a:r>
              <a:rPr lang="en-US" sz="3200" b="1" dirty="0"/>
              <a:t>personal security system under </a:t>
            </a:r>
            <a:r>
              <a:rPr lang="en-US" sz="3200" b="1" dirty="0" smtClean="0"/>
              <a:t>consideration.” </a:t>
            </a:r>
            <a:r>
              <a:rPr lang="en-US" dirty="0" smtClean="0"/>
              <a:t>(emphasis added)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57199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ASOP 12 – Communications and 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In addition to complying with ASOPs 23 (Data Quality) and 41 (Actuarial Communications), actuary should disclose:</a:t>
            </a:r>
          </a:p>
          <a:p>
            <a:r>
              <a:rPr lang="en-US" dirty="0" smtClean="0"/>
              <a:t>Significant limitations due to compliance with applicable law</a:t>
            </a:r>
          </a:p>
          <a:p>
            <a:r>
              <a:rPr lang="en-US" dirty="0" smtClean="0"/>
              <a:t>Significant departure from industry practices</a:t>
            </a:r>
          </a:p>
          <a:p>
            <a:r>
              <a:rPr lang="en-US" dirty="0" smtClean="0"/>
              <a:t>Significant limitations created by business practices</a:t>
            </a:r>
          </a:p>
          <a:p>
            <a:r>
              <a:rPr lang="en-US" dirty="0" smtClean="0"/>
              <a:t>A determination by the actuary that experience indicates a significant need for change, such as changes in the risk classes or the assigned values</a:t>
            </a:r>
          </a:p>
          <a:p>
            <a:r>
              <a:rPr lang="en-US" dirty="0" smtClean="0"/>
              <a:t>Expected material effects of adverse selection, including any recommendations to mitigate the potential impact</a:t>
            </a:r>
          </a:p>
          <a:p>
            <a:r>
              <a:rPr lang="en-US" dirty="0" smtClean="0"/>
              <a:t>Whether any material assumption or method was prescribed by law*</a:t>
            </a:r>
          </a:p>
          <a:p>
            <a:r>
              <a:rPr lang="en-US" dirty="0" smtClean="0"/>
              <a:t>Reliance on other sources*</a:t>
            </a:r>
          </a:p>
          <a:p>
            <a:r>
              <a:rPr lang="en-US" dirty="0" smtClean="0"/>
              <a:t>Disclosure if the actuary has deviated materially from the guidance of ASOP 12*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*Per guidance in ASOP 41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0BDE-B8DC-4BD2-BE34-DF3C3F73D3F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302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Role for Actuaries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3124200"/>
            <a:ext cx="8229600" cy="1447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800" b="1" dirty="0" smtClean="0"/>
              <a:t>Lead…</a:t>
            </a:r>
          </a:p>
          <a:p>
            <a:pPr marL="0" indent="0">
              <a:buNone/>
            </a:pPr>
            <a:r>
              <a:rPr lang="en-US" sz="3800" b="1" dirty="0"/>
              <a:t>	</a:t>
            </a:r>
            <a:r>
              <a:rPr lang="en-US" sz="3800" b="1" dirty="0" smtClean="0"/>
              <a:t>Follow…</a:t>
            </a:r>
          </a:p>
          <a:p>
            <a:pPr marL="0" indent="0">
              <a:buNone/>
            </a:pPr>
            <a:r>
              <a:rPr lang="en-US" sz="3800" b="1" dirty="0"/>
              <a:t>	</a:t>
            </a:r>
            <a:r>
              <a:rPr lang="en-US" sz="3800" b="1" dirty="0" smtClean="0"/>
              <a:t>	Get out of the way!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643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Role for Actuaries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3124200"/>
            <a:ext cx="8229600" cy="1447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800" b="1" dirty="0" smtClean="0"/>
              <a:t>Lead…</a:t>
            </a:r>
          </a:p>
          <a:p>
            <a:pPr marL="0" indent="0">
              <a:buNone/>
            </a:pPr>
            <a:r>
              <a:rPr lang="en-US" sz="3800" b="1" dirty="0"/>
              <a:t>	</a:t>
            </a:r>
            <a:r>
              <a:rPr lang="en-US" sz="3800" b="1" dirty="0" smtClean="0"/>
              <a:t>Follow…</a:t>
            </a:r>
          </a:p>
          <a:p>
            <a:pPr marL="0" indent="0">
              <a:buNone/>
            </a:pPr>
            <a:r>
              <a:rPr lang="en-US" sz="3800" b="1" dirty="0"/>
              <a:t>	</a:t>
            </a:r>
            <a:r>
              <a:rPr lang="en-US" sz="3800" b="1" dirty="0" smtClean="0"/>
              <a:t>	</a:t>
            </a:r>
            <a:r>
              <a:rPr lang="en-US" sz="3800" b="1" u="sng" dirty="0" smtClean="0">
                <a:solidFill>
                  <a:srgbClr val="FF0000"/>
                </a:solidFill>
              </a:rPr>
              <a:t>Don’t</a:t>
            </a:r>
            <a:r>
              <a:rPr lang="en-US" sz="3800" b="1" dirty="0" smtClean="0">
                <a:solidFill>
                  <a:srgbClr val="FF0000"/>
                </a:solidFill>
              </a:rPr>
              <a:t> </a:t>
            </a:r>
            <a:r>
              <a:rPr lang="en-US" sz="3800" b="1" dirty="0" smtClean="0"/>
              <a:t>get out of the way!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141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company/client </a:t>
            </a:r>
            <a:r>
              <a:rPr lang="en-US" b="1" dirty="0" smtClean="0"/>
              <a:t>goals and objectives</a:t>
            </a:r>
          </a:p>
          <a:p>
            <a:r>
              <a:rPr lang="en-US" b="1" dirty="0" smtClean="0"/>
              <a:t>Mine available data </a:t>
            </a:r>
            <a:r>
              <a:rPr lang="en-US" dirty="0" smtClean="0"/>
              <a:t>to identify opportunities to drive competitive advantage</a:t>
            </a:r>
          </a:p>
          <a:p>
            <a:r>
              <a:rPr lang="en-US" b="1" dirty="0" smtClean="0"/>
              <a:t>Monitor industry trends </a:t>
            </a:r>
            <a:r>
              <a:rPr lang="en-US" dirty="0" smtClean="0"/>
              <a:t>to help protect against adverse selection</a:t>
            </a:r>
          </a:p>
          <a:p>
            <a:r>
              <a:rPr lang="en-US" dirty="0" smtClean="0"/>
              <a:t>Identify </a:t>
            </a:r>
            <a:r>
              <a:rPr lang="en-US" b="1" dirty="0" smtClean="0"/>
              <a:t>measures of success </a:t>
            </a:r>
            <a:r>
              <a:rPr lang="en-US" dirty="0" smtClean="0"/>
              <a:t>and an </a:t>
            </a:r>
            <a:r>
              <a:rPr lang="en-US" b="1" dirty="0" smtClean="0"/>
              <a:t>exit strategy</a:t>
            </a:r>
          </a:p>
          <a:p>
            <a:r>
              <a:rPr lang="en-US" b="1" dirty="0" smtClean="0"/>
              <a:t>Tell the story!  </a:t>
            </a:r>
            <a:r>
              <a:rPr lang="en-US" dirty="0" smtClean="0"/>
              <a:t>-- help your business partners understand the opportunity, value, risk, and dependencies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0BDE-B8DC-4BD2-BE34-DF3C3F73D3F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556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493" y="1828800"/>
            <a:ext cx="8229600" cy="503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Allstate Magazine Ad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1978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0BDE-B8DC-4BD2-BE34-DF3C3F73D3F4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9060" y="1037983"/>
            <a:ext cx="3952875" cy="554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06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Historical Perspective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2133600" cy="365125"/>
          </a:xfrm>
        </p:spPr>
        <p:txBody>
          <a:bodyPr/>
          <a:lstStyle/>
          <a:p>
            <a:fld id="{7B3E0BDE-B8DC-4BD2-BE34-DF3C3F73D3F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579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493" y="1828800"/>
            <a:ext cx="8229600" cy="503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Allstate Magazine Ad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1978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0BDE-B8DC-4BD2-BE34-DF3C3F73D3F4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9060" y="1037983"/>
            <a:ext cx="3952875" cy="55453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599" y="3151288"/>
            <a:ext cx="3910796" cy="313932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“I’m an actuary for Allstate, and not many people know what I do.  My job is to find fair insurance rates for our customers.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“Well, I had the idea of looking at our loss experience for newer homes.  It turned out that newer houses cost us less to insure. So now, our company gives a 10% discount on basic homeowner’s premium for houses five years old or less.”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Straight Arrow Connector 6"/>
          <p:cNvCxnSpPr>
            <a:stCxn id="3" idx="3"/>
          </p:cNvCxnSpPr>
          <p:nvPr/>
        </p:nvCxnSpPr>
        <p:spPr>
          <a:xfrm>
            <a:off x="4139395" y="4720949"/>
            <a:ext cx="449665" cy="3451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1670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Follow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Listen</a:t>
            </a:r>
            <a:r>
              <a:rPr lang="en-US" dirty="0" smtClean="0"/>
              <a:t> – understand what the business partner is proposing and why</a:t>
            </a:r>
          </a:p>
          <a:p>
            <a:r>
              <a:rPr lang="en-US" b="1" dirty="0" smtClean="0"/>
              <a:t>Be open </a:t>
            </a:r>
            <a:r>
              <a:rPr lang="en-US" dirty="0" smtClean="0"/>
              <a:t>to new ideas</a:t>
            </a:r>
          </a:p>
          <a:p>
            <a:r>
              <a:rPr lang="en-US" dirty="0" smtClean="0"/>
              <a:t>Are there </a:t>
            </a:r>
            <a:r>
              <a:rPr lang="en-US" b="1" dirty="0" smtClean="0"/>
              <a:t>other tools </a:t>
            </a:r>
            <a:r>
              <a:rPr lang="en-US" dirty="0" smtClean="0"/>
              <a:t>to achieve the desired outcome?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0BDE-B8DC-4BD2-BE34-DF3C3F73D3F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734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Don’t</a:t>
            </a:r>
            <a:r>
              <a:rPr lang="en-US" dirty="0" smtClean="0"/>
              <a:t> get out of the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 up for the </a:t>
            </a:r>
            <a:r>
              <a:rPr lang="en-US" b="1" dirty="0" smtClean="0"/>
              <a:t>CAS Statement of Principles</a:t>
            </a:r>
            <a:r>
              <a:rPr lang="en-US" dirty="0" smtClean="0"/>
              <a:t> and </a:t>
            </a:r>
            <a:r>
              <a:rPr lang="en-US" b="1" dirty="0" smtClean="0"/>
              <a:t>ASOP 12</a:t>
            </a:r>
          </a:p>
          <a:p>
            <a:r>
              <a:rPr lang="en-US" dirty="0" smtClean="0"/>
              <a:t>Test for </a:t>
            </a:r>
            <a:r>
              <a:rPr lang="en-US" b="1" dirty="0" smtClean="0"/>
              <a:t>reversals</a:t>
            </a:r>
            <a:r>
              <a:rPr lang="en-US" dirty="0" smtClean="0"/>
              <a:t> and counterintuitive results</a:t>
            </a:r>
          </a:p>
          <a:p>
            <a:r>
              <a:rPr lang="en-US" dirty="0" smtClean="0"/>
              <a:t>Explore </a:t>
            </a:r>
            <a:r>
              <a:rPr lang="en-US" b="1" dirty="0" smtClean="0"/>
              <a:t>non-rate opportunities </a:t>
            </a:r>
            <a:r>
              <a:rPr lang="en-US" dirty="0" smtClean="0"/>
              <a:t>to leverage findings or enhance offering</a:t>
            </a:r>
          </a:p>
          <a:p>
            <a:pPr lvl="1"/>
            <a:r>
              <a:rPr lang="en-US" dirty="0" smtClean="0"/>
              <a:t>Marketing strategy</a:t>
            </a:r>
          </a:p>
          <a:p>
            <a:pPr lvl="1"/>
            <a:r>
              <a:rPr lang="en-US" dirty="0" smtClean="0"/>
              <a:t>Underwriting guidelines</a:t>
            </a:r>
          </a:p>
          <a:p>
            <a:pPr lvl="1"/>
            <a:r>
              <a:rPr lang="en-US" dirty="0" smtClean="0"/>
              <a:t>Partnership opportunities</a:t>
            </a:r>
          </a:p>
          <a:p>
            <a:r>
              <a:rPr lang="en-US" b="1" dirty="0" smtClean="0"/>
              <a:t>Manage rate impacts </a:t>
            </a:r>
            <a:r>
              <a:rPr lang="en-US" dirty="0" smtClean="0"/>
              <a:t>arising from introduction of new rating variables</a:t>
            </a:r>
          </a:p>
          <a:p>
            <a:r>
              <a:rPr lang="en-US" b="1" dirty="0" smtClean="0"/>
              <a:t>Work with regulators </a:t>
            </a:r>
            <a:r>
              <a:rPr lang="en-US" dirty="0" smtClean="0"/>
              <a:t>to secure approval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0BDE-B8DC-4BD2-BE34-DF3C3F73D3F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951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Non-Actuary’s Perspective…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400" dirty="0" smtClean="0"/>
              <a:t>“You actuaries think it’s your job to save us from ourselves.”</a:t>
            </a:r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-Anonymous Underwriting SVP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0BDE-B8DC-4BD2-BE34-DF3C3F73D3F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595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876800"/>
            <a:ext cx="426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Rich Yocius, FCAS, MAAA, CPCU</a:t>
            </a:r>
          </a:p>
          <a:p>
            <a:r>
              <a:rPr lang="en-US" dirty="0" smtClean="0"/>
              <a:t>VP and Chief Actuary</a:t>
            </a:r>
          </a:p>
          <a:p>
            <a:r>
              <a:rPr lang="en-US" dirty="0" smtClean="0"/>
              <a:t>American Association of Insurance Services</a:t>
            </a:r>
          </a:p>
          <a:p>
            <a:endParaRPr lang="en-US" dirty="0" smtClean="0"/>
          </a:p>
          <a:p>
            <a:r>
              <a:rPr lang="en-US" dirty="0" smtClean="0"/>
              <a:t>richy@aaisonline.com</a:t>
            </a:r>
          </a:p>
          <a:p>
            <a:r>
              <a:rPr lang="en-US" dirty="0" smtClean="0"/>
              <a:t>630-457-3203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256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 Competitive Market through the 1980s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Very similar </a:t>
            </a:r>
            <a:r>
              <a:rPr lang="en-US" b="1" dirty="0" smtClean="0"/>
              <a:t>classifications</a:t>
            </a:r>
          </a:p>
          <a:p>
            <a:r>
              <a:rPr lang="en-US" dirty="0" smtClean="0"/>
              <a:t>Similar classification </a:t>
            </a:r>
            <a:r>
              <a:rPr lang="en-US" b="1" dirty="0" smtClean="0"/>
              <a:t>assignments</a:t>
            </a:r>
            <a:r>
              <a:rPr lang="en-US" dirty="0" smtClean="0"/>
              <a:t> across companies (e.g. similar age breakouts for auto)</a:t>
            </a:r>
          </a:p>
          <a:p>
            <a:r>
              <a:rPr lang="en-US" dirty="0" smtClean="0"/>
              <a:t>Very similar policy </a:t>
            </a:r>
            <a:r>
              <a:rPr lang="en-US" b="1" dirty="0" smtClean="0"/>
              <a:t>contracts</a:t>
            </a:r>
          </a:p>
          <a:p>
            <a:r>
              <a:rPr lang="en-US" dirty="0" smtClean="0"/>
              <a:t>Similar coverage </a:t>
            </a:r>
            <a:r>
              <a:rPr lang="en-US" b="1" dirty="0" smtClean="0"/>
              <a:t>options</a:t>
            </a:r>
          </a:p>
          <a:p>
            <a:r>
              <a:rPr lang="en-US" dirty="0" smtClean="0"/>
              <a:t>With similar rating plans, rate competition happened by leveraging </a:t>
            </a:r>
            <a:r>
              <a:rPr lang="en-US" b="1" dirty="0" smtClean="0"/>
              <a:t>differences in factors </a:t>
            </a:r>
            <a:r>
              <a:rPr lang="en-US" dirty="0" smtClean="0"/>
              <a:t>or </a:t>
            </a:r>
            <a:r>
              <a:rPr lang="en-US" b="1" dirty="0" smtClean="0"/>
              <a:t>overall rate level</a:t>
            </a:r>
          </a:p>
          <a:p>
            <a:r>
              <a:rPr lang="en-US" dirty="0" smtClean="0"/>
              <a:t>Used </a:t>
            </a:r>
            <a:r>
              <a:rPr lang="en-US" b="1" dirty="0" smtClean="0"/>
              <a:t>marketing and underwriting </a:t>
            </a:r>
            <a:r>
              <a:rPr lang="en-US" dirty="0" smtClean="0"/>
              <a:t>to drive fewer subsidized risks and more subsidizing risks</a:t>
            </a:r>
          </a:p>
          <a:p>
            <a:r>
              <a:rPr lang="en-US" dirty="0" smtClean="0"/>
              <a:t>Develop company </a:t>
            </a:r>
            <a:r>
              <a:rPr lang="en-US" b="1" dirty="0" smtClean="0"/>
              <a:t>niches</a:t>
            </a:r>
            <a:r>
              <a:rPr lang="en-US" dirty="0" smtClean="0"/>
              <a:t> to take advantage of rating plan inefficiencies and expense differences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084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Traditional Rating Variables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0BDE-B8DC-4BD2-BE34-DF3C3F73D3F4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18928514"/>
              </p:ext>
            </p:extLst>
          </p:nvPr>
        </p:nvGraphicFramePr>
        <p:xfrm>
          <a:off x="457200" y="1752600"/>
          <a:ext cx="82296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Homeowners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Private Passenger</a:t>
                      </a:r>
                      <a:r>
                        <a:rPr lang="en-US" baseline="0" dirty="0" smtClean="0"/>
                        <a:t> Auto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Territory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Territory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Fire Protection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Age, Gender,</a:t>
                      </a:r>
                      <a:r>
                        <a:rPr lang="en-US" baseline="0" dirty="0" smtClean="0"/>
                        <a:t> Marital Status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Construction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Usage (annual</a:t>
                      </a:r>
                      <a:r>
                        <a:rPr lang="en-US" baseline="0" dirty="0" smtClean="0"/>
                        <a:t> mileage, pleasure/work)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Protective Device Credits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Driving</a:t>
                      </a:r>
                      <a:r>
                        <a:rPr lang="en-US" baseline="0" dirty="0" smtClean="0"/>
                        <a:t> Record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Age of 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Multi-car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Occupancy (single</a:t>
                      </a:r>
                      <a:r>
                        <a:rPr lang="en-US" baseline="0" dirty="0" smtClean="0"/>
                        <a:t> or multi-family)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Basic</a:t>
                      </a:r>
                      <a:r>
                        <a:rPr lang="en-US" baseline="0" dirty="0" smtClean="0"/>
                        <a:t> Vehicle Characteristics (symbols)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Coverage</a:t>
                      </a:r>
                      <a:r>
                        <a:rPr lang="en-US" baseline="0" dirty="0" smtClean="0"/>
                        <a:t> (AOI, deductible, optional endorsements)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Coverage (limits, deductibles,</a:t>
                      </a:r>
                      <a:r>
                        <a:rPr lang="en-US" baseline="0" dirty="0" smtClean="0"/>
                        <a:t> optional coverages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Multi-Line/Multi-Policy Discounts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8683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Notable Innovations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1939: Allstate introduces auto rating by </a:t>
            </a:r>
            <a:r>
              <a:rPr lang="en-US" b="1" dirty="0" smtClean="0"/>
              <a:t>age, mileage and use</a:t>
            </a:r>
          </a:p>
          <a:p>
            <a:r>
              <a:rPr lang="en-US" dirty="0" smtClean="0"/>
              <a:t>Late-1950s: Companies began introducing rating by </a:t>
            </a:r>
            <a:r>
              <a:rPr lang="en-US" b="1" dirty="0" smtClean="0"/>
              <a:t>driving record</a:t>
            </a:r>
          </a:p>
          <a:p>
            <a:r>
              <a:rPr lang="en-US" dirty="0" smtClean="0"/>
              <a:t>1987: Allstate introduces Allstate Advantage Discount – tiered discount including multi-policy/</a:t>
            </a:r>
            <a:r>
              <a:rPr lang="en-US" b="1" dirty="0" smtClean="0"/>
              <a:t>multi-line</a:t>
            </a:r>
          </a:p>
          <a:p>
            <a:r>
              <a:rPr lang="en-US" dirty="0" smtClean="0"/>
              <a:t>1991: Progressive pilots the use of </a:t>
            </a:r>
            <a:r>
              <a:rPr lang="en-US" b="1" dirty="0" smtClean="0"/>
              <a:t>credit</a:t>
            </a:r>
            <a:r>
              <a:rPr lang="en-US" dirty="0" smtClean="0"/>
              <a:t>/insurance score (full-scale rollout in 1996)</a:t>
            </a:r>
          </a:p>
          <a:p>
            <a:r>
              <a:rPr lang="en-US" dirty="0" smtClean="0"/>
              <a:t>Mid-1990s: Companies begin using </a:t>
            </a:r>
            <a:r>
              <a:rPr lang="en-US" b="1" dirty="0" smtClean="0"/>
              <a:t>cat modelling </a:t>
            </a:r>
            <a:r>
              <a:rPr lang="en-US" dirty="0" smtClean="0"/>
              <a:t>for HO rates in the wake of Hurricane Andrew</a:t>
            </a:r>
          </a:p>
          <a:p>
            <a:r>
              <a:rPr lang="en-US" dirty="0" smtClean="0"/>
              <a:t>2004: Progressive pilots </a:t>
            </a:r>
            <a:r>
              <a:rPr lang="en-US" b="1" dirty="0" smtClean="0"/>
              <a:t>usage-based</a:t>
            </a:r>
            <a:r>
              <a:rPr lang="en-US" dirty="0" smtClean="0"/>
              <a:t> insurance </a:t>
            </a:r>
          </a:p>
          <a:p>
            <a:r>
              <a:rPr lang="en-US" dirty="0" smtClean="0"/>
              <a:t>2005: Allstate introduces “Your Choice Auto” package, including </a:t>
            </a:r>
            <a:r>
              <a:rPr lang="en-US" b="1" dirty="0" smtClean="0"/>
              <a:t>accident forgiveness</a:t>
            </a:r>
            <a:r>
              <a:rPr lang="en-US" dirty="0" smtClean="0"/>
              <a:t>, </a:t>
            </a:r>
            <a:r>
              <a:rPr lang="en-US" b="1" dirty="0" smtClean="0"/>
              <a:t>deductible rewards</a:t>
            </a:r>
            <a:r>
              <a:rPr lang="en-US" dirty="0" smtClean="0"/>
              <a:t>, </a:t>
            </a:r>
            <a:r>
              <a:rPr lang="en-US" b="1" dirty="0" smtClean="0"/>
              <a:t>safe driving bonus </a:t>
            </a:r>
            <a:r>
              <a:rPr lang="en-US" dirty="0" smtClean="0"/>
              <a:t>and </a:t>
            </a:r>
            <a:r>
              <a:rPr lang="en-US" b="1" dirty="0" smtClean="0"/>
              <a:t>new car replacement </a:t>
            </a:r>
            <a:r>
              <a:rPr lang="en-US" dirty="0" smtClean="0"/>
              <a:t>(for an additional premium)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0BDE-B8DC-4BD2-BE34-DF3C3F73D3F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275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Recent Innovations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2133600" cy="365125"/>
          </a:xfrm>
        </p:spPr>
        <p:txBody>
          <a:bodyPr/>
          <a:lstStyle/>
          <a:p>
            <a:fld id="{7B3E0BDE-B8DC-4BD2-BE34-DF3C3F73D3F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312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Changing tides in PL 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Companies developing and marketing </a:t>
            </a:r>
            <a:r>
              <a:rPr lang="en-US" b="1" dirty="0" smtClean="0"/>
              <a:t>non-traditional rating variables</a:t>
            </a:r>
          </a:p>
          <a:p>
            <a:r>
              <a:rPr lang="en-US" dirty="0" smtClean="0"/>
              <a:t>Even when common rating variables are used, there is  </a:t>
            </a:r>
            <a:r>
              <a:rPr lang="en-US" b="1" dirty="0" smtClean="0"/>
              <a:t>divergence in classification assignments</a:t>
            </a:r>
          </a:p>
          <a:p>
            <a:pPr lvl="1"/>
            <a:r>
              <a:rPr lang="en-US" dirty="0" smtClean="0"/>
              <a:t>Proprietary insurance scoring (credit) models</a:t>
            </a:r>
          </a:p>
          <a:p>
            <a:pPr lvl="1"/>
            <a:r>
              <a:rPr lang="en-US" dirty="0" smtClean="0"/>
              <a:t>Definition of “married” in auto classification</a:t>
            </a:r>
          </a:p>
          <a:p>
            <a:pPr lvl="1"/>
            <a:r>
              <a:rPr lang="en-US" dirty="0" smtClean="0"/>
              <a:t>Telematics – devices, scores, frequency of updates, etc.</a:t>
            </a:r>
          </a:p>
          <a:p>
            <a:pPr lvl="1"/>
            <a:r>
              <a:rPr lang="en-US" dirty="0" smtClean="0"/>
              <a:t>HO By Peril – different perils and rating plans</a:t>
            </a:r>
          </a:p>
          <a:p>
            <a:pPr lvl="1"/>
            <a:r>
              <a:rPr lang="en-US" dirty="0" err="1" smtClean="0"/>
              <a:t>Tiering</a:t>
            </a:r>
            <a:r>
              <a:rPr lang="en-US" dirty="0" smtClean="0"/>
              <a:t> programs</a:t>
            </a:r>
            <a:endParaRPr lang="en-US" dirty="0"/>
          </a:p>
          <a:p>
            <a:r>
              <a:rPr lang="en-US" dirty="0" smtClean="0"/>
              <a:t>“</a:t>
            </a:r>
            <a:r>
              <a:rPr lang="en-US" b="1" dirty="0" smtClean="0"/>
              <a:t>Upsell</a:t>
            </a:r>
            <a:r>
              <a:rPr lang="en-US" dirty="0" smtClean="0"/>
              <a:t>” options for future benefits – pay more now to save later</a:t>
            </a:r>
          </a:p>
          <a:p>
            <a:r>
              <a:rPr lang="en-US" dirty="0" smtClean="0"/>
              <a:t>Increased use of </a:t>
            </a:r>
            <a:r>
              <a:rPr lang="en-US" b="1" dirty="0" smtClean="0"/>
              <a:t>incentives for not having (or filing) a claim</a:t>
            </a:r>
          </a:p>
          <a:p>
            <a:pPr lvl="1"/>
            <a:r>
              <a:rPr lang="en-US" dirty="0" smtClean="0"/>
              <a:t>Vanishing deductibles</a:t>
            </a:r>
          </a:p>
          <a:p>
            <a:pPr lvl="1"/>
            <a:r>
              <a:rPr lang="en-US" dirty="0" smtClean="0"/>
              <a:t>Claim-free rebates/refunds</a:t>
            </a:r>
          </a:p>
          <a:p>
            <a:r>
              <a:rPr lang="en-US" dirty="0" smtClean="0"/>
              <a:t>New coverage </a:t>
            </a:r>
            <a:r>
              <a:rPr lang="en-US" b="1" dirty="0" smtClean="0"/>
              <a:t>options</a:t>
            </a:r>
          </a:p>
          <a:p>
            <a:pPr lvl="1"/>
            <a:r>
              <a:rPr lang="en-US" dirty="0" smtClean="0"/>
              <a:t>ID Theft</a:t>
            </a:r>
          </a:p>
          <a:p>
            <a:pPr lvl="1"/>
            <a:r>
              <a:rPr lang="en-US" dirty="0" smtClean="0"/>
              <a:t>New/newer car replacement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0BDE-B8DC-4BD2-BE34-DF3C3F73D3F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588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IS Template 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5234</TotalTime>
  <Words>1860</Words>
  <Application>Microsoft Office PowerPoint</Application>
  <PresentationFormat>On-screen Show (4:3)</PresentationFormat>
  <Paragraphs>385</Paragraphs>
  <Slides>44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AAIS Template A</vt:lpstr>
      <vt:lpstr>Custom Design</vt:lpstr>
      <vt:lpstr>Innovations in Personal Lines Ratemaking Rich Yocius VP Actuarial Services &amp; Chief Actuary, AAIS  Midwestern Actuarial Forum September 26, 2014</vt:lpstr>
      <vt:lpstr>A story…</vt:lpstr>
      <vt:lpstr>Discussion Outline</vt:lpstr>
      <vt:lpstr>Historical Perspective</vt:lpstr>
      <vt:lpstr>PL Competitive Market through the 1980s</vt:lpstr>
      <vt:lpstr>Traditional Rating Variables</vt:lpstr>
      <vt:lpstr>Notable Innovations</vt:lpstr>
      <vt:lpstr>Recent Innovations</vt:lpstr>
      <vt:lpstr>Changing tides in PL innovation</vt:lpstr>
      <vt:lpstr>So, what changed?</vt:lpstr>
      <vt:lpstr>Recent Innovations</vt:lpstr>
      <vt:lpstr>Recent Innovations – Some behavioral</vt:lpstr>
      <vt:lpstr>By Peril Homeowners</vt:lpstr>
      <vt:lpstr>Auto Telematics/Usage Based Insurance</vt:lpstr>
      <vt:lpstr>Changing paradigms</vt:lpstr>
      <vt:lpstr>Changing paradigms</vt:lpstr>
      <vt:lpstr>Untapped Opportunities?</vt:lpstr>
      <vt:lpstr>Common Objections to New Rating Variables</vt:lpstr>
      <vt:lpstr>Actuaries’ Role</vt:lpstr>
      <vt:lpstr>Sources of Rating Plan Refinement Ideas</vt:lpstr>
      <vt:lpstr>A Young Person’s Perspective…</vt:lpstr>
      <vt:lpstr>Is your company/client ready for this?</vt:lpstr>
      <vt:lpstr>Implementation Issues</vt:lpstr>
      <vt:lpstr>Implementation Issues (continued)</vt:lpstr>
      <vt:lpstr>Consider the three-point shot…</vt:lpstr>
      <vt:lpstr>Consider the three-point shot…</vt:lpstr>
      <vt:lpstr>Consider the three-point shot…</vt:lpstr>
      <vt:lpstr>CAS Ratemaking Principles</vt:lpstr>
      <vt:lpstr>ASOP 12 – Risk Classification</vt:lpstr>
      <vt:lpstr>Relationship to Outcomes – ASOP 12</vt:lpstr>
      <vt:lpstr>Causality – An Example</vt:lpstr>
      <vt:lpstr>Causality – An Example</vt:lpstr>
      <vt:lpstr>Causality – ASOP 12</vt:lpstr>
      <vt:lpstr>Industry Practices – ASOP 12</vt:lpstr>
      <vt:lpstr>ASOP 12 – Communications and Disclosures</vt:lpstr>
      <vt:lpstr>Role for Actuaries</vt:lpstr>
      <vt:lpstr>Role for Actuaries</vt:lpstr>
      <vt:lpstr>Lead</vt:lpstr>
      <vt:lpstr>Allstate Magazine Ad 1978 </vt:lpstr>
      <vt:lpstr>Allstate Magazine Ad 1978 </vt:lpstr>
      <vt:lpstr>Follow</vt:lpstr>
      <vt:lpstr>Don’t get out of the way</vt:lpstr>
      <vt:lpstr>A Non-Actuary’s Perspective…</vt:lpstr>
      <vt:lpstr>Slide 44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Kevin Rubin</dc:creator>
  <cp:lastModifiedBy>Cecily Marx</cp:lastModifiedBy>
  <cp:revision>372</cp:revision>
  <cp:lastPrinted>2014-09-23T14:05:20Z</cp:lastPrinted>
  <dcterms:created xsi:type="dcterms:W3CDTF">2013-01-15T19:12:05Z</dcterms:created>
  <dcterms:modified xsi:type="dcterms:W3CDTF">2014-11-19T13:58:42Z</dcterms:modified>
</cp:coreProperties>
</file>