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23"/>
  </p:notesMasterIdLst>
  <p:sldIdLst>
    <p:sldId id="256" r:id="rId3"/>
    <p:sldId id="262" r:id="rId4"/>
    <p:sldId id="263" r:id="rId5"/>
    <p:sldId id="303" r:id="rId6"/>
    <p:sldId id="312" r:id="rId7"/>
    <p:sldId id="274" r:id="rId8"/>
    <p:sldId id="275" r:id="rId9"/>
    <p:sldId id="304" r:id="rId10"/>
    <p:sldId id="306" r:id="rId11"/>
    <p:sldId id="292" r:id="rId12"/>
    <p:sldId id="307" r:id="rId13"/>
    <p:sldId id="310" r:id="rId14"/>
    <p:sldId id="305" r:id="rId15"/>
    <p:sldId id="276" r:id="rId16"/>
    <p:sldId id="308" r:id="rId17"/>
    <p:sldId id="290" r:id="rId18"/>
    <p:sldId id="311" r:id="rId19"/>
    <p:sldId id="299" r:id="rId20"/>
    <p:sldId id="309" r:id="rId21"/>
    <p:sldId id="26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16" autoAdjust="0"/>
    <p:restoredTop sz="84656" autoAdjust="0"/>
  </p:normalViewPr>
  <p:slideViewPr>
    <p:cSldViewPr>
      <p:cViewPr>
        <p:scale>
          <a:sx n="60" d="100"/>
          <a:sy n="60" d="100"/>
        </p:scale>
        <p:origin x="-1944" y="-3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AD792A19-8397-47ED-92D3-408BE22D81B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endParaRPr lang="en-US" smtClean="0"/>
          </a:p>
        </p:txBody>
      </p:sp>
      <p:sp>
        <p:nvSpPr>
          <p:cNvPr id="24580" name="Slide Number Placeholder 3"/>
          <p:cNvSpPr>
            <a:spLocks noGrp="1"/>
          </p:cNvSpPr>
          <p:nvPr>
            <p:ph type="sldNum" sz="quarter" idx="5"/>
          </p:nvPr>
        </p:nvSpPr>
        <p:spPr>
          <a:noFill/>
        </p:spPr>
        <p:txBody>
          <a:bodyPr/>
          <a:lstStyle/>
          <a:p>
            <a:fld id="{FA5C63C5-BAEE-4031-9D42-F936F421FAA9}"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2FAC2AA-39EC-4485-A5A6-7F814475B6C2}" type="slidenum">
              <a:rPr lang="en-US"/>
              <a:pPr/>
              <a:t>10</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lnSpc>
                <a:spcPct val="80000"/>
              </a:lnSpc>
            </a:pPr>
            <a:r>
              <a:rPr lang="en-US" sz="800" smtClean="0"/>
              <a:t>Principle 3 – given the level of uncertainty here, this example highlights that even settling on what the range should be is not a trivial exercise</a:t>
            </a:r>
          </a:p>
          <a:p>
            <a:pPr eaLnBrk="1" hangingPunct="1">
              <a:lnSpc>
                <a:spcPct val="80000"/>
              </a:lnSpc>
            </a:pPr>
            <a:endParaRPr lang="en-US" sz="800" smtClean="0"/>
          </a:p>
          <a:p>
            <a:pPr eaLnBrk="1" hangingPunct="1">
              <a:lnSpc>
                <a:spcPct val="80000"/>
              </a:lnSpc>
            </a:pPr>
            <a:r>
              <a:rPr lang="en-US" sz="800" smtClean="0"/>
              <a:t>Principle 4 – at the end of the day, Linda has to make sure her recommendation is most appropriate given all the relevant considerations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6741629-AA9F-48B6-B0BB-34599C2935E9}" type="slidenum">
              <a:rPr lang="en-US" sz="1200">
                <a:latin typeface="Arial" charset="0"/>
              </a:rPr>
              <a:pPr algn="r"/>
              <a:t>11</a:t>
            </a:fld>
            <a:endParaRPr lang="en-US" sz="1200">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US" smtClean="0"/>
              <a:t>Considerations</a:t>
            </a:r>
          </a:p>
          <a:p>
            <a:endParaRPr lang="en-US" smtClean="0"/>
          </a:p>
          <a:p>
            <a:r>
              <a:rPr lang="en-US" smtClean="0"/>
              <a:t>Settlement Patterns—The length of time that it normally takes for reported claims to be settled will affect the choice of the loss reserving methods. A workers’ compensation claim often requires a long time to settle. Moreover, the amount of settlement often varies considerably from the original estimate, since it depends on the interaction of complex variables such as the type and severity of the injury and the intricacies of the judicial process.  In this case, the potential impact of reforms on settlement patterns needs to be considered.</a:t>
            </a:r>
          </a:p>
          <a:p>
            <a:endParaRPr lang="en-US" smtClean="0"/>
          </a:p>
          <a:p>
            <a:r>
              <a:rPr lang="en-US" smtClean="0"/>
              <a:t>Development Patterns—The pattern of development on known claims should be carefully reviewed. An insurer’s claims procedures will affect the manner in which the case reserves develop for any group of claims, and changes in claims practices may affect the consistency of historical developments. Further, the length of time to settlement may affect the observed development.  Mike implies through his comments that he has a proactive relationship with the Claims professionals in his organization.  That and his long history with the company should give him good insight into what historical changes in practice exist in his analysis data.</a:t>
            </a:r>
          </a:p>
          <a:p>
            <a:endParaRPr lang="en-US" smtClean="0"/>
          </a:p>
          <a:p>
            <a:r>
              <a:rPr lang="en-US" smtClean="0"/>
              <a:t>External Influences—Due regard should be given to the impact of external influences.  External influences include the judicial environment, regulatory and legislative changes, residual or involuntary market mechanisms, and economic variables such as inflation.  Obviously a big, big factor in this example.  It’s the primary source of dispute between the two actuaries.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4F1CC2F-3421-4F34-A40D-E6904E3B000C}" type="slidenum">
              <a:rPr lang="en-US" sz="1200">
                <a:latin typeface="Arial" charset="0"/>
              </a:rPr>
              <a:pPr algn="r"/>
              <a:t>12</a:t>
            </a:fld>
            <a:endParaRPr lang="en-US" sz="120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Solicit feedback from audience.  Draw in previous slides where relevant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FBB7642-05F4-486C-99FF-F507A8AD0C70}" type="slidenum">
              <a:rPr lang="en-US" sz="1200">
                <a:latin typeface="Arial" charset="0"/>
              </a:rPr>
              <a:pPr algn="r"/>
              <a:t>13</a:t>
            </a:fld>
            <a:endParaRPr lang="en-US" sz="1200">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t>If she is on the fence between Mike's and Fred's approaches, can she allow Mike's appeal to tip the balance?  </a:t>
            </a:r>
          </a:p>
          <a:p>
            <a:pPr eaLnBrk="1" hangingPunct="1"/>
            <a:endParaRPr lang="en-US" smtClean="0"/>
          </a:p>
          <a:p>
            <a:pPr eaLnBrk="1" hangingPunct="1"/>
            <a:r>
              <a:rPr lang="en-US" smtClean="0"/>
              <a:t>What if, based on the merits of both approaches, Linda is more inclined to go with Fred's approach than Mike's.  However, based on Mike's personal appeal, she decides to go with his approach over Fred's.  Would that course of action violate any ASOP’s/Standards/Precepts?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8F2C40F-460E-46D8-A0FC-24DEAC08456D}" type="slidenum">
              <a:rPr lang="en-US"/>
              <a:pPr/>
              <a:t>14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t>Integrity – What potential violations of Precept 1, if any, exist in this case?  Does Linda violate Precept 1 is she is unduly swayed by either Mike’s or Fred’s after-meeting appeal?  Does Mike violate Precept 1 by making that appeal in the first place – asking Linda to consider “other unintended consequences” in her decision?  What about Fred – if his call to Linda was made for no other reason than to subtly undermine Mike’s credibility, has he violated Precept 1?</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4379E83-1B1C-410C-83F4-9B5091C313CA}" type="slidenum">
              <a:rPr lang="en-US" sz="1200">
                <a:latin typeface="Arial" charset="0"/>
              </a:rPr>
              <a:pPr algn="r"/>
              <a:t>15</a:t>
            </a:fld>
            <a:endParaRPr lang="en-US" sz="120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z="1400" smtClean="0"/>
              <a:t>Precept 3 deals with practice standards of standards of practice.</a:t>
            </a:r>
          </a:p>
          <a:p>
            <a:pPr eaLnBrk="1" hangingPunct="1"/>
            <a:r>
              <a:rPr lang="en-US" sz="1400" smtClean="0"/>
              <a:t>This precept REQUIRES you to know about the applicable standards and that your work is in compliance with them.</a:t>
            </a:r>
          </a:p>
          <a:p>
            <a:pPr eaLnBrk="1" hangingPunct="1"/>
            <a:endParaRPr lang="en-US" smtClean="0"/>
          </a:p>
          <a:p>
            <a:pPr eaLnBrk="1" hangingPunct="1"/>
            <a:r>
              <a:rPr lang="en-US" smtClean="0"/>
              <a:t>Don’t think its an issue in this case – in their respective analyses, it sound like Mike and Fred were hitting on all of the appropriate considerations.  What if they hadn’t?  How could that influence Linda’s decision?  How should it?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4E8A679-8A3A-4D0D-BD28-74978FFB0DF1}" type="slidenum">
              <a:rPr lang="en-US"/>
              <a:pPr/>
              <a:t>16</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This may be the most relevant precept to this case.  It’s hit upon from several angles.  Did Mike and Fred’s interactions prior to, during, and after the meeting with Linda live up to this precept?  If Mike truly was being “testy” and “rigid” as Fred alleges, did Mike violate this precept?  What about Mike’s little snipes about consulting actuaries during the meeting?  “Same boilerplate language you always use.”  “Doing lot of incurred triangles doesn’t make you an expert.”  Were those over the line?  How about Fred’s call to Linda afterwards?  If he was trying to subtly undermine Mike, did he violate this precept?</a:t>
            </a:r>
          </a:p>
          <a:p>
            <a:pPr eaLnBrk="1" hangingPunct="1"/>
            <a:endParaRPr lang="en-US" smtClean="0"/>
          </a:p>
          <a:p>
            <a:pPr eaLnBrk="1" hangingPunct="1"/>
            <a:r>
              <a:rPr lang="en-US" smtClean="0"/>
              <a:t>And what about Linda?  If she allows Mike’s appeal to unduly sway her, is she “cooperating with others in the Principal’s interest” as the standard compels her to do?</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9EA2028-F1A8-4B62-8C95-0ED53E4104CF}" type="slidenum">
              <a:rPr lang="en-US" sz="1200">
                <a:latin typeface="Arial" charset="0"/>
              </a:rPr>
              <a:pPr algn="r"/>
              <a:t>17</a:t>
            </a:fld>
            <a:endParaRPr lang="en-US" sz="120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t>Solicit feedback from audience.  Draw in previous slides where relevant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65BEC665-B53E-4CAA-BD04-93C64B45BC80}" type="slidenum">
              <a:rPr lang="en-US"/>
              <a:pPr/>
              <a:t>18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80000"/>
              </a:lnSpc>
            </a:pPr>
            <a:r>
              <a:rPr lang="en-US" sz="800" smtClean="0"/>
              <a:t>These are the alternatives that appear to be fraught with peril.  While not clearly and definitively violating any standard or precept, they at minimum put Linda into the grey areas.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6341A85-8BA7-421B-8457-3101CDBDA4B1}" type="slidenum">
              <a:rPr lang="en-US" sz="1200">
                <a:latin typeface="Arial" charset="0"/>
              </a:rPr>
              <a:pPr algn="r"/>
              <a:t>19</a:t>
            </a:fld>
            <a:endParaRPr lang="en-US" sz="120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lnSpc>
                <a:spcPct val="80000"/>
              </a:lnSpc>
            </a:pPr>
            <a:r>
              <a:rPr lang="en-US" sz="800" smtClean="0"/>
              <a:t>These alternatives are those that are most clearly above-board.  It is Linda deciding which recommendation is right based on the merits of the analyses and her own professional judgment.  Assuming Linda appropriate documents and discloses all considerations that led her to her conclusion, she should be free and clear from a Professionalism standpoint.  Doesn’t make her final decision any easier though!  </a:t>
            </a:r>
          </a:p>
          <a:p>
            <a:pPr eaLnBrk="1" hangingPunct="1">
              <a:lnSpc>
                <a:spcPct val="80000"/>
              </a:lnSpc>
            </a:pPr>
            <a:endParaRPr lang="en-US" sz="800" smtClean="0"/>
          </a:p>
          <a:p>
            <a:pPr eaLnBrk="1" hangingPunct="1">
              <a:lnSpc>
                <a:spcPct val="80000"/>
              </a:lnSpc>
            </a:pPr>
            <a:r>
              <a:rPr lang="en-US" sz="800" smtClean="0"/>
              <a:t>These alternatives may not even be realistic.  Even if Linda and above-board in arriving at her final decision, the fact that Mike even made the appeal to her puts her in a potentially difficult position.  It places an additional burden upon her regardless of what path she chooses.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8FEBD01-DD51-4354-8658-0A6439504A21}" type="slidenum">
              <a:rPr lang="en-US"/>
              <a:pPr/>
              <a:t>2</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3B82A225-A460-4BF9-BEBF-157969F62B88}" type="slidenum">
              <a:rPr lang="en-US"/>
              <a:pPr/>
              <a:t>20</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t>Hopefully you found some bit of realism in the scenario presented today.  And hopefully you found a bit of guidance into how to deal with the ambiguities that may arise in such a situation.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08BE179-E562-473F-B63A-73C66061E7D7}" type="slidenum">
              <a:rPr lang="en-US"/>
              <a:pPr/>
              <a:t>3</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57F76D6-5BF2-4780-926F-9847681BDCAD}" type="slidenum">
              <a:rPr lang="en-US" sz="1200">
                <a:latin typeface="Arial" charset="0"/>
              </a:rPr>
              <a:pPr algn="r"/>
              <a:t>4</a:t>
            </a:fld>
            <a:endParaRPr lang="en-US" sz="1200">
              <a:latin typeface="Arial"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8D0BF67-BAD3-4BF1-961F-AF337D82C535}" type="slidenum">
              <a:rPr lang="en-US" sz="1200">
                <a:latin typeface="Arial" charset="0"/>
              </a:rPr>
              <a:pPr algn="r"/>
              <a:t>5</a:t>
            </a:fld>
            <a:endParaRPr lang="en-US" sz="1200">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2327B26-30A6-41D8-BC01-7103E225E261}" type="slidenum">
              <a:rPr lang="en-US"/>
              <a:pPr/>
              <a:t>6</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BF59A04A-3A30-4E05-9F12-9A3D16A0C937}" type="slidenum">
              <a:rPr lang="en-US"/>
              <a:pPr/>
              <a:t>7</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z="1000" smtClean="0"/>
              <a:t>For the first part of our discussion, let’s disregard for a moment the “after the fact” conversations Linda had with both Fred and Mike.  We’ll discuss the implications of those in a little bit.  We want to first focus on what the relevant considerations are for Linda for in making her final selection.  Before we open up our conversation on that, let’s do a quick review on the relevant professional guidance.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5CB86AE-CBE6-491C-88EC-3733DD4C04EF}" type="slidenum">
              <a:rPr lang="en-US" sz="1200">
                <a:latin typeface="Arial" charset="0"/>
              </a:rPr>
              <a:pPr algn="r"/>
              <a:t>8</a:t>
            </a:fld>
            <a:endParaRPr lang="en-US" sz="120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lnSpc>
                <a:spcPct val="80000"/>
              </a:lnSpc>
            </a:pPr>
            <a:r>
              <a:rPr lang="en-US" sz="800" smtClean="0"/>
              <a:t>One of the required disclosures from ASOP 43 is the Intended Measure of your Unpaid Claim Estimate. Possibilities include High, low, median, mean, mode, actuarial central estimate, mean plus risk margin, actuarial central estimate plus risk margin, specific confidence level.  Here you see the specific definition of what is meant by and “Actuarial Central Estimate”, which is my opinion is what Linda is trying to arrive at in this exercise.  Earlier exposure drafts of this ASOP had actuarial central estimate as the default Intended Measure with no disclosure required, but the final version specific disclosure even if this is the measure you choose.</a:t>
            </a:r>
          </a:p>
          <a:p>
            <a:pPr eaLnBrk="1" hangingPunct="1">
              <a:lnSpc>
                <a:spcPct val="80000"/>
              </a:lnSpc>
            </a:pPr>
            <a:endParaRPr lang="en-US" sz="8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44588" y="685800"/>
            <a:ext cx="4572000" cy="3429000"/>
          </a:xfrm>
          <a:ln/>
        </p:spPr>
      </p:sp>
      <p:sp>
        <p:nvSpPr>
          <p:cNvPr id="32771" name="Rectangle 3"/>
          <p:cNvSpPr>
            <a:spLocks noGrp="1" noChangeArrowheads="1"/>
          </p:cNvSpPr>
          <p:nvPr>
            <p:ph type="body" idx="1"/>
          </p:nvPr>
        </p:nvSpPr>
        <p:spPr>
          <a:noFill/>
          <a:ln/>
        </p:spPr>
        <p:txBody>
          <a:bodyPr/>
          <a:lstStyle/>
          <a:p>
            <a:pPr>
              <a:lnSpc>
                <a:spcPct val="80000"/>
              </a:lnSpc>
            </a:pPr>
            <a:r>
              <a:rPr lang="en-US" sz="800" smtClean="0"/>
              <a:t>Quick definitions of each of these:</a:t>
            </a:r>
          </a:p>
          <a:p>
            <a:pPr>
              <a:lnSpc>
                <a:spcPct val="80000"/>
              </a:lnSpc>
            </a:pPr>
            <a:endParaRPr lang="en-US" sz="800" smtClean="0"/>
          </a:p>
          <a:p>
            <a:pPr>
              <a:lnSpc>
                <a:spcPct val="80000"/>
              </a:lnSpc>
            </a:pPr>
            <a:r>
              <a:rPr lang="en-US" sz="800" smtClean="0"/>
              <a:t>Intended Purpose or Use:  External financial reporting, internal management reporting, appraisals, etc.; If multiple uses, should consider conflicts between uses</a:t>
            </a:r>
          </a:p>
          <a:p>
            <a:pPr>
              <a:lnSpc>
                <a:spcPct val="80000"/>
              </a:lnSpc>
            </a:pPr>
            <a:endParaRPr lang="en-US" sz="800" smtClean="0"/>
          </a:p>
          <a:p>
            <a:pPr>
              <a:lnSpc>
                <a:spcPct val="80000"/>
              </a:lnSpc>
            </a:pPr>
            <a:r>
              <a:rPr lang="en-US" sz="800" smtClean="0"/>
              <a:t>Constraints/Limitations:  e.g. limited data, staff, time or other resources;  If a deeper analysis would produce a materially different result, notify Principal of risk &amp; communicate constraints</a:t>
            </a:r>
          </a:p>
          <a:p>
            <a:pPr>
              <a:lnSpc>
                <a:spcPct val="80000"/>
              </a:lnSpc>
            </a:pPr>
            <a:endParaRPr lang="en-US" sz="800" smtClean="0"/>
          </a:p>
          <a:p>
            <a:pPr>
              <a:lnSpc>
                <a:spcPct val="80000"/>
              </a:lnSpc>
            </a:pPr>
            <a:r>
              <a:rPr lang="en-US" sz="800" smtClean="0"/>
              <a:t>Scope:  Claims covered (e.g., line of business, accident year);  Intended measure of unpaid claim estimate (more on that below);  Gross or net of specific recoverables;  Collectibility risk – to what extent considered;  Specific types of unpaid claims adjustment expenses included;  Any amounts that are discounted</a:t>
            </a:r>
          </a:p>
          <a:p>
            <a:pPr>
              <a:lnSpc>
                <a:spcPct val="80000"/>
              </a:lnSpc>
            </a:pPr>
            <a:endParaRPr lang="en-US" sz="1000" b="1" smtClean="0"/>
          </a:p>
          <a:p>
            <a:pPr>
              <a:lnSpc>
                <a:spcPct val="80000"/>
              </a:lnSpc>
            </a:pPr>
            <a:r>
              <a:rPr lang="en-US" sz="1000" b="1" smtClean="0"/>
              <a:t>Intended measure of unpaid claim estimate:  </a:t>
            </a:r>
            <a:r>
              <a:rPr lang="en-US" sz="800" smtClean="0"/>
              <a:t>we discussed in the last slide</a:t>
            </a:r>
          </a:p>
          <a:p>
            <a:pPr lvl="1">
              <a:lnSpc>
                <a:spcPct val="80000"/>
              </a:lnSpc>
              <a:buFontTx/>
              <a:buChar char="•"/>
            </a:pPr>
            <a:endParaRPr lang="en-US" sz="800" smtClean="0"/>
          </a:p>
          <a:p>
            <a:pPr>
              <a:lnSpc>
                <a:spcPct val="70000"/>
              </a:lnSpc>
            </a:pPr>
            <a:r>
              <a:rPr lang="en-US" sz="1000" smtClean="0"/>
              <a:t>Dates: </a:t>
            </a:r>
            <a:r>
              <a:rPr lang="en-US" sz="800" b="1" smtClean="0"/>
              <a:t>Accounting Date</a:t>
            </a:r>
            <a:r>
              <a:rPr lang="en-US" sz="800" smtClean="0"/>
              <a:t> - Date used to separate paid versus unpaid claim amounts;  </a:t>
            </a:r>
            <a:r>
              <a:rPr lang="en-US" sz="800" b="1" smtClean="0"/>
              <a:t>Valuation Date</a:t>
            </a:r>
            <a:r>
              <a:rPr lang="en-US" sz="800" smtClean="0"/>
              <a:t> - Date through which transactions are included in the data used in the analysis;  </a:t>
            </a:r>
            <a:r>
              <a:rPr lang="en-US" sz="800" b="1" smtClean="0"/>
              <a:t>Review Date -  </a:t>
            </a:r>
            <a:r>
              <a:rPr lang="en-US" sz="800" smtClean="0"/>
              <a:t>New date not typically included in reports produced prior to this standard; cutoff date for including information known to the actuary in the analysis; only additional information provided to the actuary – does not assume actuary has all new loss data or complete information through the review date</a:t>
            </a:r>
          </a:p>
          <a:p>
            <a:pPr>
              <a:lnSpc>
                <a:spcPct val="70000"/>
              </a:lnSpc>
            </a:pPr>
            <a:endParaRPr lang="en-US" sz="800" smtClean="0"/>
          </a:p>
          <a:p>
            <a:pPr>
              <a:lnSpc>
                <a:spcPct val="70000"/>
              </a:lnSpc>
            </a:pPr>
            <a:r>
              <a:rPr lang="en-US" sz="800" smtClean="0"/>
              <a:t>Significant  events, assumptions, or reliances:  Disclose those that have material impact on estimates; Disclose assumptions provided by Principal or outside party; Additional disclosure if can actuary cannot determine reasonableness</a:t>
            </a:r>
          </a:p>
          <a:p>
            <a:pPr>
              <a:lnSpc>
                <a:spcPct val="70000"/>
              </a:lnSpc>
            </a:pPr>
            <a:endParaRPr lang="en-US" sz="800" smtClean="0"/>
          </a:p>
          <a:p>
            <a:pPr>
              <a:lnSpc>
                <a:spcPct val="70000"/>
              </a:lnSpc>
            </a:pPr>
            <a:r>
              <a:rPr lang="en-US" sz="800" smtClean="0"/>
              <a:t>Type of range examples: Range of estimates of the intended measure; Confidence level - disclose risks</a:t>
            </a:r>
          </a:p>
          <a:p>
            <a:pPr>
              <a:lnSpc>
                <a:spcPct val="70000"/>
              </a:lnSpc>
            </a:pPr>
            <a:endParaRPr lang="en-US" sz="800" smtClean="0"/>
          </a:p>
          <a:p>
            <a:pPr>
              <a:lnSpc>
                <a:spcPct val="70000"/>
              </a:lnSpc>
            </a:pPr>
            <a:r>
              <a:rPr lang="en-US" sz="800" smtClean="0"/>
              <a:t>Changes in assumptions, procedures, methods, or models if material:  Applicable if study is an update of prior analysis; Discuss reasons for change (not required to quantify)</a:t>
            </a:r>
          </a:p>
          <a:p>
            <a:pPr>
              <a:lnSpc>
                <a:spcPct val="70000"/>
              </a:lnSpc>
            </a:pPr>
            <a:endParaRPr lang="en-US" sz="800" smtClean="0"/>
          </a:p>
          <a:p>
            <a:pPr>
              <a:lnSpc>
                <a:spcPct val="80000"/>
              </a:lnSpc>
            </a:pPr>
            <a:r>
              <a:rPr lang="en-US" sz="800" smtClean="0"/>
              <a:t>Reliance on Single Method:  Disclose and discuss when not using multiple methods or models;  Does not apply when multiple methods used but single method selected</a:t>
            </a:r>
          </a:p>
          <a:p>
            <a:pPr>
              <a:lnSpc>
                <a:spcPct val="80000"/>
              </a:lnSpc>
            </a:pPr>
            <a:endParaRPr lang="en-US" sz="800" smtClean="0"/>
          </a:p>
          <a:p>
            <a:pPr>
              <a:lnSpc>
                <a:spcPct val="80000"/>
              </a:lnSpc>
            </a:pPr>
            <a:r>
              <a:rPr lang="en-US" sz="800" smtClean="0"/>
              <a:t>Deviation from Standard:  To comply with applicable laws or for other reasons;  Other deviation is permitted, but be prepared to justify</a:t>
            </a:r>
          </a:p>
          <a:p>
            <a:pPr>
              <a:lnSpc>
                <a:spcPct val="80000"/>
              </a:lnSpc>
            </a:pPr>
            <a:endParaRPr lang="en-US" sz="800" smtClean="0"/>
          </a:p>
          <a:p>
            <a:pPr>
              <a:lnSpc>
                <a:spcPct val="80000"/>
              </a:lnSpc>
            </a:pPr>
            <a:r>
              <a:rPr lang="en-US" sz="800" smtClean="0"/>
              <a:t>Now think about the points Mike and Fred we making?  Which of these were key to the arguments?  </a:t>
            </a:r>
          </a:p>
          <a:p>
            <a:pPr>
              <a:lnSpc>
                <a:spcPct val="80000"/>
              </a:lnSpc>
            </a:pPr>
            <a:endParaRPr lang="en-US" sz="800" smtClean="0"/>
          </a:p>
          <a:p>
            <a:pPr>
              <a:lnSpc>
                <a:spcPct val="80000"/>
              </a:lnSpc>
            </a:pPr>
            <a:r>
              <a:rPr lang="en-US" sz="800" smtClean="0"/>
              <a:t>(Audience should hopefully hit on constraints/limitations; scope; significant events/assumptions/reliances; type of range; changes in assumptions, etc.)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662B61C8-C625-407A-8E94-E6C6778ECE38}"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10CB295E-90A7-46CB-8743-6F5A5003F3D6}"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29F2180F-D5C2-462D-9A9E-9A6A56531660}"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C4287DD2-0A4F-4C61-9B21-50EBFD154B3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51800731-5F3C-4862-A808-BC4343CD6E7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684EBCE7-F780-4B12-8755-87EBB1596868}"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8A08B787-B97C-4892-BCA4-65594145EADA}"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quarter" idx="10"/>
          </p:nvPr>
        </p:nvSpPr>
        <p:spPr>
          <a:ln/>
        </p:spPr>
        <p:txBody>
          <a:bodyPr/>
          <a:lstStyle>
            <a:lvl1pPr>
              <a:defRPr/>
            </a:lvl1pPr>
          </a:lstStyle>
          <a:p>
            <a:endParaRPr lang="en-US"/>
          </a:p>
        </p:txBody>
      </p:sp>
      <p:sp>
        <p:nvSpPr>
          <p:cNvPr id="8" name="Rectangle 14"/>
          <p:cNvSpPr>
            <a:spLocks noGrp="1" noChangeArrowheads="1"/>
          </p:cNvSpPr>
          <p:nvPr>
            <p:ph type="ftr" sz="quarter" idx="11"/>
          </p:nvPr>
        </p:nvSpPr>
        <p:spPr>
          <a:ln/>
        </p:spPr>
        <p:txBody>
          <a:bodyPr/>
          <a:lstStyle>
            <a:lvl1pPr>
              <a:defRPr/>
            </a:lvl1pPr>
          </a:lstStyle>
          <a:p>
            <a:endParaRPr lang="en-US"/>
          </a:p>
        </p:txBody>
      </p:sp>
      <p:sp>
        <p:nvSpPr>
          <p:cNvPr id="9" name="Rectangle 15"/>
          <p:cNvSpPr>
            <a:spLocks noGrp="1" noChangeArrowheads="1"/>
          </p:cNvSpPr>
          <p:nvPr>
            <p:ph type="sldNum" sz="quarter" idx="12"/>
          </p:nvPr>
        </p:nvSpPr>
        <p:spPr>
          <a:ln/>
        </p:spPr>
        <p:txBody>
          <a:bodyPr/>
          <a:lstStyle>
            <a:lvl1pPr>
              <a:defRPr/>
            </a:lvl1pPr>
          </a:lstStyle>
          <a:p>
            <a:fld id="{25FBF4AD-9C0B-4C09-9A73-8FEDB3B1F6F0}"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quarter" idx="10"/>
          </p:nvPr>
        </p:nvSpPr>
        <p:spPr>
          <a:ln/>
        </p:spPr>
        <p:txBody>
          <a:bodyPr/>
          <a:lstStyle>
            <a:lvl1pPr>
              <a:defRPr/>
            </a:lvl1pPr>
          </a:lstStyle>
          <a:p>
            <a:endParaRPr lang="en-US"/>
          </a:p>
        </p:txBody>
      </p:sp>
      <p:sp>
        <p:nvSpPr>
          <p:cNvPr id="4" name="Rectangle 14"/>
          <p:cNvSpPr>
            <a:spLocks noGrp="1" noChangeArrowheads="1"/>
          </p:cNvSpPr>
          <p:nvPr>
            <p:ph type="ftr" sz="quarter" idx="11"/>
          </p:nvPr>
        </p:nvSpPr>
        <p:spPr>
          <a:ln/>
        </p:spPr>
        <p:txBody>
          <a:bodyPr/>
          <a:lstStyle>
            <a:lvl1pPr>
              <a:defRPr/>
            </a:lvl1pPr>
          </a:lstStyle>
          <a:p>
            <a:endParaRPr lang="en-US"/>
          </a:p>
        </p:txBody>
      </p:sp>
      <p:sp>
        <p:nvSpPr>
          <p:cNvPr id="5" name="Rectangle 15"/>
          <p:cNvSpPr>
            <a:spLocks noGrp="1" noChangeArrowheads="1"/>
          </p:cNvSpPr>
          <p:nvPr>
            <p:ph type="sldNum" sz="quarter" idx="12"/>
          </p:nvPr>
        </p:nvSpPr>
        <p:spPr>
          <a:ln/>
        </p:spPr>
        <p:txBody>
          <a:bodyPr/>
          <a:lstStyle>
            <a:lvl1pPr>
              <a:defRPr/>
            </a:lvl1pPr>
          </a:lstStyle>
          <a:p>
            <a:fld id="{FB42CD19-503E-4377-8D82-F9BA0CB677F4}"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quarter" idx="10"/>
          </p:nvPr>
        </p:nvSpPr>
        <p:spPr>
          <a:ln/>
        </p:spPr>
        <p:txBody>
          <a:bodyPr/>
          <a:lstStyle>
            <a:lvl1pPr>
              <a:defRPr/>
            </a:lvl1pPr>
          </a:lstStyle>
          <a:p>
            <a:endParaRPr lang="en-US"/>
          </a:p>
        </p:txBody>
      </p:sp>
      <p:sp>
        <p:nvSpPr>
          <p:cNvPr id="3" name="Rectangle 14"/>
          <p:cNvSpPr>
            <a:spLocks noGrp="1" noChangeArrowheads="1"/>
          </p:cNvSpPr>
          <p:nvPr>
            <p:ph type="ftr" sz="quarter" idx="11"/>
          </p:nvPr>
        </p:nvSpPr>
        <p:spPr>
          <a:ln/>
        </p:spPr>
        <p:txBody>
          <a:bodyPr/>
          <a:lstStyle>
            <a:lvl1pPr>
              <a:defRPr/>
            </a:lvl1pPr>
          </a:lstStyle>
          <a:p>
            <a:endParaRPr lang="en-US"/>
          </a:p>
        </p:txBody>
      </p:sp>
      <p:sp>
        <p:nvSpPr>
          <p:cNvPr id="4" name="Rectangle 15"/>
          <p:cNvSpPr>
            <a:spLocks noGrp="1" noChangeArrowheads="1"/>
          </p:cNvSpPr>
          <p:nvPr>
            <p:ph type="sldNum" sz="quarter" idx="12"/>
          </p:nvPr>
        </p:nvSpPr>
        <p:spPr>
          <a:ln/>
        </p:spPr>
        <p:txBody>
          <a:bodyPr/>
          <a:lstStyle>
            <a:lvl1pPr>
              <a:defRPr/>
            </a:lvl1pPr>
          </a:lstStyle>
          <a:p>
            <a:fld id="{8D7B4460-7ECB-4332-8C71-7B82E7D64098}"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FE5F8353-6374-4584-A278-4F5FF23F9B5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27F71CCC-CEDA-4C0F-A97E-7FC562182B10}"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BB1BB700-C8D4-4951-A653-679C483CDA14}"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B5DDE4DD-18C2-4DA9-839C-A01BC0E766F7}"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364CD09A-9B57-45D7-8F72-85EE23D40BB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4A854854-1087-48FE-AC81-BE195929E9D6}"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E4DE4223-22C9-4337-8725-DE383AAB75FF}"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a:ln/>
        </p:spPr>
        <p:txBody>
          <a:bodyPr/>
          <a:lstStyle>
            <a:lvl1pPr>
              <a:defRPr/>
            </a:lvl1pPr>
          </a:lstStyle>
          <a:p>
            <a:endParaRPr lang="en-US"/>
          </a:p>
        </p:txBody>
      </p:sp>
      <p:sp>
        <p:nvSpPr>
          <p:cNvPr id="8" name="Rectangle 4"/>
          <p:cNvSpPr>
            <a:spLocks noGrp="1" noChangeArrowheads="1"/>
          </p:cNvSpPr>
          <p:nvPr>
            <p:ph type="sldNum" sz="quarter" idx="11"/>
          </p:nvPr>
        </p:nvSpPr>
        <p:spPr>
          <a:ln/>
        </p:spPr>
        <p:txBody>
          <a:bodyPr/>
          <a:lstStyle>
            <a:lvl1pPr>
              <a:defRPr/>
            </a:lvl1pPr>
          </a:lstStyle>
          <a:p>
            <a:fld id="{0B911F9B-8105-4BDA-B35D-CD9CAF4A2CC6}" type="slidenum">
              <a:rPr lang="en-US"/>
              <a:pPr/>
              <a:t>‹#›</a:t>
            </a:fld>
            <a:endParaRPr lang="en-US"/>
          </a:p>
        </p:txBody>
      </p:sp>
      <p:sp>
        <p:nvSpPr>
          <p:cNvPr id="9"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a:ln/>
        </p:spPr>
        <p:txBody>
          <a:bodyPr/>
          <a:lstStyle>
            <a:lvl1pPr>
              <a:defRPr/>
            </a:lvl1pPr>
          </a:lstStyle>
          <a:p>
            <a:endParaRPr lang="en-US"/>
          </a:p>
        </p:txBody>
      </p:sp>
      <p:sp>
        <p:nvSpPr>
          <p:cNvPr id="4" name="Rectangle 4"/>
          <p:cNvSpPr>
            <a:spLocks noGrp="1" noChangeArrowheads="1"/>
          </p:cNvSpPr>
          <p:nvPr>
            <p:ph type="sldNum" sz="quarter" idx="11"/>
          </p:nvPr>
        </p:nvSpPr>
        <p:spPr>
          <a:ln/>
        </p:spPr>
        <p:txBody>
          <a:bodyPr/>
          <a:lstStyle>
            <a:lvl1pPr>
              <a:defRPr/>
            </a:lvl1pPr>
          </a:lstStyle>
          <a:p>
            <a:fld id="{02AFD083-383A-45E7-A5D7-B661F0A1476B}" type="slidenum">
              <a:rPr lang="en-US"/>
              <a:pPr/>
              <a:t>‹#›</a:t>
            </a:fld>
            <a:endParaRPr lang="en-US"/>
          </a:p>
        </p:txBody>
      </p:sp>
      <p:sp>
        <p:nvSpPr>
          <p:cNvPr id="5"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endParaRPr lang="en-US"/>
          </a:p>
        </p:txBody>
      </p:sp>
      <p:sp>
        <p:nvSpPr>
          <p:cNvPr id="3" name="Rectangle 4"/>
          <p:cNvSpPr>
            <a:spLocks noGrp="1" noChangeArrowheads="1"/>
          </p:cNvSpPr>
          <p:nvPr>
            <p:ph type="sldNum" sz="quarter" idx="11"/>
          </p:nvPr>
        </p:nvSpPr>
        <p:spPr>
          <a:ln/>
        </p:spPr>
        <p:txBody>
          <a:bodyPr/>
          <a:lstStyle>
            <a:lvl1pPr>
              <a:defRPr/>
            </a:lvl1pPr>
          </a:lstStyle>
          <a:p>
            <a:fld id="{8A40D555-09AC-4216-8B8E-422518633F53}" type="slidenum">
              <a:rPr lang="en-US"/>
              <a:pPr/>
              <a:t>‹#›</a:t>
            </a:fld>
            <a:endParaRPr lang="en-US"/>
          </a:p>
        </p:txBody>
      </p:sp>
      <p:sp>
        <p:nvSpPr>
          <p:cNvPr id="4"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88121D66-B0A6-4841-8C0B-EBF502C884EE}"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011533C7-984B-43E1-A55B-A3AA7FCF662B}"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Background_PPTCAS"/>
          <p:cNvPicPr>
            <a:picLocks noChangeAspect="1" noChangeArrowheads="1"/>
          </p:cNvPicPr>
          <p:nvPr/>
        </p:nvPicPr>
        <p:blipFill>
          <a:blip r:embed="rId13" cstate="print"/>
          <a:srcRect/>
          <a:stretch>
            <a:fillRect/>
          </a:stretch>
        </p:blipFill>
        <p:spPr bwMode="invGray">
          <a:xfrm>
            <a:off x="0" y="0"/>
            <a:ext cx="9144000" cy="6858000"/>
          </a:xfrm>
          <a:prstGeom prst="rect">
            <a:avLst/>
          </a:prstGeom>
          <a:noFill/>
          <a:ln w="9525">
            <a:noFill/>
            <a:miter lim="800000"/>
            <a:headEnd/>
            <a:tailEnd/>
          </a:ln>
        </p:spPr>
      </p:pic>
      <p:sp>
        <p:nvSpPr>
          <p:cNvPr id="4099" name="Rectangle 3"/>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4100" name="Rectangle 4"/>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ED0FBD6-074A-4C66-B794-B75E0A10445D}" type="slidenum">
              <a:rPr lang="en-US"/>
              <a:pPr/>
              <a:t>‹#›</a:t>
            </a:fld>
            <a:endParaRPr lang="en-US"/>
          </a:p>
        </p:txBody>
      </p:sp>
      <p:sp>
        <p:nvSpPr>
          <p:cNvPr id="1029"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2" name="Rectangle 6"/>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1031"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8" descr="CAS_Logo_PPT"/>
          <p:cNvPicPr>
            <a:picLocks noChangeAspect="1" noChangeArrowheads="1"/>
          </p:cNvPicPr>
          <p:nvPr/>
        </p:nvPicPr>
        <p:blipFill>
          <a:blip r:embed="rId14" cstate="print"/>
          <a:srcRect/>
          <a:stretch>
            <a:fillRect/>
          </a:stretch>
        </p:blipFill>
        <p:spPr bwMode="auto">
          <a:xfrm>
            <a:off x="152400" y="152400"/>
            <a:ext cx="1425575" cy="136842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0825" cy="6850063"/>
            <a:chOff x="0" y="0"/>
            <a:chExt cx="5758" cy="4315"/>
          </a:xfrm>
        </p:grpSpPr>
        <p:grpSp>
          <p:nvGrpSpPr>
            <p:cNvPr id="2057" name="Group 3"/>
            <p:cNvGrpSpPr>
              <a:grpSpLocks/>
            </p:cNvGrpSpPr>
            <p:nvPr userDrawn="1"/>
          </p:nvGrpSpPr>
          <p:grpSpPr bwMode="auto">
            <a:xfrm>
              <a:off x="1728" y="2230"/>
              <a:ext cx="4027" cy="2085"/>
              <a:chOff x="1728" y="2230"/>
              <a:chExt cx="4027" cy="2085"/>
            </a:xfrm>
          </p:grpSpPr>
          <p:sp>
            <p:nvSpPr>
              <p:cNvPr id="13"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14"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5"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206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7"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1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2059"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pic>
        <p:nvPicPr>
          <p:cNvPr id="2051" name="Picture 16" descr="Logo_brushed01"/>
          <p:cNvPicPr>
            <a:picLocks noChangeAspect="1" noChangeArrowheads="1"/>
          </p:cNvPicPr>
          <p:nvPr/>
        </p:nvPicPr>
        <p:blipFill>
          <a:blip r:embed="rId13" cstate="print"/>
          <a:srcRect/>
          <a:stretch>
            <a:fillRect/>
          </a:stretch>
        </p:blipFill>
        <p:spPr bwMode="auto">
          <a:xfrm>
            <a:off x="3657600" y="838200"/>
            <a:ext cx="1792288" cy="1792288"/>
          </a:xfrm>
          <a:prstGeom prst="rect">
            <a:avLst/>
          </a:prstGeom>
          <a:noFill/>
          <a:ln w="9525">
            <a:noFill/>
            <a:miter lim="800000"/>
            <a:headEnd/>
            <a:tailEnd/>
          </a:ln>
        </p:spPr>
      </p:pic>
      <p:sp>
        <p:nvSpPr>
          <p:cNvPr id="2052"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Rectangle 13"/>
          <p:cNvSpPr>
            <a:spLocks noGrp="1" noChangeArrowheads="1"/>
          </p:cNvSpPr>
          <p:nvPr>
            <p:ph type="dt" sz="quarter" idx="2"/>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20" name="Rectangle 14"/>
          <p:cNvSpPr>
            <a:spLocks noGrp="1" noChangeArrowheads="1"/>
          </p:cNvSpPr>
          <p:nvPr>
            <p:ph type="ftr" sz="quarter" idx="3"/>
          </p:nvPr>
        </p:nvSpPr>
        <p:spPr bwMode="auto">
          <a:xfrm>
            <a:off x="3124200" y="625157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21" name="Rectangle 15"/>
          <p:cNvSpPr>
            <a:spLocks noGrp="1" noChangeArrowheads="1"/>
          </p:cNvSpPr>
          <p:nvPr>
            <p:ph type="sldNum" sz="quarter" idx="4"/>
          </p:nvPr>
        </p:nvSpPr>
        <p:spPr bwMode="auto">
          <a:xfrm>
            <a:off x="6553200" y="625475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86F27515-E4CB-446D-9631-52B0DFFE795C}"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a:xfrm>
            <a:off x="685800" y="2720975"/>
            <a:ext cx="7772400" cy="1470025"/>
          </a:xfrm>
        </p:spPr>
        <p:txBody>
          <a:bodyPr/>
          <a:lstStyle/>
          <a:p>
            <a:r>
              <a:rPr lang="en-US" smtClean="0"/>
              <a:t>Skit on Reserving</a:t>
            </a:r>
          </a:p>
        </p:txBody>
      </p:sp>
      <p:sp>
        <p:nvSpPr>
          <p:cNvPr id="3075" name="Rectangle 3"/>
          <p:cNvSpPr>
            <a:spLocks noGrp="1" noChangeArrowheads="1"/>
          </p:cNvSpPr>
          <p:nvPr>
            <p:ph type="subTitle" idx="1"/>
          </p:nvPr>
        </p:nvSpPr>
        <p:spPr>
          <a:xfrm>
            <a:off x="1371600" y="5486400"/>
            <a:ext cx="6400800" cy="1752600"/>
          </a:xfrm>
        </p:spPr>
        <p:txBody>
          <a:bodyPr/>
          <a:lstStyle/>
          <a:p>
            <a:r>
              <a:rPr lang="en-US" smtClean="0"/>
              <a:t>Committee on Professionalism Education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r>
              <a:rPr lang="en-US" sz="4000" smtClean="0"/>
              <a:t>Professional Guidance</a:t>
            </a:r>
          </a:p>
        </p:txBody>
      </p:sp>
      <p:sp>
        <p:nvSpPr>
          <p:cNvPr id="12291" name="Rectangle 3"/>
          <p:cNvSpPr>
            <a:spLocks noGrp="1" noChangeArrowheads="1"/>
          </p:cNvSpPr>
          <p:nvPr>
            <p:ph type="body" idx="1"/>
          </p:nvPr>
        </p:nvSpPr>
        <p:spPr>
          <a:xfrm>
            <a:off x="457200" y="1905000"/>
            <a:ext cx="8229600" cy="4373563"/>
          </a:xfrm>
        </p:spPr>
        <p:txBody>
          <a:bodyPr/>
          <a:lstStyle/>
          <a:p>
            <a:pPr eaLnBrk="1" hangingPunct="1"/>
            <a:r>
              <a:rPr lang="en-US" sz="2800" smtClean="0"/>
              <a:t>CAS Statement of Principles Regarding Property and Casualty Loss and Loss Adjustment Expense Reserves</a:t>
            </a:r>
          </a:p>
          <a:p>
            <a:pPr lvl="1"/>
            <a:r>
              <a:rPr lang="en-US" sz="2400" smtClean="0"/>
              <a:t>Principle 3: The uncertainty inherent in the estimation of required provisions for unpaid losses or loss adjustment expenses implies that a range of reserves can be actuarially sound. </a:t>
            </a:r>
          </a:p>
          <a:p>
            <a:pPr lvl="1"/>
            <a:r>
              <a:rPr lang="en-US" sz="2400" smtClean="0"/>
              <a:t>Principle 4: The most appropriate reserve within a range of actuarially sound estimates depends on both the relative likelihood of estimates within the range and the financial reporting context in which the reserve will be presented.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idx="4294967295"/>
          </p:nvPr>
        </p:nvSpPr>
        <p:spPr/>
        <p:txBody>
          <a:bodyPr/>
          <a:lstStyle/>
          <a:p>
            <a:r>
              <a:rPr lang="en-US" sz="4000" smtClean="0"/>
              <a:t>Professional Guidance</a:t>
            </a:r>
          </a:p>
        </p:txBody>
      </p:sp>
      <p:sp>
        <p:nvSpPr>
          <p:cNvPr id="13315" name="Rectangle 3"/>
          <p:cNvSpPr>
            <a:spLocks noGrp="1" noChangeArrowheads="1"/>
          </p:cNvSpPr>
          <p:nvPr>
            <p:ph type="body" idx="4294967295"/>
          </p:nvPr>
        </p:nvSpPr>
        <p:spPr>
          <a:xfrm>
            <a:off x="457200" y="1905000"/>
            <a:ext cx="8229600" cy="4373563"/>
          </a:xfrm>
        </p:spPr>
        <p:txBody>
          <a:bodyPr/>
          <a:lstStyle/>
          <a:p>
            <a:pPr eaLnBrk="1" hangingPunct="1"/>
            <a:r>
              <a:rPr lang="en-US" smtClean="0"/>
              <a:t>CAS Statement of Principles Regarding Property and Casualty Loss and Loss Adjustment Expense Reserves – Considerations</a:t>
            </a:r>
          </a:p>
          <a:p>
            <a:pPr lvl="1" eaLnBrk="1" hangingPunct="1"/>
            <a:r>
              <a:rPr lang="en-US" smtClean="0"/>
              <a:t>Settlement Patterns</a:t>
            </a:r>
          </a:p>
          <a:p>
            <a:pPr lvl="1" eaLnBrk="1" hangingPunct="1"/>
            <a:r>
              <a:rPr lang="en-US" smtClean="0"/>
              <a:t>Development Patterns</a:t>
            </a:r>
          </a:p>
          <a:p>
            <a:pPr lvl="1" eaLnBrk="1" hangingPunct="1"/>
            <a:r>
              <a:rPr lang="en-US" smtClean="0"/>
              <a:t>External Influences</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idx="4294967295"/>
          </p:nvPr>
        </p:nvSpPr>
        <p:spPr/>
        <p:txBody>
          <a:bodyPr/>
          <a:lstStyle/>
          <a:p>
            <a:r>
              <a:rPr lang="en-US" smtClean="0"/>
              <a:t> </a:t>
            </a:r>
          </a:p>
        </p:txBody>
      </p:sp>
      <p:sp>
        <p:nvSpPr>
          <p:cNvPr id="14339" name="Rectangle 3"/>
          <p:cNvSpPr>
            <a:spLocks noGrp="1" noChangeArrowheads="1"/>
          </p:cNvSpPr>
          <p:nvPr>
            <p:ph type="body" idx="4294967295"/>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Audience Discussion on Considerations for Making Selection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idx="4294967295"/>
          </p:nvPr>
        </p:nvSpPr>
        <p:spPr/>
        <p:txBody>
          <a:bodyPr/>
          <a:lstStyle/>
          <a:p>
            <a:r>
              <a:rPr lang="en-US" sz="4000" smtClean="0"/>
              <a:t>Additional Considerations in Making Selection</a:t>
            </a:r>
          </a:p>
        </p:txBody>
      </p:sp>
      <p:sp>
        <p:nvSpPr>
          <p:cNvPr id="15363" name="Rectangle 3"/>
          <p:cNvSpPr>
            <a:spLocks noGrp="1" noChangeArrowheads="1"/>
          </p:cNvSpPr>
          <p:nvPr>
            <p:ph type="body" idx="4294967295"/>
          </p:nvPr>
        </p:nvSpPr>
        <p:spPr>
          <a:xfrm>
            <a:off x="457200" y="1905000"/>
            <a:ext cx="8229600" cy="4373563"/>
          </a:xfrm>
        </p:spPr>
        <p:txBody>
          <a:bodyPr/>
          <a:lstStyle/>
          <a:p>
            <a:pPr eaLnBrk="1" hangingPunct="1"/>
            <a:r>
              <a:rPr lang="en-US" sz="2800" smtClean="0"/>
              <a:t>What are Linda's obligations to her employer?</a:t>
            </a:r>
          </a:p>
          <a:p>
            <a:pPr eaLnBrk="1" hangingPunct="1"/>
            <a:endParaRPr lang="en-US" sz="2800" smtClean="0"/>
          </a:p>
          <a:p>
            <a:pPr eaLnBrk="1" hangingPunct="1"/>
            <a:r>
              <a:rPr lang="en-US" sz="2800" smtClean="0"/>
              <a:t>What, if any, are Linda's obligations to Mike?</a:t>
            </a:r>
          </a:p>
          <a:p>
            <a:pPr eaLnBrk="1" hangingPunct="1"/>
            <a:endParaRPr lang="en-US" sz="2800" smtClean="0"/>
          </a:p>
          <a:p>
            <a:pPr eaLnBrk="1" hangingPunct="1"/>
            <a:r>
              <a:rPr lang="en-US" sz="2800" smtClean="0"/>
              <a:t>To what extent can and should Linda allow Mike's personal appeal to affect her decision?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en-US" sz="4000" smtClean="0"/>
              <a:t>Professional Guidance</a:t>
            </a:r>
          </a:p>
        </p:txBody>
      </p:sp>
      <p:sp>
        <p:nvSpPr>
          <p:cNvPr id="16387" name="Rectangle 3"/>
          <p:cNvSpPr>
            <a:spLocks noGrp="1" noChangeArrowheads="1"/>
          </p:cNvSpPr>
          <p:nvPr>
            <p:ph type="body" idx="1"/>
          </p:nvPr>
        </p:nvSpPr>
        <p:spPr>
          <a:xfrm>
            <a:off x="457200" y="1905000"/>
            <a:ext cx="8229600" cy="4373563"/>
          </a:xfrm>
        </p:spPr>
        <p:txBody>
          <a:bodyPr/>
          <a:lstStyle/>
          <a:p>
            <a:pPr eaLnBrk="1" hangingPunct="1"/>
            <a:r>
              <a:rPr lang="en-US" smtClean="0"/>
              <a:t>Precept 1 of the Code of Conduct: “An Actuary shall act honestly, with integrity and competence, and in a manner to fulfill the profession's responsibility to the public and to uphold the reputation of the actuarial profession.”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idx="4294967295"/>
          </p:nvPr>
        </p:nvSpPr>
        <p:spPr/>
        <p:txBody>
          <a:bodyPr/>
          <a:lstStyle/>
          <a:p>
            <a:r>
              <a:rPr lang="en-US" sz="4000" smtClean="0"/>
              <a:t>Professional Guidance</a:t>
            </a:r>
          </a:p>
        </p:txBody>
      </p:sp>
      <p:sp>
        <p:nvSpPr>
          <p:cNvPr id="79875" name="Rectangle 3"/>
          <p:cNvSpPr>
            <a:spLocks noGrp="1" noChangeArrowheads="1"/>
          </p:cNvSpPr>
          <p:nvPr>
            <p:ph type="body" idx="4294967295"/>
          </p:nvPr>
        </p:nvSpPr>
        <p:spPr>
          <a:xfrm>
            <a:off x="457200" y="1905000"/>
            <a:ext cx="8229600" cy="4373563"/>
          </a:xfrm>
        </p:spPr>
        <p:txBody>
          <a:bodyPr/>
          <a:lstStyle/>
          <a:p>
            <a:pPr eaLnBrk="1" hangingPunct="1"/>
            <a:r>
              <a:rPr lang="en-US" smtClean="0"/>
              <a:t>Precept 3 of the Code of Conduct: “</a:t>
            </a:r>
            <a:r>
              <a:rPr lang="en-US" smtClean="0">
                <a:effectLst>
                  <a:outerShdw blurRad="38100" dist="38100" dir="2700000" algn="tl">
                    <a:srgbClr val="000000"/>
                  </a:outerShdw>
                </a:effectLst>
              </a:rPr>
              <a:t>An Actuary shall ensure that Actuarial Services performed by or under the direction of the Actuary satisfy applicable standards of practice”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r>
              <a:rPr lang="en-US" sz="4000" smtClean="0"/>
              <a:t>Professional Guidance</a:t>
            </a:r>
          </a:p>
        </p:txBody>
      </p:sp>
      <p:sp>
        <p:nvSpPr>
          <p:cNvPr id="18435" name="Rectangle 3"/>
          <p:cNvSpPr>
            <a:spLocks noGrp="1" noChangeArrowheads="1"/>
          </p:cNvSpPr>
          <p:nvPr>
            <p:ph type="body" idx="1"/>
          </p:nvPr>
        </p:nvSpPr>
        <p:spPr>
          <a:xfrm>
            <a:off x="457200" y="1905000"/>
            <a:ext cx="8229600" cy="4373563"/>
          </a:xfrm>
        </p:spPr>
        <p:txBody>
          <a:bodyPr/>
          <a:lstStyle/>
          <a:p>
            <a:pPr eaLnBrk="1" hangingPunct="1"/>
            <a:r>
              <a:rPr lang="en-US" smtClean="0"/>
              <a:t>Precept 10 of the Code of Conduct: “An Actuary shall perform Actuarial Services with courtesy and professional respect and shall cooperate with others in the Principal's interest.”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idx="4294967295"/>
          </p:nvPr>
        </p:nvSpPr>
        <p:spPr/>
        <p:txBody>
          <a:bodyPr/>
          <a:lstStyle/>
          <a:p>
            <a:r>
              <a:rPr lang="en-US" smtClean="0"/>
              <a:t> </a:t>
            </a:r>
          </a:p>
        </p:txBody>
      </p:sp>
      <p:sp>
        <p:nvSpPr>
          <p:cNvPr id="19459" name="Rectangle 3"/>
          <p:cNvSpPr>
            <a:spLocks noGrp="1" noChangeArrowheads="1"/>
          </p:cNvSpPr>
          <p:nvPr>
            <p:ph type="body" idx="4294967295"/>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Audience Discussion on Other Considerations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en-US" sz="4000" smtClean="0"/>
              <a:t>Possible Courses of Action</a:t>
            </a:r>
          </a:p>
        </p:txBody>
      </p:sp>
      <p:sp>
        <p:nvSpPr>
          <p:cNvPr id="20483" name="Rectangle 3"/>
          <p:cNvSpPr>
            <a:spLocks noGrp="1" noChangeArrowheads="1"/>
          </p:cNvSpPr>
          <p:nvPr>
            <p:ph type="body" idx="1"/>
          </p:nvPr>
        </p:nvSpPr>
        <p:spPr>
          <a:xfrm>
            <a:off x="457200" y="1905000"/>
            <a:ext cx="8229600" cy="4648200"/>
          </a:xfrm>
        </p:spPr>
        <p:txBody>
          <a:bodyPr/>
          <a:lstStyle/>
          <a:p>
            <a:r>
              <a:rPr lang="en-US" sz="2800" smtClean="0"/>
              <a:t>Alternative 1 – Linda is on the fence between the two recommendations; she takes Mike’s appeal to heart and it is a key factor in choosing his recommendation</a:t>
            </a:r>
          </a:p>
          <a:p>
            <a:endParaRPr lang="en-US" sz="2800" smtClean="0"/>
          </a:p>
          <a:p>
            <a:r>
              <a:rPr lang="en-US" sz="2800" smtClean="0"/>
              <a:t>Alternative 2 – Linda is on the fence between the two recommendations; she is troubled by Mike’s behavior (both as reported by Fred and as she observed herself in their subsequent meeting) and starts to question his judgment as a result; this is a key factor in choosing Fred’s recommendation</a:t>
            </a:r>
          </a:p>
          <a:p>
            <a:endParaRPr lang="en-US"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idx="4294967295"/>
          </p:nvPr>
        </p:nvSpPr>
        <p:spPr/>
        <p:txBody>
          <a:bodyPr/>
          <a:lstStyle/>
          <a:p>
            <a:r>
              <a:rPr lang="en-US" sz="4000" smtClean="0"/>
              <a:t>Possible Courses of Action</a:t>
            </a:r>
          </a:p>
        </p:txBody>
      </p:sp>
      <p:sp>
        <p:nvSpPr>
          <p:cNvPr id="21507" name="Rectangle 3"/>
          <p:cNvSpPr>
            <a:spLocks noGrp="1" noChangeArrowheads="1"/>
          </p:cNvSpPr>
          <p:nvPr>
            <p:ph type="body" idx="4294967295"/>
          </p:nvPr>
        </p:nvSpPr>
        <p:spPr>
          <a:xfrm>
            <a:off x="457200" y="1905000"/>
            <a:ext cx="8229600" cy="4648200"/>
          </a:xfrm>
        </p:spPr>
        <p:txBody>
          <a:bodyPr/>
          <a:lstStyle/>
          <a:p>
            <a:pPr>
              <a:lnSpc>
                <a:spcPct val="90000"/>
              </a:lnSpc>
            </a:pPr>
            <a:r>
              <a:rPr lang="en-US" sz="2800" smtClean="0"/>
              <a:t>Alternative 3 – Linda, in her decision-making process, disregards her interactions with Mike and Fred subsequent to the meeting; she is ultimately swayed by Mike’s analysis and goes forward with his recommendation</a:t>
            </a:r>
          </a:p>
          <a:p>
            <a:pPr>
              <a:lnSpc>
                <a:spcPct val="90000"/>
              </a:lnSpc>
            </a:pPr>
            <a:endParaRPr lang="en-US" sz="2800" smtClean="0"/>
          </a:p>
          <a:p>
            <a:pPr>
              <a:lnSpc>
                <a:spcPct val="90000"/>
              </a:lnSpc>
            </a:pPr>
            <a:r>
              <a:rPr lang="en-US" sz="2800" smtClean="0"/>
              <a:t>Alternative 4 – Linda, in her decision-making process, disregards her interactions with Mike and Fred subsequent to the meeting; she is ultimately swayed by Fred’s analysis and goes forward with his recommendation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r>
              <a:rPr lang="en-US" smtClean="0"/>
              <a:t>Skit Background</a:t>
            </a:r>
          </a:p>
        </p:txBody>
      </p:sp>
      <p:sp>
        <p:nvSpPr>
          <p:cNvPr id="4099" name="Rectangle 3"/>
          <p:cNvSpPr>
            <a:spLocks noGrp="1" noChangeArrowheads="1"/>
          </p:cNvSpPr>
          <p:nvPr>
            <p:ph type="body" idx="1"/>
          </p:nvPr>
        </p:nvSpPr>
        <p:spPr>
          <a:xfrm>
            <a:off x="457200" y="1752600"/>
            <a:ext cx="8229600" cy="4724400"/>
          </a:xfrm>
        </p:spPr>
        <p:txBody>
          <a:bodyPr/>
          <a:lstStyle/>
          <a:p>
            <a:pPr eaLnBrk="1" hangingPunct="1">
              <a:lnSpc>
                <a:spcPct val="90000"/>
              </a:lnSpc>
            </a:pPr>
            <a:r>
              <a:rPr lang="en-US" sz="2400" smtClean="0"/>
              <a:t>Linda, an FCAS,  is the Chief Actuary for a mid-size company writing only Workers’ Compensation insurance in a large state.  </a:t>
            </a:r>
          </a:p>
          <a:p>
            <a:pPr eaLnBrk="1" hangingPunct="1">
              <a:lnSpc>
                <a:spcPct val="90000"/>
              </a:lnSpc>
            </a:pPr>
            <a:endParaRPr lang="en-US" sz="2400" smtClean="0"/>
          </a:p>
          <a:p>
            <a:pPr eaLnBrk="1" hangingPunct="1">
              <a:lnSpc>
                <a:spcPct val="90000"/>
              </a:lnSpc>
            </a:pPr>
            <a:r>
              <a:rPr lang="en-US" sz="2400" smtClean="0"/>
              <a:t>Linda has the responsibility of signing the Statement of Actuarial Opinion for the company.  </a:t>
            </a:r>
          </a:p>
          <a:p>
            <a:pPr eaLnBrk="1" hangingPunct="1">
              <a:lnSpc>
                <a:spcPct val="90000"/>
              </a:lnSpc>
            </a:pPr>
            <a:endParaRPr lang="en-US" sz="2400" smtClean="0"/>
          </a:p>
          <a:p>
            <a:pPr eaLnBrk="1" hangingPunct="1">
              <a:lnSpc>
                <a:spcPct val="90000"/>
              </a:lnSpc>
            </a:pPr>
            <a:r>
              <a:rPr lang="en-US" sz="2400" smtClean="0"/>
              <a:t>In the past two years, this state has passed several reforms which limit the amounts of compensation to be paid out in a variety of circumstances.  </a:t>
            </a:r>
          </a:p>
          <a:p>
            <a:pPr eaLnBrk="1" hangingPunct="1">
              <a:lnSpc>
                <a:spcPct val="90000"/>
              </a:lnSpc>
            </a:pPr>
            <a:endParaRPr lang="en-US" sz="2400" smtClean="0"/>
          </a:p>
          <a:p>
            <a:pPr eaLnBrk="1" hangingPunct="1">
              <a:lnSpc>
                <a:spcPct val="90000"/>
              </a:lnSpc>
            </a:pPr>
            <a:r>
              <a:rPr lang="en-US" sz="2400" smtClean="0"/>
              <a:t>There have been and continue to be attempts to have these reforms repealed but as of yet these have been unsuccessful.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n-US" smtClean="0"/>
              <a:t>Key Takeaways</a:t>
            </a:r>
          </a:p>
        </p:txBody>
      </p:sp>
      <p:sp>
        <p:nvSpPr>
          <p:cNvPr id="22531" name="Rectangle 3"/>
          <p:cNvSpPr>
            <a:spLocks noGrp="1" noChangeArrowheads="1"/>
          </p:cNvSpPr>
          <p:nvPr>
            <p:ph type="body" idx="1"/>
          </p:nvPr>
        </p:nvSpPr>
        <p:spPr/>
        <p:txBody>
          <a:bodyPr/>
          <a:lstStyle/>
          <a:p>
            <a:endParaRPr lang="en-US" smtClean="0"/>
          </a:p>
          <a:p>
            <a:r>
              <a:rPr lang="en-US" smtClean="0"/>
              <a:t>The politics of workplace interactions can cause an actuary to blur ethical lines</a:t>
            </a:r>
          </a:p>
          <a:p>
            <a:endParaRPr lang="en-US" smtClean="0"/>
          </a:p>
          <a:p>
            <a:r>
              <a:rPr lang="en-US" smtClean="0"/>
              <a:t>Know the Standards relevant to the work you are doing and apply them appropriately</a:t>
            </a:r>
          </a:p>
          <a:p>
            <a:endParaRPr lang="en-US"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r>
              <a:rPr lang="en-US" smtClean="0"/>
              <a:t>Skit Background</a:t>
            </a:r>
          </a:p>
        </p:txBody>
      </p:sp>
      <p:sp>
        <p:nvSpPr>
          <p:cNvPr id="5123" name="Rectangle 3"/>
          <p:cNvSpPr>
            <a:spLocks noGrp="1" noChangeArrowheads="1"/>
          </p:cNvSpPr>
          <p:nvPr>
            <p:ph type="body" idx="1"/>
          </p:nvPr>
        </p:nvSpPr>
        <p:spPr/>
        <p:txBody>
          <a:bodyPr/>
          <a:lstStyle/>
          <a:p>
            <a:pPr>
              <a:lnSpc>
                <a:spcPct val="90000"/>
              </a:lnSpc>
            </a:pPr>
            <a:r>
              <a:rPr lang="en-US" sz="2400" smtClean="0"/>
              <a:t>Mike, also an FCAS, is the internal actuary who leads the reserving unit for the company.  Using reasonable assumptions, he has developed a best estimate of the loss and loss adjustment expense reserves that he believes the company should book for the December 31, 2011 evaluation.</a:t>
            </a:r>
          </a:p>
          <a:p>
            <a:pPr>
              <a:lnSpc>
                <a:spcPct val="90000"/>
              </a:lnSpc>
            </a:pPr>
            <a:endParaRPr lang="en-US" sz="2400" smtClean="0"/>
          </a:p>
          <a:p>
            <a:pPr>
              <a:lnSpc>
                <a:spcPct val="90000"/>
              </a:lnSpc>
            </a:pPr>
            <a:r>
              <a:rPr lang="en-US" sz="2400" smtClean="0"/>
              <a:t>Fred, an FCAS as well, is the actuary from the company’s auditing firm.  Using reasonable assumptions, he has calculated a range in which he believes the best estimate should fall.  Mike’s best estimate is above the high end of Fred’s range.</a:t>
            </a:r>
          </a:p>
          <a:p>
            <a:pPr>
              <a:lnSpc>
                <a:spcPct val="90000"/>
              </a:lnSpc>
            </a:pPr>
            <a:endParaRPr lang="en-US" sz="2400" smtClean="0"/>
          </a:p>
          <a:p>
            <a:pPr lvl="1">
              <a:lnSpc>
                <a:spcPct val="90000"/>
              </a:lnSpc>
            </a:pPr>
            <a:endParaRPr lang="en-US"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idx="4294967295"/>
          </p:nvPr>
        </p:nvSpPr>
        <p:spPr/>
        <p:txBody>
          <a:bodyPr/>
          <a:lstStyle/>
          <a:p>
            <a:r>
              <a:rPr lang="en-US" smtClean="0"/>
              <a:t>Skit Background</a:t>
            </a:r>
          </a:p>
        </p:txBody>
      </p:sp>
      <p:sp>
        <p:nvSpPr>
          <p:cNvPr id="6147" name="Rectangle 3"/>
          <p:cNvSpPr>
            <a:spLocks noGrp="1" noChangeArrowheads="1"/>
          </p:cNvSpPr>
          <p:nvPr>
            <p:ph type="body" idx="4294967295"/>
          </p:nvPr>
        </p:nvSpPr>
        <p:spPr/>
        <p:txBody>
          <a:bodyPr/>
          <a:lstStyle/>
          <a:p>
            <a:pPr>
              <a:lnSpc>
                <a:spcPct val="90000"/>
              </a:lnSpc>
            </a:pPr>
            <a:r>
              <a:rPr lang="en-US" smtClean="0"/>
              <a:t>Fred and Mike have discussed the situation and it is due to different opinions with respect to both the actual effectiveness of the reforms and the possibility of those opposing them being successful in repealing any one or even all of the reforms.  All three actuaries are meeting to discuss the findings.</a:t>
            </a:r>
          </a:p>
          <a:p>
            <a:pPr lvl="1">
              <a:lnSpc>
                <a:spcPct val="90000"/>
              </a:lnSpc>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idx="4294967295"/>
          </p:nvPr>
        </p:nvSpPr>
        <p:spPr/>
        <p:txBody>
          <a:bodyPr/>
          <a:lstStyle/>
          <a:p>
            <a:r>
              <a:rPr lang="en-US" smtClean="0"/>
              <a:t>Legal Disclosure</a:t>
            </a:r>
          </a:p>
        </p:txBody>
      </p:sp>
      <p:sp>
        <p:nvSpPr>
          <p:cNvPr id="7171" name="Rectangle 3"/>
          <p:cNvSpPr>
            <a:spLocks noGrp="1" noChangeArrowheads="1"/>
          </p:cNvSpPr>
          <p:nvPr>
            <p:ph type="body" idx="4294967295"/>
          </p:nvPr>
        </p:nvSpPr>
        <p:spPr/>
        <p:txBody>
          <a:bodyPr/>
          <a:lstStyle/>
          <a:p>
            <a:pPr>
              <a:buFont typeface="Wingdings" pitchFamily="2" charset="2"/>
              <a:buNone/>
            </a:pPr>
            <a:r>
              <a:rPr lang="en-US" sz="2800" smtClean="0"/>
              <a:t>The views expressed by the panelists are their own and may not necessarily reflect those of their respective employers. </a:t>
            </a:r>
          </a:p>
          <a:p>
            <a:pPr lvl="1">
              <a:lnSpc>
                <a:spcPct val="90000"/>
              </a:lnSpc>
            </a:pPr>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n-US" smtClean="0"/>
              <a:t> </a:t>
            </a:r>
          </a:p>
        </p:txBody>
      </p:sp>
      <p:sp>
        <p:nvSpPr>
          <p:cNvPr id="8195" name="Rectangle 3"/>
          <p:cNvSpPr>
            <a:spLocks noGrp="1" noChangeArrowheads="1"/>
          </p:cNvSpPr>
          <p:nvPr>
            <p:ph type="body" idx="1"/>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Lights, Camera, Action!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en-US" sz="4000" smtClean="0"/>
              <a:t>Considerations in Making Selection</a:t>
            </a:r>
          </a:p>
        </p:txBody>
      </p:sp>
      <p:sp>
        <p:nvSpPr>
          <p:cNvPr id="9219" name="Rectangle 3"/>
          <p:cNvSpPr>
            <a:spLocks noGrp="1" noChangeArrowheads="1"/>
          </p:cNvSpPr>
          <p:nvPr>
            <p:ph type="body" idx="1"/>
          </p:nvPr>
        </p:nvSpPr>
        <p:spPr>
          <a:xfrm>
            <a:off x="457200" y="1905000"/>
            <a:ext cx="8229600" cy="4373563"/>
          </a:xfrm>
        </p:spPr>
        <p:txBody>
          <a:bodyPr/>
          <a:lstStyle/>
          <a:p>
            <a:pPr eaLnBrk="1" hangingPunct="1"/>
            <a:r>
              <a:rPr lang="en-US" sz="2800" smtClean="0"/>
              <a:t>From the standpoint of choosing between the two recommendations, what are the key considerations for Linda?</a:t>
            </a:r>
          </a:p>
          <a:p>
            <a:pPr eaLnBrk="1" hangingPunct="1"/>
            <a:endParaRPr lang="en-US" sz="2800" smtClean="0"/>
          </a:p>
          <a:p>
            <a:pPr eaLnBrk="1" hangingPunct="1"/>
            <a:r>
              <a:rPr lang="en-US" sz="2800" smtClean="0"/>
              <a:t>Does Linda have the relevant information to make a decision?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idx="4294967295"/>
          </p:nvPr>
        </p:nvSpPr>
        <p:spPr/>
        <p:txBody>
          <a:bodyPr/>
          <a:lstStyle/>
          <a:p>
            <a:r>
              <a:rPr lang="en-US" sz="4000" smtClean="0"/>
              <a:t>Professional Guidance</a:t>
            </a:r>
          </a:p>
        </p:txBody>
      </p:sp>
      <p:sp>
        <p:nvSpPr>
          <p:cNvPr id="10243" name="Rectangle 3"/>
          <p:cNvSpPr>
            <a:spLocks noGrp="1" noChangeArrowheads="1"/>
          </p:cNvSpPr>
          <p:nvPr>
            <p:ph type="body" idx="4294967295"/>
          </p:nvPr>
        </p:nvSpPr>
        <p:spPr>
          <a:xfrm>
            <a:off x="457200" y="1905000"/>
            <a:ext cx="8229600" cy="4373563"/>
          </a:xfrm>
        </p:spPr>
        <p:txBody>
          <a:bodyPr/>
          <a:lstStyle/>
          <a:p>
            <a:pPr eaLnBrk="1" hangingPunct="1">
              <a:lnSpc>
                <a:spcPct val="90000"/>
              </a:lnSpc>
            </a:pPr>
            <a:r>
              <a:rPr lang="en-US" sz="2400" smtClean="0"/>
              <a:t>From ASOP 43 – definition of “Actuarial Central Estimate”</a:t>
            </a:r>
          </a:p>
          <a:p>
            <a:pPr lvl="1" eaLnBrk="1" hangingPunct="1">
              <a:lnSpc>
                <a:spcPct val="90000"/>
              </a:lnSpc>
            </a:pPr>
            <a:r>
              <a:rPr lang="en-US" sz="2000" smtClean="0"/>
              <a:t>Estimate that represents an expected value over the range of reasonably possible (but not all possible) outcomes</a:t>
            </a:r>
          </a:p>
          <a:p>
            <a:pPr lvl="1" eaLnBrk="1" hangingPunct="1">
              <a:lnSpc>
                <a:spcPct val="90000"/>
              </a:lnSpc>
            </a:pPr>
            <a:endParaRPr lang="en-US" sz="2000" smtClean="0"/>
          </a:p>
          <a:p>
            <a:pPr lvl="1" eaLnBrk="1" hangingPunct="1">
              <a:lnSpc>
                <a:spcPct val="90000"/>
              </a:lnSpc>
            </a:pPr>
            <a:r>
              <a:rPr lang="en-US" sz="2000" smtClean="0"/>
              <a:t>Typical actuarial methods do not produce true “expected values” and exclude doomsday and/or systematic shocks in the tail of the distribution</a:t>
            </a:r>
          </a:p>
          <a:p>
            <a:pPr lvl="1" eaLnBrk="1" hangingPunct="1">
              <a:lnSpc>
                <a:spcPct val="90000"/>
              </a:lnSpc>
            </a:pPr>
            <a:endParaRPr lang="en-US" sz="2000" smtClean="0"/>
          </a:p>
          <a:p>
            <a:pPr lvl="1" eaLnBrk="1" hangingPunct="1">
              <a:lnSpc>
                <a:spcPct val="90000"/>
              </a:lnSpc>
            </a:pPr>
            <a:r>
              <a:rPr lang="en-US" sz="2000" smtClean="0"/>
              <a:t>Estimate that in the actuary’s professional judgment, is neither optimistic nor pessimistic </a:t>
            </a:r>
          </a:p>
          <a:p>
            <a:pPr lvl="1" eaLnBrk="1" hangingPunct="1">
              <a:lnSpc>
                <a:spcPct val="90000"/>
              </a:lnSpc>
            </a:pPr>
            <a:endParaRPr lang="en-US" sz="2000" smtClean="0"/>
          </a:p>
          <a:p>
            <a:pPr lvl="1" eaLnBrk="1" hangingPunct="1">
              <a:lnSpc>
                <a:spcPct val="90000"/>
              </a:lnSpc>
            </a:pPr>
            <a:r>
              <a:rPr lang="en-US" sz="2000" smtClean="0"/>
              <a:t>Definition intended to clarify the concept rather than assign a precise statistical measure, as commonly used actuarial methods typically do not result in a statistical mean</a:t>
            </a:r>
          </a:p>
          <a:p>
            <a:pPr lvl="1" eaLnBrk="1" hangingPunct="1">
              <a:lnSpc>
                <a:spcPct val="90000"/>
              </a:lnSpc>
            </a:pPr>
            <a:endParaRPr lang="en-US" sz="2000" smtClean="0"/>
          </a:p>
          <a:p>
            <a:pPr eaLnBrk="1" hangingPunct="1">
              <a:lnSpc>
                <a:spcPct val="90000"/>
              </a:lnSpc>
            </a:pPr>
            <a:endParaRPr lang="en-US"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en-US" sz="4000" smtClean="0"/>
              <a:t>Professional Guidance</a:t>
            </a:r>
          </a:p>
        </p:txBody>
      </p:sp>
      <p:sp>
        <p:nvSpPr>
          <p:cNvPr id="11267" name="Rectangle 3"/>
          <p:cNvSpPr>
            <a:spLocks noGrp="1" noChangeArrowheads="1"/>
          </p:cNvSpPr>
          <p:nvPr>
            <p:ph type="body" idx="1"/>
          </p:nvPr>
        </p:nvSpPr>
        <p:spPr/>
        <p:txBody>
          <a:bodyPr/>
          <a:lstStyle/>
          <a:p>
            <a:pPr>
              <a:lnSpc>
                <a:spcPct val="80000"/>
              </a:lnSpc>
              <a:buFont typeface="Wingdings" pitchFamily="2" charset="2"/>
              <a:buNone/>
            </a:pPr>
            <a:r>
              <a:rPr lang="en-US" sz="2400" smtClean="0"/>
              <a:t>From ASOP 43 – required disclosures</a:t>
            </a:r>
          </a:p>
          <a:p>
            <a:pPr>
              <a:lnSpc>
                <a:spcPct val="80000"/>
              </a:lnSpc>
            </a:pPr>
            <a:endParaRPr lang="en-US" sz="2400" smtClean="0"/>
          </a:p>
          <a:p>
            <a:pPr>
              <a:lnSpc>
                <a:spcPct val="80000"/>
              </a:lnSpc>
            </a:pPr>
            <a:r>
              <a:rPr lang="en-US" sz="2400" smtClean="0"/>
              <a:t>Intended Purpose or Use</a:t>
            </a:r>
          </a:p>
          <a:p>
            <a:pPr>
              <a:lnSpc>
                <a:spcPct val="80000"/>
              </a:lnSpc>
            </a:pPr>
            <a:r>
              <a:rPr lang="en-US" sz="2400" smtClean="0"/>
              <a:t>Constraints/Limitations </a:t>
            </a:r>
          </a:p>
          <a:p>
            <a:pPr>
              <a:lnSpc>
                <a:spcPct val="80000"/>
              </a:lnSpc>
            </a:pPr>
            <a:r>
              <a:rPr lang="en-US" sz="2400" smtClean="0"/>
              <a:t>Scope of the Unpaid Claim Estimate</a:t>
            </a:r>
          </a:p>
          <a:p>
            <a:pPr>
              <a:lnSpc>
                <a:spcPct val="80000"/>
              </a:lnSpc>
            </a:pPr>
            <a:r>
              <a:rPr lang="en-US" sz="2400" smtClean="0"/>
              <a:t>Dates</a:t>
            </a:r>
          </a:p>
          <a:p>
            <a:pPr>
              <a:lnSpc>
                <a:spcPct val="80000"/>
              </a:lnSpc>
            </a:pPr>
            <a:r>
              <a:rPr lang="en-US" sz="2400" smtClean="0"/>
              <a:t>Significant events, assumptions, or reliances</a:t>
            </a:r>
            <a:endParaRPr lang="en-US" sz="2400" u="sng" smtClean="0"/>
          </a:p>
          <a:p>
            <a:pPr>
              <a:lnSpc>
                <a:spcPct val="80000"/>
              </a:lnSpc>
            </a:pPr>
            <a:r>
              <a:rPr lang="en-US" sz="2400" smtClean="0"/>
              <a:t>Type of range (if applicable)</a:t>
            </a:r>
            <a:endParaRPr lang="en-US" sz="2400" u="sng" smtClean="0"/>
          </a:p>
          <a:p>
            <a:pPr>
              <a:lnSpc>
                <a:spcPct val="80000"/>
              </a:lnSpc>
            </a:pPr>
            <a:r>
              <a:rPr lang="en-US" sz="2400" smtClean="0"/>
              <a:t>Changes in assumptions, procedures, methods, or models if material</a:t>
            </a:r>
            <a:r>
              <a:rPr lang="en-US" sz="2400" u="sng" smtClean="0"/>
              <a:t> </a:t>
            </a:r>
          </a:p>
          <a:p>
            <a:pPr>
              <a:lnSpc>
                <a:spcPct val="80000"/>
              </a:lnSpc>
            </a:pPr>
            <a:r>
              <a:rPr lang="en-US" sz="2400" smtClean="0"/>
              <a:t>Reliance on Single Method</a:t>
            </a:r>
          </a:p>
          <a:p>
            <a:pPr>
              <a:lnSpc>
                <a:spcPct val="80000"/>
              </a:lnSpc>
            </a:pPr>
            <a:r>
              <a:rPr lang="en-US" sz="2400" smtClean="0"/>
              <a:t>Deviation from Standard</a:t>
            </a:r>
          </a:p>
          <a:p>
            <a:pPr lvl="1">
              <a:lnSpc>
                <a:spcPct val="80000"/>
              </a:lnSpc>
            </a:pPr>
            <a:endParaRPr lang="en-US" sz="2000" u="sng" smtClean="0"/>
          </a:p>
          <a:p>
            <a:pPr>
              <a:lnSpc>
                <a:spcPct val="80000"/>
              </a:lnSpc>
            </a:pPr>
            <a:endParaRPr lang="en-US" sz="2400" smtClean="0"/>
          </a:p>
          <a:p>
            <a:pPr>
              <a:lnSpc>
                <a:spcPct val="80000"/>
              </a:lnSpc>
            </a:pPr>
            <a:endParaRPr lang="en-US" sz="2400" smtClean="0"/>
          </a:p>
          <a:p>
            <a:pPr lvl="1">
              <a:lnSpc>
                <a:spcPct val="80000"/>
              </a:lnSpc>
            </a:pPr>
            <a:endParaRPr lang="en-US" sz="16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AS Kunish Template 1">
  <a:themeElements>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S Kunish Template 1">
  <a:themeElements>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Template>
  <TotalTime>2890</TotalTime>
  <Words>2404</Words>
  <Application>Microsoft Office PowerPoint</Application>
  <PresentationFormat>On-screen Show (4:3)</PresentationFormat>
  <Paragraphs>165</Paragraphs>
  <Slides>20</Slides>
  <Notes>20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Garamond</vt:lpstr>
      <vt:lpstr>Arial</vt:lpstr>
      <vt:lpstr>Wingdings</vt:lpstr>
      <vt:lpstr>1_CAS Kunish Template 1</vt:lpstr>
      <vt:lpstr>CAS Kunish Template 1</vt:lpstr>
      <vt:lpstr>Skit on Reserving</vt:lpstr>
      <vt:lpstr>Skit Background</vt:lpstr>
      <vt:lpstr>Skit Background</vt:lpstr>
      <vt:lpstr>Skit Background</vt:lpstr>
      <vt:lpstr>Legal Disclosure</vt:lpstr>
      <vt:lpstr> </vt:lpstr>
      <vt:lpstr>Considerations in Making Selection</vt:lpstr>
      <vt:lpstr>Professional Guidance</vt:lpstr>
      <vt:lpstr>Professional Guidance</vt:lpstr>
      <vt:lpstr>Professional Guidance</vt:lpstr>
      <vt:lpstr>Professional Guidance</vt:lpstr>
      <vt:lpstr> </vt:lpstr>
      <vt:lpstr>Additional Considerations in Making Selection</vt:lpstr>
      <vt:lpstr>Professional Guidance</vt:lpstr>
      <vt:lpstr>Professional Guidance</vt:lpstr>
      <vt:lpstr>Professional Guidance</vt:lpstr>
      <vt:lpstr> </vt:lpstr>
      <vt:lpstr>Possible Courses of Action</vt:lpstr>
      <vt:lpstr>Possible Courses of Action</vt:lpstr>
      <vt:lpstr>Key Takeaways</vt:lpstr>
    </vt:vector>
  </TitlesOfParts>
  <Company>Allstate Insurance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Filing Review</dc:title>
  <dc:creator>Allstate</dc:creator>
  <cp:lastModifiedBy>Cecily Marx</cp:lastModifiedBy>
  <cp:revision>50</cp:revision>
  <dcterms:created xsi:type="dcterms:W3CDTF">2011-04-27T01:56:18Z</dcterms:created>
  <dcterms:modified xsi:type="dcterms:W3CDTF">2012-11-13T18:17:45Z</dcterms:modified>
</cp:coreProperties>
</file>