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26"/>
  </p:notesMasterIdLst>
  <p:sldIdLst>
    <p:sldId id="256" r:id="rId3"/>
    <p:sldId id="262" r:id="rId4"/>
    <p:sldId id="263" r:id="rId5"/>
    <p:sldId id="289" r:id="rId6"/>
    <p:sldId id="304" r:id="rId7"/>
    <p:sldId id="274" r:id="rId8"/>
    <p:sldId id="275" r:id="rId9"/>
    <p:sldId id="276" r:id="rId10"/>
    <p:sldId id="290" r:id="rId11"/>
    <p:sldId id="291" r:id="rId12"/>
    <p:sldId id="292" r:id="rId13"/>
    <p:sldId id="293" r:id="rId14"/>
    <p:sldId id="294" r:id="rId15"/>
    <p:sldId id="295" r:id="rId16"/>
    <p:sldId id="296" r:id="rId17"/>
    <p:sldId id="297" r:id="rId18"/>
    <p:sldId id="298" r:id="rId19"/>
    <p:sldId id="303" r:id="rId20"/>
    <p:sldId id="299" r:id="rId21"/>
    <p:sldId id="300" r:id="rId22"/>
    <p:sldId id="301" r:id="rId23"/>
    <p:sldId id="302" r:id="rId24"/>
    <p:sldId id="261"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16" autoAdjust="0"/>
    <p:restoredTop sz="84656" autoAdjust="0"/>
  </p:normalViewPr>
  <p:slideViewPr>
    <p:cSldViewPr>
      <p:cViewPr>
        <p:scale>
          <a:sx n="60" d="100"/>
          <a:sy n="60" d="100"/>
        </p:scale>
        <p:origin x="-1944" y="-3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CF5690CB-AD77-4C94-B537-5D746069187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eaLnBrk="1" hangingPunct="1"/>
            <a:endParaRPr lang="en-US" smtClean="0"/>
          </a:p>
        </p:txBody>
      </p:sp>
      <p:sp>
        <p:nvSpPr>
          <p:cNvPr id="27652" name="Slide Number Placeholder 3"/>
          <p:cNvSpPr>
            <a:spLocks noGrp="1"/>
          </p:cNvSpPr>
          <p:nvPr>
            <p:ph type="sldNum" sz="quarter" idx="5"/>
          </p:nvPr>
        </p:nvSpPr>
        <p:spPr>
          <a:noFill/>
        </p:spPr>
        <p:txBody>
          <a:bodyPr/>
          <a:lstStyle/>
          <a:p>
            <a:fld id="{AEAB55C2-E5D8-49C7-A75E-AD63ADB47C86}"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87EE757-FD5D-4407-A21A-C06971111A4C}" type="slidenum">
              <a:rPr lang="en-US"/>
              <a:pPr/>
              <a:t>10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AE92BBE1-D6DA-4ACD-8A9F-D1F29E0A23A1}" type="slidenum">
              <a:rPr lang="en-US"/>
              <a:pPr/>
              <a:t>11</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4DC8D19E-EBEE-4D66-A187-0583163F0529}" type="slidenum">
              <a:rPr lang="en-US"/>
              <a:pPr/>
              <a:t>12</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DA7B93E-1ACE-4AF0-863D-C4B7CD14A419}" type="slidenum">
              <a:rPr lang="en-US"/>
              <a:pPr/>
              <a:t>13</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E8AFFA1-5CFF-4FB2-AC1E-0ECDB1AC5F5A}" type="slidenum">
              <a:rPr lang="en-US"/>
              <a:pPr/>
              <a:t>14</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4E2E8BB6-6F8E-4261-BF6A-0B869939083C}" type="slidenum">
              <a:rPr lang="en-US"/>
              <a:pPr/>
              <a:t>15</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E49D921-4823-4082-8B56-955894D5A404}" type="slidenum">
              <a:rPr lang="en-US"/>
              <a:pPr/>
              <a:t>16</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4304F6DB-FEAE-431B-B44A-1651B42709C3}" type="slidenum">
              <a:rPr lang="en-US"/>
              <a:pPr/>
              <a:t>17</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52578DE-312A-431D-85CC-8D2800F489B3}" type="slidenum">
              <a:rPr lang="en-US" sz="1200">
                <a:latin typeface="Arial" charset="0"/>
              </a:rPr>
              <a:pPr algn="r"/>
              <a:t>18</a:t>
            </a:fld>
            <a:endParaRPr lang="en-US" sz="1200">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mtClean="0"/>
              <a:t>Solicit feedback from audience.  Draw in previous slides where relevant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B3A8786F-EC1F-4975-9116-76139D40A260}" type="slidenum">
              <a:rPr lang="en-US"/>
              <a:pPr/>
              <a:t>19</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lnSpc>
                <a:spcPct val="80000"/>
              </a:lnSpc>
            </a:pPr>
            <a:r>
              <a:rPr lang="en-US" sz="800" smtClean="0"/>
              <a:t>Alternative 1 – John should accept Mary’s decision.  She is his boss and has more years of experience.  John presented his analysis, but this is ultimately her decision.</a:t>
            </a:r>
          </a:p>
          <a:p>
            <a:pPr eaLnBrk="1" hangingPunct="1">
              <a:lnSpc>
                <a:spcPct val="80000"/>
              </a:lnSpc>
            </a:pPr>
            <a:endParaRPr lang="en-US" sz="800" smtClean="0"/>
          </a:p>
          <a:p>
            <a:pPr eaLnBrk="1" hangingPunct="1">
              <a:lnSpc>
                <a:spcPct val="80000"/>
              </a:lnSpc>
            </a:pPr>
            <a:r>
              <a:rPr lang="en-US" smtClean="0"/>
              <a:t>Alternative 2 – John should try to negotiate with Mary.  For example, he can say “I know you have concerns about my catastrophe, trend, and credibility assumptions, but I also think that your selections go too far in the other direction.  How about we select a slightly lower frequency trend than I originally had and judgmentally increase the credibility for some key territories, like Territory 1 in Oklahoma.”  John and Mary may be able to find middle ground if they can agree on a set of assumptions that John believes are reasonable and that result in rate changes that Mary is comfortable with.</a:t>
            </a:r>
          </a:p>
          <a:p>
            <a:pPr eaLnBrk="1" hangingPunct="1">
              <a:lnSpc>
                <a:spcPct val="80000"/>
              </a:lnSpc>
            </a:pPr>
            <a:endParaRPr lang="en-US" sz="800" smtClean="0"/>
          </a:p>
          <a:p>
            <a:pPr eaLnBrk="1" hangingPunct="1">
              <a:lnSpc>
                <a:spcPct val="80000"/>
              </a:lnSpc>
            </a:pPr>
            <a:r>
              <a:rPr lang="en-US" smtClean="0"/>
              <a:t>Alternative 3 – Since John distrusts Mary’s motives, he should not capitulate to her requests.  He should confront her directly about his belief that she is sacrificing both her actuarial integrity and his out of fear of losing her job.  And, if she still refuses to accept his methodology, John should threaten to bring this to the ABCD.</a:t>
            </a:r>
          </a:p>
          <a:p>
            <a:pPr eaLnBrk="1" hangingPunct="1">
              <a:lnSpc>
                <a:spcPct val="80000"/>
              </a:lnSpc>
            </a:pPr>
            <a:endParaRPr lang="en-US" sz="8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94172CCC-52F7-4BAE-872E-5A795E6ED992}" type="slidenum">
              <a:rPr lang="en-US"/>
              <a:pPr/>
              <a:t>2</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781D9127-98B5-498C-ABF3-D8D588118829}" type="slidenum">
              <a:rPr lang="en-US"/>
              <a:pPr/>
              <a:t>20</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smtClean="0"/>
              <a:t>Begin acting alternate ending</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3A4314DA-D650-4A72-AE09-7569097C0FD3}" type="slidenum">
              <a:rPr lang="en-US"/>
              <a:pPr/>
              <a:t>21</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z="10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EF9FCBB-A675-4A10-BADD-4C637E994E71}" type="slidenum">
              <a:rPr lang="en-US"/>
              <a:pPr/>
              <a:t>22</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lnSpc>
                <a:spcPct val="80000"/>
              </a:lnSpc>
            </a:pPr>
            <a:r>
              <a:rPr lang="en-US" smtClean="0"/>
              <a:t>Alternative 1 – John should take Mary's advice and change some of his assumptions in order to temper the rate increases.  If the homeowners program is unprofitable in future years due to inadequate rates then SIC can always raise rates in the future, but for now the program is profitable and is relatively small, so failing to file the steep rate increases will probably not lead to any solvency issues.</a:t>
            </a:r>
          </a:p>
          <a:p>
            <a:pPr eaLnBrk="1" hangingPunct="1">
              <a:lnSpc>
                <a:spcPct val="80000"/>
              </a:lnSpc>
            </a:pPr>
            <a:endParaRPr lang="en-US" sz="800" smtClean="0"/>
          </a:p>
          <a:p>
            <a:pPr eaLnBrk="1" hangingPunct="1">
              <a:lnSpc>
                <a:spcPct val="80000"/>
              </a:lnSpc>
            </a:pPr>
            <a:r>
              <a:rPr lang="en-US" smtClean="0"/>
              <a:t>Alternative 2 – John cannot in good conscience go along with Mary's request.  While he understands her concern for her job security, and he is concerned for his job security as well, proposing rates that are inadequate violates the actuarial standards, and he cannot be a part of that.</a:t>
            </a:r>
          </a:p>
          <a:p>
            <a:pPr eaLnBrk="1" hangingPunct="1">
              <a:lnSpc>
                <a:spcPct val="80000"/>
              </a:lnSpc>
            </a:pPr>
            <a:endParaRPr lang="en-US" sz="8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C50E06C0-CC2A-49E5-82B1-1BF46869BC40}" type="slidenum">
              <a:rPr lang="en-US"/>
              <a:pPr/>
              <a:t>23</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C74CF425-9A71-4834-97B9-A6D2F982E453}" type="slidenum">
              <a:rPr lang="en-US"/>
              <a:pPr/>
              <a:t>3</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21E449B8-1CE2-435D-9504-8B69364DFE12}" type="slidenum">
              <a:rPr lang="en-US"/>
              <a:pPr/>
              <a:t>4</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EB7EA4B-9BBB-466F-A163-A5F6007E14EE}" type="slidenum">
              <a:rPr lang="en-US" sz="1200">
                <a:latin typeface="Arial" charset="0"/>
              </a:rPr>
              <a:pPr algn="r"/>
              <a:t>5</a:t>
            </a:fld>
            <a:endParaRPr lang="en-US" sz="120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EC66D50-A4B9-4CBF-B4D1-02A9B3A924AC}" type="slidenum">
              <a:rPr lang="en-US"/>
              <a:pPr/>
              <a:t>6</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117A2FB-6808-437F-B727-698582A5FF9F}" type="slidenum">
              <a:rPr lang="en-US"/>
              <a:pPr/>
              <a:t>7</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sz="1000" smtClean="0"/>
              <a:t>What are John’s obligations?  Mary has already overruled his credibility assumptions and seems likely to also overrule his trend assumptions and possibly his catastrophe procedure as well.  Given that John suspects that Mary’s motives are dishonest, what are his professional obligations? </a:t>
            </a:r>
          </a:p>
          <a:p>
            <a:pPr eaLnBrk="1" hangingPunct="1"/>
            <a:endParaRPr lang="en-US" sz="1000" smtClean="0"/>
          </a:p>
          <a:p>
            <a:pPr eaLnBrk="1" hangingPunct="1"/>
            <a:r>
              <a:rPr lang="en-US" smtClean="0"/>
              <a:t>What are Mary’s obligations?  As an actuary she has certain professional obligations, but she also has an obligation to her employer.  Given that SIC has been losing many customers and steep rate hikes are likely to exacerbate that trend, can she justify making a business decision even if it involves making sub-optimal actuarial assumptions?</a:t>
            </a:r>
          </a:p>
          <a:p>
            <a:pPr eaLnBrk="1" hangingPunct="1"/>
            <a:endParaRPr lang="en-US" sz="10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53B89F65-453D-4F02-A8F3-90B4A832DE7B}" type="slidenum">
              <a:rPr lang="en-US"/>
              <a:pPr/>
              <a:t>8</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FA26A2F4-6BFA-4971-B0CD-7FD50BA9A001}" type="slidenum">
              <a:rPr lang="en-US"/>
              <a:pPr/>
              <a:t>9</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28EDD39A-57E0-4668-9734-CD54BEFA1EE4}"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3DD96F2A-CC67-49C6-A642-3EE627F2F27D}"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500B5E6A-C3DD-4F3B-995F-04E446A9FEB5}"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9DC673F4-FA62-413F-8AC3-B4110AEFC22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B4E3B8EF-0B1A-47B6-92CC-A60293999B9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479B4BC6-07A2-4723-AFED-5479885DAFC6}"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000B7BA6-AD84-47D9-853B-F9AF718ADE91}"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quarter" idx="10"/>
          </p:nvPr>
        </p:nvSpPr>
        <p:spPr>
          <a:ln/>
        </p:spPr>
        <p:txBody>
          <a:bodyPr/>
          <a:lstStyle>
            <a:lvl1pPr>
              <a:defRPr/>
            </a:lvl1pPr>
          </a:lstStyle>
          <a:p>
            <a:endParaRPr lang="en-US"/>
          </a:p>
        </p:txBody>
      </p:sp>
      <p:sp>
        <p:nvSpPr>
          <p:cNvPr id="8" name="Rectangle 14"/>
          <p:cNvSpPr>
            <a:spLocks noGrp="1" noChangeArrowheads="1"/>
          </p:cNvSpPr>
          <p:nvPr>
            <p:ph type="ftr" sz="quarter" idx="11"/>
          </p:nvPr>
        </p:nvSpPr>
        <p:spPr>
          <a:ln/>
        </p:spPr>
        <p:txBody>
          <a:bodyPr/>
          <a:lstStyle>
            <a:lvl1pPr>
              <a:defRPr/>
            </a:lvl1pPr>
          </a:lstStyle>
          <a:p>
            <a:endParaRPr lang="en-US"/>
          </a:p>
        </p:txBody>
      </p:sp>
      <p:sp>
        <p:nvSpPr>
          <p:cNvPr id="9" name="Rectangle 15"/>
          <p:cNvSpPr>
            <a:spLocks noGrp="1" noChangeArrowheads="1"/>
          </p:cNvSpPr>
          <p:nvPr>
            <p:ph type="sldNum" sz="quarter" idx="12"/>
          </p:nvPr>
        </p:nvSpPr>
        <p:spPr>
          <a:ln/>
        </p:spPr>
        <p:txBody>
          <a:bodyPr/>
          <a:lstStyle>
            <a:lvl1pPr>
              <a:defRPr/>
            </a:lvl1pPr>
          </a:lstStyle>
          <a:p>
            <a:fld id="{2DD5BAFB-4DB2-4CFA-B537-AE9F771301D6}"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quarter" idx="10"/>
          </p:nvPr>
        </p:nvSpPr>
        <p:spPr>
          <a:ln/>
        </p:spPr>
        <p:txBody>
          <a:bodyPr/>
          <a:lstStyle>
            <a:lvl1pPr>
              <a:defRPr/>
            </a:lvl1pPr>
          </a:lstStyle>
          <a:p>
            <a:endParaRPr lang="en-US"/>
          </a:p>
        </p:txBody>
      </p:sp>
      <p:sp>
        <p:nvSpPr>
          <p:cNvPr id="4" name="Rectangle 14"/>
          <p:cNvSpPr>
            <a:spLocks noGrp="1" noChangeArrowheads="1"/>
          </p:cNvSpPr>
          <p:nvPr>
            <p:ph type="ftr" sz="quarter" idx="11"/>
          </p:nvPr>
        </p:nvSpPr>
        <p:spPr>
          <a:ln/>
        </p:spPr>
        <p:txBody>
          <a:bodyPr/>
          <a:lstStyle>
            <a:lvl1pPr>
              <a:defRPr/>
            </a:lvl1pPr>
          </a:lstStyle>
          <a:p>
            <a:endParaRPr lang="en-US"/>
          </a:p>
        </p:txBody>
      </p:sp>
      <p:sp>
        <p:nvSpPr>
          <p:cNvPr id="5" name="Rectangle 15"/>
          <p:cNvSpPr>
            <a:spLocks noGrp="1" noChangeArrowheads="1"/>
          </p:cNvSpPr>
          <p:nvPr>
            <p:ph type="sldNum" sz="quarter" idx="12"/>
          </p:nvPr>
        </p:nvSpPr>
        <p:spPr>
          <a:ln/>
        </p:spPr>
        <p:txBody>
          <a:bodyPr/>
          <a:lstStyle>
            <a:lvl1pPr>
              <a:defRPr/>
            </a:lvl1pPr>
          </a:lstStyle>
          <a:p>
            <a:fld id="{B4226564-2859-4A94-9092-E6435B15647B}"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quarter" idx="10"/>
          </p:nvPr>
        </p:nvSpPr>
        <p:spPr>
          <a:ln/>
        </p:spPr>
        <p:txBody>
          <a:bodyPr/>
          <a:lstStyle>
            <a:lvl1pPr>
              <a:defRPr/>
            </a:lvl1pPr>
          </a:lstStyle>
          <a:p>
            <a:endParaRPr lang="en-US"/>
          </a:p>
        </p:txBody>
      </p:sp>
      <p:sp>
        <p:nvSpPr>
          <p:cNvPr id="3" name="Rectangle 14"/>
          <p:cNvSpPr>
            <a:spLocks noGrp="1" noChangeArrowheads="1"/>
          </p:cNvSpPr>
          <p:nvPr>
            <p:ph type="ftr" sz="quarter" idx="11"/>
          </p:nvPr>
        </p:nvSpPr>
        <p:spPr>
          <a:ln/>
        </p:spPr>
        <p:txBody>
          <a:bodyPr/>
          <a:lstStyle>
            <a:lvl1pPr>
              <a:defRPr/>
            </a:lvl1pPr>
          </a:lstStyle>
          <a:p>
            <a:endParaRPr lang="en-US"/>
          </a:p>
        </p:txBody>
      </p:sp>
      <p:sp>
        <p:nvSpPr>
          <p:cNvPr id="4" name="Rectangle 15"/>
          <p:cNvSpPr>
            <a:spLocks noGrp="1" noChangeArrowheads="1"/>
          </p:cNvSpPr>
          <p:nvPr>
            <p:ph type="sldNum" sz="quarter" idx="12"/>
          </p:nvPr>
        </p:nvSpPr>
        <p:spPr>
          <a:ln/>
        </p:spPr>
        <p:txBody>
          <a:bodyPr/>
          <a:lstStyle>
            <a:lvl1pPr>
              <a:defRPr/>
            </a:lvl1pPr>
          </a:lstStyle>
          <a:p>
            <a:fld id="{A201DF0E-9408-499F-BA89-5E202CD8768E}"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BF731860-4C6E-4B01-A255-97E3E86D7D7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A8F3A23B-A05F-4C23-AC87-B94C36E91339}"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91A655F5-42B1-46C6-9AD4-DB84605E613F}"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40DF00D0-83FA-46F0-A103-DCB994E98A3B}"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4E77C89F-0A7A-462E-AC6E-7C08B79243F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FBF15E9C-3F24-47C6-93F4-EAEF2B9B43DD}"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97B4204B-FF19-4489-9E02-88E5F94D1D56}"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sz="half" idx="10"/>
          </p:nvPr>
        </p:nvSpPr>
        <p:spPr>
          <a:ln/>
        </p:spPr>
        <p:txBody>
          <a:bodyPr/>
          <a:lstStyle>
            <a:lvl1pPr>
              <a:defRPr/>
            </a:lvl1pPr>
          </a:lstStyle>
          <a:p>
            <a:endParaRPr lang="en-US"/>
          </a:p>
        </p:txBody>
      </p:sp>
      <p:sp>
        <p:nvSpPr>
          <p:cNvPr id="8" name="Rectangle 4"/>
          <p:cNvSpPr>
            <a:spLocks noGrp="1" noChangeArrowheads="1"/>
          </p:cNvSpPr>
          <p:nvPr>
            <p:ph type="sldNum" sz="quarter" idx="11"/>
          </p:nvPr>
        </p:nvSpPr>
        <p:spPr>
          <a:ln/>
        </p:spPr>
        <p:txBody>
          <a:bodyPr/>
          <a:lstStyle>
            <a:lvl1pPr>
              <a:defRPr/>
            </a:lvl1pPr>
          </a:lstStyle>
          <a:p>
            <a:fld id="{61267522-15EC-43B1-B08B-D64393ABFF7C}" type="slidenum">
              <a:rPr lang="en-US"/>
              <a:pPr/>
              <a:t>‹#›</a:t>
            </a:fld>
            <a:endParaRPr lang="en-US"/>
          </a:p>
        </p:txBody>
      </p:sp>
      <p:sp>
        <p:nvSpPr>
          <p:cNvPr id="9"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sz="half" idx="10"/>
          </p:nvPr>
        </p:nvSpPr>
        <p:spPr>
          <a:ln/>
        </p:spPr>
        <p:txBody>
          <a:bodyPr/>
          <a:lstStyle>
            <a:lvl1pPr>
              <a:defRPr/>
            </a:lvl1pPr>
          </a:lstStyle>
          <a:p>
            <a:endParaRPr lang="en-US"/>
          </a:p>
        </p:txBody>
      </p:sp>
      <p:sp>
        <p:nvSpPr>
          <p:cNvPr id="4" name="Rectangle 4"/>
          <p:cNvSpPr>
            <a:spLocks noGrp="1" noChangeArrowheads="1"/>
          </p:cNvSpPr>
          <p:nvPr>
            <p:ph type="sldNum" sz="quarter" idx="11"/>
          </p:nvPr>
        </p:nvSpPr>
        <p:spPr>
          <a:ln/>
        </p:spPr>
        <p:txBody>
          <a:bodyPr/>
          <a:lstStyle>
            <a:lvl1pPr>
              <a:defRPr/>
            </a:lvl1pPr>
          </a:lstStyle>
          <a:p>
            <a:fld id="{5B973987-6AF0-4FCA-9A57-AF9BE197E50A}" type="slidenum">
              <a:rPr lang="en-US"/>
              <a:pPr/>
              <a:t>‹#›</a:t>
            </a:fld>
            <a:endParaRPr lang="en-US"/>
          </a:p>
        </p:txBody>
      </p:sp>
      <p:sp>
        <p:nvSpPr>
          <p:cNvPr id="5"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endParaRPr lang="en-US"/>
          </a:p>
        </p:txBody>
      </p:sp>
      <p:sp>
        <p:nvSpPr>
          <p:cNvPr id="3" name="Rectangle 4"/>
          <p:cNvSpPr>
            <a:spLocks noGrp="1" noChangeArrowheads="1"/>
          </p:cNvSpPr>
          <p:nvPr>
            <p:ph type="sldNum" sz="quarter" idx="11"/>
          </p:nvPr>
        </p:nvSpPr>
        <p:spPr>
          <a:ln/>
        </p:spPr>
        <p:txBody>
          <a:bodyPr/>
          <a:lstStyle>
            <a:lvl1pPr>
              <a:defRPr/>
            </a:lvl1pPr>
          </a:lstStyle>
          <a:p>
            <a:fld id="{C36E922F-3522-4DE6-BED0-95440F019613}" type="slidenum">
              <a:rPr lang="en-US"/>
              <a:pPr/>
              <a:t>‹#›</a:t>
            </a:fld>
            <a:endParaRPr lang="en-US"/>
          </a:p>
        </p:txBody>
      </p:sp>
      <p:sp>
        <p:nvSpPr>
          <p:cNvPr id="4"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79B2173C-B66B-4A02-B42C-9BD090B13D4A}"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8A687510-6E70-4230-B90A-5D3A9AF98D95}"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Background_PPTCAS"/>
          <p:cNvPicPr>
            <a:picLocks noChangeAspect="1" noChangeArrowheads="1"/>
          </p:cNvPicPr>
          <p:nvPr/>
        </p:nvPicPr>
        <p:blipFill>
          <a:blip r:embed="rId13" cstate="print"/>
          <a:srcRect/>
          <a:stretch>
            <a:fillRect/>
          </a:stretch>
        </p:blipFill>
        <p:spPr bwMode="invGray">
          <a:xfrm>
            <a:off x="0" y="0"/>
            <a:ext cx="9144000" cy="6858000"/>
          </a:xfrm>
          <a:prstGeom prst="rect">
            <a:avLst/>
          </a:prstGeom>
          <a:noFill/>
          <a:ln w="9525">
            <a:noFill/>
            <a:miter lim="800000"/>
            <a:headEnd/>
            <a:tailEnd/>
          </a:ln>
        </p:spPr>
      </p:pic>
      <p:sp>
        <p:nvSpPr>
          <p:cNvPr id="4099" name="Rectangle 3"/>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4100" name="Rectangle 4"/>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4549A14E-2FAF-4352-9F76-1CEA0DA193D8}" type="slidenum">
              <a:rPr lang="en-US"/>
              <a:pPr/>
              <a:t>‹#›</a:t>
            </a:fld>
            <a:endParaRPr lang="en-US"/>
          </a:p>
        </p:txBody>
      </p:sp>
      <p:sp>
        <p:nvSpPr>
          <p:cNvPr id="1029" name="Rectangle 5"/>
          <p:cNvSpPr>
            <a:spLocks noGrp="1" noRot="1" noChangeArrowheads="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2" name="Rectangle 6"/>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US"/>
          </a:p>
        </p:txBody>
      </p:sp>
      <p:sp>
        <p:nvSpPr>
          <p:cNvPr id="1031" name="Rectangle 7"/>
          <p:cNvSpPr>
            <a:spLocks noGrp="1" noChangeArrowheads="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2" name="Picture 8" descr="CAS_Logo_PPT"/>
          <p:cNvPicPr>
            <a:picLocks noChangeAspect="1" noChangeArrowheads="1"/>
          </p:cNvPicPr>
          <p:nvPr/>
        </p:nvPicPr>
        <p:blipFill>
          <a:blip r:embed="rId14" cstate="print"/>
          <a:srcRect/>
          <a:stretch>
            <a:fillRect/>
          </a:stretch>
        </p:blipFill>
        <p:spPr bwMode="auto">
          <a:xfrm>
            <a:off x="152400" y="152400"/>
            <a:ext cx="1425575" cy="1368425"/>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Garamond" pitchFamily="18" charset="0"/>
        </a:defRPr>
      </a:lvl2pPr>
      <a:lvl3pPr algn="ctr" rtl="0" eaLnBrk="0" fontAlgn="base" hangingPunct="0">
        <a:spcBef>
          <a:spcPct val="0"/>
        </a:spcBef>
        <a:spcAft>
          <a:spcPct val="0"/>
        </a:spcAft>
        <a:defRPr sz="4400" b="1">
          <a:solidFill>
            <a:schemeClr val="tx2"/>
          </a:solidFill>
          <a:latin typeface="Garamond" pitchFamily="18" charset="0"/>
        </a:defRPr>
      </a:lvl3pPr>
      <a:lvl4pPr algn="ctr" rtl="0" eaLnBrk="0" fontAlgn="base" hangingPunct="0">
        <a:spcBef>
          <a:spcPct val="0"/>
        </a:spcBef>
        <a:spcAft>
          <a:spcPct val="0"/>
        </a:spcAft>
        <a:defRPr sz="4400" b="1">
          <a:solidFill>
            <a:schemeClr val="tx2"/>
          </a:solidFill>
          <a:latin typeface="Garamond" pitchFamily="18" charset="0"/>
        </a:defRPr>
      </a:lvl4pPr>
      <a:lvl5pPr algn="ctr" rtl="0" eaLnBrk="0" fontAlgn="base" hangingPunct="0">
        <a:spcBef>
          <a:spcPct val="0"/>
        </a:spcBef>
        <a:spcAft>
          <a:spcPct val="0"/>
        </a:spcAft>
        <a:defRPr sz="4400" b="1">
          <a:solidFill>
            <a:schemeClr val="tx2"/>
          </a:solidFill>
          <a:latin typeface="Garamond" pitchFamily="18" charset="0"/>
        </a:defRPr>
      </a:lvl5pPr>
      <a:lvl6pPr marL="457200" algn="ctr" rtl="0" eaLnBrk="0" fontAlgn="base" hangingPunct="0">
        <a:spcBef>
          <a:spcPct val="0"/>
        </a:spcBef>
        <a:spcAft>
          <a:spcPct val="0"/>
        </a:spcAft>
        <a:defRPr sz="4400" b="1">
          <a:solidFill>
            <a:schemeClr val="tx2"/>
          </a:solidFill>
          <a:latin typeface="Garamond" pitchFamily="18" charset="0"/>
        </a:defRPr>
      </a:lvl6pPr>
      <a:lvl7pPr marL="914400" algn="ctr" rtl="0" eaLnBrk="0" fontAlgn="base" hangingPunct="0">
        <a:spcBef>
          <a:spcPct val="0"/>
        </a:spcBef>
        <a:spcAft>
          <a:spcPct val="0"/>
        </a:spcAft>
        <a:defRPr sz="4400" b="1">
          <a:solidFill>
            <a:schemeClr val="tx2"/>
          </a:solidFill>
          <a:latin typeface="Garamond" pitchFamily="18" charset="0"/>
        </a:defRPr>
      </a:lvl7pPr>
      <a:lvl8pPr marL="1371600" algn="ctr" rtl="0" eaLnBrk="0" fontAlgn="base" hangingPunct="0">
        <a:spcBef>
          <a:spcPct val="0"/>
        </a:spcBef>
        <a:spcAft>
          <a:spcPct val="0"/>
        </a:spcAft>
        <a:defRPr sz="4400" b="1">
          <a:solidFill>
            <a:schemeClr val="tx2"/>
          </a:solidFill>
          <a:latin typeface="Garamond" pitchFamily="18" charset="0"/>
        </a:defRPr>
      </a:lvl8pPr>
      <a:lvl9pPr marL="1828800" algn="ctr" rtl="0" eaLnBrk="0" fontAlgn="base" hangingPunct="0">
        <a:spcBef>
          <a:spcPct val="0"/>
        </a:spcBef>
        <a:spcAft>
          <a:spcPct val="0"/>
        </a:spcAft>
        <a:defRPr sz="4400" b="1">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0825" cy="6850063"/>
            <a:chOff x="0" y="0"/>
            <a:chExt cx="5758" cy="4315"/>
          </a:xfrm>
        </p:grpSpPr>
        <p:grpSp>
          <p:nvGrpSpPr>
            <p:cNvPr id="2057" name="Group 3"/>
            <p:cNvGrpSpPr>
              <a:grpSpLocks/>
            </p:cNvGrpSpPr>
            <p:nvPr userDrawn="1"/>
          </p:nvGrpSpPr>
          <p:grpSpPr bwMode="auto">
            <a:xfrm>
              <a:off x="1728" y="2230"/>
              <a:ext cx="4027" cy="2085"/>
              <a:chOff x="1728" y="2230"/>
              <a:chExt cx="4027" cy="2085"/>
            </a:xfrm>
          </p:grpSpPr>
          <p:sp>
            <p:nvSpPr>
              <p:cNvPr id="13"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a:p>
            </p:txBody>
          </p:sp>
          <p:sp>
            <p:nvSpPr>
              <p:cNvPr id="14"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a:p>
            </p:txBody>
          </p:sp>
          <p:sp>
            <p:nvSpPr>
              <p:cNvPr id="15"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a:p>
            </p:txBody>
          </p:sp>
          <p:sp>
            <p:nvSpPr>
              <p:cNvPr id="206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17"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a:p>
            </p:txBody>
          </p:sp>
        </p:grpSp>
        <p:sp>
          <p:nvSpPr>
            <p:cNvPr id="11"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2059"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pic>
        <p:nvPicPr>
          <p:cNvPr id="2051" name="Picture 16" descr="Logo_brushed01"/>
          <p:cNvPicPr>
            <a:picLocks noChangeAspect="1" noChangeArrowheads="1"/>
          </p:cNvPicPr>
          <p:nvPr/>
        </p:nvPicPr>
        <p:blipFill>
          <a:blip r:embed="rId13" cstate="print"/>
          <a:srcRect/>
          <a:stretch>
            <a:fillRect/>
          </a:stretch>
        </p:blipFill>
        <p:spPr bwMode="auto">
          <a:xfrm>
            <a:off x="3657600" y="838200"/>
            <a:ext cx="1792288" cy="1792288"/>
          </a:xfrm>
          <a:prstGeom prst="rect">
            <a:avLst/>
          </a:prstGeom>
          <a:noFill/>
          <a:ln w="9525">
            <a:noFill/>
            <a:miter lim="800000"/>
            <a:headEnd/>
            <a:tailEnd/>
          </a:ln>
        </p:spPr>
      </p:pic>
      <p:sp>
        <p:nvSpPr>
          <p:cNvPr id="2052" name="Rectangle 5"/>
          <p:cNvSpPr>
            <a:spLocks noGrp="1" noRot="1" noChangeArrowheads="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Rectangle 7"/>
          <p:cNvSpPr>
            <a:spLocks noGrp="1" noChangeArrowheads="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 name="Rectangle 13"/>
          <p:cNvSpPr>
            <a:spLocks noGrp="1" noChangeArrowheads="1"/>
          </p:cNvSpPr>
          <p:nvPr>
            <p:ph type="dt" sz="quarter" idx="2"/>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20" name="Rectangle 14"/>
          <p:cNvSpPr>
            <a:spLocks noGrp="1" noChangeArrowheads="1"/>
          </p:cNvSpPr>
          <p:nvPr>
            <p:ph type="ftr" sz="quarter" idx="3"/>
          </p:nvPr>
        </p:nvSpPr>
        <p:spPr bwMode="auto">
          <a:xfrm>
            <a:off x="3124200" y="625157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US"/>
          </a:p>
        </p:txBody>
      </p:sp>
      <p:sp>
        <p:nvSpPr>
          <p:cNvPr id="21" name="Rectangle 15"/>
          <p:cNvSpPr>
            <a:spLocks noGrp="1" noChangeArrowheads="1"/>
          </p:cNvSpPr>
          <p:nvPr>
            <p:ph type="sldNum" sz="quarter" idx="4"/>
          </p:nvPr>
        </p:nvSpPr>
        <p:spPr bwMode="auto">
          <a:xfrm>
            <a:off x="6553200" y="625475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199FD72C-44C0-4EB0-84EE-524702DE1FF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Garamond" pitchFamily="18" charset="0"/>
        </a:defRPr>
      </a:lvl2pPr>
      <a:lvl3pPr algn="ctr" rtl="0" eaLnBrk="0" fontAlgn="base" hangingPunct="0">
        <a:spcBef>
          <a:spcPct val="0"/>
        </a:spcBef>
        <a:spcAft>
          <a:spcPct val="0"/>
        </a:spcAft>
        <a:defRPr sz="4400" b="1">
          <a:solidFill>
            <a:schemeClr val="tx2"/>
          </a:solidFill>
          <a:latin typeface="Garamond" pitchFamily="18" charset="0"/>
        </a:defRPr>
      </a:lvl3pPr>
      <a:lvl4pPr algn="ctr" rtl="0" eaLnBrk="0" fontAlgn="base" hangingPunct="0">
        <a:spcBef>
          <a:spcPct val="0"/>
        </a:spcBef>
        <a:spcAft>
          <a:spcPct val="0"/>
        </a:spcAft>
        <a:defRPr sz="4400" b="1">
          <a:solidFill>
            <a:schemeClr val="tx2"/>
          </a:solidFill>
          <a:latin typeface="Garamond" pitchFamily="18" charset="0"/>
        </a:defRPr>
      </a:lvl4pPr>
      <a:lvl5pPr algn="ctr" rtl="0" eaLnBrk="0" fontAlgn="base" hangingPunct="0">
        <a:spcBef>
          <a:spcPct val="0"/>
        </a:spcBef>
        <a:spcAft>
          <a:spcPct val="0"/>
        </a:spcAft>
        <a:defRPr sz="4400" b="1">
          <a:solidFill>
            <a:schemeClr val="tx2"/>
          </a:solidFill>
          <a:latin typeface="Garamond" pitchFamily="18" charset="0"/>
        </a:defRPr>
      </a:lvl5pPr>
      <a:lvl6pPr marL="457200" algn="ctr" rtl="0" eaLnBrk="0" fontAlgn="base" hangingPunct="0">
        <a:spcBef>
          <a:spcPct val="0"/>
        </a:spcBef>
        <a:spcAft>
          <a:spcPct val="0"/>
        </a:spcAft>
        <a:defRPr sz="4400" b="1">
          <a:solidFill>
            <a:schemeClr val="tx2"/>
          </a:solidFill>
          <a:latin typeface="Garamond" pitchFamily="18" charset="0"/>
        </a:defRPr>
      </a:lvl6pPr>
      <a:lvl7pPr marL="914400" algn="ctr" rtl="0" eaLnBrk="0" fontAlgn="base" hangingPunct="0">
        <a:spcBef>
          <a:spcPct val="0"/>
        </a:spcBef>
        <a:spcAft>
          <a:spcPct val="0"/>
        </a:spcAft>
        <a:defRPr sz="4400" b="1">
          <a:solidFill>
            <a:schemeClr val="tx2"/>
          </a:solidFill>
          <a:latin typeface="Garamond" pitchFamily="18" charset="0"/>
        </a:defRPr>
      </a:lvl7pPr>
      <a:lvl8pPr marL="1371600" algn="ctr" rtl="0" eaLnBrk="0" fontAlgn="base" hangingPunct="0">
        <a:spcBef>
          <a:spcPct val="0"/>
        </a:spcBef>
        <a:spcAft>
          <a:spcPct val="0"/>
        </a:spcAft>
        <a:defRPr sz="4400" b="1">
          <a:solidFill>
            <a:schemeClr val="tx2"/>
          </a:solidFill>
          <a:latin typeface="Garamond" pitchFamily="18" charset="0"/>
        </a:defRPr>
      </a:lvl8pPr>
      <a:lvl9pPr marL="1828800" algn="ctr" rtl="0" eaLnBrk="0" fontAlgn="base" hangingPunct="0">
        <a:spcBef>
          <a:spcPct val="0"/>
        </a:spcBef>
        <a:spcAft>
          <a:spcPct val="0"/>
        </a:spcAft>
        <a:defRPr sz="4400" b="1">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ctrTitle"/>
          </p:nvPr>
        </p:nvSpPr>
        <p:spPr>
          <a:xfrm>
            <a:off x="685800" y="2720975"/>
            <a:ext cx="7772400" cy="1470025"/>
          </a:xfrm>
        </p:spPr>
        <p:txBody>
          <a:bodyPr/>
          <a:lstStyle/>
          <a:p>
            <a:r>
              <a:rPr lang="en-US" smtClean="0"/>
              <a:t>Skit on Ratemaking</a:t>
            </a:r>
          </a:p>
        </p:txBody>
      </p:sp>
      <p:sp>
        <p:nvSpPr>
          <p:cNvPr id="3075" name="Rectangle 3"/>
          <p:cNvSpPr>
            <a:spLocks noGrp="1" noChangeArrowheads="1"/>
          </p:cNvSpPr>
          <p:nvPr>
            <p:ph type="subTitle" idx="1"/>
          </p:nvPr>
        </p:nvSpPr>
        <p:spPr>
          <a:xfrm>
            <a:off x="1371600" y="5486400"/>
            <a:ext cx="6400800" cy="1752600"/>
          </a:xfrm>
        </p:spPr>
        <p:txBody>
          <a:bodyPr/>
          <a:lstStyle/>
          <a:p>
            <a:r>
              <a:rPr lang="en-US" smtClean="0"/>
              <a:t>Committee on Professionalism Education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r>
              <a:rPr lang="en-US" sz="4000" smtClean="0"/>
              <a:t>Professional Guidance</a:t>
            </a:r>
          </a:p>
        </p:txBody>
      </p:sp>
      <p:sp>
        <p:nvSpPr>
          <p:cNvPr id="12291" name="Rectangle 3"/>
          <p:cNvSpPr>
            <a:spLocks noGrp="1" noChangeArrowheads="1"/>
          </p:cNvSpPr>
          <p:nvPr>
            <p:ph type="body" idx="1"/>
          </p:nvPr>
        </p:nvSpPr>
        <p:spPr>
          <a:xfrm>
            <a:off x="457200" y="1905000"/>
            <a:ext cx="8229600" cy="4373563"/>
          </a:xfrm>
        </p:spPr>
        <p:txBody>
          <a:bodyPr/>
          <a:lstStyle/>
          <a:p>
            <a:pPr eaLnBrk="1" hangingPunct="1"/>
            <a:r>
              <a:rPr lang="en-US" smtClean="0"/>
              <a:t>CAS Statement of Principles Regarding Property and Casualty Insurance Ratemaking</a:t>
            </a:r>
          </a:p>
          <a:p>
            <a:pPr lvl="1"/>
            <a:r>
              <a:rPr lang="en-US" smtClean="0"/>
              <a:t>Principle 1: A rate is an estimate of the expected value of future costs.</a:t>
            </a:r>
          </a:p>
          <a:p>
            <a:pPr lvl="1"/>
            <a:r>
              <a:rPr lang="en-US" smtClean="0"/>
              <a:t>Principle 2: A rate provides for all costs associated with the transfer of risk.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r>
              <a:rPr lang="en-US" sz="4000" smtClean="0"/>
              <a:t>Professional Guidance</a:t>
            </a:r>
          </a:p>
        </p:txBody>
      </p:sp>
      <p:sp>
        <p:nvSpPr>
          <p:cNvPr id="13315" name="Rectangle 3"/>
          <p:cNvSpPr>
            <a:spLocks noGrp="1" noChangeArrowheads="1"/>
          </p:cNvSpPr>
          <p:nvPr>
            <p:ph type="body" idx="1"/>
          </p:nvPr>
        </p:nvSpPr>
        <p:spPr>
          <a:xfrm>
            <a:off x="457200" y="1905000"/>
            <a:ext cx="8229600" cy="4373563"/>
          </a:xfrm>
        </p:spPr>
        <p:txBody>
          <a:bodyPr/>
          <a:lstStyle/>
          <a:p>
            <a:pPr eaLnBrk="1" hangingPunct="1"/>
            <a:r>
              <a:rPr lang="en-US" smtClean="0"/>
              <a:t>CAS Statement of Principles Regarding Property and Casualty Insurance Ratemaking</a:t>
            </a:r>
          </a:p>
          <a:p>
            <a:pPr lvl="1"/>
            <a:r>
              <a:rPr lang="en-US" smtClean="0"/>
              <a:t>Principle 4: A rate is reasonable and not excessive, inadequate, or unfairly discriminatory if it is an actuarially sound estimate of the expected value of all future costs associated with an individual risk transfer.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r>
              <a:rPr lang="en-US" sz="4000" smtClean="0"/>
              <a:t>Professional Guidance</a:t>
            </a:r>
          </a:p>
        </p:txBody>
      </p:sp>
      <p:sp>
        <p:nvSpPr>
          <p:cNvPr id="14339" name="Rectangle 3"/>
          <p:cNvSpPr>
            <a:spLocks noGrp="1" noChangeArrowheads="1"/>
          </p:cNvSpPr>
          <p:nvPr>
            <p:ph type="body" idx="1"/>
          </p:nvPr>
        </p:nvSpPr>
        <p:spPr>
          <a:xfrm>
            <a:off x="457200" y="1905000"/>
            <a:ext cx="8229600" cy="4373563"/>
          </a:xfrm>
        </p:spPr>
        <p:txBody>
          <a:bodyPr/>
          <a:lstStyle/>
          <a:p>
            <a:pPr eaLnBrk="1" hangingPunct="1"/>
            <a:r>
              <a:rPr lang="en-US" smtClean="0"/>
              <a:t>CAS Statement of Principles Regarding Property and Casualty Insurance Ratemaking, Section III: Ratemaking Considerations</a:t>
            </a:r>
          </a:p>
          <a:p>
            <a:pPr lvl="1"/>
            <a:r>
              <a:rPr lang="en-US" smtClean="0"/>
              <a:t>Credibility</a:t>
            </a:r>
          </a:p>
          <a:p>
            <a:pPr lvl="1"/>
            <a:r>
              <a:rPr lang="en-US" smtClean="0"/>
              <a:t>Trends</a:t>
            </a:r>
          </a:p>
          <a:p>
            <a:pPr lvl="1"/>
            <a:r>
              <a:rPr lang="en-US" smtClean="0"/>
              <a:t>Catastrophes</a:t>
            </a:r>
          </a:p>
          <a:p>
            <a:pPr lvl="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r>
              <a:rPr lang="en-US" sz="4000" smtClean="0"/>
              <a:t>Professional Guidance</a:t>
            </a:r>
          </a:p>
        </p:txBody>
      </p:sp>
      <p:sp>
        <p:nvSpPr>
          <p:cNvPr id="15363" name="Rectangle 3"/>
          <p:cNvSpPr>
            <a:spLocks noGrp="1" noChangeArrowheads="1"/>
          </p:cNvSpPr>
          <p:nvPr>
            <p:ph type="body" idx="1"/>
          </p:nvPr>
        </p:nvSpPr>
        <p:spPr>
          <a:xfrm>
            <a:off x="457200" y="1905000"/>
            <a:ext cx="8229600" cy="4373563"/>
          </a:xfrm>
        </p:spPr>
        <p:txBody>
          <a:bodyPr/>
          <a:lstStyle/>
          <a:p>
            <a:pPr eaLnBrk="1" hangingPunct="1"/>
            <a:r>
              <a:rPr lang="en-US" smtClean="0"/>
              <a:t>ASOP 39: Treatment of Catastrophe Losses in Property/Casualty Insurance Ratemaking</a:t>
            </a:r>
          </a:p>
          <a:p>
            <a:pPr lvl="1"/>
            <a:r>
              <a:rPr lang="en-US" smtClean="0"/>
              <a:t>Section 3.3 – The Use of Data in Determining a Provision for Catastrophe Losses: The actuary may use historical insurance data and noninsurance data.</a:t>
            </a:r>
          </a:p>
          <a:p>
            <a:pPr lvl="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r>
              <a:rPr lang="en-US" sz="4000" smtClean="0"/>
              <a:t>Professional Guidance</a:t>
            </a:r>
          </a:p>
        </p:txBody>
      </p:sp>
      <p:sp>
        <p:nvSpPr>
          <p:cNvPr id="16387" name="Rectangle 3"/>
          <p:cNvSpPr>
            <a:spLocks noGrp="1" noChangeArrowheads="1"/>
          </p:cNvSpPr>
          <p:nvPr>
            <p:ph type="body" idx="1"/>
          </p:nvPr>
        </p:nvSpPr>
        <p:spPr>
          <a:xfrm>
            <a:off x="457200" y="1905000"/>
            <a:ext cx="8229600" cy="4648200"/>
          </a:xfrm>
        </p:spPr>
        <p:txBody>
          <a:bodyPr/>
          <a:lstStyle/>
          <a:p>
            <a:r>
              <a:rPr lang="en-US" smtClean="0"/>
              <a:t>ASOP 13: Trending Procedures in Property/Casualty Insurance</a:t>
            </a:r>
          </a:p>
          <a:p>
            <a:pPr lvl="1"/>
            <a:r>
              <a:rPr lang="en-US" smtClean="0"/>
              <a:t>Section 3.1 – Purpose or Use of Trending Procedures: The actuary should apply trending procedures that are appropriate for the applicable purpose or use</a:t>
            </a:r>
          </a:p>
          <a:p>
            <a:pPr lvl="1"/>
            <a:r>
              <a:rPr lang="en-US" smtClean="0"/>
              <a:t>Section 3.3 – Economic and Social Influences: The actuary should consider economic and social influences that can have a significant impact on trends.</a:t>
            </a:r>
          </a:p>
          <a:p>
            <a:pPr lvl="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r>
              <a:rPr lang="en-US" sz="4000" smtClean="0"/>
              <a:t>Professional Guidance</a:t>
            </a:r>
          </a:p>
        </p:txBody>
      </p:sp>
      <p:sp>
        <p:nvSpPr>
          <p:cNvPr id="17411" name="Rectangle 3"/>
          <p:cNvSpPr>
            <a:spLocks noGrp="1" noChangeArrowheads="1"/>
          </p:cNvSpPr>
          <p:nvPr>
            <p:ph type="body" idx="1"/>
          </p:nvPr>
        </p:nvSpPr>
        <p:spPr>
          <a:xfrm>
            <a:off x="457200" y="1905000"/>
            <a:ext cx="8229600" cy="4648200"/>
          </a:xfrm>
        </p:spPr>
        <p:txBody>
          <a:bodyPr/>
          <a:lstStyle/>
          <a:p>
            <a:r>
              <a:rPr lang="en-US" smtClean="0"/>
              <a:t>ASOP 25: Credibility Procedures Applicable to Accident and Health, Group Term Life, and Property/Casualty Coverages</a:t>
            </a:r>
          </a:p>
          <a:p>
            <a:pPr lvl="1"/>
            <a:r>
              <a:rPr lang="en-US" smtClean="0"/>
              <a:t>Section 3.1 – Purpose and Use of Credibility Procedures: The purpose of credibility procedures is to blend information from subject experience with information from one or more sets of related experience when the subject experience does not have full credibility in order to improve the estimate of expected values.</a:t>
            </a:r>
          </a:p>
          <a:p>
            <a:pPr lvl="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r>
              <a:rPr lang="en-US" sz="4000" smtClean="0"/>
              <a:t>Professional Guidance</a:t>
            </a:r>
          </a:p>
        </p:txBody>
      </p:sp>
      <p:sp>
        <p:nvSpPr>
          <p:cNvPr id="18435" name="Rectangle 3"/>
          <p:cNvSpPr>
            <a:spLocks noGrp="1" noChangeArrowheads="1"/>
          </p:cNvSpPr>
          <p:nvPr>
            <p:ph type="body" idx="1"/>
          </p:nvPr>
        </p:nvSpPr>
        <p:spPr>
          <a:xfrm>
            <a:off x="457200" y="1905000"/>
            <a:ext cx="8229600" cy="4648200"/>
          </a:xfrm>
        </p:spPr>
        <p:txBody>
          <a:bodyPr/>
          <a:lstStyle/>
          <a:p>
            <a:r>
              <a:rPr lang="en-US" smtClean="0"/>
              <a:t>ASOP 25: Credibility Procedures Applicable to Accident and Health, Group Term Life, and Property/Casualty Coverages</a:t>
            </a:r>
          </a:p>
          <a:p>
            <a:pPr lvl="1"/>
            <a:r>
              <a:rPr lang="en-US" smtClean="0"/>
              <a:t>Section 3.2 – Selection of Credibility Procedures: The actuary should select the credibility procedures that do not tend to bias the results in any material way.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r>
              <a:rPr lang="en-US" sz="4000" smtClean="0"/>
              <a:t>Professional Guidance</a:t>
            </a:r>
          </a:p>
        </p:txBody>
      </p:sp>
      <p:sp>
        <p:nvSpPr>
          <p:cNvPr id="19459" name="Rectangle 3"/>
          <p:cNvSpPr>
            <a:spLocks noGrp="1" noChangeArrowheads="1"/>
          </p:cNvSpPr>
          <p:nvPr>
            <p:ph type="body" idx="1"/>
          </p:nvPr>
        </p:nvSpPr>
        <p:spPr>
          <a:xfrm>
            <a:off x="457200" y="1905000"/>
            <a:ext cx="8229600" cy="4648200"/>
          </a:xfrm>
        </p:spPr>
        <p:txBody>
          <a:bodyPr/>
          <a:lstStyle/>
          <a:p>
            <a:r>
              <a:rPr lang="en-US" smtClean="0"/>
              <a:t>ASOP 25: Credibility Procedures Applicable to Accident and Health, Group Term Life, and Property/Casualty Coverages</a:t>
            </a:r>
          </a:p>
          <a:p>
            <a:pPr lvl="1"/>
            <a:r>
              <a:rPr lang="en-US" smtClean="0"/>
              <a:t>Section 3.3 – Choice of Related Experience: Such related experience should have frequency, severity, or other determinable characteristics that may reasonably be expected to be similar to the subject experience.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idx="4294967295"/>
          </p:nvPr>
        </p:nvSpPr>
        <p:spPr/>
        <p:txBody>
          <a:bodyPr/>
          <a:lstStyle/>
          <a:p>
            <a:r>
              <a:rPr lang="en-US" smtClean="0"/>
              <a:t> </a:t>
            </a:r>
          </a:p>
        </p:txBody>
      </p:sp>
      <p:sp>
        <p:nvSpPr>
          <p:cNvPr id="20483" name="Rectangle 3"/>
          <p:cNvSpPr>
            <a:spLocks noGrp="1" noChangeArrowheads="1"/>
          </p:cNvSpPr>
          <p:nvPr>
            <p:ph type="body" idx="4294967295"/>
          </p:nvPr>
        </p:nvSpPr>
        <p:spPr/>
        <p:txBody>
          <a:bodyPr/>
          <a:lstStyle/>
          <a:p>
            <a:pPr>
              <a:buFont typeface="Wingdings" pitchFamily="2" charset="2"/>
              <a:buNone/>
            </a:pPr>
            <a:endParaRPr lang="en-US" sz="2400" smtClean="0"/>
          </a:p>
          <a:p>
            <a:pPr>
              <a:buFont typeface="Wingdings" pitchFamily="2" charset="2"/>
              <a:buNone/>
            </a:pPr>
            <a:endParaRPr lang="en-US" sz="2400" smtClean="0"/>
          </a:p>
          <a:p>
            <a:pPr algn="ctr">
              <a:buFont typeface="Wingdings" pitchFamily="2" charset="2"/>
              <a:buNone/>
            </a:pPr>
            <a:r>
              <a:rPr lang="en-US" sz="4800" smtClean="0"/>
              <a:t>Audience Discussion on Courses of Action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r>
              <a:rPr lang="en-US" sz="4000" smtClean="0"/>
              <a:t>Possible Courses of Action</a:t>
            </a:r>
          </a:p>
        </p:txBody>
      </p:sp>
      <p:sp>
        <p:nvSpPr>
          <p:cNvPr id="21507" name="Rectangle 3"/>
          <p:cNvSpPr>
            <a:spLocks noGrp="1" noChangeArrowheads="1"/>
          </p:cNvSpPr>
          <p:nvPr>
            <p:ph type="body" idx="1"/>
          </p:nvPr>
        </p:nvSpPr>
        <p:spPr>
          <a:xfrm>
            <a:off x="457200" y="1905000"/>
            <a:ext cx="8229600" cy="4648200"/>
          </a:xfrm>
        </p:spPr>
        <p:txBody>
          <a:bodyPr/>
          <a:lstStyle/>
          <a:p>
            <a:r>
              <a:rPr lang="en-US" smtClean="0"/>
              <a:t>Alternative 1 – John should accept Mary’s decision.  She is his boss and has more years of experience. </a:t>
            </a:r>
          </a:p>
          <a:p>
            <a:r>
              <a:rPr lang="en-US" smtClean="0"/>
              <a:t>Alternative 2 – John should try to negotiate with Mary.</a:t>
            </a:r>
          </a:p>
          <a:p>
            <a:r>
              <a:rPr lang="en-US" smtClean="0"/>
              <a:t>Alternative 3 – Since John distrusts Mary’s motives, he should not capitulate to her requests.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r>
              <a:rPr lang="en-US" smtClean="0"/>
              <a:t>Skit Background</a:t>
            </a:r>
          </a:p>
        </p:txBody>
      </p:sp>
      <p:sp>
        <p:nvSpPr>
          <p:cNvPr id="4099" name="Rectangle 3"/>
          <p:cNvSpPr>
            <a:spLocks noGrp="1" noChangeArrowheads="1"/>
          </p:cNvSpPr>
          <p:nvPr>
            <p:ph type="body" idx="1"/>
          </p:nvPr>
        </p:nvSpPr>
        <p:spPr>
          <a:xfrm>
            <a:off x="457200" y="1752600"/>
            <a:ext cx="8229600" cy="4724400"/>
          </a:xfrm>
        </p:spPr>
        <p:txBody>
          <a:bodyPr/>
          <a:lstStyle/>
          <a:p>
            <a:pPr eaLnBrk="1" hangingPunct="1"/>
            <a:r>
              <a:rPr lang="en-US" smtClean="0"/>
              <a:t>John is an FCAS and is the chief pricing actuary for Small Insurance Company (SIC).</a:t>
            </a:r>
          </a:p>
          <a:p>
            <a:pPr eaLnBrk="1" hangingPunct="1"/>
            <a:r>
              <a:rPr lang="en-US" smtClean="0"/>
              <a:t>SIC predominately writes Personal Auto, but they also have a growing Homeowners program. </a:t>
            </a:r>
          </a:p>
          <a:p>
            <a:pPr eaLnBrk="1" hangingPunct="1"/>
            <a:r>
              <a:rPr lang="en-US" smtClean="0"/>
              <a:t>John is asked by senior management to review SIC's Homeowners rates, which haven't been updated in several years.</a:t>
            </a:r>
          </a:p>
          <a:p>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en-US" smtClean="0"/>
              <a:t> </a:t>
            </a:r>
          </a:p>
        </p:txBody>
      </p:sp>
      <p:sp>
        <p:nvSpPr>
          <p:cNvPr id="22531" name="Rectangle 3"/>
          <p:cNvSpPr>
            <a:spLocks noGrp="1" noChangeArrowheads="1"/>
          </p:cNvSpPr>
          <p:nvPr>
            <p:ph type="body" idx="1"/>
          </p:nvPr>
        </p:nvSpPr>
        <p:spPr/>
        <p:txBody>
          <a:bodyPr/>
          <a:lstStyle/>
          <a:p>
            <a:pPr>
              <a:buFont typeface="Wingdings" pitchFamily="2" charset="2"/>
              <a:buNone/>
            </a:pPr>
            <a:endParaRPr lang="en-US" sz="2400" smtClean="0"/>
          </a:p>
          <a:p>
            <a:pPr>
              <a:buFont typeface="Wingdings" pitchFamily="2" charset="2"/>
              <a:buNone/>
            </a:pPr>
            <a:endParaRPr lang="en-US" sz="2400" smtClean="0"/>
          </a:p>
          <a:p>
            <a:pPr algn="ctr">
              <a:buFont typeface="Wingdings" pitchFamily="2" charset="2"/>
              <a:buNone/>
            </a:pPr>
            <a:r>
              <a:rPr lang="en-US" sz="4800" smtClean="0"/>
              <a:t>Alternate Ending -- </a:t>
            </a:r>
          </a:p>
          <a:p>
            <a:pPr algn="ctr">
              <a:buFont typeface="Wingdings" pitchFamily="2" charset="2"/>
              <a:buNone/>
            </a:pPr>
            <a:r>
              <a:rPr lang="en-US" sz="4800" smtClean="0"/>
              <a:t>Lights, Camera, Action!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en-US" sz="4000" smtClean="0"/>
              <a:t>General Questions</a:t>
            </a:r>
          </a:p>
        </p:txBody>
      </p:sp>
      <p:sp>
        <p:nvSpPr>
          <p:cNvPr id="23555" name="Rectangle 3"/>
          <p:cNvSpPr>
            <a:spLocks noGrp="1" noChangeArrowheads="1"/>
          </p:cNvSpPr>
          <p:nvPr>
            <p:ph type="body" idx="1"/>
          </p:nvPr>
        </p:nvSpPr>
        <p:spPr>
          <a:xfrm>
            <a:off x="457200" y="1905000"/>
            <a:ext cx="8229600" cy="4373563"/>
          </a:xfrm>
        </p:spPr>
        <p:txBody>
          <a:bodyPr/>
          <a:lstStyle/>
          <a:p>
            <a:r>
              <a:rPr lang="en-US" sz="2800" smtClean="0"/>
              <a:t>What are John’s and Mary’s obligations to their professions, to SIC, and to themselves and their families?</a:t>
            </a:r>
          </a:p>
          <a:p>
            <a:pPr eaLnBrk="1" hangingPunct="1">
              <a:buFont typeface="Wingdings" pitchFamily="2" charset="2"/>
              <a:buNone/>
            </a:pPr>
            <a:endParaRPr lang="en-US" sz="2800" smtClean="0"/>
          </a:p>
          <a:p>
            <a:r>
              <a:rPr lang="en-US" sz="2800" smtClean="0"/>
              <a:t>Is Mary's decision to make sub-optimal actuarial decisions due to fear of losing her job in violation of any actuarial standards?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r>
              <a:rPr lang="en-US" sz="4000" smtClean="0"/>
              <a:t>Possible Courses of Action</a:t>
            </a:r>
          </a:p>
        </p:txBody>
      </p:sp>
      <p:sp>
        <p:nvSpPr>
          <p:cNvPr id="24579" name="Rectangle 3"/>
          <p:cNvSpPr>
            <a:spLocks noGrp="1" noChangeArrowheads="1"/>
          </p:cNvSpPr>
          <p:nvPr>
            <p:ph type="body" idx="1"/>
          </p:nvPr>
        </p:nvSpPr>
        <p:spPr>
          <a:xfrm>
            <a:off x="457200" y="1905000"/>
            <a:ext cx="8229600" cy="4648200"/>
          </a:xfrm>
        </p:spPr>
        <p:txBody>
          <a:bodyPr/>
          <a:lstStyle/>
          <a:p>
            <a:r>
              <a:rPr lang="en-US" smtClean="0"/>
              <a:t>Alternative 1 – John should take Mary's advice and change some of his assumptions in order to temper the rate increases.</a:t>
            </a:r>
          </a:p>
          <a:p>
            <a:endParaRPr lang="en-US" smtClean="0"/>
          </a:p>
          <a:p>
            <a:r>
              <a:rPr lang="en-US" smtClean="0"/>
              <a:t>Alternative 2 – John cannot in good conscience go along with Mary's request.</a:t>
            </a:r>
          </a:p>
          <a:p>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r>
              <a:rPr lang="en-US" smtClean="0"/>
              <a:t>Key Takeaways</a:t>
            </a:r>
          </a:p>
        </p:txBody>
      </p:sp>
      <p:sp>
        <p:nvSpPr>
          <p:cNvPr id="25603" name="Rectangle 3"/>
          <p:cNvSpPr>
            <a:spLocks noGrp="1" noChangeArrowheads="1"/>
          </p:cNvSpPr>
          <p:nvPr>
            <p:ph type="body" idx="1"/>
          </p:nvPr>
        </p:nvSpPr>
        <p:spPr/>
        <p:txBody>
          <a:bodyPr/>
          <a:lstStyle/>
          <a:p>
            <a:r>
              <a:rPr lang="en-US" smtClean="0"/>
              <a:t>Work-related predicaments, particularly when there is fear of losing one’s job, can cause an actuary to blur ethical lines</a:t>
            </a:r>
          </a:p>
          <a:p>
            <a:endParaRPr lang="en-US" smtClean="0"/>
          </a:p>
          <a:p>
            <a:r>
              <a:rPr lang="en-US" smtClean="0"/>
              <a:t>Know the Standards that apply to the work you are doing</a:t>
            </a:r>
          </a:p>
          <a:p>
            <a:endParaRPr lang="en-US" sz="2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r>
              <a:rPr lang="en-US" smtClean="0"/>
              <a:t>Skit Background</a:t>
            </a:r>
          </a:p>
        </p:txBody>
      </p:sp>
      <p:sp>
        <p:nvSpPr>
          <p:cNvPr id="5123" name="Rectangle 3"/>
          <p:cNvSpPr>
            <a:spLocks noGrp="1" noChangeArrowheads="1"/>
          </p:cNvSpPr>
          <p:nvPr>
            <p:ph type="body" idx="1"/>
          </p:nvPr>
        </p:nvSpPr>
        <p:spPr/>
        <p:txBody>
          <a:bodyPr/>
          <a:lstStyle/>
          <a:p>
            <a:pPr eaLnBrk="1" hangingPunct="1"/>
            <a:r>
              <a:rPr lang="en-US" sz="2800" smtClean="0"/>
              <a:t>John was recently promoted to his position after Mary, the former chief pricing actuary and an FCAS, was promoted to Executive Vice President.  Throughout John's entire career at SIC, Mary has been his boss.</a:t>
            </a:r>
          </a:p>
          <a:p>
            <a:pPr eaLnBrk="1" hangingPunct="1"/>
            <a:r>
              <a:rPr lang="en-US" sz="2800" smtClean="0"/>
              <a:t>John is aware of the fact that SIC has had poor customer retention recently.  The results have been so bad that the CEO recently warned the senior managers that, if the trend continues, there may be a serious shakeup at the top.</a:t>
            </a:r>
          </a:p>
          <a:p>
            <a:pPr>
              <a:lnSpc>
                <a:spcPct val="90000"/>
              </a:lnSpc>
            </a:pPr>
            <a:endParaRPr lang="en-US" sz="2800" smtClean="0"/>
          </a:p>
          <a:p>
            <a:pPr lvl="1">
              <a:lnSpc>
                <a:spcPct val="90000"/>
              </a:lnSpc>
            </a:pPr>
            <a:endParaRPr lang="en-US"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r>
              <a:rPr lang="en-US" smtClean="0"/>
              <a:t>Skit Background</a:t>
            </a:r>
          </a:p>
        </p:txBody>
      </p:sp>
      <p:sp>
        <p:nvSpPr>
          <p:cNvPr id="6147" name="Rectangle 3"/>
          <p:cNvSpPr>
            <a:spLocks noGrp="1" noChangeArrowheads="1"/>
          </p:cNvSpPr>
          <p:nvPr>
            <p:ph type="body" idx="1"/>
          </p:nvPr>
        </p:nvSpPr>
        <p:spPr/>
        <p:txBody>
          <a:bodyPr/>
          <a:lstStyle/>
          <a:p>
            <a:r>
              <a:rPr lang="en-US" sz="2800" smtClean="0"/>
              <a:t>John has just completed the Homeowners review and has sent the results to Mary.  The review indicates significant rate increases, on the order of 25% to 30%, for many territories.</a:t>
            </a:r>
          </a:p>
          <a:p>
            <a:pPr lvl="1">
              <a:lnSpc>
                <a:spcPct val="90000"/>
              </a:lnSpc>
            </a:pPr>
            <a:endParaRPr lang="en-US"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idx="4294967295"/>
          </p:nvPr>
        </p:nvSpPr>
        <p:spPr/>
        <p:txBody>
          <a:bodyPr/>
          <a:lstStyle/>
          <a:p>
            <a:r>
              <a:rPr lang="en-US" smtClean="0"/>
              <a:t>Legal Disclosure</a:t>
            </a:r>
          </a:p>
        </p:txBody>
      </p:sp>
      <p:sp>
        <p:nvSpPr>
          <p:cNvPr id="7171" name="Rectangle 3"/>
          <p:cNvSpPr>
            <a:spLocks noGrp="1" noChangeArrowheads="1"/>
          </p:cNvSpPr>
          <p:nvPr>
            <p:ph type="body" idx="4294967295"/>
          </p:nvPr>
        </p:nvSpPr>
        <p:spPr/>
        <p:txBody>
          <a:bodyPr/>
          <a:lstStyle/>
          <a:p>
            <a:pPr>
              <a:buFont typeface="Wingdings" pitchFamily="2" charset="2"/>
              <a:buNone/>
            </a:pPr>
            <a:r>
              <a:rPr lang="en-US" sz="2800" smtClean="0"/>
              <a:t>The views expressed by the panelists are their own and may not necessarily reflect those of their respective employers. </a:t>
            </a:r>
          </a:p>
          <a:p>
            <a:pPr lvl="1">
              <a:lnSpc>
                <a:spcPct val="90000"/>
              </a:lnSpc>
            </a:pPr>
            <a:endParaRPr lang="en-US"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r>
              <a:rPr lang="en-US" smtClean="0"/>
              <a:t> </a:t>
            </a:r>
          </a:p>
        </p:txBody>
      </p:sp>
      <p:sp>
        <p:nvSpPr>
          <p:cNvPr id="8195" name="Rectangle 3"/>
          <p:cNvSpPr>
            <a:spLocks noGrp="1" noChangeArrowheads="1"/>
          </p:cNvSpPr>
          <p:nvPr>
            <p:ph type="body" idx="1"/>
          </p:nvPr>
        </p:nvSpPr>
        <p:spPr/>
        <p:txBody>
          <a:bodyPr/>
          <a:lstStyle/>
          <a:p>
            <a:pPr>
              <a:buFont typeface="Wingdings" pitchFamily="2" charset="2"/>
              <a:buNone/>
            </a:pPr>
            <a:endParaRPr lang="en-US" sz="2400" smtClean="0"/>
          </a:p>
          <a:p>
            <a:pPr>
              <a:buFont typeface="Wingdings" pitchFamily="2" charset="2"/>
              <a:buNone/>
            </a:pPr>
            <a:endParaRPr lang="en-US" sz="2400" smtClean="0"/>
          </a:p>
          <a:p>
            <a:pPr algn="ctr">
              <a:buFont typeface="Wingdings" pitchFamily="2" charset="2"/>
              <a:buNone/>
            </a:pPr>
            <a:r>
              <a:rPr lang="en-US" sz="4800" smtClean="0"/>
              <a:t>Lights, Camera, Action!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r>
              <a:rPr lang="en-US" sz="4000" smtClean="0"/>
              <a:t>General Questions</a:t>
            </a:r>
          </a:p>
        </p:txBody>
      </p:sp>
      <p:sp>
        <p:nvSpPr>
          <p:cNvPr id="9219" name="Rectangle 3"/>
          <p:cNvSpPr>
            <a:spLocks noGrp="1" noChangeArrowheads="1"/>
          </p:cNvSpPr>
          <p:nvPr>
            <p:ph type="body" idx="1"/>
          </p:nvPr>
        </p:nvSpPr>
        <p:spPr>
          <a:xfrm>
            <a:off x="457200" y="1905000"/>
            <a:ext cx="8229600" cy="4373563"/>
          </a:xfrm>
        </p:spPr>
        <p:txBody>
          <a:bodyPr/>
          <a:lstStyle/>
          <a:p>
            <a:pPr eaLnBrk="1" hangingPunct="1"/>
            <a:r>
              <a:rPr lang="en-US" sz="2800" smtClean="0"/>
              <a:t>Given that John suspects that Mary’s motives are dishonest, what are his professional obligations? </a:t>
            </a:r>
          </a:p>
          <a:p>
            <a:pPr eaLnBrk="1" hangingPunct="1"/>
            <a:endParaRPr lang="en-US" sz="2800" smtClean="0"/>
          </a:p>
          <a:p>
            <a:r>
              <a:rPr lang="en-US" sz="2800" smtClean="0"/>
              <a:t>What are Mary’s obligations?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en-US" sz="4000" smtClean="0"/>
              <a:t>Professional Guidance</a:t>
            </a:r>
          </a:p>
        </p:txBody>
      </p:sp>
      <p:sp>
        <p:nvSpPr>
          <p:cNvPr id="10243" name="Rectangle 3"/>
          <p:cNvSpPr>
            <a:spLocks noGrp="1" noChangeArrowheads="1"/>
          </p:cNvSpPr>
          <p:nvPr>
            <p:ph type="body" idx="1"/>
          </p:nvPr>
        </p:nvSpPr>
        <p:spPr>
          <a:xfrm>
            <a:off x="457200" y="1905000"/>
            <a:ext cx="8229600" cy="4373563"/>
          </a:xfrm>
        </p:spPr>
        <p:txBody>
          <a:bodyPr/>
          <a:lstStyle/>
          <a:p>
            <a:pPr eaLnBrk="1" hangingPunct="1"/>
            <a:r>
              <a:rPr lang="en-US" smtClean="0"/>
              <a:t>Precept 1 of the Code of Conduct: “An Actuary shall act honestly, with integrity and competence, and in a manner to fulfill the profession's responsibility to the public and to uphold the reputation of the actuarial profession.”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r>
              <a:rPr lang="en-US" sz="4000" smtClean="0"/>
              <a:t>Professional Guidance</a:t>
            </a:r>
          </a:p>
        </p:txBody>
      </p:sp>
      <p:sp>
        <p:nvSpPr>
          <p:cNvPr id="11267" name="Rectangle 3"/>
          <p:cNvSpPr>
            <a:spLocks noGrp="1" noChangeArrowheads="1"/>
          </p:cNvSpPr>
          <p:nvPr>
            <p:ph type="body" idx="1"/>
          </p:nvPr>
        </p:nvSpPr>
        <p:spPr>
          <a:xfrm>
            <a:off x="457200" y="1905000"/>
            <a:ext cx="8229600" cy="4373563"/>
          </a:xfrm>
        </p:spPr>
        <p:txBody>
          <a:bodyPr/>
          <a:lstStyle/>
          <a:p>
            <a:pPr eaLnBrk="1" hangingPunct="1"/>
            <a:r>
              <a:rPr lang="en-US" smtClean="0"/>
              <a:t>Precept 10 of the Code of Conduct: “An Actuary shall perform Actuarial Services with courtesy and professional respect and shall cooperate with others in the Principal's interest.”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AS Kunish Template 1">
  <a:themeElements>
    <a:clrScheme name="1_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1_CAS Kunish Template 1">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1_CAS Kunish Template 1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1_CAS Kunish Template 1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1_CAS Kunish Template 1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1_CAS Kunish Template 1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CAS Kunish Template 1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1_CAS Kunish Template 1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1_CAS Kunish Template 1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1_CAS Kunish Template 1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AS Kunish Template 1">
  <a:themeElements>
    <a:clrScheme name="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AS Kunish Template 1">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AS Kunish Template 1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CAS Kunish Template 1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CAS Kunish Template 1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CAS Kunish Template 1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 Kunish Template 1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CAS Kunish Template 1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CAS Kunish Template 1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CAS Kunish Template 1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Template>
  <TotalTime>1851</TotalTime>
  <Words>1366</Words>
  <Application>Microsoft Office PowerPoint</Application>
  <PresentationFormat>On-screen Show (4:3)</PresentationFormat>
  <Paragraphs>114</Paragraphs>
  <Slides>23</Slides>
  <Notes>23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23</vt:i4>
      </vt:variant>
    </vt:vector>
  </HeadingPairs>
  <TitlesOfParts>
    <vt:vector size="28" baseType="lpstr">
      <vt:lpstr>Garamond</vt:lpstr>
      <vt:lpstr>Arial</vt:lpstr>
      <vt:lpstr>Wingdings</vt:lpstr>
      <vt:lpstr>1_CAS Kunish Template 1</vt:lpstr>
      <vt:lpstr>CAS Kunish Template 1</vt:lpstr>
      <vt:lpstr>Skit on Ratemaking</vt:lpstr>
      <vt:lpstr>Skit Background</vt:lpstr>
      <vt:lpstr>Skit Background</vt:lpstr>
      <vt:lpstr>Skit Background</vt:lpstr>
      <vt:lpstr>Legal Disclosure</vt:lpstr>
      <vt:lpstr> </vt:lpstr>
      <vt:lpstr>General Questions</vt:lpstr>
      <vt:lpstr>Professional Guidance</vt:lpstr>
      <vt:lpstr>Professional Guidance</vt:lpstr>
      <vt:lpstr>Professional Guidance</vt:lpstr>
      <vt:lpstr>Professional Guidance</vt:lpstr>
      <vt:lpstr>Professional Guidance</vt:lpstr>
      <vt:lpstr>Professional Guidance</vt:lpstr>
      <vt:lpstr>Professional Guidance</vt:lpstr>
      <vt:lpstr>Professional Guidance</vt:lpstr>
      <vt:lpstr>Professional Guidance</vt:lpstr>
      <vt:lpstr>Professional Guidance</vt:lpstr>
      <vt:lpstr> </vt:lpstr>
      <vt:lpstr>Possible Courses of Action</vt:lpstr>
      <vt:lpstr> </vt:lpstr>
      <vt:lpstr>General Questions</vt:lpstr>
      <vt:lpstr>Possible Courses of Action</vt:lpstr>
      <vt:lpstr>Key Takeaways</vt:lpstr>
    </vt:vector>
  </TitlesOfParts>
  <Company>Allstate Insurance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 Filing Review</dc:title>
  <dc:creator>Allstate</dc:creator>
  <cp:lastModifiedBy>Cecily Marx</cp:lastModifiedBy>
  <cp:revision>46</cp:revision>
  <dcterms:created xsi:type="dcterms:W3CDTF">2011-04-27T01:56:18Z</dcterms:created>
  <dcterms:modified xsi:type="dcterms:W3CDTF">2012-11-13T18:19:37Z</dcterms:modified>
</cp:coreProperties>
</file>