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3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9"/>
  </p:notesMasterIdLst>
  <p:handoutMasterIdLst>
    <p:handoutMasterId r:id="rId40"/>
  </p:handoutMasterIdLst>
  <p:sldIdLst>
    <p:sldId id="260" r:id="rId2"/>
    <p:sldId id="261" r:id="rId3"/>
    <p:sldId id="262" r:id="rId4"/>
    <p:sldId id="263" r:id="rId5"/>
    <p:sldId id="264" r:id="rId6"/>
    <p:sldId id="265" r:id="rId7"/>
    <p:sldId id="266" r:id="rId8"/>
    <p:sldId id="295" r:id="rId9"/>
    <p:sldId id="268" r:id="rId10"/>
    <p:sldId id="269" r:id="rId11"/>
    <p:sldId id="270" r:id="rId12"/>
    <p:sldId id="271" r:id="rId13"/>
    <p:sldId id="272" r:id="rId14"/>
    <p:sldId id="273" r:id="rId15"/>
    <p:sldId id="274" r:id="rId16"/>
    <p:sldId id="296" r:id="rId17"/>
    <p:sldId id="276" r:id="rId18"/>
    <p:sldId id="277" r:id="rId19"/>
    <p:sldId id="278" r:id="rId20"/>
    <p:sldId id="279" r:id="rId21"/>
    <p:sldId id="297" r:id="rId22"/>
    <p:sldId id="281" r:id="rId23"/>
    <p:sldId id="282" r:id="rId24"/>
    <p:sldId id="283" r:id="rId25"/>
    <p:sldId id="284" r:id="rId26"/>
    <p:sldId id="285" r:id="rId27"/>
    <p:sldId id="286" r:id="rId28"/>
    <p:sldId id="287" r:id="rId29"/>
    <p:sldId id="288" r:id="rId30"/>
    <p:sldId id="289" r:id="rId31"/>
    <p:sldId id="298" r:id="rId32"/>
    <p:sldId id="291" r:id="rId33"/>
    <p:sldId id="292" r:id="rId34"/>
    <p:sldId id="299" r:id="rId35"/>
    <p:sldId id="293" r:id="rId36"/>
    <p:sldId id="294" r:id="rId37"/>
    <p:sldId id="25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5" autoAdjust="0"/>
    <p:restoredTop sz="94718" autoAdjust="0"/>
  </p:normalViewPr>
  <p:slideViewPr>
    <p:cSldViewPr>
      <p:cViewPr>
        <p:scale>
          <a:sx n="70" d="100"/>
          <a:sy n="70" d="100"/>
        </p:scale>
        <p:origin x="-3090" y="-882"/>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0836B-D11F-46C4-B852-7F55C95647E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DAE11A9-C2D2-48F9-AC21-16D62974CC4D}">
      <dgm:prSet phldrT="[Text]" custT="1"/>
      <dgm:spPr>
        <a:solidFill>
          <a:schemeClr val="tx2">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dgm:spPr>
      <dgm:t>
        <a:bodyPr/>
        <a:lstStyle/>
        <a:p>
          <a:r>
            <a:rPr lang="en-GB" sz="1800" b="1" dirty="0" smtClean="0">
              <a:solidFill>
                <a:schemeClr val="bg2"/>
              </a:solidFill>
              <a:latin typeface="+mj-lt"/>
            </a:rPr>
            <a:t>Notable Cyber Attacks</a:t>
          </a:r>
          <a:endParaRPr lang="en-US" sz="1800" b="1" dirty="0">
            <a:solidFill>
              <a:schemeClr val="bg2"/>
            </a:solidFill>
            <a:latin typeface="+mj-lt"/>
          </a:endParaRPr>
        </a:p>
      </dgm:t>
    </dgm:pt>
    <dgm:pt modelId="{547F74CE-FA13-4C6B-8021-9C56F98AF98C}" type="parTrans" cxnId="{1E0AE458-E812-4096-A097-CA684072C6AA}">
      <dgm:prSet/>
      <dgm:spPr/>
      <dgm:t>
        <a:bodyPr/>
        <a:lstStyle/>
        <a:p>
          <a:endParaRPr lang="en-US" sz="1600" b="1"/>
        </a:p>
      </dgm:t>
    </dgm:pt>
    <dgm:pt modelId="{F88A1B03-0333-40F3-A034-06F7425EC630}" type="sibTrans" cxnId="{1E0AE458-E812-4096-A097-CA684072C6AA}">
      <dgm:prSet/>
      <dgm:spPr/>
      <dgm:t>
        <a:bodyPr/>
        <a:lstStyle/>
        <a:p>
          <a:endParaRPr lang="en-US" sz="1600" b="1"/>
        </a:p>
      </dgm:t>
    </dgm:pt>
    <dgm:pt modelId="{CF29E80E-0D43-4737-8E16-C32BA53C473F}">
      <dgm:prSet custT="1"/>
      <dgm:spPr>
        <a:solidFill>
          <a:schemeClr val="tx2">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dgm:spPr>
      <dgm:t>
        <a:bodyPr/>
        <a:lstStyle/>
        <a:p>
          <a:r>
            <a:rPr lang="en-GB" sz="1800" b="1" dirty="0" smtClean="0">
              <a:solidFill>
                <a:schemeClr val="bg2"/>
              </a:solidFill>
              <a:latin typeface="+mj-lt"/>
            </a:rPr>
            <a:t>Regulatory Responses to Attacks</a:t>
          </a:r>
        </a:p>
      </dgm:t>
    </dgm:pt>
    <dgm:pt modelId="{4BFE8C18-CBAD-41A0-8973-D1CB2C5C2A73}" type="parTrans" cxnId="{B890F6F2-7510-471C-9FA1-AC9D2723EDE3}">
      <dgm:prSet/>
      <dgm:spPr/>
      <dgm:t>
        <a:bodyPr/>
        <a:lstStyle/>
        <a:p>
          <a:endParaRPr lang="en-US" sz="1600" b="1"/>
        </a:p>
      </dgm:t>
    </dgm:pt>
    <dgm:pt modelId="{7CBEC28F-76BD-4E58-94F9-C64DAA38A535}" type="sibTrans" cxnId="{B890F6F2-7510-471C-9FA1-AC9D2723EDE3}">
      <dgm:prSet/>
      <dgm:spPr/>
      <dgm:t>
        <a:bodyPr/>
        <a:lstStyle/>
        <a:p>
          <a:endParaRPr lang="en-US" sz="1600" b="1"/>
        </a:p>
      </dgm:t>
    </dgm:pt>
    <dgm:pt modelId="{DA25EE54-638B-4876-9FA1-B9BE120A28C1}">
      <dgm:prSet custT="1"/>
      <dgm:spPr>
        <a:noFill/>
        <a:ln>
          <a:noFill/>
        </a:ln>
      </dgm:spPr>
      <dgm:t>
        <a:bodyPr/>
        <a:lstStyle/>
        <a:p>
          <a:endParaRPr lang="en-GB" sz="4800" b="1" dirty="0" smtClean="0"/>
        </a:p>
      </dgm:t>
    </dgm:pt>
    <dgm:pt modelId="{2F935747-499C-47F2-B8FE-7770C3AFF346}" type="parTrans" cxnId="{DB1BA77F-8451-4082-B486-A638228ADC20}">
      <dgm:prSet/>
      <dgm:spPr/>
      <dgm:t>
        <a:bodyPr/>
        <a:lstStyle/>
        <a:p>
          <a:endParaRPr lang="en-US" sz="1600" b="1"/>
        </a:p>
      </dgm:t>
    </dgm:pt>
    <dgm:pt modelId="{D9F63954-961C-47EC-AE15-A27ACEA58100}" type="sibTrans" cxnId="{DB1BA77F-8451-4082-B486-A638228ADC20}">
      <dgm:prSet/>
      <dgm:spPr/>
      <dgm:t>
        <a:bodyPr/>
        <a:lstStyle/>
        <a:p>
          <a:endParaRPr lang="en-US" sz="1600" b="1"/>
        </a:p>
      </dgm:t>
    </dgm:pt>
    <dgm:pt modelId="{B73D09E5-5A32-4543-99D6-CAD44693E1A3}">
      <dgm:prSet custT="1"/>
      <dgm:spPr>
        <a:solidFill>
          <a:schemeClr val="tx2">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dgm:spPr>
      <dgm:t>
        <a:bodyPr/>
        <a:lstStyle/>
        <a:p>
          <a:r>
            <a:rPr lang="en-GB" sz="1800" b="1" dirty="0" smtClean="0">
              <a:solidFill>
                <a:schemeClr val="bg2"/>
              </a:solidFill>
              <a:latin typeface="+mj-lt"/>
            </a:rPr>
            <a:t>Cyber Insurance</a:t>
          </a:r>
        </a:p>
      </dgm:t>
    </dgm:pt>
    <dgm:pt modelId="{6B5BD182-BFF9-461A-A228-7C1D31E4BF98}" type="parTrans" cxnId="{0187789C-C801-4EA7-B188-07F5EEED71E7}">
      <dgm:prSet/>
      <dgm:spPr/>
      <dgm:t>
        <a:bodyPr/>
        <a:lstStyle/>
        <a:p>
          <a:endParaRPr lang="en-US" sz="1600" b="1"/>
        </a:p>
      </dgm:t>
    </dgm:pt>
    <dgm:pt modelId="{F5491A64-726F-4930-AB07-D25032143566}" type="sibTrans" cxnId="{0187789C-C801-4EA7-B188-07F5EEED71E7}">
      <dgm:prSet/>
      <dgm:spPr/>
      <dgm:t>
        <a:bodyPr/>
        <a:lstStyle/>
        <a:p>
          <a:endParaRPr lang="en-US" sz="1600" b="1"/>
        </a:p>
      </dgm:t>
    </dgm:pt>
    <dgm:pt modelId="{5225D6CB-C037-41B9-A70C-60494514CD42}">
      <dgm:prSet custT="1"/>
      <dgm:spPr>
        <a:noFill/>
        <a:ln>
          <a:noFill/>
        </a:ln>
      </dgm:spPr>
      <dgm:t>
        <a:bodyPr/>
        <a:lstStyle/>
        <a:p>
          <a:endParaRPr lang="en-GB" sz="4800" b="1" dirty="0" smtClean="0"/>
        </a:p>
      </dgm:t>
    </dgm:pt>
    <dgm:pt modelId="{A1D3978D-48F8-42C3-8D16-50508C3DDA66}" type="parTrans" cxnId="{F0AAFBD6-1D7C-403C-A14E-FDE0590542AA}">
      <dgm:prSet/>
      <dgm:spPr/>
      <dgm:t>
        <a:bodyPr/>
        <a:lstStyle/>
        <a:p>
          <a:endParaRPr lang="en-US" sz="1600" b="1"/>
        </a:p>
      </dgm:t>
    </dgm:pt>
    <dgm:pt modelId="{27A9951E-4F21-471D-9F20-C0E981093C4E}" type="sibTrans" cxnId="{F0AAFBD6-1D7C-403C-A14E-FDE0590542AA}">
      <dgm:prSet/>
      <dgm:spPr/>
      <dgm:t>
        <a:bodyPr/>
        <a:lstStyle/>
        <a:p>
          <a:endParaRPr lang="en-US" sz="1600" b="1"/>
        </a:p>
      </dgm:t>
    </dgm:pt>
    <dgm:pt modelId="{029DC190-AB59-4177-BFC7-4FA0257647AE}">
      <dgm:prSet phldrT="[Text]" custT="1"/>
      <dgm:spPr>
        <a:noFill/>
        <a:ln>
          <a:noFill/>
        </a:ln>
      </dgm:spPr>
      <dgm:t>
        <a:bodyPr/>
        <a:lstStyle/>
        <a:p>
          <a:endParaRPr lang="en-US" sz="4800" b="1" dirty="0"/>
        </a:p>
      </dgm:t>
    </dgm:pt>
    <dgm:pt modelId="{79228C81-5C7C-47D0-812E-41634D42B477}" type="sibTrans" cxnId="{FEFE4B3B-2B21-449C-BC32-3277CD086927}">
      <dgm:prSet/>
      <dgm:spPr/>
      <dgm:t>
        <a:bodyPr/>
        <a:lstStyle/>
        <a:p>
          <a:endParaRPr lang="en-US" sz="1600" b="1"/>
        </a:p>
      </dgm:t>
    </dgm:pt>
    <dgm:pt modelId="{CF4F6791-CF17-40D8-A9F2-F3689F594DC0}" type="parTrans" cxnId="{FEFE4B3B-2B21-449C-BC32-3277CD086927}">
      <dgm:prSet/>
      <dgm:spPr/>
      <dgm:t>
        <a:bodyPr/>
        <a:lstStyle/>
        <a:p>
          <a:endParaRPr lang="en-US" sz="1600" b="1"/>
        </a:p>
      </dgm:t>
    </dgm:pt>
    <dgm:pt modelId="{734AB2B5-0D64-4D66-97DA-232950956425}">
      <dgm:prSet custT="1"/>
      <dgm:spPr>
        <a:solidFill>
          <a:schemeClr val="tx2">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dgm:spPr>
      <dgm:t>
        <a:bodyPr/>
        <a:lstStyle/>
        <a:p>
          <a:r>
            <a:rPr lang="en-GB" sz="2000" b="1" dirty="0" smtClean="0">
              <a:solidFill>
                <a:schemeClr val="bg2"/>
              </a:solidFill>
              <a:latin typeface="+mj-lt"/>
            </a:rPr>
            <a:t>Claims Handling Considerations</a:t>
          </a:r>
        </a:p>
      </dgm:t>
    </dgm:pt>
    <dgm:pt modelId="{F7A7BE1E-2314-4629-BE4F-D716E1E598E8}" type="parTrans" cxnId="{83A6FED0-8B28-49E3-B309-CCD2C698EBD9}">
      <dgm:prSet/>
      <dgm:spPr/>
      <dgm:t>
        <a:bodyPr/>
        <a:lstStyle/>
        <a:p>
          <a:endParaRPr lang="en-US"/>
        </a:p>
      </dgm:t>
    </dgm:pt>
    <dgm:pt modelId="{CED2AD41-953D-4727-AAE5-A0FD755B1B59}" type="sibTrans" cxnId="{83A6FED0-8B28-49E3-B309-CCD2C698EBD9}">
      <dgm:prSet/>
      <dgm:spPr/>
      <dgm:t>
        <a:bodyPr/>
        <a:lstStyle/>
        <a:p>
          <a:endParaRPr lang="en-US"/>
        </a:p>
      </dgm:t>
    </dgm:pt>
    <dgm:pt modelId="{D1B9E694-D77E-4E46-A6C5-F58B6324A41D}">
      <dgm:prSet custT="1"/>
      <dgm:spPr>
        <a:noFill/>
        <a:ln>
          <a:noFill/>
        </a:ln>
        <a:effectLst>
          <a:outerShdw blurRad="152400" dist="317500" dir="5400000" sx="90000" sy="-19000" rotWithShape="0">
            <a:prstClr val="black">
              <a:alpha val="15000"/>
            </a:prstClr>
          </a:outerShdw>
        </a:effectLst>
        <a:scene3d>
          <a:camera prst="orthographicFront"/>
          <a:lightRig rig="threePt" dir="t"/>
        </a:scene3d>
        <a:sp3d>
          <a:bevelT/>
        </a:sp3d>
      </dgm:spPr>
      <dgm:t>
        <a:bodyPr/>
        <a:lstStyle/>
        <a:p>
          <a:r>
            <a:rPr lang="en-GB" sz="2000" b="1" dirty="0" smtClean="0">
              <a:solidFill>
                <a:schemeClr val="bg2"/>
              </a:solidFill>
              <a:latin typeface="+mj-lt"/>
            </a:rPr>
            <a:t>	</a:t>
          </a:r>
        </a:p>
      </dgm:t>
    </dgm:pt>
    <dgm:pt modelId="{53DA68A7-98DB-42B9-B9B4-5D4DBB22B1B9}" type="parTrans" cxnId="{1C6EABED-C203-43EE-ACE6-51934EE71933}">
      <dgm:prSet/>
      <dgm:spPr/>
      <dgm:t>
        <a:bodyPr/>
        <a:lstStyle/>
        <a:p>
          <a:endParaRPr lang="en-US"/>
        </a:p>
      </dgm:t>
    </dgm:pt>
    <dgm:pt modelId="{89D3728D-42A5-4070-97BD-D17D479C7186}" type="sibTrans" cxnId="{1C6EABED-C203-43EE-ACE6-51934EE71933}">
      <dgm:prSet/>
      <dgm:spPr/>
      <dgm:t>
        <a:bodyPr/>
        <a:lstStyle/>
        <a:p>
          <a:endParaRPr lang="en-US"/>
        </a:p>
      </dgm:t>
    </dgm:pt>
    <dgm:pt modelId="{7CC4CE08-C28D-4A4D-B8E9-DD51A7C7E7AE}">
      <dgm:prSet custT="1"/>
      <dgm:spPr>
        <a:solidFill>
          <a:schemeClr val="tx2">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dgm:spPr>
      <dgm:t>
        <a:bodyPr/>
        <a:lstStyle/>
        <a:p>
          <a:r>
            <a:rPr lang="en-GB" sz="1800" b="1" dirty="0" smtClean="0">
              <a:solidFill>
                <a:schemeClr val="bg2"/>
              </a:solidFill>
              <a:latin typeface="+mj-lt"/>
            </a:rPr>
            <a:t>Lessons Learned</a:t>
          </a:r>
        </a:p>
      </dgm:t>
    </dgm:pt>
    <dgm:pt modelId="{E75E8DC6-97BB-4E5D-8AD3-9930DE7A6348}" type="parTrans" cxnId="{FBD76BC7-5878-4243-AEBB-B1334D1DEA66}">
      <dgm:prSet/>
      <dgm:spPr/>
      <dgm:t>
        <a:bodyPr/>
        <a:lstStyle/>
        <a:p>
          <a:endParaRPr lang="en-US"/>
        </a:p>
      </dgm:t>
    </dgm:pt>
    <dgm:pt modelId="{B4B2E353-E911-492D-89B8-7B0A0D4405F7}" type="sibTrans" cxnId="{FBD76BC7-5878-4243-AEBB-B1334D1DEA66}">
      <dgm:prSet/>
      <dgm:spPr/>
      <dgm:t>
        <a:bodyPr/>
        <a:lstStyle/>
        <a:p>
          <a:endParaRPr lang="en-US"/>
        </a:p>
      </dgm:t>
    </dgm:pt>
    <dgm:pt modelId="{58DCF9C5-464C-4930-932F-ECC52B1D6605}">
      <dgm:prSet custT="1"/>
      <dgm:spPr>
        <a:noFill/>
        <a:ln>
          <a:noFill/>
        </a:ln>
        <a:effectLst>
          <a:outerShdw blurRad="152400" dist="317500" dir="5400000" sx="90000" sy="-19000" rotWithShape="0">
            <a:prstClr val="black">
              <a:alpha val="15000"/>
            </a:prstClr>
          </a:outerShdw>
        </a:effectLst>
        <a:scene3d>
          <a:camera prst="orthographicFront"/>
          <a:lightRig rig="threePt" dir="t"/>
        </a:scene3d>
        <a:sp3d>
          <a:bevelT/>
        </a:sp3d>
      </dgm:spPr>
      <dgm:t>
        <a:bodyPr/>
        <a:lstStyle/>
        <a:p>
          <a:endParaRPr lang="en-GB" sz="2000" b="1" dirty="0" smtClean="0">
            <a:solidFill>
              <a:schemeClr val="bg2"/>
            </a:solidFill>
            <a:latin typeface="+mj-lt"/>
          </a:endParaRPr>
        </a:p>
      </dgm:t>
    </dgm:pt>
    <dgm:pt modelId="{C4401A9D-DDC9-4FAC-B6A9-52859C227F72}" type="sibTrans" cxnId="{6716D42B-7BE8-407E-B4DC-672F9B3FFD73}">
      <dgm:prSet/>
      <dgm:spPr/>
      <dgm:t>
        <a:bodyPr/>
        <a:lstStyle/>
        <a:p>
          <a:endParaRPr lang="en-US"/>
        </a:p>
      </dgm:t>
    </dgm:pt>
    <dgm:pt modelId="{1A6C2B49-BA00-4430-B9E0-BB1D78E765D3}" type="parTrans" cxnId="{6716D42B-7BE8-407E-B4DC-672F9B3FFD73}">
      <dgm:prSet/>
      <dgm:spPr/>
      <dgm:t>
        <a:bodyPr/>
        <a:lstStyle/>
        <a:p>
          <a:endParaRPr lang="en-US"/>
        </a:p>
      </dgm:t>
    </dgm:pt>
    <dgm:pt modelId="{0857F9A2-1207-400B-8A3B-ED5E3C496778}" type="pres">
      <dgm:prSet presAssocID="{AD20836B-D11F-46C4-B852-7F55C95647EB}" presName="linearFlow" presStyleCnt="0">
        <dgm:presLayoutVars>
          <dgm:dir/>
          <dgm:animLvl val="lvl"/>
          <dgm:resizeHandles val="exact"/>
        </dgm:presLayoutVars>
      </dgm:prSet>
      <dgm:spPr/>
      <dgm:t>
        <a:bodyPr/>
        <a:lstStyle/>
        <a:p>
          <a:endParaRPr lang="en-US"/>
        </a:p>
      </dgm:t>
    </dgm:pt>
    <dgm:pt modelId="{A7B9F7FB-8A2F-4614-ABFF-93632CCEF2E3}" type="pres">
      <dgm:prSet presAssocID="{029DC190-AB59-4177-BFC7-4FA0257647AE}" presName="composite" presStyleCnt="0"/>
      <dgm:spPr/>
    </dgm:pt>
    <dgm:pt modelId="{2A661BEB-5F7B-4492-8FBA-2F9D13A20AE3}" type="pres">
      <dgm:prSet presAssocID="{029DC190-AB59-4177-BFC7-4FA0257647AE}" presName="parentText" presStyleLbl="alignNode1" presStyleIdx="0" presStyleCnt="5">
        <dgm:presLayoutVars>
          <dgm:chMax val="1"/>
          <dgm:bulletEnabled val="1"/>
        </dgm:presLayoutVars>
      </dgm:prSet>
      <dgm:spPr>
        <a:prstGeom prst="ellipse">
          <a:avLst/>
        </a:prstGeom>
      </dgm:spPr>
      <dgm:t>
        <a:bodyPr/>
        <a:lstStyle/>
        <a:p>
          <a:endParaRPr lang="en-US"/>
        </a:p>
      </dgm:t>
    </dgm:pt>
    <dgm:pt modelId="{61D9EA6A-587A-42B4-85E2-96E8B676B8B4}" type="pres">
      <dgm:prSet presAssocID="{029DC190-AB59-4177-BFC7-4FA0257647AE}" presName="descendantText" presStyleLbl="alignAcc1" presStyleIdx="0" presStyleCnt="5" custLinFactNeighborY="6088">
        <dgm:presLayoutVars>
          <dgm:bulletEnabled val="1"/>
        </dgm:presLayoutVars>
      </dgm:prSet>
      <dgm:spPr/>
      <dgm:t>
        <a:bodyPr/>
        <a:lstStyle/>
        <a:p>
          <a:endParaRPr lang="en-US"/>
        </a:p>
      </dgm:t>
    </dgm:pt>
    <dgm:pt modelId="{C6DB364E-0B3B-4210-9A82-3A855400CFB9}" type="pres">
      <dgm:prSet presAssocID="{79228C81-5C7C-47D0-812E-41634D42B477}" presName="sp" presStyleCnt="0"/>
      <dgm:spPr/>
    </dgm:pt>
    <dgm:pt modelId="{4FE7410F-94C6-4C7A-99B4-8F57492B00A9}" type="pres">
      <dgm:prSet presAssocID="{DA25EE54-638B-4876-9FA1-B9BE120A28C1}" presName="composite" presStyleCnt="0"/>
      <dgm:spPr/>
    </dgm:pt>
    <dgm:pt modelId="{007436D1-AB9A-406B-9324-E2DF2DFCF16F}" type="pres">
      <dgm:prSet presAssocID="{DA25EE54-638B-4876-9FA1-B9BE120A28C1}" presName="parentText" presStyleLbl="alignNode1" presStyleIdx="1" presStyleCnt="5">
        <dgm:presLayoutVars>
          <dgm:chMax val="1"/>
          <dgm:bulletEnabled val="1"/>
        </dgm:presLayoutVars>
      </dgm:prSet>
      <dgm:spPr>
        <a:prstGeom prst="ellipse">
          <a:avLst/>
        </a:prstGeom>
      </dgm:spPr>
      <dgm:t>
        <a:bodyPr/>
        <a:lstStyle/>
        <a:p>
          <a:endParaRPr lang="en-US"/>
        </a:p>
      </dgm:t>
    </dgm:pt>
    <dgm:pt modelId="{AECEF987-7214-4160-A191-A0793A367591}" type="pres">
      <dgm:prSet presAssocID="{DA25EE54-638B-4876-9FA1-B9BE120A28C1}" presName="descendantText" presStyleLbl="alignAcc1" presStyleIdx="1" presStyleCnt="5">
        <dgm:presLayoutVars>
          <dgm:bulletEnabled val="1"/>
        </dgm:presLayoutVars>
      </dgm:prSet>
      <dgm:spPr/>
      <dgm:t>
        <a:bodyPr/>
        <a:lstStyle/>
        <a:p>
          <a:endParaRPr lang="en-US"/>
        </a:p>
      </dgm:t>
    </dgm:pt>
    <dgm:pt modelId="{92E94E39-9555-4C3E-8EC1-E672030379A4}" type="pres">
      <dgm:prSet presAssocID="{D9F63954-961C-47EC-AE15-A27ACEA58100}" presName="sp" presStyleCnt="0"/>
      <dgm:spPr/>
    </dgm:pt>
    <dgm:pt modelId="{C6BD8291-0035-47E8-92F1-ED208BA1DE2D}" type="pres">
      <dgm:prSet presAssocID="{5225D6CB-C037-41B9-A70C-60494514CD42}" presName="composite" presStyleCnt="0"/>
      <dgm:spPr/>
    </dgm:pt>
    <dgm:pt modelId="{1729F658-3001-4C17-9660-9C0CD4CF39DB}" type="pres">
      <dgm:prSet presAssocID="{5225D6CB-C037-41B9-A70C-60494514CD42}" presName="parentText" presStyleLbl="alignNode1" presStyleIdx="2" presStyleCnt="5">
        <dgm:presLayoutVars>
          <dgm:chMax val="1"/>
          <dgm:bulletEnabled val="1"/>
        </dgm:presLayoutVars>
      </dgm:prSet>
      <dgm:spPr>
        <a:prstGeom prst="ellipse">
          <a:avLst/>
        </a:prstGeom>
      </dgm:spPr>
      <dgm:t>
        <a:bodyPr/>
        <a:lstStyle/>
        <a:p>
          <a:endParaRPr lang="en-US"/>
        </a:p>
      </dgm:t>
    </dgm:pt>
    <dgm:pt modelId="{0A4D2FEF-8C2C-44E6-9F0C-9644D268D119}" type="pres">
      <dgm:prSet presAssocID="{5225D6CB-C037-41B9-A70C-60494514CD42}" presName="descendantText" presStyleLbl="alignAcc1" presStyleIdx="2" presStyleCnt="5">
        <dgm:presLayoutVars>
          <dgm:bulletEnabled val="1"/>
        </dgm:presLayoutVars>
      </dgm:prSet>
      <dgm:spPr/>
      <dgm:t>
        <a:bodyPr/>
        <a:lstStyle/>
        <a:p>
          <a:endParaRPr lang="en-US"/>
        </a:p>
      </dgm:t>
    </dgm:pt>
    <dgm:pt modelId="{29AC6FBA-C107-43C2-B1DE-8FCE418E1FB7}" type="pres">
      <dgm:prSet presAssocID="{27A9951E-4F21-471D-9F20-C0E981093C4E}" presName="sp" presStyleCnt="0"/>
      <dgm:spPr/>
    </dgm:pt>
    <dgm:pt modelId="{DC2B2973-8041-462B-A2FD-2CBB68827757}" type="pres">
      <dgm:prSet presAssocID="{58DCF9C5-464C-4930-932F-ECC52B1D6605}" presName="composite" presStyleCnt="0"/>
      <dgm:spPr/>
    </dgm:pt>
    <dgm:pt modelId="{94B1515C-2F36-456E-B717-9375710FF0CB}" type="pres">
      <dgm:prSet presAssocID="{58DCF9C5-464C-4930-932F-ECC52B1D6605}" presName="parentText" presStyleLbl="alignNode1" presStyleIdx="3" presStyleCnt="5">
        <dgm:presLayoutVars>
          <dgm:chMax val="1"/>
          <dgm:bulletEnabled val="1"/>
        </dgm:presLayoutVars>
      </dgm:prSet>
      <dgm:spPr/>
      <dgm:t>
        <a:bodyPr/>
        <a:lstStyle/>
        <a:p>
          <a:endParaRPr lang="en-US"/>
        </a:p>
      </dgm:t>
    </dgm:pt>
    <dgm:pt modelId="{AD6BADC2-C62F-4588-B84A-7FBD0057D150}" type="pres">
      <dgm:prSet presAssocID="{58DCF9C5-464C-4930-932F-ECC52B1D6605}" presName="descendantText" presStyleLbl="alignAcc1" presStyleIdx="3" presStyleCnt="5" custLinFactNeighborX="0" custLinFactNeighborY="-5853">
        <dgm:presLayoutVars>
          <dgm:bulletEnabled val="1"/>
        </dgm:presLayoutVars>
      </dgm:prSet>
      <dgm:spPr/>
      <dgm:t>
        <a:bodyPr/>
        <a:lstStyle/>
        <a:p>
          <a:endParaRPr lang="en-US"/>
        </a:p>
      </dgm:t>
    </dgm:pt>
    <dgm:pt modelId="{255FF465-268E-4139-81CA-CD54C6B4185C}" type="pres">
      <dgm:prSet presAssocID="{C4401A9D-DDC9-4FAC-B6A9-52859C227F72}" presName="sp" presStyleCnt="0"/>
      <dgm:spPr/>
    </dgm:pt>
    <dgm:pt modelId="{4C8D19DE-BFF1-4D24-B248-71DDF4A7C129}" type="pres">
      <dgm:prSet presAssocID="{D1B9E694-D77E-4E46-A6C5-F58B6324A41D}" presName="composite" presStyleCnt="0"/>
      <dgm:spPr/>
    </dgm:pt>
    <dgm:pt modelId="{3709D055-12F3-4388-858E-C6D27E0B4026}" type="pres">
      <dgm:prSet presAssocID="{D1B9E694-D77E-4E46-A6C5-F58B6324A41D}" presName="parentText" presStyleLbl="alignNode1" presStyleIdx="4" presStyleCnt="5">
        <dgm:presLayoutVars>
          <dgm:chMax val="1"/>
          <dgm:bulletEnabled val="1"/>
        </dgm:presLayoutVars>
      </dgm:prSet>
      <dgm:spPr/>
      <dgm:t>
        <a:bodyPr/>
        <a:lstStyle/>
        <a:p>
          <a:endParaRPr lang="en-US"/>
        </a:p>
      </dgm:t>
    </dgm:pt>
    <dgm:pt modelId="{6D2F3339-3A42-4FAD-9C2F-3E97C03796C4}" type="pres">
      <dgm:prSet presAssocID="{D1B9E694-D77E-4E46-A6C5-F58B6324A41D}" presName="descendantText" presStyleLbl="alignAcc1" presStyleIdx="4" presStyleCnt="5">
        <dgm:presLayoutVars>
          <dgm:bulletEnabled val="1"/>
        </dgm:presLayoutVars>
      </dgm:prSet>
      <dgm:spPr/>
      <dgm:t>
        <a:bodyPr/>
        <a:lstStyle/>
        <a:p>
          <a:endParaRPr lang="en-US"/>
        </a:p>
      </dgm:t>
    </dgm:pt>
  </dgm:ptLst>
  <dgm:cxnLst>
    <dgm:cxn modelId="{4EC9CD3B-3A3C-42C0-9064-5A06631C246C}" type="presOf" srcId="{7CC4CE08-C28D-4A4D-B8E9-DD51A7C7E7AE}" destId="{6D2F3339-3A42-4FAD-9C2F-3E97C03796C4}" srcOrd="0" destOrd="0" presId="urn:microsoft.com/office/officeart/2005/8/layout/chevron2"/>
    <dgm:cxn modelId="{A2B732EB-F147-4C9B-B953-93B841034863}" type="presOf" srcId="{EDAE11A9-C2D2-48F9-AC21-16D62974CC4D}" destId="{61D9EA6A-587A-42B4-85E2-96E8B676B8B4}" srcOrd="0" destOrd="0" presId="urn:microsoft.com/office/officeart/2005/8/layout/chevron2"/>
    <dgm:cxn modelId="{6716D42B-7BE8-407E-B4DC-672F9B3FFD73}" srcId="{AD20836B-D11F-46C4-B852-7F55C95647EB}" destId="{58DCF9C5-464C-4930-932F-ECC52B1D6605}" srcOrd="3" destOrd="0" parTransId="{1A6C2B49-BA00-4430-B9E0-BB1D78E765D3}" sibTransId="{C4401A9D-DDC9-4FAC-B6A9-52859C227F72}"/>
    <dgm:cxn modelId="{83A6FED0-8B28-49E3-B309-CCD2C698EBD9}" srcId="{58DCF9C5-464C-4930-932F-ECC52B1D6605}" destId="{734AB2B5-0D64-4D66-97DA-232950956425}" srcOrd="0" destOrd="0" parTransId="{F7A7BE1E-2314-4629-BE4F-D716E1E598E8}" sibTransId="{CED2AD41-953D-4727-AAE5-A0FD755B1B59}"/>
    <dgm:cxn modelId="{FEFE4B3B-2B21-449C-BC32-3277CD086927}" srcId="{AD20836B-D11F-46C4-B852-7F55C95647EB}" destId="{029DC190-AB59-4177-BFC7-4FA0257647AE}" srcOrd="0" destOrd="0" parTransId="{CF4F6791-CF17-40D8-A9F2-F3689F594DC0}" sibTransId="{79228C81-5C7C-47D0-812E-41634D42B477}"/>
    <dgm:cxn modelId="{B890F6F2-7510-471C-9FA1-AC9D2723EDE3}" srcId="{DA25EE54-638B-4876-9FA1-B9BE120A28C1}" destId="{CF29E80E-0D43-4737-8E16-C32BA53C473F}" srcOrd="0" destOrd="0" parTransId="{4BFE8C18-CBAD-41A0-8973-D1CB2C5C2A73}" sibTransId="{7CBEC28F-76BD-4E58-94F9-C64DAA38A535}"/>
    <dgm:cxn modelId="{903AF761-5D1E-4BD3-AFDF-40E03918D4AB}" type="presOf" srcId="{B73D09E5-5A32-4543-99D6-CAD44693E1A3}" destId="{0A4D2FEF-8C2C-44E6-9F0C-9644D268D119}" srcOrd="0" destOrd="0" presId="urn:microsoft.com/office/officeart/2005/8/layout/chevron2"/>
    <dgm:cxn modelId="{0187789C-C801-4EA7-B188-07F5EEED71E7}" srcId="{5225D6CB-C037-41B9-A70C-60494514CD42}" destId="{B73D09E5-5A32-4543-99D6-CAD44693E1A3}" srcOrd="0" destOrd="0" parTransId="{6B5BD182-BFF9-461A-A228-7C1D31E4BF98}" sibTransId="{F5491A64-726F-4930-AB07-D25032143566}"/>
    <dgm:cxn modelId="{F0AAFBD6-1D7C-403C-A14E-FDE0590542AA}" srcId="{AD20836B-D11F-46C4-B852-7F55C95647EB}" destId="{5225D6CB-C037-41B9-A70C-60494514CD42}" srcOrd="2" destOrd="0" parTransId="{A1D3978D-48F8-42C3-8D16-50508C3DDA66}" sibTransId="{27A9951E-4F21-471D-9F20-C0E981093C4E}"/>
    <dgm:cxn modelId="{D5696BBB-AB67-46CB-A73F-0CED6FCBDCBC}" type="presOf" srcId="{734AB2B5-0D64-4D66-97DA-232950956425}" destId="{AD6BADC2-C62F-4588-B84A-7FBD0057D150}" srcOrd="0" destOrd="0" presId="urn:microsoft.com/office/officeart/2005/8/layout/chevron2"/>
    <dgm:cxn modelId="{1C6EABED-C203-43EE-ACE6-51934EE71933}" srcId="{AD20836B-D11F-46C4-B852-7F55C95647EB}" destId="{D1B9E694-D77E-4E46-A6C5-F58B6324A41D}" srcOrd="4" destOrd="0" parTransId="{53DA68A7-98DB-42B9-B9B4-5D4DBB22B1B9}" sibTransId="{89D3728D-42A5-4070-97BD-D17D479C7186}"/>
    <dgm:cxn modelId="{6470330B-30D5-4E25-9AD7-8A7864AF859A}" type="presOf" srcId="{DA25EE54-638B-4876-9FA1-B9BE120A28C1}" destId="{007436D1-AB9A-406B-9324-E2DF2DFCF16F}" srcOrd="0" destOrd="0" presId="urn:microsoft.com/office/officeart/2005/8/layout/chevron2"/>
    <dgm:cxn modelId="{D1BD22C7-4328-4707-9786-32131862559D}" type="presOf" srcId="{5225D6CB-C037-41B9-A70C-60494514CD42}" destId="{1729F658-3001-4C17-9660-9C0CD4CF39DB}" srcOrd="0" destOrd="0" presId="urn:microsoft.com/office/officeart/2005/8/layout/chevron2"/>
    <dgm:cxn modelId="{AF36D3DB-310B-426D-BB93-7BCCE75160A1}" type="presOf" srcId="{D1B9E694-D77E-4E46-A6C5-F58B6324A41D}" destId="{3709D055-12F3-4388-858E-C6D27E0B4026}" srcOrd="0" destOrd="0" presId="urn:microsoft.com/office/officeart/2005/8/layout/chevron2"/>
    <dgm:cxn modelId="{1E0AE458-E812-4096-A097-CA684072C6AA}" srcId="{029DC190-AB59-4177-BFC7-4FA0257647AE}" destId="{EDAE11A9-C2D2-48F9-AC21-16D62974CC4D}" srcOrd="0" destOrd="0" parTransId="{547F74CE-FA13-4C6B-8021-9C56F98AF98C}" sibTransId="{F88A1B03-0333-40F3-A034-06F7425EC630}"/>
    <dgm:cxn modelId="{41AD3230-9F73-47D1-8AE0-723592B9BE8A}" type="presOf" srcId="{58DCF9C5-464C-4930-932F-ECC52B1D6605}" destId="{94B1515C-2F36-456E-B717-9375710FF0CB}" srcOrd="0" destOrd="0" presId="urn:microsoft.com/office/officeart/2005/8/layout/chevron2"/>
    <dgm:cxn modelId="{8E3AA94D-51F4-4BB5-A650-E364016F9AC5}" type="presOf" srcId="{CF29E80E-0D43-4737-8E16-C32BA53C473F}" destId="{AECEF987-7214-4160-A191-A0793A367591}" srcOrd="0" destOrd="0" presId="urn:microsoft.com/office/officeart/2005/8/layout/chevron2"/>
    <dgm:cxn modelId="{AA6A37E1-F750-4E28-855F-827C1FF2DC23}" type="presOf" srcId="{AD20836B-D11F-46C4-B852-7F55C95647EB}" destId="{0857F9A2-1207-400B-8A3B-ED5E3C496778}" srcOrd="0" destOrd="0" presId="urn:microsoft.com/office/officeart/2005/8/layout/chevron2"/>
    <dgm:cxn modelId="{890CA52A-C9A5-4291-B6D4-97E3F6399CA6}" type="presOf" srcId="{029DC190-AB59-4177-BFC7-4FA0257647AE}" destId="{2A661BEB-5F7B-4492-8FBA-2F9D13A20AE3}" srcOrd="0" destOrd="0" presId="urn:microsoft.com/office/officeart/2005/8/layout/chevron2"/>
    <dgm:cxn modelId="{FBD76BC7-5878-4243-AEBB-B1334D1DEA66}" srcId="{D1B9E694-D77E-4E46-A6C5-F58B6324A41D}" destId="{7CC4CE08-C28D-4A4D-B8E9-DD51A7C7E7AE}" srcOrd="0" destOrd="0" parTransId="{E75E8DC6-97BB-4E5D-8AD3-9930DE7A6348}" sibTransId="{B4B2E353-E911-492D-89B8-7B0A0D4405F7}"/>
    <dgm:cxn modelId="{DB1BA77F-8451-4082-B486-A638228ADC20}" srcId="{AD20836B-D11F-46C4-B852-7F55C95647EB}" destId="{DA25EE54-638B-4876-9FA1-B9BE120A28C1}" srcOrd="1" destOrd="0" parTransId="{2F935747-499C-47F2-B8FE-7770C3AFF346}" sibTransId="{D9F63954-961C-47EC-AE15-A27ACEA58100}"/>
    <dgm:cxn modelId="{639FC363-8D44-4E1E-A4E8-BEADFA3D0358}" type="presParOf" srcId="{0857F9A2-1207-400B-8A3B-ED5E3C496778}" destId="{A7B9F7FB-8A2F-4614-ABFF-93632CCEF2E3}" srcOrd="0" destOrd="0" presId="urn:microsoft.com/office/officeart/2005/8/layout/chevron2"/>
    <dgm:cxn modelId="{E1112DF1-E3EF-464C-98B7-677F7EAEDA6C}" type="presParOf" srcId="{A7B9F7FB-8A2F-4614-ABFF-93632CCEF2E3}" destId="{2A661BEB-5F7B-4492-8FBA-2F9D13A20AE3}" srcOrd="0" destOrd="0" presId="urn:microsoft.com/office/officeart/2005/8/layout/chevron2"/>
    <dgm:cxn modelId="{D9BAB407-98B0-4663-9DBD-5905380F9BC6}" type="presParOf" srcId="{A7B9F7FB-8A2F-4614-ABFF-93632CCEF2E3}" destId="{61D9EA6A-587A-42B4-85E2-96E8B676B8B4}" srcOrd="1" destOrd="0" presId="urn:microsoft.com/office/officeart/2005/8/layout/chevron2"/>
    <dgm:cxn modelId="{B0263984-204B-4409-A363-DDAC555C6537}" type="presParOf" srcId="{0857F9A2-1207-400B-8A3B-ED5E3C496778}" destId="{C6DB364E-0B3B-4210-9A82-3A855400CFB9}" srcOrd="1" destOrd="0" presId="urn:microsoft.com/office/officeart/2005/8/layout/chevron2"/>
    <dgm:cxn modelId="{41D974FD-743B-498F-8F88-C0AB22617AA4}" type="presParOf" srcId="{0857F9A2-1207-400B-8A3B-ED5E3C496778}" destId="{4FE7410F-94C6-4C7A-99B4-8F57492B00A9}" srcOrd="2" destOrd="0" presId="urn:microsoft.com/office/officeart/2005/8/layout/chevron2"/>
    <dgm:cxn modelId="{AE426B8A-150B-4B91-8E92-F5905D42ADCA}" type="presParOf" srcId="{4FE7410F-94C6-4C7A-99B4-8F57492B00A9}" destId="{007436D1-AB9A-406B-9324-E2DF2DFCF16F}" srcOrd="0" destOrd="0" presId="urn:microsoft.com/office/officeart/2005/8/layout/chevron2"/>
    <dgm:cxn modelId="{60E14C51-C1F7-4C23-A9F4-CA5259674624}" type="presParOf" srcId="{4FE7410F-94C6-4C7A-99B4-8F57492B00A9}" destId="{AECEF987-7214-4160-A191-A0793A367591}" srcOrd="1" destOrd="0" presId="urn:microsoft.com/office/officeart/2005/8/layout/chevron2"/>
    <dgm:cxn modelId="{59DA2CF6-DC02-4296-84C7-47437B207634}" type="presParOf" srcId="{0857F9A2-1207-400B-8A3B-ED5E3C496778}" destId="{92E94E39-9555-4C3E-8EC1-E672030379A4}" srcOrd="3" destOrd="0" presId="urn:microsoft.com/office/officeart/2005/8/layout/chevron2"/>
    <dgm:cxn modelId="{70F009EC-9A1C-456A-8B04-C3B006B8EC54}" type="presParOf" srcId="{0857F9A2-1207-400B-8A3B-ED5E3C496778}" destId="{C6BD8291-0035-47E8-92F1-ED208BA1DE2D}" srcOrd="4" destOrd="0" presId="urn:microsoft.com/office/officeart/2005/8/layout/chevron2"/>
    <dgm:cxn modelId="{70B52BBC-7E14-4908-A4F0-E5025EC846F5}" type="presParOf" srcId="{C6BD8291-0035-47E8-92F1-ED208BA1DE2D}" destId="{1729F658-3001-4C17-9660-9C0CD4CF39DB}" srcOrd="0" destOrd="0" presId="urn:microsoft.com/office/officeart/2005/8/layout/chevron2"/>
    <dgm:cxn modelId="{3E05E009-427E-4336-AE39-A7825B389FB8}" type="presParOf" srcId="{C6BD8291-0035-47E8-92F1-ED208BA1DE2D}" destId="{0A4D2FEF-8C2C-44E6-9F0C-9644D268D119}" srcOrd="1" destOrd="0" presId="urn:microsoft.com/office/officeart/2005/8/layout/chevron2"/>
    <dgm:cxn modelId="{F8DA2A60-03FA-4EE2-A9DD-6BE20F11AEEF}" type="presParOf" srcId="{0857F9A2-1207-400B-8A3B-ED5E3C496778}" destId="{29AC6FBA-C107-43C2-B1DE-8FCE418E1FB7}" srcOrd="5" destOrd="0" presId="urn:microsoft.com/office/officeart/2005/8/layout/chevron2"/>
    <dgm:cxn modelId="{9F877CF1-41F1-4DB9-84E8-A55AC00080F1}" type="presParOf" srcId="{0857F9A2-1207-400B-8A3B-ED5E3C496778}" destId="{DC2B2973-8041-462B-A2FD-2CBB68827757}" srcOrd="6" destOrd="0" presId="urn:microsoft.com/office/officeart/2005/8/layout/chevron2"/>
    <dgm:cxn modelId="{27F72C09-B59A-4942-BFD3-91531C622A0E}" type="presParOf" srcId="{DC2B2973-8041-462B-A2FD-2CBB68827757}" destId="{94B1515C-2F36-456E-B717-9375710FF0CB}" srcOrd="0" destOrd="0" presId="urn:microsoft.com/office/officeart/2005/8/layout/chevron2"/>
    <dgm:cxn modelId="{B7749355-A0AB-453C-8AB3-2F6968DB687E}" type="presParOf" srcId="{DC2B2973-8041-462B-A2FD-2CBB68827757}" destId="{AD6BADC2-C62F-4588-B84A-7FBD0057D150}" srcOrd="1" destOrd="0" presId="urn:microsoft.com/office/officeart/2005/8/layout/chevron2"/>
    <dgm:cxn modelId="{81B2C6DF-25A6-42EA-87FA-2252665645B4}" type="presParOf" srcId="{0857F9A2-1207-400B-8A3B-ED5E3C496778}" destId="{255FF465-268E-4139-81CA-CD54C6B4185C}" srcOrd="7" destOrd="0" presId="urn:microsoft.com/office/officeart/2005/8/layout/chevron2"/>
    <dgm:cxn modelId="{645BD0F4-8189-4C10-BF49-8EA69BCC4AF5}" type="presParOf" srcId="{0857F9A2-1207-400B-8A3B-ED5E3C496778}" destId="{4C8D19DE-BFF1-4D24-B248-71DDF4A7C129}" srcOrd="8" destOrd="0" presId="urn:microsoft.com/office/officeart/2005/8/layout/chevron2"/>
    <dgm:cxn modelId="{947B7156-939E-4D8A-8FD2-DE9A408392E7}" type="presParOf" srcId="{4C8D19DE-BFF1-4D24-B248-71DDF4A7C129}" destId="{3709D055-12F3-4388-858E-C6D27E0B4026}" srcOrd="0" destOrd="0" presId="urn:microsoft.com/office/officeart/2005/8/layout/chevron2"/>
    <dgm:cxn modelId="{51303EAA-0344-4F71-88C9-BA3B6C9887AA}" type="presParOf" srcId="{4C8D19DE-BFF1-4D24-B248-71DDF4A7C129}" destId="{6D2F3339-3A42-4FAD-9C2F-3E97C03796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1BEB-5F7B-4492-8FBA-2F9D13A20AE3}">
      <dsp:nvSpPr>
        <dsp:cNvPr id="0" name=""/>
        <dsp:cNvSpPr/>
      </dsp:nvSpPr>
      <dsp:spPr>
        <a:xfrm rot="5400000">
          <a:off x="-154437" y="158478"/>
          <a:ext cx="1029580" cy="7207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US" sz="4800" b="1" kern="1200" dirty="0"/>
        </a:p>
      </dsp:txBody>
      <dsp:txXfrm rot="-5400000">
        <a:off x="105545" y="154820"/>
        <a:ext cx="509616" cy="728022"/>
      </dsp:txXfrm>
    </dsp:sp>
    <dsp:sp modelId="{61D9EA6A-587A-42B4-85E2-96E8B676B8B4}">
      <dsp:nvSpPr>
        <dsp:cNvPr id="0" name=""/>
        <dsp:cNvSpPr/>
      </dsp:nvSpPr>
      <dsp:spPr>
        <a:xfrm rot="5400000">
          <a:off x="3729619" y="-2964129"/>
          <a:ext cx="669227" cy="6687053"/>
        </a:xfrm>
        <a:prstGeom prst="round2SameRect">
          <a:avLst/>
        </a:prstGeom>
        <a:solidFill>
          <a:schemeClr val="tx2">
            <a:alpha val="90000"/>
          </a:schemeClr>
        </a:solidFill>
        <a:ln w="25400" cap="flat" cmpd="sng" algn="ctr">
          <a:solidFill>
            <a:schemeClr val="accent1">
              <a:hueOff val="0"/>
              <a:satOff val="0"/>
              <a:lumOff val="0"/>
              <a:alphaOff val="0"/>
            </a:schemeClr>
          </a:solidFill>
          <a:prstDash val="solid"/>
        </a:ln>
        <a:effectLst>
          <a:outerShdw blurRad="152400" dist="317500" dir="5400000" sx="90000" sy="-19000" rotWithShape="0">
            <a:prstClr val="black">
              <a:alpha val="15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solidFill>
                <a:schemeClr val="bg2"/>
              </a:solidFill>
              <a:latin typeface="+mj-lt"/>
            </a:rPr>
            <a:t>Notable Cyber Attacks</a:t>
          </a:r>
          <a:endParaRPr lang="en-US" sz="1800" b="1" kern="1200" dirty="0">
            <a:solidFill>
              <a:schemeClr val="bg2"/>
            </a:solidFill>
            <a:latin typeface="+mj-lt"/>
          </a:endParaRPr>
        </a:p>
      </dsp:txBody>
      <dsp:txXfrm rot="-5400000">
        <a:off x="720707" y="77452"/>
        <a:ext cx="6654384" cy="603889"/>
      </dsp:txXfrm>
    </dsp:sp>
    <dsp:sp modelId="{007436D1-AB9A-406B-9324-E2DF2DFCF16F}">
      <dsp:nvSpPr>
        <dsp:cNvPr id="0" name=""/>
        <dsp:cNvSpPr/>
      </dsp:nvSpPr>
      <dsp:spPr>
        <a:xfrm rot="5400000">
          <a:off x="-154437" y="1070339"/>
          <a:ext cx="1029580" cy="7207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GB" sz="4800" b="1" kern="1200" dirty="0" smtClean="0"/>
        </a:p>
      </dsp:txBody>
      <dsp:txXfrm rot="-5400000">
        <a:off x="105545" y="1066681"/>
        <a:ext cx="509616" cy="728022"/>
      </dsp:txXfrm>
    </dsp:sp>
    <dsp:sp modelId="{AECEF987-7214-4160-A191-A0793A367591}">
      <dsp:nvSpPr>
        <dsp:cNvPr id="0" name=""/>
        <dsp:cNvSpPr/>
      </dsp:nvSpPr>
      <dsp:spPr>
        <a:xfrm rot="5400000">
          <a:off x="3729619" y="-2093010"/>
          <a:ext cx="669227" cy="6687053"/>
        </a:xfrm>
        <a:prstGeom prst="round2SameRect">
          <a:avLst/>
        </a:prstGeom>
        <a:solidFill>
          <a:schemeClr val="tx2">
            <a:alpha val="90000"/>
          </a:schemeClr>
        </a:solidFill>
        <a:ln w="25400" cap="flat" cmpd="sng" algn="ctr">
          <a:solidFill>
            <a:schemeClr val="accent1">
              <a:hueOff val="0"/>
              <a:satOff val="0"/>
              <a:lumOff val="0"/>
              <a:alphaOff val="0"/>
            </a:schemeClr>
          </a:solidFill>
          <a:prstDash val="solid"/>
        </a:ln>
        <a:effectLst>
          <a:outerShdw blurRad="152400" dist="317500" dir="5400000" sx="90000" sy="-19000" rotWithShape="0">
            <a:prstClr val="black">
              <a:alpha val="15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solidFill>
                <a:schemeClr val="bg2"/>
              </a:solidFill>
              <a:latin typeface="+mj-lt"/>
            </a:rPr>
            <a:t>Regulatory Responses to Attacks</a:t>
          </a:r>
        </a:p>
      </dsp:txBody>
      <dsp:txXfrm rot="-5400000">
        <a:off x="720707" y="948571"/>
        <a:ext cx="6654384" cy="603889"/>
      </dsp:txXfrm>
    </dsp:sp>
    <dsp:sp modelId="{1729F658-3001-4C17-9660-9C0CD4CF39DB}">
      <dsp:nvSpPr>
        <dsp:cNvPr id="0" name=""/>
        <dsp:cNvSpPr/>
      </dsp:nvSpPr>
      <dsp:spPr>
        <a:xfrm rot="5400000">
          <a:off x="-154437" y="1982200"/>
          <a:ext cx="1029580" cy="72070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GB" sz="4800" b="1" kern="1200" dirty="0" smtClean="0"/>
        </a:p>
      </dsp:txBody>
      <dsp:txXfrm rot="-5400000">
        <a:off x="105545" y="1978542"/>
        <a:ext cx="509616" cy="728022"/>
      </dsp:txXfrm>
    </dsp:sp>
    <dsp:sp modelId="{0A4D2FEF-8C2C-44E6-9F0C-9644D268D119}">
      <dsp:nvSpPr>
        <dsp:cNvPr id="0" name=""/>
        <dsp:cNvSpPr/>
      </dsp:nvSpPr>
      <dsp:spPr>
        <a:xfrm rot="5400000">
          <a:off x="3729619" y="-1181149"/>
          <a:ext cx="669227" cy="6687053"/>
        </a:xfrm>
        <a:prstGeom prst="round2SameRect">
          <a:avLst/>
        </a:prstGeom>
        <a:solidFill>
          <a:schemeClr val="tx2">
            <a:alpha val="90000"/>
          </a:schemeClr>
        </a:solidFill>
        <a:ln w="25400" cap="flat" cmpd="sng" algn="ctr">
          <a:solidFill>
            <a:schemeClr val="accent1">
              <a:hueOff val="0"/>
              <a:satOff val="0"/>
              <a:lumOff val="0"/>
              <a:alphaOff val="0"/>
            </a:schemeClr>
          </a:solidFill>
          <a:prstDash val="solid"/>
        </a:ln>
        <a:effectLst>
          <a:outerShdw blurRad="152400" dist="317500" dir="5400000" sx="90000" sy="-19000" rotWithShape="0">
            <a:prstClr val="black">
              <a:alpha val="15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solidFill>
                <a:schemeClr val="bg2"/>
              </a:solidFill>
              <a:latin typeface="+mj-lt"/>
            </a:rPr>
            <a:t>Cyber Insurance</a:t>
          </a:r>
        </a:p>
      </dsp:txBody>
      <dsp:txXfrm rot="-5400000">
        <a:off x="720707" y="1860432"/>
        <a:ext cx="6654384" cy="603889"/>
      </dsp:txXfrm>
    </dsp:sp>
    <dsp:sp modelId="{94B1515C-2F36-456E-B717-9375710FF0CB}">
      <dsp:nvSpPr>
        <dsp:cNvPr id="0" name=""/>
        <dsp:cNvSpPr/>
      </dsp:nvSpPr>
      <dsp:spPr>
        <a:xfrm rot="5400000">
          <a:off x="-154437" y="2894062"/>
          <a:ext cx="1029580" cy="720706"/>
        </a:xfrm>
        <a:prstGeom prst="chevron">
          <a:avLst/>
        </a:prstGeom>
        <a:noFill/>
        <a:ln w="25400" cap="flat" cmpd="sng" algn="ctr">
          <a:noFill/>
          <a:prstDash val="solid"/>
        </a:ln>
        <a:effectLst>
          <a:outerShdw blurRad="152400" dist="317500" dir="5400000" sx="90000" sy="-19000" rotWithShape="0">
            <a:prstClr val="black">
              <a:alpha val="15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GB" sz="2000" b="1" kern="1200" dirty="0" smtClean="0">
            <a:solidFill>
              <a:schemeClr val="bg2"/>
            </a:solidFill>
            <a:latin typeface="+mj-lt"/>
          </a:endParaRPr>
        </a:p>
      </dsp:txBody>
      <dsp:txXfrm rot="-5400000">
        <a:off x="0" y="3099978"/>
        <a:ext cx="720706" cy="308874"/>
      </dsp:txXfrm>
    </dsp:sp>
    <dsp:sp modelId="{AD6BADC2-C62F-4588-B84A-7FBD0057D150}">
      <dsp:nvSpPr>
        <dsp:cNvPr id="0" name=""/>
        <dsp:cNvSpPr/>
      </dsp:nvSpPr>
      <dsp:spPr>
        <a:xfrm rot="5400000">
          <a:off x="3729619" y="-308458"/>
          <a:ext cx="669227" cy="6687053"/>
        </a:xfrm>
        <a:prstGeom prst="round2SameRect">
          <a:avLst/>
        </a:prstGeom>
        <a:solidFill>
          <a:schemeClr val="tx2">
            <a:alpha val="90000"/>
          </a:schemeClr>
        </a:solidFill>
        <a:ln w="25400" cap="flat" cmpd="sng" algn="ctr">
          <a:solidFill>
            <a:schemeClr val="accent1">
              <a:hueOff val="0"/>
              <a:satOff val="0"/>
              <a:lumOff val="0"/>
              <a:alphaOff val="0"/>
            </a:schemeClr>
          </a:solidFill>
          <a:prstDash val="solid"/>
        </a:ln>
        <a:effectLst>
          <a:outerShdw blurRad="152400" dist="317500" dir="5400000" sx="90000" sy="-19000" rotWithShape="0">
            <a:prstClr val="black">
              <a:alpha val="15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solidFill>
                <a:schemeClr val="bg2"/>
              </a:solidFill>
              <a:latin typeface="+mj-lt"/>
            </a:rPr>
            <a:t>Claims Handling Considerations</a:t>
          </a:r>
        </a:p>
      </dsp:txBody>
      <dsp:txXfrm rot="-5400000">
        <a:off x="720707" y="2733123"/>
        <a:ext cx="6654384" cy="603889"/>
      </dsp:txXfrm>
    </dsp:sp>
    <dsp:sp modelId="{3709D055-12F3-4388-858E-C6D27E0B4026}">
      <dsp:nvSpPr>
        <dsp:cNvPr id="0" name=""/>
        <dsp:cNvSpPr/>
      </dsp:nvSpPr>
      <dsp:spPr>
        <a:xfrm rot="5400000">
          <a:off x="-154437" y="3805923"/>
          <a:ext cx="1029580" cy="720706"/>
        </a:xfrm>
        <a:prstGeom prst="chevron">
          <a:avLst/>
        </a:prstGeom>
        <a:noFill/>
        <a:ln w="25400" cap="flat" cmpd="sng" algn="ctr">
          <a:noFill/>
          <a:prstDash val="solid"/>
        </a:ln>
        <a:effectLst>
          <a:outerShdw blurRad="152400" dist="317500" dir="5400000" sx="90000" sy="-19000" rotWithShape="0">
            <a:prstClr val="black">
              <a:alpha val="15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2"/>
              </a:solidFill>
              <a:latin typeface="+mj-lt"/>
            </a:rPr>
            <a:t>	</a:t>
          </a:r>
        </a:p>
      </dsp:txBody>
      <dsp:txXfrm rot="-5400000">
        <a:off x="0" y="4011839"/>
        <a:ext cx="720706" cy="308874"/>
      </dsp:txXfrm>
    </dsp:sp>
    <dsp:sp modelId="{6D2F3339-3A42-4FAD-9C2F-3E97C03796C4}">
      <dsp:nvSpPr>
        <dsp:cNvPr id="0" name=""/>
        <dsp:cNvSpPr/>
      </dsp:nvSpPr>
      <dsp:spPr>
        <a:xfrm rot="5400000">
          <a:off x="3729619" y="642572"/>
          <a:ext cx="669227" cy="6687053"/>
        </a:xfrm>
        <a:prstGeom prst="round2SameRect">
          <a:avLst/>
        </a:prstGeom>
        <a:solidFill>
          <a:schemeClr val="tx2">
            <a:alpha val="90000"/>
          </a:schemeClr>
        </a:solidFill>
        <a:ln w="25400" cap="flat" cmpd="sng" algn="ctr">
          <a:solidFill>
            <a:schemeClr val="accent1">
              <a:hueOff val="0"/>
              <a:satOff val="0"/>
              <a:lumOff val="0"/>
              <a:alphaOff val="0"/>
            </a:schemeClr>
          </a:solidFill>
          <a:prstDash val="solid"/>
        </a:ln>
        <a:effectLst>
          <a:outerShdw blurRad="152400" dist="317500" dir="5400000" sx="90000" sy="-19000" rotWithShape="0">
            <a:prstClr val="black">
              <a:alpha val="15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solidFill>
                <a:schemeClr val="bg2"/>
              </a:solidFill>
              <a:latin typeface="+mj-lt"/>
            </a:rPr>
            <a:t>Lessons Learned</a:t>
          </a:r>
        </a:p>
      </dsp:txBody>
      <dsp:txXfrm rot="-5400000">
        <a:off x="720707" y="3684154"/>
        <a:ext cx="6654384" cy="6038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F05CFF-548C-4E04-B325-CF1209D66BDC}" type="datetimeFigureOut">
              <a:rPr lang="en-US" smtClean="0">
                <a:latin typeface="Arial" pitchFamily="34" charset="0"/>
                <a:cs typeface="Arial" pitchFamily="34" charset="0"/>
              </a:rPr>
              <a:pPr/>
              <a:t>3/31/2015</a:t>
            </a:fld>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E90EF7-3E10-491C-87C2-59674BB3AAF6}"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US" smtClean="0"/>
              <a:pPr/>
              <a:t>3/31/2015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US" smtClean="0"/>
              <a:pPr/>
              <a:t>‹#›</a:t>
            </a:fld>
            <a:endParaRPr lang="en-US"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a:t>
            </a:fld>
            <a:endParaRPr lang="en-US" dirty="0"/>
          </a:p>
        </p:txBody>
      </p:sp>
    </p:spTree>
    <p:extLst>
      <p:ext uri="{BB962C8B-B14F-4D97-AF65-F5344CB8AC3E}">
        <p14:creationId xmlns:p14="http://schemas.microsoft.com/office/powerpoint/2010/main" val="88023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10</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215842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11</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428774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12</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272563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Autofit/>
          </a:bodyPr>
          <a:lstStyle/>
          <a:p>
            <a:pPr lvl="0"/>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13</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272563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Autofit/>
          </a:bodyPr>
          <a:lstStyle/>
          <a:p>
            <a:pPr lvl="0"/>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14</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272563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0" i="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F07B8F03-BC93-4120-96CA-A36DF640BE24}" type="slidenum">
              <a:rPr lang="en-US" smtClean="0"/>
              <a:pPr/>
              <a:t>15</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422694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US" smtClean="0"/>
              <a:pPr/>
              <a:t>16</a:t>
            </a:fld>
            <a:endParaRPr lang="en-US" dirty="0"/>
          </a:p>
        </p:txBody>
      </p:sp>
    </p:spTree>
    <p:extLst>
      <p:ext uri="{BB962C8B-B14F-4D97-AF65-F5344CB8AC3E}">
        <p14:creationId xmlns:p14="http://schemas.microsoft.com/office/powerpoint/2010/main" val="50995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99670">
              <a:defRPr/>
            </a:pPr>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17</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156816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07B8F03-BC93-4120-96CA-A36DF640BE24}" type="slidenum">
              <a:rPr lang="en-US" smtClean="0"/>
              <a:pPr/>
              <a:t>18</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8423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07B8F03-BC93-4120-96CA-A36DF640BE24}" type="slidenum">
              <a:rPr lang="en-US" smtClean="0"/>
              <a:pPr/>
              <a:t>19</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8423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2511676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07B8F03-BC93-4120-96CA-A36DF640BE24}" type="slidenum">
              <a:rPr lang="en-US" smtClean="0"/>
              <a:pPr/>
              <a:t>20</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84233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US" smtClean="0"/>
              <a:pPr/>
              <a:t>21</a:t>
            </a:fld>
            <a:endParaRPr lang="en-US" dirty="0"/>
          </a:p>
        </p:txBody>
      </p:sp>
    </p:spTree>
    <p:extLst>
      <p:ext uri="{BB962C8B-B14F-4D97-AF65-F5344CB8AC3E}">
        <p14:creationId xmlns:p14="http://schemas.microsoft.com/office/powerpoint/2010/main" val="388438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22</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646878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10000"/>
          </a:bodyPr>
          <a:lstStyle/>
          <a:p>
            <a:endParaRPr lang="en-US" sz="14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23</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268784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24</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25</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26</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27</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endParaRPr lang="en-US" sz="20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28</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endParaRPr lang="en-US" sz="27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29</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458403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30</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US" smtClean="0"/>
              <a:pPr/>
              <a:t>31</a:t>
            </a:fld>
            <a:endParaRPr lang="en-US" dirty="0"/>
          </a:p>
        </p:txBody>
      </p:sp>
    </p:spTree>
    <p:extLst>
      <p:ext uri="{BB962C8B-B14F-4D97-AF65-F5344CB8AC3E}">
        <p14:creationId xmlns:p14="http://schemas.microsoft.com/office/powerpoint/2010/main" val="3346555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32</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33</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697143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US" smtClean="0"/>
              <a:pPr/>
              <a:t>34</a:t>
            </a:fld>
            <a:endParaRPr lang="en-US" dirty="0"/>
          </a:p>
        </p:txBody>
      </p:sp>
    </p:spTree>
    <p:extLst>
      <p:ext uri="{BB962C8B-B14F-4D97-AF65-F5344CB8AC3E}">
        <p14:creationId xmlns:p14="http://schemas.microsoft.com/office/powerpoint/2010/main" val="877399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35</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781586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36</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1280701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37</a:t>
            </a:fld>
            <a:endParaRPr lang="en-US" dirty="0"/>
          </a:p>
        </p:txBody>
      </p:sp>
    </p:spTree>
    <p:extLst>
      <p:ext uri="{BB962C8B-B14F-4D97-AF65-F5344CB8AC3E}">
        <p14:creationId xmlns:p14="http://schemas.microsoft.com/office/powerpoint/2010/main" val="181994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4</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110728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5</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6816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99670">
              <a:defRPr/>
            </a:pPr>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6</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117912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pPr/>
              <a:t>7</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96958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US" smtClean="0"/>
              <a:pPr/>
              <a:t>8</a:t>
            </a:fld>
            <a:endParaRPr lang="en-US" dirty="0"/>
          </a:p>
        </p:txBody>
      </p:sp>
    </p:spTree>
    <p:extLst>
      <p:ext uri="{BB962C8B-B14F-4D97-AF65-F5344CB8AC3E}">
        <p14:creationId xmlns:p14="http://schemas.microsoft.com/office/powerpoint/2010/main" val="102694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99670">
              <a:defRPr/>
            </a:pPr>
            <a:endParaRPr lang="en-US" dirty="0" smtClean="0"/>
          </a:p>
        </p:txBody>
      </p:sp>
      <p:sp>
        <p:nvSpPr>
          <p:cNvPr id="4" name="Slide Number Placeholder 3"/>
          <p:cNvSpPr>
            <a:spLocks noGrp="1"/>
          </p:cNvSpPr>
          <p:nvPr>
            <p:ph type="sldNum" sz="quarter" idx="10"/>
          </p:nvPr>
        </p:nvSpPr>
        <p:spPr/>
        <p:txBody>
          <a:bodyPr/>
          <a:lstStyle/>
          <a:p>
            <a:fld id="{F07B8F03-BC93-4120-96CA-A36DF640BE24}" type="slidenum">
              <a:rPr lang="en-US" smtClean="0"/>
              <a:pPr/>
              <a:t>9</a:t>
            </a:fld>
            <a:endParaRPr lang="en-US" dirty="0"/>
          </a:p>
        </p:txBody>
      </p:sp>
      <p:sp>
        <p:nvSpPr>
          <p:cNvPr id="5" name="Date Placeholder 4"/>
          <p:cNvSpPr>
            <a:spLocks noGrp="1"/>
          </p:cNvSpPr>
          <p:nvPr>
            <p:ph type="dt" idx="11"/>
          </p:nvPr>
        </p:nvSpPr>
        <p:spPr/>
        <p:txBody>
          <a:bodyPr/>
          <a:lstStyle/>
          <a:p>
            <a:r>
              <a:rPr lang="en-US" dirty="0" smtClean="0"/>
              <a:t>18/03/2015</a:t>
            </a:r>
            <a:endParaRPr lang="en-US" dirty="0"/>
          </a:p>
        </p:txBody>
      </p:sp>
    </p:spTree>
    <p:extLst>
      <p:ext uri="{BB962C8B-B14F-4D97-AF65-F5344CB8AC3E}">
        <p14:creationId xmlns:p14="http://schemas.microsoft.com/office/powerpoint/2010/main" val="347737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7"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dirty="0" smtClean="0"/>
              <a:t>Click to edit Master title style</a:t>
            </a:r>
            <a:endParaRPr lang="en-US"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9"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smtClean="0"/>
              <a:t>Cyber Risk</a:t>
            </a:r>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smtClean="0"/>
              <a:t>March 2015</a:t>
            </a:r>
            <a:endParaRPr lang="en-U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smtClean="0"/>
              <a:t>Click to edit Master title style</a:t>
            </a:r>
            <a:endParaRPr lang="en-US" noProof="0" dirty="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Click to edit Master subtitle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smtClean="0"/>
              <a:t>Cyber Risk</a:t>
            </a:r>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smtClean="0"/>
              <a:t>March 2015</a:t>
            </a:r>
            <a:endParaRPr lang="en-U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Click to edit Master subtitle style</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smtClean="0"/>
              <a:t>Cyber Risk</a:t>
            </a:r>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smtClean="0"/>
              <a:t>March 2015</a:t>
            </a:r>
            <a:endParaRPr lang="en-U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solidFill>
                  <a:schemeClr val="bg1"/>
                </a:solidFill>
                <a:latin typeface="Arial" pitchFamily="34" charset="0"/>
                <a:cs typeface="Arial" pitchFamily="34" charset="0"/>
              </a:rPr>
              <a:t>PwC</a:t>
            </a:r>
            <a:endParaRPr lang="en-US"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smtClean="0"/>
              <a:t>Click to add the presentation’s main title</a:t>
            </a:r>
            <a:endParaRPr lang="en-US"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smtClean="0"/>
              <a:t>Click to edit Master title style</a:t>
            </a:r>
            <a:endParaRPr lang="en-US"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Tree>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smtClean="0"/>
              <a:t>Click to add the presentation’s main title</a:t>
            </a:r>
            <a:endParaRPr lang="en-US"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smtClean="0"/>
              <a:t>www.pwc.com</a:t>
            </a:r>
            <a:endParaRPr lang="en-US" noProof="0" dirty="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dirty="0" smtClean="0"/>
              <a:t>Add legal and copyright disclaimers here.</a:t>
            </a:r>
            <a:endParaRPr lang="en-US" noProof="0" dirty="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2"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dirty="0" smtClean="0"/>
              <a:t>Click to edit Master title style</a:t>
            </a:r>
            <a:endParaRPr lang="en-US" noProof="0" dirty="0"/>
          </a:p>
        </p:txBody>
      </p:sp>
      <p:sp>
        <p:nvSpPr>
          <p:cNvPr id="27" name="Content Placeholder 26"/>
          <p:cNvSpPr>
            <a:spLocks noGrp="1"/>
          </p:cNvSpPr>
          <p:nvPr>
            <p:ph sz="quarter" idx="13"/>
          </p:nvPr>
        </p:nvSpPr>
        <p:spPr>
          <a:xfrm>
            <a:off x="533400" y="1752601"/>
            <a:ext cx="25908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8" name="Content Placeholder 26"/>
          <p:cNvSpPr>
            <a:spLocks noGrp="1"/>
          </p:cNvSpPr>
          <p:nvPr>
            <p:ph sz="quarter" idx="14"/>
          </p:nvPr>
        </p:nvSpPr>
        <p:spPr>
          <a:xfrm>
            <a:off x="3276601" y="1752601"/>
            <a:ext cx="2590799"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6019800" y="1752601"/>
            <a:ext cx="2590800" cy="4419599"/>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533400" y="3352800"/>
            <a:ext cx="3962400" cy="28194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1" name="Content Placeholder 26"/>
          <p:cNvSpPr>
            <a:spLocks noGrp="1"/>
          </p:cNvSpPr>
          <p:nvPr>
            <p:ph sz="quarter" idx="15"/>
          </p:nvPr>
        </p:nvSpPr>
        <p:spPr>
          <a:xfrm>
            <a:off x="4648199" y="3352800"/>
            <a:ext cx="3962401" cy="28194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US"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dirty="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dirty="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US"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dirty="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5"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US"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3"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smtClean="0"/>
              <a:t>Click to edit Master title style</a:t>
            </a:r>
            <a:endParaRPr lang="en-US" noProof="0" dirty="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11" name="PwCFirm"/>
          <p:cNvSpPr txBox="1"/>
          <p:nvPr userDrawn="1"/>
        </p:nvSpPr>
        <p:spPr>
          <a:xfrm>
            <a:off x="533400" y="6477000"/>
            <a:ext cx="2590800" cy="152401"/>
          </a:xfrm>
          <a:prstGeom prst="rect">
            <a:avLst/>
          </a:prstGeom>
          <a:noFill/>
        </p:spPr>
        <p:txBody>
          <a:bodyPr vert="horz" wrap="square" lIns="0" tIns="0" rIns="0" bIns="0" rtlCol="0" anchor="t" anchorCtr="0">
            <a:noAutofit/>
          </a:bodyPr>
          <a:lstStyle/>
          <a:p>
            <a:r>
              <a:rPr lang="en-US" sz="1000" noProof="0" dirty="0" smtClean="0">
                <a:latin typeface="Arial" pitchFamily="34" charset="0"/>
                <a:cs typeface="Arial" pitchFamily="34" charset="0"/>
              </a:rPr>
              <a:t>PwC</a:t>
            </a:r>
            <a:endParaRPr lang="en-US" sz="1000" noProof="0" dirty="0">
              <a:latin typeface="Arial" pitchFamily="34" charset="0"/>
              <a:cs typeface="Arial" pitchFamily="34" charset="0"/>
            </a:endParaRP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US" noProof="0" dirty="0" smtClean="0"/>
              <a:t>Click to edit</a:t>
            </a:r>
            <a:br>
              <a:rPr lang="en-US" noProof="0" dirty="0" smtClean="0"/>
            </a:br>
            <a:r>
              <a:rPr lang="en-US" noProof="0" dirty="0" smtClean="0"/>
              <a:t>Master title style</a:t>
            </a:r>
            <a:endParaRPr lang="en-US"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March 2015</a:t>
            </a:r>
            <a:endParaRPr lang="en-US" dirty="0"/>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t>Cyber Risk</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jp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jp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jp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3.jp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4.jp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6.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7.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2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7.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7.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7.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7.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2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7.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7.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7.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8.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8.pn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35.xml"/><Relationship Id="rId5" Type="http://schemas.openxmlformats.org/officeDocument/2006/relationships/slideLayout" Target="../slideLayouts/slideLayout14.xml"/><Relationship Id="rId4" Type="http://schemas.openxmlformats.org/officeDocument/2006/relationships/tags" Target="../tags/tag91.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4.xml"/><Relationship Id="rId7" Type="http://schemas.openxmlformats.org/officeDocument/2006/relationships/notesSlide" Target="../notesSlides/notesSlide36.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14.xml"/><Relationship Id="rId5" Type="http://schemas.openxmlformats.org/officeDocument/2006/relationships/tags" Target="../tags/tag95.xml"/><Relationship Id="rId4" Type="http://schemas.openxmlformats.org/officeDocument/2006/relationships/video" Target="https://www.youtube.com/embed/Q3IQF_A6m4c"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8.xml"/><Relationship Id="rId7" Type="http://schemas.openxmlformats.org/officeDocument/2006/relationships/notesSlide" Target="../notesSlides/notesSlide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5" Type="http://schemas.openxmlformats.org/officeDocument/2006/relationships/video" Target="https://www.youtube.com/embed/d7tVvx4Vv3M" TargetMode="Externa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Cyber Risk</a:t>
            </a:r>
            <a:endParaRPr lang="en-US" dirty="0"/>
          </a:p>
        </p:txBody>
      </p:sp>
      <p:sp>
        <p:nvSpPr>
          <p:cNvPr id="5" name="Subtitle 4"/>
          <p:cNvSpPr>
            <a:spLocks noGrp="1"/>
          </p:cNvSpPr>
          <p:nvPr>
            <p:ph type="subTitle" idx="1"/>
          </p:nvPr>
        </p:nvSpPr>
        <p:spPr>
          <a:xfrm>
            <a:off x="1895475" y="1396999"/>
            <a:ext cx="5343525" cy="914401"/>
          </a:xfrm>
        </p:spPr>
        <p:txBody>
          <a:bodyPr/>
          <a:lstStyle/>
          <a:p>
            <a:r>
              <a:rPr lang="en-US" dirty="0" smtClean="0"/>
              <a:t>Recent Trends and Insurance Considerations</a:t>
            </a:r>
          </a:p>
          <a:p>
            <a:endParaRPr lang="en-US" dirty="0" smtClean="0"/>
          </a:p>
          <a:p>
            <a:r>
              <a:rPr lang="en-US" dirty="0" smtClean="0"/>
              <a:t>March 2015</a:t>
            </a:r>
            <a:endParaRPr lang="en-US" sz="2000" dirty="0"/>
          </a:p>
        </p:txBody>
      </p:sp>
      <p:sp>
        <p:nvSpPr>
          <p:cNvPr id="9" name="Text Placeholder 8"/>
          <p:cNvSpPr>
            <a:spLocks noGrp="1"/>
          </p:cNvSpPr>
          <p:nvPr>
            <p:ph type="body" sz="quarter" idx="10"/>
          </p:nvPr>
        </p:nvSpPr>
        <p:spPr/>
        <p:txBody>
          <a:bodyPr/>
          <a:lstStyle/>
          <a:p>
            <a:r>
              <a:rPr lang="en-US" noProof="1" smtClean="0"/>
              <a:t>www.pwc.com</a:t>
            </a:r>
            <a:endParaRPr lang="en-US" noProof="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a:xfrm>
            <a:off x="483616" y="871770"/>
            <a:ext cx="8126984" cy="728429"/>
          </a:xfrm>
        </p:spPr>
        <p:txBody>
          <a:bodyPr/>
          <a:lstStyle/>
          <a:p>
            <a:r>
              <a:rPr lang="en-US" sz="4300" b="0" i="0" dirty="0">
                <a:effectLst>
                  <a:outerShdw blurRad="38100" dist="38100" dir="2700000" algn="tl">
                    <a:srgbClr val="000000">
                      <a:alpha val="43137"/>
                    </a:srgbClr>
                  </a:outerShdw>
                </a:effectLst>
                <a:latin typeface="C39HrP24DmTt" pitchFamily="2" charset="0"/>
              </a:rPr>
              <a:t>Sony </a:t>
            </a:r>
            <a:r>
              <a:rPr lang="en-US" sz="4300" b="0" i="0" dirty="0" err="1">
                <a:effectLst>
                  <a:outerShdw blurRad="38100" dist="38100" dir="2700000" algn="tl">
                    <a:srgbClr val="000000">
                      <a:alpha val="43137"/>
                    </a:srgbClr>
                  </a:outerShdw>
                </a:effectLst>
                <a:latin typeface="C39HrP24DmTt" pitchFamily="2" charset="0"/>
              </a:rPr>
              <a:t>Playstation</a:t>
            </a:r>
            <a:r>
              <a:rPr lang="en-US" sz="4300" b="0" i="0" dirty="0">
                <a:effectLst>
                  <a:outerShdw blurRad="38100" dist="38100" dir="2700000" algn="tl">
                    <a:srgbClr val="000000">
                      <a:alpha val="43137"/>
                    </a:srgbClr>
                  </a:outerShdw>
                </a:effectLst>
                <a:latin typeface="C39HrP24DmTt" pitchFamily="2" charset="0"/>
              </a:rPr>
              <a:t> Data Breach</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3"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518451" y="1676400"/>
            <a:ext cx="8092150" cy="4274614"/>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pic>
      <p:sp>
        <p:nvSpPr>
          <p:cNvPr id="55" name="Line Callout 1 54"/>
          <p:cNvSpPr/>
          <p:nvPr/>
        </p:nvSpPr>
        <p:spPr>
          <a:xfrm flipH="1">
            <a:off x="381000" y="2362200"/>
            <a:ext cx="2133600" cy="990599"/>
          </a:xfrm>
          <a:prstGeom prst="borderCallout1">
            <a:avLst>
              <a:gd name="adj1" fmla="val 100587"/>
              <a:gd name="adj2" fmla="val 46856"/>
              <a:gd name="adj3" fmla="val 157413"/>
              <a:gd name="adj4" fmla="val -6325"/>
            </a:avLst>
          </a:prstGeom>
          <a:ln/>
        </p:spPr>
        <p:style>
          <a:lnRef idx="1">
            <a:schemeClr val="accent2"/>
          </a:lnRef>
          <a:fillRef idx="2">
            <a:schemeClr val="accent2"/>
          </a:fillRef>
          <a:effectRef idx="1">
            <a:schemeClr val="accent2"/>
          </a:effectRef>
          <a:fontRef idx="minor">
            <a:schemeClr val="dk1"/>
          </a:fontRef>
        </p:style>
        <p:txBody>
          <a:bodyPr vert="horz" wrap="square" lIns="82058" tIns="41029" rIns="82058" bIns="41029" rtlCol="0" anchor="ctr">
            <a:noAutofit/>
          </a:bodyPr>
          <a:lstStyle/>
          <a:p>
            <a:pPr algn="ctr"/>
            <a:r>
              <a:rPr lang="en-US" sz="2000" dirty="0"/>
              <a:t>Kristopher Johns et al (Plaintiff)</a:t>
            </a:r>
          </a:p>
        </p:txBody>
      </p:sp>
      <p:sp>
        <p:nvSpPr>
          <p:cNvPr id="56" name="TextBox 55"/>
          <p:cNvSpPr txBox="1"/>
          <p:nvPr/>
        </p:nvSpPr>
        <p:spPr>
          <a:xfrm flipH="1">
            <a:off x="1039089" y="3969572"/>
            <a:ext cx="24245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p>
            <a:pPr indent="-246175"/>
            <a:r>
              <a:rPr lang="en-US" sz="2000" dirty="0">
                <a:latin typeface="Georgia" pitchFamily="18" charset="0"/>
                <a:cs typeface="Arial" pitchFamily="34" charset="0"/>
              </a:rPr>
              <a:t>vs</a:t>
            </a:r>
          </a:p>
        </p:txBody>
      </p:sp>
      <p:sp>
        <p:nvSpPr>
          <p:cNvPr id="57" name="Line Callout 1 56"/>
          <p:cNvSpPr/>
          <p:nvPr/>
        </p:nvSpPr>
        <p:spPr>
          <a:xfrm>
            <a:off x="422366" y="4724401"/>
            <a:ext cx="3540034" cy="1066799"/>
          </a:xfrm>
          <a:prstGeom prst="borderCallout1">
            <a:avLst>
              <a:gd name="adj1" fmla="val 564"/>
              <a:gd name="adj2" fmla="val 2044"/>
              <a:gd name="adj3" fmla="val -30631"/>
              <a:gd name="adj4" fmla="val 41639"/>
            </a:avLst>
          </a:prstGeom>
          <a:ln/>
        </p:spPr>
        <p:style>
          <a:lnRef idx="1">
            <a:schemeClr val="accent2"/>
          </a:lnRef>
          <a:fillRef idx="2">
            <a:schemeClr val="accent2"/>
          </a:fillRef>
          <a:effectRef idx="1">
            <a:schemeClr val="accent2"/>
          </a:effectRef>
          <a:fontRef idx="minor">
            <a:schemeClr val="dk1"/>
          </a:fontRef>
        </p:style>
        <p:txBody>
          <a:bodyPr vert="horz" wrap="square" lIns="82058" tIns="41029" rIns="82058" bIns="41029" rtlCol="0" anchor="ctr">
            <a:noAutofit/>
          </a:bodyPr>
          <a:lstStyle/>
          <a:p>
            <a:pPr algn="ctr"/>
            <a:r>
              <a:rPr lang="en-US" sz="2000" dirty="0"/>
              <a:t>Sony Computer Electronic Entertainment America LLP et al (Defendant)</a:t>
            </a:r>
          </a:p>
        </p:txBody>
      </p:sp>
      <p:sp>
        <p:nvSpPr>
          <p:cNvPr id="58" name="Line Callout 1 57"/>
          <p:cNvSpPr/>
          <p:nvPr/>
        </p:nvSpPr>
        <p:spPr>
          <a:xfrm>
            <a:off x="6511636" y="2622177"/>
            <a:ext cx="2355273" cy="941294"/>
          </a:xfrm>
          <a:prstGeom prst="borderCallout1">
            <a:avLst>
              <a:gd name="adj1" fmla="val 960"/>
              <a:gd name="adj2" fmla="val -526"/>
              <a:gd name="adj3" fmla="val 96371"/>
              <a:gd name="adj4" fmla="val -34240"/>
            </a:avLst>
          </a:prstGeom>
          <a:ln/>
        </p:spPr>
        <p:style>
          <a:lnRef idx="1">
            <a:schemeClr val="accent2"/>
          </a:lnRef>
          <a:fillRef idx="2">
            <a:schemeClr val="accent2"/>
          </a:fillRef>
          <a:effectRef idx="1">
            <a:schemeClr val="accent2"/>
          </a:effectRef>
          <a:fontRef idx="minor">
            <a:schemeClr val="dk1"/>
          </a:fontRef>
        </p:style>
        <p:txBody>
          <a:bodyPr vert="horz" wrap="square" lIns="82058" tIns="41029" rIns="82058" bIns="41029" rtlCol="0" anchor="ctr">
            <a:noAutofit/>
          </a:bodyPr>
          <a:lstStyle/>
          <a:p>
            <a:pPr algn="ctr"/>
            <a:r>
              <a:rPr lang="en-US" sz="2000" dirty="0"/>
              <a:t>Class Action</a:t>
            </a:r>
          </a:p>
        </p:txBody>
      </p:sp>
      <p:sp>
        <p:nvSpPr>
          <p:cNvPr id="3" name="Slide Number Placeholder 2"/>
          <p:cNvSpPr>
            <a:spLocks noGrp="1"/>
          </p:cNvSpPr>
          <p:nvPr>
            <p:ph type="sldNum" sz="quarter" idx="4"/>
          </p:nvPr>
        </p:nvSpPr>
        <p:spPr/>
        <p:txBody>
          <a:bodyPr/>
          <a:lstStyle/>
          <a:p>
            <a:fld id="{9EBD5762-3BDC-484D-9503-7EA6D5A9A8CE}" type="slidenum">
              <a:rPr lang="en-US" smtClean="0"/>
              <a:pPr/>
              <a:t>10</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9"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Notable Cyber Attacks</a:t>
            </a:r>
          </a:p>
        </p:txBody>
      </p:sp>
    </p:spTree>
    <p:extLst>
      <p:ext uri="{BB962C8B-B14F-4D97-AF65-F5344CB8AC3E}">
        <p14:creationId xmlns:p14="http://schemas.microsoft.com/office/powerpoint/2010/main" val="353368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a:xfrm>
            <a:off x="483616" y="838200"/>
            <a:ext cx="8126984" cy="609600"/>
          </a:xfrm>
        </p:spPr>
        <p:txBody>
          <a:bodyPr/>
          <a:lstStyle/>
          <a:p>
            <a:r>
              <a:rPr lang="en-US" sz="4300" b="0" i="0" dirty="0">
                <a:effectLst>
                  <a:outerShdw blurRad="38100" dist="38100" dir="2700000" algn="tl">
                    <a:srgbClr val="000000">
                      <a:alpha val="43137"/>
                    </a:srgbClr>
                  </a:outerShdw>
                </a:effectLst>
                <a:latin typeface="C39HrP24DmTt" pitchFamily="2" charset="0"/>
              </a:rPr>
              <a:t>New York Times Website Attack</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2"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Notable Cyber Attacks</a:t>
            </a:r>
          </a:p>
        </p:txBody>
      </p:sp>
      <p:pic>
        <p:nvPicPr>
          <p:cNvPr id="53"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381000" y="1676400"/>
            <a:ext cx="8229600" cy="4495800"/>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11</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289373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4300" b="0" i="0" dirty="0">
                <a:effectLst>
                  <a:outerShdw blurRad="38100" dist="38100" dir="2700000" algn="tl">
                    <a:srgbClr val="000000">
                      <a:alpha val="43137"/>
                    </a:srgbClr>
                  </a:outerShdw>
                </a:effectLst>
                <a:latin typeface="C39HrP24DmTt" pitchFamily="2" charset="0"/>
              </a:rPr>
              <a:t>Target Cyber Attack</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3"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533400" y="1524000"/>
            <a:ext cx="7315200" cy="4572000"/>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4"/>
          </p:nvPr>
        </p:nvSpPr>
        <p:spPr/>
        <p:txBody>
          <a:bodyPr/>
          <a:lstStyle/>
          <a:p>
            <a:fld id="{9EBD5762-3BDC-484D-9503-7EA6D5A9A8CE}" type="slidenum">
              <a:rPr lang="en-US" smtClean="0"/>
              <a:pPr/>
              <a:t>12</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5"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Notable Cyber Attacks</a:t>
            </a:r>
          </a:p>
        </p:txBody>
      </p:sp>
    </p:spTree>
    <p:extLst>
      <p:ext uri="{BB962C8B-B14F-4D97-AF65-F5344CB8AC3E}">
        <p14:creationId xmlns:p14="http://schemas.microsoft.com/office/powerpoint/2010/main" val="3178088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a:xfrm>
            <a:off x="516273" y="762000"/>
            <a:ext cx="8077200" cy="914400"/>
          </a:xfrm>
        </p:spPr>
        <p:txBody>
          <a:bodyPr/>
          <a:lstStyle/>
          <a:p>
            <a:r>
              <a:rPr lang="en-US" sz="4300" b="0" i="0" dirty="0">
                <a:effectLst>
                  <a:outerShdw blurRad="38100" dist="38100" dir="2700000" algn="tl">
                    <a:srgbClr val="000000">
                      <a:alpha val="43137"/>
                    </a:srgbClr>
                  </a:outerShdw>
                </a:effectLst>
                <a:latin typeface="C39HrP24DmTt" pitchFamily="2" charset="0"/>
              </a:rPr>
              <a:t>Sony pictures Attack</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1026" name="Picture 2" descr="http://blogs-images.forbes.com/davelewis/files/2014/12/theintervie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26" y="1752600"/>
            <a:ext cx="8228143"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9EBD5762-3BDC-484D-9503-7EA6D5A9A8CE}" type="slidenum">
              <a:rPr lang="en-US" smtClean="0"/>
              <a:pPr/>
              <a:t>13</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5"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Notable Cyber Attacks</a:t>
            </a:r>
          </a:p>
        </p:txBody>
      </p:sp>
    </p:spTree>
    <p:extLst>
      <p:ext uri="{BB962C8B-B14F-4D97-AF65-F5344CB8AC3E}">
        <p14:creationId xmlns:p14="http://schemas.microsoft.com/office/powerpoint/2010/main" val="140820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4300" b="0" i="0" dirty="0">
                <a:effectLst>
                  <a:outerShdw blurRad="38100" dist="38100" dir="2700000" algn="tl">
                    <a:srgbClr val="000000">
                      <a:alpha val="43137"/>
                    </a:srgbClr>
                  </a:outerShdw>
                </a:effectLst>
                <a:latin typeface="C39HrP24DmTt" pitchFamily="2" charset="0"/>
              </a:rPr>
              <a:t>Anthem data breach</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25" y="1676400"/>
            <a:ext cx="81367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EBD5762-3BDC-484D-9503-7EA6D5A9A8CE}" type="slidenum">
              <a:rPr lang="en-US" smtClean="0"/>
              <a:pPr/>
              <a:t>14</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5"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Notable Cyber Attacks</a:t>
            </a:r>
          </a:p>
        </p:txBody>
      </p:sp>
    </p:spTree>
    <p:extLst>
      <p:ext uri="{BB962C8B-B14F-4D97-AF65-F5344CB8AC3E}">
        <p14:creationId xmlns:p14="http://schemas.microsoft.com/office/powerpoint/2010/main" val="3348402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3900" b="0" i="0" dirty="0">
                <a:effectLst>
                  <a:outerShdw blurRad="38100" dist="38100" dir="2700000" algn="tl">
                    <a:srgbClr val="000000">
                      <a:alpha val="43137"/>
                    </a:srgbClr>
                  </a:outerShdw>
                </a:effectLst>
                <a:latin typeface="C39HrP24DmTt" pitchFamily="2" charset="0"/>
              </a:rPr>
              <a:t>Cisco 2014 Annual Security Report</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4"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381000" y="1676400"/>
            <a:ext cx="8238926" cy="4736961"/>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4"/>
          </p:nvPr>
        </p:nvSpPr>
        <p:spPr/>
        <p:txBody>
          <a:bodyPr/>
          <a:lstStyle/>
          <a:p>
            <a:fld id="{9EBD5762-3BDC-484D-9503-7EA6D5A9A8CE}" type="slidenum">
              <a:rPr lang="en-US" smtClean="0"/>
              <a:pPr/>
              <a:t>15</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3" name="Footer Placeholder 52"/>
          <p:cNvSpPr>
            <a:spLocks noGrp="1"/>
          </p:cNvSpPr>
          <p:nvPr>
            <p:ph type="ftr" sz="quarter" idx="3"/>
          </p:nvPr>
        </p:nvSpPr>
        <p:spPr/>
        <p:txBody>
          <a:bodyPr/>
          <a:lstStyle/>
          <a:p>
            <a:r>
              <a:rPr lang="en-US" smtClean="0"/>
              <a:t>Cyber Risk</a:t>
            </a:r>
            <a:endParaRPr lang="en-US" dirty="0"/>
          </a:p>
        </p:txBody>
      </p:sp>
      <p:sp>
        <p:nvSpPr>
          <p:cNvPr id="55"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Notable Cyber Attacks</a:t>
            </a:r>
          </a:p>
        </p:txBody>
      </p:sp>
    </p:spTree>
    <p:extLst>
      <p:ext uri="{BB962C8B-B14F-4D97-AF65-F5344CB8AC3E}">
        <p14:creationId xmlns:p14="http://schemas.microsoft.com/office/powerpoint/2010/main" val="1946867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2</a:t>
            </a:r>
            <a:endParaRPr lang="en-US" dirty="0"/>
          </a:p>
        </p:txBody>
      </p:sp>
      <p:sp>
        <p:nvSpPr>
          <p:cNvPr id="3" name="Subtitle 2"/>
          <p:cNvSpPr>
            <a:spLocks noGrp="1"/>
          </p:cNvSpPr>
          <p:nvPr>
            <p:ph type="subTitle" idx="1"/>
          </p:nvPr>
        </p:nvSpPr>
        <p:spPr/>
        <p:txBody>
          <a:bodyPr/>
          <a:lstStyle/>
          <a:p>
            <a:r>
              <a:rPr lang="en-US" dirty="0"/>
              <a:t>Regulatory Responses to Cyber Attacks</a:t>
            </a:r>
            <a:endParaRPr lang="en-US" sz="1800" dirty="0"/>
          </a:p>
          <a:p>
            <a:endParaRPr lang="en-US" dirty="0"/>
          </a:p>
        </p:txBody>
      </p:sp>
      <p:sp>
        <p:nvSpPr>
          <p:cNvPr id="4" name="Footer Placeholder 3"/>
          <p:cNvSpPr>
            <a:spLocks noGrp="1"/>
          </p:cNvSpPr>
          <p:nvPr>
            <p:ph type="ftr" sz="quarter" idx="3"/>
          </p:nvPr>
        </p:nvSpPr>
        <p:spPr/>
        <p:txBody>
          <a:bodyPr/>
          <a:lstStyle/>
          <a:p>
            <a:r>
              <a:rPr lang="en-US" dirty="0" smtClean="0"/>
              <a:t>Cyber Risk – </a:t>
            </a:r>
            <a:r>
              <a:rPr lang="en-US" dirty="0"/>
              <a:t>Recent Trends and Insurance Considerations </a:t>
            </a:r>
          </a:p>
        </p:txBody>
      </p:sp>
      <p:sp>
        <p:nvSpPr>
          <p:cNvPr id="5" name="Slide Number Placeholder 4"/>
          <p:cNvSpPr>
            <a:spLocks noGrp="1"/>
          </p:cNvSpPr>
          <p:nvPr>
            <p:ph type="sldNum" sz="quarter" idx="4"/>
          </p:nvPr>
        </p:nvSpPr>
        <p:spPr/>
        <p:txBody>
          <a:bodyPr/>
          <a:lstStyle/>
          <a:p>
            <a:fld id="{9EBD5762-3BDC-484D-9503-7EA6D5A9A8CE}" type="slidenum">
              <a:rPr lang="en-US" smtClean="0"/>
              <a:pPr/>
              <a:t>16</a:t>
            </a:fld>
            <a:endParaRPr lang="en-US" dirty="0"/>
          </a:p>
        </p:txBody>
      </p:sp>
      <p:sp>
        <p:nvSpPr>
          <p:cNvPr id="6" name="Date Placeholder 5"/>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607639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3" name="Content Placeholder 3"/>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1219200" y="1295400"/>
            <a:ext cx="6096000" cy="4794607"/>
          </a:xfrm>
          <a:prstGeom prst="rect">
            <a:avLst/>
          </a:prstGeom>
          <a:ln w="38100">
            <a:solidFill>
              <a:schemeClr val="accent5"/>
            </a:solidFill>
          </a:ln>
        </p:spPr>
      </p:pic>
      <p:sp>
        <p:nvSpPr>
          <p:cNvPr id="54" name="Text Placeholder 4"/>
          <p:cNvSpPr txBox="1">
            <a:spLocks/>
          </p:cNvSpPr>
          <p:nvPr/>
        </p:nvSpPr>
        <p:spPr>
          <a:xfrm>
            <a:off x="277091" y="5434853"/>
            <a:ext cx="8312727" cy="818029"/>
          </a:xfrm>
          <a:prstGeom prst="rect">
            <a:avLst/>
          </a:prstGeom>
        </p:spPr>
        <p:txBody>
          <a:bodyPr lIns="82058" tIns="41029" rIns="82058" bIns="41029">
            <a:normAutofit/>
          </a:bodyP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algn="ctr"/>
            <a:endParaRPr lang="en-US" dirty="0">
              <a:latin typeface="Impact" panose="020B0806030902050204" pitchFamily="34" charset="0"/>
            </a:endParaRPr>
          </a:p>
        </p:txBody>
      </p:sp>
      <p:sp>
        <p:nvSpPr>
          <p:cNvPr id="3" name="Slide Number Placeholder 2"/>
          <p:cNvSpPr>
            <a:spLocks noGrp="1"/>
          </p:cNvSpPr>
          <p:nvPr>
            <p:ph type="sldNum" sz="quarter" idx="4"/>
          </p:nvPr>
        </p:nvSpPr>
        <p:spPr/>
        <p:txBody>
          <a:bodyPr/>
          <a:lstStyle/>
          <a:p>
            <a:fld id="{9EBD5762-3BDC-484D-9503-7EA6D5A9A8CE}" type="slidenum">
              <a:rPr lang="en-US" smtClean="0"/>
              <a:pPr/>
              <a:t>17</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5770418" y="404056"/>
            <a:ext cx="28194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Regulatory Responses to Cyber Attacks</a:t>
            </a:r>
          </a:p>
        </p:txBody>
      </p:sp>
    </p:spTree>
    <p:extLst>
      <p:ext uri="{BB962C8B-B14F-4D97-AF65-F5344CB8AC3E}">
        <p14:creationId xmlns:p14="http://schemas.microsoft.com/office/powerpoint/2010/main" val="1319927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4300" b="0" i="0" dirty="0">
                <a:effectLst>
                  <a:outerShdw blurRad="38100" dist="38100" dir="2700000" algn="tl">
                    <a:srgbClr val="000000">
                      <a:alpha val="43137"/>
                    </a:srgbClr>
                  </a:outerShdw>
                </a:effectLst>
                <a:latin typeface="C39HrP24DmTt" pitchFamily="2" charset="0"/>
              </a:rPr>
              <a:t>NIST Cybersecurity Framework</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3" name="Content Placeholder 6"/>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422283" y="1676400"/>
            <a:ext cx="8167535" cy="4424082"/>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4"/>
          </p:nvPr>
        </p:nvSpPr>
        <p:spPr/>
        <p:txBody>
          <a:bodyPr/>
          <a:lstStyle/>
          <a:p>
            <a:fld id="{9EBD5762-3BDC-484D-9503-7EA6D5A9A8CE}" type="slidenum">
              <a:rPr lang="en-US" smtClean="0"/>
              <a:pPr/>
              <a:t>18</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5770418" y="404056"/>
            <a:ext cx="28194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Regulatory Responses to Cyber Attacks</a:t>
            </a:r>
          </a:p>
        </p:txBody>
      </p:sp>
    </p:spTree>
    <p:extLst>
      <p:ext uri="{BB962C8B-B14F-4D97-AF65-F5344CB8AC3E}">
        <p14:creationId xmlns:p14="http://schemas.microsoft.com/office/powerpoint/2010/main" val="3172830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4300" b="0" i="0" dirty="0">
                <a:effectLst>
                  <a:outerShdw blurRad="38100" dist="38100" dir="2700000" algn="tl">
                    <a:srgbClr val="000000">
                      <a:alpha val="43137"/>
                    </a:srgbClr>
                  </a:outerShdw>
                </a:effectLst>
                <a:latin typeface="C39HrP24DmTt" pitchFamily="2" charset="0"/>
              </a:rPr>
              <a:t>Federal and state regulations</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3074" name="Picture 2" descr="http://news.bbcimg.co.uk/media/images/80220000/jpg/_80220560_hack2_6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73" y="1752600"/>
            <a:ext cx="7763191" cy="4009913"/>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lide Number Placeholder 2"/>
          <p:cNvSpPr>
            <a:spLocks noGrp="1"/>
          </p:cNvSpPr>
          <p:nvPr>
            <p:ph type="sldNum" sz="quarter" idx="4"/>
          </p:nvPr>
        </p:nvSpPr>
        <p:spPr/>
        <p:txBody>
          <a:bodyPr/>
          <a:lstStyle/>
          <a:p>
            <a:fld id="{9EBD5762-3BDC-484D-9503-7EA6D5A9A8CE}" type="slidenum">
              <a:rPr lang="en-US" smtClean="0"/>
              <a:pPr/>
              <a:t>19</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5" name="Section Header"/>
          <p:cNvSpPr txBox="1"/>
          <p:nvPr>
            <p:custDataLst>
              <p:tags r:id="rId3"/>
            </p:custDataLst>
          </p:nvPr>
        </p:nvSpPr>
        <p:spPr>
          <a:xfrm>
            <a:off x="5770418" y="404056"/>
            <a:ext cx="28194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Regulatory Responses to Cyber Attacks</a:t>
            </a:r>
          </a:p>
        </p:txBody>
      </p:sp>
    </p:spTree>
    <p:extLst>
      <p:ext uri="{BB962C8B-B14F-4D97-AF65-F5344CB8AC3E}">
        <p14:creationId xmlns:p14="http://schemas.microsoft.com/office/powerpoint/2010/main" val="383946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0" name="Page Number"/>
          <p:cNvSpPr txBox="1"/>
          <p:nvPr>
            <p:custDataLst>
              <p:tags r:id="rId2"/>
            </p:custDataLst>
          </p:nvPr>
        </p:nvSpPr>
        <p:spPr>
          <a:xfrm>
            <a:off x="8658156" y="6408951"/>
            <a:ext cx="65" cy="153888"/>
          </a:xfrm>
          <a:prstGeom prst="rect">
            <a:avLst/>
          </a:prstGeom>
          <a:noFill/>
        </p:spPr>
        <p:txBody>
          <a:bodyPr wrap="none" lIns="0" tIns="0" rIns="0" bIns="0" rtlCol="0">
            <a:spAutoFit/>
          </a:bodyPr>
          <a:lstStyle/>
          <a:p>
            <a:pPr indent="-274288" algn="r">
              <a:spcAft>
                <a:spcPts val="900"/>
              </a:spcAft>
            </a:pPr>
            <a:endParaRPr lang="en-US" sz="1000" noProof="1"/>
          </a:p>
        </p:txBody>
      </p:sp>
      <p:sp>
        <p:nvSpPr>
          <p:cNvPr id="52" name="Section Header" hidden="1"/>
          <p:cNvSpPr txBox="1"/>
          <p:nvPr>
            <p:custDataLst>
              <p:tags r:id="rId3"/>
            </p:custDataLst>
          </p:nvPr>
        </p:nvSpPr>
        <p:spPr>
          <a:xfrm>
            <a:off x="473825" y="717883"/>
            <a:ext cx="176330" cy="153888"/>
          </a:xfrm>
          <a:prstGeom prst="rect">
            <a:avLst/>
          </a:prstGeom>
          <a:noFill/>
        </p:spPr>
        <p:txBody>
          <a:bodyPr wrap="none" lIns="0" tIns="0" rIns="0" bIns="0" rtlCol="0">
            <a:spAutoFit/>
          </a:bodyPr>
          <a:lstStyle/>
          <a:p>
            <a:pPr indent="-274288">
              <a:spcAft>
                <a:spcPts val="900"/>
              </a:spcAft>
            </a:pPr>
            <a:r>
              <a:rPr lang="en-US" sz="1000" noProof="1">
                <a:ea typeface="Cambria Math" pitchFamily="18" charset="0"/>
              </a:rPr>
              <a:t>  – </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615" y="990600"/>
            <a:ext cx="8174605" cy="5117951"/>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Slide Number Placeholder 52"/>
          <p:cNvSpPr>
            <a:spLocks noGrp="1"/>
          </p:cNvSpPr>
          <p:nvPr>
            <p:ph type="sldNum" sz="quarter" idx="4"/>
          </p:nvPr>
        </p:nvSpPr>
        <p:spPr/>
        <p:txBody>
          <a:bodyPr/>
          <a:lstStyle/>
          <a:p>
            <a:fld id="{9EBD5762-3BDC-484D-9503-7EA6D5A9A8CE}" type="slidenum">
              <a:rPr lang="en-US" smtClean="0"/>
              <a:pPr/>
              <a:t>2</a:t>
            </a:fld>
            <a:endParaRPr lang="en-US" dirty="0"/>
          </a:p>
        </p:txBody>
      </p:sp>
      <p:sp>
        <p:nvSpPr>
          <p:cNvPr id="54" name="Date Placeholder 53"/>
          <p:cNvSpPr>
            <a:spLocks noGrp="1"/>
          </p:cNvSpPr>
          <p:nvPr>
            <p:ph type="dt" sz="half" idx="2"/>
          </p:nvPr>
        </p:nvSpPr>
        <p:spPr/>
        <p:txBody>
          <a:bodyPr/>
          <a:lstStyle/>
          <a:p>
            <a:r>
              <a:rPr lang="en-US" smtClean="0"/>
              <a:t>March 2015</a:t>
            </a:r>
            <a:endParaRPr lang="en-US" dirty="0"/>
          </a:p>
        </p:txBody>
      </p:sp>
      <p:sp>
        <p:nvSpPr>
          <p:cNvPr id="55" name="Footer Placeholder 54"/>
          <p:cNvSpPr>
            <a:spLocks noGrp="1"/>
          </p:cNvSpPr>
          <p:nvPr>
            <p:ph type="ftr" sz="quarter" idx="3"/>
          </p:nvPr>
        </p:nvSpPr>
        <p:spPr/>
        <p:txBody>
          <a:bodyPr/>
          <a:lstStyle/>
          <a:p>
            <a:r>
              <a:rPr lang="en-US" dirty="0" smtClean="0"/>
              <a:t>Cyber Risk</a:t>
            </a:r>
            <a:r>
              <a:rPr lang="en-US" dirty="0"/>
              <a:t> – Recent Trends and Insurance Considerations </a:t>
            </a:r>
          </a:p>
        </p:txBody>
      </p:sp>
    </p:spTree>
    <p:extLst>
      <p:ext uri="{BB962C8B-B14F-4D97-AF65-F5344CB8AC3E}">
        <p14:creationId xmlns:p14="http://schemas.microsoft.com/office/powerpoint/2010/main" val="1504776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4300" b="0" i="0" dirty="0">
                <a:effectLst>
                  <a:outerShdw blurRad="38100" dist="38100" dir="2700000" algn="tl">
                    <a:srgbClr val="000000">
                      <a:alpha val="43137"/>
                    </a:srgbClr>
                  </a:outerShdw>
                </a:effectLst>
                <a:latin typeface="C39HrP24DmTt" pitchFamily="2" charset="0"/>
              </a:rPr>
              <a:t>Federal and state regulations</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169" y="1600200"/>
            <a:ext cx="8115992" cy="4461204"/>
          </a:xfrm>
          <a:prstGeom prst="rect">
            <a:avLst/>
          </a:prstGeom>
          <a:solidFill>
            <a:srgbClr val="FFFFFF">
              <a:shade val="85000"/>
            </a:srgbClr>
          </a:solidFill>
          <a:ln w="9525">
            <a:solidFill>
              <a:schemeClr val="bg1">
                <a:lumMod val="65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lide Number Placeholder 2"/>
          <p:cNvSpPr>
            <a:spLocks noGrp="1"/>
          </p:cNvSpPr>
          <p:nvPr>
            <p:ph type="sldNum" sz="quarter" idx="4"/>
          </p:nvPr>
        </p:nvSpPr>
        <p:spPr/>
        <p:txBody>
          <a:bodyPr/>
          <a:lstStyle/>
          <a:p>
            <a:fld id="{9EBD5762-3BDC-484D-9503-7EA6D5A9A8CE}" type="slidenum">
              <a:rPr lang="en-US" smtClean="0"/>
              <a:pPr/>
              <a:t>20</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5770418" y="404056"/>
            <a:ext cx="28194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Regulatory Responses to Cyber Attacks</a:t>
            </a:r>
          </a:p>
        </p:txBody>
      </p:sp>
    </p:spTree>
    <p:extLst>
      <p:ext uri="{BB962C8B-B14F-4D97-AF65-F5344CB8AC3E}">
        <p14:creationId xmlns:p14="http://schemas.microsoft.com/office/powerpoint/2010/main" val="4008365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3</a:t>
            </a:r>
            <a:endParaRPr lang="en-US" dirty="0"/>
          </a:p>
        </p:txBody>
      </p:sp>
      <p:sp>
        <p:nvSpPr>
          <p:cNvPr id="3" name="Subtitle 2"/>
          <p:cNvSpPr>
            <a:spLocks noGrp="1"/>
          </p:cNvSpPr>
          <p:nvPr>
            <p:ph type="subTitle" idx="1"/>
          </p:nvPr>
        </p:nvSpPr>
        <p:spPr/>
        <p:txBody>
          <a:bodyPr/>
          <a:lstStyle/>
          <a:p>
            <a:r>
              <a:rPr lang="en-US" dirty="0" smtClean="0"/>
              <a:t>Cyber Insurance</a:t>
            </a:r>
            <a:endParaRPr lang="en-US" dirty="0"/>
          </a:p>
        </p:txBody>
      </p:sp>
      <p:sp>
        <p:nvSpPr>
          <p:cNvPr id="4" name="Footer Placeholder 3"/>
          <p:cNvSpPr>
            <a:spLocks noGrp="1"/>
          </p:cNvSpPr>
          <p:nvPr>
            <p:ph type="ftr" sz="quarter" idx="3"/>
          </p:nvPr>
        </p:nvSpPr>
        <p:spPr/>
        <p:txBody>
          <a:bodyPr/>
          <a:lstStyle/>
          <a:p>
            <a:r>
              <a:rPr lang="en-US" dirty="0"/>
              <a:t>Cyber Risk – Recent Trends and Insurance Considerations </a:t>
            </a:r>
          </a:p>
        </p:txBody>
      </p:sp>
      <p:sp>
        <p:nvSpPr>
          <p:cNvPr id="5" name="Slide Number Placeholder 4"/>
          <p:cNvSpPr>
            <a:spLocks noGrp="1"/>
          </p:cNvSpPr>
          <p:nvPr>
            <p:ph type="sldNum" sz="quarter" idx="4"/>
          </p:nvPr>
        </p:nvSpPr>
        <p:spPr/>
        <p:txBody>
          <a:bodyPr/>
          <a:lstStyle/>
          <a:p>
            <a:fld id="{9EBD5762-3BDC-484D-9503-7EA6D5A9A8CE}" type="slidenum">
              <a:rPr lang="en-US" smtClean="0"/>
              <a:pPr/>
              <a:t>21</a:t>
            </a:fld>
            <a:endParaRPr lang="en-US" dirty="0"/>
          </a:p>
        </p:txBody>
      </p:sp>
      <p:sp>
        <p:nvSpPr>
          <p:cNvPr id="6" name="Date Placeholder 5"/>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132498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a:xfrm>
            <a:off x="533400" y="685800"/>
            <a:ext cx="8077200" cy="1371600"/>
          </a:xfrm>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0" name="Page Number"/>
          <p:cNvSpPr txBox="1"/>
          <p:nvPr>
            <p:custDataLst>
              <p:tags r:id="rId2"/>
            </p:custDataLst>
          </p:nvPr>
        </p:nvSpPr>
        <p:spPr>
          <a:xfrm>
            <a:off x="8658156" y="6408951"/>
            <a:ext cx="65" cy="153888"/>
          </a:xfrm>
          <a:prstGeom prst="rect">
            <a:avLst/>
          </a:prstGeom>
          <a:noFill/>
        </p:spPr>
        <p:txBody>
          <a:bodyPr wrap="none" lIns="0" tIns="0" rIns="0" bIns="0" rtlCol="0">
            <a:spAutoFit/>
          </a:bodyPr>
          <a:lstStyle/>
          <a:p>
            <a:pPr indent="-274288" algn="r">
              <a:spcAft>
                <a:spcPts val="900"/>
              </a:spcAft>
            </a:pPr>
            <a:endParaRPr lang="en-US" sz="1000" noProof="1"/>
          </a:p>
        </p:txBody>
      </p:sp>
      <p:sp>
        <p:nvSpPr>
          <p:cNvPr id="51" name="Section Footer"/>
          <p:cNvSpPr txBox="1"/>
          <p:nvPr>
            <p:custDataLst>
              <p:tags r:id="rId3"/>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3" name="Content Placeholder 3"/>
          <p:cNvPicPr>
            <a:picLocks noGrp="1" noChangeAspect="1"/>
          </p:cNvPicPr>
          <p:nvPr>
            <p:ph idx="4294967295"/>
          </p:nvPr>
        </p:nvPicPr>
        <p:blipFill>
          <a:blip r:embed="rId7">
            <a:extLst>
              <a:ext uri="{28A0092B-C50C-407E-A947-70E740481C1C}">
                <a14:useLocalDpi xmlns:a14="http://schemas.microsoft.com/office/drawing/2010/main" val="0"/>
              </a:ext>
            </a:extLst>
          </a:blip>
          <a:stretch>
            <a:fillRect/>
          </a:stretch>
        </p:blipFill>
        <p:spPr>
          <a:xfrm>
            <a:off x="380999" y="2133600"/>
            <a:ext cx="8458201" cy="4038600"/>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22</a:t>
            </a:fld>
            <a:endParaRPr lang="en-US" dirty="0"/>
          </a:p>
        </p:txBody>
      </p:sp>
      <p:sp>
        <p:nvSpPr>
          <p:cNvPr id="54" name="Date Placeholder 53"/>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4"/>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Tree>
    <p:extLst>
      <p:ext uri="{BB962C8B-B14F-4D97-AF65-F5344CB8AC3E}">
        <p14:creationId xmlns:p14="http://schemas.microsoft.com/office/powerpoint/2010/main" val="381027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ltGray">
          <a:xfrm>
            <a:off x="372094" y="5334000"/>
            <a:ext cx="8312727" cy="593912"/>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3" name="Text Placeholder 4"/>
          <p:cNvSpPr txBox="1">
            <a:spLocks/>
          </p:cNvSpPr>
          <p:nvPr/>
        </p:nvSpPr>
        <p:spPr>
          <a:xfrm>
            <a:off x="372094" y="5334000"/>
            <a:ext cx="8312727" cy="593912"/>
          </a:xfrm>
          <a:prstGeom prst="rect">
            <a:avLst/>
          </a:prstGeom>
        </p:spPr>
        <p:txBody>
          <a:bodyPr lIns="82058" tIns="41029" rIns="82058" bIns="41029" anchor="ctr">
            <a:normAutofit/>
          </a:bodyP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algn="ctr"/>
            <a:r>
              <a:rPr lang="en-US" sz="2400" b="1" i="1" dirty="0">
                <a:solidFill>
                  <a:schemeClr val="bg1"/>
                </a:solidFill>
              </a:rPr>
              <a:t>New Data Breach Exclusions &amp; Endorsements</a:t>
            </a:r>
          </a:p>
        </p:txBody>
      </p:sp>
      <p:sp>
        <p:nvSpPr>
          <p:cNvPr id="54" name="Content Placeholder 2"/>
          <p:cNvSpPr>
            <a:spLocks noGrp="1"/>
          </p:cNvSpPr>
          <p:nvPr>
            <p:ph idx="4294967295"/>
          </p:nvPr>
        </p:nvSpPr>
        <p:spPr>
          <a:xfrm>
            <a:off x="372093" y="2057400"/>
            <a:ext cx="8238507" cy="3213568"/>
          </a:xfrm>
          <a:prstGeom prst="rect">
            <a:avLst/>
          </a:prstGeom>
          <a:ln w="28575">
            <a:solidFill>
              <a:schemeClr val="accent5"/>
            </a:solidFill>
          </a:ln>
        </p:spPr>
        <p:txBody>
          <a:bodyPr>
            <a:normAutofit fontScale="92500" lnSpcReduction="10000"/>
          </a:bodyPr>
          <a:lstStyle/>
          <a:p>
            <a:pPr indent="0"/>
            <a:endParaRPr lang="en-US" sz="1800" dirty="0"/>
          </a:p>
          <a:p>
            <a:pPr indent="0"/>
            <a:r>
              <a:rPr lang="en-US" sz="1800" dirty="0"/>
              <a:t>This insurance does not apply to:</a:t>
            </a:r>
          </a:p>
          <a:p>
            <a:pPr indent="0"/>
            <a:r>
              <a:rPr lang="en-US" sz="1800" i="1" dirty="0">
                <a:solidFill>
                  <a:srgbClr val="FF0000"/>
                </a:solidFill>
              </a:rPr>
              <a:t>Access Or Disclosure Of Confidential Or Personal Information</a:t>
            </a:r>
          </a:p>
          <a:p>
            <a:pPr indent="0"/>
            <a:r>
              <a:rPr lang="en-US" sz="1800" i="1" dirty="0">
                <a:solidFill>
                  <a:srgbClr val="FF0000"/>
                </a:solidFill>
              </a:rPr>
              <a:t>“Personal and advertising injury” arising out of any access to or disclosure of any person’s or organization's confidential or personal information, including patents, trade secrets, processing methods, customer lists, financial information, credit card information, health information or any other type of non public information.</a:t>
            </a:r>
          </a:p>
          <a:p>
            <a:pPr indent="0"/>
            <a:r>
              <a:rPr lang="en-US" sz="1800" i="1" dirty="0">
                <a:solidFill>
                  <a:srgbClr val="FF0000"/>
                </a:solidFill>
              </a:rPr>
              <a:t>This exclusion applies even if damages are claimed for notification costs, credit monitoring expenses, forensic expenses, public relations expenses or any other loss, cost or expense incurred by you or others arising out of any access to or disclosure of any person's or organization's confidential or personal information.</a:t>
            </a:r>
          </a:p>
          <a:p>
            <a:pPr indent="0"/>
            <a:endParaRPr lang="en-US" sz="1800" dirty="0"/>
          </a:p>
        </p:txBody>
      </p:sp>
      <p:sp>
        <p:nvSpPr>
          <p:cNvPr id="3" name="Slide Number Placeholder 2"/>
          <p:cNvSpPr>
            <a:spLocks noGrp="1"/>
          </p:cNvSpPr>
          <p:nvPr>
            <p:ph type="sldNum" sz="quarter" idx="4"/>
          </p:nvPr>
        </p:nvSpPr>
        <p:spPr/>
        <p:txBody>
          <a:bodyPr/>
          <a:lstStyle/>
          <a:p>
            <a:fld id="{9EBD5762-3BDC-484D-9503-7EA6D5A9A8CE}" type="slidenum">
              <a:rPr lang="en-US" smtClean="0"/>
              <a:pPr/>
              <a:t>23</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7"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Tree>
    <p:extLst>
      <p:ext uri="{BB962C8B-B14F-4D97-AF65-F5344CB8AC3E}">
        <p14:creationId xmlns:p14="http://schemas.microsoft.com/office/powerpoint/2010/main" val="247020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3" name="Text Placeholder 4"/>
          <p:cNvSpPr txBox="1">
            <a:spLocks/>
          </p:cNvSpPr>
          <p:nvPr/>
        </p:nvSpPr>
        <p:spPr>
          <a:xfrm>
            <a:off x="372093" y="5675778"/>
            <a:ext cx="8312727" cy="484654"/>
          </a:xfrm>
          <a:prstGeom prst="rect">
            <a:avLst/>
          </a:prstGeom>
        </p:spPr>
        <p:txBody>
          <a:bodyPr lIns="82058" tIns="41029" rIns="82058" bIns="41029" anchor="ctr">
            <a:normAutofit/>
          </a:bodyPr>
          <a:lstStyle>
            <a:lvl1pPr marL="0" marR="0" indent="-305647" algn="l" defTabSz="1018824" rtl="0" eaLnBrk="1" fontAlgn="auto" latinLnBrk="0" hangingPunct="1">
              <a:lnSpc>
                <a:spcPct val="100000"/>
              </a:lnSpc>
              <a:spcBef>
                <a:spcPts val="0"/>
              </a:spcBef>
              <a:spcAft>
                <a:spcPts val="1000"/>
              </a:spcAft>
              <a:buClr>
                <a:schemeClr val="tx1"/>
              </a:buClr>
              <a:buSzTx/>
              <a:buFontTx/>
              <a:buNone/>
              <a:tabLst/>
              <a:defRPr sz="2000" kern="1200">
                <a:solidFill>
                  <a:schemeClr val="tx1"/>
                </a:solidFill>
                <a:latin typeface="Georgia" pitchFamily="18" charset="0"/>
                <a:ea typeface="+mn-ea"/>
                <a:cs typeface="+mn-cs"/>
              </a:defRPr>
            </a:lvl1pPr>
            <a:lvl2pPr marL="305647"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2pPr>
            <a:lvl3pPr marL="611295"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3pPr>
            <a:lvl4pPr marL="916942"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a:solidFill>
                  <a:schemeClr val="tx1"/>
                </a:solidFill>
                <a:latin typeface="Georgia" pitchFamily="18" charset="0"/>
                <a:ea typeface="+mn-ea"/>
                <a:cs typeface="+mn-cs"/>
              </a:defRPr>
            </a:lvl4pPr>
            <a:lvl5pPr marL="1222589" indent="-305647" algn="l" defTabSz="1018824" rtl="0" eaLnBrk="1" latinLnBrk="0" hangingPunct="1">
              <a:lnSpc>
                <a:spcPct val="100000"/>
              </a:lnSpc>
              <a:spcBef>
                <a:spcPts val="0"/>
              </a:spcBef>
              <a:spcAft>
                <a:spcPts val="10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305647" marR="0" indent="-305647" algn="l" defTabSz="1018824" rtl="0" eaLnBrk="1" fontAlgn="auto" latinLnBrk="0" hangingPunct="1">
              <a:lnSpc>
                <a:spcPct val="100000"/>
              </a:lnSpc>
              <a:spcBef>
                <a:spcPts val="0"/>
              </a:spcBef>
              <a:spcAft>
                <a:spcPts val="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611295" indent="-305647" algn="l" defTabSz="1018824" rtl="0" eaLnBrk="1" latinLnBrk="0" hangingPunct="1">
              <a:lnSpc>
                <a:spcPct val="100000"/>
              </a:lnSpc>
              <a:spcBef>
                <a:spcPts val="0"/>
              </a:spcBef>
              <a:spcAft>
                <a:spcPts val="0"/>
              </a:spcAft>
              <a:buSzPct val="100000"/>
              <a:buFont typeface="+mj-lt"/>
              <a:buAutoNum type="alphaLcPeriod"/>
              <a:defRPr sz="2000" kern="1200" baseline="0">
                <a:solidFill>
                  <a:schemeClr val="tx1"/>
                </a:solidFill>
                <a:latin typeface="Georgia" pitchFamily="18" charset="0"/>
                <a:ea typeface="+mn-ea"/>
                <a:cs typeface="+mn-cs"/>
              </a:defRPr>
            </a:lvl7pPr>
            <a:lvl8pPr marL="916942" indent="-305647" algn="l" defTabSz="1018824" rtl="0" eaLnBrk="1" latinLnBrk="0" hangingPunct="1">
              <a:lnSpc>
                <a:spcPct val="100000"/>
              </a:lnSpc>
              <a:spcBef>
                <a:spcPts val="0"/>
              </a:spcBef>
              <a:spcAft>
                <a:spcPts val="0"/>
              </a:spcAft>
              <a:buSzPct val="100000"/>
              <a:buFont typeface="+mj-lt"/>
              <a:buAutoNum type="romanLcPeriod"/>
              <a:defRPr sz="2000" kern="1200" baseline="0">
                <a:solidFill>
                  <a:schemeClr val="tx1"/>
                </a:solidFill>
                <a:latin typeface="Georgia" pitchFamily="18" charset="0"/>
                <a:ea typeface="+mn-ea"/>
                <a:cs typeface="+mn-cs"/>
              </a:defRPr>
            </a:lvl8pPr>
            <a:lvl9pPr marL="0" indent="-305647" algn="l" defTabSz="1018824" rtl="0" eaLnBrk="1" latinLnBrk="0" hangingPunct="1">
              <a:lnSpc>
                <a:spcPct val="100000"/>
              </a:lnSpc>
              <a:spcBef>
                <a:spcPts val="0"/>
              </a:spcBef>
              <a:spcAft>
                <a:spcPts val="1000"/>
              </a:spcAft>
              <a:buFont typeface="Arial" pitchFamily="34" charset="0"/>
              <a:buNone/>
              <a:defRPr sz="2000" b="1" kern="1200" baseline="0">
                <a:solidFill>
                  <a:schemeClr val="tx2"/>
                </a:solidFill>
                <a:latin typeface="Georgia" pitchFamily="18" charset="0"/>
                <a:ea typeface="+mn-ea"/>
                <a:cs typeface="+mn-cs"/>
              </a:defRPr>
            </a:lvl9pPr>
          </a:lstStyle>
          <a:p>
            <a:pPr algn="ctr"/>
            <a:r>
              <a:rPr lang="en-US" sz="2400" b="1" i="1" dirty="0">
                <a:solidFill>
                  <a:schemeClr val="bg1"/>
                </a:solidFill>
              </a:rPr>
              <a:t>Notable Coverage Decisions</a:t>
            </a:r>
          </a:p>
        </p:txBody>
      </p:sp>
      <p:pic>
        <p:nvPicPr>
          <p:cNvPr id="54" name="Content Placeholder 5"/>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144682" y="2133600"/>
            <a:ext cx="8702237" cy="3483534"/>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24</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
        <p:nvSpPr>
          <p:cNvPr id="58" name="Rounded Rectangle 57"/>
          <p:cNvSpPr/>
          <p:nvPr/>
        </p:nvSpPr>
        <p:spPr bwMode="ltGray">
          <a:xfrm>
            <a:off x="339437" y="5593599"/>
            <a:ext cx="8312728" cy="583695"/>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itchFamily="18" charset="0"/>
              </a:rPr>
              <a:t>Notable Coverage Decisions</a:t>
            </a:r>
          </a:p>
        </p:txBody>
      </p:sp>
    </p:spTree>
    <p:extLst>
      <p:ext uri="{BB962C8B-B14F-4D97-AF65-F5344CB8AC3E}">
        <p14:creationId xmlns:p14="http://schemas.microsoft.com/office/powerpoint/2010/main" val="3844477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4" name="Content Placeholder 5"/>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395248" y="2122710"/>
            <a:ext cx="8236959" cy="3389778"/>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25</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
        <p:nvSpPr>
          <p:cNvPr id="58" name="Rounded Rectangle 57"/>
          <p:cNvSpPr/>
          <p:nvPr/>
        </p:nvSpPr>
        <p:spPr bwMode="ltGray">
          <a:xfrm>
            <a:off x="339437" y="5593599"/>
            <a:ext cx="8312728" cy="583695"/>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What about D&amp;O </a:t>
            </a:r>
          </a:p>
        </p:txBody>
      </p:sp>
    </p:spTree>
    <p:extLst>
      <p:ext uri="{BB962C8B-B14F-4D97-AF65-F5344CB8AC3E}">
        <p14:creationId xmlns:p14="http://schemas.microsoft.com/office/powerpoint/2010/main" val="821587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4" name="Content Placeholder 5"/>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244434" y="2057400"/>
            <a:ext cx="8375074" cy="3364029"/>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26</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Rounded Rectangle 55"/>
          <p:cNvSpPr/>
          <p:nvPr/>
        </p:nvSpPr>
        <p:spPr bwMode="ltGray">
          <a:xfrm>
            <a:off x="339437" y="5593599"/>
            <a:ext cx="8312728" cy="583695"/>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What about D&amp;O… Maybe?? </a:t>
            </a:r>
          </a:p>
        </p:txBody>
      </p:sp>
      <p:sp>
        <p:nvSpPr>
          <p:cNvPr id="57"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Tree>
    <p:extLst>
      <p:ext uri="{BB962C8B-B14F-4D97-AF65-F5344CB8AC3E}">
        <p14:creationId xmlns:p14="http://schemas.microsoft.com/office/powerpoint/2010/main" val="4111481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2" name="Section Header"/>
          <p:cNvSpPr txBox="1"/>
          <p:nvPr>
            <p:custDataLst>
              <p:tags r:id="rId3"/>
            </p:custDataLst>
          </p:nvPr>
        </p:nvSpPr>
        <p:spPr>
          <a:xfrm>
            <a:off x="473826" y="717883"/>
            <a:ext cx="936154" cy="153888"/>
          </a:xfrm>
          <a:prstGeom prst="rect">
            <a:avLst/>
          </a:prstGeom>
          <a:noFill/>
        </p:spPr>
        <p:txBody>
          <a:bodyPr wrap="none" lIns="0" tIns="0" rIns="0" bIns="0" rtlCol="0">
            <a:spAutoFit/>
          </a:bodyPr>
          <a:lstStyle/>
          <a:p>
            <a:pPr indent="-274288">
              <a:spcAft>
                <a:spcPts val="900"/>
              </a:spcAft>
            </a:pPr>
            <a:r>
              <a:rPr lang="en-US" sz="1000" noProof="1">
                <a:ea typeface="Cambria Math" pitchFamily="18" charset="0"/>
              </a:rPr>
              <a:t>Cyber Insurance</a:t>
            </a:r>
          </a:p>
        </p:txBody>
      </p:sp>
      <p:pic>
        <p:nvPicPr>
          <p:cNvPr id="54" name="Content Placeholder 5"/>
          <p:cNvPicPr>
            <a:picLocks noGrp="1" noChangeAspect="1"/>
          </p:cNvPicPr>
          <p:nvPr>
            <p:ph idx="4294967295"/>
          </p:nvPr>
        </p:nvPicPr>
        <p:blipFill>
          <a:blip r:embed="rId7">
            <a:extLst>
              <a:ext uri="{28A0092B-C50C-407E-A947-70E740481C1C}">
                <a14:useLocalDpi xmlns:a14="http://schemas.microsoft.com/office/drawing/2010/main" val="0"/>
              </a:ext>
            </a:extLst>
          </a:blip>
          <a:stretch>
            <a:fillRect/>
          </a:stretch>
        </p:blipFill>
        <p:spPr>
          <a:xfrm>
            <a:off x="304798" y="2133600"/>
            <a:ext cx="8285020" cy="3505200"/>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27</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4"/>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
        <p:nvSpPr>
          <p:cNvPr id="57" name="Rounded Rectangle 56"/>
          <p:cNvSpPr/>
          <p:nvPr/>
        </p:nvSpPr>
        <p:spPr bwMode="ltGray">
          <a:xfrm>
            <a:off x="339437" y="5593599"/>
            <a:ext cx="8312728" cy="583695"/>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Cyber Risk Policies</a:t>
            </a:r>
          </a:p>
        </p:txBody>
      </p:sp>
    </p:spTree>
    <p:extLst>
      <p:ext uri="{BB962C8B-B14F-4D97-AF65-F5344CB8AC3E}">
        <p14:creationId xmlns:p14="http://schemas.microsoft.com/office/powerpoint/2010/main" val="1021244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4" name="Content Placeholder 5"/>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223830" y="2057400"/>
            <a:ext cx="8428335" cy="3407333"/>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28</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
        <p:nvSpPr>
          <p:cNvPr id="57" name="Rounded Rectangle 56"/>
          <p:cNvSpPr/>
          <p:nvPr/>
        </p:nvSpPr>
        <p:spPr bwMode="ltGray">
          <a:xfrm>
            <a:off x="339437" y="5593599"/>
            <a:ext cx="8312728" cy="583695"/>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Cyber Liability – First Party Policies</a:t>
            </a:r>
          </a:p>
        </p:txBody>
      </p:sp>
    </p:spTree>
    <p:extLst>
      <p:ext uri="{BB962C8B-B14F-4D97-AF65-F5344CB8AC3E}">
        <p14:creationId xmlns:p14="http://schemas.microsoft.com/office/powerpoint/2010/main" val="2764912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4" name="Content Placeholder 5"/>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277091" y="2107507"/>
            <a:ext cx="8731619" cy="3487750"/>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29</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
        <p:nvSpPr>
          <p:cNvPr id="57" name="Rounded Rectangle 56"/>
          <p:cNvSpPr/>
          <p:nvPr/>
        </p:nvSpPr>
        <p:spPr bwMode="ltGray">
          <a:xfrm>
            <a:off x="339437" y="5593599"/>
            <a:ext cx="8312728" cy="583695"/>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Cyber Liability – Third Party Policies</a:t>
            </a:r>
          </a:p>
        </p:txBody>
      </p:sp>
    </p:spTree>
    <p:extLst>
      <p:ext uri="{BB962C8B-B14F-4D97-AF65-F5344CB8AC3E}">
        <p14:creationId xmlns:p14="http://schemas.microsoft.com/office/powerpoint/2010/main" val="140037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0" name="Page Number"/>
          <p:cNvSpPr txBox="1"/>
          <p:nvPr>
            <p:custDataLst>
              <p:tags r:id="rId2"/>
            </p:custDataLst>
          </p:nvPr>
        </p:nvSpPr>
        <p:spPr>
          <a:xfrm>
            <a:off x="8658156" y="6408951"/>
            <a:ext cx="65" cy="153888"/>
          </a:xfrm>
          <a:prstGeom prst="rect">
            <a:avLst/>
          </a:prstGeom>
          <a:noFill/>
        </p:spPr>
        <p:txBody>
          <a:bodyPr wrap="none" lIns="0" tIns="0" rIns="0" bIns="0" rtlCol="0">
            <a:spAutoFit/>
          </a:bodyPr>
          <a:lstStyle/>
          <a:p>
            <a:pPr indent="-274288" algn="r">
              <a:spcAft>
                <a:spcPts val="900"/>
              </a:spcAft>
            </a:pPr>
            <a:endParaRPr lang="en-US" sz="1000" noProof="1"/>
          </a:p>
        </p:txBody>
      </p:sp>
      <p:sp>
        <p:nvSpPr>
          <p:cNvPr id="51" name="Section Footer"/>
          <p:cNvSpPr txBox="1"/>
          <p:nvPr>
            <p:custDataLst>
              <p:tags r:id="rId3"/>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2" name="Section Header" hidden="1"/>
          <p:cNvSpPr txBox="1"/>
          <p:nvPr>
            <p:custDataLst>
              <p:tags r:id="rId4"/>
            </p:custDataLst>
          </p:nvPr>
        </p:nvSpPr>
        <p:spPr>
          <a:xfrm>
            <a:off x="473825" y="717883"/>
            <a:ext cx="176330" cy="153888"/>
          </a:xfrm>
          <a:prstGeom prst="rect">
            <a:avLst/>
          </a:prstGeom>
          <a:noFill/>
        </p:spPr>
        <p:txBody>
          <a:bodyPr wrap="none" lIns="0" tIns="0" rIns="0" bIns="0" rtlCol="0">
            <a:spAutoFit/>
          </a:bodyPr>
          <a:lstStyle/>
          <a:p>
            <a:pPr indent="-274288">
              <a:spcAft>
                <a:spcPts val="900"/>
              </a:spcAft>
            </a:pPr>
            <a:r>
              <a:rPr lang="en-US" sz="1000" noProof="1">
                <a:ea typeface="Cambria Math" pitchFamily="18" charset="0"/>
              </a:rPr>
              <a:t>  – </a:t>
            </a:r>
          </a:p>
        </p:txBody>
      </p:sp>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16" y="838200"/>
            <a:ext cx="8068150" cy="5255902"/>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4"/>
          </p:nvPr>
        </p:nvSpPr>
        <p:spPr/>
        <p:txBody>
          <a:bodyPr/>
          <a:lstStyle/>
          <a:p>
            <a:fld id="{9EBD5762-3BDC-484D-9503-7EA6D5A9A8CE}" type="slidenum">
              <a:rPr lang="en-US" smtClean="0"/>
              <a:pPr/>
              <a:t>3</a:t>
            </a:fld>
            <a:endParaRPr lang="en-US" dirty="0"/>
          </a:p>
        </p:txBody>
      </p:sp>
      <p:sp>
        <p:nvSpPr>
          <p:cNvPr id="54" name="Date Placeholder 53"/>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3076615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4" name="Content Placeholder 5"/>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304800" y="2057401"/>
            <a:ext cx="8534399" cy="3536198"/>
          </a:xfrm>
          <a:prstGeom prst="rect">
            <a:avLst/>
          </a:prstGeom>
        </p:spPr>
      </p:pic>
      <p:sp>
        <p:nvSpPr>
          <p:cNvPr id="3" name="Slide Number Placeholder 2"/>
          <p:cNvSpPr>
            <a:spLocks noGrp="1"/>
          </p:cNvSpPr>
          <p:nvPr>
            <p:ph type="sldNum" sz="quarter" idx="4"/>
          </p:nvPr>
        </p:nvSpPr>
        <p:spPr/>
        <p:txBody>
          <a:bodyPr/>
          <a:lstStyle/>
          <a:p>
            <a:fld id="{9EBD5762-3BDC-484D-9503-7EA6D5A9A8CE}" type="slidenum">
              <a:rPr lang="en-US" smtClean="0"/>
              <a:pPr/>
              <a:t>30</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lgn="ctr">
              <a:spcAft>
                <a:spcPts val="900"/>
              </a:spcAft>
            </a:pPr>
            <a:r>
              <a:rPr lang="en-US" sz="1200" noProof="1" smtClean="0">
                <a:solidFill>
                  <a:schemeClr val="bg1"/>
                </a:solidFill>
                <a:ea typeface="Cambria Math" pitchFamily="18" charset="0"/>
              </a:rPr>
              <a:t>Cyber Insurance</a:t>
            </a:r>
            <a:endParaRPr lang="en-US" sz="1200" noProof="1">
              <a:solidFill>
                <a:schemeClr val="bg1"/>
              </a:solidFill>
              <a:ea typeface="Cambria Math" pitchFamily="18" charset="0"/>
            </a:endParaRPr>
          </a:p>
        </p:txBody>
      </p:sp>
      <p:sp>
        <p:nvSpPr>
          <p:cNvPr id="57" name="Rounded Rectangle 56"/>
          <p:cNvSpPr/>
          <p:nvPr/>
        </p:nvSpPr>
        <p:spPr bwMode="ltGray">
          <a:xfrm>
            <a:off x="339437" y="5593599"/>
            <a:ext cx="8312728" cy="583695"/>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Cyber Risk Policies</a:t>
            </a:r>
          </a:p>
        </p:txBody>
      </p:sp>
    </p:spTree>
    <p:extLst>
      <p:ext uri="{BB962C8B-B14F-4D97-AF65-F5344CB8AC3E}">
        <p14:creationId xmlns:p14="http://schemas.microsoft.com/office/powerpoint/2010/main" val="4080348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a:t>
            </a:r>
            <a:endParaRPr lang="en-US" dirty="0"/>
          </a:p>
        </p:txBody>
      </p:sp>
      <p:sp>
        <p:nvSpPr>
          <p:cNvPr id="4" name="Subtitle 3"/>
          <p:cNvSpPr>
            <a:spLocks noGrp="1"/>
          </p:cNvSpPr>
          <p:nvPr>
            <p:ph type="subTitle" idx="1"/>
          </p:nvPr>
        </p:nvSpPr>
        <p:spPr/>
        <p:txBody>
          <a:bodyPr/>
          <a:lstStyle/>
          <a:p>
            <a:r>
              <a:rPr lang="en-US" dirty="0" smtClean="0"/>
              <a:t>Claim Handling Consideration</a:t>
            </a:r>
            <a:endParaRPr lang="en-US" dirty="0"/>
          </a:p>
        </p:txBody>
      </p:sp>
      <p:sp>
        <p:nvSpPr>
          <p:cNvPr id="5" name="Footer Placeholder 4"/>
          <p:cNvSpPr>
            <a:spLocks noGrp="1"/>
          </p:cNvSpPr>
          <p:nvPr>
            <p:ph type="ftr" sz="quarter" idx="3"/>
          </p:nvPr>
        </p:nvSpPr>
        <p:spPr/>
        <p:txBody>
          <a:bodyPr/>
          <a:lstStyle/>
          <a:p>
            <a:r>
              <a:rPr lang="en-US" dirty="0" smtClean="0"/>
              <a:t>Cyber Risk  - Recent Trends and Insurance Considerations</a:t>
            </a:r>
            <a:endParaRPr lang="en-US" dirty="0"/>
          </a:p>
        </p:txBody>
      </p:sp>
      <p:sp>
        <p:nvSpPr>
          <p:cNvPr id="6" name="Slide Number Placeholder 5"/>
          <p:cNvSpPr>
            <a:spLocks noGrp="1"/>
          </p:cNvSpPr>
          <p:nvPr>
            <p:ph type="sldNum" sz="quarter" idx="4"/>
          </p:nvPr>
        </p:nvSpPr>
        <p:spPr/>
        <p:txBody>
          <a:bodyPr/>
          <a:lstStyle/>
          <a:p>
            <a:fld id="{9EBD5762-3BDC-484D-9503-7EA6D5A9A8CE}" type="slidenum">
              <a:rPr lang="en-US" smtClean="0"/>
              <a:pPr/>
              <a:t>31</a:t>
            </a:fld>
            <a:endParaRPr lang="en-US" dirty="0"/>
          </a:p>
        </p:txBody>
      </p:sp>
      <p:sp>
        <p:nvSpPr>
          <p:cNvPr id="7" name="Date Placeholder 6"/>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1720949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24" y="2057400"/>
            <a:ext cx="828917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EBD5762-3BDC-484D-9503-7EA6D5A9A8CE}" type="slidenum">
              <a:rPr lang="en-US" smtClean="0"/>
              <a:pPr/>
              <a:t>32</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Rounded Rectangle 55"/>
          <p:cNvSpPr/>
          <p:nvPr/>
        </p:nvSpPr>
        <p:spPr bwMode="ltGray">
          <a:xfrm>
            <a:off x="339437" y="5593599"/>
            <a:ext cx="8312728" cy="583695"/>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Beware of Clouds</a:t>
            </a:r>
          </a:p>
        </p:txBody>
      </p:sp>
      <p:sp>
        <p:nvSpPr>
          <p:cNvPr id="57" name="Section Header"/>
          <p:cNvSpPr txBox="1"/>
          <p:nvPr>
            <p:custDataLst>
              <p:tags r:id="rId3"/>
            </p:custDataLst>
          </p:nvPr>
        </p:nvSpPr>
        <p:spPr>
          <a:xfrm>
            <a:off x="6400800" y="404056"/>
            <a:ext cx="2209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smtClean="0">
                <a:solidFill>
                  <a:schemeClr val="bg1"/>
                </a:solidFill>
                <a:ea typeface="Cambria Math" pitchFamily="18" charset="0"/>
              </a:rPr>
              <a:t>Claim Handling Considerations</a:t>
            </a:r>
            <a:endParaRPr lang="en-US" sz="1200" noProof="1">
              <a:solidFill>
                <a:schemeClr val="bg1"/>
              </a:solidFill>
              <a:ea typeface="Cambria Math" pitchFamily="18" charset="0"/>
            </a:endParaRPr>
          </a:p>
        </p:txBody>
      </p:sp>
    </p:spTree>
    <p:extLst>
      <p:ext uri="{BB962C8B-B14F-4D97-AF65-F5344CB8AC3E}">
        <p14:creationId xmlns:p14="http://schemas.microsoft.com/office/powerpoint/2010/main" val="3119432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p:txBody>
          <a:bodyPr/>
          <a:lstStyle/>
          <a:p>
            <a:r>
              <a:rPr lang="en-US" sz="8600" b="0" i="0" dirty="0">
                <a:effectLst>
                  <a:outerShdw blurRad="38100" dist="38100" dir="2700000" algn="tl">
                    <a:srgbClr val="000000">
                      <a:alpha val="43137"/>
                    </a:srgbClr>
                  </a:outerShdw>
                </a:effectLst>
                <a:latin typeface="C39HrP24DmTt" pitchFamily="2" charset="0"/>
              </a:rPr>
              <a:t>Cyber Insurance</a:t>
            </a: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 y="2057400"/>
            <a:ext cx="8345827" cy="337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EBD5762-3BDC-484D-9503-7EA6D5A9A8CE}" type="slidenum">
              <a:rPr lang="en-US" smtClean="0"/>
              <a:pPr/>
              <a:t>33</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6" name="Rounded Rectangle 55"/>
          <p:cNvSpPr/>
          <p:nvPr/>
        </p:nvSpPr>
        <p:spPr bwMode="ltGray">
          <a:xfrm>
            <a:off x="339437" y="5593599"/>
            <a:ext cx="8312728" cy="583695"/>
          </a:xfrm>
          <a:prstGeom prst="round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latin typeface="Georgia" panose="02040502050405020303" pitchFamily="18" charset="0"/>
              </a:rPr>
              <a:t>Future Trends</a:t>
            </a:r>
          </a:p>
        </p:txBody>
      </p:sp>
      <p:sp>
        <p:nvSpPr>
          <p:cNvPr id="57" name="Section Header"/>
          <p:cNvSpPr txBox="1"/>
          <p:nvPr>
            <p:custDataLst>
              <p:tags r:id="rId3"/>
            </p:custDataLst>
          </p:nvPr>
        </p:nvSpPr>
        <p:spPr>
          <a:xfrm>
            <a:off x="6324600" y="404056"/>
            <a:ext cx="22860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smtClean="0">
                <a:solidFill>
                  <a:schemeClr val="bg1"/>
                </a:solidFill>
                <a:ea typeface="Cambria Math" pitchFamily="18" charset="0"/>
              </a:rPr>
              <a:t>Claim Handling Considerations</a:t>
            </a:r>
            <a:endParaRPr lang="en-US" sz="1200" noProof="1">
              <a:solidFill>
                <a:schemeClr val="bg1"/>
              </a:solidFill>
              <a:ea typeface="Cambria Math" pitchFamily="18" charset="0"/>
            </a:endParaRPr>
          </a:p>
        </p:txBody>
      </p:sp>
    </p:spTree>
    <p:extLst>
      <p:ext uri="{BB962C8B-B14F-4D97-AF65-F5344CB8AC3E}">
        <p14:creationId xmlns:p14="http://schemas.microsoft.com/office/powerpoint/2010/main" val="2007041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5</a:t>
            </a:r>
            <a:endParaRPr lang="en-US" dirty="0"/>
          </a:p>
        </p:txBody>
      </p:sp>
      <p:sp>
        <p:nvSpPr>
          <p:cNvPr id="4" name="Subtitle 3"/>
          <p:cNvSpPr>
            <a:spLocks noGrp="1"/>
          </p:cNvSpPr>
          <p:nvPr>
            <p:ph type="subTitle" idx="1"/>
          </p:nvPr>
        </p:nvSpPr>
        <p:spPr/>
        <p:txBody>
          <a:bodyPr/>
          <a:lstStyle/>
          <a:p>
            <a:r>
              <a:rPr lang="en-US" dirty="0" smtClean="0"/>
              <a:t>Lessons Learned</a:t>
            </a:r>
            <a:endParaRPr lang="en-US" dirty="0"/>
          </a:p>
        </p:txBody>
      </p:sp>
      <p:sp>
        <p:nvSpPr>
          <p:cNvPr id="5" name="Footer Placeholder 4"/>
          <p:cNvSpPr>
            <a:spLocks noGrp="1"/>
          </p:cNvSpPr>
          <p:nvPr>
            <p:ph type="ftr" sz="quarter" idx="3"/>
          </p:nvPr>
        </p:nvSpPr>
        <p:spPr/>
        <p:txBody>
          <a:bodyPr/>
          <a:lstStyle/>
          <a:p>
            <a:r>
              <a:rPr lang="en-US" dirty="0" smtClean="0"/>
              <a:t>Cyber Risk  - Recent Trends and Insurance Considerations</a:t>
            </a:r>
            <a:endParaRPr lang="en-US" dirty="0"/>
          </a:p>
        </p:txBody>
      </p:sp>
      <p:sp>
        <p:nvSpPr>
          <p:cNvPr id="6" name="Slide Number Placeholder 5"/>
          <p:cNvSpPr>
            <a:spLocks noGrp="1"/>
          </p:cNvSpPr>
          <p:nvPr>
            <p:ph type="sldNum" sz="quarter" idx="4"/>
          </p:nvPr>
        </p:nvSpPr>
        <p:spPr/>
        <p:txBody>
          <a:bodyPr/>
          <a:lstStyle/>
          <a:p>
            <a:fld id="{9EBD5762-3BDC-484D-9503-7EA6D5A9A8CE}" type="slidenum">
              <a:rPr lang="en-US" smtClean="0"/>
              <a:pPr/>
              <a:t>34</a:t>
            </a:fld>
            <a:endParaRPr lang="en-US" dirty="0"/>
          </a:p>
        </p:txBody>
      </p:sp>
      <p:sp>
        <p:nvSpPr>
          <p:cNvPr id="7" name="Date Placeholder 6"/>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1751405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2"/>
            </p:custDataLst>
          </p:nvPr>
        </p:nvGrpSpPr>
        <p:grpSpPr>
          <a:xfrm>
            <a:off x="482137"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3" name="Section Footer"/>
          <p:cNvSpPr txBox="1"/>
          <p:nvPr>
            <p:custDataLst>
              <p:tags r:id="rId3"/>
            </p:custDataLst>
          </p:nvPr>
        </p:nvSpPr>
        <p:spPr>
          <a:xfrm>
            <a:off x="483615"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grpSp>
        <p:nvGrpSpPr>
          <p:cNvPr id="57" name="Group 56"/>
          <p:cNvGrpSpPr/>
          <p:nvPr/>
        </p:nvGrpSpPr>
        <p:grpSpPr>
          <a:xfrm>
            <a:off x="505386" y="1234590"/>
            <a:ext cx="7483959" cy="4491308"/>
            <a:chOff x="505386" y="1234590"/>
            <a:chExt cx="7483959" cy="4491308"/>
          </a:xfrm>
        </p:grpSpPr>
        <p:sp>
          <p:nvSpPr>
            <p:cNvPr id="58" name="Freeform 57"/>
            <p:cNvSpPr/>
            <p:nvPr/>
          </p:nvSpPr>
          <p:spPr>
            <a:xfrm>
              <a:off x="505386" y="1374960"/>
              <a:ext cx="790546" cy="1129351"/>
            </a:xfrm>
            <a:custGeom>
              <a:avLst/>
              <a:gdLst>
                <a:gd name="connsiteX0" fmla="*/ 0 w 1129350"/>
                <a:gd name="connsiteY0" fmla="*/ 395273 h 790545"/>
                <a:gd name="connsiteX1" fmla="*/ 564675 w 1129350"/>
                <a:gd name="connsiteY1" fmla="*/ 0 h 790545"/>
                <a:gd name="connsiteX2" fmla="*/ 1129350 w 1129350"/>
                <a:gd name="connsiteY2" fmla="*/ 395273 h 790545"/>
                <a:gd name="connsiteX3" fmla="*/ 564675 w 1129350"/>
                <a:gd name="connsiteY3" fmla="*/ 790546 h 790545"/>
                <a:gd name="connsiteX4" fmla="*/ 0 w 1129350"/>
                <a:gd name="connsiteY4" fmla="*/ 395273 h 79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50" h="790545">
                  <a:moveTo>
                    <a:pt x="564674" y="0"/>
                  </a:moveTo>
                  <a:cubicBezTo>
                    <a:pt x="876535" y="0"/>
                    <a:pt x="1129349" y="176970"/>
                    <a:pt x="1129349" y="395273"/>
                  </a:cubicBezTo>
                  <a:cubicBezTo>
                    <a:pt x="1129349" y="613575"/>
                    <a:pt x="876535" y="790545"/>
                    <a:pt x="564674" y="790545"/>
                  </a:cubicBezTo>
                  <a:cubicBezTo>
                    <a:pt x="252813" y="790545"/>
                    <a:pt x="-1" y="613575"/>
                    <a:pt x="-1" y="395273"/>
                  </a:cubicBezTo>
                  <a:cubicBezTo>
                    <a:pt x="-1" y="176970"/>
                    <a:pt x="252813" y="0"/>
                    <a:pt x="564674" y="0"/>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6253" tIns="195870" rIns="146254" bIns="195869" numCol="1" spcCol="1270" anchor="ctr" anchorCtr="0">
              <a:noAutofit/>
            </a:bodyPr>
            <a:lstStyle/>
            <a:p>
              <a:pPr lvl="0" algn="ctr" defTabSz="2133600">
                <a:lnSpc>
                  <a:spcPct val="90000"/>
                </a:lnSpc>
                <a:spcBef>
                  <a:spcPct val="0"/>
                </a:spcBef>
                <a:spcAft>
                  <a:spcPct val="35000"/>
                </a:spcAft>
              </a:pPr>
              <a:endParaRPr lang="en-US" sz="4800" b="1" kern="1200" dirty="0"/>
            </a:p>
          </p:txBody>
        </p:sp>
        <p:sp>
          <p:nvSpPr>
            <p:cNvPr id="59" name="Freeform 58"/>
            <p:cNvSpPr/>
            <p:nvPr/>
          </p:nvSpPr>
          <p:spPr>
            <a:xfrm>
              <a:off x="1295930" y="1234590"/>
              <a:ext cx="6693415" cy="982672"/>
            </a:xfrm>
            <a:custGeom>
              <a:avLst/>
              <a:gdLst>
                <a:gd name="connsiteX0" fmla="*/ 122349 w 734077"/>
                <a:gd name="connsiteY0" fmla="*/ 0 h 6693414"/>
                <a:gd name="connsiteX1" fmla="*/ 611728 w 734077"/>
                <a:gd name="connsiteY1" fmla="*/ 0 h 6693414"/>
                <a:gd name="connsiteX2" fmla="*/ 734077 w 734077"/>
                <a:gd name="connsiteY2" fmla="*/ 122349 h 6693414"/>
                <a:gd name="connsiteX3" fmla="*/ 734077 w 734077"/>
                <a:gd name="connsiteY3" fmla="*/ 6693414 h 6693414"/>
                <a:gd name="connsiteX4" fmla="*/ 734077 w 734077"/>
                <a:gd name="connsiteY4" fmla="*/ 6693414 h 6693414"/>
                <a:gd name="connsiteX5" fmla="*/ 0 w 734077"/>
                <a:gd name="connsiteY5" fmla="*/ 6693414 h 6693414"/>
                <a:gd name="connsiteX6" fmla="*/ 0 w 734077"/>
                <a:gd name="connsiteY6" fmla="*/ 6693414 h 6693414"/>
                <a:gd name="connsiteX7" fmla="*/ 0 w 734077"/>
                <a:gd name="connsiteY7" fmla="*/ 122349 h 6693414"/>
                <a:gd name="connsiteX8" fmla="*/ 122349 w 734077"/>
                <a:gd name="connsiteY8" fmla="*/ 0 h 669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077" h="6693414">
                  <a:moveTo>
                    <a:pt x="734077" y="1115598"/>
                  </a:moveTo>
                  <a:lnTo>
                    <a:pt x="734077" y="5577816"/>
                  </a:lnTo>
                  <a:cubicBezTo>
                    <a:pt x="734077" y="6193937"/>
                    <a:pt x="728069" y="6693409"/>
                    <a:pt x="720659" y="6693409"/>
                  </a:cubicBezTo>
                  <a:lnTo>
                    <a:pt x="0" y="6693409"/>
                  </a:lnTo>
                  <a:lnTo>
                    <a:pt x="0" y="6693409"/>
                  </a:lnTo>
                  <a:lnTo>
                    <a:pt x="0" y="5"/>
                  </a:lnTo>
                  <a:lnTo>
                    <a:pt x="0" y="5"/>
                  </a:lnTo>
                  <a:lnTo>
                    <a:pt x="720659" y="5"/>
                  </a:lnTo>
                  <a:cubicBezTo>
                    <a:pt x="728069" y="5"/>
                    <a:pt x="734077" y="499477"/>
                    <a:pt x="734077" y="1115598"/>
                  </a:cubicBezTo>
                  <a:close/>
                </a:path>
              </a:pathLst>
            </a:custGeom>
            <a:solidFill>
              <a:schemeClr val="accent3">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47265" rIns="47265" bIns="47266"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solidFill>
                    <a:schemeClr val="bg2"/>
                  </a:solidFill>
                  <a:latin typeface="+mj-lt"/>
                </a:rPr>
                <a:t>Notable Cyber Attacks</a:t>
              </a:r>
              <a:endParaRPr lang="en-US" sz="1800" b="1" kern="1200" dirty="0">
                <a:solidFill>
                  <a:schemeClr val="bg2"/>
                </a:solidFill>
                <a:latin typeface="+mj-lt"/>
              </a:endParaRPr>
            </a:p>
          </p:txBody>
        </p:sp>
        <p:sp>
          <p:nvSpPr>
            <p:cNvPr id="60" name="Freeform 59"/>
            <p:cNvSpPr/>
            <p:nvPr/>
          </p:nvSpPr>
          <p:spPr>
            <a:xfrm>
              <a:off x="505386" y="2356004"/>
              <a:ext cx="790546" cy="1129351"/>
            </a:xfrm>
            <a:custGeom>
              <a:avLst/>
              <a:gdLst>
                <a:gd name="connsiteX0" fmla="*/ 0 w 1129350"/>
                <a:gd name="connsiteY0" fmla="*/ 395273 h 790545"/>
                <a:gd name="connsiteX1" fmla="*/ 564675 w 1129350"/>
                <a:gd name="connsiteY1" fmla="*/ 0 h 790545"/>
                <a:gd name="connsiteX2" fmla="*/ 1129350 w 1129350"/>
                <a:gd name="connsiteY2" fmla="*/ 395273 h 790545"/>
                <a:gd name="connsiteX3" fmla="*/ 564675 w 1129350"/>
                <a:gd name="connsiteY3" fmla="*/ 790546 h 790545"/>
                <a:gd name="connsiteX4" fmla="*/ 0 w 1129350"/>
                <a:gd name="connsiteY4" fmla="*/ 395273 h 79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50" h="790545">
                  <a:moveTo>
                    <a:pt x="564674" y="0"/>
                  </a:moveTo>
                  <a:cubicBezTo>
                    <a:pt x="876535" y="0"/>
                    <a:pt x="1129349" y="176970"/>
                    <a:pt x="1129349" y="395273"/>
                  </a:cubicBezTo>
                  <a:cubicBezTo>
                    <a:pt x="1129349" y="613575"/>
                    <a:pt x="876535" y="790545"/>
                    <a:pt x="564674" y="790545"/>
                  </a:cubicBezTo>
                  <a:cubicBezTo>
                    <a:pt x="252813" y="790545"/>
                    <a:pt x="-1" y="613575"/>
                    <a:pt x="-1" y="395273"/>
                  </a:cubicBezTo>
                  <a:cubicBezTo>
                    <a:pt x="-1" y="176970"/>
                    <a:pt x="252813" y="0"/>
                    <a:pt x="564674" y="0"/>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6253" tIns="195870" rIns="146254" bIns="195869" numCol="1" spcCol="1270" anchor="ctr" anchorCtr="0">
              <a:noAutofit/>
            </a:bodyPr>
            <a:lstStyle/>
            <a:p>
              <a:pPr lvl="0" algn="ctr" defTabSz="2133600">
                <a:lnSpc>
                  <a:spcPct val="90000"/>
                </a:lnSpc>
                <a:spcBef>
                  <a:spcPct val="0"/>
                </a:spcBef>
                <a:spcAft>
                  <a:spcPct val="35000"/>
                </a:spcAft>
              </a:pPr>
              <a:endParaRPr lang="en-GB" sz="4800" b="1" kern="1200" dirty="0" smtClean="0"/>
            </a:p>
          </p:txBody>
        </p:sp>
        <p:sp>
          <p:nvSpPr>
            <p:cNvPr id="61" name="Freeform 60"/>
            <p:cNvSpPr/>
            <p:nvPr/>
          </p:nvSpPr>
          <p:spPr>
            <a:xfrm>
              <a:off x="1295930" y="2399549"/>
              <a:ext cx="6693415" cy="982672"/>
            </a:xfrm>
            <a:custGeom>
              <a:avLst/>
              <a:gdLst>
                <a:gd name="connsiteX0" fmla="*/ 122349 w 734077"/>
                <a:gd name="connsiteY0" fmla="*/ 0 h 6693414"/>
                <a:gd name="connsiteX1" fmla="*/ 611728 w 734077"/>
                <a:gd name="connsiteY1" fmla="*/ 0 h 6693414"/>
                <a:gd name="connsiteX2" fmla="*/ 734077 w 734077"/>
                <a:gd name="connsiteY2" fmla="*/ 122349 h 6693414"/>
                <a:gd name="connsiteX3" fmla="*/ 734077 w 734077"/>
                <a:gd name="connsiteY3" fmla="*/ 6693414 h 6693414"/>
                <a:gd name="connsiteX4" fmla="*/ 734077 w 734077"/>
                <a:gd name="connsiteY4" fmla="*/ 6693414 h 6693414"/>
                <a:gd name="connsiteX5" fmla="*/ 0 w 734077"/>
                <a:gd name="connsiteY5" fmla="*/ 6693414 h 6693414"/>
                <a:gd name="connsiteX6" fmla="*/ 0 w 734077"/>
                <a:gd name="connsiteY6" fmla="*/ 6693414 h 6693414"/>
                <a:gd name="connsiteX7" fmla="*/ 0 w 734077"/>
                <a:gd name="connsiteY7" fmla="*/ 122349 h 6693414"/>
                <a:gd name="connsiteX8" fmla="*/ 122349 w 734077"/>
                <a:gd name="connsiteY8" fmla="*/ 0 h 669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077" h="6693414">
                  <a:moveTo>
                    <a:pt x="734077" y="1115598"/>
                  </a:moveTo>
                  <a:lnTo>
                    <a:pt x="734077" y="5577816"/>
                  </a:lnTo>
                  <a:cubicBezTo>
                    <a:pt x="734077" y="6193937"/>
                    <a:pt x="728069" y="6693409"/>
                    <a:pt x="720659" y="6693409"/>
                  </a:cubicBezTo>
                  <a:lnTo>
                    <a:pt x="0" y="6693409"/>
                  </a:lnTo>
                  <a:lnTo>
                    <a:pt x="0" y="6693409"/>
                  </a:lnTo>
                  <a:lnTo>
                    <a:pt x="0" y="5"/>
                  </a:lnTo>
                  <a:lnTo>
                    <a:pt x="0" y="5"/>
                  </a:lnTo>
                  <a:lnTo>
                    <a:pt x="720659" y="5"/>
                  </a:lnTo>
                  <a:cubicBezTo>
                    <a:pt x="728069" y="5"/>
                    <a:pt x="734077" y="499477"/>
                    <a:pt x="734077" y="1115598"/>
                  </a:cubicBezTo>
                  <a:close/>
                </a:path>
              </a:pathLst>
            </a:custGeom>
            <a:solidFill>
              <a:srgbClr val="C00000">
                <a:alpha val="90000"/>
              </a:srgbClr>
            </a:solidFill>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47265" rIns="47265" bIns="47266"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solidFill>
                    <a:schemeClr val="bg2"/>
                  </a:solidFill>
                  <a:latin typeface="+mj-lt"/>
                </a:rPr>
                <a:t>Regulatory Responses to Attacks</a:t>
              </a:r>
            </a:p>
          </p:txBody>
        </p:sp>
        <p:sp>
          <p:nvSpPr>
            <p:cNvPr id="62" name="Freeform 61"/>
            <p:cNvSpPr/>
            <p:nvPr/>
          </p:nvSpPr>
          <p:spPr>
            <a:xfrm>
              <a:off x="505386" y="3337049"/>
              <a:ext cx="790546" cy="1129351"/>
            </a:xfrm>
            <a:custGeom>
              <a:avLst/>
              <a:gdLst>
                <a:gd name="connsiteX0" fmla="*/ 0 w 1129350"/>
                <a:gd name="connsiteY0" fmla="*/ 395273 h 790545"/>
                <a:gd name="connsiteX1" fmla="*/ 564675 w 1129350"/>
                <a:gd name="connsiteY1" fmla="*/ 0 h 790545"/>
                <a:gd name="connsiteX2" fmla="*/ 1129350 w 1129350"/>
                <a:gd name="connsiteY2" fmla="*/ 395273 h 790545"/>
                <a:gd name="connsiteX3" fmla="*/ 564675 w 1129350"/>
                <a:gd name="connsiteY3" fmla="*/ 790546 h 790545"/>
                <a:gd name="connsiteX4" fmla="*/ 0 w 1129350"/>
                <a:gd name="connsiteY4" fmla="*/ 395273 h 79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50" h="790545">
                  <a:moveTo>
                    <a:pt x="564674" y="0"/>
                  </a:moveTo>
                  <a:cubicBezTo>
                    <a:pt x="876535" y="0"/>
                    <a:pt x="1129349" y="176970"/>
                    <a:pt x="1129349" y="395273"/>
                  </a:cubicBezTo>
                  <a:cubicBezTo>
                    <a:pt x="1129349" y="613575"/>
                    <a:pt x="876535" y="790545"/>
                    <a:pt x="564674" y="790545"/>
                  </a:cubicBezTo>
                  <a:cubicBezTo>
                    <a:pt x="252813" y="790545"/>
                    <a:pt x="-1" y="613575"/>
                    <a:pt x="-1" y="395273"/>
                  </a:cubicBezTo>
                  <a:cubicBezTo>
                    <a:pt x="-1" y="176970"/>
                    <a:pt x="252813" y="0"/>
                    <a:pt x="564674" y="0"/>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6253" tIns="195870" rIns="146254" bIns="195869" numCol="1" spcCol="1270" anchor="ctr" anchorCtr="0">
              <a:noAutofit/>
            </a:bodyPr>
            <a:lstStyle/>
            <a:p>
              <a:pPr lvl="0" algn="ctr" defTabSz="2133600">
                <a:lnSpc>
                  <a:spcPct val="90000"/>
                </a:lnSpc>
                <a:spcBef>
                  <a:spcPct val="0"/>
                </a:spcBef>
                <a:spcAft>
                  <a:spcPct val="35000"/>
                </a:spcAft>
              </a:pPr>
              <a:endParaRPr lang="en-GB" sz="4800" b="1" kern="1200" dirty="0" smtClean="0"/>
            </a:p>
          </p:txBody>
        </p:sp>
        <p:sp>
          <p:nvSpPr>
            <p:cNvPr id="63" name="Freeform 62"/>
            <p:cNvSpPr/>
            <p:nvPr/>
          </p:nvSpPr>
          <p:spPr>
            <a:xfrm>
              <a:off x="1295930" y="3554769"/>
              <a:ext cx="6693415" cy="982672"/>
            </a:xfrm>
            <a:custGeom>
              <a:avLst/>
              <a:gdLst>
                <a:gd name="connsiteX0" fmla="*/ 122349 w 734077"/>
                <a:gd name="connsiteY0" fmla="*/ 0 h 6693414"/>
                <a:gd name="connsiteX1" fmla="*/ 611728 w 734077"/>
                <a:gd name="connsiteY1" fmla="*/ 0 h 6693414"/>
                <a:gd name="connsiteX2" fmla="*/ 734077 w 734077"/>
                <a:gd name="connsiteY2" fmla="*/ 122349 h 6693414"/>
                <a:gd name="connsiteX3" fmla="*/ 734077 w 734077"/>
                <a:gd name="connsiteY3" fmla="*/ 6693414 h 6693414"/>
                <a:gd name="connsiteX4" fmla="*/ 734077 w 734077"/>
                <a:gd name="connsiteY4" fmla="*/ 6693414 h 6693414"/>
                <a:gd name="connsiteX5" fmla="*/ 0 w 734077"/>
                <a:gd name="connsiteY5" fmla="*/ 6693414 h 6693414"/>
                <a:gd name="connsiteX6" fmla="*/ 0 w 734077"/>
                <a:gd name="connsiteY6" fmla="*/ 6693414 h 6693414"/>
                <a:gd name="connsiteX7" fmla="*/ 0 w 734077"/>
                <a:gd name="connsiteY7" fmla="*/ 122349 h 6693414"/>
                <a:gd name="connsiteX8" fmla="*/ 122349 w 734077"/>
                <a:gd name="connsiteY8" fmla="*/ 0 h 669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077" h="6693414">
                  <a:moveTo>
                    <a:pt x="734077" y="1115598"/>
                  </a:moveTo>
                  <a:lnTo>
                    <a:pt x="734077" y="5577816"/>
                  </a:lnTo>
                  <a:cubicBezTo>
                    <a:pt x="734077" y="6193937"/>
                    <a:pt x="728069" y="6693409"/>
                    <a:pt x="720659" y="6693409"/>
                  </a:cubicBezTo>
                  <a:lnTo>
                    <a:pt x="0" y="6693409"/>
                  </a:lnTo>
                  <a:lnTo>
                    <a:pt x="0" y="6693409"/>
                  </a:lnTo>
                  <a:lnTo>
                    <a:pt x="0" y="5"/>
                  </a:lnTo>
                  <a:lnTo>
                    <a:pt x="0" y="5"/>
                  </a:lnTo>
                  <a:lnTo>
                    <a:pt x="720659" y="5"/>
                  </a:lnTo>
                  <a:cubicBezTo>
                    <a:pt x="728069" y="5"/>
                    <a:pt x="734077" y="499477"/>
                    <a:pt x="734077" y="1115598"/>
                  </a:cubicBezTo>
                  <a:close/>
                </a:path>
              </a:pathLst>
            </a:custGeom>
            <a:solidFill>
              <a:schemeClr val="accent5">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128017" tIns="47265" rIns="47265" bIns="47266"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solidFill>
                    <a:schemeClr val="bg2"/>
                  </a:solidFill>
                  <a:latin typeface="+mj-lt"/>
                </a:rPr>
                <a:t>Cyber Insurance</a:t>
              </a:r>
            </a:p>
          </p:txBody>
        </p:sp>
        <p:sp>
          <p:nvSpPr>
            <p:cNvPr id="64" name="Freeform 63"/>
            <p:cNvSpPr/>
            <p:nvPr/>
          </p:nvSpPr>
          <p:spPr>
            <a:xfrm>
              <a:off x="505386" y="4318093"/>
              <a:ext cx="790546" cy="1129351"/>
            </a:xfrm>
            <a:custGeom>
              <a:avLst/>
              <a:gdLst>
                <a:gd name="connsiteX0" fmla="*/ 0 w 1129350"/>
                <a:gd name="connsiteY0" fmla="*/ 0 h 790545"/>
                <a:gd name="connsiteX1" fmla="*/ 734078 w 1129350"/>
                <a:gd name="connsiteY1" fmla="*/ 0 h 790545"/>
                <a:gd name="connsiteX2" fmla="*/ 1129350 w 1129350"/>
                <a:gd name="connsiteY2" fmla="*/ 395273 h 790545"/>
                <a:gd name="connsiteX3" fmla="*/ 734078 w 1129350"/>
                <a:gd name="connsiteY3" fmla="*/ 790545 h 790545"/>
                <a:gd name="connsiteX4" fmla="*/ 0 w 1129350"/>
                <a:gd name="connsiteY4" fmla="*/ 790545 h 790545"/>
                <a:gd name="connsiteX5" fmla="*/ 395273 w 1129350"/>
                <a:gd name="connsiteY5" fmla="*/ 395273 h 790545"/>
                <a:gd name="connsiteX6" fmla="*/ 0 w 1129350"/>
                <a:gd name="connsiteY6" fmla="*/ 0 h 79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350" h="790545">
                  <a:moveTo>
                    <a:pt x="1129349" y="0"/>
                  </a:moveTo>
                  <a:lnTo>
                    <a:pt x="1129349" y="513854"/>
                  </a:lnTo>
                  <a:lnTo>
                    <a:pt x="564674" y="790545"/>
                  </a:lnTo>
                  <a:lnTo>
                    <a:pt x="1" y="513854"/>
                  </a:lnTo>
                  <a:lnTo>
                    <a:pt x="1" y="0"/>
                  </a:lnTo>
                  <a:lnTo>
                    <a:pt x="564674" y="276691"/>
                  </a:lnTo>
                  <a:lnTo>
                    <a:pt x="1129349" y="0"/>
                  </a:lnTo>
                  <a:close/>
                </a:path>
              </a:pathLst>
            </a:custGeom>
            <a:no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fontRef>
          </p:style>
          <p:txBody>
            <a:bodyPr spcFirstLastPara="0" vert="horz" wrap="square" lIns="12701" tIns="407974" rIns="12700" bIns="407972" numCol="1" spcCol="1270" anchor="ctr" anchorCtr="0">
              <a:noAutofit/>
            </a:bodyPr>
            <a:lstStyle/>
            <a:p>
              <a:pPr lvl="0" algn="ctr" defTabSz="889000">
                <a:lnSpc>
                  <a:spcPct val="90000"/>
                </a:lnSpc>
                <a:spcBef>
                  <a:spcPct val="0"/>
                </a:spcBef>
                <a:spcAft>
                  <a:spcPct val="35000"/>
                </a:spcAft>
              </a:pPr>
              <a:endParaRPr lang="en-GB" sz="2000" b="1" kern="1200" dirty="0" smtClean="0">
                <a:solidFill>
                  <a:schemeClr val="bg2"/>
                </a:solidFill>
                <a:latin typeface="+mj-lt"/>
              </a:endParaRPr>
            </a:p>
          </p:txBody>
        </p:sp>
        <p:sp>
          <p:nvSpPr>
            <p:cNvPr id="65" name="Freeform 64"/>
            <p:cNvSpPr/>
            <p:nvPr/>
          </p:nvSpPr>
          <p:spPr>
            <a:xfrm>
              <a:off x="1295930" y="4743226"/>
              <a:ext cx="6693415" cy="982672"/>
            </a:xfrm>
            <a:custGeom>
              <a:avLst/>
              <a:gdLst>
                <a:gd name="connsiteX0" fmla="*/ 122349 w 734077"/>
                <a:gd name="connsiteY0" fmla="*/ 0 h 6693414"/>
                <a:gd name="connsiteX1" fmla="*/ 611728 w 734077"/>
                <a:gd name="connsiteY1" fmla="*/ 0 h 6693414"/>
                <a:gd name="connsiteX2" fmla="*/ 734077 w 734077"/>
                <a:gd name="connsiteY2" fmla="*/ 122349 h 6693414"/>
                <a:gd name="connsiteX3" fmla="*/ 734077 w 734077"/>
                <a:gd name="connsiteY3" fmla="*/ 6693414 h 6693414"/>
                <a:gd name="connsiteX4" fmla="*/ 734077 w 734077"/>
                <a:gd name="connsiteY4" fmla="*/ 6693414 h 6693414"/>
                <a:gd name="connsiteX5" fmla="*/ 0 w 734077"/>
                <a:gd name="connsiteY5" fmla="*/ 6693414 h 6693414"/>
                <a:gd name="connsiteX6" fmla="*/ 0 w 734077"/>
                <a:gd name="connsiteY6" fmla="*/ 6693414 h 6693414"/>
                <a:gd name="connsiteX7" fmla="*/ 0 w 734077"/>
                <a:gd name="connsiteY7" fmla="*/ 122349 h 6693414"/>
                <a:gd name="connsiteX8" fmla="*/ 122349 w 734077"/>
                <a:gd name="connsiteY8" fmla="*/ 0 h 669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077" h="6693414">
                  <a:moveTo>
                    <a:pt x="734077" y="1115598"/>
                  </a:moveTo>
                  <a:lnTo>
                    <a:pt x="734077" y="5577816"/>
                  </a:lnTo>
                  <a:cubicBezTo>
                    <a:pt x="734077" y="6193937"/>
                    <a:pt x="728069" y="6693409"/>
                    <a:pt x="720659" y="6693409"/>
                  </a:cubicBezTo>
                  <a:lnTo>
                    <a:pt x="0" y="6693409"/>
                  </a:lnTo>
                  <a:lnTo>
                    <a:pt x="0" y="6693409"/>
                  </a:lnTo>
                  <a:lnTo>
                    <a:pt x="0" y="5"/>
                  </a:lnTo>
                  <a:lnTo>
                    <a:pt x="0" y="5"/>
                  </a:lnTo>
                  <a:lnTo>
                    <a:pt x="720659" y="5"/>
                  </a:lnTo>
                  <a:cubicBezTo>
                    <a:pt x="728069" y="5"/>
                    <a:pt x="734077" y="499477"/>
                    <a:pt x="734077" y="1115598"/>
                  </a:cubicBezTo>
                  <a:close/>
                </a:path>
              </a:pathLst>
            </a:custGeom>
            <a:solidFill>
              <a:schemeClr val="accent6">
                <a:lumMod val="75000"/>
                <a:alpha val="90000"/>
              </a:schemeClr>
            </a:solidFill>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142241" tIns="48535" rIns="48535" bIns="48536"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solidFill>
                    <a:schemeClr val="bg2"/>
                  </a:solidFill>
                  <a:latin typeface="+mj-lt"/>
                </a:rPr>
                <a:t>Claims Handling Considerations</a:t>
              </a:r>
            </a:p>
          </p:txBody>
        </p:sp>
      </p:grpSp>
      <p:sp>
        <p:nvSpPr>
          <p:cNvPr id="50" name="Slide Number Placeholder 49"/>
          <p:cNvSpPr>
            <a:spLocks noGrp="1"/>
          </p:cNvSpPr>
          <p:nvPr>
            <p:ph type="sldNum" sz="quarter" idx="4"/>
          </p:nvPr>
        </p:nvSpPr>
        <p:spPr/>
        <p:txBody>
          <a:bodyPr/>
          <a:lstStyle/>
          <a:p>
            <a:fld id="{9EBD5762-3BDC-484D-9503-7EA6D5A9A8CE}" type="slidenum">
              <a:rPr lang="en-US" smtClean="0"/>
              <a:pPr/>
              <a:t>35</a:t>
            </a:fld>
            <a:endParaRPr lang="en-US" dirty="0"/>
          </a:p>
        </p:txBody>
      </p:sp>
      <p:sp>
        <p:nvSpPr>
          <p:cNvPr id="52" name="Date Placeholder 51"/>
          <p:cNvSpPr>
            <a:spLocks noGrp="1"/>
          </p:cNvSpPr>
          <p:nvPr>
            <p:ph type="dt" sz="half" idx="2"/>
          </p:nvPr>
        </p:nvSpPr>
        <p:spPr/>
        <p:txBody>
          <a:bodyPr/>
          <a:lstStyle/>
          <a:p>
            <a:r>
              <a:rPr lang="en-US" smtClean="0"/>
              <a:t>March 2015</a:t>
            </a:r>
            <a:endParaRPr lang="en-US" dirty="0"/>
          </a:p>
        </p:txBody>
      </p:sp>
      <p:sp>
        <p:nvSpPr>
          <p:cNvPr id="66" name="Section Header"/>
          <p:cNvSpPr txBox="1"/>
          <p:nvPr>
            <p:custDataLst>
              <p:tags r:id="rId4"/>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smtClean="0">
                <a:solidFill>
                  <a:schemeClr val="bg1"/>
                </a:solidFill>
                <a:ea typeface="Cambria Math" pitchFamily="18" charset="0"/>
              </a:rPr>
              <a:t>Lessons Learned</a:t>
            </a:r>
            <a:endParaRPr lang="en-US" sz="1200" noProof="1">
              <a:solidFill>
                <a:schemeClr val="bg1"/>
              </a:solidFill>
              <a:ea typeface="Cambria Math" pitchFamily="18" charset="0"/>
            </a:endParaRPr>
          </a:p>
        </p:txBody>
      </p:sp>
    </p:spTree>
    <p:custDataLst>
      <p:tags r:id="rId1"/>
    </p:custDataLst>
    <p:extLst>
      <p:ext uri="{BB962C8B-B14F-4D97-AF65-F5344CB8AC3E}">
        <p14:creationId xmlns:p14="http://schemas.microsoft.com/office/powerpoint/2010/main" val="1999074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2"/>
            </p:custDataLst>
          </p:nvPr>
        </p:nvGrpSpPr>
        <p:grpSpPr>
          <a:xfrm>
            <a:off x="482137"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3" name="Section Footer"/>
          <p:cNvSpPr txBox="1"/>
          <p:nvPr>
            <p:custDataLst>
              <p:tags r:id="rId3"/>
            </p:custDataLst>
          </p:nvPr>
        </p:nvSpPr>
        <p:spPr>
          <a:xfrm>
            <a:off x="483615"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0" name="Q3IQF_A6m4c"/>
          <p:cNvPicPr>
            <a:picLocks noRot="1" noChangeAspect="1"/>
          </p:cNvPicPr>
          <p:nvPr>
            <a:videoFile r:link="rId4"/>
          </p:nvPr>
        </p:nvPicPr>
        <p:blipFill>
          <a:blip r:embed="rId8"/>
          <a:stretch>
            <a:fillRect/>
          </a:stretch>
        </p:blipFill>
        <p:spPr>
          <a:xfrm>
            <a:off x="483615" y="1066800"/>
            <a:ext cx="8126985" cy="4537934"/>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 name="Slide Number Placeholder 51"/>
          <p:cNvSpPr>
            <a:spLocks noGrp="1"/>
          </p:cNvSpPr>
          <p:nvPr>
            <p:ph type="sldNum" sz="quarter" idx="4"/>
          </p:nvPr>
        </p:nvSpPr>
        <p:spPr/>
        <p:txBody>
          <a:bodyPr/>
          <a:lstStyle/>
          <a:p>
            <a:fld id="{9EBD5762-3BDC-484D-9503-7EA6D5A9A8CE}" type="slidenum">
              <a:rPr lang="en-US" smtClean="0"/>
              <a:pPr/>
              <a:t>36</a:t>
            </a:fld>
            <a:endParaRPr lang="en-US" dirty="0"/>
          </a:p>
        </p:txBody>
      </p:sp>
      <p:sp>
        <p:nvSpPr>
          <p:cNvPr id="54" name="Date Placeholder 53"/>
          <p:cNvSpPr>
            <a:spLocks noGrp="1"/>
          </p:cNvSpPr>
          <p:nvPr>
            <p:ph type="dt" sz="half" idx="2"/>
          </p:nvPr>
        </p:nvSpPr>
        <p:spPr/>
        <p:txBody>
          <a:bodyPr/>
          <a:lstStyle/>
          <a:p>
            <a:r>
              <a:rPr lang="en-US" smtClean="0"/>
              <a:t>March 2015</a:t>
            </a:r>
            <a:endParaRPr lang="en-US" dirty="0"/>
          </a:p>
        </p:txBody>
      </p:sp>
      <p:sp>
        <p:nvSpPr>
          <p:cNvPr id="58" name="Section Header"/>
          <p:cNvSpPr txBox="1"/>
          <p:nvPr>
            <p:custDataLst>
              <p:tags r:id="rId5"/>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smtClean="0">
                <a:solidFill>
                  <a:schemeClr val="bg1"/>
                </a:solidFill>
                <a:ea typeface="Cambria Math" pitchFamily="18" charset="0"/>
              </a:rPr>
              <a:t>Lessons Learned</a:t>
            </a:r>
            <a:endParaRPr lang="en-US" sz="1200" noProof="1">
              <a:solidFill>
                <a:schemeClr val="bg1"/>
              </a:solidFill>
              <a:ea typeface="Cambria Math" pitchFamily="18" charset="0"/>
            </a:endParaRPr>
          </a:p>
        </p:txBody>
      </p:sp>
    </p:spTree>
    <p:custDataLst>
      <p:tags r:id="rId1"/>
    </p:custDataLst>
    <p:extLst>
      <p:ext uri="{BB962C8B-B14F-4D97-AF65-F5344CB8AC3E}">
        <p14:creationId xmlns:p14="http://schemas.microsoft.com/office/powerpoint/2010/main" val="1893014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5" name="Text Placeholder 4"/>
          <p:cNvSpPr>
            <a:spLocks noGrp="1"/>
          </p:cNvSpPr>
          <p:nvPr>
            <p:ph type="body" sz="quarter" idx="10"/>
          </p:nvPr>
        </p:nvSpPr>
        <p:spPr/>
        <p:txBody>
          <a:bodyPr/>
          <a:lstStyle/>
          <a:p>
            <a:pPr lvl="0"/>
            <a:r>
              <a:rPr lang="en-US" dirty="0" smtClean="0"/>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PricewaterhouseCoopers LLP, its members, employees and agents do not accept or assume any liability, responsibility or duty of care for any consequences of you or anyone else acting, or refraining to act, in reliance on the information contained in this publication or for any decision based on it. </a:t>
            </a:r>
            <a:br>
              <a:rPr lang="en-US" dirty="0" smtClean="0"/>
            </a:br>
            <a:r>
              <a:rPr lang="en-US" dirty="0" smtClean="0"/>
              <a:t/>
            </a:r>
            <a:br>
              <a:rPr lang="en-US" dirty="0" smtClean="0"/>
            </a:br>
            <a:r>
              <a:rPr lang="en-US" dirty="0" smtClean="0"/>
              <a:t>© 2015 PricewaterhouseCoopers LLP. All rights reserved. In this document, “PwC” refers to PricewaterhouseCoopers LLP which is a member firm of PricewaterhouseCoopers International Limited, each member firm of which is a separate legal entity.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0" name="Page Number"/>
          <p:cNvSpPr txBox="1"/>
          <p:nvPr>
            <p:custDataLst>
              <p:tags r:id="rId2"/>
            </p:custDataLst>
          </p:nvPr>
        </p:nvSpPr>
        <p:spPr>
          <a:xfrm>
            <a:off x="8658156" y="6408951"/>
            <a:ext cx="65" cy="153888"/>
          </a:xfrm>
          <a:prstGeom prst="rect">
            <a:avLst/>
          </a:prstGeom>
          <a:noFill/>
        </p:spPr>
        <p:txBody>
          <a:bodyPr wrap="none" lIns="0" tIns="0" rIns="0" bIns="0" rtlCol="0">
            <a:spAutoFit/>
          </a:bodyPr>
          <a:lstStyle/>
          <a:p>
            <a:pPr indent="-274288" algn="r">
              <a:spcAft>
                <a:spcPts val="900"/>
              </a:spcAft>
            </a:pPr>
            <a:endParaRPr lang="en-US" sz="1000" noProof="1"/>
          </a:p>
        </p:txBody>
      </p:sp>
      <p:sp>
        <p:nvSpPr>
          <p:cNvPr id="51" name="Section Footer"/>
          <p:cNvSpPr txBox="1"/>
          <p:nvPr>
            <p:custDataLst>
              <p:tags r:id="rId3"/>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2" name="Section Header" hidden="1"/>
          <p:cNvSpPr txBox="1"/>
          <p:nvPr>
            <p:custDataLst>
              <p:tags r:id="rId4"/>
            </p:custDataLst>
          </p:nvPr>
        </p:nvSpPr>
        <p:spPr>
          <a:xfrm>
            <a:off x="473825" y="717883"/>
            <a:ext cx="176330" cy="153888"/>
          </a:xfrm>
          <a:prstGeom prst="rect">
            <a:avLst/>
          </a:prstGeom>
          <a:noFill/>
        </p:spPr>
        <p:txBody>
          <a:bodyPr wrap="none" lIns="0" tIns="0" rIns="0" bIns="0" rtlCol="0">
            <a:spAutoFit/>
          </a:bodyPr>
          <a:lstStyle/>
          <a:p>
            <a:pPr indent="-274288">
              <a:spcAft>
                <a:spcPts val="900"/>
              </a:spcAft>
            </a:pPr>
            <a:r>
              <a:rPr lang="en-US" sz="1000" noProof="1">
                <a:ea typeface="Cambria Math" pitchFamily="18" charset="0"/>
              </a:rPr>
              <a:t>  –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56" y="838200"/>
            <a:ext cx="8153865" cy="5270351"/>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Slide Number Placeholder 52"/>
          <p:cNvSpPr>
            <a:spLocks noGrp="1"/>
          </p:cNvSpPr>
          <p:nvPr>
            <p:ph type="sldNum" sz="quarter" idx="4"/>
          </p:nvPr>
        </p:nvSpPr>
        <p:spPr/>
        <p:txBody>
          <a:bodyPr/>
          <a:lstStyle/>
          <a:p>
            <a:fld id="{9EBD5762-3BDC-484D-9503-7EA6D5A9A8CE}" type="slidenum">
              <a:rPr lang="en-US" smtClean="0"/>
              <a:pPr/>
              <a:t>4</a:t>
            </a:fld>
            <a:endParaRPr lang="en-US" dirty="0"/>
          </a:p>
        </p:txBody>
      </p:sp>
      <p:sp>
        <p:nvSpPr>
          <p:cNvPr id="54" name="Date Placeholder 53"/>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259294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50" name="Page Number"/>
          <p:cNvSpPr txBox="1"/>
          <p:nvPr>
            <p:custDataLst>
              <p:tags r:id="rId2"/>
            </p:custDataLst>
          </p:nvPr>
        </p:nvSpPr>
        <p:spPr>
          <a:xfrm>
            <a:off x="8658156" y="6408951"/>
            <a:ext cx="65" cy="153888"/>
          </a:xfrm>
          <a:prstGeom prst="rect">
            <a:avLst/>
          </a:prstGeom>
          <a:noFill/>
        </p:spPr>
        <p:txBody>
          <a:bodyPr wrap="none" lIns="0" tIns="0" rIns="0" bIns="0" rtlCol="0">
            <a:spAutoFit/>
          </a:bodyPr>
          <a:lstStyle/>
          <a:p>
            <a:pPr indent="-274288" algn="r">
              <a:spcAft>
                <a:spcPts val="900"/>
              </a:spcAft>
            </a:pPr>
            <a:endParaRPr lang="en-US" sz="1000" noProof="1"/>
          </a:p>
        </p:txBody>
      </p:sp>
      <p:sp>
        <p:nvSpPr>
          <p:cNvPr id="51" name="Section Footer"/>
          <p:cNvSpPr txBox="1"/>
          <p:nvPr>
            <p:custDataLst>
              <p:tags r:id="rId3"/>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2" name="Section Header" hidden="1"/>
          <p:cNvSpPr txBox="1"/>
          <p:nvPr>
            <p:custDataLst>
              <p:tags r:id="rId4"/>
            </p:custDataLst>
          </p:nvPr>
        </p:nvSpPr>
        <p:spPr>
          <a:xfrm>
            <a:off x="473825" y="717883"/>
            <a:ext cx="176330" cy="153888"/>
          </a:xfrm>
          <a:prstGeom prst="rect">
            <a:avLst/>
          </a:prstGeom>
          <a:noFill/>
        </p:spPr>
        <p:txBody>
          <a:bodyPr wrap="none" lIns="0" tIns="0" rIns="0" bIns="0" rtlCol="0">
            <a:spAutoFit/>
          </a:bodyPr>
          <a:lstStyle/>
          <a:p>
            <a:pPr indent="-274288">
              <a:spcAft>
                <a:spcPts val="900"/>
              </a:spcAft>
            </a:pPr>
            <a:r>
              <a:rPr lang="en-US" sz="1000" noProof="1">
                <a:ea typeface="Cambria Math" pitchFamily="18" charset="0"/>
              </a:rPr>
              <a:t>  – </a:t>
            </a:r>
          </a:p>
        </p:txBody>
      </p:sp>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932" y="914399"/>
            <a:ext cx="7987071" cy="5123329"/>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4"/>
          </p:nvPr>
        </p:nvSpPr>
        <p:spPr/>
        <p:txBody>
          <a:bodyPr/>
          <a:lstStyle/>
          <a:p>
            <a:fld id="{9EBD5762-3BDC-484D-9503-7EA6D5A9A8CE}" type="slidenum">
              <a:rPr lang="en-US" smtClean="0"/>
              <a:pPr/>
              <a:t>5</a:t>
            </a:fld>
            <a:endParaRPr lang="en-US" dirty="0"/>
          </a:p>
        </p:txBody>
      </p:sp>
      <p:sp>
        <p:nvSpPr>
          <p:cNvPr id="54" name="Date Placeholder 53"/>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182286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a:xfrm>
            <a:off x="482138" y="1008530"/>
            <a:ext cx="8179724" cy="40340"/>
          </a:xfrm>
        </p:spPr>
        <p:txBody>
          <a:bodyPr/>
          <a:lstStyle/>
          <a:p>
            <a:endParaRPr lang="en-US" dirty="0"/>
          </a:p>
        </p:txBody>
      </p:sp>
      <p:sp>
        <p:nvSpPr>
          <p:cNvPr id="50" name="Page Number"/>
          <p:cNvSpPr txBox="1"/>
          <p:nvPr>
            <p:custDataLst>
              <p:tags r:id="rId2"/>
            </p:custDataLst>
          </p:nvPr>
        </p:nvSpPr>
        <p:spPr>
          <a:xfrm>
            <a:off x="8658156" y="6408951"/>
            <a:ext cx="65" cy="153888"/>
          </a:xfrm>
          <a:prstGeom prst="rect">
            <a:avLst/>
          </a:prstGeom>
          <a:noFill/>
        </p:spPr>
        <p:txBody>
          <a:bodyPr wrap="none" lIns="0" tIns="0" rIns="0" bIns="0" rtlCol="0">
            <a:spAutoFit/>
          </a:bodyPr>
          <a:lstStyle/>
          <a:p>
            <a:pPr indent="-274288" algn="r">
              <a:spcAft>
                <a:spcPts val="900"/>
              </a:spcAft>
            </a:pPr>
            <a:endParaRPr lang="en-US" sz="1000" noProof="1"/>
          </a:p>
        </p:txBody>
      </p:sp>
      <p:sp>
        <p:nvSpPr>
          <p:cNvPr id="51" name="Section Footer"/>
          <p:cNvSpPr txBox="1"/>
          <p:nvPr>
            <p:custDataLst>
              <p:tags r:id="rId3"/>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sp>
        <p:nvSpPr>
          <p:cNvPr id="52" name="Section Header" hidden="1"/>
          <p:cNvSpPr txBox="1"/>
          <p:nvPr>
            <p:custDataLst>
              <p:tags r:id="rId4"/>
            </p:custDataLst>
          </p:nvPr>
        </p:nvSpPr>
        <p:spPr>
          <a:xfrm>
            <a:off x="473825" y="717883"/>
            <a:ext cx="176330" cy="153888"/>
          </a:xfrm>
          <a:prstGeom prst="rect">
            <a:avLst/>
          </a:prstGeom>
          <a:noFill/>
        </p:spPr>
        <p:txBody>
          <a:bodyPr wrap="none" lIns="0" tIns="0" rIns="0" bIns="0" rtlCol="0">
            <a:spAutoFit/>
          </a:bodyPr>
          <a:lstStyle/>
          <a:p>
            <a:pPr indent="-274288">
              <a:spcAft>
                <a:spcPts val="900"/>
              </a:spcAft>
            </a:pPr>
            <a:r>
              <a:rPr lang="en-US" sz="1000" noProof="1">
                <a:ea typeface="Cambria Math" pitchFamily="18" charset="0"/>
              </a:rPr>
              <a:t>  – </a:t>
            </a:r>
          </a:p>
        </p:txBody>
      </p:sp>
      <p:pic>
        <p:nvPicPr>
          <p:cNvPr id="54" name="d7tVvx4Vv3M"/>
          <p:cNvPicPr>
            <a:picLocks noGrp="1" noRot="1" noChangeAspect="1"/>
          </p:cNvPicPr>
          <p:nvPr>
            <p:ph idx="4294967295"/>
            <a:videoFile r:link="rId5"/>
          </p:nvPr>
        </p:nvPicPr>
        <p:blipFill>
          <a:blip r:embed="rId8"/>
          <a:stretch>
            <a:fillRect/>
          </a:stretch>
        </p:blipFill>
        <p:spPr>
          <a:xfrm>
            <a:off x="495993" y="1075765"/>
            <a:ext cx="8165869" cy="5020235"/>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4"/>
          </p:nvPr>
        </p:nvSpPr>
        <p:spPr/>
        <p:txBody>
          <a:bodyPr/>
          <a:lstStyle/>
          <a:p>
            <a:fld id="{9EBD5762-3BDC-484D-9503-7EA6D5A9A8CE}" type="slidenum">
              <a:rPr lang="en-US" smtClean="0"/>
              <a:pPr/>
              <a:t>6</a:t>
            </a:fld>
            <a:endParaRPr lang="en-US" dirty="0"/>
          </a:p>
        </p:txBody>
      </p:sp>
      <p:sp>
        <p:nvSpPr>
          <p:cNvPr id="53" name="Date Placeholder 52"/>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2434223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0" y="1029963"/>
            <a:ext cx="8174182" cy="420930"/>
          </a:xfrm>
        </p:spPr>
        <p:txBody>
          <a:bodyPr/>
          <a:lstStyle/>
          <a:p>
            <a:r>
              <a:rPr lang="en-US" sz="2800" dirty="0" smtClean="0"/>
              <a:t>Agenda</a:t>
            </a:r>
            <a:endParaRPr lang="en-US" sz="2800" dirty="0"/>
          </a:p>
        </p:txBody>
      </p:sp>
      <p:graphicFrame>
        <p:nvGraphicFramePr>
          <p:cNvPr id="7" name="Diagram 6"/>
          <p:cNvGraphicFramePr/>
          <p:nvPr>
            <p:extLst>
              <p:ext uri="{D42A27DB-BD31-4B8C-83A1-F6EECF244321}">
                <p14:modId xmlns:p14="http://schemas.microsoft.com/office/powerpoint/2010/main" val="3313440137"/>
              </p:ext>
            </p:extLst>
          </p:nvPr>
        </p:nvGraphicFramePr>
        <p:xfrm>
          <a:off x="228600" y="1565190"/>
          <a:ext cx="7407760" cy="4685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 Same Side Corner Rectangle 4"/>
          <p:cNvSpPr/>
          <p:nvPr/>
        </p:nvSpPr>
        <p:spPr>
          <a:xfrm>
            <a:off x="2362201" y="5195831"/>
            <a:ext cx="5431897" cy="99855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646" tIns="11397" rIns="11397" bIns="11397" numCol="1" spcCol="1140" anchor="ctr" anchorCtr="0">
            <a:noAutofit/>
          </a:bodyPr>
          <a:lstStyle/>
          <a:p>
            <a:pPr marL="228573" lvl="1" indent="-228573" defTabSz="888896">
              <a:lnSpc>
                <a:spcPct val="90000"/>
              </a:lnSpc>
              <a:spcBef>
                <a:spcPct val="0"/>
              </a:spcBef>
              <a:spcAft>
                <a:spcPct val="15000"/>
              </a:spcAft>
              <a:buChar char="••"/>
            </a:pPr>
            <a:endParaRPr lang="en-US" sz="2000" b="1" dirty="0">
              <a:solidFill>
                <a:schemeClr val="bg2"/>
              </a:solidFill>
              <a:latin typeface="+mj-lt"/>
            </a:endParaRPr>
          </a:p>
        </p:txBody>
      </p:sp>
      <p:sp>
        <p:nvSpPr>
          <p:cNvPr id="3" name="Slide Number Placeholder 2"/>
          <p:cNvSpPr>
            <a:spLocks noGrp="1"/>
          </p:cNvSpPr>
          <p:nvPr>
            <p:ph type="sldNum" sz="quarter" idx="4"/>
          </p:nvPr>
        </p:nvSpPr>
        <p:spPr/>
        <p:txBody>
          <a:bodyPr/>
          <a:lstStyle/>
          <a:p>
            <a:fld id="{9EBD5762-3BDC-484D-9503-7EA6D5A9A8CE}" type="slidenum">
              <a:rPr lang="en-US" smtClean="0"/>
              <a:pPr/>
              <a:t>7</a:t>
            </a:fld>
            <a:endParaRPr lang="en-US" dirty="0"/>
          </a:p>
        </p:txBody>
      </p:sp>
      <p:sp>
        <p:nvSpPr>
          <p:cNvPr id="4" name="Date Placeholder 3"/>
          <p:cNvSpPr>
            <a:spLocks noGrp="1"/>
          </p:cNvSpPr>
          <p:nvPr>
            <p:ph type="dt" sz="half" idx="2"/>
          </p:nvPr>
        </p:nvSpPr>
        <p:spPr/>
        <p:txBody>
          <a:bodyPr/>
          <a:lstStyle/>
          <a:p>
            <a:r>
              <a:rPr lang="en-US" smtClean="0"/>
              <a:t>March 2015</a:t>
            </a:r>
            <a:endParaRPr lang="en-US" dirty="0"/>
          </a:p>
        </p:txBody>
      </p:sp>
      <p:sp>
        <p:nvSpPr>
          <p:cNvPr id="5" name="Footer Placeholder 4"/>
          <p:cNvSpPr>
            <a:spLocks noGrp="1"/>
          </p:cNvSpPr>
          <p:nvPr>
            <p:ph type="ftr" sz="quarter" idx="3"/>
          </p:nvPr>
        </p:nvSpPr>
        <p:spPr/>
        <p:txBody>
          <a:bodyPr/>
          <a:lstStyle/>
          <a:p>
            <a:r>
              <a:rPr lang="en-US" dirty="0" smtClean="0"/>
              <a:t>Cyber Risk – Recent Trends and Insurance Considerations </a:t>
            </a:r>
            <a:endParaRPr lang="en-US" dirty="0"/>
          </a:p>
        </p:txBody>
      </p:sp>
    </p:spTree>
    <p:extLst>
      <p:ext uri="{BB962C8B-B14F-4D97-AF65-F5344CB8AC3E}">
        <p14:creationId xmlns:p14="http://schemas.microsoft.com/office/powerpoint/2010/main" val="3341685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graphicEl>
                                              <a:dgm id="{2A661BEB-5F7B-4492-8FBA-2F9D13A20AE3}"/>
                                            </p:graphicEl>
                                          </p:spTgt>
                                        </p:tgtEl>
                                        <p:attrNameLst>
                                          <p:attrName>style.visibility</p:attrName>
                                        </p:attrNameLst>
                                      </p:cBhvr>
                                      <p:to>
                                        <p:strVal val="visible"/>
                                      </p:to>
                                    </p:set>
                                    <p:anim calcmode="lin" valueType="num">
                                      <p:cBhvr>
                                        <p:cTn id="7" dur="500" fill="hold"/>
                                        <p:tgtEl>
                                          <p:spTgt spid="7">
                                            <p:graphicEl>
                                              <a:dgm id="{2A661BEB-5F7B-4492-8FBA-2F9D13A20AE3}"/>
                                            </p:graphicEl>
                                          </p:spTgt>
                                        </p:tgtEl>
                                        <p:attrNameLst>
                                          <p:attrName>ppt_w</p:attrName>
                                        </p:attrNameLst>
                                      </p:cBhvr>
                                      <p:tavLst>
                                        <p:tav tm="0">
                                          <p:val>
                                            <p:strVal val="#ppt_w*0.70"/>
                                          </p:val>
                                        </p:tav>
                                        <p:tav tm="100000">
                                          <p:val>
                                            <p:strVal val="#ppt_w"/>
                                          </p:val>
                                        </p:tav>
                                      </p:tavLst>
                                    </p:anim>
                                    <p:anim calcmode="lin" valueType="num">
                                      <p:cBhvr>
                                        <p:cTn id="8" dur="500" fill="hold"/>
                                        <p:tgtEl>
                                          <p:spTgt spid="7">
                                            <p:graphicEl>
                                              <a:dgm id="{2A661BEB-5F7B-4492-8FBA-2F9D13A20AE3}"/>
                                            </p:graphicEl>
                                          </p:spTgt>
                                        </p:tgtEl>
                                        <p:attrNameLst>
                                          <p:attrName>ppt_h</p:attrName>
                                        </p:attrNameLst>
                                      </p:cBhvr>
                                      <p:tavLst>
                                        <p:tav tm="0">
                                          <p:val>
                                            <p:strVal val="#ppt_h"/>
                                          </p:val>
                                        </p:tav>
                                        <p:tav tm="100000">
                                          <p:val>
                                            <p:strVal val="#ppt_h"/>
                                          </p:val>
                                        </p:tav>
                                      </p:tavLst>
                                    </p:anim>
                                    <p:animEffect transition="in" filter="fade">
                                      <p:cBhvr>
                                        <p:cTn id="9" dur="500"/>
                                        <p:tgtEl>
                                          <p:spTgt spid="7">
                                            <p:graphicEl>
                                              <a:dgm id="{2A661BEB-5F7B-4492-8FBA-2F9D13A20AE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graphicEl>
                                              <a:dgm id="{61D9EA6A-587A-42B4-85E2-96E8B676B8B4}"/>
                                            </p:graphicEl>
                                          </p:spTgt>
                                        </p:tgtEl>
                                        <p:attrNameLst>
                                          <p:attrName>style.visibility</p:attrName>
                                        </p:attrNameLst>
                                      </p:cBhvr>
                                      <p:to>
                                        <p:strVal val="visible"/>
                                      </p:to>
                                    </p:set>
                                    <p:anim calcmode="lin" valueType="num">
                                      <p:cBhvr>
                                        <p:cTn id="14" dur="500" fill="hold"/>
                                        <p:tgtEl>
                                          <p:spTgt spid="7">
                                            <p:graphicEl>
                                              <a:dgm id="{61D9EA6A-587A-42B4-85E2-96E8B676B8B4}"/>
                                            </p:graphicEl>
                                          </p:spTgt>
                                        </p:tgtEl>
                                        <p:attrNameLst>
                                          <p:attrName>ppt_w</p:attrName>
                                        </p:attrNameLst>
                                      </p:cBhvr>
                                      <p:tavLst>
                                        <p:tav tm="0">
                                          <p:val>
                                            <p:strVal val="#ppt_w*0.70"/>
                                          </p:val>
                                        </p:tav>
                                        <p:tav tm="100000">
                                          <p:val>
                                            <p:strVal val="#ppt_w"/>
                                          </p:val>
                                        </p:tav>
                                      </p:tavLst>
                                    </p:anim>
                                    <p:anim calcmode="lin" valueType="num">
                                      <p:cBhvr>
                                        <p:cTn id="15" dur="500" fill="hold"/>
                                        <p:tgtEl>
                                          <p:spTgt spid="7">
                                            <p:graphicEl>
                                              <a:dgm id="{61D9EA6A-587A-42B4-85E2-96E8B676B8B4}"/>
                                            </p:graphicEl>
                                          </p:spTgt>
                                        </p:tgtEl>
                                        <p:attrNameLst>
                                          <p:attrName>ppt_h</p:attrName>
                                        </p:attrNameLst>
                                      </p:cBhvr>
                                      <p:tavLst>
                                        <p:tav tm="0">
                                          <p:val>
                                            <p:strVal val="#ppt_h"/>
                                          </p:val>
                                        </p:tav>
                                        <p:tav tm="100000">
                                          <p:val>
                                            <p:strVal val="#ppt_h"/>
                                          </p:val>
                                        </p:tav>
                                      </p:tavLst>
                                    </p:anim>
                                    <p:animEffect transition="in" filter="fade">
                                      <p:cBhvr>
                                        <p:cTn id="16" dur="500"/>
                                        <p:tgtEl>
                                          <p:spTgt spid="7">
                                            <p:graphicEl>
                                              <a:dgm id="{61D9EA6A-587A-42B4-85E2-96E8B676B8B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graphicEl>
                                              <a:dgm id="{007436D1-AB9A-406B-9324-E2DF2DFCF16F}"/>
                                            </p:graphicEl>
                                          </p:spTgt>
                                        </p:tgtEl>
                                        <p:attrNameLst>
                                          <p:attrName>style.visibility</p:attrName>
                                        </p:attrNameLst>
                                      </p:cBhvr>
                                      <p:to>
                                        <p:strVal val="visible"/>
                                      </p:to>
                                    </p:set>
                                    <p:anim calcmode="lin" valueType="num">
                                      <p:cBhvr>
                                        <p:cTn id="21" dur="500" fill="hold"/>
                                        <p:tgtEl>
                                          <p:spTgt spid="7">
                                            <p:graphicEl>
                                              <a:dgm id="{007436D1-AB9A-406B-9324-E2DF2DFCF16F}"/>
                                            </p:graphicEl>
                                          </p:spTgt>
                                        </p:tgtEl>
                                        <p:attrNameLst>
                                          <p:attrName>ppt_w</p:attrName>
                                        </p:attrNameLst>
                                      </p:cBhvr>
                                      <p:tavLst>
                                        <p:tav tm="0">
                                          <p:val>
                                            <p:strVal val="#ppt_w*0.70"/>
                                          </p:val>
                                        </p:tav>
                                        <p:tav tm="100000">
                                          <p:val>
                                            <p:strVal val="#ppt_w"/>
                                          </p:val>
                                        </p:tav>
                                      </p:tavLst>
                                    </p:anim>
                                    <p:anim calcmode="lin" valueType="num">
                                      <p:cBhvr>
                                        <p:cTn id="22" dur="500" fill="hold"/>
                                        <p:tgtEl>
                                          <p:spTgt spid="7">
                                            <p:graphicEl>
                                              <a:dgm id="{007436D1-AB9A-406B-9324-E2DF2DFCF16F}"/>
                                            </p:graphicEl>
                                          </p:spTgt>
                                        </p:tgtEl>
                                        <p:attrNameLst>
                                          <p:attrName>ppt_h</p:attrName>
                                        </p:attrNameLst>
                                      </p:cBhvr>
                                      <p:tavLst>
                                        <p:tav tm="0">
                                          <p:val>
                                            <p:strVal val="#ppt_h"/>
                                          </p:val>
                                        </p:tav>
                                        <p:tav tm="100000">
                                          <p:val>
                                            <p:strVal val="#ppt_h"/>
                                          </p:val>
                                        </p:tav>
                                      </p:tavLst>
                                    </p:anim>
                                    <p:animEffect transition="in" filter="fade">
                                      <p:cBhvr>
                                        <p:cTn id="23" dur="500"/>
                                        <p:tgtEl>
                                          <p:spTgt spid="7">
                                            <p:graphicEl>
                                              <a:dgm id="{007436D1-AB9A-406B-9324-E2DF2DFCF16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graphicEl>
                                              <a:dgm id="{AECEF987-7214-4160-A191-A0793A367591}"/>
                                            </p:graphicEl>
                                          </p:spTgt>
                                        </p:tgtEl>
                                        <p:attrNameLst>
                                          <p:attrName>style.visibility</p:attrName>
                                        </p:attrNameLst>
                                      </p:cBhvr>
                                      <p:to>
                                        <p:strVal val="visible"/>
                                      </p:to>
                                    </p:set>
                                    <p:anim calcmode="lin" valueType="num">
                                      <p:cBhvr>
                                        <p:cTn id="28" dur="500" fill="hold"/>
                                        <p:tgtEl>
                                          <p:spTgt spid="7">
                                            <p:graphicEl>
                                              <a:dgm id="{AECEF987-7214-4160-A191-A0793A367591}"/>
                                            </p:graphicEl>
                                          </p:spTgt>
                                        </p:tgtEl>
                                        <p:attrNameLst>
                                          <p:attrName>ppt_w</p:attrName>
                                        </p:attrNameLst>
                                      </p:cBhvr>
                                      <p:tavLst>
                                        <p:tav tm="0">
                                          <p:val>
                                            <p:strVal val="#ppt_w*0.70"/>
                                          </p:val>
                                        </p:tav>
                                        <p:tav tm="100000">
                                          <p:val>
                                            <p:strVal val="#ppt_w"/>
                                          </p:val>
                                        </p:tav>
                                      </p:tavLst>
                                    </p:anim>
                                    <p:anim calcmode="lin" valueType="num">
                                      <p:cBhvr>
                                        <p:cTn id="29" dur="500" fill="hold"/>
                                        <p:tgtEl>
                                          <p:spTgt spid="7">
                                            <p:graphicEl>
                                              <a:dgm id="{AECEF987-7214-4160-A191-A0793A367591}"/>
                                            </p:graphicEl>
                                          </p:spTgt>
                                        </p:tgtEl>
                                        <p:attrNameLst>
                                          <p:attrName>ppt_h</p:attrName>
                                        </p:attrNameLst>
                                      </p:cBhvr>
                                      <p:tavLst>
                                        <p:tav tm="0">
                                          <p:val>
                                            <p:strVal val="#ppt_h"/>
                                          </p:val>
                                        </p:tav>
                                        <p:tav tm="100000">
                                          <p:val>
                                            <p:strVal val="#ppt_h"/>
                                          </p:val>
                                        </p:tav>
                                      </p:tavLst>
                                    </p:anim>
                                    <p:animEffect transition="in" filter="fade">
                                      <p:cBhvr>
                                        <p:cTn id="30" dur="500"/>
                                        <p:tgtEl>
                                          <p:spTgt spid="7">
                                            <p:graphicEl>
                                              <a:dgm id="{AECEF987-7214-4160-A191-A0793A3675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graphicEl>
                                              <a:dgm id="{1729F658-3001-4C17-9660-9C0CD4CF39DB}"/>
                                            </p:graphicEl>
                                          </p:spTgt>
                                        </p:tgtEl>
                                        <p:attrNameLst>
                                          <p:attrName>style.visibility</p:attrName>
                                        </p:attrNameLst>
                                      </p:cBhvr>
                                      <p:to>
                                        <p:strVal val="visible"/>
                                      </p:to>
                                    </p:set>
                                    <p:anim calcmode="lin" valueType="num">
                                      <p:cBhvr>
                                        <p:cTn id="35" dur="500" fill="hold"/>
                                        <p:tgtEl>
                                          <p:spTgt spid="7">
                                            <p:graphicEl>
                                              <a:dgm id="{1729F658-3001-4C17-9660-9C0CD4CF39DB}"/>
                                            </p:graphicEl>
                                          </p:spTgt>
                                        </p:tgtEl>
                                        <p:attrNameLst>
                                          <p:attrName>ppt_w</p:attrName>
                                        </p:attrNameLst>
                                      </p:cBhvr>
                                      <p:tavLst>
                                        <p:tav tm="0">
                                          <p:val>
                                            <p:strVal val="#ppt_w*0.70"/>
                                          </p:val>
                                        </p:tav>
                                        <p:tav tm="100000">
                                          <p:val>
                                            <p:strVal val="#ppt_w"/>
                                          </p:val>
                                        </p:tav>
                                      </p:tavLst>
                                    </p:anim>
                                    <p:anim calcmode="lin" valueType="num">
                                      <p:cBhvr>
                                        <p:cTn id="36" dur="500" fill="hold"/>
                                        <p:tgtEl>
                                          <p:spTgt spid="7">
                                            <p:graphicEl>
                                              <a:dgm id="{1729F658-3001-4C17-9660-9C0CD4CF39DB}"/>
                                            </p:graphicEl>
                                          </p:spTgt>
                                        </p:tgtEl>
                                        <p:attrNameLst>
                                          <p:attrName>ppt_h</p:attrName>
                                        </p:attrNameLst>
                                      </p:cBhvr>
                                      <p:tavLst>
                                        <p:tav tm="0">
                                          <p:val>
                                            <p:strVal val="#ppt_h"/>
                                          </p:val>
                                        </p:tav>
                                        <p:tav tm="100000">
                                          <p:val>
                                            <p:strVal val="#ppt_h"/>
                                          </p:val>
                                        </p:tav>
                                      </p:tavLst>
                                    </p:anim>
                                    <p:animEffect transition="in" filter="fade">
                                      <p:cBhvr>
                                        <p:cTn id="37" dur="500"/>
                                        <p:tgtEl>
                                          <p:spTgt spid="7">
                                            <p:graphicEl>
                                              <a:dgm id="{1729F658-3001-4C17-9660-9C0CD4CF39D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graphicEl>
                                              <a:dgm id="{0A4D2FEF-8C2C-44E6-9F0C-9644D268D119}"/>
                                            </p:graphicEl>
                                          </p:spTgt>
                                        </p:tgtEl>
                                        <p:attrNameLst>
                                          <p:attrName>style.visibility</p:attrName>
                                        </p:attrNameLst>
                                      </p:cBhvr>
                                      <p:to>
                                        <p:strVal val="visible"/>
                                      </p:to>
                                    </p:set>
                                    <p:anim calcmode="lin" valueType="num">
                                      <p:cBhvr>
                                        <p:cTn id="42" dur="500" fill="hold"/>
                                        <p:tgtEl>
                                          <p:spTgt spid="7">
                                            <p:graphicEl>
                                              <a:dgm id="{0A4D2FEF-8C2C-44E6-9F0C-9644D268D119}"/>
                                            </p:graphicEl>
                                          </p:spTgt>
                                        </p:tgtEl>
                                        <p:attrNameLst>
                                          <p:attrName>ppt_w</p:attrName>
                                        </p:attrNameLst>
                                      </p:cBhvr>
                                      <p:tavLst>
                                        <p:tav tm="0">
                                          <p:val>
                                            <p:strVal val="#ppt_w*0.70"/>
                                          </p:val>
                                        </p:tav>
                                        <p:tav tm="100000">
                                          <p:val>
                                            <p:strVal val="#ppt_w"/>
                                          </p:val>
                                        </p:tav>
                                      </p:tavLst>
                                    </p:anim>
                                    <p:anim calcmode="lin" valueType="num">
                                      <p:cBhvr>
                                        <p:cTn id="43" dur="500" fill="hold"/>
                                        <p:tgtEl>
                                          <p:spTgt spid="7">
                                            <p:graphicEl>
                                              <a:dgm id="{0A4D2FEF-8C2C-44E6-9F0C-9644D268D119}"/>
                                            </p:graphicEl>
                                          </p:spTgt>
                                        </p:tgtEl>
                                        <p:attrNameLst>
                                          <p:attrName>ppt_h</p:attrName>
                                        </p:attrNameLst>
                                      </p:cBhvr>
                                      <p:tavLst>
                                        <p:tav tm="0">
                                          <p:val>
                                            <p:strVal val="#ppt_h"/>
                                          </p:val>
                                        </p:tav>
                                        <p:tav tm="100000">
                                          <p:val>
                                            <p:strVal val="#ppt_h"/>
                                          </p:val>
                                        </p:tav>
                                      </p:tavLst>
                                    </p:anim>
                                    <p:animEffect transition="in" filter="fade">
                                      <p:cBhvr>
                                        <p:cTn id="44" dur="500"/>
                                        <p:tgtEl>
                                          <p:spTgt spid="7">
                                            <p:graphicEl>
                                              <a:dgm id="{0A4D2FEF-8C2C-44E6-9F0C-9644D268D11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graphicEl>
                                              <a:dgm id="{94B1515C-2F36-456E-B717-9375710FF0CB}"/>
                                            </p:graphicEl>
                                          </p:spTgt>
                                        </p:tgtEl>
                                        <p:attrNameLst>
                                          <p:attrName>style.visibility</p:attrName>
                                        </p:attrNameLst>
                                      </p:cBhvr>
                                      <p:to>
                                        <p:strVal val="visible"/>
                                      </p:to>
                                    </p:set>
                                    <p:anim calcmode="lin" valueType="num">
                                      <p:cBhvr>
                                        <p:cTn id="49" dur="500" fill="hold"/>
                                        <p:tgtEl>
                                          <p:spTgt spid="7">
                                            <p:graphicEl>
                                              <a:dgm id="{94B1515C-2F36-456E-B717-9375710FF0CB}"/>
                                            </p:graphicEl>
                                          </p:spTgt>
                                        </p:tgtEl>
                                        <p:attrNameLst>
                                          <p:attrName>ppt_w</p:attrName>
                                        </p:attrNameLst>
                                      </p:cBhvr>
                                      <p:tavLst>
                                        <p:tav tm="0">
                                          <p:val>
                                            <p:strVal val="#ppt_w*0.70"/>
                                          </p:val>
                                        </p:tav>
                                        <p:tav tm="100000">
                                          <p:val>
                                            <p:strVal val="#ppt_w"/>
                                          </p:val>
                                        </p:tav>
                                      </p:tavLst>
                                    </p:anim>
                                    <p:anim calcmode="lin" valueType="num">
                                      <p:cBhvr>
                                        <p:cTn id="50" dur="500" fill="hold"/>
                                        <p:tgtEl>
                                          <p:spTgt spid="7">
                                            <p:graphicEl>
                                              <a:dgm id="{94B1515C-2F36-456E-B717-9375710FF0CB}"/>
                                            </p:graphicEl>
                                          </p:spTgt>
                                        </p:tgtEl>
                                        <p:attrNameLst>
                                          <p:attrName>ppt_h</p:attrName>
                                        </p:attrNameLst>
                                      </p:cBhvr>
                                      <p:tavLst>
                                        <p:tav tm="0">
                                          <p:val>
                                            <p:strVal val="#ppt_h"/>
                                          </p:val>
                                        </p:tav>
                                        <p:tav tm="100000">
                                          <p:val>
                                            <p:strVal val="#ppt_h"/>
                                          </p:val>
                                        </p:tav>
                                      </p:tavLst>
                                    </p:anim>
                                    <p:animEffect transition="in" filter="fade">
                                      <p:cBhvr>
                                        <p:cTn id="51" dur="500"/>
                                        <p:tgtEl>
                                          <p:spTgt spid="7">
                                            <p:graphicEl>
                                              <a:dgm id="{94B1515C-2F36-456E-B717-9375710FF0C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
                                            <p:graphicEl>
                                              <a:dgm id="{AD6BADC2-C62F-4588-B84A-7FBD0057D150}"/>
                                            </p:graphicEl>
                                          </p:spTgt>
                                        </p:tgtEl>
                                        <p:attrNameLst>
                                          <p:attrName>style.visibility</p:attrName>
                                        </p:attrNameLst>
                                      </p:cBhvr>
                                      <p:to>
                                        <p:strVal val="visible"/>
                                      </p:to>
                                    </p:set>
                                    <p:anim calcmode="lin" valueType="num">
                                      <p:cBhvr>
                                        <p:cTn id="56" dur="500" fill="hold"/>
                                        <p:tgtEl>
                                          <p:spTgt spid="7">
                                            <p:graphicEl>
                                              <a:dgm id="{AD6BADC2-C62F-4588-B84A-7FBD0057D150}"/>
                                            </p:graphicEl>
                                          </p:spTgt>
                                        </p:tgtEl>
                                        <p:attrNameLst>
                                          <p:attrName>ppt_w</p:attrName>
                                        </p:attrNameLst>
                                      </p:cBhvr>
                                      <p:tavLst>
                                        <p:tav tm="0">
                                          <p:val>
                                            <p:strVal val="#ppt_w*0.70"/>
                                          </p:val>
                                        </p:tav>
                                        <p:tav tm="100000">
                                          <p:val>
                                            <p:strVal val="#ppt_w"/>
                                          </p:val>
                                        </p:tav>
                                      </p:tavLst>
                                    </p:anim>
                                    <p:anim calcmode="lin" valueType="num">
                                      <p:cBhvr>
                                        <p:cTn id="57" dur="500" fill="hold"/>
                                        <p:tgtEl>
                                          <p:spTgt spid="7">
                                            <p:graphicEl>
                                              <a:dgm id="{AD6BADC2-C62F-4588-B84A-7FBD0057D150}"/>
                                            </p:graphicEl>
                                          </p:spTgt>
                                        </p:tgtEl>
                                        <p:attrNameLst>
                                          <p:attrName>ppt_h</p:attrName>
                                        </p:attrNameLst>
                                      </p:cBhvr>
                                      <p:tavLst>
                                        <p:tav tm="0">
                                          <p:val>
                                            <p:strVal val="#ppt_h"/>
                                          </p:val>
                                        </p:tav>
                                        <p:tav tm="100000">
                                          <p:val>
                                            <p:strVal val="#ppt_h"/>
                                          </p:val>
                                        </p:tav>
                                      </p:tavLst>
                                    </p:anim>
                                    <p:animEffect transition="in" filter="fade">
                                      <p:cBhvr>
                                        <p:cTn id="58" dur="500"/>
                                        <p:tgtEl>
                                          <p:spTgt spid="7">
                                            <p:graphicEl>
                                              <a:dgm id="{AD6BADC2-C62F-4588-B84A-7FBD0057D15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7">
                                            <p:graphicEl>
                                              <a:dgm id="{3709D055-12F3-4388-858E-C6D27E0B4026}"/>
                                            </p:graphicEl>
                                          </p:spTgt>
                                        </p:tgtEl>
                                        <p:attrNameLst>
                                          <p:attrName>style.visibility</p:attrName>
                                        </p:attrNameLst>
                                      </p:cBhvr>
                                      <p:to>
                                        <p:strVal val="visible"/>
                                      </p:to>
                                    </p:set>
                                    <p:anim calcmode="lin" valueType="num">
                                      <p:cBhvr>
                                        <p:cTn id="63" dur="500" fill="hold"/>
                                        <p:tgtEl>
                                          <p:spTgt spid="7">
                                            <p:graphicEl>
                                              <a:dgm id="{3709D055-12F3-4388-858E-C6D27E0B4026}"/>
                                            </p:graphicEl>
                                          </p:spTgt>
                                        </p:tgtEl>
                                        <p:attrNameLst>
                                          <p:attrName>ppt_w</p:attrName>
                                        </p:attrNameLst>
                                      </p:cBhvr>
                                      <p:tavLst>
                                        <p:tav tm="0">
                                          <p:val>
                                            <p:strVal val="#ppt_w*0.70"/>
                                          </p:val>
                                        </p:tav>
                                        <p:tav tm="100000">
                                          <p:val>
                                            <p:strVal val="#ppt_w"/>
                                          </p:val>
                                        </p:tav>
                                      </p:tavLst>
                                    </p:anim>
                                    <p:anim calcmode="lin" valueType="num">
                                      <p:cBhvr>
                                        <p:cTn id="64" dur="500" fill="hold"/>
                                        <p:tgtEl>
                                          <p:spTgt spid="7">
                                            <p:graphicEl>
                                              <a:dgm id="{3709D055-12F3-4388-858E-C6D27E0B4026}"/>
                                            </p:graphicEl>
                                          </p:spTgt>
                                        </p:tgtEl>
                                        <p:attrNameLst>
                                          <p:attrName>ppt_h</p:attrName>
                                        </p:attrNameLst>
                                      </p:cBhvr>
                                      <p:tavLst>
                                        <p:tav tm="0">
                                          <p:val>
                                            <p:strVal val="#ppt_h"/>
                                          </p:val>
                                        </p:tav>
                                        <p:tav tm="100000">
                                          <p:val>
                                            <p:strVal val="#ppt_h"/>
                                          </p:val>
                                        </p:tav>
                                      </p:tavLst>
                                    </p:anim>
                                    <p:animEffect transition="in" filter="fade">
                                      <p:cBhvr>
                                        <p:cTn id="65" dur="500"/>
                                        <p:tgtEl>
                                          <p:spTgt spid="7">
                                            <p:graphicEl>
                                              <a:dgm id="{3709D055-12F3-4388-858E-C6D27E0B402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7">
                                            <p:graphicEl>
                                              <a:dgm id="{6D2F3339-3A42-4FAD-9C2F-3E97C03796C4}"/>
                                            </p:graphicEl>
                                          </p:spTgt>
                                        </p:tgtEl>
                                        <p:attrNameLst>
                                          <p:attrName>style.visibility</p:attrName>
                                        </p:attrNameLst>
                                      </p:cBhvr>
                                      <p:to>
                                        <p:strVal val="visible"/>
                                      </p:to>
                                    </p:set>
                                    <p:anim calcmode="lin" valueType="num">
                                      <p:cBhvr>
                                        <p:cTn id="70" dur="500" fill="hold"/>
                                        <p:tgtEl>
                                          <p:spTgt spid="7">
                                            <p:graphicEl>
                                              <a:dgm id="{6D2F3339-3A42-4FAD-9C2F-3E97C03796C4}"/>
                                            </p:graphicEl>
                                          </p:spTgt>
                                        </p:tgtEl>
                                        <p:attrNameLst>
                                          <p:attrName>ppt_w</p:attrName>
                                        </p:attrNameLst>
                                      </p:cBhvr>
                                      <p:tavLst>
                                        <p:tav tm="0">
                                          <p:val>
                                            <p:strVal val="#ppt_w*0.70"/>
                                          </p:val>
                                        </p:tav>
                                        <p:tav tm="100000">
                                          <p:val>
                                            <p:strVal val="#ppt_w"/>
                                          </p:val>
                                        </p:tav>
                                      </p:tavLst>
                                    </p:anim>
                                    <p:anim calcmode="lin" valueType="num">
                                      <p:cBhvr>
                                        <p:cTn id="71" dur="500" fill="hold"/>
                                        <p:tgtEl>
                                          <p:spTgt spid="7">
                                            <p:graphicEl>
                                              <a:dgm id="{6D2F3339-3A42-4FAD-9C2F-3E97C03796C4}"/>
                                            </p:graphicEl>
                                          </p:spTgt>
                                        </p:tgtEl>
                                        <p:attrNameLst>
                                          <p:attrName>ppt_h</p:attrName>
                                        </p:attrNameLst>
                                      </p:cBhvr>
                                      <p:tavLst>
                                        <p:tav tm="0">
                                          <p:val>
                                            <p:strVal val="#ppt_h"/>
                                          </p:val>
                                        </p:tav>
                                        <p:tav tm="100000">
                                          <p:val>
                                            <p:strVal val="#ppt_h"/>
                                          </p:val>
                                        </p:tav>
                                      </p:tavLst>
                                    </p:anim>
                                    <p:animEffect transition="in" filter="fade">
                                      <p:cBhvr>
                                        <p:cTn id="72" dur="500"/>
                                        <p:tgtEl>
                                          <p:spTgt spid="7">
                                            <p:graphicEl>
                                              <a:dgm id="{6D2F3339-3A42-4FAD-9C2F-3E97C03796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1</a:t>
            </a:r>
            <a:endParaRPr lang="en-US" dirty="0"/>
          </a:p>
        </p:txBody>
      </p:sp>
      <p:sp>
        <p:nvSpPr>
          <p:cNvPr id="3" name="Subtitle 2"/>
          <p:cNvSpPr>
            <a:spLocks noGrp="1"/>
          </p:cNvSpPr>
          <p:nvPr>
            <p:ph type="subTitle" idx="1"/>
          </p:nvPr>
        </p:nvSpPr>
        <p:spPr/>
        <p:txBody>
          <a:bodyPr/>
          <a:lstStyle/>
          <a:p>
            <a:r>
              <a:rPr lang="en-US" dirty="0" smtClean="0"/>
              <a:t>Notable Cyber Attacks </a:t>
            </a:r>
            <a:endParaRPr lang="en-US" dirty="0"/>
          </a:p>
        </p:txBody>
      </p:sp>
      <p:sp>
        <p:nvSpPr>
          <p:cNvPr id="4" name="Footer Placeholder 3"/>
          <p:cNvSpPr>
            <a:spLocks noGrp="1"/>
          </p:cNvSpPr>
          <p:nvPr>
            <p:ph type="ftr" sz="quarter" idx="3"/>
          </p:nvPr>
        </p:nvSpPr>
        <p:spPr/>
        <p:txBody>
          <a:bodyPr/>
          <a:lstStyle/>
          <a:p>
            <a:r>
              <a:rPr lang="en-US" dirty="0" smtClean="0"/>
              <a:t>Cyber Risk - </a:t>
            </a:r>
            <a:r>
              <a:rPr lang="en-US" dirty="0"/>
              <a:t>– Recent Trends and Insurance Considerations </a:t>
            </a:r>
          </a:p>
        </p:txBody>
      </p:sp>
      <p:sp>
        <p:nvSpPr>
          <p:cNvPr id="5" name="Slide Number Placeholder 4"/>
          <p:cNvSpPr>
            <a:spLocks noGrp="1"/>
          </p:cNvSpPr>
          <p:nvPr>
            <p:ph type="sldNum" sz="quarter" idx="4"/>
          </p:nvPr>
        </p:nvSpPr>
        <p:spPr/>
        <p:txBody>
          <a:bodyPr/>
          <a:lstStyle/>
          <a:p>
            <a:fld id="{9EBD5762-3BDC-484D-9503-7EA6D5A9A8CE}" type="slidenum">
              <a:rPr lang="en-US" smtClean="0"/>
              <a:pPr/>
              <a:t>8</a:t>
            </a:fld>
            <a:endParaRPr lang="en-US" dirty="0"/>
          </a:p>
        </p:txBody>
      </p:sp>
      <p:sp>
        <p:nvSpPr>
          <p:cNvPr id="6" name="Date Placeholder 5"/>
          <p:cNvSpPr>
            <a:spLocks noGrp="1"/>
          </p:cNvSpPr>
          <p:nvPr>
            <p:ph type="dt" sz="half" idx="2"/>
          </p:nvPr>
        </p:nvSpPr>
        <p:spPr/>
        <p:txBody>
          <a:bodyPr/>
          <a:lstStyle/>
          <a:p>
            <a:r>
              <a:rPr lang="en-US" smtClean="0"/>
              <a:t>March 2015</a:t>
            </a:r>
            <a:endParaRPr lang="en-US" dirty="0"/>
          </a:p>
        </p:txBody>
      </p:sp>
    </p:spTree>
    <p:extLst>
      <p:ext uri="{BB962C8B-B14F-4D97-AF65-F5344CB8AC3E}">
        <p14:creationId xmlns:p14="http://schemas.microsoft.com/office/powerpoint/2010/main" val="343981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a:grpSpLocks/>
          </p:cNvGrpSpPr>
          <p:nvPr>
            <p:custDataLst>
              <p:tags r:id="rId1"/>
            </p:custDataLst>
          </p:nvPr>
        </p:nvGrpSpPr>
        <p:grpSpPr>
          <a:xfrm>
            <a:off x="482138" y="605118"/>
            <a:ext cx="8997697" cy="6711697"/>
            <a:chOff x="530352" y="685800"/>
            <a:chExt cx="8997696" cy="6711696"/>
          </a:xfrm>
        </p:grpSpPr>
        <p:sp>
          <p:nvSpPr>
            <p:cNvPr id="5"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19158">
                <a:defRPr/>
              </a:pPr>
              <a:endParaRPr lang="en-US" dirty="0"/>
            </a:p>
          </p:txBody>
        </p:sp>
        <p:sp>
          <p:nvSpPr>
            <p:cNvPr id="6"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19158">
                <a:defRPr/>
              </a:pPr>
              <a:endParaRPr lang="en-US" dirty="0"/>
            </a:p>
          </p:txBody>
        </p:sp>
        <p:sp>
          <p:nvSpPr>
            <p:cNvPr id="7"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19435">
                <a:buSzPct val="90000"/>
                <a:defRPr/>
              </a:pPr>
              <a:endParaRPr lang="en-US" sz="1300" dirty="0">
                <a:solidFill>
                  <a:schemeClr val="folHlink"/>
                </a:solidFill>
                <a:cs typeface="Arial" charset="0"/>
              </a:endParaRPr>
            </a:p>
          </p:txBody>
        </p:sp>
        <p:grpSp>
          <p:nvGrpSpPr>
            <p:cNvPr id="8" name="Group 600" hidden="1"/>
            <p:cNvGrpSpPr/>
            <p:nvPr userDrawn="1"/>
          </p:nvGrpSpPr>
          <p:grpSpPr>
            <a:xfrm>
              <a:off x="530352" y="6016752"/>
              <a:ext cx="8997696" cy="612648"/>
              <a:chOff x="530352" y="6016752"/>
              <a:chExt cx="8997696" cy="612648"/>
            </a:xfrm>
          </p:grpSpPr>
          <p:sp>
            <p:nvSpPr>
              <p:cNvPr id="44"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7"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8"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9"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9" name="Group 500" hidden="1"/>
            <p:cNvGrpSpPr/>
            <p:nvPr userDrawn="1"/>
          </p:nvGrpSpPr>
          <p:grpSpPr>
            <a:xfrm>
              <a:off x="530352" y="5257800"/>
              <a:ext cx="8997696" cy="612648"/>
              <a:chOff x="530352" y="5257800"/>
              <a:chExt cx="8997696" cy="612648"/>
            </a:xfrm>
          </p:grpSpPr>
          <p:sp>
            <p:nvSpPr>
              <p:cNvPr id="38"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1"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2"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43"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0" name="Group 400" hidden="1"/>
            <p:cNvGrpSpPr/>
            <p:nvPr userDrawn="1"/>
          </p:nvGrpSpPr>
          <p:grpSpPr>
            <a:xfrm>
              <a:off x="530352" y="4498848"/>
              <a:ext cx="8997696" cy="612648"/>
              <a:chOff x="530352" y="4498848"/>
              <a:chExt cx="8997696" cy="612648"/>
            </a:xfrm>
          </p:grpSpPr>
          <p:sp>
            <p:nvSpPr>
              <p:cNvPr id="32"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5"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6"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7"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1" name="Group 300" hidden="1"/>
            <p:cNvGrpSpPr/>
            <p:nvPr userDrawn="1"/>
          </p:nvGrpSpPr>
          <p:grpSpPr>
            <a:xfrm>
              <a:off x="530352" y="3730752"/>
              <a:ext cx="8997696" cy="612648"/>
              <a:chOff x="530352" y="3730752"/>
              <a:chExt cx="8997696" cy="612648"/>
            </a:xfrm>
          </p:grpSpPr>
          <p:sp>
            <p:nvSpPr>
              <p:cNvPr id="26"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9"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0"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31"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2" name="Group 200" hidden="1"/>
            <p:cNvGrpSpPr/>
            <p:nvPr userDrawn="1"/>
          </p:nvGrpSpPr>
          <p:grpSpPr>
            <a:xfrm>
              <a:off x="530352" y="2971800"/>
              <a:ext cx="8997696" cy="612648"/>
              <a:chOff x="530352" y="2971800"/>
              <a:chExt cx="8997696" cy="612648"/>
            </a:xfrm>
          </p:grpSpPr>
          <p:sp>
            <p:nvSpPr>
              <p:cNvPr id="20"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3"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4"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25"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nvGrpSpPr>
            <p:cNvPr id="13" name="Group 100" hidden="1"/>
            <p:cNvGrpSpPr/>
            <p:nvPr userDrawn="1"/>
          </p:nvGrpSpPr>
          <p:grpSpPr>
            <a:xfrm>
              <a:off x="530352" y="2212848"/>
              <a:ext cx="8997696" cy="612648"/>
              <a:chOff x="530352" y="2212848"/>
              <a:chExt cx="8997696" cy="612648"/>
            </a:xfrm>
          </p:grpSpPr>
          <p:sp>
            <p:nvSpPr>
              <p:cNvPr id="14"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8"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sp>
            <p:nvSpPr>
              <p:cNvPr id="19"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19158">
                  <a:defRPr/>
                </a:pPr>
                <a:endParaRPr lang="en-US" dirty="0"/>
              </a:p>
            </p:txBody>
          </p:sp>
        </p:grpSp>
      </p:grpSp>
      <p:sp>
        <p:nvSpPr>
          <p:cNvPr id="2" name="Title 1"/>
          <p:cNvSpPr>
            <a:spLocks noGrp="1"/>
          </p:cNvSpPr>
          <p:nvPr>
            <p:ph type="title"/>
          </p:nvPr>
        </p:nvSpPr>
        <p:spPr>
          <a:xfrm>
            <a:off x="457781" y="762000"/>
            <a:ext cx="8077200" cy="914400"/>
          </a:xfrm>
        </p:spPr>
        <p:txBody>
          <a:bodyPr/>
          <a:lstStyle/>
          <a:p>
            <a:r>
              <a:rPr lang="en-US" sz="5400" b="0" i="0" dirty="0" err="1">
                <a:effectLst>
                  <a:outerShdw blurRad="38100" dist="38100" dir="2700000" algn="tl">
                    <a:srgbClr val="000000">
                      <a:alpha val="43137"/>
                    </a:srgbClr>
                  </a:outerShdw>
                </a:effectLst>
                <a:latin typeface="C39HrP24DmTt" pitchFamily="2" charset="0"/>
              </a:rPr>
              <a:t>mafiaboy</a:t>
            </a:r>
            <a:endParaRPr lang="en-US" sz="5400" b="0" i="0" dirty="0">
              <a:effectLst>
                <a:outerShdw blurRad="38100" dist="38100" dir="2700000" algn="tl">
                  <a:srgbClr val="000000">
                    <a:alpha val="43137"/>
                  </a:srgbClr>
                </a:outerShdw>
              </a:effectLst>
              <a:latin typeface="C39HrP24DmTt" pitchFamily="2" charset="0"/>
            </a:endParaRPr>
          </a:p>
        </p:txBody>
      </p:sp>
      <p:sp>
        <p:nvSpPr>
          <p:cNvPr id="51" name="Section Footer"/>
          <p:cNvSpPr txBox="1"/>
          <p:nvPr>
            <p:custDataLst>
              <p:tags r:id="rId2"/>
            </p:custDataLst>
          </p:nvPr>
        </p:nvSpPr>
        <p:spPr>
          <a:xfrm>
            <a:off x="483616" y="6259473"/>
            <a:ext cx="3367910" cy="153888"/>
          </a:xfrm>
          <a:prstGeom prst="rect">
            <a:avLst/>
          </a:prstGeom>
          <a:noFill/>
        </p:spPr>
        <p:txBody>
          <a:bodyPr wrap="none" lIns="0" tIns="0" rIns="0" bIns="0" rtlCol="0">
            <a:spAutoFit/>
          </a:bodyPr>
          <a:lstStyle/>
          <a:p>
            <a:pPr indent="-274288">
              <a:spcAft>
                <a:spcPts val="900"/>
              </a:spcAft>
            </a:pPr>
            <a:r>
              <a:rPr lang="en-US" sz="1000" dirty="0"/>
              <a:t>Cyber Risk – Recent Trends and Insurance Considerations </a:t>
            </a:r>
            <a:endParaRPr lang="en-US" sz="1000" noProof="1"/>
          </a:p>
        </p:txBody>
      </p:sp>
      <p:pic>
        <p:nvPicPr>
          <p:cNvPr id="53" name="Content Placeholder 5"/>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a:off x="483616" y="1676400"/>
            <a:ext cx="8301792" cy="4427623"/>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4"/>
          </p:nvPr>
        </p:nvSpPr>
        <p:spPr/>
        <p:txBody>
          <a:bodyPr/>
          <a:lstStyle/>
          <a:p>
            <a:fld id="{9EBD5762-3BDC-484D-9503-7EA6D5A9A8CE}" type="slidenum">
              <a:rPr lang="en-US" smtClean="0"/>
              <a:pPr/>
              <a:t>9</a:t>
            </a:fld>
            <a:endParaRPr lang="en-US" dirty="0"/>
          </a:p>
        </p:txBody>
      </p:sp>
      <p:sp>
        <p:nvSpPr>
          <p:cNvPr id="50" name="Date Placeholder 49"/>
          <p:cNvSpPr>
            <a:spLocks noGrp="1"/>
          </p:cNvSpPr>
          <p:nvPr>
            <p:ph type="dt" sz="half" idx="2"/>
          </p:nvPr>
        </p:nvSpPr>
        <p:spPr/>
        <p:txBody>
          <a:bodyPr/>
          <a:lstStyle/>
          <a:p>
            <a:r>
              <a:rPr lang="en-US" smtClean="0"/>
              <a:t>March 2015</a:t>
            </a:r>
            <a:endParaRPr lang="en-US" dirty="0"/>
          </a:p>
        </p:txBody>
      </p:sp>
      <p:sp>
        <p:nvSpPr>
          <p:cNvPr id="55" name="Section Header"/>
          <p:cNvSpPr txBox="1"/>
          <p:nvPr>
            <p:custDataLst>
              <p:tags r:id="rId3"/>
            </p:custDataLst>
          </p:nvPr>
        </p:nvSpPr>
        <p:spPr>
          <a:xfrm>
            <a:off x="6781800" y="404056"/>
            <a:ext cx="182880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pPr indent="-274288">
              <a:spcAft>
                <a:spcPts val="900"/>
              </a:spcAft>
            </a:pPr>
            <a:r>
              <a:rPr lang="en-US" sz="1200" noProof="1">
                <a:solidFill>
                  <a:schemeClr val="bg1"/>
                </a:solidFill>
                <a:ea typeface="Cambria Math" pitchFamily="18" charset="0"/>
              </a:rPr>
              <a:t>Notable Cyber Attacks</a:t>
            </a:r>
          </a:p>
        </p:txBody>
      </p:sp>
    </p:spTree>
    <p:extLst>
      <p:ext uri="{BB962C8B-B14F-4D97-AF65-F5344CB8AC3E}">
        <p14:creationId xmlns:p14="http://schemas.microsoft.com/office/powerpoint/2010/main" val="4178482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3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3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40.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41.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4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44.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4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4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4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4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5.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5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5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5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54.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6.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57.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58.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59.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0.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6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6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6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6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2.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7.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7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8.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8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8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8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4.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8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86.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88.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LEVEL" val="0"/>
  <p:tag name="SHOW EXECUTIVE SUMMARY" val="No"/>
  <p:tag name="UNLOCK SHAPES" val="No"/>
  <p:tag name="SMART DIVIDER TITLE" val="Cyber Insurance"/>
  <p:tag name="SMARTDIVIDERTEXT" val="Section"/>
  <p:tag name="SMARTDIVIDERNUMBER" val="8"/>
</p:tagLst>
</file>

<file path=ppt/tags/tag8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9.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90.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92.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LEVEL" val="0"/>
  <p:tag name="SHOW EXECUTIVE SUMMARY" val="No"/>
  <p:tag name="UNLOCK SHAPES" val="No"/>
  <p:tag name="SMART DIVIDER TITLE" val="Cyber Insurance"/>
  <p:tag name="SMARTDIVIDERTEXT" val="Section"/>
  <p:tag name="SMARTDIVIDERNUMBER" val="8"/>
</p:tagLst>
</file>

<file path=ppt/tags/tag93.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9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9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heme/theme1.xml><?xml version="1.0" encoding="utf-8"?>
<a:theme xmlns:a="http://schemas.openxmlformats.org/drawingml/2006/main" name="PwC Presentation">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970</Words>
  <Application>Microsoft Office PowerPoint</Application>
  <PresentationFormat>On-screen Show (4:3)</PresentationFormat>
  <Paragraphs>272</Paragraphs>
  <Slides>37</Slides>
  <Notes>37</Notes>
  <HiddenSlides>0</HiddenSlides>
  <MMClips>2</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PwC Presentation</vt:lpstr>
      <vt:lpstr>Cyber Risk</vt:lpstr>
      <vt:lpstr>PowerPoint Presentation</vt:lpstr>
      <vt:lpstr>PowerPoint Presentation</vt:lpstr>
      <vt:lpstr>PowerPoint Presentation</vt:lpstr>
      <vt:lpstr>PowerPoint Presentation</vt:lpstr>
      <vt:lpstr>PowerPoint Presentation</vt:lpstr>
      <vt:lpstr>Agenda</vt:lpstr>
      <vt:lpstr>Section 1</vt:lpstr>
      <vt:lpstr>mafiaboy</vt:lpstr>
      <vt:lpstr>Sony Playstation Data Breach</vt:lpstr>
      <vt:lpstr>New York Times Website Attack</vt:lpstr>
      <vt:lpstr>Target Cyber Attack</vt:lpstr>
      <vt:lpstr>Sony pictures Attack</vt:lpstr>
      <vt:lpstr>Anthem data breach</vt:lpstr>
      <vt:lpstr>Cisco 2014 Annual Security Report</vt:lpstr>
      <vt:lpstr>Section 2</vt:lpstr>
      <vt:lpstr>PowerPoint Presentation</vt:lpstr>
      <vt:lpstr>NIST Cybersecurity Framework</vt:lpstr>
      <vt:lpstr>Federal and state regulations</vt:lpstr>
      <vt:lpstr>Federal and state regulations</vt:lpstr>
      <vt:lpstr>Section 3</vt:lpstr>
      <vt:lpstr>Cyber Insurance</vt:lpstr>
      <vt:lpstr>Cyber Insurance</vt:lpstr>
      <vt:lpstr>Cyber Insurance</vt:lpstr>
      <vt:lpstr>Cyber Insurance</vt:lpstr>
      <vt:lpstr>Cyber Insurance</vt:lpstr>
      <vt:lpstr>Cyber Insurance</vt:lpstr>
      <vt:lpstr>Cyber Insurance</vt:lpstr>
      <vt:lpstr>Cyber Insurance</vt:lpstr>
      <vt:lpstr>Cyber Insurance</vt:lpstr>
      <vt:lpstr>Section 4</vt:lpstr>
      <vt:lpstr>Cyber Insurance</vt:lpstr>
      <vt:lpstr>Cyber Insurance</vt:lpstr>
      <vt:lpstr>Section 5</vt:lpstr>
      <vt:lpstr>PowerPoint Presentation</vt:lpstr>
      <vt:lpstr>PowerPoint Presentation</vt:lpstr>
      <vt:lpstr>Thank You</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Risk</dc:title>
  <dc:creator>Dara A Green</dc:creator>
  <cp:lastModifiedBy>Sophie Uy</cp:lastModifiedBy>
  <cp:revision>14</cp:revision>
  <dcterms:created xsi:type="dcterms:W3CDTF">2013-01-03T09:32:57Z</dcterms:created>
  <dcterms:modified xsi:type="dcterms:W3CDTF">2015-03-31T15:19:09Z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