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7.xml" ContentType="application/vnd.openxmlformats-officedocument.presentationml.notesSlide+xml"/>
  <Override PartName="/ppt/charts/chart6.xml" ContentType="application/vnd.openxmlformats-officedocument.drawingml.chart+xml"/>
  <Override PartName="/ppt/theme/themeOverride3.xml" ContentType="application/vnd.openxmlformats-officedocument.themeOverride+xml"/>
  <Override PartName="/ppt/charts/chart7.xml" ContentType="application/vnd.openxmlformats-officedocument.drawingml.chart+xml"/>
  <Override PartName="/ppt/theme/themeOverride4.xml" ContentType="application/vnd.openxmlformats-officedocument.themeOverride+xml"/>
  <Override PartName="/ppt/notesSlides/notesSlide8.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theme/themeOverride5.xml" ContentType="application/vnd.openxmlformats-officedocument.themeOverride+xml"/>
  <Override PartName="/ppt/notesSlides/notesSlide9.xml" ContentType="application/vnd.openxmlformats-officedocument.presentationml.notesSlide+xml"/>
  <Override PartName="/ppt/charts/chart10.xml" ContentType="application/vnd.openxmlformats-officedocument.drawingml.chart+xml"/>
  <Override PartName="/ppt/theme/themeOverride6.xml" ContentType="application/vnd.openxmlformats-officedocument.themeOverride+xml"/>
  <Override PartName="/ppt/drawings/drawing1.xml" ContentType="application/vnd.openxmlformats-officedocument.drawingml.chartshapes+xml"/>
  <Override PartName="/ppt/charts/chart11.xml" ContentType="application/vnd.openxmlformats-officedocument.drawingml.chart+xml"/>
  <Override PartName="/ppt/theme/themeOverride7.xml" ContentType="application/vnd.openxmlformats-officedocument.themeOverride+xml"/>
  <Override PartName="/ppt/drawings/drawing2.xml" ContentType="application/vnd.openxmlformats-officedocument.drawingml.chartshapes+xml"/>
  <Override PartName="/ppt/charts/chart12.xml" ContentType="application/vnd.openxmlformats-officedocument.drawingml.chart+xml"/>
  <Override PartName="/ppt/theme/themeOverride8.xml" ContentType="application/vnd.openxmlformats-officedocument.themeOverride+xml"/>
  <Override PartName="/ppt/drawings/drawing3.xml" ContentType="application/vnd.openxmlformats-officedocument.drawingml.chartshapes+xml"/>
  <Override PartName="/ppt/charts/chart13.xml" ContentType="application/vnd.openxmlformats-officedocument.drawingml.chart+xml"/>
  <Override PartName="/ppt/theme/themeOverride9.xml" ContentType="application/vnd.openxmlformats-officedocument.themeOverride+xml"/>
  <Override PartName="/ppt/drawings/drawing4.xml" ContentType="application/vnd.openxmlformats-officedocument.drawingml.chartshapes+xml"/>
  <Override PartName="/ppt/notesSlides/notesSlide10.xml" ContentType="application/vnd.openxmlformats-officedocument.presentationml.notesSlide+xml"/>
  <Override PartName="/ppt/charts/chart14.xml" ContentType="application/vnd.openxmlformats-officedocument.drawingml.chart+xml"/>
  <Override PartName="/ppt/theme/themeOverride10.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5.xml" ContentType="application/vnd.openxmlformats-officedocument.drawingml.chart+xml"/>
  <Override PartName="/ppt/theme/themeOverride1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48" r:id="rId1"/>
    <p:sldMasterId id="2147483678" r:id="rId2"/>
    <p:sldMasterId id="2147483684" r:id="rId3"/>
    <p:sldMasterId id="2147483690" r:id="rId4"/>
    <p:sldMasterId id="2147483696" r:id="rId5"/>
  </p:sldMasterIdLst>
  <p:notesMasterIdLst>
    <p:notesMasterId r:id="rId28"/>
  </p:notesMasterIdLst>
  <p:handoutMasterIdLst>
    <p:handoutMasterId r:id="rId29"/>
  </p:handoutMasterIdLst>
  <p:sldIdLst>
    <p:sldId id="256" r:id="rId6"/>
    <p:sldId id="291" r:id="rId7"/>
    <p:sldId id="315" r:id="rId8"/>
    <p:sldId id="301" r:id="rId9"/>
    <p:sldId id="307" r:id="rId10"/>
    <p:sldId id="302" r:id="rId11"/>
    <p:sldId id="270" r:id="rId12"/>
    <p:sldId id="314" r:id="rId13"/>
    <p:sldId id="281" r:id="rId14"/>
    <p:sldId id="278" r:id="rId15"/>
    <p:sldId id="279" r:id="rId16"/>
    <p:sldId id="308" r:id="rId17"/>
    <p:sldId id="269" r:id="rId18"/>
    <p:sldId id="280" r:id="rId19"/>
    <p:sldId id="264" r:id="rId20"/>
    <p:sldId id="306" r:id="rId21"/>
    <p:sldId id="303" r:id="rId22"/>
    <p:sldId id="283" r:id="rId23"/>
    <p:sldId id="292" r:id="rId24"/>
    <p:sldId id="313" r:id="rId25"/>
    <p:sldId id="293" r:id="rId26"/>
    <p:sldId id="316" r:id="rId27"/>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08"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08"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08"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08"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08" charset="-128"/>
        <a:cs typeface="+mn-cs"/>
      </a:defRPr>
    </a:lvl5pPr>
    <a:lvl6pPr marL="2286000" algn="l" defTabSz="914400" rtl="0" eaLnBrk="1" latinLnBrk="0" hangingPunct="1">
      <a:defRPr sz="2400" kern="1200">
        <a:solidFill>
          <a:schemeClr val="tx1"/>
        </a:solidFill>
        <a:latin typeface="Arial" charset="0"/>
        <a:ea typeface="ＭＳ Ｐゴシック" pitchFamily="108" charset="-128"/>
        <a:cs typeface="+mn-cs"/>
      </a:defRPr>
    </a:lvl6pPr>
    <a:lvl7pPr marL="2743200" algn="l" defTabSz="914400" rtl="0" eaLnBrk="1" latinLnBrk="0" hangingPunct="1">
      <a:defRPr sz="2400" kern="1200">
        <a:solidFill>
          <a:schemeClr val="tx1"/>
        </a:solidFill>
        <a:latin typeface="Arial" charset="0"/>
        <a:ea typeface="ＭＳ Ｐゴシック" pitchFamily="108" charset="-128"/>
        <a:cs typeface="+mn-cs"/>
      </a:defRPr>
    </a:lvl7pPr>
    <a:lvl8pPr marL="3200400" algn="l" defTabSz="914400" rtl="0" eaLnBrk="1" latinLnBrk="0" hangingPunct="1">
      <a:defRPr sz="2400" kern="1200">
        <a:solidFill>
          <a:schemeClr val="tx1"/>
        </a:solidFill>
        <a:latin typeface="Arial" charset="0"/>
        <a:ea typeface="ＭＳ Ｐゴシック" pitchFamily="108" charset="-128"/>
        <a:cs typeface="+mn-cs"/>
      </a:defRPr>
    </a:lvl8pPr>
    <a:lvl9pPr marL="3657600" algn="l" defTabSz="914400" rtl="0" eaLnBrk="1" latinLnBrk="0" hangingPunct="1">
      <a:defRPr sz="2400" kern="1200">
        <a:solidFill>
          <a:schemeClr val="tx1"/>
        </a:solidFill>
        <a:latin typeface="Arial" charset="0"/>
        <a:ea typeface="ＭＳ Ｐゴシック" pitchFamily="108" charset="-128"/>
        <a:cs typeface="+mn-cs"/>
      </a:defRPr>
    </a:lvl9pPr>
  </p:defaultTextStyle>
  <p:extLst>
    <p:ext uri="{EFAFB233-063F-42B5-8137-9DF3F51BA10A}">
      <p15:sldGuideLst xmlns:p15="http://schemas.microsoft.com/office/powerpoint/2012/main" xmlns="">
        <p15:guide id="1" orient="horz" pos="1060">
          <p15:clr>
            <a:srgbClr val="A4A3A4"/>
          </p15:clr>
        </p15:guide>
        <p15:guide id="2" orient="horz" pos="4176">
          <p15:clr>
            <a:srgbClr val="A4A3A4"/>
          </p15:clr>
        </p15:guide>
        <p15:guide id="3" orient="horz" pos="2915">
          <p15:clr>
            <a:srgbClr val="A4A3A4"/>
          </p15:clr>
        </p15:guide>
        <p15:guide id="4" pos="5472">
          <p15:clr>
            <a:srgbClr val="A4A3A4"/>
          </p15:clr>
        </p15:guide>
        <p15:guide id="5" pos="220">
          <p15:clr>
            <a:srgbClr val="A4A3A4"/>
          </p15:clr>
        </p15:guide>
        <p15:guide id="6" pos="3228">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very Mainardi" initials="AM" lastIdx="1" clrIdx="0"/>
  <p:cmAuthor id="1" name="Administrat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EB6E4"/>
    <a:srgbClr val="00A0CC"/>
    <a:srgbClr val="0083A9"/>
    <a:srgbClr val="0094BC"/>
    <a:srgbClr val="00A5D2"/>
    <a:srgbClr val="65DEFF"/>
    <a:srgbClr val="00A3D0"/>
    <a:srgbClr val="00B5E6"/>
    <a:srgbClr val="C9CAC8"/>
    <a:srgbClr val="E11B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49" autoAdjust="0"/>
    <p:restoredTop sz="86410" autoAdjust="0"/>
  </p:normalViewPr>
  <p:slideViewPr>
    <p:cSldViewPr snapToGrid="0" showGuides="1">
      <p:cViewPr varScale="1">
        <p:scale>
          <a:sx n="80" d="100"/>
          <a:sy n="80" d="100"/>
        </p:scale>
        <p:origin x="-1212" y="-12"/>
      </p:cViewPr>
      <p:guideLst>
        <p:guide orient="horz" pos="1060"/>
        <p:guide orient="horz" pos="4176"/>
        <p:guide orient="horz" pos="2915"/>
        <p:guide pos="5472"/>
        <p:guide pos="220"/>
        <p:guide pos="32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p:scale>
          <a:sx n="120" d="100"/>
          <a:sy n="120" d="100"/>
        </p:scale>
        <p:origin x="-1146" y="19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NULL" TargetMode="External"/><Relationship Id="rId1" Type="http://schemas.openxmlformats.org/officeDocument/2006/relationships/themeOverride" Target="../theme/themeOverride6.xm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NULL" TargetMode="External"/><Relationship Id="rId1" Type="http://schemas.openxmlformats.org/officeDocument/2006/relationships/themeOverride" Target="../theme/themeOverride7.xm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NULL" TargetMode="External"/><Relationship Id="rId1" Type="http://schemas.openxmlformats.org/officeDocument/2006/relationships/themeOverride" Target="../theme/themeOverride8.xml"/></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NULL" TargetMode="External"/><Relationship Id="rId1" Type="http://schemas.openxmlformats.org/officeDocument/2006/relationships/themeOverride" Target="../theme/themeOverride9.xml"/></Relationships>
</file>

<file path=ppt/charts/_rels/chart14.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0.xml"/></Relationships>
</file>

<file path=ppt/charts/_rels/chart15.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6.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4.xml"/></Relationships>
</file>

<file path=ppt/charts/_rels/chart8.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9.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1852854330708664E-2"/>
          <c:y val="3.1167266385783533E-2"/>
          <c:w val="0.95814714566929149"/>
          <c:h val="0.87891586468358152"/>
        </c:manualLayout>
      </c:layout>
      <c:barChart>
        <c:barDir val="col"/>
        <c:grouping val="stacked"/>
        <c:varyColors val="0"/>
        <c:ser>
          <c:idx val="0"/>
          <c:order val="0"/>
          <c:tx>
            <c:strRef>
              <c:f>Sheet1!$B$1</c:f>
              <c:strCache>
                <c:ptCount val="1"/>
                <c:pt idx="0">
                  <c:v>Cat Bonds</c:v>
                </c:pt>
              </c:strCache>
            </c:strRef>
          </c:tx>
          <c:spPr>
            <a:solidFill>
              <a:srgbClr val="0083A9"/>
            </a:solidFill>
            <a:ln>
              <a:prstDash val="solid"/>
            </a:ln>
          </c:spPr>
          <c:invertIfNegative val="0"/>
          <c:dPt>
            <c:idx val="10"/>
            <c:invertIfNegative val="0"/>
            <c:bubble3D val="0"/>
            <c:spPr>
              <a:solidFill>
                <a:srgbClr val="0083A9"/>
              </a:solidFill>
              <a:ln>
                <a:noFill/>
                <a:prstDash val="solid"/>
              </a:ln>
            </c:spPr>
          </c:dPt>
          <c:cat>
            <c:numRef>
              <c:f>Sheet1!$A$2:$A$14</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Sheet1!$B$2:$B$14</c:f>
              <c:numCache>
                <c:formatCode>#,##0.0</c:formatCode>
                <c:ptCount val="13"/>
                <c:pt idx="0">
                  <c:v>2.8953559999999996</c:v>
                </c:pt>
                <c:pt idx="1">
                  <c:v>4.4358459999999997</c:v>
                </c:pt>
                <c:pt idx="2">
                  <c:v>4.3917900000000012</c:v>
                </c:pt>
                <c:pt idx="3">
                  <c:v>5.5484900000000019</c:v>
                </c:pt>
                <c:pt idx="4">
                  <c:v>9.5527000000000015</c:v>
                </c:pt>
                <c:pt idx="5">
                  <c:v>16.049787999999999</c:v>
                </c:pt>
                <c:pt idx="6">
                  <c:v>14.380187329999998</c:v>
                </c:pt>
                <c:pt idx="7">
                  <c:v>14.569862329999998</c:v>
                </c:pt>
                <c:pt idx="8">
                  <c:v>13.74657493</c:v>
                </c:pt>
                <c:pt idx="9">
                  <c:v>13.947059000000001</c:v>
                </c:pt>
                <c:pt idx="10">
                  <c:v>16.539952900000003</c:v>
                </c:pt>
                <c:pt idx="11">
                  <c:v>20.3</c:v>
                </c:pt>
                <c:pt idx="12" formatCode="General">
                  <c:v>24.3</c:v>
                </c:pt>
              </c:numCache>
            </c:numRef>
          </c:val>
        </c:ser>
        <c:ser>
          <c:idx val="1"/>
          <c:order val="1"/>
          <c:tx>
            <c:strRef>
              <c:f>Sheet1!$C$1</c:f>
              <c:strCache>
                <c:ptCount val="1"/>
                <c:pt idx="0">
                  <c:v>Sidecars</c:v>
                </c:pt>
              </c:strCache>
            </c:strRef>
          </c:tx>
          <c:spPr>
            <a:solidFill>
              <a:schemeClr val="accent4"/>
            </a:solidFill>
            <a:ln>
              <a:noFill/>
            </a:ln>
          </c:spPr>
          <c:invertIfNegative val="0"/>
          <c:dPt>
            <c:idx val="10"/>
            <c:invertIfNegative val="0"/>
            <c:bubble3D val="0"/>
          </c:dPt>
          <c:cat>
            <c:numRef>
              <c:f>Sheet1!$A$2:$A$14</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Sheet1!$C$2:$C$14</c:f>
              <c:numCache>
                <c:formatCode>#,##0.0</c:formatCode>
                <c:ptCount val="13"/>
                <c:pt idx="0">
                  <c:v>1.5</c:v>
                </c:pt>
                <c:pt idx="1">
                  <c:v>1.8</c:v>
                </c:pt>
                <c:pt idx="2">
                  <c:v>2</c:v>
                </c:pt>
                <c:pt idx="3">
                  <c:v>1.5</c:v>
                </c:pt>
                <c:pt idx="4">
                  <c:v>6</c:v>
                </c:pt>
                <c:pt idx="5">
                  <c:v>3</c:v>
                </c:pt>
                <c:pt idx="6">
                  <c:v>2</c:v>
                </c:pt>
                <c:pt idx="7">
                  <c:v>3</c:v>
                </c:pt>
                <c:pt idx="8">
                  <c:v>2.5</c:v>
                </c:pt>
                <c:pt idx="9">
                  <c:v>2.2000000000000002</c:v>
                </c:pt>
                <c:pt idx="10">
                  <c:v>3</c:v>
                </c:pt>
                <c:pt idx="11">
                  <c:v>4.1500000000000004</c:v>
                </c:pt>
                <c:pt idx="12" formatCode="General">
                  <c:v>6.6</c:v>
                </c:pt>
              </c:numCache>
            </c:numRef>
          </c:val>
        </c:ser>
        <c:ser>
          <c:idx val="2"/>
          <c:order val="2"/>
          <c:tx>
            <c:strRef>
              <c:f>Sheet1!$D$1</c:f>
              <c:strCache>
                <c:ptCount val="1"/>
                <c:pt idx="0">
                  <c:v>Collateralized ILW</c:v>
                </c:pt>
              </c:strCache>
            </c:strRef>
          </c:tx>
          <c:spPr>
            <a:solidFill>
              <a:schemeClr val="bg2"/>
            </a:solidFill>
            <a:ln>
              <a:noFill/>
            </a:ln>
          </c:spPr>
          <c:invertIfNegative val="0"/>
          <c:dPt>
            <c:idx val="10"/>
            <c:invertIfNegative val="0"/>
            <c:bubble3D val="0"/>
          </c:dPt>
          <c:cat>
            <c:numRef>
              <c:f>Sheet1!$A$2:$A$14</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Sheet1!$D$2:$D$14</c:f>
              <c:numCache>
                <c:formatCode>#,##0.0</c:formatCode>
                <c:ptCount val="13"/>
                <c:pt idx="0">
                  <c:v>0.6</c:v>
                </c:pt>
                <c:pt idx="1">
                  <c:v>0.8</c:v>
                </c:pt>
                <c:pt idx="2">
                  <c:v>1.5</c:v>
                </c:pt>
                <c:pt idx="3">
                  <c:v>2.5</c:v>
                </c:pt>
                <c:pt idx="4">
                  <c:v>1</c:v>
                </c:pt>
                <c:pt idx="5">
                  <c:v>2</c:v>
                </c:pt>
                <c:pt idx="6">
                  <c:v>1</c:v>
                </c:pt>
                <c:pt idx="7">
                  <c:v>2</c:v>
                </c:pt>
                <c:pt idx="8">
                  <c:v>1</c:v>
                </c:pt>
                <c:pt idx="9">
                  <c:v>1</c:v>
                </c:pt>
                <c:pt idx="10">
                  <c:v>2</c:v>
                </c:pt>
                <c:pt idx="11">
                  <c:v>1.8</c:v>
                </c:pt>
                <c:pt idx="12" formatCode="General">
                  <c:v>3.5</c:v>
                </c:pt>
              </c:numCache>
            </c:numRef>
          </c:val>
        </c:ser>
        <c:ser>
          <c:idx val="3"/>
          <c:order val="3"/>
          <c:tx>
            <c:strRef>
              <c:f>Sheet1!$E$1</c:f>
              <c:strCache>
                <c:ptCount val="1"/>
                <c:pt idx="0">
                  <c:v>Collateralized Reinsurance</c:v>
                </c:pt>
              </c:strCache>
            </c:strRef>
          </c:tx>
          <c:spPr>
            <a:solidFill>
              <a:schemeClr val="tx2"/>
            </a:solidFill>
            <a:ln>
              <a:noFill/>
            </a:ln>
          </c:spPr>
          <c:invertIfNegative val="0"/>
          <c:dPt>
            <c:idx val="10"/>
            <c:invertIfNegative val="0"/>
            <c:bubble3D val="0"/>
            <c:spPr>
              <a:solidFill>
                <a:schemeClr val="tx2"/>
              </a:solidFill>
              <a:ln>
                <a:noFill/>
                <a:prstDash val="dash"/>
              </a:ln>
            </c:spPr>
          </c:dPt>
          <c:cat>
            <c:numRef>
              <c:f>Sheet1!$A$2:$A$14</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Sheet1!$E$2:$E$14</c:f>
              <c:numCache>
                <c:formatCode>#,##0.0</c:formatCode>
                <c:ptCount val="13"/>
                <c:pt idx="0">
                  <c:v>0.4</c:v>
                </c:pt>
                <c:pt idx="1">
                  <c:v>0.39999999999999991</c:v>
                </c:pt>
                <c:pt idx="2">
                  <c:v>0.5</c:v>
                </c:pt>
                <c:pt idx="3">
                  <c:v>1</c:v>
                </c:pt>
                <c:pt idx="4">
                  <c:v>0.5</c:v>
                </c:pt>
                <c:pt idx="5">
                  <c:v>0.79999999999999982</c:v>
                </c:pt>
                <c:pt idx="6">
                  <c:v>1.4914400000000001</c:v>
                </c:pt>
                <c:pt idx="7">
                  <c:v>2.7292380000000001</c:v>
                </c:pt>
                <c:pt idx="8">
                  <c:v>6.3391609999999998</c:v>
                </c:pt>
                <c:pt idx="9">
                  <c:v>10.387403000000001</c:v>
                </c:pt>
                <c:pt idx="10">
                  <c:v>22.5</c:v>
                </c:pt>
                <c:pt idx="11">
                  <c:v>23.443256000000002</c:v>
                </c:pt>
                <c:pt idx="12" formatCode="General">
                  <c:v>29.4</c:v>
                </c:pt>
              </c:numCache>
            </c:numRef>
          </c:val>
        </c:ser>
        <c:dLbls>
          <c:showLegendKey val="0"/>
          <c:showVal val="0"/>
          <c:showCatName val="0"/>
          <c:showSerName val="0"/>
          <c:showPercent val="0"/>
          <c:showBubbleSize val="0"/>
        </c:dLbls>
        <c:gapWidth val="69"/>
        <c:overlap val="100"/>
        <c:axId val="50568192"/>
        <c:axId val="49129152"/>
      </c:barChart>
      <c:catAx>
        <c:axId val="50568192"/>
        <c:scaling>
          <c:orientation val="minMax"/>
        </c:scaling>
        <c:delete val="0"/>
        <c:axPos val="b"/>
        <c:numFmt formatCode="General" sourceLinked="1"/>
        <c:majorTickMark val="none"/>
        <c:minorTickMark val="none"/>
        <c:tickLblPos val="nextTo"/>
        <c:spPr>
          <a:ln>
            <a:solidFill>
              <a:schemeClr val="bg2"/>
            </a:solidFill>
          </a:ln>
        </c:spPr>
        <c:txPr>
          <a:bodyPr/>
          <a:lstStyle/>
          <a:p>
            <a:pPr>
              <a:defRPr sz="1200"/>
            </a:pPr>
            <a:endParaRPr lang="en-US"/>
          </a:p>
        </c:txPr>
        <c:crossAx val="49129152"/>
        <c:crosses val="autoZero"/>
        <c:auto val="1"/>
        <c:lblAlgn val="ctr"/>
        <c:lblOffset val="100"/>
        <c:noMultiLvlLbl val="0"/>
      </c:catAx>
      <c:valAx>
        <c:axId val="49129152"/>
        <c:scaling>
          <c:orientation val="minMax"/>
        </c:scaling>
        <c:delete val="0"/>
        <c:axPos val="l"/>
        <c:numFmt formatCode="#,##0" sourceLinked="0"/>
        <c:majorTickMark val="none"/>
        <c:minorTickMark val="none"/>
        <c:tickLblPos val="nextTo"/>
        <c:spPr>
          <a:ln>
            <a:solidFill>
              <a:schemeClr val="bg2"/>
            </a:solidFill>
          </a:ln>
        </c:spPr>
        <c:txPr>
          <a:bodyPr/>
          <a:lstStyle/>
          <a:p>
            <a:pPr>
              <a:defRPr sz="1200"/>
            </a:pPr>
            <a:endParaRPr lang="en-US"/>
          </a:p>
        </c:txPr>
        <c:crossAx val="50568192"/>
        <c:crosses val="autoZero"/>
        <c:crossBetween val="between"/>
      </c:valAx>
      <c:spPr>
        <a:noFill/>
        <a:ln w="25400">
          <a:noFill/>
        </a:ln>
      </c:spPr>
    </c:plotArea>
    <c:legend>
      <c:legendPos val="l"/>
      <c:layout>
        <c:manualLayout>
          <c:xMode val="edge"/>
          <c:yMode val="edge"/>
          <c:x val="4.4270777628206311E-2"/>
          <c:y val="7.3063572720685963E-2"/>
          <c:w val="0.82583981299212605"/>
          <c:h val="6.9298447069116351E-2"/>
        </c:manualLayout>
      </c:layout>
      <c:overlay val="0"/>
      <c:txPr>
        <a:bodyPr/>
        <a:lstStyle/>
        <a:p>
          <a:pPr>
            <a:defRPr sz="1200"/>
          </a:pPr>
          <a:endParaRPr lang="en-US"/>
        </a:p>
      </c:txPr>
    </c:legend>
    <c:plotVisOnly val="1"/>
    <c:dispBlanksAs val="gap"/>
    <c:showDLblsOverMax val="0"/>
  </c:chart>
  <c:spPr>
    <a:ln>
      <a:noFill/>
    </a:ln>
  </c:spPr>
  <c:txPr>
    <a:bodyPr/>
    <a:lstStyle/>
    <a:p>
      <a:pPr>
        <a:defRPr>
          <a:latin typeface="Arial" pitchFamily="34" charset="0"/>
          <a:cs typeface="Arial"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419088238970128"/>
          <c:y val="5.6168423912871759E-2"/>
          <c:w val="0.8318376902887139"/>
          <c:h val="0.7474637821007668"/>
        </c:manualLayout>
      </c:layout>
      <c:scatterChart>
        <c:scatterStyle val="lineMarker"/>
        <c:varyColors val="0"/>
        <c:ser>
          <c:idx val="1"/>
          <c:order val="0"/>
          <c:tx>
            <c:strRef>
              <c:f>Graph!$D$21</c:f>
              <c:strCache>
                <c:ptCount val="1"/>
                <c:pt idx="0">
                  <c:v>2014</c:v>
                </c:pt>
              </c:strCache>
            </c:strRef>
          </c:tx>
          <c:spPr>
            <a:ln w="25400">
              <a:solidFill>
                <a:srgbClr val="E11B22"/>
              </a:solidFill>
            </a:ln>
          </c:spPr>
          <c:marker>
            <c:symbol val="none"/>
          </c:marker>
          <c:xVal>
            <c:numRef>
              <c:f>Graph!$E$20:$L$20</c:f>
              <c:numCache>
                <c:formatCode>0.00%</c:formatCode>
                <c:ptCount val="8"/>
                <c:pt idx="0">
                  <c:v>5.0000000000000001E-3</c:v>
                </c:pt>
                <c:pt idx="1">
                  <c:v>0.01</c:v>
                </c:pt>
                <c:pt idx="2">
                  <c:v>1.4999999999999999E-2</c:v>
                </c:pt>
                <c:pt idx="3">
                  <c:v>0.02</c:v>
                </c:pt>
                <c:pt idx="4">
                  <c:v>2.5000000000000001E-2</c:v>
                </c:pt>
                <c:pt idx="5">
                  <c:v>0.03</c:v>
                </c:pt>
                <c:pt idx="6">
                  <c:v>3.5000000000000003E-2</c:v>
                </c:pt>
                <c:pt idx="7">
                  <c:v>0.04</c:v>
                </c:pt>
              </c:numCache>
            </c:numRef>
          </c:xVal>
          <c:yVal>
            <c:numRef>
              <c:f>Graph!$E$21:$L$21</c:f>
              <c:numCache>
                <c:formatCode>0.00%</c:formatCode>
                <c:ptCount val="8"/>
                <c:pt idx="0">
                  <c:v>3.1254608353727363E-2</c:v>
                </c:pt>
                <c:pt idx="1">
                  <c:v>4.2806869730088293E-2</c:v>
                </c:pt>
                <c:pt idx="2">
                  <c:v>5.1453983558719808E-2</c:v>
                </c:pt>
                <c:pt idx="3">
                  <c:v>5.8629053205532064E-2</c:v>
                </c:pt>
                <c:pt idx="4">
                  <c:v>6.4876598056060511E-2</c:v>
                </c:pt>
                <c:pt idx="5">
                  <c:v>7.0472294720965459E-2</c:v>
                </c:pt>
                <c:pt idx="6">
                  <c:v>7.5578294385480096E-2</c:v>
                </c:pt>
                <c:pt idx="7">
                  <c:v>8.0299398237966432E-2</c:v>
                </c:pt>
              </c:numCache>
            </c:numRef>
          </c:yVal>
          <c:smooth val="0"/>
        </c:ser>
        <c:ser>
          <c:idx val="2"/>
          <c:order val="1"/>
          <c:tx>
            <c:strRef>
              <c:f>Graph!$D$22</c:f>
              <c:strCache>
                <c:ptCount val="1"/>
                <c:pt idx="0">
                  <c:v>2013</c:v>
                </c:pt>
              </c:strCache>
            </c:strRef>
          </c:tx>
          <c:spPr>
            <a:ln w="25400">
              <a:solidFill>
                <a:srgbClr val="0083A9"/>
              </a:solidFill>
            </a:ln>
          </c:spPr>
          <c:marker>
            <c:symbol val="none"/>
          </c:marker>
          <c:xVal>
            <c:numRef>
              <c:f>Graph!$E$20:$L$20</c:f>
              <c:numCache>
                <c:formatCode>0.00%</c:formatCode>
                <c:ptCount val="8"/>
                <c:pt idx="0">
                  <c:v>5.0000000000000001E-3</c:v>
                </c:pt>
                <c:pt idx="1">
                  <c:v>0.01</c:v>
                </c:pt>
                <c:pt idx="2">
                  <c:v>1.4999999999999999E-2</c:v>
                </c:pt>
                <c:pt idx="3">
                  <c:v>0.02</c:v>
                </c:pt>
                <c:pt idx="4">
                  <c:v>2.5000000000000001E-2</c:v>
                </c:pt>
                <c:pt idx="5">
                  <c:v>0.03</c:v>
                </c:pt>
                <c:pt idx="6">
                  <c:v>3.5000000000000003E-2</c:v>
                </c:pt>
                <c:pt idx="7">
                  <c:v>0.04</c:v>
                </c:pt>
              </c:numCache>
            </c:numRef>
          </c:xVal>
          <c:yVal>
            <c:numRef>
              <c:f>Graph!$E$22:$L$22</c:f>
              <c:numCache>
                <c:formatCode>0.00%</c:formatCode>
                <c:ptCount val="8"/>
                <c:pt idx="0">
                  <c:v>2.9337644730786937E-2</c:v>
                </c:pt>
                <c:pt idx="1">
                  <c:v>4.4824382576909405E-2</c:v>
                </c:pt>
                <c:pt idx="2">
                  <c:v>5.7438027808573211E-2</c:v>
                </c:pt>
                <c:pt idx="3">
                  <c:v>6.8486250066715743E-2</c:v>
                </c:pt>
                <c:pt idx="4">
                  <c:v>7.8499489277384885E-2</c:v>
                </c:pt>
                <c:pt idx="5">
                  <c:v>8.7758378580842095E-2</c:v>
                </c:pt>
                <c:pt idx="6">
                  <c:v>9.6433649964586032E-2</c:v>
                </c:pt>
                <c:pt idx="7">
                  <c:v>0.10463872960554493</c:v>
                </c:pt>
              </c:numCache>
            </c:numRef>
          </c:yVal>
          <c:smooth val="0"/>
        </c:ser>
        <c:ser>
          <c:idx val="3"/>
          <c:order val="2"/>
          <c:tx>
            <c:strRef>
              <c:f>Graph!$D$23</c:f>
              <c:strCache>
                <c:ptCount val="1"/>
                <c:pt idx="0">
                  <c:v>2012</c:v>
                </c:pt>
              </c:strCache>
            </c:strRef>
          </c:tx>
          <c:spPr>
            <a:ln w="25400">
              <a:solidFill>
                <a:srgbClr val="4D4F53"/>
              </a:solidFill>
            </a:ln>
          </c:spPr>
          <c:marker>
            <c:symbol val="none"/>
          </c:marker>
          <c:xVal>
            <c:numRef>
              <c:f>Graph!$E$20:$L$20</c:f>
              <c:numCache>
                <c:formatCode>0.00%</c:formatCode>
                <c:ptCount val="8"/>
                <c:pt idx="0">
                  <c:v>5.0000000000000001E-3</c:v>
                </c:pt>
                <c:pt idx="1">
                  <c:v>0.01</c:v>
                </c:pt>
                <c:pt idx="2">
                  <c:v>1.4999999999999999E-2</c:v>
                </c:pt>
                <c:pt idx="3">
                  <c:v>0.02</c:v>
                </c:pt>
                <c:pt idx="4">
                  <c:v>2.5000000000000001E-2</c:v>
                </c:pt>
                <c:pt idx="5">
                  <c:v>0.03</c:v>
                </c:pt>
                <c:pt idx="6">
                  <c:v>3.5000000000000003E-2</c:v>
                </c:pt>
                <c:pt idx="7">
                  <c:v>0.04</c:v>
                </c:pt>
              </c:numCache>
            </c:numRef>
          </c:xVal>
          <c:yVal>
            <c:numRef>
              <c:f>Graph!$E$23:$L$23</c:f>
              <c:numCache>
                <c:formatCode>0.00%</c:formatCode>
                <c:ptCount val="8"/>
                <c:pt idx="0">
                  <c:v>7.784132478579249E-2</c:v>
                </c:pt>
                <c:pt idx="1">
                  <c:v>0.1003707814472251</c:v>
                </c:pt>
                <c:pt idx="2">
                  <c:v>0.1164623264652756</c:v>
                </c:pt>
                <c:pt idx="3">
                  <c:v>0.12942089302885776</c:v>
                </c:pt>
                <c:pt idx="4">
                  <c:v>0.14045730009582788</c:v>
                </c:pt>
                <c:pt idx="5">
                  <c:v>0.15016978126527333</c:v>
                </c:pt>
                <c:pt idx="6">
                  <c:v>0.15890370510385099</c:v>
                </c:pt>
                <c:pt idx="7">
                  <c:v>0.16687891945121558</c:v>
                </c:pt>
              </c:numCache>
            </c:numRef>
          </c:yVal>
          <c:smooth val="0"/>
        </c:ser>
        <c:ser>
          <c:idx val="0"/>
          <c:order val="3"/>
          <c:tx>
            <c:v>Inital</c:v>
          </c:tx>
          <c:spPr>
            <a:ln>
              <a:solidFill>
                <a:srgbClr val="FF0000"/>
              </a:solidFill>
            </a:ln>
          </c:spPr>
          <c:marker>
            <c:symbol val="dash"/>
            <c:size val="5"/>
            <c:spPr>
              <a:solidFill>
                <a:srgbClr val="FF0000"/>
              </a:solidFill>
              <a:ln>
                <a:solidFill>
                  <a:srgbClr val="FF0000"/>
                </a:solidFill>
              </a:ln>
            </c:spPr>
          </c:marker>
          <c:xVal>
            <c:numRef>
              <c:f>Graph!$P$6:$P$7</c:f>
              <c:numCache>
                <c:formatCode>General</c:formatCode>
                <c:ptCount val="2"/>
              </c:numCache>
            </c:numRef>
          </c:xVal>
          <c:yVal>
            <c:numRef>
              <c:f>Graph!$O$6:$O$7</c:f>
              <c:numCache>
                <c:formatCode>General</c:formatCode>
                <c:ptCount val="2"/>
              </c:numCache>
            </c:numRef>
          </c:yVal>
          <c:smooth val="0"/>
        </c:ser>
        <c:ser>
          <c:idx val="4"/>
          <c:order val="4"/>
          <c:tx>
            <c:v>Final</c:v>
          </c:tx>
          <c:spPr>
            <a:ln>
              <a:solidFill>
                <a:srgbClr val="FF0000"/>
              </a:solidFill>
            </a:ln>
          </c:spPr>
          <c:marker>
            <c:symbol val="x"/>
            <c:size val="5"/>
            <c:spPr>
              <a:ln>
                <a:solidFill>
                  <a:srgbClr val="FF0000"/>
                </a:solidFill>
              </a:ln>
            </c:spPr>
          </c:marker>
          <c:xVal>
            <c:numRef>
              <c:f>Graph!$P$9</c:f>
              <c:numCache>
                <c:formatCode>0.00%</c:formatCode>
                <c:ptCount val="1"/>
              </c:numCache>
            </c:numRef>
          </c:xVal>
          <c:yVal>
            <c:numRef>
              <c:f>Graph!$O$9</c:f>
              <c:numCache>
                <c:formatCode>0.00%</c:formatCode>
                <c:ptCount val="1"/>
              </c:numCache>
            </c:numRef>
          </c:yVal>
          <c:smooth val="0"/>
        </c:ser>
        <c:dLbls>
          <c:showLegendKey val="0"/>
          <c:showVal val="0"/>
          <c:showCatName val="0"/>
          <c:showSerName val="0"/>
          <c:showPercent val="0"/>
          <c:showBubbleSize val="0"/>
        </c:dLbls>
        <c:axId val="70628416"/>
        <c:axId val="70628992"/>
      </c:scatterChart>
      <c:valAx>
        <c:axId val="70628416"/>
        <c:scaling>
          <c:orientation val="minMax"/>
          <c:max val="4.0000000000000008E-2"/>
          <c:min val="1.0000000000000002E-2"/>
        </c:scaling>
        <c:delete val="0"/>
        <c:axPos val="b"/>
        <c:title>
          <c:tx>
            <c:rich>
              <a:bodyPr/>
              <a:lstStyle/>
              <a:p>
                <a:pPr>
                  <a:defRPr/>
                </a:pPr>
                <a:r>
                  <a:rPr lang="en-US"/>
                  <a:t>Expected</a:t>
                </a:r>
                <a:r>
                  <a:rPr lang="en-US" baseline="0"/>
                  <a:t> Loss</a:t>
                </a:r>
                <a:endParaRPr lang="en-US"/>
              </a:p>
            </c:rich>
          </c:tx>
          <c:layout>
            <c:manualLayout>
              <c:xMode val="edge"/>
              <c:yMode val="edge"/>
              <c:x val="0.42013446235887181"/>
              <c:y val="0.88892515080351797"/>
            </c:manualLayout>
          </c:layout>
          <c:overlay val="0"/>
        </c:title>
        <c:numFmt formatCode="0.00%" sourceLinked="0"/>
        <c:majorTickMark val="out"/>
        <c:minorTickMark val="none"/>
        <c:tickLblPos val="nextTo"/>
        <c:spPr>
          <a:ln>
            <a:solidFill>
              <a:srgbClr val="C9CAC8"/>
            </a:solidFill>
          </a:ln>
        </c:spPr>
        <c:txPr>
          <a:bodyPr rot="0" vert="horz"/>
          <a:lstStyle/>
          <a:p>
            <a:pPr>
              <a:defRPr sz="800" b="0" i="0" u="none" strike="noStrike" baseline="0">
                <a:solidFill>
                  <a:srgbClr val="000000"/>
                </a:solidFill>
                <a:latin typeface="Arial"/>
                <a:ea typeface="Arial"/>
                <a:cs typeface="Arial"/>
              </a:defRPr>
            </a:pPr>
            <a:endParaRPr lang="en-US"/>
          </a:p>
        </c:txPr>
        <c:crossAx val="70628992"/>
        <c:crosses val="autoZero"/>
        <c:crossBetween val="midCat"/>
        <c:majorUnit val="1.0000000000000002E-2"/>
      </c:valAx>
      <c:valAx>
        <c:axId val="70628992"/>
        <c:scaling>
          <c:orientation val="minMax"/>
          <c:max val="0.18000000000000002"/>
          <c:min val="2.0000000000000004E-2"/>
        </c:scaling>
        <c:delete val="0"/>
        <c:axPos val="l"/>
        <c:majorGridlines>
          <c:spPr>
            <a:ln>
              <a:solidFill>
                <a:sysClr val="window" lastClr="FFFFFF">
                  <a:lumMod val="85000"/>
                </a:sysClr>
              </a:solidFill>
            </a:ln>
          </c:spPr>
        </c:majorGridlines>
        <c:title>
          <c:tx>
            <c:rich>
              <a:bodyPr rot="-5400000" vert="horz"/>
              <a:lstStyle/>
              <a:p>
                <a:pPr>
                  <a:defRPr/>
                </a:pPr>
                <a:r>
                  <a:rPr lang="en-US"/>
                  <a:t>Interest</a:t>
                </a:r>
                <a:r>
                  <a:rPr lang="en-US" baseline="0"/>
                  <a:t> Spread</a:t>
                </a:r>
                <a:endParaRPr lang="en-US"/>
              </a:p>
            </c:rich>
          </c:tx>
          <c:layout>
            <c:manualLayout>
              <c:xMode val="edge"/>
              <c:yMode val="edge"/>
              <c:x val="5.3333333333333332E-3"/>
              <c:y val="0.26586302171787352"/>
            </c:manualLayout>
          </c:layout>
          <c:overlay val="0"/>
        </c:title>
        <c:numFmt formatCode="0%" sourceLinked="0"/>
        <c:majorTickMark val="out"/>
        <c:minorTickMark val="none"/>
        <c:tickLblPos val="nextTo"/>
        <c:spPr>
          <a:ln>
            <a:solidFill>
              <a:srgbClr val="C9CAC8"/>
            </a:solidFill>
          </a:ln>
        </c:spPr>
        <c:crossAx val="70628416"/>
        <c:crosses val="autoZero"/>
        <c:crossBetween val="midCat"/>
        <c:majorUnit val="4.0000000000000008E-2"/>
      </c:valAx>
    </c:plotArea>
    <c:plotVisOnly val="1"/>
    <c:dispBlanksAs val="gap"/>
    <c:showDLblsOverMax val="0"/>
  </c:chart>
  <c:spPr>
    <a:ln>
      <a:noFill/>
    </a:ln>
  </c:spPr>
  <c:txPr>
    <a:bodyPr/>
    <a:lstStyle/>
    <a:p>
      <a:pPr>
        <a:defRPr sz="800">
          <a:latin typeface="Arial" pitchFamily="34" charset="0"/>
          <a:cs typeface="Arial" pitchFamily="34" charset="0"/>
        </a:defRPr>
      </a:pPr>
      <a:endParaRPr lang="en-US"/>
    </a:p>
  </c:tx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419088238970128"/>
          <c:y val="5.6168423912871759E-2"/>
          <c:w val="0.8318376902887139"/>
          <c:h val="0.7474637821007668"/>
        </c:manualLayout>
      </c:layout>
      <c:scatterChart>
        <c:scatterStyle val="lineMarker"/>
        <c:varyColors val="0"/>
        <c:ser>
          <c:idx val="1"/>
          <c:order val="0"/>
          <c:tx>
            <c:strRef>
              <c:f>Graph!$D$21</c:f>
              <c:strCache>
                <c:ptCount val="1"/>
                <c:pt idx="0">
                  <c:v>2014</c:v>
                </c:pt>
              </c:strCache>
            </c:strRef>
          </c:tx>
          <c:spPr>
            <a:ln w="25400">
              <a:solidFill>
                <a:srgbClr val="E11B22"/>
              </a:solidFill>
            </a:ln>
          </c:spPr>
          <c:marker>
            <c:symbol val="none"/>
          </c:marker>
          <c:xVal>
            <c:numRef>
              <c:f>Graph!$E$20:$L$20</c:f>
              <c:numCache>
                <c:formatCode>0.00%</c:formatCode>
                <c:ptCount val="8"/>
                <c:pt idx="0">
                  <c:v>5.0000000000000001E-3</c:v>
                </c:pt>
                <c:pt idx="1">
                  <c:v>0.01</c:v>
                </c:pt>
                <c:pt idx="2">
                  <c:v>1.4999999999999999E-2</c:v>
                </c:pt>
                <c:pt idx="3">
                  <c:v>0.02</c:v>
                </c:pt>
                <c:pt idx="4">
                  <c:v>2.5000000000000001E-2</c:v>
                </c:pt>
                <c:pt idx="5">
                  <c:v>0.03</c:v>
                </c:pt>
                <c:pt idx="6">
                  <c:v>3.5000000000000003E-2</c:v>
                </c:pt>
                <c:pt idx="7">
                  <c:v>0.04</c:v>
                </c:pt>
              </c:numCache>
            </c:numRef>
          </c:xVal>
          <c:yVal>
            <c:numRef>
              <c:f>Graph!$E$21:$L$21</c:f>
              <c:numCache>
                <c:formatCode>0.00%</c:formatCode>
                <c:ptCount val="8"/>
                <c:pt idx="0">
                  <c:v>2.3378220591155463E-2</c:v>
                </c:pt>
                <c:pt idx="1">
                  <c:v>3.5895873007388682E-2</c:v>
                </c:pt>
                <c:pt idx="2">
                  <c:v>4.6130045309088603E-2</c:v>
                </c:pt>
                <c:pt idx="3">
                  <c:v>5.5115986862150294E-2</c:v>
                </c:pt>
                <c:pt idx="4">
                  <c:v>6.3274867541523408E-2</c:v>
                </c:pt>
                <c:pt idx="5">
                  <c:v>7.0829952253363054E-2</c:v>
                </c:pt>
                <c:pt idx="6">
                  <c:v>7.7917277937871607E-2</c:v>
                </c:pt>
                <c:pt idx="7">
                  <c:v>8.4627333263727525E-2</c:v>
                </c:pt>
              </c:numCache>
            </c:numRef>
          </c:yVal>
          <c:smooth val="0"/>
        </c:ser>
        <c:ser>
          <c:idx val="2"/>
          <c:order val="1"/>
          <c:tx>
            <c:strRef>
              <c:f>Graph!$D$22</c:f>
              <c:strCache>
                <c:ptCount val="1"/>
                <c:pt idx="0">
                  <c:v>2013</c:v>
                </c:pt>
              </c:strCache>
            </c:strRef>
          </c:tx>
          <c:spPr>
            <a:ln w="25400">
              <a:solidFill>
                <a:srgbClr val="0083A9"/>
              </a:solidFill>
            </a:ln>
          </c:spPr>
          <c:marker>
            <c:symbol val="none"/>
          </c:marker>
          <c:xVal>
            <c:numRef>
              <c:f>Graph!$E$20:$L$20</c:f>
              <c:numCache>
                <c:formatCode>0.00%</c:formatCode>
                <c:ptCount val="8"/>
                <c:pt idx="0">
                  <c:v>5.0000000000000001E-3</c:v>
                </c:pt>
                <c:pt idx="1">
                  <c:v>0.01</c:v>
                </c:pt>
                <c:pt idx="2">
                  <c:v>1.4999999999999999E-2</c:v>
                </c:pt>
                <c:pt idx="3">
                  <c:v>0.02</c:v>
                </c:pt>
                <c:pt idx="4">
                  <c:v>2.5000000000000001E-2</c:v>
                </c:pt>
                <c:pt idx="5">
                  <c:v>0.03</c:v>
                </c:pt>
                <c:pt idx="6">
                  <c:v>3.5000000000000003E-2</c:v>
                </c:pt>
                <c:pt idx="7">
                  <c:v>0.04</c:v>
                </c:pt>
              </c:numCache>
            </c:numRef>
          </c:xVal>
          <c:yVal>
            <c:numRef>
              <c:f>Graph!$E$22:$L$22</c:f>
              <c:numCache>
                <c:formatCode>0.00%</c:formatCode>
                <c:ptCount val="8"/>
                <c:pt idx="0">
                  <c:v>3.0458037910094216E-2</c:v>
                </c:pt>
                <c:pt idx="1">
                  <c:v>4.4986494288179905E-2</c:v>
                </c:pt>
                <c:pt idx="2">
                  <c:v>5.6514934994835307E-2</c:v>
                </c:pt>
                <c:pt idx="3">
                  <c:v>6.6445011143338742E-2</c:v>
                </c:pt>
                <c:pt idx="4">
                  <c:v>7.5333931470385043E-2</c:v>
                </c:pt>
                <c:pt idx="5">
                  <c:v>8.3472507580648475E-2</c:v>
                </c:pt>
                <c:pt idx="6">
                  <c:v>9.1035826456448685E-2</c:v>
                </c:pt>
                <c:pt idx="7">
                  <c:v>9.8139221019461001E-2</c:v>
                </c:pt>
              </c:numCache>
            </c:numRef>
          </c:yVal>
          <c:smooth val="0"/>
        </c:ser>
        <c:ser>
          <c:idx val="3"/>
          <c:order val="2"/>
          <c:tx>
            <c:strRef>
              <c:f>Graph!$D$23</c:f>
              <c:strCache>
                <c:ptCount val="1"/>
                <c:pt idx="0">
                  <c:v>2012</c:v>
                </c:pt>
              </c:strCache>
            </c:strRef>
          </c:tx>
          <c:spPr>
            <a:ln w="25400">
              <a:solidFill>
                <a:srgbClr val="4D4F53"/>
              </a:solidFill>
            </a:ln>
          </c:spPr>
          <c:marker>
            <c:symbol val="none"/>
          </c:marker>
          <c:xVal>
            <c:numRef>
              <c:f>Graph!$E$20:$L$20</c:f>
              <c:numCache>
                <c:formatCode>0.00%</c:formatCode>
                <c:ptCount val="8"/>
                <c:pt idx="0">
                  <c:v>5.0000000000000001E-3</c:v>
                </c:pt>
                <c:pt idx="1">
                  <c:v>0.01</c:v>
                </c:pt>
                <c:pt idx="2">
                  <c:v>1.4999999999999999E-2</c:v>
                </c:pt>
                <c:pt idx="3">
                  <c:v>0.02</c:v>
                </c:pt>
                <c:pt idx="4">
                  <c:v>2.5000000000000001E-2</c:v>
                </c:pt>
                <c:pt idx="5">
                  <c:v>0.03</c:v>
                </c:pt>
                <c:pt idx="6">
                  <c:v>3.5000000000000003E-2</c:v>
                </c:pt>
                <c:pt idx="7">
                  <c:v>0.04</c:v>
                </c:pt>
              </c:numCache>
            </c:numRef>
          </c:xVal>
          <c:yVal>
            <c:numRef>
              <c:f>Graph!$E$23:$L$23</c:f>
              <c:numCache>
                <c:formatCode>0.00%</c:formatCode>
                <c:ptCount val="8"/>
                <c:pt idx="0">
                  <c:v>5.0216967389495597E-2</c:v>
                </c:pt>
                <c:pt idx="1">
                  <c:v>7.1315151528606013E-2</c:v>
                </c:pt>
                <c:pt idx="2">
                  <c:v>8.7556808616035667E-2</c:v>
                </c:pt>
                <c:pt idx="3">
                  <c:v>0.10127753828901849</c:v>
                </c:pt>
                <c:pt idx="4">
                  <c:v>0.11338428625695085</c:v>
                </c:pt>
                <c:pt idx="5">
                  <c:v>0.12434297406656791</c:v>
                </c:pt>
                <c:pt idx="6">
                  <c:v>0.13443073818600801</c:v>
                </c:pt>
                <c:pt idx="7">
                  <c:v>0.14382833860724892</c:v>
                </c:pt>
              </c:numCache>
            </c:numRef>
          </c:yVal>
          <c:smooth val="0"/>
        </c:ser>
        <c:ser>
          <c:idx val="0"/>
          <c:order val="3"/>
          <c:tx>
            <c:v>Inital</c:v>
          </c:tx>
          <c:spPr>
            <a:ln>
              <a:solidFill>
                <a:srgbClr val="FF0000"/>
              </a:solidFill>
            </a:ln>
          </c:spPr>
          <c:marker>
            <c:symbol val="dash"/>
            <c:size val="5"/>
            <c:spPr>
              <a:solidFill>
                <a:srgbClr val="FF0000"/>
              </a:solidFill>
              <a:ln>
                <a:solidFill>
                  <a:srgbClr val="FF0000"/>
                </a:solidFill>
              </a:ln>
            </c:spPr>
          </c:marker>
          <c:xVal>
            <c:numRef>
              <c:f>Graph!$P$6:$P$7</c:f>
              <c:numCache>
                <c:formatCode>General</c:formatCode>
                <c:ptCount val="2"/>
              </c:numCache>
            </c:numRef>
          </c:xVal>
          <c:yVal>
            <c:numRef>
              <c:f>Graph!$O$6:$O$7</c:f>
              <c:numCache>
                <c:formatCode>General</c:formatCode>
                <c:ptCount val="2"/>
              </c:numCache>
            </c:numRef>
          </c:yVal>
          <c:smooth val="0"/>
        </c:ser>
        <c:ser>
          <c:idx val="4"/>
          <c:order val="4"/>
          <c:tx>
            <c:v>Final</c:v>
          </c:tx>
          <c:spPr>
            <a:ln>
              <a:solidFill>
                <a:srgbClr val="FF0000"/>
              </a:solidFill>
            </a:ln>
          </c:spPr>
          <c:marker>
            <c:symbol val="x"/>
            <c:size val="5"/>
            <c:spPr>
              <a:ln>
                <a:solidFill>
                  <a:srgbClr val="FF0000"/>
                </a:solidFill>
              </a:ln>
            </c:spPr>
          </c:marker>
          <c:xVal>
            <c:numRef>
              <c:f>Graph!$P$9</c:f>
              <c:numCache>
                <c:formatCode>0.00%</c:formatCode>
                <c:ptCount val="1"/>
              </c:numCache>
            </c:numRef>
          </c:xVal>
          <c:yVal>
            <c:numRef>
              <c:f>Graph!$O$9</c:f>
              <c:numCache>
                <c:formatCode>0.00%</c:formatCode>
                <c:ptCount val="1"/>
              </c:numCache>
            </c:numRef>
          </c:yVal>
          <c:smooth val="0"/>
        </c:ser>
        <c:dLbls>
          <c:showLegendKey val="0"/>
          <c:showVal val="0"/>
          <c:showCatName val="0"/>
          <c:showSerName val="0"/>
          <c:showPercent val="0"/>
          <c:showBubbleSize val="0"/>
        </c:dLbls>
        <c:axId val="70630720"/>
        <c:axId val="75104256"/>
      </c:scatterChart>
      <c:valAx>
        <c:axId val="70630720"/>
        <c:scaling>
          <c:orientation val="minMax"/>
          <c:max val="4.0000000000000008E-2"/>
          <c:min val="1.0000000000000002E-2"/>
        </c:scaling>
        <c:delete val="0"/>
        <c:axPos val="b"/>
        <c:title>
          <c:tx>
            <c:rich>
              <a:bodyPr/>
              <a:lstStyle/>
              <a:p>
                <a:pPr>
                  <a:defRPr/>
                </a:pPr>
                <a:r>
                  <a:rPr lang="en-US"/>
                  <a:t>Expected</a:t>
                </a:r>
                <a:r>
                  <a:rPr lang="en-US" baseline="0"/>
                  <a:t> Loss</a:t>
                </a:r>
                <a:endParaRPr lang="en-US"/>
              </a:p>
            </c:rich>
          </c:tx>
          <c:layout>
            <c:manualLayout>
              <c:xMode val="edge"/>
              <c:yMode val="edge"/>
              <c:x val="0.42013446235887181"/>
              <c:y val="0.88892515080351797"/>
            </c:manualLayout>
          </c:layout>
          <c:overlay val="0"/>
        </c:title>
        <c:numFmt formatCode="0.00%" sourceLinked="0"/>
        <c:majorTickMark val="out"/>
        <c:minorTickMark val="none"/>
        <c:tickLblPos val="nextTo"/>
        <c:spPr>
          <a:ln>
            <a:solidFill>
              <a:srgbClr val="C9CAC8"/>
            </a:solidFill>
          </a:ln>
        </c:spPr>
        <c:txPr>
          <a:bodyPr rot="0" vert="horz"/>
          <a:lstStyle/>
          <a:p>
            <a:pPr>
              <a:defRPr sz="800" b="0" i="0" u="none" strike="noStrike" baseline="0">
                <a:solidFill>
                  <a:srgbClr val="000000"/>
                </a:solidFill>
                <a:latin typeface="Arial"/>
                <a:ea typeface="Arial"/>
                <a:cs typeface="Arial"/>
              </a:defRPr>
            </a:pPr>
            <a:endParaRPr lang="en-US"/>
          </a:p>
        </c:txPr>
        <c:crossAx val="75104256"/>
        <c:crosses val="autoZero"/>
        <c:crossBetween val="midCat"/>
        <c:majorUnit val="1.0000000000000002E-2"/>
      </c:valAx>
      <c:valAx>
        <c:axId val="75104256"/>
        <c:scaling>
          <c:orientation val="minMax"/>
          <c:max val="0.18000000000000002"/>
          <c:min val="2.0000000000000004E-2"/>
        </c:scaling>
        <c:delete val="0"/>
        <c:axPos val="l"/>
        <c:majorGridlines>
          <c:spPr>
            <a:ln>
              <a:solidFill>
                <a:sysClr val="window" lastClr="FFFFFF">
                  <a:lumMod val="85000"/>
                </a:sysClr>
              </a:solidFill>
            </a:ln>
          </c:spPr>
        </c:majorGridlines>
        <c:title>
          <c:tx>
            <c:rich>
              <a:bodyPr rot="-5400000" vert="horz"/>
              <a:lstStyle/>
              <a:p>
                <a:pPr>
                  <a:defRPr/>
                </a:pPr>
                <a:r>
                  <a:rPr lang="en-US"/>
                  <a:t>Interest</a:t>
                </a:r>
                <a:r>
                  <a:rPr lang="en-US" baseline="0"/>
                  <a:t> Spread</a:t>
                </a:r>
                <a:endParaRPr lang="en-US"/>
              </a:p>
            </c:rich>
          </c:tx>
          <c:layout>
            <c:manualLayout>
              <c:xMode val="edge"/>
              <c:yMode val="edge"/>
              <c:x val="5.3333333333333332E-3"/>
              <c:y val="0.26586302171787352"/>
            </c:manualLayout>
          </c:layout>
          <c:overlay val="0"/>
        </c:title>
        <c:numFmt formatCode="0%" sourceLinked="0"/>
        <c:majorTickMark val="out"/>
        <c:minorTickMark val="none"/>
        <c:tickLblPos val="nextTo"/>
        <c:spPr>
          <a:ln>
            <a:solidFill>
              <a:srgbClr val="C9CAC8"/>
            </a:solidFill>
          </a:ln>
        </c:spPr>
        <c:crossAx val="70630720"/>
        <c:crosses val="autoZero"/>
        <c:crossBetween val="midCat"/>
        <c:majorUnit val="4.0000000000000008E-2"/>
      </c:valAx>
    </c:plotArea>
    <c:plotVisOnly val="1"/>
    <c:dispBlanksAs val="gap"/>
    <c:showDLblsOverMax val="0"/>
  </c:chart>
  <c:spPr>
    <a:ln>
      <a:noFill/>
    </a:ln>
  </c:spPr>
  <c:txPr>
    <a:bodyPr/>
    <a:lstStyle/>
    <a:p>
      <a:pPr>
        <a:defRPr sz="800">
          <a:latin typeface="Arial" pitchFamily="34" charset="0"/>
          <a:cs typeface="Arial" pitchFamily="34" charset="0"/>
        </a:defRPr>
      </a:pPr>
      <a:endParaRPr lang="en-US"/>
    </a:p>
  </c:txPr>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419088238970128"/>
          <c:y val="5.6168423912871759E-2"/>
          <c:w val="0.8318376902887139"/>
          <c:h val="0.7474637821007668"/>
        </c:manualLayout>
      </c:layout>
      <c:scatterChart>
        <c:scatterStyle val="lineMarker"/>
        <c:varyColors val="0"/>
        <c:ser>
          <c:idx val="1"/>
          <c:order val="0"/>
          <c:tx>
            <c:strRef>
              <c:f>Graph!$D$21</c:f>
              <c:strCache>
                <c:ptCount val="1"/>
                <c:pt idx="0">
                  <c:v>2014</c:v>
                </c:pt>
              </c:strCache>
            </c:strRef>
          </c:tx>
          <c:spPr>
            <a:ln w="25400">
              <a:solidFill>
                <a:srgbClr val="E11B22"/>
              </a:solidFill>
            </a:ln>
          </c:spPr>
          <c:marker>
            <c:symbol val="none"/>
          </c:marker>
          <c:xVal>
            <c:numRef>
              <c:f>Graph!$E$20:$L$20</c:f>
              <c:numCache>
                <c:formatCode>0.00%</c:formatCode>
                <c:ptCount val="8"/>
                <c:pt idx="0">
                  <c:v>5.0000000000000001E-3</c:v>
                </c:pt>
                <c:pt idx="1">
                  <c:v>0.01</c:v>
                </c:pt>
                <c:pt idx="2">
                  <c:v>1.4999999999999999E-2</c:v>
                </c:pt>
                <c:pt idx="3">
                  <c:v>0.02</c:v>
                </c:pt>
                <c:pt idx="4">
                  <c:v>2.5000000000000001E-2</c:v>
                </c:pt>
                <c:pt idx="5">
                  <c:v>0.03</c:v>
                </c:pt>
                <c:pt idx="6">
                  <c:v>3.5000000000000003E-2</c:v>
                </c:pt>
                <c:pt idx="7">
                  <c:v>0.04</c:v>
                </c:pt>
              </c:numCache>
            </c:numRef>
          </c:xVal>
          <c:yVal>
            <c:numRef>
              <c:f>Graph!$E$21:$L$21</c:f>
              <c:numCache>
                <c:formatCode>0.00%</c:formatCode>
                <c:ptCount val="8"/>
                <c:pt idx="0">
                  <c:v>3.1256775768686254E-2</c:v>
                </c:pt>
                <c:pt idx="1">
                  <c:v>4.2510453159453766E-2</c:v>
                </c:pt>
                <c:pt idx="2">
                  <c:v>5.0888352102592363E-2</c:v>
                </c:pt>
                <c:pt idx="3">
                  <c:v>5.7815900180995167E-2</c:v>
                </c:pt>
                <c:pt idx="4">
                  <c:v>6.3832417165561942E-2</c:v>
                </c:pt>
                <c:pt idx="5">
                  <c:v>6.9210174601126759E-2</c:v>
                </c:pt>
                <c:pt idx="6">
                  <c:v>7.4108973718462118E-2</c:v>
                </c:pt>
                <c:pt idx="7">
                  <c:v>7.863191439528161E-2</c:v>
                </c:pt>
              </c:numCache>
            </c:numRef>
          </c:yVal>
          <c:smooth val="0"/>
        </c:ser>
        <c:ser>
          <c:idx val="2"/>
          <c:order val="1"/>
          <c:tx>
            <c:strRef>
              <c:f>Graph!$D$22</c:f>
              <c:strCache>
                <c:ptCount val="1"/>
                <c:pt idx="0">
                  <c:v>2013</c:v>
                </c:pt>
              </c:strCache>
            </c:strRef>
          </c:tx>
          <c:spPr>
            <a:ln w="25400">
              <a:solidFill>
                <a:srgbClr val="0083A9"/>
              </a:solidFill>
            </a:ln>
          </c:spPr>
          <c:marker>
            <c:symbol val="none"/>
          </c:marker>
          <c:xVal>
            <c:numRef>
              <c:f>Graph!$E$20:$L$20</c:f>
              <c:numCache>
                <c:formatCode>0.00%</c:formatCode>
                <c:ptCount val="8"/>
                <c:pt idx="0">
                  <c:v>5.0000000000000001E-3</c:v>
                </c:pt>
                <c:pt idx="1">
                  <c:v>0.01</c:v>
                </c:pt>
                <c:pt idx="2">
                  <c:v>1.4999999999999999E-2</c:v>
                </c:pt>
                <c:pt idx="3">
                  <c:v>0.02</c:v>
                </c:pt>
                <c:pt idx="4">
                  <c:v>2.5000000000000001E-2</c:v>
                </c:pt>
                <c:pt idx="5">
                  <c:v>0.03</c:v>
                </c:pt>
                <c:pt idx="6">
                  <c:v>3.5000000000000003E-2</c:v>
                </c:pt>
                <c:pt idx="7">
                  <c:v>0.04</c:v>
                </c:pt>
              </c:numCache>
            </c:numRef>
          </c:xVal>
          <c:yVal>
            <c:numRef>
              <c:f>Graph!$E$22:$L$22</c:f>
              <c:numCache>
                <c:formatCode>0.00%</c:formatCode>
                <c:ptCount val="8"/>
                <c:pt idx="0">
                  <c:v>3.4417612139188432E-2</c:v>
                </c:pt>
                <c:pt idx="1">
                  <c:v>4.6553726344450687E-2</c:v>
                </c:pt>
                <c:pt idx="2">
                  <c:v>5.5550267254711683E-2</c:v>
                </c:pt>
                <c:pt idx="3">
                  <c:v>6.2969198089321748E-2</c:v>
                </c:pt>
                <c:pt idx="4">
                  <c:v>6.939955188612576E-2</c:v>
                </c:pt>
                <c:pt idx="5">
                  <c:v>7.5138040654261593E-2</c:v>
                </c:pt>
                <c:pt idx="6">
                  <c:v>8.0358515578406731E-2</c:v>
                </c:pt>
                <c:pt idx="7">
                  <c:v>8.517298655481087E-2</c:v>
                </c:pt>
              </c:numCache>
            </c:numRef>
          </c:yVal>
          <c:smooth val="0"/>
        </c:ser>
        <c:ser>
          <c:idx val="3"/>
          <c:order val="2"/>
          <c:tx>
            <c:strRef>
              <c:f>Graph!$D$23</c:f>
              <c:strCache>
                <c:ptCount val="1"/>
                <c:pt idx="0">
                  <c:v>2012</c:v>
                </c:pt>
              </c:strCache>
            </c:strRef>
          </c:tx>
          <c:spPr>
            <a:ln w="25400">
              <a:solidFill>
                <a:srgbClr val="4D4F53"/>
              </a:solidFill>
            </a:ln>
          </c:spPr>
          <c:marker>
            <c:symbol val="none"/>
          </c:marker>
          <c:xVal>
            <c:numRef>
              <c:f>Graph!$E$20:$L$20</c:f>
              <c:numCache>
                <c:formatCode>0.00%</c:formatCode>
                <c:ptCount val="8"/>
                <c:pt idx="0">
                  <c:v>5.0000000000000001E-3</c:v>
                </c:pt>
                <c:pt idx="1">
                  <c:v>0.01</c:v>
                </c:pt>
                <c:pt idx="2">
                  <c:v>1.4999999999999999E-2</c:v>
                </c:pt>
                <c:pt idx="3">
                  <c:v>0.02</c:v>
                </c:pt>
                <c:pt idx="4">
                  <c:v>2.5000000000000001E-2</c:v>
                </c:pt>
                <c:pt idx="5">
                  <c:v>0.03</c:v>
                </c:pt>
                <c:pt idx="6">
                  <c:v>3.5000000000000003E-2</c:v>
                </c:pt>
                <c:pt idx="7">
                  <c:v>0.04</c:v>
                </c:pt>
              </c:numCache>
            </c:numRef>
          </c:xVal>
          <c:yVal>
            <c:numRef>
              <c:f>Graph!$E$23:$L$23</c:f>
              <c:numCache>
                <c:formatCode>0.00%</c:formatCode>
                <c:ptCount val="8"/>
                <c:pt idx="0">
                  <c:v>5.3951625887275395E-2</c:v>
                </c:pt>
                <c:pt idx="1">
                  <c:v>7.2345237437895185E-2</c:v>
                </c:pt>
                <c:pt idx="2">
                  <c:v>8.5888957838370736E-2</c:v>
                </c:pt>
                <c:pt idx="3">
                  <c:v>9.700974333712975E-2</c:v>
                </c:pt>
                <c:pt idx="4">
                  <c:v>0.10661805025221242</c:v>
                </c:pt>
                <c:pt idx="5">
                  <c:v>0.1151708951476809</c:v>
                </c:pt>
                <c:pt idx="6">
                  <c:v>0.12293533804637599</c:v>
                </c:pt>
                <c:pt idx="7">
                  <c:v>0.13008306608178011</c:v>
                </c:pt>
              </c:numCache>
            </c:numRef>
          </c:yVal>
          <c:smooth val="0"/>
        </c:ser>
        <c:ser>
          <c:idx val="0"/>
          <c:order val="3"/>
          <c:tx>
            <c:v>Inital</c:v>
          </c:tx>
          <c:spPr>
            <a:ln>
              <a:solidFill>
                <a:srgbClr val="FF0000"/>
              </a:solidFill>
            </a:ln>
          </c:spPr>
          <c:marker>
            <c:symbol val="dash"/>
            <c:size val="5"/>
            <c:spPr>
              <a:solidFill>
                <a:srgbClr val="FF0000"/>
              </a:solidFill>
              <a:ln>
                <a:solidFill>
                  <a:srgbClr val="FF0000"/>
                </a:solidFill>
              </a:ln>
            </c:spPr>
          </c:marker>
          <c:xVal>
            <c:numRef>
              <c:f>Graph!$P$6:$P$7</c:f>
              <c:numCache>
                <c:formatCode>General</c:formatCode>
                <c:ptCount val="2"/>
              </c:numCache>
            </c:numRef>
          </c:xVal>
          <c:yVal>
            <c:numRef>
              <c:f>Graph!$O$6:$O$7</c:f>
              <c:numCache>
                <c:formatCode>General</c:formatCode>
                <c:ptCount val="2"/>
              </c:numCache>
            </c:numRef>
          </c:yVal>
          <c:smooth val="0"/>
        </c:ser>
        <c:ser>
          <c:idx val="4"/>
          <c:order val="4"/>
          <c:tx>
            <c:v>Final</c:v>
          </c:tx>
          <c:spPr>
            <a:ln>
              <a:solidFill>
                <a:srgbClr val="FF0000"/>
              </a:solidFill>
            </a:ln>
          </c:spPr>
          <c:marker>
            <c:symbol val="x"/>
            <c:size val="5"/>
            <c:spPr>
              <a:ln>
                <a:solidFill>
                  <a:srgbClr val="FF0000"/>
                </a:solidFill>
              </a:ln>
            </c:spPr>
          </c:marker>
          <c:xVal>
            <c:numRef>
              <c:f>Graph!$P$9</c:f>
              <c:numCache>
                <c:formatCode>0.00%</c:formatCode>
                <c:ptCount val="1"/>
              </c:numCache>
            </c:numRef>
          </c:xVal>
          <c:yVal>
            <c:numRef>
              <c:f>Graph!$O$9</c:f>
              <c:numCache>
                <c:formatCode>0.00%</c:formatCode>
                <c:ptCount val="1"/>
              </c:numCache>
            </c:numRef>
          </c:yVal>
          <c:smooth val="0"/>
        </c:ser>
        <c:dLbls>
          <c:showLegendKey val="0"/>
          <c:showVal val="0"/>
          <c:showCatName val="0"/>
          <c:showSerName val="0"/>
          <c:showPercent val="0"/>
          <c:showBubbleSize val="0"/>
        </c:dLbls>
        <c:axId val="75105984"/>
        <c:axId val="75106560"/>
      </c:scatterChart>
      <c:valAx>
        <c:axId val="75105984"/>
        <c:scaling>
          <c:orientation val="minMax"/>
          <c:max val="4.0000000000000008E-2"/>
          <c:min val="1.0000000000000002E-2"/>
        </c:scaling>
        <c:delete val="0"/>
        <c:axPos val="b"/>
        <c:title>
          <c:tx>
            <c:rich>
              <a:bodyPr/>
              <a:lstStyle/>
              <a:p>
                <a:pPr>
                  <a:defRPr/>
                </a:pPr>
                <a:r>
                  <a:rPr lang="en-US"/>
                  <a:t>Expected</a:t>
                </a:r>
                <a:r>
                  <a:rPr lang="en-US" baseline="0"/>
                  <a:t> Loss</a:t>
                </a:r>
                <a:endParaRPr lang="en-US"/>
              </a:p>
            </c:rich>
          </c:tx>
          <c:layout>
            <c:manualLayout>
              <c:xMode val="edge"/>
              <c:yMode val="edge"/>
              <c:x val="0.42013446235887181"/>
              <c:y val="0.88892515080351797"/>
            </c:manualLayout>
          </c:layout>
          <c:overlay val="0"/>
        </c:title>
        <c:numFmt formatCode="0.00%" sourceLinked="0"/>
        <c:majorTickMark val="out"/>
        <c:minorTickMark val="none"/>
        <c:tickLblPos val="nextTo"/>
        <c:spPr>
          <a:ln>
            <a:solidFill>
              <a:srgbClr val="C9CAC8"/>
            </a:solidFill>
          </a:ln>
        </c:spPr>
        <c:txPr>
          <a:bodyPr rot="0" vert="horz"/>
          <a:lstStyle/>
          <a:p>
            <a:pPr>
              <a:defRPr sz="800" b="0" i="0" u="none" strike="noStrike" baseline="0">
                <a:solidFill>
                  <a:srgbClr val="000000"/>
                </a:solidFill>
                <a:latin typeface="Arial"/>
                <a:ea typeface="Arial"/>
                <a:cs typeface="Arial"/>
              </a:defRPr>
            </a:pPr>
            <a:endParaRPr lang="en-US"/>
          </a:p>
        </c:txPr>
        <c:crossAx val="75106560"/>
        <c:crosses val="autoZero"/>
        <c:crossBetween val="midCat"/>
        <c:majorUnit val="1.0000000000000002E-2"/>
      </c:valAx>
      <c:valAx>
        <c:axId val="75106560"/>
        <c:scaling>
          <c:orientation val="minMax"/>
          <c:max val="0.18000000000000002"/>
          <c:min val="2.0000000000000004E-2"/>
        </c:scaling>
        <c:delete val="0"/>
        <c:axPos val="l"/>
        <c:majorGridlines>
          <c:spPr>
            <a:ln>
              <a:solidFill>
                <a:sysClr val="window" lastClr="FFFFFF">
                  <a:lumMod val="85000"/>
                </a:sysClr>
              </a:solidFill>
            </a:ln>
          </c:spPr>
        </c:majorGridlines>
        <c:title>
          <c:tx>
            <c:rich>
              <a:bodyPr rot="-5400000" vert="horz"/>
              <a:lstStyle/>
              <a:p>
                <a:pPr>
                  <a:defRPr/>
                </a:pPr>
                <a:r>
                  <a:rPr lang="en-US"/>
                  <a:t>Interest</a:t>
                </a:r>
                <a:r>
                  <a:rPr lang="en-US" baseline="0"/>
                  <a:t> Spread</a:t>
                </a:r>
                <a:endParaRPr lang="en-US"/>
              </a:p>
            </c:rich>
          </c:tx>
          <c:layout>
            <c:manualLayout>
              <c:xMode val="edge"/>
              <c:yMode val="edge"/>
              <c:x val="5.3333333333333332E-3"/>
              <c:y val="0.26586302171787352"/>
            </c:manualLayout>
          </c:layout>
          <c:overlay val="0"/>
        </c:title>
        <c:numFmt formatCode="0%" sourceLinked="0"/>
        <c:majorTickMark val="out"/>
        <c:minorTickMark val="none"/>
        <c:tickLblPos val="nextTo"/>
        <c:spPr>
          <a:ln>
            <a:solidFill>
              <a:srgbClr val="C9CAC8"/>
            </a:solidFill>
          </a:ln>
        </c:spPr>
        <c:crossAx val="75105984"/>
        <c:crosses val="autoZero"/>
        <c:crossBetween val="midCat"/>
        <c:majorUnit val="4.0000000000000008E-2"/>
      </c:valAx>
    </c:plotArea>
    <c:plotVisOnly val="1"/>
    <c:dispBlanksAs val="gap"/>
    <c:showDLblsOverMax val="0"/>
  </c:chart>
  <c:spPr>
    <a:ln>
      <a:noFill/>
    </a:ln>
  </c:spPr>
  <c:txPr>
    <a:bodyPr/>
    <a:lstStyle/>
    <a:p>
      <a:pPr>
        <a:defRPr sz="800">
          <a:latin typeface="Arial" pitchFamily="34" charset="0"/>
          <a:cs typeface="Arial" pitchFamily="34" charset="0"/>
        </a:defRPr>
      </a:pPr>
      <a:endParaRPr lang="en-US"/>
    </a:p>
  </c:tx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419088238970128"/>
          <c:y val="5.6168423912871759E-2"/>
          <c:w val="0.8318376902887139"/>
          <c:h val="0.7474637821007668"/>
        </c:manualLayout>
      </c:layout>
      <c:scatterChart>
        <c:scatterStyle val="lineMarker"/>
        <c:varyColors val="0"/>
        <c:ser>
          <c:idx val="1"/>
          <c:order val="0"/>
          <c:tx>
            <c:strRef>
              <c:f>Graph!$D$21</c:f>
              <c:strCache>
                <c:ptCount val="1"/>
                <c:pt idx="0">
                  <c:v>2014</c:v>
                </c:pt>
              </c:strCache>
            </c:strRef>
          </c:tx>
          <c:spPr>
            <a:ln w="25400">
              <a:solidFill>
                <a:srgbClr val="E11B22"/>
              </a:solidFill>
            </a:ln>
          </c:spPr>
          <c:marker>
            <c:symbol val="none"/>
          </c:marker>
          <c:xVal>
            <c:numRef>
              <c:f>Graph!$E$20:$L$20</c:f>
              <c:numCache>
                <c:formatCode>0.00%</c:formatCode>
                <c:ptCount val="8"/>
                <c:pt idx="0">
                  <c:v>5.0000000000000001E-3</c:v>
                </c:pt>
                <c:pt idx="1">
                  <c:v>0.01</c:v>
                </c:pt>
                <c:pt idx="2">
                  <c:v>1.4999999999999999E-2</c:v>
                </c:pt>
                <c:pt idx="3">
                  <c:v>0.02</c:v>
                </c:pt>
                <c:pt idx="4">
                  <c:v>2.5000000000000001E-2</c:v>
                </c:pt>
                <c:pt idx="5">
                  <c:v>0.03</c:v>
                </c:pt>
                <c:pt idx="6">
                  <c:v>3.5000000000000003E-2</c:v>
                </c:pt>
                <c:pt idx="7">
                  <c:v>0.04</c:v>
                </c:pt>
              </c:numCache>
            </c:numRef>
          </c:xVal>
          <c:yVal>
            <c:numRef>
              <c:f>Graph!$E$21:$L$21</c:f>
              <c:numCache>
                <c:formatCode>0.00%</c:formatCode>
                <c:ptCount val="8"/>
                <c:pt idx="0">
                  <c:v>2.5083834110595386E-2</c:v>
                </c:pt>
                <c:pt idx="1">
                  <c:v>3.3923966676738054E-2</c:v>
                </c:pt>
                <c:pt idx="2">
                  <c:v>4.0476471427322219E-2</c:v>
                </c:pt>
                <c:pt idx="3">
                  <c:v>4.5879569686610333E-2</c:v>
                </c:pt>
                <c:pt idx="4">
                  <c:v>5.0562460561955021E-2</c:v>
                </c:pt>
                <c:pt idx="5">
                  <c:v>5.4741331083528959E-2</c:v>
                </c:pt>
                <c:pt idx="6">
                  <c:v>5.8542845280404182E-2</c:v>
                </c:pt>
                <c:pt idx="7">
                  <c:v>6.2048608132606861E-2</c:v>
                </c:pt>
              </c:numCache>
            </c:numRef>
          </c:yVal>
          <c:smooth val="0"/>
        </c:ser>
        <c:ser>
          <c:idx val="2"/>
          <c:order val="1"/>
          <c:tx>
            <c:strRef>
              <c:f>Graph!$D$22</c:f>
              <c:strCache>
                <c:ptCount val="1"/>
                <c:pt idx="0">
                  <c:v>2013</c:v>
                </c:pt>
              </c:strCache>
            </c:strRef>
          </c:tx>
          <c:spPr>
            <a:ln w="25400">
              <a:solidFill>
                <a:srgbClr val="0083A9"/>
              </a:solidFill>
            </a:ln>
          </c:spPr>
          <c:marker>
            <c:symbol val="none"/>
          </c:marker>
          <c:xVal>
            <c:numRef>
              <c:f>Graph!$E$20:$L$20</c:f>
              <c:numCache>
                <c:formatCode>0.00%</c:formatCode>
                <c:ptCount val="8"/>
                <c:pt idx="0">
                  <c:v>5.0000000000000001E-3</c:v>
                </c:pt>
                <c:pt idx="1">
                  <c:v>0.01</c:v>
                </c:pt>
                <c:pt idx="2">
                  <c:v>1.4999999999999999E-2</c:v>
                </c:pt>
                <c:pt idx="3">
                  <c:v>0.02</c:v>
                </c:pt>
                <c:pt idx="4">
                  <c:v>2.5000000000000001E-2</c:v>
                </c:pt>
                <c:pt idx="5">
                  <c:v>0.03</c:v>
                </c:pt>
                <c:pt idx="6">
                  <c:v>3.5000000000000003E-2</c:v>
                </c:pt>
                <c:pt idx="7">
                  <c:v>0.04</c:v>
                </c:pt>
              </c:numCache>
            </c:numRef>
          </c:xVal>
          <c:yVal>
            <c:numRef>
              <c:f>Graph!$E$22:$L$22</c:f>
              <c:numCache>
                <c:formatCode>0.00%</c:formatCode>
                <c:ptCount val="8"/>
                <c:pt idx="0">
                  <c:v>2.2140436333351457E-2</c:v>
                </c:pt>
                <c:pt idx="1">
                  <c:v>3.2031949957029848E-2</c:v>
                </c:pt>
                <c:pt idx="2">
                  <c:v>3.9756644792806078E-2</c:v>
                </c:pt>
                <c:pt idx="3">
                  <c:v>4.6342619567260754E-2</c:v>
                </c:pt>
                <c:pt idx="4">
                  <c:v>5.2193562962571806E-2</c:v>
                </c:pt>
                <c:pt idx="5">
                  <c:v>5.7518417310694681E-2</c:v>
                </c:pt>
                <c:pt idx="6">
                  <c:v>6.2442178937504048E-2</c:v>
                </c:pt>
                <c:pt idx="7">
                  <c:v>6.7046757728982137E-2</c:v>
                </c:pt>
              </c:numCache>
            </c:numRef>
          </c:yVal>
          <c:smooth val="0"/>
        </c:ser>
        <c:ser>
          <c:idx val="3"/>
          <c:order val="2"/>
          <c:tx>
            <c:strRef>
              <c:f>Graph!$D$23</c:f>
              <c:strCache>
                <c:ptCount val="1"/>
                <c:pt idx="0">
                  <c:v>2012</c:v>
                </c:pt>
              </c:strCache>
            </c:strRef>
          </c:tx>
          <c:spPr>
            <a:ln w="25400">
              <a:solidFill>
                <a:srgbClr val="4D4F53"/>
              </a:solidFill>
            </a:ln>
          </c:spPr>
          <c:marker>
            <c:symbol val="none"/>
          </c:marker>
          <c:xVal>
            <c:numRef>
              <c:f>Graph!$E$20:$L$20</c:f>
              <c:numCache>
                <c:formatCode>0.00%</c:formatCode>
                <c:ptCount val="8"/>
                <c:pt idx="0">
                  <c:v>5.0000000000000001E-3</c:v>
                </c:pt>
                <c:pt idx="1">
                  <c:v>0.01</c:v>
                </c:pt>
                <c:pt idx="2">
                  <c:v>1.4999999999999999E-2</c:v>
                </c:pt>
                <c:pt idx="3">
                  <c:v>0.02</c:v>
                </c:pt>
                <c:pt idx="4">
                  <c:v>2.5000000000000001E-2</c:v>
                </c:pt>
                <c:pt idx="5">
                  <c:v>0.03</c:v>
                </c:pt>
                <c:pt idx="6">
                  <c:v>3.5000000000000003E-2</c:v>
                </c:pt>
                <c:pt idx="7">
                  <c:v>0.04</c:v>
                </c:pt>
              </c:numCache>
            </c:numRef>
          </c:xVal>
          <c:yVal>
            <c:numRef>
              <c:f>Graph!$E$23:$L$23</c:f>
              <c:numCache>
                <c:formatCode>0.00%</c:formatCode>
                <c:ptCount val="8"/>
                <c:pt idx="0">
                  <c:v>3.7536729011648215E-2</c:v>
                </c:pt>
                <c:pt idx="1">
                  <c:v>5.1045410385442039E-2</c:v>
                </c:pt>
                <c:pt idx="2">
                  <c:v>6.1101145771943394E-2</c:v>
                </c:pt>
                <c:pt idx="3">
                  <c:v>6.9415582817821606E-2</c:v>
                </c:pt>
                <c:pt idx="4">
                  <c:v>7.6636288462730948E-2</c:v>
                </c:pt>
                <c:pt idx="5">
                  <c:v>8.309016643356737E-2</c:v>
                </c:pt>
                <c:pt idx="6">
                  <c:v>8.8969075598759051E-2</c:v>
                </c:pt>
                <c:pt idx="7">
                  <c:v>9.439679496262951E-2</c:v>
                </c:pt>
              </c:numCache>
            </c:numRef>
          </c:yVal>
          <c:smooth val="0"/>
        </c:ser>
        <c:ser>
          <c:idx val="0"/>
          <c:order val="3"/>
          <c:tx>
            <c:v>Inital</c:v>
          </c:tx>
          <c:spPr>
            <a:ln>
              <a:solidFill>
                <a:srgbClr val="FF0000"/>
              </a:solidFill>
            </a:ln>
          </c:spPr>
          <c:marker>
            <c:symbol val="dash"/>
            <c:size val="5"/>
            <c:spPr>
              <a:solidFill>
                <a:srgbClr val="FF0000"/>
              </a:solidFill>
              <a:ln>
                <a:solidFill>
                  <a:srgbClr val="FF0000"/>
                </a:solidFill>
              </a:ln>
            </c:spPr>
          </c:marker>
          <c:xVal>
            <c:numRef>
              <c:f>Graph!$P$6:$P$7</c:f>
              <c:numCache>
                <c:formatCode>General</c:formatCode>
                <c:ptCount val="2"/>
              </c:numCache>
            </c:numRef>
          </c:xVal>
          <c:yVal>
            <c:numRef>
              <c:f>Graph!$O$6:$O$7</c:f>
              <c:numCache>
                <c:formatCode>General</c:formatCode>
                <c:ptCount val="2"/>
              </c:numCache>
            </c:numRef>
          </c:yVal>
          <c:smooth val="0"/>
        </c:ser>
        <c:ser>
          <c:idx val="4"/>
          <c:order val="4"/>
          <c:tx>
            <c:v>Final</c:v>
          </c:tx>
          <c:spPr>
            <a:ln>
              <a:solidFill>
                <a:srgbClr val="FF0000"/>
              </a:solidFill>
            </a:ln>
          </c:spPr>
          <c:marker>
            <c:symbol val="x"/>
            <c:size val="5"/>
            <c:spPr>
              <a:ln>
                <a:solidFill>
                  <a:srgbClr val="FF0000"/>
                </a:solidFill>
              </a:ln>
            </c:spPr>
          </c:marker>
          <c:xVal>
            <c:numRef>
              <c:f>Graph!$P$9</c:f>
              <c:numCache>
                <c:formatCode>0.00%</c:formatCode>
                <c:ptCount val="1"/>
              </c:numCache>
            </c:numRef>
          </c:xVal>
          <c:yVal>
            <c:numRef>
              <c:f>Graph!$O$9</c:f>
              <c:numCache>
                <c:formatCode>0.00%</c:formatCode>
                <c:ptCount val="1"/>
              </c:numCache>
            </c:numRef>
          </c:yVal>
          <c:smooth val="0"/>
        </c:ser>
        <c:dLbls>
          <c:showLegendKey val="0"/>
          <c:showVal val="0"/>
          <c:showCatName val="0"/>
          <c:showSerName val="0"/>
          <c:showPercent val="0"/>
          <c:showBubbleSize val="0"/>
        </c:dLbls>
        <c:axId val="75108288"/>
        <c:axId val="75108864"/>
      </c:scatterChart>
      <c:valAx>
        <c:axId val="75108288"/>
        <c:scaling>
          <c:orientation val="minMax"/>
          <c:max val="4.0000000000000008E-2"/>
          <c:min val="1.0000000000000002E-2"/>
        </c:scaling>
        <c:delete val="0"/>
        <c:axPos val="b"/>
        <c:title>
          <c:tx>
            <c:rich>
              <a:bodyPr/>
              <a:lstStyle/>
              <a:p>
                <a:pPr>
                  <a:defRPr/>
                </a:pPr>
                <a:r>
                  <a:rPr lang="en-US"/>
                  <a:t>Expected</a:t>
                </a:r>
                <a:r>
                  <a:rPr lang="en-US" baseline="0"/>
                  <a:t> Loss</a:t>
                </a:r>
                <a:endParaRPr lang="en-US"/>
              </a:p>
            </c:rich>
          </c:tx>
          <c:layout>
            <c:manualLayout>
              <c:xMode val="edge"/>
              <c:yMode val="edge"/>
              <c:x val="0.42013446235887181"/>
              <c:y val="0.88892515080351797"/>
            </c:manualLayout>
          </c:layout>
          <c:overlay val="0"/>
        </c:title>
        <c:numFmt formatCode="0.00%" sourceLinked="0"/>
        <c:majorTickMark val="out"/>
        <c:minorTickMark val="none"/>
        <c:tickLblPos val="nextTo"/>
        <c:spPr>
          <a:ln>
            <a:solidFill>
              <a:srgbClr val="C9CAC8"/>
            </a:solidFill>
          </a:ln>
        </c:spPr>
        <c:txPr>
          <a:bodyPr rot="0" vert="horz"/>
          <a:lstStyle/>
          <a:p>
            <a:pPr>
              <a:defRPr sz="800" b="0" i="0" u="none" strike="noStrike" baseline="0">
                <a:solidFill>
                  <a:srgbClr val="000000"/>
                </a:solidFill>
                <a:latin typeface="Arial"/>
                <a:ea typeface="Arial"/>
                <a:cs typeface="Arial"/>
              </a:defRPr>
            </a:pPr>
            <a:endParaRPr lang="en-US"/>
          </a:p>
        </c:txPr>
        <c:crossAx val="75108864"/>
        <c:crosses val="autoZero"/>
        <c:crossBetween val="midCat"/>
        <c:majorUnit val="1.0000000000000002E-2"/>
      </c:valAx>
      <c:valAx>
        <c:axId val="75108864"/>
        <c:scaling>
          <c:orientation val="minMax"/>
          <c:max val="0.14000000000000001"/>
          <c:min val="2.0000000000000004E-2"/>
        </c:scaling>
        <c:delete val="0"/>
        <c:axPos val="l"/>
        <c:majorGridlines>
          <c:spPr>
            <a:ln>
              <a:solidFill>
                <a:sysClr val="window" lastClr="FFFFFF">
                  <a:lumMod val="85000"/>
                </a:sysClr>
              </a:solidFill>
            </a:ln>
          </c:spPr>
        </c:majorGridlines>
        <c:title>
          <c:tx>
            <c:rich>
              <a:bodyPr rot="-5400000" vert="horz"/>
              <a:lstStyle/>
              <a:p>
                <a:pPr>
                  <a:defRPr/>
                </a:pPr>
                <a:r>
                  <a:rPr lang="en-US"/>
                  <a:t>Interest</a:t>
                </a:r>
                <a:r>
                  <a:rPr lang="en-US" baseline="0"/>
                  <a:t> Spread</a:t>
                </a:r>
                <a:endParaRPr lang="en-US"/>
              </a:p>
            </c:rich>
          </c:tx>
          <c:layout>
            <c:manualLayout>
              <c:xMode val="edge"/>
              <c:yMode val="edge"/>
              <c:x val="5.3333333333333332E-3"/>
              <c:y val="0.26586302171787352"/>
            </c:manualLayout>
          </c:layout>
          <c:overlay val="0"/>
        </c:title>
        <c:numFmt formatCode="0%" sourceLinked="0"/>
        <c:majorTickMark val="out"/>
        <c:minorTickMark val="none"/>
        <c:tickLblPos val="nextTo"/>
        <c:spPr>
          <a:ln>
            <a:solidFill>
              <a:srgbClr val="C9CAC8"/>
            </a:solidFill>
          </a:ln>
        </c:spPr>
        <c:crossAx val="75108288"/>
        <c:crosses val="autoZero"/>
        <c:crossBetween val="midCat"/>
        <c:majorUnit val="4.0000000000000008E-2"/>
      </c:valAx>
    </c:plotArea>
    <c:plotVisOnly val="1"/>
    <c:dispBlanksAs val="gap"/>
    <c:showDLblsOverMax val="0"/>
  </c:chart>
  <c:spPr>
    <a:ln>
      <a:noFill/>
    </a:ln>
  </c:spPr>
  <c:txPr>
    <a:bodyPr/>
    <a:lstStyle/>
    <a:p>
      <a:pPr>
        <a:defRPr sz="800">
          <a:latin typeface="Arial" pitchFamily="34" charset="0"/>
          <a:cs typeface="Arial" pitchFamily="34" charset="0"/>
        </a:defRPr>
      </a:pPr>
      <a:endParaRPr lang="en-US"/>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Graphs!$B$6</c:f>
              <c:strCache>
                <c:ptCount val="1"/>
                <c:pt idx="0">
                  <c:v>ILS Expected Return</c:v>
                </c:pt>
              </c:strCache>
            </c:strRef>
          </c:tx>
          <c:spPr>
            <a:ln w="25400">
              <a:solidFill>
                <a:srgbClr val="0083A9"/>
              </a:solidFill>
            </a:ln>
          </c:spPr>
          <c:marker>
            <c:symbol val="none"/>
          </c:marker>
          <c:cat>
            <c:numRef>
              <c:f>Graphs!$BP$3:$ED$3</c:f>
              <c:numCache>
                <c:formatCode>[$-409]mmm\-yy;@</c:formatCode>
                <c:ptCount val="67"/>
                <c:pt idx="0">
                  <c:v>39994</c:v>
                </c:pt>
                <c:pt idx="1">
                  <c:v>40025</c:v>
                </c:pt>
                <c:pt idx="2">
                  <c:v>40056</c:v>
                </c:pt>
                <c:pt idx="3">
                  <c:v>40086</c:v>
                </c:pt>
                <c:pt idx="4">
                  <c:v>40117</c:v>
                </c:pt>
                <c:pt idx="5">
                  <c:v>40147</c:v>
                </c:pt>
                <c:pt idx="6">
                  <c:v>40178</c:v>
                </c:pt>
                <c:pt idx="7">
                  <c:v>40209</c:v>
                </c:pt>
                <c:pt idx="8">
                  <c:v>40237</c:v>
                </c:pt>
                <c:pt idx="9">
                  <c:v>40268</c:v>
                </c:pt>
                <c:pt idx="10">
                  <c:v>40298</c:v>
                </c:pt>
                <c:pt idx="11">
                  <c:v>40329</c:v>
                </c:pt>
                <c:pt idx="12">
                  <c:v>40359</c:v>
                </c:pt>
                <c:pt idx="13">
                  <c:v>40390</c:v>
                </c:pt>
                <c:pt idx="14">
                  <c:v>40421</c:v>
                </c:pt>
                <c:pt idx="15">
                  <c:v>40451</c:v>
                </c:pt>
                <c:pt idx="16">
                  <c:v>40482</c:v>
                </c:pt>
                <c:pt idx="17">
                  <c:v>40512</c:v>
                </c:pt>
                <c:pt idx="18">
                  <c:v>40543</c:v>
                </c:pt>
                <c:pt idx="19">
                  <c:v>40574</c:v>
                </c:pt>
                <c:pt idx="20">
                  <c:v>40602</c:v>
                </c:pt>
                <c:pt idx="21">
                  <c:v>40633</c:v>
                </c:pt>
                <c:pt idx="22">
                  <c:v>40663</c:v>
                </c:pt>
                <c:pt idx="23">
                  <c:v>40694</c:v>
                </c:pt>
                <c:pt idx="24">
                  <c:v>40724</c:v>
                </c:pt>
                <c:pt idx="25">
                  <c:v>40755</c:v>
                </c:pt>
                <c:pt idx="26">
                  <c:v>40786</c:v>
                </c:pt>
                <c:pt idx="27">
                  <c:v>40816</c:v>
                </c:pt>
                <c:pt idx="28">
                  <c:v>40847</c:v>
                </c:pt>
                <c:pt idx="29">
                  <c:v>40877</c:v>
                </c:pt>
                <c:pt idx="30">
                  <c:v>40908</c:v>
                </c:pt>
                <c:pt idx="31">
                  <c:v>40939</c:v>
                </c:pt>
                <c:pt idx="32">
                  <c:v>40968</c:v>
                </c:pt>
                <c:pt idx="33">
                  <c:v>40999</c:v>
                </c:pt>
                <c:pt idx="34">
                  <c:v>41029</c:v>
                </c:pt>
                <c:pt idx="35">
                  <c:v>41060</c:v>
                </c:pt>
                <c:pt idx="36">
                  <c:v>41090</c:v>
                </c:pt>
                <c:pt idx="37">
                  <c:v>41121</c:v>
                </c:pt>
                <c:pt idx="38">
                  <c:v>41152</c:v>
                </c:pt>
                <c:pt idx="39">
                  <c:v>41182</c:v>
                </c:pt>
                <c:pt idx="40">
                  <c:v>41213</c:v>
                </c:pt>
                <c:pt idx="41">
                  <c:v>41243</c:v>
                </c:pt>
                <c:pt idx="42">
                  <c:v>41274</c:v>
                </c:pt>
                <c:pt idx="43">
                  <c:v>41305</c:v>
                </c:pt>
                <c:pt idx="44">
                  <c:v>41333</c:v>
                </c:pt>
                <c:pt idx="45">
                  <c:v>41364</c:v>
                </c:pt>
                <c:pt idx="46">
                  <c:v>41394</c:v>
                </c:pt>
                <c:pt idx="47">
                  <c:v>41425</c:v>
                </c:pt>
                <c:pt idx="48">
                  <c:v>41455</c:v>
                </c:pt>
                <c:pt idx="49">
                  <c:v>41486</c:v>
                </c:pt>
                <c:pt idx="50">
                  <c:v>41517</c:v>
                </c:pt>
                <c:pt idx="51">
                  <c:v>41547</c:v>
                </c:pt>
                <c:pt idx="52">
                  <c:v>41578</c:v>
                </c:pt>
                <c:pt idx="53">
                  <c:v>41608</c:v>
                </c:pt>
                <c:pt idx="54">
                  <c:v>41639</c:v>
                </c:pt>
                <c:pt idx="55">
                  <c:v>41670</c:v>
                </c:pt>
                <c:pt idx="56">
                  <c:v>41698</c:v>
                </c:pt>
                <c:pt idx="57">
                  <c:v>41729</c:v>
                </c:pt>
                <c:pt idx="58">
                  <c:v>41759</c:v>
                </c:pt>
                <c:pt idx="59">
                  <c:v>41790</c:v>
                </c:pt>
                <c:pt idx="60">
                  <c:v>41820</c:v>
                </c:pt>
                <c:pt idx="61">
                  <c:v>41851</c:v>
                </c:pt>
                <c:pt idx="62">
                  <c:v>41882</c:v>
                </c:pt>
                <c:pt idx="63">
                  <c:v>41912</c:v>
                </c:pt>
                <c:pt idx="64">
                  <c:v>41943</c:v>
                </c:pt>
                <c:pt idx="65">
                  <c:v>41973</c:v>
                </c:pt>
                <c:pt idx="66">
                  <c:v>42004</c:v>
                </c:pt>
              </c:numCache>
            </c:numRef>
          </c:cat>
          <c:val>
            <c:numRef>
              <c:f>Graphs!$BP$6:$ED$6</c:f>
              <c:numCache>
                <c:formatCode>0.00%</c:formatCode>
                <c:ptCount val="67"/>
                <c:pt idx="0">
                  <c:v>8.4860440161117809E-2</c:v>
                </c:pt>
                <c:pt idx="1">
                  <c:v>7.8134657956623235E-2</c:v>
                </c:pt>
                <c:pt idx="2">
                  <c:v>7.7958704916905167E-2</c:v>
                </c:pt>
                <c:pt idx="3">
                  <c:v>6.8776126304247787E-2</c:v>
                </c:pt>
                <c:pt idx="4">
                  <c:v>6.5167957679333019E-2</c:v>
                </c:pt>
                <c:pt idx="5">
                  <c:v>6.4609705389020153E-2</c:v>
                </c:pt>
                <c:pt idx="6">
                  <c:v>6.0921120054135712E-2</c:v>
                </c:pt>
                <c:pt idx="7">
                  <c:v>5.4386911237289226E-2</c:v>
                </c:pt>
                <c:pt idx="8">
                  <c:v>4.9920341574101579E-2</c:v>
                </c:pt>
                <c:pt idx="9">
                  <c:v>4.9808679265571275E-2</c:v>
                </c:pt>
                <c:pt idx="10">
                  <c:v>4.9220992277543993E-2</c:v>
                </c:pt>
                <c:pt idx="11">
                  <c:v>5.5711911429902831E-2</c:v>
                </c:pt>
                <c:pt idx="12">
                  <c:v>5.8223412483028099E-2</c:v>
                </c:pt>
                <c:pt idx="13">
                  <c:v>6.1022125800228422E-2</c:v>
                </c:pt>
                <c:pt idx="14">
                  <c:v>5.8929234375142719E-2</c:v>
                </c:pt>
                <c:pt idx="15">
                  <c:v>5.0064034011655892E-2</c:v>
                </c:pt>
                <c:pt idx="16">
                  <c:v>4.2752348913921288E-2</c:v>
                </c:pt>
                <c:pt idx="17">
                  <c:v>4.4161590626580968E-2</c:v>
                </c:pt>
                <c:pt idx="18">
                  <c:v>4.8155530475280955E-2</c:v>
                </c:pt>
                <c:pt idx="19">
                  <c:v>4.4462322241161575E-2</c:v>
                </c:pt>
                <c:pt idx="20">
                  <c:v>4.4799190926559894E-2</c:v>
                </c:pt>
                <c:pt idx="21">
                  <c:v>5.4454839147982673E-2</c:v>
                </c:pt>
                <c:pt idx="22">
                  <c:v>5.6498777669987545E-2</c:v>
                </c:pt>
                <c:pt idx="23">
                  <c:v>6.089558350062281E-2</c:v>
                </c:pt>
                <c:pt idx="24">
                  <c:v>5.6385642075082856E-2</c:v>
                </c:pt>
                <c:pt idx="25">
                  <c:v>5.6077857500710572E-2</c:v>
                </c:pt>
                <c:pt idx="26">
                  <c:v>5.6889552149122481E-2</c:v>
                </c:pt>
                <c:pt idx="27">
                  <c:v>4.9009276594693237E-2</c:v>
                </c:pt>
                <c:pt idx="28">
                  <c:v>4.3124889860070639E-2</c:v>
                </c:pt>
                <c:pt idx="29">
                  <c:v>4.4589558781096932E-2</c:v>
                </c:pt>
                <c:pt idx="30">
                  <c:v>5.3079583222653728E-2</c:v>
                </c:pt>
                <c:pt idx="31">
                  <c:v>5.721240682539825E-2</c:v>
                </c:pt>
                <c:pt idx="32">
                  <c:v>6.0226719415504455E-2</c:v>
                </c:pt>
                <c:pt idx="33">
                  <c:v>6.5044284265886237E-2</c:v>
                </c:pt>
                <c:pt idx="34">
                  <c:v>7.1224749227555367E-2</c:v>
                </c:pt>
                <c:pt idx="35">
                  <c:v>6.9904746396224501E-2</c:v>
                </c:pt>
                <c:pt idx="36">
                  <c:v>6.5541439610340035E-2</c:v>
                </c:pt>
                <c:pt idx="37">
                  <c:v>6.5567334629211091E-2</c:v>
                </c:pt>
                <c:pt idx="38">
                  <c:v>6.2849485168770439E-2</c:v>
                </c:pt>
                <c:pt idx="39">
                  <c:v>5.6074802780594964E-2</c:v>
                </c:pt>
                <c:pt idx="40">
                  <c:v>6.2649275726726822E-2</c:v>
                </c:pt>
                <c:pt idx="41">
                  <c:v>5.7224763704999203E-2</c:v>
                </c:pt>
                <c:pt idx="42">
                  <c:v>5.7954100966888474E-2</c:v>
                </c:pt>
                <c:pt idx="43">
                  <c:v>5.48461842843622E-2</c:v>
                </c:pt>
                <c:pt idx="44">
                  <c:v>5.220240814403871E-2</c:v>
                </c:pt>
                <c:pt idx="45">
                  <c:v>4.9326482062596981E-2</c:v>
                </c:pt>
                <c:pt idx="46">
                  <c:v>4.3426159792997132E-2</c:v>
                </c:pt>
                <c:pt idx="47">
                  <c:v>4.1711486767782108E-2</c:v>
                </c:pt>
                <c:pt idx="48">
                  <c:v>4.2324805914496451E-2</c:v>
                </c:pt>
                <c:pt idx="49">
                  <c:v>4.1089840309133811E-2</c:v>
                </c:pt>
                <c:pt idx="50">
                  <c:v>3.8425950067567986E-2</c:v>
                </c:pt>
                <c:pt idx="51">
                  <c:v>3.345512441406788E-2</c:v>
                </c:pt>
                <c:pt idx="52">
                  <c:v>3.0867573630870459E-2</c:v>
                </c:pt>
                <c:pt idx="53">
                  <c:v>3.0214197864483799E-2</c:v>
                </c:pt>
                <c:pt idx="54">
                  <c:v>3.0651156157767385E-2</c:v>
                </c:pt>
                <c:pt idx="55">
                  <c:v>2.9429796693541722E-2</c:v>
                </c:pt>
                <c:pt idx="56">
                  <c:v>2.7869350133177078E-2</c:v>
                </c:pt>
                <c:pt idx="57">
                  <c:v>2.7315461229573401E-2</c:v>
                </c:pt>
                <c:pt idx="58">
                  <c:v>2.3031378093886352E-2</c:v>
                </c:pt>
                <c:pt idx="59">
                  <c:v>2.7321052499808571E-2</c:v>
                </c:pt>
                <c:pt idx="60">
                  <c:v>2.8841472030281E-2</c:v>
                </c:pt>
                <c:pt idx="61">
                  <c:v>2.8870966922224853E-2</c:v>
                </c:pt>
                <c:pt idx="62">
                  <c:v>2.5751843170944682E-2</c:v>
                </c:pt>
                <c:pt idx="63">
                  <c:v>2.2098048860541994E-2</c:v>
                </c:pt>
                <c:pt idx="64">
                  <c:v>1.9711812226840507E-2</c:v>
                </c:pt>
                <c:pt idx="65">
                  <c:v>2.0425875557143904E-2</c:v>
                </c:pt>
                <c:pt idx="66">
                  <c:v>2.0513081392980751E-2</c:v>
                </c:pt>
              </c:numCache>
            </c:numRef>
          </c:val>
          <c:smooth val="0"/>
        </c:ser>
        <c:ser>
          <c:idx val="1"/>
          <c:order val="1"/>
          <c:tx>
            <c:strRef>
              <c:f>Graphs!$B$14</c:f>
              <c:strCache>
                <c:ptCount val="1"/>
                <c:pt idx="0">
                  <c:v>BB Expected Return</c:v>
                </c:pt>
              </c:strCache>
            </c:strRef>
          </c:tx>
          <c:spPr>
            <a:ln w="25400">
              <a:solidFill>
                <a:srgbClr val="E11B22"/>
              </a:solidFill>
            </a:ln>
          </c:spPr>
          <c:marker>
            <c:symbol val="none"/>
          </c:marker>
          <c:cat>
            <c:numRef>
              <c:f>Graphs!$BP$3:$ED$3</c:f>
              <c:numCache>
                <c:formatCode>[$-409]mmm\-yy;@</c:formatCode>
                <c:ptCount val="67"/>
                <c:pt idx="0">
                  <c:v>39994</c:v>
                </c:pt>
                <c:pt idx="1">
                  <c:v>40025</c:v>
                </c:pt>
                <c:pt idx="2">
                  <c:v>40056</c:v>
                </c:pt>
                <c:pt idx="3">
                  <c:v>40086</c:v>
                </c:pt>
                <c:pt idx="4">
                  <c:v>40117</c:v>
                </c:pt>
                <c:pt idx="5">
                  <c:v>40147</c:v>
                </c:pt>
                <c:pt idx="6">
                  <c:v>40178</c:v>
                </c:pt>
                <c:pt idx="7">
                  <c:v>40209</c:v>
                </c:pt>
                <c:pt idx="8">
                  <c:v>40237</c:v>
                </c:pt>
                <c:pt idx="9">
                  <c:v>40268</c:v>
                </c:pt>
                <c:pt idx="10">
                  <c:v>40298</c:v>
                </c:pt>
                <c:pt idx="11">
                  <c:v>40329</c:v>
                </c:pt>
                <c:pt idx="12">
                  <c:v>40359</c:v>
                </c:pt>
                <c:pt idx="13">
                  <c:v>40390</c:v>
                </c:pt>
                <c:pt idx="14">
                  <c:v>40421</c:v>
                </c:pt>
                <c:pt idx="15">
                  <c:v>40451</c:v>
                </c:pt>
                <c:pt idx="16">
                  <c:v>40482</c:v>
                </c:pt>
                <c:pt idx="17">
                  <c:v>40512</c:v>
                </c:pt>
                <c:pt idx="18">
                  <c:v>40543</c:v>
                </c:pt>
                <c:pt idx="19">
                  <c:v>40574</c:v>
                </c:pt>
                <c:pt idx="20">
                  <c:v>40602</c:v>
                </c:pt>
                <c:pt idx="21">
                  <c:v>40633</c:v>
                </c:pt>
                <c:pt idx="22">
                  <c:v>40663</c:v>
                </c:pt>
                <c:pt idx="23">
                  <c:v>40694</c:v>
                </c:pt>
                <c:pt idx="24">
                  <c:v>40724</c:v>
                </c:pt>
                <c:pt idx="25">
                  <c:v>40755</c:v>
                </c:pt>
                <c:pt idx="26">
                  <c:v>40786</c:v>
                </c:pt>
                <c:pt idx="27">
                  <c:v>40816</c:v>
                </c:pt>
                <c:pt idx="28">
                  <c:v>40847</c:v>
                </c:pt>
                <c:pt idx="29">
                  <c:v>40877</c:v>
                </c:pt>
                <c:pt idx="30">
                  <c:v>40908</c:v>
                </c:pt>
                <c:pt idx="31">
                  <c:v>40939</c:v>
                </c:pt>
                <c:pt idx="32">
                  <c:v>40968</c:v>
                </c:pt>
                <c:pt idx="33">
                  <c:v>40999</c:v>
                </c:pt>
                <c:pt idx="34">
                  <c:v>41029</c:v>
                </c:pt>
                <c:pt idx="35">
                  <c:v>41060</c:v>
                </c:pt>
                <c:pt idx="36">
                  <c:v>41090</c:v>
                </c:pt>
                <c:pt idx="37">
                  <c:v>41121</c:v>
                </c:pt>
                <c:pt idx="38">
                  <c:v>41152</c:v>
                </c:pt>
                <c:pt idx="39">
                  <c:v>41182</c:v>
                </c:pt>
                <c:pt idx="40">
                  <c:v>41213</c:v>
                </c:pt>
                <c:pt idx="41">
                  <c:v>41243</c:v>
                </c:pt>
                <c:pt idx="42">
                  <c:v>41274</c:v>
                </c:pt>
                <c:pt idx="43">
                  <c:v>41305</c:v>
                </c:pt>
                <c:pt idx="44">
                  <c:v>41333</c:v>
                </c:pt>
                <c:pt idx="45">
                  <c:v>41364</c:v>
                </c:pt>
                <c:pt idx="46">
                  <c:v>41394</c:v>
                </c:pt>
                <c:pt idx="47">
                  <c:v>41425</c:v>
                </c:pt>
                <c:pt idx="48">
                  <c:v>41455</c:v>
                </c:pt>
                <c:pt idx="49">
                  <c:v>41486</c:v>
                </c:pt>
                <c:pt idx="50">
                  <c:v>41517</c:v>
                </c:pt>
                <c:pt idx="51">
                  <c:v>41547</c:v>
                </c:pt>
                <c:pt idx="52">
                  <c:v>41578</c:v>
                </c:pt>
                <c:pt idx="53">
                  <c:v>41608</c:v>
                </c:pt>
                <c:pt idx="54">
                  <c:v>41639</c:v>
                </c:pt>
                <c:pt idx="55">
                  <c:v>41670</c:v>
                </c:pt>
                <c:pt idx="56">
                  <c:v>41698</c:v>
                </c:pt>
                <c:pt idx="57">
                  <c:v>41729</c:v>
                </c:pt>
                <c:pt idx="58">
                  <c:v>41759</c:v>
                </c:pt>
                <c:pt idx="59">
                  <c:v>41790</c:v>
                </c:pt>
                <c:pt idx="60">
                  <c:v>41820</c:v>
                </c:pt>
                <c:pt idx="61">
                  <c:v>41851</c:v>
                </c:pt>
                <c:pt idx="62">
                  <c:v>41882</c:v>
                </c:pt>
                <c:pt idx="63">
                  <c:v>41912</c:v>
                </c:pt>
                <c:pt idx="64">
                  <c:v>41943</c:v>
                </c:pt>
                <c:pt idx="65">
                  <c:v>41973</c:v>
                </c:pt>
                <c:pt idx="66">
                  <c:v>42004</c:v>
                </c:pt>
              </c:numCache>
            </c:numRef>
          </c:cat>
          <c:val>
            <c:numRef>
              <c:f>Graphs!$BP$14:$ED$14</c:f>
              <c:numCache>
                <c:formatCode>0.00%</c:formatCode>
                <c:ptCount val="67"/>
                <c:pt idx="0">
                  <c:v>6.2550000000000008E-2</c:v>
                </c:pt>
                <c:pt idx="1">
                  <c:v>5.67E-2</c:v>
                </c:pt>
                <c:pt idx="2">
                  <c:v>5.5849999999999997E-2</c:v>
                </c:pt>
                <c:pt idx="3">
                  <c:v>4.6170000000000003E-2</c:v>
                </c:pt>
                <c:pt idx="4">
                  <c:v>4.0690000000000004E-2</c:v>
                </c:pt>
                <c:pt idx="5">
                  <c:v>3.8800000000000001E-2</c:v>
                </c:pt>
                <c:pt idx="6">
                  <c:v>6.4340000000000008E-2</c:v>
                </c:pt>
                <c:pt idx="7">
                  <c:v>8.1710000000000005E-2</c:v>
                </c:pt>
                <c:pt idx="8">
                  <c:v>4.3639999999999998E-2</c:v>
                </c:pt>
                <c:pt idx="9">
                  <c:v>3.3509999999999998E-2</c:v>
                </c:pt>
                <c:pt idx="10">
                  <c:v>3.2329999999999998E-2</c:v>
                </c:pt>
                <c:pt idx="11">
                  <c:v>3.6110000000000003E-2</c:v>
                </c:pt>
                <c:pt idx="12">
                  <c:v>3.347E-2</c:v>
                </c:pt>
                <c:pt idx="13">
                  <c:v>3.0569999999999996E-2</c:v>
                </c:pt>
                <c:pt idx="14">
                  <c:v>2.904E-2</c:v>
                </c:pt>
                <c:pt idx="15">
                  <c:v>2.2419999999999999E-2</c:v>
                </c:pt>
                <c:pt idx="16">
                  <c:v>2.0930000000000001E-2</c:v>
                </c:pt>
                <c:pt idx="17">
                  <c:v>2.3259999999999999E-2</c:v>
                </c:pt>
                <c:pt idx="18">
                  <c:v>2.5100000000000001E-2</c:v>
                </c:pt>
                <c:pt idx="19">
                  <c:v>2.2359999999999994E-2</c:v>
                </c:pt>
                <c:pt idx="20">
                  <c:v>2.1570000000000002E-2</c:v>
                </c:pt>
                <c:pt idx="21">
                  <c:v>2.0779999999999996E-2</c:v>
                </c:pt>
                <c:pt idx="22">
                  <c:v>1.9649999999999997E-2</c:v>
                </c:pt>
                <c:pt idx="23">
                  <c:v>1.823E-2</c:v>
                </c:pt>
                <c:pt idx="24">
                  <c:v>2.1189999999999997E-2</c:v>
                </c:pt>
                <c:pt idx="25">
                  <c:v>2.0009999999999997E-2</c:v>
                </c:pt>
                <c:pt idx="26">
                  <c:v>2.596E-2</c:v>
                </c:pt>
                <c:pt idx="27">
                  <c:v>2.9189999999999997E-2</c:v>
                </c:pt>
                <c:pt idx="28">
                  <c:v>2.7080000000000003E-2</c:v>
                </c:pt>
                <c:pt idx="29">
                  <c:v>2.5289999999999997E-2</c:v>
                </c:pt>
                <c:pt idx="30">
                  <c:v>2.648E-2</c:v>
                </c:pt>
                <c:pt idx="31">
                  <c:v>2.2930000000000002E-2</c:v>
                </c:pt>
                <c:pt idx="32">
                  <c:v>2.1849999999999998E-2</c:v>
                </c:pt>
                <c:pt idx="33">
                  <c:v>2.2799999999999997E-2</c:v>
                </c:pt>
                <c:pt idx="34">
                  <c:v>2.0800000000000003E-2</c:v>
                </c:pt>
                <c:pt idx="35">
                  <c:v>2.2369999999999998E-2</c:v>
                </c:pt>
                <c:pt idx="36">
                  <c:v>2.068E-2</c:v>
                </c:pt>
                <c:pt idx="37">
                  <c:v>1.814E-2</c:v>
                </c:pt>
                <c:pt idx="38">
                  <c:v>1.6789999999999996E-2</c:v>
                </c:pt>
                <c:pt idx="39">
                  <c:v>1.3849999999999998E-2</c:v>
                </c:pt>
                <c:pt idx="40">
                  <c:v>1.278E-2</c:v>
                </c:pt>
                <c:pt idx="41">
                  <c:v>1.3749999999999998E-2</c:v>
                </c:pt>
                <c:pt idx="42">
                  <c:v>1.2290000000000002E-2</c:v>
                </c:pt>
                <c:pt idx="43">
                  <c:v>1.1310000000000001E-2</c:v>
                </c:pt>
                <c:pt idx="44">
                  <c:v>1.1789999999999998E-2</c:v>
                </c:pt>
                <c:pt idx="45">
                  <c:v>1.0800000000000001E-2</c:v>
                </c:pt>
                <c:pt idx="46">
                  <c:v>7.9100000000000004E-3</c:v>
                </c:pt>
                <c:pt idx="47">
                  <c:v>1.0830000000000003E-2</c:v>
                </c:pt>
                <c:pt idx="48">
                  <c:v>1.8309999999999996E-2</c:v>
                </c:pt>
                <c:pt idx="49">
                  <c:v>1.4350000000000002E-2</c:v>
                </c:pt>
                <c:pt idx="50">
                  <c:v>1.5599999999999999E-2</c:v>
                </c:pt>
                <c:pt idx="51">
                  <c:v>1.6290000000000002E-2</c:v>
                </c:pt>
                <c:pt idx="52">
                  <c:v>1.2640000000000002E-2</c:v>
                </c:pt>
                <c:pt idx="53">
                  <c:v>1.2490000000000001E-2</c:v>
                </c:pt>
                <c:pt idx="54">
                  <c:v>1.2210000000000002E-2</c:v>
                </c:pt>
                <c:pt idx="55">
                  <c:v>1.242E-2</c:v>
                </c:pt>
                <c:pt idx="56">
                  <c:v>1.0459999999999997E-2</c:v>
                </c:pt>
                <c:pt idx="57">
                  <c:v>1.3340000000000001E-2</c:v>
                </c:pt>
                <c:pt idx="58">
                  <c:v>1.3059999999999999E-2</c:v>
                </c:pt>
                <c:pt idx="59">
                  <c:v>1.2469999999999998E-2</c:v>
                </c:pt>
                <c:pt idx="60">
                  <c:v>1.2669999999999997E-2</c:v>
                </c:pt>
                <c:pt idx="61">
                  <c:v>1.6970000000000002E-2</c:v>
                </c:pt>
                <c:pt idx="62">
                  <c:v>1.5599999999999999E-2</c:v>
                </c:pt>
                <c:pt idx="63">
                  <c:v>2.0549999999999995E-2</c:v>
                </c:pt>
                <c:pt idx="64">
                  <c:v>1.8159999999999999E-2</c:v>
                </c:pt>
                <c:pt idx="65">
                  <c:v>1.9350000000000003E-2</c:v>
                </c:pt>
                <c:pt idx="66">
                  <c:v>2.2410000000000003E-2</c:v>
                </c:pt>
              </c:numCache>
            </c:numRef>
          </c:val>
          <c:smooth val="0"/>
        </c:ser>
        <c:dLbls>
          <c:showLegendKey val="0"/>
          <c:showVal val="0"/>
          <c:showCatName val="0"/>
          <c:showSerName val="0"/>
          <c:showPercent val="0"/>
          <c:showBubbleSize val="0"/>
        </c:dLbls>
        <c:marker val="1"/>
        <c:smooth val="0"/>
        <c:axId val="76689408"/>
        <c:axId val="76629696"/>
      </c:lineChart>
      <c:dateAx>
        <c:axId val="76689408"/>
        <c:scaling>
          <c:orientation val="minMax"/>
          <c:max val="42004"/>
        </c:scaling>
        <c:delete val="0"/>
        <c:axPos val="b"/>
        <c:numFmt formatCode="[$-409]mmm\-yy;@" sourceLinked="1"/>
        <c:majorTickMark val="out"/>
        <c:minorTickMark val="none"/>
        <c:tickLblPos val="nextTo"/>
        <c:txPr>
          <a:bodyPr/>
          <a:lstStyle/>
          <a:p>
            <a:pPr>
              <a:defRPr sz="900"/>
            </a:pPr>
            <a:endParaRPr lang="en-US"/>
          </a:p>
        </c:txPr>
        <c:crossAx val="76629696"/>
        <c:crosses val="autoZero"/>
        <c:auto val="1"/>
        <c:lblOffset val="100"/>
        <c:baseTimeUnit val="months"/>
        <c:majorUnit val="6"/>
        <c:majorTimeUnit val="months"/>
      </c:dateAx>
      <c:valAx>
        <c:axId val="76629696"/>
        <c:scaling>
          <c:orientation val="minMax"/>
          <c:max val="0.12000000000000002"/>
        </c:scaling>
        <c:delete val="0"/>
        <c:axPos val="l"/>
        <c:majorGridlines/>
        <c:numFmt formatCode="0.00%" sourceLinked="1"/>
        <c:majorTickMark val="out"/>
        <c:minorTickMark val="none"/>
        <c:tickLblPos val="nextTo"/>
        <c:txPr>
          <a:bodyPr/>
          <a:lstStyle/>
          <a:p>
            <a:pPr>
              <a:defRPr sz="1000"/>
            </a:pPr>
            <a:endParaRPr lang="en-US"/>
          </a:p>
        </c:txPr>
        <c:crossAx val="76689408"/>
        <c:crosses val="autoZero"/>
        <c:crossBetween val="between"/>
      </c:valAx>
    </c:plotArea>
    <c:legend>
      <c:legendPos val="b"/>
      <c:overlay val="0"/>
      <c:txPr>
        <a:bodyPr/>
        <a:lstStyle/>
        <a:p>
          <a:pPr>
            <a:defRPr sz="900"/>
          </a:pPr>
          <a:endParaRPr lang="en-US"/>
        </a:p>
      </c:txPr>
    </c:legend>
    <c:plotVisOnly val="1"/>
    <c:dispBlanksAs val="gap"/>
    <c:showDLblsOverMax val="0"/>
  </c:chart>
  <c:txPr>
    <a:bodyPr/>
    <a:lstStyle/>
    <a:p>
      <a:pPr>
        <a:defRPr>
          <a:latin typeface="Arial" pitchFamily="34" charset="0"/>
          <a:cs typeface="Arial" pitchFamily="34"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532005587369761"/>
          <c:y val="0.10069444444444445"/>
          <c:w val="0.767421632665235"/>
          <c:h val="0.68059408056947424"/>
        </c:manualLayout>
      </c:layout>
      <c:barChart>
        <c:barDir val="col"/>
        <c:grouping val="clustered"/>
        <c:varyColors val="0"/>
        <c:ser>
          <c:idx val="0"/>
          <c:order val="0"/>
          <c:tx>
            <c:strRef>
              <c:f>Sheet1!$G$5</c:f>
              <c:strCache>
                <c:ptCount val="1"/>
                <c:pt idx="0">
                  <c:v>Modeled Loss</c:v>
                </c:pt>
              </c:strCache>
            </c:strRef>
          </c:tx>
          <c:spPr>
            <a:solidFill>
              <a:srgbClr val="0083A9"/>
            </a:solidFill>
          </c:spPr>
          <c:invertIfNegative val="0"/>
          <c:cat>
            <c:numRef>
              <c:f>Sheet1!$E$6:$E$24</c:f>
              <c:numCache>
                <c:formatCode>General</c:formatCode>
                <c:ptCount val="19"/>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numCache>
            </c:numRef>
          </c:cat>
          <c:val>
            <c:numRef>
              <c:f>Sheet1!$G$6:$G$24</c:f>
              <c:numCache>
                <c:formatCode>General</c:formatCode>
                <c:ptCount val="19"/>
                <c:pt idx="0">
                  <c:v>0.76</c:v>
                </c:pt>
                <c:pt idx="1">
                  <c:v>4.93</c:v>
                </c:pt>
                <c:pt idx="2">
                  <c:v>6.03</c:v>
                </c:pt>
                <c:pt idx="3">
                  <c:v>6.1</c:v>
                </c:pt>
                <c:pt idx="4">
                  <c:v>16.399999999999999</c:v>
                </c:pt>
                <c:pt idx="5">
                  <c:v>20.05</c:v>
                </c:pt>
                <c:pt idx="6">
                  <c:v>24.83</c:v>
                </c:pt>
                <c:pt idx="7">
                  <c:v>34.049999999999997</c:v>
                </c:pt>
                <c:pt idx="8">
                  <c:v>39.85</c:v>
                </c:pt>
                <c:pt idx="9">
                  <c:v>58.53</c:v>
                </c:pt>
                <c:pt idx="10">
                  <c:v>134.99</c:v>
                </c:pt>
                <c:pt idx="11">
                  <c:v>209.75</c:v>
                </c:pt>
                <c:pt idx="12">
                  <c:v>166.56</c:v>
                </c:pt>
                <c:pt idx="13">
                  <c:v>205.34</c:v>
                </c:pt>
                <c:pt idx="14">
                  <c:v>227.2</c:v>
                </c:pt>
                <c:pt idx="15">
                  <c:v>253.98</c:v>
                </c:pt>
                <c:pt idx="16">
                  <c:v>326.52999999999997</c:v>
                </c:pt>
                <c:pt idx="17">
                  <c:v>402.41</c:v>
                </c:pt>
                <c:pt idx="18">
                  <c:v>451.82</c:v>
                </c:pt>
              </c:numCache>
            </c:numRef>
          </c:val>
        </c:ser>
        <c:ser>
          <c:idx val="2"/>
          <c:order val="1"/>
          <c:tx>
            <c:strRef>
              <c:f>Sheet1!$I$5</c:f>
              <c:strCache>
                <c:ptCount val="1"/>
                <c:pt idx="0">
                  <c:v>Actual Loss</c:v>
                </c:pt>
              </c:strCache>
            </c:strRef>
          </c:tx>
          <c:spPr>
            <a:solidFill>
              <a:srgbClr val="E11B22"/>
            </a:solidFill>
          </c:spPr>
          <c:invertIfNegative val="0"/>
          <c:cat>
            <c:numRef>
              <c:f>Sheet1!$E$6:$E$24</c:f>
              <c:numCache>
                <c:formatCode>General</c:formatCode>
                <c:ptCount val="19"/>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numCache>
            </c:numRef>
          </c:cat>
          <c:val>
            <c:numRef>
              <c:f>Sheet1!$I$6:$I$24</c:f>
              <c:numCache>
                <c:formatCode>"$"#,##0.00_);[Red]\("$"#,##0.00\)</c:formatCode>
                <c:ptCount val="19"/>
                <c:pt idx="0">
                  <c:v>0</c:v>
                </c:pt>
                <c:pt idx="1">
                  <c:v>0</c:v>
                </c:pt>
                <c:pt idx="2">
                  <c:v>0</c:v>
                </c:pt>
                <c:pt idx="3">
                  <c:v>1.34</c:v>
                </c:pt>
                <c:pt idx="4">
                  <c:v>0</c:v>
                </c:pt>
                <c:pt idx="5">
                  <c:v>0</c:v>
                </c:pt>
                <c:pt idx="6">
                  <c:v>0</c:v>
                </c:pt>
                <c:pt idx="7">
                  <c:v>0</c:v>
                </c:pt>
                <c:pt idx="8">
                  <c:v>0</c:v>
                </c:pt>
                <c:pt idx="9">
                  <c:v>156</c:v>
                </c:pt>
                <c:pt idx="10">
                  <c:v>0</c:v>
                </c:pt>
                <c:pt idx="11">
                  <c:v>0</c:v>
                </c:pt>
                <c:pt idx="12">
                  <c:v>0</c:v>
                </c:pt>
                <c:pt idx="13">
                  <c:v>0</c:v>
                </c:pt>
                <c:pt idx="14">
                  <c:v>0</c:v>
                </c:pt>
                <c:pt idx="15">
                  <c:v>500</c:v>
                </c:pt>
                <c:pt idx="16">
                  <c:v>0</c:v>
                </c:pt>
                <c:pt idx="17">
                  <c:v>0</c:v>
                </c:pt>
                <c:pt idx="18">
                  <c:v>0</c:v>
                </c:pt>
              </c:numCache>
            </c:numRef>
          </c:val>
        </c:ser>
        <c:dLbls>
          <c:showLegendKey val="0"/>
          <c:showVal val="0"/>
          <c:showCatName val="0"/>
          <c:showSerName val="0"/>
          <c:showPercent val="0"/>
          <c:showBubbleSize val="0"/>
        </c:dLbls>
        <c:gapWidth val="150"/>
        <c:axId val="79285760"/>
        <c:axId val="76653696"/>
      </c:barChart>
      <c:lineChart>
        <c:grouping val="standard"/>
        <c:varyColors val="0"/>
        <c:ser>
          <c:idx val="1"/>
          <c:order val="2"/>
          <c:tx>
            <c:strRef>
              <c:f>Sheet1!$J$5</c:f>
              <c:strCache>
                <c:ptCount val="1"/>
                <c:pt idx="0">
                  <c:v>Cumulative Modeled Loss</c:v>
                </c:pt>
              </c:strCache>
            </c:strRef>
          </c:tx>
          <c:spPr>
            <a:ln w="12700">
              <a:solidFill>
                <a:srgbClr val="0083A9"/>
              </a:solidFill>
              <a:prstDash val="sysDash"/>
            </a:ln>
          </c:spPr>
          <c:marker>
            <c:symbol val="none"/>
          </c:marker>
          <c:dLbls>
            <c:dLbl>
              <c:idx val="18"/>
              <c:layout>
                <c:manualLayout>
                  <c:x val="-4.2007799451204961E-2"/>
                  <c:y val="-3.3473514674302075E-2"/>
                </c:manualLayout>
              </c:layout>
              <c:tx>
                <c:rich>
                  <a:bodyPr/>
                  <a:lstStyle/>
                  <a:p>
                    <a:r>
                      <a:rPr lang="en-US" sz="1200" b="1" dirty="0">
                        <a:solidFill>
                          <a:srgbClr val="0083A9"/>
                        </a:solidFill>
                        <a:latin typeface="Arial" panose="020B0604020202020204" pitchFamily="34" charset="0"/>
                        <a:cs typeface="Arial" panose="020B0604020202020204" pitchFamily="34" charset="0"/>
                      </a:rPr>
                      <a:t>2,590 </a:t>
                    </a:r>
                    <a:endParaRPr lang="en-US" sz="800" b="1" dirty="0">
                      <a:solidFill>
                        <a:srgbClr val="0083A9"/>
                      </a:solidFill>
                      <a:latin typeface="Arial" panose="020B0604020202020204" pitchFamily="34" charset="0"/>
                      <a:cs typeface="Arial" panose="020B0604020202020204" pitchFamily="34" charset="0"/>
                    </a:endParaRP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Sheet1!$E$6:$E$24</c:f>
              <c:numCache>
                <c:formatCode>General</c:formatCode>
                <c:ptCount val="19"/>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numCache>
            </c:numRef>
          </c:cat>
          <c:val>
            <c:numRef>
              <c:f>Sheet1!$J$6:$J$24</c:f>
              <c:numCache>
                <c:formatCode>"$"#,##0.00_);[Red]\("$"#,##0.00\)</c:formatCode>
                <c:ptCount val="19"/>
                <c:pt idx="0">
                  <c:v>0.76</c:v>
                </c:pt>
                <c:pt idx="1">
                  <c:v>5.69</c:v>
                </c:pt>
                <c:pt idx="2">
                  <c:v>11.72</c:v>
                </c:pt>
                <c:pt idx="3">
                  <c:v>17.82</c:v>
                </c:pt>
                <c:pt idx="4">
                  <c:v>34.22</c:v>
                </c:pt>
                <c:pt idx="5">
                  <c:v>54.27</c:v>
                </c:pt>
                <c:pt idx="6">
                  <c:v>79.099999999999994</c:v>
                </c:pt>
                <c:pt idx="7">
                  <c:v>113.14</c:v>
                </c:pt>
                <c:pt idx="8">
                  <c:v>153</c:v>
                </c:pt>
                <c:pt idx="9">
                  <c:v>211.52</c:v>
                </c:pt>
                <c:pt idx="10">
                  <c:v>346.51</c:v>
                </c:pt>
                <c:pt idx="11">
                  <c:v>556.26</c:v>
                </c:pt>
                <c:pt idx="12">
                  <c:v>722.82</c:v>
                </c:pt>
                <c:pt idx="13">
                  <c:v>928.16</c:v>
                </c:pt>
                <c:pt idx="14">
                  <c:v>1155.3699999999999</c:v>
                </c:pt>
                <c:pt idx="15">
                  <c:v>1409.34</c:v>
                </c:pt>
                <c:pt idx="16">
                  <c:v>1735.88</c:v>
                </c:pt>
                <c:pt idx="17">
                  <c:v>2138.29</c:v>
                </c:pt>
                <c:pt idx="18">
                  <c:v>2590.11</c:v>
                </c:pt>
              </c:numCache>
            </c:numRef>
          </c:val>
          <c:smooth val="0"/>
        </c:ser>
        <c:ser>
          <c:idx val="3"/>
          <c:order val="3"/>
          <c:tx>
            <c:strRef>
              <c:f>Sheet1!$K$5</c:f>
              <c:strCache>
                <c:ptCount val="1"/>
                <c:pt idx="0">
                  <c:v>Cumulative Actual Loss</c:v>
                </c:pt>
              </c:strCache>
            </c:strRef>
          </c:tx>
          <c:spPr>
            <a:ln w="12700">
              <a:solidFill>
                <a:srgbClr val="E11B22"/>
              </a:solidFill>
              <a:prstDash val="sysDash"/>
            </a:ln>
          </c:spPr>
          <c:marker>
            <c:symbol val="none"/>
          </c:marker>
          <c:dLbls>
            <c:dLbl>
              <c:idx val="18"/>
              <c:layout>
                <c:manualLayout>
                  <c:x val="-2.9514634534319458E-2"/>
                  <c:y val="-3.3473514674302075E-2"/>
                </c:manualLayout>
              </c:layout>
              <c:tx>
                <c:rich>
                  <a:bodyPr/>
                  <a:lstStyle/>
                  <a:p>
                    <a:r>
                      <a:rPr lang="en-US" sz="1200" b="1" dirty="0">
                        <a:solidFill>
                          <a:srgbClr val="E11B22"/>
                        </a:solidFill>
                        <a:latin typeface="Arial" panose="020B0604020202020204" pitchFamily="34" charset="0"/>
                        <a:cs typeface="Arial" panose="020B0604020202020204" pitchFamily="34" charset="0"/>
                      </a:rPr>
                      <a:t>657 </a:t>
                    </a:r>
                    <a:endParaRPr lang="en-US" sz="800" b="1" dirty="0">
                      <a:solidFill>
                        <a:srgbClr val="E11B22"/>
                      </a:solidFill>
                      <a:latin typeface="Arial" panose="020B0604020202020204" pitchFamily="34" charset="0"/>
                      <a:cs typeface="Arial" panose="020B0604020202020204" pitchFamily="34" charset="0"/>
                    </a:endParaRP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Sheet1!$E$6:$E$24</c:f>
              <c:numCache>
                <c:formatCode>General</c:formatCode>
                <c:ptCount val="19"/>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numCache>
            </c:numRef>
          </c:cat>
          <c:val>
            <c:numRef>
              <c:f>Sheet1!$K$6:$K$24</c:f>
              <c:numCache>
                <c:formatCode>"$"#,##0.00_);[Red]\("$"#,##0.00\)</c:formatCode>
                <c:ptCount val="19"/>
                <c:pt idx="0">
                  <c:v>0</c:v>
                </c:pt>
                <c:pt idx="1">
                  <c:v>0</c:v>
                </c:pt>
                <c:pt idx="2">
                  <c:v>0</c:v>
                </c:pt>
                <c:pt idx="3">
                  <c:v>1.34</c:v>
                </c:pt>
                <c:pt idx="4">
                  <c:v>1.34</c:v>
                </c:pt>
                <c:pt idx="5">
                  <c:v>1.34</c:v>
                </c:pt>
                <c:pt idx="6">
                  <c:v>1.34</c:v>
                </c:pt>
                <c:pt idx="7">
                  <c:v>1.34</c:v>
                </c:pt>
                <c:pt idx="8">
                  <c:v>1.34</c:v>
                </c:pt>
                <c:pt idx="9">
                  <c:v>157.34</c:v>
                </c:pt>
                <c:pt idx="10">
                  <c:v>157.34</c:v>
                </c:pt>
                <c:pt idx="11">
                  <c:v>157.34</c:v>
                </c:pt>
                <c:pt idx="12">
                  <c:v>157.34</c:v>
                </c:pt>
                <c:pt idx="13">
                  <c:v>157.34</c:v>
                </c:pt>
                <c:pt idx="14">
                  <c:v>157.34</c:v>
                </c:pt>
                <c:pt idx="15">
                  <c:v>657.34</c:v>
                </c:pt>
                <c:pt idx="16">
                  <c:v>657.34</c:v>
                </c:pt>
                <c:pt idx="17">
                  <c:v>657.34</c:v>
                </c:pt>
                <c:pt idx="18">
                  <c:v>657.34</c:v>
                </c:pt>
              </c:numCache>
            </c:numRef>
          </c:val>
          <c:smooth val="0"/>
        </c:ser>
        <c:dLbls>
          <c:showLegendKey val="0"/>
          <c:showVal val="0"/>
          <c:showCatName val="0"/>
          <c:showSerName val="0"/>
          <c:showPercent val="0"/>
          <c:showBubbleSize val="0"/>
        </c:dLbls>
        <c:marker val="1"/>
        <c:smooth val="0"/>
        <c:axId val="79306752"/>
        <c:axId val="76654272"/>
      </c:lineChart>
      <c:catAx>
        <c:axId val="79285760"/>
        <c:scaling>
          <c:orientation val="minMax"/>
        </c:scaling>
        <c:delete val="0"/>
        <c:axPos val="b"/>
        <c:numFmt formatCode="General" sourceLinked="1"/>
        <c:majorTickMark val="out"/>
        <c:minorTickMark val="none"/>
        <c:tickLblPos val="nextTo"/>
        <c:spPr>
          <a:ln>
            <a:solidFill>
              <a:srgbClr val="C9CAC8"/>
            </a:solidFill>
          </a:ln>
        </c:spPr>
        <c:txPr>
          <a:bodyPr/>
          <a:lstStyle/>
          <a:p>
            <a:pPr>
              <a:defRPr sz="1200">
                <a:latin typeface="Arial" panose="020B0604020202020204" pitchFamily="34" charset="0"/>
                <a:cs typeface="Arial" panose="020B0604020202020204" pitchFamily="34" charset="0"/>
              </a:defRPr>
            </a:pPr>
            <a:endParaRPr lang="en-US"/>
          </a:p>
        </c:txPr>
        <c:crossAx val="76653696"/>
        <c:crosses val="autoZero"/>
        <c:auto val="1"/>
        <c:lblAlgn val="ctr"/>
        <c:lblOffset val="100"/>
        <c:noMultiLvlLbl val="0"/>
      </c:catAx>
      <c:valAx>
        <c:axId val="76653696"/>
        <c:scaling>
          <c:orientation val="minMax"/>
        </c:scaling>
        <c:delete val="0"/>
        <c:axPos val="l"/>
        <c:majorGridlines>
          <c:spPr>
            <a:ln>
              <a:solidFill>
                <a:srgbClr val="C9CAC8"/>
              </a:solidFill>
            </a:ln>
          </c:spPr>
        </c:majorGridlines>
        <c:title>
          <c:tx>
            <c:rich>
              <a:bodyPr rot="-5400000" vert="horz"/>
              <a:lstStyle/>
              <a:p>
                <a:pPr>
                  <a:defRPr sz="1200"/>
                </a:pPr>
                <a:r>
                  <a:rPr lang="en-US" sz="1200" dirty="0" smtClean="0"/>
                  <a:t>Annual Modeled</a:t>
                </a:r>
                <a:r>
                  <a:rPr lang="en-US" sz="1200" baseline="0" dirty="0" smtClean="0"/>
                  <a:t> and Actual Loss </a:t>
                </a:r>
              </a:p>
              <a:p>
                <a:pPr>
                  <a:defRPr sz="1200"/>
                </a:pPr>
                <a:r>
                  <a:rPr lang="en-US" sz="1200" baseline="0" dirty="0" smtClean="0"/>
                  <a:t>(USD Millions)</a:t>
                </a:r>
                <a:endParaRPr lang="en-US" sz="1200" dirty="0"/>
              </a:p>
            </c:rich>
          </c:tx>
          <c:layout>
            <c:manualLayout>
              <c:xMode val="edge"/>
              <c:yMode val="edge"/>
              <c:x val="0"/>
              <c:y val="0.13691939075797344"/>
            </c:manualLayout>
          </c:layout>
          <c:overlay val="0"/>
        </c:title>
        <c:numFmt formatCode="#,##0" sourceLinked="0"/>
        <c:majorTickMark val="out"/>
        <c:minorTickMark val="none"/>
        <c:tickLblPos val="nextTo"/>
        <c:spPr>
          <a:ln>
            <a:solidFill>
              <a:srgbClr val="C9CAC8"/>
            </a:solidFill>
          </a:ln>
        </c:spPr>
        <c:txPr>
          <a:bodyPr/>
          <a:lstStyle/>
          <a:p>
            <a:pPr>
              <a:defRPr sz="1200">
                <a:latin typeface="Arial" panose="020B0604020202020204" pitchFamily="34" charset="0"/>
                <a:cs typeface="Arial" panose="020B0604020202020204" pitchFamily="34" charset="0"/>
              </a:defRPr>
            </a:pPr>
            <a:endParaRPr lang="en-US"/>
          </a:p>
        </c:txPr>
        <c:crossAx val="79285760"/>
        <c:crosses val="autoZero"/>
        <c:crossBetween val="between"/>
      </c:valAx>
      <c:valAx>
        <c:axId val="76654272"/>
        <c:scaling>
          <c:orientation val="minMax"/>
        </c:scaling>
        <c:delete val="0"/>
        <c:axPos val="r"/>
        <c:title>
          <c:tx>
            <c:rich>
              <a:bodyPr rot="-5400000" vert="horz"/>
              <a:lstStyle/>
              <a:p>
                <a:pPr>
                  <a:defRPr/>
                </a:pPr>
                <a:r>
                  <a:rPr lang="en-US" sz="1200" dirty="0" smtClean="0"/>
                  <a:t>Cumulative</a:t>
                </a:r>
                <a:r>
                  <a:rPr lang="en-US" sz="1200" baseline="0" dirty="0" smtClean="0"/>
                  <a:t> Modeled and Actual Los</a:t>
                </a:r>
                <a:r>
                  <a:rPr lang="en-US" baseline="0" dirty="0" smtClean="0"/>
                  <a:t>s </a:t>
                </a:r>
              </a:p>
              <a:p>
                <a:pPr>
                  <a:defRPr/>
                </a:pPr>
                <a:r>
                  <a:rPr lang="en-US" sz="1200" baseline="0" dirty="0" smtClean="0"/>
                  <a:t>(USD Millions)</a:t>
                </a:r>
                <a:endParaRPr lang="en-US" sz="1200" dirty="0"/>
              </a:p>
            </c:rich>
          </c:tx>
          <c:layout>
            <c:manualLayout>
              <c:xMode val="edge"/>
              <c:yMode val="edge"/>
              <c:x val="0.94160353535353536"/>
              <c:y val="0.10578620854211405"/>
            </c:manualLayout>
          </c:layout>
          <c:overlay val="0"/>
        </c:title>
        <c:numFmt formatCode="#,##0_);\(#,##0\)" sourceLinked="0"/>
        <c:majorTickMark val="out"/>
        <c:minorTickMark val="none"/>
        <c:tickLblPos val="nextTo"/>
        <c:spPr>
          <a:ln>
            <a:solidFill>
              <a:srgbClr val="C9CAC8"/>
            </a:solidFill>
          </a:ln>
        </c:spPr>
        <c:txPr>
          <a:bodyPr/>
          <a:lstStyle/>
          <a:p>
            <a:pPr>
              <a:defRPr sz="1200">
                <a:latin typeface="Arial" panose="020B0604020202020204" pitchFamily="34" charset="0"/>
                <a:cs typeface="Arial" panose="020B0604020202020204" pitchFamily="34" charset="0"/>
              </a:defRPr>
            </a:pPr>
            <a:endParaRPr lang="en-US"/>
          </a:p>
        </c:txPr>
        <c:crossAx val="79306752"/>
        <c:crosses val="max"/>
        <c:crossBetween val="between"/>
      </c:valAx>
      <c:catAx>
        <c:axId val="79306752"/>
        <c:scaling>
          <c:orientation val="minMax"/>
        </c:scaling>
        <c:delete val="1"/>
        <c:axPos val="b"/>
        <c:numFmt formatCode="General" sourceLinked="1"/>
        <c:majorTickMark val="out"/>
        <c:minorTickMark val="none"/>
        <c:tickLblPos val="nextTo"/>
        <c:crossAx val="76654272"/>
        <c:crosses val="autoZero"/>
        <c:auto val="1"/>
        <c:lblAlgn val="ctr"/>
        <c:lblOffset val="100"/>
        <c:noMultiLvlLbl val="0"/>
      </c:catAx>
    </c:plotArea>
    <c:legend>
      <c:legendPos val="l"/>
      <c:layout>
        <c:manualLayout>
          <c:xMode val="edge"/>
          <c:yMode val="edge"/>
          <c:x val="8.9451726914817467E-2"/>
          <c:y val="7.4622703412073523E-3"/>
          <c:w val="0.80247467291020436"/>
          <c:h val="0.10131935149855019"/>
        </c:manualLayout>
      </c:layout>
      <c:overlay val="1"/>
      <c:txPr>
        <a:bodyPr/>
        <a:lstStyle/>
        <a:p>
          <a:pPr>
            <a:defRPr sz="1100">
              <a:latin typeface="Arial" panose="020B0604020202020204" pitchFamily="34" charset="0"/>
              <a:cs typeface="Arial" panose="020B0604020202020204" pitchFamily="34" charset="0"/>
            </a:defRPr>
          </a:pPr>
          <a:endParaRPr lang="en-US"/>
        </a:p>
      </c:txPr>
    </c:legend>
    <c:plotVisOnly val="1"/>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078691552444833E-2"/>
          <c:y val="7.2655925612309463E-2"/>
          <c:w val="0.93592130844755517"/>
          <c:h val="0.86843378068307497"/>
        </c:manualLayout>
      </c:layout>
      <c:barChart>
        <c:barDir val="col"/>
        <c:grouping val="stacked"/>
        <c:varyColors val="0"/>
        <c:ser>
          <c:idx val="0"/>
          <c:order val="0"/>
          <c:tx>
            <c:strRef>
              <c:f>Sheet1!$B$1</c:f>
              <c:strCache>
                <c:ptCount val="1"/>
                <c:pt idx="0">
                  <c:v>Bonds</c:v>
                </c:pt>
              </c:strCache>
            </c:strRef>
          </c:tx>
          <c:spPr>
            <a:solidFill>
              <a:srgbClr val="0083A9"/>
            </a:solidFill>
            <a:ln>
              <a:prstDash val="solid"/>
            </a:ln>
          </c:spPr>
          <c:invertIfNegative val="0"/>
          <c:dPt>
            <c:idx val="10"/>
            <c:invertIfNegative val="0"/>
            <c:bubble3D val="0"/>
            <c:spPr>
              <a:solidFill>
                <a:srgbClr val="0083A9"/>
              </a:solidFill>
              <a:ln>
                <a:noFill/>
                <a:prstDash val="solid"/>
              </a:ln>
            </c:spPr>
          </c:dPt>
          <c:cat>
            <c:numRef>
              <c:f>Sheet1!$A$2:$A$12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Sheet1!$B$2:$B$12</c:f>
              <c:numCache>
                <c:formatCode>General</c:formatCode>
                <c:ptCount val="11"/>
                <c:pt idx="0">
                  <c:v>14.4</c:v>
                </c:pt>
                <c:pt idx="1">
                  <c:v>14.6</c:v>
                </c:pt>
                <c:pt idx="2">
                  <c:v>13.7</c:v>
                </c:pt>
                <c:pt idx="3">
                  <c:v>13.9</c:v>
                </c:pt>
                <c:pt idx="4">
                  <c:v>16.5</c:v>
                </c:pt>
                <c:pt idx="5">
                  <c:v>20.3</c:v>
                </c:pt>
                <c:pt idx="6">
                  <c:v>24.3</c:v>
                </c:pt>
                <c:pt idx="10">
                  <c:v>24.3</c:v>
                </c:pt>
              </c:numCache>
            </c:numRef>
          </c:val>
        </c:ser>
        <c:ser>
          <c:idx val="1"/>
          <c:order val="1"/>
          <c:tx>
            <c:strRef>
              <c:f>Sheet1!$C$1</c:f>
              <c:strCache>
                <c:ptCount val="1"/>
                <c:pt idx="0">
                  <c:v>Sidecars</c:v>
                </c:pt>
              </c:strCache>
            </c:strRef>
          </c:tx>
          <c:spPr>
            <a:solidFill>
              <a:srgbClr val="5EB6E4">
                <a:alpha val="80000"/>
              </a:srgbClr>
            </a:solidFill>
            <a:ln>
              <a:noFill/>
            </a:ln>
          </c:spPr>
          <c:invertIfNegative val="0"/>
          <c:dPt>
            <c:idx val="10"/>
            <c:invertIfNegative val="0"/>
            <c:bubble3D val="0"/>
          </c:dPt>
          <c:cat>
            <c:numRef>
              <c:f>Sheet1!$A$2:$A$12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Sheet1!$C$2:$C$12</c:f>
              <c:numCache>
                <c:formatCode>General</c:formatCode>
                <c:ptCount val="11"/>
                <c:pt idx="0">
                  <c:v>2</c:v>
                </c:pt>
                <c:pt idx="1">
                  <c:v>3</c:v>
                </c:pt>
                <c:pt idx="2">
                  <c:v>2.5</c:v>
                </c:pt>
                <c:pt idx="3">
                  <c:v>2.2000000000000002</c:v>
                </c:pt>
                <c:pt idx="4">
                  <c:v>3</c:v>
                </c:pt>
                <c:pt idx="5">
                  <c:v>4.1500000000000004</c:v>
                </c:pt>
                <c:pt idx="6">
                  <c:v>6.6</c:v>
                </c:pt>
                <c:pt idx="10">
                  <c:v>6.6</c:v>
                </c:pt>
              </c:numCache>
            </c:numRef>
          </c:val>
        </c:ser>
        <c:ser>
          <c:idx val="2"/>
          <c:order val="2"/>
          <c:tx>
            <c:strRef>
              <c:f>Sheet1!$D$1</c:f>
              <c:strCache>
                <c:ptCount val="1"/>
                <c:pt idx="0">
                  <c:v>Collateralized ILW</c:v>
                </c:pt>
              </c:strCache>
            </c:strRef>
          </c:tx>
          <c:spPr>
            <a:solidFill>
              <a:schemeClr val="bg1">
                <a:lumMod val="75000"/>
              </a:schemeClr>
            </a:solidFill>
            <a:ln>
              <a:noFill/>
            </a:ln>
          </c:spPr>
          <c:invertIfNegative val="0"/>
          <c:dPt>
            <c:idx val="10"/>
            <c:invertIfNegative val="0"/>
            <c:bubble3D val="0"/>
          </c:dPt>
          <c:cat>
            <c:numRef>
              <c:f>Sheet1!$A$2:$A$12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Sheet1!$D$2:$D$12</c:f>
              <c:numCache>
                <c:formatCode>General</c:formatCode>
                <c:ptCount val="11"/>
                <c:pt idx="0">
                  <c:v>1</c:v>
                </c:pt>
                <c:pt idx="1">
                  <c:v>2</c:v>
                </c:pt>
                <c:pt idx="2">
                  <c:v>1</c:v>
                </c:pt>
                <c:pt idx="3">
                  <c:v>1</c:v>
                </c:pt>
                <c:pt idx="4">
                  <c:v>2</c:v>
                </c:pt>
                <c:pt idx="5">
                  <c:v>1.8</c:v>
                </c:pt>
                <c:pt idx="6">
                  <c:v>3.5</c:v>
                </c:pt>
                <c:pt idx="10">
                  <c:v>3.5</c:v>
                </c:pt>
              </c:numCache>
            </c:numRef>
          </c:val>
        </c:ser>
        <c:ser>
          <c:idx val="3"/>
          <c:order val="3"/>
          <c:tx>
            <c:strRef>
              <c:f>Sheet1!$E$1</c:f>
              <c:strCache>
                <c:ptCount val="1"/>
                <c:pt idx="0">
                  <c:v>Collateralized Reinsurance</c:v>
                </c:pt>
              </c:strCache>
            </c:strRef>
          </c:tx>
          <c:spPr>
            <a:solidFill>
              <a:schemeClr val="accent5">
                <a:lumMod val="75000"/>
              </a:schemeClr>
            </a:solidFill>
            <a:ln>
              <a:noFill/>
            </a:ln>
          </c:spPr>
          <c:invertIfNegative val="0"/>
          <c:dPt>
            <c:idx val="10"/>
            <c:invertIfNegative val="0"/>
            <c:bubble3D val="0"/>
            <c:spPr>
              <a:solidFill>
                <a:schemeClr val="accent5">
                  <a:lumMod val="75000"/>
                </a:schemeClr>
              </a:solidFill>
              <a:ln>
                <a:noFill/>
                <a:prstDash val="dash"/>
              </a:ln>
            </c:spPr>
          </c:dPt>
          <c:dLbls>
            <c:dLbl>
              <c:idx val="0"/>
              <c:layout>
                <c:manualLayout>
                  <c:x val="0"/>
                  <c:y val="-2.6577485597319202E-2"/>
                </c:manualLayout>
              </c:layout>
              <c:tx>
                <c:rich>
                  <a:bodyPr/>
                  <a:lstStyle/>
                  <a:p>
                    <a:r>
                      <a:rPr lang="en-US" sz="1200" b="1" dirty="0" smtClean="0"/>
                      <a:t>18.9</a:t>
                    </a:r>
                    <a:endParaRPr lang="en-US" dirty="0"/>
                  </a:p>
                </c:rich>
              </c:tx>
              <c:dLblPos val="ctr"/>
              <c:showLegendKey val="0"/>
              <c:showVal val="1"/>
              <c:showCatName val="0"/>
              <c:showSerName val="0"/>
              <c:showPercent val="0"/>
              <c:showBubbleSize val="0"/>
              <c:extLst>
                <c:ext xmlns:c15="http://schemas.microsoft.com/office/drawing/2012/chart" uri="{CE6537A1-D6FC-4f65-9D91-7224C49458BB}"/>
              </c:extLst>
            </c:dLbl>
            <c:dLbl>
              <c:idx val="1"/>
              <c:layout>
                <c:manualLayout>
                  <c:x val="7.4973267230485084E-5"/>
                  <c:y val="-3.0296802522326218E-2"/>
                </c:manualLayout>
              </c:layout>
              <c:tx>
                <c:rich>
                  <a:bodyPr/>
                  <a:lstStyle/>
                  <a:p>
                    <a:r>
                      <a:rPr lang="en-US" sz="1200" b="1" dirty="0" smtClean="0"/>
                      <a:t>22.3</a:t>
                    </a:r>
                    <a:endParaRPr lang="en-US" dirty="0"/>
                  </a:p>
                </c:rich>
              </c:tx>
              <c:dLblPos val="ctr"/>
              <c:showLegendKey val="0"/>
              <c:showVal val="1"/>
              <c:showCatName val="0"/>
              <c:showSerName val="0"/>
              <c:showPercent val="0"/>
              <c:showBubbleSize val="0"/>
              <c:extLst>
                <c:ext xmlns:c15="http://schemas.microsoft.com/office/drawing/2012/chart" uri="{CE6537A1-D6FC-4f65-9D91-7224C49458BB}"/>
              </c:extLst>
            </c:dLbl>
            <c:dLbl>
              <c:idx val="2"/>
              <c:layout>
                <c:manualLayout>
                  <c:x val="0"/>
                  <c:y val="-4.0779808184354317E-2"/>
                </c:manualLayout>
              </c:layout>
              <c:tx>
                <c:rich>
                  <a:bodyPr/>
                  <a:lstStyle/>
                  <a:p>
                    <a:r>
                      <a:rPr lang="en-US" sz="1200" b="1" dirty="0" smtClean="0"/>
                      <a:t>23.5</a:t>
                    </a:r>
                    <a:endParaRPr lang="en-US" dirty="0"/>
                  </a:p>
                </c:rich>
              </c:tx>
              <c:dLblPos val="ctr"/>
              <c:showLegendKey val="0"/>
              <c:showVal val="1"/>
              <c:showCatName val="0"/>
              <c:showSerName val="0"/>
              <c:showPercent val="0"/>
              <c:showBubbleSize val="0"/>
              <c:extLst>
                <c:ext xmlns:c15="http://schemas.microsoft.com/office/drawing/2012/chart" uri="{CE6537A1-D6FC-4f65-9D91-7224C49458BB}"/>
              </c:extLst>
            </c:dLbl>
            <c:dLbl>
              <c:idx val="3"/>
              <c:layout>
                <c:manualLayout>
                  <c:x val="7.4973267230485084E-5"/>
                  <c:y val="-5.2733207877317223E-2"/>
                </c:manualLayout>
              </c:layout>
              <c:tx>
                <c:rich>
                  <a:bodyPr/>
                  <a:lstStyle/>
                  <a:p>
                    <a:r>
                      <a:rPr lang="en-US" sz="1200" b="1" dirty="0" smtClean="0"/>
                      <a:t>27.5</a:t>
                    </a:r>
                    <a:endParaRPr lang="en-US" dirty="0"/>
                  </a:p>
                </c:rich>
              </c:tx>
              <c:dLblPos val="ctr"/>
              <c:showLegendKey val="0"/>
              <c:showVal val="1"/>
              <c:showCatName val="0"/>
              <c:showSerName val="0"/>
              <c:showPercent val="0"/>
              <c:showBubbleSize val="0"/>
              <c:extLst>
                <c:ext xmlns:c15="http://schemas.microsoft.com/office/drawing/2012/chart" uri="{CE6537A1-D6FC-4f65-9D91-7224C49458BB}"/>
              </c:extLst>
            </c:dLbl>
            <c:dLbl>
              <c:idx val="4"/>
              <c:layout>
                <c:manualLayout>
                  <c:x val="0"/>
                  <c:y val="-8.8126661054160685E-2"/>
                </c:manualLayout>
              </c:layout>
              <c:tx>
                <c:rich>
                  <a:bodyPr/>
                  <a:lstStyle/>
                  <a:p>
                    <a:r>
                      <a:rPr lang="en-US" sz="1200" b="1" dirty="0" smtClean="0"/>
                      <a:t>44.0</a:t>
                    </a:r>
                    <a:endParaRPr lang="en-US" dirty="0"/>
                  </a:p>
                </c:rich>
              </c:tx>
              <c:dLblPos val="ctr"/>
              <c:showLegendKey val="0"/>
              <c:showVal val="1"/>
              <c:showCatName val="0"/>
              <c:showSerName val="0"/>
              <c:showPercent val="0"/>
              <c:showBubbleSize val="0"/>
              <c:extLst>
                <c:ext xmlns:c15="http://schemas.microsoft.com/office/drawing/2012/chart" uri="{CE6537A1-D6FC-4f65-9D91-7224C49458BB}"/>
              </c:extLst>
            </c:dLbl>
            <c:dLbl>
              <c:idx val="5"/>
              <c:layout>
                <c:manualLayout>
                  <c:x val="7.4973267230541666E-5"/>
                  <c:y val="-8.84557767543208E-2"/>
                </c:manualLayout>
              </c:layout>
              <c:tx>
                <c:rich>
                  <a:bodyPr/>
                  <a:lstStyle/>
                  <a:p>
                    <a:r>
                      <a:rPr lang="en-US" sz="1200" b="1" dirty="0" smtClean="0"/>
                      <a:t>49.7</a:t>
                    </a:r>
                    <a:endParaRPr lang="en-US" dirty="0"/>
                  </a:p>
                </c:rich>
              </c:tx>
              <c:dLblPos val="ctr"/>
              <c:showLegendKey val="0"/>
              <c:showVal val="1"/>
              <c:showCatName val="0"/>
              <c:showSerName val="0"/>
              <c:showPercent val="0"/>
              <c:showBubbleSize val="0"/>
              <c:extLst>
                <c:ext xmlns:c15="http://schemas.microsoft.com/office/drawing/2012/chart" uri="{CE6537A1-D6FC-4f65-9D91-7224C49458BB}"/>
              </c:extLst>
            </c:dLbl>
            <c:dLbl>
              <c:idx val="6"/>
              <c:layout>
                <c:manualLayout>
                  <c:x val="0"/>
                  <c:y val="-0.10770687862130442"/>
                </c:manualLayout>
              </c:layout>
              <c:tx>
                <c:rich>
                  <a:bodyPr/>
                  <a:lstStyle/>
                  <a:p>
                    <a:r>
                      <a:rPr lang="en-US" sz="1200" b="1" dirty="0" smtClean="0"/>
                      <a:t>63.8</a:t>
                    </a:r>
                    <a:endParaRPr lang="en-US" dirty="0"/>
                  </a:p>
                </c:rich>
              </c:tx>
              <c:dLblPos val="ctr"/>
              <c:showLegendKey val="0"/>
              <c:showVal val="1"/>
              <c:showCatName val="0"/>
              <c:showSerName val="0"/>
              <c:showPercent val="0"/>
              <c:showBubbleSize val="0"/>
              <c:extLst>
                <c:ext xmlns:c15="http://schemas.microsoft.com/office/drawing/2012/chart" uri="{CE6537A1-D6FC-4f65-9D91-7224C49458BB}"/>
              </c:extLst>
            </c:dLbl>
            <c:dLbl>
              <c:idx val="10"/>
              <c:delete val="1"/>
              <c:extLst>
                <c:ext xmlns:c15="http://schemas.microsoft.com/office/drawing/2012/chart" uri="{CE6537A1-D6FC-4f65-9D91-7224C49458BB}"/>
              </c:extLst>
            </c:dLbl>
            <c:spPr>
              <a:noFill/>
              <a:ln>
                <a:noFill/>
              </a:ln>
              <a:effectLst/>
            </c:spPr>
            <c:txPr>
              <a:bodyPr/>
              <a:lstStyle/>
              <a:p>
                <a:pPr>
                  <a:defRPr sz="1200"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Sheet1!$E$2:$E$12</c:f>
              <c:numCache>
                <c:formatCode>0.0</c:formatCode>
                <c:ptCount val="11"/>
                <c:pt idx="0">
                  <c:v>1.4914400000000001</c:v>
                </c:pt>
                <c:pt idx="1">
                  <c:v>2.7292380000000001</c:v>
                </c:pt>
                <c:pt idx="2">
                  <c:v>6.3391609999999998</c:v>
                </c:pt>
                <c:pt idx="3">
                  <c:v>10.387403000000001</c:v>
                </c:pt>
                <c:pt idx="4">
                  <c:v>22.5</c:v>
                </c:pt>
                <c:pt idx="5">
                  <c:v>23.443256000000002</c:v>
                </c:pt>
                <c:pt idx="6" formatCode="General">
                  <c:v>29.4</c:v>
                </c:pt>
                <c:pt idx="10" formatCode="General">
                  <c:v>29.4</c:v>
                </c:pt>
              </c:numCache>
            </c:numRef>
          </c:val>
        </c:ser>
        <c:ser>
          <c:idx val="4"/>
          <c:order val="4"/>
          <c:tx>
            <c:strRef>
              <c:f>Sheet1!$F$1</c:f>
              <c:strCache>
                <c:ptCount val="1"/>
                <c:pt idx="0">
                  <c:v>Column1</c:v>
                </c:pt>
              </c:strCache>
            </c:strRef>
          </c:tx>
          <c:spPr>
            <a:solidFill>
              <a:srgbClr val="FFFFFF">
                <a:lumMod val="65000"/>
              </a:srgbClr>
            </a:solidFill>
            <a:ln>
              <a:solidFill>
                <a:srgbClr val="FFFFFF">
                  <a:lumMod val="50000"/>
                </a:srgbClr>
              </a:solidFill>
              <a:prstDash val="dash"/>
            </a:ln>
          </c:spPr>
          <c:invertIfNegative val="0"/>
          <c:dPt>
            <c:idx val="10"/>
            <c:invertIfNegative val="0"/>
            <c:bubble3D val="0"/>
            <c:spPr>
              <a:solidFill>
                <a:schemeClr val="bg1">
                  <a:lumMod val="50000"/>
                </a:schemeClr>
              </a:solidFill>
              <a:ln>
                <a:solidFill>
                  <a:srgbClr val="FFFFFF">
                    <a:lumMod val="50000"/>
                  </a:srgbClr>
                </a:solidFill>
                <a:prstDash val="dash"/>
              </a:ln>
            </c:spPr>
          </c:dPt>
          <c:dLbls>
            <c:dLbl>
              <c:idx val="10"/>
              <c:layout>
                <c:manualLayout>
                  <c:x val="-1.2151258859102235E-7"/>
                  <c:y val="-0.27965095164991166"/>
                </c:manualLayout>
              </c:layout>
              <c:tx>
                <c:rich>
                  <a:bodyPr/>
                  <a:lstStyle/>
                  <a:p>
                    <a:pPr>
                      <a:defRPr sz="1200" b="1"/>
                    </a:pPr>
                    <a:r>
                      <a:rPr lang="en-US" sz="1200" b="1" dirty="0" smtClean="0"/>
                      <a:t>150.0</a:t>
                    </a:r>
                    <a:endParaRPr lang="en-US" b="1" dirty="0"/>
                  </a:p>
                </c:rich>
              </c:tx>
              <c:spPr/>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Sheet1!$F$2:$F$12</c:f>
              <c:numCache>
                <c:formatCode>General</c:formatCode>
                <c:ptCount val="11"/>
                <c:pt idx="10">
                  <c:v>86.2</c:v>
                </c:pt>
              </c:numCache>
            </c:numRef>
          </c:val>
        </c:ser>
        <c:dLbls>
          <c:showLegendKey val="0"/>
          <c:showVal val="0"/>
          <c:showCatName val="0"/>
          <c:showSerName val="0"/>
          <c:showPercent val="0"/>
          <c:showBubbleSize val="0"/>
        </c:dLbls>
        <c:gapWidth val="69"/>
        <c:overlap val="100"/>
        <c:axId val="70695424"/>
        <c:axId val="49130880"/>
      </c:barChart>
      <c:catAx>
        <c:axId val="70695424"/>
        <c:scaling>
          <c:orientation val="minMax"/>
        </c:scaling>
        <c:delete val="0"/>
        <c:axPos val="b"/>
        <c:numFmt formatCode="General" sourceLinked="1"/>
        <c:majorTickMark val="none"/>
        <c:minorTickMark val="none"/>
        <c:tickLblPos val="nextTo"/>
        <c:spPr>
          <a:ln>
            <a:solidFill>
              <a:schemeClr val="bg2"/>
            </a:solidFill>
          </a:ln>
        </c:spPr>
        <c:txPr>
          <a:bodyPr/>
          <a:lstStyle/>
          <a:p>
            <a:pPr>
              <a:defRPr sz="1200"/>
            </a:pPr>
            <a:endParaRPr lang="en-US"/>
          </a:p>
        </c:txPr>
        <c:crossAx val="49130880"/>
        <c:crosses val="autoZero"/>
        <c:auto val="1"/>
        <c:lblAlgn val="ctr"/>
        <c:lblOffset val="100"/>
        <c:noMultiLvlLbl val="0"/>
      </c:catAx>
      <c:valAx>
        <c:axId val="49130880"/>
        <c:scaling>
          <c:orientation val="minMax"/>
          <c:max val="150"/>
        </c:scaling>
        <c:delete val="0"/>
        <c:axPos val="l"/>
        <c:title>
          <c:tx>
            <c:rich>
              <a:bodyPr rot="-5400000" vert="horz"/>
              <a:lstStyle/>
              <a:p>
                <a:pPr>
                  <a:defRPr sz="1200"/>
                </a:pPr>
                <a:r>
                  <a:rPr lang="en-US" sz="1200" dirty="0" smtClean="0"/>
                  <a:t>$</a:t>
                </a:r>
                <a:r>
                  <a:rPr lang="en-US" sz="1200" baseline="0" dirty="0" smtClean="0"/>
                  <a:t> Billions</a:t>
                </a:r>
                <a:endParaRPr lang="en-US" sz="1200" dirty="0"/>
              </a:p>
            </c:rich>
          </c:tx>
          <c:layout/>
          <c:overlay val="0"/>
        </c:title>
        <c:numFmt formatCode="General" sourceLinked="1"/>
        <c:majorTickMark val="none"/>
        <c:minorTickMark val="none"/>
        <c:tickLblPos val="nextTo"/>
        <c:spPr>
          <a:ln>
            <a:solidFill>
              <a:schemeClr val="bg2"/>
            </a:solidFill>
          </a:ln>
        </c:spPr>
        <c:txPr>
          <a:bodyPr/>
          <a:lstStyle/>
          <a:p>
            <a:pPr>
              <a:defRPr sz="1200"/>
            </a:pPr>
            <a:endParaRPr lang="en-US"/>
          </a:p>
        </c:txPr>
        <c:crossAx val="70695424"/>
        <c:crosses val="autoZero"/>
        <c:crossBetween val="between"/>
        <c:majorUnit val="30"/>
      </c:valAx>
      <c:spPr>
        <a:noFill/>
        <a:ln w="25378">
          <a:noFill/>
        </a:ln>
      </c:spPr>
    </c:plotArea>
    <c:legend>
      <c:legendPos val="l"/>
      <c:legendEntry>
        <c:idx val="0"/>
        <c:delete val="1"/>
      </c:legendEntry>
      <c:layout>
        <c:manualLayout>
          <c:xMode val="edge"/>
          <c:yMode val="edge"/>
          <c:x val="6.2789321473704682E-2"/>
          <c:y val="7.559089215720613E-2"/>
          <c:w val="0.29713339651987947"/>
          <c:h val="0.23701344525330559"/>
        </c:manualLayout>
      </c:layout>
      <c:overlay val="0"/>
      <c:txPr>
        <a:bodyPr/>
        <a:lstStyle/>
        <a:p>
          <a:pPr>
            <a:defRPr sz="1200" b="0"/>
          </a:pPr>
          <a:endParaRPr lang="en-US"/>
        </a:p>
      </c:txPr>
    </c:legend>
    <c:plotVisOnly val="1"/>
    <c:dispBlanksAs val="gap"/>
    <c:showDLblsOverMax val="0"/>
  </c:chart>
  <c:spPr>
    <a:ln>
      <a:noFill/>
    </a:ln>
  </c:spPr>
  <c:txPr>
    <a:bodyPr/>
    <a:lstStyle/>
    <a:p>
      <a:pPr>
        <a:defRPr>
          <a:latin typeface="Arial" pitchFamily="34" charset="0"/>
          <a:cs typeface="Arial"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538662110034314"/>
          <c:y val="3.742933387749002E-2"/>
          <c:w val="0.77953040604859936"/>
          <c:h val="0.78745971865922715"/>
        </c:manualLayout>
      </c:layout>
      <c:barChart>
        <c:barDir val="col"/>
        <c:grouping val="stacked"/>
        <c:varyColors val="0"/>
        <c:ser>
          <c:idx val="0"/>
          <c:order val="0"/>
          <c:tx>
            <c:v>Property Cat Issuance</c:v>
          </c:tx>
          <c:spPr>
            <a:solidFill>
              <a:srgbClr val="4D4F53"/>
            </a:solidFill>
            <a:ln w="25400">
              <a:noFill/>
            </a:ln>
          </c:spPr>
          <c:invertIfNegative val="0"/>
          <c:cat>
            <c:numRef>
              <c:f>Main!$A$60:$A$71</c:f>
              <c:numCache>
                <c:formatCode>General</c:formatCod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numCache>
            </c:numRef>
          </c:cat>
          <c:val>
            <c:numRef>
              <c:f>Main!$F$11:$F$22</c:f>
              <c:numCache>
                <c:formatCode>#,##0</c:formatCode>
                <c:ptCount val="12"/>
                <c:pt idx="0">
                  <c:v>1735.4899999999998</c:v>
                </c:pt>
                <c:pt idx="1">
                  <c:v>1142.8</c:v>
                </c:pt>
                <c:pt idx="2">
                  <c:v>1497.7</c:v>
                </c:pt>
                <c:pt idx="3">
                  <c:v>4694.3500000000004</c:v>
                </c:pt>
                <c:pt idx="4">
                  <c:v>7859.2379999999994</c:v>
                </c:pt>
                <c:pt idx="5">
                  <c:v>2730.4493299999999</c:v>
                </c:pt>
                <c:pt idx="6">
                  <c:v>3396.125</c:v>
                </c:pt>
                <c:pt idx="7">
                  <c:v>4850.4125999999997</c:v>
                </c:pt>
                <c:pt idx="8">
                  <c:v>4270.2214000000004</c:v>
                </c:pt>
                <c:pt idx="9">
                  <c:v>5855.3339999999998</c:v>
                </c:pt>
                <c:pt idx="10">
                  <c:v>7140.68</c:v>
                </c:pt>
                <c:pt idx="11">
                  <c:v>8027</c:v>
                </c:pt>
              </c:numCache>
            </c:numRef>
          </c:val>
        </c:ser>
        <c:ser>
          <c:idx val="2"/>
          <c:order val="1"/>
          <c:tx>
            <c:v>Life / Health Issuance</c:v>
          </c:tx>
          <c:spPr>
            <a:solidFill>
              <a:srgbClr val="0083A9"/>
            </a:solidFill>
            <a:ln>
              <a:noFill/>
            </a:ln>
          </c:spPr>
          <c:invertIfNegative val="0"/>
          <c:cat>
            <c:numRef>
              <c:f>Main!$A$60:$A$71</c:f>
              <c:numCache>
                <c:formatCode>General</c:formatCod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numCache>
            </c:numRef>
          </c:cat>
          <c:val>
            <c:numRef>
              <c:f>Main!$K$11:$K$22</c:f>
              <c:numCache>
                <c:formatCode>#,##0</c:formatCode>
                <c:ptCount val="12"/>
                <c:pt idx="0">
                  <c:v>400</c:v>
                </c:pt>
                <c:pt idx="1">
                  <c:v>0</c:v>
                </c:pt>
                <c:pt idx="2">
                  <c:v>362</c:v>
                </c:pt>
                <c:pt idx="3">
                  <c:v>776</c:v>
                </c:pt>
                <c:pt idx="4">
                  <c:v>521</c:v>
                </c:pt>
                <c:pt idx="5">
                  <c:v>100</c:v>
                </c:pt>
                <c:pt idx="6">
                  <c:v>75</c:v>
                </c:pt>
                <c:pt idx="7">
                  <c:v>425</c:v>
                </c:pt>
                <c:pt idx="8">
                  <c:v>330</c:v>
                </c:pt>
                <c:pt idx="9">
                  <c:v>425</c:v>
                </c:pt>
                <c:pt idx="10">
                  <c:v>330</c:v>
                </c:pt>
                <c:pt idx="11">
                  <c:v>200</c:v>
                </c:pt>
              </c:numCache>
            </c:numRef>
          </c:val>
        </c:ser>
        <c:dLbls>
          <c:showLegendKey val="0"/>
          <c:showVal val="0"/>
          <c:showCatName val="0"/>
          <c:showSerName val="0"/>
          <c:showPercent val="0"/>
          <c:showBubbleSize val="0"/>
        </c:dLbls>
        <c:gapWidth val="50"/>
        <c:overlap val="100"/>
        <c:axId val="72090624"/>
        <c:axId val="49134336"/>
      </c:barChart>
      <c:barChart>
        <c:barDir val="col"/>
        <c:grouping val="clustered"/>
        <c:varyColors val="0"/>
        <c:ser>
          <c:idx val="4"/>
          <c:order val="2"/>
          <c:tx>
            <c:v>Number</c:v>
          </c:tx>
          <c:spPr>
            <a:noFill/>
            <a:ln>
              <a:noFill/>
            </a:ln>
          </c:spPr>
          <c:invertIfNegative val="0"/>
          <c:cat>
            <c:numRef>
              <c:f>'[3]Graph 1 - by Period &amp; Outs'!$O$17:$O$27</c:f>
              <c:numCache>
                <c:formatCode>General</c:formatCode>
                <c:ptCount val="11"/>
                <c:pt idx="0">
                  <c:v>0</c:v>
                </c:pt>
                <c:pt idx="1">
                  <c:v>0</c:v>
                </c:pt>
                <c:pt idx="2">
                  <c:v>0</c:v>
                </c:pt>
                <c:pt idx="3">
                  <c:v>0</c:v>
                </c:pt>
                <c:pt idx="4">
                  <c:v>0</c:v>
                </c:pt>
                <c:pt idx="5">
                  <c:v>0</c:v>
                </c:pt>
                <c:pt idx="6">
                  <c:v>0</c:v>
                </c:pt>
                <c:pt idx="7">
                  <c:v>0</c:v>
                </c:pt>
                <c:pt idx="8">
                  <c:v>0</c:v>
                </c:pt>
                <c:pt idx="9">
                  <c:v>0</c:v>
                </c:pt>
                <c:pt idx="10">
                  <c:v>0</c:v>
                </c:pt>
              </c:numCache>
            </c:numRef>
          </c:cat>
          <c:val>
            <c:numRef>
              <c:f>Main!$P$11:$P$22</c:f>
              <c:numCache>
                <c:formatCode>#,##0</c:formatCode>
                <c:ptCount val="12"/>
                <c:pt idx="0">
                  <c:v>2135.4899999999998</c:v>
                </c:pt>
                <c:pt idx="1">
                  <c:v>1142.8</c:v>
                </c:pt>
                <c:pt idx="2">
                  <c:v>1859.7</c:v>
                </c:pt>
                <c:pt idx="3">
                  <c:v>5470.35</c:v>
                </c:pt>
                <c:pt idx="4">
                  <c:v>8380.2379999999994</c:v>
                </c:pt>
                <c:pt idx="5">
                  <c:v>2830.4493299999999</c:v>
                </c:pt>
                <c:pt idx="6">
                  <c:v>3471.125</c:v>
                </c:pt>
                <c:pt idx="7">
                  <c:v>5275.4125999999997</c:v>
                </c:pt>
                <c:pt idx="8">
                  <c:v>4600.2214000000004</c:v>
                </c:pt>
                <c:pt idx="9">
                  <c:v>6280.3340000000007</c:v>
                </c:pt>
                <c:pt idx="10">
                  <c:v>7470.68</c:v>
                </c:pt>
                <c:pt idx="11">
                  <c:v>8227</c:v>
                </c:pt>
              </c:numCache>
            </c:numRef>
          </c:val>
        </c:ser>
        <c:dLbls>
          <c:showLegendKey val="0"/>
          <c:showVal val="0"/>
          <c:showCatName val="0"/>
          <c:showSerName val="0"/>
          <c:showPercent val="0"/>
          <c:showBubbleSize val="0"/>
        </c:dLbls>
        <c:gapWidth val="150"/>
        <c:axId val="72091136"/>
        <c:axId val="49134912"/>
      </c:barChart>
      <c:catAx>
        <c:axId val="72090624"/>
        <c:scaling>
          <c:orientation val="minMax"/>
        </c:scaling>
        <c:delete val="0"/>
        <c:axPos val="b"/>
        <c:numFmt formatCode="General" sourceLinked="1"/>
        <c:majorTickMark val="none"/>
        <c:minorTickMark val="none"/>
        <c:tickLblPos val="nextTo"/>
        <c:spPr>
          <a:ln w="12700">
            <a:solidFill>
              <a:schemeClr val="bg1">
                <a:lumMod val="75000"/>
              </a:schemeClr>
            </a:solidFill>
            <a:prstDash val="solid"/>
          </a:ln>
        </c:spPr>
        <c:txPr>
          <a:bodyPr rot="0" vert="horz"/>
          <a:lstStyle/>
          <a:p>
            <a:pPr>
              <a:defRPr/>
            </a:pPr>
            <a:endParaRPr lang="en-US"/>
          </a:p>
        </c:txPr>
        <c:crossAx val="49134336"/>
        <c:crosses val="autoZero"/>
        <c:auto val="0"/>
        <c:lblAlgn val="ctr"/>
        <c:lblOffset val="100"/>
        <c:noMultiLvlLbl val="0"/>
      </c:catAx>
      <c:valAx>
        <c:axId val="49134336"/>
        <c:scaling>
          <c:orientation val="minMax"/>
          <c:max val="10000"/>
        </c:scaling>
        <c:delete val="0"/>
        <c:axPos val="l"/>
        <c:title>
          <c:tx>
            <c:rich>
              <a:bodyPr/>
              <a:lstStyle/>
              <a:p>
                <a:pPr>
                  <a:defRPr b="1"/>
                </a:pPr>
                <a:r>
                  <a:rPr lang="en-GB" b="1" dirty="0" smtClean="0"/>
                  <a:t>US$ </a:t>
                </a:r>
                <a:r>
                  <a:rPr lang="en-GB" b="1" dirty="0"/>
                  <a:t>Millions</a:t>
                </a:r>
              </a:p>
            </c:rich>
          </c:tx>
          <c:layout>
            <c:manualLayout>
              <c:xMode val="edge"/>
              <c:yMode val="edge"/>
              <c:x val="1.0800877142999255E-2"/>
              <c:y val="0.33982931818287776"/>
            </c:manualLayout>
          </c:layout>
          <c:overlay val="0"/>
          <c:spPr>
            <a:noFill/>
            <a:ln w="25400">
              <a:noFill/>
            </a:ln>
          </c:spPr>
        </c:title>
        <c:numFmt formatCode="#,##0" sourceLinked="0"/>
        <c:majorTickMark val="none"/>
        <c:minorTickMark val="none"/>
        <c:tickLblPos val="nextTo"/>
        <c:spPr>
          <a:ln w="12700">
            <a:solidFill>
              <a:schemeClr val="bg1">
                <a:lumMod val="75000"/>
              </a:schemeClr>
            </a:solidFill>
            <a:prstDash val="solid"/>
          </a:ln>
        </c:spPr>
        <c:txPr>
          <a:bodyPr rot="0" vert="horz"/>
          <a:lstStyle/>
          <a:p>
            <a:pPr>
              <a:defRPr/>
            </a:pPr>
            <a:endParaRPr lang="en-US"/>
          </a:p>
        </c:txPr>
        <c:crossAx val="72090624"/>
        <c:crosses val="autoZero"/>
        <c:crossBetween val="between"/>
      </c:valAx>
      <c:valAx>
        <c:axId val="49134912"/>
        <c:scaling>
          <c:orientation val="minMax"/>
          <c:min val="0"/>
        </c:scaling>
        <c:delete val="1"/>
        <c:axPos val="r"/>
        <c:numFmt formatCode="#,##0" sourceLinked="1"/>
        <c:majorTickMark val="out"/>
        <c:minorTickMark val="none"/>
        <c:tickLblPos val="nextTo"/>
        <c:crossAx val="72091136"/>
        <c:crosses val="max"/>
        <c:crossBetween val="between"/>
        <c:majorUnit val="5000"/>
      </c:valAx>
      <c:catAx>
        <c:axId val="72091136"/>
        <c:scaling>
          <c:orientation val="minMax"/>
        </c:scaling>
        <c:delete val="1"/>
        <c:axPos val="b"/>
        <c:numFmt formatCode="General" sourceLinked="1"/>
        <c:majorTickMark val="out"/>
        <c:minorTickMark val="none"/>
        <c:tickLblPos val="none"/>
        <c:crossAx val="49134912"/>
        <c:crosses val="autoZero"/>
        <c:auto val="0"/>
        <c:lblAlgn val="ctr"/>
        <c:lblOffset val="100"/>
        <c:noMultiLvlLbl val="0"/>
      </c:catAx>
    </c:plotArea>
    <c:legend>
      <c:legendPos val="b"/>
      <c:legendEntry>
        <c:idx val="2"/>
        <c:delete val="1"/>
      </c:legendEntry>
      <c:layout>
        <c:manualLayout>
          <c:xMode val="edge"/>
          <c:yMode val="edge"/>
          <c:x val="0.21094183566533439"/>
          <c:y val="3.4815549564722555E-2"/>
          <c:w val="0.6758761254811646"/>
          <c:h val="9.050182613540407E-2"/>
        </c:manualLayout>
      </c:layout>
      <c:overlay val="0"/>
    </c:legend>
    <c:plotVisOnly val="1"/>
    <c:dispBlanksAs val="zero"/>
    <c:showDLblsOverMax val="0"/>
  </c:chart>
  <c:spPr>
    <a:noFill/>
    <a:ln w="25400">
      <a:noFill/>
    </a:ln>
  </c:spPr>
  <c:txPr>
    <a:bodyPr/>
    <a:lstStyle/>
    <a:p>
      <a:pPr>
        <a:defRPr sz="1200" b="0" i="0" u="none" strike="noStrike" baseline="0">
          <a:solidFill>
            <a:srgbClr val="000000"/>
          </a:solidFill>
          <a:latin typeface="Arial"/>
          <a:ea typeface="Arial"/>
          <a:cs typeface="Arial"/>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20024535633805968"/>
          <c:y val="0.15028350460237236"/>
          <c:w val="0.63552512665032257"/>
          <c:h val="0.78288207238362306"/>
        </c:manualLayout>
      </c:layout>
      <c:pieChart>
        <c:varyColors val="1"/>
        <c:ser>
          <c:idx val="0"/>
          <c:order val="0"/>
          <c:tx>
            <c:strRef>
              <c:f>Sheet1!$P$30</c:f>
              <c:strCache>
                <c:ptCount val="1"/>
                <c:pt idx="0">
                  <c:v>2014</c:v>
                </c:pt>
              </c:strCache>
            </c:strRef>
          </c:tx>
          <c:spPr>
            <a:ln>
              <a:solidFill>
                <a:schemeClr val="bg1"/>
              </a:solidFill>
            </a:ln>
          </c:spPr>
          <c:dLbls>
            <c:dLbl>
              <c:idx val="3"/>
              <c:layout>
                <c:manualLayout>
                  <c:x val="2.0003650291672843E-2"/>
                  <c:y val="-1.7262934087938397E-2"/>
                </c:manualLayout>
              </c:layout>
              <c:spPr/>
              <c:txPr>
                <a:bodyPr/>
                <a:lstStyle/>
                <a:p>
                  <a:pPr>
                    <a:defRPr sz="1100" b="1">
                      <a:solidFill>
                        <a:schemeClr val="tx1"/>
                      </a:solidFill>
                    </a:defRPr>
                  </a:pPr>
                  <a:endParaRPr lang="en-US"/>
                </a:p>
              </c:txPr>
              <c:showLegendKey val="0"/>
              <c:showVal val="0"/>
              <c:showCatName val="1"/>
              <c:showSerName val="0"/>
              <c:showPercent val="1"/>
              <c:showBubbleSize val="0"/>
              <c:extLst>
                <c:ext xmlns:c15="http://schemas.microsoft.com/office/drawing/2012/chart" uri="{CE6537A1-D6FC-4f65-9D91-7224C49458BB}"/>
              </c:extLst>
            </c:dLbl>
            <c:dLbl>
              <c:idx val="4"/>
              <c:spPr/>
              <c:txPr>
                <a:bodyPr/>
                <a:lstStyle/>
                <a:p>
                  <a:pPr>
                    <a:defRPr sz="1100" b="1">
                      <a:solidFill>
                        <a:schemeClr val="tx1"/>
                      </a:solidFill>
                    </a:defRPr>
                  </a:pPr>
                  <a:endParaRPr lang="en-US"/>
                </a:p>
              </c:txPr>
              <c:showLegendKey val="0"/>
              <c:showVal val="0"/>
              <c:showCatName val="1"/>
              <c:showSerName val="0"/>
              <c:showPercent val="1"/>
              <c:showBubbleSize val="0"/>
            </c:dLbl>
            <c:spPr>
              <a:noFill/>
              <a:ln>
                <a:noFill/>
              </a:ln>
              <a:effectLst/>
            </c:spPr>
            <c:txPr>
              <a:bodyPr/>
              <a:lstStyle/>
              <a:p>
                <a:pPr>
                  <a:defRPr sz="1100" b="1">
                    <a:solidFill>
                      <a:schemeClr val="bg1"/>
                    </a:solidFill>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Sheet1!$O$31:$O$35</c:f>
              <c:strCache>
                <c:ptCount val="5"/>
                <c:pt idx="0">
                  <c:v>Cat Fund</c:v>
                </c:pt>
                <c:pt idx="1">
                  <c:v>Institution</c:v>
                </c:pt>
                <c:pt idx="2">
                  <c:v>Mutual Fund</c:v>
                </c:pt>
                <c:pt idx="3">
                  <c:v>Reinsurer</c:v>
                </c:pt>
                <c:pt idx="4">
                  <c:v>Hedge Fund</c:v>
                </c:pt>
              </c:strCache>
            </c:strRef>
          </c:cat>
          <c:val>
            <c:numRef>
              <c:f>Sheet1!$Q$31:$Q$35</c:f>
              <c:numCache>
                <c:formatCode>0%</c:formatCode>
                <c:ptCount val="5"/>
                <c:pt idx="0">
                  <c:v>0.48592848649895221</c:v>
                </c:pt>
                <c:pt idx="1">
                  <c:v>0.2994010845708806</c:v>
                </c:pt>
                <c:pt idx="2">
                  <c:v>0.12878535222143173</c:v>
                </c:pt>
                <c:pt idx="3">
                  <c:v>6.4333235587451396E-2</c:v>
                </c:pt>
                <c:pt idx="4">
                  <c:v>2.1551841121284127E-2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18768294056082488"/>
          <c:y val="0.10600722595591101"/>
          <c:w val="0.67722448716970818"/>
          <c:h val="0.83800606250894893"/>
        </c:manualLayout>
      </c:layout>
      <c:pieChart>
        <c:varyColors val="1"/>
        <c:ser>
          <c:idx val="0"/>
          <c:order val="0"/>
          <c:spPr>
            <a:ln>
              <a:solidFill>
                <a:schemeClr val="bg1"/>
              </a:solidFill>
            </a:ln>
          </c:spPr>
          <c:dLbls>
            <c:dLbl>
              <c:idx val="0"/>
              <c:layout>
                <c:manualLayout>
                  <c:x val="-0.19913169229715488"/>
                  <c:y val="-5.0400625128014478E-2"/>
                </c:manualLayout>
              </c:layout>
              <c:showLegendKey val="0"/>
              <c:showVal val="0"/>
              <c:showCatName val="1"/>
              <c:showSerName val="0"/>
              <c:showPercent val="1"/>
              <c:showBubbleSize val="0"/>
              <c:extLst>
                <c:ext xmlns:c15="http://schemas.microsoft.com/office/drawing/2012/chart" uri="{CE6537A1-D6FC-4f65-9D91-7224C49458BB}"/>
              </c:extLst>
            </c:dLbl>
            <c:dLbl>
              <c:idx val="1"/>
              <c:layout>
                <c:manualLayout>
                  <c:x val="0.14157296840956063"/>
                  <c:y val="-0.12211216989921288"/>
                </c:manualLayout>
              </c:layout>
              <c:showLegendKey val="0"/>
              <c:showVal val="0"/>
              <c:showCatName val="1"/>
              <c:showSerName val="0"/>
              <c:showPercent val="1"/>
              <c:showBubbleSize val="0"/>
              <c:extLst>
                <c:ext xmlns:c15="http://schemas.microsoft.com/office/drawing/2012/chart" uri="{CE6537A1-D6FC-4f65-9D91-7224C49458BB}"/>
              </c:extLst>
            </c:dLbl>
            <c:dLbl>
              <c:idx val="2"/>
              <c:layout>
                <c:manualLayout>
                  <c:x val="0.17608630565531183"/>
                  <c:y val="0.18491711724553289"/>
                </c:manualLayout>
              </c:layout>
              <c:showLegendKey val="0"/>
              <c:showVal val="0"/>
              <c:showCatName val="1"/>
              <c:showSerName val="0"/>
              <c:showPercent val="1"/>
              <c:showBubbleSize val="0"/>
              <c:extLst>
                <c:ext xmlns:c15="http://schemas.microsoft.com/office/drawing/2012/chart" uri="{CE6537A1-D6FC-4f65-9D91-7224C49458BB}"/>
              </c:extLst>
            </c:dLbl>
            <c:dLbl>
              <c:idx val="3"/>
              <c:layout>
                <c:manualLayout>
                  <c:x val="0.1639745317587698"/>
                  <c:y val="9.3265466319171885E-3"/>
                </c:manualLayout>
              </c:layout>
              <c:tx>
                <c:rich>
                  <a:bodyPr/>
                  <a:lstStyle/>
                  <a:p>
                    <a:pPr>
                      <a:defRPr sz="1100" b="1">
                        <a:solidFill>
                          <a:schemeClr val="tx1"/>
                        </a:solidFill>
                      </a:defRPr>
                    </a:pPr>
                    <a:r>
                      <a:rPr lang="en-US" b="0" dirty="0"/>
                      <a:t>Corporate
2%</a:t>
                    </a:r>
                  </a:p>
                </c:rich>
              </c:tx>
              <c:spPr/>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a:lstStyle/>
              <a:p>
                <a:pPr>
                  <a:defRPr sz="1100" b="1">
                    <a:solidFill>
                      <a:schemeClr val="bg1"/>
                    </a:solidFill>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Main!$N$339:$N$342</c:f>
              <c:strCache>
                <c:ptCount val="4"/>
                <c:pt idx="0">
                  <c:v>Insurer</c:v>
                </c:pt>
                <c:pt idx="1">
                  <c:v>Other</c:v>
                </c:pt>
                <c:pt idx="2">
                  <c:v>Reinsurer</c:v>
                </c:pt>
                <c:pt idx="3">
                  <c:v>Corporate</c:v>
                </c:pt>
              </c:strCache>
            </c:strRef>
          </c:cat>
          <c:val>
            <c:numRef>
              <c:f>Main!$P$339:$P$342</c:f>
              <c:numCache>
                <c:formatCode>0%</c:formatCode>
                <c:ptCount val="4"/>
                <c:pt idx="0">
                  <c:v>0.53614915146964892</c:v>
                </c:pt>
                <c:pt idx="1">
                  <c:v>0.23094017197471708</c:v>
                </c:pt>
                <c:pt idx="2">
                  <c:v>0.21205698072079049</c:v>
                </c:pt>
                <c:pt idx="3">
                  <c:v>2.0853695834843613E-2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087210649502511"/>
          <c:y val="0.16067814729267313"/>
          <c:w val="0.56377618199133994"/>
          <c:h val="0.73825188722430179"/>
        </c:manualLayout>
      </c:layout>
      <c:pieChart>
        <c:varyColors val="1"/>
        <c:ser>
          <c:idx val="0"/>
          <c:order val="0"/>
          <c:spPr>
            <a:solidFill>
              <a:srgbClr val="0083A9"/>
            </a:solidFill>
            <a:ln>
              <a:solidFill>
                <a:sysClr val="window" lastClr="FFFFFF"/>
              </a:solidFill>
            </a:ln>
          </c:spPr>
          <c:dPt>
            <c:idx val="1"/>
            <c:bubble3D val="0"/>
            <c:spPr>
              <a:solidFill>
                <a:srgbClr val="0083A9">
                  <a:alpha val="69804"/>
                </a:srgbClr>
              </a:solidFill>
              <a:ln>
                <a:solidFill>
                  <a:sysClr val="window" lastClr="FFFFFF"/>
                </a:solidFill>
              </a:ln>
            </c:spPr>
          </c:dPt>
          <c:dPt>
            <c:idx val="2"/>
            <c:bubble3D val="0"/>
            <c:spPr>
              <a:solidFill>
                <a:srgbClr val="0094BC">
                  <a:alpha val="25098"/>
                </a:srgbClr>
              </a:solidFill>
              <a:ln>
                <a:solidFill>
                  <a:sysClr val="window" lastClr="FFFFFF"/>
                </a:solidFill>
              </a:ln>
            </c:spPr>
          </c:dPt>
          <c:dPt>
            <c:idx val="3"/>
            <c:bubble3D val="0"/>
            <c:spPr>
              <a:solidFill>
                <a:srgbClr val="FFFFFF">
                  <a:lumMod val="50000"/>
                </a:srgbClr>
              </a:solidFill>
              <a:ln>
                <a:solidFill>
                  <a:sysClr val="window" lastClr="FFFFFF"/>
                </a:solidFill>
              </a:ln>
            </c:spPr>
          </c:dPt>
          <c:dPt>
            <c:idx val="4"/>
            <c:bubble3D val="0"/>
            <c:spPr>
              <a:solidFill>
                <a:srgbClr val="FFFFFF">
                  <a:lumMod val="65000"/>
                </a:srgbClr>
              </a:solidFill>
              <a:ln>
                <a:solidFill>
                  <a:sysClr val="window" lastClr="FFFFFF"/>
                </a:solidFill>
              </a:ln>
            </c:spPr>
          </c:dPt>
          <c:dPt>
            <c:idx val="5"/>
            <c:bubble3D val="0"/>
            <c:spPr>
              <a:solidFill>
                <a:srgbClr val="FFFFFF">
                  <a:lumMod val="75000"/>
                </a:srgbClr>
              </a:solidFill>
              <a:ln>
                <a:solidFill>
                  <a:sysClr val="window" lastClr="FFFFFF"/>
                </a:solidFill>
              </a:ln>
            </c:spPr>
          </c:dPt>
          <c:dLbls>
            <c:dLbl>
              <c:idx val="2"/>
              <c:spPr/>
              <c:txPr>
                <a:bodyPr/>
                <a:lstStyle/>
                <a:p>
                  <a:pPr>
                    <a:defRPr sz="1000" b="1">
                      <a:solidFill>
                        <a:schemeClr val="tx1"/>
                      </a:solidFill>
                    </a:defRPr>
                  </a:pPr>
                  <a:endParaRPr lang="en-US"/>
                </a:p>
              </c:txPr>
              <c:showLegendKey val="0"/>
              <c:showVal val="0"/>
              <c:showCatName val="1"/>
              <c:showSerName val="0"/>
              <c:showPercent val="1"/>
              <c:showBubbleSize val="0"/>
            </c:dLbl>
            <c:dLbl>
              <c:idx val="5"/>
              <c:layout>
                <c:manualLayout>
                  <c:x val="4.564089070268508E-2"/>
                  <c:y val="-1.885429706244033E-2"/>
                </c:manualLayout>
              </c:layout>
              <c:spPr/>
              <c:txPr>
                <a:bodyPr/>
                <a:lstStyle/>
                <a:p>
                  <a:pPr>
                    <a:defRPr sz="1000" b="1">
                      <a:solidFill>
                        <a:schemeClr val="tx1"/>
                      </a:solidFill>
                    </a:defRPr>
                  </a:pPr>
                  <a:endParaRPr lang="en-US"/>
                </a:p>
              </c:txPr>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a:lstStyle/>
              <a:p>
                <a:pPr>
                  <a:defRPr sz="1000" b="1">
                    <a:solidFill>
                      <a:schemeClr val="bg1"/>
                    </a:solidFill>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Main!$A$321:$A$326</c:f>
              <c:strCache>
                <c:ptCount val="6"/>
                <c:pt idx="0">
                  <c:v>US Hurricane</c:v>
                </c:pt>
                <c:pt idx="1">
                  <c:v>US Earthquake</c:v>
                </c:pt>
                <c:pt idx="2">
                  <c:v>US Other</c:v>
                </c:pt>
                <c:pt idx="3">
                  <c:v>Europe</c:v>
                </c:pt>
                <c:pt idx="4">
                  <c:v>Japan</c:v>
                </c:pt>
                <c:pt idx="5">
                  <c:v>Rest of World</c:v>
                </c:pt>
              </c:strCache>
            </c:strRef>
          </c:cat>
          <c:val>
            <c:numRef>
              <c:f>Main!$C$321:$C$326</c:f>
              <c:numCache>
                <c:formatCode>0%</c:formatCode>
                <c:ptCount val="6"/>
                <c:pt idx="0">
                  <c:v>0.53525006540561371</c:v>
                </c:pt>
                <c:pt idx="1">
                  <c:v>0.21636813706793576</c:v>
                </c:pt>
                <c:pt idx="2">
                  <c:v>2.0541406411193092E-2</c:v>
                </c:pt>
                <c:pt idx="3">
                  <c:v>0.11323780907304833</c:v>
                </c:pt>
                <c:pt idx="4">
                  <c:v>7.126120761307779E-2</c:v>
                </c:pt>
                <c:pt idx="5">
                  <c:v>4.3341374429131226E-2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900">
          <a:latin typeface="Arial" pitchFamily="34" charset="0"/>
          <a:cs typeface="Arial"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670708886963057"/>
          <c:y val="0.17275321203849528"/>
          <c:w val="0.58029536375141821"/>
          <c:h val="0.76803055068412729"/>
        </c:manualLayout>
      </c:layout>
      <c:pieChart>
        <c:varyColors val="1"/>
        <c:ser>
          <c:idx val="0"/>
          <c:order val="0"/>
          <c:spPr>
            <a:solidFill>
              <a:srgbClr val="0083A9"/>
            </a:solidFill>
            <a:ln>
              <a:solidFill>
                <a:sysClr val="window" lastClr="FFFFFF"/>
              </a:solidFill>
            </a:ln>
          </c:spPr>
          <c:dPt>
            <c:idx val="1"/>
            <c:bubble3D val="0"/>
            <c:spPr>
              <a:solidFill>
                <a:srgbClr val="FFFFFF">
                  <a:lumMod val="50000"/>
                </a:srgbClr>
              </a:solidFill>
              <a:ln>
                <a:solidFill>
                  <a:sysClr val="window" lastClr="FFFFFF"/>
                </a:solidFill>
              </a:ln>
            </c:spPr>
          </c:dPt>
          <c:dPt>
            <c:idx val="2"/>
            <c:bubble3D val="0"/>
            <c:spPr>
              <a:solidFill>
                <a:srgbClr val="FFFFFF">
                  <a:lumMod val="65000"/>
                </a:srgbClr>
              </a:solidFill>
              <a:ln>
                <a:solidFill>
                  <a:sysClr val="window" lastClr="FFFFFF"/>
                </a:solidFill>
              </a:ln>
            </c:spPr>
          </c:dPt>
          <c:dPt>
            <c:idx val="3"/>
            <c:bubble3D val="0"/>
            <c:spPr>
              <a:solidFill>
                <a:srgbClr val="FFFFFF">
                  <a:lumMod val="75000"/>
                </a:srgbClr>
              </a:solidFill>
              <a:ln>
                <a:solidFill>
                  <a:sysClr val="window" lastClr="FFFFFF"/>
                </a:solidFill>
              </a:ln>
            </c:spPr>
          </c:dPt>
          <c:dPt>
            <c:idx val="4"/>
            <c:bubble3D val="0"/>
            <c:spPr>
              <a:solidFill>
                <a:srgbClr val="FFFFFF">
                  <a:lumMod val="85000"/>
                </a:srgbClr>
              </a:solidFill>
              <a:ln>
                <a:solidFill>
                  <a:sysClr val="window" lastClr="FFFFFF"/>
                </a:solidFill>
              </a:ln>
            </c:spPr>
          </c:dPt>
          <c:dLbls>
            <c:dLbl>
              <c:idx val="0"/>
              <c:layout>
                <c:manualLayout>
                  <c:x val="-0.15885571887678146"/>
                  <c:y val="-3.3280673199954897E-2"/>
                </c:manualLayout>
              </c:layout>
              <c:spPr/>
              <c:txPr>
                <a:bodyPr/>
                <a:lstStyle/>
                <a:p>
                  <a:pPr>
                    <a:defRPr sz="1000" b="1">
                      <a:solidFill>
                        <a:schemeClr val="bg1"/>
                      </a:solidFill>
                      <a:latin typeface="Arial" pitchFamily="34" charset="0"/>
                      <a:cs typeface="Arial"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extLst>
            </c:dLbl>
            <c:dLbl>
              <c:idx val="1"/>
              <c:layout>
                <c:manualLayout>
                  <c:x val="0.1860365551316672"/>
                  <c:y val="2.8064194704408744E-2"/>
                </c:manualLayout>
              </c:layout>
              <c:spPr/>
              <c:txPr>
                <a:bodyPr/>
                <a:lstStyle/>
                <a:p>
                  <a:pPr>
                    <a:defRPr sz="1000" b="1">
                      <a:solidFill>
                        <a:schemeClr val="bg1"/>
                      </a:solidFill>
                      <a:latin typeface="Arial" pitchFamily="34" charset="0"/>
                      <a:cs typeface="Arial"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extLst>
            </c:dLbl>
            <c:dLbl>
              <c:idx val="2"/>
              <c:layout>
                <c:manualLayout>
                  <c:x val="-0.13027114825579758"/>
                  <c:y val="2.8384243690279475E-3"/>
                </c:manualLayout>
              </c:layout>
              <c:showLegendKey val="0"/>
              <c:showVal val="0"/>
              <c:showCatName val="1"/>
              <c:showSerName val="0"/>
              <c:showPercent val="1"/>
              <c:showBubbleSize val="0"/>
              <c:extLst>
                <c:ext xmlns:c15="http://schemas.microsoft.com/office/drawing/2012/chart" uri="{CE6537A1-D6FC-4f65-9D91-7224C49458BB}"/>
              </c:extLst>
            </c:dLbl>
            <c:dLbl>
              <c:idx val="3"/>
              <c:layout>
                <c:manualLayout>
                  <c:x val="9.4616054366996136E-3"/>
                  <c:y val="-5.9131010046979272E-2"/>
                </c:manualLayout>
              </c:layout>
              <c:showLegendKey val="0"/>
              <c:showVal val="0"/>
              <c:showCatName val="1"/>
              <c:showSerName val="0"/>
              <c:showPercent val="1"/>
              <c:showBubbleSize val="0"/>
              <c:extLst>
                <c:ext xmlns:c15="http://schemas.microsoft.com/office/drawing/2012/chart" uri="{CE6537A1-D6FC-4f65-9D91-7224C49458BB}"/>
              </c:extLst>
            </c:dLbl>
            <c:dLbl>
              <c:idx val="4"/>
              <c:layout>
                <c:manualLayout>
                  <c:x val="0.13691020182731864"/>
                  <c:y val="9.4614145634264928E-4"/>
                </c:manualLayout>
              </c:layou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a:lstStyle/>
              <a:p>
                <a:pPr>
                  <a:defRPr sz="1000" b="1">
                    <a:latin typeface="Arial" pitchFamily="34" charset="0"/>
                    <a:cs typeface="Arial" pitchFamily="34" charset="0"/>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Main!$A$285:$A$289</c:f>
              <c:strCache>
                <c:ptCount val="5"/>
                <c:pt idx="0">
                  <c:v>Indemnity</c:v>
                </c:pt>
                <c:pt idx="1">
                  <c:v>Industry Index</c:v>
                </c:pt>
                <c:pt idx="2">
                  <c:v>Parametric</c:v>
                </c:pt>
                <c:pt idx="3">
                  <c:v>Multiple </c:v>
                </c:pt>
                <c:pt idx="4">
                  <c:v>Modeled Loss </c:v>
                </c:pt>
              </c:strCache>
            </c:strRef>
          </c:cat>
          <c:val>
            <c:numRef>
              <c:f>Main!$C$285:$C$289</c:f>
              <c:numCache>
                <c:formatCode>0%</c:formatCode>
                <c:ptCount val="5"/>
                <c:pt idx="0">
                  <c:v>0.59104404352375117</c:v>
                </c:pt>
                <c:pt idx="1">
                  <c:v>0.31780440681344785</c:v>
                </c:pt>
                <c:pt idx="2">
                  <c:v>5.5438977997568105E-2</c:v>
                </c:pt>
                <c:pt idx="3">
                  <c:v>1.7045752913116718E-2</c:v>
                </c:pt>
                <c:pt idx="4">
                  <c:v>1.8666818752116291E-2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9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23745708592044884"/>
          <c:y val="0.17258631931446106"/>
          <c:w val="0.64717141029865322"/>
          <c:h val="0.76815428011056408"/>
        </c:manualLayout>
      </c:layout>
      <c:pieChart>
        <c:varyColors val="1"/>
        <c:ser>
          <c:idx val="0"/>
          <c:order val="0"/>
          <c:spPr>
            <a:ln>
              <a:solidFill>
                <a:schemeClr val="bg1"/>
              </a:solidFill>
            </a:ln>
          </c:spPr>
          <c:dLbls>
            <c:dLbl>
              <c:idx val="5"/>
              <c:layout>
                <c:manualLayout>
                  <c:x val="2.2112335793615261E-2"/>
                  <c:y val="-1.2098596840930483E-2"/>
                </c:manualLayout>
              </c:layout>
              <c:spPr/>
              <c:txPr>
                <a:bodyPr/>
                <a:lstStyle/>
                <a:p>
                  <a:pPr>
                    <a:defRPr sz="1100" b="1">
                      <a:solidFill>
                        <a:schemeClr val="tx1"/>
                      </a:solidFill>
                    </a:defRPr>
                  </a:pPr>
                  <a:endParaRPr lang="en-US"/>
                </a:p>
              </c:txPr>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a:lstStyle/>
              <a:p>
                <a:pPr>
                  <a:defRPr sz="1100" b="1">
                    <a:solidFill>
                      <a:schemeClr val="bg1"/>
                    </a:solidFill>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Main!$A$131:$A$136</c:f>
              <c:strCache>
                <c:ptCount val="6"/>
                <c:pt idx="0">
                  <c:v>&lt;0.5%</c:v>
                </c:pt>
                <c:pt idx="1">
                  <c:v>0.5%-1.0%</c:v>
                </c:pt>
                <c:pt idx="2">
                  <c:v>1.0%-1.5%</c:v>
                </c:pt>
                <c:pt idx="3">
                  <c:v>1.5%-2.5% </c:v>
                </c:pt>
                <c:pt idx="4">
                  <c:v>2.5%-3.5%</c:v>
                </c:pt>
                <c:pt idx="5">
                  <c:v>&gt;3.5%</c:v>
                </c:pt>
              </c:strCache>
            </c:strRef>
          </c:cat>
          <c:val>
            <c:numRef>
              <c:f>Main!$F$131:$F$136</c:f>
              <c:numCache>
                <c:formatCode>0%</c:formatCode>
                <c:ptCount val="6"/>
                <c:pt idx="0">
                  <c:v>9.3432446472551403E-2</c:v>
                </c:pt>
                <c:pt idx="1">
                  <c:v>0.24721976183446509</c:v>
                </c:pt>
                <c:pt idx="2">
                  <c:v>0.20713475076583462</c:v>
                </c:pt>
                <c:pt idx="3">
                  <c:v>9.3432446472551403E-2</c:v>
                </c:pt>
                <c:pt idx="4">
                  <c:v>0.32389914777151158</c:v>
                </c:pt>
                <c:pt idx="5">
                  <c:v>3.4881446683085862E-2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59636298717214"/>
          <c:y val="0.14637560557673962"/>
          <c:w val="0.68650130072118021"/>
          <c:h val="0.74918661039733758"/>
        </c:manualLayout>
      </c:layout>
      <c:pieChart>
        <c:varyColors val="1"/>
        <c:ser>
          <c:idx val="0"/>
          <c:order val="0"/>
          <c:spPr>
            <a:ln>
              <a:solidFill>
                <a:sysClr val="window" lastClr="FFFFFF"/>
              </a:solidFill>
            </a:ln>
          </c:spPr>
          <c:dPt>
            <c:idx val="8"/>
            <c:bubble3D val="0"/>
            <c:spPr>
              <a:solidFill>
                <a:srgbClr val="7F7F7F"/>
              </a:solidFill>
              <a:ln>
                <a:solidFill>
                  <a:sysClr val="window" lastClr="FFFFFF"/>
                </a:solidFill>
              </a:ln>
            </c:spPr>
          </c:dPt>
          <c:dLbls>
            <c:dLbl>
              <c:idx val="0"/>
              <c:spPr/>
              <c:txPr>
                <a:bodyPr/>
                <a:lstStyle/>
                <a:p>
                  <a:pPr>
                    <a:defRPr sz="1000" b="1">
                      <a:solidFill>
                        <a:sysClr val="windowText" lastClr="000000"/>
                      </a:solidFill>
                    </a:defRPr>
                  </a:pPr>
                  <a:endParaRPr lang="en-US"/>
                </a:p>
              </c:txPr>
              <c:showLegendKey val="0"/>
              <c:showVal val="0"/>
              <c:showCatName val="1"/>
              <c:showSerName val="0"/>
              <c:showPercent val="1"/>
              <c:showBubbleSize val="0"/>
            </c:dLbl>
            <c:dLbl>
              <c:idx val="1"/>
              <c:spPr/>
              <c:txPr>
                <a:bodyPr/>
                <a:lstStyle/>
                <a:p>
                  <a:pPr>
                    <a:defRPr sz="1000" b="1">
                      <a:solidFill>
                        <a:sysClr val="windowText" lastClr="000000"/>
                      </a:solidFill>
                    </a:defRPr>
                  </a:pPr>
                  <a:endParaRPr lang="en-US"/>
                </a:p>
              </c:txPr>
              <c:showLegendKey val="0"/>
              <c:showVal val="0"/>
              <c:showCatName val="1"/>
              <c:showSerName val="0"/>
              <c:showPercent val="1"/>
              <c:showBubbleSize val="0"/>
            </c:dLbl>
            <c:dLbl>
              <c:idx val="7"/>
              <c:spPr/>
              <c:txPr>
                <a:bodyPr/>
                <a:lstStyle/>
                <a:p>
                  <a:pPr>
                    <a:defRPr sz="1000" b="1">
                      <a:solidFill>
                        <a:sysClr val="windowText" lastClr="000000"/>
                      </a:solidFill>
                    </a:defRPr>
                  </a:pPr>
                  <a:endParaRPr lang="en-US"/>
                </a:p>
              </c:txPr>
              <c:showLegendKey val="0"/>
              <c:showVal val="0"/>
              <c:showCatName val="1"/>
              <c:showSerName val="0"/>
              <c:showPercent val="1"/>
              <c:showBubbleSize val="0"/>
            </c:dLbl>
            <c:spPr>
              <a:noFill/>
              <a:ln>
                <a:noFill/>
              </a:ln>
              <a:effectLst/>
            </c:spPr>
            <c:txPr>
              <a:bodyPr/>
              <a:lstStyle/>
              <a:p>
                <a:pPr>
                  <a:defRPr sz="1000" b="1">
                    <a:solidFill>
                      <a:schemeClr val="bg1"/>
                    </a:solidFill>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Main!$A$386:$A$394</c:f>
              <c:strCache>
                <c:ptCount val="9"/>
                <c:pt idx="0">
                  <c:v>BBB+</c:v>
                </c:pt>
                <c:pt idx="1">
                  <c:v>BBB-</c:v>
                </c:pt>
                <c:pt idx="2">
                  <c:v>BB+</c:v>
                </c:pt>
                <c:pt idx="3">
                  <c:v>BB</c:v>
                </c:pt>
                <c:pt idx="4">
                  <c:v>BB-</c:v>
                </c:pt>
                <c:pt idx="5">
                  <c:v>B+</c:v>
                </c:pt>
                <c:pt idx="6">
                  <c:v>B</c:v>
                </c:pt>
                <c:pt idx="7">
                  <c:v>B-</c:v>
                </c:pt>
                <c:pt idx="8">
                  <c:v>Not Rated</c:v>
                </c:pt>
              </c:strCache>
            </c:strRef>
          </c:cat>
          <c:val>
            <c:numRef>
              <c:f>Main!$C$386:$C$394</c:f>
              <c:numCache>
                <c:formatCode>0.00%</c:formatCode>
                <c:ptCount val="9"/>
                <c:pt idx="0">
                  <c:v>1.8040668139615669E-2</c:v>
                </c:pt>
                <c:pt idx="1">
                  <c:v>1.0276329952945633E-2</c:v>
                </c:pt>
                <c:pt idx="2">
                  <c:v>0.17150052877027047</c:v>
                </c:pt>
                <c:pt idx="3">
                  <c:v>0.12643905599856389</c:v>
                </c:pt>
                <c:pt idx="4">
                  <c:v>0.14183025220435014</c:v>
                </c:pt>
                <c:pt idx="5">
                  <c:v>8.2271297373833999E-2</c:v>
                </c:pt>
                <c:pt idx="6">
                  <c:v>0.16424749508948144</c:v>
                </c:pt>
                <c:pt idx="7">
                  <c:v>2.3248392451725535E-2</c:v>
                </c:pt>
                <c:pt idx="8">
                  <c:v>0.2621459800192133</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800">
          <a:latin typeface="Arial" pitchFamily="34" charset="0"/>
          <a:cs typeface="Arial" pitchFamily="34" charset="0"/>
        </a:defRPr>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0.54306</cdr:x>
      <cdr:y>0.05966</cdr:y>
    </cdr:from>
    <cdr:to>
      <cdr:x>0.91755</cdr:x>
      <cdr:y>0.17746</cdr:y>
    </cdr:to>
    <cdr:sp macro="" textlink="">
      <cdr:nvSpPr>
        <cdr:cNvPr id="2" name="Rectangle 1"/>
        <cdr:cNvSpPr/>
      </cdr:nvSpPr>
      <cdr:spPr>
        <a:xfrm xmlns:a="http://schemas.openxmlformats.org/drawingml/2006/main" rot="21097528">
          <a:off x="2085608" y="103643"/>
          <a:ext cx="1438221" cy="204661"/>
        </a:xfrm>
        <a:prstGeom xmlns:a="http://schemas.openxmlformats.org/drawingml/2006/main" prst="rect">
          <a:avLst/>
        </a:prstGeom>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defRPr sz="800" b="1" i="0" u="none" strike="noStrike" kern="1200" baseline="0">
              <a:solidFill>
                <a:srgbClr val="F0AB00"/>
              </a:solidFill>
              <a:latin typeface="Arial" pitchFamily="34" charset="0"/>
              <a:ea typeface="+mn-ea"/>
              <a:cs typeface="Arial" pitchFamily="34" charset="0"/>
            </a:defRPr>
          </a:pPr>
          <a:r>
            <a:rPr lang="en-US" b="1" dirty="0">
              <a:solidFill>
                <a:srgbClr val="4D4F53"/>
              </a:solidFill>
              <a:latin typeface="Arial" pitchFamily="34" charset="0"/>
              <a:cs typeface="Arial" pitchFamily="34" charset="0"/>
            </a:rPr>
            <a:t>2012 </a:t>
          </a:r>
          <a:r>
            <a:rPr lang="en-US" b="1" dirty="0" smtClean="0">
              <a:solidFill>
                <a:srgbClr val="4D4F53"/>
              </a:solidFill>
              <a:latin typeface="Arial" pitchFamily="34" charset="0"/>
              <a:cs typeface="Arial" pitchFamily="34" charset="0"/>
            </a:rPr>
            <a:t>Issuance Spreads</a:t>
          </a:r>
          <a:endParaRPr lang="en-US" b="1" dirty="0">
            <a:solidFill>
              <a:srgbClr val="4D4F53"/>
            </a:solidFill>
            <a:latin typeface="Arial" pitchFamily="34" charset="0"/>
            <a:cs typeface="Arial" pitchFamily="34" charset="0"/>
          </a:endParaRPr>
        </a:p>
      </cdr:txBody>
    </cdr:sp>
  </cdr:relSizeAnchor>
  <cdr:relSizeAnchor xmlns:cdr="http://schemas.openxmlformats.org/drawingml/2006/chartDrawing">
    <cdr:from>
      <cdr:x>0.5629</cdr:x>
      <cdr:y>0.33294</cdr:y>
    </cdr:from>
    <cdr:to>
      <cdr:x>0.93739</cdr:x>
      <cdr:y>0.45074</cdr:y>
    </cdr:to>
    <cdr:sp macro="" textlink="">
      <cdr:nvSpPr>
        <cdr:cNvPr id="3" name="Rectangle 2"/>
        <cdr:cNvSpPr/>
      </cdr:nvSpPr>
      <cdr:spPr>
        <a:xfrm xmlns:a="http://schemas.openxmlformats.org/drawingml/2006/main" rot="21095242">
          <a:off x="2161806" y="578439"/>
          <a:ext cx="1438221" cy="204661"/>
        </a:xfrm>
        <a:prstGeom xmlns:a="http://schemas.openxmlformats.org/drawingml/2006/main" prst="rect">
          <a:avLst/>
        </a:prstGeom>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defRPr sz="800" b="1" i="0" u="none" strike="noStrike" kern="1200" baseline="0">
              <a:solidFill>
                <a:srgbClr val="F0AB00"/>
              </a:solidFill>
              <a:latin typeface="Arial" pitchFamily="34" charset="0"/>
              <a:ea typeface="+mn-ea"/>
              <a:cs typeface="Arial" pitchFamily="34" charset="0"/>
            </a:defRPr>
          </a:pPr>
          <a:r>
            <a:rPr lang="en-US" b="1" dirty="0">
              <a:solidFill>
                <a:srgbClr val="0083A9"/>
              </a:solidFill>
              <a:latin typeface="Arial" pitchFamily="34" charset="0"/>
              <a:cs typeface="Arial" pitchFamily="34" charset="0"/>
            </a:rPr>
            <a:t>2013 Issuance Spreads</a:t>
          </a:r>
        </a:p>
      </cdr:txBody>
    </cdr:sp>
  </cdr:relSizeAnchor>
  <cdr:relSizeAnchor xmlns:cdr="http://schemas.openxmlformats.org/drawingml/2006/chartDrawing">
    <cdr:from>
      <cdr:x>0.57995</cdr:x>
      <cdr:y>0.56323</cdr:y>
    </cdr:from>
    <cdr:to>
      <cdr:x>0.93708</cdr:x>
      <cdr:y>0.68723</cdr:y>
    </cdr:to>
    <cdr:sp macro="" textlink="">
      <cdr:nvSpPr>
        <cdr:cNvPr id="4" name="Rectangle 3"/>
        <cdr:cNvSpPr/>
      </cdr:nvSpPr>
      <cdr:spPr>
        <a:xfrm xmlns:a="http://schemas.openxmlformats.org/drawingml/2006/main" rot="21362908">
          <a:off x="2227304" y="978529"/>
          <a:ext cx="1371534" cy="215444"/>
        </a:xfrm>
        <a:prstGeom xmlns:a="http://schemas.openxmlformats.org/drawingml/2006/main" prst="rect">
          <a:avLst/>
        </a:prstGeom>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defRPr sz="800" b="1" i="0" u="none" strike="noStrike" kern="1200" baseline="0">
              <a:solidFill>
                <a:srgbClr val="0083A9"/>
              </a:solidFill>
              <a:latin typeface="Arial" pitchFamily="34" charset="0"/>
              <a:ea typeface="+mn-ea"/>
              <a:cs typeface="Arial" pitchFamily="34" charset="0"/>
            </a:defRPr>
          </a:pPr>
          <a:r>
            <a:rPr lang="en-US" b="1" dirty="0" smtClean="0">
              <a:solidFill>
                <a:srgbClr val="E11B22"/>
              </a:solidFill>
              <a:latin typeface="Arial" pitchFamily="34" charset="0"/>
              <a:cs typeface="Arial" pitchFamily="34" charset="0"/>
            </a:rPr>
            <a:t>2014 Issuance </a:t>
          </a:r>
          <a:r>
            <a:rPr lang="en-US" b="1" dirty="0">
              <a:solidFill>
                <a:srgbClr val="E11B22"/>
              </a:solidFill>
              <a:latin typeface="Arial" pitchFamily="34" charset="0"/>
              <a:cs typeface="Arial" pitchFamily="34" charset="0"/>
            </a:rPr>
            <a:t>Spreads</a:t>
          </a:r>
        </a:p>
      </cdr:txBody>
    </cdr:sp>
  </cdr:relSizeAnchor>
</c:userShapes>
</file>

<file path=ppt/drawings/drawing2.xml><?xml version="1.0" encoding="utf-8"?>
<c:userShapes xmlns:c="http://schemas.openxmlformats.org/drawingml/2006/chart">
  <cdr:relSizeAnchor xmlns:cdr="http://schemas.openxmlformats.org/drawingml/2006/chartDrawing">
    <cdr:from>
      <cdr:x>0.58555</cdr:x>
      <cdr:y>0.55456</cdr:y>
    </cdr:from>
    <cdr:to>
      <cdr:x>0.94267</cdr:x>
      <cdr:y>0.67856</cdr:y>
    </cdr:to>
    <cdr:sp macro="" textlink="">
      <cdr:nvSpPr>
        <cdr:cNvPr id="2" name="Rectangle 1"/>
        <cdr:cNvSpPr/>
      </cdr:nvSpPr>
      <cdr:spPr>
        <a:xfrm xmlns:a="http://schemas.openxmlformats.org/drawingml/2006/main" rot="21191607">
          <a:off x="2248787" y="963463"/>
          <a:ext cx="1371534" cy="215444"/>
        </a:xfrm>
        <a:prstGeom xmlns:a="http://schemas.openxmlformats.org/drawingml/2006/main" prst="rect">
          <a:avLst/>
        </a:prstGeom>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defRPr sz="800" b="1" i="0" u="none" strike="noStrike" kern="1200" baseline="0">
              <a:solidFill>
                <a:srgbClr val="0083A9"/>
              </a:solidFill>
              <a:latin typeface="Arial" pitchFamily="34" charset="0"/>
              <a:ea typeface="+mn-ea"/>
              <a:cs typeface="Arial" pitchFamily="34" charset="0"/>
            </a:defRPr>
          </a:pPr>
          <a:r>
            <a:rPr lang="en-US" b="1" dirty="0" smtClean="0">
              <a:solidFill>
                <a:srgbClr val="E11B22"/>
              </a:solidFill>
              <a:latin typeface="Arial" pitchFamily="34" charset="0"/>
              <a:cs typeface="Arial" pitchFamily="34" charset="0"/>
            </a:rPr>
            <a:t>2014 Issuance </a:t>
          </a:r>
          <a:r>
            <a:rPr lang="en-US" b="1" dirty="0">
              <a:solidFill>
                <a:srgbClr val="E11B22"/>
              </a:solidFill>
              <a:latin typeface="Arial" pitchFamily="34" charset="0"/>
              <a:cs typeface="Arial" pitchFamily="34" charset="0"/>
            </a:rPr>
            <a:t>Spreads</a:t>
          </a:r>
        </a:p>
      </cdr:txBody>
    </cdr:sp>
  </cdr:relSizeAnchor>
  <cdr:relSizeAnchor xmlns:cdr="http://schemas.openxmlformats.org/drawingml/2006/chartDrawing">
    <cdr:from>
      <cdr:x>0.56325</cdr:x>
      <cdr:y>0.36812</cdr:y>
    </cdr:from>
    <cdr:to>
      <cdr:x>0.93774</cdr:x>
      <cdr:y>0.48592</cdr:y>
    </cdr:to>
    <cdr:sp macro="" textlink="">
      <cdr:nvSpPr>
        <cdr:cNvPr id="3" name="Rectangle 2"/>
        <cdr:cNvSpPr/>
      </cdr:nvSpPr>
      <cdr:spPr>
        <a:xfrm xmlns:a="http://schemas.openxmlformats.org/drawingml/2006/main" rot="21192057">
          <a:off x="2163140" y="639564"/>
          <a:ext cx="1438221" cy="204661"/>
        </a:xfrm>
        <a:prstGeom xmlns:a="http://schemas.openxmlformats.org/drawingml/2006/main" prst="rect">
          <a:avLst/>
        </a:prstGeom>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defRPr sz="800" b="1" i="0" u="none" strike="noStrike" kern="1200" baseline="0">
              <a:solidFill>
                <a:srgbClr val="F0AB00"/>
              </a:solidFill>
              <a:latin typeface="Arial" pitchFamily="34" charset="0"/>
              <a:ea typeface="+mn-ea"/>
              <a:cs typeface="Arial" pitchFamily="34" charset="0"/>
            </a:defRPr>
          </a:pPr>
          <a:r>
            <a:rPr lang="en-US" b="1" dirty="0">
              <a:solidFill>
                <a:srgbClr val="0083A9"/>
              </a:solidFill>
              <a:latin typeface="Arial" pitchFamily="34" charset="0"/>
              <a:cs typeface="Arial" pitchFamily="34" charset="0"/>
            </a:rPr>
            <a:t>2013 Issuance Spreads</a:t>
          </a:r>
        </a:p>
      </cdr:txBody>
    </cdr:sp>
  </cdr:relSizeAnchor>
  <cdr:relSizeAnchor xmlns:cdr="http://schemas.openxmlformats.org/drawingml/2006/chartDrawing">
    <cdr:from>
      <cdr:x>0.56085</cdr:x>
      <cdr:y>0.16013</cdr:y>
    </cdr:from>
    <cdr:to>
      <cdr:x>0.93534</cdr:x>
      <cdr:y>0.27793</cdr:y>
    </cdr:to>
    <cdr:sp macro="" textlink="">
      <cdr:nvSpPr>
        <cdr:cNvPr id="4" name="Rectangle 3"/>
        <cdr:cNvSpPr/>
      </cdr:nvSpPr>
      <cdr:spPr>
        <a:xfrm xmlns:a="http://schemas.openxmlformats.org/drawingml/2006/main" rot="21097528">
          <a:off x="2153932" y="278199"/>
          <a:ext cx="1438221" cy="204661"/>
        </a:xfrm>
        <a:prstGeom xmlns:a="http://schemas.openxmlformats.org/drawingml/2006/main" prst="rect">
          <a:avLst/>
        </a:prstGeom>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defRPr sz="800" b="1" i="0" u="none" strike="noStrike" kern="1200" baseline="0">
              <a:solidFill>
                <a:srgbClr val="F0AB00"/>
              </a:solidFill>
              <a:latin typeface="Arial" pitchFamily="34" charset="0"/>
              <a:ea typeface="+mn-ea"/>
              <a:cs typeface="Arial" pitchFamily="34" charset="0"/>
            </a:defRPr>
          </a:pPr>
          <a:r>
            <a:rPr lang="en-US" b="1" dirty="0">
              <a:solidFill>
                <a:srgbClr val="4D4F53"/>
              </a:solidFill>
              <a:latin typeface="Arial" pitchFamily="34" charset="0"/>
              <a:cs typeface="Arial" pitchFamily="34" charset="0"/>
            </a:rPr>
            <a:t>2012 </a:t>
          </a:r>
          <a:r>
            <a:rPr lang="en-US" b="1" dirty="0" smtClean="0">
              <a:solidFill>
                <a:srgbClr val="4D4F53"/>
              </a:solidFill>
              <a:latin typeface="Arial" pitchFamily="34" charset="0"/>
              <a:cs typeface="Arial" pitchFamily="34" charset="0"/>
            </a:rPr>
            <a:t>Issuance Spreads</a:t>
          </a:r>
          <a:endParaRPr lang="en-US" b="1" dirty="0">
            <a:solidFill>
              <a:srgbClr val="4D4F53"/>
            </a:solidFill>
            <a:latin typeface="Arial" pitchFamily="34" charset="0"/>
            <a:cs typeface="Arial"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0.5629</cdr:x>
      <cdr:y>0.21082</cdr:y>
    </cdr:from>
    <cdr:to>
      <cdr:x>0.93739</cdr:x>
      <cdr:y>0.32862</cdr:y>
    </cdr:to>
    <cdr:sp macro="" textlink="">
      <cdr:nvSpPr>
        <cdr:cNvPr id="2" name="Rectangle 1"/>
        <cdr:cNvSpPr/>
      </cdr:nvSpPr>
      <cdr:spPr>
        <a:xfrm xmlns:a="http://schemas.openxmlformats.org/drawingml/2006/main" rot="21189359">
          <a:off x="2161809" y="366271"/>
          <a:ext cx="1438221" cy="204661"/>
        </a:xfrm>
        <a:prstGeom xmlns:a="http://schemas.openxmlformats.org/drawingml/2006/main" prst="rect">
          <a:avLst/>
        </a:prstGeom>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defRPr sz="800" b="1" i="0" u="none" strike="noStrike" kern="1200" baseline="0">
              <a:solidFill>
                <a:srgbClr val="F0AB00"/>
              </a:solidFill>
              <a:latin typeface="Arial" pitchFamily="34" charset="0"/>
              <a:ea typeface="+mn-ea"/>
              <a:cs typeface="Arial" pitchFamily="34" charset="0"/>
            </a:defRPr>
          </a:pPr>
          <a:r>
            <a:rPr lang="en-US" b="1" dirty="0">
              <a:solidFill>
                <a:srgbClr val="4D4F53"/>
              </a:solidFill>
              <a:latin typeface="Arial" pitchFamily="34" charset="0"/>
              <a:cs typeface="Arial" pitchFamily="34" charset="0"/>
            </a:rPr>
            <a:t>2012 </a:t>
          </a:r>
          <a:r>
            <a:rPr lang="en-US" b="1" dirty="0" smtClean="0">
              <a:solidFill>
                <a:srgbClr val="4D4F53"/>
              </a:solidFill>
              <a:latin typeface="Arial" pitchFamily="34" charset="0"/>
              <a:cs typeface="Arial" pitchFamily="34" charset="0"/>
            </a:rPr>
            <a:t>Issuance Spreads</a:t>
          </a:r>
          <a:endParaRPr lang="en-US" b="1" dirty="0">
            <a:solidFill>
              <a:srgbClr val="4D4F53"/>
            </a:solidFill>
            <a:latin typeface="Arial" pitchFamily="34" charset="0"/>
            <a:cs typeface="Arial" pitchFamily="34" charset="0"/>
          </a:endParaRPr>
        </a:p>
      </cdr:txBody>
    </cdr:sp>
  </cdr:relSizeAnchor>
  <cdr:relSizeAnchor xmlns:cdr="http://schemas.openxmlformats.org/drawingml/2006/chartDrawing">
    <cdr:from>
      <cdr:x>0.56357</cdr:x>
      <cdr:y>0.40351</cdr:y>
    </cdr:from>
    <cdr:to>
      <cdr:x>0.93806</cdr:x>
      <cdr:y>0.52131</cdr:y>
    </cdr:to>
    <cdr:sp macro="" textlink="">
      <cdr:nvSpPr>
        <cdr:cNvPr id="3" name="Rectangle 2"/>
        <cdr:cNvSpPr/>
      </cdr:nvSpPr>
      <cdr:spPr>
        <a:xfrm xmlns:a="http://schemas.openxmlformats.org/drawingml/2006/main" rot="21367503">
          <a:off x="2164372" y="701044"/>
          <a:ext cx="1438221" cy="204661"/>
        </a:xfrm>
        <a:prstGeom xmlns:a="http://schemas.openxmlformats.org/drawingml/2006/main" prst="rect">
          <a:avLst/>
        </a:prstGeom>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defRPr sz="800" b="1" i="0" u="none" strike="noStrike" kern="1200" baseline="0">
              <a:solidFill>
                <a:srgbClr val="F0AB00"/>
              </a:solidFill>
              <a:latin typeface="Arial" pitchFamily="34" charset="0"/>
              <a:ea typeface="+mn-ea"/>
              <a:cs typeface="Arial" pitchFamily="34" charset="0"/>
            </a:defRPr>
          </a:pPr>
          <a:r>
            <a:rPr lang="en-US" b="1" dirty="0">
              <a:solidFill>
                <a:srgbClr val="0083A9"/>
              </a:solidFill>
              <a:latin typeface="Arial" pitchFamily="34" charset="0"/>
              <a:cs typeface="Arial" pitchFamily="34" charset="0"/>
            </a:rPr>
            <a:t>2013 Issuance Spreads</a:t>
          </a:r>
        </a:p>
      </cdr:txBody>
    </cdr:sp>
  </cdr:relSizeAnchor>
  <cdr:relSizeAnchor xmlns:cdr="http://schemas.openxmlformats.org/drawingml/2006/chartDrawing">
    <cdr:from>
      <cdr:x>0.58598</cdr:x>
      <cdr:y>0.55403</cdr:y>
    </cdr:from>
    <cdr:to>
      <cdr:x>0.9431</cdr:x>
      <cdr:y>0.67804</cdr:y>
    </cdr:to>
    <cdr:sp macro="" textlink="">
      <cdr:nvSpPr>
        <cdr:cNvPr id="4" name="Rectangle 3"/>
        <cdr:cNvSpPr/>
      </cdr:nvSpPr>
      <cdr:spPr>
        <a:xfrm xmlns:a="http://schemas.openxmlformats.org/drawingml/2006/main" rot="21345967">
          <a:off x="2250433" y="962550"/>
          <a:ext cx="1371534" cy="215444"/>
        </a:xfrm>
        <a:prstGeom xmlns:a="http://schemas.openxmlformats.org/drawingml/2006/main" prst="rect">
          <a:avLst/>
        </a:prstGeom>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defRPr sz="800" b="1" i="0" u="none" strike="noStrike" kern="1200" baseline="0">
              <a:solidFill>
                <a:srgbClr val="0083A9"/>
              </a:solidFill>
              <a:latin typeface="Arial" pitchFamily="34" charset="0"/>
              <a:ea typeface="+mn-ea"/>
              <a:cs typeface="Arial" pitchFamily="34" charset="0"/>
            </a:defRPr>
          </a:pPr>
          <a:r>
            <a:rPr lang="en-US" b="1" dirty="0" smtClean="0">
              <a:solidFill>
                <a:srgbClr val="E11B22"/>
              </a:solidFill>
              <a:latin typeface="Arial" pitchFamily="34" charset="0"/>
              <a:cs typeface="Arial" pitchFamily="34" charset="0"/>
            </a:rPr>
            <a:t>2014 Issuance </a:t>
          </a:r>
          <a:r>
            <a:rPr lang="en-US" b="1" dirty="0">
              <a:solidFill>
                <a:srgbClr val="E11B22"/>
              </a:solidFill>
              <a:latin typeface="Arial" pitchFamily="34" charset="0"/>
              <a:cs typeface="Arial" pitchFamily="34" charset="0"/>
            </a:rPr>
            <a:t>Spreads</a:t>
          </a:r>
        </a:p>
      </cdr:txBody>
    </cdr:sp>
  </cdr:relSizeAnchor>
</c:userShapes>
</file>

<file path=ppt/drawings/drawing4.xml><?xml version="1.0" encoding="utf-8"?>
<c:userShapes xmlns:c="http://schemas.openxmlformats.org/drawingml/2006/chart">
  <cdr:relSizeAnchor xmlns:cdr="http://schemas.openxmlformats.org/drawingml/2006/chartDrawing">
    <cdr:from>
      <cdr:x>0.57132</cdr:x>
      <cdr:y>0.41916</cdr:y>
    </cdr:from>
    <cdr:to>
      <cdr:x>0.94581</cdr:x>
      <cdr:y>0.55904</cdr:y>
    </cdr:to>
    <cdr:sp macro="" textlink="">
      <cdr:nvSpPr>
        <cdr:cNvPr id="3" name="Rectangle 2"/>
        <cdr:cNvSpPr/>
      </cdr:nvSpPr>
      <cdr:spPr>
        <a:xfrm xmlns:a="http://schemas.openxmlformats.org/drawingml/2006/main" rot="21276676">
          <a:off x="2194159" y="613244"/>
          <a:ext cx="1438221" cy="204661"/>
        </a:xfrm>
        <a:prstGeom xmlns:a="http://schemas.openxmlformats.org/drawingml/2006/main" prst="rect">
          <a:avLst/>
        </a:prstGeom>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defRPr sz="800" b="1" i="0" u="none" strike="noStrike" kern="1200" baseline="0">
              <a:solidFill>
                <a:srgbClr val="F0AB00"/>
              </a:solidFill>
              <a:latin typeface="Arial" pitchFamily="34" charset="0"/>
              <a:ea typeface="+mn-ea"/>
              <a:cs typeface="Arial" pitchFamily="34" charset="0"/>
            </a:defRPr>
          </a:pPr>
          <a:r>
            <a:rPr lang="en-US" b="1" dirty="0">
              <a:solidFill>
                <a:srgbClr val="0083A9"/>
              </a:solidFill>
              <a:latin typeface="Arial" pitchFamily="34" charset="0"/>
              <a:cs typeface="Arial" pitchFamily="34" charset="0"/>
            </a:rPr>
            <a:t>2013 Issuance Spreads</a:t>
          </a:r>
        </a:p>
      </cdr:txBody>
    </cdr:sp>
  </cdr:relSizeAnchor>
  <cdr:relSizeAnchor xmlns:cdr="http://schemas.openxmlformats.org/drawingml/2006/chartDrawing">
    <cdr:from>
      <cdr:x>0.59107</cdr:x>
      <cdr:y>0.56396</cdr:y>
    </cdr:from>
    <cdr:to>
      <cdr:x>0.9482</cdr:x>
      <cdr:y>0.71122</cdr:y>
    </cdr:to>
    <cdr:sp macro="" textlink="">
      <cdr:nvSpPr>
        <cdr:cNvPr id="4" name="Rectangle 3"/>
        <cdr:cNvSpPr/>
      </cdr:nvSpPr>
      <cdr:spPr>
        <a:xfrm xmlns:a="http://schemas.openxmlformats.org/drawingml/2006/main" rot="21345967">
          <a:off x="2270007" y="825099"/>
          <a:ext cx="1371534" cy="215444"/>
        </a:xfrm>
        <a:prstGeom xmlns:a="http://schemas.openxmlformats.org/drawingml/2006/main" prst="rect">
          <a:avLst/>
        </a:prstGeom>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defRPr sz="800" b="1" i="0" u="none" strike="noStrike" kern="1200" baseline="0">
              <a:solidFill>
                <a:srgbClr val="0083A9"/>
              </a:solidFill>
              <a:latin typeface="Arial" pitchFamily="34" charset="0"/>
              <a:ea typeface="+mn-ea"/>
              <a:cs typeface="Arial" pitchFamily="34" charset="0"/>
            </a:defRPr>
          </a:pPr>
          <a:r>
            <a:rPr lang="en-US" b="1" dirty="0" smtClean="0">
              <a:solidFill>
                <a:srgbClr val="E11B22"/>
              </a:solidFill>
              <a:latin typeface="Arial" pitchFamily="34" charset="0"/>
              <a:cs typeface="Arial" pitchFamily="34" charset="0"/>
            </a:rPr>
            <a:t>2014 Issuance </a:t>
          </a:r>
          <a:r>
            <a:rPr lang="en-US" b="1" dirty="0">
              <a:solidFill>
                <a:srgbClr val="E11B22"/>
              </a:solidFill>
              <a:latin typeface="Arial" pitchFamily="34" charset="0"/>
              <a:cs typeface="Arial" pitchFamily="34" charset="0"/>
            </a:rPr>
            <a:t>Spreads</a:t>
          </a:r>
        </a:p>
      </cdr:txBody>
    </cdr:sp>
  </cdr:relSizeAnchor>
  <cdr:relSizeAnchor xmlns:cdr="http://schemas.openxmlformats.org/drawingml/2006/chartDrawing">
    <cdr:from>
      <cdr:x>0.57153</cdr:x>
      <cdr:y>0.23106</cdr:y>
    </cdr:from>
    <cdr:to>
      <cdr:x>0.94602</cdr:x>
      <cdr:y>0.37095</cdr:y>
    </cdr:to>
    <cdr:sp macro="" textlink="">
      <cdr:nvSpPr>
        <cdr:cNvPr id="5" name="Rectangle 4"/>
        <cdr:cNvSpPr/>
      </cdr:nvSpPr>
      <cdr:spPr>
        <a:xfrm xmlns:a="http://schemas.openxmlformats.org/drawingml/2006/main" rot="21281697">
          <a:off x="2194961" y="338054"/>
          <a:ext cx="1438221" cy="204661"/>
        </a:xfrm>
        <a:prstGeom xmlns:a="http://schemas.openxmlformats.org/drawingml/2006/main" prst="rect">
          <a:avLst/>
        </a:prstGeom>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defRPr sz="800" b="1" i="0" u="none" strike="noStrike" kern="1200" baseline="0">
              <a:solidFill>
                <a:srgbClr val="F0AB00"/>
              </a:solidFill>
              <a:latin typeface="Arial" pitchFamily="34" charset="0"/>
              <a:ea typeface="+mn-ea"/>
              <a:cs typeface="Arial" pitchFamily="34" charset="0"/>
            </a:defRPr>
          </a:pPr>
          <a:r>
            <a:rPr lang="en-US" b="1" dirty="0">
              <a:solidFill>
                <a:srgbClr val="4D4F53"/>
              </a:solidFill>
              <a:latin typeface="Arial" pitchFamily="34" charset="0"/>
              <a:cs typeface="Arial" pitchFamily="34" charset="0"/>
            </a:rPr>
            <a:t>2012 </a:t>
          </a:r>
          <a:r>
            <a:rPr lang="en-US" b="1" dirty="0" smtClean="0">
              <a:solidFill>
                <a:srgbClr val="4D4F53"/>
              </a:solidFill>
              <a:latin typeface="Arial" pitchFamily="34" charset="0"/>
              <a:cs typeface="Arial" pitchFamily="34" charset="0"/>
            </a:rPr>
            <a:t>Issuance Spreads</a:t>
          </a:r>
          <a:endParaRPr lang="en-US" b="1" dirty="0">
            <a:solidFill>
              <a:srgbClr val="4D4F53"/>
            </a:solidFill>
            <a:latin typeface="Arial" pitchFamily="34" charset="0"/>
            <a:cs typeface="Arial"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800">
                <a:solidFill>
                  <a:srgbClr val="313232"/>
                </a:solidFill>
              </a:defRPr>
            </a:lvl1pPr>
          </a:lstStyle>
          <a:p>
            <a:endParaRPr lang="en-US" dirty="0"/>
          </a:p>
        </p:txBody>
      </p:sp>
      <p:sp>
        <p:nvSpPr>
          <p:cNvPr id="34819" name="Rectangle 3"/>
          <p:cNvSpPr>
            <a:spLocks noGrp="1" noChangeArrowheads="1"/>
          </p:cNvSpPr>
          <p:nvPr>
            <p:ph type="dt" sz="quarter"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800">
                <a:solidFill>
                  <a:srgbClr val="313232"/>
                </a:solidFill>
              </a:defRPr>
            </a:lvl1pPr>
          </a:lstStyle>
          <a:p>
            <a:endParaRPr lang="en-US" dirty="0"/>
          </a:p>
        </p:txBody>
      </p:sp>
      <p:sp>
        <p:nvSpPr>
          <p:cNvPr id="34820" name="Rectangle 4"/>
          <p:cNvSpPr>
            <a:spLocks noGrp="1" noChangeArrowheads="1"/>
          </p:cNvSpPr>
          <p:nvPr>
            <p:ph type="ftr" sz="quarter" idx="2"/>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800">
                <a:solidFill>
                  <a:srgbClr val="313232"/>
                </a:solidFill>
              </a:defRPr>
            </a:lvl1pPr>
          </a:lstStyle>
          <a:p>
            <a:endParaRPr lang="en-US" dirty="0"/>
          </a:p>
        </p:txBody>
      </p:sp>
      <p:sp>
        <p:nvSpPr>
          <p:cNvPr id="34821" name="Rectangle 5"/>
          <p:cNvSpPr>
            <a:spLocks noGrp="1" noChangeArrowheads="1"/>
          </p:cNvSpPr>
          <p:nvPr>
            <p:ph type="sldNum" sz="quarter" idx="3"/>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800">
                <a:solidFill>
                  <a:srgbClr val="313232"/>
                </a:solidFill>
              </a:defRPr>
            </a:lvl1pPr>
          </a:lstStyle>
          <a:p>
            <a:fld id="{CE181127-C146-49BB-AC1B-FE0E3A9D5DCC}" type="slidenum">
              <a:rPr lang="en-US"/>
              <a:pPr/>
              <a:t>‹#›</a:t>
            </a:fld>
            <a:endParaRPr lang="en-US" dirty="0"/>
          </a:p>
        </p:txBody>
      </p:sp>
    </p:spTree>
    <p:extLst>
      <p:ext uri="{BB962C8B-B14F-4D97-AF65-F5344CB8AC3E}">
        <p14:creationId xmlns:p14="http://schemas.microsoft.com/office/powerpoint/2010/main" val="835316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sz="800">
                <a:solidFill>
                  <a:srgbClr val="313232"/>
                </a:solidFill>
              </a:defRPr>
            </a:lvl1pPr>
          </a:lstStyle>
          <a:p>
            <a:endParaRPr lang="en-US" dirty="0"/>
          </a:p>
        </p:txBody>
      </p:sp>
      <p:sp>
        <p:nvSpPr>
          <p:cNvPr id="3075" name="Rectangle 3"/>
          <p:cNvSpPr>
            <a:spLocks noGrp="1" noChangeArrowheads="1"/>
          </p:cNvSpPr>
          <p:nvPr>
            <p:ph type="dt" idx="1"/>
          </p:nvPr>
        </p:nvSpPr>
        <p:spPr bwMode="auto">
          <a:xfrm>
            <a:off x="397256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a:defRPr sz="800">
                <a:solidFill>
                  <a:srgbClr val="313232"/>
                </a:solidFill>
              </a:defRPr>
            </a:lvl1pPr>
          </a:lstStyle>
          <a:p>
            <a:endParaRPr lang="en-US" dirty="0"/>
          </a:p>
        </p:txBody>
      </p:sp>
      <p:sp>
        <p:nvSpPr>
          <p:cNvPr id="30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sz="800">
                <a:solidFill>
                  <a:srgbClr val="313232"/>
                </a:solidFill>
              </a:defRPr>
            </a:lvl1pPr>
          </a:lstStyle>
          <a:p>
            <a:endParaRPr lang="en-US" dirty="0"/>
          </a:p>
        </p:txBody>
      </p:sp>
      <p:sp>
        <p:nvSpPr>
          <p:cNvPr id="3079"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a:defRPr sz="800">
                <a:solidFill>
                  <a:srgbClr val="313232"/>
                </a:solidFill>
              </a:defRPr>
            </a:lvl1pPr>
          </a:lstStyle>
          <a:p>
            <a:fld id="{D1C7FB31-0C7B-4DF9-A9BC-6BD9C278B254}" type="slidenum">
              <a:rPr lang="en-US"/>
              <a:pPr/>
              <a:t>‹#›</a:t>
            </a:fld>
            <a:endParaRPr lang="en-US" dirty="0"/>
          </a:p>
        </p:txBody>
      </p:sp>
    </p:spTree>
    <p:extLst>
      <p:ext uri="{BB962C8B-B14F-4D97-AF65-F5344CB8AC3E}">
        <p14:creationId xmlns:p14="http://schemas.microsoft.com/office/powerpoint/2010/main" val="94251669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108"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108"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108"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108"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10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C7FB31-0C7B-4DF9-A9BC-6BD9C278B254}" type="slidenum">
              <a:rPr lang="en-US" smtClean="0"/>
              <a:pPr/>
              <a:t>0</a:t>
            </a:fld>
            <a:endParaRPr lang="en-US" dirty="0"/>
          </a:p>
        </p:txBody>
      </p:sp>
    </p:spTree>
    <p:extLst>
      <p:ext uri="{BB962C8B-B14F-4D97-AF65-F5344CB8AC3E}">
        <p14:creationId xmlns:p14="http://schemas.microsoft.com/office/powerpoint/2010/main" val="2824904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9788"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A1D3763-925D-4A32-8529-67EEBB070220}" type="slidenum">
              <a:rPr lang="en-US" smtClean="0">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3704846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C7FB31-0C7B-4DF9-A9BC-6BD9C278B254}" type="slidenum">
              <a:rPr lang="en-US" smtClean="0"/>
              <a:pPr/>
              <a:t>13</a:t>
            </a:fld>
            <a:endParaRPr lang="en-US" dirty="0"/>
          </a:p>
        </p:txBody>
      </p:sp>
    </p:spTree>
    <p:extLst>
      <p:ext uri="{BB962C8B-B14F-4D97-AF65-F5344CB8AC3E}">
        <p14:creationId xmlns:p14="http://schemas.microsoft.com/office/powerpoint/2010/main" val="641485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dirty="0"/>
          </a:p>
        </p:txBody>
      </p:sp>
      <p:sp>
        <p:nvSpPr>
          <p:cNvPr id="4" name="Slide Number Placeholder 3"/>
          <p:cNvSpPr>
            <a:spLocks noGrp="1"/>
          </p:cNvSpPr>
          <p:nvPr>
            <p:ph type="sldNum" sz="quarter" idx="10"/>
          </p:nvPr>
        </p:nvSpPr>
        <p:spPr/>
        <p:txBody>
          <a:bodyPr/>
          <a:lstStyle/>
          <a:p>
            <a:fld id="{D1C7FB31-0C7B-4DF9-A9BC-6BD9C278B254}" type="slidenum">
              <a:rPr lang="en-US" smtClean="0"/>
              <a:pPr/>
              <a:t>14</a:t>
            </a:fld>
            <a:endParaRPr lang="en-US" dirty="0"/>
          </a:p>
        </p:txBody>
      </p:sp>
    </p:spTree>
    <p:extLst>
      <p:ext uri="{BB962C8B-B14F-4D97-AF65-F5344CB8AC3E}">
        <p14:creationId xmlns:p14="http://schemas.microsoft.com/office/powerpoint/2010/main" val="3300306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A1D3763-925D-4A32-8529-67EEBB070220}"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3704846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A1D3763-925D-4A32-8529-67EEBB070220}" type="slidenum">
              <a:rPr lang="en-US" smtClean="0">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3704846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1C7FB31-0C7B-4DF9-A9BC-6BD9C278B254}" type="slidenum">
              <a:rPr lang="en-US" smtClean="0"/>
              <a:pPr/>
              <a:t>17</a:t>
            </a:fld>
            <a:endParaRPr lang="en-US" dirty="0"/>
          </a:p>
        </p:txBody>
      </p:sp>
    </p:spTree>
    <p:extLst>
      <p:ext uri="{BB962C8B-B14F-4D97-AF65-F5344CB8AC3E}">
        <p14:creationId xmlns:p14="http://schemas.microsoft.com/office/powerpoint/2010/main" val="732122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C7FB31-0C7B-4DF9-A9BC-6BD9C278B254}" type="slidenum">
              <a:rPr lang="en-US" smtClean="0"/>
              <a:pPr/>
              <a:t>18</a:t>
            </a:fld>
            <a:endParaRPr lang="en-US" dirty="0"/>
          </a:p>
        </p:txBody>
      </p:sp>
    </p:spTree>
    <p:extLst>
      <p:ext uri="{BB962C8B-B14F-4D97-AF65-F5344CB8AC3E}">
        <p14:creationId xmlns:p14="http://schemas.microsoft.com/office/powerpoint/2010/main" val="3573294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C7FB31-0C7B-4DF9-A9BC-6BD9C278B254}" type="slidenum">
              <a:rPr lang="en-US" smtClean="0"/>
              <a:pPr/>
              <a:t>20</a:t>
            </a:fld>
            <a:endParaRPr lang="en-US" dirty="0"/>
          </a:p>
        </p:txBody>
      </p:sp>
    </p:spTree>
    <p:extLst>
      <p:ext uri="{BB962C8B-B14F-4D97-AF65-F5344CB8AC3E}">
        <p14:creationId xmlns:p14="http://schemas.microsoft.com/office/powerpoint/2010/main" val="2525252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C7FB31-0C7B-4DF9-A9BC-6BD9C278B254}" type="slidenum">
              <a:rPr lang="en-US" smtClean="0"/>
              <a:pPr/>
              <a:t>1</a:t>
            </a:fld>
            <a:endParaRPr lang="en-US" dirty="0"/>
          </a:p>
        </p:txBody>
      </p:sp>
    </p:spTree>
    <p:extLst>
      <p:ext uri="{BB962C8B-B14F-4D97-AF65-F5344CB8AC3E}">
        <p14:creationId xmlns:p14="http://schemas.microsoft.com/office/powerpoint/2010/main" val="2061781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9788"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A1D3763-925D-4A32-8529-67EEBB070220}"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3704846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C7FB31-0C7B-4DF9-A9BC-6BD9C278B254}" type="slidenum">
              <a:rPr lang="en-US" smtClean="0"/>
              <a:pPr/>
              <a:t>5</a:t>
            </a:fld>
            <a:endParaRPr lang="en-US" dirty="0"/>
          </a:p>
        </p:txBody>
      </p:sp>
    </p:spTree>
    <p:extLst>
      <p:ext uri="{BB962C8B-B14F-4D97-AF65-F5344CB8AC3E}">
        <p14:creationId xmlns:p14="http://schemas.microsoft.com/office/powerpoint/2010/main" val="1936316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C7FB31-0C7B-4DF9-A9BC-6BD9C278B254}" type="slidenum">
              <a:rPr lang="en-US" smtClean="0"/>
              <a:pPr/>
              <a:t>6</a:t>
            </a:fld>
            <a:endParaRPr lang="en-US" dirty="0"/>
          </a:p>
        </p:txBody>
      </p:sp>
    </p:spTree>
    <p:extLst>
      <p:ext uri="{BB962C8B-B14F-4D97-AF65-F5344CB8AC3E}">
        <p14:creationId xmlns:p14="http://schemas.microsoft.com/office/powerpoint/2010/main" val="88549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C7FB31-0C7B-4DF9-A9BC-6BD9C278B254}" type="slidenum">
              <a:rPr lang="en-US" smtClean="0"/>
              <a:pPr/>
              <a:t>8</a:t>
            </a:fld>
            <a:endParaRPr lang="en-US" dirty="0"/>
          </a:p>
        </p:txBody>
      </p:sp>
    </p:spTree>
    <p:extLst>
      <p:ext uri="{BB962C8B-B14F-4D97-AF65-F5344CB8AC3E}">
        <p14:creationId xmlns:p14="http://schemas.microsoft.com/office/powerpoint/2010/main" val="4269682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C7FB31-0C7B-4DF9-A9BC-6BD9C278B254}" type="slidenum">
              <a:rPr lang="en-US" smtClean="0"/>
              <a:pPr/>
              <a:t>9</a:t>
            </a:fld>
            <a:endParaRPr lang="en-US" dirty="0"/>
          </a:p>
        </p:txBody>
      </p:sp>
    </p:spTree>
    <p:extLst>
      <p:ext uri="{BB962C8B-B14F-4D97-AF65-F5344CB8AC3E}">
        <p14:creationId xmlns:p14="http://schemas.microsoft.com/office/powerpoint/2010/main" val="3557841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C7FB31-0C7B-4DF9-A9BC-6BD9C278B254}" type="slidenum">
              <a:rPr lang="en-US" smtClean="0"/>
              <a:pPr/>
              <a:t>10</a:t>
            </a:fld>
            <a:endParaRPr lang="en-US" dirty="0"/>
          </a:p>
        </p:txBody>
      </p:sp>
    </p:spTree>
    <p:extLst>
      <p:ext uri="{BB962C8B-B14F-4D97-AF65-F5344CB8AC3E}">
        <p14:creationId xmlns:p14="http://schemas.microsoft.com/office/powerpoint/2010/main" val="4186135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9788"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A1D3763-925D-4A32-8529-67EEBB070220}" type="slidenum">
              <a:rPr lang="en-US" smtClean="0">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37048464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descr="aon_benfield_logo_no_clear_space_white.png"/>
          <p:cNvPicPr>
            <a:picLocks noChangeAspect="1"/>
          </p:cNvPicPr>
          <p:nvPr userDrawn="1"/>
        </p:nvPicPr>
        <p:blipFill>
          <a:blip r:embed="rId2" cstate="print"/>
          <a:stretch>
            <a:fillRect/>
          </a:stretch>
        </p:blipFill>
        <p:spPr>
          <a:xfrm>
            <a:off x="5943600" y="6034314"/>
            <a:ext cx="2743200" cy="595086"/>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30686" y="6084700"/>
            <a:ext cx="956114" cy="604211"/>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66344"/>
            <a:ext cx="8229600" cy="3154680"/>
          </a:xfrm>
          <a:prstGeom prst="rect">
            <a:avLst/>
          </a:prstGeom>
        </p:spPr>
      </p:pic>
      <p:sp>
        <p:nvSpPr>
          <p:cNvPr id="8" name="Rectangle 9"/>
          <p:cNvSpPr>
            <a:spLocks noGrp="1" noChangeArrowheads="1"/>
          </p:cNvSpPr>
          <p:nvPr>
            <p:ph type="ctrTitle" hasCustomPrompt="1"/>
          </p:nvPr>
        </p:nvSpPr>
        <p:spPr>
          <a:xfrm>
            <a:off x="457200" y="4123135"/>
            <a:ext cx="8229600" cy="822325"/>
          </a:xfrm>
          <a:prstGeom prst="rect">
            <a:avLst/>
          </a:prstGeom>
        </p:spPr>
        <p:txBody>
          <a:bodyPr lIns="0" tIns="0" rIns="0" bIns="0"/>
          <a:lstStyle>
            <a:lvl1pPr>
              <a:defRPr sz="2800" baseline="0">
                <a:solidFill>
                  <a:schemeClr val="tx1"/>
                </a:solidFill>
              </a:defRPr>
            </a:lvl1pPr>
          </a:lstStyle>
          <a:p>
            <a:r>
              <a:rPr lang="en-US" dirty="0" smtClean="0"/>
              <a:t>28 </a:t>
            </a:r>
            <a:r>
              <a:rPr lang="en-US" dirty="0" err="1" smtClean="0"/>
              <a:t>pt</a:t>
            </a:r>
            <a:r>
              <a:rPr lang="en-US" dirty="0" smtClean="0"/>
              <a:t> Arial Bold, 0.9 line spacing, max title is two lines. Title image is 3.75×9″ @300dpi.</a:t>
            </a:r>
            <a:endParaRPr lang="en-US" dirty="0"/>
          </a:p>
        </p:txBody>
      </p:sp>
      <p:sp>
        <p:nvSpPr>
          <p:cNvPr id="13" name="Subtitle 10"/>
          <p:cNvSpPr>
            <a:spLocks noGrp="1" noChangeArrowheads="1"/>
          </p:cNvSpPr>
          <p:nvPr>
            <p:ph type="subTitle" idx="1" hasCustomPrompt="1"/>
          </p:nvPr>
        </p:nvSpPr>
        <p:spPr>
          <a:xfrm>
            <a:off x="457200" y="5067300"/>
            <a:ext cx="8229600" cy="717050"/>
          </a:xfrm>
          <a:prstGeom prst="rect">
            <a:avLst/>
          </a:prstGeom>
        </p:spPr>
        <p:txBody>
          <a:bodyPr lIns="0" tIns="0" rIns="0" bIns="0"/>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500" baseline="0"/>
            </a:lvl1pPr>
          </a:lstStyle>
          <a:p>
            <a:r>
              <a:rPr lang="en-US" dirty="0" smtClean="0"/>
              <a:t>15 </a:t>
            </a:r>
            <a:r>
              <a:rPr lang="en-US" dirty="0" err="1" smtClean="0"/>
              <a:t>pt</a:t>
            </a:r>
            <a:r>
              <a:rPr lang="en-US" dirty="0" smtClean="0"/>
              <a:t> Arial, </a:t>
            </a:r>
            <a:r>
              <a:rPr lang="ru-RU" dirty="0" smtClean="0"/>
              <a:t>0</a:t>
            </a:r>
            <a:r>
              <a:rPr lang="en-US" dirty="0" smtClean="0"/>
              <a:t>.9 line spacing, max subtitle is four lines. Edit the Cover Master Slide to change the image on the cover page: Go to the View tab and click on Slide Master; Click on Slide Master #1 called “cover”; right-click on the picture, select “Change Picture” from the drop down menu.</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5207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144588"/>
            <a:ext cx="8229600" cy="4951412"/>
          </a:xfrm>
        </p:spPr>
        <p:txBody>
          <a:bodyPr/>
          <a:lstStyle/>
          <a:p>
            <a:r>
              <a:rPr lang="en-US" dirty="0" smtClean="0"/>
              <a:t>Click icon to add table</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5207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457200" y="1144588"/>
            <a:ext cx="4038600" cy="4951412"/>
          </a:xfrm>
        </p:spPr>
        <p:txBody>
          <a:bodyPr/>
          <a:lstStyle/>
          <a:p>
            <a:r>
              <a:rPr lang="en-US" dirty="0" smtClean="0"/>
              <a:t>Click icon to add chart</a:t>
            </a:r>
            <a:endParaRPr lang="en-US" dirty="0"/>
          </a:p>
        </p:txBody>
      </p:sp>
      <p:sp>
        <p:nvSpPr>
          <p:cNvPr id="4" name="Text Placeholder 3"/>
          <p:cNvSpPr>
            <a:spLocks noGrp="1"/>
          </p:cNvSpPr>
          <p:nvPr>
            <p:ph type="body" sz="half" idx="2"/>
          </p:nvPr>
        </p:nvSpPr>
        <p:spPr>
          <a:xfrm>
            <a:off x="4648200" y="1144588"/>
            <a:ext cx="4038600" cy="4951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5207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144588"/>
            <a:ext cx="8229600" cy="4951412"/>
          </a:xfrm>
        </p:spPr>
        <p:txBody>
          <a:bodyPr/>
          <a:lstStyle/>
          <a:p>
            <a:r>
              <a:rPr lang="en-US" dirty="0" smtClean="0"/>
              <a:t>Click icon to add SmartArt graphic</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5207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144588"/>
            <a:ext cx="8229600" cy="4951412"/>
          </a:xfrm>
        </p:spPr>
        <p:txBody>
          <a:bodyPr/>
          <a:lstStyle/>
          <a:p>
            <a:r>
              <a:rPr lang="en-US" dirty="0" smtClean="0"/>
              <a:t>Click icon to add chart</a:t>
            </a:r>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Legal disclaim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3429000"/>
            <a:ext cx="8229600" cy="2667000"/>
          </a:xfrm>
        </p:spPr>
        <p:txBody>
          <a:bodyPr/>
          <a:lstStyle>
            <a:lvl1pPr>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iographi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99032" y="1609344"/>
            <a:ext cx="3486477" cy="689719"/>
          </a:xfrm>
        </p:spPr>
        <p:txBody>
          <a:bodyPr anchor="b" anchorCtr="0"/>
          <a:lstStyle>
            <a:lvl1pPr>
              <a:buNone/>
              <a:defRPr sz="1000"/>
            </a:lvl1pPr>
            <a:lvl2pPr>
              <a:defRPr sz="1000"/>
            </a:lvl2pPr>
            <a:lvl3pPr>
              <a:defRPr sz="100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No Photo Section Brea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30686" y="6084700"/>
            <a:ext cx="956114" cy="604211"/>
          </a:xfrm>
          <a:prstGeom prst="rect">
            <a:avLst/>
          </a:prstGeom>
        </p:spPr>
      </p:pic>
      <p:sp>
        <p:nvSpPr>
          <p:cNvPr id="5" name="Rectangle 16"/>
          <p:cNvSpPr>
            <a:spLocks noGrp="1" noChangeArrowheads="1"/>
          </p:cNvSpPr>
          <p:nvPr>
            <p:ph type="ctrTitle" hasCustomPrompt="1"/>
          </p:nvPr>
        </p:nvSpPr>
        <p:spPr>
          <a:xfrm>
            <a:off x="457200" y="2743068"/>
            <a:ext cx="8229600" cy="822325"/>
          </a:xfrm>
          <a:prstGeom prst="rect">
            <a:avLst/>
          </a:prstGeom>
          <a:noFill/>
        </p:spPr>
        <p:txBody>
          <a:bodyPr lIns="0" tIns="0" rIns="0" bIns="0"/>
          <a:lstStyle>
            <a:lvl1pPr>
              <a:defRPr sz="2800" b="1">
                <a:solidFill>
                  <a:schemeClr val="tx1"/>
                </a:solidFill>
              </a:defRPr>
            </a:lvl1pPr>
          </a:lstStyle>
          <a:p>
            <a:r>
              <a:rPr lang="en-US" dirty="0" smtClean="0"/>
              <a:t>Section X: title copy for section divider slide</a:t>
            </a:r>
            <a:r>
              <a:rPr lang="en-US" dirty="0" smtClean="0">
                <a:solidFill>
                  <a:srgbClr val="E11B22"/>
                </a:solidFill>
              </a:rPr>
              <a:t/>
            </a:r>
            <a:br>
              <a:rPr lang="en-US" dirty="0" smtClean="0">
                <a:solidFill>
                  <a:srgbClr val="E11B22"/>
                </a:solidFill>
              </a:rPr>
            </a:br>
            <a:r>
              <a:rPr lang="en-US" dirty="0" smtClean="0"/>
              <a:t>with image (2.25×9″)</a:t>
            </a:r>
            <a:endParaRPr lang="en-US" dirty="0"/>
          </a:p>
        </p:txBody>
      </p:sp>
      <p:sp>
        <p:nvSpPr>
          <p:cNvPr id="7" name="Rectangle 17"/>
          <p:cNvSpPr>
            <a:spLocks noGrp="1" noChangeArrowheads="1"/>
          </p:cNvSpPr>
          <p:nvPr>
            <p:ph type="subTitle" idx="1" hasCustomPrompt="1"/>
          </p:nvPr>
        </p:nvSpPr>
        <p:spPr>
          <a:xfrm>
            <a:off x="457200" y="3809868"/>
            <a:ext cx="8221579" cy="1004378"/>
          </a:xfrm>
          <a:prstGeom prst="rect">
            <a:avLst/>
          </a:prstGeom>
        </p:spPr>
        <p:txBody>
          <a:bodyPr lIns="0" tIns="0" rIns="0" bIns="0">
            <a:spAutoFit/>
          </a:bodyPr>
          <a:lstStyle>
            <a:lvl1pPr>
              <a:defRPr sz="1800">
                <a:latin typeface="Arial" pitchFamily="34" charset="0"/>
                <a:cs typeface="Arial" pitchFamily="34" charset="0"/>
              </a:defRPr>
            </a:lvl1pPr>
          </a:lstStyle>
          <a:p>
            <a:r>
              <a:rPr lang="en-US" dirty="0" smtClean="0">
                <a:solidFill>
                  <a:schemeClr val="tx1"/>
                </a:solidFill>
              </a:rPr>
              <a:t>Subsection 1 title</a:t>
            </a:r>
            <a:r>
              <a:rPr lang="en-US" dirty="0" smtClean="0"/>
              <a:t> (18 </a:t>
            </a:r>
            <a:r>
              <a:rPr lang="en-US" dirty="0" err="1" smtClean="0"/>
              <a:t>pt</a:t>
            </a:r>
            <a:r>
              <a:rPr lang="en-US" dirty="0" smtClean="0"/>
              <a:t> Arial)</a:t>
            </a:r>
            <a:endParaRPr lang="en-US" dirty="0" smtClean="0">
              <a:solidFill>
                <a:schemeClr val="tx1"/>
              </a:solidFill>
            </a:endParaRPr>
          </a:p>
          <a:p>
            <a:r>
              <a:rPr lang="en-US" dirty="0" smtClean="0"/>
              <a:t>Subsection 2 title</a:t>
            </a:r>
          </a:p>
          <a:p>
            <a:r>
              <a:rPr lang="en-US" dirty="0" smtClean="0">
                <a:solidFill>
                  <a:schemeClr val="tx1"/>
                </a:solidFill>
              </a:rPr>
              <a:t>Subsection 3 title</a:t>
            </a:r>
            <a:endParaRPr lang="en-US" dirty="0">
              <a:solidFill>
                <a:schemeClr val="tx1"/>
              </a:solidFil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2377440"/>
          </a:xfrm>
          <a:prstGeom prst="rect">
            <a:avLst/>
          </a:prstGeom>
        </p:spPr>
      </p:pic>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4819" y="223837"/>
            <a:ext cx="8229600" cy="5207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144588"/>
            <a:ext cx="8229600" cy="472281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50842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2-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4589"/>
            <a:ext cx="4038600" cy="4722812"/>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44589"/>
            <a:ext cx="4038600" cy="4722813"/>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949099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ub-Section Break">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457200" y="781050"/>
            <a:ext cx="7923213" cy="822325"/>
          </a:xfrm>
        </p:spPr>
        <p:txBody>
          <a:bodyPr anchor="t"/>
          <a:lstStyle>
            <a:lvl1pPr>
              <a:defRPr sz="2500" b="1">
                <a:solidFill>
                  <a:schemeClr val="tx1"/>
                </a:solidFill>
              </a:defRPr>
            </a:lvl1pPr>
          </a:lstStyle>
          <a:p>
            <a:r>
              <a:rPr lang="en-US" smtClean="0"/>
              <a:t>Click to edit Master title style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30686" y="6084700"/>
            <a:ext cx="956114" cy="604211"/>
          </a:xfrm>
          <a:prstGeom prst="rect">
            <a:avLst/>
          </a:prstGeom>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subheader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2748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7"/>
          <p:cNvSpPr>
            <a:spLocks noGrp="1"/>
          </p:cNvSpPr>
          <p:nvPr>
            <p:ph sz="quarter" idx="13"/>
          </p:nvPr>
        </p:nvSpPr>
        <p:spPr>
          <a:xfrm>
            <a:off x="457200" y="1144588"/>
            <a:ext cx="8229600" cy="227012"/>
          </a:xfrm>
        </p:spPr>
        <p:txBody>
          <a:bodyPr/>
          <a:lstStyle>
            <a:lvl1pPr>
              <a:buNone/>
              <a:defRPr sz="1800" b="0"/>
            </a:lvl1pPr>
          </a:lstStyle>
          <a:p>
            <a:pPr lvl="0"/>
            <a:r>
              <a:rPr lang="en-US" smtClean="0"/>
              <a:t>Click to edit Master text styles</a:t>
            </a:r>
          </a:p>
        </p:txBody>
      </p:sp>
    </p:spTree>
    <p:extLst>
      <p:ext uri="{BB962C8B-B14F-4D97-AF65-F5344CB8AC3E}">
        <p14:creationId xmlns:p14="http://schemas.microsoft.com/office/powerpoint/2010/main" val="352435351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2-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4589"/>
            <a:ext cx="4038600" cy="4722812"/>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44589"/>
            <a:ext cx="4038600" cy="4722813"/>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4682004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86384"/>
            <a:ext cx="8235462" cy="4434904"/>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4"/>
          <p:cNvSpPr>
            <a:spLocks noGrp="1"/>
          </p:cNvSpPr>
          <p:nvPr>
            <p:ph type="body" sz="quarter" idx="13"/>
          </p:nvPr>
        </p:nvSpPr>
        <p:spPr>
          <a:xfrm>
            <a:off x="457199" y="1144588"/>
            <a:ext cx="8235463" cy="288000"/>
          </a:xfrm>
          <a:solidFill>
            <a:schemeClr val="accent5"/>
          </a:solidFill>
        </p:spPr>
        <p:txBody>
          <a:bodyPr anchor="ctr"/>
          <a:lstStyle>
            <a:lvl1pPr marL="0" indent="0" algn="ctr">
              <a:buNone/>
              <a:defRPr sz="1200" b="1">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246010152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Boxes with Titles">
    <p:spTree>
      <p:nvGrpSpPr>
        <p:cNvPr id="1" name=""/>
        <p:cNvGrpSpPr/>
        <p:nvPr/>
      </p:nvGrpSpPr>
      <p:grpSpPr>
        <a:xfrm>
          <a:off x="0" y="0"/>
          <a:ext cx="0" cy="0"/>
          <a:chOff x="0" y="0"/>
          <a:chExt cx="0" cy="0"/>
        </a:xfrm>
      </p:grpSpPr>
      <p:sp>
        <p:nvSpPr>
          <p:cNvPr id="20" name="Rectangle 19"/>
          <p:cNvSpPr/>
          <p:nvPr userDrawn="1"/>
        </p:nvSpPr>
        <p:spPr bwMode="auto">
          <a:xfrm>
            <a:off x="457201" y="1144588"/>
            <a:ext cx="4048858" cy="4876700"/>
          </a:xfrm>
          <a:prstGeom prst="rect">
            <a:avLst/>
          </a:prstGeom>
          <a:no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solidFill>
                <a:srgbClr val="000000"/>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1" y="1586384"/>
            <a:ext cx="4048858" cy="4362896"/>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half" idx="11"/>
          </p:nvPr>
        </p:nvSpPr>
        <p:spPr>
          <a:xfrm>
            <a:off x="4637944" y="1586384"/>
            <a:ext cx="4048857" cy="4362896"/>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4"/>
          <p:cNvSpPr>
            <a:spLocks noGrp="1"/>
          </p:cNvSpPr>
          <p:nvPr>
            <p:ph type="body" sz="quarter" idx="13"/>
          </p:nvPr>
        </p:nvSpPr>
        <p:spPr>
          <a:xfrm>
            <a:off x="457199" y="1144588"/>
            <a:ext cx="4048859" cy="288000"/>
          </a:xfrm>
          <a:solidFill>
            <a:schemeClr val="accent5"/>
          </a:solidFill>
        </p:spPr>
        <p:txBody>
          <a:bodyPr anchor="ctr"/>
          <a:lstStyle>
            <a:lvl1pPr marL="0" indent="0" algn="ctr">
              <a:buNone/>
              <a:defRPr sz="1200" b="1">
                <a:solidFill>
                  <a:schemeClr val="bg1"/>
                </a:solidFill>
              </a:defRPr>
            </a:lvl1pPr>
          </a:lstStyle>
          <a:p>
            <a:pPr lvl="0"/>
            <a:r>
              <a:rPr lang="en-US" dirty="0" smtClean="0"/>
              <a:t>Click to edit Master text styles</a:t>
            </a:r>
          </a:p>
        </p:txBody>
      </p:sp>
      <p:sp>
        <p:nvSpPr>
          <p:cNvPr id="16" name="Text Placeholder 14"/>
          <p:cNvSpPr>
            <a:spLocks noGrp="1"/>
          </p:cNvSpPr>
          <p:nvPr>
            <p:ph type="body" sz="quarter" idx="14"/>
          </p:nvPr>
        </p:nvSpPr>
        <p:spPr>
          <a:xfrm>
            <a:off x="4635120" y="1144588"/>
            <a:ext cx="4048859" cy="288000"/>
          </a:xfrm>
          <a:solidFill>
            <a:schemeClr val="accent5"/>
          </a:solidFill>
        </p:spPr>
        <p:txBody>
          <a:bodyPr anchor="ctr"/>
          <a:lstStyle>
            <a:lvl1pPr marL="0" indent="0" algn="ctr">
              <a:buNone/>
              <a:defRPr sz="1200" b="1">
                <a:solidFill>
                  <a:schemeClr val="bg1"/>
                </a:solidFill>
              </a:defRPr>
            </a:lvl1pPr>
          </a:lstStyle>
          <a:p>
            <a:pPr lvl="0"/>
            <a:r>
              <a:rPr lang="en-US" dirty="0" smtClean="0"/>
              <a:t>Click to edit Master text styles</a:t>
            </a:r>
          </a:p>
        </p:txBody>
      </p:sp>
      <p:sp>
        <p:nvSpPr>
          <p:cNvPr id="22" name="Rectangle 21"/>
          <p:cNvSpPr/>
          <p:nvPr userDrawn="1"/>
        </p:nvSpPr>
        <p:spPr bwMode="auto">
          <a:xfrm>
            <a:off x="4637182" y="1144588"/>
            <a:ext cx="4048858" cy="4876700"/>
          </a:xfrm>
          <a:prstGeom prst="rect">
            <a:avLst/>
          </a:prstGeom>
          <a:no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solidFill>
                <a:srgbClr val="000000"/>
              </a:solidFill>
            </a:endParaRPr>
          </a:p>
        </p:txBody>
      </p:sp>
    </p:spTree>
    <p:extLst>
      <p:ext uri="{BB962C8B-B14F-4D97-AF65-F5344CB8AC3E}">
        <p14:creationId xmlns:p14="http://schemas.microsoft.com/office/powerpoint/2010/main" val="334913894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ur Content with Title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1" y="1586384"/>
            <a:ext cx="4048858" cy="1844204"/>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half" idx="11"/>
          </p:nvPr>
        </p:nvSpPr>
        <p:spPr>
          <a:xfrm>
            <a:off x="4635120" y="1586384"/>
            <a:ext cx="4048857" cy="1844204"/>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4"/>
          <p:cNvSpPr>
            <a:spLocks noGrp="1"/>
          </p:cNvSpPr>
          <p:nvPr>
            <p:ph type="body" sz="quarter" idx="17"/>
          </p:nvPr>
        </p:nvSpPr>
        <p:spPr>
          <a:xfrm>
            <a:off x="457199" y="1144588"/>
            <a:ext cx="4048859" cy="288000"/>
          </a:xfrm>
          <a:solidFill>
            <a:schemeClr val="accent5"/>
          </a:solidFill>
        </p:spPr>
        <p:txBody>
          <a:bodyPr anchor="ctr"/>
          <a:lstStyle>
            <a:lvl1pPr marL="0" indent="0" algn="ctr">
              <a:buNone/>
              <a:defRPr sz="1200" b="1">
                <a:solidFill>
                  <a:schemeClr val="bg1"/>
                </a:solidFill>
              </a:defRPr>
            </a:lvl1pPr>
          </a:lstStyle>
          <a:p>
            <a:pPr lvl="0"/>
            <a:r>
              <a:rPr lang="en-US" dirty="0" smtClean="0"/>
              <a:t>Click to edit Master text styles</a:t>
            </a:r>
          </a:p>
        </p:txBody>
      </p:sp>
      <p:sp>
        <p:nvSpPr>
          <p:cNvPr id="15" name="Text Placeholder 14"/>
          <p:cNvSpPr>
            <a:spLocks noGrp="1"/>
          </p:cNvSpPr>
          <p:nvPr>
            <p:ph type="body" sz="quarter" idx="18"/>
          </p:nvPr>
        </p:nvSpPr>
        <p:spPr>
          <a:xfrm>
            <a:off x="4635120" y="1144588"/>
            <a:ext cx="4048859" cy="288000"/>
          </a:xfrm>
          <a:solidFill>
            <a:schemeClr val="accent5"/>
          </a:solidFill>
        </p:spPr>
        <p:txBody>
          <a:bodyPr anchor="ctr"/>
          <a:lstStyle>
            <a:lvl1pPr marL="0" indent="0" algn="ctr">
              <a:buNone/>
              <a:defRPr sz="1200" b="1">
                <a:solidFill>
                  <a:schemeClr val="bg1"/>
                </a:solidFill>
              </a:defRPr>
            </a:lvl1pPr>
          </a:lstStyle>
          <a:p>
            <a:pPr lvl="0"/>
            <a:r>
              <a:rPr lang="en-US" dirty="0" smtClean="0"/>
              <a:t>Click to edit Master text styles</a:t>
            </a:r>
          </a:p>
        </p:txBody>
      </p:sp>
      <p:sp>
        <p:nvSpPr>
          <p:cNvPr id="18" name="Content Placeholder 2"/>
          <p:cNvSpPr>
            <a:spLocks noGrp="1"/>
          </p:cNvSpPr>
          <p:nvPr>
            <p:ph sz="half" idx="19"/>
          </p:nvPr>
        </p:nvSpPr>
        <p:spPr>
          <a:xfrm>
            <a:off x="457201" y="4086696"/>
            <a:ext cx="4048858" cy="1844204"/>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2"/>
          <p:cNvSpPr>
            <a:spLocks noGrp="1"/>
          </p:cNvSpPr>
          <p:nvPr>
            <p:ph sz="half" idx="20"/>
          </p:nvPr>
        </p:nvSpPr>
        <p:spPr>
          <a:xfrm>
            <a:off x="4635120" y="4086696"/>
            <a:ext cx="4048857" cy="1844204"/>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ext Placeholder 14"/>
          <p:cNvSpPr>
            <a:spLocks noGrp="1"/>
          </p:cNvSpPr>
          <p:nvPr>
            <p:ph type="body" sz="quarter" idx="21"/>
          </p:nvPr>
        </p:nvSpPr>
        <p:spPr>
          <a:xfrm>
            <a:off x="457199" y="3644900"/>
            <a:ext cx="4048859" cy="288000"/>
          </a:xfrm>
          <a:solidFill>
            <a:schemeClr val="accent5"/>
          </a:solidFill>
        </p:spPr>
        <p:txBody>
          <a:bodyPr anchor="ctr"/>
          <a:lstStyle>
            <a:lvl1pPr marL="0" indent="0" algn="ctr">
              <a:buNone/>
              <a:defRPr sz="1200" b="1">
                <a:solidFill>
                  <a:schemeClr val="bg1"/>
                </a:solidFill>
              </a:defRPr>
            </a:lvl1pPr>
          </a:lstStyle>
          <a:p>
            <a:pPr lvl="0"/>
            <a:r>
              <a:rPr lang="en-US" dirty="0" smtClean="0"/>
              <a:t>Click to edit Master text styles</a:t>
            </a:r>
          </a:p>
        </p:txBody>
      </p:sp>
      <p:sp>
        <p:nvSpPr>
          <p:cNvPr id="21" name="Text Placeholder 14"/>
          <p:cNvSpPr>
            <a:spLocks noGrp="1"/>
          </p:cNvSpPr>
          <p:nvPr>
            <p:ph type="body" sz="quarter" idx="22"/>
          </p:nvPr>
        </p:nvSpPr>
        <p:spPr>
          <a:xfrm>
            <a:off x="4635120" y="3644900"/>
            <a:ext cx="4048859" cy="288000"/>
          </a:xfrm>
          <a:solidFill>
            <a:schemeClr val="accent5"/>
          </a:solidFill>
        </p:spPr>
        <p:txBody>
          <a:bodyPr anchor="ctr"/>
          <a:lstStyle>
            <a:lvl1pPr marL="0" indent="0" algn="ctr">
              <a:buNone/>
              <a:defRPr sz="1200" b="1">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37102928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2-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4589"/>
            <a:ext cx="4038600" cy="4722812"/>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44589"/>
            <a:ext cx="4038600" cy="4722813"/>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351016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86384"/>
            <a:ext cx="8235462" cy="4434904"/>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4"/>
          <p:cNvSpPr>
            <a:spLocks noGrp="1"/>
          </p:cNvSpPr>
          <p:nvPr>
            <p:ph type="body" sz="quarter" idx="13"/>
          </p:nvPr>
        </p:nvSpPr>
        <p:spPr>
          <a:xfrm>
            <a:off x="457199" y="1144588"/>
            <a:ext cx="8235463" cy="288000"/>
          </a:xfrm>
          <a:solidFill>
            <a:schemeClr val="accent5"/>
          </a:solidFill>
        </p:spPr>
        <p:txBody>
          <a:bodyPr anchor="ctr"/>
          <a:lstStyle>
            <a:lvl1pPr marL="0" indent="0" algn="ctr">
              <a:buNone/>
              <a:defRPr sz="1200" b="1">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205975757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Boxes with Titles">
    <p:spTree>
      <p:nvGrpSpPr>
        <p:cNvPr id="1" name=""/>
        <p:cNvGrpSpPr/>
        <p:nvPr/>
      </p:nvGrpSpPr>
      <p:grpSpPr>
        <a:xfrm>
          <a:off x="0" y="0"/>
          <a:ext cx="0" cy="0"/>
          <a:chOff x="0" y="0"/>
          <a:chExt cx="0" cy="0"/>
        </a:xfrm>
      </p:grpSpPr>
      <p:sp>
        <p:nvSpPr>
          <p:cNvPr id="20" name="Rectangle 19"/>
          <p:cNvSpPr/>
          <p:nvPr userDrawn="1"/>
        </p:nvSpPr>
        <p:spPr bwMode="auto">
          <a:xfrm>
            <a:off x="457201" y="1144588"/>
            <a:ext cx="4048858" cy="4876700"/>
          </a:xfrm>
          <a:prstGeom prst="rect">
            <a:avLst/>
          </a:prstGeom>
          <a:no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solidFill>
                <a:srgbClr val="000000"/>
              </a:solidFill>
              <a:latin typeface="Aria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1" y="1586384"/>
            <a:ext cx="4048858" cy="4362896"/>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half" idx="11"/>
          </p:nvPr>
        </p:nvSpPr>
        <p:spPr>
          <a:xfrm>
            <a:off x="4637944" y="1586384"/>
            <a:ext cx="4048857" cy="4362896"/>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4"/>
          <p:cNvSpPr>
            <a:spLocks noGrp="1"/>
          </p:cNvSpPr>
          <p:nvPr>
            <p:ph type="body" sz="quarter" idx="13"/>
          </p:nvPr>
        </p:nvSpPr>
        <p:spPr>
          <a:xfrm>
            <a:off x="457199" y="1144588"/>
            <a:ext cx="4048859" cy="288000"/>
          </a:xfrm>
          <a:solidFill>
            <a:schemeClr val="accent5"/>
          </a:solidFill>
        </p:spPr>
        <p:txBody>
          <a:bodyPr anchor="ctr"/>
          <a:lstStyle>
            <a:lvl1pPr marL="0" indent="0" algn="ctr">
              <a:buNone/>
              <a:defRPr sz="1200" b="1">
                <a:solidFill>
                  <a:schemeClr val="bg1"/>
                </a:solidFill>
              </a:defRPr>
            </a:lvl1pPr>
          </a:lstStyle>
          <a:p>
            <a:pPr lvl="0"/>
            <a:r>
              <a:rPr lang="en-US" dirty="0" smtClean="0"/>
              <a:t>Click to edit Master text styles</a:t>
            </a:r>
          </a:p>
        </p:txBody>
      </p:sp>
      <p:sp>
        <p:nvSpPr>
          <p:cNvPr id="16" name="Text Placeholder 14"/>
          <p:cNvSpPr>
            <a:spLocks noGrp="1"/>
          </p:cNvSpPr>
          <p:nvPr>
            <p:ph type="body" sz="quarter" idx="14"/>
          </p:nvPr>
        </p:nvSpPr>
        <p:spPr>
          <a:xfrm>
            <a:off x="4635120" y="1144588"/>
            <a:ext cx="4048859" cy="288000"/>
          </a:xfrm>
          <a:solidFill>
            <a:schemeClr val="accent5"/>
          </a:solidFill>
        </p:spPr>
        <p:txBody>
          <a:bodyPr anchor="ctr"/>
          <a:lstStyle>
            <a:lvl1pPr marL="0" indent="0" algn="ctr">
              <a:buNone/>
              <a:defRPr sz="1200" b="1">
                <a:solidFill>
                  <a:schemeClr val="bg1"/>
                </a:solidFill>
              </a:defRPr>
            </a:lvl1pPr>
          </a:lstStyle>
          <a:p>
            <a:pPr lvl="0"/>
            <a:r>
              <a:rPr lang="en-US" dirty="0" smtClean="0"/>
              <a:t>Click to edit Master text styles</a:t>
            </a:r>
          </a:p>
        </p:txBody>
      </p:sp>
      <p:sp>
        <p:nvSpPr>
          <p:cNvPr id="22" name="Rectangle 21"/>
          <p:cNvSpPr/>
          <p:nvPr userDrawn="1"/>
        </p:nvSpPr>
        <p:spPr bwMode="auto">
          <a:xfrm>
            <a:off x="4637182" y="1144588"/>
            <a:ext cx="4048858" cy="4876700"/>
          </a:xfrm>
          <a:prstGeom prst="rect">
            <a:avLst/>
          </a:prstGeom>
          <a:no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solidFill>
                <a:srgbClr val="000000"/>
              </a:solidFill>
              <a:latin typeface="Arial"/>
            </a:endParaRPr>
          </a:p>
        </p:txBody>
      </p:sp>
    </p:spTree>
    <p:extLst>
      <p:ext uri="{BB962C8B-B14F-4D97-AF65-F5344CB8AC3E}">
        <p14:creationId xmlns:p14="http://schemas.microsoft.com/office/powerpoint/2010/main" val="52404744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our Content with Title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1" y="1586384"/>
            <a:ext cx="4048858" cy="1844204"/>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half" idx="11"/>
          </p:nvPr>
        </p:nvSpPr>
        <p:spPr>
          <a:xfrm>
            <a:off x="4635120" y="1586384"/>
            <a:ext cx="4048857" cy="1844204"/>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4"/>
          <p:cNvSpPr>
            <a:spLocks noGrp="1"/>
          </p:cNvSpPr>
          <p:nvPr>
            <p:ph type="body" sz="quarter" idx="17"/>
          </p:nvPr>
        </p:nvSpPr>
        <p:spPr>
          <a:xfrm>
            <a:off x="457199" y="1144588"/>
            <a:ext cx="4048859" cy="288000"/>
          </a:xfrm>
          <a:solidFill>
            <a:schemeClr val="accent5"/>
          </a:solidFill>
        </p:spPr>
        <p:txBody>
          <a:bodyPr anchor="ctr"/>
          <a:lstStyle>
            <a:lvl1pPr marL="0" indent="0" algn="ctr">
              <a:buNone/>
              <a:defRPr sz="1200" b="1">
                <a:solidFill>
                  <a:schemeClr val="bg1"/>
                </a:solidFill>
              </a:defRPr>
            </a:lvl1pPr>
          </a:lstStyle>
          <a:p>
            <a:pPr lvl="0"/>
            <a:r>
              <a:rPr lang="en-US" dirty="0" smtClean="0"/>
              <a:t>Click to edit Master text styles</a:t>
            </a:r>
          </a:p>
        </p:txBody>
      </p:sp>
      <p:sp>
        <p:nvSpPr>
          <p:cNvPr id="15" name="Text Placeholder 14"/>
          <p:cNvSpPr>
            <a:spLocks noGrp="1"/>
          </p:cNvSpPr>
          <p:nvPr>
            <p:ph type="body" sz="quarter" idx="18"/>
          </p:nvPr>
        </p:nvSpPr>
        <p:spPr>
          <a:xfrm>
            <a:off x="4635120" y="1144588"/>
            <a:ext cx="4048859" cy="288000"/>
          </a:xfrm>
          <a:solidFill>
            <a:schemeClr val="accent5"/>
          </a:solidFill>
        </p:spPr>
        <p:txBody>
          <a:bodyPr anchor="ctr"/>
          <a:lstStyle>
            <a:lvl1pPr marL="0" indent="0" algn="ctr">
              <a:buNone/>
              <a:defRPr sz="1200" b="1">
                <a:solidFill>
                  <a:schemeClr val="bg1"/>
                </a:solidFill>
              </a:defRPr>
            </a:lvl1pPr>
          </a:lstStyle>
          <a:p>
            <a:pPr lvl="0"/>
            <a:r>
              <a:rPr lang="en-US" dirty="0" smtClean="0"/>
              <a:t>Click to edit Master text styles</a:t>
            </a:r>
          </a:p>
        </p:txBody>
      </p:sp>
      <p:sp>
        <p:nvSpPr>
          <p:cNvPr id="18" name="Content Placeholder 2"/>
          <p:cNvSpPr>
            <a:spLocks noGrp="1"/>
          </p:cNvSpPr>
          <p:nvPr>
            <p:ph sz="half" idx="19"/>
          </p:nvPr>
        </p:nvSpPr>
        <p:spPr>
          <a:xfrm>
            <a:off x="457201" y="4086696"/>
            <a:ext cx="4048858" cy="1844204"/>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2"/>
          <p:cNvSpPr>
            <a:spLocks noGrp="1"/>
          </p:cNvSpPr>
          <p:nvPr>
            <p:ph sz="half" idx="20"/>
          </p:nvPr>
        </p:nvSpPr>
        <p:spPr>
          <a:xfrm>
            <a:off x="4635120" y="4086696"/>
            <a:ext cx="4048857" cy="1844204"/>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ext Placeholder 14"/>
          <p:cNvSpPr>
            <a:spLocks noGrp="1"/>
          </p:cNvSpPr>
          <p:nvPr>
            <p:ph type="body" sz="quarter" idx="21"/>
          </p:nvPr>
        </p:nvSpPr>
        <p:spPr>
          <a:xfrm>
            <a:off x="457199" y="3644900"/>
            <a:ext cx="4048859" cy="288000"/>
          </a:xfrm>
          <a:solidFill>
            <a:schemeClr val="accent5"/>
          </a:solidFill>
        </p:spPr>
        <p:txBody>
          <a:bodyPr anchor="ctr"/>
          <a:lstStyle>
            <a:lvl1pPr marL="0" indent="0" algn="ctr">
              <a:buNone/>
              <a:defRPr sz="1200" b="1">
                <a:solidFill>
                  <a:schemeClr val="bg1"/>
                </a:solidFill>
              </a:defRPr>
            </a:lvl1pPr>
          </a:lstStyle>
          <a:p>
            <a:pPr lvl="0"/>
            <a:r>
              <a:rPr lang="en-US" dirty="0" smtClean="0"/>
              <a:t>Click to edit Master text styles</a:t>
            </a:r>
          </a:p>
        </p:txBody>
      </p:sp>
      <p:sp>
        <p:nvSpPr>
          <p:cNvPr id="21" name="Text Placeholder 14"/>
          <p:cNvSpPr>
            <a:spLocks noGrp="1"/>
          </p:cNvSpPr>
          <p:nvPr>
            <p:ph type="body" sz="quarter" idx="22"/>
          </p:nvPr>
        </p:nvSpPr>
        <p:spPr>
          <a:xfrm>
            <a:off x="4635120" y="3644900"/>
            <a:ext cx="4048859" cy="288000"/>
          </a:xfrm>
          <a:solidFill>
            <a:schemeClr val="accent5"/>
          </a:solidFill>
        </p:spPr>
        <p:txBody>
          <a:bodyPr anchor="ctr"/>
          <a:lstStyle>
            <a:lvl1pPr marL="0" indent="0" algn="ctr">
              <a:buNone/>
              <a:defRPr sz="1200" b="1">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20445384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2-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4589"/>
            <a:ext cx="4038600" cy="4722812"/>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44589"/>
            <a:ext cx="4038600" cy="4722813"/>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04483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86384"/>
            <a:ext cx="8235462" cy="4434904"/>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4"/>
          <p:cNvSpPr>
            <a:spLocks noGrp="1"/>
          </p:cNvSpPr>
          <p:nvPr>
            <p:ph type="body" sz="quarter" idx="13"/>
          </p:nvPr>
        </p:nvSpPr>
        <p:spPr>
          <a:xfrm>
            <a:off x="457199" y="1144588"/>
            <a:ext cx="8235463" cy="288000"/>
          </a:xfrm>
          <a:solidFill>
            <a:schemeClr val="accent5"/>
          </a:solidFill>
        </p:spPr>
        <p:txBody>
          <a:bodyPr anchor="ctr"/>
          <a:lstStyle>
            <a:lvl1pPr marL="0" indent="0" algn="ctr">
              <a:buNone/>
              <a:defRPr sz="1200" b="1">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176914206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Boxes with Titles">
    <p:spTree>
      <p:nvGrpSpPr>
        <p:cNvPr id="1" name=""/>
        <p:cNvGrpSpPr/>
        <p:nvPr/>
      </p:nvGrpSpPr>
      <p:grpSpPr>
        <a:xfrm>
          <a:off x="0" y="0"/>
          <a:ext cx="0" cy="0"/>
          <a:chOff x="0" y="0"/>
          <a:chExt cx="0" cy="0"/>
        </a:xfrm>
      </p:grpSpPr>
      <p:sp>
        <p:nvSpPr>
          <p:cNvPr id="20" name="Rectangle 19"/>
          <p:cNvSpPr/>
          <p:nvPr userDrawn="1"/>
        </p:nvSpPr>
        <p:spPr bwMode="auto">
          <a:xfrm>
            <a:off x="457201" y="1144588"/>
            <a:ext cx="4048858" cy="4876700"/>
          </a:xfrm>
          <a:prstGeom prst="rect">
            <a:avLst/>
          </a:prstGeom>
          <a:no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solidFill>
                <a:srgbClr val="000000"/>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1" y="1586384"/>
            <a:ext cx="4048858" cy="4362896"/>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half" idx="11"/>
          </p:nvPr>
        </p:nvSpPr>
        <p:spPr>
          <a:xfrm>
            <a:off x="4637944" y="1586384"/>
            <a:ext cx="4048857" cy="4362896"/>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4"/>
          <p:cNvSpPr>
            <a:spLocks noGrp="1"/>
          </p:cNvSpPr>
          <p:nvPr>
            <p:ph type="body" sz="quarter" idx="13"/>
          </p:nvPr>
        </p:nvSpPr>
        <p:spPr>
          <a:xfrm>
            <a:off x="457199" y="1144588"/>
            <a:ext cx="4048859" cy="288000"/>
          </a:xfrm>
          <a:solidFill>
            <a:schemeClr val="accent5"/>
          </a:solidFill>
        </p:spPr>
        <p:txBody>
          <a:bodyPr anchor="ctr"/>
          <a:lstStyle>
            <a:lvl1pPr marL="0" indent="0" algn="ctr">
              <a:buNone/>
              <a:defRPr sz="1200" b="1">
                <a:solidFill>
                  <a:schemeClr val="bg1"/>
                </a:solidFill>
              </a:defRPr>
            </a:lvl1pPr>
          </a:lstStyle>
          <a:p>
            <a:pPr lvl="0"/>
            <a:r>
              <a:rPr lang="en-US" dirty="0" smtClean="0"/>
              <a:t>Click to edit Master text styles</a:t>
            </a:r>
          </a:p>
        </p:txBody>
      </p:sp>
      <p:sp>
        <p:nvSpPr>
          <p:cNvPr id="16" name="Text Placeholder 14"/>
          <p:cNvSpPr>
            <a:spLocks noGrp="1"/>
          </p:cNvSpPr>
          <p:nvPr>
            <p:ph type="body" sz="quarter" idx="14"/>
          </p:nvPr>
        </p:nvSpPr>
        <p:spPr>
          <a:xfrm>
            <a:off x="4635120" y="1144588"/>
            <a:ext cx="4048859" cy="288000"/>
          </a:xfrm>
          <a:solidFill>
            <a:schemeClr val="accent5"/>
          </a:solidFill>
        </p:spPr>
        <p:txBody>
          <a:bodyPr anchor="ctr"/>
          <a:lstStyle>
            <a:lvl1pPr marL="0" indent="0" algn="ctr">
              <a:buNone/>
              <a:defRPr sz="1200" b="1">
                <a:solidFill>
                  <a:schemeClr val="bg1"/>
                </a:solidFill>
              </a:defRPr>
            </a:lvl1pPr>
          </a:lstStyle>
          <a:p>
            <a:pPr lvl="0"/>
            <a:r>
              <a:rPr lang="en-US" dirty="0" smtClean="0"/>
              <a:t>Click to edit Master text styles</a:t>
            </a:r>
          </a:p>
        </p:txBody>
      </p:sp>
      <p:sp>
        <p:nvSpPr>
          <p:cNvPr id="22" name="Rectangle 21"/>
          <p:cNvSpPr/>
          <p:nvPr userDrawn="1"/>
        </p:nvSpPr>
        <p:spPr bwMode="auto">
          <a:xfrm>
            <a:off x="4637182" y="1144588"/>
            <a:ext cx="4048858" cy="4876700"/>
          </a:xfrm>
          <a:prstGeom prst="rect">
            <a:avLst/>
          </a:prstGeom>
          <a:no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solidFill>
                <a:srgbClr val="000000"/>
              </a:solidFill>
            </a:endParaRPr>
          </a:p>
        </p:txBody>
      </p:sp>
    </p:spTree>
    <p:extLst>
      <p:ext uri="{BB962C8B-B14F-4D97-AF65-F5344CB8AC3E}">
        <p14:creationId xmlns:p14="http://schemas.microsoft.com/office/powerpoint/2010/main" val="181514203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ur Content with Title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1" y="1586384"/>
            <a:ext cx="4048858" cy="1844204"/>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half" idx="11"/>
          </p:nvPr>
        </p:nvSpPr>
        <p:spPr>
          <a:xfrm>
            <a:off x="4635120" y="1586384"/>
            <a:ext cx="4048857" cy="1844204"/>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4"/>
          <p:cNvSpPr>
            <a:spLocks noGrp="1"/>
          </p:cNvSpPr>
          <p:nvPr>
            <p:ph type="body" sz="quarter" idx="17"/>
          </p:nvPr>
        </p:nvSpPr>
        <p:spPr>
          <a:xfrm>
            <a:off x="457199" y="1144588"/>
            <a:ext cx="4048859" cy="288000"/>
          </a:xfrm>
          <a:solidFill>
            <a:schemeClr val="accent5"/>
          </a:solidFill>
        </p:spPr>
        <p:txBody>
          <a:bodyPr anchor="ctr"/>
          <a:lstStyle>
            <a:lvl1pPr marL="0" indent="0" algn="ctr">
              <a:buNone/>
              <a:defRPr sz="1200" b="1">
                <a:solidFill>
                  <a:schemeClr val="bg1"/>
                </a:solidFill>
              </a:defRPr>
            </a:lvl1pPr>
          </a:lstStyle>
          <a:p>
            <a:pPr lvl="0"/>
            <a:r>
              <a:rPr lang="en-US" dirty="0" smtClean="0"/>
              <a:t>Click to edit Master text styles</a:t>
            </a:r>
          </a:p>
        </p:txBody>
      </p:sp>
      <p:sp>
        <p:nvSpPr>
          <p:cNvPr id="15" name="Text Placeholder 14"/>
          <p:cNvSpPr>
            <a:spLocks noGrp="1"/>
          </p:cNvSpPr>
          <p:nvPr>
            <p:ph type="body" sz="quarter" idx="18"/>
          </p:nvPr>
        </p:nvSpPr>
        <p:spPr>
          <a:xfrm>
            <a:off x="4635120" y="1144588"/>
            <a:ext cx="4048859" cy="288000"/>
          </a:xfrm>
          <a:solidFill>
            <a:schemeClr val="accent5"/>
          </a:solidFill>
        </p:spPr>
        <p:txBody>
          <a:bodyPr anchor="ctr"/>
          <a:lstStyle>
            <a:lvl1pPr marL="0" indent="0" algn="ctr">
              <a:buNone/>
              <a:defRPr sz="1200" b="1">
                <a:solidFill>
                  <a:schemeClr val="bg1"/>
                </a:solidFill>
              </a:defRPr>
            </a:lvl1pPr>
          </a:lstStyle>
          <a:p>
            <a:pPr lvl="0"/>
            <a:r>
              <a:rPr lang="en-US" dirty="0" smtClean="0"/>
              <a:t>Click to edit Master text styles</a:t>
            </a:r>
          </a:p>
        </p:txBody>
      </p:sp>
      <p:sp>
        <p:nvSpPr>
          <p:cNvPr id="18" name="Content Placeholder 2"/>
          <p:cNvSpPr>
            <a:spLocks noGrp="1"/>
          </p:cNvSpPr>
          <p:nvPr>
            <p:ph sz="half" idx="19"/>
          </p:nvPr>
        </p:nvSpPr>
        <p:spPr>
          <a:xfrm>
            <a:off x="457201" y="4086696"/>
            <a:ext cx="4048858" cy="1844204"/>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2"/>
          <p:cNvSpPr>
            <a:spLocks noGrp="1"/>
          </p:cNvSpPr>
          <p:nvPr>
            <p:ph sz="half" idx="20"/>
          </p:nvPr>
        </p:nvSpPr>
        <p:spPr>
          <a:xfrm>
            <a:off x="4635120" y="4086696"/>
            <a:ext cx="4048857" cy="1844204"/>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ext Placeholder 14"/>
          <p:cNvSpPr>
            <a:spLocks noGrp="1"/>
          </p:cNvSpPr>
          <p:nvPr>
            <p:ph type="body" sz="quarter" idx="21"/>
          </p:nvPr>
        </p:nvSpPr>
        <p:spPr>
          <a:xfrm>
            <a:off x="457199" y="3644900"/>
            <a:ext cx="4048859" cy="288000"/>
          </a:xfrm>
          <a:solidFill>
            <a:schemeClr val="accent5"/>
          </a:solidFill>
        </p:spPr>
        <p:txBody>
          <a:bodyPr anchor="ctr"/>
          <a:lstStyle>
            <a:lvl1pPr marL="0" indent="0" algn="ctr">
              <a:buNone/>
              <a:defRPr sz="1200" b="1">
                <a:solidFill>
                  <a:schemeClr val="bg1"/>
                </a:solidFill>
              </a:defRPr>
            </a:lvl1pPr>
          </a:lstStyle>
          <a:p>
            <a:pPr lvl="0"/>
            <a:r>
              <a:rPr lang="en-US" dirty="0" smtClean="0"/>
              <a:t>Click to edit Master text styles</a:t>
            </a:r>
          </a:p>
        </p:txBody>
      </p:sp>
      <p:sp>
        <p:nvSpPr>
          <p:cNvPr id="21" name="Text Placeholder 14"/>
          <p:cNvSpPr>
            <a:spLocks noGrp="1"/>
          </p:cNvSpPr>
          <p:nvPr>
            <p:ph type="body" sz="quarter" idx="22"/>
          </p:nvPr>
        </p:nvSpPr>
        <p:spPr>
          <a:xfrm>
            <a:off x="4635120" y="3644900"/>
            <a:ext cx="4048859" cy="288000"/>
          </a:xfrm>
          <a:solidFill>
            <a:schemeClr val="accent5"/>
          </a:solidFill>
        </p:spPr>
        <p:txBody>
          <a:bodyPr anchor="ctr"/>
          <a:lstStyle>
            <a:lvl1pPr marL="0" indent="0" algn="ctr">
              <a:buNone/>
              <a:defRPr sz="1200" b="1">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4947701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2-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4589"/>
            <a:ext cx="4038600" cy="4722812"/>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44589"/>
            <a:ext cx="4038600" cy="4722813"/>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8081662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ith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86384"/>
            <a:ext cx="8235462" cy="4434904"/>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4"/>
          <p:cNvSpPr>
            <a:spLocks noGrp="1"/>
          </p:cNvSpPr>
          <p:nvPr>
            <p:ph type="body" sz="quarter" idx="13"/>
          </p:nvPr>
        </p:nvSpPr>
        <p:spPr>
          <a:xfrm>
            <a:off x="457199" y="1144588"/>
            <a:ext cx="8235463" cy="288000"/>
          </a:xfrm>
          <a:solidFill>
            <a:schemeClr val="accent5"/>
          </a:solidFill>
        </p:spPr>
        <p:txBody>
          <a:bodyPr anchor="ctr"/>
          <a:lstStyle>
            <a:lvl1pPr marL="0" indent="0" algn="ctr">
              <a:buNone/>
              <a:defRPr sz="1200" b="1">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120823207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Boxes with Titles">
    <p:spTree>
      <p:nvGrpSpPr>
        <p:cNvPr id="1" name=""/>
        <p:cNvGrpSpPr/>
        <p:nvPr/>
      </p:nvGrpSpPr>
      <p:grpSpPr>
        <a:xfrm>
          <a:off x="0" y="0"/>
          <a:ext cx="0" cy="0"/>
          <a:chOff x="0" y="0"/>
          <a:chExt cx="0" cy="0"/>
        </a:xfrm>
      </p:grpSpPr>
      <p:sp>
        <p:nvSpPr>
          <p:cNvPr id="20" name="Rectangle 19"/>
          <p:cNvSpPr/>
          <p:nvPr userDrawn="1"/>
        </p:nvSpPr>
        <p:spPr bwMode="auto">
          <a:xfrm>
            <a:off x="457201" y="1144588"/>
            <a:ext cx="4048858" cy="4876700"/>
          </a:xfrm>
          <a:prstGeom prst="rect">
            <a:avLst/>
          </a:prstGeom>
          <a:no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solidFill>
                <a:srgbClr val="000000"/>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1" y="1586384"/>
            <a:ext cx="4048858" cy="4362896"/>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half" idx="11"/>
          </p:nvPr>
        </p:nvSpPr>
        <p:spPr>
          <a:xfrm>
            <a:off x="4637944" y="1586384"/>
            <a:ext cx="4048857" cy="4362896"/>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4"/>
          <p:cNvSpPr>
            <a:spLocks noGrp="1"/>
          </p:cNvSpPr>
          <p:nvPr>
            <p:ph type="body" sz="quarter" idx="13"/>
          </p:nvPr>
        </p:nvSpPr>
        <p:spPr>
          <a:xfrm>
            <a:off x="457199" y="1144588"/>
            <a:ext cx="4048859" cy="288000"/>
          </a:xfrm>
          <a:solidFill>
            <a:schemeClr val="accent5"/>
          </a:solidFill>
        </p:spPr>
        <p:txBody>
          <a:bodyPr anchor="ctr"/>
          <a:lstStyle>
            <a:lvl1pPr marL="0" indent="0" algn="ctr">
              <a:buNone/>
              <a:defRPr sz="1200" b="1">
                <a:solidFill>
                  <a:schemeClr val="bg1"/>
                </a:solidFill>
              </a:defRPr>
            </a:lvl1pPr>
          </a:lstStyle>
          <a:p>
            <a:pPr lvl="0"/>
            <a:r>
              <a:rPr lang="en-US" dirty="0" smtClean="0"/>
              <a:t>Click to edit Master text styles</a:t>
            </a:r>
          </a:p>
        </p:txBody>
      </p:sp>
      <p:sp>
        <p:nvSpPr>
          <p:cNvPr id="16" name="Text Placeholder 14"/>
          <p:cNvSpPr>
            <a:spLocks noGrp="1"/>
          </p:cNvSpPr>
          <p:nvPr>
            <p:ph type="body" sz="quarter" idx="14"/>
          </p:nvPr>
        </p:nvSpPr>
        <p:spPr>
          <a:xfrm>
            <a:off x="4635120" y="1144588"/>
            <a:ext cx="4048859" cy="288000"/>
          </a:xfrm>
          <a:solidFill>
            <a:schemeClr val="accent5"/>
          </a:solidFill>
        </p:spPr>
        <p:txBody>
          <a:bodyPr anchor="ctr"/>
          <a:lstStyle>
            <a:lvl1pPr marL="0" indent="0" algn="ctr">
              <a:buNone/>
              <a:defRPr sz="1200" b="1">
                <a:solidFill>
                  <a:schemeClr val="bg1"/>
                </a:solidFill>
              </a:defRPr>
            </a:lvl1pPr>
          </a:lstStyle>
          <a:p>
            <a:pPr lvl="0"/>
            <a:r>
              <a:rPr lang="en-US" dirty="0" smtClean="0"/>
              <a:t>Click to edit Master text styles</a:t>
            </a:r>
          </a:p>
        </p:txBody>
      </p:sp>
      <p:sp>
        <p:nvSpPr>
          <p:cNvPr id="22" name="Rectangle 21"/>
          <p:cNvSpPr/>
          <p:nvPr userDrawn="1"/>
        </p:nvSpPr>
        <p:spPr bwMode="auto">
          <a:xfrm>
            <a:off x="4637182" y="1144588"/>
            <a:ext cx="4048858" cy="4876700"/>
          </a:xfrm>
          <a:prstGeom prst="rect">
            <a:avLst/>
          </a:prstGeom>
          <a:no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solidFill>
                <a:srgbClr val="000000"/>
              </a:solidFill>
            </a:endParaRPr>
          </a:p>
        </p:txBody>
      </p:sp>
    </p:spTree>
    <p:extLst>
      <p:ext uri="{BB962C8B-B14F-4D97-AF65-F5344CB8AC3E}">
        <p14:creationId xmlns:p14="http://schemas.microsoft.com/office/powerpoint/2010/main" val="301078540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our Content with Title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1" y="1586384"/>
            <a:ext cx="4048858" cy="1844204"/>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half" idx="11"/>
          </p:nvPr>
        </p:nvSpPr>
        <p:spPr>
          <a:xfrm>
            <a:off x="4635120" y="1586384"/>
            <a:ext cx="4048857" cy="1844204"/>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4"/>
          <p:cNvSpPr>
            <a:spLocks noGrp="1"/>
          </p:cNvSpPr>
          <p:nvPr>
            <p:ph type="body" sz="quarter" idx="17"/>
          </p:nvPr>
        </p:nvSpPr>
        <p:spPr>
          <a:xfrm>
            <a:off x="457199" y="1144588"/>
            <a:ext cx="4048859" cy="288000"/>
          </a:xfrm>
          <a:solidFill>
            <a:schemeClr val="accent5"/>
          </a:solidFill>
        </p:spPr>
        <p:txBody>
          <a:bodyPr anchor="ctr"/>
          <a:lstStyle>
            <a:lvl1pPr marL="0" indent="0" algn="ctr">
              <a:buNone/>
              <a:defRPr sz="1200" b="1">
                <a:solidFill>
                  <a:schemeClr val="bg1"/>
                </a:solidFill>
              </a:defRPr>
            </a:lvl1pPr>
          </a:lstStyle>
          <a:p>
            <a:pPr lvl="0"/>
            <a:r>
              <a:rPr lang="en-US" dirty="0" smtClean="0"/>
              <a:t>Click to edit Master text styles</a:t>
            </a:r>
          </a:p>
        </p:txBody>
      </p:sp>
      <p:sp>
        <p:nvSpPr>
          <p:cNvPr id="15" name="Text Placeholder 14"/>
          <p:cNvSpPr>
            <a:spLocks noGrp="1"/>
          </p:cNvSpPr>
          <p:nvPr>
            <p:ph type="body" sz="quarter" idx="18"/>
          </p:nvPr>
        </p:nvSpPr>
        <p:spPr>
          <a:xfrm>
            <a:off x="4635120" y="1144588"/>
            <a:ext cx="4048859" cy="288000"/>
          </a:xfrm>
          <a:solidFill>
            <a:schemeClr val="accent5"/>
          </a:solidFill>
        </p:spPr>
        <p:txBody>
          <a:bodyPr anchor="ctr"/>
          <a:lstStyle>
            <a:lvl1pPr marL="0" indent="0" algn="ctr">
              <a:buNone/>
              <a:defRPr sz="1200" b="1">
                <a:solidFill>
                  <a:schemeClr val="bg1"/>
                </a:solidFill>
              </a:defRPr>
            </a:lvl1pPr>
          </a:lstStyle>
          <a:p>
            <a:pPr lvl="0"/>
            <a:r>
              <a:rPr lang="en-US" dirty="0" smtClean="0"/>
              <a:t>Click to edit Master text styles</a:t>
            </a:r>
          </a:p>
        </p:txBody>
      </p:sp>
      <p:sp>
        <p:nvSpPr>
          <p:cNvPr id="18" name="Content Placeholder 2"/>
          <p:cNvSpPr>
            <a:spLocks noGrp="1"/>
          </p:cNvSpPr>
          <p:nvPr>
            <p:ph sz="half" idx="19"/>
          </p:nvPr>
        </p:nvSpPr>
        <p:spPr>
          <a:xfrm>
            <a:off x="457201" y="4086696"/>
            <a:ext cx="4048858" cy="1844204"/>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2"/>
          <p:cNvSpPr>
            <a:spLocks noGrp="1"/>
          </p:cNvSpPr>
          <p:nvPr>
            <p:ph sz="half" idx="20"/>
          </p:nvPr>
        </p:nvSpPr>
        <p:spPr>
          <a:xfrm>
            <a:off x="4635120" y="4086696"/>
            <a:ext cx="4048857" cy="1844204"/>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ext Placeholder 14"/>
          <p:cNvSpPr>
            <a:spLocks noGrp="1"/>
          </p:cNvSpPr>
          <p:nvPr>
            <p:ph type="body" sz="quarter" idx="21"/>
          </p:nvPr>
        </p:nvSpPr>
        <p:spPr>
          <a:xfrm>
            <a:off x="457199" y="3644900"/>
            <a:ext cx="4048859" cy="288000"/>
          </a:xfrm>
          <a:solidFill>
            <a:schemeClr val="accent5"/>
          </a:solidFill>
        </p:spPr>
        <p:txBody>
          <a:bodyPr anchor="ctr"/>
          <a:lstStyle>
            <a:lvl1pPr marL="0" indent="0" algn="ctr">
              <a:buNone/>
              <a:defRPr sz="1200" b="1">
                <a:solidFill>
                  <a:schemeClr val="bg1"/>
                </a:solidFill>
              </a:defRPr>
            </a:lvl1pPr>
          </a:lstStyle>
          <a:p>
            <a:pPr lvl="0"/>
            <a:r>
              <a:rPr lang="en-US" dirty="0" smtClean="0"/>
              <a:t>Click to edit Master text styles</a:t>
            </a:r>
          </a:p>
        </p:txBody>
      </p:sp>
      <p:sp>
        <p:nvSpPr>
          <p:cNvPr id="21" name="Text Placeholder 14"/>
          <p:cNvSpPr>
            <a:spLocks noGrp="1"/>
          </p:cNvSpPr>
          <p:nvPr>
            <p:ph type="body" sz="quarter" idx="22"/>
          </p:nvPr>
        </p:nvSpPr>
        <p:spPr>
          <a:xfrm>
            <a:off x="4635120" y="3644900"/>
            <a:ext cx="4048859" cy="288000"/>
          </a:xfrm>
          <a:solidFill>
            <a:schemeClr val="accent5"/>
          </a:solidFill>
        </p:spPr>
        <p:txBody>
          <a:bodyPr anchor="ctr"/>
          <a:lstStyle>
            <a:lvl1pPr marL="0" indent="0" algn="ctr">
              <a:buNone/>
              <a:defRPr sz="1200" b="1">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257596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DRAFT Title and Content">
    <p:spTree>
      <p:nvGrpSpPr>
        <p:cNvPr id="1" name=""/>
        <p:cNvGrpSpPr/>
        <p:nvPr/>
      </p:nvGrpSpPr>
      <p:grpSpPr>
        <a:xfrm>
          <a:off x="0" y="0"/>
          <a:ext cx="0" cy="0"/>
          <a:chOff x="0" y="0"/>
          <a:chExt cx="0" cy="0"/>
        </a:xfrm>
      </p:grpSpPr>
      <p:sp>
        <p:nvSpPr>
          <p:cNvPr id="7" name="TextBox 6"/>
          <p:cNvSpPr txBox="1"/>
          <p:nvPr userDrawn="1"/>
        </p:nvSpPr>
        <p:spPr>
          <a:xfrm rot="20147015">
            <a:off x="1042295" y="2105561"/>
            <a:ext cx="7472175" cy="2646878"/>
          </a:xfrm>
          <a:prstGeom prst="rect">
            <a:avLst/>
          </a:prstGeom>
          <a:noFill/>
        </p:spPr>
        <p:txBody>
          <a:bodyPr wrap="square" rtlCol="0">
            <a:spAutoFit/>
          </a:bodyPr>
          <a:lstStyle/>
          <a:p>
            <a:r>
              <a:rPr lang="en-US" sz="16600" b="1" dirty="0" smtClean="0">
                <a:solidFill>
                  <a:srgbClr val="C9CAC8"/>
                </a:solidFill>
              </a:rPr>
              <a:t>DRAFT</a:t>
            </a:r>
            <a:endParaRPr lang="en-US" b="1" dirty="0">
              <a:solidFill>
                <a:srgbClr val="C9CAC8"/>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rgbClr val="C9CAC8"/>
                </a:solidFill>
              </a:defRPr>
            </a:lvl1pPr>
            <a:lvl2pPr>
              <a:defRPr>
                <a:solidFill>
                  <a:srgbClr val="C9CAC8"/>
                </a:solidFill>
              </a:defRPr>
            </a:lvl2pPr>
            <a:lvl3pPr>
              <a:defRPr>
                <a:solidFill>
                  <a:srgbClr val="C9CAC8"/>
                </a:solidFill>
              </a:defRPr>
            </a:lvl3pPr>
            <a:lvl4pPr>
              <a:defRPr>
                <a:solidFill>
                  <a:srgbClr val="C9CAC8"/>
                </a:solidFill>
              </a:defRPr>
            </a:lvl4pPr>
            <a:lvl5pPr>
              <a:defRPr>
                <a:solidFill>
                  <a:srgbClr val="C9CAC8"/>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587500"/>
            <a:ext cx="8229600" cy="4508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13"/>
          </p:nvPr>
        </p:nvSpPr>
        <p:spPr>
          <a:xfrm>
            <a:off x="457200" y="1144588"/>
            <a:ext cx="8229600" cy="227012"/>
          </a:xfrm>
        </p:spPr>
        <p:txBody>
          <a:bodyPr/>
          <a:lstStyle>
            <a:lvl1pPr>
              <a:buNone/>
              <a:defRPr sz="1800" b="0"/>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457200" y="1144588"/>
            <a:ext cx="8229600" cy="227012"/>
          </a:xfrm>
        </p:spPr>
        <p:txBody>
          <a:bodyPr/>
          <a:lstStyle>
            <a:lvl1pPr>
              <a:buNone/>
              <a:defRPr sz="1800"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4588"/>
            <a:ext cx="4038600" cy="4951412"/>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44588"/>
            <a:ext cx="4038600" cy="4951412"/>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with Subheads">
    <p:spTree>
      <p:nvGrpSpPr>
        <p:cNvPr id="1" name=""/>
        <p:cNvGrpSpPr/>
        <p:nvPr/>
      </p:nvGrpSpPr>
      <p:grpSpPr>
        <a:xfrm>
          <a:off x="0" y="0"/>
          <a:ext cx="0" cy="0"/>
          <a:chOff x="0" y="0"/>
          <a:chExt cx="0" cy="0"/>
        </a:xfrm>
      </p:grpSpPr>
      <p:sp>
        <p:nvSpPr>
          <p:cNvPr id="2" name="Title 1"/>
          <p:cNvSpPr>
            <a:spLocks noGrp="1"/>
          </p:cNvSpPr>
          <p:nvPr>
            <p:ph type="title"/>
          </p:nvPr>
        </p:nvSpPr>
        <p:spPr>
          <a:xfrm>
            <a:off x="457200" y="326890"/>
            <a:ext cx="8229600" cy="50641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43223"/>
            <a:ext cx="4040188" cy="444277"/>
          </a:xfrm>
        </p:spPr>
        <p:txBody>
          <a:bodyPr anchor="t"/>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22174"/>
            <a:ext cx="4040188" cy="3951288"/>
          </a:xfr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143223"/>
            <a:ext cx="4041775" cy="444277"/>
          </a:xfrm>
        </p:spPr>
        <p:txBody>
          <a:bodyPr anchor="t"/>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22174"/>
            <a:ext cx="4041775" cy="3951288"/>
          </a:xfr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5207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144588"/>
            <a:ext cx="8229600" cy="49514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34" name="Line 10"/>
          <p:cNvSpPr>
            <a:spLocks noChangeShapeType="1"/>
          </p:cNvSpPr>
          <p:nvPr/>
        </p:nvSpPr>
        <p:spPr bwMode="auto">
          <a:xfrm>
            <a:off x="457200" y="914400"/>
            <a:ext cx="8229600" cy="1588"/>
          </a:xfrm>
          <a:prstGeom prst="line">
            <a:avLst/>
          </a:prstGeom>
          <a:noFill/>
          <a:ln w="9525">
            <a:solidFill>
              <a:schemeClr val="bg2"/>
            </a:solidFill>
            <a:round/>
            <a:headEnd/>
            <a:tailEnd/>
          </a:ln>
        </p:spPr>
        <p:txBody>
          <a:bodyPr wrap="none" anchor="ctr"/>
          <a:lstStyle/>
          <a:p>
            <a:endParaRPr lang="en-US" dirty="0"/>
          </a:p>
        </p:txBody>
      </p:sp>
      <p:sp>
        <p:nvSpPr>
          <p:cNvPr id="8" name="Rectangle 6"/>
          <p:cNvSpPr txBox="1">
            <a:spLocks noChangeArrowheads="1"/>
          </p:cNvSpPr>
          <p:nvPr/>
        </p:nvSpPr>
        <p:spPr bwMode="auto">
          <a:xfrm>
            <a:off x="6108700" y="6327775"/>
            <a:ext cx="295275" cy="301625"/>
          </a:xfrm>
          <a:prstGeom prst="rect">
            <a:avLst/>
          </a:prstGeom>
          <a:noFill/>
          <a:ln w="9525">
            <a:noFill/>
            <a:miter lim="800000"/>
            <a:headEnd/>
            <a:tailEnd/>
          </a:ln>
        </p:spPr>
        <p:txBody>
          <a:bodyPr vert="horz" wrap="none" lIns="0" tIns="0" rIns="0" bIns="0" numCol="1" anchor="b" anchorCtr="0" compatLnSpc="1">
            <a:prstTxWarp prst="textNoShape">
              <a:avLst/>
            </a:prstTxWarp>
          </a:bodyPr>
          <a:lstStyle>
            <a:lvl1pPr algn="r">
              <a:defRPr sz="700">
                <a:solidFill>
                  <a:schemeClr val="bg2"/>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BC0FA351-5A70-4EC9-BE2D-E8D941B01E50}" type="slidenum">
              <a:rPr kumimoji="0" lang="en-US" sz="800" b="0" i="0" u="none" strike="noStrike" kern="1200" cap="none" spc="0" normalizeH="0" baseline="0" noProof="0" smtClean="0">
                <a:ln>
                  <a:noFill/>
                </a:ln>
                <a:solidFill>
                  <a:schemeClr val="bg2"/>
                </a:solidFill>
                <a:effectLst/>
                <a:uLnTx/>
                <a:uFillTx/>
                <a:latin typeface="Arial" charset="0"/>
                <a:ea typeface="ＭＳ Ｐゴシック" pitchFamily="108"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800" b="0" i="0" u="none" strike="noStrike" kern="1200" cap="none" spc="0" normalizeH="0" baseline="0" noProof="0" dirty="0">
              <a:ln>
                <a:noFill/>
              </a:ln>
              <a:solidFill>
                <a:schemeClr val="bg2"/>
              </a:solidFill>
              <a:effectLst/>
              <a:uLnTx/>
              <a:uFillTx/>
              <a:latin typeface="Arial" charset="0"/>
              <a:ea typeface="ＭＳ Ｐゴシック" pitchFamily="108" charset="-128"/>
              <a:cs typeface="+mn-cs"/>
            </a:endParaRPr>
          </a:p>
        </p:txBody>
      </p:sp>
      <p:pic>
        <p:nvPicPr>
          <p:cNvPr id="9" name="Picture 8"/>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730686" y="6084700"/>
            <a:ext cx="956114" cy="60421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8" r:id="rId2"/>
    <p:sldLayoutId id="2147483664" r:id="rId3"/>
    <p:sldLayoutId id="2147483673" r:id="rId4"/>
    <p:sldLayoutId id="2147483650" r:id="rId5"/>
    <p:sldLayoutId id="2147483665" r:id="rId6"/>
    <p:sldLayoutId id="2147483652" r:id="rId7"/>
    <p:sldLayoutId id="2147483653" r:id="rId8"/>
    <p:sldLayoutId id="2147483654" r:id="rId9"/>
    <p:sldLayoutId id="2147483655" r:id="rId10"/>
    <p:sldLayoutId id="2147483660" r:id="rId11"/>
    <p:sldLayoutId id="2147483661" r:id="rId12"/>
    <p:sldLayoutId id="2147483662" r:id="rId13"/>
    <p:sldLayoutId id="2147483663" r:id="rId14"/>
    <p:sldLayoutId id="2147483671" r:id="rId15"/>
    <p:sldLayoutId id="2147483672" r:id="rId16"/>
    <p:sldLayoutId id="2147483674" r:id="rId17"/>
    <p:sldLayoutId id="2147483676" r:id="rId18"/>
    <p:sldLayoutId id="2147483677" r:id="rId19"/>
    <p:sldLayoutId id="2147483702" r:id="rId20"/>
  </p:sldLayoutIdLst>
  <p:timing>
    <p:tnLst>
      <p:par>
        <p:cTn id="1" dur="indefinite" restart="never" nodeType="tmRoot"/>
      </p:par>
    </p:tnLst>
  </p:timing>
  <p:hf hdr="0"/>
  <p:txStyles>
    <p:titleStyle>
      <a:lvl1pPr algn="l" rtl="0" eaLnBrk="1" fontAlgn="base" hangingPunct="1">
        <a:spcBef>
          <a:spcPct val="0"/>
        </a:spcBef>
        <a:spcAft>
          <a:spcPct val="0"/>
        </a:spcAft>
        <a:defRPr sz="2000">
          <a:solidFill>
            <a:srgbClr val="E11B22"/>
          </a:solidFill>
          <a:latin typeface="+mj-lt"/>
          <a:ea typeface="+mj-ea"/>
          <a:cs typeface="+mj-cs"/>
        </a:defRPr>
      </a:lvl1pPr>
      <a:lvl2pPr algn="l" rtl="0" eaLnBrk="1" fontAlgn="base" hangingPunct="1">
        <a:spcBef>
          <a:spcPct val="0"/>
        </a:spcBef>
        <a:spcAft>
          <a:spcPct val="0"/>
        </a:spcAft>
        <a:defRPr sz="2000">
          <a:solidFill>
            <a:srgbClr val="E11B22"/>
          </a:solidFill>
          <a:latin typeface="Arial" charset="0"/>
          <a:ea typeface="ＭＳ Ｐゴシック" pitchFamily="108" charset="-128"/>
        </a:defRPr>
      </a:lvl2pPr>
      <a:lvl3pPr algn="l" rtl="0" eaLnBrk="1" fontAlgn="base" hangingPunct="1">
        <a:spcBef>
          <a:spcPct val="0"/>
        </a:spcBef>
        <a:spcAft>
          <a:spcPct val="0"/>
        </a:spcAft>
        <a:defRPr sz="2000">
          <a:solidFill>
            <a:srgbClr val="E11B22"/>
          </a:solidFill>
          <a:latin typeface="Arial" charset="0"/>
          <a:ea typeface="ＭＳ Ｐゴシック" pitchFamily="108" charset="-128"/>
        </a:defRPr>
      </a:lvl3pPr>
      <a:lvl4pPr algn="l" rtl="0" eaLnBrk="1" fontAlgn="base" hangingPunct="1">
        <a:spcBef>
          <a:spcPct val="0"/>
        </a:spcBef>
        <a:spcAft>
          <a:spcPct val="0"/>
        </a:spcAft>
        <a:defRPr sz="2000">
          <a:solidFill>
            <a:srgbClr val="E11B22"/>
          </a:solidFill>
          <a:latin typeface="Arial" charset="0"/>
          <a:ea typeface="ＭＳ Ｐゴシック" pitchFamily="108" charset="-128"/>
        </a:defRPr>
      </a:lvl4pPr>
      <a:lvl5pPr algn="l" rtl="0" eaLnBrk="1" fontAlgn="base" hangingPunct="1">
        <a:spcBef>
          <a:spcPct val="0"/>
        </a:spcBef>
        <a:spcAft>
          <a:spcPct val="0"/>
        </a:spcAft>
        <a:defRPr sz="2000">
          <a:solidFill>
            <a:srgbClr val="E11B22"/>
          </a:solidFill>
          <a:latin typeface="Arial" charset="0"/>
          <a:ea typeface="ＭＳ Ｐゴシック" pitchFamily="108" charset="-128"/>
        </a:defRPr>
      </a:lvl5pPr>
      <a:lvl6pPr marL="457200" algn="l" rtl="0" eaLnBrk="1" fontAlgn="base" hangingPunct="1">
        <a:spcBef>
          <a:spcPct val="0"/>
        </a:spcBef>
        <a:spcAft>
          <a:spcPct val="0"/>
        </a:spcAft>
        <a:defRPr sz="2000">
          <a:solidFill>
            <a:srgbClr val="E11B22"/>
          </a:solidFill>
          <a:latin typeface="Arial" charset="0"/>
          <a:ea typeface="ＭＳ Ｐゴシック" pitchFamily="108" charset="-128"/>
        </a:defRPr>
      </a:lvl6pPr>
      <a:lvl7pPr marL="914400" algn="l" rtl="0" eaLnBrk="1" fontAlgn="base" hangingPunct="1">
        <a:spcBef>
          <a:spcPct val="0"/>
        </a:spcBef>
        <a:spcAft>
          <a:spcPct val="0"/>
        </a:spcAft>
        <a:defRPr sz="2000">
          <a:solidFill>
            <a:srgbClr val="E11B22"/>
          </a:solidFill>
          <a:latin typeface="Arial" charset="0"/>
          <a:ea typeface="ＭＳ Ｐゴシック" pitchFamily="108" charset="-128"/>
        </a:defRPr>
      </a:lvl7pPr>
      <a:lvl8pPr marL="1371600" algn="l" rtl="0" eaLnBrk="1" fontAlgn="base" hangingPunct="1">
        <a:spcBef>
          <a:spcPct val="0"/>
        </a:spcBef>
        <a:spcAft>
          <a:spcPct val="0"/>
        </a:spcAft>
        <a:defRPr sz="2000">
          <a:solidFill>
            <a:srgbClr val="E11B22"/>
          </a:solidFill>
          <a:latin typeface="Arial" charset="0"/>
          <a:ea typeface="ＭＳ Ｐゴシック" pitchFamily="108" charset="-128"/>
        </a:defRPr>
      </a:lvl8pPr>
      <a:lvl9pPr marL="1828800" algn="l" rtl="0" eaLnBrk="1" fontAlgn="base" hangingPunct="1">
        <a:spcBef>
          <a:spcPct val="0"/>
        </a:spcBef>
        <a:spcAft>
          <a:spcPct val="0"/>
        </a:spcAft>
        <a:defRPr sz="2000">
          <a:solidFill>
            <a:srgbClr val="E11B22"/>
          </a:solidFill>
          <a:latin typeface="Arial" charset="0"/>
          <a:ea typeface="ＭＳ Ｐゴシック" pitchFamily="108" charset="-128"/>
        </a:defRPr>
      </a:lvl9pPr>
    </p:titleStyle>
    <p:bodyStyle>
      <a:lvl1pPr marL="228600" indent="-228600" algn="l" rtl="0" eaLnBrk="1" fontAlgn="base" hangingPunct="1">
        <a:spcBef>
          <a:spcPct val="25000"/>
        </a:spcBef>
        <a:spcAft>
          <a:spcPct val="0"/>
        </a:spcAft>
        <a:buClr>
          <a:schemeClr val="tx1"/>
        </a:buClr>
        <a:buFont typeface="Wingdings" pitchFamily="2" charset="2"/>
        <a:buChar char="§"/>
        <a:defRPr sz="1400">
          <a:solidFill>
            <a:schemeClr val="tx1"/>
          </a:solidFill>
          <a:latin typeface="+mn-lt"/>
          <a:ea typeface="+mn-ea"/>
          <a:cs typeface="+mn-cs"/>
        </a:defRPr>
      </a:lvl1pPr>
      <a:lvl2pPr marL="454025" indent="-228600" algn="l" rtl="0" eaLnBrk="1" fontAlgn="base" hangingPunct="1">
        <a:spcBef>
          <a:spcPct val="25000"/>
        </a:spcBef>
        <a:spcAft>
          <a:spcPct val="0"/>
        </a:spcAft>
        <a:buClr>
          <a:schemeClr val="tx1"/>
        </a:buClr>
        <a:buChar char="–"/>
        <a:defRPr sz="1400">
          <a:solidFill>
            <a:schemeClr val="tx1"/>
          </a:solidFill>
          <a:latin typeface="+mn-lt"/>
          <a:ea typeface="+mn-ea"/>
        </a:defRPr>
      </a:lvl2pPr>
      <a:lvl3pPr marL="692150" indent="-228600" algn="l" rtl="0" eaLnBrk="1" fontAlgn="base" hangingPunct="1">
        <a:spcBef>
          <a:spcPct val="25000"/>
        </a:spcBef>
        <a:spcAft>
          <a:spcPct val="0"/>
        </a:spcAft>
        <a:buClr>
          <a:schemeClr val="tx1"/>
        </a:buClr>
        <a:buChar char="•"/>
        <a:defRPr sz="1400">
          <a:solidFill>
            <a:schemeClr val="tx1"/>
          </a:solidFill>
          <a:latin typeface="+mn-lt"/>
          <a:ea typeface="+mn-ea"/>
        </a:defRPr>
      </a:lvl3pPr>
      <a:lvl4pPr marL="914400" indent="-225425" algn="l" rtl="0" eaLnBrk="1" fontAlgn="base" hangingPunct="1">
        <a:spcBef>
          <a:spcPct val="25000"/>
        </a:spcBef>
        <a:spcAft>
          <a:spcPct val="0"/>
        </a:spcAft>
        <a:buClr>
          <a:schemeClr val="tx1"/>
        </a:buClr>
        <a:buFont typeface="Wingdings" pitchFamily="2" charset="2"/>
        <a:buChar char="s"/>
        <a:defRPr sz="1400">
          <a:solidFill>
            <a:schemeClr val="tx1"/>
          </a:solidFill>
          <a:latin typeface="+mn-lt"/>
          <a:ea typeface="+mn-ea"/>
        </a:defRPr>
      </a:lvl4pPr>
      <a:lvl5pPr marL="1143000" indent="-231775" algn="l" rtl="0" eaLnBrk="1" fontAlgn="base" hangingPunct="1">
        <a:spcBef>
          <a:spcPct val="25000"/>
        </a:spcBef>
        <a:spcAft>
          <a:spcPct val="0"/>
        </a:spcAft>
        <a:buClr>
          <a:schemeClr val="tx1"/>
        </a:buClr>
        <a:buFont typeface="Arial" pitchFamily="34" charset="0"/>
        <a:buChar char="-"/>
        <a:defRPr sz="1400">
          <a:solidFill>
            <a:schemeClr val="tx1"/>
          </a:solidFill>
          <a:latin typeface="+mn-lt"/>
          <a:ea typeface="+mn-ea"/>
        </a:defRPr>
      </a:lvl5pPr>
      <a:lvl6pPr marL="2057400" indent="-231775" algn="l" rtl="0" eaLnBrk="1" fontAlgn="base" hangingPunct="1">
        <a:spcBef>
          <a:spcPct val="25000"/>
        </a:spcBef>
        <a:spcAft>
          <a:spcPct val="0"/>
        </a:spcAft>
        <a:buClr>
          <a:schemeClr val="tx1"/>
        </a:buClr>
        <a:buChar char="»"/>
        <a:defRPr sz="1400">
          <a:solidFill>
            <a:schemeClr val="tx1"/>
          </a:solidFill>
          <a:latin typeface="+mn-lt"/>
          <a:ea typeface="+mn-ea"/>
        </a:defRPr>
      </a:lvl6pPr>
      <a:lvl7pPr marL="2514600" indent="-231775" algn="l" rtl="0" eaLnBrk="1" fontAlgn="base" hangingPunct="1">
        <a:spcBef>
          <a:spcPct val="25000"/>
        </a:spcBef>
        <a:spcAft>
          <a:spcPct val="0"/>
        </a:spcAft>
        <a:buClr>
          <a:schemeClr val="tx1"/>
        </a:buClr>
        <a:buChar char="»"/>
        <a:defRPr sz="1400">
          <a:solidFill>
            <a:schemeClr val="tx1"/>
          </a:solidFill>
          <a:latin typeface="+mn-lt"/>
          <a:ea typeface="+mn-ea"/>
        </a:defRPr>
      </a:lvl7pPr>
      <a:lvl8pPr marL="2971800" indent="-231775" algn="l" rtl="0" eaLnBrk="1" fontAlgn="base" hangingPunct="1">
        <a:spcBef>
          <a:spcPct val="25000"/>
        </a:spcBef>
        <a:spcAft>
          <a:spcPct val="0"/>
        </a:spcAft>
        <a:buClr>
          <a:schemeClr val="tx1"/>
        </a:buClr>
        <a:buChar char="»"/>
        <a:defRPr sz="1400">
          <a:solidFill>
            <a:schemeClr val="tx1"/>
          </a:solidFill>
          <a:latin typeface="+mn-lt"/>
          <a:ea typeface="+mn-ea"/>
        </a:defRPr>
      </a:lvl8pPr>
      <a:lvl9pPr marL="3429000" indent="-231775" algn="l" rtl="0" eaLnBrk="1" fontAlgn="base" hangingPunct="1">
        <a:spcBef>
          <a:spcPct val="25000"/>
        </a:spcBef>
        <a:spcAft>
          <a:spcPct val="0"/>
        </a:spcAft>
        <a:buClr>
          <a:schemeClr val="tx1"/>
        </a:buClr>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bwMode="auto">
          <a:xfrm>
            <a:off x="454819" y="223837"/>
            <a:ext cx="8229600" cy="5207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dirty="0" smtClean="0"/>
              <a:t>Click to edit Master title style</a:t>
            </a:r>
          </a:p>
        </p:txBody>
      </p:sp>
      <p:sp>
        <p:nvSpPr>
          <p:cNvPr id="11" name="Rectangle 3"/>
          <p:cNvSpPr>
            <a:spLocks noGrp="1" noChangeArrowheads="1"/>
          </p:cNvSpPr>
          <p:nvPr>
            <p:ph type="body" idx="1"/>
          </p:nvPr>
        </p:nvSpPr>
        <p:spPr bwMode="auto">
          <a:xfrm>
            <a:off x="457200" y="1144588"/>
            <a:ext cx="8229600" cy="47228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 name="Line 10"/>
          <p:cNvSpPr>
            <a:spLocks noChangeShapeType="1"/>
          </p:cNvSpPr>
          <p:nvPr/>
        </p:nvSpPr>
        <p:spPr bwMode="auto">
          <a:xfrm>
            <a:off x="457200" y="914400"/>
            <a:ext cx="8229600" cy="1588"/>
          </a:xfrm>
          <a:prstGeom prst="line">
            <a:avLst/>
          </a:prstGeom>
          <a:ln w="9525">
            <a:round/>
            <a:headEnd/>
            <a:tailEnd/>
          </a:ln>
        </p:spPr>
        <p:style>
          <a:lnRef idx="3">
            <a:schemeClr val="dk1"/>
          </a:lnRef>
          <a:fillRef idx="0">
            <a:schemeClr val="dk1"/>
          </a:fillRef>
          <a:effectRef idx="2">
            <a:schemeClr val="dk1"/>
          </a:effectRef>
          <a:fontRef idx="minor">
            <a:schemeClr val="tx1"/>
          </a:fontRef>
        </p:style>
        <p:txBody>
          <a:bodyPr wrap="none" anchor="ctr"/>
          <a:lstStyle/>
          <a:p>
            <a:endParaRPr lang="en-US" dirty="0">
              <a:solidFill>
                <a:srgbClr val="000000"/>
              </a:solidFill>
            </a:endParaRPr>
          </a:p>
        </p:txBody>
      </p:sp>
      <p:sp>
        <p:nvSpPr>
          <p:cNvPr id="14" name="TextBox 13"/>
          <p:cNvSpPr txBox="1"/>
          <p:nvPr/>
        </p:nvSpPr>
        <p:spPr>
          <a:xfrm>
            <a:off x="457200" y="6400800"/>
            <a:ext cx="6035040" cy="215444"/>
          </a:xfrm>
          <a:prstGeom prst="rect">
            <a:avLst/>
          </a:prstGeom>
          <a:noFill/>
        </p:spPr>
        <p:txBody>
          <a:bodyPr wrap="square" lIns="0" tIns="0" rIns="0" bIns="0" rtlCol="0" anchor="b" anchorCtr="0">
            <a:spAutoFit/>
          </a:bodyPr>
          <a:lstStyle/>
          <a:p>
            <a:pPr>
              <a:defRPr/>
            </a:pPr>
            <a:r>
              <a:rPr lang="en-US" sz="700" b="1" dirty="0">
                <a:solidFill>
                  <a:srgbClr val="000000"/>
                </a:solidFill>
              </a:rPr>
              <a:t>Aon Benfield Securities</a:t>
            </a:r>
            <a:r>
              <a:rPr lang="en-US" sz="700" dirty="0">
                <a:solidFill>
                  <a:srgbClr val="000000"/>
                </a:solidFill>
              </a:rPr>
              <a:t/>
            </a:r>
            <a:br>
              <a:rPr lang="en-US" sz="700" dirty="0">
                <a:solidFill>
                  <a:srgbClr val="000000"/>
                </a:solidFill>
              </a:rPr>
            </a:br>
            <a:r>
              <a:rPr lang="en-US" sz="700" dirty="0">
                <a:solidFill>
                  <a:srgbClr val="000000"/>
                </a:solidFill>
              </a:rPr>
              <a:t>Proprietary &amp; Confidential </a:t>
            </a: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30686" y="6084700"/>
            <a:ext cx="956114" cy="604211"/>
          </a:xfrm>
          <a:prstGeom prst="rect">
            <a:avLst/>
          </a:prstGeom>
        </p:spPr>
      </p:pic>
    </p:spTree>
    <p:extLst>
      <p:ext uri="{BB962C8B-B14F-4D97-AF65-F5344CB8AC3E}">
        <p14:creationId xmlns:p14="http://schemas.microsoft.com/office/powerpoint/2010/main" val="392084646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Lst>
  <p:timing>
    <p:tnLst>
      <p:par>
        <p:cTn id="1" dur="indefinite" restart="never" nodeType="tmRoot"/>
      </p:par>
    </p:tnLst>
  </p:timing>
  <p:txStyles>
    <p:titleStyle>
      <a:lvl1pPr algn="l" defTabSz="914400" rtl="0" eaLnBrk="1" latinLnBrk="0" hangingPunct="1">
        <a:lnSpc>
          <a:spcPct val="90000"/>
        </a:lnSpc>
        <a:spcBef>
          <a:spcPct val="0"/>
        </a:spcBef>
        <a:buNone/>
        <a:defRPr sz="2000" kern="1200">
          <a:solidFill>
            <a:srgbClr val="DF2027"/>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690563"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914400" indent="-228600" algn="l" defTabSz="914400" rtl="0" eaLnBrk="1" latinLnBrk="0" hangingPunct="1">
        <a:lnSpc>
          <a:spcPct val="90000"/>
        </a:lnSpc>
        <a:spcBef>
          <a:spcPts val="500"/>
        </a:spcBef>
        <a:buSzPct val="7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1147763"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4080" userDrawn="1">
          <p15:clr>
            <a:srgbClr val="F26B43"/>
          </p15:clr>
        </p15:guide>
        <p15:guide id="2" orient="horz" pos="4192" userDrawn="1">
          <p15:clr>
            <a:srgbClr val="F26B43"/>
          </p15:clr>
        </p15:guide>
        <p15:guide id="3" pos="288" userDrawn="1">
          <p15:clr>
            <a:srgbClr val="F26B43"/>
          </p15:clr>
        </p15:guide>
        <p15:guide id="4" pos="5472" userDrawn="1">
          <p15:clr>
            <a:srgbClr val="F26B43"/>
          </p15:clr>
        </p15:guide>
        <p15:guide id="5" orient="horz" pos="576" userDrawn="1">
          <p15:clr>
            <a:srgbClr val="F26B43"/>
          </p15:clr>
        </p15:guide>
        <p15:guide id="7" orient="horz" pos="720" userDrawn="1">
          <p15:clr>
            <a:srgbClr val="F26B43"/>
          </p15:clr>
        </p15:guide>
        <p15:guide id="8" pos="4032" userDrawn="1">
          <p15:clr>
            <a:srgbClr val="F26B43"/>
          </p15:clr>
        </p15:guide>
        <p15:guide id="9" orient="horz" pos="432" userDrawn="1">
          <p15:clr>
            <a:srgbClr val="F26B43"/>
          </p15:clr>
        </p15:guide>
        <p15:guide id="10" orient="horz" pos="369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bwMode="auto">
          <a:xfrm>
            <a:off x="454819" y="223837"/>
            <a:ext cx="8229600" cy="5207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dirty="0" smtClean="0"/>
              <a:t>Click to edit Master title style</a:t>
            </a:r>
          </a:p>
        </p:txBody>
      </p:sp>
      <p:sp>
        <p:nvSpPr>
          <p:cNvPr id="11" name="Rectangle 3"/>
          <p:cNvSpPr>
            <a:spLocks noGrp="1" noChangeArrowheads="1"/>
          </p:cNvSpPr>
          <p:nvPr>
            <p:ph type="body" idx="1"/>
          </p:nvPr>
        </p:nvSpPr>
        <p:spPr bwMode="auto">
          <a:xfrm>
            <a:off x="457200" y="1144588"/>
            <a:ext cx="8229600" cy="47228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 name="Line 10"/>
          <p:cNvSpPr>
            <a:spLocks noChangeShapeType="1"/>
          </p:cNvSpPr>
          <p:nvPr/>
        </p:nvSpPr>
        <p:spPr bwMode="auto">
          <a:xfrm>
            <a:off x="457200" y="914400"/>
            <a:ext cx="8229600" cy="1588"/>
          </a:xfrm>
          <a:prstGeom prst="line">
            <a:avLst/>
          </a:prstGeom>
          <a:ln w="9525">
            <a:round/>
            <a:headEnd/>
            <a:tailEnd/>
          </a:ln>
        </p:spPr>
        <p:style>
          <a:lnRef idx="3">
            <a:schemeClr val="dk1"/>
          </a:lnRef>
          <a:fillRef idx="0">
            <a:schemeClr val="dk1"/>
          </a:fillRef>
          <a:effectRef idx="2">
            <a:schemeClr val="dk1"/>
          </a:effectRef>
          <a:fontRef idx="minor">
            <a:schemeClr val="tx1"/>
          </a:fontRef>
        </p:style>
        <p:txBody>
          <a:bodyPr wrap="none" anchor="ctr"/>
          <a:lstStyle/>
          <a:p>
            <a:endParaRPr lang="en-US" dirty="0">
              <a:solidFill>
                <a:srgbClr val="000000"/>
              </a:solidFill>
            </a:endParaRPr>
          </a:p>
        </p:txBody>
      </p:sp>
      <p:sp>
        <p:nvSpPr>
          <p:cNvPr id="14" name="TextBox 13"/>
          <p:cNvSpPr txBox="1"/>
          <p:nvPr/>
        </p:nvSpPr>
        <p:spPr>
          <a:xfrm>
            <a:off x="457200" y="6400800"/>
            <a:ext cx="6035040" cy="215444"/>
          </a:xfrm>
          <a:prstGeom prst="rect">
            <a:avLst/>
          </a:prstGeom>
          <a:noFill/>
        </p:spPr>
        <p:txBody>
          <a:bodyPr wrap="square" lIns="0" tIns="0" rIns="0" bIns="0" rtlCol="0" anchor="b" anchorCtr="0">
            <a:spAutoFit/>
          </a:bodyPr>
          <a:lstStyle/>
          <a:p>
            <a:pPr>
              <a:defRPr/>
            </a:pPr>
            <a:r>
              <a:rPr lang="en-US" sz="700" b="1" dirty="0">
                <a:solidFill>
                  <a:srgbClr val="000000"/>
                </a:solidFill>
                <a:latin typeface="Arial"/>
              </a:rPr>
              <a:t>Aon Benfield Securities</a:t>
            </a:r>
            <a:r>
              <a:rPr lang="en-US" sz="700" dirty="0">
                <a:solidFill>
                  <a:srgbClr val="000000"/>
                </a:solidFill>
                <a:latin typeface="Arial"/>
              </a:rPr>
              <a:t/>
            </a:r>
            <a:br>
              <a:rPr lang="en-US" sz="700" dirty="0">
                <a:solidFill>
                  <a:srgbClr val="000000"/>
                </a:solidFill>
                <a:latin typeface="Arial"/>
              </a:rPr>
            </a:br>
            <a:r>
              <a:rPr lang="en-US" sz="700" dirty="0">
                <a:solidFill>
                  <a:srgbClr val="000000"/>
                </a:solidFill>
                <a:latin typeface="Arial"/>
              </a:rPr>
              <a:t>Proprietary &amp; Confidential </a:t>
            </a: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30686" y="6084700"/>
            <a:ext cx="956114" cy="604211"/>
          </a:xfrm>
          <a:prstGeom prst="rect">
            <a:avLst/>
          </a:prstGeom>
        </p:spPr>
      </p:pic>
    </p:spTree>
    <p:extLst>
      <p:ext uri="{BB962C8B-B14F-4D97-AF65-F5344CB8AC3E}">
        <p14:creationId xmlns:p14="http://schemas.microsoft.com/office/powerpoint/2010/main" val="177224311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Lst>
  <p:timing>
    <p:tnLst>
      <p:par>
        <p:cTn id="1" dur="indefinite" restart="never" nodeType="tmRoot"/>
      </p:par>
    </p:tnLst>
  </p:timing>
  <p:txStyles>
    <p:titleStyle>
      <a:lvl1pPr algn="l" defTabSz="914400" rtl="0" eaLnBrk="1" latinLnBrk="0" hangingPunct="1">
        <a:lnSpc>
          <a:spcPct val="90000"/>
        </a:lnSpc>
        <a:spcBef>
          <a:spcPct val="0"/>
        </a:spcBef>
        <a:buNone/>
        <a:defRPr sz="2000" kern="1200">
          <a:solidFill>
            <a:srgbClr val="DF2027"/>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690563"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914400" indent="-228600" algn="l" defTabSz="914400" rtl="0" eaLnBrk="1" latinLnBrk="0" hangingPunct="1">
        <a:lnSpc>
          <a:spcPct val="90000"/>
        </a:lnSpc>
        <a:spcBef>
          <a:spcPts val="500"/>
        </a:spcBef>
        <a:buSzPct val="7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1147763"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4080" userDrawn="1">
          <p15:clr>
            <a:srgbClr val="F26B43"/>
          </p15:clr>
        </p15:guide>
        <p15:guide id="2" orient="horz" pos="4192" userDrawn="1">
          <p15:clr>
            <a:srgbClr val="F26B43"/>
          </p15:clr>
        </p15:guide>
        <p15:guide id="3" pos="288" userDrawn="1">
          <p15:clr>
            <a:srgbClr val="F26B43"/>
          </p15:clr>
        </p15:guide>
        <p15:guide id="4" pos="5472" userDrawn="1">
          <p15:clr>
            <a:srgbClr val="F26B43"/>
          </p15:clr>
        </p15:guide>
        <p15:guide id="5" orient="horz" pos="576" userDrawn="1">
          <p15:clr>
            <a:srgbClr val="F26B43"/>
          </p15:clr>
        </p15:guide>
        <p15:guide id="7" orient="horz" pos="720" userDrawn="1">
          <p15:clr>
            <a:srgbClr val="F26B43"/>
          </p15:clr>
        </p15:guide>
        <p15:guide id="8" pos="4032" userDrawn="1">
          <p15:clr>
            <a:srgbClr val="F26B43"/>
          </p15:clr>
        </p15:guide>
        <p15:guide id="9" orient="horz" pos="432" userDrawn="1">
          <p15:clr>
            <a:srgbClr val="F26B43"/>
          </p15:clr>
        </p15:guide>
        <p15:guide id="10" orient="horz" pos="3696"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bwMode="auto">
          <a:xfrm>
            <a:off x="454819" y="223837"/>
            <a:ext cx="8229600" cy="5207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dirty="0" smtClean="0"/>
              <a:t>Click to edit Master title style</a:t>
            </a:r>
          </a:p>
        </p:txBody>
      </p:sp>
      <p:sp>
        <p:nvSpPr>
          <p:cNvPr id="11" name="Rectangle 3"/>
          <p:cNvSpPr>
            <a:spLocks noGrp="1" noChangeArrowheads="1"/>
          </p:cNvSpPr>
          <p:nvPr>
            <p:ph type="body" idx="1"/>
          </p:nvPr>
        </p:nvSpPr>
        <p:spPr bwMode="auto">
          <a:xfrm>
            <a:off x="457200" y="1144588"/>
            <a:ext cx="8229600" cy="47228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 name="Line 10"/>
          <p:cNvSpPr>
            <a:spLocks noChangeShapeType="1"/>
          </p:cNvSpPr>
          <p:nvPr/>
        </p:nvSpPr>
        <p:spPr bwMode="auto">
          <a:xfrm>
            <a:off x="457200" y="914400"/>
            <a:ext cx="8229600" cy="1588"/>
          </a:xfrm>
          <a:prstGeom prst="line">
            <a:avLst/>
          </a:prstGeom>
          <a:ln w="9525">
            <a:round/>
            <a:headEnd/>
            <a:tailEnd/>
          </a:ln>
        </p:spPr>
        <p:style>
          <a:lnRef idx="3">
            <a:schemeClr val="dk1"/>
          </a:lnRef>
          <a:fillRef idx="0">
            <a:schemeClr val="dk1"/>
          </a:fillRef>
          <a:effectRef idx="2">
            <a:schemeClr val="dk1"/>
          </a:effectRef>
          <a:fontRef idx="minor">
            <a:schemeClr val="tx1"/>
          </a:fontRef>
        </p:style>
        <p:txBody>
          <a:bodyPr wrap="none" anchor="ctr"/>
          <a:lstStyle/>
          <a:p>
            <a:endParaRPr lang="en-US" dirty="0">
              <a:solidFill>
                <a:srgbClr val="000000"/>
              </a:solidFill>
            </a:endParaRPr>
          </a:p>
        </p:txBody>
      </p:sp>
      <p:sp>
        <p:nvSpPr>
          <p:cNvPr id="14" name="TextBox 13"/>
          <p:cNvSpPr txBox="1"/>
          <p:nvPr/>
        </p:nvSpPr>
        <p:spPr>
          <a:xfrm>
            <a:off x="457200" y="6400800"/>
            <a:ext cx="6035040" cy="215444"/>
          </a:xfrm>
          <a:prstGeom prst="rect">
            <a:avLst/>
          </a:prstGeom>
          <a:noFill/>
        </p:spPr>
        <p:txBody>
          <a:bodyPr wrap="square" lIns="0" tIns="0" rIns="0" bIns="0" rtlCol="0" anchor="b" anchorCtr="0">
            <a:spAutoFit/>
          </a:bodyPr>
          <a:lstStyle/>
          <a:p>
            <a:pPr>
              <a:defRPr/>
            </a:pPr>
            <a:r>
              <a:rPr lang="en-US" sz="700" b="1" dirty="0">
                <a:solidFill>
                  <a:srgbClr val="000000"/>
                </a:solidFill>
              </a:rPr>
              <a:t>Aon Benfield Securities</a:t>
            </a:r>
            <a:r>
              <a:rPr lang="en-US" sz="700" dirty="0">
                <a:solidFill>
                  <a:srgbClr val="000000"/>
                </a:solidFill>
              </a:rPr>
              <a:t/>
            </a:r>
            <a:br>
              <a:rPr lang="en-US" sz="700" dirty="0">
                <a:solidFill>
                  <a:srgbClr val="000000"/>
                </a:solidFill>
              </a:rPr>
            </a:br>
            <a:r>
              <a:rPr lang="en-US" sz="700" dirty="0">
                <a:solidFill>
                  <a:srgbClr val="000000"/>
                </a:solidFill>
              </a:rPr>
              <a:t>Proprietary &amp; Confidential </a:t>
            </a: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30686" y="6084700"/>
            <a:ext cx="956114" cy="604211"/>
          </a:xfrm>
          <a:prstGeom prst="rect">
            <a:avLst/>
          </a:prstGeom>
        </p:spPr>
      </p:pic>
    </p:spTree>
    <p:extLst>
      <p:ext uri="{BB962C8B-B14F-4D97-AF65-F5344CB8AC3E}">
        <p14:creationId xmlns:p14="http://schemas.microsoft.com/office/powerpoint/2010/main" val="1259508332"/>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Lst>
  <p:timing>
    <p:tnLst>
      <p:par>
        <p:cTn id="1" dur="indefinite" restart="never" nodeType="tmRoot"/>
      </p:par>
    </p:tnLst>
  </p:timing>
  <p:txStyles>
    <p:titleStyle>
      <a:lvl1pPr algn="l" defTabSz="914400" rtl="0" eaLnBrk="1" latinLnBrk="0" hangingPunct="1">
        <a:lnSpc>
          <a:spcPct val="90000"/>
        </a:lnSpc>
        <a:spcBef>
          <a:spcPct val="0"/>
        </a:spcBef>
        <a:buNone/>
        <a:defRPr sz="2000" kern="1200">
          <a:solidFill>
            <a:srgbClr val="DF2027"/>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690563"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914400" indent="-228600" algn="l" defTabSz="914400" rtl="0" eaLnBrk="1" latinLnBrk="0" hangingPunct="1">
        <a:lnSpc>
          <a:spcPct val="90000"/>
        </a:lnSpc>
        <a:spcBef>
          <a:spcPts val="500"/>
        </a:spcBef>
        <a:buSzPct val="7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1147763"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4080" userDrawn="1">
          <p15:clr>
            <a:srgbClr val="F26B43"/>
          </p15:clr>
        </p15:guide>
        <p15:guide id="2" orient="horz" pos="4192" userDrawn="1">
          <p15:clr>
            <a:srgbClr val="F26B43"/>
          </p15:clr>
        </p15:guide>
        <p15:guide id="3" pos="288" userDrawn="1">
          <p15:clr>
            <a:srgbClr val="F26B43"/>
          </p15:clr>
        </p15:guide>
        <p15:guide id="4" pos="5472" userDrawn="1">
          <p15:clr>
            <a:srgbClr val="F26B43"/>
          </p15:clr>
        </p15:guide>
        <p15:guide id="5" orient="horz" pos="576" userDrawn="1">
          <p15:clr>
            <a:srgbClr val="F26B43"/>
          </p15:clr>
        </p15:guide>
        <p15:guide id="7" orient="horz" pos="720" userDrawn="1">
          <p15:clr>
            <a:srgbClr val="F26B43"/>
          </p15:clr>
        </p15:guide>
        <p15:guide id="8" pos="4032" userDrawn="1">
          <p15:clr>
            <a:srgbClr val="F26B43"/>
          </p15:clr>
        </p15:guide>
        <p15:guide id="9" orient="horz" pos="432" userDrawn="1">
          <p15:clr>
            <a:srgbClr val="F26B43"/>
          </p15:clr>
        </p15:guide>
        <p15:guide id="10" orient="horz" pos="3696"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bwMode="auto">
          <a:xfrm>
            <a:off x="454819" y="223837"/>
            <a:ext cx="8229600" cy="5207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dirty="0" smtClean="0"/>
              <a:t>Click to edit Master title style</a:t>
            </a:r>
          </a:p>
        </p:txBody>
      </p:sp>
      <p:sp>
        <p:nvSpPr>
          <p:cNvPr id="11" name="Rectangle 3"/>
          <p:cNvSpPr>
            <a:spLocks noGrp="1" noChangeArrowheads="1"/>
          </p:cNvSpPr>
          <p:nvPr>
            <p:ph type="body" idx="1"/>
          </p:nvPr>
        </p:nvSpPr>
        <p:spPr bwMode="auto">
          <a:xfrm>
            <a:off x="457200" y="1144588"/>
            <a:ext cx="8229600" cy="47228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 name="Line 10"/>
          <p:cNvSpPr>
            <a:spLocks noChangeShapeType="1"/>
          </p:cNvSpPr>
          <p:nvPr/>
        </p:nvSpPr>
        <p:spPr bwMode="auto">
          <a:xfrm>
            <a:off x="457200" y="914400"/>
            <a:ext cx="8229600" cy="1588"/>
          </a:xfrm>
          <a:prstGeom prst="line">
            <a:avLst/>
          </a:prstGeom>
          <a:ln w="9525">
            <a:round/>
            <a:headEnd/>
            <a:tailEnd/>
          </a:ln>
        </p:spPr>
        <p:style>
          <a:lnRef idx="3">
            <a:schemeClr val="dk1"/>
          </a:lnRef>
          <a:fillRef idx="0">
            <a:schemeClr val="dk1"/>
          </a:fillRef>
          <a:effectRef idx="2">
            <a:schemeClr val="dk1"/>
          </a:effectRef>
          <a:fontRef idx="minor">
            <a:schemeClr val="tx1"/>
          </a:fontRef>
        </p:style>
        <p:txBody>
          <a:bodyPr wrap="none" anchor="ctr"/>
          <a:lstStyle/>
          <a:p>
            <a:endParaRPr lang="en-US" dirty="0">
              <a:solidFill>
                <a:srgbClr val="000000"/>
              </a:solidFill>
            </a:endParaRPr>
          </a:p>
        </p:txBody>
      </p:sp>
      <p:sp>
        <p:nvSpPr>
          <p:cNvPr id="14" name="TextBox 13"/>
          <p:cNvSpPr txBox="1"/>
          <p:nvPr/>
        </p:nvSpPr>
        <p:spPr>
          <a:xfrm>
            <a:off x="457200" y="6400800"/>
            <a:ext cx="6035040" cy="215444"/>
          </a:xfrm>
          <a:prstGeom prst="rect">
            <a:avLst/>
          </a:prstGeom>
          <a:noFill/>
        </p:spPr>
        <p:txBody>
          <a:bodyPr wrap="square" lIns="0" tIns="0" rIns="0" bIns="0" rtlCol="0" anchor="b" anchorCtr="0">
            <a:spAutoFit/>
          </a:bodyPr>
          <a:lstStyle/>
          <a:p>
            <a:pPr>
              <a:defRPr/>
            </a:pPr>
            <a:r>
              <a:rPr lang="en-US" sz="700" b="1" dirty="0">
                <a:solidFill>
                  <a:srgbClr val="000000"/>
                </a:solidFill>
              </a:rPr>
              <a:t>Aon Benfield Securities</a:t>
            </a:r>
            <a:r>
              <a:rPr lang="en-US" sz="700" dirty="0">
                <a:solidFill>
                  <a:srgbClr val="000000"/>
                </a:solidFill>
              </a:rPr>
              <a:t/>
            </a:r>
            <a:br>
              <a:rPr lang="en-US" sz="700" dirty="0">
                <a:solidFill>
                  <a:srgbClr val="000000"/>
                </a:solidFill>
              </a:rPr>
            </a:br>
            <a:r>
              <a:rPr lang="en-US" sz="700" dirty="0">
                <a:solidFill>
                  <a:srgbClr val="000000"/>
                </a:solidFill>
              </a:rPr>
              <a:t>Proprietary &amp; Confidential </a:t>
            </a: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30686" y="6084700"/>
            <a:ext cx="956114" cy="604211"/>
          </a:xfrm>
          <a:prstGeom prst="rect">
            <a:avLst/>
          </a:prstGeom>
        </p:spPr>
      </p:pic>
    </p:spTree>
    <p:extLst>
      <p:ext uri="{BB962C8B-B14F-4D97-AF65-F5344CB8AC3E}">
        <p14:creationId xmlns:p14="http://schemas.microsoft.com/office/powerpoint/2010/main" val="225062510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Lst>
  <p:timing>
    <p:tnLst>
      <p:par>
        <p:cTn id="1" dur="indefinite" restart="never" nodeType="tmRoot"/>
      </p:par>
    </p:tnLst>
  </p:timing>
  <p:txStyles>
    <p:titleStyle>
      <a:lvl1pPr algn="l" defTabSz="914400" rtl="0" eaLnBrk="1" latinLnBrk="0" hangingPunct="1">
        <a:lnSpc>
          <a:spcPct val="90000"/>
        </a:lnSpc>
        <a:spcBef>
          <a:spcPct val="0"/>
        </a:spcBef>
        <a:buNone/>
        <a:defRPr sz="2000" kern="1200">
          <a:solidFill>
            <a:srgbClr val="DF2027"/>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690563"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914400" indent="-228600" algn="l" defTabSz="914400" rtl="0" eaLnBrk="1" latinLnBrk="0" hangingPunct="1">
        <a:lnSpc>
          <a:spcPct val="90000"/>
        </a:lnSpc>
        <a:spcBef>
          <a:spcPts val="500"/>
        </a:spcBef>
        <a:buSzPct val="7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1147763"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4080" userDrawn="1">
          <p15:clr>
            <a:srgbClr val="F26B43"/>
          </p15:clr>
        </p15:guide>
        <p15:guide id="2" orient="horz" pos="4192" userDrawn="1">
          <p15:clr>
            <a:srgbClr val="F26B43"/>
          </p15:clr>
        </p15:guide>
        <p15:guide id="3" pos="288" userDrawn="1">
          <p15:clr>
            <a:srgbClr val="F26B43"/>
          </p15:clr>
        </p15:guide>
        <p15:guide id="4" pos="5472" userDrawn="1">
          <p15:clr>
            <a:srgbClr val="F26B43"/>
          </p15:clr>
        </p15:guide>
        <p15:guide id="5" orient="horz" pos="576" userDrawn="1">
          <p15:clr>
            <a:srgbClr val="F26B43"/>
          </p15:clr>
        </p15:guide>
        <p15:guide id="7" orient="horz" pos="720" userDrawn="1">
          <p15:clr>
            <a:srgbClr val="F26B43"/>
          </p15:clr>
        </p15:guide>
        <p15:guide id="8" pos="4032" userDrawn="1">
          <p15:clr>
            <a:srgbClr val="F26B43"/>
          </p15:clr>
        </p15:guide>
        <p15:guide id="9" orient="horz" pos="432" userDrawn="1">
          <p15:clr>
            <a:srgbClr val="F26B43"/>
          </p15:clr>
        </p15:guide>
        <p15:guide id="10" orient="horz" pos="369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chart" Target="../charts/chart9.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chart" Target="../charts/chart11.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9.xml"/><Relationship Id="rId5" Type="http://schemas.openxmlformats.org/officeDocument/2006/relationships/image" Target="../media/image15.pn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hyperlink" Target="mailto:firstname.lastname@aon.com" TargetMode="Externa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3804831"/>
            <a:ext cx="7923213" cy="822325"/>
          </a:xfrm>
        </p:spPr>
        <p:txBody>
          <a:bodyPr/>
          <a:lstStyle/>
          <a:p>
            <a:r>
              <a:rPr lang="en-US" dirty="0" smtClean="0"/>
              <a:t>Alternative Capital and Risk Transfer Trends</a:t>
            </a:r>
            <a:endParaRPr lang="en-US" dirty="0"/>
          </a:p>
        </p:txBody>
      </p:sp>
      <p:sp>
        <p:nvSpPr>
          <p:cNvPr id="5" name="Subtitle 4"/>
          <p:cNvSpPr>
            <a:spLocks noGrp="1"/>
          </p:cNvSpPr>
          <p:nvPr>
            <p:ph type="subTitle" idx="4294967295"/>
          </p:nvPr>
        </p:nvSpPr>
        <p:spPr>
          <a:xfrm>
            <a:off x="457200" y="4854169"/>
            <a:ext cx="7923213" cy="990600"/>
          </a:xfrm>
        </p:spPr>
        <p:txBody>
          <a:bodyPr/>
          <a:lstStyle/>
          <a:p>
            <a:pPr marL="0" indent="0">
              <a:buNone/>
            </a:pPr>
            <a:r>
              <a:rPr lang="en-US" sz="1500" dirty="0" smtClean="0"/>
              <a:t>March 20,  2015</a:t>
            </a:r>
          </a:p>
          <a:p>
            <a:pPr marL="0" indent="0">
              <a:buNone/>
            </a:pPr>
            <a:r>
              <a:rPr lang="en-US" sz="1500" dirty="0" smtClean="0"/>
              <a:t>Parr Schoolman FCAS, MAAA, CERA </a:t>
            </a:r>
            <a:endParaRPr lang="en-US" sz="15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Catastrophe Bond Market</a:t>
            </a:r>
            <a:br>
              <a:rPr lang="en-US" dirty="0" smtClean="0"/>
            </a:br>
            <a:r>
              <a:rPr lang="en-US" sz="1600" dirty="0" smtClean="0"/>
              <a:t>Exposure and Trigger Type </a:t>
            </a:r>
            <a:endParaRPr lang="en-US" dirty="0"/>
          </a:p>
        </p:txBody>
      </p:sp>
      <p:sp>
        <p:nvSpPr>
          <p:cNvPr id="10" name="Rectangle 9"/>
          <p:cNvSpPr/>
          <p:nvPr/>
        </p:nvSpPr>
        <p:spPr bwMode="auto">
          <a:xfrm>
            <a:off x="334884" y="1119527"/>
            <a:ext cx="3912266" cy="409150"/>
          </a:xfrm>
          <a:prstGeom prst="rect">
            <a:avLst/>
          </a:prstGeom>
          <a:solidFill>
            <a:srgbClr val="0083A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600" b="1" dirty="0">
                <a:solidFill>
                  <a:prstClr val="white"/>
                </a:solidFill>
              </a:rPr>
              <a:t>Contribution By Peril / Region</a:t>
            </a:r>
          </a:p>
        </p:txBody>
      </p:sp>
      <p:sp>
        <p:nvSpPr>
          <p:cNvPr id="12" name="Rectangle 11"/>
          <p:cNvSpPr/>
          <p:nvPr/>
        </p:nvSpPr>
        <p:spPr bwMode="auto">
          <a:xfrm>
            <a:off x="4957004" y="1118862"/>
            <a:ext cx="3775911" cy="409150"/>
          </a:xfrm>
          <a:prstGeom prst="rect">
            <a:avLst/>
          </a:prstGeom>
          <a:solidFill>
            <a:srgbClr val="0083A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600" b="1" dirty="0" smtClean="0">
                <a:solidFill>
                  <a:prstClr val="white"/>
                </a:solidFill>
              </a:rPr>
              <a:t>Trigger Type</a:t>
            </a:r>
            <a:endParaRPr lang="en-US" sz="1600" b="1" dirty="0">
              <a:solidFill>
                <a:prstClr val="white"/>
              </a:solidFill>
            </a:endParaRPr>
          </a:p>
        </p:txBody>
      </p:sp>
      <p:sp>
        <p:nvSpPr>
          <p:cNvPr id="8" name="TextBox 7"/>
          <p:cNvSpPr txBox="1"/>
          <p:nvPr/>
        </p:nvSpPr>
        <p:spPr>
          <a:xfrm>
            <a:off x="7235311" y="515779"/>
            <a:ext cx="1394934" cy="246221"/>
          </a:xfrm>
          <a:prstGeom prst="rect">
            <a:avLst/>
          </a:prstGeom>
          <a:noFill/>
        </p:spPr>
        <p:txBody>
          <a:bodyPr wrap="none" rtlCol="0">
            <a:spAutoFit/>
          </a:bodyPr>
          <a:lstStyle/>
          <a:p>
            <a:r>
              <a:rPr lang="en-US" sz="1000" i="1" dirty="0" smtClean="0">
                <a:solidFill>
                  <a:srgbClr val="E11B22"/>
                </a:solidFill>
              </a:rPr>
              <a:t>As of </a:t>
            </a:r>
            <a:r>
              <a:rPr lang="en-US" sz="1000" i="1" dirty="0">
                <a:solidFill>
                  <a:srgbClr val="E11B22"/>
                </a:solidFill>
              </a:rPr>
              <a:t> </a:t>
            </a:r>
            <a:r>
              <a:rPr lang="en-US" sz="1000" i="1" dirty="0" smtClean="0">
                <a:solidFill>
                  <a:srgbClr val="E11B22"/>
                </a:solidFill>
              </a:rPr>
              <a:t>March 13,2015</a:t>
            </a:r>
            <a:endParaRPr lang="en-US" sz="1000" i="1" dirty="0">
              <a:solidFill>
                <a:srgbClr val="E11B22"/>
              </a:solidFill>
            </a:endParaRPr>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1312942654"/>
              </p:ext>
            </p:extLst>
          </p:nvPr>
        </p:nvGraphicFramePr>
        <p:xfrm>
          <a:off x="125975" y="1638791"/>
          <a:ext cx="4742907" cy="36219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a:graphicFrameLocks/>
          </p:cNvGraphicFramePr>
          <p:nvPr>
            <p:extLst>
              <p:ext uri="{D42A27DB-BD31-4B8C-83A1-F6EECF244321}">
                <p14:modId xmlns:p14="http://schemas.microsoft.com/office/powerpoint/2010/main" val="685261849"/>
              </p:ext>
            </p:extLst>
          </p:nvPr>
        </p:nvGraphicFramePr>
        <p:xfrm>
          <a:off x="4702629" y="1643779"/>
          <a:ext cx="4441371" cy="3355735"/>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p:cNvSpPr txBox="1"/>
          <p:nvPr/>
        </p:nvSpPr>
        <p:spPr>
          <a:xfrm>
            <a:off x="448642" y="6078790"/>
            <a:ext cx="3988675" cy="215444"/>
          </a:xfrm>
          <a:prstGeom prst="rect">
            <a:avLst/>
          </a:prstGeom>
          <a:noFill/>
        </p:spPr>
        <p:txBody>
          <a:bodyPr wrap="square" rtlCol="0">
            <a:spAutoFit/>
          </a:bodyPr>
          <a:lstStyle/>
          <a:p>
            <a:r>
              <a:rPr lang="en-US" sz="800" dirty="0">
                <a:solidFill>
                  <a:srgbClr val="000000"/>
                </a:solidFill>
              </a:rPr>
              <a:t>Source: Aon Benfield Securities, Inc.</a:t>
            </a:r>
          </a:p>
        </p:txBody>
      </p:sp>
    </p:spTree>
    <p:extLst>
      <p:ext uri="{BB962C8B-B14F-4D97-AF65-F5344CB8AC3E}">
        <p14:creationId xmlns:p14="http://schemas.microsoft.com/office/powerpoint/2010/main" val="33376613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819" y="242887"/>
            <a:ext cx="8229600" cy="520700"/>
          </a:xfrm>
        </p:spPr>
        <p:txBody>
          <a:bodyPr/>
          <a:lstStyle/>
          <a:p>
            <a:r>
              <a:rPr lang="en-US" dirty="0" smtClean="0"/>
              <a:t>Catastrophe Bond Market</a:t>
            </a:r>
            <a:br>
              <a:rPr lang="en-US" dirty="0" smtClean="0"/>
            </a:br>
            <a:r>
              <a:rPr lang="en-US" sz="1600" dirty="0" smtClean="0"/>
              <a:t>Distribution of Modeled E(Loss) and Ratings</a:t>
            </a:r>
            <a:endParaRPr lang="en-US" dirty="0"/>
          </a:p>
        </p:txBody>
      </p:sp>
      <p:sp>
        <p:nvSpPr>
          <p:cNvPr id="3" name="Content Placeholder 2"/>
          <p:cNvSpPr>
            <a:spLocks noGrp="1"/>
          </p:cNvSpPr>
          <p:nvPr>
            <p:ph idx="1"/>
          </p:nvPr>
        </p:nvSpPr>
        <p:spPr>
          <a:xfrm>
            <a:off x="463161" y="5252076"/>
            <a:ext cx="8229600" cy="668955"/>
          </a:xfrm>
          <a:noFill/>
          <a:ln>
            <a:noFill/>
          </a:ln>
        </p:spPr>
        <p:txBody>
          <a:bodyPr/>
          <a:lstStyle/>
          <a:p>
            <a:pPr marL="225425" lvl="1" indent="0" algn="ctr">
              <a:buNone/>
            </a:pPr>
            <a:r>
              <a:rPr lang="en-US" sz="1800" dirty="0" smtClean="0"/>
              <a:t>Average expected loss is 1.9% compared to an average coupon of 6.4%</a:t>
            </a:r>
          </a:p>
        </p:txBody>
      </p:sp>
      <p:sp>
        <p:nvSpPr>
          <p:cNvPr id="10" name="Rectangle 9"/>
          <p:cNvSpPr/>
          <p:nvPr/>
        </p:nvSpPr>
        <p:spPr bwMode="auto">
          <a:xfrm>
            <a:off x="451444" y="1150165"/>
            <a:ext cx="3883049" cy="412925"/>
          </a:xfrm>
          <a:prstGeom prst="rect">
            <a:avLst/>
          </a:prstGeom>
          <a:solidFill>
            <a:srgbClr val="0083A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600" b="1" dirty="0">
                <a:solidFill>
                  <a:prstClr val="white"/>
                </a:solidFill>
              </a:rPr>
              <a:t>Expected Loss Band</a:t>
            </a:r>
          </a:p>
        </p:txBody>
      </p:sp>
      <p:sp>
        <p:nvSpPr>
          <p:cNvPr id="15" name="Rectangle 14"/>
          <p:cNvSpPr/>
          <p:nvPr/>
        </p:nvSpPr>
        <p:spPr bwMode="auto">
          <a:xfrm>
            <a:off x="4925975" y="1143990"/>
            <a:ext cx="3657600" cy="412925"/>
          </a:xfrm>
          <a:prstGeom prst="rect">
            <a:avLst/>
          </a:prstGeom>
          <a:solidFill>
            <a:srgbClr val="0083A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600" b="1" dirty="0" smtClean="0">
                <a:solidFill>
                  <a:prstClr val="white"/>
                </a:solidFill>
              </a:rPr>
              <a:t>Ratings (S&amp;P)</a:t>
            </a:r>
            <a:endParaRPr lang="en-US" sz="1600" b="1" dirty="0">
              <a:solidFill>
                <a:prstClr val="white"/>
              </a:solidFill>
            </a:endParaRPr>
          </a:p>
        </p:txBody>
      </p:sp>
      <p:graphicFrame>
        <p:nvGraphicFramePr>
          <p:cNvPr id="12" name="Chart 11"/>
          <p:cNvGraphicFramePr>
            <a:graphicFrameLocks/>
          </p:cNvGraphicFramePr>
          <p:nvPr>
            <p:extLst>
              <p:ext uri="{D42A27DB-BD31-4B8C-83A1-F6EECF244321}">
                <p14:modId xmlns:p14="http://schemas.microsoft.com/office/powerpoint/2010/main" val="580623403"/>
              </p:ext>
            </p:extLst>
          </p:nvPr>
        </p:nvGraphicFramePr>
        <p:xfrm>
          <a:off x="351536" y="1761506"/>
          <a:ext cx="3857417" cy="32498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a:graphicFrameLocks/>
          </p:cNvGraphicFramePr>
          <p:nvPr>
            <p:extLst>
              <p:ext uri="{D42A27DB-BD31-4B8C-83A1-F6EECF244321}">
                <p14:modId xmlns:p14="http://schemas.microsoft.com/office/powerpoint/2010/main" val="2880292560"/>
              </p:ext>
            </p:extLst>
          </p:nvPr>
        </p:nvGraphicFramePr>
        <p:xfrm>
          <a:off x="4925975" y="1692140"/>
          <a:ext cx="3635291" cy="3331122"/>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p:cNvSpPr txBox="1"/>
          <p:nvPr/>
        </p:nvSpPr>
        <p:spPr>
          <a:xfrm>
            <a:off x="7235311" y="515779"/>
            <a:ext cx="1394934" cy="246221"/>
          </a:xfrm>
          <a:prstGeom prst="rect">
            <a:avLst/>
          </a:prstGeom>
          <a:noFill/>
        </p:spPr>
        <p:txBody>
          <a:bodyPr wrap="none" rtlCol="0">
            <a:spAutoFit/>
          </a:bodyPr>
          <a:lstStyle/>
          <a:p>
            <a:r>
              <a:rPr lang="en-US" sz="1000" i="1" dirty="0" smtClean="0">
                <a:solidFill>
                  <a:srgbClr val="E11B22"/>
                </a:solidFill>
              </a:rPr>
              <a:t>As of </a:t>
            </a:r>
            <a:r>
              <a:rPr lang="en-US" sz="1000" i="1" dirty="0">
                <a:solidFill>
                  <a:srgbClr val="E11B22"/>
                </a:solidFill>
              </a:rPr>
              <a:t> </a:t>
            </a:r>
            <a:r>
              <a:rPr lang="en-US" sz="1000" i="1" dirty="0" smtClean="0">
                <a:solidFill>
                  <a:srgbClr val="E11B22"/>
                </a:solidFill>
              </a:rPr>
              <a:t>March 13,2015</a:t>
            </a:r>
            <a:endParaRPr lang="en-US" sz="1000" i="1" dirty="0">
              <a:solidFill>
                <a:srgbClr val="E11B22"/>
              </a:solidFill>
            </a:endParaRPr>
          </a:p>
        </p:txBody>
      </p:sp>
      <p:sp>
        <p:nvSpPr>
          <p:cNvPr id="18" name="TextBox 17"/>
          <p:cNvSpPr txBox="1"/>
          <p:nvPr/>
        </p:nvSpPr>
        <p:spPr>
          <a:xfrm>
            <a:off x="448642" y="6078790"/>
            <a:ext cx="3988675" cy="215444"/>
          </a:xfrm>
          <a:prstGeom prst="rect">
            <a:avLst/>
          </a:prstGeom>
          <a:noFill/>
        </p:spPr>
        <p:txBody>
          <a:bodyPr wrap="square" rtlCol="0">
            <a:spAutoFit/>
          </a:bodyPr>
          <a:lstStyle/>
          <a:p>
            <a:r>
              <a:rPr lang="en-US" sz="800" dirty="0">
                <a:solidFill>
                  <a:srgbClr val="000000"/>
                </a:solidFill>
              </a:rPr>
              <a:t>Source: Aon Benfield Securities, Inc.</a:t>
            </a:r>
          </a:p>
        </p:txBody>
      </p:sp>
    </p:spTree>
    <p:extLst>
      <p:ext uri="{BB962C8B-B14F-4D97-AF65-F5344CB8AC3E}">
        <p14:creationId xmlns:p14="http://schemas.microsoft.com/office/powerpoint/2010/main" val="7661097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4868228" y="3672818"/>
            <a:ext cx="3840162" cy="274638"/>
          </a:xfrm>
          <a:prstGeom prst="rect">
            <a:avLst/>
          </a:prstGeom>
          <a:solidFill>
            <a:srgbClr val="0083A9"/>
          </a:solidFill>
          <a:ln w="9525" cap="flat" cmpd="sng" algn="ctr">
            <a:noFill/>
            <a:prstDash val="solid"/>
            <a:round/>
            <a:headEnd type="none" w="med" len="med"/>
            <a:tailEnd type="none" w="med" len="med"/>
          </a:ln>
          <a:effectLst/>
        </p:spPr>
        <p:txBody>
          <a:bodyPr anchor="ctr"/>
          <a:lstStyle/>
          <a:p>
            <a:pPr algn="ctr" eaLnBrk="0" fontAlgn="base" hangingPunct="0">
              <a:spcBef>
                <a:spcPct val="0"/>
              </a:spcBef>
              <a:spcAft>
                <a:spcPct val="0"/>
              </a:spcAft>
              <a:defRPr/>
            </a:pPr>
            <a:r>
              <a:rPr lang="en-US" sz="1200" b="1" dirty="0">
                <a:solidFill>
                  <a:srgbClr val="FFFFFF"/>
                </a:solidFill>
                <a:ea typeface="ＭＳ Ｐゴシック"/>
              </a:rPr>
              <a:t>U.S. Earthquake</a:t>
            </a:r>
          </a:p>
        </p:txBody>
      </p:sp>
      <p:sp>
        <p:nvSpPr>
          <p:cNvPr id="4" name="Rectangle 3"/>
          <p:cNvSpPr txBox="1">
            <a:spLocks noChangeArrowheads="1"/>
          </p:cNvSpPr>
          <p:nvPr/>
        </p:nvSpPr>
        <p:spPr>
          <a:xfrm>
            <a:off x="457200" y="182563"/>
            <a:ext cx="8229600" cy="731837"/>
          </a:xfrm>
          <a:prstGeom prst="rect">
            <a:avLst/>
          </a:prstGeom>
        </p:spPr>
        <p:txBody>
          <a:bodyPr anchor="ctr"/>
          <a:lstStyle/>
          <a:p>
            <a:pPr eaLnBrk="0" fontAlgn="base" hangingPunct="0">
              <a:lnSpc>
                <a:spcPct val="95000"/>
              </a:lnSpc>
              <a:spcBef>
                <a:spcPct val="15000"/>
              </a:spcBef>
              <a:spcAft>
                <a:spcPct val="15000"/>
              </a:spcAft>
              <a:defRPr/>
            </a:pPr>
            <a:endParaRPr lang="en-US" sz="2400" b="1" kern="0" dirty="0">
              <a:solidFill>
                <a:srgbClr val="822433"/>
              </a:solidFill>
              <a:ea typeface="ＭＳ Ｐゴシック" pitchFamily="108" charset="-128"/>
            </a:endParaRPr>
          </a:p>
        </p:txBody>
      </p:sp>
      <p:sp>
        <p:nvSpPr>
          <p:cNvPr id="2" name="Title 1"/>
          <p:cNvSpPr>
            <a:spLocks noGrp="1"/>
          </p:cNvSpPr>
          <p:nvPr>
            <p:ph type="title"/>
          </p:nvPr>
        </p:nvSpPr>
        <p:spPr/>
        <p:txBody>
          <a:bodyPr/>
          <a:lstStyle/>
          <a:p>
            <a:r>
              <a:rPr lang="en-US" dirty="0">
                <a:solidFill>
                  <a:srgbClr val="E11B22"/>
                </a:solidFill>
              </a:rPr>
              <a:t>Historical Issuance Trendlines Since 2012</a:t>
            </a:r>
          </a:p>
        </p:txBody>
      </p:sp>
      <p:sp>
        <p:nvSpPr>
          <p:cNvPr id="6" name="Rectangle 5"/>
          <p:cNvSpPr/>
          <p:nvPr/>
        </p:nvSpPr>
        <p:spPr bwMode="auto">
          <a:xfrm>
            <a:off x="457200" y="3672818"/>
            <a:ext cx="3840162" cy="274638"/>
          </a:xfrm>
          <a:prstGeom prst="rect">
            <a:avLst/>
          </a:prstGeom>
          <a:solidFill>
            <a:srgbClr val="0083A9"/>
          </a:solidFill>
          <a:ln w="9525" cap="flat" cmpd="sng" algn="ctr">
            <a:noFill/>
            <a:prstDash val="solid"/>
            <a:round/>
            <a:headEnd type="none" w="med" len="med"/>
            <a:tailEnd type="none" w="med" len="med"/>
          </a:ln>
          <a:effectLst/>
        </p:spPr>
        <p:txBody>
          <a:bodyPr anchor="ctr"/>
          <a:lstStyle/>
          <a:p>
            <a:pPr algn="ctr" eaLnBrk="0" fontAlgn="base" hangingPunct="0">
              <a:spcBef>
                <a:spcPct val="0"/>
              </a:spcBef>
              <a:spcAft>
                <a:spcPct val="0"/>
              </a:spcAft>
              <a:defRPr/>
            </a:pPr>
            <a:r>
              <a:rPr lang="en-US" sz="1200" b="1" dirty="0">
                <a:solidFill>
                  <a:srgbClr val="FFFFFF"/>
                </a:solidFill>
                <a:ea typeface="ＭＳ Ｐゴシック"/>
              </a:rPr>
              <a:t>U.S. Named Storm</a:t>
            </a:r>
          </a:p>
        </p:txBody>
      </p:sp>
      <p:sp>
        <p:nvSpPr>
          <p:cNvPr id="8" name="Rectangle 7"/>
          <p:cNvSpPr/>
          <p:nvPr/>
        </p:nvSpPr>
        <p:spPr bwMode="auto">
          <a:xfrm>
            <a:off x="4868228" y="969334"/>
            <a:ext cx="3840162" cy="274637"/>
          </a:xfrm>
          <a:prstGeom prst="rect">
            <a:avLst/>
          </a:prstGeom>
          <a:solidFill>
            <a:srgbClr val="0083A9"/>
          </a:solidFill>
          <a:ln w="9525" cap="flat" cmpd="sng" algn="ctr">
            <a:noFill/>
            <a:prstDash val="solid"/>
            <a:round/>
            <a:headEnd type="none" w="med" len="med"/>
            <a:tailEnd type="none" w="med" len="med"/>
          </a:ln>
          <a:effectLst/>
        </p:spPr>
        <p:txBody>
          <a:bodyPr anchor="ctr"/>
          <a:lstStyle/>
          <a:p>
            <a:pPr algn="ctr" eaLnBrk="0" fontAlgn="base" hangingPunct="0">
              <a:spcBef>
                <a:spcPct val="0"/>
              </a:spcBef>
              <a:spcAft>
                <a:spcPct val="0"/>
              </a:spcAft>
              <a:defRPr/>
            </a:pPr>
            <a:r>
              <a:rPr lang="en-US" sz="1200" b="1" dirty="0">
                <a:solidFill>
                  <a:srgbClr val="FFFFFF"/>
                </a:solidFill>
                <a:ea typeface="ＭＳ Ｐゴシック"/>
              </a:rPr>
              <a:t>Occurrence U.S. Multi-Peril</a:t>
            </a:r>
          </a:p>
        </p:txBody>
      </p:sp>
      <p:sp>
        <p:nvSpPr>
          <p:cNvPr id="9" name="Rectangle 8"/>
          <p:cNvSpPr/>
          <p:nvPr/>
        </p:nvSpPr>
        <p:spPr bwMode="auto">
          <a:xfrm>
            <a:off x="457200" y="969334"/>
            <a:ext cx="3840162" cy="274637"/>
          </a:xfrm>
          <a:prstGeom prst="rect">
            <a:avLst/>
          </a:prstGeom>
          <a:solidFill>
            <a:srgbClr val="0083A9"/>
          </a:solidFill>
          <a:ln w="9525" cap="flat" cmpd="sng" algn="ctr">
            <a:noFill/>
            <a:prstDash val="solid"/>
            <a:round/>
            <a:headEnd type="none" w="med" len="med"/>
            <a:tailEnd type="none" w="med" len="med"/>
          </a:ln>
          <a:effectLst/>
        </p:spPr>
        <p:txBody>
          <a:bodyPr anchor="ctr"/>
          <a:lstStyle/>
          <a:p>
            <a:pPr algn="ctr" eaLnBrk="0" fontAlgn="base" hangingPunct="0">
              <a:spcBef>
                <a:spcPct val="0"/>
              </a:spcBef>
              <a:spcAft>
                <a:spcPct val="0"/>
              </a:spcAft>
              <a:defRPr/>
            </a:pPr>
            <a:r>
              <a:rPr lang="en-US" sz="1200" b="1" dirty="0">
                <a:solidFill>
                  <a:srgbClr val="FFFFFF"/>
                </a:solidFill>
                <a:ea typeface="ＭＳ Ｐゴシック"/>
              </a:rPr>
              <a:t>Aggregate U.S. Multi-Peril</a:t>
            </a:r>
          </a:p>
        </p:txBody>
      </p:sp>
      <p:sp>
        <p:nvSpPr>
          <p:cNvPr id="16" name="TextBox 15"/>
          <p:cNvSpPr txBox="1"/>
          <p:nvPr/>
        </p:nvSpPr>
        <p:spPr>
          <a:xfrm>
            <a:off x="448642" y="6200745"/>
            <a:ext cx="3988675" cy="200055"/>
          </a:xfrm>
          <a:prstGeom prst="rect">
            <a:avLst/>
          </a:prstGeom>
          <a:noFill/>
        </p:spPr>
        <p:txBody>
          <a:bodyPr wrap="square" rtlCol="0">
            <a:spAutoFit/>
          </a:bodyPr>
          <a:lstStyle/>
          <a:p>
            <a:r>
              <a:rPr lang="en-US" sz="700" dirty="0">
                <a:solidFill>
                  <a:srgbClr val="000000"/>
                </a:solidFill>
              </a:rPr>
              <a:t>Source: Aon Benfield Securities, Inc.</a:t>
            </a:r>
          </a:p>
        </p:txBody>
      </p:sp>
      <p:sp>
        <p:nvSpPr>
          <p:cNvPr id="17" name="TextBox 16"/>
          <p:cNvSpPr txBox="1"/>
          <p:nvPr/>
        </p:nvSpPr>
        <p:spPr>
          <a:xfrm>
            <a:off x="6019800" y="6554688"/>
            <a:ext cx="381000" cy="123111"/>
          </a:xfrm>
          <a:prstGeom prst="rect">
            <a:avLst/>
          </a:prstGeom>
          <a:noFill/>
        </p:spPr>
        <p:txBody>
          <a:bodyPr wrap="square" lIns="0" tIns="0" rIns="0" bIns="0" rtlCol="0" anchor="b" anchorCtr="0">
            <a:spAutoFit/>
          </a:bodyPr>
          <a:lstStyle/>
          <a:p>
            <a:pPr algn="r" eaLnBrk="0" fontAlgn="base" hangingPunct="0">
              <a:spcBef>
                <a:spcPct val="0"/>
              </a:spcBef>
              <a:spcAft>
                <a:spcPct val="0"/>
              </a:spcAft>
              <a:defRPr/>
            </a:pPr>
            <a:fld id="{BC0FA351-5A70-4EC9-BE2D-E8D941B01E50}" type="slidenum">
              <a:rPr lang="en-US" sz="800">
                <a:solidFill>
                  <a:srgbClr val="000000"/>
                </a:solidFill>
              </a:rPr>
              <a:pPr algn="r" eaLnBrk="0" fontAlgn="base" hangingPunct="0">
                <a:spcBef>
                  <a:spcPct val="0"/>
                </a:spcBef>
                <a:spcAft>
                  <a:spcPct val="0"/>
                </a:spcAft>
                <a:defRPr/>
              </a:pPr>
              <a:t>11</a:t>
            </a:fld>
            <a:endParaRPr lang="en-US" sz="800" dirty="0">
              <a:solidFill>
                <a:srgbClr val="000000"/>
              </a:solidFill>
            </a:endParaRPr>
          </a:p>
        </p:txBody>
      </p:sp>
      <p:sp>
        <p:nvSpPr>
          <p:cNvPr id="15" name="TextBox 14"/>
          <p:cNvSpPr txBox="1"/>
          <p:nvPr/>
        </p:nvSpPr>
        <p:spPr>
          <a:xfrm>
            <a:off x="7235311" y="515779"/>
            <a:ext cx="1593706" cy="246221"/>
          </a:xfrm>
          <a:prstGeom prst="rect">
            <a:avLst/>
          </a:prstGeom>
          <a:noFill/>
        </p:spPr>
        <p:txBody>
          <a:bodyPr wrap="none" rtlCol="0">
            <a:spAutoFit/>
          </a:bodyPr>
          <a:lstStyle/>
          <a:p>
            <a:r>
              <a:rPr lang="en-US" sz="1000" i="1" dirty="0">
                <a:solidFill>
                  <a:srgbClr val="E11B22"/>
                </a:solidFill>
              </a:rPr>
              <a:t>As of </a:t>
            </a:r>
            <a:r>
              <a:rPr lang="en-US" sz="1000" i="1" dirty="0" smtClean="0">
                <a:solidFill>
                  <a:srgbClr val="E11B22"/>
                </a:solidFill>
              </a:rPr>
              <a:t>December 31,2014</a:t>
            </a:r>
            <a:endParaRPr lang="en-US" sz="1000" i="1" dirty="0">
              <a:solidFill>
                <a:srgbClr val="E11B22"/>
              </a:solidFill>
            </a:endParaRPr>
          </a:p>
        </p:txBody>
      </p:sp>
      <p:graphicFrame>
        <p:nvGraphicFramePr>
          <p:cNvPr id="19" name="Table 18"/>
          <p:cNvGraphicFramePr>
            <a:graphicFrameLocks noGrp="1"/>
          </p:cNvGraphicFramePr>
          <p:nvPr>
            <p:extLst>
              <p:ext uri="{D42A27DB-BD31-4B8C-83A1-F6EECF244321}">
                <p14:modId xmlns:p14="http://schemas.microsoft.com/office/powerpoint/2010/main" val="1818477586"/>
              </p:ext>
            </p:extLst>
          </p:nvPr>
        </p:nvGraphicFramePr>
        <p:xfrm>
          <a:off x="464010" y="2982433"/>
          <a:ext cx="3840478" cy="493776"/>
        </p:xfrm>
        <a:graphic>
          <a:graphicData uri="http://schemas.openxmlformats.org/drawingml/2006/table">
            <a:tbl>
              <a:tblPr firstRow="1" bandRow="1">
                <a:tableStyleId>{5C22544A-7EE6-4342-B048-85BDC9FD1C3A}</a:tableStyleId>
              </a:tblPr>
              <a:tblGrid>
                <a:gridCol w="800254"/>
                <a:gridCol w="760056"/>
                <a:gridCol w="760056"/>
                <a:gridCol w="760056"/>
                <a:gridCol w="760056"/>
              </a:tblGrid>
              <a:tr h="164592">
                <a:tc>
                  <a:txBody>
                    <a:bodyPr/>
                    <a:lstStyle/>
                    <a:p>
                      <a:pPr algn="ctr"/>
                      <a:r>
                        <a:rPr lang="en-US" sz="800" dirty="0" smtClean="0">
                          <a:solidFill>
                            <a:schemeClr val="tx1"/>
                          </a:solidFill>
                          <a:latin typeface="+mn-lt"/>
                        </a:rPr>
                        <a:t>% Change</a:t>
                      </a:r>
                      <a:endParaRPr lang="en-US" sz="800" dirty="0">
                        <a:solidFill>
                          <a:schemeClr val="tx1"/>
                        </a:solidFill>
                        <a:latin typeface="+mn-lt"/>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smtClean="0">
                          <a:solidFill>
                            <a:schemeClr val="tx1"/>
                          </a:solidFill>
                          <a:latin typeface="+mn-lt"/>
                        </a:rPr>
                        <a:t>1.00%</a:t>
                      </a:r>
                      <a:endParaRPr lang="en-US" sz="800" dirty="0">
                        <a:solidFill>
                          <a:schemeClr val="tx1"/>
                        </a:solidFill>
                        <a:latin typeface="+mn-lt"/>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smtClean="0">
                          <a:solidFill>
                            <a:schemeClr val="tx1"/>
                          </a:solidFill>
                          <a:latin typeface="+mn-lt"/>
                        </a:rPr>
                        <a:t>2.00%</a:t>
                      </a:r>
                      <a:endParaRPr lang="en-US" sz="800" dirty="0">
                        <a:solidFill>
                          <a:schemeClr val="tx1"/>
                        </a:solidFill>
                        <a:latin typeface="+mn-lt"/>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smtClean="0">
                          <a:solidFill>
                            <a:schemeClr val="tx1"/>
                          </a:solidFill>
                          <a:latin typeface="+mn-lt"/>
                        </a:rPr>
                        <a:t>3.00%</a:t>
                      </a:r>
                      <a:endParaRPr lang="en-US" sz="800" dirty="0">
                        <a:solidFill>
                          <a:schemeClr val="tx1"/>
                        </a:solidFill>
                        <a:latin typeface="+mn-lt"/>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smtClean="0">
                          <a:solidFill>
                            <a:schemeClr val="tx1"/>
                          </a:solidFill>
                          <a:latin typeface="+mn-lt"/>
                        </a:rPr>
                        <a:t>4.00%</a:t>
                      </a:r>
                      <a:endParaRPr lang="en-US" sz="800" dirty="0">
                        <a:solidFill>
                          <a:schemeClr val="tx1"/>
                        </a:solidFill>
                        <a:latin typeface="+mn-lt"/>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4592">
                <a:tc>
                  <a:txBody>
                    <a:bodyPr/>
                    <a:lstStyle/>
                    <a:p>
                      <a:pPr algn="ctr"/>
                      <a:r>
                        <a:rPr lang="en-US" sz="800" b="1" dirty="0" smtClean="0">
                          <a:solidFill>
                            <a:schemeClr val="tx1"/>
                          </a:solidFill>
                          <a:latin typeface="+mn-lt"/>
                        </a:rPr>
                        <a:t>2012 -</a:t>
                      </a:r>
                      <a:r>
                        <a:rPr lang="en-US" sz="800" b="1" baseline="0" dirty="0" smtClean="0">
                          <a:solidFill>
                            <a:schemeClr val="tx1"/>
                          </a:solidFill>
                          <a:latin typeface="+mn-lt"/>
                        </a:rPr>
                        <a:t> </a:t>
                      </a:r>
                      <a:r>
                        <a:rPr lang="en-US" sz="800" b="1" dirty="0" smtClean="0">
                          <a:solidFill>
                            <a:schemeClr val="tx1"/>
                          </a:solidFill>
                          <a:latin typeface="+mn-lt"/>
                        </a:rPr>
                        <a:t>2013</a:t>
                      </a:r>
                      <a:endParaRPr lang="en-US" sz="800" b="1" dirty="0">
                        <a:solidFill>
                          <a:schemeClr val="tx1"/>
                        </a:solidFill>
                        <a:latin typeface="+mn-lt"/>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800" b="0" i="0" u="none" strike="noStrike" dirty="0">
                          <a:solidFill>
                            <a:srgbClr val="000000"/>
                          </a:solidFill>
                          <a:effectLst/>
                          <a:latin typeface="Arial"/>
                        </a:rPr>
                        <a:t>-55%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800" b="0" i="0" u="none" strike="noStrike" dirty="0">
                          <a:solidFill>
                            <a:srgbClr val="000000"/>
                          </a:solidFill>
                          <a:effectLst/>
                          <a:latin typeface="Arial"/>
                        </a:rPr>
                        <a:t>-47%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800" b="0" i="0" u="none" strike="noStrike" dirty="0">
                          <a:solidFill>
                            <a:srgbClr val="000000"/>
                          </a:solidFill>
                          <a:effectLst/>
                          <a:latin typeface="Arial"/>
                        </a:rPr>
                        <a:t>-42%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800" b="0" i="0" u="none" strike="noStrike" dirty="0">
                          <a:solidFill>
                            <a:srgbClr val="000000"/>
                          </a:solidFill>
                          <a:effectLst/>
                          <a:latin typeface="Arial"/>
                        </a:rPr>
                        <a:t>-37%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4592">
                <a:tc>
                  <a:txBody>
                    <a:bodyPr/>
                    <a:lstStyle/>
                    <a:p>
                      <a:pPr algn="ctr"/>
                      <a:r>
                        <a:rPr lang="en-US" sz="800" b="1" dirty="0" smtClean="0">
                          <a:solidFill>
                            <a:schemeClr val="tx1"/>
                          </a:solidFill>
                          <a:latin typeface="+mn-lt"/>
                        </a:rPr>
                        <a:t>2013 -</a:t>
                      </a:r>
                      <a:r>
                        <a:rPr lang="en-US" sz="800" b="1" baseline="0" dirty="0" smtClean="0">
                          <a:solidFill>
                            <a:schemeClr val="tx1"/>
                          </a:solidFill>
                          <a:latin typeface="+mn-lt"/>
                        </a:rPr>
                        <a:t> </a:t>
                      </a:r>
                      <a:r>
                        <a:rPr lang="en-US" sz="800" b="1" dirty="0" smtClean="0">
                          <a:solidFill>
                            <a:schemeClr val="tx1"/>
                          </a:solidFill>
                          <a:latin typeface="+mn-lt"/>
                        </a:rPr>
                        <a:t>2014</a:t>
                      </a:r>
                      <a:endParaRPr lang="en-US" sz="800" b="1" dirty="0">
                        <a:solidFill>
                          <a:schemeClr val="tx1"/>
                        </a:solidFill>
                        <a:latin typeface="+mn-lt"/>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800" b="0" i="0" u="none" strike="noStrike" dirty="0" smtClean="0">
                          <a:solidFill>
                            <a:srgbClr val="000000"/>
                          </a:solidFill>
                          <a:effectLst/>
                          <a:latin typeface="Arial"/>
                        </a:rPr>
                        <a:t>-5%</a:t>
                      </a:r>
                      <a:endParaRPr lang="en-US" sz="800" b="0" i="0" u="none" strike="noStrike" dirty="0">
                        <a:solidFill>
                          <a:srgbClr val="000000"/>
                        </a:solidFill>
                        <a:effectLst/>
                        <a:latin typeface="Arial"/>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800" b="0" i="0" u="none" strike="noStrike" dirty="0">
                          <a:solidFill>
                            <a:srgbClr val="000000"/>
                          </a:solidFill>
                          <a:effectLst/>
                          <a:latin typeface="Arial"/>
                        </a:rPr>
                        <a:t>-</a:t>
                      </a:r>
                      <a:r>
                        <a:rPr lang="en-US" sz="800" b="0" i="0" u="none" strike="noStrike" dirty="0" smtClean="0">
                          <a:solidFill>
                            <a:srgbClr val="000000"/>
                          </a:solidFill>
                          <a:effectLst/>
                          <a:latin typeface="Arial"/>
                        </a:rPr>
                        <a:t>14%</a:t>
                      </a:r>
                      <a:endParaRPr lang="en-US" sz="800" b="0" i="0" u="none" strike="noStrike" dirty="0">
                        <a:solidFill>
                          <a:srgbClr val="000000"/>
                        </a:solidFill>
                        <a:effectLst/>
                        <a:latin typeface="Arial"/>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800" b="0" i="0" u="none" strike="noStrike" dirty="0" smtClean="0">
                          <a:solidFill>
                            <a:srgbClr val="000000"/>
                          </a:solidFill>
                          <a:effectLst/>
                          <a:latin typeface="Arial"/>
                        </a:rPr>
                        <a:t>-20%</a:t>
                      </a:r>
                      <a:endParaRPr lang="en-US" sz="800" b="0" i="0" u="none" strike="noStrike" dirty="0">
                        <a:solidFill>
                          <a:srgbClr val="000000"/>
                        </a:solidFill>
                        <a:effectLst/>
                        <a:latin typeface="Arial"/>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800" b="0" i="0" u="none" strike="noStrike" dirty="0" smtClean="0">
                          <a:solidFill>
                            <a:srgbClr val="000000"/>
                          </a:solidFill>
                          <a:effectLst/>
                          <a:latin typeface="Arial"/>
                        </a:rPr>
                        <a:t>-23%</a:t>
                      </a:r>
                      <a:endParaRPr lang="en-US" sz="800" b="0" i="0" u="none" strike="noStrike" dirty="0">
                        <a:solidFill>
                          <a:srgbClr val="000000"/>
                        </a:solidFill>
                        <a:effectLst/>
                        <a:latin typeface="Arial"/>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1335553299"/>
              </p:ext>
            </p:extLst>
          </p:nvPr>
        </p:nvGraphicFramePr>
        <p:xfrm>
          <a:off x="4876800" y="2986242"/>
          <a:ext cx="3840478" cy="493776"/>
        </p:xfrm>
        <a:graphic>
          <a:graphicData uri="http://schemas.openxmlformats.org/drawingml/2006/table">
            <a:tbl>
              <a:tblPr firstRow="1" bandRow="1">
                <a:tableStyleId>{5C22544A-7EE6-4342-B048-85BDC9FD1C3A}</a:tableStyleId>
              </a:tblPr>
              <a:tblGrid>
                <a:gridCol w="800254"/>
                <a:gridCol w="760056"/>
                <a:gridCol w="760056"/>
                <a:gridCol w="760056"/>
                <a:gridCol w="760056"/>
              </a:tblGrid>
              <a:tr h="164592">
                <a:tc>
                  <a:txBody>
                    <a:bodyPr/>
                    <a:lstStyle/>
                    <a:p>
                      <a:pPr algn="ctr"/>
                      <a:r>
                        <a:rPr lang="en-US" sz="800" dirty="0" smtClean="0">
                          <a:solidFill>
                            <a:schemeClr val="tx1"/>
                          </a:solidFill>
                          <a:latin typeface="+mn-lt"/>
                        </a:rPr>
                        <a:t>% Change</a:t>
                      </a:r>
                      <a:endParaRPr lang="en-US" sz="800" dirty="0">
                        <a:solidFill>
                          <a:schemeClr val="tx1"/>
                        </a:solidFill>
                        <a:latin typeface="+mn-lt"/>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smtClean="0">
                          <a:solidFill>
                            <a:schemeClr val="tx1"/>
                          </a:solidFill>
                          <a:latin typeface="+mn-lt"/>
                        </a:rPr>
                        <a:t>1.00%</a:t>
                      </a:r>
                      <a:endParaRPr lang="en-US" sz="800" dirty="0">
                        <a:solidFill>
                          <a:schemeClr val="tx1"/>
                        </a:solidFill>
                        <a:latin typeface="+mn-lt"/>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smtClean="0">
                          <a:solidFill>
                            <a:schemeClr val="tx1"/>
                          </a:solidFill>
                          <a:latin typeface="+mn-lt"/>
                        </a:rPr>
                        <a:t>2.00%</a:t>
                      </a:r>
                      <a:endParaRPr lang="en-US" sz="800" dirty="0">
                        <a:solidFill>
                          <a:schemeClr val="tx1"/>
                        </a:solidFill>
                        <a:latin typeface="+mn-lt"/>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smtClean="0">
                          <a:solidFill>
                            <a:schemeClr val="tx1"/>
                          </a:solidFill>
                          <a:latin typeface="+mn-lt"/>
                        </a:rPr>
                        <a:t>3.00%</a:t>
                      </a:r>
                      <a:endParaRPr lang="en-US" sz="800" dirty="0">
                        <a:solidFill>
                          <a:schemeClr val="tx1"/>
                        </a:solidFill>
                        <a:latin typeface="+mn-lt"/>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smtClean="0">
                          <a:solidFill>
                            <a:schemeClr val="tx1"/>
                          </a:solidFill>
                          <a:latin typeface="+mn-lt"/>
                        </a:rPr>
                        <a:t>4.00%</a:t>
                      </a:r>
                      <a:endParaRPr lang="en-US" sz="800" dirty="0">
                        <a:solidFill>
                          <a:schemeClr val="tx1"/>
                        </a:solidFill>
                        <a:latin typeface="+mn-lt"/>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4592">
                <a:tc>
                  <a:txBody>
                    <a:bodyPr/>
                    <a:lstStyle/>
                    <a:p>
                      <a:pPr algn="ctr"/>
                      <a:r>
                        <a:rPr lang="en-US" sz="800" b="1" dirty="0" smtClean="0">
                          <a:solidFill>
                            <a:schemeClr val="tx1"/>
                          </a:solidFill>
                          <a:latin typeface="+mn-lt"/>
                        </a:rPr>
                        <a:t>2012 -</a:t>
                      </a:r>
                      <a:r>
                        <a:rPr lang="en-US" sz="800" b="1" baseline="0" dirty="0" smtClean="0">
                          <a:solidFill>
                            <a:schemeClr val="tx1"/>
                          </a:solidFill>
                          <a:latin typeface="+mn-lt"/>
                        </a:rPr>
                        <a:t> </a:t>
                      </a:r>
                      <a:r>
                        <a:rPr lang="en-US" sz="800" b="1" dirty="0" smtClean="0">
                          <a:solidFill>
                            <a:schemeClr val="tx1"/>
                          </a:solidFill>
                          <a:latin typeface="+mn-lt"/>
                        </a:rPr>
                        <a:t>2013</a:t>
                      </a:r>
                      <a:endParaRPr lang="en-US" sz="800" b="1" dirty="0">
                        <a:solidFill>
                          <a:schemeClr val="tx1"/>
                        </a:solidFill>
                        <a:latin typeface="+mn-lt"/>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800" b="0" i="0" u="none" strike="noStrike" dirty="0">
                          <a:solidFill>
                            <a:srgbClr val="000000"/>
                          </a:solidFill>
                          <a:effectLst/>
                          <a:latin typeface="Arial"/>
                        </a:rPr>
                        <a:t>-37%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800" b="0" i="0" u="none" strike="noStrike" dirty="0">
                          <a:solidFill>
                            <a:srgbClr val="000000"/>
                          </a:solidFill>
                          <a:effectLst/>
                          <a:latin typeface="Arial"/>
                        </a:rPr>
                        <a:t>-34%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800" b="0" i="0" u="none" strike="noStrike" dirty="0">
                          <a:solidFill>
                            <a:srgbClr val="000000"/>
                          </a:solidFill>
                          <a:effectLst/>
                          <a:latin typeface="Arial"/>
                        </a:rPr>
                        <a:t>-33%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800" b="0" i="0" u="none" strike="noStrike" dirty="0">
                          <a:solidFill>
                            <a:srgbClr val="000000"/>
                          </a:solidFill>
                          <a:effectLst/>
                          <a:latin typeface="Arial"/>
                        </a:rPr>
                        <a:t>-32%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4592">
                <a:tc>
                  <a:txBody>
                    <a:bodyPr/>
                    <a:lstStyle/>
                    <a:p>
                      <a:pPr algn="ctr"/>
                      <a:r>
                        <a:rPr lang="en-US" sz="800" b="1" dirty="0" smtClean="0">
                          <a:solidFill>
                            <a:schemeClr val="tx1"/>
                          </a:solidFill>
                          <a:latin typeface="+mn-lt"/>
                        </a:rPr>
                        <a:t>2013 -</a:t>
                      </a:r>
                      <a:r>
                        <a:rPr lang="en-US" sz="800" b="1" baseline="0" dirty="0" smtClean="0">
                          <a:solidFill>
                            <a:schemeClr val="tx1"/>
                          </a:solidFill>
                          <a:latin typeface="+mn-lt"/>
                        </a:rPr>
                        <a:t> </a:t>
                      </a:r>
                      <a:r>
                        <a:rPr lang="en-US" sz="800" b="1" dirty="0" smtClean="0">
                          <a:solidFill>
                            <a:schemeClr val="tx1"/>
                          </a:solidFill>
                          <a:latin typeface="+mn-lt"/>
                        </a:rPr>
                        <a:t>2014</a:t>
                      </a:r>
                      <a:endParaRPr lang="en-US" sz="800" b="1" dirty="0">
                        <a:solidFill>
                          <a:schemeClr val="tx1"/>
                        </a:solidFill>
                        <a:latin typeface="+mn-lt"/>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800" b="0" i="0" u="none" strike="noStrike" dirty="0" smtClean="0">
                          <a:solidFill>
                            <a:srgbClr val="000000"/>
                          </a:solidFill>
                          <a:effectLst/>
                          <a:latin typeface="Arial"/>
                        </a:rPr>
                        <a:t>-20%</a:t>
                      </a:r>
                      <a:endParaRPr lang="en-US" sz="800" b="0" i="0" u="none" strike="noStrike" dirty="0">
                        <a:solidFill>
                          <a:srgbClr val="000000"/>
                        </a:solidFill>
                        <a:effectLst/>
                        <a:latin typeface="Arial"/>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800" b="0" i="0" u="none" strike="noStrike" dirty="0">
                          <a:solidFill>
                            <a:srgbClr val="000000"/>
                          </a:solidFill>
                          <a:effectLst/>
                          <a:latin typeface="Arial"/>
                        </a:rPr>
                        <a:t>-</a:t>
                      </a:r>
                      <a:r>
                        <a:rPr lang="en-US" sz="800" b="0" i="0" u="none" strike="noStrike" dirty="0" smtClean="0">
                          <a:solidFill>
                            <a:srgbClr val="000000"/>
                          </a:solidFill>
                          <a:effectLst/>
                          <a:latin typeface="Arial"/>
                        </a:rPr>
                        <a:t>17%</a:t>
                      </a:r>
                      <a:endParaRPr lang="en-US" sz="800" b="0" i="0" u="none" strike="noStrike" dirty="0">
                        <a:solidFill>
                          <a:srgbClr val="000000"/>
                        </a:solidFill>
                        <a:effectLst/>
                        <a:latin typeface="Arial"/>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800" b="0" i="0" u="none" strike="noStrike" dirty="0">
                          <a:solidFill>
                            <a:srgbClr val="000000"/>
                          </a:solidFill>
                          <a:effectLst/>
                          <a:latin typeface="Arial"/>
                        </a:rPr>
                        <a:t>-</a:t>
                      </a:r>
                      <a:r>
                        <a:rPr lang="en-US" sz="800" b="0" i="0" u="none" strike="noStrike" dirty="0" smtClean="0">
                          <a:solidFill>
                            <a:srgbClr val="000000"/>
                          </a:solidFill>
                          <a:effectLst/>
                          <a:latin typeface="Arial"/>
                        </a:rPr>
                        <a:t>15%</a:t>
                      </a:r>
                      <a:endParaRPr lang="en-US" sz="800" b="0" i="0" u="none" strike="noStrike" dirty="0">
                        <a:solidFill>
                          <a:srgbClr val="000000"/>
                        </a:solidFill>
                        <a:effectLst/>
                        <a:latin typeface="Arial"/>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800" b="0" i="0" u="none" strike="noStrike" dirty="0">
                          <a:solidFill>
                            <a:srgbClr val="000000"/>
                          </a:solidFill>
                          <a:effectLst/>
                          <a:latin typeface="Arial"/>
                        </a:rPr>
                        <a:t>-</a:t>
                      </a:r>
                      <a:r>
                        <a:rPr lang="en-US" sz="800" b="0" i="0" u="none" strike="noStrike" dirty="0" smtClean="0">
                          <a:solidFill>
                            <a:srgbClr val="000000"/>
                          </a:solidFill>
                          <a:effectLst/>
                          <a:latin typeface="Arial"/>
                        </a:rPr>
                        <a:t>14%</a:t>
                      </a:r>
                      <a:endParaRPr lang="en-US" sz="800" b="0" i="0" u="none" strike="noStrike" dirty="0">
                        <a:solidFill>
                          <a:srgbClr val="000000"/>
                        </a:solidFill>
                        <a:effectLst/>
                        <a:latin typeface="Arial"/>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2652948093"/>
              </p:ext>
            </p:extLst>
          </p:nvPr>
        </p:nvGraphicFramePr>
        <p:xfrm>
          <a:off x="460390" y="5706136"/>
          <a:ext cx="3840478" cy="493776"/>
        </p:xfrm>
        <a:graphic>
          <a:graphicData uri="http://schemas.openxmlformats.org/drawingml/2006/table">
            <a:tbl>
              <a:tblPr firstRow="1" bandRow="1">
                <a:tableStyleId>{5C22544A-7EE6-4342-B048-85BDC9FD1C3A}</a:tableStyleId>
              </a:tblPr>
              <a:tblGrid>
                <a:gridCol w="800254"/>
                <a:gridCol w="760056"/>
                <a:gridCol w="760056"/>
                <a:gridCol w="760056"/>
                <a:gridCol w="760056"/>
              </a:tblGrid>
              <a:tr h="164592">
                <a:tc>
                  <a:txBody>
                    <a:bodyPr/>
                    <a:lstStyle/>
                    <a:p>
                      <a:pPr algn="ctr"/>
                      <a:r>
                        <a:rPr lang="en-US" sz="800" dirty="0" smtClean="0">
                          <a:solidFill>
                            <a:schemeClr val="tx1"/>
                          </a:solidFill>
                          <a:latin typeface="+mn-lt"/>
                        </a:rPr>
                        <a:t>% Change</a:t>
                      </a:r>
                      <a:endParaRPr lang="en-US" sz="800" dirty="0">
                        <a:solidFill>
                          <a:schemeClr val="tx1"/>
                        </a:solidFill>
                        <a:latin typeface="+mn-lt"/>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smtClean="0">
                          <a:solidFill>
                            <a:schemeClr val="tx1"/>
                          </a:solidFill>
                          <a:latin typeface="+mn-lt"/>
                        </a:rPr>
                        <a:t>1.00%</a:t>
                      </a:r>
                      <a:endParaRPr lang="en-US" sz="800" dirty="0">
                        <a:solidFill>
                          <a:schemeClr val="tx1"/>
                        </a:solidFill>
                        <a:latin typeface="+mn-lt"/>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smtClean="0">
                          <a:solidFill>
                            <a:schemeClr val="tx1"/>
                          </a:solidFill>
                          <a:latin typeface="+mn-lt"/>
                        </a:rPr>
                        <a:t>2.00%</a:t>
                      </a:r>
                      <a:endParaRPr lang="en-US" sz="800" dirty="0">
                        <a:solidFill>
                          <a:schemeClr val="tx1"/>
                        </a:solidFill>
                        <a:latin typeface="+mn-lt"/>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smtClean="0">
                          <a:solidFill>
                            <a:schemeClr val="tx1"/>
                          </a:solidFill>
                          <a:latin typeface="+mn-lt"/>
                        </a:rPr>
                        <a:t>3.00%</a:t>
                      </a:r>
                      <a:endParaRPr lang="en-US" sz="800" dirty="0">
                        <a:solidFill>
                          <a:schemeClr val="tx1"/>
                        </a:solidFill>
                        <a:latin typeface="+mn-lt"/>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smtClean="0">
                          <a:solidFill>
                            <a:schemeClr val="tx1"/>
                          </a:solidFill>
                          <a:latin typeface="+mn-lt"/>
                        </a:rPr>
                        <a:t>4.00%</a:t>
                      </a:r>
                      <a:endParaRPr lang="en-US" sz="800" dirty="0">
                        <a:solidFill>
                          <a:schemeClr val="tx1"/>
                        </a:solidFill>
                        <a:latin typeface="+mn-lt"/>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4592">
                <a:tc>
                  <a:txBody>
                    <a:bodyPr/>
                    <a:lstStyle/>
                    <a:p>
                      <a:pPr algn="ctr"/>
                      <a:r>
                        <a:rPr lang="en-US" sz="800" b="1" dirty="0" smtClean="0">
                          <a:solidFill>
                            <a:schemeClr val="tx1"/>
                          </a:solidFill>
                          <a:latin typeface="+mn-lt"/>
                        </a:rPr>
                        <a:t>2012 -</a:t>
                      </a:r>
                      <a:r>
                        <a:rPr lang="en-US" sz="800" b="1" baseline="0" dirty="0" smtClean="0">
                          <a:solidFill>
                            <a:schemeClr val="tx1"/>
                          </a:solidFill>
                          <a:latin typeface="+mn-lt"/>
                        </a:rPr>
                        <a:t> </a:t>
                      </a:r>
                      <a:r>
                        <a:rPr lang="en-US" sz="800" b="1" dirty="0" smtClean="0">
                          <a:solidFill>
                            <a:schemeClr val="tx1"/>
                          </a:solidFill>
                          <a:latin typeface="+mn-lt"/>
                        </a:rPr>
                        <a:t>2013</a:t>
                      </a:r>
                      <a:endParaRPr lang="en-US" sz="800" b="1" dirty="0">
                        <a:solidFill>
                          <a:schemeClr val="tx1"/>
                        </a:solidFill>
                        <a:latin typeface="+mn-lt"/>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US" sz="800" b="0" i="0" u="none" strike="noStrike" kern="1200" dirty="0">
                          <a:solidFill>
                            <a:srgbClr val="000000"/>
                          </a:solidFill>
                          <a:effectLst/>
                          <a:latin typeface="+mn-lt"/>
                          <a:ea typeface="+mn-ea"/>
                          <a:cs typeface="+mn-cs"/>
                        </a:rPr>
                        <a:t>-36%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US" sz="800" b="0" i="0" u="none" strike="noStrike" kern="1200" dirty="0">
                          <a:solidFill>
                            <a:srgbClr val="000000"/>
                          </a:solidFill>
                          <a:effectLst/>
                          <a:latin typeface="+mn-lt"/>
                          <a:ea typeface="+mn-ea"/>
                          <a:cs typeface="+mn-cs"/>
                        </a:rPr>
                        <a:t>-35%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US" sz="800" b="0" i="0" u="none" strike="noStrike" kern="1200" dirty="0">
                          <a:solidFill>
                            <a:srgbClr val="000000"/>
                          </a:solidFill>
                          <a:effectLst/>
                          <a:latin typeface="+mn-lt"/>
                          <a:ea typeface="+mn-ea"/>
                          <a:cs typeface="+mn-cs"/>
                        </a:rPr>
                        <a:t>-35%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US" sz="800" b="0" i="0" u="none" strike="noStrike" kern="1200" dirty="0">
                          <a:solidFill>
                            <a:srgbClr val="000000"/>
                          </a:solidFill>
                          <a:effectLst/>
                          <a:latin typeface="+mn-lt"/>
                          <a:ea typeface="+mn-ea"/>
                          <a:cs typeface="+mn-cs"/>
                        </a:rPr>
                        <a:t>-35%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4592">
                <a:tc>
                  <a:txBody>
                    <a:bodyPr/>
                    <a:lstStyle/>
                    <a:p>
                      <a:pPr algn="ctr"/>
                      <a:r>
                        <a:rPr lang="en-US" sz="800" b="1" dirty="0" smtClean="0">
                          <a:solidFill>
                            <a:schemeClr val="tx1"/>
                          </a:solidFill>
                          <a:latin typeface="+mn-lt"/>
                        </a:rPr>
                        <a:t>2013 -</a:t>
                      </a:r>
                      <a:r>
                        <a:rPr lang="en-US" sz="800" b="1" baseline="0" dirty="0" smtClean="0">
                          <a:solidFill>
                            <a:schemeClr val="tx1"/>
                          </a:solidFill>
                          <a:latin typeface="+mn-lt"/>
                        </a:rPr>
                        <a:t> </a:t>
                      </a:r>
                      <a:r>
                        <a:rPr lang="en-US" sz="800" b="1" dirty="0" smtClean="0">
                          <a:solidFill>
                            <a:schemeClr val="tx1"/>
                          </a:solidFill>
                          <a:latin typeface="+mn-lt"/>
                        </a:rPr>
                        <a:t>2014</a:t>
                      </a:r>
                      <a:endParaRPr lang="en-US" sz="800" b="1" dirty="0">
                        <a:solidFill>
                          <a:schemeClr val="tx1"/>
                        </a:solidFill>
                        <a:latin typeface="+mn-lt"/>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800" b="0" i="0" u="none" strike="noStrike" dirty="0" smtClean="0">
                          <a:solidFill>
                            <a:srgbClr val="000000"/>
                          </a:solidFill>
                          <a:effectLst/>
                          <a:latin typeface="Arial"/>
                        </a:rPr>
                        <a:t>-9%</a:t>
                      </a:r>
                      <a:endParaRPr lang="en-US" sz="800" b="0" i="0" u="none" strike="noStrike" dirty="0">
                        <a:solidFill>
                          <a:srgbClr val="000000"/>
                        </a:solidFill>
                        <a:effectLst/>
                        <a:latin typeface="Arial"/>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800" b="0" i="0" u="none" strike="noStrike" dirty="0" smtClean="0">
                          <a:solidFill>
                            <a:srgbClr val="000000"/>
                          </a:solidFill>
                          <a:effectLst/>
                          <a:latin typeface="Arial"/>
                        </a:rPr>
                        <a:t>-8%</a:t>
                      </a:r>
                      <a:endParaRPr lang="en-US" sz="800" b="0" i="0" u="none" strike="noStrike" dirty="0">
                        <a:solidFill>
                          <a:srgbClr val="000000"/>
                        </a:solidFill>
                        <a:effectLst/>
                        <a:latin typeface="Arial"/>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800" b="0" i="0" u="none" strike="noStrike" dirty="0" smtClean="0">
                          <a:solidFill>
                            <a:srgbClr val="000000"/>
                          </a:solidFill>
                          <a:effectLst/>
                          <a:latin typeface="Arial"/>
                        </a:rPr>
                        <a:t>-8%</a:t>
                      </a:r>
                      <a:endParaRPr lang="en-US" sz="800" b="0" i="0" u="none" strike="noStrike" dirty="0">
                        <a:solidFill>
                          <a:srgbClr val="000000"/>
                        </a:solidFill>
                        <a:effectLst/>
                        <a:latin typeface="Arial"/>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800" b="0" i="0" u="none" strike="noStrike" dirty="0">
                          <a:solidFill>
                            <a:srgbClr val="000000"/>
                          </a:solidFill>
                          <a:effectLst/>
                          <a:latin typeface="Arial"/>
                        </a:rPr>
                        <a:t>-8%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2767437001"/>
              </p:ext>
            </p:extLst>
          </p:nvPr>
        </p:nvGraphicFramePr>
        <p:xfrm>
          <a:off x="4876800" y="5494125"/>
          <a:ext cx="3840478" cy="493776"/>
        </p:xfrm>
        <a:graphic>
          <a:graphicData uri="http://schemas.openxmlformats.org/drawingml/2006/table">
            <a:tbl>
              <a:tblPr firstRow="1" bandRow="1">
                <a:tableStyleId>{5C22544A-7EE6-4342-B048-85BDC9FD1C3A}</a:tableStyleId>
              </a:tblPr>
              <a:tblGrid>
                <a:gridCol w="800254"/>
                <a:gridCol w="760056"/>
                <a:gridCol w="760056"/>
                <a:gridCol w="760056"/>
                <a:gridCol w="760056"/>
              </a:tblGrid>
              <a:tr h="164592">
                <a:tc>
                  <a:txBody>
                    <a:bodyPr/>
                    <a:lstStyle/>
                    <a:p>
                      <a:pPr algn="ctr"/>
                      <a:r>
                        <a:rPr lang="en-US" sz="800" dirty="0" smtClean="0">
                          <a:solidFill>
                            <a:schemeClr val="tx1"/>
                          </a:solidFill>
                          <a:latin typeface="+mn-lt"/>
                        </a:rPr>
                        <a:t>% Change</a:t>
                      </a:r>
                      <a:endParaRPr lang="en-US" sz="800" dirty="0">
                        <a:solidFill>
                          <a:schemeClr val="tx1"/>
                        </a:solidFill>
                        <a:latin typeface="+mn-lt"/>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smtClean="0">
                          <a:solidFill>
                            <a:schemeClr val="tx1"/>
                          </a:solidFill>
                          <a:latin typeface="+mn-lt"/>
                        </a:rPr>
                        <a:t>1.00%</a:t>
                      </a:r>
                      <a:endParaRPr lang="en-US" sz="800" dirty="0">
                        <a:solidFill>
                          <a:schemeClr val="tx1"/>
                        </a:solidFill>
                        <a:latin typeface="+mn-lt"/>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smtClean="0">
                          <a:solidFill>
                            <a:schemeClr val="tx1"/>
                          </a:solidFill>
                          <a:latin typeface="+mn-lt"/>
                        </a:rPr>
                        <a:t>2.00%</a:t>
                      </a:r>
                      <a:endParaRPr lang="en-US" sz="800" dirty="0">
                        <a:solidFill>
                          <a:schemeClr val="tx1"/>
                        </a:solidFill>
                        <a:latin typeface="+mn-lt"/>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smtClean="0">
                          <a:solidFill>
                            <a:schemeClr val="tx1"/>
                          </a:solidFill>
                          <a:latin typeface="+mn-lt"/>
                        </a:rPr>
                        <a:t>3.00%</a:t>
                      </a:r>
                      <a:endParaRPr lang="en-US" sz="800" dirty="0">
                        <a:solidFill>
                          <a:schemeClr val="tx1"/>
                        </a:solidFill>
                        <a:latin typeface="+mn-lt"/>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smtClean="0">
                          <a:solidFill>
                            <a:schemeClr val="tx1"/>
                          </a:solidFill>
                          <a:latin typeface="+mn-lt"/>
                        </a:rPr>
                        <a:t>4.00%</a:t>
                      </a:r>
                      <a:endParaRPr lang="en-US" sz="800" dirty="0">
                        <a:solidFill>
                          <a:schemeClr val="tx1"/>
                        </a:solidFill>
                        <a:latin typeface="+mn-lt"/>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4592">
                <a:tc>
                  <a:txBody>
                    <a:bodyPr/>
                    <a:lstStyle/>
                    <a:p>
                      <a:pPr algn="ctr"/>
                      <a:r>
                        <a:rPr lang="en-US" sz="800" b="1" dirty="0" smtClean="0">
                          <a:solidFill>
                            <a:schemeClr val="tx1"/>
                          </a:solidFill>
                          <a:latin typeface="+mn-lt"/>
                        </a:rPr>
                        <a:t>2012 -</a:t>
                      </a:r>
                      <a:r>
                        <a:rPr lang="en-US" sz="800" b="1" baseline="0" dirty="0" smtClean="0">
                          <a:solidFill>
                            <a:schemeClr val="tx1"/>
                          </a:solidFill>
                          <a:latin typeface="+mn-lt"/>
                        </a:rPr>
                        <a:t> </a:t>
                      </a:r>
                      <a:r>
                        <a:rPr lang="en-US" sz="800" b="1" dirty="0" smtClean="0">
                          <a:solidFill>
                            <a:schemeClr val="tx1"/>
                          </a:solidFill>
                          <a:latin typeface="+mn-lt"/>
                        </a:rPr>
                        <a:t>2013</a:t>
                      </a:r>
                      <a:endParaRPr lang="en-US" sz="800" b="1" dirty="0">
                        <a:solidFill>
                          <a:schemeClr val="tx1"/>
                        </a:solidFill>
                        <a:latin typeface="+mn-lt"/>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US" sz="800" b="0" i="0" u="none" strike="noStrike" kern="1200" dirty="0">
                          <a:solidFill>
                            <a:srgbClr val="000000"/>
                          </a:solidFill>
                          <a:effectLst/>
                          <a:latin typeface="+mn-lt"/>
                          <a:ea typeface="+mn-ea"/>
                          <a:cs typeface="+mn-cs"/>
                        </a:rPr>
                        <a:t>-37%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US" sz="800" b="0" i="0" u="none" strike="noStrike" kern="1200" dirty="0">
                          <a:solidFill>
                            <a:srgbClr val="000000"/>
                          </a:solidFill>
                          <a:effectLst/>
                          <a:latin typeface="+mn-lt"/>
                          <a:ea typeface="+mn-ea"/>
                          <a:cs typeface="+mn-cs"/>
                        </a:rPr>
                        <a:t>-33%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US" sz="800" b="0" i="0" u="none" strike="noStrike" kern="1200" dirty="0">
                          <a:solidFill>
                            <a:srgbClr val="000000"/>
                          </a:solidFill>
                          <a:effectLst/>
                          <a:latin typeface="+mn-lt"/>
                          <a:ea typeface="+mn-ea"/>
                          <a:cs typeface="+mn-cs"/>
                        </a:rPr>
                        <a:t>-31%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US" sz="800" b="0" i="0" u="none" strike="noStrike" kern="1200" dirty="0">
                          <a:solidFill>
                            <a:srgbClr val="000000"/>
                          </a:solidFill>
                          <a:effectLst/>
                          <a:latin typeface="+mn-lt"/>
                          <a:ea typeface="+mn-ea"/>
                          <a:cs typeface="+mn-cs"/>
                        </a:rPr>
                        <a:t>-29%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4592">
                <a:tc>
                  <a:txBody>
                    <a:bodyPr/>
                    <a:lstStyle/>
                    <a:p>
                      <a:pPr algn="ctr"/>
                      <a:r>
                        <a:rPr lang="en-US" sz="800" b="1" dirty="0" smtClean="0">
                          <a:solidFill>
                            <a:schemeClr val="tx1"/>
                          </a:solidFill>
                          <a:latin typeface="+mn-lt"/>
                        </a:rPr>
                        <a:t>2013 -</a:t>
                      </a:r>
                      <a:r>
                        <a:rPr lang="en-US" sz="800" b="1" baseline="0" dirty="0" smtClean="0">
                          <a:solidFill>
                            <a:schemeClr val="tx1"/>
                          </a:solidFill>
                          <a:latin typeface="+mn-lt"/>
                        </a:rPr>
                        <a:t> </a:t>
                      </a:r>
                      <a:r>
                        <a:rPr lang="en-US" sz="800" b="1" dirty="0" smtClean="0">
                          <a:solidFill>
                            <a:schemeClr val="tx1"/>
                          </a:solidFill>
                          <a:latin typeface="+mn-lt"/>
                        </a:rPr>
                        <a:t>2014</a:t>
                      </a:r>
                      <a:endParaRPr lang="en-US" sz="800" b="1" dirty="0">
                        <a:solidFill>
                          <a:schemeClr val="tx1"/>
                        </a:solidFill>
                        <a:latin typeface="+mn-lt"/>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800" b="0" i="0" u="none" strike="noStrike" dirty="0" smtClean="0">
                          <a:solidFill>
                            <a:srgbClr val="000000"/>
                          </a:solidFill>
                          <a:effectLst/>
                          <a:latin typeface="Arial"/>
                        </a:rPr>
                        <a:t>6%</a:t>
                      </a:r>
                      <a:endParaRPr lang="en-US" sz="800" b="0" i="0" u="none" strike="noStrike" dirty="0">
                        <a:solidFill>
                          <a:srgbClr val="000000"/>
                        </a:solidFill>
                        <a:effectLst/>
                        <a:latin typeface="Arial"/>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800" b="0" i="0" u="none" strike="noStrike" dirty="0">
                          <a:solidFill>
                            <a:srgbClr val="000000"/>
                          </a:solidFill>
                          <a:effectLst/>
                          <a:latin typeface="Arial"/>
                        </a:rPr>
                        <a:t>-</a:t>
                      </a:r>
                      <a:r>
                        <a:rPr lang="en-US" sz="800" b="0" i="0" u="none" strike="noStrike" dirty="0" smtClean="0">
                          <a:solidFill>
                            <a:srgbClr val="000000"/>
                          </a:solidFill>
                          <a:effectLst/>
                          <a:latin typeface="Arial"/>
                        </a:rPr>
                        <a:t>1%</a:t>
                      </a:r>
                      <a:endParaRPr lang="en-US" sz="800" b="0" i="0" u="none" strike="noStrike" dirty="0">
                        <a:solidFill>
                          <a:srgbClr val="000000"/>
                        </a:solidFill>
                        <a:effectLst/>
                        <a:latin typeface="Arial"/>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800" b="0" i="0" u="none" strike="noStrike" dirty="0" smtClean="0">
                          <a:solidFill>
                            <a:srgbClr val="000000"/>
                          </a:solidFill>
                          <a:effectLst/>
                          <a:latin typeface="Arial"/>
                        </a:rPr>
                        <a:t>-5%</a:t>
                      </a:r>
                      <a:endParaRPr lang="en-US" sz="800" b="0" i="0" u="none" strike="noStrike" dirty="0">
                        <a:solidFill>
                          <a:srgbClr val="000000"/>
                        </a:solidFill>
                        <a:effectLst/>
                        <a:latin typeface="Arial"/>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800" b="0" i="0" u="none" strike="noStrike" dirty="0" smtClean="0">
                          <a:solidFill>
                            <a:srgbClr val="000000"/>
                          </a:solidFill>
                          <a:effectLst/>
                          <a:latin typeface="Arial"/>
                        </a:rPr>
                        <a:t>-7%</a:t>
                      </a:r>
                      <a:endParaRPr lang="en-US" sz="800" b="0" i="0" u="none" strike="noStrike" dirty="0">
                        <a:solidFill>
                          <a:srgbClr val="000000"/>
                        </a:solidFill>
                        <a:effectLst/>
                        <a:latin typeface="Arial"/>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22" name="Chart 21"/>
          <p:cNvGraphicFramePr>
            <a:graphicFrameLocks/>
          </p:cNvGraphicFramePr>
          <p:nvPr>
            <p:extLst>
              <p:ext uri="{D42A27DB-BD31-4B8C-83A1-F6EECF244321}">
                <p14:modId xmlns:p14="http://schemas.microsoft.com/office/powerpoint/2010/main" val="3278572891"/>
              </p:ext>
            </p:extLst>
          </p:nvPr>
        </p:nvGraphicFramePr>
        <p:xfrm>
          <a:off x="512427" y="1278267"/>
          <a:ext cx="3840480" cy="17373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hart 22"/>
          <p:cNvGraphicFramePr>
            <a:graphicFrameLocks/>
          </p:cNvGraphicFramePr>
          <p:nvPr>
            <p:extLst>
              <p:ext uri="{D42A27DB-BD31-4B8C-83A1-F6EECF244321}">
                <p14:modId xmlns:p14="http://schemas.microsoft.com/office/powerpoint/2010/main" val="402664304"/>
              </p:ext>
            </p:extLst>
          </p:nvPr>
        </p:nvGraphicFramePr>
        <p:xfrm>
          <a:off x="4822674" y="1278267"/>
          <a:ext cx="3840480" cy="17373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Chart 23"/>
          <p:cNvGraphicFramePr>
            <a:graphicFrameLocks/>
          </p:cNvGraphicFramePr>
          <p:nvPr>
            <p:extLst>
              <p:ext uri="{D42A27DB-BD31-4B8C-83A1-F6EECF244321}">
                <p14:modId xmlns:p14="http://schemas.microsoft.com/office/powerpoint/2010/main" val="2281206437"/>
              </p:ext>
            </p:extLst>
          </p:nvPr>
        </p:nvGraphicFramePr>
        <p:xfrm>
          <a:off x="512427" y="3928372"/>
          <a:ext cx="3840480" cy="173736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0" name="Chart 29"/>
          <p:cNvGraphicFramePr>
            <a:graphicFrameLocks/>
          </p:cNvGraphicFramePr>
          <p:nvPr>
            <p:extLst>
              <p:ext uri="{D42A27DB-BD31-4B8C-83A1-F6EECF244321}">
                <p14:modId xmlns:p14="http://schemas.microsoft.com/office/powerpoint/2010/main" val="290972698"/>
              </p:ext>
            </p:extLst>
          </p:nvPr>
        </p:nvGraphicFramePr>
        <p:xfrm>
          <a:off x="4822674" y="3949637"/>
          <a:ext cx="3840480" cy="146304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5480511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457200" y="182563"/>
            <a:ext cx="8229600" cy="731837"/>
          </a:xfrm>
          <a:prstGeom prst="rect">
            <a:avLst/>
          </a:prstGeom>
        </p:spPr>
        <p:txBody>
          <a:bodyPr anchor="ctr"/>
          <a:lstStyle/>
          <a:p>
            <a:pPr eaLnBrk="0" fontAlgn="base" hangingPunct="0">
              <a:lnSpc>
                <a:spcPct val="95000"/>
              </a:lnSpc>
              <a:spcBef>
                <a:spcPct val="15000"/>
              </a:spcBef>
              <a:spcAft>
                <a:spcPct val="15000"/>
              </a:spcAft>
              <a:defRPr/>
            </a:pPr>
            <a:endParaRPr lang="en-US" sz="2400" b="1" kern="0" dirty="0">
              <a:solidFill>
                <a:srgbClr val="822433"/>
              </a:solidFill>
              <a:ea typeface="ＭＳ Ｐゴシック" pitchFamily="108" charset="-128"/>
            </a:endParaRPr>
          </a:p>
        </p:txBody>
      </p:sp>
      <p:sp>
        <p:nvSpPr>
          <p:cNvPr id="2" name="Title 1"/>
          <p:cNvSpPr>
            <a:spLocks noGrp="1"/>
          </p:cNvSpPr>
          <p:nvPr>
            <p:ph type="title"/>
          </p:nvPr>
        </p:nvSpPr>
        <p:spPr>
          <a:xfrm>
            <a:off x="454819" y="223837"/>
            <a:ext cx="8229600" cy="520700"/>
          </a:xfrm>
        </p:spPr>
        <p:txBody>
          <a:bodyPr/>
          <a:lstStyle/>
          <a:p>
            <a:r>
              <a:rPr lang="en-US" dirty="0">
                <a:solidFill>
                  <a:srgbClr val="E11B22"/>
                </a:solidFill>
              </a:rPr>
              <a:t>ILS </a:t>
            </a:r>
            <a:r>
              <a:rPr lang="en-US" dirty="0" smtClean="0">
                <a:solidFill>
                  <a:srgbClr val="E11B22"/>
                </a:solidFill>
              </a:rPr>
              <a:t>Benchmark Spreads Relative to BB Corporate</a:t>
            </a:r>
            <a:endParaRPr lang="en-US" dirty="0">
              <a:solidFill>
                <a:srgbClr val="E11B22"/>
              </a:solidFill>
            </a:endParaRPr>
          </a:p>
        </p:txBody>
      </p:sp>
      <p:sp>
        <p:nvSpPr>
          <p:cNvPr id="6" name="TextBox 5"/>
          <p:cNvSpPr txBox="1"/>
          <p:nvPr/>
        </p:nvSpPr>
        <p:spPr>
          <a:xfrm>
            <a:off x="1731111" y="4597783"/>
            <a:ext cx="3717758" cy="492443"/>
          </a:xfrm>
          <a:prstGeom prst="rect">
            <a:avLst/>
          </a:prstGeom>
          <a:noFill/>
        </p:spPr>
        <p:txBody>
          <a:bodyPr wrap="square" rtlCol="0">
            <a:spAutoFit/>
          </a:bodyPr>
          <a:lstStyle/>
          <a:p>
            <a:pPr eaLnBrk="0" hangingPunct="0"/>
            <a:r>
              <a:rPr lang="en-US" sz="900" baseline="30000" dirty="0" smtClean="0">
                <a:solidFill>
                  <a:srgbClr val="000000"/>
                </a:solidFill>
                <a:ea typeface="ＭＳ Ｐゴシック" pitchFamily="108" charset="-128"/>
              </a:rPr>
              <a:t>1 </a:t>
            </a:r>
            <a:r>
              <a:rPr lang="en-US" sz="900" dirty="0" smtClean="0">
                <a:solidFill>
                  <a:srgbClr val="000000"/>
                </a:solidFill>
                <a:ea typeface="ＭＳ Ｐゴシック" pitchFamily="108" charset="-128"/>
              </a:rPr>
              <a:t>Expected BB Corp Return: Yield less S&amp;P Default Rate</a:t>
            </a:r>
          </a:p>
          <a:p>
            <a:pPr eaLnBrk="0" hangingPunct="0"/>
            <a:r>
              <a:rPr lang="en-US" sz="900" baseline="30000" dirty="0" smtClean="0">
                <a:solidFill>
                  <a:srgbClr val="000000"/>
                </a:solidFill>
                <a:ea typeface="ＭＳ Ｐゴシック" pitchFamily="108" charset="-128"/>
              </a:rPr>
              <a:t>2 </a:t>
            </a:r>
            <a:r>
              <a:rPr lang="en-US" sz="900" dirty="0" smtClean="0">
                <a:solidFill>
                  <a:srgbClr val="000000"/>
                </a:solidFill>
                <a:ea typeface="ＭＳ Ｐゴシック" pitchFamily="108" charset="-128"/>
              </a:rPr>
              <a:t>Expected ILS Return: Yield less Expected Loss</a:t>
            </a:r>
          </a:p>
          <a:p>
            <a:pPr eaLnBrk="0" hangingPunct="0"/>
            <a:endParaRPr lang="en-US" sz="800" i="1" dirty="0" smtClean="0">
              <a:solidFill>
                <a:srgbClr val="000000"/>
              </a:solidFill>
              <a:ea typeface="ＭＳ Ｐゴシック" pitchFamily="108" charset="-128"/>
            </a:endParaRPr>
          </a:p>
        </p:txBody>
      </p:sp>
      <p:sp>
        <p:nvSpPr>
          <p:cNvPr id="13" name="Content Placeholder 2"/>
          <p:cNvSpPr>
            <a:spLocks noGrp="1"/>
          </p:cNvSpPr>
          <p:nvPr>
            <p:ph idx="1"/>
          </p:nvPr>
        </p:nvSpPr>
        <p:spPr>
          <a:xfrm>
            <a:off x="457200" y="5450306"/>
            <a:ext cx="7713631" cy="390179"/>
          </a:xfrm>
        </p:spPr>
        <p:txBody>
          <a:bodyPr/>
          <a:lstStyle/>
          <a:p>
            <a:pPr marL="0" indent="0" algn="ctr">
              <a:buNone/>
            </a:pPr>
            <a:r>
              <a:rPr lang="en-US" sz="1800" dirty="0" smtClean="0"/>
              <a:t>Returns are converging towards other similarly rated debt securities, with default triggers that have much less correlation to the general economy</a:t>
            </a:r>
            <a:endParaRPr lang="en-US" sz="1800" dirty="0"/>
          </a:p>
        </p:txBody>
      </p:sp>
      <p:graphicFrame>
        <p:nvGraphicFramePr>
          <p:cNvPr id="11" name="Group 51"/>
          <p:cNvGraphicFramePr>
            <a:graphicFrameLocks noGrp="1"/>
          </p:cNvGraphicFramePr>
          <p:nvPr>
            <p:extLst>
              <p:ext uri="{D42A27DB-BD31-4B8C-83A1-F6EECF244321}">
                <p14:modId xmlns:p14="http://schemas.microsoft.com/office/powerpoint/2010/main" val="3797263895"/>
              </p:ext>
            </p:extLst>
          </p:nvPr>
        </p:nvGraphicFramePr>
        <p:xfrm>
          <a:off x="1793676" y="1192475"/>
          <a:ext cx="5486400" cy="3383280"/>
        </p:xfrm>
        <a:graphic>
          <a:graphicData uri="http://schemas.openxmlformats.org/drawingml/2006/table">
            <a:tbl>
              <a:tblPr/>
              <a:tblGrid>
                <a:gridCol w="5486400"/>
              </a:tblGrid>
              <a:tr h="307518">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228600" marR="0" lvl="0" indent="-228600" algn="ctr" defTabSz="914400" rtl="0" eaLnBrk="1" fontAlgn="base" latinLnBrk="0" hangingPunct="1">
                        <a:lnSpc>
                          <a:spcPct val="100000"/>
                        </a:lnSpc>
                        <a:spcBef>
                          <a:spcPts val="0"/>
                        </a:spcBef>
                        <a:spcAft>
                          <a:spcPts val="300"/>
                        </a:spcAft>
                        <a:buClr>
                          <a:srgbClr val="000000"/>
                        </a:buClr>
                        <a:buSzTx/>
                        <a:buFont typeface="Wingdings" pitchFamily="2" charset="2"/>
                        <a:buNone/>
                        <a:tabLst/>
                      </a:pPr>
                      <a:r>
                        <a:rPr kumimoji="0" lang="en-GB" sz="1200" b="1" i="0" u="none" strike="noStrike" cap="none" normalizeH="0" baseline="0" dirty="0" smtClean="0">
                          <a:ln>
                            <a:noFill/>
                          </a:ln>
                          <a:solidFill>
                            <a:srgbClr val="FFFFFF"/>
                          </a:solidFill>
                          <a:effectLst/>
                          <a:latin typeface="+mj-lt"/>
                          <a:ea typeface="ＭＳ Ｐゴシック" pitchFamily="-112" charset="-128"/>
                        </a:rPr>
                        <a:t>Expected Returns: ILS vs. BB Corp</a:t>
                      </a:r>
                      <a:r>
                        <a:rPr kumimoji="0" lang="en-GB" sz="1200" b="1" i="0" u="none" strike="noStrike" cap="none" normalizeH="0" baseline="30000" dirty="0" smtClean="0">
                          <a:ln>
                            <a:noFill/>
                          </a:ln>
                          <a:solidFill>
                            <a:srgbClr val="FFFFFF"/>
                          </a:solidFill>
                          <a:effectLst/>
                          <a:latin typeface="+mj-lt"/>
                          <a:ea typeface="ＭＳ Ｐゴシック" pitchFamily="-112" charset="-128"/>
                        </a:rPr>
                        <a:t>1,2</a:t>
                      </a:r>
                    </a:p>
                  </a:txBody>
                  <a:tcPr anchor="ctr" horzOverflow="overflow">
                    <a:lnL w="12700" cap="flat" cmpd="sng" algn="ctr">
                      <a:solidFill>
                        <a:srgbClr val="0083A9"/>
                      </a:solidFill>
                      <a:prstDash val="solid"/>
                      <a:round/>
                      <a:headEnd type="none" w="med" len="med"/>
                      <a:tailEnd type="none" w="med" len="med"/>
                    </a:lnL>
                    <a:lnR w="12700" cap="flat" cmpd="sng" algn="ctr">
                      <a:solidFill>
                        <a:srgbClr val="0083A9"/>
                      </a:solidFill>
                      <a:prstDash val="solid"/>
                      <a:round/>
                      <a:headEnd type="none" w="med" len="med"/>
                      <a:tailEnd type="none" w="med" len="med"/>
                    </a:lnR>
                    <a:lnT w="12700" cap="flat" cmpd="sng" algn="ctr">
                      <a:solidFill>
                        <a:srgbClr val="0083A9"/>
                      </a:solidFill>
                      <a:prstDash val="solid"/>
                      <a:round/>
                      <a:headEnd type="none" w="med" len="med"/>
                      <a:tailEnd type="none" w="med" len="med"/>
                    </a:lnT>
                    <a:lnB w="12700" cap="flat" cmpd="sng" algn="ctr">
                      <a:solidFill>
                        <a:srgbClr val="0083A9"/>
                      </a:solidFill>
                      <a:prstDash val="solid"/>
                      <a:round/>
                      <a:headEnd type="none" w="med" len="med"/>
                      <a:tailEnd type="none" w="med" len="med"/>
                    </a:lnB>
                    <a:lnTlToBr>
                      <a:noFill/>
                    </a:lnTlToBr>
                    <a:lnBlToTr>
                      <a:noFill/>
                    </a:lnBlToTr>
                    <a:solidFill>
                      <a:srgbClr val="0083A9"/>
                    </a:solidFill>
                  </a:tcPr>
                </a:tc>
              </a:tr>
              <a:tr h="3075762">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228600" marR="0" lvl="0" indent="-228600" algn="l" defTabSz="914400" rtl="0" eaLnBrk="1" fontAlgn="base" latinLnBrk="0" hangingPunct="1">
                        <a:lnSpc>
                          <a:spcPct val="100000"/>
                        </a:lnSpc>
                        <a:spcBef>
                          <a:spcPts val="300"/>
                        </a:spcBef>
                        <a:spcAft>
                          <a:spcPts val="300"/>
                        </a:spcAft>
                        <a:buClr>
                          <a:srgbClr val="000000"/>
                        </a:buClr>
                        <a:buSzTx/>
                        <a:buFont typeface="Wingdings" pitchFamily="2" charset="2"/>
                        <a:buChar char="§"/>
                        <a:tabLst/>
                      </a:pPr>
                      <a:endParaRPr kumimoji="0" lang="en-GB" sz="1000" b="0" i="0" u="none" strike="noStrike" cap="none" normalizeH="0" baseline="0" dirty="0" smtClean="0">
                        <a:ln>
                          <a:noFill/>
                        </a:ln>
                        <a:solidFill>
                          <a:srgbClr val="000000"/>
                        </a:solidFill>
                        <a:effectLst/>
                        <a:latin typeface="Arial" charset="0"/>
                        <a:ea typeface="ＭＳ Ｐゴシック" pitchFamily="-112" charset="-128"/>
                      </a:endParaRPr>
                    </a:p>
                    <a:p>
                      <a:pPr marL="228600" marR="0" lvl="0" indent="-228600" algn="l" defTabSz="914400" rtl="0" eaLnBrk="1" fontAlgn="base" latinLnBrk="0" hangingPunct="1">
                        <a:lnSpc>
                          <a:spcPct val="100000"/>
                        </a:lnSpc>
                        <a:spcBef>
                          <a:spcPts val="300"/>
                        </a:spcBef>
                        <a:spcAft>
                          <a:spcPts val="300"/>
                        </a:spcAft>
                        <a:buClr>
                          <a:srgbClr val="000000"/>
                        </a:buClr>
                        <a:buSzTx/>
                        <a:buFont typeface="Wingdings" pitchFamily="2" charset="2"/>
                        <a:buChar char="§"/>
                        <a:tabLst/>
                      </a:pPr>
                      <a:endParaRPr kumimoji="0" lang="en-GB" sz="1000" b="0" i="0" u="none" strike="noStrike" cap="none" normalizeH="0" baseline="0" dirty="0" smtClean="0">
                        <a:ln>
                          <a:noFill/>
                        </a:ln>
                        <a:solidFill>
                          <a:srgbClr val="000000"/>
                        </a:solidFill>
                        <a:effectLst/>
                        <a:latin typeface="Arial" charset="0"/>
                        <a:ea typeface="ＭＳ Ｐゴシック" pitchFamily="-112" charset="-128"/>
                      </a:endParaRPr>
                    </a:p>
                  </a:txBody>
                  <a:tcPr horzOverflow="overflow">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0083A9"/>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a:noFill/>
                    </a:lnTlToBr>
                    <a:lnBlToTr>
                      <a:noFill/>
                    </a:lnBlToTr>
                    <a:noFill/>
                  </a:tcPr>
                </a:tc>
              </a:tr>
            </a:tbl>
          </a:graphicData>
        </a:graphic>
      </p:graphicFrame>
      <p:graphicFrame>
        <p:nvGraphicFramePr>
          <p:cNvPr id="12" name="Chart 11"/>
          <p:cNvGraphicFramePr>
            <a:graphicFrameLocks/>
          </p:cNvGraphicFramePr>
          <p:nvPr>
            <p:extLst>
              <p:ext uri="{D42A27DB-BD31-4B8C-83A1-F6EECF244321}">
                <p14:modId xmlns:p14="http://schemas.microsoft.com/office/powerpoint/2010/main" val="3653479440"/>
              </p:ext>
            </p:extLst>
          </p:nvPr>
        </p:nvGraphicFramePr>
        <p:xfrm>
          <a:off x="1841178" y="1508517"/>
          <a:ext cx="5303520" cy="3078164"/>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7235311" y="515779"/>
            <a:ext cx="1628972" cy="246221"/>
          </a:xfrm>
          <a:prstGeom prst="rect">
            <a:avLst/>
          </a:prstGeom>
          <a:noFill/>
        </p:spPr>
        <p:txBody>
          <a:bodyPr wrap="none" rtlCol="0">
            <a:spAutoFit/>
          </a:bodyPr>
          <a:lstStyle/>
          <a:p>
            <a:pPr eaLnBrk="1" fontAlgn="auto" hangingPunct="1">
              <a:spcBef>
                <a:spcPts val="0"/>
              </a:spcBef>
              <a:spcAft>
                <a:spcPts val="0"/>
              </a:spcAft>
            </a:pPr>
            <a:r>
              <a:rPr lang="en-US" sz="1000" i="1" dirty="0">
                <a:solidFill>
                  <a:srgbClr val="E11B22"/>
                </a:solidFill>
                <a:latin typeface="Arial"/>
              </a:rPr>
              <a:t>As of December </a:t>
            </a:r>
            <a:r>
              <a:rPr lang="en-US" sz="1000" i="1" dirty="0" smtClean="0">
                <a:solidFill>
                  <a:srgbClr val="E11B22"/>
                </a:solidFill>
                <a:latin typeface="Arial"/>
              </a:rPr>
              <a:t>31,2014</a:t>
            </a:r>
            <a:endParaRPr lang="en-US" sz="1000" i="1" dirty="0">
              <a:solidFill>
                <a:srgbClr val="E11B22"/>
              </a:solidFill>
              <a:latin typeface="Arial"/>
            </a:endParaRPr>
          </a:p>
        </p:txBody>
      </p:sp>
      <p:sp>
        <p:nvSpPr>
          <p:cNvPr id="15" name="TextBox 14"/>
          <p:cNvSpPr txBox="1"/>
          <p:nvPr/>
        </p:nvSpPr>
        <p:spPr>
          <a:xfrm>
            <a:off x="448642" y="6078790"/>
            <a:ext cx="3988675" cy="215444"/>
          </a:xfrm>
          <a:prstGeom prst="rect">
            <a:avLst/>
          </a:prstGeom>
          <a:noFill/>
        </p:spPr>
        <p:txBody>
          <a:bodyPr wrap="square" rtlCol="0">
            <a:spAutoFit/>
          </a:bodyPr>
          <a:lstStyle/>
          <a:p>
            <a:r>
              <a:rPr lang="en-US" sz="800" dirty="0">
                <a:solidFill>
                  <a:srgbClr val="000000"/>
                </a:solidFill>
              </a:rPr>
              <a:t>Source: Aon Benfield Securities, Inc., Bloomberg, </a:t>
            </a:r>
            <a:r>
              <a:rPr lang="en-US" sz="800" dirty="0" smtClean="0">
                <a:solidFill>
                  <a:srgbClr val="000000"/>
                </a:solidFill>
              </a:rPr>
              <a:t>Miu</a:t>
            </a:r>
            <a:endParaRPr lang="en-US" sz="800" dirty="0">
              <a:solidFill>
                <a:srgbClr val="000000"/>
              </a:solidFill>
            </a:endParaRPr>
          </a:p>
        </p:txBody>
      </p:sp>
    </p:spTree>
    <p:extLst>
      <p:ext uri="{BB962C8B-B14F-4D97-AF65-F5344CB8AC3E}">
        <p14:creationId xmlns:p14="http://schemas.microsoft.com/office/powerpoint/2010/main" val="37630392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Insurance Risk Investment Funds</a:t>
            </a:r>
            <a:br>
              <a:rPr lang="en-US" dirty="0" smtClean="0"/>
            </a:br>
            <a:r>
              <a:rPr lang="en-US" sz="1600" dirty="0" smtClean="0"/>
              <a:t>New Development Example</a:t>
            </a:r>
            <a:endParaRPr lang="en-US" sz="1600" dirty="0"/>
          </a:p>
        </p:txBody>
      </p:sp>
      <p:sp>
        <p:nvSpPr>
          <p:cNvPr id="3" name="Content Placeholder 2"/>
          <p:cNvSpPr>
            <a:spLocks noGrp="1"/>
          </p:cNvSpPr>
          <p:nvPr>
            <p:ph sz="half" idx="1"/>
          </p:nvPr>
        </p:nvSpPr>
        <p:spPr>
          <a:xfrm>
            <a:off x="5638799" y="1301181"/>
            <a:ext cx="3371851" cy="2341561"/>
          </a:xfrm>
        </p:spPr>
        <p:txBody>
          <a:bodyPr/>
          <a:lstStyle/>
          <a:p>
            <a:pPr marL="0" indent="0">
              <a:buNone/>
            </a:pPr>
            <a:r>
              <a:rPr lang="en-US" sz="1800" dirty="0" smtClean="0"/>
              <a:t>Funds being developed to allow individual investors to participate in the risk and return of reinsurance related securities</a:t>
            </a:r>
            <a:endParaRPr lang="en-US" sz="1800" dirty="0"/>
          </a:p>
        </p:txBody>
      </p:sp>
      <p:sp>
        <p:nvSpPr>
          <p:cNvPr id="4" name="Content Placeholder 3"/>
          <p:cNvSpPr>
            <a:spLocks noGrp="1"/>
          </p:cNvSpPr>
          <p:nvPr>
            <p:ph sz="half" idx="2"/>
          </p:nvPr>
        </p:nvSpPr>
        <p:spPr>
          <a:xfrm>
            <a:off x="438150" y="3950562"/>
            <a:ext cx="4838700" cy="2552702"/>
          </a:xfrm>
        </p:spPr>
        <p:txBody>
          <a:bodyPr/>
          <a:lstStyle/>
          <a:p>
            <a:pPr marL="0" indent="0">
              <a:buNone/>
            </a:pPr>
            <a:r>
              <a:rPr lang="en-US" b="1" dirty="0" smtClean="0"/>
              <a:t>Stone Ridge High Yield Reinsurance Risk Premium Fund Prospectus:</a:t>
            </a:r>
          </a:p>
          <a:p>
            <a:pPr marL="0" indent="0">
              <a:buNone/>
            </a:pPr>
            <a:r>
              <a:rPr lang="en-US" dirty="0" smtClean="0"/>
              <a:t>“… </a:t>
            </a:r>
            <a:r>
              <a:rPr lang="en-US" dirty="0"/>
              <a:t>Because the risks in </a:t>
            </a:r>
            <a:r>
              <a:rPr lang="en-US" dirty="0" smtClean="0"/>
              <a:t>reinsurance-related </a:t>
            </a:r>
            <a:r>
              <a:rPr lang="en-US" dirty="0"/>
              <a:t>securities – largely related to natural disasters such as earthquakes and hurricanes – </a:t>
            </a:r>
            <a:r>
              <a:rPr lang="en-US" b="1" dirty="0"/>
              <a:t>are not </a:t>
            </a:r>
            <a:r>
              <a:rPr lang="en-US" b="1" dirty="0" smtClean="0"/>
              <a:t>similar </a:t>
            </a:r>
            <a:r>
              <a:rPr lang="en-US" b="1" dirty="0"/>
              <a:t>to the risks investors bear in traditional equities and debt markets, the Adviser believes that investment in </a:t>
            </a:r>
            <a:r>
              <a:rPr lang="en-US" b="1" dirty="0" smtClean="0"/>
              <a:t>reinsurance-related </a:t>
            </a:r>
            <a:r>
              <a:rPr lang="en-US" b="1" dirty="0"/>
              <a:t>securities may provide benefits when added to traditional portfolios. </a:t>
            </a:r>
            <a:r>
              <a:rPr lang="en-US" b="1" dirty="0" smtClean="0"/>
              <a:t>…”</a:t>
            </a:r>
          </a:p>
          <a:p>
            <a:pPr marL="0" indent="0">
              <a:buNone/>
            </a:pPr>
            <a:endParaRPr lang="en-US" sz="1200" dirty="0" smtClean="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703" t="50317" r="-31671" b="-38055"/>
          <a:stretch/>
        </p:blipFill>
        <p:spPr bwMode="auto">
          <a:xfrm>
            <a:off x="14878050" y="1847850"/>
            <a:ext cx="10325100" cy="790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52343" t="17774" r="4347" b="21875"/>
          <a:stretch/>
        </p:blipFill>
        <p:spPr bwMode="auto">
          <a:xfrm>
            <a:off x="379789" y="1038225"/>
            <a:ext cx="4897061" cy="2640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0242" t="23437" r="13076" b="18164"/>
          <a:stretch/>
        </p:blipFill>
        <p:spPr bwMode="auto">
          <a:xfrm>
            <a:off x="5424983" y="3102694"/>
            <a:ext cx="3202435" cy="27125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50761" y="3681282"/>
            <a:ext cx="3814840" cy="215444"/>
          </a:xfrm>
          <a:prstGeom prst="rect">
            <a:avLst/>
          </a:prstGeom>
        </p:spPr>
        <p:txBody>
          <a:bodyPr wrap="square">
            <a:spAutoFit/>
          </a:bodyPr>
          <a:lstStyle/>
          <a:p>
            <a:r>
              <a:rPr lang="en-US" sz="800" dirty="0"/>
              <a:t>http://stoneridgefunds.com/</a:t>
            </a:r>
          </a:p>
        </p:txBody>
      </p:sp>
    </p:spTree>
    <p:extLst>
      <p:ext uri="{BB962C8B-B14F-4D97-AF65-F5344CB8AC3E}">
        <p14:creationId xmlns:p14="http://schemas.microsoft.com/office/powerpoint/2010/main" val="22633018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Insurance Risk as a Direct Investment</a:t>
            </a:r>
            <a:br>
              <a:rPr lang="en-US" dirty="0" smtClean="0"/>
            </a:br>
            <a:r>
              <a:rPr lang="en-US" sz="1600" dirty="0" smtClean="0"/>
              <a:t>Not So New Example </a:t>
            </a:r>
            <a:endParaRPr lang="en-US" sz="1600" dirty="0"/>
          </a:p>
        </p:txBody>
      </p:sp>
      <p:sp>
        <p:nvSpPr>
          <p:cNvPr id="3" name="Content Placeholder 2"/>
          <p:cNvSpPr>
            <a:spLocks noGrp="1"/>
          </p:cNvSpPr>
          <p:nvPr>
            <p:ph idx="1"/>
          </p:nvPr>
        </p:nvSpPr>
        <p:spPr>
          <a:xfrm>
            <a:off x="1900144" y="5384885"/>
            <a:ext cx="5595520" cy="284747"/>
          </a:xfrm>
        </p:spPr>
        <p:txBody>
          <a:bodyPr/>
          <a:lstStyle/>
          <a:p>
            <a:pPr marL="0" indent="0">
              <a:buNone/>
            </a:pPr>
            <a:r>
              <a:rPr lang="en-US" dirty="0" smtClean="0"/>
              <a:t>Edward Lloyd’s coffee house on Tower Street, established 1688</a:t>
            </a:r>
          </a:p>
          <a:p>
            <a:pPr marL="0" indent="0">
              <a:buNone/>
            </a:pPr>
            <a:r>
              <a:rPr lang="en-US" sz="800" dirty="0" smtClean="0"/>
              <a:t>http</a:t>
            </a:r>
            <a:r>
              <a:rPr lang="en-US" sz="800" dirty="0"/>
              <a:t>://</a:t>
            </a:r>
            <a:r>
              <a:rPr lang="en-US" sz="800" dirty="0" smtClean="0"/>
              <a:t>www.lloyds.com/lloyds/about-us/history/lloyds-buildings</a:t>
            </a:r>
            <a:endParaRPr lang="en-US" sz="800" dirty="0"/>
          </a:p>
        </p:txBody>
      </p:sp>
      <p:pic>
        <p:nvPicPr>
          <p:cNvPr id="1026" name="Picture 2" descr="Edward Lloyd's Coffee Shop on Tower Stre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0144" y="1460584"/>
            <a:ext cx="4953000" cy="39243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457200" y="182563"/>
            <a:ext cx="8229600" cy="731837"/>
          </a:xfrm>
          <a:prstGeom prst="rect">
            <a:avLst/>
          </a:prstGeom>
        </p:spPr>
        <p:txBody>
          <a:bodyPr anchor="ctr"/>
          <a:lstStyle/>
          <a:p>
            <a:pPr eaLnBrk="0" fontAlgn="base" hangingPunct="0">
              <a:lnSpc>
                <a:spcPct val="95000"/>
              </a:lnSpc>
              <a:spcBef>
                <a:spcPct val="15000"/>
              </a:spcBef>
              <a:spcAft>
                <a:spcPct val="15000"/>
              </a:spcAft>
              <a:defRPr/>
            </a:pPr>
            <a:endParaRPr lang="en-US" sz="2400" b="1" kern="0" dirty="0">
              <a:solidFill>
                <a:srgbClr val="822433"/>
              </a:solidFill>
              <a:ea typeface="ＭＳ Ｐゴシック" pitchFamily="108" charset="-128"/>
            </a:endParaRPr>
          </a:p>
        </p:txBody>
      </p:sp>
      <p:sp>
        <p:nvSpPr>
          <p:cNvPr id="2" name="Title 1"/>
          <p:cNvSpPr>
            <a:spLocks noGrp="1"/>
          </p:cNvSpPr>
          <p:nvPr>
            <p:ph type="title"/>
          </p:nvPr>
        </p:nvSpPr>
        <p:spPr/>
        <p:txBody>
          <a:bodyPr/>
          <a:lstStyle/>
          <a:p>
            <a:r>
              <a:rPr lang="en-US" dirty="0">
                <a:solidFill>
                  <a:srgbClr val="E11B22"/>
                </a:solidFill>
              </a:rPr>
              <a:t>Historical Losses</a:t>
            </a:r>
          </a:p>
        </p:txBody>
      </p:sp>
      <p:sp>
        <p:nvSpPr>
          <p:cNvPr id="7" name="TextBox 6"/>
          <p:cNvSpPr txBox="1"/>
          <p:nvPr/>
        </p:nvSpPr>
        <p:spPr>
          <a:xfrm>
            <a:off x="448642" y="6078790"/>
            <a:ext cx="3988675" cy="215444"/>
          </a:xfrm>
          <a:prstGeom prst="rect">
            <a:avLst/>
          </a:prstGeom>
          <a:noFill/>
        </p:spPr>
        <p:txBody>
          <a:bodyPr wrap="square" rtlCol="0">
            <a:spAutoFit/>
          </a:bodyPr>
          <a:lstStyle/>
          <a:p>
            <a:r>
              <a:rPr lang="en-US" sz="800" dirty="0">
                <a:solidFill>
                  <a:srgbClr val="000000"/>
                </a:solidFill>
              </a:rPr>
              <a:t>Source: Aon Benfield Securities, Inc.</a:t>
            </a:r>
          </a:p>
        </p:txBody>
      </p:sp>
      <p:graphicFrame>
        <p:nvGraphicFramePr>
          <p:cNvPr id="8" name="Table 7"/>
          <p:cNvGraphicFramePr>
            <a:graphicFrameLocks noGrp="1"/>
          </p:cNvGraphicFramePr>
          <p:nvPr>
            <p:extLst>
              <p:ext uri="{D42A27DB-BD31-4B8C-83A1-F6EECF244321}">
                <p14:modId xmlns:p14="http://schemas.microsoft.com/office/powerpoint/2010/main" val="3507481006"/>
              </p:ext>
            </p:extLst>
          </p:nvPr>
        </p:nvGraphicFramePr>
        <p:xfrm>
          <a:off x="457200" y="1358725"/>
          <a:ext cx="8229600" cy="3838681"/>
        </p:xfrm>
        <a:graphic>
          <a:graphicData uri="http://schemas.openxmlformats.org/drawingml/2006/table">
            <a:tbl>
              <a:tblPr/>
              <a:tblGrid>
                <a:gridCol w="544137"/>
                <a:gridCol w="1845054"/>
                <a:gridCol w="1360344"/>
                <a:gridCol w="725517"/>
                <a:gridCol w="3754548"/>
              </a:tblGrid>
              <a:tr h="343734">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ctr" rtl="0" fontAlgn="ctr"/>
                      <a:r>
                        <a:rPr lang="en-US" sz="900" b="1" i="0" u="none" strike="noStrike" dirty="0">
                          <a:solidFill>
                            <a:srgbClr val="FFFFFF"/>
                          </a:solidFill>
                          <a:latin typeface="+mj-lt"/>
                        </a:rPr>
                        <a:t>Year</a:t>
                      </a:r>
                    </a:p>
                  </a:txBody>
                  <a:tcPr marL="52418" marR="5824" marT="5824" marB="0" anchor="ctr">
                    <a:lnL w="12700" cap="flat" cmpd="sng" algn="ctr">
                      <a:solidFill>
                        <a:srgbClr val="0083A9"/>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0083A9"/>
                      </a:solidFill>
                      <a:prstDash val="solid"/>
                      <a:round/>
                      <a:headEnd type="none" w="med" len="med"/>
                      <a:tailEnd type="none" w="med" len="med"/>
                    </a:lnT>
                    <a:lnB w="12700" cap="flat" cmpd="sng" algn="ctr">
                      <a:solidFill>
                        <a:srgbClr val="0083A9"/>
                      </a:solidFill>
                      <a:prstDash val="solid"/>
                      <a:round/>
                      <a:headEnd type="none" w="med" len="med"/>
                      <a:tailEnd type="none" w="med" len="med"/>
                    </a:lnB>
                    <a:lnTlToBr w="12700" cmpd="sng">
                      <a:noFill/>
                      <a:prstDash val="solid"/>
                    </a:lnTlToBr>
                    <a:lnBlToTr w="12700" cmpd="sng">
                      <a:noFill/>
                      <a:prstDash val="solid"/>
                    </a:lnBlToTr>
                    <a:solidFill>
                      <a:srgbClr val="0083A9"/>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ctr" rtl="0" fontAlgn="ctr"/>
                      <a:r>
                        <a:rPr lang="en-US" sz="900" b="1" i="0" u="none" strike="noStrike" dirty="0">
                          <a:solidFill>
                            <a:srgbClr val="FFFFFF"/>
                          </a:solidFill>
                          <a:latin typeface="+mj-lt"/>
                        </a:rPr>
                        <a:t>Event</a:t>
                      </a:r>
                    </a:p>
                  </a:txBody>
                  <a:tcPr marL="52418" marR="5824" marT="5824"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0083A9"/>
                      </a:solidFill>
                      <a:prstDash val="solid"/>
                      <a:round/>
                      <a:headEnd type="none" w="med" len="med"/>
                      <a:tailEnd type="none" w="med" len="med"/>
                    </a:lnT>
                    <a:lnB w="12700" cap="flat" cmpd="sng" algn="ctr">
                      <a:solidFill>
                        <a:srgbClr val="0083A9"/>
                      </a:solidFill>
                      <a:prstDash val="solid"/>
                      <a:round/>
                      <a:headEnd type="none" w="med" len="med"/>
                      <a:tailEnd type="none" w="med" len="med"/>
                    </a:lnB>
                    <a:lnTlToBr w="12700" cmpd="sng">
                      <a:noFill/>
                      <a:prstDash val="solid"/>
                    </a:lnTlToBr>
                    <a:lnBlToTr w="12700" cmpd="sng">
                      <a:noFill/>
                      <a:prstDash val="solid"/>
                    </a:lnBlToTr>
                    <a:solidFill>
                      <a:srgbClr val="0083A9"/>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ctr" rtl="0" fontAlgn="ctr"/>
                      <a:r>
                        <a:rPr lang="en-US" sz="900" b="1" i="0" u="none" strike="noStrike" dirty="0" smtClean="0">
                          <a:solidFill>
                            <a:srgbClr val="FFFFFF"/>
                          </a:solidFill>
                          <a:latin typeface="+mj-lt"/>
                        </a:rPr>
                        <a:t>Transaction</a:t>
                      </a:r>
                      <a:endParaRPr lang="en-US" sz="900" b="1" i="0" u="none" strike="noStrike" dirty="0">
                        <a:solidFill>
                          <a:srgbClr val="FFFFFF"/>
                        </a:solidFill>
                        <a:latin typeface="+mj-lt"/>
                      </a:endParaRPr>
                    </a:p>
                  </a:txBody>
                  <a:tcPr marL="52418" marR="5824" marT="5824"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0083A9"/>
                      </a:solidFill>
                      <a:prstDash val="solid"/>
                      <a:round/>
                      <a:headEnd type="none" w="med" len="med"/>
                      <a:tailEnd type="none" w="med" len="med"/>
                    </a:lnT>
                    <a:lnB w="12700" cap="flat" cmpd="sng" algn="ctr">
                      <a:solidFill>
                        <a:srgbClr val="0083A9"/>
                      </a:solidFill>
                      <a:prstDash val="solid"/>
                      <a:round/>
                      <a:headEnd type="none" w="med" len="med"/>
                      <a:tailEnd type="none" w="med" len="med"/>
                    </a:lnB>
                    <a:lnTlToBr w="12700" cmpd="sng">
                      <a:noFill/>
                      <a:prstDash val="solid"/>
                    </a:lnTlToBr>
                    <a:lnBlToTr w="12700" cmpd="sng">
                      <a:noFill/>
                      <a:prstDash val="solid"/>
                    </a:lnBlToTr>
                    <a:solidFill>
                      <a:srgbClr val="0083A9"/>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ctr" rtl="0" fontAlgn="ctr"/>
                      <a:r>
                        <a:rPr lang="en-US" sz="900" b="1" i="0" u="none" strike="noStrike" dirty="0" smtClean="0">
                          <a:solidFill>
                            <a:srgbClr val="FFFFFF"/>
                          </a:solidFill>
                          <a:latin typeface="+mj-lt"/>
                        </a:rPr>
                        <a:t>Issuance</a:t>
                      </a:r>
                      <a:r>
                        <a:rPr lang="en-US" sz="900" b="1" i="0" u="none" strike="noStrike" baseline="0" dirty="0" smtClean="0">
                          <a:solidFill>
                            <a:srgbClr val="FFFFFF"/>
                          </a:solidFill>
                          <a:latin typeface="+mj-lt"/>
                        </a:rPr>
                        <a:t> S</a:t>
                      </a:r>
                      <a:r>
                        <a:rPr lang="en-US" sz="900" b="1" i="0" u="none" strike="noStrike" dirty="0" smtClean="0">
                          <a:solidFill>
                            <a:srgbClr val="FFFFFF"/>
                          </a:solidFill>
                          <a:latin typeface="+mj-lt"/>
                        </a:rPr>
                        <a:t>ize</a:t>
                      </a:r>
                    </a:p>
                    <a:p>
                      <a:pPr algn="ctr" rtl="0" fontAlgn="ctr"/>
                      <a:r>
                        <a:rPr lang="en-US" sz="900" b="1" i="0" u="none" strike="noStrike" dirty="0" smtClean="0">
                          <a:solidFill>
                            <a:srgbClr val="FFFFFF"/>
                          </a:solidFill>
                          <a:latin typeface="+mj-lt"/>
                        </a:rPr>
                        <a:t>(millions)</a:t>
                      </a:r>
                      <a:endParaRPr lang="en-US" sz="900" b="1" i="0" u="none" strike="noStrike" dirty="0">
                        <a:solidFill>
                          <a:srgbClr val="FFFFFF"/>
                        </a:solidFill>
                        <a:latin typeface="+mj-lt"/>
                      </a:endParaRPr>
                    </a:p>
                  </a:txBody>
                  <a:tcPr marL="5824" marR="5824" marT="5824"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0083A9"/>
                      </a:solidFill>
                      <a:prstDash val="solid"/>
                      <a:round/>
                      <a:headEnd type="none" w="med" len="med"/>
                      <a:tailEnd type="none" w="med" len="med"/>
                    </a:lnT>
                    <a:lnB w="12700" cap="flat" cmpd="sng" algn="ctr">
                      <a:solidFill>
                        <a:srgbClr val="0083A9"/>
                      </a:solidFill>
                      <a:prstDash val="solid"/>
                      <a:round/>
                      <a:headEnd type="none" w="med" len="med"/>
                      <a:tailEnd type="none" w="med" len="med"/>
                    </a:lnB>
                    <a:lnTlToBr w="12700" cmpd="sng">
                      <a:noFill/>
                      <a:prstDash val="solid"/>
                    </a:lnTlToBr>
                    <a:lnBlToTr w="12700" cmpd="sng">
                      <a:noFill/>
                      <a:prstDash val="solid"/>
                    </a:lnBlToTr>
                    <a:solidFill>
                      <a:srgbClr val="0083A9"/>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ctr" rtl="0" fontAlgn="ctr"/>
                      <a:r>
                        <a:rPr lang="en-US" sz="900" b="1" i="0" u="none" strike="noStrike" dirty="0" smtClean="0">
                          <a:solidFill>
                            <a:srgbClr val="FFFFFF"/>
                          </a:solidFill>
                          <a:latin typeface="+mj-lt"/>
                        </a:rPr>
                        <a:t>Loss Details</a:t>
                      </a:r>
                      <a:endParaRPr lang="en-US" sz="900" b="1" i="0" u="none" strike="noStrike" dirty="0">
                        <a:solidFill>
                          <a:srgbClr val="FFFFFF"/>
                        </a:solidFill>
                        <a:latin typeface="+mj-lt"/>
                      </a:endParaRPr>
                    </a:p>
                  </a:txBody>
                  <a:tcPr marL="5824" marR="5824" marT="5824" marB="0" anchor="ctr">
                    <a:lnL w="12700" cap="flat" cmpd="sng" algn="ctr">
                      <a:solidFill>
                        <a:sysClr val="window" lastClr="FFFFFF"/>
                      </a:solidFill>
                      <a:prstDash val="solid"/>
                      <a:round/>
                      <a:headEnd type="none" w="med" len="med"/>
                      <a:tailEnd type="none" w="med" len="med"/>
                    </a:lnL>
                    <a:lnR w="12700" cap="flat" cmpd="sng" algn="ctr">
                      <a:solidFill>
                        <a:srgbClr val="0083A9"/>
                      </a:solidFill>
                      <a:prstDash val="solid"/>
                      <a:round/>
                      <a:headEnd type="none" w="med" len="med"/>
                      <a:tailEnd type="none" w="med" len="med"/>
                    </a:lnR>
                    <a:lnT w="12700" cap="flat" cmpd="sng" algn="ctr">
                      <a:solidFill>
                        <a:srgbClr val="0083A9"/>
                      </a:solidFill>
                      <a:prstDash val="solid"/>
                      <a:round/>
                      <a:headEnd type="none" w="med" len="med"/>
                      <a:tailEnd type="none" w="med" len="med"/>
                    </a:lnT>
                    <a:lnB w="12700" cap="flat" cmpd="sng" algn="ctr">
                      <a:solidFill>
                        <a:srgbClr val="0083A9"/>
                      </a:solidFill>
                      <a:prstDash val="solid"/>
                      <a:round/>
                      <a:headEnd type="none" w="med" len="med"/>
                      <a:tailEnd type="none" w="med" len="med"/>
                    </a:lnB>
                    <a:lnTlToBr w="12700" cmpd="sng">
                      <a:noFill/>
                      <a:prstDash val="solid"/>
                    </a:lnTlToBr>
                    <a:lnBlToTr w="12700" cmpd="sng">
                      <a:noFill/>
                      <a:prstDash val="solid"/>
                    </a:lnBlToTr>
                    <a:solidFill>
                      <a:srgbClr val="0083A9"/>
                    </a:solidFill>
                  </a:tcPr>
                </a:tc>
              </a:tr>
              <a:tr h="248073">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ctr" rtl="0" fontAlgn="ctr"/>
                      <a:r>
                        <a:rPr lang="en-US" sz="1000" b="1" i="0" u="none" strike="noStrike" dirty="0">
                          <a:solidFill>
                            <a:srgbClr val="000000"/>
                          </a:solidFill>
                          <a:latin typeface="+mn-lt"/>
                        </a:rPr>
                        <a:t>1999</a:t>
                      </a:r>
                    </a:p>
                  </a:txBody>
                  <a:tcPr marL="45720" marR="4572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0083A9"/>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l" rtl="0" fontAlgn="ctr"/>
                      <a:r>
                        <a:rPr lang="en-US" sz="1000" b="0" i="0" u="none" strike="noStrike" dirty="0">
                          <a:solidFill>
                            <a:srgbClr val="000000"/>
                          </a:solidFill>
                          <a:latin typeface="+mn-lt"/>
                        </a:rPr>
                        <a:t>Europe Windstorm Lothar  </a:t>
                      </a:r>
                    </a:p>
                  </a:txBody>
                  <a:tcPr marL="45720" marR="4572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0083A9"/>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l" rtl="0" fontAlgn="ctr"/>
                      <a:r>
                        <a:rPr lang="en-US" sz="1000" b="0" i="0" u="none" strike="noStrike" dirty="0">
                          <a:solidFill>
                            <a:srgbClr val="000000"/>
                          </a:solidFill>
                          <a:latin typeface="+mn-lt"/>
                        </a:rPr>
                        <a:t>Georgetown Re </a:t>
                      </a:r>
                      <a:r>
                        <a:rPr lang="en-US" sz="1000" b="1" i="0" u="none" strike="noStrike" dirty="0">
                          <a:solidFill>
                            <a:srgbClr val="FF0000"/>
                          </a:solidFill>
                          <a:latin typeface="+mn-lt"/>
                        </a:rPr>
                        <a:t> </a:t>
                      </a:r>
                      <a:endParaRPr lang="en-US" sz="1000" b="0" i="0" u="none" strike="noStrike" dirty="0">
                        <a:solidFill>
                          <a:srgbClr val="000000"/>
                        </a:solidFill>
                        <a:latin typeface="+mn-lt"/>
                      </a:endParaRPr>
                    </a:p>
                  </a:txBody>
                  <a:tcPr marL="45720" marR="4572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0083A9"/>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r" rtl="0" fontAlgn="ctr"/>
                      <a:r>
                        <a:rPr lang="en-US" sz="1000" b="0" i="0" u="none" strike="noStrike" dirty="0" smtClean="0">
                          <a:solidFill>
                            <a:srgbClr val="000000"/>
                          </a:solidFill>
                          <a:latin typeface="+mn-lt"/>
                        </a:rPr>
                        <a:t>$44.5</a:t>
                      </a:r>
                      <a:endParaRPr lang="en-US" sz="1000" b="0" i="0" u="none" strike="noStrike" dirty="0">
                        <a:solidFill>
                          <a:srgbClr val="000000"/>
                        </a:solidFill>
                        <a:latin typeface="+mn-lt"/>
                      </a:endParaRPr>
                    </a:p>
                  </a:txBody>
                  <a:tcPr marL="45720" marR="13716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0083A9"/>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l" rtl="0" fontAlgn="ctr"/>
                      <a:r>
                        <a:rPr lang="en-US" sz="1000" b="0" i="0" u="none" strike="noStrike" dirty="0">
                          <a:solidFill>
                            <a:srgbClr val="000000"/>
                          </a:solidFill>
                          <a:latin typeface="+mn-lt"/>
                        </a:rPr>
                        <a:t>Final Loss: Returned ~ 97% of principal on 3/1/2002</a:t>
                      </a:r>
                    </a:p>
                  </a:txBody>
                  <a:tcPr marL="45720" marR="4572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0083A9"/>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48073">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ctr" rtl="0" fontAlgn="ctr"/>
                      <a:r>
                        <a:rPr lang="en-US" sz="1000" b="1" i="0" u="none" strike="noStrike" dirty="0">
                          <a:solidFill>
                            <a:srgbClr val="000000"/>
                          </a:solidFill>
                          <a:latin typeface="+mn-lt"/>
                        </a:rPr>
                        <a:t>2005</a:t>
                      </a:r>
                    </a:p>
                  </a:txBody>
                  <a:tcPr marL="45720" marR="4572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C9CAC8"/>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l" rtl="0" fontAlgn="ctr"/>
                      <a:r>
                        <a:rPr lang="en-US" sz="1000" b="0" i="0" u="none" strike="noStrike" dirty="0">
                          <a:solidFill>
                            <a:srgbClr val="000000"/>
                          </a:solidFill>
                          <a:latin typeface="+mn-lt"/>
                        </a:rPr>
                        <a:t>Hurricane Katrina </a:t>
                      </a:r>
                    </a:p>
                  </a:txBody>
                  <a:tcPr marL="45720" marR="4572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C9CAC8"/>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l" rtl="0" fontAlgn="ctr"/>
                      <a:r>
                        <a:rPr lang="en-US" sz="1000" b="0" i="0" u="none" strike="noStrike" dirty="0">
                          <a:solidFill>
                            <a:srgbClr val="000000"/>
                          </a:solidFill>
                          <a:latin typeface="+mn-lt"/>
                        </a:rPr>
                        <a:t>KAMP Re </a:t>
                      </a:r>
                      <a:r>
                        <a:rPr lang="en-US" sz="1000" b="1" i="0" u="none" strike="noStrike" dirty="0">
                          <a:solidFill>
                            <a:srgbClr val="FF0000"/>
                          </a:solidFill>
                          <a:latin typeface="+mn-lt"/>
                        </a:rPr>
                        <a:t> </a:t>
                      </a:r>
                      <a:endParaRPr lang="en-US" sz="1000" b="0" i="0" u="none" strike="noStrike" dirty="0">
                        <a:solidFill>
                          <a:srgbClr val="000000"/>
                        </a:solidFill>
                        <a:latin typeface="+mn-lt"/>
                      </a:endParaRPr>
                    </a:p>
                  </a:txBody>
                  <a:tcPr marL="45720" marR="4572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C9CAC8"/>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r" rtl="0" fontAlgn="ctr"/>
                      <a:r>
                        <a:rPr lang="en-US" sz="1000" b="0" i="0" u="none" strike="noStrike" dirty="0" smtClean="0">
                          <a:solidFill>
                            <a:srgbClr val="000000"/>
                          </a:solidFill>
                          <a:latin typeface="+mn-lt"/>
                        </a:rPr>
                        <a:t>$190.0</a:t>
                      </a:r>
                      <a:endParaRPr lang="en-US" sz="1000" b="0" i="0" u="none" strike="noStrike" dirty="0">
                        <a:solidFill>
                          <a:srgbClr val="000000"/>
                        </a:solidFill>
                        <a:latin typeface="+mn-lt"/>
                      </a:endParaRPr>
                    </a:p>
                  </a:txBody>
                  <a:tcPr marL="45720" marR="13716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C9CAC8"/>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l" rtl="0" fontAlgn="ctr"/>
                      <a:r>
                        <a:rPr lang="en-US" sz="1000" b="0" i="0" u="none" strike="noStrike" dirty="0">
                          <a:solidFill>
                            <a:srgbClr val="000000"/>
                          </a:solidFill>
                          <a:latin typeface="+mn-lt"/>
                        </a:rPr>
                        <a:t>Final Loss: Returned ~ 25% of principal on 12/14/2010</a:t>
                      </a:r>
                    </a:p>
                  </a:txBody>
                  <a:tcPr marL="45720" marR="4572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C9CAC8"/>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68936">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ctr" rtl="0" fontAlgn="ctr"/>
                      <a:r>
                        <a:rPr lang="en-US" sz="1000" b="1" i="0" u="none" strike="noStrike" dirty="0">
                          <a:solidFill>
                            <a:srgbClr val="000000"/>
                          </a:solidFill>
                          <a:latin typeface="+mn-lt"/>
                        </a:rPr>
                        <a:t>2005</a:t>
                      </a:r>
                    </a:p>
                  </a:txBody>
                  <a:tcPr marL="45720" marR="4572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C9CAC8"/>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l" rtl="0" fontAlgn="ctr"/>
                      <a:r>
                        <a:rPr lang="en-US" sz="1000" b="0" i="0" u="none" strike="noStrike" dirty="0">
                          <a:solidFill>
                            <a:srgbClr val="000000"/>
                          </a:solidFill>
                          <a:latin typeface="+mn-lt"/>
                        </a:rPr>
                        <a:t>Hurricane Katrina and Buncefield explosion </a:t>
                      </a:r>
                    </a:p>
                  </a:txBody>
                  <a:tcPr marL="45720" marR="4572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C9CAC8"/>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l" rtl="0" fontAlgn="ctr"/>
                      <a:r>
                        <a:rPr lang="en-US" sz="1000" b="0" i="0" u="none" strike="noStrike" dirty="0">
                          <a:solidFill>
                            <a:srgbClr val="000000"/>
                          </a:solidFill>
                          <a:latin typeface="+mn-lt"/>
                        </a:rPr>
                        <a:t>Avalon Re Class C </a:t>
                      </a:r>
                    </a:p>
                  </a:txBody>
                  <a:tcPr marL="45720" marR="4572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C9CAC8"/>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r" rtl="0" fontAlgn="ctr"/>
                      <a:r>
                        <a:rPr lang="en-US" sz="1000" b="0" i="0" u="none" strike="noStrike" dirty="0" smtClean="0">
                          <a:solidFill>
                            <a:srgbClr val="000000"/>
                          </a:solidFill>
                          <a:latin typeface="+mn-lt"/>
                        </a:rPr>
                        <a:t>$135.0</a:t>
                      </a:r>
                      <a:endParaRPr lang="en-US" sz="1000" b="0" i="0" u="none" strike="noStrike" dirty="0">
                        <a:solidFill>
                          <a:srgbClr val="000000"/>
                        </a:solidFill>
                        <a:latin typeface="+mn-lt"/>
                      </a:endParaRPr>
                    </a:p>
                  </a:txBody>
                  <a:tcPr marL="45720" marR="13716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C9CAC8"/>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l" rtl="0" fontAlgn="ctr"/>
                      <a:r>
                        <a:rPr lang="en-US" sz="1000" b="0" i="0" u="none" strike="noStrike" dirty="0">
                          <a:solidFill>
                            <a:srgbClr val="000000"/>
                          </a:solidFill>
                          <a:latin typeface="+mn-lt"/>
                        </a:rPr>
                        <a:t>Final Loss: Class C: Returned ~ 90% of principal on 6/7/2010;  Class A and B experienced no loss</a:t>
                      </a:r>
                    </a:p>
                  </a:txBody>
                  <a:tcPr marL="45720" marR="4572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C9CAC8"/>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48073">
                <a:tc rowSpan="4">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ctr" rtl="0" fontAlgn="ctr"/>
                      <a:r>
                        <a:rPr lang="en-US" sz="1000" b="1" i="0" u="none" strike="noStrike" dirty="0">
                          <a:solidFill>
                            <a:srgbClr val="000000"/>
                          </a:solidFill>
                          <a:latin typeface="+mn-lt"/>
                        </a:rPr>
                        <a:t>2008</a:t>
                      </a:r>
                    </a:p>
                  </a:txBody>
                  <a:tcPr marL="45720" marR="4572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C9CAC8"/>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4">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l" rtl="0" fontAlgn="ctr"/>
                      <a:r>
                        <a:rPr lang="en-US" sz="1000" b="0" i="0" u="none" strike="noStrike" dirty="0">
                          <a:solidFill>
                            <a:srgbClr val="000000"/>
                          </a:solidFill>
                          <a:latin typeface="+mn-lt"/>
                        </a:rPr>
                        <a:t>Lehman Bros 2008 </a:t>
                      </a:r>
                    </a:p>
                  </a:txBody>
                  <a:tcPr marL="45720" marR="4572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C9CAC8"/>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l" rtl="0" fontAlgn="ctr"/>
                      <a:r>
                        <a:rPr lang="en-US" sz="1000" b="0" i="0" u="none" strike="noStrike" dirty="0" smtClean="0">
                          <a:solidFill>
                            <a:srgbClr val="000000"/>
                          </a:solidFill>
                          <a:latin typeface="+mn-lt"/>
                        </a:rPr>
                        <a:t>Ajax </a:t>
                      </a:r>
                      <a:r>
                        <a:rPr lang="en-US" sz="1000" b="0" i="0" u="none" strike="noStrike" dirty="0">
                          <a:solidFill>
                            <a:srgbClr val="000000"/>
                          </a:solidFill>
                          <a:latin typeface="+mn-lt"/>
                        </a:rPr>
                        <a:t>Re </a:t>
                      </a:r>
                    </a:p>
                  </a:txBody>
                  <a:tcPr marL="45720" marR="4572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C9CAC8"/>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r" rtl="0" fontAlgn="ctr"/>
                      <a:r>
                        <a:rPr lang="en-US" sz="1000" b="0" i="0" u="none" strike="noStrike" dirty="0" smtClean="0">
                          <a:solidFill>
                            <a:srgbClr val="000000"/>
                          </a:solidFill>
                          <a:latin typeface="+mn-lt"/>
                        </a:rPr>
                        <a:t>$100.0</a:t>
                      </a:r>
                      <a:endParaRPr lang="en-US" sz="1000" b="0" i="0" u="none" strike="noStrike" dirty="0">
                        <a:solidFill>
                          <a:srgbClr val="000000"/>
                        </a:solidFill>
                        <a:latin typeface="+mn-lt"/>
                      </a:endParaRPr>
                    </a:p>
                  </a:txBody>
                  <a:tcPr marL="45720" marR="13716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C9CAC8"/>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l" rtl="0" fontAlgn="ctr"/>
                      <a:r>
                        <a:rPr lang="en-US" sz="1000" b="0" i="0" u="none" strike="noStrike" dirty="0">
                          <a:solidFill>
                            <a:srgbClr val="000000"/>
                          </a:solidFill>
                          <a:latin typeface="+mn-lt"/>
                        </a:rPr>
                        <a:t>Final Loss: Returned ~ 25.5% of principal on 5/8/2009</a:t>
                      </a:r>
                    </a:p>
                  </a:txBody>
                  <a:tcPr marL="45720" marR="4572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C9CAC8"/>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48073">
                <a:tc vMerge="1">
                  <a:txBody>
                    <a:bodyPr/>
                    <a:lstStyle/>
                    <a:p>
                      <a:endParaRPr lang="en-US"/>
                    </a:p>
                  </a:txBody>
                  <a:tcPr/>
                </a:tc>
                <a:tc vMerge="1">
                  <a:txBody>
                    <a:bodyPr/>
                    <a:lstStyle/>
                    <a:p>
                      <a:endParaRPr lang="en-US"/>
                    </a:p>
                  </a:txBody>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l" rtl="0" fontAlgn="ctr"/>
                      <a:r>
                        <a:rPr lang="en-US" sz="1000" b="0" i="0" u="none" strike="noStrike" dirty="0">
                          <a:solidFill>
                            <a:srgbClr val="000000"/>
                          </a:solidFill>
                          <a:latin typeface="+mn-lt"/>
                        </a:rPr>
                        <a:t>Willow </a:t>
                      </a:r>
                      <a:r>
                        <a:rPr lang="en-US" sz="1000" b="0" i="0" u="none" strike="noStrike" dirty="0" smtClean="0">
                          <a:solidFill>
                            <a:srgbClr val="000000"/>
                          </a:solidFill>
                          <a:latin typeface="+mn-lt"/>
                        </a:rPr>
                        <a:t>Re </a:t>
                      </a:r>
                      <a:r>
                        <a:rPr lang="en-US" sz="1000" b="0" i="0" u="none" strike="noStrike" baseline="0" dirty="0" smtClean="0">
                          <a:solidFill>
                            <a:srgbClr val="000000"/>
                          </a:solidFill>
                          <a:latin typeface="+mn-lt"/>
                        </a:rPr>
                        <a:t> B</a:t>
                      </a:r>
                      <a:r>
                        <a:rPr lang="en-US" sz="1000" b="0" i="0" u="none" strike="noStrike" dirty="0" smtClean="0">
                          <a:solidFill>
                            <a:srgbClr val="000000"/>
                          </a:solidFill>
                          <a:latin typeface="+mn-lt"/>
                        </a:rPr>
                        <a:t> </a:t>
                      </a:r>
                      <a:endParaRPr lang="en-US" sz="1000" b="0" i="0" u="none" strike="noStrike" dirty="0">
                        <a:solidFill>
                          <a:srgbClr val="000000"/>
                        </a:solidFill>
                        <a:latin typeface="+mn-lt"/>
                      </a:endParaRPr>
                    </a:p>
                  </a:txBody>
                  <a:tcPr marL="45720" marR="4572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C9CAC8"/>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r" rtl="0" fontAlgn="ctr"/>
                      <a:r>
                        <a:rPr lang="en-US" sz="1000" b="0" i="0" u="none" strike="noStrike" dirty="0" smtClean="0">
                          <a:solidFill>
                            <a:srgbClr val="000000"/>
                          </a:solidFill>
                          <a:latin typeface="+mn-lt"/>
                        </a:rPr>
                        <a:t>$250.0</a:t>
                      </a:r>
                      <a:endParaRPr lang="en-US" sz="1000" b="0" i="0" u="none" strike="noStrike" dirty="0">
                        <a:solidFill>
                          <a:srgbClr val="000000"/>
                        </a:solidFill>
                        <a:latin typeface="+mn-lt"/>
                      </a:endParaRPr>
                    </a:p>
                  </a:txBody>
                  <a:tcPr marL="45720" marR="13716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C9CAC8"/>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l" rtl="0" fontAlgn="ctr"/>
                      <a:r>
                        <a:rPr lang="en-US" sz="1000" b="0" i="0" u="none" strike="noStrike" dirty="0">
                          <a:solidFill>
                            <a:srgbClr val="000000"/>
                          </a:solidFill>
                          <a:latin typeface="+mn-lt"/>
                        </a:rPr>
                        <a:t>Final Loss: Returned ~ 87.5% of principal on 6/16/2010</a:t>
                      </a:r>
                    </a:p>
                  </a:txBody>
                  <a:tcPr marL="45720" marR="4572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C9CAC8"/>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68936">
                <a:tc vMerge="1">
                  <a:txBody>
                    <a:bodyPr/>
                    <a:lstStyle/>
                    <a:p>
                      <a:endParaRPr lang="en-US"/>
                    </a:p>
                  </a:txBody>
                  <a:tcPr/>
                </a:tc>
                <a:tc vMerge="1">
                  <a:txBody>
                    <a:bodyPr/>
                    <a:lstStyle/>
                    <a:p>
                      <a:endParaRPr lang="en-US"/>
                    </a:p>
                  </a:txBody>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l" rtl="0" fontAlgn="ctr"/>
                      <a:r>
                        <a:rPr lang="en-US" sz="1000" b="0" i="0" u="none" strike="noStrike" dirty="0">
                          <a:solidFill>
                            <a:srgbClr val="000000"/>
                          </a:solidFill>
                          <a:latin typeface="+mn-lt"/>
                        </a:rPr>
                        <a:t>Newton Re 2008 </a:t>
                      </a:r>
                    </a:p>
                  </a:txBody>
                  <a:tcPr marL="45720" marR="4572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C9CAC8"/>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r" rtl="0" fontAlgn="ctr"/>
                      <a:r>
                        <a:rPr lang="en-US" sz="1000" b="0" i="0" u="none" strike="noStrike" dirty="0" smtClean="0">
                          <a:solidFill>
                            <a:srgbClr val="000000"/>
                          </a:solidFill>
                          <a:latin typeface="+mn-lt"/>
                        </a:rPr>
                        <a:t>$150.0</a:t>
                      </a:r>
                      <a:endParaRPr lang="en-US" sz="1000" b="0" i="0" u="none" strike="noStrike" dirty="0">
                        <a:solidFill>
                          <a:srgbClr val="000000"/>
                        </a:solidFill>
                        <a:latin typeface="+mn-lt"/>
                      </a:endParaRPr>
                    </a:p>
                  </a:txBody>
                  <a:tcPr marL="45720" marR="13716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C9CAC8"/>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l" rtl="0" fontAlgn="ctr"/>
                      <a:r>
                        <a:rPr lang="en-US" sz="1000" b="0" i="0" u="none" strike="noStrike" dirty="0">
                          <a:solidFill>
                            <a:srgbClr val="000000"/>
                          </a:solidFill>
                          <a:latin typeface="+mn-lt"/>
                        </a:rPr>
                        <a:t>Final Loss: Returned ~ 93.75% of principal on 1/7/2011; note holders accepted assignment of the collateral</a:t>
                      </a:r>
                    </a:p>
                  </a:txBody>
                  <a:tcPr marL="45720" marR="4572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C9CAC8"/>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48073">
                <a:tc vMerge="1">
                  <a:txBody>
                    <a:bodyPr/>
                    <a:lstStyle/>
                    <a:p>
                      <a:endParaRPr lang="en-US"/>
                    </a:p>
                  </a:txBody>
                  <a:tcPr/>
                </a:tc>
                <a:tc vMerge="1">
                  <a:txBody>
                    <a:bodyPr/>
                    <a:lstStyle/>
                    <a:p>
                      <a:endParaRPr lang="en-US"/>
                    </a:p>
                  </a:txBody>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l" rtl="0" fontAlgn="ctr"/>
                      <a:r>
                        <a:rPr lang="en-US" sz="1000" b="0" i="0" u="none" strike="noStrike" dirty="0">
                          <a:solidFill>
                            <a:srgbClr val="000000"/>
                          </a:solidFill>
                          <a:latin typeface="+mn-lt"/>
                        </a:rPr>
                        <a:t>Carillon Re A-1 </a:t>
                      </a:r>
                    </a:p>
                  </a:txBody>
                  <a:tcPr marL="45720" marR="4572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C9CAC8"/>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r" rtl="0" fontAlgn="ctr"/>
                      <a:r>
                        <a:rPr lang="en-US" sz="1000" b="0" i="0" u="none" strike="noStrike" dirty="0" smtClean="0">
                          <a:solidFill>
                            <a:srgbClr val="000000"/>
                          </a:solidFill>
                          <a:latin typeface="+mn-lt"/>
                        </a:rPr>
                        <a:t>$51.0</a:t>
                      </a:r>
                      <a:endParaRPr lang="en-US" sz="1000" b="0" i="0" u="none" strike="noStrike" dirty="0">
                        <a:solidFill>
                          <a:srgbClr val="000000"/>
                        </a:solidFill>
                        <a:latin typeface="+mn-lt"/>
                      </a:endParaRPr>
                    </a:p>
                  </a:txBody>
                  <a:tcPr marL="45720" marR="13716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C9CAC8"/>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l" rtl="0" fontAlgn="ctr"/>
                      <a:r>
                        <a:rPr lang="en-US" sz="1000" b="0" i="0" u="none" strike="noStrike" dirty="0">
                          <a:solidFill>
                            <a:srgbClr val="000000"/>
                          </a:solidFill>
                          <a:latin typeface="+mn-lt"/>
                        </a:rPr>
                        <a:t>Final Loss: Returned ~ 37.5% of principal on 1/8/2010</a:t>
                      </a:r>
                    </a:p>
                  </a:txBody>
                  <a:tcPr marL="45720" marR="4572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C9CAC8"/>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48073">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ctr" rtl="0" fontAlgn="ctr"/>
                      <a:r>
                        <a:rPr lang="en-US" sz="1000" b="1" i="0" u="none" strike="noStrike" dirty="0">
                          <a:solidFill>
                            <a:srgbClr val="000000"/>
                          </a:solidFill>
                          <a:latin typeface="+mn-lt"/>
                        </a:rPr>
                        <a:t>2008</a:t>
                      </a:r>
                    </a:p>
                  </a:txBody>
                  <a:tcPr marL="45720" marR="4572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l" rtl="0" fontAlgn="ctr"/>
                      <a:r>
                        <a:rPr lang="en-US" sz="1000" b="0" i="0" u="none" strike="noStrike" dirty="0">
                          <a:solidFill>
                            <a:srgbClr val="000000"/>
                          </a:solidFill>
                          <a:latin typeface="+mn-lt"/>
                        </a:rPr>
                        <a:t>Hurricane Ike </a:t>
                      </a:r>
                    </a:p>
                  </a:txBody>
                  <a:tcPr marL="45720" marR="4572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l" rtl="0" fontAlgn="ctr"/>
                      <a:r>
                        <a:rPr lang="en-US" sz="1000" b="0" i="0" u="none" strike="noStrike" dirty="0">
                          <a:solidFill>
                            <a:srgbClr val="000000"/>
                          </a:solidFill>
                          <a:latin typeface="+mn-lt"/>
                        </a:rPr>
                        <a:t>Nelson Re G </a:t>
                      </a:r>
                    </a:p>
                  </a:txBody>
                  <a:tcPr marL="45720" marR="4572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C9CAC8"/>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r" rtl="0" fontAlgn="ctr"/>
                      <a:r>
                        <a:rPr lang="en-US" sz="1000" b="0" i="0" u="none" strike="noStrike" dirty="0" smtClean="0">
                          <a:solidFill>
                            <a:srgbClr val="000000"/>
                          </a:solidFill>
                          <a:latin typeface="+mn-lt"/>
                        </a:rPr>
                        <a:t>$67.5</a:t>
                      </a:r>
                      <a:endParaRPr lang="en-US" sz="1000" b="0" i="0" u="none" strike="noStrike" dirty="0">
                        <a:solidFill>
                          <a:srgbClr val="000000"/>
                        </a:solidFill>
                        <a:latin typeface="+mn-lt"/>
                      </a:endParaRPr>
                    </a:p>
                  </a:txBody>
                  <a:tcPr marL="45720" marR="13716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C9CAC8"/>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l" rtl="0" fontAlgn="ctr"/>
                      <a:r>
                        <a:rPr lang="en-US" sz="1000" b="0" i="0" u="none" strike="noStrike" dirty="0">
                          <a:solidFill>
                            <a:srgbClr val="000000"/>
                          </a:solidFill>
                          <a:latin typeface="+mn-lt"/>
                        </a:rPr>
                        <a:t>Final Loss</a:t>
                      </a:r>
                      <a:r>
                        <a:rPr lang="en-US" sz="1000" b="0" i="0" u="none" strike="noStrike" dirty="0" smtClean="0">
                          <a:solidFill>
                            <a:srgbClr val="000000"/>
                          </a:solidFill>
                          <a:latin typeface="+mn-lt"/>
                        </a:rPr>
                        <a:t>:</a:t>
                      </a:r>
                      <a:r>
                        <a:rPr lang="en-US" sz="1000" b="0" i="0" u="none" strike="noStrike" baseline="0" dirty="0" smtClean="0">
                          <a:solidFill>
                            <a:srgbClr val="000000"/>
                          </a:solidFill>
                          <a:latin typeface="+mn-lt"/>
                        </a:rPr>
                        <a:t> Returned 100% of principal March 2013</a:t>
                      </a:r>
                      <a:endParaRPr lang="en-US" sz="1000" b="0" i="0" u="none" strike="noStrike" dirty="0">
                        <a:solidFill>
                          <a:srgbClr val="000000"/>
                        </a:solidFill>
                        <a:latin typeface="+mn-lt"/>
                      </a:endParaRPr>
                    </a:p>
                  </a:txBody>
                  <a:tcPr marL="45720" marR="4572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C9CAC8"/>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48073">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ctr" rtl="0" fontAlgn="ctr"/>
                      <a:r>
                        <a:rPr lang="en-US" sz="1000" b="1" i="0" u="none" strike="noStrike" dirty="0">
                          <a:solidFill>
                            <a:srgbClr val="000000"/>
                          </a:solidFill>
                          <a:latin typeface="+mn-lt"/>
                        </a:rPr>
                        <a:t>2011</a:t>
                      </a:r>
                    </a:p>
                  </a:txBody>
                  <a:tcPr marL="45720" marR="4572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C9CAC8"/>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l" rtl="0" fontAlgn="ctr"/>
                      <a:r>
                        <a:rPr lang="en-US" sz="1000" b="0" i="0" u="none" strike="noStrike" dirty="0">
                          <a:solidFill>
                            <a:srgbClr val="000000"/>
                          </a:solidFill>
                          <a:latin typeface="+mn-lt"/>
                        </a:rPr>
                        <a:t>Japan earthquake </a:t>
                      </a:r>
                    </a:p>
                  </a:txBody>
                  <a:tcPr marL="45720" marR="4572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C9CAC8"/>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l" rtl="0" fontAlgn="ctr"/>
                      <a:r>
                        <a:rPr lang="en-US" sz="1000" b="0" i="0" u="none" strike="noStrike" dirty="0">
                          <a:solidFill>
                            <a:srgbClr val="000000"/>
                          </a:solidFill>
                          <a:latin typeface="+mn-lt"/>
                        </a:rPr>
                        <a:t>Muteki </a:t>
                      </a:r>
                    </a:p>
                  </a:txBody>
                  <a:tcPr marL="45720" marR="4572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C9CAC8"/>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r" rtl="0" fontAlgn="ctr"/>
                      <a:r>
                        <a:rPr lang="en-US" sz="1000" b="0" i="0" u="none" strike="noStrike" dirty="0" smtClean="0">
                          <a:solidFill>
                            <a:srgbClr val="000000"/>
                          </a:solidFill>
                          <a:latin typeface="+mn-lt"/>
                        </a:rPr>
                        <a:t>$300.0</a:t>
                      </a:r>
                      <a:endParaRPr lang="en-US" sz="1000" b="0" i="0" u="none" strike="noStrike" dirty="0">
                        <a:solidFill>
                          <a:srgbClr val="000000"/>
                        </a:solidFill>
                        <a:latin typeface="+mn-lt"/>
                      </a:endParaRPr>
                    </a:p>
                  </a:txBody>
                  <a:tcPr marL="45720" marR="13716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C9CAC8"/>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l" rtl="0" fontAlgn="ctr"/>
                      <a:r>
                        <a:rPr lang="en-US" sz="1000" b="0" i="0" u="none" strike="noStrike" dirty="0">
                          <a:solidFill>
                            <a:srgbClr val="000000"/>
                          </a:solidFill>
                          <a:latin typeface="+mn-lt"/>
                        </a:rPr>
                        <a:t>Full loss of principal</a:t>
                      </a:r>
                    </a:p>
                  </a:txBody>
                  <a:tcPr marL="45720" marR="4572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C9CAC8"/>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48073">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ctr" rtl="0" fontAlgn="ctr"/>
                      <a:r>
                        <a:rPr lang="en-US" sz="1000" b="1" i="0" u="none" strike="noStrike" dirty="0" smtClean="0">
                          <a:solidFill>
                            <a:srgbClr val="000000"/>
                          </a:solidFill>
                          <a:latin typeface="+mn-lt"/>
                        </a:rPr>
                        <a:t>2011</a:t>
                      </a:r>
                      <a:endParaRPr lang="en-US" sz="1000" b="1" i="0" u="none" strike="noStrike" dirty="0">
                        <a:solidFill>
                          <a:srgbClr val="000000"/>
                        </a:solidFill>
                        <a:latin typeface="+mn-lt"/>
                      </a:endParaRPr>
                    </a:p>
                  </a:txBody>
                  <a:tcPr marL="45720" marR="4572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C9CAC8"/>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l" rtl="0" fontAlgn="ctr"/>
                      <a:r>
                        <a:rPr lang="en-US" sz="1000" b="0" i="0" u="none" strike="noStrike" dirty="0" smtClean="0">
                          <a:solidFill>
                            <a:srgbClr val="000000"/>
                          </a:solidFill>
                          <a:latin typeface="+mn-lt"/>
                        </a:rPr>
                        <a:t>Japan earthquake </a:t>
                      </a:r>
                      <a:endParaRPr lang="en-US" sz="1000" b="0" i="0" u="none" strike="noStrike" dirty="0">
                        <a:solidFill>
                          <a:srgbClr val="000000"/>
                        </a:solidFill>
                        <a:latin typeface="+mn-lt"/>
                      </a:endParaRPr>
                    </a:p>
                  </a:txBody>
                  <a:tcPr marL="45720" marR="4572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C9CAC8"/>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000" b="0" i="0" u="none" strike="noStrike" dirty="0" smtClean="0">
                          <a:solidFill>
                            <a:srgbClr val="000000"/>
                          </a:solidFill>
                          <a:latin typeface="+mn-lt"/>
                        </a:rPr>
                        <a:t>Vega Capital</a:t>
                      </a:r>
                      <a:r>
                        <a:rPr lang="en-US" sz="1000" b="0" i="0" u="none" strike="noStrike" baseline="0" dirty="0" smtClean="0">
                          <a:solidFill>
                            <a:srgbClr val="000000"/>
                          </a:solidFill>
                          <a:latin typeface="+mn-lt"/>
                        </a:rPr>
                        <a:t> 2010 Class D</a:t>
                      </a:r>
                      <a:endParaRPr lang="en-US" sz="1000" b="0" i="0" u="none" strike="noStrike" dirty="0" smtClean="0">
                        <a:solidFill>
                          <a:srgbClr val="000000"/>
                        </a:solidFill>
                        <a:latin typeface="+mn-lt"/>
                      </a:endParaRPr>
                    </a:p>
                  </a:txBody>
                  <a:tcPr marL="45720" marR="4572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C9CAC8"/>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r" rtl="0" fontAlgn="ctr"/>
                      <a:r>
                        <a:rPr lang="en-US" sz="1000" b="0" i="0" u="none" strike="noStrike" dirty="0" smtClean="0">
                          <a:solidFill>
                            <a:srgbClr val="000000"/>
                          </a:solidFill>
                          <a:latin typeface="+mn-lt"/>
                        </a:rPr>
                        <a:t>$42.6</a:t>
                      </a:r>
                      <a:endParaRPr lang="en-US" sz="1000" b="0" i="0" u="none" strike="noStrike" dirty="0">
                        <a:solidFill>
                          <a:srgbClr val="000000"/>
                        </a:solidFill>
                        <a:latin typeface="+mn-lt"/>
                      </a:endParaRPr>
                    </a:p>
                  </a:txBody>
                  <a:tcPr marL="45720" marR="13716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C9CAC8"/>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l" rtl="0" fontAlgn="ctr"/>
                      <a:r>
                        <a:rPr lang="en-US" sz="1000" b="0" i="0" u="none" strike="noStrike" dirty="0" smtClean="0">
                          <a:solidFill>
                            <a:srgbClr val="000000"/>
                          </a:solidFill>
                          <a:latin typeface="+mn-lt"/>
                        </a:rPr>
                        <a:t>~$16mn</a:t>
                      </a:r>
                      <a:r>
                        <a:rPr lang="en-US" sz="1000" b="0" i="0" u="none" strike="noStrike" baseline="0" dirty="0" smtClean="0">
                          <a:solidFill>
                            <a:srgbClr val="000000"/>
                          </a:solidFill>
                          <a:latin typeface="+mn-lt"/>
                        </a:rPr>
                        <a:t> loss to reserve account.  No loss of principal</a:t>
                      </a:r>
                      <a:endParaRPr lang="en-US" sz="1000" b="0" i="0" u="none" strike="noStrike" dirty="0">
                        <a:solidFill>
                          <a:srgbClr val="000000"/>
                        </a:solidFill>
                        <a:latin typeface="+mn-lt"/>
                      </a:endParaRPr>
                    </a:p>
                  </a:txBody>
                  <a:tcPr marL="45720" marR="4572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C9CAC8"/>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48073">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ctr" rtl="0" fontAlgn="ctr"/>
                      <a:r>
                        <a:rPr lang="en-US" sz="1000" b="1" i="0" u="none" strike="noStrike" dirty="0">
                          <a:solidFill>
                            <a:srgbClr val="000000"/>
                          </a:solidFill>
                          <a:latin typeface="+mn-lt"/>
                        </a:rPr>
                        <a:t>2011</a:t>
                      </a:r>
                    </a:p>
                  </a:txBody>
                  <a:tcPr marL="45720" marR="4572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C9CAC8"/>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l" rtl="0" fontAlgn="ctr"/>
                      <a:r>
                        <a:rPr lang="en-US" sz="1000" b="0" i="0" u="none" strike="noStrike" dirty="0">
                          <a:solidFill>
                            <a:srgbClr val="000000"/>
                          </a:solidFill>
                          <a:latin typeface="+mn-lt"/>
                        </a:rPr>
                        <a:t>Severe Thunderstorm </a:t>
                      </a:r>
                    </a:p>
                  </a:txBody>
                  <a:tcPr marL="45720" marR="4572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C9CAC8"/>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l" rtl="0" fontAlgn="ctr"/>
                      <a:r>
                        <a:rPr lang="en-US" sz="1000" b="0" i="0" u="none" strike="noStrike" dirty="0">
                          <a:solidFill>
                            <a:srgbClr val="000000"/>
                          </a:solidFill>
                          <a:latin typeface="+mn-lt"/>
                        </a:rPr>
                        <a:t>Mariah Re 2010-2</a:t>
                      </a:r>
                    </a:p>
                  </a:txBody>
                  <a:tcPr marL="45720" marR="4572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C9CAC8"/>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r" rtl="0" fontAlgn="ctr"/>
                      <a:r>
                        <a:rPr lang="en-US" sz="1000" b="0" i="0" u="none" strike="noStrike" dirty="0" smtClean="0">
                          <a:solidFill>
                            <a:srgbClr val="000000"/>
                          </a:solidFill>
                          <a:latin typeface="+mn-lt"/>
                        </a:rPr>
                        <a:t>$100.0</a:t>
                      </a:r>
                      <a:endParaRPr lang="en-US" sz="1000" b="0" i="0" u="none" strike="noStrike" dirty="0">
                        <a:solidFill>
                          <a:srgbClr val="000000"/>
                        </a:solidFill>
                        <a:latin typeface="+mn-lt"/>
                      </a:endParaRPr>
                    </a:p>
                  </a:txBody>
                  <a:tcPr marL="45720" marR="13716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C9CAC8"/>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l" rtl="0" fontAlgn="ctr"/>
                      <a:r>
                        <a:rPr lang="en-US" sz="1000" b="0" i="0" u="none" strike="noStrike" dirty="0">
                          <a:solidFill>
                            <a:srgbClr val="000000"/>
                          </a:solidFill>
                          <a:latin typeface="+mn-lt"/>
                        </a:rPr>
                        <a:t>Full loss of principal</a:t>
                      </a:r>
                    </a:p>
                  </a:txBody>
                  <a:tcPr marL="45720" marR="4572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C9CAC8"/>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48073">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ctr" rtl="0" fontAlgn="ctr"/>
                      <a:r>
                        <a:rPr lang="en-US" sz="1000" b="1" i="0" u="none" strike="noStrike" dirty="0">
                          <a:solidFill>
                            <a:srgbClr val="000000"/>
                          </a:solidFill>
                          <a:latin typeface="+mn-lt"/>
                        </a:rPr>
                        <a:t>2011</a:t>
                      </a:r>
                    </a:p>
                  </a:txBody>
                  <a:tcPr marL="45720" marR="4572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C9CAC8"/>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l" rtl="0" fontAlgn="ctr"/>
                      <a:r>
                        <a:rPr lang="en-US" sz="1000" b="0" i="0" u="none" strike="noStrike" dirty="0">
                          <a:solidFill>
                            <a:srgbClr val="000000"/>
                          </a:solidFill>
                          <a:latin typeface="+mn-lt"/>
                        </a:rPr>
                        <a:t>Severe Thunderstorm </a:t>
                      </a:r>
                    </a:p>
                  </a:txBody>
                  <a:tcPr marL="45720" marR="4572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C9CAC8"/>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l" rtl="0" fontAlgn="ctr"/>
                      <a:r>
                        <a:rPr lang="en-US" sz="1000" b="0" i="0" u="none" strike="noStrike" dirty="0">
                          <a:solidFill>
                            <a:srgbClr val="000000"/>
                          </a:solidFill>
                          <a:latin typeface="+mn-lt"/>
                        </a:rPr>
                        <a:t>Mariah Re 2010-1 </a:t>
                      </a:r>
                    </a:p>
                  </a:txBody>
                  <a:tcPr marL="45720" marR="4572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C9CAC8"/>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r" rtl="0" fontAlgn="ctr"/>
                      <a:r>
                        <a:rPr lang="en-US" sz="1000" b="0" i="0" u="none" strike="noStrike" dirty="0" smtClean="0">
                          <a:solidFill>
                            <a:srgbClr val="000000"/>
                          </a:solidFill>
                          <a:latin typeface="+mn-lt"/>
                        </a:rPr>
                        <a:t>$100.0</a:t>
                      </a:r>
                      <a:endParaRPr lang="en-US" sz="1000" b="0" i="0" u="none" strike="noStrike" dirty="0">
                        <a:solidFill>
                          <a:srgbClr val="000000"/>
                        </a:solidFill>
                        <a:latin typeface="+mn-lt"/>
                      </a:endParaRPr>
                    </a:p>
                  </a:txBody>
                  <a:tcPr marL="45720" marR="13716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C9CAC8"/>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l" rtl="0" fontAlgn="ctr"/>
                      <a:r>
                        <a:rPr lang="en-US" sz="1000" b="0" i="0" u="none" strike="noStrike" dirty="0" smtClean="0">
                          <a:solidFill>
                            <a:srgbClr val="000000"/>
                          </a:solidFill>
                          <a:latin typeface="+mn-lt"/>
                        </a:rPr>
                        <a:t>Full loss of principal</a:t>
                      </a:r>
                      <a:endParaRPr lang="en-US" sz="1000" b="0" i="0" u="none" strike="noStrike" dirty="0">
                        <a:solidFill>
                          <a:srgbClr val="000000"/>
                        </a:solidFill>
                        <a:latin typeface="+mn-lt"/>
                      </a:endParaRPr>
                    </a:p>
                  </a:txBody>
                  <a:tcPr marL="45720" marR="4572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C9CAC8"/>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10" name="TextBox 9"/>
          <p:cNvSpPr txBox="1"/>
          <p:nvPr/>
        </p:nvSpPr>
        <p:spPr>
          <a:xfrm>
            <a:off x="7235311" y="515779"/>
            <a:ext cx="1394934" cy="246221"/>
          </a:xfrm>
          <a:prstGeom prst="rect">
            <a:avLst/>
          </a:prstGeom>
          <a:noFill/>
        </p:spPr>
        <p:txBody>
          <a:bodyPr wrap="none" rtlCol="0">
            <a:spAutoFit/>
          </a:bodyPr>
          <a:lstStyle/>
          <a:p>
            <a:r>
              <a:rPr lang="en-US" sz="1000" i="1" dirty="0" smtClean="0">
                <a:solidFill>
                  <a:srgbClr val="E11B22"/>
                </a:solidFill>
              </a:rPr>
              <a:t>As of </a:t>
            </a:r>
            <a:r>
              <a:rPr lang="en-US" sz="1000" i="1" dirty="0">
                <a:solidFill>
                  <a:srgbClr val="E11B22"/>
                </a:solidFill>
              </a:rPr>
              <a:t> </a:t>
            </a:r>
            <a:r>
              <a:rPr lang="en-US" sz="1000" i="1" dirty="0" smtClean="0">
                <a:solidFill>
                  <a:srgbClr val="E11B22"/>
                </a:solidFill>
              </a:rPr>
              <a:t>March 13,2015</a:t>
            </a:r>
            <a:endParaRPr lang="en-US" sz="1000" i="1" dirty="0">
              <a:solidFill>
                <a:srgbClr val="E11B22"/>
              </a:solidFill>
            </a:endParaRPr>
          </a:p>
        </p:txBody>
      </p:sp>
    </p:spTree>
    <p:extLst>
      <p:ext uri="{BB962C8B-B14F-4D97-AF65-F5344CB8AC3E}">
        <p14:creationId xmlns:p14="http://schemas.microsoft.com/office/powerpoint/2010/main" val="42073281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457200" y="182563"/>
            <a:ext cx="8229600" cy="731837"/>
          </a:xfrm>
          <a:prstGeom prst="rect">
            <a:avLst/>
          </a:prstGeom>
        </p:spPr>
        <p:txBody>
          <a:bodyPr anchor="ctr"/>
          <a:lstStyle/>
          <a:p>
            <a:pPr eaLnBrk="0" fontAlgn="base" hangingPunct="0">
              <a:lnSpc>
                <a:spcPct val="95000"/>
              </a:lnSpc>
              <a:spcBef>
                <a:spcPct val="15000"/>
              </a:spcBef>
              <a:spcAft>
                <a:spcPct val="15000"/>
              </a:spcAft>
              <a:defRPr/>
            </a:pPr>
            <a:endParaRPr lang="en-US" sz="2400" b="1" kern="0" dirty="0">
              <a:solidFill>
                <a:srgbClr val="822433"/>
              </a:solidFill>
              <a:ea typeface="ＭＳ Ｐゴシック" pitchFamily="108" charset="-128"/>
            </a:endParaRPr>
          </a:p>
        </p:txBody>
      </p:sp>
      <p:sp>
        <p:nvSpPr>
          <p:cNvPr id="2" name="Title 1"/>
          <p:cNvSpPr>
            <a:spLocks noGrp="1"/>
          </p:cNvSpPr>
          <p:nvPr>
            <p:ph type="title"/>
          </p:nvPr>
        </p:nvSpPr>
        <p:spPr/>
        <p:txBody>
          <a:bodyPr/>
          <a:lstStyle/>
          <a:p>
            <a:r>
              <a:rPr lang="en-US" dirty="0"/>
              <a:t>Catastrophe Bond Loss by Year</a:t>
            </a:r>
            <a:endParaRPr lang="en-US" dirty="0">
              <a:solidFill>
                <a:srgbClr val="E11B22"/>
              </a:solidFill>
            </a:endParaRPr>
          </a:p>
        </p:txBody>
      </p:sp>
      <p:sp>
        <p:nvSpPr>
          <p:cNvPr id="7" name="TextBox 6"/>
          <p:cNvSpPr txBox="1"/>
          <p:nvPr/>
        </p:nvSpPr>
        <p:spPr>
          <a:xfrm>
            <a:off x="448642" y="6078790"/>
            <a:ext cx="3988675" cy="215444"/>
          </a:xfrm>
          <a:prstGeom prst="rect">
            <a:avLst/>
          </a:prstGeom>
          <a:noFill/>
        </p:spPr>
        <p:txBody>
          <a:bodyPr wrap="square" rtlCol="0">
            <a:spAutoFit/>
          </a:bodyPr>
          <a:lstStyle/>
          <a:p>
            <a:r>
              <a:rPr lang="en-US" sz="800" dirty="0">
                <a:solidFill>
                  <a:srgbClr val="000000"/>
                </a:solidFill>
              </a:rPr>
              <a:t>Source: Aon Benfield Securities, Inc.</a:t>
            </a:r>
          </a:p>
        </p:txBody>
      </p:sp>
      <p:graphicFrame>
        <p:nvGraphicFramePr>
          <p:cNvPr id="10" name="Table 9"/>
          <p:cNvGraphicFramePr>
            <a:graphicFrameLocks noGrp="1"/>
          </p:cNvGraphicFramePr>
          <p:nvPr>
            <p:extLst>
              <p:ext uri="{D42A27DB-BD31-4B8C-83A1-F6EECF244321}">
                <p14:modId xmlns:p14="http://schemas.microsoft.com/office/powerpoint/2010/main" val="368871270"/>
              </p:ext>
            </p:extLst>
          </p:nvPr>
        </p:nvGraphicFramePr>
        <p:xfrm>
          <a:off x="457200" y="1239975"/>
          <a:ext cx="8229600" cy="3940400"/>
        </p:xfrm>
        <a:graphic>
          <a:graphicData uri="http://schemas.openxmlformats.org/drawingml/2006/table">
            <a:tbl>
              <a:tblPr firstRow="1" bandRow="1"/>
              <a:tblGrid>
                <a:gridCol w="8229600"/>
              </a:tblGrid>
              <a:tr h="258220">
                <a:tc>
                  <a:txBody>
                    <a:bodyPr/>
                    <a:lstStyle>
                      <a:lvl1pPr marL="0" algn="l" defTabSz="914400" rtl="0" eaLnBrk="1" latinLnBrk="0" hangingPunct="1">
                        <a:defRPr sz="1800" b="1" kern="1200">
                          <a:solidFill>
                            <a:schemeClr val="lt1"/>
                          </a:solidFill>
                          <a:latin typeface="Arial"/>
                          <a:ea typeface="ＭＳ Ｐゴシック"/>
                          <a:cs typeface=""/>
                        </a:defRPr>
                      </a:lvl1pPr>
                      <a:lvl2pPr marL="457200" algn="l" defTabSz="914400" rtl="0" eaLnBrk="1" latinLnBrk="0" hangingPunct="1">
                        <a:defRPr sz="1800" b="1" kern="1200">
                          <a:solidFill>
                            <a:schemeClr val="lt1"/>
                          </a:solidFill>
                          <a:latin typeface="Arial"/>
                          <a:ea typeface="ＭＳ Ｐゴシック"/>
                          <a:cs typeface=""/>
                        </a:defRPr>
                      </a:lvl2pPr>
                      <a:lvl3pPr marL="914400" algn="l" defTabSz="914400" rtl="0" eaLnBrk="1" latinLnBrk="0" hangingPunct="1">
                        <a:defRPr sz="1800" b="1" kern="1200">
                          <a:solidFill>
                            <a:schemeClr val="lt1"/>
                          </a:solidFill>
                          <a:latin typeface="Arial"/>
                          <a:ea typeface="ＭＳ Ｐゴシック"/>
                          <a:cs typeface=""/>
                        </a:defRPr>
                      </a:lvl3pPr>
                      <a:lvl4pPr marL="1371600" algn="l" defTabSz="914400" rtl="0" eaLnBrk="1" latinLnBrk="0" hangingPunct="1">
                        <a:defRPr sz="1800" b="1" kern="1200">
                          <a:solidFill>
                            <a:schemeClr val="lt1"/>
                          </a:solidFill>
                          <a:latin typeface="Arial"/>
                          <a:ea typeface="ＭＳ Ｐゴシック"/>
                          <a:cs typeface=""/>
                        </a:defRPr>
                      </a:lvl4pPr>
                      <a:lvl5pPr marL="1828800" algn="l" defTabSz="914400" rtl="0" eaLnBrk="1" latinLnBrk="0" hangingPunct="1">
                        <a:defRPr sz="1800" b="1" kern="1200">
                          <a:solidFill>
                            <a:schemeClr val="lt1"/>
                          </a:solidFill>
                          <a:latin typeface="Arial"/>
                          <a:ea typeface="ＭＳ Ｐゴシック"/>
                          <a:cs typeface=""/>
                        </a:defRPr>
                      </a:lvl5pPr>
                      <a:lvl6pPr marL="2286000" algn="l" defTabSz="914400" rtl="0" eaLnBrk="1" latinLnBrk="0" hangingPunct="1">
                        <a:defRPr sz="1800" b="1" kern="1200">
                          <a:solidFill>
                            <a:schemeClr val="lt1"/>
                          </a:solidFill>
                          <a:latin typeface="Arial"/>
                          <a:ea typeface="ＭＳ Ｐゴシック"/>
                          <a:cs typeface=""/>
                        </a:defRPr>
                      </a:lvl6pPr>
                      <a:lvl7pPr marL="2743200" algn="l" defTabSz="914400" rtl="0" eaLnBrk="1" latinLnBrk="0" hangingPunct="1">
                        <a:defRPr sz="1800" b="1" kern="1200">
                          <a:solidFill>
                            <a:schemeClr val="lt1"/>
                          </a:solidFill>
                          <a:latin typeface="Arial"/>
                          <a:ea typeface="ＭＳ Ｐゴシック"/>
                          <a:cs typeface=""/>
                        </a:defRPr>
                      </a:lvl7pPr>
                      <a:lvl8pPr marL="3200400" algn="l" defTabSz="914400" rtl="0" eaLnBrk="1" latinLnBrk="0" hangingPunct="1">
                        <a:defRPr sz="1800" b="1" kern="1200">
                          <a:solidFill>
                            <a:schemeClr val="lt1"/>
                          </a:solidFill>
                          <a:latin typeface="Arial"/>
                          <a:ea typeface="ＭＳ Ｐゴシック"/>
                          <a:cs typeface=""/>
                        </a:defRPr>
                      </a:lvl8pPr>
                      <a:lvl9pPr marL="3657600" algn="l" defTabSz="914400" rtl="0" eaLnBrk="1" latinLnBrk="0" hangingPunct="1">
                        <a:defRPr sz="1800" b="1" kern="1200">
                          <a:solidFill>
                            <a:schemeClr val="lt1"/>
                          </a:solidFill>
                          <a:latin typeface="Arial"/>
                          <a:ea typeface="ＭＳ Ｐゴシック"/>
                          <a:cs typefac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0" dirty="0" smtClean="0">
                          <a:solidFill>
                            <a:schemeClr val="bg1"/>
                          </a:solidFill>
                          <a:latin typeface="+mj-lt"/>
                        </a:rPr>
                        <a:t>Modeled and</a:t>
                      </a:r>
                      <a:r>
                        <a:rPr lang="en-US" sz="1200" b="1" kern="0" baseline="0" dirty="0" smtClean="0">
                          <a:solidFill>
                            <a:schemeClr val="bg1"/>
                          </a:solidFill>
                          <a:latin typeface="+mj-lt"/>
                        </a:rPr>
                        <a:t> Actual L</a:t>
                      </a:r>
                      <a:r>
                        <a:rPr lang="en-US" sz="1200" b="1" kern="0" dirty="0" smtClean="0">
                          <a:solidFill>
                            <a:schemeClr val="bg1"/>
                          </a:solidFill>
                          <a:latin typeface="+mj-lt"/>
                        </a:rPr>
                        <a:t>oss by Year</a:t>
                      </a:r>
                      <a:r>
                        <a:rPr lang="en-US" sz="1200" b="1" kern="0" baseline="30000" dirty="0" smtClean="0">
                          <a:solidFill>
                            <a:schemeClr val="bg1"/>
                          </a:solidFill>
                          <a:latin typeface="+mj-lt"/>
                        </a:rPr>
                        <a:t>1,2</a:t>
                      </a:r>
                      <a:r>
                        <a:rPr lang="en-US" sz="1200" b="1" kern="0" baseline="0" dirty="0" smtClean="0">
                          <a:solidFill>
                            <a:schemeClr val="bg1"/>
                          </a:solidFill>
                          <a:latin typeface="+mj-lt"/>
                        </a:rPr>
                        <a:t> </a:t>
                      </a:r>
                      <a:endParaRPr lang="en-US" sz="1200" b="1" baseline="30000" dirty="0" smtClean="0">
                        <a:solidFill>
                          <a:schemeClr val="bg1"/>
                        </a:solidFill>
                        <a:latin typeface="+mj-lt"/>
                      </a:endParaRPr>
                    </a:p>
                  </a:txBody>
                  <a:tcPr anchor="ctr">
                    <a:lnL w="12700" cap="flat" cmpd="sng" algn="ctr">
                      <a:solidFill>
                        <a:srgbClr val="0083A9"/>
                      </a:solidFill>
                      <a:prstDash val="solid"/>
                      <a:round/>
                      <a:headEnd type="none" w="med" len="med"/>
                      <a:tailEnd type="none" w="med" len="med"/>
                    </a:lnL>
                    <a:lnR w="12700" cap="flat" cmpd="sng" algn="ctr">
                      <a:solidFill>
                        <a:srgbClr val="0083A9"/>
                      </a:solidFill>
                      <a:prstDash val="solid"/>
                      <a:round/>
                      <a:headEnd type="none" w="med" len="med"/>
                      <a:tailEnd type="none" w="med" len="med"/>
                    </a:lnR>
                    <a:lnT w="12700" cap="flat" cmpd="sng" algn="ctr">
                      <a:solidFill>
                        <a:srgbClr val="0083A9"/>
                      </a:solidFill>
                      <a:prstDash val="solid"/>
                      <a:round/>
                      <a:headEnd type="none" w="med" len="med"/>
                      <a:tailEnd type="none" w="med" len="med"/>
                    </a:lnT>
                    <a:lnB w="12700" cap="flat" cmpd="sng" algn="ctr">
                      <a:solidFill>
                        <a:srgbClr val="0083A9"/>
                      </a:solidFill>
                      <a:prstDash val="solid"/>
                      <a:round/>
                      <a:headEnd type="none" w="med" len="med"/>
                      <a:tailEnd type="none" w="med" len="med"/>
                    </a:lnB>
                    <a:lnTlToBr w="12700" cmpd="sng">
                      <a:noFill/>
                      <a:prstDash val="solid"/>
                    </a:lnTlToBr>
                    <a:lnBlToTr w="12700" cmpd="sng">
                      <a:noFill/>
                      <a:prstDash val="solid"/>
                    </a:lnBlToTr>
                    <a:solidFill>
                      <a:srgbClr val="0083A9"/>
                    </a:solidFill>
                  </a:tcPr>
                </a:tc>
              </a:tr>
              <a:tr h="3666080">
                <a:tc>
                  <a:txBody>
                    <a:bodyPr/>
                    <a:lstStyle>
                      <a:lvl1pPr marL="0" algn="l" defTabSz="914400" rtl="0" eaLnBrk="1" latinLnBrk="0" hangingPunct="1">
                        <a:defRPr sz="1800" kern="1200">
                          <a:solidFill>
                            <a:schemeClr val="dk1"/>
                          </a:solidFill>
                          <a:latin typeface="Arial"/>
                          <a:ea typeface="ＭＳ Ｐゴシック"/>
                          <a:cs typeface=""/>
                        </a:defRPr>
                      </a:lvl1pPr>
                      <a:lvl2pPr marL="457200" algn="l" defTabSz="914400" rtl="0" eaLnBrk="1" latinLnBrk="0" hangingPunct="1">
                        <a:defRPr sz="1800" kern="1200">
                          <a:solidFill>
                            <a:schemeClr val="dk1"/>
                          </a:solidFill>
                          <a:latin typeface="Arial"/>
                          <a:ea typeface="ＭＳ Ｐゴシック"/>
                          <a:cs typeface=""/>
                        </a:defRPr>
                      </a:lvl2pPr>
                      <a:lvl3pPr marL="914400" algn="l" defTabSz="914400" rtl="0" eaLnBrk="1" latinLnBrk="0" hangingPunct="1">
                        <a:defRPr sz="1800" kern="1200">
                          <a:solidFill>
                            <a:schemeClr val="dk1"/>
                          </a:solidFill>
                          <a:latin typeface="Arial"/>
                          <a:ea typeface="ＭＳ Ｐゴシック"/>
                          <a:cs typeface=""/>
                        </a:defRPr>
                      </a:lvl3pPr>
                      <a:lvl4pPr marL="1371600" algn="l" defTabSz="914400" rtl="0" eaLnBrk="1" latinLnBrk="0" hangingPunct="1">
                        <a:defRPr sz="1800" kern="1200">
                          <a:solidFill>
                            <a:schemeClr val="dk1"/>
                          </a:solidFill>
                          <a:latin typeface="Arial"/>
                          <a:ea typeface="ＭＳ Ｐゴシック"/>
                          <a:cs typeface=""/>
                        </a:defRPr>
                      </a:lvl4pPr>
                      <a:lvl5pPr marL="1828800" algn="l" defTabSz="914400" rtl="0" eaLnBrk="1" latinLnBrk="0" hangingPunct="1">
                        <a:defRPr sz="1800" kern="1200">
                          <a:solidFill>
                            <a:schemeClr val="dk1"/>
                          </a:solidFill>
                          <a:latin typeface="Arial"/>
                          <a:ea typeface="ＭＳ Ｐゴシック"/>
                          <a:cs typeface=""/>
                        </a:defRPr>
                      </a:lvl5pPr>
                      <a:lvl6pPr marL="2286000" algn="l" defTabSz="914400" rtl="0" eaLnBrk="1" latinLnBrk="0" hangingPunct="1">
                        <a:defRPr sz="1800" kern="1200">
                          <a:solidFill>
                            <a:schemeClr val="dk1"/>
                          </a:solidFill>
                          <a:latin typeface="Arial"/>
                          <a:ea typeface="ＭＳ Ｐゴシック"/>
                          <a:cs typeface=""/>
                        </a:defRPr>
                      </a:lvl6pPr>
                      <a:lvl7pPr marL="2743200" algn="l" defTabSz="914400" rtl="0" eaLnBrk="1" latinLnBrk="0" hangingPunct="1">
                        <a:defRPr sz="1800" kern="1200">
                          <a:solidFill>
                            <a:schemeClr val="dk1"/>
                          </a:solidFill>
                          <a:latin typeface="Arial"/>
                          <a:ea typeface="ＭＳ Ｐゴシック"/>
                          <a:cs typeface=""/>
                        </a:defRPr>
                      </a:lvl7pPr>
                      <a:lvl8pPr marL="3200400" algn="l" defTabSz="914400" rtl="0" eaLnBrk="1" latinLnBrk="0" hangingPunct="1">
                        <a:defRPr sz="1800" kern="1200">
                          <a:solidFill>
                            <a:schemeClr val="dk1"/>
                          </a:solidFill>
                          <a:latin typeface="Arial"/>
                          <a:ea typeface="ＭＳ Ｐゴシック"/>
                          <a:cs typeface=""/>
                        </a:defRPr>
                      </a:lvl8pPr>
                      <a:lvl9pPr marL="3657600" algn="l" defTabSz="914400" rtl="0" eaLnBrk="1" latinLnBrk="0" hangingPunct="1">
                        <a:defRPr sz="1800" kern="1200">
                          <a:solidFill>
                            <a:schemeClr val="dk1"/>
                          </a:solidFill>
                          <a:latin typeface="Arial"/>
                          <a:ea typeface="ＭＳ Ｐゴシック"/>
                          <a:cs typeface=""/>
                        </a:defRPr>
                      </a:lvl9pPr>
                    </a:lstStyle>
                    <a:p>
                      <a:pPr marL="177800" indent="-177800">
                        <a:buFont typeface="Arial" pitchFamily="34" charset="0"/>
                        <a:buNone/>
                      </a:pPr>
                      <a:endParaRPr lang="en-GB" sz="1050" dirty="0" smtClean="0"/>
                    </a:p>
                  </a:txBody>
                  <a:tcP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0083A9"/>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1" name="Rectangle 10"/>
          <p:cNvSpPr/>
          <p:nvPr/>
        </p:nvSpPr>
        <p:spPr>
          <a:xfrm>
            <a:off x="461175" y="5192291"/>
            <a:ext cx="8229600" cy="33855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30000" noProof="0" dirty="0" smtClean="0">
                <a:ln>
                  <a:noFill/>
                </a:ln>
                <a:solidFill>
                  <a:srgbClr val="000000"/>
                </a:solidFill>
                <a:effectLst/>
                <a:uLnTx/>
                <a:uFillTx/>
              </a:rPr>
              <a:t>1 </a:t>
            </a:r>
            <a:r>
              <a:rPr kumimoji="0" lang="en-US" sz="800" b="0" i="0" u="none" strike="noStrike" kern="0" cap="none" spc="0" normalizeH="0" baseline="0" noProof="0" dirty="0" smtClean="0">
                <a:ln>
                  <a:noFill/>
                </a:ln>
                <a:solidFill>
                  <a:srgbClr val="000000"/>
                </a:solidFill>
                <a:effectLst/>
                <a:uLnTx/>
                <a:uFillTx/>
              </a:rPr>
              <a:t>Modeled loss value determined with near/medium term rates when noted</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30000" noProof="0" dirty="0" smtClean="0">
                <a:ln>
                  <a:noFill/>
                </a:ln>
                <a:solidFill>
                  <a:srgbClr val="000000"/>
                </a:solidFill>
                <a:effectLst/>
                <a:uLnTx/>
                <a:uFillTx/>
              </a:rPr>
              <a:t>2</a:t>
            </a:r>
            <a:r>
              <a:rPr kumimoji="0" lang="en-US" sz="800" b="0" i="0" u="none" strike="noStrike" kern="0" cap="none" spc="0" normalizeH="0" baseline="0" noProof="0" dirty="0" smtClean="0">
                <a:ln>
                  <a:noFill/>
                </a:ln>
                <a:solidFill>
                  <a:srgbClr val="000000"/>
                </a:solidFill>
                <a:effectLst/>
                <a:uLnTx/>
                <a:uFillTx/>
              </a:rPr>
              <a:t> Actual loss excludes $147M Credit Loss 2008</a:t>
            </a:r>
          </a:p>
        </p:txBody>
      </p:sp>
      <p:graphicFrame>
        <p:nvGraphicFramePr>
          <p:cNvPr id="12" name="Chart 11"/>
          <p:cNvGraphicFramePr>
            <a:graphicFrameLocks/>
          </p:cNvGraphicFramePr>
          <p:nvPr>
            <p:extLst>
              <p:ext uri="{D42A27DB-BD31-4B8C-83A1-F6EECF244321}">
                <p14:modId xmlns:p14="http://schemas.microsoft.com/office/powerpoint/2010/main" val="4174377687"/>
              </p:ext>
            </p:extLst>
          </p:nvPr>
        </p:nvGraphicFramePr>
        <p:xfrm>
          <a:off x="548640" y="1534691"/>
          <a:ext cx="8046720" cy="402336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7235311" y="515779"/>
            <a:ext cx="1628972" cy="246221"/>
          </a:xfrm>
          <a:prstGeom prst="rect">
            <a:avLst/>
          </a:prstGeom>
          <a:noFill/>
        </p:spPr>
        <p:txBody>
          <a:bodyPr wrap="none" rtlCol="0">
            <a:spAutoFit/>
          </a:bodyPr>
          <a:lstStyle/>
          <a:p>
            <a:pPr eaLnBrk="1" fontAlgn="auto" hangingPunct="1">
              <a:spcBef>
                <a:spcPts val="0"/>
              </a:spcBef>
              <a:spcAft>
                <a:spcPts val="0"/>
              </a:spcAft>
            </a:pPr>
            <a:r>
              <a:rPr lang="en-US" sz="1000" i="1" dirty="0">
                <a:solidFill>
                  <a:srgbClr val="E11B22"/>
                </a:solidFill>
                <a:latin typeface="Arial"/>
              </a:rPr>
              <a:t>As of December </a:t>
            </a:r>
            <a:r>
              <a:rPr lang="en-US" sz="1000" i="1" dirty="0" smtClean="0">
                <a:solidFill>
                  <a:srgbClr val="E11B22"/>
                </a:solidFill>
                <a:latin typeface="Arial"/>
              </a:rPr>
              <a:t>31,2014</a:t>
            </a:r>
            <a:endParaRPr lang="en-US" sz="1000" i="1" dirty="0">
              <a:solidFill>
                <a:srgbClr val="E11B22"/>
              </a:solidFill>
              <a:latin typeface="Arial"/>
            </a:endParaRPr>
          </a:p>
        </p:txBody>
      </p:sp>
    </p:spTree>
    <p:extLst>
      <p:ext uri="{BB962C8B-B14F-4D97-AF65-F5344CB8AC3E}">
        <p14:creationId xmlns:p14="http://schemas.microsoft.com/office/powerpoint/2010/main" val="2814762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Catastrophe Stress Event Estimate</a:t>
            </a:r>
            <a:br>
              <a:rPr lang="en-US" dirty="0" smtClean="0"/>
            </a:br>
            <a:r>
              <a:rPr lang="en-US" sz="1600" dirty="0" smtClean="0"/>
              <a:t>1926 Great Miami Hurricane</a:t>
            </a:r>
            <a:endParaRPr lang="en-US" sz="1600" dirty="0"/>
          </a:p>
        </p:txBody>
      </p:sp>
      <p:sp>
        <p:nvSpPr>
          <p:cNvPr id="3" name="Content Placeholder 2"/>
          <p:cNvSpPr>
            <a:spLocks noGrp="1"/>
          </p:cNvSpPr>
          <p:nvPr>
            <p:ph sz="half" idx="1"/>
          </p:nvPr>
        </p:nvSpPr>
        <p:spPr>
          <a:xfrm>
            <a:off x="601578" y="3537288"/>
            <a:ext cx="4612447" cy="2438400"/>
          </a:xfrm>
        </p:spPr>
        <p:txBody>
          <a:bodyPr/>
          <a:lstStyle/>
          <a:p>
            <a:pPr marL="0" indent="0">
              <a:buNone/>
            </a:pPr>
            <a:r>
              <a:rPr lang="en-US" sz="1800" dirty="0" smtClean="0"/>
              <a:t>Insured </a:t>
            </a:r>
            <a:r>
              <a:rPr lang="en-US" sz="1800" dirty="0"/>
              <a:t>Loss Estimate Recast:</a:t>
            </a:r>
          </a:p>
          <a:p>
            <a:r>
              <a:rPr lang="en-US" sz="1800" dirty="0"/>
              <a:t>$120+B Insurance Industry Loss</a:t>
            </a:r>
          </a:p>
          <a:p>
            <a:r>
              <a:rPr lang="en-US" sz="1800" dirty="0"/>
              <a:t>Ceded Loss </a:t>
            </a:r>
            <a:r>
              <a:rPr lang="en-US" sz="1800" dirty="0" smtClean="0"/>
              <a:t>~ $50B-</a:t>
            </a:r>
            <a:r>
              <a:rPr lang="en-US" sz="1800" dirty="0"/>
              <a:t>$</a:t>
            </a:r>
            <a:r>
              <a:rPr lang="en-US" sz="1800" dirty="0" smtClean="0"/>
              <a:t>55B </a:t>
            </a:r>
            <a:endParaRPr lang="en-US" sz="1800" dirty="0"/>
          </a:p>
          <a:p>
            <a:r>
              <a:rPr lang="en-US" sz="1800" dirty="0"/>
              <a:t>Cat Bond Market Loss ~ $</a:t>
            </a:r>
            <a:r>
              <a:rPr lang="en-US" sz="1800" dirty="0" smtClean="0"/>
              <a:t>2B</a:t>
            </a:r>
            <a:endParaRPr lang="en-US" sz="1050" dirty="0"/>
          </a:p>
          <a:p>
            <a:pPr lvl="1"/>
            <a:endParaRPr lang="en-US" sz="1800" dirty="0" smtClean="0"/>
          </a:p>
          <a:p>
            <a:endParaRPr lang="en-US" sz="1800" dirty="0"/>
          </a:p>
        </p:txBody>
      </p:sp>
      <p:pic>
        <p:nvPicPr>
          <p:cNvPr id="2050" name="Picture 2" descr="miami_beach2.jpg (600×47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3576" y="2838450"/>
            <a:ext cx="3503856" cy="2791405"/>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5375448" y="5606089"/>
            <a:ext cx="3701374" cy="200055"/>
          </a:xfrm>
          <a:prstGeom prst="rect">
            <a:avLst/>
          </a:prstGeom>
        </p:spPr>
        <p:txBody>
          <a:bodyPr wrap="square">
            <a:spAutoFit/>
          </a:bodyPr>
          <a:lstStyle/>
          <a:p>
            <a:r>
              <a:rPr lang="en-US" sz="700" dirty="0"/>
              <a:t>http://www.srh.noaa.gov/images/mfl/events/1926hurricane/miami_beach2.jpg</a:t>
            </a:r>
          </a:p>
        </p:txBody>
      </p:sp>
      <p:pic>
        <p:nvPicPr>
          <p:cNvPr id="2052" name="Picture 4" descr="miami_damage_1926.jpg (600×2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9371" y="1104900"/>
            <a:ext cx="3995895" cy="1791494"/>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4411403" y="2896394"/>
            <a:ext cx="3995895" cy="200055"/>
          </a:xfrm>
          <a:prstGeom prst="rect">
            <a:avLst/>
          </a:prstGeom>
          <a:solidFill>
            <a:schemeClr val="bg1"/>
          </a:solidFill>
        </p:spPr>
        <p:txBody>
          <a:bodyPr wrap="square">
            <a:spAutoFit/>
          </a:bodyPr>
          <a:lstStyle/>
          <a:p>
            <a:r>
              <a:rPr lang="en-US" sz="700" dirty="0"/>
              <a:t>http://www.srh.noaa.gov/images/mfl/events/1926hurricane/miami_damage_1926.jpg</a:t>
            </a:r>
          </a:p>
        </p:txBody>
      </p:sp>
      <p:pic>
        <p:nvPicPr>
          <p:cNvPr id="2053"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b="54729"/>
          <a:stretch/>
        </p:blipFill>
        <p:spPr bwMode="auto">
          <a:xfrm>
            <a:off x="494821" y="992865"/>
            <a:ext cx="3916717" cy="2207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561971" y="3100372"/>
            <a:ext cx="4118313" cy="200055"/>
          </a:xfrm>
          <a:prstGeom prst="rect">
            <a:avLst/>
          </a:prstGeom>
          <a:solidFill>
            <a:schemeClr val="bg1"/>
          </a:solidFill>
        </p:spPr>
        <p:txBody>
          <a:bodyPr wrap="square">
            <a:spAutoFit/>
          </a:bodyPr>
          <a:lstStyle/>
          <a:p>
            <a:r>
              <a:rPr lang="en-US" sz="700" dirty="0"/>
              <a:t>http://www.tropmet.com/images/gallery%20images/hurricane%20florida%201926/1926_007.jpeg</a:t>
            </a:r>
          </a:p>
        </p:txBody>
      </p:sp>
      <p:sp>
        <p:nvSpPr>
          <p:cNvPr id="11" name="TextBox 10"/>
          <p:cNvSpPr txBox="1"/>
          <p:nvPr/>
        </p:nvSpPr>
        <p:spPr>
          <a:xfrm>
            <a:off x="448642" y="6078790"/>
            <a:ext cx="3988675" cy="338554"/>
          </a:xfrm>
          <a:prstGeom prst="rect">
            <a:avLst/>
          </a:prstGeom>
          <a:noFill/>
        </p:spPr>
        <p:txBody>
          <a:bodyPr wrap="square" rtlCol="0">
            <a:spAutoFit/>
          </a:bodyPr>
          <a:lstStyle/>
          <a:p>
            <a:r>
              <a:rPr lang="en-US" sz="800" dirty="0">
                <a:solidFill>
                  <a:srgbClr val="000000"/>
                </a:solidFill>
              </a:rPr>
              <a:t>Source: </a:t>
            </a:r>
            <a:r>
              <a:rPr lang="en-US" sz="800" dirty="0" smtClean="0">
                <a:solidFill>
                  <a:srgbClr val="000000"/>
                </a:solidFill>
              </a:rPr>
              <a:t>Aon Benfield Analytics, Aon </a:t>
            </a:r>
            <a:r>
              <a:rPr lang="en-US" sz="800" dirty="0">
                <a:solidFill>
                  <a:srgbClr val="000000"/>
                </a:solidFill>
              </a:rPr>
              <a:t>Benfield Securities, Inc</a:t>
            </a:r>
            <a:r>
              <a:rPr lang="en-US" sz="800" dirty="0" smtClean="0">
                <a:solidFill>
                  <a:srgbClr val="000000"/>
                </a:solidFill>
              </a:rPr>
              <a:t>.;</a:t>
            </a:r>
          </a:p>
          <a:p>
            <a:r>
              <a:rPr lang="en-US" sz="800" dirty="0" smtClean="0">
                <a:solidFill>
                  <a:srgbClr val="000000"/>
                </a:solidFill>
              </a:rPr>
              <a:t>              Bonds at risk as of September 25, 2014</a:t>
            </a:r>
            <a:endParaRPr lang="en-US" sz="800" dirty="0">
              <a:solidFill>
                <a:srgbClr val="000000"/>
              </a:solidFill>
            </a:endParaRPr>
          </a:p>
        </p:txBody>
      </p:sp>
    </p:spTree>
    <p:extLst>
      <p:ext uri="{BB962C8B-B14F-4D97-AF65-F5344CB8AC3E}">
        <p14:creationId xmlns:p14="http://schemas.microsoft.com/office/powerpoint/2010/main" val="14422678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Catastrophe Stress Event Estimate</a:t>
            </a:r>
            <a:br>
              <a:rPr lang="en-US" dirty="0"/>
            </a:br>
            <a:r>
              <a:rPr lang="en-US" sz="1600" dirty="0" smtClean="0"/>
              <a:t>Other Examples</a:t>
            </a:r>
            <a:endParaRPr lang="en-US"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556921771"/>
              </p:ext>
            </p:extLst>
          </p:nvPr>
        </p:nvGraphicFramePr>
        <p:xfrm>
          <a:off x="890336" y="1613819"/>
          <a:ext cx="7158792" cy="3048000"/>
        </p:xfrm>
        <a:graphic>
          <a:graphicData uri="http://schemas.openxmlformats.org/drawingml/2006/table">
            <a:tbl>
              <a:tblPr firstRow="1" bandRow="1">
                <a:tableStyleId>{00A15C55-8517-42AA-B614-E9B94910E393}</a:tableStyleId>
              </a:tblPr>
              <a:tblGrid>
                <a:gridCol w="1983493"/>
                <a:gridCol w="1857828"/>
                <a:gridCol w="1509486"/>
                <a:gridCol w="1807985"/>
              </a:tblGrid>
              <a:tr h="370840">
                <a:tc>
                  <a:txBody>
                    <a:bodyPr/>
                    <a:lstStyle/>
                    <a:p>
                      <a:r>
                        <a:rPr lang="en-US" dirty="0" smtClean="0"/>
                        <a:t>Stress</a:t>
                      </a:r>
                      <a:r>
                        <a:rPr lang="en-US" baseline="0" dirty="0" smtClean="0"/>
                        <a:t> Event</a:t>
                      </a:r>
                      <a:endParaRPr lang="en-US" dirty="0"/>
                    </a:p>
                  </a:txBody>
                  <a:tcPr anchor="ctr"/>
                </a:tc>
                <a:tc>
                  <a:txBody>
                    <a:bodyPr/>
                    <a:lstStyle/>
                    <a:p>
                      <a:pPr algn="ctr"/>
                      <a:r>
                        <a:rPr lang="en-US" sz="1400" dirty="0" smtClean="0"/>
                        <a:t>Recast</a:t>
                      </a:r>
                      <a:r>
                        <a:rPr lang="en-US" sz="1400" baseline="0" dirty="0" smtClean="0"/>
                        <a:t> </a:t>
                      </a:r>
                      <a:r>
                        <a:rPr lang="en-US" sz="1400" dirty="0" smtClean="0"/>
                        <a:t>Insured Loss</a:t>
                      </a:r>
                      <a:endParaRPr lang="en-US" sz="1400" dirty="0"/>
                    </a:p>
                  </a:txBody>
                  <a:tcPr anchor="ctr"/>
                </a:tc>
                <a:tc>
                  <a:txBody>
                    <a:bodyPr/>
                    <a:lstStyle/>
                    <a:p>
                      <a:pPr algn="ctr"/>
                      <a:r>
                        <a:rPr lang="en-US" sz="1400" dirty="0" smtClean="0"/>
                        <a:t>Estimated Ceded %</a:t>
                      </a:r>
                      <a:endParaRPr lang="en-US" sz="1400" dirty="0"/>
                    </a:p>
                  </a:txBody>
                  <a:tcPr anchor="ctr"/>
                </a:tc>
                <a:tc>
                  <a:txBody>
                    <a:bodyPr/>
                    <a:lstStyle/>
                    <a:p>
                      <a:pPr algn="ctr"/>
                      <a:r>
                        <a:rPr lang="en-US" sz="1400" dirty="0" smtClean="0"/>
                        <a:t>Estimated Catastrophe Bond</a:t>
                      </a:r>
                      <a:r>
                        <a:rPr lang="en-US" sz="1400" baseline="0" dirty="0" smtClean="0"/>
                        <a:t> Market Loss</a:t>
                      </a:r>
                      <a:endParaRPr lang="en-US" sz="1400" dirty="0"/>
                    </a:p>
                  </a:txBody>
                  <a:tcPr anchor="ctr"/>
                </a:tc>
              </a:tr>
              <a:tr h="370840">
                <a:tc>
                  <a:txBody>
                    <a:bodyPr/>
                    <a:lstStyle/>
                    <a:p>
                      <a:r>
                        <a:rPr lang="en-US" sz="1600" dirty="0" smtClean="0"/>
                        <a:t>1926 Great</a:t>
                      </a:r>
                      <a:r>
                        <a:rPr lang="en-US" sz="1600" baseline="0" dirty="0" smtClean="0"/>
                        <a:t> </a:t>
                      </a:r>
                      <a:r>
                        <a:rPr lang="en-US" sz="1600" dirty="0" smtClean="0"/>
                        <a:t>Miami</a:t>
                      </a:r>
                      <a:r>
                        <a:rPr lang="en-US" sz="1600" baseline="0" dirty="0" smtClean="0"/>
                        <a:t> Hurricane</a:t>
                      </a:r>
                      <a:endParaRPr lang="en-US" sz="1600" dirty="0"/>
                    </a:p>
                  </a:txBody>
                  <a:tcPr anchor="ctr"/>
                </a:tc>
                <a:tc>
                  <a:txBody>
                    <a:bodyPr/>
                    <a:lstStyle/>
                    <a:p>
                      <a:pPr algn="ctr"/>
                      <a:r>
                        <a:rPr lang="en-US" sz="1600" dirty="0" smtClean="0"/>
                        <a:t>~ $120B</a:t>
                      </a:r>
                      <a:endParaRPr lang="en-US" sz="1600" dirty="0"/>
                    </a:p>
                  </a:txBody>
                  <a:tcPr anchor="ctr"/>
                </a:tc>
                <a:tc>
                  <a:txBody>
                    <a:bodyPr/>
                    <a:lstStyle/>
                    <a:p>
                      <a:pPr algn="ctr"/>
                      <a:r>
                        <a:rPr lang="en-US" sz="1600" dirty="0" smtClean="0"/>
                        <a:t>42%-47%</a:t>
                      </a:r>
                      <a:endParaRPr lang="en-US" sz="1600" dirty="0"/>
                    </a:p>
                  </a:txBody>
                  <a:tcPr anchor="ctr"/>
                </a:tc>
                <a:tc>
                  <a:txBody>
                    <a:bodyPr/>
                    <a:lstStyle/>
                    <a:p>
                      <a:pPr algn="ctr"/>
                      <a:r>
                        <a:rPr lang="en-US" sz="1600" dirty="0" smtClean="0"/>
                        <a:t>~$2.0B</a:t>
                      </a:r>
                      <a:endParaRPr lang="en-US" sz="1600" dirty="0"/>
                    </a:p>
                  </a:txBody>
                  <a:tcPr anchor="ctr"/>
                </a:tc>
              </a:tr>
              <a:tr h="370840">
                <a:tc>
                  <a:txBody>
                    <a:bodyPr/>
                    <a:lstStyle/>
                    <a:p>
                      <a:r>
                        <a:rPr lang="en-US" sz="1600" dirty="0" smtClean="0"/>
                        <a:t>1992 Hurrican</a:t>
                      </a:r>
                      <a:r>
                        <a:rPr lang="en-US" sz="1600" baseline="0" dirty="0" smtClean="0"/>
                        <a:t>e Andrew</a:t>
                      </a:r>
                      <a:endParaRPr lang="en-US" sz="1600" dirty="0"/>
                    </a:p>
                  </a:txBody>
                  <a:tcPr anchor="ctr"/>
                </a:tc>
                <a:tc>
                  <a:txBody>
                    <a:bodyPr/>
                    <a:lstStyle/>
                    <a:p>
                      <a:pPr algn="ctr"/>
                      <a:r>
                        <a:rPr lang="en-US" sz="1600" dirty="0" smtClean="0"/>
                        <a:t>~ $60B</a:t>
                      </a:r>
                      <a:endParaRPr lang="en-US" sz="1600" dirty="0"/>
                    </a:p>
                  </a:txBody>
                  <a:tcPr anchor="ctr"/>
                </a:tc>
                <a:tc>
                  <a:txBody>
                    <a:bodyPr/>
                    <a:lstStyle/>
                    <a:p>
                      <a:pPr algn="ctr"/>
                      <a:r>
                        <a:rPr lang="en-US" sz="1600" dirty="0" smtClean="0"/>
                        <a:t>40%-45%</a:t>
                      </a:r>
                      <a:endParaRPr lang="en-US" sz="1600" dirty="0"/>
                    </a:p>
                  </a:txBody>
                  <a:tcPr anchor="ctr"/>
                </a:tc>
                <a:tc>
                  <a:txBody>
                    <a:bodyPr/>
                    <a:lstStyle/>
                    <a:p>
                      <a:pPr algn="ctr"/>
                      <a:r>
                        <a:rPr lang="en-US" sz="1600" dirty="0" smtClean="0"/>
                        <a:t>~$0.8B</a:t>
                      </a:r>
                      <a:endParaRPr lang="en-US" sz="1600" dirty="0"/>
                    </a:p>
                  </a:txBody>
                  <a:tcPr anchor="ctr"/>
                </a:tc>
              </a:tr>
              <a:tr h="370840">
                <a:tc>
                  <a:txBody>
                    <a:bodyPr/>
                    <a:lstStyle/>
                    <a:p>
                      <a:r>
                        <a:rPr lang="en-US" sz="1600" dirty="0" smtClean="0"/>
                        <a:t>1938 Long Island Express Hurricane</a:t>
                      </a:r>
                      <a:endParaRPr lang="en-US"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 $30B - $40B</a:t>
                      </a:r>
                    </a:p>
                    <a:p>
                      <a:pPr algn="ctr"/>
                      <a:endParaRPr lang="en-US" sz="1600" dirty="0"/>
                    </a:p>
                  </a:txBody>
                  <a:tcPr anchor="ctr"/>
                </a:tc>
                <a:tc>
                  <a:txBody>
                    <a:bodyPr/>
                    <a:lstStyle/>
                    <a:p>
                      <a:pPr algn="ctr"/>
                      <a:r>
                        <a:rPr lang="en-US" sz="1600" dirty="0" smtClean="0"/>
                        <a:t>40%-45%</a:t>
                      </a:r>
                      <a:endParaRPr lang="en-US" sz="1600" dirty="0"/>
                    </a:p>
                  </a:txBody>
                  <a:tcPr anchor="ctr"/>
                </a:tc>
                <a:tc>
                  <a:txBody>
                    <a:bodyPr/>
                    <a:lstStyle/>
                    <a:p>
                      <a:pPr algn="ctr"/>
                      <a:r>
                        <a:rPr lang="en-US" sz="1600" dirty="0" smtClean="0"/>
                        <a:t>~$2.0B</a:t>
                      </a:r>
                      <a:endParaRPr lang="en-US" sz="1600" dirty="0"/>
                    </a:p>
                  </a:txBody>
                  <a:tcPr anchor="ctr"/>
                </a:tc>
              </a:tr>
              <a:tr h="370840">
                <a:tc>
                  <a:txBody>
                    <a:bodyPr/>
                    <a:lstStyle/>
                    <a:p>
                      <a:r>
                        <a:rPr lang="en-US" sz="1600" dirty="0" smtClean="0"/>
                        <a:t>1811 New</a:t>
                      </a:r>
                      <a:r>
                        <a:rPr lang="en-US" sz="1600" baseline="0" dirty="0" smtClean="0"/>
                        <a:t> Madrid Earthquake</a:t>
                      </a:r>
                    </a:p>
                  </a:txBody>
                  <a:tcPr anchor="ctr"/>
                </a:tc>
                <a:tc>
                  <a:txBody>
                    <a:bodyPr/>
                    <a:lstStyle/>
                    <a:p>
                      <a:pPr algn="ctr"/>
                      <a:r>
                        <a:rPr lang="en-US" sz="1600" dirty="0" smtClean="0"/>
                        <a:t>~ $110B-$120B</a:t>
                      </a:r>
                      <a:endParaRPr lang="en-US" sz="1600" dirty="0"/>
                    </a:p>
                  </a:txBody>
                  <a:tcPr anchor="ctr"/>
                </a:tc>
                <a:tc>
                  <a:txBody>
                    <a:bodyPr/>
                    <a:lstStyle/>
                    <a:p>
                      <a:pPr algn="ctr"/>
                      <a:r>
                        <a:rPr lang="en-US" sz="1600" dirty="0" smtClean="0"/>
                        <a:t>25%-30%</a:t>
                      </a:r>
                      <a:endParaRPr lang="en-US" sz="1600" dirty="0"/>
                    </a:p>
                  </a:txBody>
                  <a:tcPr anchor="ctr"/>
                </a:tc>
                <a:tc>
                  <a:txBody>
                    <a:bodyPr/>
                    <a:lstStyle/>
                    <a:p>
                      <a:pPr algn="ctr"/>
                      <a:r>
                        <a:rPr lang="en-US" sz="1600" dirty="0" smtClean="0"/>
                        <a:t>~$4.0B</a:t>
                      </a:r>
                      <a:endParaRPr lang="en-US" sz="1600" dirty="0"/>
                    </a:p>
                  </a:txBody>
                  <a:tcPr anchor="ctr"/>
                </a:tc>
              </a:tr>
            </a:tbl>
          </a:graphicData>
        </a:graphic>
      </p:graphicFrame>
      <p:sp>
        <p:nvSpPr>
          <p:cNvPr id="4" name="Content Placeholder 3"/>
          <p:cNvSpPr>
            <a:spLocks noGrp="1"/>
          </p:cNvSpPr>
          <p:nvPr>
            <p:ph sz="half" idx="2"/>
          </p:nvPr>
        </p:nvSpPr>
        <p:spPr>
          <a:xfrm>
            <a:off x="276727" y="5009126"/>
            <a:ext cx="8337884" cy="1187118"/>
          </a:xfrm>
        </p:spPr>
        <p:txBody>
          <a:bodyPr/>
          <a:lstStyle/>
          <a:p>
            <a:pPr marL="0" indent="0" algn="ctr">
              <a:buNone/>
            </a:pPr>
            <a:r>
              <a:rPr lang="en-US" sz="1800" dirty="0" smtClean="0"/>
              <a:t>Stressed scenario loss impact well within catastrophe bond annual issuance rate</a:t>
            </a:r>
            <a:endParaRPr lang="en-US" sz="1800" dirty="0"/>
          </a:p>
        </p:txBody>
      </p:sp>
      <p:sp>
        <p:nvSpPr>
          <p:cNvPr id="6" name="TextBox 5"/>
          <p:cNvSpPr txBox="1"/>
          <p:nvPr/>
        </p:nvSpPr>
        <p:spPr>
          <a:xfrm>
            <a:off x="448642" y="6078790"/>
            <a:ext cx="3988675" cy="338554"/>
          </a:xfrm>
          <a:prstGeom prst="rect">
            <a:avLst/>
          </a:prstGeom>
          <a:noFill/>
        </p:spPr>
        <p:txBody>
          <a:bodyPr wrap="square" rtlCol="0">
            <a:spAutoFit/>
          </a:bodyPr>
          <a:lstStyle/>
          <a:p>
            <a:r>
              <a:rPr lang="en-US" sz="800" dirty="0">
                <a:solidFill>
                  <a:srgbClr val="000000"/>
                </a:solidFill>
              </a:rPr>
              <a:t>Source: </a:t>
            </a:r>
            <a:r>
              <a:rPr lang="en-US" sz="800" dirty="0" smtClean="0">
                <a:solidFill>
                  <a:srgbClr val="000000"/>
                </a:solidFill>
              </a:rPr>
              <a:t>Aon Benfield Analytics, Aon </a:t>
            </a:r>
            <a:r>
              <a:rPr lang="en-US" sz="800" dirty="0">
                <a:solidFill>
                  <a:srgbClr val="000000"/>
                </a:solidFill>
              </a:rPr>
              <a:t>Benfield Securities, Inc</a:t>
            </a:r>
            <a:r>
              <a:rPr lang="en-US" sz="800" dirty="0" smtClean="0">
                <a:solidFill>
                  <a:srgbClr val="000000"/>
                </a:solidFill>
              </a:rPr>
              <a:t>.;</a:t>
            </a:r>
          </a:p>
          <a:p>
            <a:r>
              <a:rPr lang="en-US" sz="800" dirty="0" smtClean="0">
                <a:solidFill>
                  <a:srgbClr val="000000"/>
                </a:solidFill>
              </a:rPr>
              <a:t>              Bonds at risk as of September 25, 2014</a:t>
            </a:r>
            <a:endParaRPr lang="en-US" sz="800" dirty="0">
              <a:solidFill>
                <a:srgbClr val="000000"/>
              </a:solidFill>
            </a:endParaRPr>
          </a:p>
        </p:txBody>
      </p:sp>
    </p:spTree>
    <p:extLst>
      <p:ext uri="{BB962C8B-B14F-4D97-AF65-F5344CB8AC3E}">
        <p14:creationId xmlns:p14="http://schemas.microsoft.com/office/powerpoint/2010/main" val="2355123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Capital</a:t>
            </a:r>
            <a:br>
              <a:rPr lang="en-US" dirty="0" smtClean="0"/>
            </a:br>
            <a:r>
              <a:rPr lang="en-US" sz="1600" dirty="0" smtClean="0"/>
              <a:t>Positive or Scary Innovation?</a:t>
            </a:r>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906" y="1729037"/>
            <a:ext cx="2492543" cy="3913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76726" y="5627240"/>
            <a:ext cx="4572000" cy="200055"/>
          </a:xfrm>
          <a:prstGeom prst="rect">
            <a:avLst/>
          </a:prstGeom>
        </p:spPr>
        <p:txBody>
          <a:bodyPr>
            <a:spAutoFit/>
          </a:bodyPr>
          <a:lstStyle/>
          <a:p>
            <a:r>
              <a:rPr lang="en-US" sz="700" dirty="0"/>
              <a:t>http://www.innocentive.com/blog/wp-content/uploads/2014/08/Innovation_Bulb_Text.jpg</a:t>
            </a:r>
          </a:p>
        </p:txBody>
      </p:sp>
      <p:pic>
        <p:nvPicPr>
          <p:cNvPr id="922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75452" y="1748198"/>
            <a:ext cx="4679640" cy="3579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165566" y="5615869"/>
            <a:ext cx="4869252" cy="200055"/>
          </a:xfrm>
          <a:prstGeom prst="rect">
            <a:avLst/>
          </a:prstGeom>
        </p:spPr>
        <p:txBody>
          <a:bodyPr wrap="square">
            <a:spAutoFit/>
          </a:bodyPr>
          <a:lstStyle/>
          <a:p>
            <a:r>
              <a:rPr lang="en-US" sz="700" dirty="0"/>
              <a:t>http://3.bp.blogspot.com/-3ofidSRSlwA/T4XxTnTtG7I/AAAAAAAAAA0/DiDlTO1xDOM/s1600/Redo_Frankenstein.jpg</a:t>
            </a:r>
          </a:p>
        </p:txBody>
      </p:sp>
    </p:spTree>
    <p:extLst>
      <p:ext uri="{BB962C8B-B14F-4D97-AF65-F5344CB8AC3E}">
        <p14:creationId xmlns:p14="http://schemas.microsoft.com/office/powerpoint/2010/main" val="17505729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Perspectives on Risk</a:t>
            </a:r>
            <a:br>
              <a:rPr lang="en-US" dirty="0"/>
            </a:br>
            <a:r>
              <a:rPr lang="en-US" sz="1600" dirty="0" smtClean="0"/>
              <a:t>Size Affects What Matters</a:t>
            </a:r>
            <a:endParaRPr lang="en-US" dirty="0"/>
          </a:p>
        </p:txBody>
      </p:sp>
      <p:sp>
        <p:nvSpPr>
          <p:cNvPr id="6" name="TextBox 5"/>
          <p:cNvSpPr txBox="1"/>
          <p:nvPr/>
        </p:nvSpPr>
        <p:spPr>
          <a:xfrm>
            <a:off x="448642" y="6121400"/>
            <a:ext cx="3988675" cy="200055"/>
          </a:xfrm>
          <a:prstGeom prst="rect">
            <a:avLst/>
          </a:prstGeom>
          <a:noFill/>
        </p:spPr>
        <p:txBody>
          <a:bodyPr wrap="square" rtlCol="0">
            <a:spAutoFit/>
          </a:bodyPr>
          <a:lstStyle/>
          <a:p>
            <a:r>
              <a:rPr lang="en-US" sz="700" dirty="0" smtClean="0">
                <a:solidFill>
                  <a:srgbClr val="000000"/>
                </a:solidFill>
              </a:rPr>
              <a:t>Sources: SIFMA, SNL, Bloomberg, Aon </a:t>
            </a:r>
            <a:r>
              <a:rPr lang="en-US" sz="700" dirty="0">
                <a:solidFill>
                  <a:srgbClr val="000000"/>
                </a:solidFill>
              </a:rPr>
              <a:t>Benfield Securities, Inc.</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717" y="1277095"/>
            <a:ext cx="5283199" cy="4431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bwMode="auto">
          <a:xfrm>
            <a:off x="1714500" y="1511300"/>
            <a:ext cx="5270500" cy="4197177"/>
          </a:xfrm>
          <a:prstGeom prst="rect">
            <a:avLst/>
          </a:prstGeom>
          <a:noFill/>
          <a:ln w="28575"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08" charset="-128"/>
            </a:endParaRPr>
          </a:p>
        </p:txBody>
      </p:sp>
    </p:spTree>
    <p:extLst>
      <p:ext uri="{BB962C8B-B14F-4D97-AF65-F5344CB8AC3E}">
        <p14:creationId xmlns:p14="http://schemas.microsoft.com/office/powerpoint/2010/main" val="30785867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5" name="Content Placeholder 4"/>
          <p:cNvSpPr>
            <a:spLocks noGrp="1"/>
          </p:cNvSpPr>
          <p:nvPr>
            <p:ph idx="1"/>
          </p:nvPr>
        </p:nvSpPr>
        <p:spPr>
          <a:xfrm>
            <a:off x="457200" y="1846812"/>
            <a:ext cx="8229600" cy="4508500"/>
          </a:xfrm>
        </p:spPr>
        <p:txBody>
          <a:bodyPr/>
          <a:lstStyle/>
          <a:p>
            <a:r>
              <a:rPr lang="en-US" sz="1600" b="1" dirty="0" smtClean="0"/>
              <a:t>There is an economic rationale for the securities, even if interest rates rise</a:t>
            </a:r>
          </a:p>
          <a:p>
            <a:pPr lvl="1"/>
            <a:r>
              <a:rPr lang="en-US" dirty="0" smtClean="0"/>
              <a:t>Catastrophe risk is not correlated to the economic cycle, making catastrophe risk linked assets a diversifying asset class</a:t>
            </a:r>
          </a:p>
          <a:p>
            <a:pPr lvl="1"/>
            <a:r>
              <a:rPr lang="en-US" dirty="0" smtClean="0"/>
              <a:t>Cat Bond terms are spreads above LIBOR …yields will increase with interest rates</a:t>
            </a:r>
          </a:p>
          <a:p>
            <a:pPr lvl="1"/>
            <a:r>
              <a:rPr lang="en-US" dirty="0" smtClean="0"/>
              <a:t>The ILS market is still extremely small relative to the total debt market and the institutional investor asset base</a:t>
            </a:r>
          </a:p>
          <a:p>
            <a:pPr lvl="1"/>
            <a:endParaRPr lang="en-US" dirty="0" smtClean="0"/>
          </a:p>
          <a:p>
            <a:r>
              <a:rPr lang="en-US" sz="1600" b="1" dirty="0" smtClean="0"/>
              <a:t>Track record:  ILS structures have been tested, as losses </a:t>
            </a:r>
            <a:r>
              <a:rPr lang="en-US" sz="1600" b="1" dirty="0"/>
              <a:t>have occurred </a:t>
            </a:r>
            <a:r>
              <a:rPr lang="en-US" sz="1600" b="1" dirty="0" smtClean="0"/>
              <a:t>without market dislocation</a:t>
            </a:r>
            <a:endParaRPr lang="en-US" sz="1600" b="1" dirty="0"/>
          </a:p>
          <a:p>
            <a:pPr lvl="1"/>
            <a:r>
              <a:rPr lang="en-US" dirty="0" smtClean="0"/>
              <a:t>Bonds have been triggered  historically and </a:t>
            </a:r>
            <a:r>
              <a:rPr lang="en-US" dirty="0"/>
              <a:t>the market has continued to grow/evolve</a:t>
            </a:r>
          </a:p>
          <a:p>
            <a:pPr lvl="1"/>
            <a:r>
              <a:rPr lang="en-US" dirty="0"/>
              <a:t>Yields are converging towards similarly rated debt securities with defaults characteristics that are less correlated to the general economy</a:t>
            </a:r>
          </a:p>
          <a:p>
            <a:pPr lvl="1"/>
            <a:r>
              <a:rPr lang="en-US" dirty="0" smtClean="0"/>
              <a:t>Catastrophe </a:t>
            </a:r>
            <a:r>
              <a:rPr lang="en-US" dirty="0"/>
              <a:t>risk models have a more stable foundation than credit risk </a:t>
            </a:r>
            <a:r>
              <a:rPr lang="en-US" dirty="0" smtClean="0"/>
              <a:t>models</a:t>
            </a:r>
            <a:endParaRPr lang="en-US" dirty="0"/>
          </a:p>
          <a:p>
            <a:pPr lvl="1"/>
            <a:endParaRPr lang="en-US" dirty="0" smtClean="0"/>
          </a:p>
          <a:p>
            <a:r>
              <a:rPr lang="en-US" sz="1600" b="1" dirty="0" smtClean="0"/>
              <a:t>Stress testing the market for significant catastrophe events demonstrates loss estimates that are much less than issuance capacity</a:t>
            </a:r>
            <a:endParaRPr lang="en-US" sz="1600" b="1" dirty="0"/>
          </a:p>
        </p:txBody>
      </p:sp>
      <p:sp>
        <p:nvSpPr>
          <p:cNvPr id="6" name="Content Placeholder 5"/>
          <p:cNvSpPr>
            <a:spLocks noGrp="1"/>
          </p:cNvSpPr>
          <p:nvPr>
            <p:ph sz="quarter" idx="13"/>
          </p:nvPr>
        </p:nvSpPr>
        <p:spPr/>
        <p:txBody>
          <a:bodyPr/>
          <a:lstStyle/>
          <a:p>
            <a:r>
              <a:rPr lang="en-US" b="1" dirty="0" smtClean="0"/>
              <a:t>Why should we expect alternative capital to be a positive innovation for the insurance risk space?</a:t>
            </a:r>
            <a:endParaRPr lang="en-US" b="1" dirty="0"/>
          </a:p>
        </p:txBody>
      </p:sp>
    </p:spTree>
    <p:extLst>
      <p:ext uri="{BB962C8B-B14F-4D97-AF65-F5344CB8AC3E}">
        <p14:creationId xmlns:p14="http://schemas.microsoft.com/office/powerpoint/2010/main" val="18704181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 Questions?</a:t>
            </a:r>
            <a:endParaRPr lang="en-US" dirty="0"/>
          </a:p>
        </p:txBody>
      </p:sp>
      <p:sp>
        <p:nvSpPr>
          <p:cNvPr id="3" name="Content Placeholder 2"/>
          <p:cNvSpPr>
            <a:spLocks noGrp="1"/>
          </p:cNvSpPr>
          <p:nvPr>
            <p:ph idx="1"/>
          </p:nvPr>
        </p:nvSpPr>
        <p:spPr/>
        <p:txBody>
          <a:bodyPr/>
          <a:lstStyle/>
          <a:p>
            <a:pPr marL="0" indent="0">
              <a:lnSpc>
                <a:spcPct val="125000"/>
              </a:lnSpc>
              <a:buNone/>
            </a:pPr>
            <a:r>
              <a:rPr lang="en-US" sz="1200" b="1" dirty="0" smtClean="0"/>
              <a:t>Parr Schoolman FCAS, MAAA, CERA</a:t>
            </a:r>
          </a:p>
          <a:p>
            <a:pPr marL="0" indent="0">
              <a:lnSpc>
                <a:spcPct val="125000"/>
              </a:lnSpc>
              <a:spcBef>
                <a:spcPts val="0"/>
              </a:spcBef>
              <a:buNone/>
            </a:pPr>
            <a:r>
              <a:rPr lang="en-US" sz="1200" dirty="0"/>
              <a:t>Sr. Managing Director</a:t>
            </a:r>
          </a:p>
          <a:p>
            <a:pPr marL="0" indent="0">
              <a:lnSpc>
                <a:spcPct val="125000"/>
              </a:lnSpc>
              <a:spcBef>
                <a:spcPts val="0"/>
              </a:spcBef>
              <a:buNone/>
            </a:pPr>
            <a:r>
              <a:rPr lang="en-US" sz="1200" dirty="0"/>
              <a:t>Aon Benfield Analytics</a:t>
            </a:r>
            <a:r>
              <a:rPr lang="en-US" sz="1200" dirty="0" smtClean="0"/>
              <a:t/>
            </a:r>
            <a:br>
              <a:rPr lang="en-US" sz="1200" dirty="0" smtClean="0"/>
            </a:br>
            <a:r>
              <a:rPr lang="en-US" sz="1200" dirty="0" smtClean="0"/>
              <a:t>+1.312.381.5553</a:t>
            </a:r>
            <a:r>
              <a:rPr lang="en-US" sz="1200" dirty="0"/>
              <a:t/>
            </a:r>
            <a:br>
              <a:rPr lang="en-US" sz="1200" dirty="0"/>
            </a:br>
            <a:r>
              <a:rPr lang="en-US" sz="1200" u="sng" dirty="0" smtClean="0">
                <a:solidFill>
                  <a:srgbClr val="0083A9"/>
                </a:solidFill>
                <a:hlinkClick r:id="rId2"/>
              </a:rPr>
              <a:t>parr.schoolman@aonbenfield.com</a:t>
            </a:r>
            <a:endParaRPr lang="en-US" sz="1200" u="sng" dirty="0">
              <a:solidFill>
                <a:srgbClr val="0083A9"/>
              </a:solidFill>
            </a:endParaRPr>
          </a:p>
        </p:txBody>
      </p:sp>
      <p:sp>
        <p:nvSpPr>
          <p:cNvPr id="4" name="Content Placeholder 3"/>
          <p:cNvSpPr>
            <a:spLocks noGrp="1"/>
          </p:cNvSpPr>
          <p:nvPr>
            <p:ph sz="quarter" idx="13"/>
          </p:nvPr>
        </p:nvSpPr>
        <p:spPr/>
        <p:txBody>
          <a:bodyPr/>
          <a:lstStyle/>
          <a:p>
            <a:r>
              <a:rPr lang="en-US" dirty="0" smtClean="0"/>
              <a:t>Contact Information:</a:t>
            </a:r>
          </a:p>
        </p:txBody>
      </p:sp>
    </p:spTree>
    <p:extLst>
      <p:ext uri="{BB962C8B-B14F-4D97-AF65-F5344CB8AC3E}">
        <p14:creationId xmlns:p14="http://schemas.microsoft.com/office/powerpoint/2010/main" val="1548414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Capital Markets</a:t>
            </a:r>
            <a:br>
              <a:rPr lang="en-US" dirty="0" smtClean="0"/>
            </a:br>
            <a:r>
              <a:rPr lang="en-US" sz="1600" dirty="0" smtClean="0"/>
              <a:t>What Are We Talking About?</a:t>
            </a:r>
            <a:endParaRPr lang="en-US" dirty="0"/>
          </a:p>
        </p:txBody>
      </p:sp>
      <p:sp>
        <p:nvSpPr>
          <p:cNvPr id="5" name="Hexagon 4"/>
          <p:cNvSpPr/>
          <p:nvPr/>
        </p:nvSpPr>
        <p:spPr bwMode="auto">
          <a:xfrm rot="5400000">
            <a:off x="593952" y="1203599"/>
            <a:ext cx="1423410" cy="1374403"/>
          </a:xfrm>
          <a:prstGeom prst="hexagon">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108" charset="-128"/>
            </a:endParaRPr>
          </a:p>
        </p:txBody>
      </p:sp>
      <p:sp>
        <p:nvSpPr>
          <p:cNvPr id="7" name="Hexagon 6"/>
          <p:cNvSpPr/>
          <p:nvPr/>
        </p:nvSpPr>
        <p:spPr bwMode="auto">
          <a:xfrm rot="5400000">
            <a:off x="1308186" y="2322095"/>
            <a:ext cx="1423410" cy="1374403"/>
          </a:xfrm>
          <a:prstGeom prst="hexagon">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108"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en-US" dirty="0"/>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108"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en-US" dirty="0"/>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108"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en-US" dirty="0"/>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108"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en-US" dirty="0"/>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108"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en-US" dirty="0"/>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108"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en-US" dirty="0"/>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108"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en-US" dirty="0"/>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108"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en-US" dirty="0"/>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108" charset="-128"/>
            </a:endParaRPr>
          </a:p>
        </p:txBody>
      </p:sp>
      <p:sp>
        <p:nvSpPr>
          <p:cNvPr id="8" name="Hexagon 7"/>
          <p:cNvSpPr/>
          <p:nvPr/>
        </p:nvSpPr>
        <p:spPr bwMode="auto">
          <a:xfrm rot="5400000">
            <a:off x="593952" y="3452300"/>
            <a:ext cx="1423410" cy="1374403"/>
          </a:xfrm>
          <a:prstGeom prst="hexagon">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08" charset="-128"/>
            </a:endParaRPr>
          </a:p>
        </p:txBody>
      </p:sp>
      <p:sp>
        <p:nvSpPr>
          <p:cNvPr id="9" name="Hexagon 8"/>
          <p:cNvSpPr/>
          <p:nvPr/>
        </p:nvSpPr>
        <p:spPr bwMode="auto">
          <a:xfrm rot="5400000">
            <a:off x="1308186" y="4577399"/>
            <a:ext cx="1423410" cy="1374403"/>
          </a:xfrm>
          <a:prstGeom prst="hexagon">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08" charset="-128"/>
            </a:endParaRPr>
          </a:p>
        </p:txBody>
      </p:sp>
      <p:sp>
        <p:nvSpPr>
          <p:cNvPr id="10" name="Content Placeholder 9"/>
          <p:cNvSpPr>
            <a:spLocks noGrp="1"/>
          </p:cNvSpPr>
          <p:nvPr>
            <p:ph idx="1"/>
          </p:nvPr>
        </p:nvSpPr>
        <p:spPr>
          <a:xfrm>
            <a:off x="2312894" y="1364081"/>
            <a:ext cx="6325779" cy="841771"/>
          </a:xfrm>
        </p:spPr>
        <p:txBody>
          <a:bodyPr/>
          <a:lstStyle/>
          <a:p>
            <a:endParaRPr lang="en-US" dirty="0" smtClean="0"/>
          </a:p>
          <a:p>
            <a:pPr marL="0" indent="0">
              <a:buNone/>
            </a:pPr>
            <a:r>
              <a:rPr lang="en-US" dirty="0" smtClean="0"/>
              <a:t>A risk-linked debt security that transfers a specified form of catastrophe risk from a sponsor company to investors</a:t>
            </a:r>
            <a:endParaRPr lang="en-US" dirty="0"/>
          </a:p>
        </p:txBody>
      </p:sp>
      <p:sp>
        <p:nvSpPr>
          <p:cNvPr id="11" name="TextBox 10"/>
          <p:cNvSpPr txBox="1"/>
          <p:nvPr/>
        </p:nvSpPr>
        <p:spPr>
          <a:xfrm>
            <a:off x="618455" y="1624267"/>
            <a:ext cx="1374404" cy="523220"/>
          </a:xfrm>
          <a:prstGeom prst="rect">
            <a:avLst/>
          </a:prstGeom>
          <a:noFill/>
        </p:spPr>
        <p:txBody>
          <a:bodyPr wrap="square" rtlCol="0">
            <a:spAutoFit/>
          </a:bodyPr>
          <a:lstStyle/>
          <a:p>
            <a:pPr algn="ctr"/>
            <a:r>
              <a:rPr lang="en-US" sz="1400" b="1" dirty="0" smtClean="0">
                <a:solidFill>
                  <a:schemeClr val="bg1"/>
                </a:solidFill>
              </a:rPr>
              <a:t>Catastrophe Bonds</a:t>
            </a:r>
            <a:endParaRPr lang="en-US" sz="1400" b="1" dirty="0">
              <a:solidFill>
                <a:schemeClr val="bg1"/>
              </a:solidFill>
            </a:endParaRPr>
          </a:p>
        </p:txBody>
      </p:sp>
      <p:sp>
        <p:nvSpPr>
          <p:cNvPr id="12" name="TextBox 11"/>
          <p:cNvSpPr txBox="1"/>
          <p:nvPr/>
        </p:nvSpPr>
        <p:spPr>
          <a:xfrm>
            <a:off x="1329721" y="2759718"/>
            <a:ext cx="1374404" cy="523220"/>
          </a:xfrm>
          <a:prstGeom prst="rect">
            <a:avLst/>
          </a:prstGeom>
          <a:noFill/>
        </p:spPr>
        <p:txBody>
          <a:bodyPr wrap="square" rtlCol="0">
            <a:spAutoFit/>
          </a:bodyPr>
          <a:lstStyle/>
          <a:p>
            <a:pPr algn="ctr"/>
            <a:r>
              <a:rPr lang="en-US" sz="1400" b="1" dirty="0" smtClean="0">
                <a:solidFill>
                  <a:schemeClr val="bg1"/>
                </a:solidFill>
              </a:rPr>
              <a:t>Collateralized Reinsurance</a:t>
            </a:r>
            <a:endParaRPr lang="en-US" sz="1400" b="1" dirty="0">
              <a:solidFill>
                <a:schemeClr val="bg1"/>
              </a:solidFill>
            </a:endParaRPr>
          </a:p>
        </p:txBody>
      </p:sp>
      <p:sp>
        <p:nvSpPr>
          <p:cNvPr id="13" name="TextBox 12"/>
          <p:cNvSpPr txBox="1"/>
          <p:nvPr/>
        </p:nvSpPr>
        <p:spPr>
          <a:xfrm>
            <a:off x="618455" y="3986179"/>
            <a:ext cx="1374404" cy="307777"/>
          </a:xfrm>
          <a:prstGeom prst="rect">
            <a:avLst/>
          </a:prstGeom>
          <a:noFill/>
        </p:spPr>
        <p:txBody>
          <a:bodyPr wrap="square" rtlCol="0">
            <a:spAutoFit/>
          </a:bodyPr>
          <a:lstStyle/>
          <a:p>
            <a:pPr algn="ctr"/>
            <a:r>
              <a:rPr lang="en-US" sz="1400" b="1" dirty="0" smtClean="0">
                <a:solidFill>
                  <a:schemeClr val="bg1"/>
                </a:solidFill>
              </a:rPr>
              <a:t>Side Cars</a:t>
            </a:r>
            <a:endParaRPr lang="en-US" sz="1400" b="1" dirty="0">
              <a:solidFill>
                <a:schemeClr val="bg1"/>
              </a:solidFill>
            </a:endParaRPr>
          </a:p>
        </p:txBody>
      </p:sp>
      <p:sp>
        <p:nvSpPr>
          <p:cNvPr id="14" name="TextBox 13"/>
          <p:cNvSpPr txBox="1"/>
          <p:nvPr/>
        </p:nvSpPr>
        <p:spPr>
          <a:xfrm>
            <a:off x="1337737" y="5029750"/>
            <a:ext cx="1374404" cy="523220"/>
          </a:xfrm>
          <a:prstGeom prst="rect">
            <a:avLst/>
          </a:prstGeom>
          <a:noFill/>
        </p:spPr>
        <p:txBody>
          <a:bodyPr wrap="square" rtlCol="0">
            <a:spAutoFit/>
          </a:bodyPr>
          <a:lstStyle/>
          <a:p>
            <a:pPr algn="ctr"/>
            <a:r>
              <a:rPr lang="en-US" sz="1400" b="1" dirty="0" smtClean="0">
                <a:solidFill>
                  <a:schemeClr val="bg1"/>
                </a:solidFill>
              </a:rPr>
              <a:t>Collateralized ILW’s</a:t>
            </a:r>
            <a:endParaRPr lang="en-US" sz="1400" b="1" dirty="0">
              <a:solidFill>
                <a:schemeClr val="bg1"/>
              </a:solidFill>
            </a:endParaRPr>
          </a:p>
        </p:txBody>
      </p:sp>
      <p:sp>
        <p:nvSpPr>
          <p:cNvPr id="15" name="Content Placeholder 9"/>
          <p:cNvSpPr txBox="1">
            <a:spLocks/>
          </p:cNvSpPr>
          <p:nvPr/>
        </p:nvSpPr>
        <p:spPr bwMode="auto">
          <a:xfrm>
            <a:off x="2877670" y="2632582"/>
            <a:ext cx="5715001" cy="84177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28600" indent="-228600" algn="l" rtl="0" eaLnBrk="1" fontAlgn="base" hangingPunct="1">
              <a:spcBef>
                <a:spcPct val="25000"/>
              </a:spcBef>
              <a:spcAft>
                <a:spcPct val="0"/>
              </a:spcAft>
              <a:buClr>
                <a:schemeClr val="tx1"/>
              </a:buClr>
              <a:buFont typeface="Wingdings" pitchFamily="2" charset="2"/>
              <a:buChar char="§"/>
              <a:defRPr sz="1400">
                <a:solidFill>
                  <a:schemeClr val="tx1"/>
                </a:solidFill>
                <a:latin typeface="+mn-lt"/>
                <a:ea typeface="+mn-ea"/>
                <a:cs typeface="+mn-cs"/>
              </a:defRPr>
            </a:lvl1pPr>
            <a:lvl2pPr marL="454025" indent="-228600" algn="l" rtl="0" eaLnBrk="1" fontAlgn="base" hangingPunct="1">
              <a:spcBef>
                <a:spcPct val="25000"/>
              </a:spcBef>
              <a:spcAft>
                <a:spcPct val="0"/>
              </a:spcAft>
              <a:buClr>
                <a:schemeClr val="tx1"/>
              </a:buClr>
              <a:buChar char="–"/>
              <a:defRPr sz="1400">
                <a:solidFill>
                  <a:schemeClr val="tx1"/>
                </a:solidFill>
                <a:latin typeface="+mn-lt"/>
                <a:ea typeface="+mn-ea"/>
              </a:defRPr>
            </a:lvl2pPr>
            <a:lvl3pPr marL="692150" indent="-228600" algn="l" rtl="0" eaLnBrk="1" fontAlgn="base" hangingPunct="1">
              <a:spcBef>
                <a:spcPct val="25000"/>
              </a:spcBef>
              <a:spcAft>
                <a:spcPct val="0"/>
              </a:spcAft>
              <a:buClr>
                <a:schemeClr val="tx1"/>
              </a:buClr>
              <a:buChar char="•"/>
              <a:defRPr sz="1400">
                <a:solidFill>
                  <a:schemeClr val="tx1"/>
                </a:solidFill>
                <a:latin typeface="+mn-lt"/>
                <a:ea typeface="+mn-ea"/>
              </a:defRPr>
            </a:lvl3pPr>
            <a:lvl4pPr marL="914400" indent="-225425" algn="l" rtl="0" eaLnBrk="1" fontAlgn="base" hangingPunct="1">
              <a:spcBef>
                <a:spcPct val="25000"/>
              </a:spcBef>
              <a:spcAft>
                <a:spcPct val="0"/>
              </a:spcAft>
              <a:buClr>
                <a:schemeClr val="tx1"/>
              </a:buClr>
              <a:buFont typeface="Wingdings" pitchFamily="2" charset="2"/>
              <a:buChar char="s"/>
              <a:defRPr sz="1400">
                <a:solidFill>
                  <a:schemeClr val="tx1"/>
                </a:solidFill>
                <a:latin typeface="+mn-lt"/>
                <a:ea typeface="+mn-ea"/>
              </a:defRPr>
            </a:lvl4pPr>
            <a:lvl5pPr marL="1143000" indent="-231775" algn="l" rtl="0" eaLnBrk="1" fontAlgn="base" hangingPunct="1">
              <a:spcBef>
                <a:spcPct val="25000"/>
              </a:spcBef>
              <a:spcAft>
                <a:spcPct val="0"/>
              </a:spcAft>
              <a:buClr>
                <a:schemeClr val="tx1"/>
              </a:buClr>
              <a:buFont typeface="Arial" pitchFamily="34" charset="0"/>
              <a:buChar char="-"/>
              <a:defRPr sz="1400">
                <a:solidFill>
                  <a:schemeClr val="tx1"/>
                </a:solidFill>
                <a:latin typeface="+mn-lt"/>
                <a:ea typeface="+mn-ea"/>
              </a:defRPr>
            </a:lvl5pPr>
            <a:lvl6pPr marL="2057400" indent="-231775" algn="l" rtl="0" eaLnBrk="1" fontAlgn="base" hangingPunct="1">
              <a:spcBef>
                <a:spcPct val="25000"/>
              </a:spcBef>
              <a:spcAft>
                <a:spcPct val="0"/>
              </a:spcAft>
              <a:buClr>
                <a:schemeClr val="tx1"/>
              </a:buClr>
              <a:buChar char="»"/>
              <a:defRPr sz="1400">
                <a:solidFill>
                  <a:schemeClr val="tx1"/>
                </a:solidFill>
                <a:latin typeface="+mn-lt"/>
                <a:ea typeface="+mn-ea"/>
              </a:defRPr>
            </a:lvl6pPr>
            <a:lvl7pPr marL="2514600" indent="-231775" algn="l" rtl="0" eaLnBrk="1" fontAlgn="base" hangingPunct="1">
              <a:spcBef>
                <a:spcPct val="25000"/>
              </a:spcBef>
              <a:spcAft>
                <a:spcPct val="0"/>
              </a:spcAft>
              <a:buClr>
                <a:schemeClr val="tx1"/>
              </a:buClr>
              <a:buChar char="»"/>
              <a:defRPr sz="1400">
                <a:solidFill>
                  <a:schemeClr val="tx1"/>
                </a:solidFill>
                <a:latin typeface="+mn-lt"/>
                <a:ea typeface="+mn-ea"/>
              </a:defRPr>
            </a:lvl7pPr>
            <a:lvl8pPr marL="2971800" indent="-231775" algn="l" rtl="0" eaLnBrk="1" fontAlgn="base" hangingPunct="1">
              <a:spcBef>
                <a:spcPct val="25000"/>
              </a:spcBef>
              <a:spcAft>
                <a:spcPct val="0"/>
              </a:spcAft>
              <a:buClr>
                <a:schemeClr val="tx1"/>
              </a:buClr>
              <a:buChar char="»"/>
              <a:defRPr sz="1400">
                <a:solidFill>
                  <a:schemeClr val="tx1"/>
                </a:solidFill>
                <a:latin typeface="+mn-lt"/>
                <a:ea typeface="+mn-ea"/>
              </a:defRPr>
            </a:lvl8pPr>
            <a:lvl9pPr marL="3429000" indent="-231775" algn="l" rtl="0" eaLnBrk="1" fontAlgn="base" hangingPunct="1">
              <a:spcBef>
                <a:spcPct val="25000"/>
              </a:spcBef>
              <a:spcAft>
                <a:spcPct val="0"/>
              </a:spcAft>
              <a:buClr>
                <a:schemeClr val="tx1"/>
              </a:buClr>
              <a:buChar char="»"/>
              <a:defRPr sz="1400">
                <a:solidFill>
                  <a:schemeClr val="tx1"/>
                </a:solidFill>
                <a:latin typeface="+mn-lt"/>
                <a:ea typeface="+mn-ea"/>
              </a:defRPr>
            </a:lvl9pPr>
          </a:lstStyle>
          <a:p>
            <a:pPr marL="0" indent="0">
              <a:buNone/>
            </a:pPr>
            <a:r>
              <a:rPr lang="en-US" kern="0" dirty="0" smtClean="0"/>
              <a:t>A reinsurance agreement that is fully collateralized, typically by unrated third party capital</a:t>
            </a:r>
            <a:endParaRPr lang="en-US" kern="0" dirty="0"/>
          </a:p>
        </p:txBody>
      </p:sp>
      <p:sp>
        <p:nvSpPr>
          <p:cNvPr id="16" name="Content Placeholder 9"/>
          <p:cNvSpPr txBox="1">
            <a:spLocks/>
          </p:cNvSpPr>
          <p:nvPr/>
        </p:nvSpPr>
        <p:spPr bwMode="auto">
          <a:xfrm>
            <a:off x="2312894" y="3873070"/>
            <a:ext cx="5715001" cy="84177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28600" indent="-228600" algn="l" rtl="0" eaLnBrk="1" fontAlgn="base" hangingPunct="1">
              <a:spcBef>
                <a:spcPct val="25000"/>
              </a:spcBef>
              <a:spcAft>
                <a:spcPct val="0"/>
              </a:spcAft>
              <a:buClr>
                <a:schemeClr val="tx1"/>
              </a:buClr>
              <a:buFont typeface="Wingdings" pitchFamily="2" charset="2"/>
              <a:buChar char="§"/>
              <a:defRPr sz="1400">
                <a:solidFill>
                  <a:schemeClr val="tx1"/>
                </a:solidFill>
                <a:latin typeface="+mn-lt"/>
                <a:ea typeface="+mn-ea"/>
                <a:cs typeface="+mn-cs"/>
              </a:defRPr>
            </a:lvl1pPr>
            <a:lvl2pPr marL="454025" indent="-228600" algn="l" rtl="0" eaLnBrk="1" fontAlgn="base" hangingPunct="1">
              <a:spcBef>
                <a:spcPct val="25000"/>
              </a:spcBef>
              <a:spcAft>
                <a:spcPct val="0"/>
              </a:spcAft>
              <a:buClr>
                <a:schemeClr val="tx1"/>
              </a:buClr>
              <a:buChar char="–"/>
              <a:defRPr sz="1400">
                <a:solidFill>
                  <a:schemeClr val="tx1"/>
                </a:solidFill>
                <a:latin typeface="+mn-lt"/>
                <a:ea typeface="+mn-ea"/>
              </a:defRPr>
            </a:lvl2pPr>
            <a:lvl3pPr marL="692150" indent="-228600" algn="l" rtl="0" eaLnBrk="1" fontAlgn="base" hangingPunct="1">
              <a:spcBef>
                <a:spcPct val="25000"/>
              </a:spcBef>
              <a:spcAft>
                <a:spcPct val="0"/>
              </a:spcAft>
              <a:buClr>
                <a:schemeClr val="tx1"/>
              </a:buClr>
              <a:buChar char="•"/>
              <a:defRPr sz="1400">
                <a:solidFill>
                  <a:schemeClr val="tx1"/>
                </a:solidFill>
                <a:latin typeface="+mn-lt"/>
                <a:ea typeface="+mn-ea"/>
              </a:defRPr>
            </a:lvl3pPr>
            <a:lvl4pPr marL="914400" indent="-225425" algn="l" rtl="0" eaLnBrk="1" fontAlgn="base" hangingPunct="1">
              <a:spcBef>
                <a:spcPct val="25000"/>
              </a:spcBef>
              <a:spcAft>
                <a:spcPct val="0"/>
              </a:spcAft>
              <a:buClr>
                <a:schemeClr val="tx1"/>
              </a:buClr>
              <a:buFont typeface="Wingdings" pitchFamily="2" charset="2"/>
              <a:buChar char="s"/>
              <a:defRPr sz="1400">
                <a:solidFill>
                  <a:schemeClr val="tx1"/>
                </a:solidFill>
                <a:latin typeface="+mn-lt"/>
                <a:ea typeface="+mn-ea"/>
              </a:defRPr>
            </a:lvl4pPr>
            <a:lvl5pPr marL="1143000" indent="-231775" algn="l" rtl="0" eaLnBrk="1" fontAlgn="base" hangingPunct="1">
              <a:spcBef>
                <a:spcPct val="25000"/>
              </a:spcBef>
              <a:spcAft>
                <a:spcPct val="0"/>
              </a:spcAft>
              <a:buClr>
                <a:schemeClr val="tx1"/>
              </a:buClr>
              <a:buFont typeface="Arial" pitchFamily="34" charset="0"/>
              <a:buChar char="-"/>
              <a:defRPr sz="1400">
                <a:solidFill>
                  <a:schemeClr val="tx1"/>
                </a:solidFill>
                <a:latin typeface="+mn-lt"/>
                <a:ea typeface="+mn-ea"/>
              </a:defRPr>
            </a:lvl5pPr>
            <a:lvl6pPr marL="2057400" indent="-231775" algn="l" rtl="0" eaLnBrk="1" fontAlgn="base" hangingPunct="1">
              <a:spcBef>
                <a:spcPct val="25000"/>
              </a:spcBef>
              <a:spcAft>
                <a:spcPct val="0"/>
              </a:spcAft>
              <a:buClr>
                <a:schemeClr val="tx1"/>
              </a:buClr>
              <a:buChar char="»"/>
              <a:defRPr sz="1400">
                <a:solidFill>
                  <a:schemeClr val="tx1"/>
                </a:solidFill>
                <a:latin typeface="+mn-lt"/>
                <a:ea typeface="+mn-ea"/>
              </a:defRPr>
            </a:lvl6pPr>
            <a:lvl7pPr marL="2514600" indent="-231775" algn="l" rtl="0" eaLnBrk="1" fontAlgn="base" hangingPunct="1">
              <a:spcBef>
                <a:spcPct val="25000"/>
              </a:spcBef>
              <a:spcAft>
                <a:spcPct val="0"/>
              </a:spcAft>
              <a:buClr>
                <a:schemeClr val="tx1"/>
              </a:buClr>
              <a:buChar char="»"/>
              <a:defRPr sz="1400">
                <a:solidFill>
                  <a:schemeClr val="tx1"/>
                </a:solidFill>
                <a:latin typeface="+mn-lt"/>
                <a:ea typeface="+mn-ea"/>
              </a:defRPr>
            </a:lvl7pPr>
            <a:lvl8pPr marL="2971800" indent="-231775" algn="l" rtl="0" eaLnBrk="1" fontAlgn="base" hangingPunct="1">
              <a:spcBef>
                <a:spcPct val="25000"/>
              </a:spcBef>
              <a:spcAft>
                <a:spcPct val="0"/>
              </a:spcAft>
              <a:buClr>
                <a:schemeClr val="tx1"/>
              </a:buClr>
              <a:buChar char="»"/>
              <a:defRPr sz="1400">
                <a:solidFill>
                  <a:schemeClr val="tx1"/>
                </a:solidFill>
                <a:latin typeface="+mn-lt"/>
                <a:ea typeface="+mn-ea"/>
              </a:defRPr>
            </a:lvl8pPr>
            <a:lvl9pPr marL="3429000" indent="-231775" algn="l" rtl="0" eaLnBrk="1" fontAlgn="base" hangingPunct="1">
              <a:spcBef>
                <a:spcPct val="25000"/>
              </a:spcBef>
              <a:spcAft>
                <a:spcPct val="0"/>
              </a:spcAft>
              <a:buClr>
                <a:schemeClr val="tx1"/>
              </a:buClr>
              <a:buChar char="»"/>
              <a:defRPr sz="1400">
                <a:solidFill>
                  <a:schemeClr val="tx1"/>
                </a:solidFill>
                <a:latin typeface="+mn-lt"/>
                <a:ea typeface="+mn-ea"/>
              </a:defRPr>
            </a:lvl9pPr>
          </a:lstStyle>
          <a:p>
            <a:pPr marL="0" indent="0">
              <a:buNone/>
            </a:pPr>
            <a:r>
              <a:rPr lang="en-US" kern="0" dirty="0" smtClean="0"/>
              <a:t>A limited purpose company created to assume a pre-defined portion of insurance policies from an issuing insurance carrier</a:t>
            </a:r>
            <a:endParaRPr lang="en-US" kern="0" dirty="0"/>
          </a:p>
        </p:txBody>
      </p:sp>
      <p:sp>
        <p:nvSpPr>
          <p:cNvPr id="17" name="Content Placeholder 9"/>
          <p:cNvSpPr txBox="1">
            <a:spLocks/>
          </p:cNvSpPr>
          <p:nvPr/>
        </p:nvSpPr>
        <p:spPr bwMode="auto">
          <a:xfrm>
            <a:off x="2877669" y="4991630"/>
            <a:ext cx="5715001" cy="84177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28600" indent="-228600" algn="l" rtl="0" eaLnBrk="1" fontAlgn="base" hangingPunct="1">
              <a:spcBef>
                <a:spcPct val="25000"/>
              </a:spcBef>
              <a:spcAft>
                <a:spcPct val="0"/>
              </a:spcAft>
              <a:buClr>
                <a:schemeClr val="tx1"/>
              </a:buClr>
              <a:buFont typeface="Wingdings" pitchFamily="2" charset="2"/>
              <a:buChar char="§"/>
              <a:defRPr sz="1400">
                <a:solidFill>
                  <a:schemeClr val="tx1"/>
                </a:solidFill>
                <a:latin typeface="+mn-lt"/>
                <a:ea typeface="+mn-ea"/>
                <a:cs typeface="+mn-cs"/>
              </a:defRPr>
            </a:lvl1pPr>
            <a:lvl2pPr marL="454025" indent="-228600" algn="l" rtl="0" eaLnBrk="1" fontAlgn="base" hangingPunct="1">
              <a:spcBef>
                <a:spcPct val="25000"/>
              </a:spcBef>
              <a:spcAft>
                <a:spcPct val="0"/>
              </a:spcAft>
              <a:buClr>
                <a:schemeClr val="tx1"/>
              </a:buClr>
              <a:buChar char="–"/>
              <a:defRPr sz="1400">
                <a:solidFill>
                  <a:schemeClr val="tx1"/>
                </a:solidFill>
                <a:latin typeface="+mn-lt"/>
                <a:ea typeface="+mn-ea"/>
              </a:defRPr>
            </a:lvl2pPr>
            <a:lvl3pPr marL="692150" indent="-228600" algn="l" rtl="0" eaLnBrk="1" fontAlgn="base" hangingPunct="1">
              <a:spcBef>
                <a:spcPct val="25000"/>
              </a:spcBef>
              <a:spcAft>
                <a:spcPct val="0"/>
              </a:spcAft>
              <a:buClr>
                <a:schemeClr val="tx1"/>
              </a:buClr>
              <a:buChar char="•"/>
              <a:defRPr sz="1400">
                <a:solidFill>
                  <a:schemeClr val="tx1"/>
                </a:solidFill>
                <a:latin typeface="+mn-lt"/>
                <a:ea typeface="+mn-ea"/>
              </a:defRPr>
            </a:lvl3pPr>
            <a:lvl4pPr marL="914400" indent="-225425" algn="l" rtl="0" eaLnBrk="1" fontAlgn="base" hangingPunct="1">
              <a:spcBef>
                <a:spcPct val="25000"/>
              </a:spcBef>
              <a:spcAft>
                <a:spcPct val="0"/>
              </a:spcAft>
              <a:buClr>
                <a:schemeClr val="tx1"/>
              </a:buClr>
              <a:buFont typeface="Wingdings" pitchFamily="2" charset="2"/>
              <a:buChar char="s"/>
              <a:defRPr sz="1400">
                <a:solidFill>
                  <a:schemeClr val="tx1"/>
                </a:solidFill>
                <a:latin typeface="+mn-lt"/>
                <a:ea typeface="+mn-ea"/>
              </a:defRPr>
            </a:lvl4pPr>
            <a:lvl5pPr marL="1143000" indent="-231775" algn="l" rtl="0" eaLnBrk="1" fontAlgn="base" hangingPunct="1">
              <a:spcBef>
                <a:spcPct val="25000"/>
              </a:spcBef>
              <a:spcAft>
                <a:spcPct val="0"/>
              </a:spcAft>
              <a:buClr>
                <a:schemeClr val="tx1"/>
              </a:buClr>
              <a:buFont typeface="Arial" pitchFamily="34" charset="0"/>
              <a:buChar char="-"/>
              <a:defRPr sz="1400">
                <a:solidFill>
                  <a:schemeClr val="tx1"/>
                </a:solidFill>
                <a:latin typeface="+mn-lt"/>
                <a:ea typeface="+mn-ea"/>
              </a:defRPr>
            </a:lvl5pPr>
            <a:lvl6pPr marL="2057400" indent="-231775" algn="l" rtl="0" eaLnBrk="1" fontAlgn="base" hangingPunct="1">
              <a:spcBef>
                <a:spcPct val="25000"/>
              </a:spcBef>
              <a:spcAft>
                <a:spcPct val="0"/>
              </a:spcAft>
              <a:buClr>
                <a:schemeClr val="tx1"/>
              </a:buClr>
              <a:buChar char="»"/>
              <a:defRPr sz="1400">
                <a:solidFill>
                  <a:schemeClr val="tx1"/>
                </a:solidFill>
                <a:latin typeface="+mn-lt"/>
                <a:ea typeface="+mn-ea"/>
              </a:defRPr>
            </a:lvl6pPr>
            <a:lvl7pPr marL="2514600" indent="-231775" algn="l" rtl="0" eaLnBrk="1" fontAlgn="base" hangingPunct="1">
              <a:spcBef>
                <a:spcPct val="25000"/>
              </a:spcBef>
              <a:spcAft>
                <a:spcPct val="0"/>
              </a:spcAft>
              <a:buClr>
                <a:schemeClr val="tx1"/>
              </a:buClr>
              <a:buChar char="»"/>
              <a:defRPr sz="1400">
                <a:solidFill>
                  <a:schemeClr val="tx1"/>
                </a:solidFill>
                <a:latin typeface="+mn-lt"/>
                <a:ea typeface="+mn-ea"/>
              </a:defRPr>
            </a:lvl7pPr>
            <a:lvl8pPr marL="2971800" indent="-231775" algn="l" rtl="0" eaLnBrk="1" fontAlgn="base" hangingPunct="1">
              <a:spcBef>
                <a:spcPct val="25000"/>
              </a:spcBef>
              <a:spcAft>
                <a:spcPct val="0"/>
              </a:spcAft>
              <a:buClr>
                <a:schemeClr val="tx1"/>
              </a:buClr>
              <a:buChar char="»"/>
              <a:defRPr sz="1400">
                <a:solidFill>
                  <a:schemeClr val="tx1"/>
                </a:solidFill>
                <a:latin typeface="+mn-lt"/>
                <a:ea typeface="+mn-ea"/>
              </a:defRPr>
            </a:lvl8pPr>
            <a:lvl9pPr marL="3429000" indent="-231775" algn="l" rtl="0" eaLnBrk="1" fontAlgn="base" hangingPunct="1">
              <a:spcBef>
                <a:spcPct val="25000"/>
              </a:spcBef>
              <a:spcAft>
                <a:spcPct val="0"/>
              </a:spcAft>
              <a:buClr>
                <a:schemeClr val="tx1"/>
              </a:buClr>
              <a:buChar char="»"/>
              <a:defRPr sz="1400">
                <a:solidFill>
                  <a:schemeClr val="tx1"/>
                </a:solidFill>
                <a:latin typeface="+mn-lt"/>
                <a:ea typeface="+mn-ea"/>
              </a:defRPr>
            </a:lvl9pPr>
          </a:lstStyle>
          <a:p>
            <a:pPr marL="0" indent="0">
              <a:buNone/>
            </a:pPr>
            <a:r>
              <a:rPr lang="en-US" kern="0" dirty="0" smtClean="0"/>
              <a:t>A fully collateralized Industry Loss Warranty, which is a contract that pays out for events greater than a pre-defined loss threshold</a:t>
            </a:r>
            <a:endParaRPr lang="en-US" kern="0" dirty="0"/>
          </a:p>
        </p:txBody>
      </p:sp>
    </p:spTree>
    <p:extLst>
      <p:ext uri="{BB962C8B-B14F-4D97-AF65-F5344CB8AC3E}">
        <p14:creationId xmlns:p14="http://schemas.microsoft.com/office/powerpoint/2010/main" val="2984270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ontent Placeholder 2"/>
          <p:cNvSpPr txBox="1">
            <a:spLocks/>
          </p:cNvSpPr>
          <p:nvPr/>
        </p:nvSpPr>
        <p:spPr bwMode="auto">
          <a:xfrm>
            <a:off x="340914" y="5248502"/>
            <a:ext cx="8534852" cy="144386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28600" indent="-228600" algn="l" rtl="0" eaLnBrk="1" fontAlgn="base" hangingPunct="1">
              <a:spcBef>
                <a:spcPct val="25000"/>
              </a:spcBef>
              <a:spcAft>
                <a:spcPct val="0"/>
              </a:spcAft>
              <a:buClr>
                <a:schemeClr val="tx1"/>
              </a:buClr>
              <a:buFont typeface="Wingdings" pitchFamily="2" charset="2"/>
              <a:buChar char="§"/>
              <a:defRPr sz="1400">
                <a:solidFill>
                  <a:schemeClr val="tx1"/>
                </a:solidFill>
                <a:latin typeface="+mn-lt"/>
                <a:ea typeface="+mn-ea"/>
                <a:cs typeface="+mn-cs"/>
              </a:defRPr>
            </a:lvl1pPr>
            <a:lvl2pPr marL="571500" indent="-228600" algn="l" rtl="0" eaLnBrk="1" fontAlgn="base" hangingPunct="1">
              <a:spcBef>
                <a:spcPct val="25000"/>
              </a:spcBef>
              <a:spcAft>
                <a:spcPct val="0"/>
              </a:spcAft>
              <a:buClr>
                <a:schemeClr val="tx1"/>
              </a:buClr>
              <a:buChar char="–"/>
              <a:defRPr sz="1400">
                <a:solidFill>
                  <a:schemeClr val="tx1"/>
                </a:solidFill>
                <a:latin typeface="+mn-lt"/>
                <a:ea typeface="+mn-ea"/>
              </a:defRPr>
            </a:lvl2pPr>
            <a:lvl3pPr marL="914400" indent="-228600" algn="l" rtl="0" eaLnBrk="1" fontAlgn="base" hangingPunct="1">
              <a:spcBef>
                <a:spcPct val="25000"/>
              </a:spcBef>
              <a:spcAft>
                <a:spcPct val="0"/>
              </a:spcAft>
              <a:buClr>
                <a:schemeClr val="tx1"/>
              </a:buClr>
              <a:buChar char="•"/>
              <a:defRPr sz="1400">
                <a:solidFill>
                  <a:schemeClr val="tx1"/>
                </a:solidFill>
                <a:latin typeface="+mn-lt"/>
                <a:ea typeface="+mn-ea"/>
              </a:defRPr>
            </a:lvl3pPr>
            <a:lvl4pPr marL="1254125" indent="-225425" algn="l" rtl="0" eaLnBrk="1" fontAlgn="base" hangingPunct="1">
              <a:spcBef>
                <a:spcPct val="25000"/>
              </a:spcBef>
              <a:spcAft>
                <a:spcPct val="0"/>
              </a:spcAft>
              <a:buClr>
                <a:schemeClr val="tx1"/>
              </a:buClr>
              <a:buFont typeface="Wingdings" pitchFamily="2" charset="2"/>
              <a:buChar char=""/>
              <a:defRPr sz="1400">
                <a:solidFill>
                  <a:schemeClr val="tx1"/>
                </a:solidFill>
                <a:latin typeface="+mn-lt"/>
                <a:ea typeface="+mn-ea"/>
              </a:defRPr>
            </a:lvl4pPr>
            <a:lvl5pPr marL="1600200" indent="-231775" algn="l" rtl="0" eaLnBrk="1" fontAlgn="base" hangingPunct="1">
              <a:spcBef>
                <a:spcPct val="25000"/>
              </a:spcBef>
              <a:spcAft>
                <a:spcPct val="0"/>
              </a:spcAft>
              <a:buClr>
                <a:schemeClr val="tx1"/>
              </a:buClr>
              <a:buFont typeface="Arial" pitchFamily="34" charset="0"/>
              <a:buChar char="-"/>
              <a:defRPr sz="1400">
                <a:solidFill>
                  <a:schemeClr val="tx1"/>
                </a:solidFill>
                <a:latin typeface="+mn-lt"/>
                <a:ea typeface="+mn-ea"/>
              </a:defRPr>
            </a:lvl5pPr>
            <a:lvl6pPr marL="2057400" indent="-231775" algn="l" rtl="0" eaLnBrk="1" fontAlgn="base" hangingPunct="1">
              <a:spcBef>
                <a:spcPct val="25000"/>
              </a:spcBef>
              <a:spcAft>
                <a:spcPct val="0"/>
              </a:spcAft>
              <a:buClr>
                <a:schemeClr val="tx1"/>
              </a:buClr>
              <a:buChar char="»"/>
              <a:defRPr sz="1400">
                <a:solidFill>
                  <a:schemeClr val="tx1"/>
                </a:solidFill>
                <a:latin typeface="+mn-lt"/>
                <a:ea typeface="+mn-ea"/>
              </a:defRPr>
            </a:lvl6pPr>
            <a:lvl7pPr marL="2514600" indent="-231775" algn="l" rtl="0" eaLnBrk="1" fontAlgn="base" hangingPunct="1">
              <a:spcBef>
                <a:spcPct val="25000"/>
              </a:spcBef>
              <a:spcAft>
                <a:spcPct val="0"/>
              </a:spcAft>
              <a:buClr>
                <a:schemeClr val="tx1"/>
              </a:buClr>
              <a:buChar char="»"/>
              <a:defRPr sz="1400">
                <a:solidFill>
                  <a:schemeClr val="tx1"/>
                </a:solidFill>
                <a:latin typeface="+mn-lt"/>
                <a:ea typeface="+mn-ea"/>
              </a:defRPr>
            </a:lvl7pPr>
            <a:lvl8pPr marL="2971800" indent="-231775" algn="l" rtl="0" eaLnBrk="1" fontAlgn="base" hangingPunct="1">
              <a:spcBef>
                <a:spcPct val="25000"/>
              </a:spcBef>
              <a:spcAft>
                <a:spcPct val="0"/>
              </a:spcAft>
              <a:buClr>
                <a:schemeClr val="tx1"/>
              </a:buClr>
              <a:buChar char="»"/>
              <a:defRPr sz="1400">
                <a:solidFill>
                  <a:schemeClr val="tx1"/>
                </a:solidFill>
                <a:latin typeface="+mn-lt"/>
                <a:ea typeface="+mn-ea"/>
              </a:defRPr>
            </a:lvl8pPr>
            <a:lvl9pPr marL="3429000" indent="-231775" algn="l" rtl="0" eaLnBrk="1" fontAlgn="base" hangingPunct="1">
              <a:spcBef>
                <a:spcPct val="25000"/>
              </a:spcBef>
              <a:spcAft>
                <a:spcPct val="0"/>
              </a:spcAft>
              <a:buClr>
                <a:schemeClr val="tx1"/>
              </a:buClr>
              <a:buChar char="»"/>
              <a:defRPr sz="1400">
                <a:solidFill>
                  <a:schemeClr val="tx1"/>
                </a:solidFill>
                <a:latin typeface="+mn-lt"/>
                <a:ea typeface="+mn-ea"/>
              </a:defRPr>
            </a:lvl9pPr>
          </a:lstStyle>
          <a:p>
            <a:pPr marL="0" marR="0" lvl="0" indent="0" defTabSz="914400" rtl="0" eaLnBrk="1" fontAlgn="base" latinLnBrk="0" hangingPunct="1">
              <a:lnSpc>
                <a:spcPct val="100000"/>
              </a:lnSpc>
              <a:spcBef>
                <a:spcPct val="25000"/>
              </a:spcBef>
              <a:spcAft>
                <a:spcPct val="0"/>
              </a:spcAft>
              <a:buClr>
                <a:srgbClr val="000000"/>
              </a:buClr>
              <a:buSzTx/>
              <a:buNone/>
              <a:tabLst/>
              <a:defRPr/>
            </a:pPr>
            <a:r>
              <a:rPr kumimoji="0" lang="en-AU" sz="1600" b="0" i="0" u="none" strike="noStrike" kern="0" cap="none" spc="0" normalizeH="0" baseline="0" noProof="0" dirty="0" smtClean="0">
                <a:ln>
                  <a:noFill/>
                </a:ln>
                <a:solidFill>
                  <a:srgbClr val="000000"/>
                </a:solidFill>
                <a:effectLst/>
                <a:uLnTx/>
                <a:uFillTx/>
                <a:latin typeface="Arial"/>
                <a:ea typeface="ＭＳ Ｐゴシック"/>
              </a:rPr>
              <a:t>Non-traditional</a:t>
            </a:r>
            <a:r>
              <a:rPr kumimoji="0" lang="en-AU" sz="1600" b="0" i="0" u="none" strike="noStrike" kern="0" cap="none" spc="0" normalizeH="0" noProof="0" dirty="0" smtClean="0">
                <a:ln>
                  <a:noFill/>
                </a:ln>
                <a:solidFill>
                  <a:srgbClr val="000000"/>
                </a:solidFill>
                <a:effectLst/>
                <a:uLnTx/>
                <a:uFillTx/>
                <a:latin typeface="Arial"/>
                <a:ea typeface="ＭＳ Ｐゴシック"/>
              </a:rPr>
              <a:t> market capital has increased 28 percent since year end 2013 to USD63.8B</a:t>
            </a:r>
          </a:p>
        </p:txBody>
      </p:sp>
      <p:sp>
        <p:nvSpPr>
          <p:cNvPr id="2" name="Title 1"/>
          <p:cNvSpPr>
            <a:spLocks noGrp="1"/>
          </p:cNvSpPr>
          <p:nvPr>
            <p:ph type="title"/>
          </p:nvPr>
        </p:nvSpPr>
        <p:spPr/>
        <p:txBody>
          <a:bodyPr/>
          <a:lstStyle/>
          <a:p>
            <a:r>
              <a:rPr lang="en-US" dirty="0"/>
              <a:t>Alternative Market Development</a:t>
            </a:r>
          </a:p>
        </p:txBody>
      </p:sp>
      <p:sp>
        <p:nvSpPr>
          <p:cNvPr id="26" name="Rectangle 3"/>
          <p:cNvSpPr txBox="1">
            <a:spLocks noChangeArrowheads="1"/>
          </p:cNvSpPr>
          <p:nvPr/>
        </p:nvSpPr>
        <p:spPr>
          <a:xfrm>
            <a:off x="457200" y="182563"/>
            <a:ext cx="8229600" cy="731837"/>
          </a:xfrm>
          <a:prstGeom prst="rect">
            <a:avLst/>
          </a:prstGeom>
        </p:spPr>
        <p:txBody>
          <a:bodyPr anchor="ctr"/>
          <a:lstStyle/>
          <a:p>
            <a:pPr>
              <a:lnSpc>
                <a:spcPct val="95000"/>
              </a:lnSpc>
              <a:spcBef>
                <a:spcPct val="15000"/>
              </a:spcBef>
              <a:spcAft>
                <a:spcPct val="15000"/>
              </a:spcAft>
              <a:defRPr/>
            </a:pPr>
            <a:endParaRPr lang="en-US" b="1" kern="0" dirty="0">
              <a:solidFill>
                <a:srgbClr val="822433"/>
              </a:solidFill>
              <a:latin typeface="Arial"/>
            </a:endParaRPr>
          </a:p>
        </p:txBody>
      </p:sp>
      <p:graphicFrame>
        <p:nvGraphicFramePr>
          <p:cNvPr id="28" name="Chart 2"/>
          <p:cNvGraphicFramePr>
            <a:graphicFrameLocks/>
          </p:cNvGraphicFramePr>
          <p:nvPr>
            <p:extLst>
              <p:ext uri="{D42A27DB-BD31-4B8C-83A1-F6EECF244321}">
                <p14:modId xmlns:p14="http://schemas.microsoft.com/office/powerpoint/2010/main" val="3083213949"/>
              </p:ext>
            </p:extLst>
          </p:nvPr>
        </p:nvGraphicFramePr>
        <p:xfrm>
          <a:off x="665018" y="1327075"/>
          <a:ext cx="7970982"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29" name="TextBox 29"/>
          <p:cNvSpPr txBox="1">
            <a:spLocks noChangeArrowheads="1"/>
          </p:cNvSpPr>
          <p:nvPr/>
        </p:nvSpPr>
        <p:spPr bwMode="auto">
          <a:xfrm rot="16200000">
            <a:off x="-75363" y="2508741"/>
            <a:ext cx="11095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altLang="en-US" sz="1200" b="1" kern="0" dirty="0" smtClean="0">
                <a:solidFill>
                  <a:srgbClr val="000000"/>
                </a:solidFill>
              </a:rPr>
              <a:t>USD</a:t>
            </a:r>
            <a:r>
              <a:rPr kumimoji="0" lang="en-US" altLang="en-US" sz="1200" b="1" i="0" u="none" strike="noStrike" kern="0" cap="none" spc="0" normalizeH="0" baseline="0" noProof="0" dirty="0" smtClean="0">
                <a:ln>
                  <a:noFill/>
                </a:ln>
                <a:solidFill>
                  <a:srgbClr val="000000"/>
                </a:solidFill>
                <a:effectLst/>
                <a:uLnTx/>
                <a:uFillTx/>
                <a:latin typeface="Arial" charset="0"/>
                <a:ea typeface="ＭＳ Ｐゴシック" pitchFamily="34" charset="-128"/>
              </a:rPr>
              <a:t> Billions</a:t>
            </a:r>
            <a:endParaRPr kumimoji="0" lang="en-US" altLang="en-US" sz="1200" b="1" i="0" u="none" strike="noStrike" kern="0" cap="none" spc="0" normalizeH="0" baseline="0" noProof="0" dirty="0">
              <a:ln>
                <a:noFill/>
              </a:ln>
              <a:solidFill>
                <a:srgbClr val="000000"/>
              </a:solidFill>
              <a:effectLst/>
              <a:uLnTx/>
              <a:uFillTx/>
              <a:latin typeface="Arial" charset="0"/>
              <a:ea typeface="ＭＳ Ｐゴシック" pitchFamily="34" charset="-128"/>
            </a:endParaRPr>
          </a:p>
        </p:txBody>
      </p:sp>
      <p:sp>
        <p:nvSpPr>
          <p:cNvPr id="31" name="TextBox 30"/>
          <p:cNvSpPr txBox="1"/>
          <p:nvPr/>
        </p:nvSpPr>
        <p:spPr>
          <a:xfrm>
            <a:off x="8133026" y="1479466"/>
            <a:ext cx="429768" cy="246221"/>
          </a:xfrm>
          <a:prstGeom prst="rect">
            <a:avLst/>
          </a:prstGeom>
          <a:noFill/>
        </p:spPr>
        <p:txBody>
          <a:bodyPr wrap="square" rtlCol="0">
            <a:spAutoFit/>
          </a:bodyPr>
          <a:lstStyle/>
          <a:p>
            <a:pPr eaLnBrk="1" fontAlgn="auto" hangingPunct="1">
              <a:spcBef>
                <a:spcPts val="0"/>
              </a:spcBef>
              <a:spcAft>
                <a:spcPts val="0"/>
              </a:spcAft>
            </a:pPr>
            <a:r>
              <a:rPr lang="en-US" sz="1000" b="1" dirty="0" smtClean="0">
                <a:solidFill>
                  <a:srgbClr val="000000"/>
                </a:solidFill>
                <a:latin typeface="Arial"/>
              </a:rPr>
              <a:t>63.8</a:t>
            </a:r>
            <a:endParaRPr lang="en-US" sz="1000" b="1" dirty="0">
              <a:solidFill>
                <a:srgbClr val="000000"/>
              </a:solidFill>
              <a:latin typeface="Arial"/>
            </a:endParaRPr>
          </a:p>
        </p:txBody>
      </p:sp>
      <p:sp>
        <p:nvSpPr>
          <p:cNvPr id="32" name="TextBox 31"/>
          <p:cNvSpPr txBox="1"/>
          <p:nvPr/>
        </p:nvSpPr>
        <p:spPr>
          <a:xfrm>
            <a:off x="7545042" y="2113558"/>
            <a:ext cx="429768" cy="246221"/>
          </a:xfrm>
          <a:prstGeom prst="rect">
            <a:avLst/>
          </a:prstGeom>
          <a:noFill/>
        </p:spPr>
        <p:txBody>
          <a:bodyPr wrap="square" rtlCol="0">
            <a:spAutoFit/>
          </a:bodyPr>
          <a:lstStyle/>
          <a:p>
            <a:pPr eaLnBrk="1" fontAlgn="auto" hangingPunct="1">
              <a:spcBef>
                <a:spcPts val="0"/>
              </a:spcBef>
              <a:spcAft>
                <a:spcPts val="0"/>
              </a:spcAft>
            </a:pPr>
            <a:r>
              <a:rPr lang="en-US" sz="1000" b="1" dirty="0" smtClean="0">
                <a:solidFill>
                  <a:srgbClr val="000000"/>
                </a:solidFill>
                <a:latin typeface="Arial"/>
              </a:rPr>
              <a:t>49.7</a:t>
            </a:r>
            <a:endParaRPr lang="en-US" sz="1000" b="1" dirty="0">
              <a:solidFill>
                <a:srgbClr val="000000"/>
              </a:solidFill>
              <a:latin typeface="Arial"/>
            </a:endParaRPr>
          </a:p>
        </p:txBody>
      </p:sp>
      <p:sp>
        <p:nvSpPr>
          <p:cNvPr id="33" name="TextBox 32"/>
          <p:cNvSpPr txBox="1"/>
          <p:nvPr/>
        </p:nvSpPr>
        <p:spPr>
          <a:xfrm>
            <a:off x="6946075" y="2381554"/>
            <a:ext cx="429768" cy="246221"/>
          </a:xfrm>
          <a:prstGeom prst="rect">
            <a:avLst/>
          </a:prstGeom>
          <a:noFill/>
        </p:spPr>
        <p:txBody>
          <a:bodyPr wrap="square" rtlCol="0">
            <a:spAutoFit/>
          </a:bodyPr>
          <a:lstStyle/>
          <a:p>
            <a:pPr eaLnBrk="1" fontAlgn="auto" hangingPunct="1">
              <a:spcBef>
                <a:spcPts val="0"/>
              </a:spcBef>
              <a:spcAft>
                <a:spcPts val="0"/>
              </a:spcAft>
            </a:pPr>
            <a:r>
              <a:rPr lang="en-US" sz="1000" b="1" dirty="0" smtClean="0">
                <a:solidFill>
                  <a:srgbClr val="000000"/>
                </a:solidFill>
                <a:latin typeface="Arial"/>
              </a:rPr>
              <a:t>44.0</a:t>
            </a:r>
            <a:endParaRPr lang="en-US" sz="1000" b="1" dirty="0">
              <a:solidFill>
                <a:srgbClr val="000000"/>
              </a:solidFill>
              <a:latin typeface="Arial"/>
            </a:endParaRPr>
          </a:p>
        </p:txBody>
      </p:sp>
      <p:sp>
        <p:nvSpPr>
          <p:cNvPr id="34" name="TextBox 33"/>
          <p:cNvSpPr txBox="1"/>
          <p:nvPr/>
        </p:nvSpPr>
        <p:spPr>
          <a:xfrm>
            <a:off x="6355117" y="3142948"/>
            <a:ext cx="429768" cy="246221"/>
          </a:xfrm>
          <a:prstGeom prst="rect">
            <a:avLst/>
          </a:prstGeom>
          <a:noFill/>
        </p:spPr>
        <p:txBody>
          <a:bodyPr wrap="square" rtlCol="0">
            <a:spAutoFit/>
          </a:bodyPr>
          <a:lstStyle/>
          <a:p>
            <a:pPr eaLnBrk="1" fontAlgn="auto" hangingPunct="1">
              <a:spcBef>
                <a:spcPts val="0"/>
              </a:spcBef>
              <a:spcAft>
                <a:spcPts val="0"/>
              </a:spcAft>
            </a:pPr>
            <a:r>
              <a:rPr lang="en-US" sz="1000" b="1" dirty="0" smtClean="0">
                <a:solidFill>
                  <a:srgbClr val="000000"/>
                </a:solidFill>
                <a:latin typeface="Arial"/>
              </a:rPr>
              <a:t>27.5</a:t>
            </a:r>
            <a:endParaRPr lang="en-US" sz="1000" b="1" dirty="0">
              <a:solidFill>
                <a:srgbClr val="000000"/>
              </a:solidFill>
              <a:latin typeface="Arial"/>
            </a:endParaRPr>
          </a:p>
        </p:txBody>
      </p:sp>
      <p:sp>
        <p:nvSpPr>
          <p:cNvPr id="35" name="TextBox 34"/>
          <p:cNvSpPr txBox="1"/>
          <p:nvPr/>
        </p:nvSpPr>
        <p:spPr>
          <a:xfrm>
            <a:off x="5783766" y="3316677"/>
            <a:ext cx="429768" cy="246221"/>
          </a:xfrm>
          <a:prstGeom prst="rect">
            <a:avLst/>
          </a:prstGeom>
          <a:noFill/>
        </p:spPr>
        <p:txBody>
          <a:bodyPr wrap="square" rtlCol="0">
            <a:spAutoFit/>
          </a:bodyPr>
          <a:lstStyle/>
          <a:p>
            <a:pPr eaLnBrk="1" fontAlgn="auto" hangingPunct="1">
              <a:spcBef>
                <a:spcPts val="0"/>
              </a:spcBef>
              <a:spcAft>
                <a:spcPts val="0"/>
              </a:spcAft>
            </a:pPr>
            <a:r>
              <a:rPr lang="en-US" sz="1000" b="1" dirty="0" smtClean="0">
                <a:solidFill>
                  <a:srgbClr val="000000"/>
                </a:solidFill>
                <a:latin typeface="Arial"/>
              </a:rPr>
              <a:t>23.6</a:t>
            </a:r>
            <a:endParaRPr lang="en-US" sz="1000" b="1" dirty="0">
              <a:solidFill>
                <a:srgbClr val="000000"/>
              </a:solidFill>
              <a:latin typeface="Arial"/>
            </a:endParaRPr>
          </a:p>
        </p:txBody>
      </p:sp>
      <p:sp>
        <p:nvSpPr>
          <p:cNvPr id="36" name="TextBox 35"/>
          <p:cNvSpPr txBox="1"/>
          <p:nvPr/>
        </p:nvSpPr>
        <p:spPr>
          <a:xfrm>
            <a:off x="5197201" y="3373505"/>
            <a:ext cx="429768" cy="246221"/>
          </a:xfrm>
          <a:prstGeom prst="rect">
            <a:avLst/>
          </a:prstGeom>
          <a:noFill/>
        </p:spPr>
        <p:txBody>
          <a:bodyPr wrap="square" rtlCol="0">
            <a:spAutoFit/>
          </a:bodyPr>
          <a:lstStyle/>
          <a:p>
            <a:pPr eaLnBrk="1" fontAlgn="auto" hangingPunct="1">
              <a:spcBef>
                <a:spcPts val="0"/>
              </a:spcBef>
              <a:spcAft>
                <a:spcPts val="0"/>
              </a:spcAft>
            </a:pPr>
            <a:r>
              <a:rPr lang="en-US" sz="1000" b="1" dirty="0" smtClean="0">
                <a:solidFill>
                  <a:srgbClr val="000000"/>
                </a:solidFill>
                <a:latin typeface="Arial"/>
              </a:rPr>
              <a:t>22.3</a:t>
            </a:r>
            <a:endParaRPr lang="en-US" sz="1000" b="1" dirty="0">
              <a:solidFill>
                <a:srgbClr val="000000"/>
              </a:solidFill>
              <a:latin typeface="Arial"/>
            </a:endParaRPr>
          </a:p>
        </p:txBody>
      </p:sp>
      <p:sp>
        <p:nvSpPr>
          <p:cNvPr id="37" name="TextBox 36"/>
          <p:cNvSpPr txBox="1"/>
          <p:nvPr/>
        </p:nvSpPr>
        <p:spPr>
          <a:xfrm>
            <a:off x="4608340" y="3537843"/>
            <a:ext cx="429768" cy="246221"/>
          </a:xfrm>
          <a:prstGeom prst="rect">
            <a:avLst/>
          </a:prstGeom>
          <a:noFill/>
        </p:spPr>
        <p:txBody>
          <a:bodyPr wrap="square" rtlCol="0">
            <a:spAutoFit/>
          </a:bodyPr>
          <a:lstStyle/>
          <a:p>
            <a:pPr eaLnBrk="1" fontAlgn="auto" hangingPunct="1">
              <a:spcBef>
                <a:spcPts val="0"/>
              </a:spcBef>
              <a:spcAft>
                <a:spcPts val="0"/>
              </a:spcAft>
            </a:pPr>
            <a:r>
              <a:rPr lang="en-US" sz="1000" b="1" dirty="0" smtClean="0">
                <a:solidFill>
                  <a:srgbClr val="000000"/>
                </a:solidFill>
                <a:latin typeface="Arial"/>
              </a:rPr>
              <a:t>18.9</a:t>
            </a:r>
            <a:endParaRPr lang="en-US" sz="1000" b="1" dirty="0">
              <a:solidFill>
                <a:srgbClr val="000000"/>
              </a:solidFill>
              <a:latin typeface="Arial"/>
            </a:endParaRPr>
          </a:p>
        </p:txBody>
      </p:sp>
      <p:sp>
        <p:nvSpPr>
          <p:cNvPr id="38" name="TextBox 37"/>
          <p:cNvSpPr txBox="1"/>
          <p:nvPr/>
        </p:nvSpPr>
        <p:spPr>
          <a:xfrm>
            <a:off x="4011142" y="3402764"/>
            <a:ext cx="429768" cy="246221"/>
          </a:xfrm>
          <a:prstGeom prst="rect">
            <a:avLst/>
          </a:prstGeom>
          <a:noFill/>
        </p:spPr>
        <p:txBody>
          <a:bodyPr wrap="square" rtlCol="0">
            <a:spAutoFit/>
          </a:bodyPr>
          <a:lstStyle/>
          <a:p>
            <a:pPr eaLnBrk="1" fontAlgn="auto" hangingPunct="1">
              <a:spcBef>
                <a:spcPts val="0"/>
              </a:spcBef>
              <a:spcAft>
                <a:spcPts val="0"/>
              </a:spcAft>
            </a:pPr>
            <a:r>
              <a:rPr lang="en-US" sz="1000" b="1" dirty="0" smtClean="0">
                <a:solidFill>
                  <a:srgbClr val="000000"/>
                </a:solidFill>
                <a:latin typeface="Arial"/>
              </a:rPr>
              <a:t>21.8</a:t>
            </a:r>
            <a:endParaRPr lang="en-US" sz="1000" b="1" dirty="0">
              <a:solidFill>
                <a:srgbClr val="000000"/>
              </a:solidFill>
              <a:latin typeface="Arial"/>
            </a:endParaRPr>
          </a:p>
        </p:txBody>
      </p:sp>
      <p:sp>
        <p:nvSpPr>
          <p:cNvPr id="39" name="TextBox 38"/>
          <p:cNvSpPr txBox="1"/>
          <p:nvPr/>
        </p:nvSpPr>
        <p:spPr>
          <a:xfrm>
            <a:off x="3424050" y="3610080"/>
            <a:ext cx="429768" cy="246221"/>
          </a:xfrm>
          <a:prstGeom prst="rect">
            <a:avLst/>
          </a:prstGeom>
          <a:noFill/>
        </p:spPr>
        <p:txBody>
          <a:bodyPr wrap="square" rtlCol="0">
            <a:spAutoFit/>
          </a:bodyPr>
          <a:lstStyle/>
          <a:p>
            <a:pPr eaLnBrk="1" fontAlgn="auto" hangingPunct="1">
              <a:spcBef>
                <a:spcPts val="0"/>
              </a:spcBef>
              <a:spcAft>
                <a:spcPts val="0"/>
              </a:spcAft>
            </a:pPr>
            <a:r>
              <a:rPr lang="en-US" sz="1000" b="1" dirty="0" smtClean="0">
                <a:solidFill>
                  <a:srgbClr val="000000"/>
                </a:solidFill>
                <a:latin typeface="Arial"/>
              </a:rPr>
              <a:t>17.1</a:t>
            </a:r>
            <a:endParaRPr lang="en-US" sz="1000" b="1" dirty="0">
              <a:solidFill>
                <a:srgbClr val="000000"/>
              </a:solidFill>
              <a:latin typeface="Arial"/>
            </a:endParaRPr>
          </a:p>
        </p:txBody>
      </p:sp>
      <p:sp>
        <p:nvSpPr>
          <p:cNvPr id="40" name="TextBox 39"/>
          <p:cNvSpPr txBox="1"/>
          <p:nvPr/>
        </p:nvSpPr>
        <p:spPr>
          <a:xfrm>
            <a:off x="2843124" y="3916104"/>
            <a:ext cx="429768" cy="246221"/>
          </a:xfrm>
          <a:prstGeom prst="rect">
            <a:avLst/>
          </a:prstGeom>
          <a:noFill/>
        </p:spPr>
        <p:txBody>
          <a:bodyPr wrap="square" rtlCol="0">
            <a:spAutoFit/>
          </a:bodyPr>
          <a:lstStyle/>
          <a:p>
            <a:pPr eaLnBrk="1" fontAlgn="auto" hangingPunct="1">
              <a:spcBef>
                <a:spcPts val="0"/>
              </a:spcBef>
              <a:spcAft>
                <a:spcPts val="0"/>
              </a:spcAft>
            </a:pPr>
            <a:r>
              <a:rPr lang="en-US" sz="1000" b="1" dirty="0" smtClean="0">
                <a:solidFill>
                  <a:srgbClr val="000000"/>
                </a:solidFill>
                <a:latin typeface="Arial"/>
              </a:rPr>
              <a:t>10.5</a:t>
            </a:r>
            <a:endParaRPr lang="en-US" sz="1000" b="1" dirty="0">
              <a:solidFill>
                <a:srgbClr val="000000"/>
              </a:solidFill>
              <a:latin typeface="Arial"/>
            </a:endParaRPr>
          </a:p>
        </p:txBody>
      </p:sp>
      <p:sp>
        <p:nvSpPr>
          <p:cNvPr id="41" name="TextBox 40"/>
          <p:cNvSpPr txBox="1"/>
          <p:nvPr/>
        </p:nvSpPr>
        <p:spPr>
          <a:xfrm>
            <a:off x="2276056" y="4022246"/>
            <a:ext cx="365760" cy="246221"/>
          </a:xfrm>
          <a:prstGeom prst="rect">
            <a:avLst/>
          </a:prstGeom>
          <a:noFill/>
        </p:spPr>
        <p:txBody>
          <a:bodyPr wrap="square" rtlCol="0">
            <a:spAutoFit/>
          </a:bodyPr>
          <a:lstStyle/>
          <a:p>
            <a:pPr eaLnBrk="1" fontAlgn="auto" hangingPunct="1">
              <a:spcBef>
                <a:spcPts val="0"/>
              </a:spcBef>
              <a:spcAft>
                <a:spcPts val="0"/>
              </a:spcAft>
            </a:pPr>
            <a:r>
              <a:rPr lang="en-US" sz="1000" b="1" dirty="0" smtClean="0">
                <a:solidFill>
                  <a:srgbClr val="000000"/>
                </a:solidFill>
                <a:latin typeface="Arial"/>
              </a:rPr>
              <a:t>8.4</a:t>
            </a:r>
            <a:endParaRPr lang="en-US" sz="1000" b="1" dirty="0">
              <a:solidFill>
                <a:srgbClr val="000000"/>
              </a:solidFill>
              <a:latin typeface="Arial"/>
            </a:endParaRPr>
          </a:p>
        </p:txBody>
      </p:sp>
      <p:sp>
        <p:nvSpPr>
          <p:cNvPr id="42" name="TextBox 41"/>
          <p:cNvSpPr txBox="1"/>
          <p:nvPr/>
        </p:nvSpPr>
        <p:spPr>
          <a:xfrm>
            <a:off x="1695200" y="4081157"/>
            <a:ext cx="365760" cy="246221"/>
          </a:xfrm>
          <a:prstGeom prst="rect">
            <a:avLst/>
          </a:prstGeom>
          <a:noFill/>
        </p:spPr>
        <p:txBody>
          <a:bodyPr wrap="square" rtlCol="0">
            <a:spAutoFit/>
          </a:bodyPr>
          <a:lstStyle/>
          <a:p>
            <a:pPr eaLnBrk="1" fontAlgn="auto" hangingPunct="1">
              <a:spcBef>
                <a:spcPts val="0"/>
              </a:spcBef>
              <a:spcAft>
                <a:spcPts val="0"/>
              </a:spcAft>
            </a:pPr>
            <a:r>
              <a:rPr lang="en-US" sz="1000" b="1" dirty="0" smtClean="0">
                <a:solidFill>
                  <a:srgbClr val="000000"/>
                </a:solidFill>
                <a:latin typeface="Arial"/>
              </a:rPr>
              <a:t>7.4</a:t>
            </a:r>
            <a:endParaRPr lang="en-US" sz="1000" b="1" dirty="0">
              <a:solidFill>
                <a:srgbClr val="000000"/>
              </a:solidFill>
              <a:latin typeface="Arial"/>
            </a:endParaRPr>
          </a:p>
        </p:txBody>
      </p:sp>
      <p:sp>
        <p:nvSpPr>
          <p:cNvPr id="43" name="TextBox 42"/>
          <p:cNvSpPr txBox="1"/>
          <p:nvPr/>
        </p:nvSpPr>
        <p:spPr>
          <a:xfrm>
            <a:off x="1108108" y="4154158"/>
            <a:ext cx="365760" cy="246221"/>
          </a:xfrm>
          <a:prstGeom prst="rect">
            <a:avLst/>
          </a:prstGeom>
          <a:noFill/>
        </p:spPr>
        <p:txBody>
          <a:bodyPr wrap="square" rtlCol="0">
            <a:spAutoFit/>
          </a:bodyPr>
          <a:lstStyle/>
          <a:p>
            <a:pPr eaLnBrk="1" fontAlgn="auto" hangingPunct="1">
              <a:spcBef>
                <a:spcPts val="0"/>
              </a:spcBef>
              <a:spcAft>
                <a:spcPts val="0"/>
              </a:spcAft>
            </a:pPr>
            <a:r>
              <a:rPr lang="en-US" sz="1000" b="1" dirty="0">
                <a:solidFill>
                  <a:srgbClr val="000000"/>
                </a:solidFill>
                <a:latin typeface="Arial"/>
              </a:rPr>
              <a:t>5</a:t>
            </a:r>
            <a:r>
              <a:rPr lang="en-US" sz="1000" b="1" dirty="0" smtClean="0">
                <a:solidFill>
                  <a:srgbClr val="000000"/>
                </a:solidFill>
                <a:latin typeface="Arial"/>
              </a:rPr>
              <a:t>.4</a:t>
            </a:r>
            <a:endParaRPr lang="en-US" sz="1000" b="1" dirty="0">
              <a:solidFill>
                <a:srgbClr val="000000"/>
              </a:solidFill>
              <a:latin typeface="Arial"/>
            </a:endParaRPr>
          </a:p>
        </p:txBody>
      </p:sp>
      <p:sp>
        <p:nvSpPr>
          <p:cNvPr id="44" name="TextBox 43"/>
          <p:cNvSpPr txBox="1"/>
          <p:nvPr/>
        </p:nvSpPr>
        <p:spPr>
          <a:xfrm>
            <a:off x="7235311" y="515779"/>
            <a:ext cx="1628972" cy="246221"/>
          </a:xfrm>
          <a:prstGeom prst="rect">
            <a:avLst/>
          </a:prstGeom>
          <a:noFill/>
        </p:spPr>
        <p:txBody>
          <a:bodyPr wrap="none" rtlCol="0">
            <a:spAutoFit/>
          </a:bodyPr>
          <a:lstStyle/>
          <a:p>
            <a:pPr eaLnBrk="1" fontAlgn="auto" hangingPunct="1">
              <a:spcBef>
                <a:spcPts val="0"/>
              </a:spcBef>
              <a:spcAft>
                <a:spcPts val="0"/>
              </a:spcAft>
            </a:pPr>
            <a:r>
              <a:rPr lang="en-US" sz="1000" i="1" dirty="0">
                <a:solidFill>
                  <a:srgbClr val="E11B22"/>
                </a:solidFill>
                <a:latin typeface="Arial"/>
              </a:rPr>
              <a:t>As of December </a:t>
            </a:r>
            <a:r>
              <a:rPr lang="en-US" sz="1000" i="1" dirty="0" smtClean="0">
                <a:solidFill>
                  <a:srgbClr val="E11B22"/>
                </a:solidFill>
                <a:latin typeface="Arial"/>
              </a:rPr>
              <a:t>31,2014</a:t>
            </a:r>
            <a:endParaRPr lang="en-US" sz="1000" i="1" dirty="0">
              <a:solidFill>
                <a:srgbClr val="E11B22"/>
              </a:solidFill>
              <a:latin typeface="Arial"/>
            </a:endParaRPr>
          </a:p>
        </p:txBody>
      </p:sp>
      <p:sp>
        <p:nvSpPr>
          <p:cNvPr id="48" name="TextBox 47"/>
          <p:cNvSpPr txBox="1"/>
          <p:nvPr/>
        </p:nvSpPr>
        <p:spPr>
          <a:xfrm>
            <a:off x="448642" y="6078790"/>
            <a:ext cx="3988675" cy="215444"/>
          </a:xfrm>
          <a:prstGeom prst="rect">
            <a:avLst/>
          </a:prstGeom>
          <a:noFill/>
        </p:spPr>
        <p:txBody>
          <a:bodyPr wrap="square" rtlCol="0">
            <a:spAutoFit/>
          </a:bodyPr>
          <a:lstStyle/>
          <a:p>
            <a:r>
              <a:rPr lang="en-US" sz="800" dirty="0">
                <a:solidFill>
                  <a:srgbClr val="000000"/>
                </a:solidFill>
              </a:rPr>
              <a:t>Source: Aon Benfield Securities, Inc.</a:t>
            </a:r>
          </a:p>
        </p:txBody>
      </p:sp>
    </p:spTree>
    <p:extLst>
      <p:ext uri="{BB962C8B-B14F-4D97-AF65-F5344CB8AC3E}">
        <p14:creationId xmlns:p14="http://schemas.microsoft.com/office/powerpoint/2010/main" val="2987216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457200" y="182563"/>
            <a:ext cx="8229600" cy="731837"/>
          </a:xfrm>
          <a:prstGeom prst="rect">
            <a:avLst/>
          </a:prstGeom>
        </p:spPr>
        <p:txBody>
          <a:bodyPr anchor="ctr"/>
          <a:lstStyle/>
          <a:p>
            <a:pPr eaLnBrk="0" fontAlgn="base" hangingPunct="0">
              <a:lnSpc>
                <a:spcPct val="95000"/>
              </a:lnSpc>
              <a:spcBef>
                <a:spcPct val="15000"/>
              </a:spcBef>
              <a:spcAft>
                <a:spcPct val="15000"/>
              </a:spcAft>
              <a:defRPr/>
            </a:pPr>
            <a:endParaRPr lang="en-US" sz="2400" b="1" kern="0" dirty="0">
              <a:solidFill>
                <a:srgbClr val="822433"/>
              </a:solidFill>
              <a:ea typeface="ＭＳ Ｐゴシック" pitchFamily="108" charset="-128"/>
            </a:endParaRPr>
          </a:p>
        </p:txBody>
      </p:sp>
      <p:sp>
        <p:nvSpPr>
          <p:cNvPr id="2" name="Title 1"/>
          <p:cNvSpPr>
            <a:spLocks noGrp="1"/>
          </p:cNvSpPr>
          <p:nvPr>
            <p:ph type="title"/>
          </p:nvPr>
        </p:nvSpPr>
        <p:spPr/>
        <p:txBody>
          <a:bodyPr/>
          <a:lstStyle/>
          <a:p>
            <a:r>
              <a:rPr lang="en-US" dirty="0"/>
              <a:t>Reinsurance Supply</a:t>
            </a:r>
            <a:br>
              <a:rPr lang="en-US" dirty="0"/>
            </a:br>
            <a:r>
              <a:rPr lang="en-US" sz="1600" dirty="0" smtClean="0">
                <a:solidFill>
                  <a:srgbClr val="E11B22"/>
                </a:solidFill>
              </a:rPr>
              <a:t>Alternative </a:t>
            </a:r>
            <a:r>
              <a:rPr lang="en-US" sz="1600" dirty="0">
                <a:solidFill>
                  <a:srgbClr val="E11B22"/>
                </a:solidFill>
              </a:rPr>
              <a:t>Market Development</a:t>
            </a:r>
          </a:p>
        </p:txBody>
      </p:sp>
      <p:graphicFrame>
        <p:nvGraphicFramePr>
          <p:cNvPr id="24" name="Chart 2"/>
          <p:cNvGraphicFramePr>
            <a:graphicFrameLocks/>
          </p:cNvGraphicFramePr>
          <p:nvPr>
            <p:extLst>
              <p:ext uri="{D42A27DB-BD31-4B8C-83A1-F6EECF244321}">
                <p14:modId xmlns:p14="http://schemas.microsoft.com/office/powerpoint/2010/main" val="1668292842"/>
              </p:ext>
            </p:extLst>
          </p:nvPr>
        </p:nvGraphicFramePr>
        <p:xfrm>
          <a:off x="457200" y="1066800"/>
          <a:ext cx="8229600" cy="4846320"/>
        </p:xfrm>
        <a:graphic>
          <a:graphicData uri="http://schemas.openxmlformats.org/drawingml/2006/chart">
            <c:chart xmlns:c="http://schemas.openxmlformats.org/drawingml/2006/chart" xmlns:r="http://schemas.openxmlformats.org/officeDocument/2006/relationships" r:id="rId3"/>
          </a:graphicData>
        </a:graphic>
      </p:graphicFrame>
      <p:cxnSp>
        <p:nvCxnSpPr>
          <p:cNvPr id="25" name="Straight Arrow Connector 24"/>
          <p:cNvCxnSpPr/>
          <p:nvPr/>
        </p:nvCxnSpPr>
        <p:spPr bwMode="auto">
          <a:xfrm flipV="1">
            <a:off x="1320800" y="3947160"/>
            <a:ext cx="3556000" cy="756536"/>
          </a:xfrm>
          <a:prstGeom prst="straightConnector1">
            <a:avLst/>
          </a:prstGeom>
          <a:solidFill>
            <a:schemeClr val="accent1"/>
          </a:solidFill>
          <a:ln w="19050" cap="flat" cmpd="sng" algn="ctr">
            <a:solidFill>
              <a:schemeClr val="tx2"/>
            </a:solidFill>
            <a:prstDash val="solid"/>
            <a:round/>
            <a:headEnd type="none" w="med" len="med"/>
            <a:tailEnd type="arrow"/>
          </a:ln>
          <a:effectLst/>
        </p:spPr>
      </p:cxnSp>
      <p:cxnSp>
        <p:nvCxnSpPr>
          <p:cNvPr id="28" name="Straight Arrow Connector 27"/>
          <p:cNvCxnSpPr/>
          <p:nvPr/>
        </p:nvCxnSpPr>
        <p:spPr bwMode="auto">
          <a:xfrm flipV="1">
            <a:off x="4942936" y="1432562"/>
            <a:ext cx="3134264" cy="2458526"/>
          </a:xfrm>
          <a:prstGeom prst="straightConnector1">
            <a:avLst/>
          </a:prstGeom>
          <a:solidFill>
            <a:schemeClr val="accent1"/>
          </a:solidFill>
          <a:ln w="19050" cap="flat" cmpd="sng" algn="ctr">
            <a:solidFill>
              <a:schemeClr val="tx2"/>
            </a:solidFill>
            <a:prstDash val="dash"/>
            <a:round/>
            <a:headEnd type="none" w="med" len="med"/>
            <a:tailEnd type="arrow"/>
          </a:ln>
          <a:effectLst/>
        </p:spPr>
      </p:cxnSp>
      <p:grpSp>
        <p:nvGrpSpPr>
          <p:cNvPr id="29" name="Group 28"/>
          <p:cNvGrpSpPr/>
          <p:nvPr/>
        </p:nvGrpSpPr>
        <p:grpSpPr>
          <a:xfrm>
            <a:off x="5943600" y="2402361"/>
            <a:ext cx="1188735" cy="477999"/>
            <a:chOff x="6243302" y="2193373"/>
            <a:chExt cx="1188735" cy="477999"/>
          </a:xfrm>
        </p:grpSpPr>
        <p:sp>
          <p:nvSpPr>
            <p:cNvPr id="30" name="Oval 20"/>
            <p:cNvSpPr>
              <a:spLocks noChangeArrowheads="1"/>
            </p:cNvSpPr>
            <p:nvPr/>
          </p:nvSpPr>
          <p:spPr bwMode="auto">
            <a:xfrm>
              <a:off x="6248398" y="2193373"/>
              <a:ext cx="1183639" cy="473627"/>
            </a:xfrm>
            <a:prstGeom prst="ellipse">
              <a:avLst/>
            </a:prstGeom>
            <a:solidFill>
              <a:srgbClr val="E11B22"/>
            </a:solidFill>
            <a:ln w="9525" algn="ctr">
              <a:solidFill>
                <a:srgbClr val="E11B22"/>
              </a:solidFill>
              <a:round/>
              <a:headEnd/>
              <a:tailEnd/>
            </a:ln>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pPr eaLnBrk="0" fontAlgn="base" hangingPunct="0">
                <a:spcBef>
                  <a:spcPct val="0"/>
                </a:spcBef>
                <a:spcAft>
                  <a:spcPct val="0"/>
                </a:spcAft>
              </a:pPr>
              <a:endParaRPr lang="en-US" altLang="en-US" sz="1200" dirty="0">
                <a:solidFill>
                  <a:srgbClr val="000000"/>
                </a:solidFill>
              </a:endParaRPr>
            </a:p>
          </p:txBody>
        </p:sp>
        <p:sp>
          <p:nvSpPr>
            <p:cNvPr id="31" name="Rectangle 28"/>
            <p:cNvSpPr>
              <a:spLocks noChangeArrowheads="1"/>
            </p:cNvSpPr>
            <p:nvPr/>
          </p:nvSpPr>
          <p:spPr bwMode="auto">
            <a:xfrm>
              <a:off x="6243302" y="2209707"/>
              <a:ext cx="11836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pPr algn="ctr" eaLnBrk="0" fontAlgn="base" hangingPunct="0">
                <a:spcBef>
                  <a:spcPct val="0"/>
                </a:spcBef>
                <a:spcAft>
                  <a:spcPct val="0"/>
                </a:spcAft>
              </a:pPr>
              <a:r>
                <a:rPr lang="en-US" altLang="en-US" sz="1200" b="1" dirty="0" smtClean="0">
                  <a:solidFill>
                    <a:srgbClr val="FFFFFF"/>
                  </a:solidFill>
                </a:rPr>
                <a:t>25%</a:t>
              </a:r>
              <a:endParaRPr lang="en-US" altLang="en-US" sz="1200" b="1" dirty="0">
                <a:solidFill>
                  <a:srgbClr val="FFFFFF"/>
                </a:solidFill>
              </a:endParaRPr>
            </a:p>
            <a:p>
              <a:pPr algn="ctr" eaLnBrk="0" fontAlgn="base" hangingPunct="0">
                <a:spcBef>
                  <a:spcPct val="0"/>
                </a:spcBef>
                <a:spcAft>
                  <a:spcPct val="0"/>
                </a:spcAft>
              </a:pPr>
              <a:r>
                <a:rPr lang="en-US" altLang="en-US" sz="1200" b="1" dirty="0">
                  <a:solidFill>
                    <a:srgbClr val="FFFFFF"/>
                  </a:solidFill>
                </a:rPr>
                <a:t>CAGR</a:t>
              </a:r>
            </a:p>
          </p:txBody>
        </p:sp>
      </p:grpSp>
      <p:grpSp>
        <p:nvGrpSpPr>
          <p:cNvPr id="32" name="Group 31"/>
          <p:cNvGrpSpPr/>
          <p:nvPr/>
        </p:nvGrpSpPr>
        <p:grpSpPr>
          <a:xfrm>
            <a:off x="2438400" y="4002561"/>
            <a:ext cx="1188735" cy="477999"/>
            <a:chOff x="6243302" y="2193373"/>
            <a:chExt cx="1188735" cy="477999"/>
          </a:xfrm>
        </p:grpSpPr>
        <p:sp>
          <p:nvSpPr>
            <p:cNvPr id="33" name="Oval 20"/>
            <p:cNvSpPr>
              <a:spLocks noChangeArrowheads="1"/>
            </p:cNvSpPr>
            <p:nvPr/>
          </p:nvSpPr>
          <p:spPr bwMode="auto">
            <a:xfrm>
              <a:off x="6248398" y="2193373"/>
              <a:ext cx="1183639" cy="473627"/>
            </a:xfrm>
            <a:prstGeom prst="ellipse">
              <a:avLst/>
            </a:prstGeom>
            <a:solidFill>
              <a:srgbClr val="E11B22"/>
            </a:solidFill>
            <a:ln w="9525" algn="ctr">
              <a:solidFill>
                <a:srgbClr val="E11B22"/>
              </a:solidFill>
              <a:round/>
              <a:headEnd/>
              <a:tailEnd/>
            </a:ln>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pPr eaLnBrk="0" fontAlgn="base" hangingPunct="0">
                <a:spcBef>
                  <a:spcPct val="0"/>
                </a:spcBef>
                <a:spcAft>
                  <a:spcPct val="0"/>
                </a:spcAft>
              </a:pPr>
              <a:endParaRPr lang="en-US" altLang="en-US" sz="1200" dirty="0">
                <a:solidFill>
                  <a:srgbClr val="000000"/>
                </a:solidFill>
              </a:endParaRPr>
            </a:p>
          </p:txBody>
        </p:sp>
        <p:sp>
          <p:nvSpPr>
            <p:cNvPr id="34" name="Rectangle 28"/>
            <p:cNvSpPr>
              <a:spLocks noChangeArrowheads="1"/>
            </p:cNvSpPr>
            <p:nvPr/>
          </p:nvSpPr>
          <p:spPr bwMode="auto">
            <a:xfrm>
              <a:off x="6243302" y="2209707"/>
              <a:ext cx="11836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pPr algn="ctr" eaLnBrk="0" fontAlgn="base" hangingPunct="0">
                <a:spcBef>
                  <a:spcPct val="0"/>
                </a:spcBef>
                <a:spcAft>
                  <a:spcPct val="0"/>
                </a:spcAft>
              </a:pPr>
              <a:r>
                <a:rPr lang="en-US" altLang="en-US" sz="1200" b="1" dirty="0" smtClean="0">
                  <a:solidFill>
                    <a:srgbClr val="FFFFFF"/>
                  </a:solidFill>
                </a:rPr>
                <a:t>21%</a:t>
              </a:r>
              <a:endParaRPr lang="en-US" altLang="en-US" sz="1200" b="1" dirty="0">
                <a:solidFill>
                  <a:srgbClr val="FFFFFF"/>
                </a:solidFill>
              </a:endParaRPr>
            </a:p>
            <a:p>
              <a:pPr algn="ctr" eaLnBrk="0" fontAlgn="base" hangingPunct="0">
                <a:spcBef>
                  <a:spcPct val="0"/>
                </a:spcBef>
                <a:spcAft>
                  <a:spcPct val="0"/>
                </a:spcAft>
              </a:pPr>
              <a:r>
                <a:rPr lang="en-US" altLang="en-US" sz="1200" b="1" dirty="0">
                  <a:solidFill>
                    <a:srgbClr val="FFFFFF"/>
                  </a:solidFill>
                </a:rPr>
                <a:t>CAGR</a:t>
              </a:r>
            </a:p>
          </p:txBody>
        </p:sp>
      </p:grpSp>
      <p:sp>
        <p:nvSpPr>
          <p:cNvPr id="35" name="TextBox 34"/>
          <p:cNvSpPr txBox="1"/>
          <p:nvPr/>
        </p:nvSpPr>
        <p:spPr>
          <a:xfrm>
            <a:off x="7235311" y="515779"/>
            <a:ext cx="1628972" cy="246221"/>
          </a:xfrm>
          <a:prstGeom prst="rect">
            <a:avLst/>
          </a:prstGeom>
          <a:noFill/>
        </p:spPr>
        <p:txBody>
          <a:bodyPr wrap="none" rtlCol="0">
            <a:spAutoFit/>
          </a:bodyPr>
          <a:lstStyle/>
          <a:p>
            <a:r>
              <a:rPr lang="en-US" sz="1000" i="1" dirty="0">
                <a:solidFill>
                  <a:srgbClr val="E11B22"/>
                </a:solidFill>
              </a:rPr>
              <a:t>As of December </a:t>
            </a:r>
            <a:r>
              <a:rPr lang="en-US" sz="1000" i="1" dirty="0" smtClean="0">
                <a:solidFill>
                  <a:srgbClr val="E11B22"/>
                </a:solidFill>
              </a:rPr>
              <a:t>31,2014</a:t>
            </a:r>
            <a:endParaRPr lang="en-US" sz="1000" i="1" dirty="0">
              <a:solidFill>
                <a:srgbClr val="E11B22"/>
              </a:solidFill>
            </a:endParaRPr>
          </a:p>
        </p:txBody>
      </p:sp>
      <p:sp>
        <p:nvSpPr>
          <p:cNvPr id="17" name="TextBox 16"/>
          <p:cNvSpPr txBox="1"/>
          <p:nvPr/>
        </p:nvSpPr>
        <p:spPr>
          <a:xfrm>
            <a:off x="448642" y="6172200"/>
            <a:ext cx="3988675" cy="200055"/>
          </a:xfrm>
          <a:prstGeom prst="rect">
            <a:avLst/>
          </a:prstGeom>
          <a:noFill/>
        </p:spPr>
        <p:txBody>
          <a:bodyPr wrap="square" rtlCol="0">
            <a:spAutoFit/>
          </a:bodyPr>
          <a:lstStyle/>
          <a:p>
            <a:r>
              <a:rPr lang="en-US" sz="700" dirty="0">
                <a:solidFill>
                  <a:srgbClr val="000000"/>
                </a:solidFill>
              </a:rPr>
              <a:t>Source: Aon Benfield Securities, Inc.</a:t>
            </a:r>
          </a:p>
        </p:txBody>
      </p:sp>
      <p:sp>
        <p:nvSpPr>
          <p:cNvPr id="19" name="TextBox 18"/>
          <p:cNvSpPr txBox="1"/>
          <p:nvPr/>
        </p:nvSpPr>
        <p:spPr>
          <a:xfrm>
            <a:off x="6019800" y="6554688"/>
            <a:ext cx="381000" cy="123111"/>
          </a:xfrm>
          <a:prstGeom prst="rect">
            <a:avLst/>
          </a:prstGeom>
          <a:noFill/>
        </p:spPr>
        <p:txBody>
          <a:bodyPr wrap="square" lIns="0" tIns="0" rIns="0" bIns="0" rtlCol="0" anchor="b" anchorCtr="0">
            <a:spAutoFit/>
          </a:bodyPr>
          <a:lstStyle/>
          <a:p>
            <a:pPr marL="0" marR="0" indent="0" algn="r" defTabSz="914400" rtl="0" eaLnBrk="0" fontAlgn="base" latinLnBrk="0" hangingPunct="0">
              <a:lnSpc>
                <a:spcPct val="100000"/>
              </a:lnSpc>
              <a:spcBef>
                <a:spcPct val="0"/>
              </a:spcBef>
              <a:spcAft>
                <a:spcPct val="0"/>
              </a:spcAft>
              <a:buClrTx/>
              <a:buSzTx/>
              <a:buFontTx/>
              <a:buNone/>
              <a:tabLst/>
              <a:defRPr/>
            </a:pPr>
            <a:fld id="{BC0FA351-5A70-4EC9-BE2D-E8D941B01E50}" type="slidenum">
              <a:rPr lang="en-US" sz="800" smtClean="0">
                <a:solidFill>
                  <a:schemeClr val="tx1"/>
                </a:solidFill>
              </a:rPr>
              <a:pPr marL="0" marR="0" indent="0" algn="r" defTabSz="914400" rtl="0" eaLnBrk="0" fontAlgn="base" latinLnBrk="0" hangingPunct="0">
                <a:lnSpc>
                  <a:spcPct val="100000"/>
                </a:lnSpc>
                <a:spcBef>
                  <a:spcPct val="0"/>
                </a:spcBef>
                <a:spcAft>
                  <a:spcPct val="0"/>
                </a:spcAft>
                <a:buClrTx/>
                <a:buSzTx/>
                <a:buFontTx/>
                <a:buNone/>
                <a:tabLst/>
                <a:defRPr/>
              </a:pPr>
              <a:t>4</a:t>
            </a:fld>
            <a:endParaRPr lang="en-US" sz="800" dirty="0" smtClean="0">
              <a:solidFill>
                <a:schemeClr val="tx1"/>
              </a:solidFill>
            </a:endParaRPr>
          </a:p>
        </p:txBody>
      </p:sp>
    </p:spTree>
    <p:extLst>
      <p:ext uri="{BB962C8B-B14F-4D97-AF65-F5344CB8AC3E}">
        <p14:creationId xmlns:p14="http://schemas.microsoft.com/office/powerpoint/2010/main" val="27378249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Catastrophe </a:t>
            </a:r>
            <a:r>
              <a:rPr lang="en-US" dirty="0" smtClean="0"/>
              <a:t>Bond Issuance by Year (</a:t>
            </a:r>
            <a:r>
              <a:rPr lang="en-US" dirty="0"/>
              <a:t>years ending </a:t>
            </a:r>
            <a:r>
              <a:rPr lang="en-US" dirty="0" smtClean="0"/>
              <a:t>December 31) </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3028257747"/>
              </p:ext>
            </p:extLst>
          </p:nvPr>
        </p:nvGraphicFramePr>
        <p:xfrm>
          <a:off x="457200" y="1061125"/>
          <a:ext cx="8229600"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7551151" y="1645716"/>
            <a:ext cx="502920" cy="246221"/>
          </a:xfrm>
          <a:prstGeom prst="rect">
            <a:avLst/>
          </a:prstGeom>
          <a:noFill/>
        </p:spPr>
        <p:txBody>
          <a:bodyPr wrap="square" rtlCol="0">
            <a:spAutoFit/>
          </a:bodyPr>
          <a:lstStyle/>
          <a:p>
            <a:pPr eaLnBrk="1" fontAlgn="auto" hangingPunct="1">
              <a:spcBef>
                <a:spcPts val="0"/>
              </a:spcBef>
              <a:spcAft>
                <a:spcPts val="0"/>
              </a:spcAft>
            </a:pPr>
            <a:r>
              <a:rPr lang="en-US" sz="1000" b="1" dirty="0" smtClean="0">
                <a:solidFill>
                  <a:srgbClr val="000000"/>
                </a:solidFill>
                <a:latin typeface="Arial"/>
              </a:rPr>
              <a:t>8,227</a:t>
            </a:r>
          </a:p>
        </p:txBody>
      </p:sp>
      <p:sp>
        <p:nvSpPr>
          <p:cNvPr id="7" name="TextBox 6"/>
          <p:cNvSpPr txBox="1"/>
          <p:nvPr/>
        </p:nvSpPr>
        <p:spPr>
          <a:xfrm>
            <a:off x="7002926" y="1928741"/>
            <a:ext cx="502920" cy="246221"/>
          </a:xfrm>
          <a:prstGeom prst="rect">
            <a:avLst/>
          </a:prstGeom>
          <a:noFill/>
        </p:spPr>
        <p:txBody>
          <a:bodyPr wrap="square" rtlCol="0">
            <a:spAutoFit/>
          </a:bodyPr>
          <a:lstStyle/>
          <a:p>
            <a:pPr eaLnBrk="1" fontAlgn="auto" hangingPunct="1">
              <a:spcBef>
                <a:spcPts val="0"/>
              </a:spcBef>
              <a:spcAft>
                <a:spcPts val="0"/>
              </a:spcAft>
            </a:pPr>
            <a:r>
              <a:rPr lang="en-US" sz="1000" b="1" dirty="0" smtClean="0">
                <a:solidFill>
                  <a:srgbClr val="000000"/>
                </a:solidFill>
                <a:latin typeface="Arial"/>
              </a:rPr>
              <a:t>7,471</a:t>
            </a:r>
          </a:p>
        </p:txBody>
      </p:sp>
      <p:sp>
        <p:nvSpPr>
          <p:cNvPr id="8" name="TextBox 7"/>
          <p:cNvSpPr txBox="1"/>
          <p:nvPr/>
        </p:nvSpPr>
        <p:spPr>
          <a:xfrm>
            <a:off x="6490326" y="2366141"/>
            <a:ext cx="502920" cy="246221"/>
          </a:xfrm>
          <a:prstGeom prst="rect">
            <a:avLst/>
          </a:prstGeom>
          <a:noFill/>
        </p:spPr>
        <p:txBody>
          <a:bodyPr wrap="square" rtlCol="0">
            <a:spAutoFit/>
          </a:bodyPr>
          <a:lstStyle/>
          <a:p>
            <a:pPr eaLnBrk="1" fontAlgn="auto" hangingPunct="1">
              <a:spcBef>
                <a:spcPts val="0"/>
              </a:spcBef>
              <a:spcAft>
                <a:spcPts val="0"/>
              </a:spcAft>
            </a:pPr>
            <a:r>
              <a:rPr lang="en-US" sz="1000" b="1" dirty="0" smtClean="0">
                <a:solidFill>
                  <a:srgbClr val="000000"/>
                </a:solidFill>
                <a:latin typeface="Arial"/>
              </a:rPr>
              <a:t>6,280</a:t>
            </a:r>
          </a:p>
        </p:txBody>
      </p:sp>
      <p:sp>
        <p:nvSpPr>
          <p:cNvPr id="9" name="TextBox 8"/>
          <p:cNvSpPr txBox="1"/>
          <p:nvPr/>
        </p:nvSpPr>
        <p:spPr>
          <a:xfrm>
            <a:off x="5953976" y="2993541"/>
            <a:ext cx="502920" cy="246221"/>
          </a:xfrm>
          <a:prstGeom prst="rect">
            <a:avLst/>
          </a:prstGeom>
          <a:noFill/>
        </p:spPr>
        <p:txBody>
          <a:bodyPr wrap="square" rtlCol="0">
            <a:spAutoFit/>
          </a:bodyPr>
          <a:lstStyle/>
          <a:p>
            <a:pPr eaLnBrk="1" fontAlgn="auto" hangingPunct="1">
              <a:spcBef>
                <a:spcPts val="0"/>
              </a:spcBef>
              <a:spcAft>
                <a:spcPts val="0"/>
              </a:spcAft>
            </a:pPr>
            <a:r>
              <a:rPr lang="en-US" sz="1000" b="1" dirty="0" smtClean="0">
                <a:solidFill>
                  <a:srgbClr val="000000"/>
                </a:solidFill>
                <a:latin typeface="Arial"/>
              </a:rPr>
              <a:t>4,600</a:t>
            </a:r>
          </a:p>
        </p:txBody>
      </p:sp>
      <p:sp>
        <p:nvSpPr>
          <p:cNvPr id="10" name="TextBox 9"/>
          <p:cNvSpPr txBox="1"/>
          <p:nvPr/>
        </p:nvSpPr>
        <p:spPr>
          <a:xfrm>
            <a:off x="5417626" y="2742191"/>
            <a:ext cx="502920" cy="246221"/>
          </a:xfrm>
          <a:prstGeom prst="rect">
            <a:avLst/>
          </a:prstGeom>
          <a:noFill/>
        </p:spPr>
        <p:txBody>
          <a:bodyPr wrap="square" rtlCol="0">
            <a:spAutoFit/>
          </a:bodyPr>
          <a:lstStyle/>
          <a:p>
            <a:pPr eaLnBrk="1" fontAlgn="auto" hangingPunct="1">
              <a:spcBef>
                <a:spcPts val="0"/>
              </a:spcBef>
              <a:spcAft>
                <a:spcPts val="0"/>
              </a:spcAft>
            </a:pPr>
            <a:r>
              <a:rPr lang="en-US" sz="1000" b="1" dirty="0" smtClean="0">
                <a:solidFill>
                  <a:srgbClr val="000000"/>
                </a:solidFill>
                <a:latin typeface="Arial"/>
              </a:rPr>
              <a:t>5,275</a:t>
            </a:r>
          </a:p>
        </p:txBody>
      </p:sp>
      <p:sp>
        <p:nvSpPr>
          <p:cNvPr id="11" name="TextBox 10"/>
          <p:cNvSpPr txBox="1"/>
          <p:nvPr/>
        </p:nvSpPr>
        <p:spPr>
          <a:xfrm>
            <a:off x="4881276" y="3428966"/>
            <a:ext cx="502920" cy="246221"/>
          </a:xfrm>
          <a:prstGeom prst="rect">
            <a:avLst/>
          </a:prstGeom>
          <a:noFill/>
        </p:spPr>
        <p:txBody>
          <a:bodyPr wrap="square" rtlCol="0">
            <a:spAutoFit/>
          </a:bodyPr>
          <a:lstStyle/>
          <a:p>
            <a:pPr eaLnBrk="1" fontAlgn="auto" hangingPunct="1">
              <a:spcBef>
                <a:spcPts val="0"/>
              </a:spcBef>
              <a:spcAft>
                <a:spcPts val="0"/>
              </a:spcAft>
            </a:pPr>
            <a:r>
              <a:rPr lang="en-US" sz="1000" b="1" dirty="0" smtClean="0">
                <a:solidFill>
                  <a:srgbClr val="000000"/>
                </a:solidFill>
                <a:latin typeface="Arial"/>
              </a:rPr>
              <a:t>3,471</a:t>
            </a:r>
          </a:p>
        </p:txBody>
      </p:sp>
      <p:sp>
        <p:nvSpPr>
          <p:cNvPr id="12" name="TextBox 11"/>
          <p:cNvSpPr txBox="1"/>
          <p:nvPr/>
        </p:nvSpPr>
        <p:spPr>
          <a:xfrm>
            <a:off x="4344926" y="3664491"/>
            <a:ext cx="502920" cy="246221"/>
          </a:xfrm>
          <a:prstGeom prst="rect">
            <a:avLst/>
          </a:prstGeom>
          <a:noFill/>
        </p:spPr>
        <p:txBody>
          <a:bodyPr wrap="square" rtlCol="0">
            <a:spAutoFit/>
          </a:bodyPr>
          <a:lstStyle/>
          <a:p>
            <a:pPr eaLnBrk="1" fontAlgn="auto" hangingPunct="1">
              <a:spcBef>
                <a:spcPts val="0"/>
              </a:spcBef>
              <a:spcAft>
                <a:spcPts val="0"/>
              </a:spcAft>
            </a:pPr>
            <a:r>
              <a:rPr lang="en-US" sz="1000" b="1" dirty="0" smtClean="0">
                <a:solidFill>
                  <a:srgbClr val="000000"/>
                </a:solidFill>
                <a:latin typeface="Arial"/>
              </a:rPr>
              <a:t>2,830</a:t>
            </a:r>
          </a:p>
        </p:txBody>
      </p:sp>
      <p:sp>
        <p:nvSpPr>
          <p:cNvPr id="13" name="TextBox 12"/>
          <p:cNvSpPr txBox="1"/>
          <p:nvPr/>
        </p:nvSpPr>
        <p:spPr>
          <a:xfrm>
            <a:off x="3808576" y="1584391"/>
            <a:ext cx="502920" cy="246221"/>
          </a:xfrm>
          <a:prstGeom prst="rect">
            <a:avLst/>
          </a:prstGeom>
          <a:noFill/>
        </p:spPr>
        <p:txBody>
          <a:bodyPr wrap="square" rtlCol="0">
            <a:spAutoFit/>
          </a:bodyPr>
          <a:lstStyle/>
          <a:p>
            <a:pPr eaLnBrk="1" fontAlgn="auto" hangingPunct="1">
              <a:spcBef>
                <a:spcPts val="0"/>
              </a:spcBef>
              <a:spcAft>
                <a:spcPts val="0"/>
              </a:spcAft>
            </a:pPr>
            <a:r>
              <a:rPr lang="en-US" sz="1000" b="1" dirty="0" smtClean="0">
                <a:solidFill>
                  <a:srgbClr val="000000"/>
                </a:solidFill>
                <a:latin typeface="Arial"/>
              </a:rPr>
              <a:t>8,380</a:t>
            </a:r>
          </a:p>
        </p:txBody>
      </p:sp>
      <p:sp>
        <p:nvSpPr>
          <p:cNvPr id="14" name="TextBox 13"/>
          <p:cNvSpPr txBox="1"/>
          <p:nvPr/>
        </p:nvSpPr>
        <p:spPr>
          <a:xfrm>
            <a:off x="3284101" y="2674916"/>
            <a:ext cx="502920" cy="246221"/>
          </a:xfrm>
          <a:prstGeom prst="rect">
            <a:avLst/>
          </a:prstGeom>
          <a:noFill/>
        </p:spPr>
        <p:txBody>
          <a:bodyPr wrap="square" rtlCol="0">
            <a:spAutoFit/>
          </a:bodyPr>
          <a:lstStyle/>
          <a:p>
            <a:pPr eaLnBrk="1" fontAlgn="auto" hangingPunct="1">
              <a:spcBef>
                <a:spcPts val="0"/>
              </a:spcBef>
              <a:spcAft>
                <a:spcPts val="0"/>
              </a:spcAft>
            </a:pPr>
            <a:r>
              <a:rPr lang="en-US" sz="1000" b="1" dirty="0" smtClean="0">
                <a:solidFill>
                  <a:srgbClr val="000000"/>
                </a:solidFill>
                <a:latin typeface="Arial"/>
              </a:rPr>
              <a:t>5,470</a:t>
            </a:r>
          </a:p>
        </p:txBody>
      </p:sp>
      <p:sp>
        <p:nvSpPr>
          <p:cNvPr id="15" name="TextBox 14"/>
          <p:cNvSpPr txBox="1"/>
          <p:nvPr/>
        </p:nvSpPr>
        <p:spPr>
          <a:xfrm>
            <a:off x="2735876" y="4038566"/>
            <a:ext cx="502920" cy="246221"/>
          </a:xfrm>
          <a:prstGeom prst="rect">
            <a:avLst/>
          </a:prstGeom>
          <a:noFill/>
        </p:spPr>
        <p:txBody>
          <a:bodyPr wrap="square" rtlCol="0">
            <a:spAutoFit/>
          </a:bodyPr>
          <a:lstStyle/>
          <a:p>
            <a:pPr eaLnBrk="1" fontAlgn="auto" hangingPunct="1">
              <a:spcBef>
                <a:spcPts val="0"/>
              </a:spcBef>
              <a:spcAft>
                <a:spcPts val="0"/>
              </a:spcAft>
            </a:pPr>
            <a:r>
              <a:rPr lang="en-US" sz="1000" b="1" dirty="0" smtClean="0">
                <a:solidFill>
                  <a:srgbClr val="000000"/>
                </a:solidFill>
                <a:latin typeface="Arial"/>
              </a:rPr>
              <a:t>1,860</a:t>
            </a:r>
          </a:p>
        </p:txBody>
      </p:sp>
      <p:sp>
        <p:nvSpPr>
          <p:cNvPr id="16" name="TextBox 15"/>
          <p:cNvSpPr txBox="1"/>
          <p:nvPr/>
        </p:nvSpPr>
        <p:spPr>
          <a:xfrm>
            <a:off x="2211401" y="4285966"/>
            <a:ext cx="502920" cy="246221"/>
          </a:xfrm>
          <a:prstGeom prst="rect">
            <a:avLst/>
          </a:prstGeom>
          <a:noFill/>
        </p:spPr>
        <p:txBody>
          <a:bodyPr wrap="square" rtlCol="0">
            <a:spAutoFit/>
          </a:bodyPr>
          <a:lstStyle/>
          <a:p>
            <a:pPr eaLnBrk="1" fontAlgn="auto" hangingPunct="1">
              <a:spcBef>
                <a:spcPts val="0"/>
              </a:spcBef>
              <a:spcAft>
                <a:spcPts val="0"/>
              </a:spcAft>
            </a:pPr>
            <a:r>
              <a:rPr lang="en-US" sz="1000" b="1" dirty="0" smtClean="0">
                <a:solidFill>
                  <a:srgbClr val="000000"/>
                </a:solidFill>
                <a:latin typeface="Arial"/>
              </a:rPr>
              <a:t>1,143</a:t>
            </a:r>
          </a:p>
        </p:txBody>
      </p:sp>
      <p:sp>
        <p:nvSpPr>
          <p:cNvPr id="17" name="TextBox 16"/>
          <p:cNvSpPr txBox="1"/>
          <p:nvPr/>
        </p:nvSpPr>
        <p:spPr>
          <a:xfrm>
            <a:off x="1675051" y="3927741"/>
            <a:ext cx="502920" cy="246221"/>
          </a:xfrm>
          <a:prstGeom prst="rect">
            <a:avLst/>
          </a:prstGeom>
          <a:noFill/>
        </p:spPr>
        <p:txBody>
          <a:bodyPr wrap="square" rtlCol="0">
            <a:spAutoFit/>
          </a:bodyPr>
          <a:lstStyle/>
          <a:p>
            <a:pPr eaLnBrk="1" fontAlgn="auto" hangingPunct="1">
              <a:spcBef>
                <a:spcPts val="0"/>
              </a:spcBef>
              <a:spcAft>
                <a:spcPts val="0"/>
              </a:spcAft>
            </a:pPr>
            <a:r>
              <a:rPr lang="en-US" sz="1000" b="1" dirty="0" smtClean="0">
                <a:solidFill>
                  <a:srgbClr val="000000"/>
                </a:solidFill>
                <a:latin typeface="Arial"/>
              </a:rPr>
              <a:t>2,135</a:t>
            </a:r>
          </a:p>
        </p:txBody>
      </p:sp>
      <p:sp>
        <p:nvSpPr>
          <p:cNvPr id="20" name="TextBox 19"/>
          <p:cNvSpPr txBox="1"/>
          <p:nvPr/>
        </p:nvSpPr>
        <p:spPr>
          <a:xfrm>
            <a:off x="448642" y="6078790"/>
            <a:ext cx="3988675" cy="215444"/>
          </a:xfrm>
          <a:prstGeom prst="rect">
            <a:avLst/>
          </a:prstGeom>
          <a:noFill/>
        </p:spPr>
        <p:txBody>
          <a:bodyPr wrap="square" rtlCol="0">
            <a:spAutoFit/>
          </a:bodyPr>
          <a:lstStyle/>
          <a:p>
            <a:r>
              <a:rPr lang="en-US" sz="800" dirty="0">
                <a:solidFill>
                  <a:srgbClr val="000000"/>
                </a:solidFill>
              </a:rPr>
              <a:t>Source: Aon Benfield Securities, Inc.</a:t>
            </a:r>
          </a:p>
        </p:txBody>
      </p:sp>
    </p:spTree>
    <p:extLst>
      <p:ext uri="{BB962C8B-B14F-4D97-AF65-F5344CB8AC3E}">
        <p14:creationId xmlns:p14="http://schemas.microsoft.com/office/powerpoint/2010/main" val="15727509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8497" y="1741491"/>
            <a:ext cx="6799146" cy="4047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ILS Market Relative to US Debt Market</a:t>
            </a:r>
            <a:endParaRPr lang="en-US" dirty="0"/>
          </a:p>
        </p:txBody>
      </p:sp>
      <p:sp>
        <p:nvSpPr>
          <p:cNvPr id="8" name="Rectangle 7"/>
          <p:cNvSpPr/>
          <p:nvPr/>
        </p:nvSpPr>
        <p:spPr bwMode="auto">
          <a:xfrm>
            <a:off x="1041400" y="1363663"/>
            <a:ext cx="6769894" cy="333376"/>
          </a:xfrm>
          <a:prstGeom prst="rect">
            <a:avLst/>
          </a:prstGeom>
          <a:solidFill>
            <a:srgbClr val="0083A9"/>
          </a:solidFill>
          <a:ln w="9525" cap="flat" cmpd="sng" algn="ctr">
            <a:noFill/>
            <a:prstDash val="solid"/>
            <a:round/>
            <a:headEnd type="none" w="med" len="med"/>
            <a:tailEnd type="none" w="med" len="med"/>
          </a:ln>
          <a:effectLst/>
        </p:spPr>
        <p:txBody>
          <a:bodyPr anchor="ctr"/>
          <a:lstStyle/>
          <a:p>
            <a:pPr algn="ctr" eaLnBrk="0" fontAlgn="base" hangingPunct="0">
              <a:spcBef>
                <a:spcPct val="0"/>
              </a:spcBef>
              <a:spcAft>
                <a:spcPct val="0"/>
              </a:spcAft>
              <a:defRPr/>
            </a:pPr>
            <a:r>
              <a:rPr lang="en-US" sz="1400" b="1" dirty="0" smtClean="0">
                <a:solidFill>
                  <a:srgbClr val="FFFFFF"/>
                </a:solidFill>
                <a:ea typeface="ＭＳ Ｐゴシック"/>
              </a:rPr>
              <a:t>Outstanding U.S. Debt Market</a:t>
            </a:r>
            <a:endParaRPr lang="en-US" sz="1400" b="1" dirty="0">
              <a:solidFill>
                <a:srgbClr val="FFFFFF"/>
              </a:solidFill>
              <a:ea typeface="ＭＳ Ｐゴシック"/>
            </a:endParaRPr>
          </a:p>
        </p:txBody>
      </p:sp>
      <p:pic>
        <p:nvPicPr>
          <p:cNvPr id="6" name="Picture 5" descr="SIFMALogoSmall.tif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4226" y="1974852"/>
            <a:ext cx="909917" cy="39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7235311" y="515779"/>
            <a:ext cx="1394934" cy="246221"/>
          </a:xfrm>
          <a:prstGeom prst="rect">
            <a:avLst/>
          </a:prstGeom>
          <a:noFill/>
        </p:spPr>
        <p:txBody>
          <a:bodyPr wrap="none" rtlCol="0">
            <a:spAutoFit/>
          </a:bodyPr>
          <a:lstStyle/>
          <a:p>
            <a:r>
              <a:rPr lang="en-US" sz="1000" i="1" dirty="0" smtClean="0">
                <a:solidFill>
                  <a:srgbClr val="E11B22"/>
                </a:solidFill>
              </a:rPr>
              <a:t>As of </a:t>
            </a:r>
            <a:r>
              <a:rPr lang="en-US" sz="1000" i="1" dirty="0">
                <a:solidFill>
                  <a:srgbClr val="E11B22"/>
                </a:solidFill>
              </a:rPr>
              <a:t> </a:t>
            </a:r>
            <a:r>
              <a:rPr lang="en-US" sz="1000" i="1" dirty="0" smtClean="0">
                <a:solidFill>
                  <a:srgbClr val="E11B22"/>
                </a:solidFill>
              </a:rPr>
              <a:t>March 16,2015</a:t>
            </a:r>
            <a:endParaRPr lang="en-US" sz="1000" i="1" dirty="0">
              <a:solidFill>
                <a:srgbClr val="E11B22"/>
              </a:solidFill>
            </a:endParaRPr>
          </a:p>
        </p:txBody>
      </p:sp>
      <p:sp>
        <p:nvSpPr>
          <p:cNvPr id="11" name="TextBox 10"/>
          <p:cNvSpPr txBox="1"/>
          <p:nvPr/>
        </p:nvSpPr>
        <p:spPr>
          <a:xfrm>
            <a:off x="448642" y="6078790"/>
            <a:ext cx="3988675" cy="215444"/>
          </a:xfrm>
          <a:prstGeom prst="rect">
            <a:avLst/>
          </a:prstGeom>
          <a:noFill/>
        </p:spPr>
        <p:txBody>
          <a:bodyPr wrap="square" rtlCol="0">
            <a:spAutoFit/>
          </a:bodyPr>
          <a:lstStyle/>
          <a:p>
            <a:r>
              <a:rPr lang="en-US" sz="800" dirty="0">
                <a:solidFill>
                  <a:srgbClr val="000000"/>
                </a:solidFill>
              </a:rPr>
              <a:t>Source: </a:t>
            </a:r>
            <a:r>
              <a:rPr lang="en-US" sz="800" dirty="0" smtClean="0">
                <a:solidFill>
                  <a:srgbClr val="000000"/>
                </a:solidFill>
              </a:rPr>
              <a:t>SIFMA, Aon </a:t>
            </a:r>
            <a:r>
              <a:rPr lang="en-US" sz="800" dirty="0">
                <a:solidFill>
                  <a:srgbClr val="000000"/>
                </a:solidFill>
              </a:rPr>
              <a:t>Benfield Securities, Inc.</a:t>
            </a:r>
          </a:p>
        </p:txBody>
      </p:sp>
    </p:spTree>
    <p:extLst>
      <p:ext uri="{BB962C8B-B14F-4D97-AF65-F5344CB8AC3E}">
        <p14:creationId xmlns:p14="http://schemas.microsoft.com/office/powerpoint/2010/main" val="1073074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Aon Benfield ILS Indices</a:t>
            </a:r>
          </a:p>
        </p:txBody>
      </p:sp>
      <p:sp>
        <p:nvSpPr>
          <p:cNvPr id="6" name="TextBox 5"/>
          <p:cNvSpPr txBox="1"/>
          <p:nvPr/>
        </p:nvSpPr>
        <p:spPr>
          <a:xfrm>
            <a:off x="423333" y="4788370"/>
            <a:ext cx="8363186" cy="1438855"/>
          </a:xfrm>
          <a:prstGeom prst="rect">
            <a:avLst/>
          </a:prstGeom>
          <a:noFill/>
        </p:spPr>
        <p:txBody>
          <a:bodyPr wrap="square" rtlCol="0">
            <a:spAutoFit/>
          </a:bodyPr>
          <a:lstStyle/>
          <a:p>
            <a:pPr>
              <a:spcAft>
                <a:spcPts val="300"/>
              </a:spcAft>
            </a:pPr>
            <a:r>
              <a:rPr lang="en-IN" sz="500" i="1" dirty="0"/>
              <a:t>The 3-5 Year U.S. Treasury Note Index is calculated by Bloomberg and simulates the performance of U.S. Treasury notes with maturities ranging from three to five years.</a:t>
            </a:r>
          </a:p>
          <a:p>
            <a:pPr>
              <a:spcAft>
                <a:spcPts val="300"/>
              </a:spcAft>
            </a:pPr>
            <a:r>
              <a:rPr lang="en-IN" sz="500" i="1" dirty="0"/>
              <a:t>The 3-5 Year BB Cash Pay U.S. High Yield Index is calculated by Bank of America Merrill Lynch (BAML) and tracks the performance of U.S. dollar denominated corporate bonds with a remaining term to final </a:t>
            </a:r>
            <a:r>
              <a:rPr lang="en-IN" sz="500" i="1" dirty="0" smtClean="0"/>
              <a:t>maturity ranging </a:t>
            </a:r>
            <a:r>
              <a:rPr lang="en-IN" sz="500" i="1" dirty="0"/>
              <a:t>from three to five years and are rated BB1 through BB3. Qualifying securities must have a rating of BB1 through BB3, a remaining term to final maturity ranging from three to five years, fixed coupon schedule and a minimum amount outstanding of $100 million. Fixed-to-floating rate securities are included provided they are callable within the fixed rate period and are at least one year from the last call prior to the date the bond transactions from a fixed to a floating rate security.</a:t>
            </a:r>
          </a:p>
          <a:p>
            <a:pPr>
              <a:spcAft>
                <a:spcPts val="300"/>
              </a:spcAft>
            </a:pPr>
            <a:r>
              <a:rPr lang="en-IN" sz="500" i="1" dirty="0"/>
              <a:t>The S&amp;P 500 is </a:t>
            </a:r>
            <a:r>
              <a:rPr lang="en-IN" sz="500" i="1" dirty="0" smtClean="0"/>
              <a:t>Standard </a:t>
            </a:r>
            <a:r>
              <a:rPr lang="en-IN" sz="500" i="1" dirty="0"/>
              <a:t>&amp; Poor’s broad-based equity index representing the performance of a broad sample of 500 leading companies in leading industries. The S&amp;P 500 Index represents price performance only, and does not include dividend reinvestments or advisory and trading costs.</a:t>
            </a:r>
          </a:p>
          <a:p>
            <a:pPr>
              <a:spcAft>
                <a:spcPts val="300"/>
              </a:spcAft>
            </a:pPr>
            <a:r>
              <a:rPr lang="en-IN" sz="500" i="1" dirty="0"/>
              <a:t>The ABS 3-5 Year, Fixed Rate Index is calculated by BAML and tracks the performance of U.S. dollar denominated investment grade fixed rate asset backed securities publicly issued in the U.S. domestic market with terms ranging from three to five years. Qualifying securities must have an investment grade rating, a fixed rate coupon, at least one year remaining term to final stated maturity, a fixed coupon schedule and an original deal size for the collateral group of at least $250 million.</a:t>
            </a:r>
          </a:p>
          <a:p>
            <a:pPr>
              <a:spcAft>
                <a:spcPts val="300"/>
              </a:spcAft>
            </a:pPr>
            <a:r>
              <a:rPr lang="en-IN" sz="500" i="1" dirty="0"/>
              <a:t>The CMBS 3-5 </a:t>
            </a:r>
            <a:r>
              <a:rPr lang="en-IN" sz="500" i="1" dirty="0" smtClean="0"/>
              <a:t>Year</a:t>
            </a:r>
            <a:r>
              <a:rPr lang="en-IN" sz="500" i="1" dirty="0"/>
              <a:t>, Fixed Rate Index is calculated by BAML and tracks the performance of U.S. dollar denominated investment grade fixed rate commercial mortgage backed securities publicly issued in the U.S. domestic market with terms ranging from three to five years. Qualifying securities must have an investment grade rating, at least one year remaining term to final maturity, a fixed coupon schedule and an original deal size for the collateral group of at least $250 million.</a:t>
            </a:r>
          </a:p>
          <a:p>
            <a:pPr>
              <a:spcAft>
                <a:spcPts val="300"/>
              </a:spcAft>
            </a:pPr>
            <a:r>
              <a:rPr lang="en-IN" sz="500" i="1" dirty="0"/>
              <a:t>The </a:t>
            </a:r>
            <a:r>
              <a:rPr lang="en-IN" sz="500" i="1" dirty="0" smtClean="0"/>
              <a:t>performance </a:t>
            </a:r>
            <a:r>
              <a:rPr lang="en-IN" sz="500" i="1" dirty="0"/>
              <a:t>of an index will vary based on the characteristics of, and risks inherent in, each of the various securities that comprise the index. As such, the relative performance of an index is likely to vary, often substantially, over time. Investors cannot invest directly in indices.</a:t>
            </a:r>
          </a:p>
          <a:p>
            <a:pPr>
              <a:spcAft>
                <a:spcPts val="300"/>
              </a:spcAft>
            </a:pPr>
            <a:r>
              <a:rPr lang="en-IN" sz="500" i="1" dirty="0"/>
              <a:t>While </a:t>
            </a:r>
            <a:r>
              <a:rPr lang="en-IN" sz="500" i="1" dirty="0" smtClean="0"/>
              <a:t>the </a:t>
            </a:r>
            <a:r>
              <a:rPr lang="en-IN" sz="500" i="1" dirty="0"/>
              <a:t>information in this document has been compiled from sources believed to be reliable, Aon Benfield Securities has made no attempts to verify the information or sources. This information is made </a:t>
            </a:r>
            <a:r>
              <a:rPr lang="en-IN" sz="500" i="1" dirty="0" smtClean="0"/>
              <a:t>available “</a:t>
            </a:r>
            <a:r>
              <a:rPr lang="en-IN" sz="500" i="1" dirty="0"/>
              <a:t>as is” and Aon Benfield Securities makes no representation or warranty as to the accuracy, completeness, timeliness or sufficiency of such information, and as such the information should not be relied upon in making any business, investment or other decisions. Aon Benfield Securities undertakes no obligation to update or revise the information based on changes, new developments or otherwise, nor any obligation to correct any errors or inaccuracies in the information. Past performance is no guarantee of future results. This document is not and shall not be construed as (</a:t>
            </a:r>
            <a:r>
              <a:rPr lang="en-IN" sz="500" i="1" dirty="0" err="1"/>
              <a:t>i</a:t>
            </a:r>
            <a:r>
              <a:rPr lang="en-IN" sz="500" i="1" dirty="0"/>
              <a:t>) an offer to sell or a solicitation of an offer to buy any security or any other financial product or asset, or (ii) a statement of fact, advice or opinion by Aon Benfield Securities.</a:t>
            </a:r>
            <a:endParaRPr lang="en-US" sz="500" i="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414" y="1043528"/>
            <a:ext cx="7964913" cy="3544922"/>
          </a:xfrm>
          <a:prstGeom prst="rect">
            <a:avLst/>
          </a:prstGeom>
        </p:spPr>
      </p:pic>
      <p:sp>
        <p:nvSpPr>
          <p:cNvPr id="5" name="Rectangle 4"/>
          <p:cNvSpPr/>
          <p:nvPr/>
        </p:nvSpPr>
        <p:spPr>
          <a:xfrm>
            <a:off x="457200" y="4575011"/>
            <a:ext cx="2388795" cy="215444"/>
          </a:xfrm>
          <a:prstGeom prst="rect">
            <a:avLst/>
          </a:prstGeom>
        </p:spPr>
        <p:txBody>
          <a:bodyPr wrap="none">
            <a:spAutoFit/>
          </a:bodyPr>
          <a:lstStyle/>
          <a:p>
            <a:r>
              <a:rPr lang="en-IN" sz="800" dirty="0"/>
              <a:t>Source: Aon Benfield Securities Inc., Bloomberg</a:t>
            </a:r>
          </a:p>
        </p:txBody>
      </p:sp>
    </p:spTree>
    <p:extLst>
      <p:ext uri="{BB962C8B-B14F-4D97-AF65-F5344CB8AC3E}">
        <p14:creationId xmlns:p14="http://schemas.microsoft.com/office/powerpoint/2010/main" val="2745918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Catastrophe Bond Market Participants </a:t>
            </a:r>
            <a:br>
              <a:rPr lang="en-US" dirty="0" smtClean="0"/>
            </a:br>
            <a:r>
              <a:rPr lang="en-US" sz="1600" dirty="0" smtClean="0"/>
              <a:t>Issuers, Buyers</a:t>
            </a:r>
            <a:endParaRPr lang="en-US" sz="1600" dirty="0"/>
          </a:p>
        </p:txBody>
      </p:sp>
      <p:sp>
        <p:nvSpPr>
          <p:cNvPr id="6" name="Rectangle 5"/>
          <p:cNvSpPr/>
          <p:nvPr/>
        </p:nvSpPr>
        <p:spPr bwMode="auto">
          <a:xfrm>
            <a:off x="637675" y="1223134"/>
            <a:ext cx="3570372" cy="401129"/>
          </a:xfrm>
          <a:prstGeom prst="rect">
            <a:avLst/>
          </a:prstGeom>
          <a:solidFill>
            <a:srgbClr val="0083A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600" b="1" dirty="0" smtClean="0">
                <a:solidFill>
                  <a:prstClr val="white"/>
                </a:solidFill>
              </a:rPr>
              <a:t>Issuer Type</a:t>
            </a:r>
            <a:endParaRPr lang="en-US" sz="1600" b="1" dirty="0">
              <a:solidFill>
                <a:prstClr val="white"/>
              </a:solidFill>
            </a:endParaRPr>
          </a:p>
        </p:txBody>
      </p:sp>
      <p:sp>
        <p:nvSpPr>
          <p:cNvPr id="7" name="Rectangle 6"/>
          <p:cNvSpPr/>
          <p:nvPr/>
        </p:nvSpPr>
        <p:spPr bwMode="auto">
          <a:xfrm>
            <a:off x="5113414" y="1223134"/>
            <a:ext cx="3540292" cy="401129"/>
          </a:xfrm>
          <a:prstGeom prst="rect">
            <a:avLst/>
          </a:prstGeom>
          <a:solidFill>
            <a:srgbClr val="0083A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600" b="1" dirty="0">
                <a:solidFill>
                  <a:prstClr val="white"/>
                </a:solidFill>
              </a:rPr>
              <a:t>Investor </a:t>
            </a:r>
            <a:r>
              <a:rPr lang="en-US" sz="1600" b="1" dirty="0" smtClean="0">
                <a:solidFill>
                  <a:prstClr val="white"/>
                </a:solidFill>
              </a:rPr>
              <a:t>Category (2014)</a:t>
            </a:r>
            <a:r>
              <a:rPr lang="en-US" sz="1600" b="1" baseline="30000" dirty="0" smtClean="0">
                <a:solidFill>
                  <a:prstClr val="white"/>
                </a:solidFill>
              </a:rPr>
              <a:t>1</a:t>
            </a:r>
            <a:endParaRPr lang="en-US" sz="1600" b="1" baseline="30000" dirty="0">
              <a:solidFill>
                <a:prstClr val="white"/>
              </a:solidFill>
            </a:endParaRPr>
          </a:p>
        </p:txBody>
      </p:sp>
      <p:graphicFrame>
        <p:nvGraphicFramePr>
          <p:cNvPr id="11" name="Chart 10"/>
          <p:cNvGraphicFramePr>
            <a:graphicFrameLocks/>
          </p:cNvGraphicFramePr>
          <p:nvPr>
            <p:extLst>
              <p:ext uri="{D42A27DB-BD31-4B8C-83A1-F6EECF244321}">
                <p14:modId xmlns:p14="http://schemas.microsoft.com/office/powerpoint/2010/main" val="923152522"/>
              </p:ext>
            </p:extLst>
          </p:nvPr>
        </p:nvGraphicFramePr>
        <p:xfrm>
          <a:off x="5116194" y="1682749"/>
          <a:ext cx="3851747" cy="31267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ext uri="{D42A27DB-BD31-4B8C-83A1-F6EECF244321}">
                <p14:modId xmlns:p14="http://schemas.microsoft.com/office/powerpoint/2010/main" val="3821438221"/>
              </p:ext>
            </p:extLst>
          </p:nvPr>
        </p:nvGraphicFramePr>
        <p:xfrm>
          <a:off x="649748" y="1733796"/>
          <a:ext cx="3684746" cy="3063835"/>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5230298" y="4775913"/>
            <a:ext cx="3551502" cy="784830"/>
          </a:xfrm>
          <a:prstGeom prst="rect">
            <a:avLst/>
          </a:prstGeom>
          <a:noFill/>
        </p:spPr>
        <p:txBody>
          <a:bodyPr wrap="square" rtlCol="0">
            <a:spAutoFit/>
          </a:bodyPr>
          <a:lstStyle/>
          <a:p>
            <a:r>
              <a:rPr lang="en-US" sz="900" baseline="30000" dirty="0" smtClean="0">
                <a:solidFill>
                  <a:srgbClr val="000000"/>
                </a:solidFill>
                <a:ea typeface="ＭＳ Ｐゴシック" pitchFamily="108" charset="-128"/>
              </a:rPr>
              <a:t>1 </a:t>
            </a:r>
            <a:r>
              <a:rPr lang="en-US" sz="900" dirty="0">
                <a:solidFill>
                  <a:srgbClr val="000000"/>
                </a:solidFill>
              </a:rPr>
              <a:t>Aon Benfield Securities’ analysis of investor category and geographic attributes includes only those transactions which the firm </a:t>
            </a:r>
            <a:r>
              <a:rPr lang="en-US" sz="900" dirty="0" smtClean="0">
                <a:solidFill>
                  <a:srgbClr val="000000"/>
                </a:solidFill>
              </a:rPr>
              <a:t>participated for 2014</a:t>
            </a:r>
            <a:endParaRPr lang="en-US" sz="900" dirty="0">
              <a:solidFill>
                <a:srgbClr val="000000"/>
              </a:solidFill>
            </a:endParaRPr>
          </a:p>
          <a:p>
            <a:pPr eaLnBrk="0" hangingPunct="0"/>
            <a:endParaRPr lang="en-US" sz="900" dirty="0">
              <a:solidFill>
                <a:srgbClr val="000000"/>
              </a:solidFill>
            </a:endParaRPr>
          </a:p>
          <a:p>
            <a:pPr eaLnBrk="0" hangingPunct="0"/>
            <a:endParaRPr lang="en-US" sz="900" dirty="0" smtClean="0">
              <a:solidFill>
                <a:srgbClr val="000000"/>
              </a:solidFill>
              <a:ea typeface="ＭＳ Ｐゴシック" pitchFamily="108" charset="-128"/>
            </a:endParaRPr>
          </a:p>
        </p:txBody>
      </p:sp>
      <p:sp>
        <p:nvSpPr>
          <p:cNvPr id="14" name="TextBox 13"/>
          <p:cNvSpPr txBox="1"/>
          <p:nvPr/>
        </p:nvSpPr>
        <p:spPr>
          <a:xfrm>
            <a:off x="7235311" y="515779"/>
            <a:ext cx="1394934" cy="246221"/>
          </a:xfrm>
          <a:prstGeom prst="rect">
            <a:avLst/>
          </a:prstGeom>
          <a:noFill/>
        </p:spPr>
        <p:txBody>
          <a:bodyPr wrap="none" rtlCol="0">
            <a:spAutoFit/>
          </a:bodyPr>
          <a:lstStyle/>
          <a:p>
            <a:r>
              <a:rPr lang="en-US" sz="1000" i="1" dirty="0" smtClean="0">
                <a:solidFill>
                  <a:srgbClr val="E11B22"/>
                </a:solidFill>
              </a:rPr>
              <a:t>As of </a:t>
            </a:r>
            <a:r>
              <a:rPr lang="en-US" sz="1000" i="1" dirty="0">
                <a:solidFill>
                  <a:srgbClr val="E11B22"/>
                </a:solidFill>
              </a:rPr>
              <a:t> </a:t>
            </a:r>
            <a:r>
              <a:rPr lang="en-US" sz="1000" i="1" dirty="0" smtClean="0">
                <a:solidFill>
                  <a:srgbClr val="E11B22"/>
                </a:solidFill>
              </a:rPr>
              <a:t>March 13,2015</a:t>
            </a:r>
            <a:endParaRPr lang="en-US" sz="1000" i="1" dirty="0">
              <a:solidFill>
                <a:srgbClr val="E11B22"/>
              </a:solidFill>
            </a:endParaRPr>
          </a:p>
        </p:txBody>
      </p:sp>
      <p:sp>
        <p:nvSpPr>
          <p:cNvPr id="16" name="TextBox 15"/>
          <p:cNvSpPr txBox="1"/>
          <p:nvPr/>
        </p:nvSpPr>
        <p:spPr>
          <a:xfrm>
            <a:off x="448642" y="6078790"/>
            <a:ext cx="3988675" cy="215444"/>
          </a:xfrm>
          <a:prstGeom prst="rect">
            <a:avLst/>
          </a:prstGeom>
          <a:noFill/>
        </p:spPr>
        <p:txBody>
          <a:bodyPr wrap="square" rtlCol="0">
            <a:spAutoFit/>
          </a:bodyPr>
          <a:lstStyle/>
          <a:p>
            <a:r>
              <a:rPr lang="en-US" sz="800" dirty="0">
                <a:solidFill>
                  <a:srgbClr val="000000"/>
                </a:solidFill>
              </a:rPr>
              <a:t>Source: Aon Benfield Securities, Inc.</a:t>
            </a:r>
          </a:p>
        </p:txBody>
      </p:sp>
    </p:spTree>
    <p:extLst>
      <p:ext uri="{BB962C8B-B14F-4D97-AF65-F5344CB8AC3E}">
        <p14:creationId xmlns:p14="http://schemas.microsoft.com/office/powerpoint/2010/main" val="1312614771"/>
      </p:ext>
    </p:extLst>
  </p:cSld>
  <p:clrMapOvr>
    <a:masterClrMapping/>
  </p:clrMapOvr>
  <p:timing>
    <p:tnLst>
      <p:par>
        <p:cTn id="1" dur="indefinite" restart="never" nodeType="tmRoot"/>
      </p:par>
    </p:tnLst>
  </p:timing>
</p:sld>
</file>

<file path=ppt/theme/theme1.xml><?xml version="1.0" encoding="utf-8"?>
<a:theme xmlns:a="http://schemas.openxmlformats.org/drawingml/2006/main" name="ABA_Template 2014">
  <a:themeElements>
    <a:clrScheme name="Aon PowerPoint Color Scheme">
      <a:dk1>
        <a:srgbClr val="000000"/>
      </a:dk1>
      <a:lt1>
        <a:srgbClr val="FFFFFF"/>
      </a:lt1>
      <a:dk2>
        <a:srgbClr val="E11B22"/>
      </a:dk2>
      <a:lt2>
        <a:srgbClr val="4D4F53"/>
      </a:lt2>
      <a:accent1>
        <a:srgbClr val="D3CD8B"/>
      </a:accent1>
      <a:accent2>
        <a:srgbClr val="7AB800"/>
      </a:accent2>
      <a:accent3>
        <a:srgbClr val="00338D"/>
      </a:accent3>
      <a:accent4>
        <a:srgbClr val="0083A9"/>
      </a:accent4>
      <a:accent5>
        <a:srgbClr val="4D4F53"/>
      </a:accent5>
      <a:accent6>
        <a:srgbClr val="F0AB00"/>
      </a:accent6>
      <a:hlink>
        <a:srgbClr val="00338D"/>
      </a:hlink>
      <a:folHlink>
        <a:srgbClr val="0083A9"/>
      </a:folHlink>
    </a:clrScheme>
    <a:fontScheme name="Aon_PowerPoint_Template_NoImage-3-0">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0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08" charset="-128"/>
          </a:defRPr>
        </a:defPPr>
      </a:lstStyle>
    </a:lnDef>
  </a:objectDefaults>
  <a:extraClrSchemeLst>
    <a:extraClrScheme>
      <a:clrScheme name="Aon_PowerPoint_Template_NoImage-3-0 1">
        <a:dk1>
          <a:srgbClr val="000000"/>
        </a:dk1>
        <a:lt1>
          <a:srgbClr val="FFFFFF"/>
        </a:lt1>
        <a:dk2>
          <a:srgbClr val="5EB6E4"/>
        </a:dk2>
        <a:lt2>
          <a:srgbClr val="4D4F53"/>
        </a:lt2>
        <a:accent1>
          <a:srgbClr val="C9CAC8"/>
        </a:accent1>
        <a:accent2>
          <a:srgbClr val="7AB800"/>
        </a:accent2>
        <a:accent3>
          <a:srgbClr val="FFFFFF"/>
        </a:accent3>
        <a:accent4>
          <a:srgbClr val="000000"/>
        </a:accent4>
        <a:accent5>
          <a:srgbClr val="E1E1E0"/>
        </a:accent5>
        <a:accent6>
          <a:srgbClr val="6EA600"/>
        </a:accent6>
        <a:hlink>
          <a:srgbClr val="F0AB00"/>
        </a:hlink>
        <a:folHlink>
          <a:srgbClr val="D3CD8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ubpages">
  <a:themeElements>
    <a:clrScheme name="Custom 3">
      <a:dk1>
        <a:srgbClr val="000000"/>
      </a:dk1>
      <a:lt1>
        <a:sysClr val="window" lastClr="FFFFFF"/>
      </a:lt1>
      <a:dk2>
        <a:srgbClr val="4D4F53"/>
      </a:dk2>
      <a:lt2>
        <a:srgbClr val="C9CAC8"/>
      </a:lt2>
      <a:accent1>
        <a:srgbClr val="FF1B22"/>
      </a:accent1>
      <a:accent2>
        <a:srgbClr val="F0AB50"/>
      </a:accent2>
      <a:accent3>
        <a:srgbClr val="7AB850"/>
      </a:accent3>
      <a:accent4>
        <a:srgbClr val="5EB6E4"/>
      </a:accent4>
      <a:accent5>
        <a:srgbClr val="0083A9"/>
      </a:accent5>
      <a:accent6>
        <a:srgbClr val="4F4C25"/>
      </a:accent6>
      <a:hlink>
        <a:srgbClr val="0039A6"/>
      </a:hlink>
      <a:folHlink>
        <a:srgbClr val="6E26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pt_template_aon - pre-final guide aj.potx" id="{740FBCBF-E22F-4F1E-B004-2634FDF74E76}" vid="{3A670E7E-2942-486D-BBEE-A1DED9B933F4}"/>
    </a:ext>
  </a:extLst>
</a:theme>
</file>

<file path=ppt/theme/theme3.xml><?xml version="1.0" encoding="utf-8"?>
<a:theme xmlns:a="http://schemas.openxmlformats.org/drawingml/2006/main" name="4_subpages">
  <a:themeElements>
    <a:clrScheme name="Custom 3">
      <a:dk1>
        <a:srgbClr val="000000"/>
      </a:dk1>
      <a:lt1>
        <a:sysClr val="window" lastClr="FFFFFF"/>
      </a:lt1>
      <a:dk2>
        <a:srgbClr val="4D4F53"/>
      </a:dk2>
      <a:lt2>
        <a:srgbClr val="C9CAC8"/>
      </a:lt2>
      <a:accent1>
        <a:srgbClr val="FF1B22"/>
      </a:accent1>
      <a:accent2>
        <a:srgbClr val="F0AB50"/>
      </a:accent2>
      <a:accent3>
        <a:srgbClr val="7AB850"/>
      </a:accent3>
      <a:accent4>
        <a:srgbClr val="5EB6E4"/>
      </a:accent4>
      <a:accent5>
        <a:srgbClr val="0083A9"/>
      </a:accent5>
      <a:accent6>
        <a:srgbClr val="4F4C25"/>
      </a:accent6>
      <a:hlink>
        <a:srgbClr val="0039A6"/>
      </a:hlink>
      <a:folHlink>
        <a:srgbClr val="6E26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pt_template_aon - pre-final guide aj.potx" id="{740FBCBF-E22F-4F1E-B004-2634FDF74E76}" vid="{3A670E7E-2942-486D-BBEE-A1DED9B933F4}"/>
    </a:ext>
  </a:extLst>
</a:theme>
</file>

<file path=ppt/theme/theme4.xml><?xml version="1.0" encoding="utf-8"?>
<a:theme xmlns:a="http://schemas.openxmlformats.org/drawingml/2006/main" name="1_subpages">
  <a:themeElements>
    <a:clrScheme name="Custom 3">
      <a:dk1>
        <a:srgbClr val="000000"/>
      </a:dk1>
      <a:lt1>
        <a:sysClr val="window" lastClr="FFFFFF"/>
      </a:lt1>
      <a:dk2>
        <a:srgbClr val="4D4F53"/>
      </a:dk2>
      <a:lt2>
        <a:srgbClr val="C9CAC8"/>
      </a:lt2>
      <a:accent1>
        <a:srgbClr val="FF1B22"/>
      </a:accent1>
      <a:accent2>
        <a:srgbClr val="F0AB50"/>
      </a:accent2>
      <a:accent3>
        <a:srgbClr val="7AB850"/>
      </a:accent3>
      <a:accent4>
        <a:srgbClr val="5EB6E4"/>
      </a:accent4>
      <a:accent5>
        <a:srgbClr val="0083A9"/>
      </a:accent5>
      <a:accent6>
        <a:srgbClr val="4F4C25"/>
      </a:accent6>
      <a:hlink>
        <a:srgbClr val="0039A6"/>
      </a:hlink>
      <a:folHlink>
        <a:srgbClr val="6E26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pt_template_aon - pre-final guide aj.potx" id="{740FBCBF-E22F-4F1E-B004-2634FDF74E76}" vid="{3A670E7E-2942-486D-BBEE-A1DED9B933F4}"/>
    </a:ext>
  </a:extLst>
</a:theme>
</file>

<file path=ppt/theme/theme5.xml><?xml version="1.0" encoding="utf-8"?>
<a:theme xmlns:a="http://schemas.openxmlformats.org/drawingml/2006/main" name="2_subpages">
  <a:themeElements>
    <a:clrScheme name="Custom 3">
      <a:dk1>
        <a:srgbClr val="000000"/>
      </a:dk1>
      <a:lt1>
        <a:sysClr val="window" lastClr="FFFFFF"/>
      </a:lt1>
      <a:dk2>
        <a:srgbClr val="4D4F53"/>
      </a:dk2>
      <a:lt2>
        <a:srgbClr val="C9CAC8"/>
      </a:lt2>
      <a:accent1>
        <a:srgbClr val="FF1B22"/>
      </a:accent1>
      <a:accent2>
        <a:srgbClr val="F0AB50"/>
      </a:accent2>
      <a:accent3>
        <a:srgbClr val="7AB850"/>
      </a:accent3>
      <a:accent4>
        <a:srgbClr val="5EB6E4"/>
      </a:accent4>
      <a:accent5>
        <a:srgbClr val="0083A9"/>
      </a:accent5>
      <a:accent6>
        <a:srgbClr val="4F4C25"/>
      </a:accent6>
      <a:hlink>
        <a:srgbClr val="0039A6"/>
      </a:hlink>
      <a:folHlink>
        <a:srgbClr val="6E26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pt_template_aon - pre-final guide aj.potx" id="{740FBCBF-E22F-4F1E-B004-2634FDF74E76}" vid="{3A670E7E-2942-486D-BBEE-A1DED9B933F4}"/>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3">
    <a:dk1>
      <a:srgbClr val="000000"/>
    </a:dk1>
    <a:lt1>
      <a:sysClr val="window" lastClr="FFFFFF"/>
    </a:lt1>
    <a:dk2>
      <a:srgbClr val="4D4F53"/>
    </a:dk2>
    <a:lt2>
      <a:srgbClr val="C9CAC8"/>
    </a:lt2>
    <a:accent1>
      <a:srgbClr val="FF1B22"/>
    </a:accent1>
    <a:accent2>
      <a:srgbClr val="F0AB50"/>
    </a:accent2>
    <a:accent3>
      <a:srgbClr val="7AB850"/>
    </a:accent3>
    <a:accent4>
      <a:srgbClr val="5EB6E4"/>
    </a:accent4>
    <a:accent5>
      <a:srgbClr val="0083A9"/>
    </a:accent5>
    <a:accent6>
      <a:srgbClr val="4F4C25"/>
    </a:accent6>
    <a:hlink>
      <a:srgbClr val="0039A6"/>
    </a:hlink>
    <a:folHlink>
      <a:srgbClr val="6E26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Custom 3">
    <a:dk1>
      <a:srgbClr val="000000"/>
    </a:dk1>
    <a:lt1>
      <a:sysClr val="window" lastClr="FFFFFF"/>
    </a:lt1>
    <a:dk2>
      <a:srgbClr val="4D4F53"/>
    </a:dk2>
    <a:lt2>
      <a:srgbClr val="C9CAC8"/>
    </a:lt2>
    <a:accent1>
      <a:srgbClr val="FF1B22"/>
    </a:accent1>
    <a:accent2>
      <a:srgbClr val="F0AB50"/>
    </a:accent2>
    <a:accent3>
      <a:srgbClr val="7AB850"/>
    </a:accent3>
    <a:accent4>
      <a:srgbClr val="5EB6E4"/>
    </a:accent4>
    <a:accent5>
      <a:srgbClr val="0083A9"/>
    </a:accent5>
    <a:accent6>
      <a:srgbClr val="4F4C25"/>
    </a:accent6>
    <a:hlink>
      <a:srgbClr val="0039A6"/>
    </a:hlink>
    <a:folHlink>
      <a:srgbClr val="6E26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Custom 3">
    <a:dk1>
      <a:srgbClr val="000000"/>
    </a:dk1>
    <a:lt1>
      <a:sysClr val="window" lastClr="FFFFFF"/>
    </a:lt1>
    <a:dk2>
      <a:srgbClr val="4D4F53"/>
    </a:dk2>
    <a:lt2>
      <a:srgbClr val="C9CAC8"/>
    </a:lt2>
    <a:accent1>
      <a:srgbClr val="FF1B22"/>
    </a:accent1>
    <a:accent2>
      <a:srgbClr val="F0AB50"/>
    </a:accent2>
    <a:accent3>
      <a:srgbClr val="7AB850"/>
    </a:accent3>
    <a:accent4>
      <a:srgbClr val="5EB6E4"/>
    </a:accent4>
    <a:accent5>
      <a:srgbClr val="0083A9"/>
    </a:accent5>
    <a:accent6>
      <a:srgbClr val="4F4C25"/>
    </a:accent6>
    <a:hlink>
      <a:srgbClr val="0039A6"/>
    </a:hlink>
    <a:folHlink>
      <a:srgbClr val="6E26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Aon PowerPoint Color Scheme">
    <a:dk1>
      <a:srgbClr val="000000"/>
    </a:dk1>
    <a:lt1>
      <a:srgbClr val="FFFFFF"/>
    </a:lt1>
    <a:dk2>
      <a:srgbClr val="E11B22"/>
    </a:dk2>
    <a:lt2>
      <a:srgbClr val="4D4F53"/>
    </a:lt2>
    <a:accent1>
      <a:srgbClr val="D3CD8B"/>
    </a:accent1>
    <a:accent2>
      <a:srgbClr val="7AB800"/>
    </a:accent2>
    <a:accent3>
      <a:srgbClr val="00338D"/>
    </a:accent3>
    <a:accent4>
      <a:srgbClr val="0083A9"/>
    </a:accent4>
    <a:accent5>
      <a:srgbClr val="4D4F53"/>
    </a:accent5>
    <a:accent6>
      <a:srgbClr val="F0AB00"/>
    </a:accent6>
    <a:hlink>
      <a:srgbClr val="00338D"/>
    </a:hlink>
    <a:folHlink>
      <a:srgbClr val="0083A9"/>
    </a:folHlink>
  </a:clrScheme>
  <a:fontScheme name="Aon_PowerPoint_Template_NoImage-3-0">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ABA_Template 2014</Template>
  <TotalTime>24215</TotalTime>
  <Words>2082</Words>
  <Application>Microsoft Office PowerPoint</Application>
  <PresentationFormat>On-screen Show (4:3)</PresentationFormat>
  <Paragraphs>361</Paragraphs>
  <Slides>22</Slides>
  <Notes>17</Notes>
  <HiddenSlides>0</HiddenSlides>
  <MMClips>0</MMClips>
  <ScaleCrop>false</ScaleCrop>
  <HeadingPairs>
    <vt:vector size="4" baseType="variant">
      <vt:variant>
        <vt:lpstr>Theme</vt:lpstr>
      </vt:variant>
      <vt:variant>
        <vt:i4>5</vt:i4>
      </vt:variant>
      <vt:variant>
        <vt:lpstr>Slide Titles</vt:lpstr>
      </vt:variant>
      <vt:variant>
        <vt:i4>22</vt:i4>
      </vt:variant>
    </vt:vector>
  </HeadingPairs>
  <TitlesOfParts>
    <vt:vector size="27" baseType="lpstr">
      <vt:lpstr>ABA_Template 2014</vt:lpstr>
      <vt:lpstr>subpages</vt:lpstr>
      <vt:lpstr>4_subpages</vt:lpstr>
      <vt:lpstr>1_subpages</vt:lpstr>
      <vt:lpstr>2_subpages</vt:lpstr>
      <vt:lpstr>Alternative Capital and Risk Transfer Trends</vt:lpstr>
      <vt:lpstr>Alternative Capital Positive or Scary Innovation?</vt:lpstr>
      <vt:lpstr>Alternative Capital Markets What Are We Talking About?</vt:lpstr>
      <vt:lpstr>Alternative Market Development</vt:lpstr>
      <vt:lpstr>Reinsurance Supply Alternative Market Development</vt:lpstr>
      <vt:lpstr>Catastrophe Bond Issuance by Year (years ending December 31) </vt:lpstr>
      <vt:lpstr>ILS Market Relative to US Debt Market</vt:lpstr>
      <vt:lpstr>Aon Benfield ILS Indices</vt:lpstr>
      <vt:lpstr>Catastrophe Bond Market Participants  Issuers, Buyers</vt:lpstr>
      <vt:lpstr>Catastrophe Bond Market Exposure and Trigger Type </vt:lpstr>
      <vt:lpstr>Catastrophe Bond Market Distribution of Modeled E(Loss) and Ratings</vt:lpstr>
      <vt:lpstr>Historical Issuance Trendlines Since 2012</vt:lpstr>
      <vt:lpstr>ILS Benchmark Spreads Relative to BB Corporate</vt:lpstr>
      <vt:lpstr>Insurance Risk Investment Funds New Development Example</vt:lpstr>
      <vt:lpstr>Insurance Risk as a Direct Investment Not So New Example </vt:lpstr>
      <vt:lpstr>Historical Losses</vt:lpstr>
      <vt:lpstr>Catastrophe Bond Loss by Year</vt:lpstr>
      <vt:lpstr>Catastrophe Stress Event Estimate 1926 Great Miami Hurricane</vt:lpstr>
      <vt:lpstr>Catastrophe Stress Event Estimate Other Examples</vt:lpstr>
      <vt:lpstr>Perspectives on Risk Size Affects What Matters</vt:lpstr>
      <vt:lpstr>Conclusion</vt:lpstr>
      <vt:lpstr>Any Questions?</vt:lpstr>
    </vt:vector>
  </TitlesOfParts>
  <Company>Aon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Administrator</dc:creator>
  <cp:lastModifiedBy>Sophie Uy</cp:lastModifiedBy>
  <cp:revision>140</cp:revision>
  <cp:lastPrinted>2014-10-27T19:06:24Z</cp:lastPrinted>
  <dcterms:created xsi:type="dcterms:W3CDTF">2014-10-02T17:30:06Z</dcterms:created>
  <dcterms:modified xsi:type="dcterms:W3CDTF">2015-03-31T15:15:31Z</dcterms:modified>
</cp:coreProperties>
</file>