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420" r:id="rId2"/>
    <p:sldId id="670" r:id="rId3"/>
    <p:sldId id="554" r:id="rId4"/>
    <p:sldId id="718" r:id="rId5"/>
    <p:sldId id="548" r:id="rId6"/>
    <p:sldId id="953" r:id="rId7"/>
    <p:sldId id="906" r:id="rId8"/>
    <p:sldId id="937" r:id="rId9"/>
    <p:sldId id="508" r:id="rId10"/>
    <p:sldId id="509" r:id="rId11"/>
    <p:sldId id="891" r:id="rId12"/>
    <p:sldId id="892" r:id="rId13"/>
    <p:sldId id="910" r:id="rId14"/>
    <p:sldId id="885" r:id="rId15"/>
    <p:sldId id="874" r:id="rId16"/>
    <p:sldId id="882" r:id="rId17"/>
    <p:sldId id="883" r:id="rId18"/>
    <p:sldId id="563" r:id="rId19"/>
    <p:sldId id="736" r:id="rId20"/>
    <p:sldId id="742" r:id="rId21"/>
    <p:sldId id="746" r:id="rId22"/>
    <p:sldId id="747" r:id="rId23"/>
    <p:sldId id="881" r:id="rId24"/>
    <p:sldId id="884" r:id="rId25"/>
    <p:sldId id="893" r:id="rId26"/>
    <p:sldId id="919" r:id="rId27"/>
    <p:sldId id="722" r:id="rId28"/>
    <p:sldId id="938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887" r:id="rId38"/>
    <p:sldId id="888" r:id="rId39"/>
    <p:sldId id="889" r:id="rId40"/>
    <p:sldId id="886" r:id="rId41"/>
    <p:sldId id="894" r:id="rId42"/>
    <p:sldId id="895" r:id="rId43"/>
    <p:sldId id="890" r:id="rId44"/>
    <p:sldId id="943" r:id="rId45"/>
    <p:sldId id="944" r:id="rId46"/>
    <p:sldId id="606" r:id="rId47"/>
    <p:sldId id="607" r:id="rId48"/>
    <p:sldId id="608" r:id="rId49"/>
    <p:sldId id="772" r:id="rId50"/>
    <p:sldId id="773" r:id="rId51"/>
    <p:sldId id="896" r:id="rId52"/>
    <p:sldId id="941" r:id="rId53"/>
    <p:sldId id="942" r:id="rId54"/>
    <p:sldId id="939" r:id="rId55"/>
    <p:sldId id="897" r:id="rId56"/>
    <p:sldId id="940" r:id="rId57"/>
    <p:sldId id="311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648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5F68FF-6429-424E-9264-9180B4CDFE41}" type="datetimeFigureOut">
              <a:rPr lang="en-US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567D1E-793B-46B0-AE7D-F7D9216966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D808085-FDC1-47CA-99D0-2A17DD0AE5C9}" type="datetimeFigureOut">
              <a:rPr lang="en-US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FE53199-EBA2-4218-9B93-8D84D46BD5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1E5BC3-DFBA-42BE-9532-BF81EFCA509F}" type="slidenum">
              <a:rPr lang="en-US"/>
              <a:pPr/>
              <a:t>1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9F71D-3B60-4F2B-8FA2-1BC9C9E1623D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299754CB-7043-402E-8590-E77D882EDC24}" type="slidenum">
              <a:rPr lang="en-US" sz="1000"/>
              <a:pPr algn="ctr" defTabSz="931863"/>
              <a:t>15</a:t>
            </a:fld>
            <a:endParaRPr lang="en-US" sz="10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0275"/>
            <a:fld id="{A8C4E9F0-A4FF-4CBB-9E17-5F30E7E78695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4AEC81-8D9D-4377-88C1-F981F839F065}" type="slidenum">
              <a:rPr lang="en-US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8688"/>
            <a:fld id="{6EFE24F4-512F-44E6-A483-0FB9FE22EDEB}" type="slidenum">
              <a:rPr lang="en-US"/>
              <a:pPr defTabSz="928688"/>
              <a:t>20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8688"/>
            <a:fld id="{A570AF8E-AD56-4340-A8E7-1C67A51A118B}" type="slidenum">
              <a:rPr lang="en-US"/>
              <a:pPr defTabSz="928688"/>
              <a:t>21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28688"/>
            <a:fld id="{B8BFBC14-50C7-4D01-BB02-687B1FD2D2E4}" type="slidenum">
              <a:rPr lang="en-US"/>
              <a:pPr defTabSz="928688"/>
              <a:t>22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6CB699-2D25-402D-922D-A00B5C58A127}" type="slidenum">
              <a:rPr lang="en-US"/>
              <a:pPr/>
              <a:t>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880F0FB6-B2C5-44AE-90D3-81BBCAAAEF5F}" type="slidenum">
              <a:rPr lang="en-US" sz="1000"/>
              <a:pPr algn="ctr" defTabSz="930275"/>
              <a:t>23</a:t>
            </a:fld>
            <a:endParaRPr lang="en-US" sz="10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C4897D-B4CB-46C6-A15F-E2AD866BB6D7}" type="slidenum">
              <a:rPr lang="en-US"/>
              <a:pPr/>
              <a:t>24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E11265-B87D-4765-B7AA-338414ED33CF}" type="slidenum">
              <a:rPr lang="en-US"/>
              <a:pPr/>
              <a:t>25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2775" y="9047163"/>
            <a:ext cx="708025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C8541C4-841A-4684-838A-CCFF4001E411}" type="slidenum">
              <a:rPr lang="en-US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E049A8A1-E41B-4E75-BDF1-131D4BB45820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84C37E-BD3D-4D97-A1F4-554DCB595C39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88" tIns="46602" rIns="45988" bIns="46602" anchor="b">
            <a:spAutoFit/>
          </a:bodyPr>
          <a:lstStyle/>
          <a:p>
            <a:pPr algn="ctr"/>
            <a:fld id="{17445178-73E0-4D4A-B085-4A0A6187F2D8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3</a:t>
            </a:fld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217571-B42C-4B78-AFF8-1B42BEE5058D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BA7760-621E-454F-B3E2-1560BE3B1CC7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806577-2665-4DC4-ABDE-95CB318520AD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4BA35A-8C61-4E06-8E57-E1120830C7D6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01E55DD-6108-455B-9849-BD1BD8F14928}" type="slidenum">
              <a:rPr lang="en-US"/>
              <a:pPr/>
              <a:t>41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60E934-1E34-4ECF-B63D-76E4F0E8262D}" type="slidenum">
              <a:rPr lang="en-US"/>
              <a:pPr/>
              <a:t>42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1B9247-5CD7-4501-82D5-0FF2658E8E78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1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defTabSz="928688"/>
            <a:fld id="{1AD9B1FC-EC4E-4F8A-8CEE-2347C7E8286B}" type="slidenum">
              <a:rPr lang="en-US">
                <a:latin typeface="Arial" charset="0"/>
              </a:rPr>
              <a:pPr defTabSz="928688"/>
              <a:t>45</a:t>
            </a:fld>
            <a:endParaRPr lang="en-US">
              <a:latin typeface="Arial" charset="0"/>
            </a:endParaRPr>
          </a:p>
        </p:txBody>
      </p:sp>
      <p:sp>
        <p:nvSpPr>
          <p:cNvPr id="1177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7" tIns="45780" rIns="91557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E16C35-9D98-4450-A4C5-13B2F65F69F4}" type="slidenum">
              <a:rPr lang="en-US"/>
              <a:pPr/>
              <a:t>46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9FC78F-7900-4603-93B2-995A5E7FD625}" type="slidenum">
              <a:rPr lang="en-US"/>
              <a:pPr/>
              <a:t>47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FB9C2C-0151-4CEC-ACB7-E3A148E62600}" type="slidenum">
              <a:rPr lang="en-US"/>
              <a:pPr/>
              <a:t>51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2775" y="9047163"/>
            <a:ext cx="708025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435BFD3-BB70-4560-B010-29E99974B32B}" type="slidenum">
              <a:rPr lang="en-US"/>
              <a:pPr/>
              <a:t>52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2775" y="9047163"/>
            <a:ext cx="708025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1BFB8D6-0DC6-4822-8B52-9EBED0FF7CD4}" type="slidenum">
              <a:rPr lang="en-US"/>
              <a:pPr/>
              <a:t>53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2775" y="9047163"/>
            <a:ext cx="708025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334919A-55BE-40BE-9D13-945CB2C639CC}" type="slidenum">
              <a:rPr lang="en-US"/>
              <a:pPr/>
              <a:t>54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8E68D2-53A9-4F5D-A3F5-446C56BDC370}" type="slidenum">
              <a:rPr lang="en-US"/>
              <a:pPr/>
              <a:t>55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E1E8FF-C465-49AA-9628-594A1D50D2BB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9875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2775" y="9047163"/>
            <a:ext cx="708025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366CA79-8FE0-4158-A9D5-565584F183E8}" type="slidenum">
              <a:rPr lang="en-US"/>
              <a:pPr/>
              <a:t>56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 txBox="1">
            <a:spLocks noGrp="1" noChangeArrowheads="1"/>
          </p:cNvSpPr>
          <p:nvPr/>
        </p:nvSpPr>
        <p:spPr bwMode="auto">
          <a:xfrm>
            <a:off x="3152775" y="9042400"/>
            <a:ext cx="708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14" tIns="46931" rIns="46314" bIns="46931" anchor="b">
            <a:spAutoFit/>
          </a:bodyPr>
          <a:lstStyle/>
          <a:p>
            <a:pPr algn="ctr" defTabSz="938213"/>
            <a:fld id="{C95779A2-813D-4893-A284-DC52864E66BA}" type="slidenum">
              <a:rPr lang="en-US" sz="1000">
                <a:latin typeface="Calibri" pitchFamily="34" charset="0"/>
              </a:rPr>
              <a:pPr algn="ctr" defTabSz="938213"/>
              <a:t>57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4363" y="9047163"/>
            <a:ext cx="704850" cy="2476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079F84-E96D-4480-9533-35FF14BE6BB2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1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B22F8D-D159-46AB-800D-674625B06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76E64-E0AF-40A4-9052-ADE85DFF3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18109-64B3-444C-8E1A-562641AE7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A62C-5279-4C53-A6B2-24270B655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6562B06-DAC8-4BE7-B89E-88A42A205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A0827-5315-40C0-AACA-D6440D087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8814D-43C1-4CA9-B042-CCBFDEF0C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67A4-9BF6-481C-B792-5BE6E483B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54DA5-3F8D-44AD-9DFA-7079AA6F7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ABD0-DCCB-4FF5-B676-C14F05966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3214B-4013-411F-888D-025C4F338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7980-DB94-4486-8ED7-DB9497FDB2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F609E-DCF4-4DE8-A327-53485C11B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030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</a:defRPr>
            </a:lvl1pPr>
          </a:lstStyle>
          <a:p>
            <a:fld id="{D0EE9D9D-52E9-4EFD-B680-7062BD5A14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63" r:id="rId1"/>
    <p:sldLayoutId id="2147487464" r:id="rId2"/>
    <p:sldLayoutId id="2147487465" r:id="rId3"/>
    <p:sldLayoutId id="2147487466" r:id="rId4"/>
    <p:sldLayoutId id="2147487467" r:id="rId5"/>
    <p:sldLayoutId id="2147487468" r:id="rId6"/>
    <p:sldLayoutId id="2147487469" r:id="rId7"/>
    <p:sldLayoutId id="2147487470" r:id="rId8"/>
    <p:sldLayoutId id="2147487471" r:id="rId9"/>
    <p:sldLayoutId id="2147487472" r:id="rId10"/>
    <p:sldLayoutId id="2147487473" r:id="rId11"/>
    <p:sldLayoutId id="2147487474" r:id="rId12"/>
    <p:sldLayoutId id="2147487475" r:id="rId13"/>
    <p:sldLayoutId id="2147487476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aba.net/webfolder/na/jeff/big%20i%20firm%20summary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28925"/>
            <a:ext cx="9104313" cy="1244600"/>
          </a:xfrm>
          <a:ln/>
        </p:spPr>
        <p:txBody>
          <a:bodyPr/>
          <a:lstStyle/>
          <a:p>
            <a:r>
              <a:rPr lang="en-US" sz="4400"/>
              <a:t>Calamities Natural and Political: Implications for P/C Insurance</a:t>
            </a:r>
            <a:endParaRPr lang="en-US" sz="4400" i="1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19600"/>
            <a:ext cx="9144000" cy="1127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2B7299"/>
                </a:solidFill>
              </a:rPr>
              <a:t>Midwestern Actuarial Forum, Spring Meeting</a:t>
            </a:r>
            <a:br>
              <a:rPr lang="en-US" sz="2800">
                <a:solidFill>
                  <a:srgbClr val="2B7299"/>
                </a:solidFill>
              </a:rPr>
            </a:br>
            <a:r>
              <a:rPr lang="en-US" sz="2800">
                <a:solidFill>
                  <a:srgbClr val="2B7299"/>
                </a:solidFill>
              </a:rPr>
              <a:t>Chicago, IL</a:t>
            </a:r>
            <a:br>
              <a:rPr lang="en-US" sz="2800">
                <a:solidFill>
                  <a:srgbClr val="2B7299"/>
                </a:solidFill>
              </a:rPr>
            </a:br>
            <a:r>
              <a:rPr lang="en-US" sz="2800"/>
              <a:t>March 22, 2013</a:t>
            </a:r>
            <a:endParaRPr lang="en-US" sz="2800" i="1">
              <a:solidFill>
                <a:srgbClr val="C00000"/>
              </a:solidFill>
            </a:endParaRP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25A7A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25A7A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mtClean="0"/>
              <a:t>P/C Industry Homeowners</a:t>
            </a:r>
            <a:br>
              <a:rPr lang="en-US" smtClean="0"/>
            </a:br>
            <a:r>
              <a:rPr lang="en-US" smtClean="0"/>
              <a:t>CAT Claim Severity, 1997-2011</a:t>
            </a:r>
          </a:p>
        </p:txBody>
      </p:sp>
      <p:graphicFrame>
        <p:nvGraphicFramePr>
          <p:cNvPr id="7170" name="Object 3"/>
          <p:cNvGraphicFramePr>
            <a:graphicFrameLocks/>
          </p:cNvGraphicFramePr>
          <p:nvPr>
            <p:ph type="chart" idx="4294967295"/>
          </p:nvPr>
        </p:nvGraphicFramePr>
        <p:xfrm>
          <a:off x="134938" y="1219200"/>
          <a:ext cx="8716962" cy="5043488"/>
        </p:xfrm>
        <a:graphic>
          <a:graphicData uri="http://schemas.openxmlformats.org/presentationml/2006/ole">
            <p:oleObj spid="_x0000_s7170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 29, BLS inflation calculator,</a:t>
            </a:r>
            <a:br>
              <a:rPr lang="en-US" sz="1100"/>
            </a:br>
            <a:r>
              <a:rPr lang="en-US" sz="1100"/>
              <a:t>and Insurance Information Institute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28600" y="12954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(in 2011 $)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6477000" y="3733800"/>
            <a:ext cx="1828800" cy="885825"/>
          </a:xfrm>
          <a:prstGeom prst="wedgeRectCallout">
            <a:avLst>
              <a:gd name="adj1" fmla="val 55852"/>
              <a:gd name="adj2" fmla="val -13993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HO average claim severity is now three times what it was in 1997.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8450" y="1346200"/>
          <a:ext cx="8736013" cy="4972050"/>
        </p:xfrm>
        <a:graphic>
          <a:graphicData uri="http://schemas.openxmlformats.org/presentationml/2006/ole">
            <p:oleObj spid="_x0000_s8194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8195" name="Text Box 6"/>
          <p:cNvSpPr txBox="1">
            <a:spLocks noChangeArrowheads="1"/>
          </p:cNvSpPr>
          <p:nvPr/>
        </p:nvSpPr>
        <p:spPr bwMode="blackWhite">
          <a:xfrm>
            <a:off x="6430963" y="1076325"/>
            <a:ext cx="2584450" cy="29940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</a:p>
        </p:txBody>
      </p:sp>
      <p:sp>
        <p:nvSpPr>
          <p:cNvPr id="8196" name="Title 8"/>
          <p:cNvSpPr txBox="1">
            <a:spLocks/>
          </p:cNvSpPr>
          <p:nvPr/>
        </p:nvSpPr>
        <p:spPr bwMode="black">
          <a:xfrm>
            <a:off x="914400" y="228600"/>
            <a:ext cx="55991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</a:pPr>
            <a:r>
              <a:rPr lang="en-US" sz="3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  <a:t>Superstorm Sandy:</a:t>
            </a:r>
            <a:br>
              <a:rPr lang="en-US" sz="3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3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  <a:t>Number of Claims by Type*</a:t>
            </a:r>
            <a:endParaRPr lang="en-US" sz="3000" b="1">
              <a:solidFill>
                <a:srgbClr val="28688C"/>
              </a:solidFill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6267450"/>
            <a:ext cx="82423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*PCS claim count estimate s as of 1/18/13.  Loss estimate represents PCS total ($18.75B) and upper end of range estimates by risk modelers RMS, Eqecat and AIR. All figures exclude losses paid by the NFIP.</a:t>
            </a:r>
          </a:p>
          <a:p>
            <a:r>
              <a:rPr lang="en-US" sz="1000">
                <a:solidFill>
                  <a:srgbClr val="000000"/>
                </a:solidFill>
              </a:rPr>
              <a:t>Source: PCS; AIR, Eqecat, AIR Worldwide; Insurance Information Institute.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19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4C37B5-633B-4E3A-85D8-A4D4C9256297}" type="slidenum">
              <a:rPr lang="en-US"/>
              <a:pPr/>
              <a:t>11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825" y="4856163"/>
            <a:ext cx="3230563" cy="1177925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Sandy was a high HO frequency, (relatively low)  severity event (avg. severity &lt;50% Katrina)</a:t>
            </a: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black">
          <a:xfrm>
            <a:off x="1814513" y="1209675"/>
            <a:ext cx="4291012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>
                <a:solidFill>
                  <a:srgbClr val="225A7A"/>
                </a:solidFill>
              </a:rPr>
              <a:t>Total Claims = 1.52 Million*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1066800" y="1295400"/>
          <a:ext cx="8736013" cy="4972050"/>
        </p:xfrm>
        <a:graphic>
          <a:graphicData uri="http://schemas.openxmlformats.org/presentationml/2006/ole">
            <p:oleObj spid="_x0000_s9218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9219" name="Text Box 6"/>
          <p:cNvSpPr txBox="1">
            <a:spLocks noChangeArrowheads="1"/>
          </p:cNvSpPr>
          <p:nvPr/>
        </p:nvSpPr>
        <p:spPr bwMode="blackWhite">
          <a:xfrm>
            <a:off x="6365875" y="1179513"/>
            <a:ext cx="2586038" cy="27146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</a:p>
        </p:txBody>
      </p:sp>
      <p:sp>
        <p:nvSpPr>
          <p:cNvPr id="9220" name="Title 8"/>
          <p:cNvSpPr txBox="1">
            <a:spLocks/>
          </p:cNvSpPr>
          <p:nvPr/>
        </p:nvSpPr>
        <p:spPr bwMode="black">
          <a:xfrm>
            <a:off x="304800" y="228600"/>
            <a:ext cx="70469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</a:pPr>
            <a:r>
              <a:rPr lang="en-US" sz="3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  <a:t>SuperStorm Sandy: Amount of</a:t>
            </a:r>
            <a:br>
              <a:rPr lang="en-US" sz="3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US" sz="3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  <a:t>Insured Loss by Claim Type</a:t>
            </a:r>
            <a:r>
              <a:rPr lang="en-US" sz="2000" b="1">
                <a:solidFill>
                  <a:srgbClr val="28688C"/>
                </a:solidFill>
                <a:ea typeface="Arial Unicode MS" pitchFamily="34" charset="-128"/>
                <a:cs typeface="Arial Unicode MS" pitchFamily="34" charset="-128"/>
              </a:rPr>
              <a:t>*  ($ Millions)</a:t>
            </a:r>
            <a:endParaRPr lang="en-US" sz="2000" b="1">
              <a:solidFill>
                <a:srgbClr val="28688C"/>
              </a:solidFill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*PCS insured loss estimates as of 1/18/13. Catastrophe modeler estimates range up to $25 billion.  All figures exclude losses paid by the NFIP.</a:t>
            </a:r>
          </a:p>
          <a:p>
            <a:r>
              <a:rPr lang="en-US" sz="1000">
                <a:solidFill>
                  <a:srgbClr val="000000"/>
                </a:solidFill>
              </a:rPr>
              <a:t>Source: PCS;  Insurance Information Institute.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2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0386D-8EA4-4C64-8FB0-348E518C6B49}" type="slidenum">
              <a:rPr lang="en-US"/>
              <a:pPr/>
              <a:t>12</a:t>
            </a:fld>
            <a:endParaRPr lang="en-US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black">
          <a:xfrm>
            <a:off x="685800" y="1209675"/>
            <a:ext cx="54197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>
                <a:solidFill>
                  <a:srgbClr val="225A7A"/>
                </a:solidFill>
              </a:rPr>
              <a:t>Total Claim Value = $18.75 Billion*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109538"/>
            <a:ext cx="7853363" cy="860425"/>
          </a:xfrm>
        </p:spPr>
        <p:txBody>
          <a:bodyPr/>
          <a:lstStyle/>
          <a:p>
            <a:r>
              <a:rPr lang="en-US" smtClean="0"/>
              <a:t>Hurricane Sandy: Average Claim Payment by Type of Claim 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207963" y="1003300"/>
          <a:ext cx="8470900" cy="4330700"/>
        </p:xfrm>
        <a:graphic>
          <a:graphicData uri="http://schemas.openxmlformats.org/presentationml/2006/ole">
            <p:oleObj spid="_x0000_s10242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025" y="5353050"/>
            <a:ext cx="8232775" cy="900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2E5D1-C3D0-4C87-8615-086E1DDC2771}" type="slidenum">
              <a:rPr lang="en-US"/>
              <a:pPr/>
              <a:t>13</a:t>
            </a:fld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913" y="1644650"/>
            <a:ext cx="3348037" cy="1558925"/>
          </a:xfrm>
          <a:prstGeom prst="wedgeRectCallout">
            <a:avLst>
              <a:gd name="adj1" fmla="val 119343"/>
              <a:gd name="adj2" fmla="val 7222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-127000" y="6115050"/>
            <a:ext cx="9191625" cy="798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Catastrophe loss data is for Catastrophe Serial No. 90 (Oct. 28 – 31, 2012) from PCS as of Jan. 18, 2013; Insurance Information Institute . 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19850" y="3097213"/>
            <a:ext cx="2586038" cy="1336675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D6D8F6A-66BB-4790-9D82-4816D278476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154238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Sandy and Flood Insurance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3FE8BAE-0CEB-4392-A6A5-27423D1E6DB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7454900" cy="860425"/>
          </a:xfrm>
        </p:spPr>
        <p:txBody>
          <a:bodyPr/>
          <a:lstStyle/>
          <a:p>
            <a:r>
              <a:rPr lang="en-US" sz="2400" smtClean="0"/>
              <a:t>Years in Which Flood Loss Paid by the National Flood Insurance Program Exceeded $1 Billion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*Estimate as of 11/25/12.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Department of Homeland Security, Federal Emergency Management Agency, NFIP; Insurance Information Institute.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black">
          <a:xfrm>
            <a:off x="193675" y="1047750"/>
            <a:ext cx="2320925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 in Paid Claims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(in 2012 $)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04800" y="1371600"/>
          <a:ext cx="8535988" cy="4838700"/>
        </p:xfrm>
        <a:graphic>
          <a:graphicData uri="http://schemas.openxmlformats.org/presentationml/2006/ole">
            <p:oleObj spid="_x0000_s11266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3429000" y="1676400"/>
            <a:ext cx="2076450" cy="1385888"/>
          </a:xfrm>
          <a:prstGeom prst="wedgeRectCallout">
            <a:avLst>
              <a:gd name="adj1" fmla="val 87491"/>
              <a:gd name="adj2" fmla="val 129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Hurricanes Katrina and Rita accounted for the majority of 2005’s record payout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275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8A425D-4DEB-43F7-9F3E-536281929FC4}" type="slidenum">
              <a:rPr lang="en-US"/>
              <a:pPr/>
              <a:t>15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010400" y="1295400"/>
            <a:ext cx="1882775" cy="1798638"/>
          </a:xfrm>
          <a:prstGeom prst="wedgeRectCallout">
            <a:avLst>
              <a:gd name="adj1" fmla="val 21227"/>
              <a:gd name="adj2" fmla="val 115398"/>
            </a:avLst>
          </a:prstGeom>
          <a:solidFill>
            <a:schemeClr val="bg2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Hurricane Sandy and other events could result in $7.5 billion in payouts from the NFIP in 2012, second only to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Wharton Center for Risk Management and Decision Processes, </a:t>
            </a:r>
            <a:r>
              <a:rPr lang="en-US" sz="1000" i="1">
                <a:solidFill>
                  <a:srgbClr val="000000"/>
                </a:solidFill>
              </a:rPr>
              <a:t>Issue Brief, </a:t>
            </a:r>
            <a:r>
              <a:rPr lang="en-US" sz="1000">
                <a:solidFill>
                  <a:srgbClr val="000000"/>
                </a:solidFill>
              </a:rPr>
              <a:t>Nov. 2012; Insurance Information Institute.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37891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Residential NFIP Flood Take-Up Rates in NJ (2010) &amp; Sandy Storm Surge</a:t>
            </a:r>
          </a:p>
        </p:txBody>
      </p:sp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199DD55-F85D-4FF8-B1F4-30BA0A37114C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 algn="r"/>
              <a:t>16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1030288"/>
            <a:ext cx="4598987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257800" y="3048000"/>
            <a:ext cx="3662363" cy="1587500"/>
          </a:xfrm>
          <a:prstGeom prst="wedgeRectCallout">
            <a:avLst>
              <a:gd name="adj1" fmla="val -143195"/>
              <a:gd name="adj2" fmla="val 679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insurance take-up rates were extremely low in many vulnerable (and affected) areas in NJ. Take-up rates in light green color were below 5%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5257800" y="1371600"/>
            <a:ext cx="3281363" cy="1295400"/>
          </a:xfrm>
          <a:prstGeom prst="wedgeRectCallout">
            <a:avLst>
              <a:gd name="adj1" fmla="val -80196"/>
              <a:gd name="adj2" fmla="val 635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Even along the shore, flood insurance take-up rates were extremely low. Take-up rates in yellow were 15-50%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 rot="-5400000">
            <a:off x="1558925" y="4232275"/>
            <a:ext cx="866775" cy="1241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5400000">
            <a:off x="2092325" y="3470275"/>
            <a:ext cx="866775" cy="1241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-5400000">
            <a:off x="796925" y="4765675"/>
            <a:ext cx="866775" cy="1241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0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Wharton Center for Risk Management and Decision Processes, </a:t>
            </a:r>
            <a:r>
              <a:rPr lang="en-US" sz="1000" i="1">
                <a:solidFill>
                  <a:srgbClr val="000000"/>
                </a:solidFill>
              </a:rPr>
              <a:t>Issue Brief, </a:t>
            </a:r>
            <a:r>
              <a:rPr lang="en-US" sz="1000">
                <a:solidFill>
                  <a:srgbClr val="000000"/>
                </a:solidFill>
              </a:rPr>
              <a:t>Nov. 2012; Insurance Information Institute.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38915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Residential NFIP Flood Take-Up Rates in NY, CT (2010) &amp; Sandy Storm Surge</a:t>
            </a:r>
          </a:p>
        </p:txBody>
      </p:sp>
      <p:sp>
        <p:nvSpPr>
          <p:cNvPr id="38916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FB9D2A3-F941-436B-9811-78591B622255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 algn="r"/>
              <a:t>17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79513"/>
            <a:ext cx="7231062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39000" y="3048000"/>
            <a:ext cx="1706563" cy="2514600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Almost nowhere were flood insurance take-up rates in coastal areas of NY and CT as high as 50%.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2971800" y="4572000"/>
            <a:ext cx="1858963" cy="1066800"/>
          </a:xfrm>
          <a:prstGeom prst="wedgeRectCallout">
            <a:avLst>
              <a:gd name="adj1" fmla="val -16536"/>
              <a:gd name="adj2" fmla="val -1392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Take-up rates in dark green were 5-15%, yellow 15-50%.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-5400000">
            <a:off x="1368425" y="2746375"/>
            <a:ext cx="866775" cy="23844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229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229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C266D2C-426F-4557-A6C3-A63A2407E5A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Flood Damaged Structures with/without Flood Insurance: Long Island NY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-171450" y="6399213"/>
            <a:ext cx="647858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</a:t>
            </a:r>
            <a:r>
              <a:rPr lang="en-US" sz="1100" i="1"/>
              <a:t> Newsday</a:t>
            </a:r>
            <a:r>
              <a:rPr lang="en-US" sz="1100"/>
              <a:t>, 1/14/13 from FEMA and Small Business Administration.</a:t>
            </a:r>
          </a:p>
        </p:txBody>
      </p:sp>
      <p:graphicFrame>
        <p:nvGraphicFramePr>
          <p:cNvPr id="12290" name="Object 3"/>
          <p:cNvGraphicFramePr>
            <a:graphicFrameLocks/>
          </p:cNvGraphicFramePr>
          <p:nvPr/>
        </p:nvGraphicFramePr>
        <p:xfrm>
          <a:off x="228600" y="1371600"/>
          <a:ext cx="8537575" cy="4179888"/>
        </p:xfrm>
        <a:graphic>
          <a:graphicData uri="http://schemas.openxmlformats.org/presentationml/2006/ole">
            <p:oleObj spid="_x0000_s12290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290513" y="5621338"/>
            <a:ext cx="8391525" cy="749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Maximum FEMA Grant is $31,900.  The Average Grant Award to Homeowners and Renters on Long Island is About $7,300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209800" y="20574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46,681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2133600" y="38100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28,055</a:t>
            </a: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7367588" y="3646488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$2.2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301" name="Slide Number Placeholder 4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25BAB-8EB6-4AD7-9A3F-31949B7A5562}" type="slidenum">
              <a:rPr lang="en-US"/>
              <a:pPr/>
              <a:t>18</a:t>
            </a:fld>
            <a:endParaRPr lang="en-US"/>
          </a:p>
        </p:txBody>
      </p:sp>
      <p:sp>
        <p:nvSpPr>
          <p:cNvPr id="12302" name="TextBox 10"/>
          <p:cNvSpPr txBox="1">
            <a:spLocks noChangeArrowheads="1"/>
          </p:cNvSpPr>
          <p:nvPr/>
        </p:nvSpPr>
        <p:spPr bwMode="auto">
          <a:xfrm>
            <a:off x="1981200" y="1447800"/>
            <a:ext cx="120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225A7A"/>
                </a:solidFill>
              </a:rPr>
              <a:t>74,736</a:t>
            </a:r>
          </a:p>
        </p:txBody>
      </p:sp>
      <p:sp>
        <p:nvSpPr>
          <p:cNvPr id="12303" name="TextBox 10"/>
          <p:cNvSpPr txBox="1">
            <a:spLocks noChangeArrowheads="1"/>
          </p:cNvSpPr>
          <p:nvPr/>
        </p:nvSpPr>
        <p:spPr bwMode="auto">
          <a:xfrm>
            <a:off x="5257800" y="3657600"/>
            <a:ext cx="120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225A7A"/>
                </a:solidFill>
              </a:rPr>
              <a:t>20,798</a:t>
            </a: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4462463" y="3198813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46,681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6924675" y="4265613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5,747</a:t>
            </a:r>
          </a:p>
        </p:txBody>
      </p:sp>
      <p:sp>
        <p:nvSpPr>
          <p:cNvPr id="12306" name="TextBox 10"/>
          <p:cNvSpPr txBox="1">
            <a:spLocks noChangeArrowheads="1"/>
          </p:cNvSpPr>
          <p:nvPr/>
        </p:nvSpPr>
        <p:spPr bwMode="auto">
          <a:xfrm>
            <a:off x="5257800" y="41148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15,051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blackWhite">
          <a:xfrm>
            <a:off x="3810000" y="1066800"/>
            <a:ext cx="2895600" cy="781050"/>
          </a:xfrm>
          <a:prstGeom prst="wedgeRectCallout">
            <a:avLst>
              <a:gd name="adj1" fmla="val -55139"/>
              <a:gd name="adj2" fmla="val 121648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62.5% of flood-damaged buildings in Nassau County were uninsured for flood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blackWhite">
          <a:xfrm>
            <a:off x="4191000" y="2590800"/>
            <a:ext cx="2895600" cy="671513"/>
          </a:xfrm>
          <a:prstGeom prst="wedgeRectCallout">
            <a:avLst>
              <a:gd name="adj1" fmla="val -10111"/>
              <a:gd name="adj2" fmla="val 174602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73.4% of flood-damaged buildings in Suffolk County were uninsured for flood</a:t>
            </a:r>
          </a:p>
        </p:txBody>
      </p:sp>
      <p:sp>
        <p:nvSpPr>
          <p:cNvPr id="12309" name="TextBox 10"/>
          <p:cNvSpPr txBox="1">
            <a:spLocks noChangeArrowheads="1"/>
          </p:cNvSpPr>
          <p:nvPr/>
        </p:nvSpPr>
        <p:spPr bwMode="auto">
          <a:xfrm>
            <a:off x="5257800" y="4648200"/>
            <a:ext cx="88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5,747</a:t>
            </a:r>
          </a:p>
        </p:txBody>
      </p:sp>
      <p:sp>
        <p:nvSpPr>
          <p:cNvPr id="12310" name="TextBox 21"/>
          <p:cNvSpPr txBox="1">
            <a:spLocks noChangeArrowheads="1"/>
          </p:cNvSpPr>
          <p:nvPr/>
        </p:nvSpPr>
        <p:spPr bwMode="auto">
          <a:xfrm>
            <a:off x="0" y="1066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structures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43B8E2A-1060-4565-BEB4-D8C77DEC862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17500" y="2093913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Insurance Education Needed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for Home &amp; Business Owners</a:t>
            </a:r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479425" y="3441700"/>
            <a:ext cx="81407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Many Insurance Buyers Remain Confused About,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or Make Poor Decisions, Regarding Insurance Coverage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1936750"/>
            <a:ext cx="7981950" cy="126365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Calamities Natural</a:t>
            </a:r>
            <a:endParaRPr lang="en-US" sz="4200" smtClean="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9EC8786-49F3-423B-8D5A-06098FBC08A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533400" y="3429000"/>
            <a:ext cx="81883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B7299"/>
                </a:solidFill>
              </a:rPr>
              <a:t>SuperStorm Sandy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Raises New Questions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as it Becomes one of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the Most Expensive Storms in US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482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7EC63-7BE2-452E-9D67-1066468D6D6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F56FB-802B-4F8B-AF6D-0FD081757425}" type="slidenum">
              <a:rPr lang="en-US"/>
              <a:pPr/>
              <a:t>20</a:t>
            </a:fld>
            <a:endParaRPr lang="en-US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6635750" cy="860425"/>
          </a:xfrm>
        </p:spPr>
        <p:txBody>
          <a:bodyPr/>
          <a:lstStyle/>
          <a:p>
            <a:r>
              <a:rPr lang="en-US" smtClean="0"/>
              <a:t>I.I.I. Poll: Do HO Policies Cover Hurricane-Related Flood Damage?</a:t>
            </a:r>
            <a:endParaRPr lang="en-US" baseline="30000" smtClean="0"/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0" y="6389688"/>
            <a:ext cx="86360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/>
              <a:t>1</a:t>
            </a:r>
            <a:r>
              <a:rPr lang="en-US" sz="1100"/>
              <a:t>Asked of those who have homeowners insurance and who responded “yes” to being a homeowner.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Insurance Information Institute Annual </a:t>
            </a:r>
            <a:r>
              <a:rPr lang="en-US" sz="1100" i="1"/>
              <a:t>Pulse</a:t>
            </a:r>
            <a:r>
              <a:rPr lang="en-US" sz="1100"/>
              <a:t> Survey.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8600" y="1371600"/>
          <a:ext cx="8915400" cy="4049713"/>
        </p:xfrm>
        <a:graphic>
          <a:graphicData uri="http://schemas.openxmlformats.org/presentationml/2006/ole">
            <p:oleObj spid="_x0000_s13314" name="Chart" r:id="rId4" imgW="8467776" imgH="3962501" progId="MSGraph.Chart.8">
              <p:embed followColorScheme="full"/>
            </p:oleObj>
          </a:graphicData>
        </a:graphic>
      </p:graphicFrame>
      <p:sp>
        <p:nvSpPr>
          <p:cNvPr id="13320" name="Rectangle 7"/>
          <p:cNvSpPr>
            <a:spLocks noChangeArrowheads="1"/>
          </p:cNvSpPr>
          <p:nvPr/>
        </p:nvSpPr>
        <p:spPr bwMode="black">
          <a:xfrm>
            <a:off x="3810000" y="1143000"/>
            <a:ext cx="411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-273050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225A7A"/>
                </a:solidFill>
              </a:rPr>
              <a:t>Q. Does your homeowners policy cover damage from flooding during a hurricane?</a:t>
            </a:r>
            <a:r>
              <a:rPr lang="en-US" sz="2000" b="1" baseline="30000">
                <a:solidFill>
                  <a:srgbClr val="225A7A"/>
                </a:solidFill>
              </a:rPr>
              <a:t>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838" y="5319713"/>
            <a:ext cx="8696325" cy="9461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proportion of homeowners who believe their homeowners policy covers damage from flooding during a hurricane stands at 17%. This proportion rises ten percentage points in the South, to 27%.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152400" y="1143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Percent who said “yes”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27370E-E2AC-40E2-BB2D-234E91BA3E70}" type="slidenum">
              <a:rPr lang="en-US"/>
              <a:pPr/>
              <a:t>21</a:t>
            </a:fld>
            <a:endParaRPr lang="en-US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I.I.I. Poll: Uninsured Flood Victims Didn’t Drive People to Buy Flood Insurance</a:t>
            </a:r>
            <a:endParaRPr lang="en-US" sz="2800" baseline="30000" smtClean="0"/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0" y="6389688"/>
            <a:ext cx="86360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baseline="30000"/>
              <a:t>1</a:t>
            </a:r>
            <a:r>
              <a:rPr lang="en-US" sz="1100"/>
              <a:t>Asked of those who have homeowners insurance but not flood insurance.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Insurance Information Institute Annual </a:t>
            </a:r>
            <a:r>
              <a:rPr lang="en-US" sz="1100" i="1"/>
              <a:t>Pulse</a:t>
            </a:r>
            <a:r>
              <a:rPr lang="en-US" sz="1100"/>
              <a:t> Survey.</a:t>
            </a: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1809750"/>
          <a:ext cx="9144000" cy="3763963"/>
        </p:xfrm>
        <a:graphic>
          <a:graphicData uri="http://schemas.openxmlformats.org/presentationml/2006/ole">
            <p:oleObj spid="_x0000_s14338" name="Chart" r:id="rId4" imgW="8467776" imgH="3962501" progId="MSGraph.Chart.8">
              <p:embed followColorScheme="full"/>
            </p:oleObj>
          </a:graphicData>
        </a:graphic>
      </p:graphicFrame>
      <p:sp>
        <p:nvSpPr>
          <p:cNvPr id="14344" name="Rectangle 7"/>
          <p:cNvSpPr>
            <a:spLocks noChangeArrowheads="1"/>
          </p:cNvSpPr>
          <p:nvPr/>
        </p:nvSpPr>
        <p:spPr bwMode="black">
          <a:xfrm>
            <a:off x="838200" y="1066800"/>
            <a:ext cx="73152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225A7A"/>
                </a:solidFill>
              </a:rPr>
              <a:t>Q. Have recent flooding events such as Hurricane Sandy</a:t>
            </a:r>
            <a:br>
              <a:rPr lang="en-US" sz="2000" b="1">
                <a:solidFill>
                  <a:srgbClr val="225A7A"/>
                </a:solidFill>
              </a:rPr>
            </a:br>
            <a:r>
              <a:rPr lang="en-US" sz="2000" b="1">
                <a:solidFill>
                  <a:srgbClr val="225A7A"/>
                </a:solidFill>
              </a:rPr>
              <a:t>or Hurricane Irene motivated you to buy flood coverage?</a:t>
            </a:r>
            <a:r>
              <a:rPr lang="en-US" sz="2000" b="1" baseline="30000">
                <a:solidFill>
                  <a:srgbClr val="225A7A"/>
                </a:solidFill>
              </a:rPr>
              <a:t>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3838" y="5400675"/>
            <a:ext cx="8696325" cy="771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Surprisingly few people were motivated to buy flood coverage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despite recent catastrophic flooding events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the media’s attention on the people who had no flood insurance.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536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88F2D-43AB-4720-8E65-8BEE6E913470}" type="slidenum">
              <a:rPr lang="en-US"/>
              <a:pPr/>
              <a:t>22</a:t>
            </a:fld>
            <a:endParaRPr lang="en-US"/>
          </a:p>
        </p:txBody>
      </p:sp>
      <p:sp>
        <p:nvSpPr>
          <p:cNvPr id="15366" name="Rectangle 3"/>
          <p:cNvSpPr>
            <a:spLocks noChangeArrowheads="1"/>
          </p:cNvSpPr>
          <p:nvPr/>
        </p:nvSpPr>
        <p:spPr bwMode="auto">
          <a:xfrm>
            <a:off x="0" y="6389688"/>
            <a:ext cx="86360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baseline="30000"/>
              <a:t>1</a:t>
            </a:r>
            <a:r>
              <a:rPr lang="en-US" sz="1100"/>
              <a:t>Asked of those who have homeowners insurance and who responded “yes”.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Insurance Information Institute Annual </a:t>
            </a:r>
            <a:r>
              <a:rPr lang="en-US" sz="1100" i="1"/>
              <a:t>Pulse</a:t>
            </a:r>
            <a:r>
              <a:rPr lang="en-US" sz="1100"/>
              <a:t> Survey.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black">
          <a:xfrm>
            <a:off x="457200" y="304800"/>
            <a:ext cx="65532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rgbClr val="225A7A"/>
                </a:solidFill>
              </a:rPr>
              <a:t>Q. Will the government pay for damage to your home that is not covered in your homeowners policy?</a:t>
            </a:r>
            <a:r>
              <a:rPr lang="en-US" sz="2000" b="1" baseline="30000">
                <a:solidFill>
                  <a:srgbClr val="225A7A"/>
                </a:solidFill>
              </a:rPr>
              <a:t>1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228600" y="5486400"/>
            <a:ext cx="8697913" cy="762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Consumer education seems to be working: a growing percentage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of HO insureds say flood damage isn’t covered by HO,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but one-third of HO insureds still haven’t learned this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04800" y="1066800"/>
          <a:ext cx="8372475" cy="4886325"/>
        </p:xfrm>
        <a:graphic>
          <a:graphicData uri="http://schemas.openxmlformats.org/presentationml/2006/ole">
            <p:oleObj spid="_x0000_s15362" name="Chart" r:id="rId4" imgW="7753249" imgH="4524482" progId="MSGraph.Chart.8">
              <p:embed followColorScheme="full"/>
            </p:oleObj>
          </a:graphicData>
        </a:graphic>
      </p:graphicFrame>
      <p:sp>
        <p:nvSpPr>
          <p:cNvPr id="1536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solidFill>
            <a:schemeClr val="accent1"/>
          </a:solidFill>
          <a:ln w="12700" cap="flat" algn="ctr">
            <a:solidFill>
              <a:schemeClr val="accent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Flood Insurance Program: 2012 Reforms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19333A2-FBCE-431E-8366-5B44B5793B92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4038600"/>
            <a:ext cx="818515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2012 Reforms Were a Step in the Right Direction—But Too Late to Help With Sandy Shortfall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096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59FA9-5545-40A6-AA3D-6DBEA9F2CD3A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198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47925-6D31-4D51-8E5E-DAF0F855132A}" type="slidenum">
              <a:rPr lang="en-US"/>
              <a:pPr/>
              <a:t>24</a:t>
            </a:fld>
            <a:endParaRPr lang="en-US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446838" cy="860425"/>
          </a:xfrm>
        </p:spPr>
        <p:txBody>
          <a:bodyPr/>
          <a:lstStyle/>
          <a:p>
            <a:r>
              <a:rPr lang="en-US" sz="2800" smtClean="0"/>
              <a:t>Key Provisions, Flood Insurance </a:t>
            </a:r>
            <a:br>
              <a:rPr lang="en-US" sz="2800" smtClean="0"/>
            </a:br>
            <a:r>
              <a:rPr lang="en-US" sz="2800" smtClean="0"/>
              <a:t>Reform &amp; Modernization Act of 2012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62550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800" b="1" smtClean="0"/>
              <a:t>Reauthorized NFIP and its financing through 9/30/17</a:t>
            </a:r>
            <a:endParaRPr lang="en-US" sz="2800" b="1" i="1" smtClean="0"/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800" b="1" smtClean="0"/>
              <a:t>Raises Average Annual Limit on Premium Increase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Annual increases now capped at 20% (was 10%)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z="2800" b="1" smtClean="0"/>
              <a:t>Phase-in of Actuarial Rates for: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non-primary residences,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severe repetitive loss properties,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properties where flood losses have exceed property value,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 business property, </a:t>
            </a:r>
          </a:p>
          <a:p>
            <a:pPr lvl="1">
              <a:lnSpc>
                <a:spcPts val="2100"/>
              </a:lnSpc>
            </a:pPr>
            <a:r>
              <a:rPr lang="en-US" sz="2400" b="1" smtClean="0"/>
              <a:t>property that has sustained damage &gt; 50% of fair market value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01613" y="6443663"/>
            <a:ext cx="8942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Source: Independent Insurance Agents and Brokers Association at http://www.iiaba.net/webfolder/na/jeff/big%20i%20firm%20summary.pdf;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 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301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1B7CCA-7BA4-4495-B219-D2C774198950}" type="slidenum">
              <a:rPr lang="en-US"/>
              <a:pPr/>
              <a:t>25</a:t>
            </a:fld>
            <a:endParaRPr lang="en-US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285038" cy="860425"/>
          </a:xfrm>
        </p:spPr>
        <p:txBody>
          <a:bodyPr/>
          <a:lstStyle/>
          <a:p>
            <a:r>
              <a:rPr lang="en-US" sz="2800" smtClean="0"/>
              <a:t>Flood Insurance Reform &amp; Modernization</a:t>
            </a:r>
            <a:br>
              <a:rPr lang="en-US" sz="2800" smtClean="0"/>
            </a:br>
            <a:r>
              <a:rPr lang="en-US" sz="2800" smtClean="0"/>
              <a:t>Act of 2012: Key Provisions (cont’d)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52963"/>
          </a:xfrm>
        </p:spPr>
        <p:txBody>
          <a:bodyPr/>
          <a:lstStyle/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sz="2800" b="1" smtClean="0"/>
              <a:t>Actuarially Sound Rates for Certain Severe Repetitive Loss Properties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Charge actuarially sound rates to any prospective or repetitive loss properties that refused to accept offers of mitigation assistance after a major disaster</a:t>
            </a:r>
            <a:endParaRPr lang="en-US" sz="2000" smtClean="0"/>
          </a:p>
          <a:p>
            <a:pPr>
              <a:lnSpc>
                <a:spcPts val="2600"/>
              </a:lnSpc>
              <a:spcBef>
                <a:spcPct val="50000"/>
              </a:spcBef>
            </a:pPr>
            <a:r>
              <a:rPr lang="en-US" sz="2800" b="1" smtClean="0"/>
              <a:t>Prohibits Subsidized Premium Rates on New or Lapsed Policies</a:t>
            </a: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0" y="6199188"/>
            <a:ext cx="89423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Independent Insurance Agents and Brokers Association</a:t>
            </a:r>
            <a:br>
              <a:rPr lang="en-US" sz="1100"/>
            </a:br>
            <a:r>
              <a:rPr lang="en-US" sz="1100"/>
              <a:t>at </a:t>
            </a:r>
            <a:r>
              <a:rPr lang="en-US" sz="1100">
                <a:hlinkClick r:id="rId3"/>
              </a:rPr>
              <a:t>http://www.iiaba.net/webfolder/na/jeff/big%20i%20firm%20summary.pdf</a:t>
            </a:r>
            <a:r>
              <a:rPr lang="en-US" sz="1100"/>
              <a:t> ; 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4403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D0ADA9-EEB6-436F-AD7A-FB96BDFDE9CA}" type="slidenum">
              <a:rPr lang="en-US"/>
              <a:pPr/>
              <a:t>26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065838" cy="860425"/>
          </a:xfrm>
        </p:spPr>
        <p:txBody>
          <a:bodyPr/>
          <a:lstStyle/>
          <a:p>
            <a:r>
              <a:rPr lang="en-US" smtClean="0"/>
              <a:t>Other Changes, Net Impacts</a:t>
            </a:r>
            <a:br>
              <a:rPr lang="en-US" smtClean="0"/>
            </a:br>
            <a:r>
              <a:rPr lang="en-US" smtClean="0"/>
              <a:t>&amp; Outstanding Questions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2117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Remapping Initiative (Flood maps out of date)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Already resulting in expansion of high hazard flood zones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Will also increase costs to many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Post-Sandy Changes in Building Codes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Use of State and Federal Funds to Purchase Vulnerable Property from Current Owners Who Had Homes Damaged or Destroyed in Sandy</a:t>
            </a:r>
          </a:p>
          <a:p>
            <a:pPr lvl="1">
              <a:lnSpc>
                <a:spcPts val="2100"/>
              </a:lnSpc>
            </a:pPr>
            <a:r>
              <a:rPr lang="en-US" sz="1800" b="1" smtClean="0"/>
              <a:t>Most seem willing to sell since they are being offered 100%+ or pre-Sandy value and many were not insured for flood damage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Given only 1/2 to 1/3 of Coastal Dwellers Maintain Flood Coverage, What Will Be the Impact of Higher Price?</a:t>
            </a:r>
          </a:p>
          <a:p>
            <a:pPr lvl="1">
              <a:lnSpc>
                <a:spcPts val="2100"/>
              </a:lnSpc>
            </a:pPr>
            <a:r>
              <a:rPr lang="en-US" sz="2000" b="1" smtClean="0"/>
              <a:t>What is elasticity of demand for flood insurance?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b="1" smtClean="0"/>
              <a:t>Will Private Insurers Have a Greater Incentive to Participate in the Flood Insurance Market?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505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506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95D5AF1-CF4E-412E-9EE9-36A6313CA9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When a Disaster Strikes,</a:t>
            </a:r>
            <a:br>
              <a:rPr lang="en-US" sz="2800" smtClean="0"/>
            </a:br>
            <a:r>
              <a:rPr lang="en-US" sz="2800" smtClean="0"/>
              <a:t>People Ask Five Questions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1013" y="1181100"/>
            <a:ext cx="8153400" cy="4652963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Verdana" pitchFamily="34" charset="0"/>
              <a:buAutoNum type="arabicPeriod"/>
            </a:pPr>
            <a:r>
              <a:rPr lang="en-US" sz="3200" smtClean="0"/>
              <a:t>Is it covered under my policy?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Verdana" pitchFamily="34" charset="0"/>
              <a:buAutoNum type="arabicPeriod"/>
            </a:pPr>
            <a:r>
              <a:rPr lang="en-US" sz="3200" smtClean="0"/>
              <a:t>How much will it cost the industry?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Verdana" pitchFamily="34" charset="0"/>
              <a:buAutoNum type="arabicPeriod"/>
            </a:pPr>
            <a:r>
              <a:rPr lang="en-US" sz="3200" smtClean="0"/>
              <a:t>Can you afford to pay for it?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Verdana" pitchFamily="34" charset="0"/>
              <a:buAutoNum type="arabicPeriod"/>
            </a:pPr>
            <a:r>
              <a:rPr lang="en-US" sz="3200" smtClean="0"/>
              <a:t>Will the price of (re)insurance go up?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Verdana" pitchFamily="34" charset="0"/>
              <a:buAutoNum type="arabicPeriod"/>
            </a:pPr>
            <a:r>
              <a:rPr lang="en-US" sz="3200" smtClean="0"/>
              <a:t>Will coverage still be available?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</a:pPr>
            <a:r>
              <a:rPr lang="en-US" sz="3200" i="1" smtClean="0"/>
              <a:t>Sandy Addition: How do I get govt. aid?</a:t>
            </a:r>
          </a:p>
          <a:p>
            <a:pPr marL="514350" indent="-51435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blackWhite">
          <a:xfrm>
            <a:off x="152400" y="5486400"/>
            <a:ext cx="8799513" cy="10350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2400" b="1">
                <a:solidFill>
                  <a:schemeClr val="bg1"/>
                </a:solidFill>
              </a:rPr>
              <a:t>Much of the I.I.I.’s time with media interested in CAT issues involves these questions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0F06366-C00D-47E0-BBEE-AD633098FB48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28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17500" y="2093913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Are You Safe Here in the Midwest?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9455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Location of Tornadoes in the US, 2012*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47108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328F4BE-C81B-44A7-9AB0-56C922646FCE}" type="slidenum">
              <a:rPr lang="en-US" sz="1000">
                <a:solidFill>
                  <a:srgbClr val="000000"/>
                </a:solidFill>
              </a:rPr>
              <a:pPr algn="r"/>
              <a:t>29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47109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8" y="1092200"/>
            <a:ext cx="77628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88" y="3790950"/>
            <a:ext cx="2111375" cy="1219200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tornadoes killed 68 people through Dec. 31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ECF6EF5-5379-4927-A542-FB3837A1CAC9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026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*As of 1/2/13.  Includes $20B gross loss estimate for Hurricane Sandy.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857750"/>
            <a:ext cx="6778625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US CAT Privately-insured losses in 2012 will likely become the 2</a:t>
            </a:r>
            <a:r>
              <a:rPr lang="en-US" b="1" baseline="30000">
                <a:solidFill>
                  <a:srgbClr val="FFFFFF"/>
                </a:solidFill>
              </a:rPr>
              <a:t>nd</a:t>
            </a:r>
            <a:r>
              <a:rPr lang="en-US" b="1">
                <a:solidFill>
                  <a:srgbClr val="FFFFFF"/>
                </a:solidFill>
              </a:rPr>
              <a:t> or 3</a:t>
            </a:r>
            <a:r>
              <a:rPr lang="en-US" b="1" baseline="30000">
                <a:solidFill>
                  <a:srgbClr val="FFFFFF"/>
                </a:solidFill>
              </a:rPr>
              <a:t>rd</a:t>
            </a:r>
            <a:r>
              <a:rPr lang="en-US" b="1">
                <a:solidFill>
                  <a:srgbClr val="FFFFFF"/>
                </a:solidFill>
              </a:rPr>
              <a:t> highest in US history (on an inflation-adjusted basis).  2011 losses were the 5</a:t>
            </a:r>
            <a:r>
              <a:rPr lang="en-US" b="1" baseline="30000">
                <a:solidFill>
                  <a:srgbClr val="FFFFFF"/>
                </a:solidFill>
              </a:rPr>
              <a:t>th</a:t>
            </a:r>
            <a:r>
              <a:rPr lang="en-US" b="1">
                <a:solidFill>
                  <a:srgbClr val="FFFFFF"/>
                </a:solidFill>
              </a:rPr>
              <a:t> highest.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438" y="1400175"/>
            <a:ext cx="2093912" cy="965200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CAT losses were down nearly 50% from 2011 until Sandy struck in late October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788" y="4918075"/>
            <a:ext cx="1717675" cy="1004888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035" name="Rectangle 9"/>
          <p:cNvSpPr>
            <a:spLocks noChangeArrowheads="1"/>
          </p:cNvSpPr>
          <p:nvPr/>
        </p:nvSpPr>
        <p:spPr bwMode="black">
          <a:xfrm>
            <a:off x="303213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Billions, 2012 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3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7FCA1-E642-4252-AD6B-C271353080F0}" type="slidenum">
              <a:rPr lang="en-US"/>
              <a:pPr/>
              <a:t>3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4800600" y="1295400"/>
            <a:ext cx="40846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16763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Location of Tornadoes in the US, 2011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48132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FADA636-9E0D-4311-9537-BCD05B09B062}" type="slidenum">
              <a:rPr lang="en-US" sz="1000">
                <a:solidFill>
                  <a:srgbClr val="000000"/>
                </a:solidFill>
              </a:rPr>
              <a:pPr algn="r"/>
              <a:t>30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48133" name="Picture 2" descr="http://www.spc.noaa.gov/climo/online/monthly/2011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1457325"/>
            <a:ext cx="695801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72288" y="2578100"/>
            <a:ext cx="2244725" cy="2624138"/>
          </a:xfrm>
          <a:prstGeom prst="wedgeRectCallout">
            <a:avLst>
              <a:gd name="adj1" fmla="val -76893"/>
              <a:gd name="adj2" fmla="val 6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tornadoes killed 553 people in 2011, including at least 340 on April 26 mostly in the Tuscaloosa area, and 130 in Joplin on May 22</a:t>
            </a:r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 rot="-728934">
            <a:off x="4481513" y="3978275"/>
            <a:ext cx="793750" cy="5175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 rot="-728934">
            <a:off x="3749675" y="3665538"/>
            <a:ext cx="492125" cy="4159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99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99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Location of Large Hail Reports in the US, 2012*</a:t>
            </a:r>
          </a:p>
        </p:txBody>
      </p:sp>
      <p:sp>
        <p:nvSpPr>
          <p:cNvPr id="49155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5E125F8-87F5-4F6D-A6B8-28C93E748398}" type="slidenum">
              <a:rPr lang="en-US" sz="1000">
                <a:solidFill>
                  <a:srgbClr val="000000"/>
                </a:solidFill>
              </a:rPr>
              <a:pPr algn="r"/>
              <a:t>31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49157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160463"/>
            <a:ext cx="72485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025" y="2673350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7,033 “Large Hail” reports through Dec. 31, 2012, 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Location of Large Hail Reports in the US, 2011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50180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D1F8C4-4BBC-43AC-A02B-83F915E7AE35}" type="slidenum">
              <a:rPr lang="en-US" sz="1000">
                <a:solidFill>
                  <a:srgbClr val="000000"/>
                </a:solidFill>
              </a:rPr>
              <a:pPr algn="r"/>
              <a:t>32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50181" name="Picture 2" descr="http://www.spc.noaa.gov/climo/online/monthly/2011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75" y="1250950"/>
            <a:ext cx="7208838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9,417 “Large Hail” reports in 2011, 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70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Location of Wind Damage Reports in the US, 2012*</a:t>
            </a:r>
          </a:p>
        </p:txBody>
      </p:sp>
      <p:sp>
        <p:nvSpPr>
          <p:cNvPr id="51203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D38313E-D94B-49A9-B5EE-4F49E4C9C15F}" type="slidenum">
              <a:rPr lang="en-US" sz="1000">
                <a:solidFill>
                  <a:srgbClr val="000000"/>
                </a:solidFill>
              </a:rPr>
              <a:pPr algn="r"/>
              <a:t>33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1205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209675"/>
            <a:ext cx="713898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213" y="1093788"/>
            <a:ext cx="2470150" cy="765175"/>
          </a:xfrm>
          <a:prstGeom prst="wedgeRectCallout">
            <a:avLst>
              <a:gd name="adj1" fmla="val 39921"/>
              <a:gd name="adj2" fmla="val 1731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113" y="1504950"/>
            <a:ext cx="1962150" cy="1562100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Hurricane Sandy resulted in a large volume of wind damage reports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238" y="3273425"/>
            <a:ext cx="2244725" cy="1947863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14,351 “Wind Damage” reports through Dec. 31, 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70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Location of Wind Damage Reports in the US, 2011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sp>
        <p:nvSpPr>
          <p:cNvPr id="52228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326B91E-4354-47F2-98D8-4DF5EA333A5D}" type="slidenum">
              <a:rPr lang="en-US" sz="1000">
                <a:solidFill>
                  <a:srgbClr val="000000"/>
                </a:solidFill>
              </a:rPr>
              <a:pPr algn="r"/>
              <a:t>34</a:t>
            </a:fld>
            <a:endParaRPr lang="en-US" sz="1000">
              <a:solidFill>
                <a:srgbClr val="000000"/>
              </a:solidFill>
            </a:endParaRPr>
          </a:p>
        </p:txBody>
      </p:sp>
      <p:pic>
        <p:nvPicPr>
          <p:cNvPr id="52229" name="Picture 2" descr="http://www.spc.noaa.gov/climo/online/monthly/2011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438275"/>
            <a:ext cx="701992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18,685 “Wind Damage” reports through Dec. 27, 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Severe Weather Reports, 2012*</a:t>
            </a:r>
          </a:p>
        </p:txBody>
      </p: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FF0E648-6553-4674-A270-6E62FAA3B2E7}" type="slidenum">
              <a:rPr lang="en-US" sz="1000">
                <a:solidFill>
                  <a:srgbClr val="000000"/>
                </a:solidFill>
              </a:rPr>
              <a:pPr algn="r"/>
              <a:t>35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6388100"/>
            <a:ext cx="82423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*Through Dec. 31, 2012.</a:t>
            </a:r>
          </a:p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http://www.spc.noaa.gov/climo/online/monthly/2012_annual_summary.html#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3253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3" y="1100138"/>
            <a:ext cx="73120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825" y="2501900"/>
            <a:ext cx="1908175" cy="2960688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22,503 severe weather reports through Dec. 31; including 1,119 tornadoes; 7,033 “Large Hail” reports and 14,351 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  <a:ea typeface="Arial Unicode MS" pitchFamily="34" charset="-128"/>
                <a:cs typeface="Arial" charset="0"/>
              </a:rPr>
              <a:t>Severe Weather Reports, 2011</a:t>
            </a:r>
          </a:p>
        </p:txBody>
      </p:sp>
      <p:sp>
        <p:nvSpPr>
          <p:cNvPr id="54275" name="TextBox 11"/>
          <p:cNvSpPr txBox="1">
            <a:spLocks noChangeArrowheads="1"/>
          </p:cNvSpPr>
          <p:nvPr/>
        </p:nvSpPr>
        <p:spPr bwMode="auto">
          <a:xfrm>
            <a:off x="8415338" y="655161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5D7D89F-A6F0-406C-8822-69D05A3E8A35}" type="slidenum">
              <a:rPr lang="en-US" sz="1000">
                <a:solidFill>
                  <a:srgbClr val="000000"/>
                </a:solidFill>
              </a:rPr>
              <a:pPr algn="r"/>
              <a:t>36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Source: NOAA Storm Prediction Center; </a:t>
            </a:r>
            <a:r>
              <a:rPr lang="en-US" sz="1000">
                <a:solidFill>
                  <a:srgbClr val="000000"/>
                </a:solidFill>
                <a:hlinkClick r:id="rId3"/>
              </a:rPr>
              <a:t>http://www.spc.noaa.gov/climo/online/monthly/2011_annual_summary.html#</a:t>
            </a: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1000" i="1">
              <a:solidFill>
                <a:srgbClr val="000000"/>
              </a:solidFill>
            </a:endParaRPr>
          </a:p>
        </p:txBody>
      </p:sp>
      <p:pic>
        <p:nvPicPr>
          <p:cNvPr id="54277" name="Picture 2" descr="http://www.spc.noaa.gov/climo/online/monthly/2011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506538"/>
            <a:ext cx="6794500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0888" y="2408238"/>
            <a:ext cx="1976437" cy="3173412"/>
          </a:xfrm>
          <a:prstGeom prst="wedgeRectCallout">
            <a:avLst>
              <a:gd name="adj1" fmla="val -75685"/>
              <a:gd name="adj2" fmla="val -30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29,996 severe weather reports in 2011; including 1,894 tornadoes; 9,417 “Large Hail” reports and 18,685 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E917A1-7A77-48E6-BBA3-6E266A8E4D13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Calamities Natural:</a:t>
            </a:r>
            <a:br>
              <a:rPr lang="en-US" sz="4200" b="1">
                <a:solidFill>
                  <a:srgbClr val="FFFFFF"/>
                </a:solidFill>
              </a:rPr>
            </a:br>
            <a:r>
              <a:rPr lang="en-US" sz="4200" b="1">
                <a:solidFill>
                  <a:srgbClr val="FFFFFF"/>
                </a:solidFill>
              </a:rPr>
              <a:t>Key Take-aways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53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0FA3F5-5C06-4A3F-A1AC-BE3314808AB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632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EC7449-36DB-4D59-A173-FD6332598AD4}" type="slidenum">
              <a:rPr lang="en-US"/>
              <a:pPr/>
              <a:t>38</a:t>
            </a:fld>
            <a:endParaRPr lang="en-US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27150"/>
            <a:ext cx="8169275" cy="52863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smtClean="0"/>
              <a:t>A CAT 1 or Even Weaker Storm Can Cause Enormous Losses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400" smtClean="0"/>
              <a:t>Sandy’s winds were barely hurricane strength with she hit the Jersey Shore, yet she might have been the second most destructive storm in U.S. history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mtClean="0"/>
              <a:t>Large storm surge (storm hit at high tide) caused extensive flooding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mtClean="0"/>
              <a:t>Natural protection (e.g., beach dunes) works well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mtClean="0"/>
              <a:t>Despite lower average severity, relatively higher claim frequency and long-lasting power outages slowed recovery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609600" y="228600"/>
            <a:ext cx="6832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Takeaways: Lessons from, and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a “New Normal” for Catastrophes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734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8AB57-CC9E-4AF4-8D5E-D22EEB9BF7E8}" type="slidenum">
              <a:rPr lang="en-US"/>
              <a:pPr/>
              <a:t>39</a:t>
            </a:fld>
            <a:endParaRPr lang="en-US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69275" cy="52863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800" b="1" smtClean="0"/>
              <a:t>Flood Insurance Coverage Will Grow Slowly, Thanks to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Steep Premium Increases,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New Flood Zone Maps,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Ending Actuarial Subsidies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Persistent belief that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No need for flood insurance--FEMA will pay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Homeowners policy covers flood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Risk of another flood is low because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Just had a flood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mtClean="0"/>
              <a:t>Haven’t had a flood in a long time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609600" y="228600"/>
            <a:ext cx="6832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Takeaways: Lessons from, and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a “New Normal” for Catastrophes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35848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35849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35851" name="Title 56"/>
          <p:cNvSpPr>
            <a:spLocks noGrp="1"/>
          </p:cNvSpPr>
          <p:nvPr>
            <p:ph type="title"/>
          </p:nvPr>
        </p:nvSpPr>
        <p:spPr>
          <a:xfrm>
            <a:off x="220663" y="355600"/>
            <a:ext cx="7343775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smtClean="0">
                <a:solidFill>
                  <a:srgbClr val="28688C"/>
                </a:solidFill>
              </a:rPr>
            </a:br>
            <a:r>
              <a:rPr lang="en-US" sz="180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smtClean="0">
                <a:solidFill>
                  <a:srgbClr val="28688C"/>
                </a:solidFill>
              </a:rPr>
            </a:b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35852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000">
              <a:solidFill>
                <a:srgbClr val="000000"/>
              </a:solidFill>
            </a:endParaRPr>
          </a:p>
          <a:p>
            <a:r>
              <a:rPr lang="en-US" sz="1000">
                <a:solidFill>
                  <a:srgbClr val="000000"/>
                </a:solidFill>
              </a:rPr>
              <a:t>Source: MR NatCat</a:t>
            </a:r>
            <a:r>
              <a:rPr lang="en-US" sz="1000" i="1">
                <a:solidFill>
                  <a:srgbClr val="000000"/>
                </a:solidFill>
              </a:rPr>
              <a:t>SERVICE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35853" name="TextBox 28"/>
          <p:cNvSpPr txBox="1">
            <a:spLocks noChangeArrowheads="1"/>
          </p:cNvSpPr>
          <p:nvPr/>
        </p:nvSpPr>
        <p:spPr bwMode="auto">
          <a:xfrm>
            <a:off x="8415338" y="65405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fld id="{E0E4433B-35D4-4372-87A5-F603EEBC2635}" type="slidenum">
              <a:rPr lang="en-US" sz="1000">
                <a:solidFill>
                  <a:srgbClr val="000000"/>
                </a:solidFill>
                <a:latin typeface="Verdana" pitchFamily="34" charset="0"/>
              </a:rPr>
              <a:pPr algn="r"/>
              <a:t>4</a:t>
            </a:fld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5854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5856" name="Textfeld 39"/>
          <p:cNvSpPr txBox="1">
            <a:spLocks noChangeArrowheads="1"/>
          </p:cNvSpPr>
          <p:nvPr/>
        </p:nvSpPr>
        <p:spPr bwMode="auto"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35857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58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9688"/>
            <a:ext cx="840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1450" y="1385888"/>
            <a:ext cx="3049588" cy="12080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184 natural disaster events in the US in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33400" y="1981200"/>
            <a:ext cx="7981950" cy="10668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Calamities Political</a:t>
            </a:r>
            <a:endParaRPr lang="en-US" sz="420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C8E0168-2BC1-4531-9122-89F4085302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837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408100-E8A4-41F0-B6F6-D5CB07A2BFC1}" type="slidenum">
              <a:rPr lang="en-US"/>
              <a:pPr/>
              <a:t>40</a:t>
            </a:fld>
            <a:endParaRPr lang="en-US"/>
          </a:p>
        </p:txBody>
      </p:sp>
      <p:sp>
        <p:nvSpPr>
          <p:cNvPr id="58375" name="TextBox 8"/>
          <p:cNvSpPr txBox="1">
            <a:spLocks noChangeArrowheads="1"/>
          </p:cNvSpPr>
          <p:nvPr/>
        </p:nvSpPr>
        <p:spPr bwMode="auto">
          <a:xfrm>
            <a:off x="609600" y="3352800"/>
            <a:ext cx="7924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11759E"/>
                </a:solidFill>
              </a:rPr>
              <a:t>The Strength of the Economy Will Influence</a:t>
            </a:r>
            <a:br>
              <a:rPr lang="en-US" sz="2800" b="1">
                <a:solidFill>
                  <a:srgbClr val="11759E"/>
                </a:solidFill>
              </a:rPr>
            </a:br>
            <a:r>
              <a:rPr lang="en-US" sz="2800" b="1">
                <a:solidFill>
                  <a:srgbClr val="11759E"/>
                </a:solidFill>
              </a:rPr>
              <a:t>P/C Insurer Growth Opportunities, but…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939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6FDAF2-2AE0-4212-B3BE-267812841EF5}" type="slidenum">
              <a:rPr lang="en-US"/>
              <a:pPr/>
              <a:t>41</a:t>
            </a:fld>
            <a:endParaRPr lang="en-US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934200" cy="609600"/>
          </a:xfrm>
        </p:spPr>
        <p:txBody>
          <a:bodyPr/>
          <a:lstStyle/>
          <a:p>
            <a:r>
              <a:rPr lang="en-US" smtClean="0"/>
              <a:t>Three Potential “Calamities Political”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77188" cy="5297488"/>
          </a:xfrm>
        </p:spPr>
        <p:txBody>
          <a:bodyPr/>
          <a:lstStyle/>
          <a:p>
            <a:r>
              <a:rPr lang="en-US" smtClean="0"/>
              <a:t>Budget Battles and Other Political Obstacles to Economic Growth, including</a:t>
            </a:r>
          </a:p>
          <a:p>
            <a:pPr lvl="1"/>
            <a:r>
              <a:rPr lang="en-US" smtClean="0"/>
              <a:t>the Sequester, the Debt Ceiling, the Continuing Resolution,</a:t>
            </a:r>
          </a:p>
          <a:p>
            <a:pPr lvl="1"/>
            <a:r>
              <a:rPr lang="en-US" smtClean="0"/>
              <a:t>Fallout from Europe</a:t>
            </a:r>
          </a:p>
          <a:p>
            <a:pPr lvl="1"/>
            <a:r>
              <a:rPr lang="en-US" smtClean="0"/>
              <a:t>a Middle-East Crisis</a:t>
            </a:r>
          </a:p>
          <a:p>
            <a:r>
              <a:rPr lang="en-US" smtClean="0"/>
              <a:t>Will TRIA be reauthorized?</a:t>
            </a:r>
          </a:p>
          <a:p>
            <a:r>
              <a:rPr lang="en-US" smtClean="0"/>
              <a:t>How Will the new HUD Ruling Affect Property Insurance?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6340F6C-F97D-4071-B12A-64B4AA56A8C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Budget Battles, etc.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81000" y="152400"/>
            <a:ext cx="7086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800" b="1" kern="0" dirty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Next Five Years?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3663"/>
            <a:ext cx="8942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*P/C Insurance Joint Industry Forum press release (</a:t>
            </a:r>
            <a:r>
              <a:rPr lang="en-US" sz="1050" dirty="0">
                <a:hlinkClick r:id="rId3"/>
              </a:rPr>
              <a:t>www.iii.org/press_releases</a:t>
            </a:r>
            <a:r>
              <a:rPr lang="en-US" sz="1050" dirty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Chart Source: Fix the Debt Coalition, January 18, 2013; Insurance Information Institute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144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EBE048-A745-4EA0-B2BE-F21A7B22BC27}" type="slidenum">
              <a:rPr lang="en-US"/>
              <a:pPr/>
              <a:t>43</a:t>
            </a:fld>
            <a:endParaRPr lang="en-US"/>
          </a:p>
        </p:txBody>
      </p:sp>
      <p:pic>
        <p:nvPicPr>
          <p:cNvPr id="61446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213" y="1730375"/>
            <a:ext cx="69215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02450" y="1231900"/>
            <a:ext cx="2012950" cy="4787900"/>
          </a:xfrm>
          <a:prstGeom prst="rect">
            <a:avLst/>
          </a:prstGeom>
        </p:spPr>
        <p:txBody>
          <a:bodyPr/>
          <a:lstStyle/>
          <a:p>
            <a:pPr marL="292100" indent="-292100" eaLnBrk="0" hangingPunct="0">
              <a:lnSpc>
                <a:spcPts val="19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kern="0" dirty="0">
                <a:cs typeface="+mn-cs"/>
              </a:rPr>
              <a:t>There are 10+ “Fiscal Speed Bumps” over the next five years =&gt;</a:t>
            </a:r>
            <a:br>
              <a:rPr lang="en-US" b="1" kern="0" dirty="0">
                <a:cs typeface="+mn-cs"/>
              </a:rPr>
            </a:br>
            <a:r>
              <a:rPr lang="en-US" b="1" kern="0" dirty="0">
                <a:cs typeface="+mn-cs"/>
              </a:rPr>
              <a:t>a potentially extended period of fiscal uncertainty</a:t>
            </a:r>
          </a:p>
          <a:p>
            <a:pPr marL="292100" indent="-292100" eaLnBrk="0" hangingPunct="0">
              <a:lnSpc>
                <a:spcPts val="19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kern="0" dirty="0">
                <a:cs typeface="+mn-cs"/>
              </a:rPr>
              <a:t>Creates</a:t>
            </a:r>
            <a:br>
              <a:rPr lang="en-US" b="1" kern="0" dirty="0">
                <a:cs typeface="+mn-cs"/>
              </a:rPr>
            </a:br>
            <a:r>
              <a:rPr lang="en-US" b="1" kern="0" dirty="0">
                <a:cs typeface="+mn-cs"/>
              </a:rPr>
              <a:t>long-term uncertainty around federal spending, tax policy, entitlements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black">
          <a:xfrm>
            <a:off x="347663" y="1082675"/>
            <a:ext cx="822166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>
                <a:solidFill>
                  <a:srgbClr val="225A7A"/>
                </a:solidFill>
              </a:rPr>
              <a:t>In Washington will hurt the economy.*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04800" y="228600"/>
            <a:ext cx="71183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600" b="1" kern="0" dirty="0">
                <a:solidFill>
                  <a:srgbClr val="225A7A"/>
                </a:solidFill>
                <a:ea typeface="+mj-ea"/>
                <a:cs typeface="+mj-cs"/>
              </a:rPr>
              <a:t>Federal Spending as Percent of State GDP: Vulnerability to the Sequester</a:t>
            </a:r>
            <a:r>
              <a:rPr lang="en-US" sz="2600" b="1" kern="0" dirty="0">
                <a:solidFill>
                  <a:srgbClr val="225A7A"/>
                </a:solidFill>
              </a:rPr>
              <a:t> Varies</a:t>
            </a:r>
            <a:endParaRPr lang="en-US" sz="26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213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Pew Center on the States (2012)  </a:t>
            </a:r>
            <a:r>
              <a:rPr lang="en-US" sz="1050" i="1" dirty="0"/>
              <a:t>Impact of the Fiscal Cliff on the States</a:t>
            </a:r>
            <a:r>
              <a:rPr lang="en-US" sz="1050" dirty="0"/>
              <a:t>; Wells Fargo; 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24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101B10-633D-492D-80D0-E608CE49C88E}" type="slidenum">
              <a:rPr lang="en-US"/>
              <a:pPr/>
              <a:t>44</a:t>
            </a:fld>
            <a:endParaRPr lang="en-US"/>
          </a:p>
        </p:txBody>
      </p:sp>
      <p:sp>
        <p:nvSpPr>
          <p:cNvPr id="62470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1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24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2238"/>
            <a:ext cx="8731250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4876800" y="1162050"/>
            <a:ext cx="2362200" cy="819150"/>
          </a:xfrm>
          <a:prstGeom prst="wedgeRectCallout">
            <a:avLst>
              <a:gd name="adj1" fmla="val -17269"/>
              <a:gd name="adj2" fmla="val 982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The Midwest will be relatively unaffected by the Sequester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489405-2561-4ABE-9EC7-D8C5308112CA}" type="slidenum">
              <a:rPr lang="en-US"/>
              <a:pPr/>
              <a:t>45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smtClean="0"/>
              <a:t>Defense and Non-Defense Federal Spending        as a Share of State GDP: Top 10 States*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0638"/>
          <a:ext cx="9144000" cy="4754562"/>
        </p:xfrm>
        <a:graphic>
          <a:graphicData uri="http://schemas.openxmlformats.org/presentationml/2006/ole">
            <p:oleObj spid="_x0000_s16386" name="Chart" r:id="rId4" imgW="8810608" imgH="4581490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450" y="1628775"/>
            <a:ext cx="2417763" cy="1144588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Federal defense spending accounts for approximately 10%+ of GDP in 5 states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213" y="6403975"/>
            <a:ext cx="89423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Pew Center on the States (2012)  </a:t>
            </a:r>
            <a:r>
              <a:rPr lang="en-US" sz="1050" i="1" dirty="0"/>
              <a:t>Impact of the Fiscal Cliff on the States</a:t>
            </a:r>
            <a:r>
              <a:rPr lang="en-US" sz="1050" dirty="0"/>
              <a:t>; Wells Fargo Securities; Insurance Information Institute.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770063" y="1135063"/>
            <a:ext cx="2868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Defense Spending</a:t>
            </a:r>
            <a:endParaRPr lang="en-US" b="1" u="sng"/>
          </a:p>
        </p:txBody>
      </p:sp>
      <p:sp>
        <p:nvSpPr>
          <p:cNvPr id="16392" name="TextBox 8"/>
          <p:cNvSpPr txBox="1">
            <a:spLocks noChangeArrowheads="1"/>
          </p:cNvSpPr>
          <p:nvPr/>
        </p:nvSpPr>
        <p:spPr bwMode="auto">
          <a:xfrm>
            <a:off x="5343525" y="1155700"/>
            <a:ext cx="3568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Non-Defense Spending</a:t>
            </a:r>
            <a:endParaRPr lang="en-US" b="1" u="sng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463" y="1973263"/>
            <a:ext cx="2139950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>
                <a:solidFill>
                  <a:schemeClr val="bg1"/>
                </a:solidFill>
              </a:rPr>
              <a:t>Federal non-defense spending accounts for 10%+ of GDP in 3 states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1175" y="5692775"/>
            <a:ext cx="8323263" cy="6492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3B1C50C-2D04-43F0-9B2B-EC4974CF7E4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46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TERRORISM RISK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25A7A"/>
                </a:solidFill>
              </a:rPr>
              <a:t>The Countdown to TRIA Expiration Begins</a:t>
            </a:r>
          </a:p>
          <a:p>
            <a:pPr algn="ctr"/>
            <a:endParaRPr lang="en-US" sz="3200" b="1" i="1">
              <a:solidFill>
                <a:srgbClr val="225A7A"/>
              </a:solidFill>
            </a:endParaRPr>
          </a:p>
          <a:p>
            <a:pPr algn="ctr"/>
            <a:r>
              <a:rPr lang="en-US" sz="3200" b="1" i="1">
                <a:solidFill>
                  <a:srgbClr val="225A7A"/>
                </a:solidFill>
              </a:rPr>
              <a:t>Reauthorization Faces an Uphill          Battle in Congress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F748FC-1D0C-4447-A076-E17EC6EDA8C2}" type="slidenum">
              <a:rPr lang="en-US"/>
              <a:pPr/>
              <a:t>47</a:t>
            </a:fld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0"/>
            <a:ext cx="7672387" cy="860425"/>
          </a:xfrm>
        </p:spPr>
        <p:txBody>
          <a:bodyPr/>
          <a:lstStyle/>
          <a:p>
            <a:r>
              <a:rPr lang="en-US" sz="2800" smtClean="0"/>
              <a:t>I.I.I. Congressional Testimony on the Future of the Terrorism Risk Insurance Program</a:t>
            </a:r>
          </a:p>
        </p:txBody>
      </p:sp>
      <p:pic>
        <p:nvPicPr>
          <p:cNvPr id="64518" name="Picture 8" descr="tr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154113"/>
            <a:ext cx="3795712" cy="5511800"/>
          </a:xfrm>
          <a:prstGeom prst="rect">
            <a:avLst/>
          </a:prstGeom>
          <a:noFill/>
          <a:ln w="9525">
            <a:solidFill>
              <a:srgbClr val="2B7299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62400" y="1219200"/>
            <a:ext cx="4953000" cy="533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100" b="1" u="sng" kern="0" dirty="0">
                <a:solidFill>
                  <a:srgbClr val="FF0000"/>
                </a:solidFill>
                <a:cs typeface="+mn-cs"/>
              </a:rPr>
              <a:t>Issue</a:t>
            </a:r>
            <a:r>
              <a:rPr lang="en-US" sz="2100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2100" kern="0" dirty="0">
                <a:cs typeface="+mn-cs"/>
              </a:rPr>
              <a:t> Act expires 12/31/14.  Insurers still generally regard large-scale terror attacks as fundamentally uninsurable 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100" b="1" u="sng" kern="0" dirty="0">
                <a:solidFill>
                  <a:srgbClr val="FF0000"/>
                </a:solidFill>
              </a:rPr>
              <a:t>I.I.I. Input</a:t>
            </a:r>
            <a:r>
              <a:rPr lang="en-US" sz="2100" b="1" kern="0" dirty="0">
                <a:solidFill>
                  <a:srgbClr val="FF0000"/>
                </a:solidFill>
              </a:rPr>
              <a:t>: </a:t>
            </a:r>
            <a:r>
              <a:rPr lang="en-US" sz="2100" kern="0" dirty="0"/>
              <a:t>Testimony at first hearing on the issue in DC (on 9/11/12) on trends in terrorist activity in the US and abroad, difficulties in underwriting terror risk; Noted that bin Laden may be dead but war on terror is far from over</a:t>
            </a:r>
            <a:endParaRPr lang="en-US" sz="2100" kern="0" dirty="0">
              <a:cs typeface="+mn-cs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sz="2100" b="1" u="sng" kern="0" dirty="0">
                <a:solidFill>
                  <a:srgbClr val="FF0000"/>
                </a:solidFill>
                <a:cs typeface="+mn-cs"/>
              </a:rPr>
              <a:t>Status</a:t>
            </a:r>
            <a:r>
              <a:rPr lang="en-US" sz="2100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2100" kern="0" dirty="0">
                <a:cs typeface="+mn-cs"/>
              </a:rPr>
              <a:t> New House FS Committee Chair Jeb </a:t>
            </a:r>
            <a:r>
              <a:rPr lang="en-US" sz="2100" kern="0" dirty="0" err="1">
                <a:cs typeface="+mn-cs"/>
              </a:rPr>
              <a:t>Hensarling</a:t>
            </a:r>
            <a:r>
              <a:rPr lang="en-US" sz="2100" kern="0" dirty="0">
                <a:cs typeface="+mn-cs"/>
              </a:rPr>
              <a:t> has opposed TRIA in the past; Obama Administration does not seem to support extension; Little institutional memory on insurance subcommittee</a:t>
            </a:r>
            <a:endParaRPr lang="en-US" sz="2100" kern="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5050"/>
          <a:ext cx="8458200" cy="4832350"/>
        </p:xfrm>
        <a:graphic>
          <a:graphicData uri="http://schemas.openxmlformats.org/presentationml/2006/ole">
            <p:oleObj spid="_x0000_s17410" name="Chart" r:id="rId3" imgW="8486657" imgH="4848161" progId="MSGraph.Chart.8">
              <p:embed followColorScheme="full"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373688"/>
            <a:ext cx="9061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C00000"/>
                </a:solidFill>
              </a:rPr>
              <a:t>Total Insured Losses Estimate: $40.0B**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**$32.5 billion in 2001 dollars.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Source: Insurance Information Institute.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273050"/>
            <a:ext cx="85598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Loss Distribution by Type of Insurance</a:t>
            </a:r>
            <a:br>
              <a:rPr lang="en-US" sz="2800" smtClean="0"/>
            </a:br>
            <a:r>
              <a:rPr lang="en-US" sz="2800" smtClean="0"/>
              <a:t>from Sept. 11 Terrorist Attack ($ 2011)</a:t>
            </a:r>
            <a:endParaRPr lang="en-US" sz="2800" smtClean="0">
              <a:solidFill>
                <a:srgbClr val="FF3300"/>
              </a:solidFill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black">
          <a:xfrm>
            <a:off x="258763" y="1030288"/>
            <a:ext cx="853440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($ Billions)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400"/>
            <a:ext cx="7620000" cy="1143000"/>
          </a:xfrm>
        </p:spPr>
        <p:txBody>
          <a:bodyPr/>
          <a:lstStyle/>
          <a:p>
            <a:r>
              <a:rPr lang="en-US" smtClean="0"/>
              <a:t>Terrorism Violates Traditional Requirements for Insurability</a:t>
            </a:r>
          </a:p>
        </p:txBody>
      </p:sp>
      <p:graphicFrame>
        <p:nvGraphicFramePr>
          <p:cNvPr id="2821123" name="Group 3"/>
          <p:cNvGraphicFramePr>
            <a:graphicFrameLocks noGrp="1"/>
          </p:cNvGraphicFramePr>
          <p:nvPr>
            <p:ph idx="1"/>
          </p:nvPr>
        </p:nvGraphicFramePr>
        <p:xfrm>
          <a:off x="265113" y="1284288"/>
          <a:ext cx="8686800" cy="5121275"/>
        </p:xfrm>
        <a:graphic>
          <a:graphicData uri="http://schemas.openxmlformats.org/drawingml/2006/table">
            <a:tbl>
              <a:tblPr/>
              <a:tblGrid>
                <a:gridCol w="2230437"/>
                <a:gridCol w="3611563"/>
                <a:gridCol w="284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Requirement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Definition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Violation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Frequency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Insurance requires large number of observations to develop predictive rate-making models (an actuarial concept known as credibility)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few data points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Terror modeling still in infancy, untested.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Inconsistent  assessment of threat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</a:tr>
              <a:tr h="28352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 possible/ probable loss must be at least estimable in order to minimize “risk of ruin” (insurer cannot run an unreasonable risk of insolvency though assumption of the risk)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Potential loss is virtually unbounded.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Losses can easily exceed insurer capital resources for paying claims.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Extreme risk in workers compensation and statute forbids exclusions.</a:t>
                      </a:r>
                    </a:p>
                  </a:txBody>
                  <a:tcPr marL="92075" marR="92075" marT="46032" marB="460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152400" y="6613525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8B858-F660-4AE8-AF4B-1832DC0FC909}" type="slidenum">
              <a:rPr lang="en-US"/>
              <a:pPr/>
              <a:t>5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162800" cy="860425"/>
          </a:xfrm>
        </p:spPr>
        <p:txBody>
          <a:bodyPr/>
          <a:lstStyle/>
          <a:p>
            <a:r>
              <a:rPr lang="en-US" sz="2800" smtClean="0"/>
              <a:t>The Dozen Most Costly Hurricanes</a:t>
            </a:r>
            <a:br>
              <a:rPr lang="en-US" sz="2800" smtClean="0"/>
            </a:br>
            <a:r>
              <a:rPr lang="en-US" sz="2800" smtClean="0"/>
              <a:t>(Privately Insured Claims) in U.S. History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black">
          <a:xfrm>
            <a:off x="152400" y="1066800"/>
            <a:ext cx="17526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 2012 Dollars, 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2055" name="Rectangle 4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PCS; Insurance Information Institute inflation adjustments to 2012 dollars using the CPI.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79388" y="1828800"/>
          <a:ext cx="8812212" cy="3348038"/>
        </p:xfrm>
        <a:graphic>
          <a:graphicData uri="http://schemas.openxmlformats.org/presentationml/2006/ole">
            <p:oleObj spid="_x0000_s205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5257800" y="1371600"/>
            <a:ext cx="2438400" cy="1143000"/>
          </a:xfrm>
          <a:prstGeom prst="wedgeRectCallout">
            <a:avLst>
              <a:gd name="adj1" fmla="val 29528"/>
              <a:gd name="adj2" fmla="val 1314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Sandy likely will be the 3</a:t>
            </a:r>
            <a:r>
              <a:rPr lang="en-US" b="1" baseline="30000" dirty="0">
                <a:solidFill>
                  <a:srgbClr val="FFFFFF"/>
                </a:solidFill>
              </a:rPr>
              <a:t>rd</a:t>
            </a:r>
            <a:r>
              <a:rPr lang="en-US" b="1" dirty="0">
                <a:solidFill>
                  <a:srgbClr val="FFFFFF"/>
                </a:solidFill>
              </a:rPr>
              <a:t> costliest hurricane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990600" y="2438400"/>
            <a:ext cx="2362200" cy="1143000"/>
          </a:xfrm>
          <a:prstGeom prst="wedgeRectCallout">
            <a:avLst>
              <a:gd name="adj1" fmla="val -43090"/>
              <a:gd name="adj2" fmla="val 1006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Irene became the 12</a:t>
            </a:r>
            <a:r>
              <a:rPr lang="en-US" b="1" baseline="30000" dirty="0">
                <a:solidFill>
                  <a:srgbClr val="FFFFFF"/>
                </a:solidFill>
              </a:rPr>
              <a:t>th</a:t>
            </a:r>
            <a:r>
              <a:rPr lang="en-US" b="1" dirty="0">
                <a:solidFill>
                  <a:srgbClr val="FFFFFF"/>
                </a:solidFill>
              </a:rPr>
              <a:t> most expensive hurricane in US history</a:t>
            </a: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 of the 12 most costly hurricanes in insurance history occurred in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2146" name="Group 2"/>
          <p:cNvGraphicFramePr>
            <a:graphicFrameLocks noGrp="1"/>
          </p:cNvGraphicFramePr>
          <p:nvPr>
            <p:ph idx="1"/>
          </p:nvPr>
        </p:nvGraphicFramePr>
        <p:xfrm>
          <a:off x="98425" y="1144588"/>
          <a:ext cx="8915400" cy="5519737"/>
        </p:xfrm>
        <a:graphic>
          <a:graphicData uri="http://schemas.openxmlformats.org/drawingml/2006/table">
            <a:tbl>
              <a:tblPr/>
              <a:tblGrid>
                <a:gridCol w="2082800"/>
                <a:gridCol w="2870200"/>
                <a:gridCol w="3962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Violation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</a:tr>
              <a:tr h="204311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Diversifiable Risk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Must be able to spread/distribute risk across large number of risks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“Law of Large Numbers” helps makes losses manageable and less volatile</a:t>
                      </a: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Losses likely highly concentrated geographically or by industry (e.g., WTC, power plants)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</a:tr>
              <a:tr h="30178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Random Loss Distribution/Fortuity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Probability of loss occurring must be purely random and fortuitous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 are individually unpredictable in terms of time, location and magnitude</a:t>
                      </a: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Terrorism attacks are planned, coordinated and deliberate acts of destruction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Dynamic target shifting from “hardened targets” to “soft targets”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Terrorist adjust tactics to circumvent new security measures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Actions of US and foreign govts. may affect likelihood, nature and timing of attack</a:t>
                      </a:r>
                    </a:p>
                  </a:txBody>
                  <a:tcPr marL="92075" marR="92075" marT="46033" marB="46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580" name="Text Box 21"/>
          <p:cNvSpPr txBox="1">
            <a:spLocks noChangeArrowheads="1"/>
          </p:cNvSpPr>
          <p:nvPr/>
        </p:nvSpPr>
        <p:spPr bwMode="auto">
          <a:xfrm>
            <a:off x="188913" y="6318250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</a:t>
            </a:r>
          </a:p>
          <a:p>
            <a:pPr marL="681038" indent="-681038">
              <a:lnSpc>
                <a:spcPct val="75000"/>
              </a:lnSpc>
            </a:pPr>
            <a:r>
              <a:rPr lang="en-US" sz="1400"/>
              <a:t> Information Institute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Terrorism Violates Traditional Requirements for Insurability (cont’d)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276B658-347E-4638-B640-5374C81B6F32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The New HUD Ruling</a:t>
            </a:r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25A7A"/>
                </a:solidFill>
              </a:rPr>
              <a:t>HO Underwriting vs. Disparate Impact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861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F94F4E-7C07-491B-B3D1-77D8ABA9B2F5}" type="slidenum">
              <a:rPr lang="en-US"/>
              <a:pPr/>
              <a:t>52</a:t>
            </a:fld>
            <a:endParaRPr lang="en-US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010400" cy="685800"/>
          </a:xfrm>
        </p:spPr>
        <p:txBody>
          <a:bodyPr/>
          <a:lstStyle/>
          <a:p>
            <a:r>
              <a:rPr lang="en-US" smtClean="0"/>
              <a:t>What Did HUD Rule?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89038"/>
            <a:ext cx="8001000" cy="4652962"/>
          </a:xfrm>
        </p:spPr>
        <p:txBody>
          <a:bodyPr/>
          <a:lstStyle/>
          <a:p>
            <a:pPr>
              <a:lnSpc>
                <a:spcPts val="2800"/>
              </a:lnSpc>
              <a:spcBef>
                <a:spcPts val="3000"/>
              </a:spcBef>
            </a:pPr>
            <a:r>
              <a:rPr lang="en-US" sz="2000" smtClean="0"/>
              <a:t>The Fair Housing Act prohibits discrimination in the sale, rental, or financing of dwellings on the basis of race, color, religion, sex, disability, familial status, or national origin.</a:t>
            </a:r>
          </a:p>
          <a:p>
            <a:pPr>
              <a:lnSpc>
                <a:spcPts val="2800"/>
              </a:lnSpc>
              <a:spcBef>
                <a:spcPts val="1800"/>
              </a:spcBef>
            </a:pPr>
            <a:r>
              <a:rPr lang="en-US" sz="2000" smtClean="0"/>
              <a:t>HUD’s rule says Plaintiffs may use statistical analysis to show that certain insurer/lender/municipality behavior had a disproportionately adverse effect on the sale, rental, or financing of housing for minorities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US" sz="2000" smtClean="0"/>
              <a:t>Under the rule, this showing violates the federal Fair Housing Act </a:t>
            </a:r>
            <a:r>
              <a:rPr lang="en-US" sz="2000" smtClean="0">
                <a:solidFill>
                  <a:srgbClr val="FF0000"/>
                </a:solidFill>
              </a:rPr>
              <a:t>even if the insurer/lender/municipality did not intend to discriminate</a:t>
            </a:r>
          </a:p>
          <a:p>
            <a:pPr lvl="1">
              <a:lnSpc>
                <a:spcPts val="2100"/>
              </a:lnSpc>
              <a:spcBef>
                <a:spcPts val="600"/>
              </a:spcBef>
            </a:pPr>
            <a:r>
              <a:rPr lang="en-US" sz="2000" smtClean="0"/>
              <a:t>Defendant can prevail if it shows the practice was needed to achieve one or more substantial, legitimate, nondiscriminatory interests</a:t>
            </a:r>
            <a:endParaRPr lang="en-US" smtClean="0"/>
          </a:p>
          <a:p>
            <a:pPr lvl="1">
              <a:lnSpc>
                <a:spcPts val="2100"/>
              </a:lnSpc>
              <a:spcBef>
                <a:spcPts val="600"/>
              </a:spcBef>
            </a:pPr>
            <a:r>
              <a:rPr lang="en-US" sz="2000" smtClean="0"/>
              <a:t>But plaintiff may win by showing that another practice with a less discriminatory effect could achieve this interest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963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BE7B3-66EB-49EF-A38B-883023BA16E8}" type="slidenum">
              <a:rPr lang="en-US"/>
              <a:pPr/>
              <a:t>53</a:t>
            </a:fld>
            <a:endParaRPr lang="en-US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010400" cy="860425"/>
          </a:xfrm>
        </p:spPr>
        <p:txBody>
          <a:bodyPr/>
          <a:lstStyle/>
          <a:p>
            <a:r>
              <a:rPr lang="en-US" smtClean="0"/>
              <a:t>Potential Impact on</a:t>
            </a:r>
            <a:br>
              <a:rPr lang="en-US" smtClean="0"/>
            </a:br>
            <a:r>
              <a:rPr lang="en-US" smtClean="0"/>
              <a:t>Property Insurance Underwriting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3000"/>
              </a:spcBef>
            </a:pPr>
            <a:r>
              <a:rPr lang="en-US" smtClean="0"/>
              <a:t>Why does this affect property insurance?</a:t>
            </a:r>
          </a:p>
          <a:p>
            <a:pPr lvl="1">
              <a:lnSpc>
                <a:spcPts val="1800"/>
              </a:lnSpc>
              <a:spcBef>
                <a:spcPts val="1200"/>
              </a:spcBef>
            </a:pPr>
            <a:r>
              <a:rPr lang="en-US" sz="2000" smtClean="0"/>
              <a:t>Insurers don’t use race, religion, sex, etc. to underwrite property insurance</a:t>
            </a:r>
          </a:p>
          <a:p>
            <a:pPr lvl="1">
              <a:lnSpc>
                <a:spcPts val="1800"/>
              </a:lnSpc>
              <a:spcBef>
                <a:spcPts val="1200"/>
              </a:spcBef>
            </a:pPr>
            <a:r>
              <a:rPr lang="en-US" sz="2000" smtClean="0"/>
              <a:t>But they </a:t>
            </a:r>
            <a:r>
              <a:rPr lang="en-US" sz="2000" i="1" smtClean="0"/>
              <a:t>do</a:t>
            </a:r>
            <a:r>
              <a:rPr lang="en-US" sz="2000" smtClean="0"/>
              <a:t> use credit-based insurance scores, neighborhood, and other factors that could be the basis of a “disparate impact” conclusion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mtClean="0"/>
              <a:t>Isn’t this a federal government agency’s intrusion into state regulation, against McCarran-Ferguson?</a:t>
            </a:r>
          </a:p>
          <a:p>
            <a:pPr lvl="1">
              <a:lnSpc>
                <a:spcPts val="1800"/>
              </a:lnSpc>
              <a:spcBef>
                <a:spcPts val="1800"/>
              </a:spcBef>
            </a:pPr>
            <a:r>
              <a:rPr lang="en-US" sz="2000" smtClean="0"/>
              <a:t>HUD says M-F says federal laws/regulations that “specifically relate to the business of insurance” supercede state law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But how can insurers defend themselves if they don’t have data on race (which they’re prohibited from collecting)?</a:t>
            </a:r>
          </a:p>
          <a:p>
            <a:pPr lvl="1">
              <a:lnSpc>
                <a:spcPts val="1800"/>
              </a:lnSpc>
              <a:spcBef>
                <a:spcPts val="1800"/>
              </a:spcBef>
            </a:pPr>
            <a:r>
              <a:rPr lang="en-US" smtClean="0"/>
              <a:t>HUD says plaintiff have the same problem, so it’s fair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7066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91DCB-761C-4AF9-AA0E-277B3CDA321B}" type="slidenum">
              <a:rPr lang="en-US"/>
              <a:pPr/>
              <a:t>54</a:t>
            </a:fld>
            <a:endParaRPr lang="en-US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696200" cy="860425"/>
          </a:xfrm>
        </p:spPr>
        <p:txBody>
          <a:bodyPr/>
          <a:lstStyle/>
          <a:p>
            <a:r>
              <a:rPr lang="en-US" smtClean="0"/>
              <a:t>Potential Impact on Property Insurance Underwriting (cont’d)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652963"/>
          </a:xfrm>
        </p:spPr>
        <p:txBody>
          <a:bodyPr/>
          <a:lstStyle/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mtClean="0"/>
              <a:t>Higher Rates for Homeowners Insurance?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Might result if carriers can’t use credit-based insurance scores in underwriting</a:t>
            </a:r>
          </a:p>
          <a:p>
            <a:pPr lvl="2">
              <a:lnSpc>
                <a:spcPts val="2100"/>
              </a:lnSpc>
            </a:pPr>
            <a:r>
              <a:rPr lang="en-US" sz="1800" smtClean="0"/>
              <a:t>This might worsen conditions for lower-income people with good scores, some of whom are minorities</a:t>
            </a:r>
          </a:p>
          <a:p>
            <a:pPr lvl="2">
              <a:lnSpc>
                <a:spcPts val="2100"/>
              </a:lnSpc>
            </a:pPr>
            <a:r>
              <a:rPr lang="en-US" sz="1800" smtClean="0"/>
              <a:t>Insurance pricing becomes less accurate =&gt; better risks subsidize worse risks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Could also increase costs to monitor compliance and defend suits alleging discrimination</a:t>
            </a:r>
          </a:p>
          <a:p>
            <a:pPr>
              <a:lnSpc>
                <a:spcPts val="2100"/>
              </a:lnSpc>
              <a:spcBef>
                <a:spcPct val="50000"/>
              </a:spcBef>
            </a:pPr>
            <a:r>
              <a:rPr lang="en-US" smtClean="0"/>
              <a:t>Potentially Changes State/Federal Regulatory Balance</a:t>
            </a:r>
          </a:p>
          <a:p>
            <a:pPr lvl="1">
              <a:lnSpc>
                <a:spcPts val="2100"/>
              </a:lnSpc>
            </a:pPr>
            <a:r>
              <a:rPr lang="en-US" smtClean="0"/>
              <a:t>Not necessarily by itself, but in the trail of</a:t>
            </a:r>
          </a:p>
          <a:p>
            <a:pPr lvl="2">
              <a:lnSpc>
                <a:spcPts val="2100"/>
              </a:lnSpc>
            </a:pPr>
            <a:r>
              <a:rPr lang="en-US" smtClean="0"/>
              <a:t>Federal Insurance Office</a:t>
            </a:r>
          </a:p>
          <a:p>
            <a:pPr lvl="2">
              <a:lnSpc>
                <a:spcPts val="2100"/>
              </a:lnSpc>
            </a:pPr>
            <a:r>
              <a:rPr lang="en-US" smtClean="0"/>
              <a:t>FSOC</a:t>
            </a:r>
          </a:p>
          <a:p>
            <a:pPr lvl="2">
              <a:lnSpc>
                <a:spcPts val="2100"/>
              </a:lnSpc>
            </a:pPr>
            <a:r>
              <a:rPr lang="en-US" smtClean="0"/>
              <a:t>CFPB</a:t>
            </a:r>
          </a:p>
          <a:p>
            <a:pPr lvl="1">
              <a:lnSpc>
                <a:spcPts val="2100"/>
              </a:lnSpc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2BA736D-6BB9-45C0-BC4A-AB315B7924E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55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Other “Calamities Political”  </a:t>
            </a:r>
          </a:p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That We Could Mention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7270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B8BEA-7F34-4E98-AD4E-8C7D8FF48720}" type="slidenum">
              <a:rPr lang="en-US"/>
              <a:pPr/>
              <a:t>56</a:t>
            </a:fld>
            <a:endParaRPr lang="en-US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848600" cy="685800"/>
          </a:xfrm>
        </p:spPr>
        <p:txBody>
          <a:bodyPr/>
          <a:lstStyle/>
          <a:p>
            <a:endParaRPr lang="en-US" sz="280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001000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Designating Some Insurers as Systemically Important?</a:t>
            </a:r>
          </a:p>
          <a:p>
            <a:pPr lvl="1"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Creating a two-tiered, “unlevel playing field”</a:t>
            </a:r>
          </a:p>
          <a:p>
            <a:pPr>
              <a:lnSpc>
                <a:spcPts val="2400"/>
              </a:lnSpc>
              <a:spcBef>
                <a:spcPts val="2400"/>
              </a:spcBef>
            </a:pPr>
            <a:r>
              <a:rPr lang="en-US" smtClean="0"/>
              <a:t>Extending the “Reach” of the Consumer Financial Protection Bureau?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The CFPB is now proposing regulations for mortgage servicers regarding property insurance on homes with mortgages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Will it deal with insurance offered with credit cards?</a:t>
            </a:r>
          </a:p>
          <a:p>
            <a:pPr lvl="1">
              <a:lnSpc>
                <a:spcPts val="2100"/>
              </a:lnSpc>
            </a:pPr>
            <a:r>
              <a:rPr lang="en-US" sz="2000" smtClean="0"/>
              <a:t>Bank marketing of insurance products?</a:t>
            </a:r>
          </a:p>
          <a:p>
            <a:pPr>
              <a:lnSpc>
                <a:spcPts val="2100"/>
              </a:lnSpc>
            </a:pPr>
            <a:endParaRPr lang="en-US" smtClean="0"/>
          </a:p>
          <a:p>
            <a:pPr>
              <a:lnSpc>
                <a:spcPts val="2100"/>
              </a:lnSpc>
              <a:spcBef>
                <a:spcPct val="50000"/>
              </a:spcBef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  <a:latin typeface="Verdana" pitchFamily="34" charset="0"/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130675"/>
            <a:ext cx="7807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  <a:latin typeface="Verdana" pitchFamily="34" charset="0"/>
              </a:rPr>
            </a:b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  <a:latin typeface="Verdana" pitchFamily="34" charset="0"/>
              </a:rPr>
              <a:t>Insurance Information Institute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4DDE2C-D357-400B-BEE7-577CD68276AF}" type="slidenum">
              <a:rPr lang="en-US"/>
              <a:pPr/>
              <a:t>6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860425"/>
          </a:xfrm>
        </p:spPr>
        <p:txBody>
          <a:bodyPr/>
          <a:lstStyle/>
          <a:p>
            <a:r>
              <a:rPr lang="en-US" smtClean="0"/>
              <a:t>If They Hit Today, the Dozen Costliest (to Insurers) Hurricanes in U.S. History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black">
          <a:xfrm>
            <a:off x="152400" y="1066800"/>
            <a:ext cx="2362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2012 Dollars, $ Billions</a:t>
            </a:r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Karen Clark &amp; Company, </a:t>
            </a:r>
            <a:r>
              <a:rPr lang="en-US" sz="1100" i="1">
                <a:solidFill>
                  <a:srgbClr val="000000"/>
                </a:solidFill>
              </a:rPr>
              <a:t>Historical Hurricanes that Would Cause $10 Billion or More of Insured LossesToday</a:t>
            </a:r>
            <a:r>
              <a:rPr lang="en-US" sz="1100">
                <a:solidFill>
                  <a:srgbClr val="000000"/>
                </a:solidFill>
              </a:rPr>
              <a:t>, August 2012; I.I.I.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28600" y="1447800"/>
          <a:ext cx="8812213" cy="3810000"/>
        </p:xfrm>
        <a:graphic>
          <a:graphicData uri="http://schemas.openxmlformats.org/presentationml/2006/ole">
            <p:oleObj spid="_x0000_s3074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458200" cy="9239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When you adjust for the damage prior storms could have done if they occurred today, Hurricane Katrina slips to a tie for 6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among the most devastating storms.</a:t>
            </a:r>
          </a:p>
        </p:txBody>
      </p: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2590800" y="1143000"/>
            <a:ext cx="5486400" cy="14779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Storms that hit long ago had less property and businesses to damage, so simply adjusting their actual claims for inflation doesn’t capture their destructive power.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Karen Clark’s analysis aims to overcome that.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Homeowners Insurance Combined Ratio: 1990–2014F</a:t>
            </a:r>
            <a:endParaRPr lang="en-US" baseline="30000" smtClean="0"/>
          </a:p>
        </p:txBody>
      </p:sp>
      <p:graphicFrame>
        <p:nvGraphicFramePr>
          <p:cNvPr id="4098" name="Object 3"/>
          <p:cNvGraphicFramePr>
            <a:graphicFrameLocks/>
          </p:cNvGraphicFramePr>
          <p:nvPr/>
        </p:nvGraphicFramePr>
        <p:xfrm>
          <a:off x="293688" y="1143000"/>
          <a:ext cx="8451850" cy="4108450"/>
        </p:xfrm>
        <a:graphic>
          <a:graphicData uri="http://schemas.openxmlformats.org/presentationml/2006/ole">
            <p:oleObj spid="_x0000_s4098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533400" y="5338763"/>
            <a:ext cx="8153400" cy="10318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Homeowners Performance Deteriorated in 2011/12 Due to Large Cat Losses.  Extreme Regional Variation Can Be Expected Due to Local Catastrophe Loss Activity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(1990-2013F);Conning (2014F);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1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F304D-CEC1-4376-B3F3-F0F65F755698}" type="slidenum">
              <a:rPr lang="en-US"/>
              <a:pPr/>
              <a:t>7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7010400" y="4191000"/>
            <a:ext cx="1165225" cy="638175"/>
          </a:xfrm>
          <a:prstGeom prst="wedgeRectCallout">
            <a:avLst>
              <a:gd name="adj1" fmla="val -78998"/>
              <a:gd name="adj2" fmla="val -632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Ike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696200" y="1219200"/>
            <a:ext cx="1254125" cy="814388"/>
          </a:xfrm>
          <a:prstGeom prst="wedgeRectCallout">
            <a:avLst>
              <a:gd name="adj1" fmla="val -33442"/>
              <a:gd name="adj2" fmla="val 1232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Sandy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450" y="1612900"/>
            <a:ext cx="1366838" cy="812800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Record tornado activity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12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10B9B4-F807-4452-B1D8-C4B18DE68391}" type="slidenum">
              <a:rPr lang="en-US"/>
              <a:pPr/>
              <a:t>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Combined Ratio Points Associated with Catastrophe Losses: 1960 – 2012*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0" y="6289675"/>
            <a:ext cx="88884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Notes: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Source: ISO (1960-2011); A.M. Best (2012E) Insurance Information Institute.				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5122" name="Chart" r:id="rId4" imgW="8572433" imgH="3743383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738"/>
            <a:ext cx="7834312" cy="6429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>
                <a:solidFill>
                  <a:schemeClr val="bg1"/>
                </a:solidFill>
              </a:rPr>
              <a:t> </a:t>
            </a:r>
            <a:r>
              <a:rPr lang="en-US" sz="1600" b="1">
                <a:solidFill>
                  <a:schemeClr val="bg1"/>
                </a:solidFill>
              </a:rPr>
              <a:t>Combined Ratio  </a:t>
            </a:r>
            <a:r>
              <a:rPr lang="en-US" sz="1600" b="1" u="sng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1960s: 1.04       1970s: 0.85     1980s: 1.31     1990s: 3.39     2000s: 3.52     2010s: 7.20*</a:t>
            </a:r>
          </a:p>
        </p:txBody>
      </p:sp>
      <p:sp>
        <p:nvSpPr>
          <p:cNvPr id="5129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6563" y="1090613"/>
            <a:ext cx="2874962" cy="768350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Catastrophe losses as a share of all losses reached a record high in 2012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sz="2600" smtClean="0"/>
              <a:t>P/C Industry Homeowners Claim Frequency, CATs vs. non-CATs, 1997-2011</a:t>
            </a:r>
          </a:p>
        </p:txBody>
      </p:sp>
      <p:graphicFrame>
        <p:nvGraphicFramePr>
          <p:cNvPr id="6146" name="Object 3"/>
          <p:cNvGraphicFramePr>
            <a:graphicFrameLocks/>
          </p:cNvGraphicFramePr>
          <p:nvPr>
            <p:ph type="chart" idx="4294967295"/>
          </p:nvPr>
        </p:nvGraphicFramePr>
        <p:xfrm>
          <a:off x="152400" y="1143000"/>
          <a:ext cx="8716963" cy="5043488"/>
        </p:xfrm>
        <a:graphic>
          <a:graphicData uri="http://schemas.openxmlformats.org/presentationml/2006/ole">
            <p:oleObj spid="_x0000_s6146" name="Chart" r:id="rId4" imgW="8724833" imgH="5048366" progId="MSGraph.Chart.8">
              <p:embed followColorScheme="full"/>
            </p:oleObj>
          </a:graphicData>
        </a:graphic>
      </p:graphicFrame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6575425"/>
            <a:ext cx="8610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Insurance Research Council, “Trends in Homeowners Insurance Claims,” p.29; Insurance Information Institute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0" y="1143000"/>
            <a:ext cx="155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Claims Paid per 100 Exposures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00800" y="1828800"/>
            <a:ext cx="2201863" cy="885825"/>
          </a:xfrm>
          <a:prstGeom prst="wedgeRectCallout">
            <a:avLst>
              <a:gd name="adj1" fmla="val 41236"/>
              <a:gd name="adj2" fmla="val 160060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CAT claim frequency in 2011 was at historic highs and more than double the rate in 1997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4064</Words>
  <Application>Microsoft Office PowerPoint</Application>
  <PresentationFormat>On-screen Show (4:3)</PresentationFormat>
  <Paragraphs>481</Paragraphs>
  <Slides>57</Slides>
  <Notes>51</Notes>
  <HiddenSlides>12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Wingdings</vt:lpstr>
      <vt:lpstr>Calibri</vt:lpstr>
      <vt:lpstr>Symbol</vt:lpstr>
      <vt:lpstr>Times New Roman</vt:lpstr>
      <vt:lpstr>Verdana</vt:lpstr>
      <vt:lpstr>Arial Unicode MS</vt:lpstr>
      <vt:lpstr>Default Design</vt:lpstr>
      <vt:lpstr>Microsoft Graph Chart</vt:lpstr>
      <vt:lpstr>Chart</vt:lpstr>
      <vt:lpstr>Calamities Natural and Political: Implications for P/C Insurance</vt:lpstr>
      <vt:lpstr>Calamities Natural</vt:lpstr>
      <vt:lpstr>US Insured Catastrophe Losses</vt:lpstr>
      <vt:lpstr>Natural Disasters in the United States, 1980 – 2012 Number of Events (Annual Totals 1980 – 2012) </vt:lpstr>
      <vt:lpstr>The Dozen Most Costly Hurricanes (Privately Insured Claims) in U.S. History</vt:lpstr>
      <vt:lpstr>If They Hit Today, the Dozen Costliest (to Insurers) Hurricanes in U.S. History</vt:lpstr>
      <vt:lpstr>Homeowners Insurance Combined Ratio: 1990–2014F</vt:lpstr>
      <vt:lpstr>Combined Ratio Points Associated with Catastrophe Losses: 1960 – 2012*</vt:lpstr>
      <vt:lpstr>P/C Industry Homeowners Claim Frequency, CATs vs. non-CATs, 1997-2011</vt:lpstr>
      <vt:lpstr>P/C Industry Homeowners CAT Claim Severity, 1997-2011</vt:lpstr>
      <vt:lpstr>Slide 11</vt:lpstr>
      <vt:lpstr>Slide 12</vt:lpstr>
      <vt:lpstr>Hurricane Sandy: Average Claim Payment by Type of Claim </vt:lpstr>
      <vt:lpstr>Slide 14</vt:lpstr>
      <vt:lpstr>Years in Which Flood Loss Paid by the National Flood Insurance Program Exceeded $1 Billion</vt:lpstr>
      <vt:lpstr>Residential NFIP Flood Take-Up Rates in NJ (2010) &amp; Sandy Storm Surge</vt:lpstr>
      <vt:lpstr>Residential NFIP Flood Take-Up Rates in NY, CT (2010) &amp; Sandy Storm Surge</vt:lpstr>
      <vt:lpstr>Flood Damaged Structures with/without Flood Insurance: Long Island NY</vt:lpstr>
      <vt:lpstr>Slide 19</vt:lpstr>
      <vt:lpstr>I.I.I. Poll: Do HO Policies Cover Hurricane-Related Flood Damage?</vt:lpstr>
      <vt:lpstr>I.I.I. Poll: Uninsured Flood Victims Didn’t Drive People to Buy Flood Insurance</vt:lpstr>
      <vt:lpstr>Slide 22</vt:lpstr>
      <vt:lpstr>Flood Insurance Program: 2012 Reforms</vt:lpstr>
      <vt:lpstr>Key Provisions, Flood Insurance  Reform &amp; Modernization Act of 2012</vt:lpstr>
      <vt:lpstr>Flood Insurance Reform &amp; Modernization Act of 2012: Key Provisions (cont’d)</vt:lpstr>
      <vt:lpstr>Other Changes, Net Impacts &amp; Outstanding Questions</vt:lpstr>
      <vt:lpstr>When a Disaster Strikes, People Ask Five Questions</vt:lpstr>
      <vt:lpstr>Slide 28</vt:lpstr>
      <vt:lpstr>Location of Tornadoes in the US, 2012*</vt:lpstr>
      <vt:lpstr>Location of Tornadoes in the US, 2011</vt:lpstr>
      <vt:lpstr>Location of Large Hail Reports in the US, 2012*</vt:lpstr>
      <vt:lpstr>Location of Large Hail Reports in the US, 2011</vt:lpstr>
      <vt:lpstr>Location of Wind Damage Reports in the US, 2012*</vt:lpstr>
      <vt:lpstr>Location of Wind Damage Reports in the US, 2011</vt:lpstr>
      <vt:lpstr>Severe Weather Reports, 2012*</vt:lpstr>
      <vt:lpstr>Severe Weather Reports, 2011</vt:lpstr>
      <vt:lpstr>Slide 37</vt:lpstr>
      <vt:lpstr>Slide 38</vt:lpstr>
      <vt:lpstr>Slide 39</vt:lpstr>
      <vt:lpstr>Calamities Political</vt:lpstr>
      <vt:lpstr>Three Potential “Calamities Political”</vt:lpstr>
      <vt:lpstr>Slide 42</vt:lpstr>
      <vt:lpstr>Slide 43</vt:lpstr>
      <vt:lpstr>Slide 44</vt:lpstr>
      <vt:lpstr>Defense and Non-Defense Federal Spending        as a Share of State GDP: Top 10 States*</vt:lpstr>
      <vt:lpstr>Slide 46</vt:lpstr>
      <vt:lpstr>I.I.I. Congressional Testimony on the Future of the Terrorism Risk Insurance Program</vt:lpstr>
      <vt:lpstr>Loss Distribution by Type of Insurance from Sept. 11 Terrorist Attack ($ 2011)</vt:lpstr>
      <vt:lpstr>Terrorism Violates Traditional Requirements for Insurability</vt:lpstr>
      <vt:lpstr>Slide 50</vt:lpstr>
      <vt:lpstr>Slide 51</vt:lpstr>
      <vt:lpstr>What Did HUD Rule?</vt:lpstr>
      <vt:lpstr>Potential Impact on Property Insurance Underwriting</vt:lpstr>
      <vt:lpstr>Potential Impact on Property Insurance Underwriting (cont’d)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albar</dc:creator>
  <cp:lastModifiedBy>cmarx</cp:lastModifiedBy>
  <cp:revision>316</cp:revision>
  <dcterms:created xsi:type="dcterms:W3CDTF">2012-07-25T15:34:22Z</dcterms:created>
  <dcterms:modified xsi:type="dcterms:W3CDTF">2013-04-04T16:45:06Z</dcterms:modified>
</cp:coreProperties>
</file>