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2"/>
  </p:notesMasterIdLst>
  <p:sldIdLst>
    <p:sldId id="256" r:id="rId3"/>
    <p:sldId id="323" r:id="rId4"/>
    <p:sldId id="311" r:id="rId5"/>
    <p:sldId id="312" r:id="rId6"/>
    <p:sldId id="313" r:id="rId7"/>
    <p:sldId id="314" r:id="rId8"/>
    <p:sldId id="315" r:id="rId9"/>
    <p:sldId id="316" r:id="rId10"/>
    <p:sldId id="317" r:id="rId11"/>
    <p:sldId id="309" r:id="rId12"/>
    <p:sldId id="320" r:id="rId13"/>
    <p:sldId id="321" r:id="rId14"/>
    <p:sldId id="322" r:id="rId15"/>
    <p:sldId id="274" r:id="rId16"/>
    <p:sldId id="275" r:id="rId17"/>
    <p:sldId id="318" r:id="rId18"/>
    <p:sldId id="319" r:id="rId19"/>
    <p:sldId id="299" r:id="rId20"/>
    <p:sldId id="261"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16" autoAdjust="0"/>
    <p:restoredTop sz="84656" autoAdjust="0"/>
  </p:normalViewPr>
  <p:slideViewPr>
    <p:cSldViewPr>
      <p:cViewPr>
        <p:scale>
          <a:sx n="60" d="100"/>
          <a:sy n="60" d="100"/>
        </p:scale>
        <p:origin x="-1596"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302EFE7-9245-4962-8D44-23CB10BCCCB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pPr eaLnBrk="1" hangingPunct="1"/>
            <a:endParaRPr lang="en-US" smtClean="0"/>
          </a:p>
        </p:txBody>
      </p:sp>
      <p:sp>
        <p:nvSpPr>
          <p:cNvPr id="23556" name="Slide Number Placeholder 3"/>
          <p:cNvSpPr>
            <a:spLocks noGrp="1"/>
          </p:cNvSpPr>
          <p:nvPr>
            <p:ph type="sldNum" sz="quarter" idx="5"/>
          </p:nvPr>
        </p:nvSpPr>
        <p:spPr>
          <a:noFill/>
        </p:spPr>
        <p:txBody>
          <a:bodyPr/>
          <a:lstStyle/>
          <a:p>
            <a:fld id="{42D577A9-51C8-4AB4-93C0-FF807C58D869}"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2EA29C8-745D-4F37-B321-CFD17CB1E3C4}" type="slidenum">
              <a:rPr lang="en-US" sz="1200">
                <a:latin typeface="Arial" charset="0"/>
              </a:rPr>
              <a:pPr algn="r"/>
              <a:t>10</a:t>
            </a:fld>
            <a:endParaRPr lang="en-US" sz="120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05A8F09-B3EA-4708-AC63-067C0FA6DAEE}" type="slidenum">
              <a:rPr lang="en-US" sz="1200">
                <a:latin typeface="Arial" charset="0"/>
              </a:rPr>
              <a:pPr algn="r"/>
              <a:t>11</a:t>
            </a:fld>
            <a:endParaRPr lang="en-US" sz="120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009CD12-E2AA-4E09-AB6D-B02D8E48AEE2}" type="slidenum">
              <a:rPr lang="en-US" sz="1200">
                <a:latin typeface="Arial" charset="0"/>
              </a:rPr>
              <a:pPr algn="r"/>
              <a:t>12</a:t>
            </a:fld>
            <a:endParaRPr lang="en-US" sz="120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3681FA4-6B24-490C-A75E-BFD5AC0DF0BF}" type="slidenum">
              <a:rPr lang="en-US" sz="1200">
                <a:latin typeface="Arial" charset="0"/>
              </a:rPr>
              <a:pPr algn="r"/>
              <a:t>13</a:t>
            </a:fld>
            <a:endParaRPr lang="en-US" sz="120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9C98BA0-90E0-47BD-A6F7-BBE5BA3E2B22}" type="slidenum">
              <a:rPr lang="en-US"/>
              <a:pPr/>
              <a:t>14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84007A3A-86C0-4819-98EC-6F71A6870D6A}" type="slidenum">
              <a:rPr lang="en-US"/>
              <a:pPr/>
              <a:t>15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z="10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F697B4-204A-42A7-8AB2-919F4B1633B2}" type="slidenum">
              <a:rPr lang="en-US" sz="1200">
                <a:latin typeface="Arial" charset="0"/>
              </a:rPr>
              <a:pPr algn="r"/>
              <a:t>16</a:t>
            </a:fld>
            <a:endParaRPr lang="en-US" sz="120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FF6BDF7-16F9-4E00-ADCC-5813FDB3E039}" type="slidenum">
              <a:rPr lang="en-US" sz="1200">
                <a:latin typeface="Arial" charset="0"/>
              </a:rPr>
              <a:pPr algn="r"/>
              <a:t>17</a:t>
            </a:fld>
            <a:endParaRPr lang="en-US" sz="120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z="10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8A1CA7D-578C-4A14-8DAE-8A8872592AB5}" type="slidenum">
              <a:rPr lang="en-US"/>
              <a:pPr/>
              <a:t>18</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smtClean="0"/>
              <a:t>Alternative 1 -- Comply with Sally’s request.  She has been doing this a lot longer and at least there is industry support for some of the slow down.  Plus they can revise assumptions next quarter.</a:t>
            </a:r>
          </a:p>
          <a:p>
            <a:r>
              <a:rPr lang="en-US" smtClean="0"/>
              <a:t>Alternative 2 – Report this issue to the Chief Actuary of Actuaries Plus.  Sally has been so busy she may not have mentioned it so the chief may not even know about this issue which could reflect poorly on the whole firm.  If they don’t take action, go to the ABCD.</a:t>
            </a:r>
          </a:p>
          <a:p>
            <a:r>
              <a:rPr lang="en-US" smtClean="0"/>
              <a:t>Alternative 3 – Contact Surf-N-Sure to let them know that the claims personnel distractions were not fully contemplated.</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C601595-C3C8-4AD3-91B6-1462B2D8D654}" type="slidenum">
              <a:rPr lang="en-US"/>
              <a:pPr/>
              <a:t>19</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59A54B8-28CE-4958-A918-BF8E343380EB}" type="slidenum">
              <a:rPr lang="en-US" sz="1200">
                <a:latin typeface="Arial" charset="0"/>
              </a:rPr>
              <a:pPr algn="r"/>
              <a:t>2</a:t>
            </a:fld>
            <a:endParaRPr lang="en-US" sz="1200">
              <a:latin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lnSpc>
                <a:spcPct val="80000"/>
              </a:lnSpc>
            </a:pPr>
            <a:endParaRPr lang="en-US" sz="8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8E31FDF-A017-49D5-8CB0-B55D54D7B4B9}" type="slidenum">
              <a:rPr lang="en-US" sz="1200">
                <a:latin typeface="Arial" charset="0"/>
              </a:rPr>
              <a:pPr algn="r"/>
              <a:t>3</a:t>
            </a:fld>
            <a:endParaRPr lang="en-US" sz="1200">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lnSpc>
                <a:spcPct val="80000"/>
              </a:lnSpc>
            </a:pPr>
            <a:r>
              <a:rPr lang="en-US" sz="800" smtClean="0"/>
              <a:t>Pretty much anytime you attend a professionalism discussion in a forum such as this, there will be a discussion of Precept 1.  It all applies to any and all work you will ever perform as an actuary.  It is also the one for which there is most often an alleged violation when an actuary is reported to the ABCD.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08F5B11-A926-471E-A074-0DD3F18703A6}" type="slidenum">
              <a:rPr lang="en-US" sz="1200">
                <a:latin typeface="Arial" charset="0"/>
              </a:rPr>
              <a:pPr algn="r"/>
              <a:t>4</a:t>
            </a:fld>
            <a:endParaRPr lang="en-US" sz="1200">
              <a:latin typeface="Arial"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lnSpc>
                <a:spcPct val="80000"/>
              </a:lnSpc>
            </a:pPr>
            <a:r>
              <a:rPr lang="en-US" sz="800" smtClean="0"/>
              <a:t>Of course the entire Precept is relevant, but for our discussion today I particularly wanted to draw attention to Annotations 1-1 and 1-4.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11BE5EC-CA12-4111-91DD-86A57D20AD10}" type="slidenum">
              <a:rPr lang="en-US" sz="1200">
                <a:latin typeface="Arial" charset="0"/>
              </a:rPr>
              <a:pPr algn="r"/>
              <a:t>5</a:t>
            </a:fld>
            <a:endParaRPr lang="en-US" sz="1200">
              <a:latin typeface="Arial"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lnSpc>
                <a:spcPct val="80000"/>
              </a:lnSpc>
            </a:pPr>
            <a:r>
              <a:rPr lang="en-US" sz="800" smtClean="0"/>
              <a:t>Precept 8 – if you knowingly let a client believe that their reserves our adequate when they in fact are not, you have violated the Code of Conduct and are subject to discipline</a:t>
            </a:r>
          </a:p>
          <a:p>
            <a:pPr eaLnBrk="1" hangingPunct="1">
              <a:lnSpc>
                <a:spcPct val="80000"/>
              </a:lnSpc>
            </a:pPr>
            <a:endParaRPr lang="en-US" sz="800" smtClean="0"/>
          </a:p>
          <a:p>
            <a:pPr eaLnBrk="1" hangingPunct="1">
              <a:lnSpc>
                <a:spcPct val="80000"/>
              </a:lnSpc>
            </a:pPr>
            <a:r>
              <a:rPr lang="en-US" sz="800" smtClean="0"/>
              <a:t>Precept 10 – as part of this profession we have chosen, we our occasionally called upon to have uncomfortable conversations.  Nobody likes doing it, and it is oftentimes easier to put off that conversation, or just avoid it entirely. Aside from just being rude, you could potentially be disciplined for this type of behavior.</a:t>
            </a:r>
          </a:p>
          <a:p>
            <a:pPr eaLnBrk="1" hangingPunct="1">
              <a:lnSpc>
                <a:spcPct val="80000"/>
              </a:lnSpc>
            </a:pPr>
            <a:endParaRPr lang="en-US" sz="8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2D54BB0-4E4A-4E7D-B98D-42C0FBFA4BF2}" type="slidenum">
              <a:rPr lang="en-US" sz="1200">
                <a:latin typeface="Arial" charset="0"/>
              </a:rPr>
              <a:pPr algn="r"/>
              <a:t>6</a:t>
            </a:fld>
            <a:endParaRPr lang="en-US" sz="1200">
              <a:latin typeface="Arial"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lnSpc>
                <a:spcPct val="80000"/>
              </a:lnSpc>
            </a:pPr>
            <a:r>
              <a:rPr lang="en-US" sz="800" smtClean="0"/>
              <a:t>The actuarial student is this example is not yet a member of our Society and therefore not subject to our Code of Conduct.  However, effective with May 2008 exams, all CAS candidates are required to agree to read and abide by the Code of Professional Ethics for Candidates.  Within that Code is the Rule I cite here, which very much applies to our discussion today.</a:t>
            </a:r>
          </a:p>
          <a:p>
            <a:pPr eaLnBrk="1" hangingPunct="1">
              <a:lnSpc>
                <a:spcPct val="80000"/>
              </a:lnSpc>
            </a:pPr>
            <a:endParaRPr lang="en-US" sz="8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C74C8FAD-0C78-481B-93F0-F04DEE4D087A}" type="slidenum">
              <a:rPr lang="en-US" sz="1200">
                <a:latin typeface="Arial" charset="0"/>
              </a:rPr>
              <a:pPr algn="r"/>
              <a:t>7</a:t>
            </a:fld>
            <a:endParaRPr lang="en-US" sz="1200">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lnSpc>
                <a:spcPct val="80000"/>
              </a:lnSpc>
            </a:pPr>
            <a:r>
              <a:rPr lang="en-US" sz="800" smtClean="0"/>
              <a:t>At the end of the day, our job as actuaries is to quantify uncertainty. Many factors that affect the final payment amounts for the cohort of policies in a given review have either not taken place at the time we are doing the review, or are note adequately reflected in the historical data to which we have access.  It is therefore vital that the assumptions we use in arriving at our final recommendation consider all relevant qualitative factors.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E798416-E9F5-4E79-B3D2-AD1BE6962DF1}" type="slidenum">
              <a:rPr lang="en-US" sz="1200">
                <a:latin typeface="Arial" charset="0"/>
              </a:rPr>
              <a:pPr algn="r"/>
              <a:t>8</a:t>
            </a:fld>
            <a:endParaRPr lang="en-US" sz="1200">
              <a:latin typeface="Arial"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80000"/>
              </a:lnSpc>
            </a:pPr>
            <a:r>
              <a:rPr lang="en-US" sz="800" smtClean="0"/>
              <a:t>While not specifically discussion a statutory reserve opinion in this example, this passage from ASOP 36 is germane to our discussion.  It hits upon the same issues discussed in the previous slide.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BBC3CC6-C9F6-4726-8C30-90C2284F8D49}" type="slidenum">
              <a:rPr lang="en-US" sz="1200">
                <a:latin typeface="Arial" charset="0"/>
              </a:rPr>
              <a:pPr algn="r"/>
              <a:t>9</a:t>
            </a:fld>
            <a:endParaRPr lang="en-US" sz="1200">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lnSpc>
                <a:spcPct val="80000"/>
              </a:lnSpc>
            </a:pPr>
            <a:r>
              <a:rPr lang="en-US" sz="800" smtClean="0"/>
              <a:t>These same issues are also broached in the section of ASOP 43, which applies to all actuarial reserving analyses.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9135830B-8768-4C28-8A42-4A3AA6051415}"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BB525D43-48BA-46C4-B02A-8FB241A639A5}"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67CBFDA3-24D0-45FE-AF3E-E2934F5BF251}"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9F9C2F82-9B2C-45F9-AE61-231B765A5D4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2196A78D-4C65-489A-98D0-BF686A801D9B}"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F144B7B8-077D-41CD-9ADA-1716B53B3E6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8B53656A-9D5A-49CA-9AB2-F81F5F8CBEE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quarter" idx="10"/>
          </p:nvPr>
        </p:nvSpPr>
        <p:spPr>
          <a:ln/>
        </p:spPr>
        <p:txBody>
          <a:bodyPr/>
          <a:lstStyle>
            <a:lvl1pPr>
              <a:defRPr/>
            </a:lvl1pPr>
          </a:lstStyle>
          <a:p>
            <a:endParaRPr lang="en-US"/>
          </a:p>
        </p:txBody>
      </p:sp>
      <p:sp>
        <p:nvSpPr>
          <p:cNvPr id="8" name="Rectangle 14"/>
          <p:cNvSpPr>
            <a:spLocks noGrp="1" noChangeArrowheads="1"/>
          </p:cNvSpPr>
          <p:nvPr>
            <p:ph type="ftr" sz="quarter" idx="11"/>
          </p:nvPr>
        </p:nvSpPr>
        <p:spPr>
          <a:ln/>
        </p:spPr>
        <p:txBody>
          <a:bodyPr/>
          <a:lstStyle>
            <a:lvl1pPr>
              <a:defRPr/>
            </a:lvl1pPr>
          </a:lstStyle>
          <a:p>
            <a:endParaRPr lang="en-US"/>
          </a:p>
        </p:txBody>
      </p:sp>
      <p:sp>
        <p:nvSpPr>
          <p:cNvPr id="9" name="Rectangle 15"/>
          <p:cNvSpPr>
            <a:spLocks noGrp="1" noChangeArrowheads="1"/>
          </p:cNvSpPr>
          <p:nvPr>
            <p:ph type="sldNum" sz="quarter" idx="12"/>
          </p:nvPr>
        </p:nvSpPr>
        <p:spPr>
          <a:ln/>
        </p:spPr>
        <p:txBody>
          <a:bodyPr/>
          <a:lstStyle>
            <a:lvl1pPr>
              <a:defRPr/>
            </a:lvl1pPr>
          </a:lstStyle>
          <a:p>
            <a:fld id="{7B01869D-1D39-416C-A48E-D97293475BC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quarter" idx="10"/>
          </p:nvPr>
        </p:nvSpPr>
        <p:spPr>
          <a:ln/>
        </p:spPr>
        <p:txBody>
          <a:bodyPr/>
          <a:lstStyle>
            <a:lvl1pPr>
              <a:defRPr/>
            </a:lvl1pPr>
          </a:lstStyle>
          <a:p>
            <a:endParaRPr lang="en-US"/>
          </a:p>
        </p:txBody>
      </p:sp>
      <p:sp>
        <p:nvSpPr>
          <p:cNvPr id="4" name="Rectangle 14"/>
          <p:cNvSpPr>
            <a:spLocks noGrp="1" noChangeArrowheads="1"/>
          </p:cNvSpPr>
          <p:nvPr>
            <p:ph type="ftr" sz="quarter" idx="11"/>
          </p:nvPr>
        </p:nvSpPr>
        <p:spPr>
          <a:ln/>
        </p:spPr>
        <p:txBody>
          <a:bodyPr/>
          <a:lstStyle>
            <a:lvl1pPr>
              <a:defRPr/>
            </a:lvl1pPr>
          </a:lstStyle>
          <a:p>
            <a:endParaRPr lang="en-US"/>
          </a:p>
        </p:txBody>
      </p:sp>
      <p:sp>
        <p:nvSpPr>
          <p:cNvPr id="5" name="Rectangle 15"/>
          <p:cNvSpPr>
            <a:spLocks noGrp="1" noChangeArrowheads="1"/>
          </p:cNvSpPr>
          <p:nvPr>
            <p:ph type="sldNum" sz="quarter" idx="12"/>
          </p:nvPr>
        </p:nvSpPr>
        <p:spPr>
          <a:ln/>
        </p:spPr>
        <p:txBody>
          <a:bodyPr/>
          <a:lstStyle>
            <a:lvl1pPr>
              <a:defRPr/>
            </a:lvl1pPr>
          </a:lstStyle>
          <a:p>
            <a:fld id="{14CAD21D-1C81-4E70-BA60-42E275845880}"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quarter" idx="10"/>
          </p:nvPr>
        </p:nvSpPr>
        <p:spPr>
          <a:ln/>
        </p:spPr>
        <p:txBody>
          <a:bodyPr/>
          <a:lstStyle>
            <a:lvl1pPr>
              <a:defRPr/>
            </a:lvl1pPr>
          </a:lstStyle>
          <a:p>
            <a:endParaRPr lang="en-US"/>
          </a:p>
        </p:txBody>
      </p:sp>
      <p:sp>
        <p:nvSpPr>
          <p:cNvPr id="3" name="Rectangle 14"/>
          <p:cNvSpPr>
            <a:spLocks noGrp="1" noChangeArrowheads="1"/>
          </p:cNvSpPr>
          <p:nvPr>
            <p:ph type="ftr" sz="quarter" idx="11"/>
          </p:nvPr>
        </p:nvSpPr>
        <p:spPr>
          <a:ln/>
        </p:spPr>
        <p:txBody>
          <a:bodyPr/>
          <a:lstStyle>
            <a:lvl1pPr>
              <a:defRPr/>
            </a:lvl1pPr>
          </a:lstStyle>
          <a:p>
            <a:endParaRPr lang="en-US"/>
          </a:p>
        </p:txBody>
      </p:sp>
      <p:sp>
        <p:nvSpPr>
          <p:cNvPr id="4" name="Rectangle 15"/>
          <p:cNvSpPr>
            <a:spLocks noGrp="1" noChangeArrowheads="1"/>
          </p:cNvSpPr>
          <p:nvPr>
            <p:ph type="sldNum" sz="quarter" idx="12"/>
          </p:nvPr>
        </p:nvSpPr>
        <p:spPr>
          <a:ln/>
        </p:spPr>
        <p:txBody>
          <a:bodyPr/>
          <a:lstStyle>
            <a:lvl1pPr>
              <a:defRPr/>
            </a:lvl1pPr>
          </a:lstStyle>
          <a:p>
            <a:fld id="{A7F26737-85DA-4111-9AEF-F6034E8DE74C}"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06ED8680-D1BA-4150-AB31-CB0A0272F88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D0A7C077-6D90-453A-945D-F554C6188B1D}"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quarter" idx="10"/>
          </p:nvPr>
        </p:nvSpPr>
        <p:spPr>
          <a:ln/>
        </p:spPr>
        <p:txBody>
          <a:bodyPr/>
          <a:lstStyle>
            <a:lvl1pPr>
              <a:defRPr/>
            </a:lvl1pPr>
          </a:lstStyle>
          <a:p>
            <a:endParaRPr lang="en-US"/>
          </a:p>
        </p:txBody>
      </p:sp>
      <p:sp>
        <p:nvSpPr>
          <p:cNvPr id="6" name="Rectangle 14"/>
          <p:cNvSpPr>
            <a:spLocks noGrp="1" noChangeArrowheads="1"/>
          </p:cNvSpPr>
          <p:nvPr>
            <p:ph type="ftr" sz="quarter" idx="11"/>
          </p:nvPr>
        </p:nvSpPr>
        <p:spPr>
          <a:ln/>
        </p:spPr>
        <p:txBody>
          <a:bodyPr/>
          <a:lstStyle>
            <a:lvl1pPr>
              <a:defRPr/>
            </a:lvl1pPr>
          </a:lstStyle>
          <a:p>
            <a:endParaRPr lang="en-US"/>
          </a:p>
        </p:txBody>
      </p:sp>
      <p:sp>
        <p:nvSpPr>
          <p:cNvPr id="7" name="Rectangle 15"/>
          <p:cNvSpPr>
            <a:spLocks noGrp="1" noChangeArrowheads="1"/>
          </p:cNvSpPr>
          <p:nvPr>
            <p:ph type="sldNum" sz="quarter" idx="12"/>
          </p:nvPr>
        </p:nvSpPr>
        <p:spPr>
          <a:ln/>
        </p:spPr>
        <p:txBody>
          <a:bodyPr/>
          <a:lstStyle>
            <a:lvl1pPr>
              <a:defRPr/>
            </a:lvl1pPr>
          </a:lstStyle>
          <a:p>
            <a:fld id="{3042D59D-ED02-43B3-BFCD-0076EAE67A85}"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41AC39D2-6EFB-40C0-B937-8E109340C740}"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quarter" idx="10"/>
          </p:nvPr>
        </p:nvSpPr>
        <p:spPr>
          <a:ln/>
        </p:spPr>
        <p:txBody>
          <a:bodyPr/>
          <a:lstStyle>
            <a:lvl1pPr>
              <a:defRPr/>
            </a:lvl1pPr>
          </a:lstStyle>
          <a:p>
            <a:endParaRPr lang="en-US"/>
          </a:p>
        </p:txBody>
      </p:sp>
      <p:sp>
        <p:nvSpPr>
          <p:cNvPr id="5" name="Rectangle 14"/>
          <p:cNvSpPr>
            <a:spLocks noGrp="1" noChangeArrowheads="1"/>
          </p:cNvSpPr>
          <p:nvPr>
            <p:ph type="ftr" sz="quarter" idx="11"/>
          </p:nvPr>
        </p:nvSpPr>
        <p:spPr>
          <a:ln/>
        </p:spPr>
        <p:txBody>
          <a:bodyPr/>
          <a:lstStyle>
            <a:lvl1pPr>
              <a:defRPr/>
            </a:lvl1pPr>
          </a:lstStyle>
          <a:p>
            <a:endParaRPr lang="en-US"/>
          </a:p>
        </p:txBody>
      </p:sp>
      <p:sp>
        <p:nvSpPr>
          <p:cNvPr id="6" name="Rectangle 15"/>
          <p:cNvSpPr>
            <a:spLocks noGrp="1" noChangeArrowheads="1"/>
          </p:cNvSpPr>
          <p:nvPr>
            <p:ph type="sldNum" sz="quarter" idx="12"/>
          </p:nvPr>
        </p:nvSpPr>
        <p:spPr>
          <a:ln/>
        </p:spPr>
        <p:txBody>
          <a:bodyPr/>
          <a:lstStyle>
            <a:lvl1pPr>
              <a:defRPr/>
            </a:lvl1pPr>
          </a:lstStyle>
          <a:p>
            <a:fld id="{12EFA62C-D0CB-43DB-904E-E76EDFF9470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endParaRPr lang="en-US"/>
          </a:p>
        </p:txBody>
      </p:sp>
      <p:sp>
        <p:nvSpPr>
          <p:cNvPr id="5" name="Rectangle 4"/>
          <p:cNvSpPr>
            <a:spLocks noGrp="1" noChangeArrowheads="1"/>
          </p:cNvSpPr>
          <p:nvPr>
            <p:ph type="sldNum" sz="quarter" idx="11"/>
          </p:nvPr>
        </p:nvSpPr>
        <p:spPr>
          <a:ln/>
        </p:spPr>
        <p:txBody>
          <a:bodyPr/>
          <a:lstStyle>
            <a:lvl1pPr>
              <a:defRPr/>
            </a:lvl1pPr>
          </a:lstStyle>
          <a:p>
            <a:fld id="{88DA2856-1465-4D4A-A8AD-2B9FF9CBE005}" type="slidenum">
              <a:rPr lang="en-US"/>
              <a:pPr/>
              <a:t>‹#›</a:t>
            </a:fld>
            <a:endParaRPr lang="en-US"/>
          </a:p>
        </p:txBody>
      </p:sp>
      <p:sp>
        <p:nvSpPr>
          <p:cNvPr id="6"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06CF48DB-B2E6-4D23-801D-0E74804CB36E}"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endParaRPr lang="en-US"/>
          </a:p>
        </p:txBody>
      </p:sp>
      <p:sp>
        <p:nvSpPr>
          <p:cNvPr id="8" name="Rectangle 4"/>
          <p:cNvSpPr>
            <a:spLocks noGrp="1" noChangeArrowheads="1"/>
          </p:cNvSpPr>
          <p:nvPr>
            <p:ph type="sldNum" sz="quarter" idx="11"/>
          </p:nvPr>
        </p:nvSpPr>
        <p:spPr>
          <a:ln/>
        </p:spPr>
        <p:txBody>
          <a:bodyPr/>
          <a:lstStyle>
            <a:lvl1pPr>
              <a:defRPr/>
            </a:lvl1pPr>
          </a:lstStyle>
          <a:p>
            <a:fld id="{5BFDB8D5-3F91-4E76-B15B-53AABF439368}" type="slidenum">
              <a:rPr lang="en-US"/>
              <a:pPr/>
              <a:t>‹#›</a:t>
            </a:fld>
            <a:endParaRPr lang="en-US"/>
          </a:p>
        </p:txBody>
      </p:sp>
      <p:sp>
        <p:nvSpPr>
          <p:cNvPr id="9"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endParaRPr lang="en-US"/>
          </a:p>
        </p:txBody>
      </p:sp>
      <p:sp>
        <p:nvSpPr>
          <p:cNvPr id="4" name="Rectangle 4"/>
          <p:cNvSpPr>
            <a:spLocks noGrp="1" noChangeArrowheads="1"/>
          </p:cNvSpPr>
          <p:nvPr>
            <p:ph type="sldNum" sz="quarter" idx="11"/>
          </p:nvPr>
        </p:nvSpPr>
        <p:spPr>
          <a:ln/>
        </p:spPr>
        <p:txBody>
          <a:bodyPr/>
          <a:lstStyle>
            <a:lvl1pPr>
              <a:defRPr/>
            </a:lvl1pPr>
          </a:lstStyle>
          <a:p>
            <a:fld id="{CBD1B2DD-124B-4E41-A4AA-D09CB3784EF9}" type="slidenum">
              <a:rPr lang="en-US"/>
              <a:pPr/>
              <a:t>‹#›</a:t>
            </a:fld>
            <a:endParaRPr lang="en-US"/>
          </a:p>
        </p:txBody>
      </p:sp>
      <p:sp>
        <p:nvSpPr>
          <p:cNvPr id="5"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endParaRPr lang="en-US"/>
          </a:p>
        </p:txBody>
      </p:sp>
      <p:sp>
        <p:nvSpPr>
          <p:cNvPr id="3" name="Rectangle 4"/>
          <p:cNvSpPr>
            <a:spLocks noGrp="1" noChangeArrowheads="1"/>
          </p:cNvSpPr>
          <p:nvPr>
            <p:ph type="sldNum" sz="quarter" idx="11"/>
          </p:nvPr>
        </p:nvSpPr>
        <p:spPr>
          <a:ln/>
        </p:spPr>
        <p:txBody>
          <a:bodyPr/>
          <a:lstStyle>
            <a:lvl1pPr>
              <a:defRPr/>
            </a:lvl1pPr>
          </a:lstStyle>
          <a:p>
            <a:fld id="{EBAA9C77-2A11-47ED-92C0-0995F2E28BDD}" type="slidenum">
              <a:rPr lang="en-US"/>
              <a:pPr/>
              <a:t>‹#›</a:t>
            </a:fld>
            <a:endParaRPr lang="en-US"/>
          </a:p>
        </p:txBody>
      </p:sp>
      <p:sp>
        <p:nvSpPr>
          <p:cNvPr id="4"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281FE1C1-FDB1-4E66-AE04-1E828EDAF916}"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endParaRPr lang="en-US"/>
          </a:p>
        </p:txBody>
      </p:sp>
      <p:sp>
        <p:nvSpPr>
          <p:cNvPr id="6" name="Rectangle 4"/>
          <p:cNvSpPr>
            <a:spLocks noGrp="1" noChangeArrowheads="1"/>
          </p:cNvSpPr>
          <p:nvPr>
            <p:ph type="sldNum" sz="quarter" idx="11"/>
          </p:nvPr>
        </p:nvSpPr>
        <p:spPr>
          <a:ln/>
        </p:spPr>
        <p:txBody>
          <a:bodyPr/>
          <a:lstStyle>
            <a:lvl1pPr>
              <a:defRPr/>
            </a:lvl1pPr>
          </a:lstStyle>
          <a:p>
            <a:fld id="{4253AAE2-D933-4697-8C5C-7297E401EE8D}" type="slidenum">
              <a:rPr lang="en-US"/>
              <a:pPr/>
              <a:t>‹#›</a:t>
            </a:fld>
            <a:endParaRPr lang="en-US"/>
          </a:p>
        </p:txBody>
      </p:sp>
      <p:sp>
        <p:nvSpPr>
          <p:cNvPr id="7" name="Rectangle 6"/>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Background_PPTCAS"/>
          <p:cNvPicPr>
            <a:picLocks noChangeAspect="1" noChangeArrowheads="1"/>
          </p:cNvPicPr>
          <p:nvPr/>
        </p:nvPicPr>
        <p:blipFill>
          <a:blip r:embed="rId13" cstate="print"/>
          <a:srcRect/>
          <a:stretch>
            <a:fillRect/>
          </a:stretch>
        </p:blipFill>
        <p:spPr bwMode="invGray">
          <a:xfrm>
            <a:off x="0" y="0"/>
            <a:ext cx="9144000" cy="6858000"/>
          </a:xfrm>
          <a:prstGeom prst="rect">
            <a:avLst/>
          </a:prstGeom>
          <a:noFill/>
          <a:ln w="9525">
            <a:noFill/>
            <a:miter lim="800000"/>
            <a:headEnd/>
            <a:tailEnd/>
          </a:ln>
        </p:spPr>
      </p:pic>
      <p:sp>
        <p:nvSpPr>
          <p:cNvPr id="4099" name="Rectangle 3"/>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0" name="Rectangle 4"/>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DF414821-1A67-44D4-B807-673F1A10B2BA}" type="slidenum">
              <a:rPr lang="en-US"/>
              <a:pPr/>
              <a:t>‹#›</a:t>
            </a:fld>
            <a:endParaRPr lang="en-US"/>
          </a:p>
        </p:txBody>
      </p:sp>
      <p:sp>
        <p:nvSpPr>
          <p:cNvPr id="1029"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6"/>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1031"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descr="CAS_Logo_PPT"/>
          <p:cNvPicPr>
            <a:picLocks noChangeAspect="1" noChangeArrowheads="1"/>
          </p:cNvPicPr>
          <p:nvPr/>
        </p:nvPicPr>
        <p:blipFill>
          <a:blip r:embed="rId14" cstate="print"/>
          <a:srcRect/>
          <a:stretch>
            <a:fillRect/>
          </a:stretch>
        </p:blipFill>
        <p:spPr bwMode="auto">
          <a:xfrm>
            <a:off x="152400" y="152400"/>
            <a:ext cx="1425575" cy="1368425"/>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0825" cy="6850063"/>
            <a:chOff x="0" y="0"/>
            <a:chExt cx="5758" cy="4315"/>
          </a:xfrm>
        </p:grpSpPr>
        <p:grpSp>
          <p:nvGrpSpPr>
            <p:cNvPr id="2057" name="Group 3"/>
            <p:cNvGrpSpPr>
              <a:grpSpLocks/>
            </p:cNvGrpSpPr>
            <p:nvPr userDrawn="1"/>
          </p:nvGrpSpPr>
          <p:grpSpPr bwMode="auto">
            <a:xfrm>
              <a:off x="1728" y="2230"/>
              <a:ext cx="4027" cy="2085"/>
              <a:chOff x="1728" y="2230"/>
              <a:chExt cx="4027" cy="2085"/>
            </a:xfrm>
          </p:grpSpPr>
          <p:sp>
            <p:nvSpPr>
              <p:cNvPr id="13"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cs typeface="+mn-cs"/>
                </a:endParaRPr>
              </a:p>
            </p:txBody>
          </p:sp>
          <p:sp>
            <p:nvSpPr>
              <p:cNvPr id="14"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cs typeface="+mn-cs"/>
                </a:endParaRPr>
              </a:p>
            </p:txBody>
          </p:sp>
          <p:sp>
            <p:nvSpPr>
              <p:cNvPr id="15"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cs typeface="+mn-cs"/>
                </a:endParaRPr>
              </a:p>
            </p:txBody>
          </p:sp>
          <p:sp>
            <p:nvSpPr>
              <p:cNvPr id="206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pPr>
                  <a:defRPr/>
                </a:pPr>
                <a:endParaRPr lang="en-US"/>
              </a:p>
            </p:txBody>
          </p:sp>
          <p:sp>
            <p:nvSpPr>
              <p:cNvPr id="17"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cs typeface="+mn-cs"/>
                </a:endParaRPr>
              </a:p>
            </p:txBody>
          </p:sp>
        </p:grpSp>
        <p:sp>
          <p:nvSpPr>
            <p:cNvPr id="1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cs typeface="+mn-cs"/>
              </a:endParaRPr>
            </a:p>
          </p:txBody>
        </p:sp>
        <p:sp>
          <p:nvSpPr>
            <p:cNvPr id="2059"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pic>
        <p:nvPicPr>
          <p:cNvPr id="2051" name="Picture 16" descr="Logo_brushed01"/>
          <p:cNvPicPr>
            <a:picLocks noChangeAspect="1" noChangeArrowheads="1"/>
          </p:cNvPicPr>
          <p:nvPr/>
        </p:nvPicPr>
        <p:blipFill>
          <a:blip r:embed="rId13" cstate="print"/>
          <a:srcRect/>
          <a:stretch>
            <a:fillRect/>
          </a:stretch>
        </p:blipFill>
        <p:spPr bwMode="auto">
          <a:xfrm>
            <a:off x="3657600" y="838200"/>
            <a:ext cx="1792288" cy="1792288"/>
          </a:xfrm>
          <a:prstGeom prst="rect">
            <a:avLst/>
          </a:prstGeom>
          <a:noFill/>
          <a:ln w="9525">
            <a:noFill/>
            <a:miter lim="800000"/>
            <a:headEnd/>
            <a:tailEnd/>
          </a:ln>
        </p:spPr>
      </p:pic>
      <p:sp>
        <p:nvSpPr>
          <p:cNvPr id="2052" name="Rectangle 5"/>
          <p:cNvSpPr>
            <a:spLocks noGrp="1" noRot="1" noChangeArrowheads="1"/>
          </p:cNvSpPr>
          <p:nvPr>
            <p:ph type="title"/>
          </p:nvPr>
        </p:nvSpPr>
        <p:spPr bwMode="auto">
          <a:xfrm>
            <a:off x="1905000" y="274638"/>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Rectangle 7"/>
          <p:cNvSpPr>
            <a:spLocks noGrp="1" noChangeArrowheads="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Rectangle 13"/>
          <p:cNvSpPr>
            <a:spLocks noGrp="1" noChangeArrowheads="1"/>
          </p:cNvSpPr>
          <p:nvPr>
            <p:ph type="dt" sz="quarter" idx="2"/>
          </p:nvPr>
        </p:nvSpPr>
        <p:spPr bwMode="auto">
          <a:xfrm>
            <a:off x="457200" y="624840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20" name="Rectangle 14"/>
          <p:cNvSpPr>
            <a:spLocks noGrp="1" noChangeArrowheads="1"/>
          </p:cNvSpPr>
          <p:nvPr>
            <p:ph type="ftr" sz="quarter" idx="3"/>
          </p:nvPr>
        </p:nvSpPr>
        <p:spPr bwMode="auto">
          <a:xfrm>
            <a:off x="3124200" y="625157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21" name="Rectangle 15"/>
          <p:cNvSpPr>
            <a:spLocks noGrp="1" noChangeArrowheads="1"/>
          </p:cNvSpPr>
          <p:nvPr>
            <p:ph type="sldNum" sz="quarter" idx="4"/>
          </p:nvPr>
        </p:nvSpPr>
        <p:spPr bwMode="auto">
          <a:xfrm>
            <a:off x="6553200" y="6254750"/>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F7A3230-B1D2-40A7-B3BC-CBD9747DE72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Garamond" pitchFamily="18" charset="0"/>
        </a:defRPr>
      </a:lvl2pPr>
      <a:lvl3pPr algn="ctr" rtl="0" eaLnBrk="0" fontAlgn="base" hangingPunct="0">
        <a:spcBef>
          <a:spcPct val="0"/>
        </a:spcBef>
        <a:spcAft>
          <a:spcPct val="0"/>
        </a:spcAft>
        <a:defRPr sz="4400" b="1">
          <a:solidFill>
            <a:schemeClr val="tx2"/>
          </a:solidFill>
          <a:latin typeface="Garamond" pitchFamily="18" charset="0"/>
        </a:defRPr>
      </a:lvl3pPr>
      <a:lvl4pPr algn="ctr" rtl="0" eaLnBrk="0" fontAlgn="base" hangingPunct="0">
        <a:spcBef>
          <a:spcPct val="0"/>
        </a:spcBef>
        <a:spcAft>
          <a:spcPct val="0"/>
        </a:spcAft>
        <a:defRPr sz="4400" b="1">
          <a:solidFill>
            <a:schemeClr val="tx2"/>
          </a:solidFill>
          <a:latin typeface="Garamond" pitchFamily="18" charset="0"/>
        </a:defRPr>
      </a:lvl4pPr>
      <a:lvl5pPr algn="ctr" rtl="0" eaLnBrk="0" fontAlgn="base" hangingPunct="0">
        <a:spcBef>
          <a:spcPct val="0"/>
        </a:spcBef>
        <a:spcAft>
          <a:spcPct val="0"/>
        </a:spcAft>
        <a:defRPr sz="4400" b="1">
          <a:solidFill>
            <a:schemeClr val="tx2"/>
          </a:solidFill>
          <a:latin typeface="Garamond" pitchFamily="18" charset="0"/>
        </a:defRPr>
      </a:lvl5pPr>
      <a:lvl6pPr marL="457200" algn="ctr" rtl="0" eaLnBrk="0" fontAlgn="base" hangingPunct="0">
        <a:spcBef>
          <a:spcPct val="0"/>
        </a:spcBef>
        <a:spcAft>
          <a:spcPct val="0"/>
        </a:spcAft>
        <a:defRPr sz="4400" b="1">
          <a:solidFill>
            <a:schemeClr val="tx2"/>
          </a:solidFill>
          <a:latin typeface="Garamond" pitchFamily="18" charset="0"/>
        </a:defRPr>
      </a:lvl6pPr>
      <a:lvl7pPr marL="914400" algn="ctr" rtl="0" eaLnBrk="0" fontAlgn="base" hangingPunct="0">
        <a:spcBef>
          <a:spcPct val="0"/>
        </a:spcBef>
        <a:spcAft>
          <a:spcPct val="0"/>
        </a:spcAft>
        <a:defRPr sz="4400" b="1">
          <a:solidFill>
            <a:schemeClr val="tx2"/>
          </a:solidFill>
          <a:latin typeface="Garamond" pitchFamily="18" charset="0"/>
        </a:defRPr>
      </a:lvl7pPr>
      <a:lvl8pPr marL="1371600" algn="ctr" rtl="0" eaLnBrk="0" fontAlgn="base" hangingPunct="0">
        <a:spcBef>
          <a:spcPct val="0"/>
        </a:spcBef>
        <a:spcAft>
          <a:spcPct val="0"/>
        </a:spcAft>
        <a:defRPr sz="4400" b="1">
          <a:solidFill>
            <a:schemeClr val="tx2"/>
          </a:solidFill>
          <a:latin typeface="Garamond" pitchFamily="18" charset="0"/>
        </a:defRPr>
      </a:lvl8pPr>
      <a:lvl9pPr marL="1828800" algn="ctr" rtl="0" eaLnBrk="0" fontAlgn="base" hangingPunct="0">
        <a:spcBef>
          <a:spcPct val="0"/>
        </a:spcBef>
        <a:spcAft>
          <a:spcPct val="0"/>
        </a:spcAft>
        <a:defRPr sz="4400" b="1">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720975"/>
            <a:ext cx="7772400" cy="1470025"/>
          </a:xfrm>
        </p:spPr>
        <p:txBody>
          <a:bodyPr/>
          <a:lstStyle/>
          <a:p>
            <a:r>
              <a:rPr lang="en-US" smtClean="0"/>
              <a:t>Skit on Reserving</a:t>
            </a:r>
          </a:p>
        </p:txBody>
      </p:sp>
      <p:sp>
        <p:nvSpPr>
          <p:cNvPr id="3075" name="Rectangle 3"/>
          <p:cNvSpPr>
            <a:spLocks noGrp="1" noChangeArrowheads="1"/>
          </p:cNvSpPr>
          <p:nvPr>
            <p:ph type="subTitle" idx="1"/>
          </p:nvPr>
        </p:nvSpPr>
        <p:spPr>
          <a:xfrm>
            <a:off x="1371600" y="5486400"/>
            <a:ext cx="6400800" cy="1752600"/>
          </a:xfrm>
        </p:spPr>
        <p:txBody>
          <a:bodyPr/>
          <a:lstStyle/>
          <a:p>
            <a:r>
              <a:rPr lang="en-US" smtClean="0"/>
              <a:t>Committee on Professionalism Education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idx="4294967295"/>
          </p:nvPr>
        </p:nvSpPr>
        <p:spPr/>
        <p:txBody>
          <a:bodyPr/>
          <a:lstStyle/>
          <a:p>
            <a:r>
              <a:rPr lang="en-US" smtClean="0"/>
              <a:t>Legal Disclosure</a:t>
            </a:r>
          </a:p>
        </p:txBody>
      </p:sp>
      <p:sp>
        <p:nvSpPr>
          <p:cNvPr id="12291" name="Rectangle 3"/>
          <p:cNvSpPr>
            <a:spLocks noGrp="1" noChangeArrowheads="1"/>
          </p:cNvSpPr>
          <p:nvPr>
            <p:ph type="body" idx="4294967295"/>
          </p:nvPr>
        </p:nvSpPr>
        <p:spPr/>
        <p:txBody>
          <a:bodyPr/>
          <a:lstStyle/>
          <a:p>
            <a:pPr>
              <a:buFont typeface="Wingdings" pitchFamily="2" charset="2"/>
              <a:buNone/>
            </a:pPr>
            <a:r>
              <a:rPr lang="en-US" sz="2800" smtClean="0"/>
              <a:t>The views expressed by the panelists are their own and may not necessarily reflect those of their respective employers. </a:t>
            </a:r>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idx="4294967295"/>
          </p:nvPr>
        </p:nvSpPr>
        <p:spPr/>
        <p:txBody>
          <a:bodyPr/>
          <a:lstStyle/>
          <a:p>
            <a:r>
              <a:rPr lang="en-US" smtClean="0"/>
              <a:t>Skit Background</a:t>
            </a:r>
          </a:p>
        </p:txBody>
      </p:sp>
      <p:sp>
        <p:nvSpPr>
          <p:cNvPr id="13315" name="Rectangle 3"/>
          <p:cNvSpPr>
            <a:spLocks noGrp="1" noChangeArrowheads="1"/>
          </p:cNvSpPr>
          <p:nvPr>
            <p:ph type="body" idx="4294967295"/>
          </p:nvPr>
        </p:nvSpPr>
        <p:spPr>
          <a:xfrm>
            <a:off x="457200" y="1752600"/>
            <a:ext cx="8229600" cy="4724400"/>
          </a:xfrm>
        </p:spPr>
        <p:txBody>
          <a:bodyPr/>
          <a:lstStyle/>
          <a:p>
            <a:pPr eaLnBrk="1" hangingPunct="1"/>
            <a:r>
              <a:rPr lang="en-US" sz="2800" smtClean="0"/>
              <a:t>Sally is a senior manager at Actuaries Plus and a Fellows of the Casualty Actuarial Society.</a:t>
            </a:r>
          </a:p>
          <a:p>
            <a:pPr eaLnBrk="1" hangingPunct="1"/>
            <a:endParaRPr lang="en-US" sz="2800" smtClean="0"/>
          </a:p>
          <a:p>
            <a:pPr eaLnBrk="1" hangingPunct="1"/>
            <a:r>
              <a:rPr lang="en-US" sz="2800" smtClean="0"/>
              <a:t>James is an actuarial student at Actuaries Plus.  He has passed five exams and has three years of experience.</a:t>
            </a:r>
          </a:p>
          <a:p>
            <a:pPr eaLnBrk="1" hangingPunct="1"/>
            <a:endParaRPr lang="en-US" sz="2800" smtClean="0"/>
          </a:p>
          <a:p>
            <a:pPr eaLnBrk="1" hangingPunct="1"/>
            <a:r>
              <a:rPr lang="en-US" sz="2800" smtClean="0"/>
              <a:t>Anthony is an employee at Surf-N-Sure, a </a:t>
            </a:r>
            <a:r>
              <a:rPr lang="en-US" sz="2800" i="1" smtClean="0"/>
              <a:t>small</a:t>
            </a:r>
            <a:r>
              <a:rPr lang="en-US" sz="2800" smtClean="0"/>
              <a:t> online insurance carrier which sells mostly auto residual value insurance.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idx="4294967295"/>
          </p:nvPr>
        </p:nvSpPr>
        <p:spPr/>
        <p:txBody>
          <a:bodyPr/>
          <a:lstStyle/>
          <a:p>
            <a:r>
              <a:rPr lang="en-US" smtClean="0"/>
              <a:t>Skit Background</a:t>
            </a:r>
          </a:p>
        </p:txBody>
      </p:sp>
      <p:sp>
        <p:nvSpPr>
          <p:cNvPr id="14339" name="Rectangle 3"/>
          <p:cNvSpPr>
            <a:spLocks noGrp="1" noChangeArrowheads="1"/>
          </p:cNvSpPr>
          <p:nvPr>
            <p:ph type="body" idx="4294967295"/>
          </p:nvPr>
        </p:nvSpPr>
        <p:spPr/>
        <p:txBody>
          <a:bodyPr/>
          <a:lstStyle/>
          <a:p>
            <a:r>
              <a:rPr lang="en-US" sz="2400" smtClean="0"/>
              <a:t>Actuaries Plus has been steadily growing for the past few years and has recently brought on a new chief actuary who is pursuing an aggressive growth strategy for the firm.  The chief is accepting many new customers, even small insurers. </a:t>
            </a:r>
          </a:p>
          <a:p>
            <a:endParaRPr lang="en-US" sz="2400" smtClean="0"/>
          </a:p>
          <a:p>
            <a:r>
              <a:rPr lang="en-US" sz="2400" smtClean="0"/>
              <a:t>Sally is opposed to this strategy.  This new direction has placed a lot of demands on Sally, including completing a reserve analysis for Surf-N-Sure.  Anthony is her contact at Serf-N-Sure.  He follows up with Sally constantly and is a little long-winded, making her day even busier.</a:t>
            </a:r>
          </a:p>
          <a:p>
            <a:pPr>
              <a:lnSpc>
                <a:spcPct val="90000"/>
              </a:lnSpc>
            </a:pPr>
            <a:endParaRPr lang="en-US" sz="2400" smtClean="0"/>
          </a:p>
          <a:p>
            <a:pPr lvl="1">
              <a:lnSpc>
                <a:spcPct val="90000"/>
              </a:lnSpc>
            </a:pPr>
            <a:endParaRPr lang="en-US" sz="24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idx="4294967295"/>
          </p:nvPr>
        </p:nvSpPr>
        <p:spPr/>
        <p:txBody>
          <a:bodyPr/>
          <a:lstStyle/>
          <a:p>
            <a:r>
              <a:rPr lang="en-US" smtClean="0"/>
              <a:t>Skit Background</a:t>
            </a:r>
          </a:p>
        </p:txBody>
      </p:sp>
      <p:sp>
        <p:nvSpPr>
          <p:cNvPr id="15363" name="Rectangle 3"/>
          <p:cNvSpPr>
            <a:spLocks noGrp="1" noChangeArrowheads="1"/>
          </p:cNvSpPr>
          <p:nvPr>
            <p:ph type="body" idx="4294967295"/>
          </p:nvPr>
        </p:nvSpPr>
        <p:spPr>
          <a:xfrm>
            <a:off x="457200" y="1752600"/>
            <a:ext cx="8229600" cy="4724400"/>
          </a:xfrm>
        </p:spPr>
        <p:txBody>
          <a:bodyPr/>
          <a:lstStyle/>
          <a:p>
            <a:pPr eaLnBrk="1" hangingPunct="1">
              <a:lnSpc>
                <a:spcPct val="80000"/>
              </a:lnSpc>
            </a:pPr>
            <a:r>
              <a:rPr lang="en-US" sz="2800" smtClean="0"/>
              <a:t>Surf-N-Sure sells mostly auto residual value insurance which helps guarantee an asset will have a particular value at a future date.  The expected future value of a vehicle is set when the policy begins and if the actual future cash value is less than expected, the insurance covers the difference.  </a:t>
            </a:r>
          </a:p>
          <a:p>
            <a:pPr eaLnBrk="1" hangingPunct="1">
              <a:lnSpc>
                <a:spcPct val="80000"/>
              </a:lnSpc>
            </a:pPr>
            <a:endParaRPr lang="en-US" sz="2800" smtClean="0"/>
          </a:p>
          <a:p>
            <a:pPr lvl="1" eaLnBrk="1" hangingPunct="1">
              <a:lnSpc>
                <a:spcPct val="80000"/>
              </a:lnSpc>
            </a:pPr>
            <a:r>
              <a:rPr lang="en-US" sz="2400" smtClean="0"/>
              <a:t>An auto company who does leasing might use this product to protect the value of cars that get returned at lease end. </a:t>
            </a:r>
          </a:p>
          <a:p>
            <a:pPr lvl="1" eaLnBrk="1" hangingPunct="1">
              <a:lnSpc>
                <a:spcPct val="80000"/>
              </a:lnSpc>
              <a:buFont typeface="Wingdings" pitchFamily="2" charset="2"/>
              <a:buNone/>
            </a:pPr>
            <a:r>
              <a:rPr lang="en-US" sz="2400" smtClean="0"/>
              <a:t> </a:t>
            </a:r>
          </a:p>
          <a:p>
            <a:pPr lvl="1" eaLnBrk="1" hangingPunct="1">
              <a:lnSpc>
                <a:spcPct val="80000"/>
              </a:lnSpc>
            </a:pPr>
            <a:r>
              <a:rPr lang="en-US" sz="2400" smtClean="0"/>
              <a:t>Ultimately, used car prices really influence how much we pay: the higher the used car price, the less we have to pay.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r>
              <a:rPr lang="en-US" smtClean="0"/>
              <a:t> </a:t>
            </a:r>
          </a:p>
        </p:txBody>
      </p:sp>
      <p:sp>
        <p:nvSpPr>
          <p:cNvPr id="16387" name="Rectangle 3"/>
          <p:cNvSpPr>
            <a:spLocks noGrp="1" noChangeArrowheads="1"/>
          </p:cNvSpPr>
          <p:nvPr>
            <p:ph type="body" idx="1"/>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r>
              <a:rPr lang="en-US" sz="4800" smtClean="0"/>
              <a:t>Lights, Camera, Action!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r>
              <a:rPr lang="en-US" sz="4000" smtClean="0"/>
              <a:t>General Questions</a:t>
            </a:r>
          </a:p>
        </p:txBody>
      </p:sp>
      <p:sp>
        <p:nvSpPr>
          <p:cNvPr id="17411" name="Rectangle 3"/>
          <p:cNvSpPr>
            <a:spLocks noGrp="1" noChangeArrowheads="1"/>
          </p:cNvSpPr>
          <p:nvPr>
            <p:ph type="body" idx="1"/>
          </p:nvPr>
        </p:nvSpPr>
        <p:spPr>
          <a:xfrm>
            <a:off x="457200" y="1905000"/>
            <a:ext cx="8229600" cy="4373563"/>
          </a:xfrm>
        </p:spPr>
        <p:txBody>
          <a:bodyPr/>
          <a:lstStyle/>
          <a:p>
            <a:r>
              <a:rPr lang="en-US" sz="2400" smtClean="0"/>
              <a:t>What are James’ professional obligations?</a:t>
            </a:r>
          </a:p>
          <a:p>
            <a:endParaRPr lang="en-US" sz="2400" smtClean="0"/>
          </a:p>
          <a:p>
            <a:r>
              <a:rPr lang="en-US" sz="2400" smtClean="0"/>
              <a:t>What, if any, are James’ obligations to Actuaries Plus and Surf-N-Sure?</a:t>
            </a:r>
          </a:p>
          <a:p>
            <a:endParaRPr lang="en-US" sz="2400" smtClean="0"/>
          </a:p>
          <a:p>
            <a:r>
              <a:rPr lang="en-US" sz="2400" smtClean="0"/>
              <a:t>Are his obligation impacted by the fact that he is an actuarial student?</a:t>
            </a:r>
          </a:p>
          <a:p>
            <a:endParaRPr lang="en-US" sz="2400" smtClean="0"/>
          </a:p>
          <a:p>
            <a:r>
              <a:rPr lang="en-US" sz="2400" smtClean="0"/>
              <a:t>What are Sally’s professional obligations?  Specifically, what is her obligation to her actuarial student, James’?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idx="4294967295"/>
          </p:nvPr>
        </p:nvSpPr>
        <p:spPr/>
        <p:txBody>
          <a:bodyPr/>
          <a:lstStyle/>
          <a:p>
            <a:r>
              <a:rPr lang="en-US" smtClean="0"/>
              <a:t> </a:t>
            </a:r>
          </a:p>
        </p:txBody>
      </p:sp>
      <p:sp>
        <p:nvSpPr>
          <p:cNvPr id="18435" name="Rectangle 3"/>
          <p:cNvSpPr>
            <a:spLocks noGrp="1" noChangeArrowheads="1"/>
          </p:cNvSpPr>
          <p:nvPr>
            <p:ph type="body" idx="4294967295"/>
          </p:nvPr>
        </p:nvSpPr>
        <p:spPr/>
        <p:txBody>
          <a:bodyPr/>
          <a:lstStyle/>
          <a:p>
            <a:pPr>
              <a:buFont typeface="Wingdings" pitchFamily="2" charset="2"/>
              <a:buNone/>
            </a:pPr>
            <a:endParaRPr lang="en-US" sz="2400" smtClean="0"/>
          </a:p>
          <a:p>
            <a:pPr>
              <a:buFont typeface="Wingdings" pitchFamily="2" charset="2"/>
              <a:buNone/>
            </a:pPr>
            <a:endParaRPr lang="en-US" sz="2400" smtClean="0"/>
          </a:p>
          <a:p>
            <a:pPr algn="ctr">
              <a:buFont typeface="Wingdings" pitchFamily="2" charset="2"/>
              <a:buNone/>
            </a:pPr>
            <a:endParaRPr lang="en-US" sz="4800" smtClean="0"/>
          </a:p>
          <a:p>
            <a:pPr algn="ctr">
              <a:buFont typeface="Wingdings" pitchFamily="2" charset="2"/>
              <a:buNone/>
            </a:pPr>
            <a:r>
              <a:rPr lang="en-US" sz="4800" smtClean="0"/>
              <a:t>Small Group Discussion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idx="4294967295"/>
          </p:nvPr>
        </p:nvSpPr>
        <p:spPr/>
        <p:txBody>
          <a:bodyPr/>
          <a:lstStyle/>
          <a:p>
            <a:r>
              <a:rPr lang="en-US" sz="4000" smtClean="0"/>
              <a:t>Discussion of General Questions</a:t>
            </a:r>
          </a:p>
        </p:txBody>
      </p:sp>
      <p:sp>
        <p:nvSpPr>
          <p:cNvPr id="19459" name="Rectangle 3"/>
          <p:cNvSpPr>
            <a:spLocks noGrp="1" noChangeArrowheads="1"/>
          </p:cNvSpPr>
          <p:nvPr>
            <p:ph type="body" idx="4294967295"/>
          </p:nvPr>
        </p:nvSpPr>
        <p:spPr>
          <a:xfrm>
            <a:off x="457200" y="1905000"/>
            <a:ext cx="8229600" cy="4373563"/>
          </a:xfrm>
        </p:spPr>
        <p:txBody>
          <a:bodyPr/>
          <a:lstStyle/>
          <a:p>
            <a:r>
              <a:rPr lang="en-US" sz="2400" smtClean="0"/>
              <a:t>What are James’ professional obligations?</a:t>
            </a:r>
          </a:p>
          <a:p>
            <a:endParaRPr lang="en-US" sz="2400" smtClean="0"/>
          </a:p>
          <a:p>
            <a:r>
              <a:rPr lang="en-US" sz="2400" smtClean="0"/>
              <a:t>What, if any, are James’ obligations to Actuaries Plus and Surf-N-Sure?</a:t>
            </a:r>
          </a:p>
          <a:p>
            <a:endParaRPr lang="en-US" sz="2400" smtClean="0"/>
          </a:p>
          <a:p>
            <a:r>
              <a:rPr lang="en-US" sz="2400" smtClean="0"/>
              <a:t>Are his obligation impacted by the fact that he is an actuarial student?</a:t>
            </a:r>
          </a:p>
          <a:p>
            <a:endParaRPr lang="en-US" sz="2400" smtClean="0"/>
          </a:p>
          <a:p>
            <a:r>
              <a:rPr lang="en-US" sz="2400" smtClean="0"/>
              <a:t>What are Sally’s professional obligations?  Specifically, what is her obligation to her actuarial student, James’?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r>
              <a:rPr lang="en-US" sz="4000" smtClean="0"/>
              <a:t>Possible Courses of Action</a:t>
            </a:r>
          </a:p>
        </p:txBody>
      </p:sp>
      <p:sp>
        <p:nvSpPr>
          <p:cNvPr id="20483" name="Rectangle 3"/>
          <p:cNvSpPr>
            <a:spLocks noGrp="1" noChangeArrowheads="1"/>
          </p:cNvSpPr>
          <p:nvPr>
            <p:ph type="body" idx="1"/>
          </p:nvPr>
        </p:nvSpPr>
        <p:spPr>
          <a:xfrm>
            <a:off x="457200" y="1828800"/>
            <a:ext cx="8229600" cy="4648200"/>
          </a:xfrm>
        </p:spPr>
        <p:txBody>
          <a:bodyPr/>
          <a:lstStyle/>
          <a:p>
            <a:pPr>
              <a:buFont typeface="Wingdings" pitchFamily="2" charset="2"/>
              <a:buNone/>
            </a:pPr>
            <a:r>
              <a:rPr lang="en-US" sz="3000" smtClean="0"/>
              <a:t>James’ Options</a:t>
            </a:r>
          </a:p>
          <a:p>
            <a:endParaRPr lang="en-US" sz="3000" smtClean="0"/>
          </a:p>
          <a:p>
            <a:r>
              <a:rPr lang="en-US" sz="3000" smtClean="0"/>
              <a:t>Alternative 1 -- Comply with Sally’s request.</a:t>
            </a:r>
          </a:p>
          <a:p>
            <a:endParaRPr lang="en-US" sz="3000" smtClean="0"/>
          </a:p>
          <a:p>
            <a:r>
              <a:rPr lang="en-US" sz="3000" smtClean="0"/>
              <a:t>Alternative 2 – Report the issue to the chief actuary of Actuaries Plus.</a:t>
            </a:r>
          </a:p>
          <a:p>
            <a:endParaRPr lang="en-US" sz="3000" smtClean="0"/>
          </a:p>
          <a:p>
            <a:r>
              <a:rPr lang="en-US" sz="3000" smtClean="0"/>
              <a:t>Alternative 3 – Contact Surf-N-Sure</a:t>
            </a:r>
          </a:p>
          <a:p>
            <a:endParaRPr lang="en-US" sz="3000" smtClean="0"/>
          </a:p>
          <a:p>
            <a:endParaRPr lang="en-US" sz="3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r>
              <a:rPr lang="en-US" smtClean="0"/>
              <a:t>Key Takeaways</a:t>
            </a:r>
          </a:p>
        </p:txBody>
      </p:sp>
      <p:sp>
        <p:nvSpPr>
          <p:cNvPr id="21507" name="Rectangle 3"/>
          <p:cNvSpPr>
            <a:spLocks noGrp="1" noChangeArrowheads="1"/>
          </p:cNvSpPr>
          <p:nvPr>
            <p:ph type="body" idx="1"/>
          </p:nvPr>
        </p:nvSpPr>
        <p:spPr/>
        <p:txBody>
          <a:bodyPr/>
          <a:lstStyle/>
          <a:p>
            <a:r>
              <a:rPr lang="en-US" smtClean="0"/>
              <a:t>Changing work environments and work load can cause an actuary to move to fast and forget to stop and apply professional standards.</a:t>
            </a:r>
          </a:p>
          <a:p>
            <a:endParaRPr lang="en-US" smtClean="0"/>
          </a:p>
          <a:p>
            <a:r>
              <a:rPr lang="en-US" smtClean="0"/>
              <a:t>Know the Standards that apply to the work you are doing</a:t>
            </a:r>
          </a:p>
          <a:p>
            <a:endParaRPr lang="en-US" sz="2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idx="4294967295"/>
          </p:nvPr>
        </p:nvSpPr>
        <p:spPr/>
        <p:txBody>
          <a:bodyPr/>
          <a:lstStyle/>
          <a:p>
            <a:r>
              <a:rPr lang="en-US" sz="4000" smtClean="0"/>
              <a:t>Agenda</a:t>
            </a:r>
          </a:p>
        </p:txBody>
      </p:sp>
      <p:sp>
        <p:nvSpPr>
          <p:cNvPr id="4099" name="Rectangle 3"/>
          <p:cNvSpPr>
            <a:spLocks noGrp="1" noChangeArrowheads="1"/>
          </p:cNvSpPr>
          <p:nvPr>
            <p:ph type="body" idx="4294967295"/>
          </p:nvPr>
        </p:nvSpPr>
        <p:spPr>
          <a:xfrm>
            <a:off x="457200" y="1905000"/>
            <a:ext cx="8229600" cy="4373563"/>
          </a:xfrm>
        </p:spPr>
        <p:txBody>
          <a:bodyPr/>
          <a:lstStyle/>
          <a:p>
            <a:pPr eaLnBrk="1" hangingPunct="1"/>
            <a:r>
              <a:rPr lang="en-US" smtClean="0"/>
              <a:t>Professional Guidance</a:t>
            </a:r>
          </a:p>
          <a:p>
            <a:pPr eaLnBrk="1" hangingPunct="1"/>
            <a:r>
              <a:rPr lang="en-US" smtClean="0"/>
              <a:t>Skit</a:t>
            </a:r>
          </a:p>
          <a:p>
            <a:pPr eaLnBrk="1" hangingPunct="1"/>
            <a:r>
              <a:rPr lang="en-US" smtClean="0"/>
              <a:t>Small Group Discussion</a:t>
            </a:r>
          </a:p>
          <a:p>
            <a:pPr eaLnBrk="1" hangingPunct="1"/>
            <a:r>
              <a:rPr lang="en-US" smtClean="0"/>
              <a:t>Large Group Discussion</a:t>
            </a:r>
          </a:p>
          <a:p>
            <a:pPr eaLnBrk="1" hangingPunct="1"/>
            <a:r>
              <a:rPr lang="en-US" smtClean="0"/>
              <a:t>Takeaways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idx="4294967295"/>
          </p:nvPr>
        </p:nvSpPr>
        <p:spPr/>
        <p:txBody>
          <a:bodyPr/>
          <a:lstStyle/>
          <a:p>
            <a:r>
              <a:rPr lang="en-US" sz="4000" smtClean="0"/>
              <a:t>Professional Guidance</a:t>
            </a:r>
          </a:p>
        </p:txBody>
      </p:sp>
      <p:sp>
        <p:nvSpPr>
          <p:cNvPr id="5123" name="Rectangle 3"/>
          <p:cNvSpPr>
            <a:spLocks noGrp="1" noChangeArrowheads="1"/>
          </p:cNvSpPr>
          <p:nvPr>
            <p:ph type="body" idx="4294967295"/>
          </p:nvPr>
        </p:nvSpPr>
        <p:spPr>
          <a:xfrm>
            <a:off x="457200" y="1905000"/>
            <a:ext cx="8229600" cy="4373563"/>
          </a:xfrm>
        </p:spPr>
        <p:txBody>
          <a:bodyPr/>
          <a:lstStyle/>
          <a:p>
            <a:pPr eaLnBrk="1" hangingPunct="1"/>
            <a:r>
              <a:rPr lang="en-US" smtClean="0"/>
              <a:t>Precept 1 of the Code of Conduct: An Actuary shall act honestly, with integrity and competence, and in a manner to fulfill the profession's responsibility to the public and to uphold the reputation of the actuarial profession.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idx="4294967295"/>
          </p:nvPr>
        </p:nvSpPr>
        <p:spPr/>
        <p:txBody>
          <a:bodyPr/>
          <a:lstStyle/>
          <a:p>
            <a:r>
              <a:rPr lang="en-US" sz="4000" smtClean="0"/>
              <a:t>Professional Guidance</a:t>
            </a:r>
          </a:p>
        </p:txBody>
      </p:sp>
      <p:sp>
        <p:nvSpPr>
          <p:cNvPr id="6147" name="Rectangle 3"/>
          <p:cNvSpPr>
            <a:spLocks noGrp="1" noChangeArrowheads="1"/>
          </p:cNvSpPr>
          <p:nvPr>
            <p:ph type="body" idx="4294967295"/>
          </p:nvPr>
        </p:nvSpPr>
        <p:spPr>
          <a:xfrm>
            <a:off x="457200" y="1905000"/>
            <a:ext cx="8229600" cy="4373563"/>
          </a:xfrm>
        </p:spPr>
        <p:txBody>
          <a:bodyPr/>
          <a:lstStyle/>
          <a:p>
            <a:pPr eaLnBrk="1" hangingPunct="1"/>
            <a:r>
              <a:rPr lang="en-US" smtClean="0"/>
              <a:t>Precept 1 of the Code of Conduct</a:t>
            </a:r>
          </a:p>
          <a:p>
            <a:pPr lvl="1"/>
            <a:r>
              <a:rPr lang="en-US" smtClean="0"/>
              <a:t>Annotation 1-1 -- An Actuary shall perform Actuarial Services with skill and care.</a:t>
            </a:r>
          </a:p>
          <a:p>
            <a:pPr lvl="1"/>
            <a:r>
              <a:rPr lang="en-US" smtClean="0"/>
              <a:t>Annotation 1-4 -- An Actuary shall not engage in any professional conduct involving dishonesty, fraud, deceit, or misrepresentation or commit any act that reflects adversely on the actuarial profession.</a:t>
            </a:r>
          </a:p>
          <a:p>
            <a:pPr lvl="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idx="4294967295"/>
          </p:nvPr>
        </p:nvSpPr>
        <p:spPr/>
        <p:txBody>
          <a:bodyPr/>
          <a:lstStyle/>
          <a:p>
            <a:r>
              <a:rPr lang="en-US" sz="4000" smtClean="0"/>
              <a:t>Professional Guidance</a:t>
            </a:r>
          </a:p>
        </p:txBody>
      </p:sp>
      <p:sp>
        <p:nvSpPr>
          <p:cNvPr id="7171" name="Rectangle 3"/>
          <p:cNvSpPr>
            <a:spLocks noGrp="1" noChangeArrowheads="1"/>
          </p:cNvSpPr>
          <p:nvPr>
            <p:ph type="body" idx="4294967295"/>
          </p:nvPr>
        </p:nvSpPr>
        <p:spPr>
          <a:xfrm>
            <a:off x="457200" y="1905000"/>
            <a:ext cx="8229600" cy="4373563"/>
          </a:xfrm>
        </p:spPr>
        <p:txBody>
          <a:bodyPr/>
          <a:lstStyle/>
          <a:p>
            <a:pPr eaLnBrk="1" hangingPunct="1">
              <a:lnSpc>
                <a:spcPct val="90000"/>
              </a:lnSpc>
            </a:pPr>
            <a:r>
              <a:rPr lang="en-US" smtClean="0"/>
              <a:t>Precept 8 of the Code of Conduct: An Actuary who performs Actuarial Services shall take reasonable steps to ensure that such services are not used to mislead other parties.</a:t>
            </a:r>
          </a:p>
          <a:p>
            <a:pPr eaLnBrk="1" hangingPunct="1">
              <a:lnSpc>
                <a:spcPct val="90000"/>
              </a:lnSpc>
            </a:pPr>
            <a:endParaRPr lang="en-US" smtClean="0"/>
          </a:p>
          <a:p>
            <a:pPr eaLnBrk="1" hangingPunct="1">
              <a:lnSpc>
                <a:spcPct val="90000"/>
              </a:lnSpc>
            </a:pPr>
            <a:r>
              <a:rPr lang="en-US" smtClean="0"/>
              <a:t>Precept 10 of the Code of Conduct: An Actuary shall perform Actuarial Services with courtesy and professional respect and shall cooperate with others in the Principal's interest.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idx="4294967295"/>
          </p:nvPr>
        </p:nvSpPr>
        <p:spPr/>
        <p:txBody>
          <a:bodyPr/>
          <a:lstStyle/>
          <a:p>
            <a:r>
              <a:rPr lang="en-US" sz="4000" smtClean="0"/>
              <a:t>Professional Guidance</a:t>
            </a:r>
          </a:p>
        </p:txBody>
      </p:sp>
      <p:sp>
        <p:nvSpPr>
          <p:cNvPr id="8195" name="Rectangle 3"/>
          <p:cNvSpPr>
            <a:spLocks noGrp="1" noChangeArrowheads="1"/>
          </p:cNvSpPr>
          <p:nvPr>
            <p:ph type="body" idx="4294967295"/>
          </p:nvPr>
        </p:nvSpPr>
        <p:spPr>
          <a:xfrm>
            <a:off x="457200" y="1905000"/>
            <a:ext cx="8229600" cy="4373563"/>
          </a:xfrm>
        </p:spPr>
        <p:txBody>
          <a:bodyPr/>
          <a:lstStyle/>
          <a:p>
            <a:r>
              <a:rPr lang="en-US" smtClean="0"/>
              <a:t>Rule 2 Candidates Version of the Code of Conduct: An Actuarial Candidate shall not engage in any professional conduct involving dishonesty, fraud, deceit, or misrepresentation or commit any act that reflects adversely on the actuarial profession.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idx="4294967295"/>
          </p:nvPr>
        </p:nvSpPr>
        <p:spPr/>
        <p:txBody>
          <a:bodyPr/>
          <a:lstStyle/>
          <a:p>
            <a:r>
              <a:rPr lang="en-US" sz="4000" smtClean="0"/>
              <a:t>Professional Guidance</a:t>
            </a:r>
          </a:p>
        </p:txBody>
      </p:sp>
      <p:sp>
        <p:nvSpPr>
          <p:cNvPr id="9219" name="Rectangle 3"/>
          <p:cNvSpPr>
            <a:spLocks noGrp="1" noChangeArrowheads="1"/>
          </p:cNvSpPr>
          <p:nvPr>
            <p:ph type="body" idx="4294967295"/>
          </p:nvPr>
        </p:nvSpPr>
        <p:spPr>
          <a:xfrm>
            <a:off x="457200" y="1600200"/>
            <a:ext cx="8229600" cy="5410200"/>
          </a:xfrm>
        </p:spPr>
        <p:txBody>
          <a:bodyPr/>
          <a:lstStyle/>
          <a:p>
            <a:r>
              <a:rPr lang="en-US" sz="2800" smtClean="0"/>
              <a:t>CAS Statement of Principles Regarding Property and Casualty Loss and Loss Adjustment Expense Reserves</a:t>
            </a:r>
          </a:p>
          <a:p>
            <a:endParaRPr lang="en-US" sz="2800" smtClean="0"/>
          </a:p>
          <a:p>
            <a:pPr lvl="1"/>
            <a:r>
              <a:rPr lang="en-US" sz="2200" smtClean="0"/>
              <a:t>Section III -- Understanding the trends and changes affecting the data base is a prerequisite to the application of actuarially sound reserving methods. A knowledge of changes in underwriting, claims handling, data processing and accounting, as well as changes in the legal and social environment, affecting the experience is essential to the accurate interpretation and evaluation of observed data and the choice of reserving methods.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idx="4294967295"/>
          </p:nvPr>
        </p:nvSpPr>
        <p:spPr/>
        <p:txBody>
          <a:bodyPr/>
          <a:lstStyle/>
          <a:p>
            <a:r>
              <a:rPr lang="en-US" sz="4000" smtClean="0"/>
              <a:t>Professional Guidance</a:t>
            </a:r>
          </a:p>
        </p:txBody>
      </p:sp>
      <p:sp>
        <p:nvSpPr>
          <p:cNvPr id="10243" name="Rectangle 3"/>
          <p:cNvSpPr>
            <a:spLocks noGrp="1" noChangeArrowheads="1"/>
          </p:cNvSpPr>
          <p:nvPr>
            <p:ph type="body" idx="4294967295"/>
          </p:nvPr>
        </p:nvSpPr>
        <p:spPr>
          <a:xfrm>
            <a:off x="457200" y="1905000"/>
            <a:ext cx="8229600" cy="4373563"/>
          </a:xfrm>
        </p:spPr>
        <p:txBody>
          <a:bodyPr/>
          <a:lstStyle/>
          <a:p>
            <a:r>
              <a:rPr lang="en-US" smtClean="0"/>
              <a:t>ASOP 36: Statements of Actuarial Opinion Regarding Property/Casualty Loss and Loss Adjustment Expense Reserves</a:t>
            </a:r>
          </a:p>
          <a:p>
            <a:pPr lvl="1"/>
            <a:r>
              <a:rPr lang="en-US" smtClean="0"/>
              <a:t>Section 3.9: Adverse Deviation -- The actuary should consider whether there are significant risks and uncertainties that could result in future paid amounts being materially greater than those provided for in the reserves.</a:t>
            </a:r>
          </a:p>
          <a:p>
            <a:pPr lvl="1"/>
            <a:endParaRPr lang="en-US" smtClean="0"/>
          </a:p>
          <a:p>
            <a:pPr lvl="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idx="4294967295"/>
          </p:nvPr>
        </p:nvSpPr>
        <p:spPr/>
        <p:txBody>
          <a:bodyPr/>
          <a:lstStyle/>
          <a:p>
            <a:r>
              <a:rPr lang="en-US" sz="4000" smtClean="0"/>
              <a:t>Professional Guidance</a:t>
            </a:r>
          </a:p>
        </p:txBody>
      </p:sp>
      <p:sp>
        <p:nvSpPr>
          <p:cNvPr id="11267" name="Rectangle 3"/>
          <p:cNvSpPr>
            <a:spLocks noGrp="1" noChangeArrowheads="1"/>
          </p:cNvSpPr>
          <p:nvPr>
            <p:ph type="body" idx="4294967295"/>
          </p:nvPr>
        </p:nvSpPr>
        <p:spPr>
          <a:xfrm>
            <a:off x="457200" y="1905000"/>
            <a:ext cx="8229600" cy="4373563"/>
          </a:xfrm>
        </p:spPr>
        <p:txBody>
          <a:bodyPr/>
          <a:lstStyle/>
          <a:p>
            <a:r>
              <a:rPr lang="en-US" smtClean="0"/>
              <a:t>ASOP 43: Property/Casualty Unpaid Claim Estimates</a:t>
            </a:r>
          </a:p>
          <a:p>
            <a:pPr lvl="1"/>
            <a:r>
              <a:rPr lang="en-US" smtClean="0"/>
              <a:t>Section 3.6.7: Changing Conditions -- The actuary should consider whether there have been significant changes in conditions, particularly with regard to claims, losses, or exposures, that are likely to be insufficiently reflected in the experience data or in the assumptions used to estimate the unpaid claims.</a:t>
            </a:r>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AS Kunish Template 1">
  <a:themeElements>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S Kunish Template 1">
  <a:themeElements>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AS Kunish Template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S Kunish Template 1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AS Kunish Template 1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CAS Kunish Template 1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CAS Kunish Template 1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CAS Kunish Template 1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CAS Kunish Template 1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CAS Kunish Template 1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CAS Kunish Template 1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CAS Kunish Template 1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Template>
  <TotalTime>2027</TotalTime>
  <Words>1427</Words>
  <Application>Microsoft Office PowerPoint</Application>
  <PresentationFormat>On-screen Show (4:3)</PresentationFormat>
  <Paragraphs>117</Paragraphs>
  <Slides>19</Slides>
  <Notes>19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Garamond</vt:lpstr>
      <vt:lpstr>Arial</vt:lpstr>
      <vt:lpstr>Wingdings</vt:lpstr>
      <vt:lpstr>1_CAS Kunish Template 1</vt:lpstr>
      <vt:lpstr>CAS Kunish Template 1</vt:lpstr>
      <vt:lpstr>Skit on Reserving</vt:lpstr>
      <vt:lpstr>Agenda</vt:lpstr>
      <vt:lpstr>Professional Guidance</vt:lpstr>
      <vt:lpstr>Professional Guidance</vt:lpstr>
      <vt:lpstr>Professional Guidance</vt:lpstr>
      <vt:lpstr>Professional Guidance</vt:lpstr>
      <vt:lpstr>Professional Guidance</vt:lpstr>
      <vt:lpstr>Professional Guidance</vt:lpstr>
      <vt:lpstr>Professional Guidance</vt:lpstr>
      <vt:lpstr>Legal Disclosure</vt:lpstr>
      <vt:lpstr>Skit Background</vt:lpstr>
      <vt:lpstr>Skit Background</vt:lpstr>
      <vt:lpstr>Skit Background</vt:lpstr>
      <vt:lpstr> </vt:lpstr>
      <vt:lpstr>General Questions</vt:lpstr>
      <vt:lpstr> </vt:lpstr>
      <vt:lpstr>Discussion of General Questions</vt:lpstr>
      <vt:lpstr>Possible Courses of Action</vt:lpstr>
      <vt:lpstr>Key Takeaways</vt:lpstr>
    </vt:vector>
  </TitlesOfParts>
  <Company>Allstate Insurance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Rate Filing Review</dc:title>
  <dc:creator>Allstate</dc:creator>
  <cp:lastModifiedBy>cmarx</cp:lastModifiedBy>
  <cp:revision>60</cp:revision>
  <dcterms:created xsi:type="dcterms:W3CDTF">2011-04-27T01:56:18Z</dcterms:created>
  <dcterms:modified xsi:type="dcterms:W3CDTF">2013-04-04T16:47:56Z</dcterms:modified>
</cp:coreProperties>
</file>