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17"/>
  </p:notesMasterIdLst>
  <p:sldIdLst>
    <p:sldId id="256" r:id="rId3"/>
    <p:sldId id="280" r:id="rId4"/>
    <p:sldId id="276" r:id="rId5"/>
    <p:sldId id="277" r:id="rId6"/>
    <p:sldId id="278" r:id="rId7"/>
    <p:sldId id="279" r:id="rId8"/>
    <p:sldId id="262" r:id="rId9"/>
    <p:sldId id="263" r:id="rId10"/>
    <p:sldId id="281" r:id="rId11"/>
    <p:sldId id="274" r:id="rId12"/>
    <p:sldId id="275" r:id="rId13"/>
    <p:sldId id="282" r:id="rId14"/>
    <p:sldId id="283" r:id="rId15"/>
    <p:sldId id="26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7500" autoAdjust="0"/>
  </p:normalViewPr>
  <p:slideViewPr>
    <p:cSldViewPr>
      <p:cViewPr>
        <p:scale>
          <a:sx n="60" d="100"/>
          <a:sy n="60" d="100"/>
        </p:scale>
        <p:origin x="-1596"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E81CF1C-E660-463C-B322-F9F41A7F889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pPr eaLnBrk="1" hangingPunct="1"/>
            <a:endParaRPr lang="en-US" smtClean="0"/>
          </a:p>
        </p:txBody>
      </p:sp>
      <p:sp>
        <p:nvSpPr>
          <p:cNvPr id="18436" name="Slide Number Placeholder 3"/>
          <p:cNvSpPr>
            <a:spLocks noGrp="1"/>
          </p:cNvSpPr>
          <p:nvPr>
            <p:ph type="sldNum" sz="quarter" idx="5"/>
          </p:nvPr>
        </p:nvSpPr>
        <p:spPr>
          <a:noFill/>
        </p:spPr>
        <p:txBody>
          <a:bodyPr/>
          <a:lstStyle/>
          <a:p>
            <a:fld id="{51753B68-CED5-47A6-AE9C-601B99A0B43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78BF21BC-72C4-4375-8E3F-43053DA35AFE}" type="slidenum">
              <a:rPr lang="en-US"/>
              <a:pPr/>
              <a:t>10</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94768AF-645F-42EE-99AC-8648EBBC6145}" type="slidenum">
              <a:rPr lang="en-US"/>
              <a:pPr/>
              <a:t>11</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z="10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04F0F89-A210-4C56-AE61-71EBD072701A}" type="slidenum">
              <a:rPr lang="en-US" sz="1200">
                <a:latin typeface="Arial" charset="0"/>
              </a:rPr>
              <a:pPr algn="r"/>
              <a:t>12</a:t>
            </a:fld>
            <a:endParaRPr lang="en-US" sz="120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4405CAD-7059-44DD-862F-E556322E06D6}" type="slidenum">
              <a:rPr lang="en-US" sz="1200">
                <a:latin typeface="Arial" charset="0"/>
              </a:rPr>
              <a:pPr algn="r"/>
              <a:t>13</a:t>
            </a:fld>
            <a:endParaRPr lang="en-US" sz="1200">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z="1000" smtClean="0"/>
              <a:t>Even if he accepts the argument that the GLM results are statistically sound, can he say that, from a business perspective, the current rating factors/methodology are preferable?  And, can he square such a business decision with the guidance provided in the ASOPs/SOPs/Code of Conduct.</a:t>
            </a:r>
          </a:p>
          <a:p>
            <a:pPr eaLnBrk="1" hangingPunct="1"/>
            <a:endParaRPr lang="en-US" sz="1000" smtClean="0"/>
          </a:p>
          <a:p>
            <a:pPr eaLnBrk="1" hangingPunct="1"/>
            <a:r>
              <a:rPr lang="en-US" sz="1000" smtClean="0"/>
              <a:t>Can he argue that, since he has considered and accounted for items like trend, loss development, catastrophes, and risk classification (via the minimum bias procedure), he has met his obligations as far as the professional standards are concerned?</a:t>
            </a:r>
          </a:p>
          <a:p>
            <a:pPr eaLnBrk="1" hangingPunct="1"/>
            <a:endParaRPr lang="en-US" sz="1000" smtClean="0"/>
          </a:p>
          <a:p>
            <a:pPr eaLnBrk="1" hangingPunct="1"/>
            <a:r>
              <a:rPr lang="en-US" smtClean="0"/>
              <a:t>Since OTA has decided not to present the GLM results to senior management, is NF obligated to push back and possibly go over his boss’s head?  And, if NF capitulates to OTA's decision, is he in violation of Precept 1 (acting "honestly, with integrity and competence")?</a:t>
            </a:r>
          </a:p>
          <a:p>
            <a:pPr eaLnBrk="1" hangingPunct="1"/>
            <a:endParaRPr lang="en-US" sz="10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769E82B-2178-48EF-AC22-86E49C910A2A}" type="slidenum">
              <a:rPr lang="en-US"/>
              <a:pPr/>
              <a:t>14</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EF34B0D-4E02-4174-87A2-E15EA49DCF1E}" type="slidenum">
              <a:rPr lang="en-US" sz="1200">
                <a:latin typeface="Arial" charset="0"/>
              </a:rPr>
              <a:pPr algn="r"/>
              <a:t>2</a:t>
            </a:fld>
            <a:endParaRPr lang="en-US" sz="1200">
              <a:latin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87D7E60-1DD5-406E-B368-4D919C6B743A}" type="slidenum">
              <a:rPr lang="en-US" sz="1200">
                <a:latin typeface="Arial" charset="0"/>
              </a:rPr>
              <a:pPr algn="r"/>
              <a:t>3</a:t>
            </a:fld>
            <a:endParaRPr lang="en-US" sz="1200">
              <a:latin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marL="0" lvl="1" eaLnBrk="1" hangingPunct="1"/>
            <a:r>
              <a:rPr lang="en-US" smtClean="0"/>
              <a:t>Is an actuary in violation of Precept 1 by dismissing results simply because he doesn’t like them?</a:t>
            </a:r>
          </a:p>
          <a:p>
            <a:pPr marL="0" lvl="1" eaLnBrk="1" hangingPunct="1"/>
            <a:endParaRPr lang="en-US" smtClean="0"/>
          </a:p>
          <a:p>
            <a:pPr marL="0" lvl="1" eaLnBrk="1" hangingPunct="1"/>
            <a:r>
              <a:rPr lang="en-US" smtClean="0"/>
              <a:t>Would an actuary who went over his bosses head to company management in such a scenario by in violation of this?</a:t>
            </a:r>
          </a:p>
          <a:p>
            <a:pPr eaLnBrk="1" hangingPunct="1">
              <a:lnSpc>
                <a:spcPct val="80000"/>
              </a:lnSpc>
            </a:pPr>
            <a:endParaRPr lang="en-US" sz="8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9E7EBD5-F79E-42B1-91E5-AD878FE432A5}" type="slidenum">
              <a:rPr lang="en-US" sz="1200">
                <a:latin typeface="Arial" charset="0"/>
              </a:rPr>
              <a:pPr algn="r"/>
              <a:t>4</a:t>
            </a:fld>
            <a:endParaRPr lang="en-US" sz="1200">
              <a:latin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marL="0" lvl="1" eaLnBrk="1" hangingPunct="1"/>
            <a:r>
              <a:rPr lang="en-US" smtClean="0"/>
              <a:t>If you suppress the indications from a particular methodology in presenting the results from an analysis, are you in violation of this precept?</a:t>
            </a:r>
          </a:p>
          <a:p>
            <a:pPr marL="0" lvl="1" eaLnBrk="1" hangingPunct="1"/>
            <a:endParaRPr lang="en-US" smtClean="0"/>
          </a:p>
          <a:p>
            <a:pPr marL="0" lvl="1" eaLnBrk="1" hangingPunct="1"/>
            <a:r>
              <a:rPr lang="en-US" smtClean="0"/>
              <a:t>Can an actuary make an end-run around his boss to present that method in this scenario?</a:t>
            </a:r>
          </a:p>
          <a:p>
            <a:pPr eaLnBrk="1" hangingPunct="1">
              <a:lnSpc>
                <a:spcPct val="80000"/>
              </a:lnSpc>
            </a:pPr>
            <a:endParaRPr lang="en-US" sz="8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269769-70AE-4A86-9699-F9860F66B91D}" type="slidenum">
              <a:rPr lang="en-US" sz="1200">
                <a:latin typeface="Arial" charset="0"/>
              </a:rPr>
              <a:pPr algn="r"/>
              <a:t>5</a:t>
            </a:fld>
            <a:endParaRPr lang="en-US" sz="1200">
              <a:latin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lnSpc>
                <a:spcPct val="80000"/>
              </a:lnSpc>
            </a:pPr>
            <a:r>
              <a:rPr lang="en-US" sz="800" smtClean="0"/>
              <a:t>Something that always needs to be at the forefront of every ratemaking exercise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2F4B51E-2954-495C-B061-E34A564F50A7}" type="slidenum">
              <a:rPr lang="en-US" sz="1200">
                <a:latin typeface="Arial" charset="0"/>
              </a:rPr>
              <a:pPr algn="r"/>
              <a:t>6</a:t>
            </a:fld>
            <a:endParaRPr lang="en-US" sz="1200">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80000"/>
              </a:lnSpc>
            </a:pPr>
            <a:r>
              <a:rPr lang="en-US" smtClean="0"/>
              <a:t>By the indications of a method you don’t like , are you risking the financial soundness of your company?</a:t>
            </a:r>
          </a:p>
          <a:p>
            <a:pPr eaLnBrk="1" hangingPunct="1">
              <a:lnSpc>
                <a:spcPct val="80000"/>
              </a:lnSpc>
            </a:pPr>
            <a:endParaRPr lang="en-US" smtClean="0"/>
          </a:p>
          <a:p>
            <a:pPr eaLnBrk="1" hangingPunct="1">
              <a:lnSpc>
                <a:spcPct val="80000"/>
              </a:lnSpc>
            </a:pPr>
            <a:r>
              <a:rPr lang="en-US" smtClean="0"/>
              <a:t>If an external party, such as a regulator, is unlikely to accept the results of an innovative new method as support for your rates, is that sufficient reason to not use the results of that method?</a:t>
            </a:r>
          </a:p>
          <a:p>
            <a:pPr eaLnBrk="1" hangingPunct="1">
              <a:lnSpc>
                <a:spcPct val="80000"/>
              </a:lnSpc>
            </a:pPr>
            <a:endParaRPr lang="en-US" sz="8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20D5C5C5-93E5-4BB9-A2DC-FC85F3AED0A3}" type="slidenum">
              <a:rPr lang="en-US"/>
              <a:pPr/>
              <a:t>7</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955A7FC-51C7-4429-B580-8DAC1249EE7C}" type="slidenum">
              <a:rPr lang="en-US"/>
              <a:pPr/>
              <a:t>8</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344DFFF-9CE4-47A6-B211-DE414E3E6523}" type="slidenum">
              <a:rPr lang="en-US" sz="1200">
                <a:latin typeface="Arial" charset="0"/>
                <a:cs typeface="Arial" charset="0"/>
              </a:rPr>
              <a:pPr algn="r"/>
              <a:t>9</a:t>
            </a:fld>
            <a:endParaRPr lang="en-US" sz="1200">
              <a:latin typeface="Arial" charset="0"/>
              <a:cs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546CE616-2B01-4A40-9280-B44F8377E300}"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E5DB86EB-F777-4CD1-ABEB-E445B07229F2}"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0C58E61D-48AB-4755-977C-5973295E9678}"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4C333557-B44D-4E80-A6E5-7560D302287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0E884A9F-BBE1-459C-9EB5-FD351D1C966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7838CE17-C4B5-4C52-B594-AD2A4916E95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22A897E6-088D-4145-A269-9F575175670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quarter" idx="10"/>
          </p:nvPr>
        </p:nvSpPr>
        <p:spPr>
          <a:ln/>
        </p:spPr>
        <p:txBody>
          <a:bodyPr/>
          <a:lstStyle>
            <a:lvl1pPr>
              <a:defRPr/>
            </a:lvl1pPr>
          </a:lstStyle>
          <a:p>
            <a:endParaRPr lang="en-US"/>
          </a:p>
        </p:txBody>
      </p:sp>
      <p:sp>
        <p:nvSpPr>
          <p:cNvPr id="8" name="Rectangle 14"/>
          <p:cNvSpPr>
            <a:spLocks noGrp="1" noChangeArrowheads="1"/>
          </p:cNvSpPr>
          <p:nvPr>
            <p:ph type="ftr" sz="quarter" idx="11"/>
          </p:nvPr>
        </p:nvSpPr>
        <p:spPr>
          <a:ln/>
        </p:spPr>
        <p:txBody>
          <a:bodyPr/>
          <a:lstStyle>
            <a:lvl1pPr>
              <a:defRPr/>
            </a:lvl1pPr>
          </a:lstStyle>
          <a:p>
            <a:endParaRPr lang="en-US"/>
          </a:p>
        </p:txBody>
      </p:sp>
      <p:sp>
        <p:nvSpPr>
          <p:cNvPr id="9" name="Rectangle 15"/>
          <p:cNvSpPr>
            <a:spLocks noGrp="1" noChangeArrowheads="1"/>
          </p:cNvSpPr>
          <p:nvPr>
            <p:ph type="sldNum" sz="quarter" idx="12"/>
          </p:nvPr>
        </p:nvSpPr>
        <p:spPr>
          <a:ln/>
        </p:spPr>
        <p:txBody>
          <a:bodyPr/>
          <a:lstStyle>
            <a:lvl1pPr>
              <a:defRPr/>
            </a:lvl1pPr>
          </a:lstStyle>
          <a:p>
            <a:fld id="{F829DA36-B460-4FB9-AA35-886751B7DE2B}"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quarter" idx="10"/>
          </p:nvPr>
        </p:nvSpPr>
        <p:spPr>
          <a:ln/>
        </p:spPr>
        <p:txBody>
          <a:bodyPr/>
          <a:lstStyle>
            <a:lvl1pPr>
              <a:defRPr/>
            </a:lvl1pPr>
          </a:lstStyle>
          <a:p>
            <a:endParaRPr lang="en-US"/>
          </a:p>
        </p:txBody>
      </p:sp>
      <p:sp>
        <p:nvSpPr>
          <p:cNvPr id="4" name="Rectangle 14"/>
          <p:cNvSpPr>
            <a:spLocks noGrp="1" noChangeArrowheads="1"/>
          </p:cNvSpPr>
          <p:nvPr>
            <p:ph type="ftr" sz="quarter" idx="11"/>
          </p:nvPr>
        </p:nvSpPr>
        <p:spPr>
          <a:ln/>
        </p:spPr>
        <p:txBody>
          <a:bodyPr/>
          <a:lstStyle>
            <a:lvl1pPr>
              <a:defRPr/>
            </a:lvl1pPr>
          </a:lstStyle>
          <a:p>
            <a:endParaRPr lang="en-US"/>
          </a:p>
        </p:txBody>
      </p:sp>
      <p:sp>
        <p:nvSpPr>
          <p:cNvPr id="5" name="Rectangle 15"/>
          <p:cNvSpPr>
            <a:spLocks noGrp="1" noChangeArrowheads="1"/>
          </p:cNvSpPr>
          <p:nvPr>
            <p:ph type="sldNum" sz="quarter" idx="12"/>
          </p:nvPr>
        </p:nvSpPr>
        <p:spPr>
          <a:ln/>
        </p:spPr>
        <p:txBody>
          <a:bodyPr/>
          <a:lstStyle>
            <a:lvl1pPr>
              <a:defRPr/>
            </a:lvl1pPr>
          </a:lstStyle>
          <a:p>
            <a:fld id="{95EA19A8-D3F0-44D9-AE47-3AC4EB43BCDA}"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quarter" idx="10"/>
          </p:nvPr>
        </p:nvSpPr>
        <p:spPr>
          <a:ln/>
        </p:spPr>
        <p:txBody>
          <a:bodyPr/>
          <a:lstStyle>
            <a:lvl1pPr>
              <a:defRPr/>
            </a:lvl1pPr>
          </a:lstStyle>
          <a:p>
            <a:endParaRPr lang="en-US"/>
          </a:p>
        </p:txBody>
      </p:sp>
      <p:sp>
        <p:nvSpPr>
          <p:cNvPr id="3" name="Rectangle 14"/>
          <p:cNvSpPr>
            <a:spLocks noGrp="1" noChangeArrowheads="1"/>
          </p:cNvSpPr>
          <p:nvPr>
            <p:ph type="ftr" sz="quarter" idx="11"/>
          </p:nvPr>
        </p:nvSpPr>
        <p:spPr>
          <a:ln/>
        </p:spPr>
        <p:txBody>
          <a:bodyPr/>
          <a:lstStyle>
            <a:lvl1pPr>
              <a:defRPr/>
            </a:lvl1pPr>
          </a:lstStyle>
          <a:p>
            <a:endParaRPr lang="en-US"/>
          </a:p>
        </p:txBody>
      </p:sp>
      <p:sp>
        <p:nvSpPr>
          <p:cNvPr id="4" name="Rectangle 15"/>
          <p:cNvSpPr>
            <a:spLocks noGrp="1" noChangeArrowheads="1"/>
          </p:cNvSpPr>
          <p:nvPr>
            <p:ph type="sldNum" sz="quarter" idx="12"/>
          </p:nvPr>
        </p:nvSpPr>
        <p:spPr>
          <a:ln/>
        </p:spPr>
        <p:txBody>
          <a:bodyPr/>
          <a:lstStyle>
            <a:lvl1pPr>
              <a:defRPr/>
            </a:lvl1pPr>
          </a:lstStyle>
          <a:p>
            <a:fld id="{0760FAAE-E069-4D1D-9539-E5967CB73130}"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9E133AFC-48EB-40D1-84DD-39256ED2107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76846CB3-844A-4040-8766-E17FAEC2850C}"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53657BC1-3BE3-4650-A0A3-BD6469369267}"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A2A4866F-CCA4-4A69-8025-D625C3354E0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A7AD415E-1FB9-4A40-977E-4A8D98CB4F9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F5076BFB-780E-4CE9-92AF-FC1E8A7F29B9}"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A1BB4423-388F-4A53-A33D-B9CC9A350AA5}"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endParaRPr lang="en-US"/>
          </a:p>
        </p:txBody>
      </p:sp>
      <p:sp>
        <p:nvSpPr>
          <p:cNvPr id="8" name="Rectangle 4"/>
          <p:cNvSpPr>
            <a:spLocks noGrp="1" noChangeArrowheads="1"/>
          </p:cNvSpPr>
          <p:nvPr>
            <p:ph type="sldNum" sz="quarter" idx="11"/>
          </p:nvPr>
        </p:nvSpPr>
        <p:spPr>
          <a:ln/>
        </p:spPr>
        <p:txBody>
          <a:bodyPr/>
          <a:lstStyle>
            <a:lvl1pPr>
              <a:defRPr/>
            </a:lvl1pPr>
          </a:lstStyle>
          <a:p>
            <a:fld id="{9A21D92E-463E-4205-BE11-1FFEA4500A18}" type="slidenum">
              <a:rPr lang="en-US"/>
              <a:pPr/>
              <a:t>‹#›</a:t>
            </a:fld>
            <a:endParaRPr lang="en-US"/>
          </a:p>
        </p:txBody>
      </p:sp>
      <p:sp>
        <p:nvSpPr>
          <p:cNvPr id="9"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endParaRPr lang="en-US"/>
          </a:p>
        </p:txBody>
      </p:sp>
      <p:sp>
        <p:nvSpPr>
          <p:cNvPr id="4" name="Rectangle 4"/>
          <p:cNvSpPr>
            <a:spLocks noGrp="1" noChangeArrowheads="1"/>
          </p:cNvSpPr>
          <p:nvPr>
            <p:ph type="sldNum" sz="quarter" idx="11"/>
          </p:nvPr>
        </p:nvSpPr>
        <p:spPr>
          <a:ln/>
        </p:spPr>
        <p:txBody>
          <a:bodyPr/>
          <a:lstStyle>
            <a:lvl1pPr>
              <a:defRPr/>
            </a:lvl1pPr>
          </a:lstStyle>
          <a:p>
            <a:fld id="{A19BA54F-40AC-4E44-B6F4-EFDCB6668C09}" type="slidenum">
              <a:rPr lang="en-US"/>
              <a:pPr/>
              <a:t>‹#›</a:t>
            </a:fld>
            <a:endParaRPr lang="en-US"/>
          </a:p>
        </p:txBody>
      </p:sp>
      <p:sp>
        <p:nvSpPr>
          <p:cNvPr id="5"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endParaRPr lang="en-US"/>
          </a:p>
        </p:txBody>
      </p:sp>
      <p:sp>
        <p:nvSpPr>
          <p:cNvPr id="3" name="Rectangle 4"/>
          <p:cNvSpPr>
            <a:spLocks noGrp="1" noChangeArrowheads="1"/>
          </p:cNvSpPr>
          <p:nvPr>
            <p:ph type="sldNum" sz="quarter" idx="11"/>
          </p:nvPr>
        </p:nvSpPr>
        <p:spPr>
          <a:ln/>
        </p:spPr>
        <p:txBody>
          <a:bodyPr/>
          <a:lstStyle>
            <a:lvl1pPr>
              <a:defRPr/>
            </a:lvl1pPr>
          </a:lstStyle>
          <a:p>
            <a:fld id="{5AFDFA5A-B95E-45BF-84A3-49858C3BB864}" type="slidenum">
              <a:rPr lang="en-US"/>
              <a:pPr/>
              <a:t>‹#›</a:t>
            </a:fld>
            <a:endParaRPr lang="en-US"/>
          </a:p>
        </p:txBody>
      </p:sp>
      <p:sp>
        <p:nvSpPr>
          <p:cNvPr id="4"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A172828A-7262-4042-B362-53C22CC17293}"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6EC1D10D-045D-4140-A1A4-923A2EA9851D}"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_PPTCAS"/>
          <p:cNvPicPr>
            <a:picLocks noChangeAspect="1" noChangeArrowheads="1"/>
          </p:cNvPicPr>
          <p:nvPr/>
        </p:nvPicPr>
        <p:blipFill>
          <a:blip r:embed="rId13" cstate="print"/>
          <a:srcRect/>
          <a:stretch>
            <a:fillRect/>
          </a:stretch>
        </p:blipFill>
        <p:spPr bwMode="invGray">
          <a:xfrm>
            <a:off x="0" y="0"/>
            <a:ext cx="9144000" cy="6858000"/>
          </a:xfrm>
          <a:prstGeom prst="rect">
            <a:avLst/>
          </a:prstGeom>
          <a:noFill/>
          <a:ln w="9525">
            <a:noFill/>
            <a:miter lim="800000"/>
            <a:headEnd/>
            <a:tailEnd/>
          </a:ln>
        </p:spPr>
      </p:pic>
      <p:sp>
        <p:nvSpPr>
          <p:cNvPr id="4099" name="Rectangle 3"/>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0" name="Rectangle 4"/>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A34C3DD-D4D3-40D1-B6DE-C44842FF1471}" type="slidenum">
              <a:rPr lang="en-US"/>
              <a:pPr/>
              <a:t>‹#›</a:t>
            </a:fld>
            <a:endParaRPr lang="en-US"/>
          </a:p>
        </p:txBody>
      </p:sp>
      <p:sp>
        <p:nvSpPr>
          <p:cNvPr id="1029"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1031"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descr="CAS_Logo_PPT"/>
          <p:cNvPicPr>
            <a:picLocks noChangeAspect="1" noChangeArrowheads="1"/>
          </p:cNvPicPr>
          <p:nvPr/>
        </p:nvPicPr>
        <p:blipFill>
          <a:blip r:embed="rId14" cstate="print"/>
          <a:srcRect/>
          <a:stretch>
            <a:fillRect/>
          </a:stretch>
        </p:blipFill>
        <p:spPr bwMode="auto">
          <a:xfrm>
            <a:off x="152400" y="152400"/>
            <a:ext cx="1425575" cy="13684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0825" cy="6850063"/>
            <a:chOff x="0" y="0"/>
            <a:chExt cx="5758" cy="4315"/>
          </a:xfrm>
        </p:grpSpPr>
        <p:grpSp>
          <p:nvGrpSpPr>
            <p:cNvPr id="2057" name="Group 3"/>
            <p:cNvGrpSpPr>
              <a:grpSpLocks/>
            </p:cNvGrpSpPr>
            <p:nvPr userDrawn="1"/>
          </p:nvGrpSpPr>
          <p:grpSpPr bwMode="auto">
            <a:xfrm>
              <a:off x="1728" y="2230"/>
              <a:ext cx="4027" cy="2085"/>
              <a:chOff x="1728" y="2230"/>
              <a:chExt cx="4027" cy="2085"/>
            </a:xfrm>
          </p:grpSpPr>
          <p:sp>
            <p:nvSpPr>
              <p:cNvPr id="13"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14"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5"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206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7"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1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2059"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pic>
        <p:nvPicPr>
          <p:cNvPr id="2051" name="Picture 16" descr="Logo_brushed01"/>
          <p:cNvPicPr>
            <a:picLocks noChangeAspect="1" noChangeArrowheads="1"/>
          </p:cNvPicPr>
          <p:nvPr/>
        </p:nvPicPr>
        <p:blipFill>
          <a:blip r:embed="rId13" cstate="print"/>
          <a:srcRect/>
          <a:stretch>
            <a:fillRect/>
          </a:stretch>
        </p:blipFill>
        <p:spPr bwMode="auto">
          <a:xfrm>
            <a:off x="3657600" y="838200"/>
            <a:ext cx="1792288" cy="1792288"/>
          </a:xfrm>
          <a:prstGeom prst="rect">
            <a:avLst/>
          </a:prstGeom>
          <a:noFill/>
          <a:ln w="9525">
            <a:noFill/>
            <a:miter lim="800000"/>
            <a:headEnd/>
            <a:tailEnd/>
          </a:ln>
        </p:spPr>
      </p:pic>
      <p:sp>
        <p:nvSpPr>
          <p:cNvPr id="2052"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3"/>
          <p:cNvSpPr>
            <a:spLocks noGrp="1" noChangeArrowheads="1"/>
          </p:cNvSpPr>
          <p:nvPr>
            <p:ph type="dt" sz="quarter" idx="2"/>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0" name="Rectangle 14"/>
          <p:cNvSpPr>
            <a:spLocks noGrp="1" noChangeArrowheads="1"/>
          </p:cNvSpPr>
          <p:nvPr>
            <p:ph type="ftr" sz="quarter" idx="3"/>
          </p:nvPr>
        </p:nvSpPr>
        <p:spPr bwMode="auto">
          <a:xfrm>
            <a:off x="3124200" y="625157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21" name="Rectangle 15"/>
          <p:cNvSpPr>
            <a:spLocks noGrp="1" noChangeArrowheads="1"/>
          </p:cNvSpPr>
          <p:nvPr>
            <p:ph type="sldNum" sz="quarter" idx="4"/>
          </p:nvPr>
        </p:nvSpPr>
        <p:spPr bwMode="auto">
          <a:xfrm>
            <a:off x="6553200" y="625475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6C13201-34CD-446B-A6E3-B5F341CB07D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720975"/>
            <a:ext cx="7772400" cy="1470025"/>
          </a:xfrm>
        </p:spPr>
        <p:txBody>
          <a:bodyPr/>
          <a:lstStyle/>
          <a:p>
            <a:r>
              <a:rPr lang="en-US" smtClean="0"/>
              <a:t>Skit on Predictive Modeling</a:t>
            </a:r>
          </a:p>
        </p:txBody>
      </p:sp>
      <p:sp>
        <p:nvSpPr>
          <p:cNvPr id="3075" name="Rectangle 3"/>
          <p:cNvSpPr>
            <a:spLocks noGrp="1" noChangeArrowheads="1"/>
          </p:cNvSpPr>
          <p:nvPr>
            <p:ph type="subTitle" idx="1"/>
          </p:nvPr>
        </p:nvSpPr>
        <p:spPr>
          <a:xfrm>
            <a:off x="1371600" y="5486400"/>
            <a:ext cx="6400800" cy="1752600"/>
          </a:xfrm>
        </p:spPr>
        <p:txBody>
          <a:bodyPr/>
          <a:lstStyle/>
          <a:p>
            <a:r>
              <a:rPr lang="en-US" smtClean="0"/>
              <a:t>Committee on Professionalism Education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n-US" smtClean="0"/>
              <a:t> </a:t>
            </a:r>
          </a:p>
        </p:txBody>
      </p:sp>
      <p:sp>
        <p:nvSpPr>
          <p:cNvPr id="12291" name="Rectangle 3"/>
          <p:cNvSpPr>
            <a:spLocks noGrp="1" noChangeArrowheads="1"/>
          </p:cNvSpPr>
          <p:nvPr>
            <p:ph type="body" idx="1"/>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Lights, Camera, Action!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en-US" sz="4000" smtClean="0"/>
              <a:t>General Questions</a:t>
            </a:r>
          </a:p>
        </p:txBody>
      </p:sp>
      <p:sp>
        <p:nvSpPr>
          <p:cNvPr id="13315" name="Rectangle 3"/>
          <p:cNvSpPr>
            <a:spLocks noGrp="1" noChangeArrowheads="1"/>
          </p:cNvSpPr>
          <p:nvPr>
            <p:ph type="body" idx="1"/>
          </p:nvPr>
        </p:nvSpPr>
        <p:spPr>
          <a:xfrm>
            <a:off x="457200" y="1905000"/>
            <a:ext cx="8229600" cy="4373563"/>
          </a:xfrm>
        </p:spPr>
        <p:txBody>
          <a:bodyPr/>
          <a:lstStyle/>
          <a:p>
            <a:pPr eaLnBrk="1" hangingPunct="1"/>
            <a:r>
              <a:rPr lang="en-US" sz="2800" smtClean="0"/>
              <a:t>Is OTA justified in making a business decision and ignoring the GLM results?</a:t>
            </a:r>
          </a:p>
          <a:p>
            <a:pPr eaLnBrk="1" hangingPunct="1"/>
            <a:endParaRPr lang="en-US" sz="2800" smtClean="0"/>
          </a:p>
          <a:p>
            <a:pPr eaLnBrk="1" hangingPunct="1"/>
            <a:r>
              <a:rPr lang="en-US" sz="2800" smtClean="0"/>
              <a:t>Does anything in the ASOPs even require OTA to consider the GLM results? </a:t>
            </a:r>
          </a:p>
          <a:p>
            <a:pPr eaLnBrk="1" hangingPunct="1"/>
            <a:endParaRPr lang="en-US" sz="2800" smtClean="0"/>
          </a:p>
          <a:p>
            <a:pPr eaLnBrk="1" hangingPunct="1"/>
            <a:r>
              <a:rPr lang="en-US" sz="2800" smtClean="0"/>
              <a:t>What are NF's obligations?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idx="4294967295"/>
          </p:nvPr>
        </p:nvSpPr>
        <p:spPr/>
        <p:txBody>
          <a:bodyPr/>
          <a:lstStyle/>
          <a:p>
            <a:r>
              <a:rPr lang="en-US" smtClean="0"/>
              <a:t> </a:t>
            </a:r>
          </a:p>
        </p:txBody>
      </p:sp>
      <p:sp>
        <p:nvSpPr>
          <p:cNvPr id="14339" name="Rectangle 3"/>
          <p:cNvSpPr>
            <a:spLocks noGrp="1" noChangeArrowheads="1"/>
          </p:cNvSpPr>
          <p:nvPr>
            <p:ph type="body" idx="4294967295"/>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endParaRPr lang="en-US" sz="4800" smtClean="0"/>
          </a:p>
          <a:p>
            <a:pPr algn="ctr">
              <a:buFont typeface="Wingdings" pitchFamily="2" charset="2"/>
              <a:buNone/>
            </a:pPr>
            <a:r>
              <a:rPr lang="en-US" sz="4800" smtClean="0"/>
              <a:t>Small Group Discussion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idx="4294967295"/>
          </p:nvPr>
        </p:nvSpPr>
        <p:spPr/>
        <p:txBody>
          <a:bodyPr/>
          <a:lstStyle/>
          <a:p>
            <a:r>
              <a:rPr lang="en-US" sz="4000" smtClean="0"/>
              <a:t>Discussion of General Questions</a:t>
            </a:r>
          </a:p>
        </p:txBody>
      </p:sp>
      <p:sp>
        <p:nvSpPr>
          <p:cNvPr id="15363" name="Rectangle 3"/>
          <p:cNvSpPr>
            <a:spLocks noGrp="1" noChangeArrowheads="1"/>
          </p:cNvSpPr>
          <p:nvPr>
            <p:ph type="body" idx="4294967295"/>
          </p:nvPr>
        </p:nvSpPr>
        <p:spPr>
          <a:xfrm>
            <a:off x="457200" y="1905000"/>
            <a:ext cx="8229600" cy="4373563"/>
          </a:xfrm>
        </p:spPr>
        <p:txBody>
          <a:bodyPr/>
          <a:lstStyle/>
          <a:p>
            <a:pPr eaLnBrk="1" hangingPunct="1"/>
            <a:r>
              <a:rPr lang="en-US" sz="2800" smtClean="0"/>
              <a:t>Is OTA justified in making a business decision and ignoring the GLM results?</a:t>
            </a:r>
          </a:p>
          <a:p>
            <a:pPr eaLnBrk="1" hangingPunct="1"/>
            <a:endParaRPr lang="en-US" sz="2800" smtClean="0"/>
          </a:p>
          <a:p>
            <a:pPr eaLnBrk="1" hangingPunct="1"/>
            <a:r>
              <a:rPr lang="en-US" sz="2800" smtClean="0"/>
              <a:t>Does anything in the ASOPs even require OTA to consider the GLM results? </a:t>
            </a:r>
          </a:p>
          <a:p>
            <a:pPr eaLnBrk="1" hangingPunct="1"/>
            <a:endParaRPr lang="en-US" sz="2800" smtClean="0"/>
          </a:p>
          <a:p>
            <a:pPr eaLnBrk="1" hangingPunct="1"/>
            <a:r>
              <a:rPr lang="en-US" sz="2800" smtClean="0"/>
              <a:t>What are NF's obligations?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smtClean="0"/>
              <a:t>Key Takeaways</a:t>
            </a:r>
          </a:p>
        </p:txBody>
      </p:sp>
      <p:sp>
        <p:nvSpPr>
          <p:cNvPr id="16387" name="Rectangle 3"/>
          <p:cNvSpPr>
            <a:spLocks noGrp="1" noChangeArrowheads="1"/>
          </p:cNvSpPr>
          <p:nvPr>
            <p:ph type="body" idx="1"/>
          </p:nvPr>
        </p:nvSpPr>
        <p:spPr/>
        <p:txBody>
          <a:bodyPr/>
          <a:lstStyle/>
          <a:p>
            <a:r>
              <a:rPr lang="en-US" sz="2800" smtClean="0"/>
              <a:t>New techniques can cause new and interesting professionalism conflicts</a:t>
            </a:r>
          </a:p>
          <a:p>
            <a:endParaRPr lang="en-US" sz="2800" smtClean="0"/>
          </a:p>
          <a:p>
            <a:r>
              <a:rPr lang="en-US" sz="2800" smtClean="0"/>
              <a:t>Know the Standards that apply to the work you are doing</a:t>
            </a:r>
          </a:p>
          <a:p>
            <a:endParaRPr lang="en-US"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idx="4294967295"/>
          </p:nvPr>
        </p:nvSpPr>
        <p:spPr/>
        <p:txBody>
          <a:bodyPr/>
          <a:lstStyle/>
          <a:p>
            <a:r>
              <a:rPr lang="en-US" sz="4000" smtClean="0"/>
              <a:t>Agenda</a:t>
            </a:r>
          </a:p>
        </p:txBody>
      </p:sp>
      <p:sp>
        <p:nvSpPr>
          <p:cNvPr id="4099" name="Rectangle 3"/>
          <p:cNvSpPr>
            <a:spLocks noGrp="1" noChangeArrowheads="1"/>
          </p:cNvSpPr>
          <p:nvPr>
            <p:ph type="body" idx="4294967295"/>
          </p:nvPr>
        </p:nvSpPr>
        <p:spPr>
          <a:xfrm>
            <a:off x="457200" y="1905000"/>
            <a:ext cx="8229600" cy="4373563"/>
          </a:xfrm>
        </p:spPr>
        <p:txBody>
          <a:bodyPr/>
          <a:lstStyle/>
          <a:p>
            <a:pPr eaLnBrk="1" hangingPunct="1"/>
            <a:r>
              <a:rPr lang="en-US" smtClean="0"/>
              <a:t>Professional Guidance</a:t>
            </a:r>
          </a:p>
          <a:p>
            <a:pPr eaLnBrk="1" hangingPunct="1"/>
            <a:r>
              <a:rPr lang="en-US" smtClean="0"/>
              <a:t>Skit</a:t>
            </a:r>
          </a:p>
          <a:p>
            <a:pPr eaLnBrk="1" hangingPunct="1"/>
            <a:r>
              <a:rPr lang="en-US" smtClean="0"/>
              <a:t>Small Group Discussion</a:t>
            </a:r>
          </a:p>
          <a:p>
            <a:pPr eaLnBrk="1" hangingPunct="1"/>
            <a:r>
              <a:rPr lang="en-US" smtClean="0"/>
              <a:t>Large Group Discussion</a:t>
            </a:r>
          </a:p>
          <a:p>
            <a:pPr eaLnBrk="1" hangingPunct="1"/>
            <a:r>
              <a:rPr lang="en-US" smtClean="0"/>
              <a:t>Takeaways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idx="4294967295"/>
          </p:nvPr>
        </p:nvSpPr>
        <p:spPr/>
        <p:txBody>
          <a:bodyPr/>
          <a:lstStyle/>
          <a:p>
            <a:r>
              <a:rPr lang="en-US" sz="4000" smtClean="0"/>
              <a:t>Professional Guidance</a:t>
            </a:r>
          </a:p>
        </p:txBody>
      </p:sp>
      <p:sp>
        <p:nvSpPr>
          <p:cNvPr id="5123" name="Rectangle 3"/>
          <p:cNvSpPr>
            <a:spLocks noGrp="1" noChangeArrowheads="1"/>
          </p:cNvSpPr>
          <p:nvPr>
            <p:ph type="body" idx="4294967295"/>
          </p:nvPr>
        </p:nvSpPr>
        <p:spPr>
          <a:xfrm>
            <a:off x="457200" y="1905000"/>
            <a:ext cx="8229600" cy="4373563"/>
          </a:xfrm>
        </p:spPr>
        <p:txBody>
          <a:bodyPr/>
          <a:lstStyle/>
          <a:p>
            <a:pPr eaLnBrk="1" hangingPunct="1"/>
            <a:r>
              <a:rPr lang="en-US" smtClean="0"/>
              <a:t>Precept 1 of the Code of Conduct: “An Actuary shall act honestly, with integrity and competence, and in a manner to fulfill the profession's responsibility to the public and to uphold the reputation of the actuarial profession.”</a:t>
            </a:r>
          </a:p>
          <a:p>
            <a:pPr lvl="1"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idx="4294967295"/>
          </p:nvPr>
        </p:nvSpPr>
        <p:spPr/>
        <p:txBody>
          <a:bodyPr/>
          <a:lstStyle/>
          <a:p>
            <a:r>
              <a:rPr lang="en-US" sz="4000" smtClean="0"/>
              <a:t>Professional Guidance</a:t>
            </a:r>
          </a:p>
        </p:txBody>
      </p:sp>
      <p:sp>
        <p:nvSpPr>
          <p:cNvPr id="6147" name="Rectangle 3"/>
          <p:cNvSpPr>
            <a:spLocks noGrp="1" noChangeArrowheads="1"/>
          </p:cNvSpPr>
          <p:nvPr>
            <p:ph type="body" idx="4294967295"/>
          </p:nvPr>
        </p:nvSpPr>
        <p:spPr>
          <a:xfrm>
            <a:off x="457200" y="1905000"/>
            <a:ext cx="8229600" cy="4373563"/>
          </a:xfrm>
        </p:spPr>
        <p:txBody>
          <a:bodyPr/>
          <a:lstStyle/>
          <a:p>
            <a:pPr eaLnBrk="1" hangingPunct="1"/>
            <a:r>
              <a:rPr lang="en-US" smtClean="0"/>
              <a:t>Precept 10 of the Code of Conduct: “An Actuary shall perform Actuarial Services with courtesy and professional respect and shall cooperate with others in the Principal's interest.”</a:t>
            </a:r>
          </a:p>
          <a:p>
            <a:pPr lvl="1"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idx="4294967295"/>
          </p:nvPr>
        </p:nvSpPr>
        <p:spPr/>
        <p:txBody>
          <a:bodyPr/>
          <a:lstStyle/>
          <a:p>
            <a:r>
              <a:rPr lang="en-US" sz="4000" smtClean="0"/>
              <a:t>Professional Guidance</a:t>
            </a:r>
          </a:p>
        </p:txBody>
      </p:sp>
      <p:sp>
        <p:nvSpPr>
          <p:cNvPr id="7171" name="Rectangle 3"/>
          <p:cNvSpPr>
            <a:spLocks noGrp="1" noChangeArrowheads="1"/>
          </p:cNvSpPr>
          <p:nvPr>
            <p:ph type="body" idx="4294967295"/>
          </p:nvPr>
        </p:nvSpPr>
        <p:spPr>
          <a:xfrm>
            <a:off x="457200" y="1905000"/>
            <a:ext cx="8229600" cy="4373563"/>
          </a:xfrm>
        </p:spPr>
        <p:txBody>
          <a:bodyPr/>
          <a:lstStyle/>
          <a:p>
            <a:pPr eaLnBrk="1" hangingPunct="1"/>
            <a:r>
              <a:rPr lang="en-US" smtClean="0"/>
              <a:t>Principle 3 of the Statement of Principles Regarding Property and Casualty Insurance Ratemaking: “A rate provides for the costs associated with an individual risk transfer.”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idx="4294967295"/>
          </p:nvPr>
        </p:nvSpPr>
        <p:spPr/>
        <p:txBody>
          <a:bodyPr/>
          <a:lstStyle/>
          <a:p>
            <a:r>
              <a:rPr lang="en-US" sz="4000" smtClean="0"/>
              <a:t>Professional Guidance</a:t>
            </a:r>
          </a:p>
        </p:txBody>
      </p:sp>
      <p:sp>
        <p:nvSpPr>
          <p:cNvPr id="8195" name="Rectangle 3"/>
          <p:cNvSpPr>
            <a:spLocks noGrp="1" noChangeArrowheads="1"/>
          </p:cNvSpPr>
          <p:nvPr>
            <p:ph type="body" idx="4294967295"/>
          </p:nvPr>
        </p:nvSpPr>
        <p:spPr>
          <a:xfrm>
            <a:off x="457200" y="1905000"/>
            <a:ext cx="8229600" cy="4373563"/>
          </a:xfrm>
        </p:spPr>
        <p:txBody>
          <a:bodyPr/>
          <a:lstStyle/>
          <a:p>
            <a:pPr eaLnBrk="1" hangingPunct="1"/>
            <a:r>
              <a:rPr lang="en-US" smtClean="0"/>
              <a:t>Statement of Principles Regarding Risk Classification:</a:t>
            </a:r>
          </a:p>
          <a:p>
            <a:pPr lvl="1" eaLnBrk="1" hangingPunct="1"/>
            <a:r>
              <a:rPr lang="en-US" smtClean="0"/>
              <a:t>A risk classification program should protect the insurer’s financial soundness.</a:t>
            </a:r>
          </a:p>
          <a:p>
            <a:pPr lvl="1" eaLnBrk="1" hangingPunct="1"/>
            <a:r>
              <a:rPr lang="en-US" smtClean="0"/>
              <a:t>A risk classification system should be acceptable to the public.</a:t>
            </a:r>
          </a:p>
          <a:p>
            <a:pPr lvl="1" eaLnBrk="1" hangingPunct="1"/>
            <a:endParaRPr lang="en-US" smtClean="0"/>
          </a:p>
          <a:p>
            <a:pPr eaLnBrk="1" hangingPunct="1"/>
            <a:r>
              <a:rPr lang="en-US" sz="2800" smtClean="0"/>
              <a:t>How could this Principle guide the actuaries in this situation?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n-US" smtClean="0"/>
              <a:t>Skit Background</a:t>
            </a:r>
          </a:p>
        </p:txBody>
      </p:sp>
      <p:sp>
        <p:nvSpPr>
          <p:cNvPr id="9219" name="Rectangle 3"/>
          <p:cNvSpPr>
            <a:spLocks noGrp="1" noChangeArrowheads="1"/>
          </p:cNvSpPr>
          <p:nvPr>
            <p:ph type="body" idx="1"/>
          </p:nvPr>
        </p:nvSpPr>
        <p:spPr/>
        <p:txBody>
          <a:bodyPr/>
          <a:lstStyle/>
          <a:p>
            <a:pPr eaLnBrk="1" hangingPunct="1"/>
            <a:r>
              <a:rPr lang="en-US" smtClean="0"/>
              <a:t>New Fellow (NF) is a newly-credentialed actuary, having earned his fellowship within the past year.  He majored in statistics in college and is very interested in using that knowledge in his job.</a:t>
            </a:r>
          </a:p>
          <a:p>
            <a:pPr eaLnBrk="1" hangingPunct="1"/>
            <a:r>
              <a:rPr lang="en-US" smtClean="0"/>
              <a:t>NF’s boss, old-timer actuary (OTA) has been a fellow for over 20 years.  He is in charge of personal lines pricing for We Care, a mid-size mutual insurer.</a:t>
            </a:r>
          </a:p>
          <a:p>
            <a:endParaRPr lang="en-US" smtClean="0"/>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smtClean="0"/>
              <a:t>Skit Background</a:t>
            </a:r>
          </a:p>
        </p:txBody>
      </p:sp>
      <p:sp>
        <p:nvSpPr>
          <p:cNvPr id="10243" name="Rectangle 3"/>
          <p:cNvSpPr>
            <a:spLocks noGrp="1" noChangeArrowheads="1"/>
          </p:cNvSpPr>
          <p:nvPr>
            <p:ph type="body" idx="1"/>
          </p:nvPr>
        </p:nvSpPr>
        <p:spPr/>
        <p:txBody>
          <a:bodyPr/>
          <a:lstStyle/>
          <a:p>
            <a:pPr eaLnBrk="1" hangingPunct="1"/>
            <a:r>
              <a:rPr lang="en-US" sz="2800" smtClean="0"/>
              <a:t>NF has spent the past few months working on a personal auto class plan review.  We Care has used traditional actuarial methods in the past, but NF was charged with enhancing the review by incorporating predictive modeling.</a:t>
            </a:r>
          </a:p>
          <a:p>
            <a:pPr>
              <a:lnSpc>
                <a:spcPct val="90000"/>
              </a:lnSpc>
            </a:pPr>
            <a:endParaRPr lang="en-US" sz="2800" smtClean="0"/>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idx="4294967295"/>
          </p:nvPr>
        </p:nvSpPr>
        <p:spPr/>
        <p:txBody>
          <a:bodyPr/>
          <a:lstStyle/>
          <a:p>
            <a:r>
              <a:rPr lang="en-US" smtClean="0"/>
              <a:t>Legal Disclosure</a:t>
            </a:r>
          </a:p>
        </p:txBody>
      </p:sp>
      <p:sp>
        <p:nvSpPr>
          <p:cNvPr id="11267" name="Rectangle 3"/>
          <p:cNvSpPr>
            <a:spLocks noGrp="1" noChangeArrowheads="1"/>
          </p:cNvSpPr>
          <p:nvPr>
            <p:ph type="body" idx="4294967295"/>
          </p:nvPr>
        </p:nvSpPr>
        <p:spPr/>
        <p:txBody>
          <a:bodyPr/>
          <a:lstStyle/>
          <a:p>
            <a:pPr>
              <a:buFont typeface="Wingdings" pitchFamily="2" charset="2"/>
              <a:buNone/>
            </a:pPr>
            <a:r>
              <a:rPr lang="en-US" sz="2800" smtClean="0"/>
              <a:t>The views expressed by the panelists are their own and may not necessarily reflect those of their respective employers. </a:t>
            </a:r>
          </a:p>
          <a:p>
            <a:pPr lvl="1">
              <a:lnSpc>
                <a:spcPct val="90000"/>
              </a:lnSpc>
            </a:pPr>
            <a:endParaRPr 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AS Kunish Template 1">
  <a:themeElements>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S Kunish Template 1">
  <a:themeElements>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Template>
  <TotalTime>1793</TotalTime>
  <Words>727</Words>
  <Application>Microsoft Office PowerPoint</Application>
  <PresentationFormat>On-screen Show (4:3)</PresentationFormat>
  <Paragraphs>81</Paragraphs>
  <Slides>14</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Garamond</vt:lpstr>
      <vt:lpstr>Arial</vt:lpstr>
      <vt:lpstr>Wingdings</vt:lpstr>
      <vt:lpstr>1_CAS Kunish Template 1</vt:lpstr>
      <vt:lpstr>CAS Kunish Template 1</vt:lpstr>
      <vt:lpstr>Skit on Predictive Modeling</vt:lpstr>
      <vt:lpstr>Agenda</vt:lpstr>
      <vt:lpstr>Professional Guidance</vt:lpstr>
      <vt:lpstr>Professional Guidance</vt:lpstr>
      <vt:lpstr>Professional Guidance</vt:lpstr>
      <vt:lpstr>Professional Guidance</vt:lpstr>
      <vt:lpstr>Skit Background</vt:lpstr>
      <vt:lpstr>Skit Background</vt:lpstr>
      <vt:lpstr>Legal Disclosure</vt:lpstr>
      <vt:lpstr> </vt:lpstr>
      <vt:lpstr>General Questions</vt:lpstr>
      <vt:lpstr> </vt:lpstr>
      <vt:lpstr>Discussion of General Questions</vt:lpstr>
      <vt:lpstr>Key Takeaways</vt:lpstr>
    </vt:vector>
  </TitlesOfParts>
  <Company>Allstate Insurance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Filing Review</dc:title>
  <dc:creator>Allstate</dc:creator>
  <cp:lastModifiedBy>cmarx</cp:lastModifiedBy>
  <cp:revision>42</cp:revision>
  <dcterms:created xsi:type="dcterms:W3CDTF">2011-04-27T01:56:18Z</dcterms:created>
  <dcterms:modified xsi:type="dcterms:W3CDTF">2013-04-04T16:48:41Z</dcterms:modified>
</cp:coreProperties>
</file>