
<file path=[Content_Types].xml><?xml version="1.0" encoding="utf-8"?>
<Types xmlns="http://schemas.openxmlformats.org/package/2006/content-types">
  <Override PartName="/ppt/slides/slide29.xml" ContentType="application/vnd.openxmlformats-officedocument.presentationml.slide+xml"/>
  <Override PartName="/ppt/tags/tag8.xml" ContentType="application/vnd.openxmlformats-officedocument.presentationml.tags+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theme/themeOverride5.xml" ContentType="application/vnd.openxmlformats-officedocument.themeOverr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theme/themeOverride1.xml" ContentType="application/vnd.openxmlformats-officedocument.themeOverride+xml"/>
  <Override PartName="/ppt/tags/tag38.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34.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notesSlides/notesSlide7.xml" ContentType="application/vnd.openxmlformats-officedocument.presentationml.notesSlide+xml"/>
  <Override PartName="/ppt/tags/tag41.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Override PartName="/ppt/theme/themeOverride8.xml" ContentType="application/vnd.openxmlformats-officedocument.themeOverr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theme/themeOverride6.xml" ContentType="application/vnd.openxmlformats-officedocument.themeOverride+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theme/themeOverride4.xml" ContentType="application/vnd.openxmlformats-officedocument.themeOverride+xml"/>
  <Override PartName="/ppt/tags/tag39.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heme/themeOverride2.xml" ContentType="application/vnd.openxmlformats-officedocument.themeOverride+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notesSlides/notesSlide8.xml" ContentType="application/vnd.openxmlformats-officedocument.presentationml.notesSlide+xml"/>
  <Override PartName="/ppt/tags/tag44.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notesSlides/notesSlide6.xml" ContentType="application/vnd.openxmlformats-officedocument.presentationml.notesSlide+xml"/>
  <Override PartName="/ppt/tags/tag40.xml" ContentType="application/vnd.openxmlformats-officedocument.presentationml.tags+xml"/>
  <Override PartName="/ppt/tags/tag42.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heme/themeOverride7.xml" ContentType="application/vnd.openxmlformats-officedocument.themeOverrid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Override PartName="/ppt/theme/themeOverride3.xml" ContentType="application/vnd.openxmlformats-officedocument.themeOverr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tags/tag18.xml" ContentType="application/vnd.openxmlformats-officedocument.presentationml.tags+xml"/>
  <Override PartName="/ppt/tags/tag36.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notesSlides/notesSlide9.xml" ContentType="application/vnd.openxmlformats-officedocument.presentationml.notesSlide+xml"/>
  <Override PartName="/ppt/tags/tag32.xml" ContentType="application/vnd.openxmlformats-officedocument.presentationml.tags+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46"/>
  </p:notesMasterIdLst>
  <p:handoutMasterIdLst>
    <p:handoutMasterId r:id="rId47"/>
  </p:handoutMasterIdLst>
  <p:sldIdLst>
    <p:sldId id="256" r:id="rId2"/>
    <p:sldId id="257" r:id="rId3"/>
    <p:sldId id="258" r:id="rId4"/>
    <p:sldId id="270" r:id="rId5"/>
    <p:sldId id="271" r:id="rId6"/>
    <p:sldId id="415" r:id="rId7"/>
    <p:sldId id="309" r:id="rId8"/>
    <p:sldId id="407" r:id="rId9"/>
    <p:sldId id="409" r:id="rId10"/>
    <p:sldId id="408" r:id="rId11"/>
    <p:sldId id="410" r:id="rId12"/>
    <p:sldId id="368" r:id="rId13"/>
    <p:sldId id="421" r:id="rId14"/>
    <p:sldId id="425" r:id="rId15"/>
    <p:sldId id="430" r:id="rId16"/>
    <p:sldId id="428" r:id="rId17"/>
    <p:sldId id="426" r:id="rId18"/>
    <p:sldId id="429" r:id="rId19"/>
    <p:sldId id="427" r:id="rId20"/>
    <p:sldId id="424" r:id="rId21"/>
    <p:sldId id="431" r:id="rId22"/>
    <p:sldId id="432" r:id="rId23"/>
    <p:sldId id="433" r:id="rId24"/>
    <p:sldId id="438" r:id="rId25"/>
    <p:sldId id="434" r:id="rId26"/>
    <p:sldId id="435" r:id="rId27"/>
    <p:sldId id="436" r:id="rId28"/>
    <p:sldId id="437" r:id="rId29"/>
    <p:sldId id="439" r:id="rId30"/>
    <p:sldId id="440" r:id="rId31"/>
    <p:sldId id="441" r:id="rId32"/>
    <p:sldId id="443" r:id="rId33"/>
    <p:sldId id="418" r:id="rId34"/>
    <p:sldId id="419" r:id="rId35"/>
    <p:sldId id="420" r:id="rId36"/>
    <p:sldId id="416" r:id="rId37"/>
    <p:sldId id="411" r:id="rId38"/>
    <p:sldId id="412" r:id="rId39"/>
    <p:sldId id="413" r:id="rId40"/>
    <p:sldId id="414" r:id="rId41"/>
    <p:sldId id="442" r:id="rId42"/>
    <p:sldId id="417" r:id="rId43"/>
    <p:sldId id="260" r:id="rId44"/>
    <p:sldId id="261" r:id="rId45"/>
  </p:sldIdLst>
  <p:sldSz cx="9144000" cy="6858000" type="screen4x3"/>
  <p:notesSz cx="7010400" cy="9296400"/>
  <p:embeddedFontLst>
    <p:embeddedFont>
      <p:font typeface="SwissReSans Light" charset="0"/>
      <p:regular r:id="rId48"/>
      <p:bold r:id="rId49"/>
      <p:italic r:id="rId50"/>
      <p:boldItalic r:id="rId51"/>
    </p:embeddedFont>
    <p:embeddedFont>
      <p:font typeface="SwissReSans" charset="0"/>
      <p:regular r:id="rId52"/>
      <p:bold r:id="rId53"/>
      <p:italic r:id="rId54"/>
      <p:boldItalic r:id="rId55"/>
    </p:embeddedFont>
  </p:embeddedFontLst>
  <p:custDataLst>
    <p:tags r:id="rId56"/>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4F870FC3-41F4-4639-9F92-194A608F593C}">
  <a:tblStyle styleId="{4F870FC3-41F4-4639-9F92-194A608F593C}" styleName="Swiss Re - Table 1">
    <a:wholeTbl>
      <a:tcTxStyle>
        <a:fontRef idx="minor">
          <a:scrgbClr r="40" g="62" b="54"/>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band2H>
      <a:tcStyle>
        <a:tcBdr/>
        <a:fill>
          <a:solidFill>
            <a:schemeClr val="accent1">
              <a:tint val="36000"/>
            </a:schemeClr>
          </a:solidFill>
        </a:fill>
      </a:tcStyle>
    </a:band2H>
    <a:band1V>
      <a:tcStyle>
        <a:tcBdr/>
        <a:fill>
          <a:solidFill>
            <a:schemeClr val="accent1">
              <a:tint val="36000"/>
            </a:schemeClr>
          </a:solidFill>
        </a:fill>
      </a:tcStyle>
    </a:band1V>
    <a:firstRow>
      <a:tcTxStyle b="on">
        <a:fontRef idx="minor">
          <a:scrgbClr r="255" g="255" b="255"/>
        </a:fontRef>
        <a:schemeClr val="lt1"/>
      </a:tcTxStyle>
      <a:tcStyle>
        <a:tcBdr/>
        <a:fill>
          <a:solidFill>
            <a:schemeClr val="accent1"/>
          </a:solidFill>
        </a:fill>
      </a:tcStyle>
    </a:firstRow>
  </a:tblStyle>
  <a:tblStyle styleId="{7E6E6707-7832-46BE-A3A0-E36881F78559}" styleName="Swiss Re - Table 2">
    <a:wholeTbl>
      <a:tcTxStyle>
        <a:fontRef idx="minor">
          <a:scrgbClr r="40" g="62" b="54"/>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band2H>
      <a:tcStyle>
        <a:tcBdr/>
        <a:fill>
          <a:solidFill>
            <a:schemeClr val="accent5">
              <a:tint val="36000"/>
            </a:schemeClr>
          </a:solidFill>
        </a:fill>
      </a:tcStyle>
    </a:band2H>
    <a:band1V>
      <a:tcStyle>
        <a:tcBdr/>
        <a:fill>
          <a:solidFill>
            <a:schemeClr val="accent5">
              <a:tint val="36000"/>
            </a:schemeClr>
          </a:solidFill>
        </a:fill>
      </a:tcStyle>
    </a:band1V>
    <a:firstRow>
      <a:tcTxStyle b="on">
        <a:fontRef idx="minor">
          <a:scrgbClr r="255" g="255" b="255"/>
        </a:fontRef>
        <a:schemeClr val="lt1"/>
      </a:tcTxStyle>
      <a:tcStyle>
        <a:tcBdr/>
        <a:fill>
          <a:solidFill>
            <a:schemeClr val="accent5"/>
          </a:solidFill>
        </a:fill>
      </a:tcStyle>
    </a:firstRow>
  </a:tblStyle>
  <a:tblStyle styleId="{BBE75E58-984F-4F72-8EDD-5C9A88DD35F0}" styleName="Swiss Re - Table 3">
    <a:wholeTbl>
      <a:tcTxStyle>
        <a:fontRef idx="minor">
          <a:scrgbClr r="40" g="62" b="54"/>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band2H>
      <a:tcStyle>
        <a:tcBdr/>
        <a:fill>
          <a:solidFill>
            <a:schemeClr val="accent3">
              <a:tint val="36000"/>
            </a:schemeClr>
          </a:solidFill>
        </a:fill>
      </a:tcStyle>
    </a:band2H>
    <a:band1V>
      <a:tcStyle>
        <a:tcBdr/>
        <a:fill>
          <a:solidFill>
            <a:schemeClr val="accent3">
              <a:tint val="36000"/>
            </a:schemeClr>
          </a:solidFill>
        </a:fill>
      </a:tcStyle>
    </a:band1V>
    <a:firstRow>
      <a:tcTxStyle b="on">
        <a:fontRef idx="minor">
          <a:scrgbClr r="255" g="255" b="255"/>
        </a:fontRef>
        <a:schemeClr val="lt1"/>
      </a:tcTxStyle>
      <a:tcStyle>
        <a:tcBdr/>
        <a:fill>
          <a:solidFill>
            <a:schemeClr val="accent3"/>
          </a:solidFill>
        </a:fill>
      </a:tcStyle>
    </a:firstRow>
  </a:tblStyle>
  <a:tblStyle styleId="{F0DF0198-80C8-49AA-8D90-CB580F7814A3}" styleName="Swiss Re - Table 4">
    <a:wholeTbl>
      <a:tcTxStyle>
        <a:fontRef idx="minor">
          <a:scrgbClr r="40" g="62" b="54"/>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noFill/>
        </a:fill>
      </a:tcStyle>
    </a:wholeTbl>
  </a:tblStyle>
  <a:tblStyle styleId="{B879B2AA-A785-4C12-A31E-098CB692474E}" styleName="Swiss Re - Table 5">
    <a:wholeTbl>
      <a:tcTxStyle>
        <a:fontRef idx="minor">
          <a:scrgbClr r="40" g="62" b="54"/>
        </a:fontRef>
        <a:schemeClr val="tx1"/>
      </a:tcTxStyle>
      <a:tcStyle>
        <a:tcBdr>
          <a:left>
            <a:ln w="12700" cmpd="sng">
              <a:solidFill>
                <a:schemeClr val="accent1"/>
              </a:solidFill>
            </a:ln>
          </a:left>
          <a:right>
            <a:ln w="12700" cmpd="sng">
              <a:solidFill>
                <a:schemeClr val="accent1"/>
              </a:solidFill>
            </a:ln>
          </a:right>
          <a:top>
            <a:ln>
              <a:noFill/>
            </a:ln>
          </a:top>
          <a:bottom>
            <a:ln>
              <a:noFill/>
            </a:ln>
          </a:bottom>
          <a:insideH>
            <a:ln>
              <a:noFill/>
            </a:ln>
          </a:insideH>
          <a:insideV>
            <a:ln w="12700" cmpd="sng">
              <a:solidFill>
                <a:schemeClr val="accent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91" autoAdjust="0"/>
    <p:restoredTop sz="94628" autoAdjust="0"/>
  </p:normalViewPr>
  <p:slideViewPr>
    <p:cSldViewPr showGuides="1">
      <p:cViewPr varScale="1">
        <p:scale>
          <a:sx n="62" d="100"/>
          <a:sy n="62" d="100"/>
        </p:scale>
        <p:origin x="-96" y="-168"/>
      </p:cViewPr>
      <p:guideLst>
        <p:guide orient="horz" pos="164"/>
        <p:guide orient="horz" pos="845"/>
        <p:guide orient="horz" pos="1026"/>
        <p:guide orient="horz" pos="4110"/>
        <p:guide pos="476"/>
        <p:guide pos="4286"/>
        <p:guide pos="5420"/>
      </p:guideLst>
    </p:cSldViewPr>
  </p:slideViewPr>
  <p:outlineViewPr>
    <p:cViewPr>
      <p:scale>
        <a:sx n="33" d="100"/>
        <a:sy n="33" d="100"/>
      </p:scale>
      <p:origin x="66" y="4806"/>
    </p:cViewPr>
  </p:outlineViewPr>
  <p:notesTextViewPr>
    <p:cViewPr>
      <p:scale>
        <a:sx n="100" d="100"/>
        <a:sy n="100" d="100"/>
      </p:scale>
      <p:origin x="0" y="0"/>
    </p:cViewPr>
  </p:notesTextViewPr>
  <p:notesViewPr>
    <p:cSldViewPr showGuides="1">
      <p:cViewPr varScale="1">
        <p:scale>
          <a:sx n="97" d="100"/>
          <a:sy n="97" d="100"/>
        </p:scale>
        <p:origin x="-3570" y="-96"/>
      </p:cViewPr>
      <p:guideLst>
        <p:guide orient="horz" pos="2928"/>
        <p:guide pos="2208"/>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font" Target="fonts/font3.fntdata"/><Relationship Id="rId55"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6.fntdata"/><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2.fntdata"/><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5.fntdata"/><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font" Target="fonts/font1.fntdata"/><Relationship Id="rId56"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font" Target="fonts/font4.fntdata"/><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dirty="0">
              <a:latin typeface="SwissReSans"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DEB7C786-A259-4FDD-A4C0-BD83D19C2427}" type="datetimeFigureOut">
              <a:rPr lang="en-GB" smtClean="0">
                <a:latin typeface="SwissReSans" pitchFamily="34" charset="0"/>
              </a:rPr>
              <a:pPr/>
              <a:t>11/10/2012</a:t>
            </a:fld>
            <a:endParaRPr lang="en-GB" dirty="0">
              <a:latin typeface="SwissReSans"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dirty="0">
              <a:latin typeface="SwissReSans"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FADD15C-2E90-415F-B376-5831ACCDAAD0}" type="slidenum">
              <a:rPr lang="en-GB" smtClean="0">
                <a:latin typeface="SwissReSans" pitchFamily="34" charset="0"/>
              </a:rPr>
              <a:pPr/>
              <a:t>‹#›</a:t>
            </a:fld>
            <a:endParaRPr lang="en-GB" dirty="0">
              <a:latin typeface="SwissReSans" pitchFamily="34" charset="0"/>
            </a:endParaRPr>
          </a:p>
        </p:txBody>
      </p:sp>
    </p:spTree>
    <p:extLst>
      <p:ext uri="{BB962C8B-B14F-4D97-AF65-F5344CB8AC3E}">
        <p14:creationId xmlns:p14="http://schemas.microsoft.com/office/powerpoint/2010/main" xmlns="" val="38637989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SwissReSans" pitchFamily="34" charset="0"/>
              </a:defRPr>
            </a:lvl1pPr>
          </a:lstStyle>
          <a:p>
            <a:endParaRPr lang="en-GB"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SwissReSans" pitchFamily="34" charset="0"/>
              </a:defRPr>
            </a:lvl1pPr>
          </a:lstStyle>
          <a:p>
            <a:fld id="{3A1CEC75-F9BB-42F0-8E1C-193797F4D4D6}" type="datetimeFigureOut">
              <a:rPr lang="de-DE" smtClean="0"/>
              <a:pPr/>
              <a:t>11.10.2012</a:t>
            </a:fld>
            <a:endParaRPr lang="en-GB"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GB"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SwissReSans" pitchFamily="34" charset="0"/>
              </a:defRPr>
            </a:lvl1pPr>
          </a:lstStyle>
          <a:p>
            <a:endParaRPr lang="en-GB"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SwissReSans" pitchFamily="34" charset="0"/>
              </a:defRPr>
            </a:lvl1pPr>
          </a:lstStyle>
          <a:p>
            <a:fld id="{CF8ED666-4372-485F-9851-ED435EF4ACCF}" type="slidenum">
              <a:rPr lang="en-GB" smtClean="0"/>
              <a:pPr/>
              <a:t>‹#›</a:t>
            </a:fld>
            <a:endParaRPr lang="en-GB" dirty="0"/>
          </a:p>
        </p:txBody>
      </p:sp>
    </p:spTree>
    <p:extLst>
      <p:ext uri="{BB962C8B-B14F-4D97-AF65-F5344CB8AC3E}">
        <p14:creationId xmlns:p14="http://schemas.microsoft.com/office/powerpoint/2010/main" xmlns="" val="1907502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SwissReSans" pitchFamily="34" charset="0"/>
        <a:ea typeface="+mn-ea"/>
        <a:cs typeface="+mn-cs"/>
      </a:defRPr>
    </a:lvl1pPr>
    <a:lvl2pPr marL="349250" indent="0" algn="l" defTabSz="914400" rtl="0" eaLnBrk="1" latinLnBrk="0" hangingPunct="1">
      <a:defRPr sz="1200" kern="1200">
        <a:solidFill>
          <a:schemeClr val="tx1"/>
        </a:solidFill>
        <a:latin typeface="SwissReSans" pitchFamily="34" charset="0"/>
        <a:ea typeface="+mn-ea"/>
        <a:cs typeface="+mn-cs"/>
      </a:defRPr>
    </a:lvl2pPr>
    <a:lvl3pPr marL="717550" indent="0" algn="l" defTabSz="914400" rtl="0" eaLnBrk="1" latinLnBrk="0" hangingPunct="1">
      <a:defRPr sz="1200" kern="1200">
        <a:solidFill>
          <a:schemeClr val="tx1"/>
        </a:solidFill>
        <a:latin typeface="SwissReSans" pitchFamily="34" charset="0"/>
        <a:ea typeface="+mn-ea"/>
        <a:cs typeface="+mn-cs"/>
      </a:defRPr>
    </a:lvl3pPr>
    <a:lvl4pPr marL="1066800" indent="0" algn="l" defTabSz="914400" rtl="0" eaLnBrk="1" latinLnBrk="0" hangingPunct="1">
      <a:defRPr sz="1200" kern="1200">
        <a:solidFill>
          <a:schemeClr val="tx1"/>
        </a:solidFill>
        <a:latin typeface="SwissReSans" pitchFamily="34" charset="0"/>
        <a:ea typeface="+mn-ea"/>
        <a:cs typeface="+mn-cs"/>
      </a:defRPr>
    </a:lvl4pPr>
    <a:lvl5pPr marL="1435100" indent="0" algn="l" defTabSz="914400" rtl="0" eaLnBrk="1" latinLnBrk="0" hangingPunct="1">
      <a:defRPr sz="1200" kern="1200">
        <a:solidFill>
          <a:schemeClr val="tx1"/>
        </a:solidFill>
        <a:latin typeface="SwissReSans"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p:spPr>
        <p:txBody>
          <a:bodyPr/>
          <a:lstStyle/>
          <a:p>
            <a:fld id="{2C45A15E-AFCA-4BD8-9789-9764A43DF5FE}" type="datetime1">
              <a:rPr lang="en-GB" smtClean="0"/>
              <a:pPr/>
              <a:t>11/10/2012</a:t>
            </a:fld>
            <a:endParaRPr lang="de-DE" smtClean="0"/>
          </a:p>
        </p:txBody>
      </p:sp>
      <p:sp>
        <p:nvSpPr>
          <p:cNvPr id="31747" name="Rectangle 6"/>
          <p:cNvSpPr>
            <a:spLocks noGrp="1" noChangeArrowheads="1"/>
          </p:cNvSpPr>
          <p:nvPr>
            <p:ph type="ftr" sz="quarter" idx="4"/>
          </p:nvPr>
        </p:nvSpPr>
        <p:spPr>
          <a:noFill/>
        </p:spPr>
        <p:txBody>
          <a:bodyPr/>
          <a:lstStyle/>
          <a:p>
            <a:r>
              <a:rPr lang="de-DE" smtClean="0"/>
              <a:t>Munich Re</a:t>
            </a:r>
          </a:p>
        </p:txBody>
      </p:sp>
      <p:sp>
        <p:nvSpPr>
          <p:cNvPr id="31748" name="Rectangle 7"/>
          <p:cNvSpPr>
            <a:spLocks noGrp="1" noChangeArrowheads="1"/>
          </p:cNvSpPr>
          <p:nvPr>
            <p:ph type="sldNum" sz="quarter" idx="5"/>
          </p:nvPr>
        </p:nvSpPr>
        <p:spPr>
          <a:noFill/>
        </p:spPr>
        <p:txBody>
          <a:bodyPr/>
          <a:lstStyle/>
          <a:p>
            <a:fld id="{99EACB98-E173-4966-8F7B-AA0102B63F5D}" type="slidenum">
              <a:rPr lang="de-DE" smtClean="0"/>
              <a:pPr/>
              <a:t>7</a:t>
            </a:fld>
            <a:endParaRPr lang="de-DE" smtClean="0"/>
          </a:p>
        </p:txBody>
      </p:sp>
      <p:sp>
        <p:nvSpPr>
          <p:cNvPr id="31749" name="Rectangle 2"/>
          <p:cNvSpPr>
            <a:spLocks noGrp="1" noRot="1" noChangeAspect="1" noChangeArrowheads="1" noTextEdit="1"/>
          </p:cNvSpPr>
          <p:nvPr>
            <p:ph type="sldImg"/>
          </p:nvPr>
        </p:nvSpPr>
        <p:spPr>
          <a:ln/>
        </p:spPr>
      </p:sp>
      <p:sp>
        <p:nvSpPr>
          <p:cNvPr id="31750" name="Rectangle 23"/>
          <p:cNvSpPr>
            <a:spLocks noGrp="1" noChangeArrowheads="1"/>
          </p:cNvSpPr>
          <p:nvPr>
            <p:ph type="body" idx="1"/>
          </p:nvPr>
        </p:nvSpPr>
        <p:spPr>
          <a:noFill/>
          <a:ln/>
        </p:spPr>
        <p:txBody>
          <a:bodyPr/>
          <a:lstStyle/>
          <a:p>
            <a:pPr>
              <a:buFontTx/>
              <a:buChar char="•"/>
            </a:pPr>
            <a:r>
              <a:rPr lang="en-GB" smtClean="0"/>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p:spPr>
        <p:txBody>
          <a:bodyPr/>
          <a:lstStyle/>
          <a:p>
            <a:fld id="{2C45A15E-AFCA-4BD8-9789-9764A43DF5FE}" type="datetime1">
              <a:rPr lang="en-GB" smtClean="0"/>
              <a:pPr/>
              <a:t>11/10/2012</a:t>
            </a:fld>
            <a:endParaRPr lang="de-DE" smtClean="0"/>
          </a:p>
        </p:txBody>
      </p:sp>
      <p:sp>
        <p:nvSpPr>
          <p:cNvPr id="31747" name="Rectangle 6"/>
          <p:cNvSpPr>
            <a:spLocks noGrp="1" noChangeArrowheads="1"/>
          </p:cNvSpPr>
          <p:nvPr>
            <p:ph type="ftr" sz="quarter" idx="4"/>
          </p:nvPr>
        </p:nvSpPr>
        <p:spPr>
          <a:noFill/>
        </p:spPr>
        <p:txBody>
          <a:bodyPr/>
          <a:lstStyle/>
          <a:p>
            <a:r>
              <a:rPr lang="de-DE" smtClean="0"/>
              <a:t>Munich Re</a:t>
            </a:r>
          </a:p>
        </p:txBody>
      </p:sp>
      <p:sp>
        <p:nvSpPr>
          <p:cNvPr id="31748" name="Rectangle 7"/>
          <p:cNvSpPr>
            <a:spLocks noGrp="1" noChangeArrowheads="1"/>
          </p:cNvSpPr>
          <p:nvPr>
            <p:ph type="sldNum" sz="quarter" idx="5"/>
          </p:nvPr>
        </p:nvSpPr>
        <p:spPr>
          <a:noFill/>
        </p:spPr>
        <p:txBody>
          <a:bodyPr/>
          <a:lstStyle/>
          <a:p>
            <a:fld id="{99EACB98-E173-4966-8F7B-AA0102B63F5D}" type="slidenum">
              <a:rPr lang="de-DE" smtClean="0"/>
              <a:pPr/>
              <a:t>40</a:t>
            </a:fld>
            <a:endParaRPr lang="de-DE" smtClean="0"/>
          </a:p>
        </p:txBody>
      </p:sp>
      <p:sp>
        <p:nvSpPr>
          <p:cNvPr id="31749" name="Rectangle 2"/>
          <p:cNvSpPr>
            <a:spLocks noGrp="1" noRot="1" noChangeAspect="1" noChangeArrowheads="1" noTextEdit="1"/>
          </p:cNvSpPr>
          <p:nvPr>
            <p:ph type="sldImg"/>
          </p:nvPr>
        </p:nvSpPr>
        <p:spPr>
          <a:ln/>
        </p:spPr>
      </p:sp>
      <p:sp>
        <p:nvSpPr>
          <p:cNvPr id="31750" name="Rectangle 23"/>
          <p:cNvSpPr>
            <a:spLocks noGrp="1" noChangeArrowheads="1"/>
          </p:cNvSpPr>
          <p:nvPr>
            <p:ph type="body" idx="1"/>
          </p:nvPr>
        </p:nvSpPr>
        <p:spPr>
          <a:noFill/>
          <a:ln/>
        </p:spPr>
        <p:txBody>
          <a:bodyPr/>
          <a:lstStyle/>
          <a:p>
            <a:pPr>
              <a:buFontTx/>
              <a:buChar char="•"/>
            </a:pPr>
            <a:r>
              <a:rPr lang="en-GB" smtClean="0"/>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p:spPr>
        <p:txBody>
          <a:bodyPr/>
          <a:lstStyle/>
          <a:p>
            <a:fld id="{2C45A15E-AFCA-4BD8-9789-9764A43DF5FE}" type="datetime1">
              <a:rPr lang="en-GB" smtClean="0"/>
              <a:pPr/>
              <a:t>11/10/2012</a:t>
            </a:fld>
            <a:endParaRPr lang="de-DE" smtClean="0"/>
          </a:p>
        </p:txBody>
      </p:sp>
      <p:sp>
        <p:nvSpPr>
          <p:cNvPr id="31747" name="Rectangle 6"/>
          <p:cNvSpPr>
            <a:spLocks noGrp="1" noChangeArrowheads="1"/>
          </p:cNvSpPr>
          <p:nvPr>
            <p:ph type="ftr" sz="quarter" idx="4"/>
          </p:nvPr>
        </p:nvSpPr>
        <p:spPr>
          <a:noFill/>
        </p:spPr>
        <p:txBody>
          <a:bodyPr/>
          <a:lstStyle/>
          <a:p>
            <a:r>
              <a:rPr lang="de-DE" smtClean="0"/>
              <a:t>Munich Re</a:t>
            </a:r>
          </a:p>
        </p:txBody>
      </p:sp>
      <p:sp>
        <p:nvSpPr>
          <p:cNvPr id="31748" name="Rectangle 7"/>
          <p:cNvSpPr>
            <a:spLocks noGrp="1" noChangeArrowheads="1"/>
          </p:cNvSpPr>
          <p:nvPr>
            <p:ph type="sldNum" sz="quarter" idx="5"/>
          </p:nvPr>
        </p:nvSpPr>
        <p:spPr>
          <a:noFill/>
        </p:spPr>
        <p:txBody>
          <a:bodyPr/>
          <a:lstStyle/>
          <a:p>
            <a:fld id="{99EACB98-E173-4966-8F7B-AA0102B63F5D}" type="slidenum">
              <a:rPr lang="de-DE" smtClean="0"/>
              <a:pPr/>
              <a:t>8</a:t>
            </a:fld>
            <a:endParaRPr lang="de-DE" smtClean="0"/>
          </a:p>
        </p:txBody>
      </p:sp>
      <p:sp>
        <p:nvSpPr>
          <p:cNvPr id="31749" name="Rectangle 2"/>
          <p:cNvSpPr>
            <a:spLocks noGrp="1" noRot="1" noChangeAspect="1" noChangeArrowheads="1" noTextEdit="1"/>
          </p:cNvSpPr>
          <p:nvPr>
            <p:ph type="sldImg"/>
          </p:nvPr>
        </p:nvSpPr>
        <p:spPr>
          <a:ln/>
        </p:spPr>
      </p:sp>
      <p:sp>
        <p:nvSpPr>
          <p:cNvPr id="31750" name="Rectangle 23"/>
          <p:cNvSpPr>
            <a:spLocks noGrp="1" noChangeArrowheads="1"/>
          </p:cNvSpPr>
          <p:nvPr>
            <p:ph type="body" idx="1"/>
          </p:nvPr>
        </p:nvSpPr>
        <p:spPr>
          <a:noFill/>
          <a:ln/>
        </p:spPr>
        <p:txBody>
          <a:bodyPr/>
          <a:lstStyle/>
          <a:p>
            <a:pPr>
              <a:buFontTx/>
              <a:buChar char="•"/>
            </a:pPr>
            <a:r>
              <a:rPr lang="en-GB" smtClean="0"/>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p:spPr>
        <p:txBody>
          <a:bodyPr/>
          <a:lstStyle/>
          <a:p>
            <a:fld id="{2C45A15E-AFCA-4BD8-9789-9764A43DF5FE}" type="datetime1">
              <a:rPr lang="en-GB" smtClean="0"/>
              <a:pPr/>
              <a:t>11/10/2012</a:t>
            </a:fld>
            <a:endParaRPr lang="de-DE" smtClean="0"/>
          </a:p>
        </p:txBody>
      </p:sp>
      <p:sp>
        <p:nvSpPr>
          <p:cNvPr id="31747" name="Rectangle 6"/>
          <p:cNvSpPr>
            <a:spLocks noGrp="1" noChangeArrowheads="1"/>
          </p:cNvSpPr>
          <p:nvPr>
            <p:ph type="ftr" sz="quarter" idx="4"/>
          </p:nvPr>
        </p:nvSpPr>
        <p:spPr>
          <a:noFill/>
        </p:spPr>
        <p:txBody>
          <a:bodyPr/>
          <a:lstStyle/>
          <a:p>
            <a:r>
              <a:rPr lang="de-DE" smtClean="0"/>
              <a:t>Munich Re</a:t>
            </a:r>
          </a:p>
        </p:txBody>
      </p:sp>
      <p:sp>
        <p:nvSpPr>
          <p:cNvPr id="31748" name="Rectangle 7"/>
          <p:cNvSpPr>
            <a:spLocks noGrp="1" noChangeArrowheads="1"/>
          </p:cNvSpPr>
          <p:nvPr>
            <p:ph type="sldNum" sz="quarter" idx="5"/>
          </p:nvPr>
        </p:nvSpPr>
        <p:spPr>
          <a:noFill/>
        </p:spPr>
        <p:txBody>
          <a:bodyPr/>
          <a:lstStyle/>
          <a:p>
            <a:fld id="{99EACB98-E173-4966-8F7B-AA0102B63F5D}" type="slidenum">
              <a:rPr lang="de-DE" smtClean="0"/>
              <a:pPr/>
              <a:t>9</a:t>
            </a:fld>
            <a:endParaRPr lang="de-DE" smtClean="0"/>
          </a:p>
        </p:txBody>
      </p:sp>
      <p:sp>
        <p:nvSpPr>
          <p:cNvPr id="31749" name="Rectangle 2"/>
          <p:cNvSpPr>
            <a:spLocks noGrp="1" noRot="1" noChangeAspect="1" noChangeArrowheads="1" noTextEdit="1"/>
          </p:cNvSpPr>
          <p:nvPr>
            <p:ph type="sldImg"/>
          </p:nvPr>
        </p:nvSpPr>
        <p:spPr>
          <a:ln/>
        </p:spPr>
      </p:sp>
      <p:sp>
        <p:nvSpPr>
          <p:cNvPr id="31750" name="Rectangle 23"/>
          <p:cNvSpPr>
            <a:spLocks noGrp="1" noChangeArrowheads="1"/>
          </p:cNvSpPr>
          <p:nvPr>
            <p:ph type="body" idx="1"/>
          </p:nvPr>
        </p:nvSpPr>
        <p:spPr>
          <a:noFill/>
          <a:ln/>
        </p:spPr>
        <p:txBody>
          <a:bodyPr/>
          <a:lstStyle/>
          <a:p>
            <a:pPr>
              <a:buFontTx/>
              <a:buChar char="•"/>
            </a:pPr>
            <a:r>
              <a:rPr lang="en-GB" smtClean="0"/>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p:spPr>
        <p:txBody>
          <a:bodyPr/>
          <a:lstStyle/>
          <a:p>
            <a:fld id="{2C45A15E-AFCA-4BD8-9789-9764A43DF5FE}" type="datetime1">
              <a:rPr lang="en-GB" smtClean="0"/>
              <a:pPr/>
              <a:t>11/10/2012</a:t>
            </a:fld>
            <a:endParaRPr lang="de-DE" smtClean="0"/>
          </a:p>
        </p:txBody>
      </p:sp>
      <p:sp>
        <p:nvSpPr>
          <p:cNvPr id="31747" name="Rectangle 6"/>
          <p:cNvSpPr>
            <a:spLocks noGrp="1" noChangeArrowheads="1"/>
          </p:cNvSpPr>
          <p:nvPr>
            <p:ph type="ftr" sz="quarter" idx="4"/>
          </p:nvPr>
        </p:nvSpPr>
        <p:spPr>
          <a:noFill/>
        </p:spPr>
        <p:txBody>
          <a:bodyPr/>
          <a:lstStyle/>
          <a:p>
            <a:r>
              <a:rPr lang="de-DE" smtClean="0"/>
              <a:t>Munich Re</a:t>
            </a:r>
          </a:p>
        </p:txBody>
      </p:sp>
      <p:sp>
        <p:nvSpPr>
          <p:cNvPr id="31748" name="Rectangle 7"/>
          <p:cNvSpPr>
            <a:spLocks noGrp="1" noChangeArrowheads="1"/>
          </p:cNvSpPr>
          <p:nvPr>
            <p:ph type="sldNum" sz="quarter" idx="5"/>
          </p:nvPr>
        </p:nvSpPr>
        <p:spPr>
          <a:noFill/>
        </p:spPr>
        <p:txBody>
          <a:bodyPr/>
          <a:lstStyle/>
          <a:p>
            <a:fld id="{99EACB98-E173-4966-8F7B-AA0102B63F5D}" type="slidenum">
              <a:rPr lang="de-DE" smtClean="0"/>
              <a:pPr/>
              <a:t>10</a:t>
            </a:fld>
            <a:endParaRPr lang="de-DE" smtClean="0"/>
          </a:p>
        </p:txBody>
      </p:sp>
      <p:sp>
        <p:nvSpPr>
          <p:cNvPr id="31749" name="Rectangle 2"/>
          <p:cNvSpPr>
            <a:spLocks noGrp="1" noRot="1" noChangeAspect="1" noChangeArrowheads="1" noTextEdit="1"/>
          </p:cNvSpPr>
          <p:nvPr>
            <p:ph type="sldImg"/>
          </p:nvPr>
        </p:nvSpPr>
        <p:spPr>
          <a:ln/>
        </p:spPr>
      </p:sp>
      <p:sp>
        <p:nvSpPr>
          <p:cNvPr id="31750" name="Rectangle 23"/>
          <p:cNvSpPr>
            <a:spLocks noGrp="1" noChangeArrowheads="1"/>
          </p:cNvSpPr>
          <p:nvPr>
            <p:ph type="body" idx="1"/>
          </p:nvPr>
        </p:nvSpPr>
        <p:spPr>
          <a:noFill/>
          <a:ln/>
        </p:spPr>
        <p:txBody>
          <a:bodyPr/>
          <a:lstStyle/>
          <a:p>
            <a:pPr>
              <a:buFontTx/>
              <a:buChar char="•"/>
            </a:pPr>
            <a:r>
              <a:rPr lang="en-GB" smtClean="0"/>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p:spPr>
        <p:txBody>
          <a:bodyPr/>
          <a:lstStyle/>
          <a:p>
            <a:fld id="{2C45A15E-AFCA-4BD8-9789-9764A43DF5FE}" type="datetime1">
              <a:rPr lang="en-GB" smtClean="0"/>
              <a:pPr/>
              <a:t>11/10/2012</a:t>
            </a:fld>
            <a:endParaRPr lang="de-DE" smtClean="0"/>
          </a:p>
        </p:txBody>
      </p:sp>
      <p:sp>
        <p:nvSpPr>
          <p:cNvPr id="31747" name="Rectangle 6"/>
          <p:cNvSpPr>
            <a:spLocks noGrp="1" noChangeArrowheads="1"/>
          </p:cNvSpPr>
          <p:nvPr>
            <p:ph type="ftr" sz="quarter" idx="4"/>
          </p:nvPr>
        </p:nvSpPr>
        <p:spPr>
          <a:noFill/>
        </p:spPr>
        <p:txBody>
          <a:bodyPr/>
          <a:lstStyle/>
          <a:p>
            <a:r>
              <a:rPr lang="de-DE" smtClean="0"/>
              <a:t>Munich Re</a:t>
            </a:r>
          </a:p>
        </p:txBody>
      </p:sp>
      <p:sp>
        <p:nvSpPr>
          <p:cNvPr id="31748" name="Rectangle 7"/>
          <p:cNvSpPr>
            <a:spLocks noGrp="1" noChangeArrowheads="1"/>
          </p:cNvSpPr>
          <p:nvPr>
            <p:ph type="sldNum" sz="quarter" idx="5"/>
          </p:nvPr>
        </p:nvSpPr>
        <p:spPr>
          <a:noFill/>
        </p:spPr>
        <p:txBody>
          <a:bodyPr/>
          <a:lstStyle/>
          <a:p>
            <a:fld id="{99EACB98-E173-4966-8F7B-AA0102B63F5D}" type="slidenum">
              <a:rPr lang="de-DE" smtClean="0"/>
              <a:pPr/>
              <a:t>11</a:t>
            </a:fld>
            <a:endParaRPr lang="de-DE" smtClean="0"/>
          </a:p>
        </p:txBody>
      </p:sp>
      <p:sp>
        <p:nvSpPr>
          <p:cNvPr id="31749" name="Rectangle 2"/>
          <p:cNvSpPr>
            <a:spLocks noGrp="1" noRot="1" noChangeAspect="1" noChangeArrowheads="1" noTextEdit="1"/>
          </p:cNvSpPr>
          <p:nvPr>
            <p:ph type="sldImg"/>
          </p:nvPr>
        </p:nvSpPr>
        <p:spPr>
          <a:ln/>
        </p:spPr>
      </p:sp>
      <p:sp>
        <p:nvSpPr>
          <p:cNvPr id="31750" name="Rectangle 23"/>
          <p:cNvSpPr>
            <a:spLocks noGrp="1" noChangeArrowheads="1"/>
          </p:cNvSpPr>
          <p:nvPr>
            <p:ph type="body" idx="1"/>
          </p:nvPr>
        </p:nvSpPr>
        <p:spPr>
          <a:noFill/>
          <a:ln/>
        </p:spPr>
        <p:txBody>
          <a:bodyPr/>
          <a:lstStyle/>
          <a:p>
            <a:pPr>
              <a:buFontTx/>
              <a:buChar char="•"/>
            </a:pPr>
            <a:r>
              <a:rPr lang="en-GB" smtClean="0"/>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p:spPr>
        <p:txBody>
          <a:bodyPr/>
          <a:lstStyle/>
          <a:p>
            <a:fld id="{2C45A15E-AFCA-4BD8-9789-9764A43DF5FE}" type="datetime1">
              <a:rPr lang="en-GB" smtClean="0"/>
              <a:pPr/>
              <a:t>11/10/2012</a:t>
            </a:fld>
            <a:endParaRPr lang="de-DE" smtClean="0"/>
          </a:p>
        </p:txBody>
      </p:sp>
      <p:sp>
        <p:nvSpPr>
          <p:cNvPr id="31747" name="Rectangle 6"/>
          <p:cNvSpPr>
            <a:spLocks noGrp="1" noChangeArrowheads="1"/>
          </p:cNvSpPr>
          <p:nvPr>
            <p:ph type="ftr" sz="quarter" idx="4"/>
          </p:nvPr>
        </p:nvSpPr>
        <p:spPr>
          <a:noFill/>
        </p:spPr>
        <p:txBody>
          <a:bodyPr/>
          <a:lstStyle/>
          <a:p>
            <a:r>
              <a:rPr lang="de-DE" smtClean="0"/>
              <a:t>Munich Re</a:t>
            </a:r>
          </a:p>
        </p:txBody>
      </p:sp>
      <p:sp>
        <p:nvSpPr>
          <p:cNvPr id="31748" name="Rectangle 7"/>
          <p:cNvSpPr>
            <a:spLocks noGrp="1" noChangeArrowheads="1"/>
          </p:cNvSpPr>
          <p:nvPr>
            <p:ph type="sldNum" sz="quarter" idx="5"/>
          </p:nvPr>
        </p:nvSpPr>
        <p:spPr>
          <a:noFill/>
        </p:spPr>
        <p:txBody>
          <a:bodyPr/>
          <a:lstStyle/>
          <a:p>
            <a:fld id="{99EACB98-E173-4966-8F7B-AA0102B63F5D}" type="slidenum">
              <a:rPr lang="de-DE" smtClean="0"/>
              <a:pPr/>
              <a:t>31</a:t>
            </a:fld>
            <a:endParaRPr lang="de-DE" smtClean="0"/>
          </a:p>
        </p:txBody>
      </p:sp>
      <p:sp>
        <p:nvSpPr>
          <p:cNvPr id="31749" name="Rectangle 2"/>
          <p:cNvSpPr>
            <a:spLocks noGrp="1" noRot="1" noChangeAspect="1" noChangeArrowheads="1" noTextEdit="1"/>
          </p:cNvSpPr>
          <p:nvPr>
            <p:ph type="sldImg"/>
          </p:nvPr>
        </p:nvSpPr>
        <p:spPr>
          <a:ln/>
        </p:spPr>
      </p:sp>
      <p:sp>
        <p:nvSpPr>
          <p:cNvPr id="31750" name="Rectangle 23"/>
          <p:cNvSpPr>
            <a:spLocks noGrp="1" noChangeArrowheads="1"/>
          </p:cNvSpPr>
          <p:nvPr>
            <p:ph type="body" idx="1"/>
          </p:nvPr>
        </p:nvSpPr>
        <p:spPr>
          <a:noFill/>
          <a:ln/>
        </p:spPr>
        <p:txBody>
          <a:bodyPr/>
          <a:lstStyle/>
          <a:p>
            <a:pPr>
              <a:buFontTx/>
              <a:buChar char="•"/>
            </a:pPr>
            <a:r>
              <a:rPr lang="en-GB" smtClean="0"/>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p:spPr>
        <p:txBody>
          <a:bodyPr/>
          <a:lstStyle/>
          <a:p>
            <a:fld id="{2C45A15E-AFCA-4BD8-9789-9764A43DF5FE}" type="datetime1">
              <a:rPr lang="en-GB" smtClean="0"/>
              <a:pPr/>
              <a:t>11/10/2012</a:t>
            </a:fld>
            <a:endParaRPr lang="de-DE" smtClean="0"/>
          </a:p>
        </p:txBody>
      </p:sp>
      <p:sp>
        <p:nvSpPr>
          <p:cNvPr id="31747" name="Rectangle 6"/>
          <p:cNvSpPr>
            <a:spLocks noGrp="1" noChangeArrowheads="1"/>
          </p:cNvSpPr>
          <p:nvPr>
            <p:ph type="ftr" sz="quarter" idx="4"/>
          </p:nvPr>
        </p:nvSpPr>
        <p:spPr>
          <a:noFill/>
        </p:spPr>
        <p:txBody>
          <a:bodyPr/>
          <a:lstStyle/>
          <a:p>
            <a:r>
              <a:rPr lang="de-DE" smtClean="0"/>
              <a:t>Munich Re</a:t>
            </a:r>
          </a:p>
        </p:txBody>
      </p:sp>
      <p:sp>
        <p:nvSpPr>
          <p:cNvPr id="31748" name="Rectangle 7"/>
          <p:cNvSpPr>
            <a:spLocks noGrp="1" noChangeArrowheads="1"/>
          </p:cNvSpPr>
          <p:nvPr>
            <p:ph type="sldNum" sz="quarter" idx="5"/>
          </p:nvPr>
        </p:nvSpPr>
        <p:spPr>
          <a:noFill/>
        </p:spPr>
        <p:txBody>
          <a:bodyPr/>
          <a:lstStyle/>
          <a:p>
            <a:fld id="{99EACB98-E173-4966-8F7B-AA0102B63F5D}" type="slidenum">
              <a:rPr lang="de-DE" smtClean="0"/>
              <a:pPr/>
              <a:t>37</a:t>
            </a:fld>
            <a:endParaRPr lang="de-DE" smtClean="0"/>
          </a:p>
        </p:txBody>
      </p:sp>
      <p:sp>
        <p:nvSpPr>
          <p:cNvPr id="31749" name="Rectangle 2"/>
          <p:cNvSpPr>
            <a:spLocks noGrp="1" noRot="1" noChangeAspect="1" noChangeArrowheads="1" noTextEdit="1"/>
          </p:cNvSpPr>
          <p:nvPr>
            <p:ph type="sldImg"/>
          </p:nvPr>
        </p:nvSpPr>
        <p:spPr>
          <a:ln/>
        </p:spPr>
      </p:sp>
      <p:sp>
        <p:nvSpPr>
          <p:cNvPr id="31750" name="Rectangle 23"/>
          <p:cNvSpPr>
            <a:spLocks noGrp="1" noChangeArrowheads="1"/>
          </p:cNvSpPr>
          <p:nvPr>
            <p:ph type="body" idx="1"/>
          </p:nvPr>
        </p:nvSpPr>
        <p:spPr>
          <a:noFill/>
          <a:ln/>
        </p:spPr>
        <p:txBody>
          <a:bodyPr/>
          <a:lstStyle/>
          <a:p>
            <a:pPr>
              <a:buFontTx/>
              <a:buChar char="•"/>
            </a:pPr>
            <a:r>
              <a:rPr lang="en-GB" smtClean="0"/>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p:spPr>
        <p:txBody>
          <a:bodyPr/>
          <a:lstStyle/>
          <a:p>
            <a:fld id="{2C45A15E-AFCA-4BD8-9789-9764A43DF5FE}" type="datetime1">
              <a:rPr lang="en-GB" smtClean="0"/>
              <a:pPr/>
              <a:t>11/10/2012</a:t>
            </a:fld>
            <a:endParaRPr lang="de-DE" smtClean="0"/>
          </a:p>
        </p:txBody>
      </p:sp>
      <p:sp>
        <p:nvSpPr>
          <p:cNvPr id="31747" name="Rectangle 6"/>
          <p:cNvSpPr>
            <a:spLocks noGrp="1" noChangeArrowheads="1"/>
          </p:cNvSpPr>
          <p:nvPr>
            <p:ph type="ftr" sz="quarter" idx="4"/>
          </p:nvPr>
        </p:nvSpPr>
        <p:spPr>
          <a:noFill/>
        </p:spPr>
        <p:txBody>
          <a:bodyPr/>
          <a:lstStyle/>
          <a:p>
            <a:r>
              <a:rPr lang="de-DE" smtClean="0"/>
              <a:t>Munich Re</a:t>
            </a:r>
          </a:p>
        </p:txBody>
      </p:sp>
      <p:sp>
        <p:nvSpPr>
          <p:cNvPr id="31748" name="Rectangle 7"/>
          <p:cNvSpPr>
            <a:spLocks noGrp="1" noChangeArrowheads="1"/>
          </p:cNvSpPr>
          <p:nvPr>
            <p:ph type="sldNum" sz="quarter" idx="5"/>
          </p:nvPr>
        </p:nvSpPr>
        <p:spPr>
          <a:noFill/>
        </p:spPr>
        <p:txBody>
          <a:bodyPr/>
          <a:lstStyle/>
          <a:p>
            <a:fld id="{99EACB98-E173-4966-8F7B-AA0102B63F5D}" type="slidenum">
              <a:rPr lang="de-DE" smtClean="0"/>
              <a:pPr/>
              <a:t>38</a:t>
            </a:fld>
            <a:endParaRPr lang="de-DE" smtClean="0"/>
          </a:p>
        </p:txBody>
      </p:sp>
      <p:sp>
        <p:nvSpPr>
          <p:cNvPr id="31749" name="Rectangle 2"/>
          <p:cNvSpPr>
            <a:spLocks noGrp="1" noRot="1" noChangeAspect="1" noChangeArrowheads="1" noTextEdit="1"/>
          </p:cNvSpPr>
          <p:nvPr>
            <p:ph type="sldImg"/>
          </p:nvPr>
        </p:nvSpPr>
        <p:spPr>
          <a:ln/>
        </p:spPr>
      </p:sp>
      <p:sp>
        <p:nvSpPr>
          <p:cNvPr id="31750" name="Rectangle 23"/>
          <p:cNvSpPr>
            <a:spLocks noGrp="1" noChangeArrowheads="1"/>
          </p:cNvSpPr>
          <p:nvPr>
            <p:ph type="body" idx="1"/>
          </p:nvPr>
        </p:nvSpPr>
        <p:spPr>
          <a:noFill/>
          <a:ln/>
        </p:spPr>
        <p:txBody>
          <a:bodyPr/>
          <a:lstStyle/>
          <a:p>
            <a:pPr>
              <a:buFontTx/>
              <a:buChar char="•"/>
            </a:pPr>
            <a:r>
              <a:rPr lang="en-GB" smtClean="0"/>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p:spPr>
        <p:txBody>
          <a:bodyPr/>
          <a:lstStyle/>
          <a:p>
            <a:fld id="{2C45A15E-AFCA-4BD8-9789-9764A43DF5FE}" type="datetime1">
              <a:rPr lang="en-GB" smtClean="0"/>
              <a:pPr/>
              <a:t>11/10/2012</a:t>
            </a:fld>
            <a:endParaRPr lang="de-DE" smtClean="0"/>
          </a:p>
        </p:txBody>
      </p:sp>
      <p:sp>
        <p:nvSpPr>
          <p:cNvPr id="31747" name="Rectangle 6"/>
          <p:cNvSpPr>
            <a:spLocks noGrp="1" noChangeArrowheads="1"/>
          </p:cNvSpPr>
          <p:nvPr>
            <p:ph type="ftr" sz="quarter" idx="4"/>
          </p:nvPr>
        </p:nvSpPr>
        <p:spPr>
          <a:noFill/>
        </p:spPr>
        <p:txBody>
          <a:bodyPr/>
          <a:lstStyle/>
          <a:p>
            <a:r>
              <a:rPr lang="de-DE" smtClean="0"/>
              <a:t>Munich Re</a:t>
            </a:r>
          </a:p>
        </p:txBody>
      </p:sp>
      <p:sp>
        <p:nvSpPr>
          <p:cNvPr id="31748" name="Rectangle 7"/>
          <p:cNvSpPr>
            <a:spLocks noGrp="1" noChangeArrowheads="1"/>
          </p:cNvSpPr>
          <p:nvPr>
            <p:ph type="sldNum" sz="quarter" idx="5"/>
          </p:nvPr>
        </p:nvSpPr>
        <p:spPr>
          <a:noFill/>
        </p:spPr>
        <p:txBody>
          <a:bodyPr/>
          <a:lstStyle/>
          <a:p>
            <a:fld id="{99EACB98-E173-4966-8F7B-AA0102B63F5D}" type="slidenum">
              <a:rPr lang="de-DE" smtClean="0"/>
              <a:pPr/>
              <a:t>39</a:t>
            </a:fld>
            <a:endParaRPr lang="de-DE" smtClean="0"/>
          </a:p>
        </p:txBody>
      </p:sp>
      <p:sp>
        <p:nvSpPr>
          <p:cNvPr id="31749" name="Rectangle 2"/>
          <p:cNvSpPr>
            <a:spLocks noGrp="1" noRot="1" noChangeAspect="1" noChangeArrowheads="1" noTextEdit="1"/>
          </p:cNvSpPr>
          <p:nvPr>
            <p:ph type="sldImg"/>
          </p:nvPr>
        </p:nvSpPr>
        <p:spPr>
          <a:ln/>
        </p:spPr>
      </p:sp>
      <p:sp>
        <p:nvSpPr>
          <p:cNvPr id="31750" name="Rectangle 23"/>
          <p:cNvSpPr>
            <a:spLocks noGrp="1" noChangeArrowheads="1"/>
          </p:cNvSpPr>
          <p:nvPr>
            <p:ph type="body" idx="1"/>
          </p:nvPr>
        </p:nvSpPr>
        <p:spPr>
          <a:noFill/>
          <a:ln/>
        </p:spPr>
        <p:txBody>
          <a:bodyPr/>
          <a:lstStyle/>
          <a:p>
            <a:pPr>
              <a:buFontTx/>
              <a:buChar char="•"/>
            </a:pPr>
            <a:r>
              <a:rPr lang="en-GB" smtClean="0"/>
              <a:t> </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hemeOverride" Target="../theme/themeOverride1.xml"/><Relationship Id="rId5" Type="http://schemas.openxmlformats.org/officeDocument/2006/relationships/image" Target="../media/image3.png"/><Relationship Id="rId4"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11.xml"/><Relationship Id="rId7" Type="http://schemas.openxmlformats.org/officeDocument/2006/relationships/image" Target="../media/image4.png"/><Relationship Id="rId2" Type="http://schemas.openxmlformats.org/officeDocument/2006/relationships/tags" Target="../tags/tag10.xml"/><Relationship Id="rId1" Type="http://schemas.openxmlformats.org/officeDocument/2006/relationships/themeOverride" Target="../theme/themeOverride3.xml"/><Relationship Id="rId6" Type="http://schemas.openxmlformats.org/officeDocument/2006/relationships/slideMaster" Target="../slideMasters/slideMaster1.xml"/><Relationship Id="rId5" Type="http://schemas.openxmlformats.org/officeDocument/2006/relationships/tags" Target="../tags/tag13.xml"/><Relationship Id="rId4" Type="http://schemas.openxmlformats.org/officeDocument/2006/relationships/tags" Target="../tags/tag12.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5.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6.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hemeOverride" Target="../theme/themeOverride7.xml"/><Relationship Id="rId6" Type="http://schemas.openxmlformats.org/officeDocument/2006/relationships/image" Target="../media/image3.png"/><Relationship Id="rId5" Type="http://schemas.openxmlformats.org/officeDocument/2006/relationships/slideMaster" Target="../slideMasters/slideMaster1.xml"/><Relationship Id="rId4" Type="http://schemas.openxmlformats.org/officeDocument/2006/relationships/tags" Target="../tags/tag16.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hemeOverride" Target="../theme/themeOverride8.xml"/><Relationship Id="rId5" Type="http://schemas.openxmlformats.org/officeDocument/2006/relationships/image" Target="../media/image3.png"/><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preserve="1" userDrawn="1">
  <p:cSld name="Title Slide">
    <p:bg>
      <p:bgPr>
        <a:solidFill>
          <a:srgbClr val="D1DCD6"/>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2"/>
          </p:nvPr>
        </p:nvSpPr>
        <p:spPr bwMode="gray">
          <a:xfrm>
            <a:off x="0" y="0"/>
            <a:ext cx="9144000" cy="6858000"/>
          </a:xfrm>
        </p:spPr>
        <p:txBody>
          <a:bodyPr/>
          <a:lstStyle>
            <a:lvl1pPr>
              <a:buFontTx/>
              <a:buNone/>
              <a:defRPr sz="1200">
                <a:solidFill>
                  <a:srgbClr val="A8BAB2"/>
                </a:solidFill>
                <a:latin typeface="SwissReSans" pitchFamily="34" charset="0"/>
              </a:defRPr>
            </a:lvl1pPr>
          </a:lstStyle>
          <a:p>
            <a:endParaRPr lang="en-GB" dirty="0"/>
          </a:p>
        </p:txBody>
      </p:sp>
      <p:sp>
        <p:nvSpPr>
          <p:cNvPr id="2" name="Title 1"/>
          <p:cNvSpPr>
            <a:spLocks noGrp="1"/>
          </p:cNvSpPr>
          <p:nvPr>
            <p:ph type="ctrTitle"/>
          </p:nvPr>
        </p:nvSpPr>
        <p:spPr bwMode="black">
          <a:xfrm>
            <a:off x="755650" y="1628775"/>
            <a:ext cx="6048375" cy="1181862"/>
          </a:xfrm>
        </p:spPr>
        <p:txBody>
          <a:bodyPr>
            <a:noAutofit/>
          </a:bodyPr>
          <a:lstStyle>
            <a:lvl1pPr algn="l">
              <a:lnSpc>
                <a:spcPct val="80000"/>
              </a:lnSpc>
              <a:defRPr sz="4800">
                <a:solidFill>
                  <a:srgbClr val="FFFFFF"/>
                </a:solidFill>
                <a:latin typeface="SwissReSans Light" pitchFamily="34" charset="0"/>
              </a:defRPr>
            </a:lvl1pPr>
          </a:lstStyle>
          <a:p>
            <a:r>
              <a:rPr lang="en-GB" smtClean="0"/>
              <a:t>Click to edit Master title style</a:t>
            </a:r>
            <a:endParaRPr lang="en-GB" dirty="0"/>
          </a:p>
        </p:txBody>
      </p:sp>
      <p:sp>
        <p:nvSpPr>
          <p:cNvPr id="3" name="Subtitle 2"/>
          <p:cNvSpPr>
            <a:spLocks noGrp="1"/>
          </p:cNvSpPr>
          <p:nvPr>
            <p:ph type="subTitle" idx="1"/>
          </p:nvPr>
        </p:nvSpPr>
        <p:spPr bwMode="black">
          <a:xfrm>
            <a:off x="755650" y="2883662"/>
            <a:ext cx="6048375" cy="863600"/>
          </a:xfrm>
        </p:spPr>
        <p:txBody>
          <a:bodyPr/>
          <a:lstStyle>
            <a:lvl1pPr marL="0" indent="0" algn="l">
              <a:lnSpc>
                <a:spcPct val="100000"/>
              </a:lnSpc>
              <a:spcBef>
                <a:spcPts val="1200"/>
              </a:spcBef>
              <a:buNone/>
              <a:defRPr>
                <a:solidFill>
                  <a:srgbClr val="FFFFFF"/>
                </a:solidFill>
                <a:latin typeface="SwissReSan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GB" dirty="0"/>
          </a:p>
        </p:txBody>
      </p:sp>
      <p:sp>
        <p:nvSpPr>
          <p:cNvPr id="9" name="Classification"/>
          <p:cNvSpPr txBox="1">
            <a:spLocks noChangeArrowheads="1"/>
          </p:cNvSpPr>
          <p:nvPr userDrawn="1">
            <p:custDataLst>
              <p:tags r:id="rId2"/>
            </p:custDataLst>
          </p:nvPr>
        </p:nvSpPr>
        <p:spPr bwMode="black">
          <a:xfrm>
            <a:off x="755650" y="260350"/>
            <a:ext cx="5832475" cy="139700"/>
          </a:xfrm>
          <a:prstGeom prst="rect">
            <a:avLst/>
          </a:prstGeom>
          <a:noFill/>
          <a:ln w="9525" algn="ctr">
            <a:noFill/>
            <a:miter lim="800000"/>
            <a:headEnd/>
            <a:tailEnd/>
          </a:ln>
          <a:effectLst/>
        </p:spPr>
        <p:txBody>
          <a:bodyPr wrap="square" lIns="0" tIns="0" rIns="0" bIns="0" anchor="t"/>
          <a:lstStyle/>
          <a:p>
            <a:pPr>
              <a:buClrTx/>
              <a:buSzTx/>
              <a:buFontTx/>
              <a:buNone/>
            </a:pPr>
            <a:endParaRPr lang="en-GB" sz="900" b="0" dirty="0">
              <a:latin typeface="SwissReSans" pitchFamily="34" charset="0"/>
            </a:endParaRPr>
          </a:p>
        </p:txBody>
      </p:sp>
      <p:pic>
        <p:nvPicPr>
          <p:cNvPr id="10" name="Picture 9" descr="Logo_White.png"/>
          <p:cNvPicPr>
            <a:picLocks noChangeAspect="1"/>
          </p:cNvPicPr>
          <p:nvPr userDrawn="1">
            <p:custDataLst>
              <p:tags r:id="rId3"/>
            </p:custDataLst>
          </p:nvPr>
        </p:nvPicPr>
        <p:blipFill>
          <a:blip r:embed="rId5" cstate="print"/>
          <a:stretch>
            <a:fillRect/>
          </a:stretch>
        </p:blipFill>
        <p:spPr bwMode="gray">
          <a:xfrm>
            <a:off x="6804025" y="260350"/>
            <a:ext cx="1157287" cy="671512"/>
          </a:xfrm>
          <a:prstGeom prst="rect">
            <a:avLst/>
          </a:prstGeom>
        </p:spPr>
      </p:pic>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bwMode="black"/>
        <p:txBody>
          <a:bodyPr/>
          <a:lstStyle>
            <a:lvl1pPr>
              <a:defRPr>
                <a:latin typeface="SwissReSans" pitchFamily="34" charset="0"/>
              </a:defRPr>
            </a:lvl1pPr>
            <a:lvl2pPr>
              <a:defRPr>
                <a:latin typeface="SwissReSans" pitchFamily="34" charset="0"/>
              </a:defRPr>
            </a:lvl2pPr>
            <a:lvl3pPr>
              <a:defRPr>
                <a:latin typeface="SwissReSans" pitchFamily="34" charset="0"/>
              </a:defRPr>
            </a:lvl3pPr>
            <a:lvl4pPr>
              <a:defRPr>
                <a:latin typeface="SwissReSans" pitchFamily="34" charset="0"/>
              </a:defRPr>
            </a:lvl4pPr>
            <a:lvl5pPr>
              <a:defRPr>
                <a:latin typeface="SwissReSans" pitchFamily="34" charset="0"/>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11" name="Slide Number Placeholder 10"/>
          <p:cNvSpPr>
            <a:spLocks noGrp="1"/>
          </p:cNvSpPr>
          <p:nvPr>
            <p:ph type="sldNum" sz="quarter" idx="11"/>
          </p:nvPr>
        </p:nvSpPr>
        <p:spPr bwMode="black"/>
        <p:txBody>
          <a:bodyPr/>
          <a:lstStyle/>
          <a:p>
            <a:fld id="{8E9F59B9-8094-4618-B073-21DD649DF751}" type="slidenum">
              <a:rPr lang="en-GB" smtClean="0"/>
              <a:pPr/>
              <a:t>‹#›</a:t>
            </a:fld>
            <a:endParaRPr lang="en-GB" dirty="0"/>
          </a:p>
        </p:txBody>
      </p:sp>
      <p:sp>
        <p:nvSpPr>
          <p:cNvPr id="5" name="Title 4"/>
          <p:cNvSpPr>
            <a:spLocks noGrp="1"/>
          </p:cNvSpPr>
          <p:nvPr>
            <p:ph type="title"/>
          </p:nvPr>
        </p:nvSpPr>
        <p:spPr/>
        <p:txBody>
          <a:bodyPr/>
          <a:lstStyle/>
          <a:p>
            <a:r>
              <a:rPr lang="en-GB" smtClean="0"/>
              <a:t>Click to edit Master title style</a:t>
            </a:r>
            <a:endParaRPr lang="en-GB"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ection Header" preserve="1" userDrawn="1">
  <p:cSld name="Section Header">
    <p:bg>
      <p:bgPr>
        <a:solidFill>
          <a:srgbClr val="D1DCD6"/>
        </a:solidFill>
        <a:effectLst/>
      </p:bgPr>
    </p:bg>
    <p:spTree>
      <p:nvGrpSpPr>
        <p:cNvPr id="1" name=""/>
        <p:cNvGrpSpPr/>
        <p:nvPr/>
      </p:nvGrpSpPr>
      <p:grpSpPr>
        <a:xfrm>
          <a:off x="0" y="0"/>
          <a:ext cx="0" cy="0"/>
          <a:chOff x="0" y="0"/>
          <a:chExt cx="0" cy="0"/>
        </a:xfrm>
      </p:grpSpPr>
      <p:pic>
        <p:nvPicPr>
          <p:cNvPr id="9" name="Picture 8" descr="Default_Section_Xwwww.png"/>
          <p:cNvPicPr>
            <a:picLocks/>
          </p:cNvPicPr>
          <p:nvPr userDrawn="1">
            <p:custDataLst>
              <p:tags r:id="rId2"/>
            </p:custDataLst>
          </p:nvPr>
        </p:nvPicPr>
        <p:blipFill>
          <a:blip r:embed="rId7" cstate="print"/>
          <a:stretch>
            <a:fillRect/>
          </a:stretch>
        </p:blipFill>
        <p:spPr bwMode="hidden">
          <a:xfrm>
            <a:off x="0" y="0"/>
            <a:ext cx="9144000" cy="6858000"/>
          </a:xfrm>
          <a:prstGeom prst="rect">
            <a:avLst/>
          </a:prstGeom>
        </p:spPr>
      </p:pic>
      <p:sp>
        <p:nvSpPr>
          <p:cNvPr id="2" name="Title 1"/>
          <p:cNvSpPr>
            <a:spLocks noGrp="1"/>
          </p:cNvSpPr>
          <p:nvPr>
            <p:ph type="title"/>
          </p:nvPr>
        </p:nvSpPr>
        <p:spPr bwMode="black">
          <a:xfrm>
            <a:off x="755651" y="1628800"/>
            <a:ext cx="6048375" cy="1181862"/>
          </a:xfrm>
        </p:spPr>
        <p:txBody>
          <a:bodyPr vert="horz" lIns="0" tIns="0" rIns="0" bIns="0" rtlCol="0" anchor="b" anchorCtr="0">
            <a:noAutofit/>
          </a:bodyPr>
          <a:lstStyle>
            <a:lvl1pPr algn="l" defTabSz="914400" rtl="0" eaLnBrk="1" latinLnBrk="0" hangingPunct="1">
              <a:lnSpc>
                <a:spcPct val="80000"/>
              </a:lnSpc>
              <a:spcBef>
                <a:spcPct val="0"/>
              </a:spcBef>
              <a:buNone/>
              <a:defRPr lang="en-GB" sz="4800" kern="1200" dirty="0">
                <a:solidFill>
                  <a:srgbClr val="FFFFFF"/>
                </a:solidFill>
                <a:latin typeface="SwissReSans Light" pitchFamily="34" charset="0"/>
                <a:ea typeface="+mj-ea"/>
                <a:cs typeface="+mj-cs"/>
              </a:defRPr>
            </a:lvl1pPr>
          </a:lstStyle>
          <a:p>
            <a:r>
              <a:rPr lang="en-GB" smtClean="0"/>
              <a:t>Click to edit Master title style</a:t>
            </a:r>
            <a:endParaRPr lang="en-GB" dirty="0"/>
          </a:p>
        </p:txBody>
      </p:sp>
      <p:sp>
        <p:nvSpPr>
          <p:cNvPr id="11" name="Classification"/>
          <p:cNvSpPr txBox="1">
            <a:spLocks noChangeArrowheads="1"/>
          </p:cNvSpPr>
          <p:nvPr userDrawn="1">
            <p:custDataLst>
              <p:tags r:id="rId3"/>
            </p:custDataLst>
          </p:nvPr>
        </p:nvSpPr>
        <p:spPr bwMode="black">
          <a:xfrm>
            <a:off x="755650" y="260350"/>
            <a:ext cx="5832475" cy="139700"/>
          </a:xfrm>
          <a:prstGeom prst="rect">
            <a:avLst/>
          </a:prstGeom>
          <a:noFill/>
          <a:ln w="9525" algn="ctr">
            <a:noFill/>
            <a:miter lim="800000"/>
            <a:headEnd/>
            <a:tailEnd/>
          </a:ln>
          <a:effectLst/>
        </p:spPr>
        <p:txBody>
          <a:bodyPr wrap="square" lIns="0" tIns="0" rIns="0" bIns="0" anchor="t"/>
          <a:lstStyle/>
          <a:p>
            <a:pPr>
              <a:buClrTx/>
              <a:buSzTx/>
              <a:buFontTx/>
              <a:buNone/>
            </a:pPr>
            <a:endParaRPr lang="en-GB" sz="900" b="0" dirty="0">
              <a:solidFill>
                <a:srgbClr val="FFFFFF"/>
              </a:solidFill>
              <a:latin typeface="SwissReSans" pitchFamily="34" charset="0"/>
            </a:endParaRPr>
          </a:p>
        </p:txBody>
      </p:sp>
      <p:sp>
        <p:nvSpPr>
          <p:cNvPr id="12" name="TextBox 11"/>
          <p:cNvSpPr txBox="1">
            <a:spLocks/>
          </p:cNvSpPr>
          <p:nvPr userDrawn="1">
            <p:custDataLst>
              <p:tags r:id="rId4"/>
            </p:custDataLst>
          </p:nvPr>
        </p:nvSpPr>
        <p:spPr bwMode="black">
          <a:xfrm>
            <a:off x="755650" y="6384925"/>
            <a:ext cx="5903912" cy="139700"/>
          </a:xfrm>
          <a:prstGeom prst="rect">
            <a:avLst/>
          </a:prstGeom>
        </p:spPr>
        <p:txBody>
          <a:bodyPr vert="horz" wrap="none" lIns="0" tIns="0" rIns="0" bIns="0" rtlCol="0" anchor="b" anchorCtr="0"/>
          <a:lstStyle/>
          <a:p>
            <a:pPr marL="0" algn="l" defTabSz="914400" rtl="0" eaLnBrk="1" latinLnBrk="0" hangingPunct="1"/>
            <a:endParaRPr lang="en-GB" sz="1000" kern="1200" dirty="0">
              <a:solidFill>
                <a:srgbClr val="FFFFFF"/>
              </a:solidFill>
              <a:latin typeface="SwissReSans" pitchFamily="34" charset="0"/>
              <a:ea typeface="+mn-ea"/>
              <a:cs typeface="+mn-cs"/>
            </a:endParaRPr>
          </a:p>
        </p:txBody>
      </p:sp>
      <p:sp>
        <p:nvSpPr>
          <p:cNvPr id="13" name="Slide Number Placeholder 12"/>
          <p:cNvSpPr>
            <a:spLocks noGrp="1"/>
          </p:cNvSpPr>
          <p:nvPr>
            <p:ph type="sldNum" sz="quarter" idx="11"/>
          </p:nvPr>
        </p:nvSpPr>
        <p:spPr bwMode="black"/>
        <p:txBody>
          <a:bodyPr/>
          <a:lstStyle/>
          <a:p>
            <a:fld id="{8E9F59B9-8094-4618-B073-21DD649DF751}" type="slidenum">
              <a:rPr lang="en-GB" smtClean="0"/>
              <a:pPr/>
              <a:t>‹#›</a:t>
            </a:fld>
            <a:endParaRPr lang="en-GB" dirty="0"/>
          </a:p>
        </p:txBody>
      </p:sp>
      <p:sp>
        <p:nvSpPr>
          <p:cNvPr id="10" name="Text Placeholder 9"/>
          <p:cNvSpPr>
            <a:spLocks noGrp="1"/>
          </p:cNvSpPr>
          <p:nvPr>
            <p:ph type="body" sz="quarter" idx="12"/>
          </p:nvPr>
        </p:nvSpPr>
        <p:spPr>
          <a:xfrm>
            <a:off x="755651" y="2883687"/>
            <a:ext cx="6048375" cy="863600"/>
          </a:xfrm>
        </p:spPr>
        <p:txBody>
          <a:bodyPr/>
          <a:lstStyle>
            <a:lvl1pPr>
              <a:defRPr sz="1800">
                <a:solidFill>
                  <a:srgbClr val="FFFFFF"/>
                </a:solidFill>
              </a:defRPr>
            </a:lvl1pPr>
            <a:lvl2pPr>
              <a:defRPr sz="1600">
                <a:solidFill>
                  <a:srgbClr val="FFFFFF"/>
                </a:solidFill>
              </a:defRPr>
            </a:lvl2pPr>
            <a:lvl3pPr>
              <a:defRPr sz="1600">
                <a:solidFill>
                  <a:srgbClr val="FFFFFF"/>
                </a:solidFill>
              </a:defRPr>
            </a:lvl3pPr>
            <a:lvl4pPr>
              <a:defRPr sz="1600">
                <a:solidFill>
                  <a:srgbClr val="FFFFFF"/>
                </a:solidFill>
              </a:defRPr>
            </a:lvl4pPr>
            <a:lvl5pPr>
              <a:defRPr sz="1600">
                <a:solidFill>
                  <a:srgbClr val="FFFFFF"/>
                </a:solidFil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pic>
        <p:nvPicPr>
          <p:cNvPr id="14" name="Picture 13" descr="Logo_White.png"/>
          <p:cNvPicPr>
            <a:picLocks noChangeAspect="1"/>
          </p:cNvPicPr>
          <p:nvPr userDrawn="1">
            <p:custDataLst>
              <p:tags r:id="rId5"/>
            </p:custDataLst>
          </p:nvPr>
        </p:nvPicPr>
        <p:blipFill>
          <a:blip r:embed="rId8" cstate="print"/>
          <a:stretch>
            <a:fillRect/>
          </a:stretch>
        </p:blipFill>
        <p:spPr bwMode="gray">
          <a:xfrm>
            <a:off x="6804025" y="260350"/>
            <a:ext cx="1000125" cy="581025"/>
          </a:xfrm>
          <a:prstGeom prst="rect">
            <a:avLst/>
          </a:prstGeom>
        </p:spPr>
      </p:pic>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bwMode="black">
          <a:xfrm>
            <a:off x="755650" y="1628775"/>
            <a:ext cx="3816350" cy="4300555"/>
          </a:xfrm>
        </p:spPr>
        <p:txBody>
          <a:bodyPr/>
          <a:lstStyle>
            <a:lvl1pPr>
              <a:defRPr sz="1800">
                <a:latin typeface="SwissReSans" pitchFamily="34" charset="0"/>
              </a:defRPr>
            </a:lvl1pPr>
            <a:lvl2pPr>
              <a:defRPr sz="1600">
                <a:latin typeface="SwissReSans" pitchFamily="34" charset="0"/>
              </a:defRPr>
            </a:lvl2pPr>
            <a:lvl3pPr>
              <a:defRPr sz="1600">
                <a:latin typeface="SwissReSans" pitchFamily="34" charset="0"/>
              </a:defRPr>
            </a:lvl3pPr>
            <a:lvl4pPr>
              <a:defRPr sz="1600">
                <a:latin typeface="SwissReSans" pitchFamily="34" charset="0"/>
              </a:defRPr>
            </a:lvl4pPr>
            <a:lvl5pPr>
              <a:defRPr sz="1600">
                <a:latin typeface="SwissReSans" pitchFamily="34" charset="0"/>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4" name="Content Placeholder 3"/>
          <p:cNvSpPr>
            <a:spLocks noGrp="1"/>
          </p:cNvSpPr>
          <p:nvPr>
            <p:ph sz="half" idx="2"/>
          </p:nvPr>
        </p:nvSpPr>
        <p:spPr bwMode="black">
          <a:xfrm>
            <a:off x="4786314" y="1628775"/>
            <a:ext cx="3817936" cy="4300555"/>
          </a:xfrm>
        </p:spPr>
        <p:txBody>
          <a:bodyPr/>
          <a:lstStyle>
            <a:lvl1pPr>
              <a:defRPr sz="1800">
                <a:latin typeface="SwissReSans" pitchFamily="34" charset="0"/>
              </a:defRPr>
            </a:lvl1pPr>
            <a:lvl2pPr>
              <a:defRPr sz="1600">
                <a:latin typeface="SwissReSans" pitchFamily="34" charset="0"/>
              </a:defRPr>
            </a:lvl2pPr>
            <a:lvl3pPr>
              <a:defRPr sz="1600">
                <a:latin typeface="SwissReSans" pitchFamily="34" charset="0"/>
              </a:defRPr>
            </a:lvl3pPr>
            <a:lvl4pPr>
              <a:defRPr sz="1600">
                <a:latin typeface="SwissReSans" pitchFamily="34" charset="0"/>
              </a:defRPr>
            </a:lvl4pPr>
            <a:lvl5pPr>
              <a:defRPr sz="1600">
                <a:latin typeface="SwissReSans" pitchFamily="34" charset="0"/>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7" name="Slide Number Placeholder 6"/>
          <p:cNvSpPr>
            <a:spLocks noGrp="1"/>
          </p:cNvSpPr>
          <p:nvPr>
            <p:ph type="sldNum" sz="quarter" idx="11"/>
          </p:nvPr>
        </p:nvSpPr>
        <p:spPr bwMode="black"/>
        <p:txBody>
          <a:bodyPr/>
          <a:lstStyle/>
          <a:p>
            <a:fld id="{8E9F59B9-8094-4618-B073-21DD649DF751}" type="slidenum">
              <a:rPr lang="en-GB" smtClean="0"/>
              <a:pPr/>
              <a:t>‹#›</a:t>
            </a:fld>
            <a:endParaRPr lang="en-GB" dirty="0"/>
          </a:p>
        </p:txBody>
      </p:sp>
      <p:sp>
        <p:nvSpPr>
          <p:cNvPr id="6" name="Title 5"/>
          <p:cNvSpPr>
            <a:spLocks noGrp="1"/>
          </p:cNvSpPr>
          <p:nvPr>
            <p:ph type="title"/>
          </p:nvPr>
        </p:nvSpPr>
        <p:spPr/>
        <p:txBody>
          <a:bodyPr/>
          <a:lstStyle/>
          <a:p>
            <a:r>
              <a:rPr lang="en-GB" smtClean="0"/>
              <a:t>Click to edit Master title style</a:t>
            </a:r>
            <a:endParaRPr lang="en-GB"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bwMode="black"/>
        <p:txBody>
          <a:bodyPr/>
          <a:lstStyle/>
          <a:p>
            <a:fld id="{8E9F59B9-8094-4618-B073-21DD649DF751}" type="slidenum">
              <a:rPr lang="en-GB" smtClean="0"/>
              <a:pPr/>
              <a:t>‹#›</a:t>
            </a:fld>
            <a:endParaRPr lang="en-GB" dirty="0"/>
          </a:p>
        </p:txBody>
      </p:sp>
      <p:sp>
        <p:nvSpPr>
          <p:cNvPr id="4" name="Title 3"/>
          <p:cNvSpPr>
            <a:spLocks noGrp="1"/>
          </p:cNvSpPr>
          <p:nvPr>
            <p:ph type="title"/>
          </p:nvPr>
        </p:nvSpPr>
        <p:spPr/>
        <p:txBody>
          <a:bodyPr/>
          <a:lstStyle/>
          <a:p>
            <a:r>
              <a:rPr lang="en-GB" smtClean="0"/>
              <a:t>Click to edit Master title style</a:t>
            </a:r>
            <a:endParaRPr lang="en-GB"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Key Message" preserve="1" userDrawn="1">
  <p:cSld name="Key Message">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bwMode="black"/>
        <p:txBody>
          <a:bodyPr/>
          <a:lstStyle/>
          <a:p>
            <a:fld id="{8E9F59B9-8094-4618-B073-21DD649DF751}" type="slidenum">
              <a:rPr lang="en-GB" smtClean="0"/>
              <a:pPr/>
              <a:t>‹#›</a:t>
            </a:fld>
            <a:endParaRPr lang="en-GB" dirty="0"/>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Image" preserve="1" userDrawn="1">
  <p:cSld name="Image">
    <p:bg>
      <p:bgPr>
        <a:solidFill>
          <a:srgbClr val="D1DCD6"/>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bwMode="gray">
          <a:xfrm>
            <a:off x="0" y="0"/>
            <a:ext cx="9144000" cy="6858000"/>
          </a:xfrm>
        </p:spPr>
        <p:txBody>
          <a:bodyPr/>
          <a:lstStyle>
            <a:lvl1pPr marL="0" indent="0">
              <a:buNone/>
              <a:defRPr sz="1200">
                <a:solidFill>
                  <a:srgbClr val="A8BAB2"/>
                </a:solidFill>
                <a:latin typeface="SwissReSans"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Classification"/>
          <p:cNvSpPr txBox="1">
            <a:spLocks noChangeArrowheads="1"/>
          </p:cNvSpPr>
          <p:nvPr userDrawn="1">
            <p:custDataLst>
              <p:tags r:id="rId2"/>
            </p:custDataLst>
          </p:nvPr>
        </p:nvSpPr>
        <p:spPr bwMode="black">
          <a:xfrm>
            <a:off x="755650" y="260350"/>
            <a:ext cx="5832475" cy="139700"/>
          </a:xfrm>
          <a:prstGeom prst="rect">
            <a:avLst/>
          </a:prstGeom>
          <a:noFill/>
          <a:ln w="9525" algn="ctr">
            <a:noFill/>
            <a:miter lim="800000"/>
            <a:headEnd/>
            <a:tailEnd/>
          </a:ln>
          <a:effectLst/>
        </p:spPr>
        <p:txBody>
          <a:bodyPr wrap="square" lIns="0" tIns="0" rIns="0" bIns="0" anchor="t"/>
          <a:lstStyle/>
          <a:p>
            <a:pPr>
              <a:buClrTx/>
              <a:buSzTx/>
              <a:buFontTx/>
              <a:buNone/>
            </a:pPr>
            <a:endParaRPr lang="en-GB" sz="900" b="0" dirty="0">
              <a:latin typeface="SwissReSans" pitchFamily="34" charset="0"/>
            </a:endParaRPr>
          </a:p>
        </p:txBody>
      </p:sp>
      <p:sp>
        <p:nvSpPr>
          <p:cNvPr id="7" name="Slide Number Placeholder 6"/>
          <p:cNvSpPr>
            <a:spLocks noGrp="1"/>
          </p:cNvSpPr>
          <p:nvPr>
            <p:ph type="sldNum" sz="quarter" idx="11"/>
          </p:nvPr>
        </p:nvSpPr>
        <p:spPr/>
        <p:txBody>
          <a:bodyPr/>
          <a:lstStyle/>
          <a:p>
            <a:fld id="{8E9F59B9-8094-4618-B073-21DD649DF751}" type="slidenum">
              <a:rPr lang="en-GB" smtClean="0"/>
              <a:pPr/>
              <a:t>‹#›</a:t>
            </a:fld>
            <a:endParaRPr lang="en-GB" dirty="0"/>
          </a:p>
        </p:txBody>
      </p:sp>
      <p:sp>
        <p:nvSpPr>
          <p:cNvPr id="9" name="Footer"/>
          <p:cNvSpPr txBox="1">
            <a:spLocks/>
          </p:cNvSpPr>
          <p:nvPr userDrawn="1">
            <p:custDataLst>
              <p:tags r:id="rId3"/>
            </p:custDataLst>
          </p:nvPr>
        </p:nvSpPr>
        <p:spPr bwMode="black">
          <a:xfrm>
            <a:off x="755650" y="6384925"/>
            <a:ext cx="5903912" cy="139700"/>
          </a:xfrm>
          <a:prstGeom prst="rect">
            <a:avLst/>
          </a:prstGeom>
        </p:spPr>
        <p:txBody>
          <a:bodyPr vert="horz" wrap="none" lIns="0" tIns="0" rIns="0" bIns="0" rtlCol="0" anchor="b" anchorCtr="0"/>
          <a:lstStyle/>
          <a:p>
            <a:pPr marL="0" algn="l" defTabSz="914400" rtl="0" eaLnBrk="1" latinLnBrk="0" hangingPunct="1"/>
            <a:endParaRPr lang="en-GB" sz="1000" kern="1200" dirty="0">
              <a:solidFill>
                <a:srgbClr val="FFFFFF"/>
              </a:solidFill>
              <a:latin typeface="SwissReSans" pitchFamily="34" charset="0"/>
              <a:ea typeface="+mn-ea"/>
              <a:cs typeface="+mn-cs"/>
            </a:endParaRPr>
          </a:p>
        </p:txBody>
      </p:sp>
      <p:pic>
        <p:nvPicPr>
          <p:cNvPr id="8" name="Picture 7" descr="Logo_White.png"/>
          <p:cNvPicPr>
            <a:picLocks noChangeAspect="1"/>
          </p:cNvPicPr>
          <p:nvPr userDrawn="1">
            <p:custDataLst>
              <p:tags r:id="rId4"/>
            </p:custDataLst>
          </p:nvPr>
        </p:nvPicPr>
        <p:blipFill>
          <a:blip r:embed="rId6" cstate="print"/>
          <a:stretch>
            <a:fillRect/>
          </a:stretch>
        </p:blipFill>
        <p:spPr bwMode="gray">
          <a:xfrm>
            <a:off x="6804025" y="260350"/>
            <a:ext cx="1000125" cy="581025"/>
          </a:xfrm>
          <a:prstGeom prst="rect">
            <a:avLst/>
          </a:prstGeom>
        </p:spPr>
      </p:pic>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Closing" preserve="1" userDrawn="1">
  <p:cSld name="Closing">
    <p:bg>
      <p:bgPr>
        <a:solidFill>
          <a:srgbClr val="D1DCD6"/>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2"/>
          </p:nvPr>
        </p:nvSpPr>
        <p:spPr bwMode="gray">
          <a:xfrm>
            <a:off x="0" y="0"/>
            <a:ext cx="9144000" cy="6858000"/>
          </a:xfrm>
        </p:spPr>
        <p:txBody>
          <a:bodyPr/>
          <a:lstStyle>
            <a:lvl1pPr>
              <a:buFontTx/>
              <a:buNone/>
              <a:defRPr sz="1200">
                <a:solidFill>
                  <a:srgbClr val="A8BAB2"/>
                </a:solidFill>
                <a:latin typeface="SwissReSans" pitchFamily="34" charset="0"/>
              </a:defRPr>
            </a:lvl1pPr>
          </a:lstStyle>
          <a:p>
            <a:endParaRPr lang="en-GB" dirty="0"/>
          </a:p>
        </p:txBody>
      </p:sp>
      <p:sp>
        <p:nvSpPr>
          <p:cNvPr id="2" name="Title 1"/>
          <p:cNvSpPr>
            <a:spLocks noGrp="1"/>
          </p:cNvSpPr>
          <p:nvPr>
            <p:ph type="ctrTitle"/>
          </p:nvPr>
        </p:nvSpPr>
        <p:spPr bwMode="black">
          <a:xfrm>
            <a:off x="755650" y="1628775"/>
            <a:ext cx="6048375" cy="1181862"/>
          </a:xfrm>
        </p:spPr>
        <p:txBody>
          <a:bodyPr anchor="t" anchorCtr="0">
            <a:noAutofit/>
          </a:bodyPr>
          <a:lstStyle>
            <a:lvl1pPr algn="l">
              <a:lnSpc>
                <a:spcPct val="80000"/>
              </a:lnSpc>
              <a:defRPr sz="4800">
                <a:solidFill>
                  <a:srgbClr val="FFFFFF"/>
                </a:solidFill>
                <a:latin typeface="SwissReSans Light" pitchFamily="34" charset="0"/>
              </a:defRPr>
            </a:lvl1pPr>
          </a:lstStyle>
          <a:p>
            <a:r>
              <a:rPr lang="en-GB" smtClean="0"/>
              <a:t>Click to edit Master title style</a:t>
            </a:r>
            <a:endParaRPr lang="en-GB" dirty="0"/>
          </a:p>
        </p:txBody>
      </p:sp>
      <p:sp>
        <p:nvSpPr>
          <p:cNvPr id="9" name="Classification"/>
          <p:cNvSpPr txBox="1">
            <a:spLocks noChangeArrowheads="1"/>
          </p:cNvSpPr>
          <p:nvPr userDrawn="1">
            <p:custDataLst>
              <p:tags r:id="rId2"/>
            </p:custDataLst>
          </p:nvPr>
        </p:nvSpPr>
        <p:spPr bwMode="black">
          <a:xfrm>
            <a:off x="755650" y="260350"/>
            <a:ext cx="5832475" cy="139700"/>
          </a:xfrm>
          <a:prstGeom prst="rect">
            <a:avLst/>
          </a:prstGeom>
          <a:noFill/>
          <a:ln w="9525" algn="ctr">
            <a:noFill/>
            <a:miter lim="800000"/>
            <a:headEnd/>
            <a:tailEnd/>
          </a:ln>
          <a:effectLst/>
        </p:spPr>
        <p:txBody>
          <a:bodyPr wrap="square" lIns="0" tIns="0" rIns="0" bIns="0" anchor="t"/>
          <a:lstStyle/>
          <a:p>
            <a:pPr>
              <a:buClrTx/>
              <a:buSzTx/>
              <a:buFontTx/>
              <a:buNone/>
            </a:pPr>
            <a:endParaRPr lang="en-GB" sz="900" b="0" dirty="0">
              <a:latin typeface="SwissReSans" pitchFamily="34" charset="0"/>
            </a:endParaRPr>
          </a:p>
        </p:txBody>
      </p:sp>
      <p:pic>
        <p:nvPicPr>
          <p:cNvPr id="6" name="Picture 5" descr="Logo_White.png"/>
          <p:cNvPicPr>
            <a:picLocks noChangeAspect="1"/>
          </p:cNvPicPr>
          <p:nvPr userDrawn="1">
            <p:custDataLst>
              <p:tags r:id="rId3"/>
            </p:custDataLst>
          </p:nvPr>
        </p:nvPicPr>
        <p:blipFill>
          <a:blip r:embed="rId5" cstate="print"/>
          <a:stretch>
            <a:fillRect/>
          </a:stretch>
        </p:blipFill>
        <p:spPr bwMode="gray">
          <a:xfrm>
            <a:off x="6804025" y="260350"/>
            <a:ext cx="1157287" cy="671512"/>
          </a:xfrm>
          <a:prstGeom prst="rect">
            <a:avLst/>
          </a:prstGeom>
        </p:spPr>
      </p:pic>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r>
              <a:rPr lang="en-US"/>
              <a:t>Slide </a:t>
            </a:r>
            <a:fld id="{C2E716BE-EF01-48F1-9078-1A6FDFEF5BC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4.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3.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ags" Target="../tags/tag7.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tags" Target="../tags/tag6.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ooterBand_BW"/>
          <p:cNvSpPr>
            <a:spLocks/>
          </p:cNvSpPr>
          <p:nvPr>
            <p:custDataLst>
              <p:tags r:id="rId11"/>
            </p:custDataLst>
          </p:nvPr>
        </p:nvSpPr>
        <p:spPr>
          <a:xfrm>
            <a:off x="0" y="6237288"/>
            <a:ext cx="9144000" cy="427037"/>
          </a:xfrm>
          <a:prstGeom prst="rect">
            <a:avLst/>
          </a:prstGeom>
          <a:solidFill>
            <a:srgbClr val="D0D8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descr="Default_Footer.jpg"/>
          <p:cNvPicPr>
            <a:picLocks/>
          </p:cNvPicPr>
          <p:nvPr>
            <p:custDataLst>
              <p:tags r:id="rId12"/>
            </p:custDataLst>
          </p:nvPr>
        </p:nvPicPr>
        <p:blipFill>
          <a:blip r:embed="rId17" cstate="print"/>
          <a:stretch>
            <a:fillRect/>
          </a:stretch>
        </p:blipFill>
        <p:spPr bwMode="hidden">
          <a:xfrm>
            <a:off x="0" y="6237287"/>
            <a:ext cx="9144000" cy="427037"/>
          </a:xfrm>
          <a:prstGeom prst="rect">
            <a:avLst/>
          </a:prstGeom>
        </p:spPr>
      </p:pic>
      <p:sp>
        <p:nvSpPr>
          <p:cNvPr id="2" name="Title Placeholder 1"/>
          <p:cNvSpPr>
            <a:spLocks noGrp="1"/>
          </p:cNvSpPr>
          <p:nvPr>
            <p:ph type="title"/>
          </p:nvPr>
        </p:nvSpPr>
        <p:spPr bwMode="black">
          <a:xfrm>
            <a:off x="755651" y="476251"/>
            <a:ext cx="5832475" cy="865187"/>
          </a:xfrm>
          <a:prstGeom prst="rect">
            <a:avLst/>
          </a:prstGeom>
        </p:spPr>
        <p:txBody>
          <a:bodyPr vert="horz" lIns="0" tIns="0" rIns="0" bIns="0" rtlCol="0" anchor="b" anchorCtr="0">
            <a:noAutofit/>
          </a:bodyPr>
          <a:lstStyle/>
          <a:p>
            <a:r>
              <a:rPr lang="en-GB" smtClean="0"/>
              <a:t>Click to edit Master title style</a:t>
            </a:r>
            <a:endParaRPr lang="en-GB" dirty="0"/>
          </a:p>
        </p:txBody>
      </p:sp>
      <p:sp>
        <p:nvSpPr>
          <p:cNvPr id="3" name="Text Placeholder 2"/>
          <p:cNvSpPr>
            <a:spLocks noGrp="1"/>
          </p:cNvSpPr>
          <p:nvPr>
            <p:ph type="body" idx="1"/>
          </p:nvPr>
        </p:nvSpPr>
        <p:spPr bwMode="black">
          <a:xfrm>
            <a:off x="755650" y="1628775"/>
            <a:ext cx="7848600" cy="4321175"/>
          </a:xfrm>
          <a:prstGeom prst="rect">
            <a:avLst/>
          </a:prstGeom>
        </p:spPr>
        <p:txBody>
          <a:bodyPr vert="horz" lIns="0" tIns="0" rIns="0" bIns="0" rtlCol="0">
            <a:no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6" name="Slide Number Placeholder 5"/>
          <p:cNvSpPr>
            <a:spLocks noGrp="1"/>
          </p:cNvSpPr>
          <p:nvPr>
            <p:ph type="sldNum" sz="quarter" idx="4"/>
            <p:custDataLst>
              <p:tags r:id="rId13"/>
            </p:custDataLst>
          </p:nvPr>
        </p:nvSpPr>
        <p:spPr bwMode="black">
          <a:xfrm>
            <a:off x="6804026" y="6342062"/>
            <a:ext cx="185737" cy="182562"/>
          </a:xfrm>
          <a:prstGeom prst="rect">
            <a:avLst/>
          </a:prstGeom>
        </p:spPr>
        <p:txBody>
          <a:bodyPr vert="horz" wrap="none" lIns="0" tIns="0" rIns="0" bIns="0" rtlCol="0" anchor="b" anchorCtr="0"/>
          <a:lstStyle>
            <a:lvl1pPr algn="l">
              <a:defRPr sz="1200" b="1">
                <a:solidFill>
                  <a:srgbClr val="FFFFFF"/>
                </a:solidFill>
                <a:latin typeface="SwissReSans" pitchFamily="34" charset="0"/>
              </a:defRPr>
            </a:lvl1pPr>
          </a:lstStyle>
          <a:p>
            <a:fld id="{8E9F59B9-8094-4618-B073-21DD649DF751}" type="slidenum">
              <a:rPr lang="en-GB" smtClean="0"/>
              <a:pPr/>
              <a:t>‹#›</a:t>
            </a:fld>
            <a:endParaRPr lang="en-GB" dirty="0"/>
          </a:p>
        </p:txBody>
      </p:sp>
      <p:sp>
        <p:nvSpPr>
          <p:cNvPr id="10" name="Classification"/>
          <p:cNvSpPr txBox="1">
            <a:spLocks noChangeArrowheads="1"/>
          </p:cNvSpPr>
          <p:nvPr>
            <p:custDataLst>
              <p:tags r:id="rId14"/>
            </p:custDataLst>
          </p:nvPr>
        </p:nvSpPr>
        <p:spPr bwMode="black">
          <a:xfrm>
            <a:off x="755650" y="260350"/>
            <a:ext cx="5832475" cy="139700"/>
          </a:xfrm>
          <a:prstGeom prst="rect">
            <a:avLst/>
          </a:prstGeom>
          <a:noFill/>
          <a:ln w="9525" algn="ctr">
            <a:noFill/>
            <a:miter lim="800000"/>
            <a:headEnd/>
            <a:tailEnd/>
          </a:ln>
          <a:effectLst/>
        </p:spPr>
        <p:txBody>
          <a:bodyPr wrap="square" lIns="0" tIns="0" rIns="0" bIns="0" anchor="t"/>
          <a:lstStyle/>
          <a:p>
            <a:pPr>
              <a:buClrTx/>
              <a:buSzTx/>
              <a:buFontTx/>
              <a:buNone/>
            </a:pPr>
            <a:endParaRPr lang="en-GB" sz="900" b="0" dirty="0">
              <a:latin typeface="SwissReSans" pitchFamily="34" charset="0"/>
            </a:endParaRPr>
          </a:p>
        </p:txBody>
      </p:sp>
      <p:sp>
        <p:nvSpPr>
          <p:cNvPr id="9" name="Footer"/>
          <p:cNvSpPr txBox="1">
            <a:spLocks/>
          </p:cNvSpPr>
          <p:nvPr>
            <p:custDataLst>
              <p:tags r:id="rId15"/>
            </p:custDataLst>
          </p:nvPr>
        </p:nvSpPr>
        <p:spPr bwMode="black">
          <a:xfrm>
            <a:off x="755650" y="6384925"/>
            <a:ext cx="5903912" cy="139700"/>
          </a:xfrm>
          <a:prstGeom prst="rect">
            <a:avLst/>
          </a:prstGeom>
        </p:spPr>
        <p:txBody>
          <a:bodyPr vert="horz" wrap="none" lIns="0" tIns="0" rIns="0" bIns="0" rtlCol="0" anchor="b" anchorCtr="0"/>
          <a:lstStyle/>
          <a:p>
            <a:pPr marL="0" algn="l" defTabSz="914400" rtl="0" eaLnBrk="1" latinLnBrk="0" hangingPunct="1"/>
            <a:endParaRPr lang="en-GB" sz="1000" kern="1200" dirty="0">
              <a:solidFill>
                <a:srgbClr val="FFFFFF"/>
              </a:solidFill>
              <a:latin typeface="SwissReSans" pitchFamily="34" charset="0"/>
              <a:ea typeface="+mn-ea"/>
              <a:cs typeface="+mn-cs"/>
            </a:endParaRPr>
          </a:p>
        </p:txBody>
      </p:sp>
      <p:sp>
        <p:nvSpPr>
          <p:cNvPr id="11" name="Date Placeholder 10"/>
          <p:cNvSpPr>
            <a:spLocks noGrp="1"/>
          </p:cNvSpPr>
          <p:nvPr>
            <p:ph type="dt" sz="half" idx="2"/>
          </p:nvPr>
        </p:nvSpPr>
        <p:spPr bwMode="black">
          <a:xfrm>
            <a:off x="7236296" y="6918846"/>
            <a:ext cx="1367954" cy="182562"/>
          </a:xfrm>
          <a:prstGeom prst="rect">
            <a:avLst/>
          </a:prstGeom>
        </p:spPr>
        <p:txBody>
          <a:bodyPr vert="horz" lIns="0" tIns="0" rIns="0" bIns="0" rtlCol="0" anchor="ctr"/>
          <a:lstStyle>
            <a:lvl1pPr algn="r">
              <a:defRPr sz="600">
                <a:solidFill>
                  <a:srgbClr val="A8BAB2"/>
                </a:solidFill>
                <a:latin typeface="SwissReSans" pitchFamily="34" charset="0"/>
              </a:defRPr>
            </a:lvl1pPr>
          </a:lstStyle>
          <a:p>
            <a:endParaRPr lang="en-GB"/>
          </a:p>
        </p:txBody>
      </p:sp>
      <p:sp>
        <p:nvSpPr>
          <p:cNvPr id="12" name="Footer Placeholder 11"/>
          <p:cNvSpPr>
            <a:spLocks noGrp="1"/>
          </p:cNvSpPr>
          <p:nvPr>
            <p:ph type="ftr" sz="quarter" idx="3"/>
          </p:nvPr>
        </p:nvSpPr>
        <p:spPr bwMode="black">
          <a:xfrm>
            <a:off x="755649" y="6918845"/>
            <a:ext cx="6048375" cy="182563"/>
          </a:xfrm>
          <a:prstGeom prst="rect">
            <a:avLst/>
          </a:prstGeom>
        </p:spPr>
        <p:txBody>
          <a:bodyPr vert="horz" lIns="0" tIns="0" rIns="0" bIns="0" rtlCol="0" anchor="ctr"/>
          <a:lstStyle>
            <a:lvl1pPr algn="l">
              <a:defRPr sz="600">
                <a:solidFill>
                  <a:srgbClr val="A8BAB2"/>
                </a:solidFill>
                <a:latin typeface="SwissReSans" pitchFamily="34" charset="0"/>
              </a:defRPr>
            </a:lvl1pPr>
          </a:lstStyle>
          <a:p>
            <a:endParaRPr lang="en-GB" dirty="0"/>
          </a:p>
        </p:txBody>
      </p:sp>
      <p:pic>
        <p:nvPicPr>
          <p:cNvPr id="15" name="Picture 14" descr="Logo_Lake.png"/>
          <p:cNvPicPr>
            <a:picLocks noChangeAspect="1"/>
          </p:cNvPicPr>
          <p:nvPr>
            <p:custDataLst>
              <p:tags r:id="rId16"/>
            </p:custDataLst>
          </p:nvPr>
        </p:nvPicPr>
        <p:blipFill>
          <a:blip r:embed="rId18" cstate="print"/>
          <a:stretch>
            <a:fillRect/>
          </a:stretch>
        </p:blipFill>
        <p:spPr bwMode="gray">
          <a:xfrm>
            <a:off x="6804025" y="260350"/>
            <a:ext cx="1000125" cy="58102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7" r:id="rId7"/>
    <p:sldLayoutId id="2147483658" r:id="rId8"/>
    <p:sldLayoutId id="2147483659" r:id="rId9"/>
  </p:sldLayoutIdLst>
  <p:hf hdr="0" ftr="0" dt="0"/>
  <p:txStyles>
    <p:titleStyle>
      <a:lvl1pPr algn="l" defTabSz="914400" rtl="0" eaLnBrk="1" latinLnBrk="0" hangingPunct="1">
        <a:lnSpc>
          <a:spcPct val="90000"/>
        </a:lnSpc>
        <a:spcBef>
          <a:spcPct val="0"/>
        </a:spcBef>
        <a:buNone/>
        <a:defRPr sz="2400" kern="1200">
          <a:solidFill>
            <a:schemeClr val="tx2"/>
          </a:solidFill>
          <a:latin typeface="SwissReSans" pitchFamily="34" charset="0"/>
          <a:ea typeface="+mj-ea"/>
          <a:cs typeface="+mj-cs"/>
        </a:defRPr>
      </a:lvl1pPr>
    </p:titleStyle>
    <p:bodyStyle>
      <a:lvl1pPr marL="265113" indent="-265113" algn="l" defTabSz="914400" rtl="0" eaLnBrk="1" latinLnBrk="0" hangingPunct="1">
        <a:lnSpc>
          <a:spcPct val="100000"/>
        </a:lnSpc>
        <a:spcBef>
          <a:spcPts val="1200"/>
        </a:spcBef>
        <a:buSzPct val="80000"/>
        <a:buFont typeface="Wingdings" pitchFamily="2" charset="2"/>
        <a:buChar char=""/>
        <a:defRPr sz="1800" kern="1200">
          <a:solidFill>
            <a:schemeClr val="tx1"/>
          </a:solidFill>
          <a:latin typeface="SwissReSans" pitchFamily="34" charset="0"/>
          <a:ea typeface="+mn-ea"/>
          <a:cs typeface="+mn-cs"/>
        </a:defRPr>
      </a:lvl1pPr>
      <a:lvl2pPr marL="538163" indent="-273050" algn="l" defTabSz="914400" rtl="0" eaLnBrk="1" latinLnBrk="0" hangingPunct="1">
        <a:lnSpc>
          <a:spcPct val="100000"/>
        </a:lnSpc>
        <a:spcBef>
          <a:spcPts val="1000"/>
        </a:spcBef>
        <a:buFont typeface="SwissReSans" pitchFamily="34" charset="0"/>
        <a:buChar char="–"/>
        <a:defRPr sz="1600" kern="1200">
          <a:solidFill>
            <a:schemeClr val="tx1"/>
          </a:solidFill>
          <a:latin typeface="SwissReSans" pitchFamily="34" charset="0"/>
          <a:ea typeface="+mn-ea"/>
          <a:cs typeface="+mn-cs"/>
        </a:defRPr>
      </a:lvl2pPr>
      <a:lvl3pPr marL="803275" indent="-265113" algn="l" defTabSz="914400" rtl="0" eaLnBrk="1" latinLnBrk="0" hangingPunct="1">
        <a:lnSpc>
          <a:spcPct val="100000"/>
        </a:lnSpc>
        <a:spcBef>
          <a:spcPts val="1000"/>
        </a:spcBef>
        <a:buFont typeface="SwissReSans" pitchFamily="34" charset="0"/>
        <a:buChar char="–"/>
        <a:defRPr sz="1600" kern="1200">
          <a:solidFill>
            <a:schemeClr val="tx1"/>
          </a:solidFill>
          <a:latin typeface="SwissReSans" pitchFamily="34" charset="0"/>
          <a:ea typeface="+mn-ea"/>
          <a:cs typeface="+mn-cs"/>
        </a:defRPr>
      </a:lvl3pPr>
      <a:lvl4pPr marL="1076325" indent="-273050" algn="l" defTabSz="914400" rtl="0" eaLnBrk="1" latinLnBrk="0" hangingPunct="1">
        <a:lnSpc>
          <a:spcPct val="100000"/>
        </a:lnSpc>
        <a:spcBef>
          <a:spcPts val="1000"/>
        </a:spcBef>
        <a:buFont typeface="SwissReSans" pitchFamily="34" charset="0"/>
        <a:buChar char="–"/>
        <a:defRPr sz="1600" kern="1200">
          <a:solidFill>
            <a:schemeClr val="tx1"/>
          </a:solidFill>
          <a:latin typeface="SwissReSans" pitchFamily="34" charset="0"/>
          <a:ea typeface="+mn-ea"/>
          <a:cs typeface="+mn-cs"/>
        </a:defRPr>
      </a:lvl4pPr>
      <a:lvl5pPr marL="1341438" indent="-265113" algn="l" defTabSz="914400" rtl="0" eaLnBrk="1" latinLnBrk="0" hangingPunct="1">
        <a:lnSpc>
          <a:spcPct val="100000"/>
        </a:lnSpc>
        <a:spcBef>
          <a:spcPts val="1000"/>
        </a:spcBef>
        <a:buFont typeface="SwissReSans" pitchFamily="34" charset="0"/>
        <a:buChar char="–"/>
        <a:defRPr sz="1600" kern="1200">
          <a:solidFill>
            <a:schemeClr val="tx1"/>
          </a:solidFill>
          <a:latin typeface="SwissReSan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image" Target="../media/image2.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9.xml"/><Relationship Id="rId1" Type="http://schemas.openxmlformats.org/officeDocument/2006/relationships/tags" Target="../tags/tag3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9.xml"/><Relationship Id="rId1" Type="http://schemas.openxmlformats.org/officeDocument/2006/relationships/tags" Target="../tags/tag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8" Type="http://schemas.openxmlformats.org/officeDocument/2006/relationships/tags" Target="../tags/tag28.xml"/><Relationship Id="rId3" Type="http://schemas.openxmlformats.org/officeDocument/2006/relationships/tags" Target="../tags/tag23.xml"/><Relationship Id="rId7" Type="http://schemas.openxmlformats.org/officeDocument/2006/relationships/tags" Target="../tags/tag27.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tags" Target="../tags/tag26.xml"/><Relationship Id="rId5" Type="http://schemas.openxmlformats.org/officeDocument/2006/relationships/tags" Target="../tags/tag25.xml"/><Relationship Id="rId10" Type="http://schemas.openxmlformats.org/officeDocument/2006/relationships/slideLayout" Target="../slideLayouts/slideLayout5.xml"/><Relationship Id="rId4" Type="http://schemas.openxmlformats.org/officeDocument/2006/relationships/tags" Target="../tags/tag24.xml"/><Relationship Id="rId9" Type="http://schemas.openxmlformats.org/officeDocument/2006/relationships/tags" Target="../tags/tag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notesSlide" Target="../notesSlides/notesSlide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notesSlide" Target="../notesSlides/notesSlide7.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notesSlide" Target="../notesSlides/notesSlide8.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43.xml"/><Relationship Id="rId1" Type="http://schemas.openxmlformats.org/officeDocument/2006/relationships/tags" Target="../tags/tag42.xml"/><Relationship Id="rId4" Type="http://schemas.openxmlformats.org/officeDocument/2006/relationships/notesSlide" Target="../notesSlides/notesSlide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notesSlide" Target="../notesSlides/notesSlide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image" Target="../media/image2.png"/><Relationship Id="rId4" Type="http://schemas.openxmlformats.org/officeDocument/2006/relationships/image" Target="../media/image6.jpeg"/></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4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9.xml"/><Relationship Id="rId1" Type="http://schemas.openxmlformats.org/officeDocument/2006/relationships/tags" Target="../tags/tag3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9.xml"/><Relationship Id="rId1" Type="http://schemas.openxmlformats.org/officeDocument/2006/relationships/tags" Target="../tags/tag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505_Cursor_Xlllw.jpg"/>
          <p:cNvPicPr>
            <a:picLocks noGrp="1"/>
          </p:cNvPicPr>
          <p:nvPr>
            <p:ph type="pic" sz="quarter" idx="12"/>
            <p:custDataLst>
              <p:tags r:id="rId1"/>
            </p:custDataLst>
          </p:nvPr>
        </p:nvPicPr>
        <p:blipFill>
          <a:blip r:embed="rId4" cstate="print"/>
          <a:srcRect/>
          <a:stretch>
            <a:fillRect/>
          </a:stretch>
        </p:blipFill>
        <p:spPr bwMode="gray">
          <a:xfrm>
            <a:off x="0" y="0"/>
            <a:ext cx="9144000" cy="6858000"/>
          </a:xfrm>
        </p:spPr>
      </p:pic>
      <p:sp>
        <p:nvSpPr>
          <p:cNvPr id="3" name="Title 2"/>
          <p:cNvSpPr>
            <a:spLocks noGrp="1"/>
          </p:cNvSpPr>
          <p:nvPr>
            <p:ph type="ctrTitle"/>
          </p:nvPr>
        </p:nvSpPr>
        <p:spPr/>
        <p:txBody>
          <a:bodyPr/>
          <a:lstStyle/>
          <a:p>
            <a:r>
              <a:rPr lang="en-GB" dirty="0" smtClean="0"/>
              <a:t>Price and Rate Monitoring</a:t>
            </a:r>
            <a:endParaRPr lang="en-GB" dirty="0"/>
          </a:p>
        </p:txBody>
      </p:sp>
      <p:sp>
        <p:nvSpPr>
          <p:cNvPr id="4" name="Subtitle 3"/>
          <p:cNvSpPr>
            <a:spLocks noGrp="1"/>
          </p:cNvSpPr>
          <p:nvPr>
            <p:ph type="subTitle" idx="1"/>
          </p:nvPr>
        </p:nvSpPr>
        <p:spPr>
          <a:xfrm>
            <a:off x="755650" y="2883662"/>
            <a:ext cx="6048375" cy="1193410"/>
          </a:xfrm>
        </p:spPr>
        <p:txBody>
          <a:bodyPr/>
          <a:lstStyle/>
          <a:p>
            <a:r>
              <a:rPr lang="en-GB" dirty="0" smtClean="0"/>
              <a:t>CSAF Meeting, Des Moines, IA          September 28, 2012</a:t>
            </a:r>
          </a:p>
          <a:p>
            <a:r>
              <a:rPr lang="en-GB" dirty="0" smtClean="0"/>
              <a:t>Presented by Anthony Hill, Swiss and</a:t>
            </a:r>
          </a:p>
          <a:p>
            <a:r>
              <a:rPr lang="en-GB" dirty="0" smtClean="0"/>
              <a:t>Young Kim, Zurich General Insurance Underwriting</a:t>
            </a:r>
            <a:endParaRPr lang="en-GB" dirty="0"/>
          </a:p>
        </p:txBody>
      </p:sp>
      <p:pic>
        <p:nvPicPr>
          <p:cNvPr id="6" name="Picture 5" descr="Logo_Lake.png"/>
          <p:cNvPicPr>
            <a:picLocks noChangeAspect="1"/>
          </p:cNvPicPr>
          <p:nvPr>
            <p:custDataLst>
              <p:tags r:id="rId2"/>
            </p:custDataLst>
          </p:nvPr>
        </p:nvPicPr>
        <p:blipFill>
          <a:blip r:embed="rId5" cstate="print"/>
          <a:stretch>
            <a:fillRect/>
          </a:stretch>
        </p:blipFill>
        <p:spPr bwMode="gray">
          <a:xfrm>
            <a:off x="6804025" y="260350"/>
            <a:ext cx="1157287" cy="6715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56"/>
          <p:cNvSpPr>
            <a:spLocks noGrp="1" noChangeArrowheads="1"/>
          </p:cNvSpPr>
          <p:nvPr>
            <p:ph type="title"/>
            <p:custDataLst>
              <p:tags r:id="rId1"/>
            </p:custDataLst>
          </p:nvPr>
        </p:nvSpPr>
        <p:spPr>
          <a:xfrm>
            <a:off x="228600" y="482600"/>
            <a:ext cx="6838950" cy="698500"/>
          </a:xfrm>
        </p:spPr>
        <p:txBody>
          <a:bodyPr/>
          <a:lstStyle/>
          <a:p>
            <a:r>
              <a:rPr lang="en-GB" dirty="0" smtClean="0"/>
              <a:t>Method 2b: Changes in Price per Exposure -</a:t>
            </a:r>
            <a:br>
              <a:rPr lang="en-GB" dirty="0" smtClean="0"/>
            </a:br>
            <a:r>
              <a:rPr lang="en-GB" dirty="0" smtClean="0"/>
              <a:t>Matched Renewals</a:t>
            </a:r>
            <a:endParaRPr lang="de-DE" dirty="0" smtClean="0"/>
          </a:p>
        </p:txBody>
      </p:sp>
      <p:sp>
        <p:nvSpPr>
          <p:cNvPr id="11" name="Rectangle 10"/>
          <p:cNvSpPr/>
          <p:nvPr/>
        </p:nvSpPr>
        <p:spPr>
          <a:xfrm>
            <a:off x="467544" y="1340768"/>
            <a:ext cx="8208912" cy="864096"/>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2" name="Rectangle 11"/>
          <p:cNvSpPr/>
          <p:nvPr/>
        </p:nvSpPr>
        <p:spPr>
          <a:xfrm>
            <a:off x="467544" y="2204864"/>
            <a:ext cx="4104456" cy="1512168"/>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3" name="Rectangle 12"/>
          <p:cNvSpPr/>
          <p:nvPr/>
        </p:nvSpPr>
        <p:spPr>
          <a:xfrm>
            <a:off x="467544" y="3717032"/>
            <a:ext cx="4104456" cy="2376264"/>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4" name="Rectangle 13"/>
          <p:cNvSpPr/>
          <p:nvPr/>
        </p:nvSpPr>
        <p:spPr>
          <a:xfrm>
            <a:off x="4572000" y="2204864"/>
            <a:ext cx="4104456" cy="1512168"/>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5" name="Rectangle 14"/>
          <p:cNvSpPr/>
          <p:nvPr/>
        </p:nvSpPr>
        <p:spPr>
          <a:xfrm>
            <a:off x="4572000" y="3717032"/>
            <a:ext cx="4104456" cy="2376264"/>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6" name="TextBox 15"/>
          <p:cNvSpPr txBox="1"/>
          <p:nvPr/>
        </p:nvSpPr>
        <p:spPr>
          <a:xfrm>
            <a:off x="467544" y="1340768"/>
            <a:ext cx="8208912" cy="369332"/>
          </a:xfrm>
          <a:prstGeom prst="rect">
            <a:avLst/>
          </a:prstGeom>
          <a:noFill/>
        </p:spPr>
        <p:txBody>
          <a:bodyPr wrap="square" rtlCol="0">
            <a:spAutoFit/>
          </a:bodyPr>
          <a:lstStyle/>
          <a:p>
            <a:r>
              <a:rPr lang="en-GB" dirty="0" smtClean="0">
                <a:latin typeface="SwissReSans" pitchFamily="34" charset="0"/>
              </a:rPr>
              <a:t>Description:</a:t>
            </a:r>
          </a:p>
        </p:txBody>
      </p:sp>
      <p:sp>
        <p:nvSpPr>
          <p:cNvPr id="17" name="TextBox 16"/>
          <p:cNvSpPr txBox="1"/>
          <p:nvPr/>
        </p:nvSpPr>
        <p:spPr>
          <a:xfrm>
            <a:off x="467544" y="2204864"/>
            <a:ext cx="4104456" cy="369332"/>
          </a:xfrm>
          <a:prstGeom prst="rect">
            <a:avLst/>
          </a:prstGeom>
          <a:noFill/>
        </p:spPr>
        <p:txBody>
          <a:bodyPr wrap="square" rtlCol="0">
            <a:spAutoFit/>
          </a:bodyPr>
          <a:lstStyle/>
          <a:p>
            <a:r>
              <a:rPr lang="en-GB" dirty="0" smtClean="0">
                <a:latin typeface="SwissReSans" pitchFamily="34" charset="0"/>
              </a:rPr>
              <a:t> Applicable Segments:</a:t>
            </a:r>
          </a:p>
        </p:txBody>
      </p:sp>
      <p:sp>
        <p:nvSpPr>
          <p:cNvPr id="18" name="TextBox 17"/>
          <p:cNvSpPr txBox="1"/>
          <p:nvPr/>
        </p:nvSpPr>
        <p:spPr>
          <a:xfrm>
            <a:off x="4572000" y="2204864"/>
            <a:ext cx="4104456" cy="369332"/>
          </a:xfrm>
          <a:prstGeom prst="rect">
            <a:avLst/>
          </a:prstGeom>
          <a:noFill/>
        </p:spPr>
        <p:txBody>
          <a:bodyPr wrap="square" rtlCol="0">
            <a:spAutoFit/>
          </a:bodyPr>
          <a:lstStyle/>
          <a:p>
            <a:r>
              <a:rPr lang="en-GB" dirty="0" smtClean="0">
                <a:latin typeface="SwissReSans" pitchFamily="34" charset="0"/>
              </a:rPr>
              <a:t> Policy/Portfolio Metrics:</a:t>
            </a:r>
          </a:p>
        </p:txBody>
      </p:sp>
      <p:sp>
        <p:nvSpPr>
          <p:cNvPr id="19" name="TextBox 18"/>
          <p:cNvSpPr txBox="1"/>
          <p:nvPr/>
        </p:nvSpPr>
        <p:spPr>
          <a:xfrm>
            <a:off x="467544" y="3707740"/>
            <a:ext cx="4104456" cy="369332"/>
          </a:xfrm>
          <a:prstGeom prst="rect">
            <a:avLst/>
          </a:prstGeom>
          <a:noFill/>
        </p:spPr>
        <p:txBody>
          <a:bodyPr wrap="square" rtlCol="0">
            <a:spAutoFit/>
          </a:bodyPr>
          <a:lstStyle/>
          <a:p>
            <a:r>
              <a:rPr lang="en-GB" dirty="0" smtClean="0">
                <a:latin typeface="SwissReSans" pitchFamily="34" charset="0"/>
              </a:rPr>
              <a:t> Advantages:</a:t>
            </a:r>
          </a:p>
        </p:txBody>
      </p:sp>
      <p:sp>
        <p:nvSpPr>
          <p:cNvPr id="20" name="TextBox 19"/>
          <p:cNvSpPr txBox="1"/>
          <p:nvPr/>
        </p:nvSpPr>
        <p:spPr>
          <a:xfrm>
            <a:off x="4572000" y="3717032"/>
            <a:ext cx="4104456" cy="369332"/>
          </a:xfrm>
          <a:prstGeom prst="rect">
            <a:avLst/>
          </a:prstGeom>
          <a:noFill/>
        </p:spPr>
        <p:txBody>
          <a:bodyPr wrap="square" rtlCol="0">
            <a:spAutoFit/>
          </a:bodyPr>
          <a:lstStyle/>
          <a:p>
            <a:r>
              <a:rPr lang="en-GB" dirty="0" smtClean="0">
                <a:latin typeface="SwissReSans" pitchFamily="34" charset="0"/>
              </a:rPr>
              <a:t> Disadvantages:</a:t>
            </a:r>
          </a:p>
        </p:txBody>
      </p:sp>
      <p:sp>
        <p:nvSpPr>
          <p:cNvPr id="22" name="TextBox 21"/>
          <p:cNvSpPr txBox="1"/>
          <p:nvPr/>
        </p:nvSpPr>
        <p:spPr>
          <a:xfrm>
            <a:off x="4572001" y="2492897"/>
            <a:ext cx="4104456" cy="861774"/>
          </a:xfrm>
          <a:prstGeom prst="rect">
            <a:avLst/>
          </a:prstGeom>
          <a:noFill/>
        </p:spPr>
        <p:txBody>
          <a:bodyPr wrap="square" rtlCol="0">
            <a:spAutoFit/>
          </a:bodyPr>
          <a:lstStyle/>
          <a:p>
            <a:pPr>
              <a:buFont typeface="Arial" pitchFamily="34" charset="0"/>
              <a:buChar char="•"/>
            </a:pPr>
            <a:r>
              <a:rPr lang="en-GB" sz="1000" dirty="0" smtClean="0">
                <a:latin typeface="SwissReSans" pitchFamily="34" charset="0"/>
              </a:rPr>
              <a:t>Policies having significant changes in exposure, limits, or deductibles/SIR's are typically excluded.</a:t>
            </a:r>
          </a:p>
          <a:p>
            <a:pPr>
              <a:buFont typeface="Arial" pitchFamily="34" charset="0"/>
              <a:buChar char="•"/>
            </a:pPr>
            <a:r>
              <a:rPr lang="en-GB" sz="1000" dirty="0" smtClean="0">
                <a:latin typeface="SwissReSans" pitchFamily="34" charset="0"/>
              </a:rPr>
              <a:t>Portfolio metrics can be calculated as a weighted average of individual policy changes, where price changes are normally weighted by expiring premium.</a:t>
            </a:r>
          </a:p>
        </p:txBody>
      </p:sp>
      <p:sp>
        <p:nvSpPr>
          <p:cNvPr id="23" name="TextBox 22"/>
          <p:cNvSpPr txBox="1"/>
          <p:nvPr/>
        </p:nvSpPr>
        <p:spPr>
          <a:xfrm>
            <a:off x="467544" y="2492896"/>
            <a:ext cx="4104456" cy="707886"/>
          </a:xfrm>
          <a:prstGeom prst="rect">
            <a:avLst/>
          </a:prstGeom>
          <a:noFill/>
        </p:spPr>
        <p:txBody>
          <a:bodyPr wrap="square" rtlCol="0">
            <a:spAutoFit/>
          </a:bodyPr>
          <a:lstStyle/>
          <a:p>
            <a:pPr>
              <a:buFont typeface="Arial" pitchFamily="34" charset="0"/>
              <a:buChar char="•"/>
            </a:pPr>
            <a:r>
              <a:rPr lang="en-GB" sz="1000" dirty="0" smtClean="0">
                <a:latin typeface="SwissReSans" pitchFamily="34" charset="0"/>
              </a:rPr>
              <a:t>Works best on stable portfolios with relatively homogeneous exposures.</a:t>
            </a:r>
          </a:p>
          <a:p>
            <a:pPr>
              <a:buFont typeface="Arial" pitchFamily="34" charset="0"/>
              <a:buChar char="•"/>
            </a:pPr>
            <a:r>
              <a:rPr lang="en-GB" sz="1000" dirty="0" smtClean="0">
                <a:latin typeface="SwissReSans" pitchFamily="34" charset="0"/>
              </a:rPr>
              <a:t>Stratification can be used to expand applicability to large portfolios having heterogeneous exposures.</a:t>
            </a:r>
          </a:p>
        </p:txBody>
      </p:sp>
      <p:sp>
        <p:nvSpPr>
          <p:cNvPr id="24" name="TextBox 23"/>
          <p:cNvSpPr txBox="1"/>
          <p:nvPr/>
        </p:nvSpPr>
        <p:spPr>
          <a:xfrm>
            <a:off x="4572000" y="4005064"/>
            <a:ext cx="4104456" cy="1631216"/>
          </a:xfrm>
          <a:prstGeom prst="rect">
            <a:avLst/>
          </a:prstGeom>
          <a:noFill/>
        </p:spPr>
        <p:txBody>
          <a:bodyPr wrap="square" rtlCol="0">
            <a:spAutoFit/>
          </a:bodyPr>
          <a:lstStyle/>
          <a:p>
            <a:pPr>
              <a:buFont typeface="Arial" pitchFamily="34" charset="0"/>
              <a:buChar char="•"/>
            </a:pPr>
            <a:r>
              <a:rPr lang="en-GB" sz="1000" dirty="0" smtClean="0">
                <a:latin typeface="SwissReSans" pitchFamily="34" charset="0"/>
              </a:rPr>
              <a:t>Purely a renewal pricing metric; (Change in) price adequacy is not directly calculated.</a:t>
            </a:r>
          </a:p>
          <a:p>
            <a:pPr>
              <a:buFont typeface="Arial" pitchFamily="34" charset="0"/>
              <a:buChar char="•"/>
            </a:pPr>
            <a:r>
              <a:rPr lang="en-GB" sz="1000" dirty="0" smtClean="0">
                <a:latin typeface="SwissReSans" pitchFamily="34" charset="0"/>
              </a:rPr>
              <a:t>Does not directly reflect the impact of new/lost business</a:t>
            </a:r>
            <a:r>
              <a:rPr lang="en-GB" sz="1000" dirty="0">
                <a:latin typeface="SwissReSans" pitchFamily="34" charset="0"/>
              </a:rPr>
              <a:t>. However there are some techniques for incorporating the impact of new/lost </a:t>
            </a:r>
            <a:r>
              <a:rPr lang="en-GB" sz="1000" dirty="0" smtClean="0">
                <a:latin typeface="SwissReSans" pitchFamily="34" charset="0"/>
              </a:rPr>
              <a:t>business.</a:t>
            </a:r>
          </a:p>
          <a:p>
            <a:pPr>
              <a:buFont typeface="Arial" pitchFamily="34" charset="0"/>
              <a:buChar char="•"/>
            </a:pPr>
            <a:r>
              <a:rPr lang="en-GB" sz="1000" dirty="0" smtClean="0">
                <a:latin typeface="SwissReSans" pitchFamily="34" charset="0"/>
              </a:rPr>
              <a:t>If portfolio is changing significantly, the metric may be based on a relatively small sample of policies (renewals with only minimal exposure/limit/deductible changes). This sample may be highly skewed, particularly if portfolio shifts are driven by re-underwriting efforts.</a:t>
            </a:r>
          </a:p>
        </p:txBody>
      </p:sp>
      <p:sp>
        <p:nvSpPr>
          <p:cNvPr id="25" name="TextBox 24"/>
          <p:cNvSpPr txBox="1"/>
          <p:nvPr/>
        </p:nvSpPr>
        <p:spPr>
          <a:xfrm>
            <a:off x="467544" y="3997513"/>
            <a:ext cx="4104456" cy="553998"/>
          </a:xfrm>
          <a:prstGeom prst="rect">
            <a:avLst/>
          </a:prstGeom>
          <a:noFill/>
        </p:spPr>
        <p:txBody>
          <a:bodyPr wrap="square" rtlCol="0">
            <a:spAutoFit/>
          </a:bodyPr>
          <a:lstStyle/>
          <a:p>
            <a:pPr>
              <a:buFont typeface="Arial" pitchFamily="34" charset="0"/>
              <a:buChar char="•"/>
            </a:pPr>
            <a:r>
              <a:rPr lang="en-GB" sz="1000" dirty="0" smtClean="0">
                <a:latin typeface="SwissReSans" pitchFamily="34" charset="0"/>
              </a:rPr>
              <a:t>Easily understood and easily calculated.</a:t>
            </a:r>
          </a:p>
          <a:p>
            <a:pPr>
              <a:buFont typeface="Arial" pitchFamily="34" charset="0"/>
              <a:buChar char="•"/>
            </a:pPr>
            <a:r>
              <a:rPr lang="en-GB" sz="1000" dirty="0" smtClean="0">
                <a:latin typeface="SwissReSans" pitchFamily="34" charset="0"/>
              </a:rPr>
              <a:t>Most closely matches price changes felt by customers.</a:t>
            </a:r>
          </a:p>
          <a:p>
            <a:pPr>
              <a:buFont typeface="Arial" pitchFamily="34" charset="0"/>
              <a:buChar char="•"/>
            </a:pPr>
            <a:r>
              <a:rPr lang="en-GB" sz="1000" dirty="0" smtClean="0">
                <a:latin typeface="SwissReSans" pitchFamily="34" charset="0"/>
              </a:rPr>
              <a:t>Impact can be attributed to individual policies.</a:t>
            </a:r>
          </a:p>
        </p:txBody>
      </p:sp>
      <p:sp>
        <p:nvSpPr>
          <p:cNvPr id="26" name="TextBox 25"/>
          <p:cNvSpPr txBox="1"/>
          <p:nvPr/>
        </p:nvSpPr>
        <p:spPr>
          <a:xfrm>
            <a:off x="467544" y="1628800"/>
            <a:ext cx="8208912" cy="400110"/>
          </a:xfrm>
          <a:prstGeom prst="rect">
            <a:avLst/>
          </a:prstGeom>
          <a:noFill/>
        </p:spPr>
        <p:txBody>
          <a:bodyPr wrap="square" rtlCol="0">
            <a:spAutoFit/>
          </a:bodyPr>
          <a:lstStyle/>
          <a:p>
            <a:r>
              <a:rPr lang="en-GB" sz="1000" dirty="0" smtClean="0">
                <a:latin typeface="SwissReSans" pitchFamily="34" charset="0"/>
              </a:rPr>
              <a:t>Price change is calculated as the change in premium per exposure for each renewing policy. Exposure can be defined in a variety of ways, but is most often the exposure base used to price or cost the policy (e.g. sales or turnover).</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56"/>
          <p:cNvSpPr>
            <a:spLocks noGrp="1" noChangeArrowheads="1"/>
          </p:cNvSpPr>
          <p:nvPr>
            <p:ph type="title"/>
            <p:custDataLst>
              <p:tags r:id="rId1"/>
            </p:custDataLst>
          </p:nvPr>
        </p:nvSpPr>
        <p:spPr>
          <a:xfrm>
            <a:off x="228600" y="482600"/>
            <a:ext cx="6838950" cy="698500"/>
          </a:xfrm>
        </p:spPr>
        <p:txBody>
          <a:bodyPr/>
          <a:lstStyle/>
          <a:p>
            <a:r>
              <a:rPr lang="en-GB" dirty="0" smtClean="0"/>
              <a:t>Method 3: Changes in Price relative to</a:t>
            </a:r>
            <a:br>
              <a:rPr lang="en-GB" dirty="0" smtClean="0"/>
            </a:br>
            <a:r>
              <a:rPr lang="en-GB" dirty="0" smtClean="0"/>
              <a:t>Benchmark</a:t>
            </a:r>
            <a:endParaRPr lang="de-DE" dirty="0" smtClean="0"/>
          </a:p>
        </p:txBody>
      </p:sp>
      <p:sp>
        <p:nvSpPr>
          <p:cNvPr id="11" name="Rectangle 10"/>
          <p:cNvSpPr/>
          <p:nvPr/>
        </p:nvSpPr>
        <p:spPr>
          <a:xfrm>
            <a:off x="467544" y="1340768"/>
            <a:ext cx="8208912" cy="864096"/>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2" name="Rectangle 11"/>
          <p:cNvSpPr/>
          <p:nvPr/>
        </p:nvSpPr>
        <p:spPr>
          <a:xfrm>
            <a:off x="467544" y="2204864"/>
            <a:ext cx="4104456" cy="1512168"/>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3" name="Rectangle 12"/>
          <p:cNvSpPr/>
          <p:nvPr/>
        </p:nvSpPr>
        <p:spPr>
          <a:xfrm>
            <a:off x="467544" y="3717032"/>
            <a:ext cx="4104456" cy="2376264"/>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4" name="Rectangle 13"/>
          <p:cNvSpPr/>
          <p:nvPr/>
        </p:nvSpPr>
        <p:spPr>
          <a:xfrm>
            <a:off x="4572000" y="2204864"/>
            <a:ext cx="4104456" cy="1512168"/>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5" name="Rectangle 14"/>
          <p:cNvSpPr/>
          <p:nvPr/>
        </p:nvSpPr>
        <p:spPr>
          <a:xfrm>
            <a:off x="4572000" y="3717032"/>
            <a:ext cx="4104456" cy="2376264"/>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6" name="TextBox 15"/>
          <p:cNvSpPr txBox="1"/>
          <p:nvPr/>
        </p:nvSpPr>
        <p:spPr>
          <a:xfrm>
            <a:off x="467544" y="1340768"/>
            <a:ext cx="8208912" cy="369332"/>
          </a:xfrm>
          <a:prstGeom prst="rect">
            <a:avLst/>
          </a:prstGeom>
          <a:noFill/>
        </p:spPr>
        <p:txBody>
          <a:bodyPr wrap="square" rtlCol="0">
            <a:spAutoFit/>
          </a:bodyPr>
          <a:lstStyle/>
          <a:p>
            <a:r>
              <a:rPr lang="en-GB" dirty="0" smtClean="0">
                <a:latin typeface="SwissReSans" pitchFamily="34" charset="0"/>
              </a:rPr>
              <a:t>Description:</a:t>
            </a:r>
          </a:p>
        </p:txBody>
      </p:sp>
      <p:sp>
        <p:nvSpPr>
          <p:cNvPr id="17" name="TextBox 16"/>
          <p:cNvSpPr txBox="1"/>
          <p:nvPr/>
        </p:nvSpPr>
        <p:spPr>
          <a:xfrm>
            <a:off x="467544" y="2204864"/>
            <a:ext cx="4104456" cy="369332"/>
          </a:xfrm>
          <a:prstGeom prst="rect">
            <a:avLst/>
          </a:prstGeom>
          <a:noFill/>
        </p:spPr>
        <p:txBody>
          <a:bodyPr wrap="square" rtlCol="0">
            <a:spAutoFit/>
          </a:bodyPr>
          <a:lstStyle/>
          <a:p>
            <a:r>
              <a:rPr lang="en-GB" dirty="0" smtClean="0">
                <a:latin typeface="SwissReSans" pitchFamily="34" charset="0"/>
              </a:rPr>
              <a:t> Applicable Segments:</a:t>
            </a:r>
          </a:p>
        </p:txBody>
      </p:sp>
      <p:sp>
        <p:nvSpPr>
          <p:cNvPr id="18" name="TextBox 17"/>
          <p:cNvSpPr txBox="1"/>
          <p:nvPr/>
        </p:nvSpPr>
        <p:spPr>
          <a:xfrm>
            <a:off x="4572000" y="2204864"/>
            <a:ext cx="4104456" cy="369332"/>
          </a:xfrm>
          <a:prstGeom prst="rect">
            <a:avLst/>
          </a:prstGeom>
          <a:noFill/>
        </p:spPr>
        <p:txBody>
          <a:bodyPr wrap="square" rtlCol="0">
            <a:spAutoFit/>
          </a:bodyPr>
          <a:lstStyle/>
          <a:p>
            <a:r>
              <a:rPr lang="en-GB" dirty="0" smtClean="0">
                <a:latin typeface="SwissReSans" pitchFamily="34" charset="0"/>
              </a:rPr>
              <a:t> Policy/Portfolio Metrics:</a:t>
            </a:r>
          </a:p>
        </p:txBody>
      </p:sp>
      <p:sp>
        <p:nvSpPr>
          <p:cNvPr id="19" name="TextBox 18"/>
          <p:cNvSpPr txBox="1"/>
          <p:nvPr/>
        </p:nvSpPr>
        <p:spPr>
          <a:xfrm>
            <a:off x="467544" y="3707740"/>
            <a:ext cx="4104456" cy="369332"/>
          </a:xfrm>
          <a:prstGeom prst="rect">
            <a:avLst/>
          </a:prstGeom>
          <a:noFill/>
        </p:spPr>
        <p:txBody>
          <a:bodyPr wrap="square" rtlCol="0">
            <a:spAutoFit/>
          </a:bodyPr>
          <a:lstStyle/>
          <a:p>
            <a:r>
              <a:rPr lang="en-GB" dirty="0" smtClean="0">
                <a:latin typeface="SwissReSans" pitchFamily="34" charset="0"/>
              </a:rPr>
              <a:t> Advantages:</a:t>
            </a:r>
          </a:p>
        </p:txBody>
      </p:sp>
      <p:sp>
        <p:nvSpPr>
          <p:cNvPr id="20" name="TextBox 19"/>
          <p:cNvSpPr txBox="1"/>
          <p:nvPr/>
        </p:nvSpPr>
        <p:spPr>
          <a:xfrm>
            <a:off x="4572000" y="3717032"/>
            <a:ext cx="4104456" cy="369332"/>
          </a:xfrm>
          <a:prstGeom prst="rect">
            <a:avLst/>
          </a:prstGeom>
          <a:noFill/>
        </p:spPr>
        <p:txBody>
          <a:bodyPr wrap="square" rtlCol="0">
            <a:spAutoFit/>
          </a:bodyPr>
          <a:lstStyle/>
          <a:p>
            <a:r>
              <a:rPr lang="en-GB" dirty="0" smtClean="0">
                <a:latin typeface="SwissReSans" pitchFamily="34" charset="0"/>
              </a:rPr>
              <a:t> Disadvantages:</a:t>
            </a:r>
          </a:p>
        </p:txBody>
      </p:sp>
      <p:sp>
        <p:nvSpPr>
          <p:cNvPr id="22" name="TextBox 21"/>
          <p:cNvSpPr txBox="1"/>
          <p:nvPr/>
        </p:nvSpPr>
        <p:spPr>
          <a:xfrm>
            <a:off x="4572001" y="2492897"/>
            <a:ext cx="4104456" cy="400110"/>
          </a:xfrm>
          <a:prstGeom prst="rect">
            <a:avLst/>
          </a:prstGeom>
          <a:noFill/>
        </p:spPr>
        <p:txBody>
          <a:bodyPr wrap="square" rtlCol="0">
            <a:spAutoFit/>
          </a:bodyPr>
          <a:lstStyle/>
          <a:p>
            <a:pPr>
              <a:buFont typeface="Arial" pitchFamily="34" charset="0"/>
              <a:buChar char="•"/>
            </a:pPr>
            <a:r>
              <a:rPr lang="en-GB" sz="1000" dirty="0" smtClean="0">
                <a:latin typeface="SwissReSans" pitchFamily="34" charset="0"/>
              </a:rPr>
              <a:t>Calculated for each transaction and summed to produce portfolio metrics.</a:t>
            </a:r>
          </a:p>
        </p:txBody>
      </p:sp>
      <p:sp>
        <p:nvSpPr>
          <p:cNvPr id="23" name="TextBox 22"/>
          <p:cNvSpPr txBox="1"/>
          <p:nvPr/>
        </p:nvSpPr>
        <p:spPr>
          <a:xfrm>
            <a:off x="467544" y="2492896"/>
            <a:ext cx="4104456" cy="400110"/>
          </a:xfrm>
          <a:prstGeom prst="rect">
            <a:avLst/>
          </a:prstGeom>
          <a:noFill/>
        </p:spPr>
        <p:txBody>
          <a:bodyPr wrap="square" rtlCol="0">
            <a:spAutoFit/>
          </a:bodyPr>
          <a:lstStyle/>
          <a:p>
            <a:pPr>
              <a:buFont typeface="Arial" pitchFamily="34" charset="0"/>
              <a:buChar char="•"/>
            </a:pPr>
            <a:r>
              <a:rPr lang="en-GB" sz="1000" dirty="0" smtClean="0">
                <a:latin typeface="SwissReSans" pitchFamily="34" charset="0"/>
              </a:rPr>
              <a:t>Can apply across a broad variety of portfolios as long as a benchmark price or loss cost exists (and has existed historically).</a:t>
            </a:r>
          </a:p>
        </p:txBody>
      </p:sp>
      <p:sp>
        <p:nvSpPr>
          <p:cNvPr id="24" name="TextBox 23"/>
          <p:cNvSpPr txBox="1"/>
          <p:nvPr/>
        </p:nvSpPr>
        <p:spPr>
          <a:xfrm>
            <a:off x="4572000" y="4005064"/>
            <a:ext cx="4104456" cy="2092881"/>
          </a:xfrm>
          <a:prstGeom prst="rect">
            <a:avLst/>
          </a:prstGeom>
          <a:noFill/>
        </p:spPr>
        <p:txBody>
          <a:bodyPr wrap="square" rtlCol="0">
            <a:spAutoFit/>
          </a:bodyPr>
          <a:lstStyle/>
          <a:p>
            <a:pPr>
              <a:buFont typeface="Arial" pitchFamily="34" charset="0"/>
              <a:buChar char="•"/>
            </a:pPr>
            <a:r>
              <a:rPr lang="en-GB" sz="1000" dirty="0" smtClean="0">
                <a:latin typeface="SwissReSans" pitchFamily="34" charset="0"/>
              </a:rPr>
              <a:t>Requires sophisticated costing systems in order to re-price historical policies with current benchmarks.</a:t>
            </a:r>
          </a:p>
          <a:p>
            <a:pPr>
              <a:buFont typeface="Arial" pitchFamily="34" charset="0"/>
              <a:buChar char="•"/>
            </a:pPr>
            <a:r>
              <a:rPr lang="en-GB" sz="1000" dirty="0" smtClean="0">
                <a:latin typeface="SwissReSans" pitchFamily="34" charset="0"/>
              </a:rPr>
              <a:t>Does not directly measure price change felt by customers.</a:t>
            </a:r>
          </a:p>
          <a:p>
            <a:pPr>
              <a:buFont typeface="Arial" pitchFamily="34" charset="0"/>
              <a:buChar char="•"/>
            </a:pPr>
            <a:r>
              <a:rPr lang="en-GB" sz="1000" dirty="0" smtClean="0">
                <a:latin typeface="SwissReSans" pitchFamily="34" charset="0"/>
              </a:rPr>
              <a:t>Assumes all benchmark prices or loss costs are equally adequate, which is often not the case.</a:t>
            </a:r>
          </a:p>
          <a:p>
            <a:pPr>
              <a:buFont typeface="Arial" pitchFamily="34" charset="0"/>
              <a:buChar char="•"/>
            </a:pPr>
            <a:r>
              <a:rPr lang="en-GB" sz="1000" dirty="0" smtClean="0">
                <a:latin typeface="SwissReSans" pitchFamily="34" charset="0"/>
              </a:rPr>
              <a:t>When benchmarks change, the historical price adequacy index should be restated, which can be extremely difficult if rating variables have changed over time.</a:t>
            </a:r>
          </a:p>
          <a:p>
            <a:pPr>
              <a:buFont typeface="Arial" pitchFamily="34" charset="0"/>
              <a:buChar char="•"/>
            </a:pPr>
            <a:r>
              <a:rPr lang="en-GB" sz="1000" dirty="0" smtClean="0">
                <a:latin typeface="SwissReSans" pitchFamily="34" charset="0"/>
              </a:rPr>
              <a:t>The restatement of the historical price adequacy can produce significant revisions over the full history of the segment – something that may be challenging to explain and manage.</a:t>
            </a:r>
          </a:p>
          <a:p>
            <a:pPr>
              <a:buFont typeface="Arial" pitchFamily="34" charset="0"/>
              <a:buChar char="•"/>
            </a:pPr>
            <a:r>
              <a:rPr lang="en-GB" sz="1000" dirty="0" smtClean="0">
                <a:latin typeface="SwissReSans" pitchFamily="34" charset="0"/>
              </a:rPr>
              <a:t>If experience rating is a significant part of costing, it can be difficult to properly incorporate its impact. Often it is excluded.</a:t>
            </a:r>
          </a:p>
        </p:txBody>
      </p:sp>
      <p:sp>
        <p:nvSpPr>
          <p:cNvPr id="25" name="TextBox 24"/>
          <p:cNvSpPr txBox="1"/>
          <p:nvPr/>
        </p:nvSpPr>
        <p:spPr>
          <a:xfrm>
            <a:off x="467544" y="3997513"/>
            <a:ext cx="4104456" cy="1169551"/>
          </a:xfrm>
          <a:prstGeom prst="rect">
            <a:avLst/>
          </a:prstGeom>
          <a:noFill/>
        </p:spPr>
        <p:txBody>
          <a:bodyPr wrap="square" rtlCol="0">
            <a:spAutoFit/>
          </a:bodyPr>
          <a:lstStyle/>
          <a:p>
            <a:pPr>
              <a:buFont typeface="Arial" pitchFamily="34" charset="0"/>
              <a:buChar char="•"/>
            </a:pPr>
            <a:r>
              <a:rPr lang="en-GB" sz="1000" dirty="0" smtClean="0">
                <a:latin typeface="SwissReSans" pitchFamily="34" charset="0"/>
              </a:rPr>
              <a:t>Measures (Re)insurer's current view of historical changes in price adequacy.</a:t>
            </a:r>
          </a:p>
          <a:p>
            <a:pPr>
              <a:buFont typeface="Arial" pitchFamily="34" charset="0"/>
              <a:buChar char="•"/>
            </a:pPr>
            <a:r>
              <a:rPr lang="en-GB" sz="1000" dirty="0" smtClean="0">
                <a:latin typeface="SwissReSans" pitchFamily="34" charset="0"/>
              </a:rPr>
              <a:t>The most robust and accurate method available.</a:t>
            </a:r>
          </a:p>
          <a:p>
            <a:pPr>
              <a:buFont typeface="Arial" pitchFamily="34" charset="0"/>
              <a:buChar char="•"/>
            </a:pPr>
            <a:r>
              <a:rPr lang="en-GB" sz="1000" dirty="0" smtClean="0">
                <a:latin typeface="SwissReSans" pitchFamily="34" charset="0"/>
              </a:rPr>
              <a:t>Can be used with either loss costs (e.g. raw benchmarks) or fully loaded indicated costs.</a:t>
            </a:r>
          </a:p>
          <a:p>
            <a:pPr>
              <a:buFont typeface="Arial" pitchFamily="34" charset="0"/>
              <a:buChar char="•"/>
            </a:pPr>
            <a:r>
              <a:rPr lang="en-GB" sz="1000" dirty="0" smtClean="0">
                <a:latin typeface="SwissReSans" pitchFamily="34" charset="0"/>
              </a:rPr>
              <a:t>Applied regardless of new business or renewal business.</a:t>
            </a:r>
          </a:p>
          <a:p>
            <a:pPr>
              <a:buFont typeface="Arial" pitchFamily="34" charset="0"/>
              <a:buChar char="•"/>
            </a:pPr>
            <a:r>
              <a:rPr lang="en-GB" sz="1000" dirty="0" smtClean="0">
                <a:latin typeface="SwissReSans" pitchFamily="34" charset="0"/>
              </a:rPr>
              <a:t>Can be calculated at time of quoting/binding.</a:t>
            </a:r>
          </a:p>
        </p:txBody>
      </p:sp>
      <p:sp>
        <p:nvSpPr>
          <p:cNvPr id="26" name="TextBox 25"/>
          <p:cNvSpPr txBox="1"/>
          <p:nvPr/>
        </p:nvSpPr>
        <p:spPr>
          <a:xfrm>
            <a:off x="467544" y="1628800"/>
            <a:ext cx="8208912" cy="400110"/>
          </a:xfrm>
          <a:prstGeom prst="rect">
            <a:avLst/>
          </a:prstGeom>
          <a:noFill/>
        </p:spPr>
        <p:txBody>
          <a:bodyPr wrap="square" rtlCol="0">
            <a:spAutoFit/>
          </a:bodyPr>
          <a:lstStyle/>
          <a:p>
            <a:r>
              <a:rPr lang="en-GB" sz="1000" dirty="0" smtClean="0">
                <a:latin typeface="SwissReSans" pitchFamily="34" charset="0"/>
              </a:rPr>
              <a:t>Actual premium is divided by benchmark premium (or loss cost) to produce a price adequacy index. Effective Price change (measuring change in price adequacy) is calculated as the change in this price adequacy index over time.</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248400"/>
            <a:ext cx="2133600" cy="457200"/>
          </a:xfrm>
          <a:prstGeom prst="rect">
            <a:avLst/>
          </a:prstGeom>
        </p:spPr>
        <p:txBody>
          <a:bodyPr/>
          <a:lstStyle/>
          <a:p>
            <a:fld id="{25A8F5DE-5D28-4916-81AB-1DB59B20A994}" type="slidenum">
              <a:rPr lang="en-US"/>
              <a:pPr/>
              <a:t>12</a:t>
            </a:fld>
            <a:endParaRPr lang="en-US"/>
          </a:p>
        </p:txBody>
      </p:sp>
      <p:sp>
        <p:nvSpPr>
          <p:cNvPr id="6146" name="Rectangle 2"/>
          <p:cNvSpPr>
            <a:spLocks noGrp="1" noChangeArrowheads="1"/>
          </p:cNvSpPr>
          <p:nvPr>
            <p:ph type="title"/>
          </p:nvPr>
        </p:nvSpPr>
        <p:spPr/>
        <p:txBody>
          <a:bodyPr/>
          <a:lstStyle/>
          <a:p>
            <a:r>
              <a:rPr lang="en-US" dirty="0"/>
              <a:t>Price Monitoring – </a:t>
            </a:r>
            <a:r>
              <a:rPr lang="en-US" dirty="0" smtClean="0"/>
              <a:t>A.M. Best View</a:t>
            </a:r>
            <a:endParaRPr lang="en-US" dirty="0"/>
          </a:p>
        </p:txBody>
      </p:sp>
      <p:sp>
        <p:nvSpPr>
          <p:cNvPr id="6147" name="Rectangle 3"/>
          <p:cNvSpPr>
            <a:spLocks noGrp="1" noChangeArrowheads="1"/>
          </p:cNvSpPr>
          <p:nvPr>
            <p:ph type="body" idx="1"/>
          </p:nvPr>
        </p:nvSpPr>
        <p:spPr>
          <a:xfrm>
            <a:off x="755650" y="1628775"/>
            <a:ext cx="7848600" cy="1728217"/>
          </a:xfrm>
        </p:spPr>
        <p:txBody>
          <a:bodyPr/>
          <a:lstStyle/>
          <a:p>
            <a:pPr lvl="1"/>
            <a:r>
              <a:rPr lang="en-GB" dirty="0" smtClean="0"/>
              <a:t>A.M. Best requires separate price monitoring on New and Renewal business in its Supplemental Rating Questionnaire (SRQ).</a:t>
            </a:r>
          </a:p>
          <a:p>
            <a:pPr lvl="2">
              <a:spcBef>
                <a:spcPts val="300"/>
              </a:spcBef>
            </a:pPr>
            <a:r>
              <a:rPr lang="en-GB" dirty="0" smtClean="0"/>
              <a:t>Four year history</a:t>
            </a:r>
          </a:p>
          <a:p>
            <a:pPr lvl="2">
              <a:spcBef>
                <a:spcPts val="300"/>
              </a:spcBef>
            </a:pPr>
            <a:r>
              <a:rPr lang="en-GB" dirty="0" smtClean="0"/>
              <a:t>For each annual statement line</a:t>
            </a:r>
          </a:p>
          <a:p>
            <a:pPr lvl="2">
              <a:spcBef>
                <a:spcPts val="300"/>
              </a:spcBef>
            </a:pPr>
            <a:r>
              <a:rPr lang="en-GB" dirty="0" smtClean="0"/>
              <a:t>Uses Method 1: Change in filed rates plus credits/debits</a:t>
            </a:r>
          </a:p>
          <a:p>
            <a:pPr lvl="2">
              <a:spcBef>
                <a:spcPts val="300"/>
              </a:spcBef>
            </a:pPr>
            <a:r>
              <a:rPr lang="en-GB" dirty="0" smtClean="0"/>
              <a:t>Adds adjustments for New </a:t>
            </a:r>
            <a:r>
              <a:rPr lang="en-GB" dirty="0" err="1" smtClean="0"/>
              <a:t>Busines</a:t>
            </a:r>
            <a:endParaRPr lang="en-GB" dirty="0"/>
          </a:p>
        </p:txBody>
      </p:sp>
      <p:sp>
        <p:nvSpPr>
          <p:cNvPr id="5" name="Rectangle 4"/>
          <p:cNvSpPr/>
          <p:nvPr/>
        </p:nvSpPr>
        <p:spPr>
          <a:xfrm>
            <a:off x="467544" y="3851756"/>
            <a:ext cx="4104456" cy="2025516"/>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6" name="Rectangle 5"/>
          <p:cNvSpPr/>
          <p:nvPr/>
        </p:nvSpPr>
        <p:spPr>
          <a:xfrm>
            <a:off x="4572000" y="3851756"/>
            <a:ext cx="4104456" cy="2025516"/>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7" name="TextBox 6"/>
          <p:cNvSpPr txBox="1"/>
          <p:nvPr/>
        </p:nvSpPr>
        <p:spPr>
          <a:xfrm>
            <a:off x="467544" y="3851756"/>
            <a:ext cx="4104456" cy="369332"/>
          </a:xfrm>
          <a:prstGeom prst="rect">
            <a:avLst/>
          </a:prstGeom>
          <a:noFill/>
        </p:spPr>
        <p:txBody>
          <a:bodyPr wrap="square" rtlCol="0">
            <a:spAutoFit/>
          </a:bodyPr>
          <a:lstStyle/>
          <a:p>
            <a:r>
              <a:rPr lang="en-GB" dirty="0" smtClean="0">
                <a:latin typeface="SwissReSans" pitchFamily="34" charset="0"/>
              </a:rPr>
              <a:t> Renewal Business</a:t>
            </a:r>
          </a:p>
        </p:txBody>
      </p:sp>
      <p:sp>
        <p:nvSpPr>
          <p:cNvPr id="8" name="TextBox 7"/>
          <p:cNvSpPr txBox="1"/>
          <p:nvPr/>
        </p:nvSpPr>
        <p:spPr>
          <a:xfrm>
            <a:off x="4572000" y="3851756"/>
            <a:ext cx="4104456" cy="369332"/>
          </a:xfrm>
          <a:prstGeom prst="rect">
            <a:avLst/>
          </a:prstGeom>
          <a:noFill/>
        </p:spPr>
        <p:txBody>
          <a:bodyPr wrap="square" rtlCol="0">
            <a:spAutoFit/>
          </a:bodyPr>
          <a:lstStyle/>
          <a:p>
            <a:r>
              <a:rPr lang="en-GB" dirty="0" smtClean="0">
                <a:latin typeface="SwissReSans" pitchFamily="34" charset="0"/>
              </a:rPr>
              <a:t> New Business</a:t>
            </a:r>
          </a:p>
        </p:txBody>
      </p:sp>
      <p:sp>
        <p:nvSpPr>
          <p:cNvPr id="9" name="TextBox 8"/>
          <p:cNvSpPr txBox="1"/>
          <p:nvPr/>
        </p:nvSpPr>
        <p:spPr>
          <a:xfrm>
            <a:off x="4572000" y="4223410"/>
            <a:ext cx="4104456" cy="861774"/>
          </a:xfrm>
          <a:prstGeom prst="rect">
            <a:avLst/>
          </a:prstGeom>
          <a:noFill/>
        </p:spPr>
        <p:txBody>
          <a:bodyPr wrap="square" rtlCol="0">
            <a:spAutoFit/>
          </a:bodyPr>
          <a:lstStyle/>
          <a:p>
            <a:pPr>
              <a:buFont typeface="Arial" pitchFamily="34" charset="0"/>
              <a:buChar char="•"/>
            </a:pPr>
            <a:r>
              <a:rPr lang="en-US" sz="1000" dirty="0">
                <a:latin typeface="SwissReSans" pitchFamily="34" charset="0"/>
              </a:rPr>
              <a:t>Direct Premium Written (DPW) on New Policies</a:t>
            </a:r>
          </a:p>
          <a:p>
            <a:pPr>
              <a:buFont typeface="Arial" pitchFamily="34" charset="0"/>
              <a:buChar char="•"/>
            </a:pPr>
            <a:r>
              <a:rPr lang="en-US" sz="1000" dirty="0">
                <a:latin typeface="SwissReSans" pitchFamily="34" charset="0"/>
              </a:rPr>
              <a:t>Number of New Policies</a:t>
            </a:r>
          </a:p>
          <a:p>
            <a:pPr>
              <a:buFont typeface="Arial" pitchFamily="34" charset="0"/>
              <a:buChar char="•"/>
            </a:pPr>
            <a:r>
              <a:rPr lang="en-US" sz="1000" dirty="0">
                <a:latin typeface="SwissReSans" pitchFamily="34" charset="0"/>
              </a:rPr>
              <a:t>Average Rate Modification due to Schedule Credits/Debits</a:t>
            </a:r>
          </a:p>
          <a:p>
            <a:pPr>
              <a:buFont typeface="Arial" pitchFamily="34" charset="0"/>
              <a:buChar char="•"/>
            </a:pPr>
            <a:r>
              <a:rPr lang="en-US" sz="1000" dirty="0">
                <a:latin typeface="SwissReSans" pitchFamily="34" charset="0"/>
              </a:rPr>
              <a:t>Average Rate Modification due to Other Pricing Adjustments</a:t>
            </a:r>
          </a:p>
          <a:p>
            <a:pPr>
              <a:buFont typeface="Arial" pitchFamily="34" charset="0"/>
              <a:buChar char="•"/>
            </a:pPr>
            <a:r>
              <a:rPr lang="en-US" sz="1000" dirty="0">
                <a:latin typeface="SwissReSans" pitchFamily="34" charset="0"/>
              </a:rPr>
              <a:t>New Policies Price Level Relative to Renewal Price Level</a:t>
            </a:r>
          </a:p>
        </p:txBody>
      </p:sp>
      <p:sp>
        <p:nvSpPr>
          <p:cNvPr id="10" name="TextBox 9"/>
          <p:cNvSpPr txBox="1"/>
          <p:nvPr/>
        </p:nvSpPr>
        <p:spPr>
          <a:xfrm>
            <a:off x="467544" y="4183920"/>
            <a:ext cx="4104456" cy="1477328"/>
          </a:xfrm>
          <a:prstGeom prst="rect">
            <a:avLst/>
          </a:prstGeom>
          <a:noFill/>
        </p:spPr>
        <p:txBody>
          <a:bodyPr wrap="square" rtlCol="0">
            <a:spAutoFit/>
          </a:bodyPr>
          <a:lstStyle/>
          <a:p>
            <a:pPr>
              <a:buFont typeface="Arial" pitchFamily="34" charset="0"/>
              <a:buChar char="•"/>
            </a:pPr>
            <a:r>
              <a:rPr lang="en-US" sz="1000" dirty="0">
                <a:latin typeface="SwissReSans" pitchFamily="34" charset="0"/>
              </a:rPr>
              <a:t>Direct Premium Written (DPW) on Renewed Policies</a:t>
            </a:r>
          </a:p>
          <a:p>
            <a:pPr>
              <a:buFont typeface="Arial" pitchFamily="34" charset="0"/>
              <a:buChar char="•"/>
            </a:pPr>
            <a:r>
              <a:rPr lang="en-US" sz="1000" dirty="0">
                <a:latin typeface="SwissReSans" pitchFamily="34" charset="0"/>
              </a:rPr>
              <a:t>Number of Policies Renewed</a:t>
            </a:r>
          </a:p>
          <a:p>
            <a:pPr>
              <a:buFont typeface="Arial" pitchFamily="34" charset="0"/>
              <a:buChar char="•"/>
            </a:pPr>
            <a:r>
              <a:rPr lang="en-US" sz="1000" dirty="0">
                <a:latin typeface="SwissReSans" pitchFamily="34" charset="0"/>
              </a:rPr>
              <a:t>Average Change in DPW due to Filed Rate Changes</a:t>
            </a:r>
          </a:p>
          <a:p>
            <a:pPr>
              <a:buFont typeface="Arial" pitchFamily="34" charset="0"/>
              <a:buChar char="•"/>
            </a:pPr>
            <a:r>
              <a:rPr lang="en-US" sz="1000" dirty="0">
                <a:latin typeface="SwissReSans" pitchFamily="34" charset="0"/>
              </a:rPr>
              <a:t>Average Rate Modification due to Schedule Credits/Debits</a:t>
            </a:r>
          </a:p>
          <a:p>
            <a:pPr>
              <a:buFont typeface="Arial" pitchFamily="34" charset="0"/>
              <a:buChar char="•"/>
            </a:pPr>
            <a:r>
              <a:rPr lang="en-US" sz="1000" dirty="0">
                <a:latin typeface="SwissReSans" pitchFamily="34" charset="0"/>
              </a:rPr>
              <a:t>Average Rate Modification due to Other Pricing Adjustments</a:t>
            </a:r>
          </a:p>
          <a:p>
            <a:pPr>
              <a:buFont typeface="Arial" pitchFamily="34" charset="0"/>
              <a:buChar char="•"/>
            </a:pPr>
            <a:r>
              <a:rPr lang="en-US" sz="1000" dirty="0">
                <a:latin typeface="SwissReSans" pitchFamily="34" charset="0"/>
              </a:rPr>
              <a:t>Total Average Change in Pricing</a:t>
            </a:r>
          </a:p>
          <a:p>
            <a:pPr>
              <a:buFont typeface="Arial" pitchFamily="34" charset="0"/>
              <a:buChar char="•"/>
            </a:pPr>
            <a:r>
              <a:rPr lang="en-US" sz="1000" dirty="0">
                <a:latin typeface="SwissReSans" pitchFamily="34" charset="0"/>
              </a:rPr>
              <a:t>Price Level Indexed to Initial Year</a:t>
            </a:r>
          </a:p>
          <a:p>
            <a:pPr>
              <a:buFont typeface="Arial" pitchFamily="34" charset="0"/>
              <a:buChar char="•"/>
            </a:pPr>
            <a:r>
              <a:rPr lang="en-US" sz="1000" dirty="0">
                <a:latin typeface="SwissReSans" pitchFamily="34" charset="0"/>
              </a:rPr>
              <a:t>Material Changes in T&amp;C and whether impact is included in pricing changes</a:t>
            </a:r>
            <a:endParaRPr lang="en-GB" sz="1000" dirty="0" smtClean="0">
              <a:latin typeface="SwissReSans"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55651" y="1628800"/>
            <a:ext cx="7776789" cy="1181862"/>
          </a:xfrm>
        </p:spPr>
        <p:txBody>
          <a:bodyPr/>
          <a:lstStyle/>
          <a:p>
            <a:r>
              <a:rPr lang="en-GB" dirty="0" smtClean="0"/>
              <a:t>Price/Rate (Adequacy) Change Example</a:t>
            </a:r>
            <a:endParaRPr lang="en-GB" dirty="0"/>
          </a:p>
        </p:txBody>
      </p:sp>
      <p:sp>
        <p:nvSpPr>
          <p:cNvPr id="6" name="Text Placeholder 5"/>
          <p:cNvSpPr>
            <a:spLocks noGrp="1"/>
          </p:cNvSpPr>
          <p:nvPr>
            <p:ph type="body" sz="quarter" idx="12"/>
          </p:nvPr>
        </p:nvSpPr>
        <p:spPr/>
        <p:txBody>
          <a:bodyPr/>
          <a:lstStyle/>
          <a:p>
            <a:endParaRPr lang="en-GB"/>
          </a:p>
        </p:txBody>
      </p:sp>
      <p:sp>
        <p:nvSpPr>
          <p:cNvPr id="7" name="Slide Number Placeholder 6"/>
          <p:cNvSpPr>
            <a:spLocks noGrp="1"/>
          </p:cNvSpPr>
          <p:nvPr>
            <p:ph type="sldNum" sz="quarter" idx="11"/>
          </p:nvPr>
        </p:nvSpPr>
        <p:spPr/>
        <p:txBody>
          <a:bodyPr/>
          <a:lstStyle/>
          <a:p>
            <a:fld id="{8E9F59B9-8094-4618-B073-21DD649DF751}" type="slidenum">
              <a:rPr lang="en-GB" smtClean="0"/>
              <a:pPr/>
              <a:t>13</a:t>
            </a:fld>
            <a:endParaRPr lang="en-GB" dirty="0"/>
          </a:p>
        </p:txBody>
      </p:sp>
    </p:spTree>
    <p:extLst>
      <p:ext uri="{BB962C8B-B14F-4D97-AF65-F5344CB8AC3E}">
        <p14:creationId xmlns:p14="http://schemas.microsoft.com/office/powerpoint/2010/main" xmlns="" val="3056807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248400"/>
            <a:ext cx="2133600" cy="457200"/>
          </a:xfrm>
          <a:prstGeom prst="rect">
            <a:avLst/>
          </a:prstGeom>
        </p:spPr>
        <p:txBody>
          <a:bodyPr/>
          <a:lstStyle/>
          <a:p>
            <a:fld id="{25A8F5DE-5D28-4916-81AB-1DB59B20A994}" type="slidenum">
              <a:rPr lang="en-US"/>
              <a:pPr/>
              <a:t>14</a:t>
            </a:fld>
            <a:endParaRPr lang="en-US"/>
          </a:p>
        </p:txBody>
      </p:sp>
      <p:sp>
        <p:nvSpPr>
          <p:cNvPr id="6146" name="Rectangle 2"/>
          <p:cNvSpPr>
            <a:spLocks noGrp="1" noChangeArrowheads="1"/>
          </p:cNvSpPr>
          <p:nvPr>
            <p:ph type="title"/>
          </p:nvPr>
        </p:nvSpPr>
        <p:spPr/>
        <p:txBody>
          <a:bodyPr/>
          <a:lstStyle/>
          <a:p>
            <a:r>
              <a:rPr lang="en-US" dirty="0" smtClean="0"/>
              <a:t>Basic Information</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xmlns="" val="551594974"/>
              </p:ext>
            </p:extLst>
          </p:nvPr>
        </p:nvGraphicFramePr>
        <p:xfrm>
          <a:off x="467544" y="1340768"/>
          <a:ext cx="8064894" cy="3385904"/>
        </p:xfrm>
        <a:graphic>
          <a:graphicData uri="http://schemas.openxmlformats.org/drawingml/2006/table">
            <a:tbl>
              <a:tblPr/>
              <a:tblGrid>
                <a:gridCol w="460560"/>
                <a:gridCol w="634547"/>
                <a:gridCol w="603844"/>
                <a:gridCol w="368447"/>
                <a:gridCol w="655017"/>
                <a:gridCol w="706190"/>
                <a:gridCol w="869944"/>
                <a:gridCol w="440090"/>
                <a:gridCol w="665251"/>
                <a:gridCol w="665251"/>
                <a:gridCol w="665251"/>
                <a:gridCol w="665251"/>
                <a:gridCol w="665251"/>
              </a:tblGrid>
              <a:tr h="160694">
                <a:tc gridSpan="5">
                  <a:txBody>
                    <a:bodyPr/>
                    <a:lstStyle/>
                    <a:p>
                      <a:pPr algn="l" fontAlgn="b"/>
                      <a:r>
                        <a:rPr lang="en-US" sz="800" b="1" i="0" u="none" strike="noStrike" dirty="0">
                          <a:effectLst/>
                          <a:latin typeface="Arial"/>
                        </a:rPr>
                        <a:t>PRICE MONITORING EXAMPLE: 8 POLICIES</a:t>
                      </a:r>
                    </a:p>
                  </a:txBody>
                  <a:tcPr marL="7470" marR="7470" marT="747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r>
              <a:tr h="238652">
                <a:tc>
                  <a:txBody>
                    <a:bodyPr/>
                    <a:lstStyle/>
                    <a:p>
                      <a:pPr algn="l" fontAlgn="b"/>
                      <a:r>
                        <a:rPr lang="en-US" sz="800" b="1" i="0" u="none" strike="noStrike" dirty="0">
                          <a:solidFill>
                            <a:srgbClr val="FFFFFF"/>
                          </a:solidFill>
                          <a:effectLst/>
                          <a:latin typeface="Arial"/>
                        </a:rPr>
                        <a:t>Policy</a:t>
                      </a:r>
                    </a:p>
                  </a:txBody>
                  <a:tcPr marL="7470" marR="7470" marT="7470" marB="0" anchor="b">
                    <a:lnL>
                      <a:noFill/>
                    </a:lnL>
                    <a:lnR>
                      <a:noFill/>
                    </a:lnR>
                    <a:lnT>
                      <a:noFill/>
                    </a:lnT>
                    <a:lnB>
                      <a:noFill/>
                    </a:lnB>
                    <a:solidFill>
                      <a:srgbClr val="627D77"/>
                    </a:solidFill>
                  </a:tcPr>
                </a:tc>
                <a:tc>
                  <a:txBody>
                    <a:bodyPr/>
                    <a:lstStyle/>
                    <a:p>
                      <a:pPr algn="l" fontAlgn="b"/>
                      <a:r>
                        <a:rPr lang="en-US" sz="800" b="1" i="0" u="none" strike="noStrike" dirty="0">
                          <a:solidFill>
                            <a:srgbClr val="FFFFFF"/>
                          </a:solidFill>
                          <a:effectLst/>
                          <a:latin typeface="Arial"/>
                        </a:rPr>
                        <a:t>Status</a:t>
                      </a:r>
                    </a:p>
                  </a:txBody>
                  <a:tcPr marL="7470" marR="7470" marT="7470" marB="0" anchor="b">
                    <a:lnL>
                      <a:noFill/>
                    </a:lnL>
                    <a:lnR>
                      <a:noFill/>
                    </a:lnR>
                    <a:lnT>
                      <a:noFill/>
                    </a:lnT>
                    <a:lnB>
                      <a:noFill/>
                    </a:lnB>
                    <a:solidFill>
                      <a:srgbClr val="627D77"/>
                    </a:solidFill>
                  </a:tcPr>
                </a:tc>
                <a:tc>
                  <a:txBody>
                    <a:bodyPr/>
                    <a:lstStyle/>
                    <a:p>
                      <a:pPr algn="l" fontAlgn="b"/>
                      <a:r>
                        <a:rPr lang="en-US" sz="800" b="1" i="0" u="none" strike="noStrike" dirty="0">
                          <a:solidFill>
                            <a:srgbClr val="FFFFFF"/>
                          </a:solidFill>
                          <a:effectLst/>
                          <a:latin typeface="Arial"/>
                        </a:rPr>
                        <a:t>Type</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Share</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Limit</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Deductible</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Share-Adjusted Exposure</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Loss Free</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As-Priced Benchmark</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Experience Cr/Db</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Schedule Cr/Db</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Charged Premium</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Current Benchmark</a:t>
                      </a:r>
                    </a:p>
                  </a:txBody>
                  <a:tcPr marL="7470" marR="7470" marT="7470" marB="0" anchor="b">
                    <a:lnL>
                      <a:noFill/>
                    </a:lnL>
                    <a:lnR>
                      <a:noFill/>
                    </a:lnR>
                    <a:lnT>
                      <a:noFill/>
                    </a:lnT>
                    <a:lnB>
                      <a:noFill/>
                    </a:lnB>
                    <a:solidFill>
                      <a:srgbClr val="627D77"/>
                    </a:solidFill>
                  </a:tcPr>
                </a:tc>
              </a:tr>
              <a:tr h="160694">
                <a:tc>
                  <a:txBody>
                    <a:bodyPr/>
                    <a:lstStyle/>
                    <a:p>
                      <a:pPr algn="l" fontAlgn="b"/>
                      <a:r>
                        <a:rPr lang="en-US" sz="800" b="0" i="0" u="none" strike="noStrike">
                          <a:effectLst/>
                          <a:latin typeface="Arial"/>
                        </a:rPr>
                        <a:t>Policy 1</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Expiring</a:t>
                      </a:r>
                    </a:p>
                  </a:txBody>
                  <a:tcPr marL="7470" marR="7470" marT="7470" marB="0" anchor="b">
                    <a:lnL>
                      <a:noFill/>
                    </a:lnL>
                    <a:lnR>
                      <a:noFill/>
                    </a:lnR>
                    <a:lnT>
                      <a:noFill/>
                    </a:lnT>
                    <a:lnB>
                      <a:noFill/>
                    </a:lnB>
                  </a:tcPr>
                </a:tc>
                <a:tc>
                  <a:txBody>
                    <a:bodyPr/>
                    <a:lstStyle/>
                    <a:p>
                      <a:pPr algn="ctr" fontAlgn="b"/>
                      <a:r>
                        <a:rPr lang="en-US" sz="800" b="0" i="0" u="none" strike="noStrike">
                          <a:effectLst/>
                          <a:latin typeface="Arial"/>
                        </a:rPr>
                        <a:t>Primary</a:t>
                      </a:r>
                    </a:p>
                  </a:txBody>
                  <a:tcPr marL="7470" marR="7470" marT="7470" marB="0" anchor="b">
                    <a:lnL>
                      <a:noFill/>
                    </a:lnL>
                    <a:lnR>
                      <a:noFill/>
                    </a:lnR>
                    <a:lnT>
                      <a:noFill/>
                    </a:lnT>
                    <a:lnB>
                      <a:noFill/>
                    </a:lnB>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400,000 </a:t>
                      </a:r>
                    </a:p>
                  </a:txBody>
                  <a:tcPr marL="7470" marR="7470" marT="7470" marB="0" anchor="b">
                    <a:lnL>
                      <a:noFill/>
                    </a:lnL>
                    <a:lnR>
                      <a:noFill/>
                    </a:lnR>
                    <a:lnT>
                      <a:noFill/>
                    </a:lnT>
                    <a:lnB>
                      <a:noFill/>
                    </a:lnB>
                  </a:tcPr>
                </a:tc>
                <a:tc>
                  <a:txBody>
                    <a:bodyPr/>
                    <a:lstStyle/>
                    <a:p>
                      <a:pPr algn="ctr" fontAlgn="b"/>
                      <a:r>
                        <a:rPr lang="en-US" sz="800" b="0" i="0" u="none" strike="noStrike" dirty="0">
                          <a:effectLst/>
                          <a:latin typeface="Arial"/>
                        </a:rPr>
                        <a:t> Yes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2,538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(254)</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216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2,500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2,665 </a:t>
                      </a:r>
                    </a:p>
                  </a:txBody>
                  <a:tcPr marL="7470" marR="7470" marT="7470" marB="0" anchor="b">
                    <a:lnL>
                      <a:noFill/>
                    </a:lnL>
                    <a:lnR>
                      <a:noFill/>
                    </a:lnR>
                    <a:lnT>
                      <a:noFill/>
                    </a:lnT>
                    <a:lnB>
                      <a:noFill/>
                    </a:lnB>
                  </a:tcPr>
                </a:tc>
              </a:tr>
              <a:tr h="160694">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470" marR="7470" marT="7470" marB="0" anchor="b">
                    <a:lnL>
                      <a:noFill/>
                    </a:lnL>
                    <a:lnR>
                      <a:noFill/>
                    </a:lnR>
                    <a:lnT>
                      <a:noFill/>
                    </a:lnT>
                    <a:lnB>
                      <a:noFill/>
                    </a:lnB>
                    <a:solidFill>
                      <a:srgbClr val="D0D8D6"/>
                    </a:solidFill>
                  </a:tcPr>
                </a:tc>
                <a:tc>
                  <a:txBody>
                    <a:bodyPr/>
                    <a:lstStyle/>
                    <a:p>
                      <a:pPr algn="ctr" fontAlgn="b"/>
                      <a:r>
                        <a:rPr lang="en-US" sz="800" b="0" i="0" u="none" strike="noStrike">
                          <a:effectLst/>
                          <a:latin typeface="Arial"/>
                        </a:rPr>
                        <a:t>Primary</a:t>
                      </a:r>
                    </a:p>
                  </a:txBody>
                  <a:tcPr marL="7470" marR="7470" marT="7470"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440,000 </a:t>
                      </a:r>
                    </a:p>
                  </a:txBody>
                  <a:tcPr marL="7470" marR="7470" marT="7470" marB="0" anchor="b">
                    <a:lnL>
                      <a:noFill/>
                    </a:lnL>
                    <a:lnR>
                      <a:noFill/>
                    </a:lnR>
                    <a:lnT>
                      <a:noFill/>
                    </a:lnT>
                    <a:lnB>
                      <a:noFill/>
                    </a:lnB>
                    <a:solidFill>
                      <a:srgbClr val="D0D8D6"/>
                    </a:solidFill>
                  </a:tcPr>
                </a:tc>
                <a:tc>
                  <a:txBody>
                    <a:bodyPr/>
                    <a:lstStyle/>
                    <a:p>
                      <a:pPr algn="ctr" fontAlgn="b"/>
                      <a:r>
                        <a:rPr lang="en-US" sz="800" b="0" i="0" u="none" strike="noStrike" dirty="0">
                          <a:effectLst/>
                          <a:latin typeface="Arial"/>
                        </a:rPr>
                        <a:t> Yes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2,931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(293)</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62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2,700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2,931 </a:t>
                      </a:r>
                    </a:p>
                  </a:txBody>
                  <a:tcPr marL="7470" marR="7470" marT="7470" marB="0" anchor="b">
                    <a:lnL>
                      <a:noFill/>
                    </a:lnL>
                    <a:lnR>
                      <a:noFill/>
                    </a:lnR>
                    <a:lnT>
                      <a:noFill/>
                    </a:lnT>
                    <a:lnB>
                      <a:noFill/>
                    </a:lnB>
                    <a:solidFill>
                      <a:srgbClr val="D0D8D6"/>
                    </a:solidFill>
                  </a:tcPr>
                </a:tc>
              </a:tr>
              <a:tr h="160694">
                <a:tc>
                  <a:txBody>
                    <a:bodyPr/>
                    <a:lstStyle/>
                    <a:p>
                      <a:pPr algn="l" fontAlgn="b"/>
                      <a:r>
                        <a:rPr lang="en-US" sz="800" b="0" i="0" u="none" strike="noStrike">
                          <a:effectLst/>
                          <a:latin typeface="Arial"/>
                        </a:rPr>
                        <a:t>Policy 2</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Expiring</a:t>
                      </a:r>
                    </a:p>
                  </a:txBody>
                  <a:tcPr marL="7470" marR="7470" marT="7470" marB="0" anchor="b">
                    <a:lnL>
                      <a:noFill/>
                    </a:lnL>
                    <a:lnR>
                      <a:noFill/>
                    </a:lnR>
                    <a:lnT>
                      <a:noFill/>
                    </a:lnT>
                    <a:lnB>
                      <a:noFill/>
                    </a:lnB>
                  </a:tcPr>
                </a:tc>
                <a:tc>
                  <a:txBody>
                    <a:bodyPr/>
                    <a:lstStyle/>
                    <a:p>
                      <a:pPr algn="ctr" fontAlgn="b"/>
                      <a:r>
                        <a:rPr lang="en-US" sz="800" b="0" i="0" u="none" strike="noStrike">
                          <a:effectLst/>
                          <a:latin typeface="Arial"/>
                        </a:rPr>
                        <a:t>Primary</a:t>
                      </a:r>
                    </a:p>
                  </a:txBody>
                  <a:tcPr marL="7470" marR="7470" marT="7470" marB="0" anchor="b">
                    <a:lnL>
                      <a:noFill/>
                    </a:lnL>
                    <a:lnR>
                      <a:noFill/>
                    </a:lnR>
                    <a:lnT>
                      <a:noFill/>
                    </a:lnT>
                    <a:lnB>
                      <a:noFill/>
                    </a:lnB>
                  </a:tcPr>
                </a:tc>
                <a:tc>
                  <a:txBody>
                    <a:bodyPr/>
                    <a:lstStyle/>
                    <a:p>
                      <a:pPr algn="r" fontAlgn="b"/>
                      <a:r>
                        <a:rPr lang="en-US" sz="800" b="0" i="0" u="none" strike="noStrike" dirty="0">
                          <a:effectLst/>
                          <a:latin typeface="Arial"/>
                        </a:rPr>
                        <a:t>100%</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50,000,000 </a:t>
                      </a:r>
                    </a:p>
                  </a:txBody>
                  <a:tcPr marL="7470" marR="7470" marT="7470" marB="0" anchor="b">
                    <a:lnL>
                      <a:noFill/>
                    </a:lnL>
                    <a:lnR>
                      <a:noFill/>
                    </a:lnR>
                    <a:lnT>
                      <a:noFill/>
                    </a:lnT>
                    <a:lnB>
                      <a:noFill/>
                    </a:lnB>
                  </a:tcPr>
                </a:tc>
                <a:tc>
                  <a:txBody>
                    <a:bodyPr/>
                    <a:lstStyle/>
                    <a:p>
                      <a:pPr algn="ctr" fontAlgn="b"/>
                      <a:r>
                        <a:rPr lang="en-US" sz="800" b="0" i="0" u="none" strike="noStrike">
                          <a:effectLst/>
                          <a:latin typeface="Arial"/>
                        </a:rPr>
                        <a:t> No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34,650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5,198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153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40,000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36,383 </a:t>
                      </a:r>
                    </a:p>
                  </a:txBody>
                  <a:tcPr marL="7470" marR="7470" marT="7470" marB="0" anchor="b">
                    <a:lnL>
                      <a:noFill/>
                    </a:lnL>
                    <a:lnR>
                      <a:noFill/>
                    </a:lnR>
                    <a:lnT>
                      <a:noFill/>
                    </a:lnT>
                    <a:lnB>
                      <a:noFill/>
                    </a:lnB>
                  </a:tcPr>
                </a:tc>
              </a:tr>
              <a:tr h="160694">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470" marR="7470" marT="7470" marB="0" anchor="b">
                    <a:lnL>
                      <a:noFill/>
                    </a:lnL>
                    <a:lnR>
                      <a:noFill/>
                    </a:lnR>
                    <a:lnT>
                      <a:noFill/>
                    </a:lnT>
                    <a:lnB>
                      <a:noFill/>
                    </a:lnB>
                    <a:solidFill>
                      <a:srgbClr val="D0D8D6"/>
                    </a:solidFill>
                  </a:tcPr>
                </a:tc>
                <a:tc>
                  <a:txBody>
                    <a:bodyPr/>
                    <a:lstStyle/>
                    <a:p>
                      <a:pPr algn="ctr" fontAlgn="b"/>
                      <a:r>
                        <a:rPr lang="en-US" sz="800" b="0" i="0" u="none" strike="noStrike">
                          <a:effectLst/>
                          <a:latin typeface="Arial"/>
                        </a:rPr>
                        <a:t>Primary</a:t>
                      </a:r>
                    </a:p>
                  </a:txBody>
                  <a:tcPr marL="7470" marR="7470" marT="7470"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52,000,000 </a:t>
                      </a:r>
                    </a:p>
                  </a:txBody>
                  <a:tcPr marL="7470" marR="7470" marT="7470" marB="0" anchor="b">
                    <a:lnL>
                      <a:noFill/>
                    </a:lnL>
                    <a:lnR>
                      <a:noFill/>
                    </a:lnR>
                    <a:lnT>
                      <a:noFill/>
                    </a:lnT>
                    <a:lnB>
                      <a:noFill/>
                    </a:lnB>
                    <a:solidFill>
                      <a:srgbClr val="D0D8D6"/>
                    </a:solidFill>
                  </a:tcPr>
                </a:tc>
                <a:tc>
                  <a:txBody>
                    <a:bodyPr/>
                    <a:lstStyle/>
                    <a:p>
                      <a:pPr algn="ctr" fontAlgn="b"/>
                      <a:r>
                        <a:rPr lang="en-US" sz="800" b="0" i="0" u="none" strike="noStrike" dirty="0">
                          <a:effectLst/>
                          <a:latin typeface="Arial"/>
                        </a:rPr>
                        <a:t> Yes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37,838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(3,784)</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10,946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45,000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37,838 </a:t>
                      </a:r>
                    </a:p>
                  </a:txBody>
                  <a:tcPr marL="7470" marR="7470" marT="7470" marB="0" anchor="b">
                    <a:lnL>
                      <a:noFill/>
                    </a:lnL>
                    <a:lnR>
                      <a:noFill/>
                    </a:lnR>
                    <a:lnT>
                      <a:noFill/>
                    </a:lnT>
                    <a:lnB>
                      <a:noFill/>
                    </a:lnB>
                    <a:solidFill>
                      <a:srgbClr val="D0D8D6"/>
                    </a:solidFill>
                  </a:tcPr>
                </a:tc>
              </a:tr>
              <a:tr h="160694">
                <a:tc>
                  <a:txBody>
                    <a:bodyPr/>
                    <a:lstStyle/>
                    <a:p>
                      <a:pPr algn="l" fontAlgn="b"/>
                      <a:r>
                        <a:rPr lang="en-US" sz="800" b="0" i="0" u="none" strike="noStrike">
                          <a:effectLst/>
                          <a:latin typeface="Arial"/>
                        </a:rPr>
                        <a:t>Policy 3</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Expiring</a:t>
                      </a:r>
                    </a:p>
                  </a:txBody>
                  <a:tcPr marL="7470" marR="7470" marT="7470" marB="0" anchor="b">
                    <a:lnL>
                      <a:noFill/>
                    </a:lnL>
                    <a:lnR>
                      <a:noFill/>
                    </a:lnR>
                    <a:lnT>
                      <a:noFill/>
                    </a:lnT>
                    <a:lnB>
                      <a:noFill/>
                    </a:lnB>
                  </a:tcPr>
                </a:tc>
                <a:tc>
                  <a:txBody>
                    <a:bodyPr/>
                    <a:lstStyle/>
                    <a:p>
                      <a:pPr algn="ctr" fontAlgn="b"/>
                      <a:r>
                        <a:rPr lang="en-US" sz="800" b="0" i="0" u="none" strike="noStrike">
                          <a:effectLst/>
                          <a:latin typeface="Arial"/>
                        </a:rPr>
                        <a:t>Excess</a:t>
                      </a:r>
                    </a:p>
                  </a:txBody>
                  <a:tcPr marL="7470" marR="7470" marT="7470" marB="0" anchor="b">
                    <a:lnL>
                      <a:noFill/>
                    </a:lnL>
                    <a:lnR>
                      <a:noFill/>
                    </a:lnR>
                    <a:lnT>
                      <a:noFill/>
                    </a:lnT>
                    <a:lnB>
                      <a:noFill/>
                    </a:lnB>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8,000,000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2,000,000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400,000,000 </a:t>
                      </a:r>
                    </a:p>
                  </a:txBody>
                  <a:tcPr marL="7470" marR="7470" marT="7470" marB="0" anchor="b">
                    <a:lnL>
                      <a:noFill/>
                    </a:lnL>
                    <a:lnR>
                      <a:noFill/>
                    </a:lnR>
                    <a:lnT>
                      <a:noFill/>
                    </a:lnT>
                    <a:lnB>
                      <a:noFill/>
                    </a:lnB>
                  </a:tcPr>
                </a:tc>
                <a:tc>
                  <a:txBody>
                    <a:bodyPr/>
                    <a:lstStyle/>
                    <a:p>
                      <a:pPr algn="ctr" fontAlgn="b"/>
                      <a:r>
                        <a:rPr lang="en-US" sz="800" b="0" i="0" u="none" strike="noStrike" dirty="0">
                          <a:effectLst/>
                          <a:latin typeface="Arial"/>
                        </a:rPr>
                        <a:t> Yes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168,437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(8,422)</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(10,015)</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150,000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194,545 </a:t>
                      </a:r>
                    </a:p>
                  </a:txBody>
                  <a:tcPr marL="7470" marR="7470" marT="7470" marB="0" anchor="b">
                    <a:lnL>
                      <a:noFill/>
                    </a:lnL>
                    <a:lnR>
                      <a:noFill/>
                    </a:lnR>
                    <a:lnT>
                      <a:noFill/>
                    </a:lnT>
                    <a:lnB>
                      <a:noFill/>
                    </a:lnB>
                  </a:tcPr>
                </a:tc>
              </a:tr>
              <a:tr h="160694">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470" marR="7470" marT="7470" marB="0" anchor="b">
                    <a:lnL>
                      <a:noFill/>
                    </a:lnL>
                    <a:lnR>
                      <a:noFill/>
                    </a:lnR>
                    <a:lnT>
                      <a:noFill/>
                    </a:lnT>
                    <a:lnB>
                      <a:noFill/>
                    </a:lnB>
                    <a:solidFill>
                      <a:srgbClr val="D0D8D6"/>
                    </a:solidFill>
                  </a:tcPr>
                </a:tc>
                <a:tc>
                  <a:txBody>
                    <a:bodyPr/>
                    <a:lstStyle/>
                    <a:p>
                      <a:pPr algn="ctr" fontAlgn="b"/>
                      <a:r>
                        <a:rPr lang="en-US" sz="800" b="0" i="0" u="none" strike="noStrike">
                          <a:effectLst/>
                          <a:latin typeface="Arial"/>
                        </a:rPr>
                        <a:t>Excess</a:t>
                      </a:r>
                    </a:p>
                  </a:txBody>
                  <a:tcPr marL="7470" marR="7470" marT="7470"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8,000,000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2,000,000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380,000,000 </a:t>
                      </a:r>
                    </a:p>
                  </a:txBody>
                  <a:tcPr marL="7470" marR="7470" marT="7470" marB="0" anchor="b">
                    <a:lnL>
                      <a:noFill/>
                    </a:lnL>
                    <a:lnR>
                      <a:noFill/>
                    </a:lnR>
                    <a:lnT>
                      <a:noFill/>
                    </a:lnT>
                    <a:lnB>
                      <a:noFill/>
                    </a:lnB>
                    <a:solidFill>
                      <a:srgbClr val="D0D8D6"/>
                    </a:solidFill>
                  </a:tcPr>
                </a:tc>
                <a:tc>
                  <a:txBody>
                    <a:bodyPr/>
                    <a:lstStyle/>
                    <a:p>
                      <a:pPr algn="ctr" fontAlgn="b"/>
                      <a:r>
                        <a:rPr lang="en-US" sz="800" b="0" i="0" u="none" strike="noStrike" dirty="0">
                          <a:effectLst/>
                          <a:latin typeface="Arial"/>
                        </a:rPr>
                        <a:t> Yes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184,818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(9,241)</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(55,577)</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120,000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184,818 </a:t>
                      </a:r>
                    </a:p>
                  </a:txBody>
                  <a:tcPr marL="7470" marR="7470" marT="7470" marB="0" anchor="b">
                    <a:lnL>
                      <a:noFill/>
                    </a:lnL>
                    <a:lnR>
                      <a:noFill/>
                    </a:lnR>
                    <a:lnT>
                      <a:noFill/>
                    </a:lnT>
                    <a:lnB>
                      <a:noFill/>
                    </a:lnB>
                    <a:solidFill>
                      <a:srgbClr val="D0D8D6"/>
                    </a:solidFill>
                  </a:tcPr>
                </a:tc>
              </a:tr>
              <a:tr h="160694">
                <a:tc>
                  <a:txBody>
                    <a:bodyPr/>
                    <a:lstStyle/>
                    <a:p>
                      <a:pPr algn="l" fontAlgn="b"/>
                      <a:r>
                        <a:rPr lang="en-US" sz="800" b="0" i="0" u="none" strike="noStrike">
                          <a:effectLst/>
                          <a:latin typeface="Arial"/>
                        </a:rPr>
                        <a:t>Policy 4</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Expiring</a:t>
                      </a:r>
                    </a:p>
                  </a:txBody>
                  <a:tcPr marL="7470" marR="7470" marT="7470" marB="0" anchor="b">
                    <a:lnL>
                      <a:noFill/>
                    </a:lnL>
                    <a:lnR>
                      <a:noFill/>
                    </a:lnR>
                    <a:lnT>
                      <a:noFill/>
                    </a:lnT>
                    <a:lnB>
                      <a:noFill/>
                    </a:lnB>
                  </a:tcPr>
                </a:tc>
                <a:tc>
                  <a:txBody>
                    <a:bodyPr/>
                    <a:lstStyle/>
                    <a:p>
                      <a:pPr algn="ctr" fontAlgn="b"/>
                      <a:r>
                        <a:rPr lang="en-US" sz="800" b="0" i="0" u="none" strike="noStrike">
                          <a:effectLst/>
                          <a:latin typeface="Arial"/>
                        </a:rPr>
                        <a:t>Excess</a:t>
                      </a:r>
                    </a:p>
                  </a:txBody>
                  <a:tcPr marL="7470" marR="7470" marT="7470" marB="0" anchor="b">
                    <a:lnL>
                      <a:noFill/>
                    </a:lnL>
                    <a:lnR>
                      <a:noFill/>
                    </a:lnR>
                    <a:lnT>
                      <a:noFill/>
                    </a:lnT>
                    <a:lnB>
                      <a:noFill/>
                    </a:lnB>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8,000,000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2,000,000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300,000,000 </a:t>
                      </a:r>
                    </a:p>
                  </a:txBody>
                  <a:tcPr marL="7470" marR="7470" marT="7470" marB="0" anchor="b">
                    <a:lnL>
                      <a:noFill/>
                    </a:lnL>
                    <a:lnR>
                      <a:noFill/>
                    </a:lnR>
                    <a:lnT>
                      <a:noFill/>
                    </a:lnT>
                    <a:lnB>
                      <a:noFill/>
                    </a:lnB>
                  </a:tcPr>
                </a:tc>
                <a:tc>
                  <a:txBody>
                    <a:bodyPr/>
                    <a:lstStyle/>
                    <a:p>
                      <a:pPr algn="ctr" fontAlgn="b"/>
                      <a:r>
                        <a:rPr lang="en-US" sz="800" b="0" i="0" u="none" strike="noStrike">
                          <a:effectLst/>
                          <a:latin typeface="Arial"/>
                        </a:rPr>
                        <a:t> Yes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134,750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(6,737)</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(8,012)</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120,000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155,636 </a:t>
                      </a:r>
                    </a:p>
                  </a:txBody>
                  <a:tcPr marL="7470" marR="7470" marT="7470" marB="0" anchor="b">
                    <a:lnL>
                      <a:noFill/>
                    </a:lnL>
                    <a:lnR>
                      <a:noFill/>
                    </a:lnR>
                    <a:lnT>
                      <a:noFill/>
                    </a:lnT>
                    <a:lnB>
                      <a:noFill/>
                    </a:lnB>
                  </a:tcPr>
                </a:tc>
              </a:tr>
              <a:tr h="160694">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470" marR="7470" marT="7470" marB="0" anchor="b">
                    <a:lnL>
                      <a:noFill/>
                    </a:lnL>
                    <a:lnR>
                      <a:noFill/>
                    </a:lnR>
                    <a:lnT>
                      <a:noFill/>
                    </a:lnT>
                    <a:lnB>
                      <a:noFill/>
                    </a:lnB>
                    <a:solidFill>
                      <a:srgbClr val="D0D8D6"/>
                    </a:solidFill>
                  </a:tcPr>
                </a:tc>
                <a:tc>
                  <a:txBody>
                    <a:bodyPr/>
                    <a:lstStyle/>
                    <a:p>
                      <a:pPr algn="ctr" fontAlgn="b"/>
                      <a:r>
                        <a:rPr lang="en-US" sz="800" b="0" i="0" u="none" strike="noStrike">
                          <a:effectLst/>
                          <a:latin typeface="Arial"/>
                        </a:rPr>
                        <a:t>Excess</a:t>
                      </a:r>
                    </a:p>
                  </a:txBody>
                  <a:tcPr marL="7470" marR="7470" marT="7470"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320,000,000 </a:t>
                      </a:r>
                    </a:p>
                  </a:txBody>
                  <a:tcPr marL="7470" marR="7470" marT="7470" marB="0" anchor="b">
                    <a:lnL>
                      <a:noFill/>
                    </a:lnL>
                    <a:lnR>
                      <a:noFill/>
                    </a:lnR>
                    <a:lnT>
                      <a:noFill/>
                    </a:lnT>
                    <a:lnB>
                      <a:noFill/>
                    </a:lnB>
                    <a:solidFill>
                      <a:srgbClr val="D0D8D6"/>
                    </a:solidFill>
                  </a:tcPr>
                </a:tc>
                <a:tc>
                  <a:txBody>
                    <a:bodyPr/>
                    <a:lstStyle/>
                    <a:p>
                      <a:pPr algn="ctr" fontAlgn="b"/>
                      <a:r>
                        <a:rPr lang="en-US" sz="800" b="0" i="0" u="none" strike="noStrike">
                          <a:effectLst/>
                          <a:latin typeface="Arial"/>
                        </a:rPr>
                        <a:t> No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45,276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11,319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(6,595)</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45,276 </a:t>
                      </a:r>
                    </a:p>
                  </a:txBody>
                  <a:tcPr marL="7470" marR="7470" marT="7470" marB="0" anchor="b">
                    <a:lnL>
                      <a:noFill/>
                    </a:lnL>
                    <a:lnR>
                      <a:noFill/>
                    </a:lnR>
                    <a:lnT>
                      <a:noFill/>
                    </a:lnT>
                    <a:lnB>
                      <a:noFill/>
                    </a:lnB>
                    <a:solidFill>
                      <a:srgbClr val="D0D8D6"/>
                    </a:solidFill>
                  </a:tcPr>
                </a:tc>
              </a:tr>
              <a:tr h="160694">
                <a:tc>
                  <a:txBody>
                    <a:bodyPr/>
                    <a:lstStyle/>
                    <a:p>
                      <a:pPr algn="l" fontAlgn="b"/>
                      <a:r>
                        <a:rPr lang="en-US" sz="800" b="0" i="0" u="none" strike="noStrike">
                          <a:effectLst/>
                          <a:latin typeface="Arial"/>
                        </a:rPr>
                        <a:t>Policy 5</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Expiring</a:t>
                      </a:r>
                    </a:p>
                  </a:txBody>
                  <a:tcPr marL="7470" marR="7470" marT="7470" marB="0" anchor="b">
                    <a:lnL>
                      <a:noFill/>
                    </a:lnL>
                    <a:lnR>
                      <a:noFill/>
                    </a:lnR>
                    <a:lnT>
                      <a:noFill/>
                    </a:lnT>
                    <a:lnB>
                      <a:noFill/>
                    </a:lnB>
                  </a:tcPr>
                </a:tc>
                <a:tc>
                  <a:txBody>
                    <a:bodyPr/>
                    <a:lstStyle/>
                    <a:p>
                      <a:pPr algn="ctr" fontAlgn="b"/>
                      <a:r>
                        <a:rPr lang="en-US" sz="800" b="0" i="0" u="none" strike="noStrike">
                          <a:effectLst/>
                          <a:latin typeface="Arial"/>
                        </a:rPr>
                        <a:t>Excess</a:t>
                      </a:r>
                    </a:p>
                  </a:txBody>
                  <a:tcPr marL="7470" marR="7470" marT="7470" marB="0" anchor="b">
                    <a:lnL>
                      <a:noFill/>
                    </a:lnL>
                    <a:lnR>
                      <a:noFill/>
                    </a:lnR>
                    <a:lnT>
                      <a:noFill/>
                    </a:lnT>
                    <a:lnB>
                      <a:noFill/>
                    </a:lnB>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3,000,000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2,000,000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300,000,000 </a:t>
                      </a:r>
                    </a:p>
                  </a:txBody>
                  <a:tcPr marL="7470" marR="7470" marT="7470" marB="0" anchor="b">
                    <a:lnL>
                      <a:noFill/>
                    </a:lnL>
                    <a:lnR>
                      <a:noFill/>
                    </a:lnR>
                    <a:lnT>
                      <a:noFill/>
                    </a:lnT>
                    <a:lnB>
                      <a:noFill/>
                    </a:lnB>
                  </a:tcPr>
                </a:tc>
                <a:tc>
                  <a:txBody>
                    <a:bodyPr/>
                    <a:lstStyle/>
                    <a:p>
                      <a:pPr algn="ctr" fontAlgn="b"/>
                      <a:r>
                        <a:rPr lang="en-US" sz="800" b="0" i="0" u="none" strike="noStrike" dirty="0">
                          <a:effectLst/>
                          <a:latin typeface="Arial"/>
                        </a:rPr>
                        <a:t> Yes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98,000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(4,900)</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(23,100)</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70,000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113,190 </a:t>
                      </a:r>
                    </a:p>
                  </a:txBody>
                  <a:tcPr marL="7470" marR="7470" marT="7470" marB="0" anchor="b">
                    <a:lnL>
                      <a:noFill/>
                    </a:lnL>
                    <a:lnR>
                      <a:noFill/>
                    </a:lnR>
                    <a:lnT>
                      <a:noFill/>
                    </a:lnT>
                    <a:lnB>
                      <a:noFill/>
                    </a:lnB>
                  </a:tcPr>
                </a:tc>
              </a:tr>
              <a:tr h="160694">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470" marR="7470" marT="7470" marB="0" anchor="b">
                    <a:lnL>
                      <a:noFill/>
                    </a:lnL>
                    <a:lnR>
                      <a:noFill/>
                    </a:lnR>
                    <a:lnT>
                      <a:noFill/>
                    </a:lnT>
                    <a:lnB>
                      <a:noFill/>
                    </a:lnB>
                    <a:solidFill>
                      <a:srgbClr val="D0D8D6"/>
                    </a:solidFill>
                  </a:tcPr>
                </a:tc>
                <a:tc>
                  <a:txBody>
                    <a:bodyPr/>
                    <a:lstStyle/>
                    <a:p>
                      <a:pPr algn="ctr"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dirty="0">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ctr"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r>
              <a:tr h="160694">
                <a:tc>
                  <a:txBody>
                    <a:bodyPr/>
                    <a:lstStyle/>
                    <a:p>
                      <a:pPr algn="l" fontAlgn="b"/>
                      <a:r>
                        <a:rPr lang="en-US" sz="800" b="0" i="0" u="none" strike="noStrike">
                          <a:effectLst/>
                          <a:latin typeface="Arial"/>
                        </a:rPr>
                        <a:t>Policy 6</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Expiring</a:t>
                      </a:r>
                    </a:p>
                  </a:txBody>
                  <a:tcPr marL="7470" marR="7470" marT="7470" marB="0" anchor="b">
                    <a:lnL>
                      <a:noFill/>
                    </a:lnL>
                    <a:lnR>
                      <a:noFill/>
                    </a:lnR>
                    <a:lnT>
                      <a:noFill/>
                    </a:lnT>
                    <a:lnB>
                      <a:noFill/>
                    </a:lnB>
                  </a:tcPr>
                </a:tc>
                <a:tc>
                  <a:txBody>
                    <a:bodyPr/>
                    <a:lstStyle/>
                    <a:p>
                      <a:pPr algn="ctr" fontAlgn="b"/>
                      <a:r>
                        <a:rPr lang="en-US" sz="800" b="0" i="0" u="none" strike="noStrike">
                          <a:effectLst/>
                          <a:latin typeface="Arial"/>
                        </a:rPr>
                        <a:t>Excess</a:t>
                      </a:r>
                    </a:p>
                  </a:txBody>
                  <a:tcPr marL="7470" marR="7470" marT="7470" marB="0" anchor="b">
                    <a:lnL>
                      <a:noFill/>
                    </a:lnL>
                    <a:lnR>
                      <a:noFill/>
                    </a:lnR>
                    <a:lnT>
                      <a:noFill/>
                    </a:lnT>
                    <a:lnB>
                      <a:noFill/>
                    </a:lnB>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300,000,000 </a:t>
                      </a:r>
                    </a:p>
                  </a:txBody>
                  <a:tcPr marL="7470" marR="7470" marT="7470" marB="0" anchor="b">
                    <a:lnL>
                      <a:noFill/>
                    </a:lnL>
                    <a:lnR>
                      <a:noFill/>
                    </a:lnR>
                    <a:lnT>
                      <a:noFill/>
                    </a:lnT>
                    <a:lnB>
                      <a:noFill/>
                    </a:lnB>
                  </a:tcPr>
                </a:tc>
                <a:tc>
                  <a:txBody>
                    <a:bodyPr/>
                    <a:lstStyle/>
                    <a:p>
                      <a:pPr algn="ctr" fontAlgn="b"/>
                      <a:r>
                        <a:rPr lang="en-US" sz="800" b="0" i="0" u="none" strike="noStrike" dirty="0">
                          <a:effectLst/>
                          <a:latin typeface="Arial"/>
                        </a:rPr>
                        <a:t> Yes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36,750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(1,838)</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15,088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42,446 </a:t>
                      </a:r>
                    </a:p>
                  </a:txBody>
                  <a:tcPr marL="7470" marR="7470" marT="7470" marB="0" anchor="b">
                    <a:lnL>
                      <a:noFill/>
                    </a:lnL>
                    <a:lnR>
                      <a:noFill/>
                    </a:lnR>
                    <a:lnT>
                      <a:noFill/>
                    </a:lnT>
                    <a:lnB>
                      <a:noFill/>
                    </a:lnB>
                  </a:tcPr>
                </a:tc>
              </a:tr>
              <a:tr h="160694">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470" marR="7470" marT="7470" marB="0" anchor="b">
                    <a:lnL>
                      <a:noFill/>
                    </a:lnL>
                    <a:lnR>
                      <a:noFill/>
                    </a:lnR>
                    <a:lnT>
                      <a:noFill/>
                    </a:lnT>
                    <a:lnB>
                      <a:noFill/>
                    </a:lnB>
                    <a:solidFill>
                      <a:srgbClr val="D0D8D6"/>
                    </a:solidFill>
                  </a:tcPr>
                </a:tc>
                <a:tc>
                  <a:txBody>
                    <a:bodyPr/>
                    <a:lstStyle/>
                    <a:p>
                      <a:pPr algn="ctr" fontAlgn="b"/>
                      <a:r>
                        <a:rPr lang="en-US" sz="800" b="0" i="0" u="none" strike="noStrike">
                          <a:effectLst/>
                          <a:latin typeface="Arial"/>
                        </a:rPr>
                        <a:t>Excess</a:t>
                      </a:r>
                    </a:p>
                  </a:txBody>
                  <a:tcPr marL="7470" marR="7470" marT="7470"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320,000,000 </a:t>
                      </a:r>
                    </a:p>
                  </a:txBody>
                  <a:tcPr marL="7470" marR="7470" marT="7470" marB="0" anchor="b">
                    <a:lnL>
                      <a:noFill/>
                    </a:lnL>
                    <a:lnR>
                      <a:noFill/>
                    </a:lnR>
                    <a:lnT>
                      <a:noFill/>
                    </a:lnT>
                    <a:lnB>
                      <a:noFill/>
                    </a:lnB>
                    <a:solidFill>
                      <a:srgbClr val="D0D8D6"/>
                    </a:solidFill>
                  </a:tcPr>
                </a:tc>
                <a:tc>
                  <a:txBody>
                    <a:bodyPr/>
                    <a:lstStyle/>
                    <a:p>
                      <a:pPr algn="ctr" fontAlgn="b"/>
                      <a:r>
                        <a:rPr lang="en-US" sz="800" b="0" i="0" u="none" strike="noStrike" dirty="0">
                          <a:effectLst/>
                          <a:latin typeface="Arial"/>
                        </a:rPr>
                        <a:t> Yes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45,276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(2,264)</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6,988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45,276 </a:t>
                      </a:r>
                    </a:p>
                  </a:txBody>
                  <a:tcPr marL="7470" marR="7470" marT="7470" marB="0" anchor="b">
                    <a:lnL>
                      <a:noFill/>
                    </a:lnL>
                    <a:lnR>
                      <a:noFill/>
                    </a:lnR>
                    <a:lnT>
                      <a:noFill/>
                    </a:lnT>
                    <a:lnB>
                      <a:noFill/>
                    </a:lnB>
                    <a:solidFill>
                      <a:srgbClr val="D0D8D6"/>
                    </a:solidFill>
                  </a:tcPr>
                </a:tc>
              </a:tr>
              <a:tr h="160694">
                <a:tc>
                  <a:txBody>
                    <a:bodyPr/>
                    <a:lstStyle/>
                    <a:p>
                      <a:pPr algn="l" fontAlgn="b"/>
                      <a:r>
                        <a:rPr lang="en-US" sz="800" b="0" i="0" u="none" strike="noStrike">
                          <a:effectLst/>
                          <a:latin typeface="Arial"/>
                        </a:rPr>
                        <a:t>Policy 7</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Expiring</a:t>
                      </a:r>
                    </a:p>
                  </a:txBody>
                  <a:tcPr marL="7470" marR="7470" marT="7470" marB="0" anchor="b">
                    <a:lnL>
                      <a:noFill/>
                    </a:lnL>
                    <a:lnR>
                      <a:noFill/>
                    </a:lnR>
                    <a:lnT>
                      <a:noFill/>
                    </a:lnT>
                    <a:lnB>
                      <a:noFill/>
                    </a:lnB>
                  </a:tcPr>
                </a:tc>
                <a:tc>
                  <a:txBody>
                    <a:bodyPr/>
                    <a:lstStyle/>
                    <a:p>
                      <a:pPr algn="ctr"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ctr" fontAlgn="b"/>
                      <a:endParaRPr lang="en-US" sz="800" b="0" i="0" u="none" strike="noStrike" dirty="0">
                        <a:effectLst/>
                        <a:latin typeface="Arial"/>
                      </a:endParaRP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   </a:t>
                      </a: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   </a:t>
                      </a:r>
                    </a:p>
                  </a:txBody>
                  <a:tcPr marL="7470" marR="7470" marT="7470" marB="0" anchor="b">
                    <a:lnL>
                      <a:noFill/>
                    </a:lnL>
                    <a:lnR>
                      <a:noFill/>
                    </a:lnR>
                    <a:lnT>
                      <a:noFill/>
                    </a:lnT>
                    <a:lnB>
                      <a:noFill/>
                    </a:lnB>
                  </a:tcPr>
                </a:tc>
              </a:tr>
              <a:tr h="160694">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470" marR="7470" marT="7470" marB="0" anchor="b">
                    <a:lnL>
                      <a:noFill/>
                    </a:lnL>
                    <a:lnR>
                      <a:noFill/>
                    </a:lnR>
                    <a:lnT>
                      <a:noFill/>
                    </a:lnT>
                    <a:lnB>
                      <a:noFill/>
                    </a:lnB>
                    <a:solidFill>
                      <a:srgbClr val="D0D8D6"/>
                    </a:solidFill>
                  </a:tcPr>
                </a:tc>
                <a:tc>
                  <a:txBody>
                    <a:bodyPr/>
                    <a:lstStyle/>
                    <a:p>
                      <a:pPr algn="ctr" fontAlgn="b"/>
                      <a:r>
                        <a:rPr lang="en-US" sz="800" b="0" i="0" u="none" strike="noStrike">
                          <a:effectLst/>
                          <a:latin typeface="Arial"/>
                        </a:rPr>
                        <a:t>Primary</a:t>
                      </a:r>
                    </a:p>
                  </a:txBody>
                  <a:tcPr marL="7470" marR="7470" marT="7470"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52,000,000 </a:t>
                      </a:r>
                    </a:p>
                  </a:txBody>
                  <a:tcPr marL="7470" marR="7470" marT="7470" marB="0" anchor="b">
                    <a:lnL>
                      <a:noFill/>
                    </a:lnL>
                    <a:lnR>
                      <a:noFill/>
                    </a:lnR>
                    <a:lnT>
                      <a:noFill/>
                    </a:lnT>
                    <a:lnB>
                      <a:noFill/>
                    </a:lnB>
                    <a:solidFill>
                      <a:srgbClr val="D0D8D6"/>
                    </a:solidFill>
                  </a:tcPr>
                </a:tc>
                <a:tc>
                  <a:txBody>
                    <a:bodyPr/>
                    <a:lstStyle/>
                    <a:p>
                      <a:pPr algn="ctr" fontAlgn="b"/>
                      <a:r>
                        <a:rPr lang="en-US" sz="800" b="0" i="0" u="none" strike="noStrike" dirty="0">
                          <a:effectLst/>
                          <a:latin typeface="Arial"/>
                        </a:rPr>
                        <a:t> Yes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77,175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(7,718)</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20,543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90,000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77,175 </a:t>
                      </a:r>
                    </a:p>
                  </a:txBody>
                  <a:tcPr marL="7470" marR="7470" marT="7470" marB="0" anchor="b">
                    <a:lnL>
                      <a:noFill/>
                    </a:lnL>
                    <a:lnR>
                      <a:noFill/>
                    </a:lnR>
                    <a:lnT>
                      <a:noFill/>
                    </a:lnT>
                    <a:lnB>
                      <a:noFill/>
                    </a:lnB>
                    <a:solidFill>
                      <a:srgbClr val="D0D8D6"/>
                    </a:solidFill>
                  </a:tcPr>
                </a:tc>
              </a:tr>
              <a:tr h="160694">
                <a:tc>
                  <a:txBody>
                    <a:bodyPr/>
                    <a:lstStyle/>
                    <a:p>
                      <a:pPr algn="l" fontAlgn="b"/>
                      <a:r>
                        <a:rPr lang="en-US" sz="800" b="0" i="0" u="none" strike="noStrike">
                          <a:effectLst/>
                          <a:latin typeface="Arial"/>
                        </a:rPr>
                        <a:t>Policy 8</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Expiring</a:t>
                      </a:r>
                    </a:p>
                  </a:txBody>
                  <a:tcPr marL="7470" marR="7470" marT="7470" marB="0" anchor="b">
                    <a:lnL>
                      <a:noFill/>
                    </a:lnL>
                    <a:lnR>
                      <a:noFill/>
                    </a:lnR>
                    <a:lnT>
                      <a:noFill/>
                    </a:lnT>
                    <a:lnB>
                      <a:noFill/>
                    </a:lnB>
                  </a:tcPr>
                </a:tc>
                <a:tc>
                  <a:txBody>
                    <a:bodyPr/>
                    <a:lstStyle/>
                    <a:p>
                      <a:pPr algn="ctr" fontAlgn="b"/>
                      <a:r>
                        <a:rPr lang="en-US" sz="800" b="0" i="0" u="none" strike="noStrike">
                          <a:effectLst/>
                          <a:latin typeface="Arial"/>
                        </a:rPr>
                        <a:t>Primary</a:t>
                      </a:r>
                    </a:p>
                  </a:txBody>
                  <a:tcPr marL="7470" marR="7470" marT="7470" marB="0" anchor="b">
                    <a:lnL>
                      <a:noFill/>
                    </a:lnL>
                    <a:lnR>
                      <a:noFill/>
                    </a:lnR>
                    <a:lnT>
                      <a:noFill/>
                    </a:lnT>
                    <a:lnB>
                      <a:noFill/>
                    </a:lnB>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52,000,000 </a:t>
                      </a:r>
                    </a:p>
                  </a:txBody>
                  <a:tcPr marL="7470" marR="7470" marT="7470" marB="0" anchor="b">
                    <a:lnL>
                      <a:noFill/>
                    </a:lnL>
                    <a:lnR>
                      <a:noFill/>
                    </a:lnR>
                    <a:lnT>
                      <a:noFill/>
                    </a:lnT>
                    <a:lnB>
                      <a:noFill/>
                    </a:lnB>
                  </a:tcPr>
                </a:tc>
                <a:tc>
                  <a:txBody>
                    <a:bodyPr/>
                    <a:lstStyle/>
                    <a:p>
                      <a:pPr algn="ctr" fontAlgn="b"/>
                      <a:r>
                        <a:rPr lang="en-US" sz="800" b="0" i="0" u="none" strike="noStrike" dirty="0">
                          <a:effectLst/>
                          <a:latin typeface="Arial"/>
                        </a:rPr>
                        <a:t> No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73,500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11,025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5,475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90,000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77,175 </a:t>
                      </a:r>
                    </a:p>
                  </a:txBody>
                  <a:tcPr marL="7470" marR="7470" marT="7470" marB="0" anchor="b">
                    <a:lnL>
                      <a:noFill/>
                    </a:lnL>
                    <a:lnR>
                      <a:noFill/>
                    </a:lnR>
                    <a:lnT>
                      <a:noFill/>
                    </a:lnT>
                    <a:lnB>
                      <a:noFill/>
                    </a:lnB>
                  </a:tcPr>
                </a:tc>
              </a:tr>
              <a:tr h="160694">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470" marR="7470" marT="7470" marB="0" anchor="b">
                    <a:lnL>
                      <a:noFill/>
                    </a:lnL>
                    <a:lnR>
                      <a:noFill/>
                    </a:lnR>
                    <a:lnT>
                      <a:noFill/>
                    </a:lnT>
                    <a:lnB>
                      <a:noFill/>
                    </a:lnB>
                    <a:solidFill>
                      <a:srgbClr val="D0D8D6"/>
                    </a:solidFill>
                  </a:tcPr>
                </a:tc>
                <a:tc>
                  <a:txBody>
                    <a:bodyPr/>
                    <a:lstStyle/>
                    <a:p>
                      <a:pPr algn="ctr" fontAlgn="b"/>
                      <a:r>
                        <a:rPr lang="en-US" sz="800" b="0" i="0" u="none" strike="noStrike">
                          <a:effectLst/>
                          <a:latin typeface="Arial"/>
                        </a:rPr>
                        <a:t>Primary</a:t>
                      </a:r>
                    </a:p>
                  </a:txBody>
                  <a:tcPr marL="7470" marR="7470" marT="7470"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50%</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26,000,000 </a:t>
                      </a:r>
                    </a:p>
                  </a:txBody>
                  <a:tcPr marL="7470" marR="7470" marT="7470" marB="0" anchor="b">
                    <a:lnL>
                      <a:noFill/>
                    </a:lnL>
                    <a:lnR>
                      <a:noFill/>
                    </a:lnR>
                    <a:lnT>
                      <a:noFill/>
                    </a:lnT>
                    <a:lnB>
                      <a:noFill/>
                    </a:lnB>
                    <a:solidFill>
                      <a:srgbClr val="D0D8D6"/>
                    </a:solidFill>
                  </a:tcPr>
                </a:tc>
                <a:tc>
                  <a:txBody>
                    <a:bodyPr/>
                    <a:lstStyle/>
                    <a:p>
                      <a:pPr algn="ctr" fontAlgn="b"/>
                      <a:r>
                        <a:rPr lang="en-US" sz="800" b="0" i="0" u="none" strike="noStrike">
                          <a:effectLst/>
                          <a:latin typeface="Arial"/>
                        </a:rPr>
                        <a:t> Yes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38,588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(3,859)</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10,271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45,000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38,588 </a:t>
                      </a:r>
                    </a:p>
                  </a:txBody>
                  <a:tcPr marL="7470" marR="7470" marT="7470" marB="0" anchor="b">
                    <a:lnL>
                      <a:noFill/>
                    </a:lnL>
                    <a:lnR>
                      <a:noFill/>
                    </a:lnR>
                    <a:lnT>
                      <a:noFill/>
                    </a:lnT>
                    <a:lnB>
                      <a:noFill/>
                    </a:lnB>
                    <a:solidFill>
                      <a:srgbClr val="D0D8D6"/>
                    </a:solidFill>
                  </a:tcPr>
                </a:tc>
              </a:tr>
              <a:tr h="113236">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ctr"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ctr" fontAlgn="b"/>
                      <a:endParaRPr lang="en-US" sz="800" b="0" i="0" u="none" strike="noStrike" dirty="0">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dirty="0">
                        <a:effectLst/>
                        <a:latin typeface="Arial"/>
                      </a:endParaRPr>
                    </a:p>
                  </a:txBody>
                  <a:tcPr marL="7470" marR="7470" marT="7470" marB="0" anchor="b">
                    <a:lnL>
                      <a:noFill/>
                    </a:lnL>
                    <a:lnR>
                      <a:noFill/>
                    </a:lnR>
                    <a:lnT>
                      <a:noFill/>
                    </a:lnT>
                    <a:lnB>
                      <a:noFill/>
                    </a:lnB>
                  </a:tcPr>
                </a:tc>
              </a:tr>
              <a:tr h="113236">
                <a:tc>
                  <a:txBody>
                    <a:bodyPr/>
                    <a:lstStyle/>
                    <a:p>
                      <a:pPr algn="l" fontAlgn="b"/>
                      <a:r>
                        <a:rPr lang="en-US" sz="800" b="0" i="0" u="none" strike="noStrike" dirty="0">
                          <a:effectLst/>
                          <a:latin typeface="Arial"/>
                        </a:rPr>
                        <a:t>Total</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Expiring</a:t>
                      </a:r>
                    </a:p>
                  </a:txBody>
                  <a:tcPr marL="7470" marR="7470" marT="7470" marB="0" anchor="b">
                    <a:lnL>
                      <a:noFill/>
                    </a:lnL>
                    <a:lnR>
                      <a:noFill/>
                    </a:lnR>
                    <a:lnT>
                      <a:noFill/>
                    </a:lnT>
                    <a:lnB>
                      <a:noFill/>
                    </a:lnB>
                  </a:tcPr>
                </a:tc>
                <a:tc>
                  <a:txBody>
                    <a:bodyPr/>
                    <a:lstStyle/>
                    <a:p>
                      <a:pPr algn="ctr"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1,402,400,000 </a:t>
                      </a:r>
                    </a:p>
                  </a:txBody>
                  <a:tcPr marL="7470" marR="7470" marT="7470" marB="0" anchor="b">
                    <a:lnL>
                      <a:noFill/>
                    </a:lnL>
                    <a:lnR>
                      <a:noFill/>
                    </a:lnR>
                    <a:lnT>
                      <a:noFill/>
                    </a:lnT>
                    <a:lnB>
                      <a:noFill/>
                    </a:lnB>
                  </a:tcPr>
                </a:tc>
                <a:tc>
                  <a:txBody>
                    <a:bodyPr/>
                    <a:lstStyle/>
                    <a:p>
                      <a:pPr algn="ctr" fontAlgn="b"/>
                      <a:endParaRPr lang="en-US" sz="800" b="0" i="0" u="none" strike="noStrike" dirty="0">
                        <a:effectLst/>
                        <a:latin typeface="Arial"/>
                      </a:endParaRP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548,625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(5,928)</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(20,196)</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522,500 </a:t>
                      </a:r>
                    </a:p>
                  </a:txBody>
                  <a:tcPr marL="7470" marR="7470" marT="7470" marB="0" anchor="b">
                    <a:lnL>
                      <a:noFill/>
                    </a:lnL>
                    <a:lnR>
                      <a:noFill/>
                    </a:lnR>
                    <a:lnT>
                      <a:noFill/>
                    </a:lnT>
                    <a:lnB>
                      <a:noFill/>
                    </a:lnB>
                  </a:tcPr>
                </a:tc>
                <a:tc>
                  <a:txBody>
                    <a:bodyPr/>
                    <a:lstStyle/>
                    <a:p>
                      <a:pPr algn="l" fontAlgn="b"/>
                      <a:r>
                        <a:rPr lang="en-US" sz="800" b="0" i="0" u="none" strike="noStrike" dirty="0">
                          <a:effectLst/>
                          <a:latin typeface="Arial"/>
                        </a:rPr>
                        <a:t> $     622,039 </a:t>
                      </a:r>
                    </a:p>
                  </a:txBody>
                  <a:tcPr marL="7470" marR="7470" marT="7470" marB="0" anchor="b">
                    <a:lnL>
                      <a:noFill/>
                    </a:lnL>
                    <a:lnR>
                      <a:noFill/>
                    </a:lnR>
                    <a:lnT>
                      <a:noFill/>
                    </a:lnT>
                    <a:lnB>
                      <a:noFill/>
                    </a:lnB>
                  </a:tcPr>
                </a:tc>
              </a:tr>
              <a:tr h="144016">
                <a:tc>
                  <a:txBody>
                    <a:bodyPr/>
                    <a:lstStyle/>
                    <a:p>
                      <a:pPr algn="l" fontAlgn="b"/>
                      <a:endParaRPr lang="en-US" sz="800" b="0" i="0" u="none" strike="noStrike" dirty="0">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dirty="0">
                          <a:effectLst/>
                          <a:latin typeface="Arial"/>
                        </a:rPr>
                        <a:t>New/Renew</a:t>
                      </a: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dirty="0">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dirty="0">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dirty="0">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dirty="0">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dirty="0">
                          <a:effectLst/>
                          <a:latin typeface="Arial"/>
                        </a:rPr>
                        <a:t> $  1,150,440,000 </a:t>
                      </a:r>
                    </a:p>
                  </a:txBody>
                  <a:tcPr marL="7470" marR="7470" marT="7470" marB="0" anchor="b">
                    <a:lnL>
                      <a:noFill/>
                    </a:lnL>
                    <a:lnR>
                      <a:noFill/>
                    </a:lnR>
                    <a:lnT>
                      <a:noFill/>
                    </a:lnT>
                    <a:lnB>
                      <a:noFill/>
                    </a:lnB>
                    <a:solidFill>
                      <a:srgbClr val="D0D8D6"/>
                    </a:solidFill>
                  </a:tcPr>
                </a:tc>
                <a:tc>
                  <a:txBody>
                    <a:bodyPr/>
                    <a:lstStyle/>
                    <a:p>
                      <a:pPr algn="ctr" fontAlgn="b"/>
                      <a:endParaRPr lang="en-US" sz="800" b="0" i="0" u="none" strike="noStrike" dirty="0">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dirty="0">
                          <a:effectLst/>
                          <a:latin typeface="Arial"/>
                        </a:rPr>
                        <a:t> $     431,901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dirty="0">
                          <a:effectLst/>
                          <a:latin typeface="Arial"/>
                        </a:rPr>
                        <a:t> $     (15,839)</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dirty="0">
                          <a:effectLst/>
                          <a:latin typeface="Arial"/>
                        </a:rPr>
                        <a:t> $     (13,362)</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dirty="0">
                          <a:effectLst/>
                          <a:latin typeface="Arial"/>
                        </a:rPr>
                        <a:t> $     402,700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dirty="0">
                          <a:effectLst/>
                          <a:latin typeface="Arial"/>
                        </a:rPr>
                        <a:t> $     431,901 </a:t>
                      </a:r>
                    </a:p>
                  </a:txBody>
                  <a:tcPr marL="7470" marR="7470" marT="7470" marB="0" anchor="b">
                    <a:lnL>
                      <a:noFill/>
                    </a:lnL>
                    <a:lnR>
                      <a:noFill/>
                    </a:lnR>
                    <a:lnT>
                      <a:noFill/>
                    </a:lnT>
                    <a:lnB>
                      <a:noFill/>
                    </a:lnB>
                    <a:solidFill>
                      <a:srgbClr val="D0D8D6"/>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xmlns="" val="3396308340"/>
              </p:ext>
            </p:extLst>
          </p:nvPr>
        </p:nvGraphicFramePr>
        <p:xfrm>
          <a:off x="251520" y="4861562"/>
          <a:ext cx="8568952" cy="1303742"/>
        </p:xfrm>
        <a:graphic>
          <a:graphicData uri="http://schemas.openxmlformats.org/drawingml/2006/table">
            <a:tbl>
              <a:tblPr>
                <a:tableStyleId>{4F870FC3-41F4-4639-9F92-194A608F593C}</a:tableStyleId>
              </a:tblPr>
              <a:tblGrid>
                <a:gridCol w="8568952"/>
              </a:tblGrid>
              <a:tr h="165641">
                <a:tc>
                  <a:txBody>
                    <a:bodyPr/>
                    <a:lstStyle/>
                    <a:p>
                      <a:pPr algn="l" fontAlgn="b"/>
                      <a:r>
                        <a:rPr lang="en-US" sz="1000" u="none" strike="noStrike" dirty="0">
                          <a:effectLst/>
                        </a:rPr>
                        <a:t>Key Assumptions:</a:t>
                      </a:r>
                      <a:endParaRPr lang="en-US" sz="1000" b="0" i="0" u="none" strike="noStrike" dirty="0">
                        <a:effectLst/>
                        <a:latin typeface="Arial"/>
                      </a:endParaRPr>
                    </a:p>
                  </a:txBody>
                  <a:tcPr marL="3352" marR="3352" marT="3352" marB="0" anchor="b"/>
                </a:tc>
              </a:tr>
              <a:tr h="1138101">
                <a:tc>
                  <a:txBody>
                    <a:bodyPr/>
                    <a:lstStyle/>
                    <a:p>
                      <a:pPr algn="l" fontAlgn="b"/>
                      <a:r>
                        <a:rPr lang="en-US" sz="1000" u="none" strike="noStrike" dirty="0">
                          <a:effectLst/>
                        </a:rPr>
                        <a:t>Benchmark rates have increased 5% at </a:t>
                      </a:r>
                      <a:r>
                        <a:rPr lang="en-US" sz="1000" u="none" strike="noStrike" dirty="0" smtClean="0">
                          <a:effectLst/>
                        </a:rPr>
                        <a:t>Renewal; Rates on Excess/Deductible policies have increased an additional</a:t>
                      </a:r>
                      <a:r>
                        <a:rPr lang="en-US" sz="1000" u="none" strike="noStrike" baseline="0" dirty="0" smtClean="0">
                          <a:effectLst/>
                        </a:rPr>
                        <a:t> 10%.</a:t>
                      </a:r>
                      <a:endParaRPr lang="en-US" sz="1000" u="none" strike="noStrike" dirty="0" smtClean="0">
                        <a:effectLst/>
                      </a:endParaRPr>
                    </a:p>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The Experience Rating Plan is unchanged:</a:t>
                      </a:r>
                    </a:p>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     Primary: Loss-free receives 10% Credit; all others receive 15% Debit.</a:t>
                      </a:r>
                    </a:p>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     Excess: Loss-free receives 5% Credit; all others receive 25% Debit.</a:t>
                      </a:r>
                    </a:p>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The Schedule rating plan is unchanged and based on underwriter </a:t>
                      </a:r>
                      <a:r>
                        <a:rPr lang="en-US" sz="1000" u="none" strike="noStrike" dirty="0" err="1" smtClean="0">
                          <a:effectLst/>
                        </a:rPr>
                        <a:t>discression</a:t>
                      </a:r>
                      <a:r>
                        <a:rPr lang="en-US" sz="1000" u="none" strike="noStrike" dirty="0" smtClean="0">
                          <a:effectLst/>
                        </a:rPr>
                        <a:t>.</a:t>
                      </a:r>
                      <a:endParaRPr lang="en-US" sz="1000" b="0" i="0" u="none" strike="noStrike" dirty="0" smtClean="0">
                        <a:effectLst/>
                        <a:latin typeface="Arial"/>
                      </a:endParaRPr>
                    </a:p>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smtClean="0">
                          <a:effectLst/>
                          <a:latin typeface="Arial"/>
                        </a:rPr>
                        <a:t>Exposures</a:t>
                      </a:r>
                      <a:r>
                        <a:rPr lang="en-US" sz="1000" b="0" i="0" u="none" strike="noStrike" baseline="0" dirty="0" smtClean="0">
                          <a:effectLst/>
                          <a:latin typeface="Arial"/>
                        </a:rPr>
                        <a:t> are inflating at 2% annually. Claim Frequency is trending at -1% annually. Claim Severity is trending at 3% for primary and 5% for excess.</a:t>
                      </a:r>
                    </a:p>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baseline="0" dirty="0" smtClean="0">
                          <a:effectLst/>
                          <a:latin typeface="Arial"/>
                        </a:rPr>
                        <a:t>All premiums are net of acquisition costs.</a:t>
                      </a:r>
                      <a:endParaRPr lang="en-US" sz="1000" b="0" i="0" u="none" strike="noStrike" dirty="0" smtClean="0">
                        <a:effectLst/>
                        <a:latin typeface="Arial"/>
                      </a:endParaRPr>
                    </a:p>
                  </a:txBody>
                  <a:tcPr marL="3352" marR="3352" marT="3352" marB="0" anchor="b"/>
                </a:tc>
              </a:tr>
            </a:tbl>
          </a:graphicData>
        </a:graphic>
      </p:graphicFrame>
    </p:spTree>
    <p:extLst>
      <p:ext uri="{BB962C8B-B14F-4D97-AF65-F5344CB8AC3E}">
        <p14:creationId xmlns:p14="http://schemas.microsoft.com/office/powerpoint/2010/main" xmlns="" val="8219111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55651" y="2751194"/>
            <a:ext cx="7776789" cy="1181862"/>
          </a:xfrm>
        </p:spPr>
        <p:txBody>
          <a:bodyPr/>
          <a:lstStyle/>
          <a:p>
            <a:r>
              <a:rPr lang="en-GB" dirty="0"/>
              <a:t>Method 1: Changes in Standard/Filed Rates</a:t>
            </a:r>
            <a:br>
              <a:rPr lang="en-GB" dirty="0"/>
            </a:br>
            <a:r>
              <a:rPr lang="en-GB" dirty="0"/>
              <a:t>with Selected Credits/Debits</a:t>
            </a:r>
          </a:p>
        </p:txBody>
      </p:sp>
      <p:sp>
        <p:nvSpPr>
          <p:cNvPr id="7" name="Slide Number Placeholder 6"/>
          <p:cNvSpPr>
            <a:spLocks noGrp="1"/>
          </p:cNvSpPr>
          <p:nvPr>
            <p:ph type="sldNum" sz="quarter" idx="11"/>
          </p:nvPr>
        </p:nvSpPr>
        <p:spPr/>
        <p:txBody>
          <a:bodyPr/>
          <a:lstStyle/>
          <a:p>
            <a:fld id="{8E9F59B9-8094-4618-B073-21DD649DF751}" type="slidenum">
              <a:rPr lang="en-GB" smtClean="0"/>
              <a:pPr/>
              <a:t>15</a:t>
            </a:fld>
            <a:endParaRPr lang="en-GB" dirty="0"/>
          </a:p>
        </p:txBody>
      </p:sp>
    </p:spTree>
    <p:extLst>
      <p:ext uri="{BB962C8B-B14F-4D97-AF65-F5344CB8AC3E}">
        <p14:creationId xmlns:p14="http://schemas.microsoft.com/office/powerpoint/2010/main" xmlns="" val="2707035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248400"/>
            <a:ext cx="2133600" cy="457200"/>
          </a:xfrm>
          <a:prstGeom prst="rect">
            <a:avLst/>
          </a:prstGeom>
        </p:spPr>
        <p:txBody>
          <a:bodyPr/>
          <a:lstStyle/>
          <a:p>
            <a:fld id="{25A8F5DE-5D28-4916-81AB-1DB59B20A994}" type="slidenum">
              <a:rPr lang="en-US"/>
              <a:pPr/>
              <a:t>16</a:t>
            </a:fld>
            <a:endParaRPr lang="en-US"/>
          </a:p>
        </p:txBody>
      </p:sp>
      <p:sp>
        <p:nvSpPr>
          <p:cNvPr id="6146" name="Rectangle 2"/>
          <p:cNvSpPr>
            <a:spLocks noGrp="1" noChangeArrowheads="1"/>
          </p:cNvSpPr>
          <p:nvPr>
            <p:ph type="title"/>
          </p:nvPr>
        </p:nvSpPr>
        <p:spPr/>
        <p:txBody>
          <a:bodyPr/>
          <a:lstStyle/>
          <a:p>
            <a:r>
              <a:rPr lang="en-US" dirty="0" smtClean="0"/>
              <a:t>Method 1: Rate Change Breakdown</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xmlns="" val="1142742073"/>
              </p:ext>
            </p:extLst>
          </p:nvPr>
        </p:nvGraphicFramePr>
        <p:xfrm>
          <a:off x="827584" y="1844824"/>
          <a:ext cx="7200800" cy="3369346"/>
        </p:xfrm>
        <a:graphic>
          <a:graphicData uri="http://schemas.openxmlformats.org/drawingml/2006/table">
            <a:tbl>
              <a:tblPr/>
              <a:tblGrid>
                <a:gridCol w="5101328"/>
                <a:gridCol w="1019352"/>
                <a:gridCol w="1080120"/>
              </a:tblGrid>
              <a:tr h="909188">
                <a:tc>
                  <a:txBody>
                    <a:bodyPr/>
                    <a:lstStyle/>
                    <a:p>
                      <a:pPr algn="ctr" fontAlgn="b"/>
                      <a:r>
                        <a:rPr lang="en-US" sz="1000" b="1" i="0" u="none" strike="noStrike" dirty="0">
                          <a:solidFill>
                            <a:srgbClr val="FFFFFF"/>
                          </a:solidFill>
                          <a:effectLst/>
                          <a:latin typeface="Arial"/>
                        </a:rPr>
                        <a:t>Category</a:t>
                      </a:r>
                    </a:p>
                  </a:txBody>
                  <a:tcPr marL="9525" marR="9525" marT="9525" marB="0" anchor="b">
                    <a:lnL>
                      <a:noFill/>
                    </a:lnL>
                    <a:lnR>
                      <a:noFill/>
                    </a:lnR>
                    <a:lnT>
                      <a:noFill/>
                    </a:lnT>
                    <a:lnB>
                      <a:noFill/>
                    </a:lnB>
                    <a:solidFill>
                      <a:srgbClr val="627D77"/>
                    </a:solidFill>
                  </a:tcPr>
                </a:tc>
                <a:tc>
                  <a:txBody>
                    <a:bodyPr/>
                    <a:lstStyle/>
                    <a:p>
                      <a:pPr algn="ctr" fontAlgn="b"/>
                      <a:r>
                        <a:rPr lang="en-US" sz="1000" b="1" i="0" u="none" strike="noStrike" dirty="0">
                          <a:solidFill>
                            <a:srgbClr val="FFFFFF"/>
                          </a:solidFill>
                          <a:effectLst/>
                          <a:latin typeface="Arial"/>
                        </a:rPr>
                        <a:t>Expiring Price/Rate Change</a:t>
                      </a:r>
                    </a:p>
                  </a:txBody>
                  <a:tcPr marL="9525" marR="9525" marT="9525" marB="0" anchor="b">
                    <a:lnL>
                      <a:noFill/>
                    </a:lnL>
                    <a:lnR>
                      <a:noFill/>
                    </a:lnR>
                    <a:lnT>
                      <a:noFill/>
                    </a:lnT>
                    <a:lnB>
                      <a:noFill/>
                    </a:lnB>
                    <a:solidFill>
                      <a:srgbClr val="627D77"/>
                    </a:solidFill>
                  </a:tcPr>
                </a:tc>
                <a:tc>
                  <a:txBody>
                    <a:bodyPr/>
                    <a:lstStyle/>
                    <a:p>
                      <a:pPr algn="ctr" fontAlgn="b"/>
                      <a:r>
                        <a:rPr lang="en-US" sz="1000" b="1" i="0" u="none" strike="noStrike" dirty="0">
                          <a:solidFill>
                            <a:srgbClr val="FFFFFF"/>
                          </a:solidFill>
                          <a:effectLst/>
                          <a:latin typeface="Arial"/>
                        </a:rPr>
                        <a:t>New/Renew Price/Rate Change</a:t>
                      </a:r>
                    </a:p>
                  </a:txBody>
                  <a:tcPr marL="9525" marR="9525" marT="9525" marB="0" anchor="b">
                    <a:lnL>
                      <a:noFill/>
                    </a:lnL>
                    <a:lnR>
                      <a:noFill/>
                    </a:lnR>
                    <a:lnT>
                      <a:noFill/>
                    </a:lnT>
                    <a:lnB>
                      <a:noFill/>
                    </a:lnB>
                    <a:solidFill>
                      <a:srgbClr val="627D77"/>
                    </a:solidFill>
                  </a:tcPr>
                </a:tc>
              </a:tr>
              <a:tr h="303063">
                <a:tc>
                  <a:txBody>
                    <a:bodyPr/>
                    <a:lstStyle/>
                    <a:p>
                      <a:pPr algn="l" fontAlgn="b"/>
                      <a:r>
                        <a:rPr lang="en-US" sz="1000" b="0" i="0" u="none" strike="noStrike">
                          <a:effectLst/>
                          <a:latin typeface="Arial"/>
                        </a:rPr>
                        <a:t>Base Rate / Benchmark Changes (+5%)</a:t>
                      </a:r>
                    </a:p>
                  </a:txBody>
                  <a:tcPr marL="9525" marR="9525" marT="9525" marB="0" anchor="b">
                    <a:lnL>
                      <a:noFill/>
                    </a:lnL>
                    <a:lnR>
                      <a:noFill/>
                    </a:lnR>
                    <a:lnT>
                      <a:noFill/>
                    </a:lnT>
                    <a:lnB>
                      <a:noFill/>
                    </a:lnB>
                  </a:tcPr>
                </a:tc>
                <a:tc>
                  <a:txBody>
                    <a:bodyPr/>
                    <a:lstStyle/>
                    <a:p>
                      <a:pPr algn="ctr" fontAlgn="b"/>
                      <a:r>
                        <a:rPr lang="en-US" sz="1000" b="0" i="0" u="none" strike="noStrike" dirty="0">
                          <a:effectLst/>
                          <a:latin typeface="Arial"/>
                        </a:rPr>
                        <a:t>5.0%</a:t>
                      </a:r>
                    </a:p>
                  </a:txBody>
                  <a:tcPr marL="9525" marR="9525" marT="9525" marB="0" anchor="b">
                    <a:lnL>
                      <a:noFill/>
                    </a:lnL>
                    <a:lnR>
                      <a:noFill/>
                    </a:lnR>
                    <a:lnT>
                      <a:noFill/>
                    </a:lnT>
                    <a:lnB>
                      <a:noFill/>
                    </a:lnB>
                  </a:tcPr>
                </a:tc>
                <a:tc>
                  <a:txBody>
                    <a:bodyPr/>
                    <a:lstStyle/>
                    <a:p>
                      <a:pPr algn="ctr" fontAlgn="b"/>
                      <a:r>
                        <a:rPr lang="en-US" sz="1000" b="0" i="0" u="none" strike="noStrike">
                          <a:effectLst/>
                          <a:latin typeface="Arial"/>
                        </a:rPr>
                        <a:t>5.0%</a:t>
                      </a:r>
                    </a:p>
                  </a:txBody>
                  <a:tcPr marL="9525" marR="9525" marT="9525" marB="0" anchor="b">
                    <a:lnL>
                      <a:noFill/>
                    </a:lnL>
                    <a:lnR>
                      <a:noFill/>
                    </a:lnR>
                    <a:lnT>
                      <a:noFill/>
                    </a:lnT>
                    <a:lnB>
                      <a:noFill/>
                    </a:lnB>
                  </a:tcPr>
                </a:tc>
              </a:tr>
              <a:tr h="303063">
                <a:tc>
                  <a:txBody>
                    <a:bodyPr/>
                    <a:lstStyle/>
                    <a:p>
                      <a:pPr algn="l" fontAlgn="b"/>
                      <a:r>
                        <a:rPr lang="en-US" sz="1000" b="0" i="0" u="none" strike="noStrike">
                          <a:effectLst/>
                          <a:latin typeface="Arial"/>
                        </a:rPr>
                        <a:t>Class Relativity Changes (NC)</a:t>
                      </a:r>
                    </a:p>
                  </a:txBody>
                  <a:tcPr marL="9525" marR="9525" marT="9525" marB="0" anchor="b">
                    <a:lnL>
                      <a:noFill/>
                    </a:lnL>
                    <a:lnR>
                      <a:noFill/>
                    </a:lnR>
                    <a:lnT>
                      <a:noFill/>
                    </a:lnT>
                    <a:lnB>
                      <a:noFill/>
                    </a:lnB>
                    <a:solidFill>
                      <a:srgbClr val="D0D8D6"/>
                    </a:solidFill>
                  </a:tcPr>
                </a:tc>
                <a:tc>
                  <a:txBody>
                    <a:bodyPr/>
                    <a:lstStyle/>
                    <a:p>
                      <a:pPr algn="ctr" fontAlgn="b"/>
                      <a:r>
                        <a:rPr lang="en-US" sz="1000" b="0" i="0" u="none" strike="noStrike" dirty="0">
                          <a:effectLst/>
                          <a:latin typeface="Arial"/>
                        </a:rPr>
                        <a:t>0.0%</a:t>
                      </a:r>
                    </a:p>
                  </a:txBody>
                  <a:tcPr marL="9525" marR="9525" marT="9525" marB="0" anchor="b">
                    <a:lnL>
                      <a:noFill/>
                    </a:lnL>
                    <a:lnR>
                      <a:noFill/>
                    </a:lnR>
                    <a:lnT>
                      <a:noFill/>
                    </a:lnT>
                    <a:lnB>
                      <a:noFill/>
                    </a:lnB>
                    <a:solidFill>
                      <a:srgbClr val="D0D8D6"/>
                    </a:solidFill>
                  </a:tcPr>
                </a:tc>
                <a:tc>
                  <a:txBody>
                    <a:bodyPr/>
                    <a:lstStyle/>
                    <a:p>
                      <a:pPr algn="ctr" fontAlgn="b"/>
                      <a:r>
                        <a:rPr lang="en-US" sz="1000" b="0" i="0" u="none" strike="noStrike">
                          <a:effectLst/>
                          <a:latin typeface="Arial"/>
                        </a:rPr>
                        <a:t>0.0%</a:t>
                      </a:r>
                    </a:p>
                  </a:txBody>
                  <a:tcPr marL="9525" marR="9525" marT="9525" marB="0" anchor="b">
                    <a:lnL>
                      <a:noFill/>
                    </a:lnL>
                    <a:lnR>
                      <a:noFill/>
                    </a:lnR>
                    <a:lnT>
                      <a:noFill/>
                    </a:lnT>
                    <a:lnB>
                      <a:noFill/>
                    </a:lnB>
                    <a:solidFill>
                      <a:srgbClr val="D0D8D6"/>
                    </a:solidFill>
                  </a:tcPr>
                </a:tc>
              </a:tr>
              <a:tr h="303063">
                <a:tc>
                  <a:txBody>
                    <a:bodyPr/>
                    <a:lstStyle/>
                    <a:p>
                      <a:pPr algn="l" fontAlgn="b"/>
                      <a:r>
                        <a:rPr lang="en-US" sz="1000" b="0" i="0" u="none" strike="noStrike">
                          <a:effectLst/>
                          <a:latin typeface="Arial"/>
                        </a:rPr>
                        <a:t>Territory Relativity Changes (NC)</a:t>
                      </a:r>
                    </a:p>
                  </a:txBody>
                  <a:tcPr marL="9525" marR="9525" marT="9525" marB="0" anchor="b">
                    <a:lnL>
                      <a:noFill/>
                    </a:lnL>
                    <a:lnR>
                      <a:noFill/>
                    </a:lnR>
                    <a:lnT>
                      <a:noFill/>
                    </a:lnT>
                    <a:lnB>
                      <a:noFill/>
                    </a:lnB>
                  </a:tcPr>
                </a:tc>
                <a:tc>
                  <a:txBody>
                    <a:bodyPr/>
                    <a:lstStyle/>
                    <a:p>
                      <a:pPr algn="ctr" fontAlgn="b"/>
                      <a:r>
                        <a:rPr lang="en-US" sz="1000" b="0" i="0" u="none" strike="noStrike" dirty="0">
                          <a:effectLst/>
                          <a:latin typeface="Arial"/>
                        </a:rPr>
                        <a:t>0.0%</a:t>
                      </a:r>
                    </a:p>
                  </a:txBody>
                  <a:tcPr marL="9525" marR="9525" marT="9525" marB="0" anchor="b">
                    <a:lnL>
                      <a:noFill/>
                    </a:lnL>
                    <a:lnR>
                      <a:noFill/>
                    </a:lnR>
                    <a:lnT>
                      <a:noFill/>
                    </a:lnT>
                    <a:lnB>
                      <a:noFill/>
                    </a:lnB>
                  </a:tcPr>
                </a:tc>
                <a:tc>
                  <a:txBody>
                    <a:bodyPr/>
                    <a:lstStyle/>
                    <a:p>
                      <a:pPr algn="ctr" fontAlgn="b"/>
                      <a:r>
                        <a:rPr lang="en-US" sz="1000" b="0" i="0" u="none" strike="noStrike">
                          <a:effectLst/>
                          <a:latin typeface="Arial"/>
                        </a:rPr>
                        <a:t>0.0%</a:t>
                      </a:r>
                    </a:p>
                  </a:txBody>
                  <a:tcPr marL="9525" marR="9525" marT="9525" marB="0" anchor="b">
                    <a:lnL>
                      <a:noFill/>
                    </a:lnL>
                    <a:lnR>
                      <a:noFill/>
                    </a:lnR>
                    <a:lnT>
                      <a:noFill/>
                    </a:lnT>
                    <a:lnB>
                      <a:noFill/>
                    </a:lnB>
                  </a:tcPr>
                </a:tc>
              </a:tr>
              <a:tr h="303063">
                <a:tc>
                  <a:txBody>
                    <a:bodyPr/>
                    <a:lstStyle/>
                    <a:p>
                      <a:pPr algn="l" fontAlgn="b"/>
                      <a:r>
                        <a:rPr lang="en-US" sz="1000" b="0" i="0" u="none" strike="noStrike">
                          <a:effectLst/>
                          <a:latin typeface="Arial"/>
                        </a:rPr>
                        <a:t>Increased Limit Factor Changes (+10% on Excess Policies)</a:t>
                      </a:r>
                    </a:p>
                  </a:txBody>
                  <a:tcPr marL="9525" marR="9525" marT="9525" marB="0" anchor="b">
                    <a:lnL>
                      <a:noFill/>
                    </a:lnL>
                    <a:lnR>
                      <a:noFill/>
                    </a:lnR>
                    <a:lnT>
                      <a:noFill/>
                    </a:lnT>
                    <a:lnB>
                      <a:noFill/>
                    </a:lnB>
                    <a:solidFill>
                      <a:srgbClr val="D0D8D6"/>
                    </a:solidFill>
                  </a:tcPr>
                </a:tc>
                <a:tc>
                  <a:txBody>
                    <a:bodyPr/>
                    <a:lstStyle/>
                    <a:p>
                      <a:pPr algn="ctr" fontAlgn="b"/>
                      <a:r>
                        <a:rPr lang="en-US" sz="1000" b="0" i="0" u="none" strike="noStrike" dirty="0">
                          <a:effectLst/>
                          <a:latin typeface="Arial"/>
                        </a:rPr>
                        <a:t>8.0%</a:t>
                      </a:r>
                    </a:p>
                  </a:txBody>
                  <a:tcPr marL="9525" marR="9525" marT="9525" marB="0" anchor="b">
                    <a:lnL>
                      <a:noFill/>
                    </a:lnL>
                    <a:lnR>
                      <a:noFill/>
                    </a:lnR>
                    <a:lnT>
                      <a:noFill/>
                    </a:lnT>
                    <a:lnB>
                      <a:noFill/>
                    </a:lnB>
                    <a:solidFill>
                      <a:srgbClr val="D0D8D6"/>
                    </a:solidFill>
                  </a:tcPr>
                </a:tc>
                <a:tc>
                  <a:txBody>
                    <a:bodyPr/>
                    <a:lstStyle/>
                    <a:p>
                      <a:pPr algn="ctr" fontAlgn="b"/>
                      <a:r>
                        <a:rPr lang="en-US" sz="1000" b="0" i="0" u="none" strike="noStrike" dirty="0">
                          <a:effectLst/>
                          <a:latin typeface="Arial"/>
                        </a:rPr>
                        <a:t>6.2%</a:t>
                      </a:r>
                    </a:p>
                  </a:txBody>
                  <a:tcPr marL="9525" marR="9525" marT="9525" marB="0" anchor="b">
                    <a:lnL>
                      <a:noFill/>
                    </a:lnL>
                    <a:lnR>
                      <a:noFill/>
                    </a:lnR>
                    <a:lnT>
                      <a:noFill/>
                    </a:lnT>
                    <a:lnB>
                      <a:noFill/>
                    </a:lnB>
                    <a:solidFill>
                      <a:srgbClr val="D0D8D6"/>
                    </a:solidFill>
                  </a:tcPr>
                </a:tc>
              </a:tr>
              <a:tr h="303063">
                <a:tc>
                  <a:txBody>
                    <a:bodyPr/>
                    <a:lstStyle/>
                    <a:p>
                      <a:pPr algn="l" fontAlgn="b"/>
                      <a:r>
                        <a:rPr lang="en-US" sz="1000" b="0" i="0" u="none" strike="noStrike">
                          <a:effectLst/>
                          <a:latin typeface="Arial"/>
                        </a:rPr>
                        <a:t>Change in Experience Rating Plan (NC)</a:t>
                      </a:r>
                    </a:p>
                  </a:txBody>
                  <a:tcPr marL="9525" marR="9525" marT="9525" marB="0" anchor="b">
                    <a:lnL>
                      <a:noFill/>
                    </a:lnL>
                    <a:lnR>
                      <a:noFill/>
                    </a:lnR>
                    <a:lnT>
                      <a:noFill/>
                    </a:lnT>
                    <a:lnB>
                      <a:noFill/>
                    </a:lnB>
                  </a:tcPr>
                </a:tc>
                <a:tc>
                  <a:txBody>
                    <a:bodyPr/>
                    <a:lstStyle/>
                    <a:p>
                      <a:pPr algn="ctr" fontAlgn="b"/>
                      <a:r>
                        <a:rPr lang="en-US" sz="1000" b="0" i="0" u="none" strike="noStrike">
                          <a:effectLst/>
                          <a:latin typeface="Arial"/>
                        </a:rPr>
                        <a:t>0.0%</a:t>
                      </a:r>
                    </a:p>
                  </a:txBody>
                  <a:tcPr marL="9525" marR="9525" marT="9525" marB="0" anchor="b">
                    <a:lnL>
                      <a:noFill/>
                    </a:lnL>
                    <a:lnR>
                      <a:noFill/>
                    </a:lnR>
                    <a:lnT>
                      <a:noFill/>
                    </a:lnT>
                    <a:lnB>
                      <a:noFill/>
                    </a:lnB>
                  </a:tcPr>
                </a:tc>
                <a:tc>
                  <a:txBody>
                    <a:bodyPr/>
                    <a:lstStyle/>
                    <a:p>
                      <a:pPr algn="ctr" fontAlgn="b"/>
                      <a:r>
                        <a:rPr lang="en-US" sz="1000" b="0" i="0" u="none" strike="noStrike" dirty="0">
                          <a:effectLst/>
                          <a:latin typeface="Arial"/>
                        </a:rPr>
                        <a:t>0.0%</a:t>
                      </a:r>
                    </a:p>
                  </a:txBody>
                  <a:tcPr marL="9525" marR="9525" marT="9525" marB="0" anchor="b">
                    <a:lnL>
                      <a:noFill/>
                    </a:lnL>
                    <a:lnR>
                      <a:noFill/>
                    </a:lnR>
                    <a:lnT>
                      <a:noFill/>
                    </a:lnT>
                    <a:lnB>
                      <a:noFill/>
                    </a:lnB>
                  </a:tcPr>
                </a:tc>
              </a:tr>
              <a:tr h="303063">
                <a:tc>
                  <a:txBody>
                    <a:bodyPr/>
                    <a:lstStyle/>
                    <a:p>
                      <a:pPr algn="l" fontAlgn="b"/>
                      <a:r>
                        <a:rPr lang="en-US" sz="1000" b="0" i="0" u="none" strike="noStrike">
                          <a:effectLst/>
                          <a:latin typeface="Arial"/>
                        </a:rPr>
                        <a:t>Change in Schedule Rating Plan (NC)</a:t>
                      </a:r>
                    </a:p>
                  </a:txBody>
                  <a:tcPr marL="9525" marR="9525" marT="9525" marB="0" anchor="b">
                    <a:lnL>
                      <a:noFill/>
                    </a:lnL>
                    <a:lnR>
                      <a:noFill/>
                    </a:lnR>
                    <a:lnT>
                      <a:noFill/>
                    </a:lnT>
                    <a:lnB>
                      <a:noFill/>
                    </a:lnB>
                    <a:solidFill>
                      <a:srgbClr val="D0D8D6"/>
                    </a:solidFill>
                  </a:tcPr>
                </a:tc>
                <a:tc>
                  <a:txBody>
                    <a:bodyPr/>
                    <a:lstStyle/>
                    <a:p>
                      <a:pPr algn="ctr" fontAlgn="b"/>
                      <a:r>
                        <a:rPr lang="en-US" sz="1000" b="0" i="0" u="none" strike="noStrike">
                          <a:effectLst/>
                          <a:latin typeface="Arial"/>
                        </a:rPr>
                        <a:t>0.0%</a:t>
                      </a:r>
                    </a:p>
                  </a:txBody>
                  <a:tcPr marL="9525" marR="9525" marT="9525" marB="0" anchor="b">
                    <a:lnL>
                      <a:noFill/>
                    </a:lnL>
                    <a:lnR>
                      <a:noFill/>
                    </a:lnR>
                    <a:lnT>
                      <a:noFill/>
                    </a:lnT>
                    <a:lnB>
                      <a:noFill/>
                    </a:lnB>
                    <a:solidFill>
                      <a:srgbClr val="D0D8D6"/>
                    </a:solidFill>
                  </a:tcPr>
                </a:tc>
                <a:tc>
                  <a:txBody>
                    <a:bodyPr/>
                    <a:lstStyle/>
                    <a:p>
                      <a:pPr algn="ctr" fontAlgn="b"/>
                      <a:r>
                        <a:rPr lang="en-US" sz="1000" b="0" i="0" u="none" strike="noStrike" dirty="0">
                          <a:effectLst/>
                          <a:latin typeface="Arial"/>
                        </a:rPr>
                        <a:t>0.0%</a:t>
                      </a:r>
                    </a:p>
                  </a:txBody>
                  <a:tcPr marL="9525" marR="9525" marT="9525" marB="0" anchor="b">
                    <a:lnL>
                      <a:noFill/>
                    </a:lnL>
                    <a:lnR>
                      <a:noFill/>
                    </a:lnR>
                    <a:lnT>
                      <a:noFill/>
                    </a:lnT>
                    <a:lnB>
                      <a:noFill/>
                    </a:lnB>
                    <a:solidFill>
                      <a:srgbClr val="D0D8D6"/>
                    </a:solidFill>
                  </a:tcPr>
                </a:tc>
              </a:tr>
              <a:tr h="320890">
                <a:tc>
                  <a:txBody>
                    <a:bodyPr/>
                    <a:lstStyle/>
                    <a:p>
                      <a:pPr algn="l" fontAlgn="b"/>
                      <a:endParaRPr lang="en-US" sz="1000" b="0" i="0" u="none" strike="noStrike">
                        <a:effectLst/>
                        <a:latin typeface="Arial"/>
                      </a:endParaRPr>
                    </a:p>
                  </a:txBody>
                  <a:tcPr marL="9525" marR="9525" marT="9525" marB="0" anchor="b">
                    <a:lnL>
                      <a:noFill/>
                    </a:lnL>
                    <a:lnR>
                      <a:noFill/>
                    </a:lnR>
                    <a:lnT>
                      <a:noFill/>
                    </a:lnT>
                    <a:lnB>
                      <a:noFill/>
                    </a:lnB>
                  </a:tcPr>
                </a:tc>
                <a:tc>
                  <a:txBody>
                    <a:bodyPr/>
                    <a:lstStyle/>
                    <a:p>
                      <a:pPr algn="ctr" fontAlgn="b"/>
                      <a:endParaRPr lang="en-US" sz="1000" b="0" i="0" u="none" strike="noStrike">
                        <a:effectLst/>
                        <a:latin typeface="Arial"/>
                      </a:endParaRPr>
                    </a:p>
                  </a:txBody>
                  <a:tcPr marL="9525" marR="9525" marT="9525" marB="0" anchor="b">
                    <a:lnL>
                      <a:noFill/>
                    </a:lnL>
                    <a:lnR>
                      <a:noFill/>
                    </a:lnR>
                    <a:lnT>
                      <a:noFill/>
                    </a:lnT>
                    <a:lnB w="12700" cap="flat" cmpd="sng" algn="ctr">
                      <a:noFill/>
                      <a:prstDash val="solid"/>
                      <a:round/>
                      <a:headEnd type="none" w="med" len="med"/>
                      <a:tailEnd type="none" w="med" len="med"/>
                    </a:lnB>
                  </a:tcPr>
                </a:tc>
                <a:tc>
                  <a:txBody>
                    <a:bodyPr/>
                    <a:lstStyle/>
                    <a:p>
                      <a:pPr algn="ctr" fontAlgn="b"/>
                      <a:endParaRPr lang="en-US" sz="1000" b="0" i="0" u="none" strike="noStrike" dirty="0">
                        <a:effectLst/>
                        <a:latin typeface="Arial"/>
                      </a:endParaRPr>
                    </a:p>
                  </a:txBody>
                  <a:tcPr marL="9525" marR="9525" marT="9525" marB="0" anchor="b">
                    <a:lnL>
                      <a:noFill/>
                    </a:lnL>
                    <a:lnR>
                      <a:noFill/>
                    </a:lnR>
                    <a:lnT>
                      <a:noFill/>
                    </a:lnT>
                    <a:lnB w="12700" cap="flat" cmpd="sng" algn="ctr">
                      <a:noFill/>
                      <a:prstDash val="solid"/>
                      <a:round/>
                      <a:headEnd type="none" w="med" len="med"/>
                      <a:tailEnd type="none" w="med" len="med"/>
                    </a:lnB>
                  </a:tcPr>
                </a:tc>
              </a:tr>
              <a:tr h="320890">
                <a:tc>
                  <a:txBody>
                    <a:bodyPr/>
                    <a:lstStyle/>
                    <a:p>
                      <a:pPr algn="l" fontAlgn="b"/>
                      <a:r>
                        <a:rPr lang="en-US" sz="1000" b="0" i="0" u="none" strike="noStrike">
                          <a:effectLst/>
                          <a:latin typeface="Arial"/>
                        </a:rPr>
                        <a:t>Total Rate Change based on Expiring</a:t>
                      </a:r>
                    </a:p>
                  </a:txBody>
                  <a:tcPr marL="9525" marR="9525" marT="9525" marB="0" anchor="b">
                    <a:lnL>
                      <a:noFill/>
                    </a:lnL>
                    <a:lnR w="12700" cap="flat" cmpd="sng" algn="ctr">
                      <a:noFill/>
                      <a:prstDash val="solid"/>
                      <a:round/>
                      <a:headEnd type="none" w="med" len="med"/>
                      <a:tailEnd type="none" w="med" len="med"/>
                    </a:lnR>
                    <a:lnT>
                      <a:noFill/>
                    </a:lnT>
                    <a:lnB>
                      <a:noFill/>
                    </a:lnB>
                    <a:solidFill>
                      <a:srgbClr val="D0D8D6"/>
                    </a:solidFill>
                  </a:tcPr>
                </a:tc>
                <a:tc>
                  <a:txBody>
                    <a:bodyPr/>
                    <a:lstStyle/>
                    <a:p>
                      <a:pPr algn="ctr" fontAlgn="b"/>
                      <a:r>
                        <a:rPr lang="en-US" sz="1000" b="0" i="0" u="none" strike="noStrike" dirty="0">
                          <a:effectLst/>
                          <a:latin typeface="Arial"/>
                        </a:rPr>
                        <a:t>13.4%</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0D8D6"/>
                    </a:solidFill>
                  </a:tcPr>
                </a:tc>
                <a:tc>
                  <a:txBody>
                    <a:bodyPr/>
                    <a:lstStyle/>
                    <a:p>
                      <a:pPr algn="ctr" fontAlgn="b"/>
                      <a:r>
                        <a:rPr lang="en-US" sz="1000" b="0" i="0" u="none" strike="noStrike" dirty="0">
                          <a:effectLst/>
                          <a:latin typeface="Arial"/>
                        </a:rPr>
                        <a:t>11.5%</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0D8D6"/>
                    </a:solidFill>
                  </a:tcPr>
                </a:tc>
              </a:tr>
            </a:tbl>
          </a:graphicData>
        </a:graphic>
      </p:graphicFrame>
    </p:spTree>
    <p:extLst>
      <p:ext uri="{BB962C8B-B14F-4D97-AF65-F5344CB8AC3E}">
        <p14:creationId xmlns:p14="http://schemas.microsoft.com/office/powerpoint/2010/main" xmlns="" val="7600140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248400"/>
            <a:ext cx="2133600" cy="457200"/>
          </a:xfrm>
          <a:prstGeom prst="rect">
            <a:avLst/>
          </a:prstGeom>
        </p:spPr>
        <p:txBody>
          <a:bodyPr/>
          <a:lstStyle/>
          <a:p>
            <a:fld id="{25A8F5DE-5D28-4916-81AB-1DB59B20A994}" type="slidenum">
              <a:rPr lang="en-US"/>
              <a:pPr/>
              <a:t>17</a:t>
            </a:fld>
            <a:endParaRPr lang="en-US"/>
          </a:p>
        </p:txBody>
      </p:sp>
      <p:sp>
        <p:nvSpPr>
          <p:cNvPr id="6146" name="Rectangle 2"/>
          <p:cNvSpPr>
            <a:spLocks noGrp="1" noChangeArrowheads="1"/>
          </p:cNvSpPr>
          <p:nvPr>
            <p:ph type="title"/>
          </p:nvPr>
        </p:nvSpPr>
        <p:spPr/>
        <p:txBody>
          <a:bodyPr/>
          <a:lstStyle/>
          <a:p>
            <a:r>
              <a:rPr lang="en-US" dirty="0"/>
              <a:t>Method 1: Change in Benchmark rates with credits and debits</a:t>
            </a:r>
          </a:p>
        </p:txBody>
      </p:sp>
      <p:graphicFrame>
        <p:nvGraphicFramePr>
          <p:cNvPr id="5" name="Table 4"/>
          <p:cNvGraphicFramePr>
            <a:graphicFrameLocks noGrp="1"/>
          </p:cNvGraphicFramePr>
          <p:nvPr>
            <p:extLst>
              <p:ext uri="{D42A27DB-BD31-4B8C-83A1-F6EECF244321}">
                <p14:modId xmlns:p14="http://schemas.microsoft.com/office/powerpoint/2010/main" xmlns="" val="1022848680"/>
              </p:ext>
            </p:extLst>
          </p:nvPr>
        </p:nvGraphicFramePr>
        <p:xfrm>
          <a:off x="899592" y="1484784"/>
          <a:ext cx="6984777" cy="4608514"/>
        </p:xfrm>
        <a:graphic>
          <a:graphicData uri="http://schemas.openxmlformats.org/drawingml/2006/table">
            <a:tbl>
              <a:tblPr/>
              <a:tblGrid>
                <a:gridCol w="460535"/>
                <a:gridCol w="690802"/>
                <a:gridCol w="460535"/>
                <a:gridCol w="383779"/>
                <a:gridCol w="690802"/>
                <a:gridCol w="690802"/>
                <a:gridCol w="844314"/>
                <a:gridCol w="767558"/>
                <a:gridCol w="690802"/>
                <a:gridCol w="767558"/>
                <a:gridCol w="537290"/>
              </a:tblGrid>
              <a:tr h="389293">
                <a:tc>
                  <a:txBody>
                    <a:bodyPr/>
                    <a:lstStyle/>
                    <a:p>
                      <a:pPr algn="l" fontAlgn="b"/>
                      <a:r>
                        <a:rPr lang="en-US" sz="700" b="1" i="0" u="none" strike="noStrike" dirty="0">
                          <a:solidFill>
                            <a:srgbClr val="FFFFFF"/>
                          </a:solidFill>
                          <a:effectLst/>
                          <a:latin typeface="Arial"/>
                        </a:rPr>
                        <a:t>Policy</a:t>
                      </a:r>
                    </a:p>
                  </a:txBody>
                  <a:tcPr marL="6412" marR="6412" marT="6412" marB="0" anchor="b">
                    <a:lnL>
                      <a:noFill/>
                    </a:lnL>
                    <a:lnR>
                      <a:noFill/>
                    </a:lnR>
                    <a:lnT>
                      <a:noFill/>
                    </a:lnT>
                    <a:lnB>
                      <a:noFill/>
                    </a:lnB>
                    <a:solidFill>
                      <a:srgbClr val="627D77"/>
                    </a:solidFill>
                  </a:tcPr>
                </a:tc>
                <a:tc>
                  <a:txBody>
                    <a:bodyPr/>
                    <a:lstStyle/>
                    <a:p>
                      <a:pPr algn="l" fontAlgn="b"/>
                      <a:r>
                        <a:rPr lang="en-US" sz="700" b="1" i="0" u="none" strike="noStrike" dirty="0">
                          <a:solidFill>
                            <a:srgbClr val="FFFFFF"/>
                          </a:solidFill>
                          <a:effectLst/>
                          <a:latin typeface="Arial"/>
                        </a:rPr>
                        <a:t>Status</a:t>
                      </a:r>
                    </a:p>
                  </a:txBody>
                  <a:tcPr marL="6412" marR="6412" marT="6412" marB="0" anchor="b">
                    <a:lnL>
                      <a:noFill/>
                    </a:lnL>
                    <a:lnR>
                      <a:noFill/>
                    </a:lnR>
                    <a:lnT>
                      <a:noFill/>
                    </a:lnT>
                    <a:lnB>
                      <a:noFill/>
                    </a:lnB>
                    <a:solidFill>
                      <a:srgbClr val="627D77"/>
                    </a:solidFill>
                  </a:tcPr>
                </a:tc>
                <a:tc>
                  <a:txBody>
                    <a:bodyPr/>
                    <a:lstStyle/>
                    <a:p>
                      <a:pPr algn="l" fontAlgn="b"/>
                      <a:r>
                        <a:rPr lang="en-US" sz="700" b="1" i="0" u="none" strike="noStrike" dirty="0">
                          <a:solidFill>
                            <a:srgbClr val="FFFFFF"/>
                          </a:solidFill>
                          <a:effectLst/>
                          <a:latin typeface="Arial"/>
                        </a:rPr>
                        <a:t>Type</a:t>
                      </a:r>
                    </a:p>
                  </a:txBody>
                  <a:tcPr marL="6412" marR="6412" marT="6412" marB="0" anchor="b">
                    <a:lnL>
                      <a:noFill/>
                    </a:lnL>
                    <a:lnR>
                      <a:noFill/>
                    </a:lnR>
                    <a:lnT>
                      <a:noFill/>
                    </a:lnT>
                    <a:lnB>
                      <a:noFill/>
                    </a:lnB>
                    <a:solidFill>
                      <a:srgbClr val="627D77"/>
                    </a:solidFill>
                  </a:tcPr>
                </a:tc>
                <a:tc>
                  <a:txBody>
                    <a:bodyPr/>
                    <a:lstStyle/>
                    <a:p>
                      <a:pPr algn="ctr" fontAlgn="b"/>
                      <a:r>
                        <a:rPr lang="en-US" sz="700" b="1" i="0" u="none" strike="noStrike" dirty="0">
                          <a:solidFill>
                            <a:srgbClr val="FFFFFF"/>
                          </a:solidFill>
                          <a:effectLst/>
                          <a:latin typeface="Arial"/>
                        </a:rPr>
                        <a:t>Share</a:t>
                      </a:r>
                    </a:p>
                  </a:txBody>
                  <a:tcPr marL="6412" marR="6412" marT="6412"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Limit</a:t>
                      </a:r>
                    </a:p>
                  </a:txBody>
                  <a:tcPr marL="6412" marR="6412" marT="6412" marB="0" anchor="b">
                    <a:lnL>
                      <a:noFill/>
                    </a:lnL>
                    <a:lnR>
                      <a:noFill/>
                    </a:lnR>
                    <a:lnT>
                      <a:noFill/>
                    </a:lnT>
                    <a:lnB>
                      <a:noFill/>
                    </a:lnB>
                    <a:solidFill>
                      <a:srgbClr val="627D77"/>
                    </a:solidFill>
                  </a:tcPr>
                </a:tc>
                <a:tc>
                  <a:txBody>
                    <a:bodyPr/>
                    <a:lstStyle/>
                    <a:p>
                      <a:pPr algn="ctr" fontAlgn="b"/>
                      <a:r>
                        <a:rPr lang="en-US" sz="700" b="1" i="0" u="none" strike="noStrike" dirty="0">
                          <a:solidFill>
                            <a:srgbClr val="FFFFFF"/>
                          </a:solidFill>
                          <a:effectLst/>
                          <a:latin typeface="Arial"/>
                        </a:rPr>
                        <a:t>Deductible</a:t>
                      </a:r>
                    </a:p>
                  </a:txBody>
                  <a:tcPr marL="6412" marR="6412" marT="6412"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Share-Adjusted Exposure</a:t>
                      </a:r>
                    </a:p>
                  </a:txBody>
                  <a:tcPr marL="6412" marR="6412" marT="6412" marB="0" anchor="b">
                    <a:lnL>
                      <a:noFill/>
                    </a:lnL>
                    <a:lnR>
                      <a:noFill/>
                    </a:lnR>
                    <a:lnT>
                      <a:noFill/>
                    </a:lnT>
                    <a:lnB>
                      <a:noFill/>
                    </a:lnB>
                    <a:solidFill>
                      <a:srgbClr val="627D77"/>
                    </a:solidFill>
                  </a:tcPr>
                </a:tc>
                <a:tc>
                  <a:txBody>
                    <a:bodyPr/>
                    <a:lstStyle/>
                    <a:p>
                      <a:pPr algn="ctr" fontAlgn="b"/>
                      <a:r>
                        <a:rPr lang="en-US" sz="700" b="1" i="0" u="none" strike="noStrike" dirty="0">
                          <a:solidFill>
                            <a:srgbClr val="FFFFFF"/>
                          </a:solidFill>
                          <a:effectLst/>
                          <a:latin typeface="Arial"/>
                        </a:rPr>
                        <a:t>As-Priced Benchmark</a:t>
                      </a:r>
                    </a:p>
                  </a:txBody>
                  <a:tcPr marL="6412" marR="6412" marT="6412" marB="0" anchor="b">
                    <a:lnL>
                      <a:noFill/>
                    </a:lnL>
                    <a:lnR>
                      <a:noFill/>
                    </a:lnR>
                    <a:lnT>
                      <a:noFill/>
                    </a:lnT>
                    <a:lnB>
                      <a:noFill/>
                    </a:lnB>
                    <a:solidFill>
                      <a:srgbClr val="627D77"/>
                    </a:solidFill>
                  </a:tcPr>
                </a:tc>
                <a:tc>
                  <a:txBody>
                    <a:bodyPr/>
                    <a:lstStyle/>
                    <a:p>
                      <a:pPr algn="ctr" fontAlgn="b"/>
                      <a:r>
                        <a:rPr lang="en-US" sz="700" b="1" i="0" u="none" strike="noStrike" dirty="0">
                          <a:solidFill>
                            <a:srgbClr val="FFFFFF"/>
                          </a:solidFill>
                          <a:effectLst/>
                          <a:latin typeface="Arial"/>
                        </a:rPr>
                        <a:t>Prior  Benchmark</a:t>
                      </a:r>
                    </a:p>
                  </a:txBody>
                  <a:tcPr marL="6412" marR="6412" marT="6412"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Current Benchmark</a:t>
                      </a:r>
                    </a:p>
                  </a:txBody>
                  <a:tcPr marL="6412" marR="6412" marT="6412"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Benchmark Change</a:t>
                      </a:r>
                    </a:p>
                  </a:txBody>
                  <a:tcPr marL="6412" marR="6412" marT="6412" marB="0" anchor="b">
                    <a:lnL>
                      <a:noFill/>
                    </a:lnL>
                    <a:lnR>
                      <a:noFill/>
                    </a:lnR>
                    <a:lnT>
                      <a:noFill/>
                    </a:lnT>
                    <a:lnB>
                      <a:noFill/>
                    </a:lnB>
                    <a:solidFill>
                      <a:srgbClr val="627D77"/>
                    </a:solidFill>
                  </a:tcPr>
                </a:tc>
              </a:tr>
              <a:tr h="200326">
                <a:tc>
                  <a:txBody>
                    <a:bodyPr/>
                    <a:lstStyle/>
                    <a:p>
                      <a:pPr algn="ctr"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ctr"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ctr"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ctr"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ctr"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ctr"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ctr"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ctr"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ctr"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ctr"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ctr" fontAlgn="b"/>
                      <a:endParaRPr lang="en-US" sz="700" b="0" i="0" u="none" strike="noStrike">
                        <a:effectLst/>
                        <a:latin typeface="Arial"/>
                      </a:endParaRPr>
                    </a:p>
                  </a:txBody>
                  <a:tcPr marL="6412" marR="6412" marT="6412" marB="0" anchor="b">
                    <a:lnL>
                      <a:noFill/>
                    </a:lnL>
                    <a:lnR>
                      <a:noFill/>
                    </a:lnR>
                    <a:lnT>
                      <a:noFill/>
                    </a:lnT>
                    <a:lnB>
                      <a:noFill/>
                    </a:lnB>
                  </a:tcPr>
                </a:tc>
              </a:tr>
              <a:tr h="200326">
                <a:tc>
                  <a:txBody>
                    <a:bodyPr/>
                    <a:lstStyle/>
                    <a:p>
                      <a:pPr algn="l" fontAlgn="b"/>
                      <a:r>
                        <a:rPr lang="en-US" sz="700" b="0" i="0" u="none" strike="noStrike">
                          <a:effectLst/>
                          <a:latin typeface="Arial"/>
                        </a:rPr>
                        <a:t>Policy 1</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Expiring</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dirty="0">
                          <a:effectLst/>
                          <a:latin typeface="Arial"/>
                        </a:rPr>
                        <a:t>Primary</a:t>
                      </a:r>
                    </a:p>
                  </a:txBody>
                  <a:tcPr marL="6412" marR="6412" marT="6412"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1,000,000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400,000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2,538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2,538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2,665 </a:t>
                      </a:r>
                    </a:p>
                  </a:txBody>
                  <a:tcPr marL="6412" marR="6412" marT="6412"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5.0%</a:t>
                      </a:r>
                    </a:p>
                  </a:txBody>
                  <a:tcPr marL="6412" marR="6412" marT="6412" marB="0" anchor="b">
                    <a:lnL>
                      <a:noFill/>
                    </a:lnL>
                    <a:lnR>
                      <a:noFill/>
                    </a:lnR>
                    <a:lnT>
                      <a:noFill/>
                    </a:lnT>
                    <a:lnB>
                      <a:noFill/>
                    </a:lnB>
                    <a:solidFill>
                      <a:srgbClr val="D0D8D6"/>
                    </a:solidFill>
                  </a:tcPr>
                </a:tc>
              </a:tr>
              <a:tr h="200326">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New/Renew</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Primary</a:t>
                      </a:r>
                    </a:p>
                  </a:txBody>
                  <a:tcPr marL="6412" marR="6412" marT="6412" marB="0" anchor="b">
                    <a:lnL>
                      <a:noFill/>
                    </a:lnL>
                    <a:lnR>
                      <a:noFill/>
                    </a:lnR>
                    <a:lnT>
                      <a:noFill/>
                    </a:lnT>
                    <a:lnB>
                      <a:noFill/>
                    </a:lnB>
                  </a:tcPr>
                </a:tc>
                <a:tc>
                  <a:txBody>
                    <a:bodyPr/>
                    <a:lstStyle/>
                    <a:p>
                      <a:pPr algn="r" fontAlgn="b"/>
                      <a:r>
                        <a:rPr lang="en-US" sz="700" b="0" i="0" u="none" strike="noStrike">
                          <a:effectLst/>
                          <a:latin typeface="Arial"/>
                        </a:rPr>
                        <a:t>100%</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1,000,000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440,000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2,931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2,792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2,931 </a:t>
                      </a:r>
                    </a:p>
                  </a:txBody>
                  <a:tcPr marL="6412" marR="6412" marT="6412" marB="0" anchor="b">
                    <a:lnL>
                      <a:noFill/>
                    </a:lnL>
                    <a:lnR>
                      <a:noFill/>
                    </a:lnR>
                    <a:lnT>
                      <a:noFill/>
                    </a:lnT>
                    <a:lnB>
                      <a:noFill/>
                    </a:lnB>
                  </a:tcPr>
                </a:tc>
                <a:tc>
                  <a:txBody>
                    <a:bodyPr/>
                    <a:lstStyle/>
                    <a:p>
                      <a:pPr algn="l" fontAlgn="b"/>
                      <a:endParaRPr lang="en-US" sz="700" b="0" i="0" u="none" strike="noStrike" dirty="0">
                        <a:effectLst/>
                        <a:latin typeface="Arial"/>
                      </a:endParaRPr>
                    </a:p>
                  </a:txBody>
                  <a:tcPr marL="6412" marR="6412" marT="6412" marB="0" anchor="b">
                    <a:lnL>
                      <a:noFill/>
                    </a:lnL>
                    <a:lnR>
                      <a:noFill/>
                    </a:lnR>
                    <a:lnT>
                      <a:noFill/>
                    </a:lnT>
                    <a:lnB>
                      <a:noFill/>
                    </a:lnB>
                  </a:tcPr>
                </a:tc>
              </a:tr>
              <a:tr h="200326">
                <a:tc>
                  <a:txBody>
                    <a:bodyPr/>
                    <a:lstStyle/>
                    <a:p>
                      <a:pPr algn="l" fontAlgn="b"/>
                      <a:r>
                        <a:rPr lang="en-US" sz="700" b="0" i="0" u="none" strike="noStrike">
                          <a:effectLst/>
                          <a:latin typeface="Arial"/>
                        </a:rPr>
                        <a:t>Policy 2</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Expiring</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dirty="0">
                          <a:effectLst/>
                          <a:latin typeface="Arial"/>
                        </a:rPr>
                        <a:t>Primary</a:t>
                      </a:r>
                    </a:p>
                  </a:txBody>
                  <a:tcPr marL="6412" marR="6412" marT="6412"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34,650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34,650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36,383 </a:t>
                      </a:r>
                    </a:p>
                  </a:txBody>
                  <a:tcPr marL="6412" marR="6412" marT="6412"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5.0%</a:t>
                      </a:r>
                    </a:p>
                  </a:txBody>
                  <a:tcPr marL="6412" marR="6412" marT="6412" marB="0" anchor="b">
                    <a:lnL>
                      <a:noFill/>
                    </a:lnL>
                    <a:lnR>
                      <a:noFill/>
                    </a:lnR>
                    <a:lnT>
                      <a:noFill/>
                    </a:lnT>
                    <a:lnB>
                      <a:noFill/>
                    </a:lnB>
                    <a:solidFill>
                      <a:srgbClr val="D0D8D6"/>
                    </a:solidFill>
                  </a:tcPr>
                </a:tc>
              </a:tr>
              <a:tr h="200326">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New/Renew</a:t>
                      </a:r>
                    </a:p>
                  </a:txBody>
                  <a:tcPr marL="6412" marR="6412" marT="6412" marB="0" anchor="b">
                    <a:lnL>
                      <a:noFill/>
                    </a:lnL>
                    <a:lnR>
                      <a:noFill/>
                    </a:lnR>
                    <a:lnT>
                      <a:noFill/>
                    </a:lnT>
                    <a:lnB>
                      <a:noFill/>
                    </a:lnB>
                  </a:tcPr>
                </a:tc>
                <a:tc>
                  <a:txBody>
                    <a:bodyPr/>
                    <a:lstStyle/>
                    <a:p>
                      <a:pPr algn="l" fontAlgn="b"/>
                      <a:r>
                        <a:rPr lang="en-US" sz="700" b="0" i="0" u="none" strike="noStrike" dirty="0">
                          <a:effectLst/>
                          <a:latin typeface="Arial"/>
                        </a:rPr>
                        <a:t>Primary</a:t>
                      </a:r>
                    </a:p>
                  </a:txBody>
                  <a:tcPr marL="6412" marR="6412" marT="6412" marB="0" anchor="b">
                    <a:lnL>
                      <a:noFill/>
                    </a:lnL>
                    <a:lnR>
                      <a:noFill/>
                    </a:lnR>
                    <a:lnT>
                      <a:noFill/>
                    </a:lnT>
                    <a:lnB>
                      <a:noFill/>
                    </a:lnB>
                  </a:tcPr>
                </a:tc>
                <a:tc>
                  <a:txBody>
                    <a:bodyPr/>
                    <a:lstStyle/>
                    <a:p>
                      <a:pPr algn="r" fontAlgn="b"/>
                      <a:r>
                        <a:rPr lang="en-US" sz="700" b="0" i="0" u="none" strike="noStrike">
                          <a:effectLst/>
                          <a:latin typeface="Arial"/>
                        </a:rPr>
                        <a:t>100%</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5,000,000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52,000,000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37,838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36,036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37,838 </a:t>
                      </a: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r>
              <a:tr h="200326">
                <a:tc>
                  <a:txBody>
                    <a:bodyPr/>
                    <a:lstStyle/>
                    <a:p>
                      <a:pPr algn="l" fontAlgn="b"/>
                      <a:r>
                        <a:rPr lang="en-US" sz="700" b="0" i="0" u="none" strike="noStrike">
                          <a:effectLst/>
                          <a:latin typeface="Arial"/>
                        </a:rPr>
                        <a:t>Policy 3</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Expiring</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dirty="0">
                          <a:effectLst/>
                          <a:latin typeface="Arial"/>
                        </a:rPr>
                        <a:t>Excess</a:t>
                      </a:r>
                    </a:p>
                  </a:txBody>
                  <a:tcPr marL="6412" marR="6412" marT="6412"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8,000,000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2,000,000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400,000,000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168,437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168,437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194,545 </a:t>
                      </a:r>
                    </a:p>
                  </a:txBody>
                  <a:tcPr marL="6412" marR="6412" marT="6412"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15.5%</a:t>
                      </a:r>
                    </a:p>
                  </a:txBody>
                  <a:tcPr marL="6412" marR="6412" marT="6412" marB="0" anchor="b">
                    <a:lnL>
                      <a:noFill/>
                    </a:lnL>
                    <a:lnR>
                      <a:noFill/>
                    </a:lnR>
                    <a:lnT>
                      <a:noFill/>
                    </a:lnT>
                    <a:lnB>
                      <a:noFill/>
                    </a:lnB>
                    <a:solidFill>
                      <a:srgbClr val="D0D8D6"/>
                    </a:solidFill>
                  </a:tcPr>
                </a:tc>
              </a:tr>
              <a:tr h="200326">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New/Renew</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Excess</a:t>
                      </a:r>
                    </a:p>
                  </a:txBody>
                  <a:tcPr marL="6412" marR="6412" marT="6412" marB="0" anchor="b">
                    <a:lnL>
                      <a:noFill/>
                    </a:lnL>
                    <a:lnR>
                      <a:noFill/>
                    </a:lnR>
                    <a:lnT>
                      <a:noFill/>
                    </a:lnT>
                    <a:lnB>
                      <a:noFill/>
                    </a:lnB>
                  </a:tcPr>
                </a:tc>
                <a:tc>
                  <a:txBody>
                    <a:bodyPr/>
                    <a:lstStyle/>
                    <a:p>
                      <a:pPr algn="r" fontAlgn="b"/>
                      <a:r>
                        <a:rPr lang="en-US" sz="700" b="0" i="0" u="none" strike="noStrike">
                          <a:effectLst/>
                          <a:latin typeface="Arial"/>
                        </a:rPr>
                        <a:t>100%</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8,000,000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2,000,000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380,000,000 </a:t>
                      </a:r>
                    </a:p>
                  </a:txBody>
                  <a:tcPr marL="6412" marR="6412" marT="6412" marB="0" anchor="b">
                    <a:lnL>
                      <a:noFill/>
                    </a:lnL>
                    <a:lnR>
                      <a:noFill/>
                    </a:lnR>
                    <a:lnT>
                      <a:noFill/>
                    </a:lnT>
                    <a:lnB>
                      <a:noFill/>
                    </a:lnB>
                  </a:tcPr>
                </a:tc>
                <a:tc>
                  <a:txBody>
                    <a:bodyPr/>
                    <a:lstStyle/>
                    <a:p>
                      <a:pPr algn="l" fontAlgn="b"/>
                      <a:r>
                        <a:rPr lang="en-US" sz="700" b="0" i="0" u="none" strike="noStrike" dirty="0">
                          <a:effectLst/>
                          <a:latin typeface="Arial"/>
                        </a:rPr>
                        <a:t> $     184,818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160,015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184,818 </a:t>
                      </a: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r>
              <a:tr h="200326">
                <a:tc>
                  <a:txBody>
                    <a:bodyPr/>
                    <a:lstStyle/>
                    <a:p>
                      <a:pPr algn="l" fontAlgn="b"/>
                      <a:r>
                        <a:rPr lang="en-US" sz="700" b="0" i="0" u="none" strike="noStrike">
                          <a:effectLst/>
                          <a:latin typeface="Arial"/>
                        </a:rPr>
                        <a:t>Policy 4</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Expiring</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dirty="0">
                          <a:effectLst/>
                          <a:latin typeface="Arial"/>
                        </a:rPr>
                        <a:t>Excess</a:t>
                      </a:r>
                    </a:p>
                  </a:txBody>
                  <a:tcPr marL="6412" marR="6412" marT="6412"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8,000,000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2,000,000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300,000,000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134,750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134,750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155,636 </a:t>
                      </a:r>
                    </a:p>
                  </a:txBody>
                  <a:tcPr marL="6412" marR="6412" marT="6412"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15.5%</a:t>
                      </a:r>
                    </a:p>
                  </a:txBody>
                  <a:tcPr marL="6412" marR="6412" marT="6412" marB="0" anchor="b">
                    <a:lnL>
                      <a:noFill/>
                    </a:lnL>
                    <a:lnR>
                      <a:noFill/>
                    </a:lnR>
                    <a:lnT>
                      <a:noFill/>
                    </a:lnT>
                    <a:lnB>
                      <a:noFill/>
                    </a:lnB>
                    <a:solidFill>
                      <a:srgbClr val="D0D8D6"/>
                    </a:solidFill>
                  </a:tcPr>
                </a:tc>
              </a:tr>
              <a:tr h="200326">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New/Renew</a:t>
                      </a:r>
                    </a:p>
                  </a:txBody>
                  <a:tcPr marL="6412" marR="6412" marT="6412" marB="0" anchor="b">
                    <a:lnL>
                      <a:noFill/>
                    </a:lnL>
                    <a:lnR>
                      <a:noFill/>
                    </a:lnR>
                    <a:lnT>
                      <a:noFill/>
                    </a:lnT>
                    <a:lnB>
                      <a:noFill/>
                    </a:lnB>
                  </a:tcPr>
                </a:tc>
                <a:tc>
                  <a:txBody>
                    <a:bodyPr/>
                    <a:lstStyle/>
                    <a:p>
                      <a:pPr algn="l" fontAlgn="b"/>
                      <a:r>
                        <a:rPr lang="en-US" sz="700" b="0" i="0" u="none" strike="noStrike" dirty="0">
                          <a:effectLst/>
                          <a:latin typeface="Arial"/>
                        </a:rPr>
                        <a:t>Excess</a:t>
                      </a:r>
                    </a:p>
                  </a:txBody>
                  <a:tcPr marL="6412" marR="6412" marT="6412" marB="0" anchor="b">
                    <a:lnL>
                      <a:noFill/>
                    </a:lnL>
                    <a:lnR>
                      <a:noFill/>
                    </a:lnR>
                    <a:lnT>
                      <a:noFill/>
                    </a:lnT>
                    <a:lnB>
                      <a:noFill/>
                    </a:lnB>
                  </a:tcPr>
                </a:tc>
                <a:tc>
                  <a:txBody>
                    <a:bodyPr/>
                    <a:lstStyle/>
                    <a:p>
                      <a:pPr algn="r" fontAlgn="b"/>
                      <a:r>
                        <a:rPr lang="en-US" sz="700" b="0" i="0" u="none" strike="noStrike">
                          <a:effectLst/>
                          <a:latin typeface="Arial"/>
                        </a:rPr>
                        <a:t>100%</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5,000,000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5,000,000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320,000,000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45,276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39,200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45,276 </a:t>
                      </a: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r>
              <a:tr h="200326">
                <a:tc>
                  <a:txBody>
                    <a:bodyPr/>
                    <a:lstStyle/>
                    <a:p>
                      <a:pPr algn="l" fontAlgn="b"/>
                      <a:r>
                        <a:rPr lang="en-US" sz="700" b="0" i="0" u="none" strike="noStrike">
                          <a:effectLst/>
                          <a:latin typeface="Arial"/>
                        </a:rPr>
                        <a:t>Policy 5</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Expiring</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dirty="0">
                          <a:effectLst/>
                          <a:latin typeface="Arial"/>
                        </a:rPr>
                        <a:t>Excess</a:t>
                      </a:r>
                    </a:p>
                  </a:txBody>
                  <a:tcPr marL="6412" marR="6412" marT="6412"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3,000,000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2,000,000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300,000,000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98,000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98,000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113,190 </a:t>
                      </a:r>
                    </a:p>
                  </a:txBody>
                  <a:tcPr marL="6412" marR="6412" marT="6412"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15.5%</a:t>
                      </a:r>
                    </a:p>
                  </a:txBody>
                  <a:tcPr marL="6412" marR="6412" marT="6412" marB="0" anchor="b">
                    <a:lnL>
                      <a:noFill/>
                    </a:lnL>
                    <a:lnR>
                      <a:noFill/>
                    </a:lnR>
                    <a:lnT>
                      <a:noFill/>
                    </a:lnT>
                    <a:lnB>
                      <a:noFill/>
                    </a:lnB>
                    <a:solidFill>
                      <a:srgbClr val="D0D8D6"/>
                    </a:solidFill>
                  </a:tcPr>
                </a:tc>
              </a:tr>
              <a:tr h="200326">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New/Renew</a:t>
                      </a:r>
                    </a:p>
                  </a:txBody>
                  <a:tcPr marL="6412" marR="6412" marT="6412" marB="0" anchor="b">
                    <a:lnL>
                      <a:noFill/>
                    </a:lnL>
                    <a:lnR>
                      <a:noFill/>
                    </a:lnR>
                    <a:lnT>
                      <a:noFill/>
                    </a:lnT>
                    <a:lnB>
                      <a:noFill/>
                    </a:lnB>
                  </a:tcPr>
                </a:tc>
                <a:tc>
                  <a:txBody>
                    <a:bodyPr/>
                    <a:lstStyle/>
                    <a:p>
                      <a:pPr algn="l" fontAlgn="b"/>
                      <a:endParaRPr lang="en-US" sz="700" b="0" i="0" u="none" strike="noStrike" dirty="0">
                        <a:effectLst/>
                        <a:latin typeface="Arial"/>
                      </a:endParaRP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   </a:t>
                      </a: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r>
              <a:tr h="200326">
                <a:tc>
                  <a:txBody>
                    <a:bodyPr/>
                    <a:lstStyle/>
                    <a:p>
                      <a:pPr algn="l" fontAlgn="b"/>
                      <a:r>
                        <a:rPr lang="en-US" sz="700" b="0" i="0" u="none" strike="noStrike">
                          <a:effectLst/>
                          <a:latin typeface="Arial"/>
                        </a:rPr>
                        <a:t>Policy 6</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Expiring</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Excess</a:t>
                      </a:r>
                    </a:p>
                  </a:txBody>
                  <a:tcPr marL="6412" marR="6412" marT="6412"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300,000,000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36,750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36,750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42,446 </a:t>
                      </a:r>
                    </a:p>
                  </a:txBody>
                  <a:tcPr marL="6412" marR="6412" marT="6412"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15.5%</a:t>
                      </a:r>
                    </a:p>
                  </a:txBody>
                  <a:tcPr marL="6412" marR="6412" marT="6412" marB="0" anchor="b">
                    <a:lnL>
                      <a:noFill/>
                    </a:lnL>
                    <a:lnR>
                      <a:noFill/>
                    </a:lnR>
                    <a:lnT>
                      <a:noFill/>
                    </a:lnT>
                    <a:lnB>
                      <a:noFill/>
                    </a:lnB>
                    <a:solidFill>
                      <a:srgbClr val="D0D8D6"/>
                    </a:solidFill>
                  </a:tcPr>
                </a:tc>
              </a:tr>
              <a:tr h="200326">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New/Renew</a:t>
                      </a:r>
                    </a:p>
                  </a:txBody>
                  <a:tcPr marL="6412" marR="6412" marT="6412" marB="0" anchor="b">
                    <a:lnL>
                      <a:noFill/>
                    </a:lnL>
                    <a:lnR>
                      <a:noFill/>
                    </a:lnR>
                    <a:lnT>
                      <a:noFill/>
                    </a:lnT>
                    <a:lnB>
                      <a:noFill/>
                    </a:lnB>
                  </a:tcPr>
                </a:tc>
                <a:tc>
                  <a:txBody>
                    <a:bodyPr/>
                    <a:lstStyle/>
                    <a:p>
                      <a:pPr algn="l" fontAlgn="b"/>
                      <a:r>
                        <a:rPr lang="en-US" sz="700" b="0" i="0" u="none" strike="noStrike" dirty="0">
                          <a:effectLst/>
                          <a:latin typeface="Arial"/>
                        </a:rPr>
                        <a:t>Excess</a:t>
                      </a:r>
                    </a:p>
                  </a:txBody>
                  <a:tcPr marL="6412" marR="6412" marT="6412" marB="0" anchor="b">
                    <a:lnL>
                      <a:noFill/>
                    </a:lnL>
                    <a:lnR>
                      <a:noFill/>
                    </a:lnR>
                    <a:lnT>
                      <a:noFill/>
                    </a:lnT>
                    <a:lnB>
                      <a:noFill/>
                    </a:lnB>
                  </a:tcPr>
                </a:tc>
                <a:tc>
                  <a:txBody>
                    <a:bodyPr/>
                    <a:lstStyle/>
                    <a:p>
                      <a:pPr algn="r" fontAlgn="b"/>
                      <a:r>
                        <a:rPr lang="en-US" sz="700" b="0" i="0" u="none" strike="noStrike">
                          <a:effectLst/>
                          <a:latin typeface="Arial"/>
                        </a:rPr>
                        <a:t>100%</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5,000,000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5,000,000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320,000,000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45,276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39,200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45,276 </a:t>
                      </a: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r>
              <a:tr h="200326">
                <a:tc>
                  <a:txBody>
                    <a:bodyPr/>
                    <a:lstStyle/>
                    <a:p>
                      <a:pPr algn="l" fontAlgn="b"/>
                      <a:r>
                        <a:rPr lang="en-US" sz="700" b="0" i="0" u="none" strike="noStrike">
                          <a:effectLst/>
                          <a:latin typeface="Arial"/>
                        </a:rPr>
                        <a:t>Policy 7</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Expiring</a:t>
                      </a:r>
                    </a:p>
                  </a:txBody>
                  <a:tcPr marL="6412" marR="6412" marT="6412" marB="0" anchor="b">
                    <a:lnL>
                      <a:noFill/>
                    </a:lnL>
                    <a:lnR>
                      <a:noFill/>
                    </a:lnR>
                    <a:lnT>
                      <a:noFill/>
                    </a:lnT>
                    <a:lnB>
                      <a:noFill/>
                    </a:lnB>
                    <a:solidFill>
                      <a:srgbClr val="D0D8D6"/>
                    </a:solidFill>
                  </a:tcPr>
                </a:tc>
                <a:tc>
                  <a:txBody>
                    <a:bodyPr/>
                    <a:lstStyle/>
                    <a:p>
                      <a:pPr algn="l" fontAlgn="b"/>
                      <a:endParaRPr lang="en-US" sz="700" b="0" i="0" u="none" strike="noStrike" dirty="0">
                        <a:effectLst/>
                        <a:latin typeface="Arial"/>
                      </a:endParaRPr>
                    </a:p>
                  </a:txBody>
                  <a:tcPr marL="6412" marR="6412" marT="6412"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412" marR="6412" marT="6412"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5.0%</a:t>
                      </a:r>
                    </a:p>
                  </a:txBody>
                  <a:tcPr marL="6412" marR="6412" marT="6412" marB="0" anchor="b">
                    <a:lnL>
                      <a:noFill/>
                    </a:lnL>
                    <a:lnR>
                      <a:noFill/>
                    </a:lnR>
                    <a:lnT>
                      <a:noFill/>
                    </a:lnT>
                    <a:lnB>
                      <a:noFill/>
                    </a:lnB>
                    <a:solidFill>
                      <a:srgbClr val="D0D8D6"/>
                    </a:solidFill>
                  </a:tcPr>
                </a:tc>
              </a:tr>
              <a:tr h="200326">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New/Renew</a:t>
                      </a:r>
                    </a:p>
                  </a:txBody>
                  <a:tcPr marL="6412" marR="6412" marT="6412" marB="0" anchor="b">
                    <a:lnL>
                      <a:noFill/>
                    </a:lnL>
                    <a:lnR>
                      <a:noFill/>
                    </a:lnR>
                    <a:lnT>
                      <a:noFill/>
                    </a:lnT>
                    <a:lnB>
                      <a:noFill/>
                    </a:lnB>
                  </a:tcPr>
                </a:tc>
                <a:tc>
                  <a:txBody>
                    <a:bodyPr/>
                    <a:lstStyle/>
                    <a:p>
                      <a:pPr algn="l" fontAlgn="b"/>
                      <a:r>
                        <a:rPr lang="en-US" sz="700" b="0" i="0" u="none" strike="noStrike" dirty="0">
                          <a:effectLst/>
                          <a:latin typeface="Arial"/>
                        </a:rPr>
                        <a:t>Primary</a:t>
                      </a:r>
                    </a:p>
                  </a:txBody>
                  <a:tcPr marL="6412" marR="6412" marT="6412" marB="0" anchor="b">
                    <a:lnL>
                      <a:noFill/>
                    </a:lnL>
                    <a:lnR>
                      <a:noFill/>
                    </a:lnR>
                    <a:lnT>
                      <a:noFill/>
                    </a:lnT>
                    <a:lnB>
                      <a:noFill/>
                    </a:lnB>
                  </a:tcPr>
                </a:tc>
                <a:tc>
                  <a:txBody>
                    <a:bodyPr/>
                    <a:lstStyle/>
                    <a:p>
                      <a:pPr algn="r" fontAlgn="b"/>
                      <a:r>
                        <a:rPr lang="en-US" sz="700" b="0" i="0" u="none" strike="noStrike">
                          <a:effectLst/>
                          <a:latin typeface="Arial"/>
                        </a:rPr>
                        <a:t>100%</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5,000,000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52,000,000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77,175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73,500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77,175 </a:t>
                      </a: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r>
              <a:tr h="200326">
                <a:tc>
                  <a:txBody>
                    <a:bodyPr/>
                    <a:lstStyle/>
                    <a:p>
                      <a:pPr algn="l" fontAlgn="b"/>
                      <a:r>
                        <a:rPr lang="en-US" sz="700" b="0" i="0" u="none" strike="noStrike">
                          <a:effectLst/>
                          <a:latin typeface="Arial"/>
                        </a:rPr>
                        <a:t>Policy 8</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Expiring</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dirty="0">
                          <a:effectLst/>
                          <a:latin typeface="Arial"/>
                        </a:rPr>
                        <a:t>Primary</a:t>
                      </a:r>
                    </a:p>
                  </a:txBody>
                  <a:tcPr marL="6412" marR="6412" marT="6412"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52,000,000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73,500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73,500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77,175 </a:t>
                      </a:r>
                    </a:p>
                  </a:txBody>
                  <a:tcPr marL="6412" marR="6412" marT="6412"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5.0%</a:t>
                      </a:r>
                    </a:p>
                  </a:txBody>
                  <a:tcPr marL="6412" marR="6412" marT="6412" marB="0" anchor="b">
                    <a:lnL>
                      <a:noFill/>
                    </a:lnL>
                    <a:lnR>
                      <a:noFill/>
                    </a:lnR>
                    <a:lnT>
                      <a:noFill/>
                    </a:lnT>
                    <a:lnB>
                      <a:noFill/>
                    </a:lnB>
                    <a:solidFill>
                      <a:srgbClr val="D0D8D6"/>
                    </a:solidFill>
                  </a:tcPr>
                </a:tc>
              </a:tr>
              <a:tr h="200326">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New/Renew</a:t>
                      </a:r>
                    </a:p>
                  </a:txBody>
                  <a:tcPr marL="6412" marR="6412" marT="6412" marB="0" anchor="b">
                    <a:lnL>
                      <a:noFill/>
                    </a:lnL>
                    <a:lnR>
                      <a:noFill/>
                    </a:lnR>
                    <a:lnT>
                      <a:noFill/>
                    </a:lnT>
                    <a:lnB>
                      <a:noFill/>
                    </a:lnB>
                  </a:tcPr>
                </a:tc>
                <a:tc>
                  <a:txBody>
                    <a:bodyPr/>
                    <a:lstStyle/>
                    <a:p>
                      <a:pPr algn="l" fontAlgn="b"/>
                      <a:r>
                        <a:rPr lang="en-US" sz="700" b="0" i="0" u="none" strike="noStrike" dirty="0">
                          <a:effectLst/>
                          <a:latin typeface="Arial"/>
                        </a:rPr>
                        <a:t>Primary</a:t>
                      </a:r>
                    </a:p>
                  </a:txBody>
                  <a:tcPr marL="6412" marR="6412" marT="6412" marB="0" anchor="b">
                    <a:lnL>
                      <a:noFill/>
                    </a:lnL>
                    <a:lnR>
                      <a:noFill/>
                    </a:lnR>
                    <a:lnT>
                      <a:noFill/>
                    </a:lnT>
                    <a:lnB>
                      <a:noFill/>
                    </a:lnB>
                  </a:tcPr>
                </a:tc>
                <a:tc>
                  <a:txBody>
                    <a:bodyPr/>
                    <a:lstStyle/>
                    <a:p>
                      <a:pPr algn="r" fontAlgn="b"/>
                      <a:r>
                        <a:rPr lang="en-US" sz="700" b="0" i="0" u="none" strike="noStrike">
                          <a:effectLst/>
                          <a:latin typeface="Arial"/>
                        </a:rPr>
                        <a:t>50%</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5,000,000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26,000,000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38,588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36,750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38,588 </a:t>
                      </a: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r>
              <a:tr h="200326">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solidFill>
                      <a:srgbClr val="D0D8D6"/>
                    </a:solidFill>
                  </a:tcPr>
                </a:tc>
                <a:tc>
                  <a:txBody>
                    <a:bodyPr/>
                    <a:lstStyle/>
                    <a:p>
                      <a:pPr algn="l" fontAlgn="b"/>
                      <a:endParaRPr lang="en-US" sz="700" b="0" i="0" u="none" strike="noStrike" dirty="0">
                        <a:effectLst/>
                        <a:latin typeface="Arial"/>
                      </a:endParaRPr>
                    </a:p>
                  </a:txBody>
                  <a:tcPr marL="6412" marR="6412" marT="6412"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solidFill>
                      <a:srgbClr val="D0D8D6"/>
                    </a:solidFill>
                  </a:tcPr>
                </a:tc>
              </a:tr>
              <a:tr h="204451">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ctr"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w="12700" cap="flat" cmpd="sng" algn="ctr">
                      <a:solidFill>
                        <a:srgbClr val="000000"/>
                      </a:solidFill>
                      <a:prstDash val="solid"/>
                      <a:round/>
                      <a:headEnd type="none" w="med" len="med"/>
                      <a:tailEnd type="none" w="med" len="med"/>
                    </a:lnB>
                  </a:tcPr>
                </a:tc>
              </a:tr>
              <a:tr h="204451">
                <a:tc>
                  <a:txBody>
                    <a:bodyPr/>
                    <a:lstStyle/>
                    <a:p>
                      <a:pPr algn="l" fontAlgn="b"/>
                      <a:r>
                        <a:rPr lang="en-US" sz="700" b="0" i="0" u="none" strike="noStrike">
                          <a:effectLst/>
                          <a:latin typeface="Arial"/>
                        </a:rPr>
                        <a:t>Total</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Expiring</a:t>
                      </a:r>
                    </a:p>
                  </a:txBody>
                  <a:tcPr marL="6412" marR="6412" marT="6412" marB="0" anchor="b">
                    <a:lnL>
                      <a:noFill/>
                    </a:lnL>
                    <a:lnR>
                      <a:noFill/>
                    </a:lnR>
                    <a:lnT>
                      <a:noFill/>
                    </a:lnT>
                    <a:lnB>
                      <a:noFill/>
                    </a:lnB>
                    <a:solidFill>
                      <a:srgbClr val="D0D8D6"/>
                    </a:solidFill>
                  </a:tcPr>
                </a:tc>
                <a:tc>
                  <a:txBody>
                    <a:bodyPr/>
                    <a:lstStyle/>
                    <a:p>
                      <a:pPr algn="ctr" fontAlgn="b"/>
                      <a:endParaRPr lang="en-US" sz="700" b="0" i="0" u="none" strike="noStrike">
                        <a:effectLst/>
                        <a:latin typeface="Arial"/>
                      </a:endParaRPr>
                    </a:p>
                  </a:txBody>
                  <a:tcPr marL="6412" marR="6412" marT="6412"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1,402,400,000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548,625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548,625 </a:t>
                      </a:r>
                    </a:p>
                  </a:txBody>
                  <a:tcPr marL="6412" marR="6412" marT="6412"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622,039 </a:t>
                      </a:r>
                    </a:p>
                  </a:txBody>
                  <a:tcPr marL="6412" marR="6412" marT="6412" marB="0" anchor="b">
                    <a:lnL>
                      <a:noFill/>
                    </a:lnL>
                    <a:lnR w="12700" cap="flat" cmpd="sng" algn="ctr">
                      <a:solidFill>
                        <a:srgbClr val="000000"/>
                      </a:solidFill>
                      <a:prstDash val="solid"/>
                      <a:round/>
                      <a:headEnd type="none" w="med" len="med"/>
                      <a:tailEnd type="none" w="med" len="med"/>
                    </a:lnR>
                    <a:lnT>
                      <a:noFill/>
                    </a:lnT>
                    <a:lnB>
                      <a:noFill/>
                    </a:lnB>
                    <a:solidFill>
                      <a:srgbClr val="D0D8D6"/>
                    </a:solidFill>
                  </a:tcPr>
                </a:tc>
                <a:tc>
                  <a:txBody>
                    <a:bodyPr/>
                    <a:lstStyle/>
                    <a:p>
                      <a:pPr algn="r" fontAlgn="b"/>
                      <a:r>
                        <a:rPr lang="en-US" sz="700" b="0" i="0" u="none" strike="noStrike">
                          <a:effectLst/>
                          <a:latin typeface="Arial"/>
                        </a:rPr>
                        <a:t>13.4%</a:t>
                      </a:r>
                    </a:p>
                  </a:txBody>
                  <a:tcPr marL="6412" marR="6412" marT="64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D6"/>
                    </a:solidFill>
                  </a:tcPr>
                </a:tc>
              </a:tr>
              <a:tr h="204451">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New/Renew</a:t>
                      </a: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endParaRPr lang="en-US" sz="700" b="0" i="0" u="none" strike="noStrike">
                        <a:effectLst/>
                        <a:latin typeface="Arial"/>
                      </a:endParaRP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1,150,440,000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431,901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387,493 </a:t>
                      </a:r>
                    </a:p>
                  </a:txBody>
                  <a:tcPr marL="6412" marR="6412" marT="6412" marB="0" anchor="b">
                    <a:lnL>
                      <a:noFill/>
                    </a:lnL>
                    <a:lnR>
                      <a:noFill/>
                    </a:lnR>
                    <a:lnT>
                      <a:noFill/>
                    </a:lnT>
                    <a:lnB>
                      <a:noFill/>
                    </a:lnB>
                  </a:tcPr>
                </a:tc>
                <a:tc>
                  <a:txBody>
                    <a:bodyPr/>
                    <a:lstStyle/>
                    <a:p>
                      <a:pPr algn="l" fontAlgn="b"/>
                      <a:r>
                        <a:rPr lang="en-US" sz="700" b="0" i="0" u="none" strike="noStrike">
                          <a:effectLst/>
                          <a:latin typeface="Arial"/>
                        </a:rPr>
                        <a:t> $     431,901 </a:t>
                      </a:r>
                    </a:p>
                  </a:txBody>
                  <a:tcPr marL="6412" marR="6412" marT="641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0" i="0" u="none" strike="noStrike" dirty="0">
                          <a:effectLst/>
                          <a:latin typeface="Arial"/>
                        </a:rPr>
                        <a:t>11.5%</a:t>
                      </a:r>
                    </a:p>
                  </a:txBody>
                  <a:tcPr marL="6412" marR="6412" marT="64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6802865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248400"/>
            <a:ext cx="2133600" cy="457200"/>
          </a:xfrm>
          <a:prstGeom prst="rect">
            <a:avLst/>
          </a:prstGeom>
        </p:spPr>
        <p:txBody>
          <a:bodyPr/>
          <a:lstStyle/>
          <a:p>
            <a:fld id="{25A8F5DE-5D28-4916-81AB-1DB59B20A994}" type="slidenum">
              <a:rPr lang="en-US"/>
              <a:pPr/>
              <a:t>18</a:t>
            </a:fld>
            <a:endParaRPr lang="en-US"/>
          </a:p>
        </p:txBody>
      </p:sp>
      <p:sp>
        <p:nvSpPr>
          <p:cNvPr id="6146" name="Rectangle 2"/>
          <p:cNvSpPr>
            <a:spLocks noGrp="1" noChangeArrowheads="1"/>
          </p:cNvSpPr>
          <p:nvPr>
            <p:ph type="title"/>
          </p:nvPr>
        </p:nvSpPr>
        <p:spPr/>
        <p:txBody>
          <a:bodyPr/>
          <a:lstStyle/>
          <a:p>
            <a:r>
              <a:rPr lang="en-US" dirty="0" smtClean="0"/>
              <a:t>Method 1: Rate Adequacy Adjustments</a:t>
            </a:r>
            <a:br>
              <a:rPr lang="en-US" dirty="0" smtClean="0"/>
            </a:br>
            <a:r>
              <a:rPr lang="en-US" dirty="0" smtClean="0"/>
              <a:t>for Rates and Trend</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1620048339"/>
              </p:ext>
            </p:extLst>
          </p:nvPr>
        </p:nvGraphicFramePr>
        <p:xfrm>
          <a:off x="467544" y="1700808"/>
          <a:ext cx="8136904" cy="3856026"/>
        </p:xfrm>
        <a:graphic>
          <a:graphicData uri="http://schemas.openxmlformats.org/drawingml/2006/table">
            <a:tbl>
              <a:tblPr/>
              <a:tblGrid>
                <a:gridCol w="483441"/>
                <a:gridCol w="666075"/>
                <a:gridCol w="430465"/>
                <a:gridCol w="394995"/>
                <a:gridCol w="710992"/>
                <a:gridCol w="710992"/>
                <a:gridCol w="947989"/>
                <a:gridCol w="698304"/>
                <a:gridCol w="698304"/>
                <a:gridCol w="657368"/>
                <a:gridCol w="631993"/>
                <a:gridCol w="552993"/>
                <a:gridCol w="552993"/>
              </a:tblGrid>
              <a:tr h="173419">
                <a:tc gridSpan="5">
                  <a:txBody>
                    <a:bodyPr/>
                    <a:lstStyle/>
                    <a:p>
                      <a:pPr algn="l" fontAlgn="b"/>
                      <a:r>
                        <a:rPr lang="en-US" sz="700" b="1" i="0" u="none" strike="noStrike" dirty="0">
                          <a:effectLst/>
                          <a:latin typeface="Arial"/>
                        </a:rPr>
                        <a:t>PRICE MONITORING EXAMPLE: 8 POLICIES</a:t>
                      </a:r>
                    </a:p>
                  </a:txBody>
                  <a:tcPr marL="6901" marR="6901" marT="69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dirty="0">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r>
              <a:tr h="346838">
                <a:tc>
                  <a:txBody>
                    <a:bodyPr/>
                    <a:lstStyle/>
                    <a:p>
                      <a:pPr algn="l" fontAlgn="b"/>
                      <a:r>
                        <a:rPr lang="en-US" sz="700" b="1" i="0" u="none" strike="noStrike" dirty="0">
                          <a:solidFill>
                            <a:srgbClr val="FFFFFF"/>
                          </a:solidFill>
                          <a:effectLst/>
                          <a:latin typeface="Arial"/>
                        </a:rPr>
                        <a:t>Policy</a:t>
                      </a:r>
                    </a:p>
                  </a:txBody>
                  <a:tcPr marL="6901" marR="6901" marT="6901" marB="0" anchor="b">
                    <a:lnL>
                      <a:noFill/>
                    </a:lnL>
                    <a:lnR>
                      <a:noFill/>
                    </a:lnR>
                    <a:lnT>
                      <a:noFill/>
                    </a:lnT>
                    <a:lnB>
                      <a:noFill/>
                    </a:lnB>
                    <a:solidFill>
                      <a:srgbClr val="627D77"/>
                    </a:solidFill>
                  </a:tcPr>
                </a:tc>
                <a:tc>
                  <a:txBody>
                    <a:bodyPr/>
                    <a:lstStyle/>
                    <a:p>
                      <a:pPr algn="l" fontAlgn="b"/>
                      <a:r>
                        <a:rPr lang="en-US" sz="700" b="1" i="0" u="none" strike="noStrike" dirty="0">
                          <a:solidFill>
                            <a:srgbClr val="FFFFFF"/>
                          </a:solidFill>
                          <a:effectLst/>
                          <a:latin typeface="Arial"/>
                        </a:rPr>
                        <a:t>Status</a:t>
                      </a:r>
                    </a:p>
                  </a:txBody>
                  <a:tcPr marL="6901" marR="6901" marT="6901" marB="0" anchor="b">
                    <a:lnL>
                      <a:noFill/>
                    </a:lnL>
                    <a:lnR>
                      <a:noFill/>
                    </a:lnR>
                    <a:lnT>
                      <a:noFill/>
                    </a:lnT>
                    <a:lnB>
                      <a:noFill/>
                    </a:lnB>
                    <a:solidFill>
                      <a:srgbClr val="627D77"/>
                    </a:solidFill>
                  </a:tcPr>
                </a:tc>
                <a:tc>
                  <a:txBody>
                    <a:bodyPr/>
                    <a:lstStyle/>
                    <a:p>
                      <a:pPr algn="l" fontAlgn="b"/>
                      <a:r>
                        <a:rPr lang="en-US" sz="700" b="1" i="0" u="none" strike="noStrike" dirty="0">
                          <a:solidFill>
                            <a:srgbClr val="FFFFFF"/>
                          </a:solidFill>
                          <a:effectLst/>
                          <a:latin typeface="Arial"/>
                        </a:rPr>
                        <a:t>Type</a:t>
                      </a:r>
                    </a:p>
                  </a:txBody>
                  <a:tcPr marL="6901" marR="6901" marT="6901"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Share</a:t>
                      </a:r>
                    </a:p>
                  </a:txBody>
                  <a:tcPr marL="6901" marR="6901" marT="6901"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Limit</a:t>
                      </a:r>
                    </a:p>
                  </a:txBody>
                  <a:tcPr marL="6901" marR="6901" marT="6901"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Deductible</a:t>
                      </a:r>
                    </a:p>
                  </a:txBody>
                  <a:tcPr marL="6901" marR="6901" marT="6901"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Share-Adjusted Exposure</a:t>
                      </a:r>
                    </a:p>
                  </a:txBody>
                  <a:tcPr marL="6901" marR="6901" marT="6901"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As-Priced Benchmark</a:t>
                      </a:r>
                    </a:p>
                  </a:txBody>
                  <a:tcPr marL="6901" marR="6901" marT="6901"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Current Benchmark</a:t>
                      </a:r>
                    </a:p>
                  </a:txBody>
                  <a:tcPr marL="6901" marR="6901" marT="6901"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Benchmark Change</a:t>
                      </a:r>
                    </a:p>
                  </a:txBody>
                  <a:tcPr marL="6901" marR="6901" marT="6901"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Exposure Trend</a:t>
                      </a:r>
                    </a:p>
                  </a:txBody>
                  <a:tcPr marL="6901" marR="6901" marT="6901"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Frequency Trend</a:t>
                      </a:r>
                    </a:p>
                  </a:txBody>
                  <a:tcPr marL="6901" marR="6901" marT="6901"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Severity Trend</a:t>
                      </a:r>
                    </a:p>
                  </a:txBody>
                  <a:tcPr marL="6901" marR="6901" marT="6901" marB="0" anchor="b">
                    <a:lnL>
                      <a:noFill/>
                    </a:lnL>
                    <a:lnR>
                      <a:noFill/>
                    </a:lnR>
                    <a:lnT>
                      <a:noFill/>
                    </a:lnT>
                    <a:lnB>
                      <a:noFill/>
                    </a:lnB>
                    <a:solidFill>
                      <a:srgbClr val="627D77"/>
                    </a:solidFill>
                  </a:tcPr>
                </a:tc>
              </a:tr>
              <a:tr h="173419">
                <a:tc>
                  <a:txBody>
                    <a:bodyPr/>
                    <a:lstStyle/>
                    <a:p>
                      <a:pPr algn="l" fontAlgn="b"/>
                      <a:r>
                        <a:rPr lang="en-US" sz="700" b="0" i="0" u="none" strike="noStrike">
                          <a:effectLst/>
                          <a:latin typeface="Arial"/>
                        </a:rPr>
                        <a:t>Policy 1</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Expiring</a:t>
                      </a:r>
                    </a:p>
                  </a:txBody>
                  <a:tcPr marL="6901" marR="6901" marT="6901" marB="0" anchor="b">
                    <a:lnL>
                      <a:noFill/>
                    </a:lnL>
                    <a:lnR>
                      <a:noFill/>
                    </a:lnR>
                    <a:lnT>
                      <a:noFill/>
                    </a:lnT>
                    <a:lnB>
                      <a:noFill/>
                    </a:lnB>
                  </a:tcPr>
                </a:tc>
                <a:tc>
                  <a:txBody>
                    <a:bodyPr/>
                    <a:lstStyle/>
                    <a:p>
                      <a:pPr algn="l" fontAlgn="b"/>
                      <a:r>
                        <a:rPr lang="en-US" sz="700" b="0" i="0" u="none" strike="noStrike" dirty="0">
                          <a:effectLst/>
                          <a:latin typeface="Arial"/>
                        </a:rPr>
                        <a:t>Primary</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1,000,000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400,000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2,538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2,665 </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5.0%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2.0%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3.0%</a:t>
                      </a:r>
                    </a:p>
                  </a:txBody>
                  <a:tcPr marL="6901" marR="6901" marT="6901" marB="0" anchor="b">
                    <a:lnL>
                      <a:noFill/>
                    </a:lnL>
                    <a:lnR>
                      <a:noFill/>
                    </a:lnR>
                    <a:lnT>
                      <a:noFill/>
                    </a:lnT>
                    <a:lnB>
                      <a:noFill/>
                    </a:lnB>
                  </a:tcPr>
                </a:tc>
              </a:tr>
              <a:tr h="173419">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dirty="0">
                          <a:effectLst/>
                          <a:latin typeface="Arial"/>
                        </a:rPr>
                        <a:t>Primary</a:t>
                      </a:r>
                    </a:p>
                  </a:txBody>
                  <a:tcPr marL="6901" marR="6901" marT="6901"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440,000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2,931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2,931 </a:t>
                      </a: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r>
              <a:tr h="173419">
                <a:tc>
                  <a:txBody>
                    <a:bodyPr/>
                    <a:lstStyle/>
                    <a:p>
                      <a:pPr algn="l" fontAlgn="b"/>
                      <a:r>
                        <a:rPr lang="en-US" sz="700" b="0" i="0" u="none" strike="noStrike">
                          <a:effectLst/>
                          <a:latin typeface="Arial"/>
                        </a:rPr>
                        <a:t>Policy 2</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Expiring</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Primary</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50,000,000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34,650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36,383 </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5.0%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2.0%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3.0%</a:t>
                      </a:r>
                    </a:p>
                  </a:txBody>
                  <a:tcPr marL="6901" marR="6901" marT="6901" marB="0" anchor="b">
                    <a:lnL>
                      <a:noFill/>
                    </a:lnL>
                    <a:lnR>
                      <a:noFill/>
                    </a:lnR>
                    <a:lnT>
                      <a:noFill/>
                    </a:lnT>
                    <a:lnB>
                      <a:noFill/>
                    </a:lnB>
                  </a:tcPr>
                </a:tc>
              </a:tr>
              <a:tr h="173419">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dirty="0">
                          <a:effectLst/>
                          <a:latin typeface="Arial"/>
                        </a:rPr>
                        <a:t>Primary</a:t>
                      </a:r>
                    </a:p>
                  </a:txBody>
                  <a:tcPr marL="6901" marR="6901" marT="6901"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52,000,000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37,838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37,838 </a:t>
                      </a: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r>
              <a:tr h="173419">
                <a:tc>
                  <a:txBody>
                    <a:bodyPr/>
                    <a:lstStyle/>
                    <a:p>
                      <a:pPr algn="l" fontAlgn="b"/>
                      <a:r>
                        <a:rPr lang="en-US" sz="700" b="0" i="0" u="none" strike="noStrike">
                          <a:effectLst/>
                          <a:latin typeface="Arial"/>
                        </a:rPr>
                        <a:t>Policy 3</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Expiring</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Excess</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8,000,000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2,000,000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400,000,000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168,437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194,545 </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15.5%</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2.0%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5.0%</a:t>
                      </a:r>
                    </a:p>
                  </a:txBody>
                  <a:tcPr marL="6901" marR="6901" marT="6901" marB="0" anchor="b">
                    <a:lnL>
                      <a:noFill/>
                    </a:lnL>
                    <a:lnR>
                      <a:noFill/>
                    </a:lnR>
                    <a:lnT>
                      <a:noFill/>
                    </a:lnT>
                    <a:lnB>
                      <a:noFill/>
                    </a:lnB>
                  </a:tcPr>
                </a:tc>
              </a:tr>
              <a:tr h="173419">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dirty="0">
                          <a:effectLst/>
                          <a:latin typeface="Arial"/>
                        </a:rPr>
                        <a:t>Excess</a:t>
                      </a:r>
                    </a:p>
                  </a:txBody>
                  <a:tcPr marL="6901" marR="6901" marT="6901"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8,000,000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380,000,000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184,818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184,818 </a:t>
                      </a: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r>
              <a:tr h="173419">
                <a:tc>
                  <a:txBody>
                    <a:bodyPr/>
                    <a:lstStyle/>
                    <a:p>
                      <a:pPr algn="l" fontAlgn="b"/>
                      <a:r>
                        <a:rPr lang="en-US" sz="700" b="0" i="0" u="none" strike="noStrike">
                          <a:effectLst/>
                          <a:latin typeface="Arial"/>
                        </a:rPr>
                        <a:t>Policy 4</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Expiring</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Excess</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8,000,000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2,000,000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300,000,000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134,750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155,636 </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15.5%</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2.0%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5.0%</a:t>
                      </a:r>
                    </a:p>
                  </a:txBody>
                  <a:tcPr marL="6901" marR="6901" marT="6901" marB="0" anchor="b">
                    <a:lnL>
                      <a:noFill/>
                    </a:lnL>
                    <a:lnR>
                      <a:noFill/>
                    </a:lnR>
                    <a:lnT>
                      <a:noFill/>
                    </a:lnT>
                    <a:lnB>
                      <a:noFill/>
                    </a:lnB>
                  </a:tcPr>
                </a:tc>
              </a:tr>
              <a:tr h="173419">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dirty="0">
                          <a:effectLst/>
                          <a:latin typeface="Arial"/>
                        </a:rPr>
                        <a:t>Excess</a:t>
                      </a:r>
                    </a:p>
                  </a:txBody>
                  <a:tcPr marL="6901" marR="6901" marT="6901"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320,000,000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45,276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45,276 </a:t>
                      </a: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r>
              <a:tr h="173419">
                <a:tc>
                  <a:txBody>
                    <a:bodyPr/>
                    <a:lstStyle/>
                    <a:p>
                      <a:pPr algn="l" fontAlgn="b"/>
                      <a:r>
                        <a:rPr lang="en-US" sz="700" b="0" i="0" u="none" strike="noStrike">
                          <a:effectLst/>
                          <a:latin typeface="Arial"/>
                        </a:rPr>
                        <a:t>Policy 5</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Expiring</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Excess</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3,000,000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2,000,000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300,000,000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98,000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113,190 </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15.5%</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2.0%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5.0%</a:t>
                      </a:r>
                    </a:p>
                  </a:txBody>
                  <a:tcPr marL="6901" marR="6901" marT="6901" marB="0" anchor="b">
                    <a:lnL>
                      <a:noFill/>
                    </a:lnL>
                    <a:lnR>
                      <a:noFill/>
                    </a:lnR>
                    <a:lnT>
                      <a:noFill/>
                    </a:lnT>
                    <a:lnB>
                      <a:noFill/>
                    </a:lnB>
                  </a:tcPr>
                </a:tc>
              </a:tr>
              <a:tr h="173419">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dirty="0">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r>
              <a:tr h="173419">
                <a:tc>
                  <a:txBody>
                    <a:bodyPr/>
                    <a:lstStyle/>
                    <a:p>
                      <a:pPr algn="l" fontAlgn="b"/>
                      <a:r>
                        <a:rPr lang="en-US" sz="700" b="0" i="0" u="none" strike="noStrike">
                          <a:effectLst/>
                          <a:latin typeface="Arial"/>
                        </a:rPr>
                        <a:t>Policy 6</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Expiring</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Excess</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300,000,000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36,750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42,446 </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15.5%</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2.0%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5.0%</a:t>
                      </a:r>
                    </a:p>
                  </a:txBody>
                  <a:tcPr marL="6901" marR="6901" marT="6901" marB="0" anchor="b">
                    <a:lnL>
                      <a:noFill/>
                    </a:lnL>
                    <a:lnR>
                      <a:noFill/>
                    </a:lnR>
                    <a:lnT>
                      <a:noFill/>
                    </a:lnT>
                    <a:lnB>
                      <a:noFill/>
                    </a:lnB>
                  </a:tcPr>
                </a:tc>
              </a:tr>
              <a:tr h="173419">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Excess</a:t>
                      </a:r>
                    </a:p>
                  </a:txBody>
                  <a:tcPr marL="6901" marR="6901" marT="6901"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320,000,000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45,276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45,276 </a:t>
                      </a: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r>
              <a:tr h="173419">
                <a:tc>
                  <a:txBody>
                    <a:bodyPr/>
                    <a:lstStyle/>
                    <a:p>
                      <a:pPr algn="l" fontAlgn="b"/>
                      <a:r>
                        <a:rPr lang="en-US" sz="700" b="0" i="0" u="none" strike="noStrike">
                          <a:effectLst/>
                          <a:latin typeface="Arial"/>
                        </a:rPr>
                        <a:t>Policy 7</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Expiring</a:t>
                      </a:r>
                    </a:p>
                  </a:txBody>
                  <a:tcPr marL="6901" marR="6901" marT="6901" marB="0" anchor="b">
                    <a:lnL>
                      <a:noFill/>
                    </a:lnL>
                    <a:lnR>
                      <a:noFill/>
                    </a:lnR>
                    <a:lnT>
                      <a:noFill/>
                    </a:lnT>
                    <a:lnB>
                      <a:noFill/>
                    </a:lnB>
                  </a:tcPr>
                </a:tc>
                <a:tc>
                  <a:txBody>
                    <a:bodyPr/>
                    <a:lstStyle/>
                    <a:p>
                      <a:pPr algn="l" fontAlgn="b"/>
                      <a:endParaRPr lang="en-US" sz="700" b="0" i="0" u="none" strike="noStrike" dirty="0">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   </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5.0%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2.0%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3.0%</a:t>
                      </a:r>
                    </a:p>
                  </a:txBody>
                  <a:tcPr marL="6901" marR="6901" marT="6901" marB="0" anchor="b">
                    <a:lnL>
                      <a:noFill/>
                    </a:lnL>
                    <a:lnR>
                      <a:noFill/>
                    </a:lnR>
                    <a:lnT>
                      <a:noFill/>
                    </a:lnT>
                    <a:lnB>
                      <a:noFill/>
                    </a:lnB>
                  </a:tcPr>
                </a:tc>
              </a:tr>
              <a:tr h="173419">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dirty="0">
                          <a:effectLst/>
                          <a:latin typeface="Arial"/>
                        </a:rPr>
                        <a:t>Primary</a:t>
                      </a:r>
                    </a:p>
                  </a:txBody>
                  <a:tcPr marL="6901" marR="6901" marT="6901"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52,000,000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77,175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77,175 </a:t>
                      </a: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r>
              <a:tr h="173419">
                <a:tc>
                  <a:txBody>
                    <a:bodyPr/>
                    <a:lstStyle/>
                    <a:p>
                      <a:pPr algn="l" fontAlgn="b"/>
                      <a:r>
                        <a:rPr lang="en-US" sz="700" b="0" i="0" u="none" strike="noStrike">
                          <a:effectLst/>
                          <a:latin typeface="Arial"/>
                        </a:rPr>
                        <a:t>Policy 8</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Expiring</a:t>
                      </a:r>
                    </a:p>
                  </a:txBody>
                  <a:tcPr marL="6901" marR="6901" marT="6901" marB="0" anchor="b">
                    <a:lnL>
                      <a:noFill/>
                    </a:lnL>
                    <a:lnR>
                      <a:noFill/>
                    </a:lnR>
                    <a:lnT>
                      <a:noFill/>
                    </a:lnT>
                    <a:lnB>
                      <a:noFill/>
                    </a:lnB>
                  </a:tcPr>
                </a:tc>
                <a:tc>
                  <a:txBody>
                    <a:bodyPr/>
                    <a:lstStyle/>
                    <a:p>
                      <a:pPr algn="l" fontAlgn="b"/>
                      <a:r>
                        <a:rPr lang="en-US" sz="700" b="0" i="0" u="none" strike="noStrike" dirty="0">
                          <a:effectLst/>
                          <a:latin typeface="Arial"/>
                        </a:rPr>
                        <a:t>Primary</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52,000,000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73,500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77,175 </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5.0%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2.0%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3.0%</a:t>
                      </a:r>
                    </a:p>
                  </a:txBody>
                  <a:tcPr marL="6901" marR="6901" marT="6901" marB="0" anchor="b">
                    <a:lnL>
                      <a:noFill/>
                    </a:lnL>
                    <a:lnR>
                      <a:noFill/>
                    </a:lnR>
                    <a:lnT>
                      <a:noFill/>
                    </a:lnT>
                    <a:lnB>
                      <a:noFill/>
                    </a:lnB>
                  </a:tcPr>
                </a:tc>
              </a:tr>
              <a:tr h="183621">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Primary</a:t>
                      </a:r>
                    </a:p>
                  </a:txBody>
                  <a:tcPr marL="6901" marR="6901" marT="6901"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50%</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26,000,000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38,588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38,588 </a:t>
                      </a: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w="12700" cap="flat" cmpd="sng" algn="ctr">
                      <a:noFill/>
                      <a:prstDash val="solid"/>
                      <a:round/>
                      <a:headEnd type="none" w="med" len="med"/>
                      <a:tailEnd type="none" w="med" len="med"/>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w="12700" cap="flat" cmpd="sng" algn="ctr">
                      <a:noFill/>
                      <a:prstDash val="solid"/>
                      <a:round/>
                      <a:headEnd type="none" w="med" len="med"/>
                      <a:tailEnd type="none" w="med" len="med"/>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w="12700" cap="flat" cmpd="sng" algn="ctr">
                      <a:noFill/>
                      <a:prstDash val="solid"/>
                      <a:round/>
                      <a:headEnd type="none" w="med" len="med"/>
                      <a:tailEnd type="none" w="med" len="med"/>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w="12700" cap="flat" cmpd="sng" algn="ctr">
                      <a:noFill/>
                      <a:prstDash val="solid"/>
                      <a:round/>
                      <a:headEnd type="none" w="med" len="med"/>
                      <a:tailEnd type="none" w="med" len="med"/>
                    </a:lnB>
                    <a:solidFill>
                      <a:srgbClr val="D0D8D6"/>
                    </a:solidFill>
                  </a:tcPr>
                </a:tc>
              </a:tr>
              <a:tr h="183621">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dirty="0">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dirty="0">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w="12700" cap="flat" cmpd="sng" algn="ctr">
                      <a:noFill/>
                      <a:prstDash val="solid"/>
                      <a:round/>
                      <a:headEnd type="none" w="med" len="med"/>
                      <a:tailEnd type="none" w="med" len="med"/>
                    </a:lnR>
                    <a:lnT>
                      <a:noFill/>
                    </a:lnT>
                    <a:lnB>
                      <a:noFill/>
                    </a:lnB>
                  </a:tcPr>
                </a:tc>
                <a:tc>
                  <a:txBody>
                    <a:bodyPr/>
                    <a:lstStyle/>
                    <a:p>
                      <a:pPr algn="r" fontAlgn="b"/>
                      <a:endParaRPr lang="en-US" sz="700" b="0" i="0" u="none" strike="noStrike" dirty="0">
                        <a:effectLst/>
                        <a:latin typeface="Arial"/>
                      </a:endParaRPr>
                    </a:p>
                  </a:txBody>
                  <a:tcPr marL="6901" marR="6901" marT="6901" marB="0" anchor="b">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700" b="0" i="0" u="none" strike="noStrike" dirty="0">
                        <a:effectLst/>
                        <a:latin typeface="Arial"/>
                      </a:endParaRPr>
                    </a:p>
                  </a:txBody>
                  <a:tcPr marL="6901" marR="6901" marT="6901"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700" b="0" i="0" u="none" strike="noStrike" dirty="0">
                        <a:effectLst/>
                        <a:latin typeface="Arial"/>
                      </a:endParaRPr>
                    </a:p>
                  </a:txBody>
                  <a:tcPr marL="6901" marR="6901" marT="6901"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700" b="0" i="0" u="none" strike="noStrike" dirty="0">
                        <a:effectLst/>
                        <a:latin typeface="Arial"/>
                      </a:endParaRPr>
                    </a:p>
                  </a:txBody>
                  <a:tcPr marL="6901" marR="6901" marT="6901" marB="0" anchor="b">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83621">
                <a:tc>
                  <a:txBody>
                    <a:bodyPr/>
                    <a:lstStyle/>
                    <a:p>
                      <a:pPr algn="l" fontAlgn="b"/>
                      <a:r>
                        <a:rPr lang="en-US" sz="700" b="0" i="0" u="none" strike="noStrike" dirty="0">
                          <a:effectLst/>
                          <a:latin typeface="Arial"/>
                        </a:rPr>
                        <a:t>Total</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Expiring</a:t>
                      </a:r>
                    </a:p>
                  </a:txBody>
                  <a:tcPr marL="6901" marR="6901" marT="6901" marB="0" anchor="b">
                    <a:lnL>
                      <a:noFill/>
                    </a:lnL>
                    <a:lnR>
                      <a:noFill/>
                    </a:lnR>
                    <a:lnT>
                      <a:noFill/>
                    </a:lnT>
                    <a:lnB>
                      <a:noFill/>
                    </a:lnB>
                  </a:tcPr>
                </a:tc>
                <a:tc>
                  <a:txBody>
                    <a:bodyPr/>
                    <a:lstStyle/>
                    <a:p>
                      <a:pPr algn="l" fontAlgn="b"/>
                      <a:endParaRPr lang="en-US" sz="700" b="0" i="0" u="none" strike="noStrike" dirty="0">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1,402,400,000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548,625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622,039 </a:t>
                      </a:r>
                    </a:p>
                  </a:txBody>
                  <a:tcPr marL="6901" marR="6901" marT="6901" marB="0" anchor="b">
                    <a:lnL>
                      <a:noFill/>
                    </a:lnL>
                    <a:lnR w="12700" cap="flat" cmpd="sng" algn="ctr">
                      <a:noFill/>
                      <a:prstDash val="solid"/>
                      <a:round/>
                      <a:headEnd type="none" w="med" len="med"/>
                      <a:tailEnd type="none" w="med" len="med"/>
                    </a:lnR>
                    <a:lnT>
                      <a:noFill/>
                    </a:lnT>
                    <a:lnB>
                      <a:noFill/>
                    </a:lnB>
                  </a:tcPr>
                </a:tc>
                <a:tc>
                  <a:txBody>
                    <a:bodyPr/>
                    <a:lstStyle/>
                    <a:p>
                      <a:pPr algn="r" fontAlgn="b"/>
                      <a:r>
                        <a:rPr lang="en-US" sz="700" b="0" i="0" u="none" strike="noStrike" dirty="0">
                          <a:effectLst/>
                          <a:latin typeface="Arial"/>
                        </a:rPr>
                        <a:t>13.4%</a:t>
                      </a:r>
                    </a:p>
                  </a:txBody>
                  <a:tcPr marL="6901" marR="6901" marT="6901" marB="0" anchor="b">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700" b="0" i="0" u="none" strike="noStrike" dirty="0">
                          <a:effectLst/>
                          <a:latin typeface="Arial"/>
                        </a:rPr>
                        <a:t>2.0%</a:t>
                      </a:r>
                    </a:p>
                  </a:txBody>
                  <a:tcPr marL="6901" marR="6901" marT="6901"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700" b="0" i="0" u="none" strike="noStrike" dirty="0">
                          <a:effectLst/>
                          <a:latin typeface="Arial"/>
                        </a:rPr>
                        <a:t>-1.0%</a:t>
                      </a:r>
                    </a:p>
                  </a:txBody>
                  <a:tcPr marL="6901" marR="6901" marT="6901"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700" b="0" i="0" u="none" strike="noStrike" dirty="0">
                          <a:effectLst/>
                          <a:latin typeface="Arial"/>
                        </a:rPr>
                        <a:t>3.8%</a:t>
                      </a:r>
                    </a:p>
                  </a:txBody>
                  <a:tcPr marL="6901" marR="6901" marT="6901" marB="0" anchor="b">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83621">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dirty="0">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1,150,440,000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431,901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431,901 </a:t>
                      </a:r>
                    </a:p>
                  </a:txBody>
                  <a:tcPr marL="6901" marR="6901" marT="6901" marB="0" anchor="b">
                    <a:lnL>
                      <a:noFill/>
                    </a:lnL>
                    <a:lnR w="12700" cap="flat" cmpd="sng" algn="ctr">
                      <a:noFill/>
                      <a:prstDash val="solid"/>
                      <a:round/>
                      <a:headEnd type="none" w="med" len="med"/>
                      <a:tailEnd type="none" w="med" len="med"/>
                    </a:lnR>
                    <a:lnT>
                      <a:noFill/>
                    </a:lnT>
                    <a:lnB>
                      <a:noFill/>
                    </a:lnB>
                    <a:solidFill>
                      <a:srgbClr val="D0D8D6"/>
                    </a:solidFill>
                  </a:tcPr>
                </a:tc>
                <a:tc>
                  <a:txBody>
                    <a:bodyPr/>
                    <a:lstStyle/>
                    <a:p>
                      <a:pPr algn="r" fontAlgn="b"/>
                      <a:r>
                        <a:rPr lang="en-US" sz="700" b="0" i="0" u="none" strike="noStrike" dirty="0" smtClean="0">
                          <a:effectLst/>
                          <a:latin typeface="Arial"/>
                        </a:rPr>
                        <a:t>11.5</a:t>
                      </a:r>
                      <a:r>
                        <a:rPr lang="en-US" sz="700" b="0" i="0" u="none" strike="noStrike" dirty="0">
                          <a:effectLst/>
                          <a:latin typeface="Arial"/>
                        </a:rPr>
                        <a:t>%</a:t>
                      </a:r>
                    </a:p>
                  </a:txBody>
                  <a:tcPr marL="6901" marR="6901" marT="6901" marB="0" anchor="b">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0D8D6"/>
                    </a:solidFill>
                  </a:tcPr>
                </a:tc>
                <a:tc>
                  <a:txBody>
                    <a:bodyPr/>
                    <a:lstStyle/>
                    <a:p>
                      <a:pPr algn="r" fontAlgn="b"/>
                      <a:r>
                        <a:rPr lang="en-US" sz="700" b="0" i="0" u="none" strike="noStrike">
                          <a:effectLst/>
                          <a:latin typeface="Arial"/>
                        </a:rPr>
                        <a:t>2.0%</a:t>
                      </a:r>
                    </a:p>
                  </a:txBody>
                  <a:tcPr marL="6901" marR="6901" marT="6901"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0D8D6"/>
                    </a:solidFill>
                  </a:tcPr>
                </a:tc>
                <a:tc>
                  <a:txBody>
                    <a:bodyPr/>
                    <a:lstStyle/>
                    <a:p>
                      <a:pPr algn="r" fontAlgn="b"/>
                      <a:r>
                        <a:rPr lang="en-US" sz="700" b="0" i="0" u="none" strike="noStrike">
                          <a:effectLst/>
                          <a:latin typeface="Arial"/>
                        </a:rPr>
                        <a:t>-1.0%</a:t>
                      </a:r>
                    </a:p>
                  </a:txBody>
                  <a:tcPr marL="6901" marR="6901" marT="6901"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0D8D6"/>
                    </a:solidFill>
                  </a:tcPr>
                </a:tc>
                <a:tc>
                  <a:txBody>
                    <a:bodyPr/>
                    <a:lstStyle/>
                    <a:p>
                      <a:pPr algn="r" fontAlgn="b"/>
                      <a:r>
                        <a:rPr lang="en-US" sz="700" b="0" i="0" u="none" strike="noStrike" dirty="0">
                          <a:effectLst/>
                          <a:latin typeface="Arial"/>
                        </a:rPr>
                        <a:t>4.1%</a:t>
                      </a:r>
                    </a:p>
                  </a:txBody>
                  <a:tcPr marL="6901" marR="6901" marT="6901" marB="0" anchor="b">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0D8D6"/>
                    </a:solidFill>
                  </a:tcPr>
                </a:tc>
              </a:tr>
            </a:tbl>
          </a:graphicData>
        </a:graphic>
      </p:graphicFrame>
    </p:spTree>
    <p:extLst>
      <p:ext uri="{BB962C8B-B14F-4D97-AF65-F5344CB8AC3E}">
        <p14:creationId xmlns:p14="http://schemas.microsoft.com/office/powerpoint/2010/main" xmlns="" val="33733333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248400"/>
            <a:ext cx="2133600" cy="457200"/>
          </a:xfrm>
          <a:prstGeom prst="rect">
            <a:avLst/>
          </a:prstGeom>
        </p:spPr>
        <p:txBody>
          <a:bodyPr/>
          <a:lstStyle/>
          <a:p>
            <a:fld id="{25A8F5DE-5D28-4916-81AB-1DB59B20A994}" type="slidenum">
              <a:rPr lang="en-US"/>
              <a:pPr/>
              <a:t>19</a:t>
            </a:fld>
            <a:endParaRPr lang="en-US"/>
          </a:p>
        </p:txBody>
      </p:sp>
      <p:sp>
        <p:nvSpPr>
          <p:cNvPr id="6146" name="Rectangle 2"/>
          <p:cNvSpPr>
            <a:spLocks noGrp="1" noChangeArrowheads="1"/>
          </p:cNvSpPr>
          <p:nvPr>
            <p:ph type="title"/>
          </p:nvPr>
        </p:nvSpPr>
        <p:spPr/>
        <p:txBody>
          <a:bodyPr/>
          <a:lstStyle/>
          <a:p>
            <a:r>
              <a:rPr lang="en-US" dirty="0" smtClean="0"/>
              <a:t>Method 1: Rate Adequacy Adjustments</a:t>
            </a:r>
            <a:br>
              <a:rPr lang="en-US" dirty="0" smtClean="0"/>
            </a:br>
            <a:r>
              <a:rPr lang="en-US" dirty="0" smtClean="0"/>
              <a:t>for Experience &amp; Schedule Rating*</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xmlns="" val="1139601468"/>
              </p:ext>
            </p:extLst>
          </p:nvPr>
        </p:nvGraphicFramePr>
        <p:xfrm>
          <a:off x="395536" y="1556792"/>
          <a:ext cx="8280920" cy="4197954"/>
        </p:xfrm>
        <a:graphic>
          <a:graphicData uri="http://schemas.openxmlformats.org/drawingml/2006/table">
            <a:tbl>
              <a:tblPr/>
              <a:tblGrid>
                <a:gridCol w="515410"/>
                <a:gridCol w="710120"/>
                <a:gridCol w="513369"/>
                <a:gridCol w="414024"/>
                <a:gridCol w="828047"/>
                <a:gridCol w="828047"/>
                <a:gridCol w="1001476"/>
                <a:gridCol w="406204"/>
                <a:gridCol w="830780"/>
                <a:gridCol w="744481"/>
                <a:gridCol w="744481"/>
                <a:gridCol w="744481"/>
              </a:tblGrid>
              <a:tr h="327020">
                <a:tc>
                  <a:txBody>
                    <a:bodyPr/>
                    <a:lstStyle/>
                    <a:p>
                      <a:pPr algn="ctr" fontAlgn="b"/>
                      <a:r>
                        <a:rPr lang="en-US" sz="800" b="1" i="0" u="none" strike="noStrike" dirty="0">
                          <a:solidFill>
                            <a:srgbClr val="FFFFFF"/>
                          </a:solidFill>
                          <a:effectLst/>
                          <a:latin typeface="Arial"/>
                        </a:rPr>
                        <a:t>Policy</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Status</a:t>
                      </a:r>
                    </a:p>
                  </a:txBody>
                  <a:tcPr marL="7470" marR="7470" marT="7470" marB="0" anchor="b">
                    <a:lnL>
                      <a:noFill/>
                    </a:lnL>
                    <a:lnR>
                      <a:noFill/>
                    </a:lnR>
                    <a:lnT>
                      <a:noFill/>
                    </a:lnT>
                    <a:lnB>
                      <a:noFill/>
                    </a:lnB>
                    <a:solidFill>
                      <a:srgbClr val="627D77"/>
                    </a:solidFill>
                  </a:tcPr>
                </a:tc>
                <a:tc>
                  <a:txBody>
                    <a:bodyPr/>
                    <a:lstStyle/>
                    <a:p>
                      <a:pPr algn="l" fontAlgn="b"/>
                      <a:r>
                        <a:rPr lang="en-US" sz="800" b="1" i="0" u="none" strike="noStrike" dirty="0">
                          <a:solidFill>
                            <a:srgbClr val="FFFFFF"/>
                          </a:solidFill>
                          <a:effectLst/>
                          <a:latin typeface="Arial"/>
                        </a:rPr>
                        <a:t>Type</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Share</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Limit</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Deductible</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Share-Adjusted Exposure</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Loss Free</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As-Priced Benchmark</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Experience Cr/Db</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Schedule Cr/Db</a:t>
                      </a:r>
                    </a:p>
                  </a:txBody>
                  <a:tcPr marL="7470" marR="7470" marT="7470"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Charged Premium</a:t>
                      </a:r>
                    </a:p>
                  </a:txBody>
                  <a:tcPr marL="7470" marR="7470" marT="7470" marB="0" anchor="b">
                    <a:lnL>
                      <a:noFill/>
                    </a:lnL>
                    <a:lnR>
                      <a:noFill/>
                    </a:lnR>
                    <a:lnT>
                      <a:noFill/>
                    </a:lnT>
                    <a:lnB>
                      <a:noFill/>
                    </a:lnB>
                    <a:solidFill>
                      <a:srgbClr val="627D77"/>
                    </a:solidFill>
                  </a:tcPr>
                </a:tc>
              </a:tr>
              <a:tr h="166598">
                <a:tc>
                  <a:txBody>
                    <a:bodyPr/>
                    <a:lstStyle/>
                    <a:p>
                      <a:pPr algn="l" fontAlgn="b"/>
                      <a:r>
                        <a:rPr lang="en-US" sz="800" b="0" i="0" u="none" strike="noStrike">
                          <a:effectLst/>
                          <a:latin typeface="Arial"/>
                        </a:rPr>
                        <a:t>Policy 1</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Expiring</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Primary</a:t>
                      </a:r>
                    </a:p>
                  </a:txBody>
                  <a:tcPr marL="7470" marR="7470" marT="7470" marB="0" anchor="b">
                    <a:lnL>
                      <a:noFill/>
                    </a:lnL>
                    <a:lnR>
                      <a:noFill/>
                    </a:lnR>
                    <a:lnT>
                      <a:noFill/>
                    </a:lnT>
                    <a:lnB>
                      <a:noFill/>
                    </a:lnB>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400,000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Yes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2,538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(254)</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216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2,500 </a:t>
                      </a:r>
                    </a:p>
                  </a:txBody>
                  <a:tcPr marL="7470" marR="7470" marT="7470" marB="0" anchor="b">
                    <a:lnL>
                      <a:noFill/>
                    </a:lnL>
                    <a:lnR>
                      <a:noFill/>
                    </a:lnR>
                    <a:lnT>
                      <a:noFill/>
                    </a:lnT>
                    <a:lnB>
                      <a:noFill/>
                    </a:lnB>
                  </a:tcPr>
                </a:tc>
              </a:tr>
              <a:tr h="166598">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Primary</a:t>
                      </a:r>
                    </a:p>
                  </a:txBody>
                  <a:tcPr marL="7470" marR="7470" marT="7470"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440,000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Yes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2,931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(293)</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62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2,700 </a:t>
                      </a:r>
                    </a:p>
                  </a:txBody>
                  <a:tcPr marL="7470" marR="7470" marT="7470" marB="0" anchor="b">
                    <a:lnL>
                      <a:noFill/>
                    </a:lnL>
                    <a:lnR>
                      <a:noFill/>
                    </a:lnR>
                    <a:lnT>
                      <a:noFill/>
                    </a:lnT>
                    <a:lnB>
                      <a:noFill/>
                    </a:lnB>
                    <a:solidFill>
                      <a:srgbClr val="D0D8D6"/>
                    </a:solidFill>
                  </a:tcPr>
                </a:tc>
              </a:tr>
              <a:tr h="166598">
                <a:tc>
                  <a:txBody>
                    <a:bodyPr/>
                    <a:lstStyle/>
                    <a:p>
                      <a:pPr algn="l" fontAlgn="b"/>
                      <a:r>
                        <a:rPr lang="en-US" sz="800" b="0" i="0" u="none" strike="noStrike">
                          <a:effectLst/>
                          <a:latin typeface="Arial"/>
                        </a:rPr>
                        <a:t>Policy 2</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Expiring</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Primary</a:t>
                      </a:r>
                    </a:p>
                  </a:txBody>
                  <a:tcPr marL="7470" marR="7470" marT="7470" marB="0" anchor="b">
                    <a:lnL>
                      <a:noFill/>
                    </a:lnL>
                    <a:lnR>
                      <a:noFill/>
                    </a:lnR>
                    <a:lnT>
                      <a:noFill/>
                    </a:lnT>
                    <a:lnB>
                      <a:noFill/>
                    </a:lnB>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50,000,000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No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34,650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5,198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153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40,000 </a:t>
                      </a:r>
                    </a:p>
                  </a:txBody>
                  <a:tcPr marL="7470" marR="7470" marT="7470" marB="0" anchor="b">
                    <a:lnL>
                      <a:noFill/>
                    </a:lnL>
                    <a:lnR>
                      <a:noFill/>
                    </a:lnR>
                    <a:lnT>
                      <a:noFill/>
                    </a:lnT>
                    <a:lnB>
                      <a:noFill/>
                    </a:lnB>
                  </a:tcPr>
                </a:tc>
              </a:tr>
              <a:tr h="166598">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dirty="0">
                          <a:effectLst/>
                          <a:latin typeface="Arial"/>
                        </a:rPr>
                        <a:t>Primary</a:t>
                      </a:r>
                    </a:p>
                  </a:txBody>
                  <a:tcPr marL="7470" marR="7470" marT="7470"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52,000,000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Yes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37,838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(3,784)</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10,946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45,000 </a:t>
                      </a:r>
                    </a:p>
                  </a:txBody>
                  <a:tcPr marL="7470" marR="7470" marT="7470" marB="0" anchor="b">
                    <a:lnL>
                      <a:noFill/>
                    </a:lnL>
                    <a:lnR>
                      <a:noFill/>
                    </a:lnR>
                    <a:lnT>
                      <a:noFill/>
                    </a:lnT>
                    <a:lnB>
                      <a:noFill/>
                    </a:lnB>
                    <a:solidFill>
                      <a:srgbClr val="D0D8D6"/>
                    </a:solidFill>
                  </a:tcPr>
                </a:tc>
              </a:tr>
              <a:tr h="166598">
                <a:tc>
                  <a:txBody>
                    <a:bodyPr/>
                    <a:lstStyle/>
                    <a:p>
                      <a:pPr algn="l" fontAlgn="b"/>
                      <a:r>
                        <a:rPr lang="en-US" sz="800" b="0" i="0" u="none" strike="noStrike">
                          <a:effectLst/>
                          <a:latin typeface="Arial"/>
                        </a:rPr>
                        <a:t>Policy 3</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Expiring</a:t>
                      </a:r>
                    </a:p>
                  </a:txBody>
                  <a:tcPr marL="7470" marR="7470" marT="7470" marB="0" anchor="b">
                    <a:lnL>
                      <a:noFill/>
                    </a:lnL>
                    <a:lnR>
                      <a:noFill/>
                    </a:lnR>
                    <a:lnT>
                      <a:noFill/>
                    </a:lnT>
                    <a:lnB>
                      <a:noFill/>
                    </a:lnB>
                  </a:tcPr>
                </a:tc>
                <a:tc>
                  <a:txBody>
                    <a:bodyPr/>
                    <a:lstStyle/>
                    <a:p>
                      <a:pPr algn="l" fontAlgn="b"/>
                      <a:r>
                        <a:rPr lang="en-US" sz="800" b="0" i="0" u="none" strike="noStrike" dirty="0">
                          <a:effectLst/>
                          <a:latin typeface="Arial"/>
                        </a:rPr>
                        <a:t>Excess</a:t>
                      </a:r>
                    </a:p>
                  </a:txBody>
                  <a:tcPr marL="7470" marR="7470" marT="7470" marB="0" anchor="b">
                    <a:lnL>
                      <a:noFill/>
                    </a:lnL>
                    <a:lnR>
                      <a:noFill/>
                    </a:lnR>
                    <a:lnT>
                      <a:noFill/>
                    </a:lnT>
                    <a:lnB>
                      <a:noFill/>
                    </a:lnB>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8,000,000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2,000,000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400,000,000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Yes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168,437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(8,422)</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(10,015)</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150,000 </a:t>
                      </a:r>
                    </a:p>
                  </a:txBody>
                  <a:tcPr marL="7470" marR="7470" marT="7470" marB="0" anchor="b">
                    <a:lnL>
                      <a:noFill/>
                    </a:lnL>
                    <a:lnR>
                      <a:noFill/>
                    </a:lnR>
                    <a:lnT>
                      <a:noFill/>
                    </a:lnT>
                    <a:lnB>
                      <a:noFill/>
                    </a:lnB>
                  </a:tcPr>
                </a:tc>
              </a:tr>
              <a:tr h="166598">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Excess</a:t>
                      </a:r>
                    </a:p>
                  </a:txBody>
                  <a:tcPr marL="7470" marR="7470" marT="7470"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8,000,000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2,000,000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380,000,000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Yes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184,818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(9,241)</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(55,577)</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120,000 </a:t>
                      </a:r>
                    </a:p>
                  </a:txBody>
                  <a:tcPr marL="7470" marR="7470" marT="7470" marB="0" anchor="b">
                    <a:lnL>
                      <a:noFill/>
                    </a:lnL>
                    <a:lnR>
                      <a:noFill/>
                    </a:lnR>
                    <a:lnT>
                      <a:noFill/>
                    </a:lnT>
                    <a:lnB>
                      <a:noFill/>
                    </a:lnB>
                    <a:solidFill>
                      <a:srgbClr val="D0D8D6"/>
                    </a:solidFill>
                  </a:tcPr>
                </a:tc>
              </a:tr>
              <a:tr h="166598">
                <a:tc>
                  <a:txBody>
                    <a:bodyPr/>
                    <a:lstStyle/>
                    <a:p>
                      <a:pPr algn="l" fontAlgn="b"/>
                      <a:r>
                        <a:rPr lang="en-US" sz="800" b="0" i="0" u="none" strike="noStrike">
                          <a:effectLst/>
                          <a:latin typeface="Arial"/>
                        </a:rPr>
                        <a:t>Policy 4</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Expiring</a:t>
                      </a:r>
                    </a:p>
                  </a:txBody>
                  <a:tcPr marL="7470" marR="7470" marT="7470" marB="0" anchor="b">
                    <a:lnL>
                      <a:noFill/>
                    </a:lnL>
                    <a:lnR>
                      <a:noFill/>
                    </a:lnR>
                    <a:lnT>
                      <a:noFill/>
                    </a:lnT>
                    <a:lnB>
                      <a:noFill/>
                    </a:lnB>
                  </a:tcPr>
                </a:tc>
                <a:tc>
                  <a:txBody>
                    <a:bodyPr/>
                    <a:lstStyle/>
                    <a:p>
                      <a:pPr algn="l" fontAlgn="b"/>
                      <a:r>
                        <a:rPr lang="en-US" sz="800" b="0" i="0" u="none" strike="noStrike" dirty="0">
                          <a:effectLst/>
                          <a:latin typeface="Arial"/>
                        </a:rPr>
                        <a:t>Excess</a:t>
                      </a:r>
                    </a:p>
                  </a:txBody>
                  <a:tcPr marL="7470" marR="7470" marT="7470" marB="0" anchor="b">
                    <a:lnL>
                      <a:noFill/>
                    </a:lnL>
                    <a:lnR>
                      <a:noFill/>
                    </a:lnR>
                    <a:lnT>
                      <a:noFill/>
                    </a:lnT>
                    <a:lnB>
                      <a:noFill/>
                    </a:lnB>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8,000,000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2,000,000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300,000,000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Yes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134,750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(6,737)</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(8,012)</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120,000 </a:t>
                      </a:r>
                    </a:p>
                  </a:txBody>
                  <a:tcPr marL="7470" marR="7470" marT="7470" marB="0" anchor="b">
                    <a:lnL>
                      <a:noFill/>
                    </a:lnL>
                    <a:lnR>
                      <a:noFill/>
                    </a:lnR>
                    <a:lnT>
                      <a:noFill/>
                    </a:lnT>
                    <a:lnB>
                      <a:noFill/>
                    </a:lnB>
                  </a:tcPr>
                </a:tc>
              </a:tr>
              <a:tr h="166598">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dirty="0">
                          <a:effectLst/>
                          <a:latin typeface="Arial"/>
                        </a:rPr>
                        <a:t>Excess</a:t>
                      </a:r>
                    </a:p>
                  </a:txBody>
                  <a:tcPr marL="7470" marR="7470" marT="7470"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320,000,000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No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45,276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11,319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(6,595)</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 </a:t>
                      </a:r>
                    </a:p>
                  </a:txBody>
                  <a:tcPr marL="7470" marR="7470" marT="7470" marB="0" anchor="b">
                    <a:lnL>
                      <a:noFill/>
                    </a:lnL>
                    <a:lnR>
                      <a:noFill/>
                    </a:lnR>
                    <a:lnT>
                      <a:noFill/>
                    </a:lnT>
                    <a:lnB>
                      <a:noFill/>
                    </a:lnB>
                    <a:solidFill>
                      <a:srgbClr val="D0D8D6"/>
                    </a:solidFill>
                  </a:tcPr>
                </a:tc>
              </a:tr>
              <a:tr h="166598">
                <a:tc>
                  <a:txBody>
                    <a:bodyPr/>
                    <a:lstStyle/>
                    <a:p>
                      <a:pPr algn="l" fontAlgn="b"/>
                      <a:r>
                        <a:rPr lang="en-US" sz="800" b="0" i="0" u="none" strike="noStrike">
                          <a:effectLst/>
                          <a:latin typeface="Arial"/>
                        </a:rPr>
                        <a:t>Policy 5</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Expiring</a:t>
                      </a:r>
                    </a:p>
                  </a:txBody>
                  <a:tcPr marL="7470" marR="7470" marT="7470" marB="0" anchor="b">
                    <a:lnL>
                      <a:noFill/>
                    </a:lnL>
                    <a:lnR>
                      <a:noFill/>
                    </a:lnR>
                    <a:lnT>
                      <a:noFill/>
                    </a:lnT>
                    <a:lnB>
                      <a:noFill/>
                    </a:lnB>
                  </a:tcPr>
                </a:tc>
                <a:tc>
                  <a:txBody>
                    <a:bodyPr/>
                    <a:lstStyle/>
                    <a:p>
                      <a:pPr algn="l" fontAlgn="b"/>
                      <a:r>
                        <a:rPr lang="en-US" sz="800" b="0" i="0" u="none" strike="noStrike" dirty="0">
                          <a:effectLst/>
                          <a:latin typeface="Arial"/>
                        </a:rPr>
                        <a:t>Excess</a:t>
                      </a:r>
                    </a:p>
                  </a:txBody>
                  <a:tcPr marL="7470" marR="7470" marT="7470" marB="0" anchor="b">
                    <a:lnL>
                      <a:noFill/>
                    </a:lnL>
                    <a:lnR>
                      <a:noFill/>
                    </a:lnR>
                    <a:lnT>
                      <a:noFill/>
                    </a:lnT>
                    <a:lnB>
                      <a:noFill/>
                    </a:lnB>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3,000,000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2,000,000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300,000,000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Yes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98,000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(4,900)</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(23,100)</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70,000 </a:t>
                      </a:r>
                    </a:p>
                  </a:txBody>
                  <a:tcPr marL="7470" marR="7470" marT="7470" marB="0" anchor="b">
                    <a:lnL>
                      <a:noFill/>
                    </a:lnL>
                    <a:lnR>
                      <a:noFill/>
                    </a:lnR>
                    <a:lnT>
                      <a:noFill/>
                    </a:lnT>
                    <a:lnB>
                      <a:noFill/>
                    </a:lnB>
                  </a:tcPr>
                </a:tc>
              </a:tr>
              <a:tr h="166598">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dirty="0">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r>
              <a:tr h="166598">
                <a:tc>
                  <a:txBody>
                    <a:bodyPr/>
                    <a:lstStyle/>
                    <a:p>
                      <a:pPr algn="l" fontAlgn="b"/>
                      <a:r>
                        <a:rPr lang="en-US" sz="800" b="0" i="0" u="none" strike="noStrike">
                          <a:effectLst/>
                          <a:latin typeface="Arial"/>
                        </a:rPr>
                        <a:t>Policy 6</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Expiring</a:t>
                      </a:r>
                    </a:p>
                  </a:txBody>
                  <a:tcPr marL="7470" marR="7470" marT="7470" marB="0" anchor="b">
                    <a:lnL>
                      <a:noFill/>
                    </a:lnL>
                    <a:lnR>
                      <a:noFill/>
                    </a:lnR>
                    <a:lnT>
                      <a:noFill/>
                    </a:lnT>
                    <a:lnB>
                      <a:noFill/>
                    </a:lnB>
                  </a:tcPr>
                </a:tc>
                <a:tc>
                  <a:txBody>
                    <a:bodyPr/>
                    <a:lstStyle/>
                    <a:p>
                      <a:pPr algn="l" fontAlgn="b"/>
                      <a:r>
                        <a:rPr lang="en-US" sz="800" b="0" i="0" u="none" strike="noStrike" dirty="0">
                          <a:effectLst/>
                          <a:latin typeface="Arial"/>
                        </a:rPr>
                        <a:t>Excess</a:t>
                      </a:r>
                    </a:p>
                  </a:txBody>
                  <a:tcPr marL="7470" marR="7470" marT="7470" marB="0" anchor="b">
                    <a:lnL>
                      <a:noFill/>
                    </a:lnL>
                    <a:lnR>
                      <a:noFill/>
                    </a:lnR>
                    <a:lnT>
                      <a:noFill/>
                    </a:lnT>
                    <a:lnB>
                      <a:noFill/>
                    </a:lnB>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300,000,000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Yes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36,750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(1,838)</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15,088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50,000 </a:t>
                      </a:r>
                    </a:p>
                  </a:txBody>
                  <a:tcPr marL="7470" marR="7470" marT="7470" marB="0" anchor="b">
                    <a:lnL>
                      <a:noFill/>
                    </a:lnL>
                    <a:lnR>
                      <a:noFill/>
                    </a:lnR>
                    <a:lnT>
                      <a:noFill/>
                    </a:lnT>
                    <a:lnB>
                      <a:noFill/>
                    </a:lnB>
                  </a:tcPr>
                </a:tc>
              </a:tr>
              <a:tr h="166598">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dirty="0">
                          <a:effectLst/>
                          <a:latin typeface="Arial"/>
                        </a:rPr>
                        <a:t>Excess</a:t>
                      </a:r>
                    </a:p>
                  </a:txBody>
                  <a:tcPr marL="7470" marR="7470" marT="7470"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320,000,000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Yes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45,276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(2,264)</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6,988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 </a:t>
                      </a:r>
                    </a:p>
                  </a:txBody>
                  <a:tcPr marL="7470" marR="7470" marT="7470" marB="0" anchor="b">
                    <a:lnL>
                      <a:noFill/>
                    </a:lnL>
                    <a:lnR>
                      <a:noFill/>
                    </a:lnR>
                    <a:lnT>
                      <a:noFill/>
                    </a:lnT>
                    <a:lnB>
                      <a:noFill/>
                    </a:lnB>
                    <a:solidFill>
                      <a:srgbClr val="D0D8D6"/>
                    </a:solidFill>
                  </a:tcPr>
                </a:tc>
              </a:tr>
              <a:tr h="166598">
                <a:tc>
                  <a:txBody>
                    <a:bodyPr/>
                    <a:lstStyle/>
                    <a:p>
                      <a:pPr algn="l" fontAlgn="b"/>
                      <a:r>
                        <a:rPr lang="en-US" sz="800" b="0" i="0" u="none" strike="noStrike">
                          <a:effectLst/>
                          <a:latin typeface="Arial"/>
                        </a:rPr>
                        <a:t>Policy 7</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Expiring</a:t>
                      </a:r>
                    </a:p>
                  </a:txBody>
                  <a:tcPr marL="7470" marR="7470" marT="7470" marB="0" anchor="b">
                    <a:lnL>
                      <a:noFill/>
                    </a:lnL>
                    <a:lnR>
                      <a:noFill/>
                    </a:lnR>
                    <a:lnT>
                      <a:noFill/>
                    </a:lnT>
                    <a:lnB>
                      <a:noFill/>
                    </a:lnB>
                  </a:tcPr>
                </a:tc>
                <a:tc>
                  <a:txBody>
                    <a:bodyPr/>
                    <a:lstStyle/>
                    <a:p>
                      <a:pPr algn="l" fontAlgn="b"/>
                      <a:endParaRPr lang="en-US" sz="800" b="0" i="0" u="none" strike="noStrike" dirty="0">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   </a:t>
                      </a: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r>
              <a:tr h="166598">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dirty="0">
                          <a:effectLst/>
                          <a:latin typeface="Arial"/>
                        </a:rPr>
                        <a:t>Primary</a:t>
                      </a:r>
                    </a:p>
                  </a:txBody>
                  <a:tcPr marL="7470" marR="7470" marT="7470"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52,000,000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Yes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77,175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(7,718)</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20,543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90,000 </a:t>
                      </a:r>
                    </a:p>
                  </a:txBody>
                  <a:tcPr marL="7470" marR="7470" marT="7470" marB="0" anchor="b">
                    <a:lnL>
                      <a:noFill/>
                    </a:lnL>
                    <a:lnR>
                      <a:noFill/>
                    </a:lnR>
                    <a:lnT>
                      <a:noFill/>
                    </a:lnT>
                    <a:lnB>
                      <a:noFill/>
                    </a:lnB>
                    <a:solidFill>
                      <a:srgbClr val="D0D8D6"/>
                    </a:solidFill>
                  </a:tcPr>
                </a:tc>
              </a:tr>
              <a:tr h="166598">
                <a:tc>
                  <a:txBody>
                    <a:bodyPr/>
                    <a:lstStyle/>
                    <a:p>
                      <a:pPr algn="l" fontAlgn="b"/>
                      <a:r>
                        <a:rPr lang="en-US" sz="800" b="0" i="0" u="none" strike="noStrike">
                          <a:effectLst/>
                          <a:latin typeface="Arial"/>
                        </a:rPr>
                        <a:t>Policy 8</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Expiring</a:t>
                      </a:r>
                    </a:p>
                  </a:txBody>
                  <a:tcPr marL="7470" marR="7470" marT="7470" marB="0" anchor="b">
                    <a:lnL>
                      <a:noFill/>
                    </a:lnL>
                    <a:lnR>
                      <a:noFill/>
                    </a:lnR>
                    <a:lnT>
                      <a:noFill/>
                    </a:lnT>
                    <a:lnB>
                      <a:noFill/>
                    </a:lnB>
                  </a:tcPr>
                </a:tc>
                <a:tc>
                  <a:txBody>
                    <a:bodyPr/>
                    <a:lstStyle/>
                    <a:p>
                      <a:pPr algn="l" fontAlgn="b"/>
                      <a:r>
                        <a:rPr lang="en-US" sz="800" b="0" i="0" u="none" strike="noStrike" dirty="0">
                          <a:effectLst/>
                          <a:latin typeface="Arial"/>
                        </a:rPr>
                        <a:t>Primary</a:t>
                      </a:r>
                    </a:p>
                  </a:txBody>
                  <a:tcPr marL="7470" marR="7470" marT="7470" marB="0" anchor="b">
                    <a:lnL>
                      <a:noFill/>
                    </a:lnL>
                    <a:lnR>
                      <a:noFill/>
                    </a:lnR>
                    <a:lnT>
                      <a:noFill/>
                    </a:lnT>
                    <a:lnB>
                      <a:noFill/>
                    </a:lnB>
                  </a:tcPr>
                </a:tc>
                <a:tc>
                  <a:txBody>
                    <a:bodyPr/>
                    <a:lstStyle/>
                    <a:p>
                      <a:pPr algn="r" fontAlgn="b"/>
                      <a:r>
                        <a:rPr lang="en-US" sz="800" b="0" i="0" u="none" strike="noStrike">
                          <a:effectLst/>
                          <a:latin typeface="Arial"/>
                        </a:rPr>
                        <a:t>100%</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52,000,000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No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73,500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11,025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5,475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90,000 </a:t>
                      </a:r>
                    </a:p>
                  </a:txBody>
                  <a:tcPr marL="7470" marR="7470" marT="7470" marB="0" anchor="b">
                    <a:lnL>
                      <a:noFill/>
                    </a:lnL>
                    <a:lnR>
                      <a:noFill/>
                    </a:lnR>
                    <a:lnT>
                      <a:noFill/>
                    </a:lnT>
                    <a:lnB>
                      <a:noFill/>
                    </a:lnB>
                  </a:tcPr>
                </a:tc>
              </a:tr>
              <a:tr h="173128">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dirty="0">
                          <a:effectLst/>
                          <a:latin typeface="Arial"/>
                        </a:rPr>
                        <a:t>Primary</a:t>
                      </a:r>
                    </a:p>
                  </a:txBody>
                  <a:tcPr marL="7470" marR="7470" marT="7470"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50%</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26,000,000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Yes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38,588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(3,859)</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10,271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45,000 </a:t>
                      </a:r>
                    </a:p>
                  </a:txBody>
                  <a:tcPr marL="7470" marR="7470" marT="7470" marB="0" anchor="b">
                    <a:lnL>
                      <a:noFill/>
                    </a:lnL>
                    <a:lnR>
                      <a:noFill/>
                    </a:lnR>
                    <a:lnT>
                      <a:noFill/>
                    </a:lnT>
                    <a:lnB>
                      <a:noFill/>
                    </a:lnB>
                    <a:solidFill>
                      <a:srgbClr val="D0D8D6"/>
                    </a:solidFill>
                  </a:tcPr>
                </a:tc>
              </a:tr>
              <a:tr h="173128">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dirty="0">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dirty="0">
                        <a:effectLst/>
                        <a:latin typeface="Arial"/>
                      </a:endParaRPr>
                    </a:p>
                  </a:txBody>
                  <a:tcPr marL="7470" marR="7470" marT="7470" marB="0" anchor="b">
                    <a:lnL>
                      <a:noFill/>
                    </a:lnL>
                    <a:lnR>
                      <a:noFill/>
                    </a:lnR>
                    <a:lnT>
                      <a:noFill/>
                    </a:lnT>
                    <a:lnB>
                      <a:noFill/>
                    </a:lnB>
                  </a:tcPr>
                </a:tc>
              </a:tr>
              <a:tr h="173128">
                <a:tc>
                  <a:txBody>
                    <a:bodyPr/>
                    <a:lstStyle/>
                    <a:p>
                      <a:pPr algn="l" fontAlgn="b"/>
                      <a:r>
                        <a:rPr lang="en-US" sz="800" b="0" i="0" u="none" strike="noStrike" dirty="0">
                          <a:effectLst/>
                          <a:latin typeface="Arial"/>
                        </a:rPr>
                        <a:t>Total</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Expiring</a:t>
                      </a:r>
                    </a:p>
                  </a:txBody>
                  <a:tcPr marL="7470" marR="7470" marT="7470" marB="0" anchor="b">
                    <a:lnL>
                      <a:noFill/>
                    </a:lnL>
                    <a:lnR>
                      <a:noFill/>
                    </a:lnR>
                    <a:lnT>
                      <a:noFill/>
                    </a:lnT>
                    <a:lnB>
                      <a:noFill/>
                    </a:lnB>
                  </a:tcPr>
                </a:tc>
                <a:tc>
                  <a:txBody>
                    <a:bodyPr/>
                    <a:lstStyle/>
                    <a:p>
                      <a:pPr algn="l" fontAlgn="b"/>
                      <a:endParaRPr lang="en-US" sz="800" b="0" i="0" u="none" strike="noStrike" dirty="0">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1,402,400,000 </a:t>
                      </a: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548,625 </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(5,928)</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(20,196)</a:t>
                      </a: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 $     522,500 </a:t>
                      </a:r>
                    </a:p>
                  </a:txBody>
                  <a:tcPr marL="7470" marR="7470" marT="7470" marB="0" anchor="b">
                    <a:lnL>
                      <a:noFill/>
                    </a:lnL>
                    <a:lnR>
                      <a:noFill/>
                    </a:lnR>
                    <a:lnT>
                      <a:noFill/>
                    </a:lnT>
                    <a:lnB>
                      <a:noFill/>
                    </a:lnB>
                  </a:tcPr>
                </a:tc>
              </a:tr>
              <a:tr h="173128">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dirty="0">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1,150,440,000 </a:t>
                      </a: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431,901 </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(15,839)</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(13,362)</a:t>
                      </a: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402,700 </a:t>
                      </a:r>
                    </a:p>
                  </a:txBody>
                  <a:tcPr marL="7470" marR="7470" marT="7470" marB="0" anchor="b">
                    <a:lnL>
                      <a:noFill/>
                    </a:lnL>
                    <a:lnR>
                      <a:noFill/>
                    </a:lnR>
                    <a:lnT>
                      <a:noFill/>
                    </a:lnT>
                    <a:lnB>
                      <a:noFill/>
                    </a:lnB>
                    <a:solidFill>
                      <a:srgbClr val="D0D8D6"/>
                    </a:solidFill>
                  </a:tcPr>
                </a:tc>
              </a:tr>
              <a:tr h="166598">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dirty="0">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r>
              <a:tr h="166598">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dirty="0">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Expiring %</a:t>
                      </a:r>
                    </a:p>
                  </a:txBody>
                  <a:tcPr marL="7470" marR="7470" marT="7470"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-1.1%</a:t>
                      </a:r>
                    </a:p>
                  </a:txBody>
                  <a:tcPr marL="7470" marR="7470" marT="7470"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-3.7%</a:t>
                      </a: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dirty="0">
                        <a:effectLst/>
                        <a:latin typeface="Arial"/>
                      </a:endParaRPr>
                    </a:p>
                  </a:txBody>
                  <a:tcPr marL="7470" marR="7470" marT="7470" marB="0" anchor="b">
                    <a:lnL>
                      <a:noFill/>
                    </a:lnL>
                    <a:lnR>
                      <a:noFill/>
                    </a:lnR>
                    <a:lnT>
                      <a:noFill/>
                    </a:lnT>
                    <a:lnB>
                      <a:noFill/>
                    </a:lnB>
                    <a:solidFill>
                      <a:srgbClr val="D0D8D6"/>
                    </a:solidFill>
                  </a:tcPr>
                </a:tc>
              </a:tr>
              <a:tr h="173128">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dirty="0">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c>
                  <a:txBody>
                    <a:bodyPr/>
                    <a:lstStyle/>
                    <a:p>
                      <a:pPr algn="l" fontAlgn="b"/>
                      <a:r>
                        <a:rPr lang="en-US" sz="800" b="0" i="0" u="none" strike="noStrike">
                          <a:effectLst/>
                          <a:latin typeface="Arial"/>
                        </a:rPr>
                        <a:t>Renewing %</a:t>
                      </a:r>
                    </a:p>
                  </a:txBody>
                  <a:tcPr marL="7470" marR="7470" marT="7470" marB="0" anchor="b">
                    <a:lnL>
                      <a:noFill/>
                    </a:lnL>
                    <a:lnR>
                      <a:noFill/>
                    </a:lnR>
                    <a:lnT>
                      <a:noFill/>
                    </a:lnT>
                    <a:lnB>
                      <a:noFill/>
                    </a:lnB>
                  </a:tcPr>
                </a:tc>
                <a:tc>
                  <a:txBody>
                    <a:bodyPr/>
                    <a:lstStyle/>
                    <a:p>
                      <a:pPr algn="r" fontAlgn="b"/>
                      <a:r>
                        <a:rPr lang="en-US" sz="800" b="0" i="0" u="none" strike="noStrike">
                          <a:effectLst/>
                          <a:latin typeface="Arial"/>
                        </a:rPr>
                        <a:t>-3.7%</a:t>
                      </a:r>
                    </a:p>
                  </a:txBody>
                  <a:tcPr marL="7470" marR="7470" marT="747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800" b="0" i="0" u="none" strike="noStrike">
                          <a:effectLst/>
                          <a:latin typeface="Arial"/>
                        </a:rPr>
                        <a:t>-3.2%</a:t>
                      </a:r>
                    </a:p>
                  </a:txBody>
                  <a:tcPr marL="7470" marR="7470" marT="747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tcPr>
                </a:tc>
              </a:tr>
              <a:tr h="173128">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dirty="0">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dirty="0">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470" marR="7470" marT="7470"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Change</a:t>
                      </a:r>
                    </a:p>
                  </a:txBody>
                  <a:tcPr marL="7470" marR="7470" marT="7470" marB="0" anchor="b">
                    <a:lnL>
                      <a:noFill/>
                    </a:lnL>
                    <a:lnR w="12700" cap="flat" cmpd="sng" algn="ctr">
                      <a:solidFill>
                        <a:srgbClr val="000000"/>
                      </a:solidFill>
                      <a:prstDash val="solid"/>
                      <a:round/>
                      <a:headEnd type="none" w="med" len="med"/>
                      <a:tailEnd type="none" w="med" len="med"/>
                    </a:lnR>
                    <a:lnT>
                      <a:noFill/>
                    </a:lnT>
                    <a:lnB>
                      <a:noFill/>
                    </a:lnB>
                    <a:solidFill>
                      <a:srgbClr val="D0D8D6"/>
                    </a:solidFill>
                  </a:tcPr>
                </a:tc>
                <a:tc>
                  <a:txBody>
                    <a:bodyPr/>
                    <a:lstStyle/>
                    <a:p>
                      <a:pPr algn="r" fontAlgn="b"/>
                      <a:r>
                        <a:rPr lang="en-US" sz="800" b="0" i="0" u="none" strike="noStrike">
                          <a:effectLst/>
                          <a:latin typeface="Arial"/>
                        </a:rPr>
                        <a:t>-2.6%</a:t>
                      </a:r>
                    </a:p>
                  </a:txBody>
                  <a:tcPr marL="7470" marR="7470" marT="747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D6"/>
                    </a:solidFill>
                  </a:tcPr>
                </a:tc>
                <a:tc>
                  <a:txBody>
                    <a:bodyPr/>
                    <a:lstStyle/>
                    <a:p>
                      <a:pPr algn="r" fontAlgn="b"/>
                      <a:r>
                        <a:rPr lang="en-US" sz="800" b="0" i="0" u="none" strike="noStrike">
                          <a:effectLst/>
                          <a:latin typeface="Arial"/>
                        </a:rPr>
                        <a:t>0.5%</a:t>
                      </a:r>
                    </a:p>
                  </a:txBody>
                  <a:tcPr marL="7470" marR="7470" marT="747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D6"/>
                    </a:solidFill>
                  </a:tcPr>
                </a:tc>
                <a:tc>
                  <a:txBody>
                    <a:bodyPr/>
                    <a:lstStyle/>
                    <a:p>
                      <a:pPr algn="l" fontAlgn="b"/>
                      <a:endParaRPr lang="en-US" sz="800" b="0" i="0" u="none" strike="noStrike" dirty="0">
                        <a:effectLst/>
                        <a:latin typeface="Arial"/>
                      </a:endParaRPr>
                    </a:p>
                  </a:txBody>
                  <a:tcPr marL="7470" marR="7470" marT="7470" marB="0" anchor="b">
                    <a:lnL w="12700" cap="flat" cmpd="sng" algn="ctr">
                      <a:solidFill>
                        <a:srgbClr val="000000"/>
                      </a:solidFill>
                      <a:prstDash val="solid"/>
                      <a:round/>
                      <a:headEnd type="none" w="med" len="med"/>
                      <a:tailEnd type="none" w="med" len="med"/>
                    </a:lnL>
                    <a:lnR>
                      <a:noFill/>
                    </a:lnR>
                    <a:lnT>
                      <a:noFill/>
                    </a:lnT>
                    <a:lnB>
                      <a:noFill/>
                    </a:lnB>
                    <a:solidFill>
                      <a:srgbClr val="D0D8D6"/>
                    </a:solidFill>
                  </a:tcPr>
                </a:tc>
              </a:tr>
            </a:tbl>
          </a:graphicData>
        </a:graphic>
      </p:graphicFrame>
      <p:sp>
        <p:nvSpPr>
          <p:cNvPr id="3" name="TextBox 2"/>
          <p:cNvSpPr txBox="1"/>
          <p:nvPr/>
        </p:nvSpPr>
        <p:spPr>
          <a:xfrm>
            <a:off x="289021" y="5877272"/>
            <a:ext cx="8709436" cy="246221"/>
          </a:xfrm>
          <a:prstGeom prst="rect">
            <a:avLst/>
          </a:prstGeom>
          <a:noFill/>
        </p:spPr>
        <p:txBody>
          <a:bodyPr wrap="none" rtlCol="0">
            <a:spAutoFit/>
          </a:bodyPr>
          <a:lstStyle/>
          <a:p>
            <a:r>
              <a:rPr lang="en-US" sz="1000" dirty="0">
                <a:latin typeface="Arial"/>
              </a:rPr>
              <a:t>*Technically should include only to the extent it does not change expected losses. However this is difficult to determine, particularly on an individual risk</a:t>
            </a:r>
            <a:endParaRPr lang="en-US" sz="1000" dirty="0" smtClean="0">
              <a:latin typeface="SwissReSans" pitchFamily="34" charset="0"/>
            </a:endParaRPr>
          </a:p>
        </p:txBody>
      </p:sp>
    </p:spTree>
    <p:extLst>
      <p:ext uri="{BB962C8B-B14F-4D97-AF65-F5344CB8AC3E}">
        <p14:creationId xmlns:p14="http://schemas.microsoft.com/office/powerpoint/2010/main" xmlns="" val="11896707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8E9F59B9-8094-4618-B073-21DD649DF751}" type="slidenum">
              <a:rPr lang="en-GB" smtClean="0"/>
              <a:pPr/>
              <a:t>2</a:t>
            </a:fld>
            <a:endParaRPr lang="en-GB" dirty="0"/>
          </a:p>
        </p:txBody>
      </p:sp>
      <p:sp>
        <p:nvSpPr>
          <p:cNvPr id="5" name="Title 4"/>
          <p:cNvSpPr>
            <a:spLocks noGrp="1"/>
          </p:cNvSpPr>
          <p:nvPr>
            <p:ph type="title"/>
          </p:nvPr>
        </p:nvSpPr>
        <p:spPr/>
        <p:txBody>
          <a:bodyPr/>
          <a:lstStyle/>
          <a:p>
            <a:r>
              <a:rPr lang="en-GB" smtClean="0"/>
              <a:t>Table of Contents / Agenda</a:t>
            </a:r>
            <a:endParaRPr lang="en-GB" dirty="0"/>
          </a:p>
        </p:txBody>
      </p:sp>
      <p:sp>
        <p:nvSpPr>
          <p:cNvPr id="13" name="TocEntry1"/>
          <p:cNvSpPr txBox="1"/>
          <p:nvPr>
            <p:custDataLst>
              <p:tags r:id="rId2"/>
            </p:custDataLst>
          </p:nvPr>
        </p:nvSpPr>
        <p:spPr>
          <a:xfrm>
            <a:off x="755650" y="1628775"/>
            <a:ext cx="5472113" cy="304800"/>
          </a:xfrm>
          <a:prstGeom prst="rect">
            <a:avLst/>
          </a:prstGeom>
          <a:noFill/>
        </p:spPr>
        <p:txBody>
          <a:bodyPr vert="horz" wrap="square" lIns="0" tIns="0" rIns="0" bIns="0" rtlCol="0">
            <a:noAutofit/>
          </a:bodyPr>
          <a:lstStyle/>
          <a:p>
            <a:pPr marL="269875" indent="-269875">
              <a:buSzPct val="80000"/>
              <a:buFont typeface="Wingdings"/>
              <a:buChar char="n"/>
            </a:pPr>
            <a:r>
              <a:rPr lang="en-US" sz="2000" smtClean="0">
                <a:solidFill>
                  <a:srgbClr val="283E36"/>
                </a:solidFill>
                <a:latin typeface="SwissReSans"/>
              </a:rPr>
              <a:t>Price/Rate Monitoring Introduction</a:t>
            </a:r>
            <a:endParaRPr lang="en-US" sz="2000" dirty="0" err="1" smtClean="0">
              <a:solidFill>
                <a:srgbClr val="283E36"/>
              </a:solidFill>
              <a:latin typeface="SwissReSans"/>
            </a:endParaRPr>
          </a:p>
        </p:txBody>
      </p:sp>
      <p:sp>
        <p:nvSpPr>
          <p:cNvPr id="14" name="TocEntry2"/>
          <p:cNvSpPr txBox="1"/>
          <p:nvPr>
            <p:custDataLst>
              <p:tags r:id="rId3"/>
            </p:custDataLst>
          </p:nvPr>
        </p:nvSpPr>
        <p:spPr>
          <a:xfrm>
            <a:off x="755650" y="2087563"/>
            <a:ext cx="5472113" cy="304800"/>
          </a:xfrm>
          <a:prstGeom prst="rect">
            <a:avLst/>
          </a:prstGeom>
          <a:noFill/>
        </p:spPr>
        <p:txBody>
          <a:bodyPr vert="horz" wrap="square" lIns="0" tIns="0" rIns="0" bIns="0" rtlCol="0">
            <a:noAutofit/>
          </a:bodyPr>
          <a:lstStyle/>
          <a:p>
            <a:pPr marL="269875" indent="-269875">
              <a:buSzPct val="80000"/>
              <a:buFont typeface="Wingdings"/>
              <a:buChar char="n"/>
            </a:pPr>
            <a:r>
              <a:rPr lang="en-US" sz="2000" smtClean="0">
                <a:solidFill>
                  <a:srgbClr val="283E36"/>
                </a:solidFill>
                <a:latin typeface="SwissReSans"/>
              </a:rPr>
              <a:t>Various Approaches to Price/Rate Monitoring</a:t>
            </a:r>
            <a:endParaRPr lang="en-US" sz="2000" dirty="0" err="1" smtClean="0">
              <a:solidFill>
                <a:srgbClr val="283E36"/>
              </a:solidFill>
              <a:latin typeface="SwissReSans"/>
            </a:endParaRPr>
          </a:p>
        </p:txBody>
      </p:sp>
      <p:sp>
        <p:nvSpPr>
          <p:cNvPr id="15" name="TocEntry3"/>
          <p:cNvSpPr txBox="1"/>
          <p:nvPr>
            <p:custDataLst>
              <p:tags r:id="rId4"/>
            </p:custDataLst>
          </p:nvPr>
        </p:nvSpPr>
        <p:spPr>
          <a:xfrm>
            <a:off x="755650" y="2546351"/>
            <a:ext cx="5472113" cy="304800"/>
          </a:xfrm>
          <a:prstGeom prst="rect">
            <a:avLst/>
          </a:prstGeom>
          <a:noFill/>
        </p:spPr>
        <p:txBody>
          <a:bodyPr vert="horz" wrap="square" lIns="0" tIns="0" rIns="0" bIns="0" rtlCol="0">
            <a:noAutofit/>
          </a:bodyPr>
          <a:lstStyle/>
          <a:p>
            <a:pPr marL="269875" indent="-269875">
              <a:buSzPct val="80000"/>
              <a:buFont typeface="Wingdings"/>
              <a:buChar char="n"/>
            </a:pPr>
            <a:r>
              <a:rPr lang="en-US" sz="2000" dirty="0">
                <a:solidFill>
                  <a:srgbClr val="283E36"/>
                </a:solidFill>
              </a:rPr>
              <a:t>Price/Rate (Adequacy) Change Example</a:t>
            </a:r>
            <a:endParaRPr lang="en-US" sz="2000" dirty="0" smtClean="0">
              <a:solidFill>
                <a:srgbClr val="283E36"/>
              </a:solidFill>
              <a:latin typeface="SwissReSans"/>
            </a:endParaRPr>
          </a:p>
        </p:txBody>
      </p:sp>
      <p:sp>
        <p:nvSpPr>
          <p:cNvPr id="16" name="TocEntry4"/>
          <p:cNvSpPr txBox="1"/>
          <p:nvPr>
            <p:custDataLst>
              <p:tags r:id="rId5"/>
            </p:custDataLst>
          </p:nvPr>
        </p:nvSpPr>
        <p:spPr>
          <a:xfrm>
            <a:off x="755650" y="3005138"/>
            <a:ext cx="5472113" cy="304800"/>
          </a:xfrm>
          <a:prstGeom prst="rect">
            <a:avLst/>
          </a:prstGeom>
          <a:noFill/>
        </p:spPr>
        <p:txBody>
          <a:bodyPr vert="horz" wrap="square" lIns="0" tIns="0" rIns="0" bIns="0" rtlCol="0">
            <a:noAutofit/>
          </a:bodyPr>
          <a:lstStyle/>
          <a:p>
            <a:pPr marL="269875" indent="-269875">
              <a:buSzPct val="80000"/>
              <a:buFont typeface="Wingdings"/>
              <a:buChar char="n"/>
            </a:pPr>
            <a:r>
              <a:rPr lang="en-US" sz="2000" dirty="0" smtClean="0">
                <a:solidFill>
                  <a:srgbClr val="283E36"/>
                </a:solidFill>
                <a:latin typeface="SwissReSans"/>
              </a:rPr>
              <a:t>Comparison of Results</a:t>
            </a:r>
          </a:p>
          <a:p>
            <a:pPr>
              <a:buSzPct val="80000"/>
            </a:pPr>
            <a:endParaRPr lang="en-US" sz="2000" dirty="0" err="1" smtClean="0">
              <a:solidFill>
                <a:srgbClr val="283E36"/>
              </a:solidFill>
              <a:latin typeface="SwissReSans"/>
            </a:endParaRPr>
          </a:p>
        </p:txBody>
      </p:sp>
      <p:sp>
        <p:nvSpPr>
          <p:cNvPr id="17" name="TocEntry5"/>
          <p:cNvSpPr txBox="1"/>
          <p:nvPr>
            <p:custDataLst>
              <p:tags r:id="rId6"/>
            </p:custDataLst>
          </p:nvPr>
        </p:nvSpPr>
        <p:spPr>
          <a:xfrm>
            <a:off x="755650" y="3846040"/>
            <a:ext cx="5472113" cy="304800"/>
          </a:xfrm>
          <a:prstGeom prst="rect">
            <a:avLst/>
          </a:prstGeom>
          <a:noFill/>
        </p:spPr>
        <p:txBody>
          <a:bodyPr vert="horz" wrap="square" lIns="0" tIns="0" rIns="0" bIns="0" rtlCol="0">
            <a:noAutofit/>
          </a:bodyPr>
          <a:lstStyle/>
          <a:p>
            <a:pPr marL="269875" indent="-269875">
              <a:buSzPct val="80000"/>
              <a:buFont typeface="Wingdings"/>
              <a:buChar char="n"/>
            </a:pPr>
            <a:r>
              <a:rPr lang="en-US" sz="2000" dirty="0" smtClean="0">
                <a:solidFill>
                  <a:srgbClr val="283E36"/>
                </a:solidFill>
                <a:latin typeface="SwissReSans"/>
              </a:rPr>
              <a:t>Backward/Forward Walks</a:t>
            </a:r>
          </a:p>
        </p:txBody>
      </p:sp>
      <p:sp>
        <p:nvSpPr>
          <p:cNvPr id="18" name="TocEntry6"/>
          <p:cNvSpPr txBox="1"/>
          <p:nvPr>
            <p:custDataLst>
              <p:tags r:id="rId7"/>
            </p:custDataLst>
          </p:nvPr>
        </p:nvSpPr>
        <p:spPr>
          <a:xfrm>
            <a:off x="755650" y="4304828"/>
            <a:ext cx="5472113" cy="609600"/>
          </a:xfrm>
          <a:prstGeom prst="rect">
            <a:avLst/>
          </a:prstGeom>
          <a:noFill/>
        </p:spPr>
        <p:txBody>
          <a:bodyPr vert="horz" wrap="square" lIns="0" tIns="0" rIns="0" bIns="0" rtlCol="0">
            <a:noAutofit/>
          </a:bodyPr>
          <a:lstStyle/>
          <a:p>
            <a:pPr marL="269875" indent="-269875">
              <a:buSzPct val="80000"/>
              <a:buFont typeface="Wingdings"/>
              <a:buChar char="n"/>
            </a:pPr>
            <a:r>
              <a:rPr lang="en-US" sz="2000" smtClean="0">
                <a:solidFill>
                  <a:srgbClr val="283E36"/>
                </a:solidFill>
                <a:latin typeface="SwissReSans"/>
              </a:rPr>
              <a:t>Decisions &amp; Challenges in Price/Rate Monitoring</a:t>
            </a:r>
            <a:endParaRPr lang="en-US" sz="2000" dirty="0" err="1" smtClean="0">
              <a:solidFill>
                <a:srgbClr val="283E36"/>
              </a:solidFill>
              <a:latin typeface="SwissReSans"/>
            </a:endParaRPr>
          </a:p>
        </p:txBody>
      </p:sp>
      <p:sp>
        <p:nvSpPr>
          <p:cNvPr id="19" name="TocEntry7"/>
          <p:cNvSpPr txBox="1"/>
          <p:nvPr>
            <p:custDataLst>
              <p:tags r:id="rId8"/>
            </p:custDataLst>
          </p:nvPr>
        </p:nvSpPr>
        <p:spPr>
          <a:xfrm>
            <a:off x="755650" y="5068416"/>
            <a:ext cx="5472113" cy="304800"/>
          </a:xfrm>
          <a:prstGeom prst="rect">
            <a:avLst/>
          </a:prstGeom>
          <a:noFill/>
        </p:spPr>
        <p:txBody>
          <a:bodyPr vert="horz" wrap="square" lIns="0" tIns="0" rIns="0" bIns="0" rtlCol="0">
            <a:noAutofit/>
          </a:bodyPr>
          <a:lstStyle/>
          <a:p>
            <a:pPr marL="269875" indent="-269875">
              <a:buSzPct val="80000"/>
              <a:buFont typeface="Wingdings"/>
              <a:buChar char="n"/>
            </a:pPr>
            <a:r>
              <a:rPr lang="en-US" sz="2000" smtClean="0">
                <a:solidFill>
                  <a:srgbClr val="283E36"/>
                </a:solidFill>
                <a:latin typeface="SwissReSans"/>
              </a:rPr>
              <a:t>Conclusions</a:t>
            </a:r>
            <a:endParaRPr lang="en-US" sz="2000" dirty="0" err="1" smtClean="0">
              <a:solidFill>
                <a:srgbClr val="283E36"/>
              </a:solidFill>
              <a:latin typeface="SwissReSans"/>
            </a:endParaRPr>
          </a:p>
        </p:txBody>
      </p:sp>
      <p:sp>
        <p:nvSpPr>
          <p:cNvPr id="11" name="TocEntry4"/>
          <p:cNvSpPr txBox="1"/>
          <p:nvPr>
            <p:custDataLst>
              <p:tags r:id="rId9"/>
            </p:custDataLst>
          </p:nvPr>
        </p:nvSpPr>
        <p:spPr>
          <a:xfrm>
            <a:off x="755576" y="3427328"/>
            <a:ext cx="5472113" cy="304800"/>
          </a:xfrm>
          <a:prstGeom prst="rect">
            <a:avLst/>
          </a:prstGeom>
          <a:noFill/>
        </p:spPr>
        <p:txBody>
          <a:bodyPr vert="horz" wrap="square" lIns="0" tIns="0" rIns="0" bIns="0" rtlCol="0">
            <a:noAutofit/>
          </a:bodyPr>
          <a:lstStyle/>
          <a:p>
            <a:pPr marL="269875" indent="-269875">
              <a:buSzPct val="80000"/>
              <a:buFont typeface="Wingdings"/>
              <a:buChar char="n"/>
            </a:pPr>
            <a:r>
              <a:rPr lang="en-US" sz="2000" dirty="0" smtClean="0">
                <a:solidFill>
                  <a:srgbClr val="283E36"/>
                </a:solidFill>
                <a:latin typeface="SwissReSans"/>
              </a:rPr>
              <a:t>Zurich's Approach to Rate Monitoring</a:t>
            </a:r>
          </a:p>
          <a:p>
            <a:pPr>
              <a:buSzPct val="80000"/>
            </a:pPr>
            <a:endParaRPr lang="en-US" sz="2000" dirty="0" err="1" smtClean="0">
              <a:solidFill>
                <a:srgbClr val="283E36"/>
              </a:solidFill>
              <a:latin typeface="SwissReSans"/>
            </a:endParaRP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248400"/>
            <a:ext cx="2133600" cy="457200"/>
          </a:xfrm>
          <a:prstGeom prst="rect">
            <a:avLst/>
          </a:prstGeom>
        </p:spPr>
        <p:txBody>
          <a:bodyPr/>
          <a:lstStyle/>
          <a:p>
            <a:fld id="{25A8F5DE-5D28-4916-81AB-1DB59B20A994}" type="slidenum">
              <a:rPr lang="en-US"/>
              <a:pPr/>
              <a:t>20</a:t>
            </a:fld>
            <a:endParaRPr lang="en-US"/>
          </a:p>
        </p:txBody>
      </p:sp>
      <p:sp>
        <p:nvSpPr>
          <p:cNvPr id="6146" name="Rectangle 2"/>
          <p:cNvSpPr>
            <a:spLocks noGrp="1" noChangeArrowheads="1"/>
          </p:cNvSpPr>
          <p:nvPr>
            <p:ph type="title"/>
          </p:nvPr>
        </p:nvSpPr>
        <p:spPr/>
        <p:txBody>
          <a:bodyPr/>
          <a:lstStyle/>
          <a:p>
            <a:r>
              <a:rPr lang="en-US" dirty="0" smtClean="0"/>
              <a:t>Method 1: Change in Rate Adequacy</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xmlns="" val="2631592658"/>
              </p:ext>
            </p:extLst>
          </p:nvPr>
        </p:nvGraphicFramePr>
        <p:xfrm>
          <a:off x="467544" y="1628800"/>
          <a:ext cx="8280920" cy="3541316"/>
        </p:xfrm>
        <a:graphic>
          <a:graphicData uri="http://schemas.openxmlformats.org/drawingml/2006/table">
            <a:tbl>
              <a:tblPr/>
              <a:tblGrid>
                <a:gridCol w="4381275"/>
                <a:gridCol w="994332"/>
                <a:gridCol w="2905313"/>
              </a:tblGrid>
              <a:tr h="219717">
                <a:tc>
                  <a:txBody>
                    <a:bodyPr/>
                    <a:lstStyle/>
                    <a:p>
                      <a:pPr algn="l" fontAlgn="b"/>
                      <a:r>
                        <a:rPr lang="en-US" sz="1000" b="1" i="0" u="none" strike="noStrike" dirty="0">
                          <a:effectLst/>
                          <a:latin typeface="Arial"/>
                        </a:rPr>
                        <a:t>Conversion to Price/Rate Adequacy Change</a:t>
                      </a: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a:endParaRPr>
                    </a:p>
                  </a:txBody>
                  <a:tcPr marL="9525" marR="9525" marT="9525" marB="0" anchor="b">
                    <a:lnL>
                      <a:noFill/>
                    </a:lnL>
                    <a:lnR>
                      <a:noFill/>
                    </a:lnR>
                    <a:lnT>
                      <a:noFill/>
                    </a:lnT>
                    <a:lnB>
                      <a:noFill/>
                    </a:lnB>
                  </a:tcPr>
                </a:tc>
              </a:tr>
              <a:tr h="659149">
                <a:tc>
                  <a:txBody>
                    <a:bodyPr/>
                    <a:lstStyle/>
                    <a:p>
                      <a:pPr algn="l" fontAlgn="b"/>
                      <a:r>
                        <a:rPr lang="en-US" sz="1000" b="1" i="0" u="none" strike="noStrike" dirty="0">
                          <a:solidFill>
                            <a:srgbClr val="FFFFFF"/>
                          </a:solidFill>
                          <a:effectLst/>
                          <a:latin typeface="Arial"/>
                        </a:rPr>
                        <a:t>Category</a:t>
                      </a:r>
                    </a:p>
                  </a:txBody>
                  <a:tcPr marL="9525" marR="9525" marT="9525" marB="0" anchor="b">
                    <a:lnL>
                      <a:noFill/>
                    </a:lnL>
                    <a:lnR>
                      <a:noFill/>
                    </a:lnR>
                    <a:lnT>
                      <a:noFill/>
                    </a:lnT>
                    <a:lnB>
                      <a:noFill/>
                    </a:lnB>
                    <a:solidFill>
                      <a:srgbClr val="627D77"/>
                    </a:solidFill>
                  </a:tcPr>
                </a:tc>
                <a:tc>
                  <a:txBody>
                    <a:bodyPr/>
                    <a:lstStyle/>
                    <a:p>
                      <a:pPr algn="l" fontAlgn="b"/>
                      <a:r>
                        <a:rPr lang="en-US" sz="1000" b="1" i="0" u="none" strike="noStrike">
                          <a:solidFill>
                            <a:srgbClr val="FFFFFF"/>
                          </a:solidFill>
                          <a:effectLst/>
                          <a:latin typeface="Arial"/>
                        </a:rPr>
                        <a:t>Price/Rate Adequacy Change</a:t>
                      </a:r>
                    </a:p>
                  </a:txBody>
                  <a:tcPr marL="9525" marR="9525" marT="9525" marB="0" anchor="b">
                    <a:lnL>
                      <a:noFill/>
                    </a:lnL>
                    <a:lnR>
                      <a:noFill/>
                    </a:lnR>
                    <a:lnT>
                      <a:noFill/>
                    </a:lnT>
                    <a:lnB>
                      <a:noFill/>
                    </a:lnB>
                    <a:solidFill>
                      <a:srgbClr val="627D77"/>
                    </a:solidFill>
                  </a:tcPr>
                </a:tc>
                <a:tc>
                  <a:txBody>
                    <a:bodyPr/>
                    <a:lstStyle/>
                    <a:p>
                      <a:pPr algn="l" fontAlgn="b"/>
                      <a:r>
                        <a:rPr lang="en-US" sz="1000" b="1" i="0" u="none" strike="noStrike">
                          <a:solidFill>
                            <a:srgbClr val="FFFFFF"/>
                          </a:solidFill>
                          <a:effectLst/>
                          <a:latin typeface="Arial"/>
                        </a:rPr>
                        <a:t>Comments</a:t>
                      </a:r>
                    </a:p>
                  </a:txBody>
                  <a:tcPr marL="9525" marR="9525" marT="9525" marB="0" anchor="b">
                    <a:lnL>
                      <a:noFill/>
                    </a:lnL>
                    <a:lnR>
                      <a:noFill/>
                    </a:lnR>
                    <a:lnT>
                      <a:noFill/>
                    </a:lnT>
                    <a:lnB>
                      <a:noFill/>
                    </a:lnB>
                    <a:solidFill>
                      <a:srgbClr val="627D77"/>
                    </a:solidFill>
                  </a:tcPr>
                </a:tc>
              </a:tr>
              <a:tr h="219717">
                <a:tc>
                  <a:txBody>
                    <a:bodyPr/>
                    <a:lstStyle/>
                    <a:p>
                      <a:pPr algn="l" fontAlgn="b"/>
                      <a:r>
                        <a:rPr lang="en-US" sz="1000" b="0" i="0" u="none" strike="noStrike">
                          <a:effectLst/>
                          <a:latin typeface="Arial"/>
                        </a:rPr>
                        <a:t>Total Price Change</a:t>
                      </a:r>
                    </a:p>
                  </a:txBody>
                  <a:tcPr marL="9525" marR="9525" marT="9525" marB="0" anchor="b">
                    <a:lnL>
                      <a:noFill/>
                    </a:lnL>
                    <a:lnR>
                      <a:noFill/>
                    </a:lnR>
                    <a:lnT>
                      <a:noFill/>
                    </a:lnT>
                    <a:lnB>
                      <a:noFill/>
                    </a:lnB>
                  </a:tcPr>
                </a:tc>
                <a:tc>
                  <a:txBody>
                    <a:bodyPr/>
                    <a:lstStyle/>
                    <a:p>
                      <a:pPr algn="ctr" fontAlgn="b"/>
                      <a:r>
                        <a:rPr lang="en-US" sz="1000" b="0" i="0" u="none" strike="noStrike" dirty="0">
                          <a:effectLst/>
                          <a:latin typeface="Arial"/>
                        </a:rPr>
                        <a:t>13.4%</a:t>
                      </a:r>
                    </a:p>
                  </a:txBody>
                  <a:tcPr marL="9525" marR="9525" marT="9525" marB="0" anchor="b">
                    <a:lnL>
                      <a:noFill/>
                    </a:lnL>
                    <a:lnR>
                      <a:noFill/>
                    </a:lnR>
                    <a:lnT>
                      <a:noFill/>
                    </a:lnT>
                    <a:lnB>
                      <a:noFill/>
                    </a:lnB>
                  </a:tcPr>
                </a:tc>
                <a:tc>
                  <a:txBody>
                    <a:bodyPr/>
                    <a:lstStyle/>
                    <a:p>
                      <a:pPr algn="l" fontAlgn="b"/>
                      <a:r>
                        <a:rPr lang="en-US" sz="1000" b="0" i="0" u="none" strike="noStrike" dirty="0" smtClean="0">
                          <a:effectLst/>
                          <a:latin typeface="Arial"/>
                        </a:rPr>
                        <a:t>Based on Expiring</a:t>
                      </a:r>
                      <a:endParaRPr lang="en-US" sz="1000" b="0" i="0" u="none" strike="noStrike" dirty="0">
                        <a:effectLst/>
                        <a:latin typeface="Arial"/>
                      </a:endParaRPr>
                    </a:p>
                  </a:txBody>
                  <a:tcPr marL="9525" marR="9525" marT="9525" marB="0" anchor="b">
                    <a:lnL>
                      <a:noFill/>
                    </a:lnL>
                    <a:lnR>
                      <a:noFill/>
                    </a:lnR>
                    <a:lnT>
                      <a:noFill/>
                    </a:lnT>
                    <a:lnB>
                      <a:noFill/>
                    </a:lnB>
                  </a:tcPr>
                </a:tc>
              </a:tr>
              <a:tr h="219717">
                <a:tc>
                  <a:txBody>
                    <a:bodyPr/>
                    <a:lstStyle/>
                    <a:p>
                      <a:pPr algn="l" fontAlgn="b"/>
                      <a:r>
                        <a:rPr lang="en-US" sz="1000" b="0" i="0" u="none" strike="noStrike">
                          <a:effectLst/>
                          <a:latin typeface="Arial"/>
                        </a:rPr>
                        <a:t>Exposure Inflation (2.0%)</a:t>
                      </a:r>
                    </a:p>
                  </a:txBody>
                  <a:tcPr marL="9525" marR="9525" marT="9525" marB="0" anchor="b">
                    <a:lnL>
                      <a:noFill/>
                    </a:lnL>
                    <a:lnR>
                      <a:noFill/>
                    </a:lnR>
                    <a:lnT>
                      <a:noFill/>
                    </a:lnT>
                    <a:lnB>
                      <a:noFill/>
                    </a:lnB>
                    <a:solidFill>
                      <a:srgbClr val="D0D8D6"/>
                    </a:solidFill>
                  </a:tcPr>
                </a:tc>
                <a:tc>
                  <a:txBody>
                    <a:bodyPr/>
                    <a:lstStyle/>
                    <a:p>
                      <a:pPr algn="ctr" fontAlgn="b"/>
                      <a:r>
                        <a:rPr lang="en-US" sz="1000" b="0" i="0" u="none" strike="noStrike" dirty="0">
                          <a:effectLst/>
                          <a:latin typeface="Arial"/>
                        </a:rPr>
                        <a:t>2.0%</a:t>
                      </a:r>
                    </a:p>
                  </a:txBody>
                  <a:tcPr marL="9525" marR="9525" marT="9525" marB="0" anchor="b">
                    <a:lnL>
                      <a:noFill/>
                    </a:lnL>
                    <a:lnR>
                      <a:noFill/>
                    </a:lnR>
                    <a:lnT>
                      <a:noFill/>
                    </a:lnT>
                    <a:lnB>
                      <a:noFill/>
                    </a:lnB>
                    <a:solidFill>
                      <a:srgbClr val="D0D8D6"/>
                    </a:solidFill>
                  </a:tcPr>
                </a:tc>
                <a:tc>
                  <a:txBody>
                    <a:bodyPr/>
                    <a:lstStyle/>
                    <a:p>
                      <a:pPr algn="l" fontAlgn="b"/>
                      <a:endParaRPr lang="en-US" sz="1000" b="0" i="0" u="none" strike="noStrike" dirty="0">
                        <a:effectLst/>
                        <a:latin typeface="Arial"/>
                      </a:endParaRPr>
                    </a:p>
                  </a:txBody>
                  <a:tcPr marL="9525" marR="9525" marT="9525" marB="0" anchor="b">
                    <a:lnL>
                      <a:noFill/>
                    </a:lnL>
                    <a:lnR>
                      <a:noFill/>
                    </a:lnR>
                    <a:lnT>
                      <a:noFill/>
                    </a:lnT>
                    <a:lnB>
                      <a:noFill/>
                    </a:lnB>
                    <a:solidFill>
                      <a:srgbClr val="D0D8D6"/>
                    </a:solidFill>
                  </a:tcPr>
                </a:tc>
              </a:tr>
              <a:tr h="219717">
                <a:tc>
                  <a:txBody>
                    <a:bodyPr/>
                    <a:lstStyle/>
                    <a:p>
                      <a:pPr algn="l" fontAlgn="b"/>
                      <a:r>
                        <a:rPr lang="en-US" sz="1000" b="0" i="0" u="none" strike="noStrike" dirty="0">
                          <a:effectLst/>
                          <a:latin typeface="Arial"/>
                        </a:rPr>
                        <a:t>Claims Frequency Trend (-1%)</a:t>
                      </a:r>
                    </a:p>
                  </a:txBody>
                  <a:tcPr marL="9525" marR="9525" marT="9525" marB="0" anchor="b">
                    <a:lnL>
                      <a:noFill/>
                    </a:lnL>
                    <a:lnR>
                      <a:noFill/>
                    </a:lnR>
                    <a:lnT>
                      <a:noFill/>
                    </a:lnT>
                    <a:lnB>
                      <a:noFill/>
                    </a:lnB>
                  </a:tcPr>
                </a:tc>
                <a:tc>
                  <a:txBody>
                    <a:bodyPr/>
                    <a:lstStyle/>
                    <a:p>
                      <a:pPr algn="ctr" fontAlgn="b"/>
                      <a:r>
                        <a:rPr lang="en-US" sz="1000" b="0" i="0" u="none" strike="noStrike" dirty="0">
                          <a:effectLst/>
                          <a:latin typeface="Arial"/>
                        </a:rPr>
                        <a:t>1.0%</a:t>
                      </a:r>
                    </a:p>
                  </a:txBody>
                  <a:tcPr marL="9525" marR="9525" marT="9525" marB="0" anchor="b">
                    <a:lnL>
                      <a:noFill/>
                    </a:lnL>
                    <a:lnR>
                      <a:noFill/>
                    </a:lnR>
                    <a:lnT>
                      <a:noFill/>
                    </a:lnT>
                    <a:lnB>
                      <a:noFill/>
                    </a:lnB>
                  </a:tcPr>
                </a:tc>
                <a:tc>
                  <a:txBody>
                    <a:bodyPr/>
                    <a:lstStyle/>
                    <a:p>
                      <a:pPr algn="l" fontAlgn="b"/>
                      <a:endParaRPr lang="en-US" sz="1000" b="0" i="0" u="none" strike="noStrike" dirty="0">
                        <a:effectLst/>
                        <a:latin typeface="Arial"/>
                      </a:endParaRPr>
                    </a:p>
                  </a:txBody>
                  <a:tcPr marL="9525" marR="9525" marT="9525" marB="0" anchor="b">
                    <a:lnL>
                      <a:noFill/>
                    </a:lnL>
                    <a:lnR>
                      <a:noFill/>
                    </a:lnR>
                    <a:lnT>
                      <a:noFill/>
                    </a:lnT>
                    <a:lnB>
                      <a:noFill/>
                    </a:lnB>
                  </a:tcPr>
                </a:tc>
              </a:tr>
              <a:tr h="219717">
                <a:tc>
                  <a:txBody>
                    <a:bodyPr/>
                    <a:lstStyle/>
                    <a:p>
                      <a:pPr algn="l" fontAlgn="b"/>
                      <a:r>
                        <a:rPr lang="en-US" sz="1000" b="0" i="0" u="none" strike="noStrike" dirty="0">
                          <a:effectLst/>
                          <a:latin typeface="Arial"/>
                        </a:rPr>
                        <a:t>Claims Severity Trend (+3% Primary; +5% Excess)</a:t>
                      </a:r>
                    </a:p>
                  </a:txBody>
                  <a:tcPr marL="9525" marR="9525" marT="9525" marB="0" anchor="b">
                    <a:lnL>
                      <a:noFill/>
                    </a:lnL>
                    <a:lnR>
                      <a:noFill/>
                    </a:lnR>
                    <a:lnT>
                      <a:noFill/>
                    </a:lnT>
                    <a:lnB>
                      <a:noFill/>
                    </a:lnB>
                    <a:solidFill>
                      <a:schemeClr val="accent2">
                        <a:lumMod val="60000"/>
                        <a:lumOff val="40000"/>
                      </a:schemeClr>
                    </a:solidFill>
                  </a:tcPr>
                </a:tc>
                <a:tc>
                  <a:txBody>
                    <a:bodyPr/>
                    <a:lstStyle/>
                    <a:p>
                      <a:pPr algn="ctr" fontAlgn="b"/>
                      <a:r>
                        <a:rPr lang="en-US" sz="1000" b="0" i="0" u="none" strike="noStrike" dirty="0">
                          <a:effectLst/>
                          <a:latin typeface="Arial"/>
                        </a:rPr>
                        <a:t>-3.6%</a:t>
                      </a:r>
                    </a:p>
                  </a:txBody>
                  <a:tcPr marL="9525" marR="9525" marT="9525" marB="0" anchor="b">
                    <a:lnL>
                      <a:noFill/>
                    </a:lnL>
                    <a:lnR>
                      <a:noFill/>
                    </a:lnR>
                    <a:lnT>
                      <a:noFill/>
                    </a:lnT>
                    <a:lnB>
                      <a:noFill/>
                    </a:lnB>
                    <a:solidFill>
                      <a:schemeClr val="accent2">
                        <a:lumMod val="60000"/>
                        <a:lumOff val="40000"/>
                      </a:schemeClr>
                    </a:solidFill>
                  </a:tcPr>
                </a:tc>
                <a:tc>
                  <a:txBody>
                    <a:bodyPr/>
                    <a:lstStyle/>
                    <a:p>
                      <a:pPr algn="l" fontAlgn="b"/>
                      <a:r>
                        <a:rPr lang="en-US" sz="1000" b="0" i="0" u="none" strike="noStrike" dirty="0" smtClean="0">
                          <a:effectLst/>
                          <a:latin typeface="Arial"/>
                        </a:rPr>
                        <a:t>Based on Expiring (1/1.038-1)</a:t>
                      </a:r>
                      <a:endParaRPr lang="en-US" sz="1000" b="0" i="0" u="none" strike="noStrike" dirty="0">
                        <a:effectLst/>
                        <a:latin typeface="Arial"/>
                      </a:endParaRPr>
                    </a:p>
                  </a:txBody>
                  <a:tcPr marL="9525" marR="9525" marT="9525" marB="0" anchor="b">
                    <a:lnL>
                      <a:noFill/>
                    </a:lnL>
                    <a:lnR>
                      <a:noFill/>
                    </a:lnR>
                    <a:lnT>
                      <a:noFill/>
                    </a:lnT>
                    <a:lnB>
                      <a:noFill/>
                    </a:lnB>
                    <a:solidFill>
                      <a:schemeClr val="accent2">
                        <a:lumMod val="60000"/>
                        <a:lumOff val="40000"/>
                      </a:schemeClr>
                    </a:solidFill>
                  </a:tcPr>
                </a:tc>
              </a:tr>
              <a:tr h="219717">
                <a:tc>
                  <a:txBody>
                    <a:bodyPr/>
                    <a:lstStyle/>
                    <a:p>
                      <a:pPr algn="l" fontAlgn="b"/>
                      <a:r>
                        <a:rPr lang="en-US" sz="1000" b="0" i="0" u="none" strike="noStrike" dirty="0">
                          <a:effectLst/>
                          <a:latin typeface="Arial"/>
                        </a:rPr>
                        <a:t>Change in Cr/</a:t>
                      </a:r>
                      <a:r>
                        <a:rPr lang="en-US" sz="1000" b="0" i="0" u="none" strike="noStrike" dirty="0" err="1">
                          <a:effectLst/>
                          <a:latin typeface="Arial"/>
                        </a:rPr>
                        <a:t>Db</a:t>
                      </a:r>
                      <a:r>
                        <a:rPr lang="en-US" sz="1000" b="0" i="0" u="none" strike="noStrike" dirty="0">
                          <a:effectLst/>
                          <a:latin typeface="Arial"/>
                        </a:rPr>
                        <a:t> due to experience* (improved experience)</a:t>
                      </a:r>
                    </a:p>
                  </a:txBody>
                  <a:tcPr marL="9525" marR="9525" marT="9525" marB="0" anchor="b">
                    <a:lnL>
                      <a:noFill/>
                    </a:lnL>
                    <a:lnR>
                      <a:noFill/>
                    </a:lnR>
                    <a:lnT>
                      <a:noFill/>
                    </a:lnT>
                    <a:lnB>
                      <a:noFill/>
                    </a:lnB>
                  </a:tcPr>
                </a:tc>
                <a:tc>
                  <a:txBody>
                    <a:bodyPr/>
                    <a:lstStyle/>
                    <a:p>
                      <a:pPr algn="ctr" fontAlgn="b"/>
                      <a:r>
                        <a:rPr lang="en-US" sz="1000" b="0" i="0" u="none" strike="noStrike" dirty="0">
                          <a:effectLst/>
                          <a:latin typeface="Arial"/>
                        </a:rPr>
                        <a:t>-2.6%</a:t>
                      </a:r>
                    </a:p>
                  </a:txBody>
                  <a:tcPr marL="9525" marR="9525" marT="9525" marB="0" anchor="b">
                    <a:lnL>
                      <a:noFill/>
                    </a:lnL>
                    <a:lnR>
                      <a:noFill/>
                    </a:lnR>
                    <a:lnT>
                      <a:noFill/>
                    </a:lnT>
                    <a:lnB>
                      <a:noFill/>
                    </a:lnB>
                  </a:tcPr>
                </a:tc>
                <a:tc>
                  <a:txBody>
                    <a:bodyPr/>
                    <a:lstStyle/>
                    <a:p>
                      <a:pPr algn="l" fontAlgn="b"/>
                      <a:endParaRPr lang="en-US" sz="1000" b="0" i="0" u="none" strike="noStrike" dirty="0">
                        <a:effectLst/>
                        <a:latin typeface="Arial"/>
                      </a:endParaRPr>
                    </a:p>
                  </a:txBody>
                  <a:tcPr marL="9525" marR="9525" marT="9525" marB="0" anchor="b">
                    <a:lnL>
                      <a:noFill/>
                    </a:lnL>
                    <a:lnR>
                      <a:noFill/>
                    </a:lnR>
                    <a:lnT>
                      <a:noFill/>
                    </a:lnT>
                    <a:lnB>
                      <a:noFill/>
                    </a:lnB>
                  </a:tcPr>
                </a:tc>
              </a:tr>
              <a:tr h="219717">
                <a:tc>
                  <a:txBody>
                    <a:bodyPr/>
                    <a:lstStyle/>
                    <a:p>
                      <a:pPr algn="l" fontAlgn="b"/>
                      <a:r>
                        <a:rPr lang="en-US" sz="1000" b="0" i="0" u="none" strike="noStrike" dirty="0">
                          <a:effectLst/>
                          <a:latin typeface="Arial"/>
                        </a:rPr>
                        <a:t>Change in Cr/</a:t>
                      </a:r>
                      <a:r>
                        <a:rPr lang="en-US" sz="1000" b="0" i="0" u="none" strike="noStrike" dirty="0" err="1">
                          <a:effectLst/>
                          <a:latin typeface="Arial"/>
                        </a:rPr>
                        <a:t>Db</a:t>
                      </a:r>
                      <a:r>
                        <a:rPr lang="en-US" sz="1000" b="0" i="0" u="none" strike="noStrike" dirty="0">
                          <a:effectLst/>
                          <a:latin typeface="Arial"/>
                        </a:rPr>
                        <a:t> due to schedule rating* (+0.5%)</a:t>
                      </a:r>
                    </a:p>
                  </a:txBody>
                  <a:tcPr marL="9525" marR="9525" marT="9525" marB="0" anchor="b">
                    <a:lnL>
                      <a:noFill/>
                    </a:lnL>
                    <a:lnR>
                      <a:noFill/>
                    </a:lnR>
                    <a:lnT>
                      <a:noFill/>
                    </a:lnT>
                    <a:lnB>
                      <a:noFill/>
                    </a:lnB>
                    <a:solidFill>
                      <a:srgbClr val="D0D8D6"/>
                    </a:solidFill>
                  </a:tcPr>
                </a:tc>
                <a:tc>
                  <a:txBody>
                    <a:bodyPr/>
                    <a:lstStyle/>
                    <a:p>
                      <a:pPr algn="ctr" fontAlgn="b"/>
                      <a:r>
                        <a:rPr lang="en-US" sz="1000" b="0" i="0" u="none" strike="noStrike" dirty="0">
                          <a:effectLst/>
                          <a:latin typeface="Arial"/>
                        </a:rPr>
                        <a:t>0.5%</a:t>
                      </a:r>
                    </a:p>
                  </a:txBody>
                  <a:tcPr marL="9525" marR="9525" marT="9525" marB="0" anchor="b">
                    <a:lnL>
                      <a:noFill/>
                    </a:lnL>
                    <a:lnR>
                      <a:noFill/>
                    </a:lnR>
                    <a:lnT>
                      <a:noFill/>
                    </a:lnT>
                    <a:lnB>
                      <a:noFill/>
                    </a:lnB>
                    <a:solidFill>
                      <a:srgbClr val="D0D8D6"/>
                    </a:solidFill>
                  </a:tcPr>
                </a:tc>
                <a:tc>
                  <a:txBody>
                    <a:bodyPr/>
                    <a:lstStyle/>
                    <a:p>
                      <a:pPr algn="l" fontAlgn="b"/>
                      <a:endParaRPr lang="en-US" sz="1000" b="0" i="0" u="none" strike="noStrike" dirty="0">
                        <a:effectLst/>
                        <a:latin typeface="Arial"/>
                      </a:endParaRPr>
                    </a:p>
                  </a:txBody>
                  <a:tcPr marL="9525" marR="9525" marT="9525" marB="0" anchor="b">
                    <a:lnL>
                      <a:noFill/>
                    </a:lnL>
                    <a:lnR>
                      <a:noFill/>
                    </a:lnR>
                    <a:lnT>
                      <a:noFill/>
                    </a:lnT>
                    <a:lnB>
                      <a:noFill/>
                    </a:lnB>
                    <a:solidFill>
                      <a:srgbClr val="D0D8D6"/>
                    </a:solidFill>
                  </a:tcPr>
                </a:tc>
              </a:tr>
              <a:tr h="219717">
                <a:tc>
                  <a:txBody>
                    <a:bodyPr/>
                    <a:lstStyle/>
                    <a:p>
                      <a:pPr algn="l" fontAlgn="b"/>
                      <a:r>
                        <a:rPr lang="en-US" sz="1000" b="0" i="0" u="none" strike="noStrike" dirty="0">
                          <a:effectLst/>
                          <a:latin typeface="Arial"/>
                        </a:rPr>
                        <a:t>Change in </a:t>
                      </a:r>
                      <a:r>
                        <a:rPr lang="en-US" sz="1000" b="0" i="0" u="none" strike="noStrike" dirty="0" smtClean="0">
                          <a:effectLst/>
                          <a:latin typeface="Arial"/>
                        </a:rPr>
                        <a:t>Mix due to UW</a:t>
                      </a:r>
                      <a:r>
                        <a:rPr lang="en-US" sz="1000" b="0" i="0" u="none" strike="noStrike" dirty="0">
                          <a:effectLst/>
                          <a:latin typeface="Arial"/>
                        </a:rPr>
                        <a:t>, </a:t>
                      </a:r>
                      <a:r>
                        <a:rPr lang="en-US" sz="1000" b="0" i="0" u="none" strike="noStrike" dirty="0" smtClean="0">
                          <a:effectLst/>
                          <a:latin typeface="Arial"/>
                        </a:rPr>
                        <a:t>T&amp;C</a:t>
                      </a:r>
                      <a:r>
                        <a:rPr lang="en-US" sz="1000" b="0" i="0" u="none" strike="noStrike" dirty="0">
                          <a:effectLst/>
                          <a:latin typeface="Arial"/>
                        </a:rPr>
                        <a:t>, Layers, other</a:t>
                      </a:r>
                    </a:p>
                  </a:txBody>
                  <a:tcPr marL="9525" marR="9525" marT="9525" marB="0" anchor="b">
                    <a:lnL>
                      <a:noFill/>
                    </a:lnL>
                    <a:lnR>
                      <a:noFill/>
                    </a:lnR>
                    <a:lnT>
                      <a:noFill/>
                    </a:lnT>
                    <a:lnB>
                      <a:noFill/>
                    </a:lnB>
                  </a:tcPr>
                </a:tc>
                <a:tc>
                  <a:txBody>
                    <a:bodyPr/>
                    <a:lstStyle/>
                    <a:p>
                      <a:pPr algn="ctr" fontAlgn="b"/>
                      <a:r>
                        <a:rPr lang="en-US" sz="1000" b="0" i="0" u="none" strike="noStrike" dirty="0">
                          <a:effectLst/>
                          <a:latin typeface="Arial"/>
                        </a:rPr>
                        <a:t>-0.8%</a:t>
                      </a:r>
                    </a:p>
                  </a:txBody>
                  <a:tcPr marL="9525" marR="9525" marT="9525" marB="0" anchor="b">
                    <a:lnL>
                      <a:noFill/>
                    </a:lnL>
                    <a:lnR>
                      <a:noFill/>
                    </a:lnR>
                    <a:lnT>
                      <a:noFill/>
                    </a:lnT>
                    <a:lnB>
                      <a:noFill/>
                    </a:lnB>
                  </a:tcPr>
                </a:tc>
                <a:tc>
                  <a:txBody>
                    <a:bodyPr/>
                    <a:lstStyle/>
                    <a:p>
                      <a:pPr algn="l" fontAlgn="b"/>
                      <a:r>
                        <a:rPr lang="en-US" sz="1000" b="0" i="0" u="none" strike="noStrike">
                          <a:effectLst/>
                          <a:latin typeface="Arial"/>
                        </a:rPr>
                        <a:t>To reconcile with Method 3</a:t>
                      </a:r>
                    </a:p>
                  </a:txBody>
                  <a:tcPr marL="9525" marR="9525" marT="9525" marB="0" anchor="b">
                    <a:lnL>
                      <a:noFill/>
                    </a:lnL>
                    <a:lnR>
                      <a:noFill/>
                    </a:lnR>
                    <a:lnT>
                      <a:noFill/>
                    </a:lnT>
                    <a:lnB>
                      <a:noFill/>
                    </a:lnB>
                  </a:tcPr>
                </a:tc>
              </a:tr>
              <a:tr h="232641">
                <a:tc>
                  <a:txBody>
                    <a:bodyPr/>
                    <a:lstStyle/>
                    <a:p>
                      <a:pPr algn="l" fontAlgn="b"/>
                      <a:endParaRPr lang="en-US" sz="1000" b="0" i="0" u="none" strike="noStrike" dirty="0">
                        <a:effectLst/>
                        <a:latin typeface="Arial"/>
                      </a:endParaRPr>
                    </a:p>
                  </a:txBody>
                  <a:tcPr marL="9525" marR="9525" marT="9525" marB="0" anchor="b">
                    <a:lnL>
                      <a:noFill/>
                    </a:lnL>
                    <a:lnR>
                      <a:noFill/>
                    </a:lnR>
                    <a:lnT>
                      <a:noFill/>
                    </a:lnT>
                    <a:lnB>
                      <a:noFill/>
                    </a:lnB>
                    <a:solidFill>
                      <a:srgbClr val="D0D8D6"/>
                    </a:solidFill>
                  </a:tcPr>
                </a:tc>
                <a:tc>
                  <a:txBody>
                    <a:bodyPr/>
                    <a:lstStyle/>
                    <a:p>
                      <a:pPr algn="ctr" fontAlgn="b"/>
                      <a:endParaRPr lang="en-US" sz="1000" b="0" i="0" u="none" strike="noStrike" dirty="0">
                        <a:effectLst/>
                        <a:latin typeface="Arial"/>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D0D8D6"/>
                    </a:solidFill>
                  </a:tcPr>
                </a:tc>
                <a:tc>
                  <a:txBody>
                    <a:bodyPr/>
                    <a:lstStyle/>
                    <a:p>
                      <a:pPr algn="l" fontAlgn="b"/>
                      <a:endParaRPr lang="en-US" sz="1000" b="0" i="0" u="none" strike="noStrike">
                        <a:effectLst/>
                        <a:latin typeface="Arial"/>
                      </a:endParaRPr>
                    </a:p>
                  </a:txBody>
                  <a:tcPr marL="9525" marR="9525" marT="9525" marB="0" anchor="b">
                    <a:lnL>
                      <a:noFill/>
                    </a:lnL>
                    <a:lnR>
                      <a:noFill/>
                    </a:lnR>
                    <a:lnT>
                      <a:noFill/>
                    </a:lnT>
                    <a:lnB>
                      <a:noFill/>
                    </a:lnB>
                    <a:solidFill>
                      <a:srgbClr val="D0D8D6"/>
                    </a:solidFill>
                  </a:tcPr>
                </a:tc>
              </a:tr>
              <a:tr h="232641">
                <a:tc>
                  <a:txBody>
                    <a:bodyPr/>
                    <a:lstStyle/>
                    <a:p>
                      <a:pPr algn="l" fontAlgn="b"/>
                      <a:r>
                        <a:rPr lang="en-US" sz="1000" b="0" i="0" u="none" strike="noStrike" dirty="0" smtClean="0">
                          <a:effectLst/>
                          <a:latin typeface="Arial"/>
                        </a:rPr>
                        <a:t>Total Price/Rate</a:t>
                      </a:r>
                      <a:r>
                        <a:rPr lang="en-US" sz="1000" b="0" i="0" u="none" strike="noStrike" baseline="0" dirty="0" smtClean="0">
                          <a:effectLst/>
                          <a:latin typeface="Arial"/>
                        </a:rPr>
                        <a:t> Adequacy Change Excluding Mix Impacts</a:t>
                      </a:r>
                      <a:endParaRPr lang="en-US" sz="1000" b="0" i="0" u="none" strike="noStrike" dirty="0">
                        <a:effectLst/>
                        <a:latin typeface="Arial"/>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smtClean="0">
                          <a:effectLst/>
                          <a:latin typeface="Arial"/>
                        </a:rPr>
                        <a:t>10.2%</a:t>
                      </a:r>
                      <a:endParaRPr lang="en-US" sz="1000" b="0" i="0" u="none" strike="noStrike" dirty="0">
                        <a:effectLst/>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effectLst/>
                        <a:latin typeface="Arial"/>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r>
              <a:tr h="232641">
                <a:tc>
                  <a:txBody>
                    <a:bodyPr/>
                    <a:lstStyle/>
                    <a:p>
                      <a:pPr algn="l" fontAlgn="b"/>
                      <a:r>
                        <a:rPr lang="en-US" sz="1000" b="0" i="0" u="none" strike="noStrike" dirty="0">
                          <a:effectLst/>
                          <a:latin typeface="Arial"/>
                        </a:rPr>
                        <a:t>Total Price/Rate Adequacy Change</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effectLst/>
                          <a:latin typeface="Arial"/>
                        </a:rPr>
                        <a:t>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From Method 3</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r>
              <a:tr h="426508">
                <a:tc gridSpan="3">
                  <a:txBody>
                    <a:bodyPr/>
                    <a:lstStyle/>
                    <a:p>
                      <a:pPr algn="l" fontAlgn="b"/>
                      <a:r>
                        <a:rPr lang="en-US" sz="1000" b="0" i="0" u="none" strike="noStrike" dirty="0">
                          <a:effectLst/>
                          <a:latin typeface="Arial"/>
                        </a:rPr>
                        <a:t>*Technically should include only to the extent it does not change expected losses. However this is difficult to determine, particularly on an individual risk.</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xmlns="" val="20439499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1"/>
          </p:nvPr>
        </p:nvSpPr>
        <p:spPr/>
        <p:txBody>
          <a:bodyPr/>
          <a:lstStyle/>
          <a:p>
            <a:fld id="{8E9F59B9-8094-4618-B073-21DD649DF751}" type="slidenum">
              <a:rPr lang="en-GB" smtClean="0"/>
              <a:pPr/>
              <a:t>21</a:t>
            </a:fld>
            <a:endParaRPr lang="en-GB" dirty="0"/>
          </a:p>
        </p:txBody>
      </p:sp>
      <p:sp>
        <p:nvSpPr>
          <p:cNvPr id="2" name="Title 1"/>
          <p:cNvSpPr>
            <a:spLocks noGrp="1"/>
          </p:cNvSpPr>
          <p:nvPr>
            <p:ph type="title"/>
          </p:nvPr>
        </p:nvSpPr>
        <p:spPr>
          <a:xfrm>
            <a:off x="755651" y="3183242"/>
            <a:ext cx="6048375" cy="1181862"/>
          </a:xfrm>
        </p:spPr>
        <p:txBody>
          <a:bodyPr/>
          <a:lstStyle/>
          <a:p>
            <a:r>
              <a:rPr lang="en-GB" dirty="0"/>
              <a:t>Method </a:t>
            </a:r>
            <a:r>
              <a:rPr lang="en-GB" dirty="0" smtClean="0"/>
              <a:t>2: </a:t>
            </a:r>
            <a:r>
              <a:rPr lang="en-GB" dirty="0"/>
              <a:t>Changes in Price per Exposure -</a:t>
            </a:r>
            <a:br>
              <a:rPr lang="en-GB" dirty="0"/>
            </a:br>
            <a:r>
              <a:rPr lang="en-GB" dirty="0" smtClean="0"/>
              <a:t>Portfolio &amp; Matched </a:t>
            </a:r>
            <a:r>
              <a:rPr lang="en-GB" dirty="0"/>
              <a:t>Renewals</a:t>
            </a:r>
            <a:endParaRPr lang="en-US" dirty="0"/>
          </a:p>
        </p:txBody>
      </p:sp>
    </p:spTree>
    <p:extLst>
      <p:ext uri="{BB962C8B-B14F-4D97-AF65-F5344CB8AC3E}">
        <p14:creationId xmlns:p14="http://schemas.microsoft.com/office/powerpoint/2010/main" xmlns="" val="3358483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248400"/>
            <a:ext cx="2133600" cy="457200"/>
          </a:xfrm>
          <a:prstGeom prst="rect">
            <a:avLst/>
          </a:prstGeom>
        </p:spPr>
        <p:txBody>
          <a:bodyPr/>
          <a:lstStyle/>
          <a:p>
            <a:fld id="{25A8F5DE-5D28-4916-81AB-1DB59B20A994}" type="slidenum">
              <a:rPr lang="en-US"/>
              <a:pPr/>
              <a:t>22</a:t>
            </a:fld>
            <a:endParaRPr lang="en-US"/>
          </a:p>
        </p:txBody>
      </p:sp>
      <p:sp>
        <p:nvSpPr>
          <p:cNvPr id="6146" name="Rectangle 2"/>
          <p:cNvSpPr>
            <a:spLocks noGrp="1" noChangeArrowheads="1"/>
          </p:cNvSpPr>
          <p:nvPr>
            <p:ph type="title"/>
          </p:nvPr>
        </p:nvSpPr>
        <p:spPr/>
        <p:txBody>
          <a:bodyPr/>
          <a:lstStyle/>
          <a:p>
            <a:r>
              <a:rPr lang="en-US" dirty="0" smtClean="0"/>
              <a:t>Method 2a: Portfolio Price per Exposure</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xmlns="" val="326740561"/>
              </p:ext>
            </p:extLst>
          </p:nvPr>
        </p:nvGraphicFramePr>
        <p:xfrm>
          <a:off x="1259630" y="1412776"/>
          <a:ext cx="5976666" cy="4608516"/>
        </p:xfrm>
        <a:graphic>
          <a:graphicData uri="http://schemas.openxmlformats.org/drawingml/2006/table">
            <a:tbl>
              <a:tblPr/>
              <a:tblGrid>
                <a:gridCol w="539429"/>
                <a:gridCol w="665565"/>
                <a:gridCol w="442815"/>
                <a:gridCol w="507225"/>
                <a:gridCol w="687035"/>
                <a:gridCol w="697770"/>
                <a:gridCol w="1041287"/>
                <a:gridCol w="697770"/>
                <a:gridCol w="697770"/>
              </a:tblGrid>
              <a:tr h="139156">
                <a:tc gridSpan="7">
                  <a:txBody>
                    <a:bodyPr/>
                    <a:lstStyle/>
                    <a:p>
                      <a:pPr algn="l" fontAlgn="b"/>
                      <a:r>
                        <a:rPr lang="en-US" sz="800" b="1" i="0" u="none" strike="noStrike" dirty="0">
                          <a:effectLst/>
                          <a:latin typeface="Arial"/>
                        </a:rPr>
                        <a:t>METHOD 2: CHANGE IN PRICE PER EXPOSURE - MATCHED RENEWALS &amp; PORTFOLIO</a:t>
                      </a:r>
                    </a:p>
                  </a:txBody>
                  <a:tcPr marL="7675" marR="7675" marT="767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r>
              <a:tr h="417466">
                <a:tc>
                  <a:txBody>
                    <a:bodyPr/>
                    <a:lstStyle/>
                    <a:p>
                      <a:pPr algn="l" fontAlgn="b"/>
                      <a:r>
                        <a:rPr lang="en-US" sz="800" b="1" i="0" u="none" strike="noStrike">
                          <a:solidFill>
                            <a:srgbClr val="FFFFFF"/>
                          </a:solidFill>
                          <a:effectLst/>
                          <a:latin typeface="Arial"/>
                        </a:rPr>
                        <a:t>Policy</a:t>
                      </a:r>
                    </a:p>
                  </a:txBody>
                  <a:tcPr marL="7675" marR="7675" marT="7675" marB="0" anchor="b">
                    <a:lnL>
                      <a:noFill/>
                    </a:lnL>
                    <a:lnR>
                      <a:noFill/>
                    </a:lnR>
                    <a:lnT>
                      <a:noFill/>
                    </a:lnT>
                    <a:lnB>
                      <a:noFill/>
                    </a:lnB>
                    <a:solidFill>
                      <a:srgbClr val="627D77"/>
                    </a:solidFill>
                  </a:tcPr>
                </a:tc>
                <a:tc>
                  <a:txBody>
                    <a:bodyPr/>
                    <a:lstStyle/>
                    <a:p>
                      <a:pPr algn="l" fontAlgn="b"/>
                      <a:r>
                        <a:rPr lang="en-US" sz="800" b="1" i="0" u="none" strike="noStrike">
                          <a:solidFill>
                            <a:srgbClr val="FFFFFF"/>
                          </a:solidFill>
                          <a:effectLst/>
                          <a:latin typeface="Arial"/>
                        </a:rPr>
                        <a:t>Status</a:t>
                      </a:r>
                    </a:p>
                  </a:txBody>
                  <a:tcPr marL="7675" marR="7675" marT="7675" marB="0" anchor="b">
                    <a:lnL>
                      <a:noFill/>
                    </a:lnL>
                    <a:lnR>
                      <a:noFill/>
                    </a:lnR>
                    <a:lnT>
                      <a:noFill/>
                    </a:lnT>
                    <a:lnB>
                      <a:noFill/>
                    </a:lnB>
                    <a:solidFill>
                      <a:srgbClr val="627D77"/>
                    </a:solidFill>
                  </a:tcPr>
                </a:tc>
                <a:tc>
                  <a:txBody>
                    <a:bodyPr/>
                    <a:lstStyle/>
                    <a:p>
                      <a:pPr algn="l" fontAlgn="b"/>
                      <a:r>
                        <a:rPr lang="en-US" sz="800" b="1" i="0" u="none" strike="noStrike">
                          <a:solidFill>
                            <a:srgbClr val="FFFFFF"/>
                          </a:solidFill>
                          <a:effectLst/>
                          <a:latin typeface="Arial"/>
                        </a:rPr>
                        <a:t>Type</a:t>
                      </a:r>
                    </a:p>
                  </a:txBody>
                  <a:tcPr marL="7675" marR="7675" marT="7675" marB="0" anchor="b">
                    <a:lnL>
                      <a:noFill/>
                    </a:lnL>
                    <a:lnR>
                      <a:noFill/>
                    </a:lnR>
                    <a:lnT>
                      <a:noFill/>
                    </a:lnT>
                    <a:lnB>
                      <a:noFill/>
                    </a:lnB>
                    <a:solidFill>
                      <a:srgbClr val="627D77"/>
                    </a:solidFill>
                  </a:tcPr>
                </a:tc>
                <a:tc>
                  <a:txBody>
                    <a:bodyPr/>
                    <a:lstStyle/>
                    <a:p>
                      <a:pPr algn="l" fontAlgn="b"/>
                      <a:r>
                        <a:rPr lang="en-US" sz="800" b="1" i="0" u="none" strike="noStrike">
                          <a:solidFill>
                            <a:srgbClr val="FFFFFF"/>
                          </a:solidFill>
                          <a:effectLst/>
                          <a:latin typeface="Arial"/>
                        </a:rPr>
                        <a:t>Share</a:t>
                      </a:r>
                    </a:p>
                  </a:txBody>
                  <a:tcPr marL="7675" marR="7675" marT="7675" marB="0" anchor="b">
                    <a:lnL>
                      <a:noFill/>
                    </a:lnL>
                    <a:lnR>
                      <a:noFill/>
                    </a:lnR>
                    <a:lnT>
                      <a:noFill/>
                    </a:lnT>
                    <a:lnB>
                      <a:noFill/>
                    </a:lnB>
                    <a:solidFill>
                      <a:srgbClr val="627D77"/>
                    </a:solidFill>
                  </a:tcPr>
                </a:tc>
                <a:tc>
                  <a:txBody>
                    <a:bodyPr/>
                    <a:lstStyle/>
                    <a:p>
                      <a:pPr algn="l" fontAlgn="b"/>
                      <a:r>
                        <a:rPr lang="en-US" sz="800" b="1" i="0" u="none" strike="noStrike">
                          <a:solidFill>
                            <a:srgbClr val="FFFFFF"/>
                          </a:solidFill>
                          <a:effectLst/>
                          <a:latin typeface="Arial"/>
                        </a:rPr>
                        <a:t>Limit</a:t>
                      </a:r>
                    </a:p>
                  </a:txBody>
                  <a:tcPr marL="7675" marR="7675" marT="7675" marB="0" anchor="b">
                    <a:lnL>
                      <a:noFill/>
                    </a:lnL>
                    <a:lnR>
                      <a:noFill/>
                    </a:lnR>
                    <a:lnT>
                      <a:noFill/>
                    </a:lnT>
                    <a:lnB>
                      <a:noFill/>
                    </a:lnB>
                    <a:solidFill>
                      <a:srgbClr val="627D77"/>
                    </a:solidFill>
                  </a:tcPr>
                </a:tc>
                <a:tc>
                  <a:txBody>
                    <a:bodyPr/>
                    <a:lstStyle/>
                    <a:p>
                      <a:pPr algn="l" fontAlgn="b"/>
                      <a:r>
                        <a:rPr lang="en-US" sz="800" b="1" i="0" u="none" strike="noStrike">
                          <a:solidFill>
                            <a:srgbClr val="FFFFFF"/>
                          </a:solidFill>
                          <a:effectLst/>
                          <a:latin typeface="Arial"/>
                        </a:rPr>
                        <a:t>Deductible</a:t>
                      </a:r>
                    </a:p>
                  </a:txBody>
                  <a:tcPr marL="7675" marR="7675" marT="7675" marB="0" anchor="b">
                    <a:lnL>
                      <a:noFill/>
                    </a:lnL>
                    <a:lnR>
                      <a:noFill/>
                    </a:lnR>
                    <a:lnT>
                      <a:noFill/>
                    </a:lnT>
                    <a:lnB>
                      <a:noFill/>
                    </a:lnB>
                    <a:solidFill>
                      <a:srgbClr val="627D77"/>
                    </a:solidFill>
                  </a:tcPr>
                </a:tc>
                <a:tc>
                  <a:txBody>
                    <a:bodyPr/>
                    <a:lstStyle/>
                    <a:p>
                      <a:pPr algn="l" fontAlgn="b"/>
                      <a:r>
                        <a:rPr lang="en-US" sz="800" b="1" i="0" u="none" strike="noStrike" dirty="0">
                          <a:solidFill>
                            <a:srgbClr val="FFFFFF"/>
                          </a:solidFill>
                          <a:effectLst/>
                          <a:latin typeface="Arial"/>
                        </a:rPr>
                        <a:t>Exposure*</a:t>
                      </a:r>
                    </a:p>
                  </a:txBody>
                  <a:tcPr marL="7675" marR="7675" marT="7675" marB="0" anchor="b">
                    <a:lnL>
                      <a:noFill/>
                    </a:lnL>
                    <a:lnR>
                      <a:noFill/>
                    </a:lnR>
                    <a:lnT>
                      <a:noFill/>
                    </a:lnT>
                    <a:lnB>
                      <a:noFill/>
                    </a:lnB>
                    <a:solidFill>
                      <a:srgbClr val="627D77"/>
                    </a:solidFill>
                  </a:tcPr>
                </a:tc>
                <a:tc>
                  <a:txBody>
                    <a:bodyPr/>
                    <a:lstStyle/>
                    <a:p>
                      <a:pPr algn="l" fontAlgn="b"/>
                      <a:r>
                        <a:rPr lang="en-US" sz="800" b="1" i="0" u="none" strike="noStrike">
                          <a:solidFill>
                            <a:srgbClr val="FFFFFF"/>
                          </a:solidFill>
                          <a:effectLst/>
                          <a:latin typeface="Arial"/>
                        </a:rPr>
                        <a:t>Premium</a:t>
                      </a:r>
                    </a:p>
                  </a:txBody>
                  <a:tcPr marL="7675" marR="7675" marT="7675" marB="0" anchor="b">
                    <a:lnL>
                      <a:noFill/>
                    </a:lnL>
                    <a:lnR>
                      <a:noFill/>
                    </a:lnR>
                    <a:lnT>
                      <a:noFill/>
                    </a:lnT>
                    <a:lnB>
                      <a:noFill/>
                    </a:lnB>
                    <a:solidFill>
                      <a:srgbClr val="627D77"/>
                    </a:solidFill>
                  </a:tcPr>
                </a:tc>
                <a:tc>
                  <a:txBody>
                    <a:bodyPr/>
                    <a:lstStyle/>
                    <a:p>
                      <a:pPr algn="l" fontAlgn="b"/>
                      <a:r>
                        <a:rPr lang="en-US" sz="800" b="1" i="0" u="none" strike="noStrike">
                          <a:solidFill>
                            <a:srgbClr val="FFFFFF"/>
                          </a:solidFill>
                          <a:effectLst/>
                          <a:latin typeface="Arial"/>
                        </a:rPr>
                        <a:t>Premium Divided by Exposure</a:t>
                      </a:r>
                    </a:p>
                  </a:txBody>
                  <a:tcPr marL="7675" marR="7675" marT="7675" marB="0" anchor="b">
                    <a:lnL>
                      <a:noFill/>
                    </a:lnL>
                    <a:lnR>
                      <a:noFill/>
                    </a:lnR>
                    <a:lnT>
                      <a:noFill/>
                    </a:lnT>
                    <a:lnB>
                      <a:noFill/>
                    </a:lnB>
                    <a:solidFill>
                      <a:srgbClr val="627D77"/>
                    </a:solidFill>
                  </a:tcPr>
                </a:tc>
              </a:tr>
              <a:tr h="139156">
                <a:tc>
                  <a:txBody>
                    <a:bodyPr/>
                    <a:lstStyle/>
                    <a:p>
                      <a:pPr algn="l" fontAlgn="b"/>
                      <a:r>
                        <a:rPr lang="en-US" sz="800" b="0" i="0" u="none" strike="noStrike">
                          <a:effectLst/>
                          <a:latin typeface="Arial"/>
                        </a:rPr>
                        <a:t>Policy 1</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Expiring</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Primary</a:t>
                      </a:r>
                    </a:p>
                  </a:txBody>
                  <a:tcPr marL="7675" marR="7675" marT="7675" marB="0" anchor="b">
                    <a:lnL>
                      <a:noFill/>
                    </a:lnL>
                    <a:lnR>
                      <a:noFill/>
                    </a:lnR>
                    <a:lnT>
                      <a:noFill/>
                    </a:lnT>
                    <a:lnB>
                      <a:noFill/>
                    </a:lnB>
                  </a:tcPr>
                </a:tc>
                <a:tc>
                  <a:txBody>
                    <a:bodyPr/>
                    <a:lstStyle/>
                    <a:p>
                      <a:pPr algn="r" fontAlgn="b"/>
                      <a:r>
                        <a:rPr lang="en-US" sz="800" b="0" i="0" u="none" strike="noStrike">
                          <a:effectLst/>
                          <a:latin typeface="Arial"/>
                        </a:rPr>
                        <a:t>100%</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1,000,000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400,000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2,500 </a:t>
                      </a:r>
                    </a:p>
                  </a:txBody>
                  <a:tcPr marL="7675" marR="7675" marT="7675" marB="0" anchor="b">
                    <a:lnL>
                      <a:noFill/>
                    </a:lnL>
                    <a:lnR>
                      <a:noFill/>
                    </a:lnR>
                    <a:lnT>
                      <a:noFill/>
                    </a:lnT>
                    <a:lnB>
                      <a:noFill/>
                    </a:lnB>
                  </a:tcPr>
                </a:tc>
                <a:tc>
                  <a:txBody>
                    <a:bodyPr/>
                    <a:lstStyle/>
                    <a:p>
                      <a:pPr algn="r" fontAlgn="b"/>
                      <a:r>
                        <a:rPr lang="en-US" sz="800" b="0" i="0" u="none" strike="noStrike">
                          <a:effectLst/>
                          <a:latin typeface="Arial"/>
                        </a:rPr>
                        <a:t>0.625%</a:t>
                      </a:r>
                    </a:p>
                  </a:txBody>
                  <a:tcPr marL="7675" marR="7675" marT="7675" marB="0" anchor="b">
                    <a:lnL>
                      <a:noFill/>
                    </a:lnL>
                    <a:lnR>
                      <a:noFill/>
                    </a:lnR>
                    <a:lnT>
                      <a:noFill/>
                    </a:lnT>
                    <a:lnB>
                      <a:noFill/>
                    </a:lnB>
                  </a:tcPr>
                </a:tc>
              </a:tr>
              <a:tr h="139156">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Primary</a:t>
                      </a:r>
                    </a:p>
                  </a:txBody>
                  <a:tcPr marL="7675" marR="7675" marT="7675"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100%</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1,000,000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440,000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2,700 </a:t>
                      </a:r>
                    </a:p>
                  </a:txBody>
                  <a:tcPr marL="7675" marR="7675" marT="7675"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0.614%</a:t>
                      </a:r>
                    </a:p>
                  </a:txBody>
                  <a:tcPr marL="7675" marR="7675" marT="7675" marB="0" anchor="b">
                    <a:lnL>
                      <a:noFill/>
                    </a:lnL>
                    <a:lnR>
                      <a:noFill/>
                    </a:lnR>
                    <a:lnT>
                      <a:noFill/>
                    </a:lnT>
                    <a:lnB>
                      <a:noFill/>
                    </a:lnB>
                    <a:solidFill>
                      <a:srgbClr val="D0D8D6"/>
                    </a:solidFill>
                  </a:tcPr>
                </a:tc>
              </a:tr>
              <a:tr h="139156">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r>
              <a:tr h="139156">
                <a:tc>
                  <a:txBody>
                    <a:bodyPr/>
                    <a:lstStyle/>
                    <a:p>
                      <a:pPr algn="l" fontAlgn="b"/>
                      <a:r>
                        <a:rPr lang="en-US" sz="800" b="0" i="0" u="none" strike="noStrike">
                          <a:effectLst/>
                          <a:latin typeface="Arial"/>
                        </a:rPr>
                        <a:t>Policy 2</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Expiring</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Primary</a:t>
                      </a:r>
                    </a:p>
                  </a:txBody>
                  <a:tcPr marL="7675" marR="7675" marT="7675"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100%</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50,000,000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40,000 </a:t>
                      </a:r>
                    </a:p>
                  </a:txBody>
                  <a:tcPr marL="7675" marR="7675" marT="7675"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0.080%</a:t>
                      </a:r>
                    </a:p>
                  </a:txBody>
                  <a:tcPr marL="7675" marR="7675" marT="7675" marB="0" anchor="b">
                    <a:lnL>
                      <a:noFill/>
                    </a:lnL>
                    <a:lnR>
                      <a:noFill/>
                    </a:lnR>
                    <a:lnT>
                      <a:noFill/>
                    </a:lnT>
                    <a:lnB>
                      <a:noFill/>
                    </a:lnB>
                    <a:solidFill>
                      <a:srgbClr val="D0D8D6"/>
                    </a:solidFill>
                  </a:tcPr>
                </a:tc>
              </a:tr>
              <a:tr h="139156">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New/Renew</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Primary</a:t>
                      </a:r>
                    </a:p>
                  </a:txBody>
                  <a:tcPr marL="7675" marR="7675" marT="7675" marB="0" anchor="b">
                    <a:lnL>
                      <a:noFill/>
                    </a:lnL>
                    <a:lnR>
                      <a:noFill/>
                    </a:lnR>
                    <a:lnT>
                      <a:noFill/>
                    </a:lnT>
                    <a:lnB>
                      <a:noFill/>
                    </a:lnB>
                  </a:tcPr>
                </a:tc>
                <a:tc>
                  <a:txBody>
                    <a:bodyPr/>
                    <a:lstStyle/>
                    <a:p>
                      <a:pPr algn="r" fontAlgn="b"/>
                      <a:r>
                        <a:rPr lang="en-US" sz="800" b="0" i="0" u="none" strike="noStrike">
                          <a:effectLst/>
                          <a:latin typeface="Arial"/>
                        </a:rPr>
                        <a:t>100%</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5,000,000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52,000,000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45,000 </a:t>
                      </a:r>
                    </a:p>
                  </a:txBody>
                  <a:tcPr marL="7675" marR="7675" marT="7675" marB="0" anchor="b">
                    <a:lnL>
                      <a:noFill/>
                    </a:lnL>
                    <a:lnR>
                      <a:noFill/>
                    </a:lnR>
                    <a:lnT>
                      <a:noFill/>
                    </a:lnT>
                    <a:lnB>
                      <a:noFill/>
                    </a:lnB>
                  </a:tcPr>
                </a:tc>
                <a:tc>
                  <a:txBody>
                    <a:bodyPr/>
                    <a:lstStyle/>
                    <a:p>
                      <a:pPr algn="r" fontAlgn="b"/>
                      <a:r>
                        <a:rPr lang="en-US" sz="800" b="0" i="0" u="none" strike="noStrike">
                          <a:effectLst/>
                          <a:latin typeface="Arial"/>
                        </a:rPr>
                        <a:t>0.087%</a:t>
                      </a:r>
                    </a:p>
                  </a:txBody>
                  <a:tcPr marL="7675" marR="7675" marT="7675" marB="0" anchor="b">
                    <a:lnL>
                      <a:noFill/>
                    </a:lnL>
                    <a:lnR>
                      <a:noFill/>
                    </a:lnR>
                    <a:lnT>
                      <a:noFill/>
                    </a:lnT>
                    <a:lnB>
                      <a:noFill/>
                    </a:lnB>
                  </a:tcPr>
                </a:tc>
              </a:tr>
              <a:tr h="139156">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r>
              <a:tr h="139156">
                <a:tc>
                  <a:txBody>
                    <a:bodyPr/>
                    <a:lstStyle/>
                    <a:p>
                      <a:pPr algn="l" fontAlgn="b"/>
                      <a:r>
                        <a:rPr lang="en-US" sz="800" b="0" i="0" u="none" strike="noStrike">
                          <a:effectLst/>
                          <a:latin typeface="Arial"/>
                        </a:rPr>
                        <a:t>Policy 3</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Expiring</a:t>
                      </a:r>
                    </a:p>
                  </a:txBody>
                  <a:tcPr marL="7675" marR="7675" marT="7675" marB="0" anchor="b">
                    <a:lnL>
                      <a:noFill/>
                    </a:lnL>
                    <a:lnR>
                      <a:noFill/>
                    </a:lnR>
                    <a:lnT>
                      <a:noFill/>
                    </a:lnT>
                    <a:lnB>
                      <a:noFill/>
                    </a:lnB>
                  </a:tcPr>
                </a:tc>
                <a:tc>
                  <a:txBody>
                    <a:bodyPr/>
                    <a:lstStyle/>
                    <a:p>
                      <a:pPr algn="l" fontAlgn="b"/>
                      <a:r>
                        <a:rPr lang="en-US" sz="800" b="0" i="0" u="none" strike="noStrike" dirty="0">
                          <a:effectLst/>
                          <a:latin typeface="Arial"/>
                        </a:rPr>
                        <a:t>Excess</a:t>
                      </a:r>
                    </a:p>
                  </a:txBody>
                  <a:tcPr marL="7675" marR="7675" marT="7675" marB="0" anchor="b">
                    <a:lnL>
                      <a:noFill/>
                    </a:lnL>
                    <a:lnR>
                      <a:noFill/>
                    </a:lnR>
                    <a:lnT>
                      <a:noFill/>
                    </a:lnT>
                    <a:lnB>
                      <a:noFill/>
                    </a:lnB>
                  </a:tcPr>
                </a:tc>
                <a:tc>
                  <a:txBody>
                    <a:bodyPr/>
                    <a:lstStyle/>
                    <a:p>
                      <a:pPr algn="r" fontAlgn="b"/>
                      <a:r>
                        <a:rPr lang="en-US" sz="800" b="0" i="0" u="none" strike="noStrike">
                          <a:effectLst/>
                          <a:latin typeface="Arial"/>
                        </a:rPr>
                        <a:t>100%</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8,000,000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2,000,000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400,000,000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150,000 </a:t>
                      </a:r>
                    </a:p>
                  </a:txBody>
                  <a:tcPr marL="7675" marR="7675" marT="7675" marB="0" anchor="b">
                    <a:lnL>
                      <a:noFill/>
                    </a:lnL>
                    <a:lnR>
                      <a:noFill/>
                    </a:lnR>
                    <a:lnT>
                      <a:noFill/>
                    </a:lnT>
                    <a:lnB>
                      <a:noFill/>
                    </a:lnB>
                  </a:tcPr>
                </a:tc>
                <a:tc>
                  <a:txBody>
                    <a:bodyPr/>
                    <a:lstStyle/>
                    <a:p>
                      <a:pPr algn="r" fontAlgn="b"/>
                      <a:r>
                        <a:rPr lang="en-US" sz="800" b="0" i="0" u="none" strike="noStrike">
                          <a:effectLst/>
                          <a:latin typeface="Arial"/>
                        </a:rPr>
                        <a:t>0.038%</a:t>
                      </a:r>
                    </a:p>
                  </a:txBody>
                  <a:tcPr marL="7675" marR="7675" marT="7675" marB="0" anchor="b">
                    <a:lnL>
                      <a:noFill/>
                    </a:lnL>
                    <a:lnR>
                      <a:noFill/>
                    </a:lnR>
                    <a:lnT>
                      <a:noFill/>
                    </a:lnT>
                    <a:lnB>
                      <a:noFill/>
                    </a:lnB>
                  </a:tcPr>
                </a:tc>
              </a:tr>
              <a:tr h="139156">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Excess</a:t>
                      </a:r>
                    </a:p>
                  </a:txBody>
                  <a:tcPr marL="7675" marR="7675" marT="7675"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100%</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8,000,000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2,000,000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380,000,000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120,000 </a:t>
                      </a:r>
                    </a:p>
                  </a:txBody>
                  <a:tcPr marL="7675" marR="7675" marT="7675"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0.032%</a:t>
                      </a:r>
                    </a:p>
                  </a:txBody>
                  <a:tcPr marL="7675" marR="7675" marT="7675" marB="0" anchor="b">
                    <a:lnL>
                      <a:noFill/>
                    </a:lnL>
                    <a:lnR>
                      <a:noFill/>
                    </a:lnR>
                    <a:lnT>
                      <a:noFill/>
                    </a:lnT>
                    <a:lnB>
                      <a:noFill/>
                    </a:lnB>
                    <a:solidFill>
                      <a:srgbClr val="D0D8D6"/>
                    </a:solidFill>
                  </a:tcPr>
                </a:tc>
              </a:tr>
              <a:tr h="139156">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r>
              <a:tr h="139156">
                <a:tc>
                  <a:txBody>
                    <a:bodyPr/>
                    <a:lstStyle/>
                    <a:p>
                      <a:pPr algn="l" fontAlgn="b"/>
                      <a:r>
                        <a:rPr lang="en-US" sz="800" b="0" i="0" u="none" strike="noStrike">
                          <a:effectLst/>
                          <a:latin typeface="Arial"/>
                        </a:rPr>
                        <a:t>Policy 4</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Expiring</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Excess</a:t>
                      </a:r>
                    </a:p>
                  </a:txBody>
                  <a:tcPr marL="7675" marR="7675" marT="7675"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100%</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8,000,000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2,000,000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300,000,000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120,000 </a:t>
                      </a:r>
                    </a:p>
                  </a:txBody>
                  <a:tcPr marL="7675" marR="7675" marT="7675"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0.040%</a:t>
                      </a:r>
                    </a:p>
                  </a:txBody>
                  <a:tcPr marL="7675" marR="7675" marT="7675" marB="0" anchor="b">
                    <a:lnL>
                      <a:noFill/>
                    </a:lnL>
                    <a:lnR>
                      <a:noFill/>
                    </a:lnR>
                    <a:lnT>
                      <a:noFill/>
                    </a:lnT>
                    <a:lnB>
                      <a:noFill/>
                    </a:lnB>
                    <a:solidFill>
                      <a:srgbClr val="D0D8D6"/>
                    </a:solidFill>
                  </a:tcPr>
                </a:tc>
              </a:tr>
              <a:tr h="139156">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New/Renew</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Excess</a:t>
                      </a:r>
                    </a:p>
                  </a:txBody>
                  <a:tcPr marL="7675" marR="7675" marT="7675" marB="0" anchor="b">
                    <a:lnL>
                      <a:noFill/>
                    </a:lnL>
                    <a:lnR>
                      <a:noFill/>
                    </a:lnR>
                    <a:lnT>
                      <a:noFill/>
                    </a:lnT>
                    <a:lnB>
                      <a:noFill/>
                    </a:lnB>
                  </a:tcPr>
                </a:tc>
                <a:tc>
                  <a:txBody>
                    <a:bodyPr/>
                    <a:lstStyle/>
                    <a:p>
                      <a:pPr algn="r" fontAlgn="b"/>
                      <a:r>
                        <a:rPr lang="en-US" sz="800" b="0" i="0" u="none" strike="noStrike">
                          <a:effectLst/>
                          <a:latin typeface="Arial"/>
                        </a:rPr>
                        <a:t>100%</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5,000,000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5,000,000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320,000,000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50,000 </a:t>
                      </a:r>
                    </a:p>
                  </a:txBody>
                  <a:tcPr marL="7675" marR="7675" marT="7675" marB="0" anchor="b">
                    <a:lnL>
                      <a:noFill/>
                    </a:lnL>
                    <a:lnR>
                      <a:noFill/>
                    </a:lnR>
                    <a:lnT>
                      <a:noFill/>
                    </a:lnT>
                    <a:lnB>
                      <a:noFill/>
                    </a:lnB>
                  </a:tcPr>
                </a:tc>
                <a:tc>
                  <a:txBody>
                    <a:bodyPr/>
                    <a:lstStyle/>
                    <a:p>
                      <a:pPr algn="r" fontAlgn="b"/>
                      <a:r>
                        <a:rPr lang="en-US" sz="800" b="0" i="0" u="none" strike="noStrike">
                          <a:effectLst/>
                          <a:latin typeface="Arial"/>
                        </a:rPr>
                        <a:t>0.016%</a:t>
                      </a:r>
                    </a:p>
                  </a:txBody>
                  <a:tcPr marL="7675" marR="7675" marT="7675" marB="0" anchor="b">
                    <a:lnL>
                      <a:noFill/>
                    </a:lnL>
                    <a:lnR>
                      <a:noFill/>
                    </a:lnR>
                    <a:lnT>
                      <a:noFill/>
                    </a:lnT>
                    <a:lnB>
                      <a:noFill/>
                    </a:lnB>
                  </a:tcPr>
                </a:tc>
              </a:tr>
              <a:tr h="139156">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r>
              <a:tr h="139156">
                <a:tc>
                  <a:txBody>
                    <a:bodyPr/>
                    <a:lstStyle/>
                    <a:p>
                      <a:pPr algn="l" fontAlgn="b"/>
                      <a:r>
                        <a:rPr lang="en-US" sz="800" b="0" i="0" u="none" strike="noStrike">
                          <a:effectLst/>
                          <a:latin typeface="Arial"/>
                        </a:rPr>
                        <a:t>Policy 5</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Expiring</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Excess</a:t>
                      </a:r>
                    </a:p>
                  </a:txBody>
                  <a:tcPr marL="7675" marR="7675" marT="7675" marB="0" anchor="b">
                    <a:lnL>
                      <a:noFill/>
                    </a:lnL>
                    <a:lnR>
                      <a:noFill/>
                    </a:lnR>
                    <a:lnT>
                      <a:noFill/>
                    </a:lnT>
                    <a:lnB>
                      <a:noFill/>
                    </a:lnB>
                  </a:tcPr>
                </a:tc>
                <a:tc>
                  <a:txBody>
                    <a:bodyPr/>
                    <a:lstStyle/>
                    <a:p>
                      <a:pPr algn="r" fontAlgn="b"/>
                      <a:r>
                        <a:rPr lang="en-US" sz="800" b="0" i="0" u="none" strike="noStrike">
                          <a:effectLst/>
                          <a:latin typeface="Arial"/>
                        </a:rPr>
                        <a:t>100%</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3,000,000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2,000,000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300,000,000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70,000 </a:t>
                      </a:r>
                    </a:p>
                  </a:txBody>
                  <a:tcPr marL="7675" marR="7675" marT="7675" marB="0" anchor="b">
                    <a:lnL>
                      <a:noFill/>
                    </a:lnL>
                    <a:lnR>
                      <a:noFill/>
                    </a:lnR>
                    <a:lnT>
                      <a:noFill/>
                    </a:lnT>
                    <a:lnB>
                      <a:noFill/>
                    </a:lnB>
                  </a:tcPr>
                </a:tc>
                <a:tc>
                  <a:txBody>
                    <a:bodyPr/>
                    <a:lstStyle/>
                    <a:p>
                      <a:pPr algn="r" fontAlgn="b"/>
                      <a:r>
                        <a:rPr lang="en-US" sz="800" b="0" i="0" u="none" strike="noStrike">
                          <a:effectLst/>
                          <a:latin typeface="Arial"/>
                        </a:rPr>
                        <a:t>0.023%</a:t>
                      </a:r>
                    </a:p>
                  </a:txBody>
                  <a:tcPr marL="7675" marR="7675" marT="7675" marB="0" anchor="b">
                    <a:lnL>
                      <a:noFill/>
                    </a:lnL>
                    <a:lnR>
                      <a:noFill/>
                    </a:lnR>
                    <a:lnT>
                      <a:noFill/>
                    </a:lnT>
                    <a:lnB>
                      <a:noFill/>
                    </a:lnB>
                  </a:tcPr>
                </a:tc>
              </a:tr>
              <a:tr h="139156">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r>
              <a:tr h="139156">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r>
              <a:tr h="139156">
                <a:tc>
                  <a:txBody>
                    <a:bodyPr/>
                    <a:lstStyle/>
                    <a:p>
                      <a:pPr algn="l" fontAlgn="b"/>
                      <a:r>
                        <a:rPr lang="en-US" sz="800" b="0" i="0" u="none" strike="noStrike">
                          <a:effectLst/>
                          <a:latin typeface="Arial"/>
                        </a:rPr>
                        <a:t>Policy 6</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Expiring</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Excess</a:t>
                      </a:r>
                    </a:p>
                  </a:txBody>
                  <a:tcPr marL="7675" marR="7675" marT="7675"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100%</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300,000,000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 </a:t>
                      </a:r>
                    </a:p>
                  </a:txBody>
                  <a:tcPr marL="7675" marR="7675" marT="7675"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0.017%</a:t>
                      </a:r>
                    </a:p>
                  </a:txBody>
                  <a:tcPr marL="7675" marR="7675" marT="7675" marB="0" anchor="b">
                    <a:lnL>
                      <a:noFill/>
                    </a:lnL>
                    <a:lnR>
                      <a:noFill/>
                    </a:lnR>
                    <a:lnT>
                      <a:noFill/>
                    </a:lnT>
                    <a:lnB>
                      <a:noFill/>
                    </a:lnB>
                    <a:solidFill>
                      <a:srgbClr val="D0D8D6"/>
                    </a:solidFill>
                  </a:tcPr>
                </a:tc>
              </a:tr>
              <a:tr h="139156">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New/Renew</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Excess</a:t>
                      </a:r>
                    </a:p>
                  </a:txBody>
                  <a:tcPr marL="7675" marR="7675" marT="7675" marB="0" anchor="b">
                    <a:lnL>
                      <a:noFill/>
                    </a:lnL>
                    <a:lnR>
                      <a:noFill/>
                    </a:lnR>
                    <a:lnT>
                      <a:noFill/>
                    </a:lnT>
                    <a:lnB>
                      <a:noFill/>
                    </a:lnB>
                  </a:tcPr>
                </a:tc>
                <a:tc>
                  <a:txBody>
                    <a:bodyPr/>
                    <a:lstStyle/>
                    <a:p>
                      <a:pPr algn="r" fontAlgn="b"/>
                      <a:r>
                        <a:rPr lang="en-US" sz="800" b="0" i="0" u="none" strike="noStrike">
                          <a:effectLst/>
                          <a:latin typeface="Arial"/>
                        </a:rPr>
                        <a:t>100%</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5,000,000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5,000,000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320,000,000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50,000 </a:t>
                      </a:r>
                    </a:p>
                  </a:txBody>
                  <a:tcPr marL="7675" marR="7675" marT="7675" marB="0" anchor="b">
                    <a:lnL>
                      <a:noFill/>
                    </a:lnL>
                    <a:lnR>
                      <a:noFill/>
                    </a:lnR>
                    <a:lnT>
                      <a:noFill/>
                    </a:lnT>
                    <a:lnB>
                      <a:noFill/>
                    </a:lnB>
                  </a:tcPr>
                </a:tc>
                <a:tc>
                  <a:txBody>
                    <a:bodyPr/>
                    <a:lstStyle/>
                    <a:p>
                      <a:pPr algn="r" fontAlgn="b"/>
                      <a:r>
                        <a:rPr lang="en-US" sz="800" b="0" i="0" u="none" strike="noStrike">
                          <a:effectLst/>
                          <a:latin typeface="Arial"/>
                        </a:rPr>
                        <a:t>0.016%</a:t>
                      </a:r>
                    </a:p>
                  </a:txBody>
                  <a:tcPr marL="7675" marR="7675" marT="7675" marB="0" anchor="b">
                    <a:lnL>
                      <a:noFill/>
                    </a:lnL>
                    <a:lnR>
                      <a:noFill/>
                    </a:lnR>
                    <a:lnT>
                      <a:noFill/>
                    </a:lnT>
                    <a:lnB>
                      <a:noFill/>
                    </a:lnB>
                  </a:tcPr>
                </a:tc>
              </a:tr>
              <a:tr h="139156">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r>
              <a:tr h="139156">
                <a:tc>
                  <a:txBody>
                    <a:bodyPr/>
                    <a:lstStyle/>
                    <a:p>
                      <a:pPr algn="l" fontAlgn="b"/>
                      <a:r>
                        <a:rPr lang="en-US" sz="800" b="0" i="0" u="none" strike="noStrike">
                          <a:effectLst/>
                          <a:latin typeface="Arial"/>
                        </a:rPr>
                        <a:t>Policy 7</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Expiring</a:t>
                      </a: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r>
              <a:tr h="139156">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Primary</a:t>
                      </a:r>
                    </a:p>
                  </a:txBody>
                  <a:tcPr marL="7675" marR="7675" marT="7675"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100%</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52,000,000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90,000 </a:t>
                      </a:r>
                    </a:p>
                  </a:txBody>
                  <a:tcPr marL="7675" marR="7675" marT="7675"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0.173%</a:t>
                      </a:r>
                    </a:p>
                  </a:txBody>
                  <a:tcPr marL="7675" marR="7675" marT="7675" marB="0" anchor="b">
                    <a:lnL>
                      <a:noFill/>
                    </a:lnL>
                    <a:lnR>
                      <a:noFill/>
                    </a:lnR>
                    <a:lnT>
                      <a:noFill/>
                    </a:lnT>
                    <a:lnB>
                      <a:noFill/>
                    </a:lnB>
                    <a:solidFill>
                      <a:srgbClr val="D0D8D6"/>
                    </a:solidFill>
                  </a:tcPr>
                </a:tc>
              </a:tr>
              <a:tr h="139156">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r>
              <a:tr h="139156">
                <a:tc>
                  <a:txBody>
                    <a:bodyPr/>
                    <a:lstStyle/>
                    <a:p>
                      <a:pPr algn="l" fontAlgn="b"/>
                      <a:r>
                        <a:rPr lang="en-US" sz="800" b="0" i="0" u="none" strike="noStrike">
                          <a:effectLst/>
                          <a:latin typeface="Arial"/>
                        </a:rPr>
                        <a:t>Policy 8</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Expiring</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Primary</a:t>
                      </a:r>
                    </a:p>
                  </a:txBody>
                  <a:tcPr marL="7675" marR="7675" marT="7675"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100%</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5,000,000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52,000,000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90,000 </a:t>
                      </a:r>
                    </a:p>
                  </a:txBody>
                  <a:tcPr marL="7675" marR="7675" marT="7675"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0.173%</a:t>
                      </a:r>
                    </a:p>
                  </a:txBody>
                  <a:tcPr marL="7675" marR="7675" marT="7675" marB="0" anchor="b">
                    <a:lnL>
                      <a:noFill/>
                    </a:lnL>
                    <a:lnR>
                      <a:noFill/>
                    </a:lnR>
                    <a:lnT>
                      <a:noFill/>
                    </a:lnT>
                    <a:lnB>
                      <a:noFill/>
                    </a:lnB>
                    <a:solidFill>
                      <a:srgbClr val="D0D8D6"/>
                    </a:solidFill>
                  </a:tcPr>
                </a:tc>
              </a:tr>
              <a:tr h="139156">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New/Renew</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Primary</a:t>
                      </a:r>
                    </a:p>
                  </a:txBody>
                  <a:tcPr marL="7675" marR="7675" marT="7675" marB="0" anchor="b">
                    <a:lnL>
                      <a:noFill/>
                    </a:lnL>
                    <a:lnR>
                      <a:noFill/>
                    </a:lnR>
                    <a:lnT>
                      <a:noFill/>
                    </a:lnT>
                    <a:lnB>
                      <a:noFill/>
                    </a:lnB>
                  </a:tcPr>
                </a:tc>
                <a:tc>
                  <a:txBody>
                    <a:bodyPr/>
                    <a:lstStyle/>
                    <a:p>
                      <a:pPr algn="r" fontAlgn="b"/>
                      <a:r>
                        <a:rPr lang="en-US" sz="800" b="0" i="0" u="none" strike="noStrike">
                          <a:effectLst/>
                          <a:latin typeface="Arial"/>
                        </a:rPr>
                        <a:t>50%</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5,000,000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26,000,000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45,000 </a:t>
                      </a:r>
                    </a:p>
                  </a:txBody>
                  <a:tcPr marL="7675" marR="7675" marT="7675" marB="0" anchor="b">
                    <a:lnL>
                      <a:noFill/>
                    </a:lnL>
                    <a:lnR>
                      <a:noFill/>
                    </a:lnR>
                    <a:lnT>
                      <a:noFill/>
                    </a:lnT>
                    <a:lnB>
                      <a:noFill/>
                    </a:lnB>
                  </a:tcPr>
                </a:tc>
                <a:tc>
                  <a:txBody>
                    <a:bodyPr/>
                    <a:lstStyle/>
                    <a:p>
                      <a:pPr algn="r" fontAlgn="b"/>
                      <a:r>
                        <a:rPr lang="en-US" sz="800" b="0" i="0" u="none" strike="noStrike">
                          <a:effectLst/>
                          <a:latin typeface="Arial"/>
                        </a:rPr>
                        <a:t>0.173%</a:t>
                      </a:r>
                    </a:p>
                  </a:txBody>
                  <a:tcPr marL="7675" marR="7675" marT="7675" marB="0" anchor="b">
                    <a:lnL>
                      <a:noFill/>
                    </a:lnL>
                    <a:lnR>
                      <a:noFill/>
                    </a:lnR>
                    <a:lnT>
                      <a:noFill/>
                    </a:lnT>
                    <a:lnB>
                      <a:noFill/>
                    </a:lnB>
                  </a:tcPr>
                </a:tc>
              </a:tr>
              <a:tr h="139156">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r>
              <a:tr h="139156">
                <a:tc>
                  <a:txBody>
                    <a:bodyPr/>
                    <a:lstStyle/>
                    <a:p>
                      <a:pPr algn="l" fontAlgn="b"/>
                      <a:r>
                        <a:rPr lang="en-US" sz="800" b="0" i="0" u="none" strike="noStrike">
                          <a:effectLst/>
                          <a:latin typeface="Arial"/>
                        </a:rPr>
                        <a:t>TOTAL</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Expiring</a:t>
                      </a: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1,402,400,000 </a:t>
                      </a:r>
                    </a:p>
                  </a:txBody>
                  <a:tcPr marL="7675" marR="7675" marT="7675" marB="0" anchor="b">
                    <a:lnL>
                      <a:noFill/>
                    </a:lnL>
                    <a:lnR>
                      <a:noFill/>
                    </a:lnR>
                    <a:lnT>
                      <a:noFill/>
                    </a:lnT>
                    <a:lnB>
                      <a:noFill/>
                    </a:lnB>
                  </a:tcPr>
                </a:tc>
                <a:tc>
                  <a:txBody>
                    <a:bodyPr/>
                    <a:lstStyle/>
                    <a:p>
                      <a:pPr algn="l" fontAlgn="b"/>
                      <a:r>
                        <a:rPr lang="en-US" sz="800" b="0" i="0" u="none" strike="noStrike">
                          <a:effectLst/>
                          <a:latin typeface="Arial"/>
                        </a:rPr>
                        <a:t> $     522,500 </a:t>
                      </a:r>
                    </a:p>
                  </a:txBody>
                  <a:tcPr marL="7675" marR="7675" marT="7675" marB="0" anchor="b">
                    <a:lnL>
                      <a:noFill/>
                    </a:lnL>
                    <a:lnR>
                      <a:noFill/>
                    </a:lnR>
                    <a:lnT>
                      <a:noFill/>
                    </a:lnT>
                    <a:lnB>
                      <a:noFill/>
                    </a:lnB>
                  </a:tcPr>
                </a:tc>
                <a:tc>
                  <a:txBody>
                    <a:bodyPr/>
                    <a:lstStyle/>
                    <a:p>
                      <a:pPr algn="r" fontAlgn="b"/>
                      <a:r>
                        <a:rPr lang="en-US" sz="800" b="0" i="0" u="none" strike="noStrike">
                          <a:effectLst/>
                          <a:latin typeface="Arial"/>
                        </a:rPr>
                        <a:t>0.037%</a:t>
                      </a:r>
                    </a:p>
                  </a:txBody>
                  <a:tcPr marL="7675" marR="7675" marT="7675" marB="0" anchor="b">
                    <a:lnL>
                      <a:noFill/>
                    </a:lnL>
                    <a:lnR>
                      <a:noFill/>
                    </a:lnR>
                    <a:lnT>
                      <a:noFill/>
                    </a:lnT>
                    <a:lnB>
                      <a:noFill/>
                    </a:lnB>
                  </a:tcPr>
                </a:tc>
              </a:tr>
              <a:tr h="139156">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1,150,440,000 </a:t>
                      </a:r>
                    </a:p>
                  </a:txBody>
                  <a:tcPr marL="7675" marR="7675" marT="7675"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402,700 </a:t>
                      </a:r>
                    </a:p>
                  </a:txBody>
                  <a:tcPr marL="7675" marR="7675" marT="7675"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0.035%</a:t>
                      </a:r>
                    </a:p>
                  </a:txBody>
                  <a:tcPr marL="7675" marR="7675" marT="7675" marB="0" anchor="b">
                    <a:lnL>
                      <a:noFill/>
                    </a:lnL>
                    <a:lnR>
                      <a:noFill/>
                    </a:lnR>
                    <a:lnT>
                      <a:noFill/>
                    </a:lnT>
                    <a:lnB>
                      <a:noFill/>
                    </a:lnB>
                    <a:solidFill>
                      <a:srgbClr val="D0D8D6"/>
                    </a:solidFill>
                  </a:tcPr>
                </a:tc>
              </a:tr>
              <a:tr h="139156">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ctr"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r>
              <a:tr h="147341">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ctr"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w="12700" cap="flat" cmpd="sng" algn="ctr">
                      <a:solidFill>
                        <a:srgbClr val="000000"/>
                      </a:solidFill>
                      <a:prstDash val="solid"/>
                      <a:round/>
                      <a:headEnd type="none" w="med" len="med"/>
                      <a:tailEnd type="none" w="med" len="med"/>
                    </a:lnB>
                    <a:solidFill>
                      <a:srgbClr val="D0D8D6"/>
                    </a:solidFill>
                  </a:tcPr>
                </a:tc>
              </a:tr>
              <a:tr h="147341">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ctr"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a:txBody>
                    <a:bodyPr/>
                    <a:lstStyle/>
                    <a:p>
                      <a:pPr algn="l" fontAlgn="b"/>
                      <a:endParaRPr lang="en-US" sz="800" b="0" i="0" u="none" strike="noStrike">
                        <a:effectLst/>
                        <a:latin typeface="Arial"/>
                      </a:endParaRPr>
                    </a:p>
                  </a:txBody>
                  <a:tcPr marL="7675" marR="7675" marT="7675" marB="0" anchor="b">
                    <a:lnL>
                      <a:noFill/>
                    </a:lnL>
                    <a:lnR>
                      <a:noFill/>
                    </a:lnR>
                    <a:lnT>
                      <a:noFill/>
                    </a:lnT>
                    <a:lnB>
                      <a:noFill/>
                    </a:lnB>
                  </a:tcPr>
                </a:tc>
                <a:tc gridSpan="2">
                  <a:txBody>
                    <a:bodyPr/>
                    <a:lstStyle/>
                    <a:p>
                      <a:pPr algn="l" fontAlgn="b"/>
                      <a:r>
                        <a:rPr lang="en-US" sz="800" b="0" i="0" u="none" strike="noStrike">
                          <a:effectLst/>
                          <a:latin typeface="Arial"/>
                        </a:rPr>
                        <a:t>Portfolio Price/Exposure Change</a:t>
                      </a:r>
                    </a:p>
                  </a:txBody>
                  <a:tcPr marL="7675" marR="7675" marT="7675" marB="0" anchor="b">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a:txBody>
                    <a:bodyPr/>
                    <a:lstStyle/>
                    <a:p>
                      <a:pPr algn="r" fontAlgn="b"/>
                      <a:r>
                        <a:rPr lang="en-US" sz="800" b="0" i="0" u="none" strike="noStrike" dirty="0">
                          <a:effectLst/>
                          <a:latin typeface="Arial"/>
                        </a:rPr>
                        <a:t>-6.0%</a:t>
                      </a:r>
                    </a:p>
                  </a:txBody>
                  <a:tcPr marL="7675" marR="7675" marT="76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7260486" y="5836151"/>
            <a:ext cx="1055930" cy="276999"/>
          </a:xfrm>
          <a:prstGeom prst="rect">
            <a:avLst/>
          </a:prstGeom>
          <a:noFill/>
        </p:spPr>
        <p:txBody>
          <a:bodyPr wrap="none" rtlCol="0">
            <a:spAutoFit/>
          </a:bodyPr>
          <a:lstStyle/>
          <a:p>
            <a:r>
              <a:rPr lang="en-US" sz="1200" dirty="0" smtClean="0">
                <a:latin typeface="SwissReSans" pitchFamily="34" charset="0"/>
              </a:rPr>
              <a:t>.035/.037-1</a:t>
            </a:r>
          </a:p>
        </p:txBody>
      </p:sp>
    </p:spTree>
    <p:extLst>
      <p:ext uri="{BB962C8B-B14F-4D97-AF65-F5344CB8AC3E}">
        <p14:creationId xmlns:p14="http://schemas.microsoft.com/office/powerpoint/2010/main" xmlns="" val="9312574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248400"/>
            <a:ext cx="2133600" cy="457200"/>
          </a:xfrm>
          <a:prstGeom prst="rect">
            <a:avLst/>
          </a:prstGeom>
        </p:spPr>
        <p:txBody>
          <a:bodyPr/>
          <a:lstStyle/>
          <a:p>
            <a:fld id="{25A8F5DE-5D28-4916-81AB-1DB59B20A994}" type="slidenum">
              <a:rPr lang="en-US"/>
              <a:pPr/>
              <a:t>23</a:t>
            </a:fld>
            <a:endParaRPr lang="en-US"/>
          </a:p>
        </p:txBody>
      </p:sp>
      <p:sp>
        <p:nvSpPr>
          <p:cNvPr id="6146" name="Rectangle 2"/>
          <p:cNvSpPr>
            <a:spLocks noGrp="1" noChangeArrowheads="1"/>
          </p:cNvSpPr>
          <p:nvPr>
            <p:ph type="title"/>
          </p:nvPr>
        </p:nvSpPr>
        <p:spPr/>
        <p:txBody>
          <a:bodyPr/>
          <a:lstStyle/>
          <a:p>
            <a:r>
              <a:rPr lang="en-US" dirty="0" smtClean="0"/>
              <a:t>Method 2b: Matched Renewal Price per Exposure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4137020281"/>
              </p:ext>
            </p:extLst>
          </p:nvPr>
        </p:nvGraphicFramePr>
        <p:xfrm>
          <a:off x="323528" y="1412776"/>
          <a:ext cx="8352928" cy="4283677"/>
        </p:xfrm>
        <a:graphic>
          <a:graphicData uri="http://schemas.openxmlformats.org/drawingml/2006/table">
            <a:tbl>
              <a:tblPr/>
              <a:tblGrid>
                <a:gridCol w="360040"/>
                <a:gridCol w="576064"/>
                <a:gridCol w="360040"/>
                <a:gridCol w="288032"/>
                <a:gridCol w="648072"/>
                <a:gridCol w="576064"/>
                <a:gridCol w="864096"/>
                <a:gridCol w="576064"/>
                <a:gridCol w="576064"/>
                <a:gridCol w="576064"/>
                <a:gridCol w="432048"/>
                <a:gridCol w="576064"/>
                <a:gridCol w="648072"/>
                <a:gridCol w="720080"/>
                <a:gridCol w="576064"/>
              </a:tblGrid>
              <a:tr h="375801">
                <a:tc>
                  <a:txBody>
                    <a:bodyPr/>
                    <a:lstStyle/>
                    <a:p>
                      <a:pPr algn="l" fontAlgn="b"/>
                      <a:r>
                        <a:rPr lang="en-US" sz="700" b="1" i="0" u="none" strike="noStrike" dirty="0">
                          <a:solidFill>
                            <a:srgbClr val="FFFFFF"/>
                          </a:solidFill>
                          <a:effectLst/>
                          <a:latin typeface="Arial"/>
                        </a:rPr>
                        <a:t>Policy</a:t>
                      </a:r>
                    </a:p>
                  </a:txBody>
                  <a:tcPr marL="6405" marR="6405" marT="6405" marB="0" anchor="b">
                    <a:lnL>
                      <a:noFill/>
                    </a:lnL>
                    <a:lnR>
                      <a:noFill/>
                    </a:lnR>
                    <a:lnT>
                      <a:noFill/>
                    </a:lnT>
                    <a:lnB>
                      <a:noFill/>
                    </a:lnB>
                    <a:solidFill>
                      <a:srgbClr val="627D77"/>
                    </a:solidFill>
                  </a:tcPr>
                </a:tc>
                <a:tc>
                  <a:txBody>
                    <a:bodyPr/>
                    <a:lstStyle/>
                    <a:p>
                      <a:pPr algn="l" fontAlgn="b"/>
                      <a:r>
                        <a:rPr lang="en-US" sz="700" b="1" i="0" u="none" strike="noStrike">
                          <a:solidFill>
                            <a:srgbClr val="FFFFFF"/>
                          </a:solidFill>
                          <a:effectLst/>
                          <a:latin typeface="Arial"/>
                        </a:rPr>
                        <a:t>Status</a:t>
                      </a:r>
                    </a:p>
                  </a:txBody>
                  <a:tcPr marL="6405" marR="6405" marT="6405" marB="0" anchor="b">
                    <a:lnL>
                      <a:noFill/>
                    </a:lnL>
                    <a:lnR>
                      <a:noFill/>
                    </a:lnR>
                    <a:lnT>
                      <a:noFill/>
                    </a:lnT>
                    <a:lnB>
                      <a:noFill/>
                    </a:lnB>
                    <a:solidFill>
                      <a:srgbClr val="627D77"/>
                    </a:solidFill>
                  </a:tcPr>
                </a:tc>
                <a:tc>
                  <a:txBody>
                    <a:bodyPr/>
                    <a:lstStyle/>
                    <a:p>
                      <a:pPr algn="l" fontAlgn="b"/>
                      <a:r>
                        <a:rPr lang="en-US" sz="700" b="1" i="0" u="none" strike="noStrike">
                          <a:solidFill>
                            <a:srgbClr val="FFFFFF"/>
                          </a:solidFill>
                          <a:effectLst/>
                          <a:latin typeface="Arial"/>
                        </a:rPr>
                        <a:t>Type</a:t>
                      </a:r>
                    </a:p>
                  </a:txBody>
                  <a:tcPr marL="6405" marR="6405" marT="6405" marB="0" anchor="b">
                    <a:lnL>
                      <a:noFill/>
                    </a:lnL>
                    <a:lnR>
                      <a:noFill/>
                    </a:lnR>
                    <a:lnT>
                      <a:noFill/>
                    </a:lnT>
                    <a:lnB>
                      <a:noFill/>
                    </a:lnB>
                    <a:solidFill>
                      <a:srgbClr val="627D77"/>
                    </a:solidFill>
                  </a:tcPr>
                </a:tc>
                <a:tc>
                  <a:txBody>
                    <a:bodyPr/>
                    <a:lstStyle/>
                    <a:p>
                      <a:pPr algn="ctr" fontAlgn="b"/>
                      <a:r>
                        <a:rPr lang="en-US" sz="700" b="1" i="0" u="none" strike="noStrike" dirty="0">
                          <a:solidFill>
                            <a:srgbClr val="FFFFFF"/>
                          </a:solidFill>
                          <a:effectLst/>
                          <a:latin typeface="Arial"/>
                        </a:rPr>
                        <a:t>Share</a:t>
                      </a:r>
                    </a:p>
                  </a:txBody>
                  <a:tcPr marL="6405" marR="6405" marT="6405"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Limit</a:t>
                      </a:r>
                    </a:p>
                  </a:txBody>
                  <a:tcPr marL="6405" marR="6405" marT="6405" marB="0" anchor="b">
                    <a:lnL>
                      <a:noFill/>
                    </a:lnL>
                    <a:lnR>
                      <a:noFill/>
                    </a:lnR>
                    <a:lnT>
                      <a:noFill/>
                    </a:lnT>
                    <a:lnB>
                      <a:noFill/>
                    </a:lnB>
                    <a:solidFill>
                      <a:srgbClr val="627D77"/>
                    </a:solidFill>
                  </a:tcPr>
                </a:tc>
                <a:tc>
                  <a:txBody>
                    <a:bodyPr/>
                    <a:lstStyle/>
                    <a:p>
                      <a:pPr algn="ctr" fontAlgn="b"/>
                      <a:r>
                        <a:rPr lang="en-US" sz="700" b="1" i="0" u="none" strike="noStrike" dirty="0">
                          <a:solidFill>
                            <a:srgbClr val="FFFFFF"/>
                          </a:solidFill>
                          <a:effectLst/>
                          <a:latin typeface="Arial"/>
                        </a:rPr>
                        <a:t>Deductible</a:t>
                      </a:r>
                    </a:p>
                  </a:txBody>
                  <a:tcPr marL="6405" marR="6405" marT="6405" marB="0" anchor="b">
                    <a:lnL>
                      <a:noFill/>
                    </a:lnL>
                    <a:lnR>
                      <a:noFill/>
                    </a:lnR>
                    <a:lnT>
                      <a:noFill/>
                    </a:lnT>
                    <a:lnB>
                      <a:noFill/>
                    </a:lnB>
                    <a:solidFill>
                      <a:srgbClr val="627D77"/>
                    </a:solidFill>
                  </a:tcPr>
                </a:tc>
                <a:tc>
                  <a:txBody>
                    <a:bodyPr/>
                    <a:lstStyle/>
                    <a:p>
                      <a:pPr algn="ctr" fontAlgn="b"/>
                      <a:r>
                        <a:rPr lang="en-US" sz="700" b="1" i="0" u="none" strike="noStrike" dirty="0" smtClean="0">
                          <a:solidFill>
                            <a:srgbClr val="FFFFFF"/>
                          </a:solidFill>
                          <a:effectLst/>
                          <a:latin typeface="Arial"/>
                        </a:rPr>
                        <a:t>Exposure*</a:t>
                      </a:r>
                      <a:endParaRPr lang="en-US" sz="700" b="1" i="0" u="none" strike="noStrike" dirty="0">
                        <a:solidFill>
                          <a:srgbClr val="FFFFFF"/>
                        </a:solidFill>
                        <a:effectLst/>
                        <a:latin typeface="Arial"/>
                      </a:endParaRPr>
                    </a:p>
                  </a:txBody>
                  <a:tcPr marL="6405" marR="6405" marT="6405" marB="0" anchor="b">
                    <a:lnL>
                      <a:noFill/>
                    </a:lnL>
                    <a:lnR>
                      <a:noFill/>
                    </a:lnR>
                    <a:lnT>
                      <a:noFill/>
                    </a:lnT>
                    <a:lnB>
                      <a:noFill/>
                    </a:lnB>
                    <a:solidFill>
                      <a:srgbClr val="627D77"/>
                    </a:solidFill>
                  </a:tcPr>
                </a:tc>
                <a:tc>
                  <a:txBody>
                    <a:bodyPr/>
                    <a:lstStyle/>
                    <a:p>
                      <a:pPr algn="ctr" fontAlgn="b"/>
                      <a:r>
                        <a:rPr lang="en-US" sz="700" b="1" i="0" u="none" strike="noStrike" dirty="0">
                          <a:solidFill>
                            <a:srgbClr val="FFFFFF"/>
                          </a:solidFill>
                          <a:effectLst/>
                          <a:latin typeface="Arial"/>
                        </a:rPr>
                        <a:t>Premium</a:t>
                      </a:r>
                    </a:p>
                  </a:txBody>
                  <a:tcPr marL="6405" marR="6405" marT="6405" marB="0" anchor="b">
                    <a:lnL>
                      <a:noFill/>
                    </a:lnL>
                    <a:lnR>
                      <a:noFill/>
                    </a:lnR>
                    <a:lnT>
                      <a:noFill/>
                    </a:lnT>
                    <a:lnB>
                      <a:noFill/>
                    </a:lnB>
                    <a:solidFill>
                      <a:srgbClr val="627D77"/>
                    </a:solidFill>
                  </a:tcPr>
                </a:tc>
                <a:tc>
                  <a:txBody>
                    <a:bodyPr/>
                    <a:lstStyle/>
                    <a:p>
                      <a:pPr algn="ctr" fontAlgn="b"/>
                      <a:r>
                        <a:rPr lang="en-US" sz="700" b="1" i="0" u="none" strike="noStrike" dirty="0">
                          <a:solidFill>
                            <a:srgbClr val="FFFFFF"/>
                          </a:solidFill>
                          <a:effectLst/>
                          <a:latin typeface="Arial"/>
                        </a:rPr>
                        <a:t>Premium Divided by Exposure</a:t>
                      </a:r>
                    </a:p>
                  </a:txBody>
                  <a:tcPr marL="6405" marR="6405" marT="6405" marB="0" anchor="b">
                    <a:lnL>
                      <a:noFill/>
                    </a:lnL>
                    <a:lnR>
                      <a:noFill/>
                    </a:lnR>
                    <a:lnT>
                      <a:noFill/>
                    </a:lnT>
                    <a:lnB>
                      <a:noFill/>
                    </a:lnB>
                    <a:solidFill>
                      <a:srgbClr val="627D77"/>
                    </a:solidFill>
                  </a:tcPr>
                </a:tc>
                <a:tc>
                  <a:txBody>
                    <a:bodyPr/>
                    <a:lstStyle/>
                    <a:p>
                      <a:pPr algn="ctr" fontAlgn="b"/>
                      <a:r>
                        <a:rPr lang="en-US" sz="700" b="1" i="0" u="none" strike="noStrike" dirty="0">
                          <a:solidFill>
                            <a:srgbClr val="FFFFFF"/>
                          </a:solidFill>
                          <a:effectLst/>
                          <a:latin typeface="Arial"/>
                        </a:rPr>
                        <a:t>Matched Renewal?</a:t>
                      </a:r>
                    </a:p>
                  </a:txBody>
                  <a:tcPr marL="6405" marR="6405" marT="6405" marB="0" anchor="b">
                    <a:lnL>
                      <a:noFill/>
                    </a:lnL>
                    <a:lnR>
                      <a:noFill/>
                    </a:lnR>
                    <a:lnT>
                      <a:noFill/>
                    </a:lnT>
                    <a:lnB>
                      <a:noFill/>
                    </a:lnB>
                    <a:solidFill>
                      <a:srgbClr val="627D77"/>
                    </a:solidFill>
                  </a:tcPr>
                </a:tc>
                <a:tc>
                  <a:txBody>
                    <a:bodyPr/>
                    <a:lstStyle/>
                    <a:p>
                      <a:pPr algn="ctr" fontAlgn="b"/>
                      <a:r>
                        <a:rPr lang="en-US" sz="700" b="1" i="0" u="none" strike="noStrike" dirty="0">
                          <a:solidFill>
                            <a:srgbClr val="FFFFFF"/>
                          </a:solidFill>
                          <a:effectLst/>
                          <a:latin typeface="Arial"/>
                        </a:rPr>
                        <a:t>Renewal Rate Change</a:t>
                      </a:r>
                    </a:p>
                  </a:txBody>
                  <a:tcPr marL="6405" marR="6405" marT="6405" marB="0" anchor="b">
                    <a:lnL>
                      <a:noFill/>
                    </a:lnL>
                    <a:lnR>
                      <a:noFill/>
                    </a:lnR>
                    <a:lnT>
                      <a:noFill/>
                    </a:lnT>
                    <a:lnB>
                      <a:noFill/>
                    </a:lnB>
                    <a:solidFill>
                      <a:srgbClr val="627D77"/>
                    </a:solidFill>
                  </a:tcPr>
                </a:tc>
                <a:tc>
                  <a:txBody>
                    <a:bodyPr/>
                    <a:lstStyle/>
                    <a:p>
                      <a:pPr algn="ctr" fontAlgn="b"/>
                      <a:r>
                        <a:rPr lang="en-US" sz="700" b="1" i="0" u="none" strike="noStrike" dirty="0">
                          <a:solidFill>
                            <a:srgbClr val="FFFFFF"/>
                          </a:solidFill>
                          <a:effectLst/>
                          <a:latin typeface="Arial"/>
                        </a:rPr>
                        <a:t>Matched Expiring Premium</a:t>
                      </a:r>
                    </a:p>
                  </a:txBody>
                  <a:tcPr marL="6405" marR="6405" marT="6405" marB="0" anchor="b">
                    <a:lnL>
                      <a:noFill/>
                    </a:lnL>
                    <a:lnR>
                      <a:noFill/>
                    </a:lnR>
                    <a:lnT>
                      <a:noFill/>
                    </a:lnT>
                    <a:lnB>
                      <a:noFill/>
                    </a:lnB>
                    <a:solidFill>
                      <a:srgbClr val="627D77"/>
                    </a:solidFill>
                  </a:tcPr>
                </a:tc>
                <a:tc>
                  <a:txBody>
                    <a:bodyPr/>
                    <a:lstStyle/>
                    <a:p>
                      <a:pPr algn="ctr" fontAlgn="b"/>
                      <a:r>
                        <a:rPr lang="en-US" sz="700" b="1" i="0" u="none" strike="noStrike" dirty="0">
                          <a:solidFill>
                            <a:srgbClr val="FFFFFF"/>
                          </a:solidFill>
                          <a:effectLst/>
                          <a:latin typeface="Arial"/>
                        </a:rPr>
                        <a:t>Matched Exp. Premium X (1+Rate Ch.)</a:t>
                      </a:r>
                    </a:p>
                  </a:txBody>
                  <a:tcPr marL="6405" marR="6405" marT="6405" marB="0" anchor="b">
                    <a:lnL>
                      <a:noFill/>
                    </a:lnL>
                    <a:lnR>
                      <a:noFill/>
                    </a:lnR>
                    <a:lnT>
                      <a:noFill/>
                    </a:lnT>
                    <a:lnB>
                      <a:noFill/>
                    </a:lnB>
                    <a:solidFill>
                      <a:srgbClr val="627D77"/>
                    </a:solidFill>
                  </a:tcPr>
                </a:tc>
                <a:tc>
                  <a:txBody>
                    <a:bodyPr/>
                    <a:lstStyle/>
                    <a:p>
                      <a:pPr algn="ctr" fontAlgn="b"/>
                      <a:r>
                        <a:rPr lang="en-US" sz="700" b="1" i="0" u="none" strike="noStrike" dirty="0">
                          <a:solidFill>
                            <a:srgbClr val="FFFFFF"/>
                          </a:solidFill>
                          <a:effectLst/>
                          <a:latin typeface="Arial"/>
                        </a:rPr>
                        <a:t>Matched </a:t>
                      </a:r>
                      <a:r>
                        <a:rPr lang="en-US" sz="700" b="1" i="0" u="none" strike="noStrike" dirty="0" err="1">
                          <a:solidFill>
                            <a:srgbClr val="FFFFFF"/>
                          </a:solidFill>
                          <a:effectLst/>
                          <a:latin typeface="Arial"/>
                        </a:rPr>
                        <a:t>Ren</a:t>
                      </a:r>
                      <a:r>
                        <a:rPr lang="en-US" sz="700" b="1" i="0" u="none" strike="noStrike" dirty="0">
                          <a:solidFill>
                            <a:srgbClr val="FFFFFF"/>
                          </a:solidFill>
                          <a:effectLst/>
                          <a:latin typeface="Arial"/>
                        </a:rPr>
                        <a:t>. Premium / (1+Rate Ch.)</a:t>
                      </a:r>
                    </a:p>
                  </a:txBody>
                  <a:tcPr marL="6405" marR="6405" marT="6405" marB="0" anchor="b">
                    <a:lnL>
                      <a:noFill/>
                    </a:lnL>
                    <a:lnR>
                      <a:noFill/>
                    </a:lnR>
                    <a:lnT>
                      <a:noFill/>
                    </a:lnT>
                    <a:lnB>
                      <a:noFill/>
                    </a:lnB>
                    <a:solidFill>
                      <a:srgbClr val="627D77"/>
                    </a:solidFill>
                  </a:tcPr>
                </a:tc>
                <a:tc>
                  <a:txBody>
                    <a:bodyPr/>
                    <a:lstStyle/>
                    <a:p>
                      <a:pPr algn="ctr" fontAlgn="b"/>
                      <a:r>
                        <a:rPr lang="en-US" sz="700" b="1" i="0" u="none" strike="noStrike" dirty="0">
                          <a:solidFill>
                            <a:srgbClr val="FFFFFF"/>
                          </a:solidFill>
                          <a:effectLst/>
                          <a:latin typeface="Arial"/>
                        </a:rPr>
                        <a:t>Matched Renewing Premium</a:t>
                      </a:r>
                    </a:p>
                  </a:txBody>
                  <a:tcPr marL="6405" marR="6405" marT="6405" marB="0" anchor="b">
                    <a:lnL>
                      <a:noFill/>
                    </a:lnL>
                    <a:lnR>
                      <a:noFill/>
                    </a:lnR>
                    <a:lnT>
                      <a:noFill/>
                    </a:lnT>
                    <a:lnB>
                      <a:noFill/>
                    </a:lnB>
                    <a:solidFill>
                      <a:srgbClr val="627D77"/>
                    </a:solidFill>
                  </a:tcPr>
                </a:tc>
              </a:tr>
              <a:tr h="130093">
                <a:tc>
                  <a:txBody>
                    <a:bodyPr/>
                    <a:lstStyle/>
                    <a:p>
                      <a:pPr algn="l" fontAlgn="b"/>
                      <a:r>
                        <a:rPr lang="en-US" sz="700" b="0" i="0" u="none" strike="noStrike">
                          <a:effectLst/>
                          <a:latin typeface="Arial"/>
                        </a:rPr>
                        <a:t>Policy 1</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Expiring</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Primary</a:t>
                      </a:r>
                    </a:p>
                  </a:txBody>
                  <a:tcPr marL="6405" marR="6405" marT="6405" marB="0" anchor="b">
                    <a:lnL>
                      <a:noFill/>
                    </a:lnL>
                    <a:lnR>
                      <a:noFill/>
                    </a:lnR>
                    <a:lnT>
                      <a:noFill/>
                    </a:lnT>
                    <a:lnB>
                      <a:noFill/>
                    </a:lnB>
                  </a:tcPr>
                </a:tc>
                <a:tc>
                  <a:txBody>
                    <a:bodyPr/>
                    <a:lstStyle/>
                    <a:p>
                      <a:pPr algn="r" fontAlgn="b"/>
                      <a:r>
                        <a:rPr lang="en-US" sz="700" b="0" i="0" u="none" strike="noStrike">
                          <a:effectLst/>
                          <a:latin typeface="Arial"/>
                        </a:rPr>
                        <a:t>100%</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1,000,000 </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   </a:t>
                      </a:r>
                    </a:p>
                  </a:txBody>
                  <a:tcPr marL="6405" marR="6405" marT="6405" marB="0" anchor="b">
                    <a:lnL>
                      <a:noFill/>
                    </a:lnL>
                    <a:lnR>
                      <a:noFill/>
                    </a:lnR>
                    <a:lnT>
                      <a:noFill/>
                    </a:lnT>
                    <a:lnB>
                      <a:noFill/>
                    </a:lnB>
                  </a:tcPr>
                </a:tc>
                <a:tc>
                  <a:txBody>
                    <a:bodyPr/>
                    <a:lstStyle/>
                    <a:p>
                      <a:pPr algn="l" fontAlgn="b"/>
                      <a:r>
                        <a:rPr lang="en-US" sz="700" b="0" i="0" u="none" strike="noStrike" dirty="0">
                          <a:effectLst/>
                          <a:latin typeface="Arial"/>
                        </a:rPr>
                        <a:t> $             400,000 </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2,500 </a:t>
                      </a:r>
                    </a:p>
                  </a:txBody>
                  <a:tcPr marL="6405" marR="6405" marT="6405" marB="0" anchor="b">
                    <a:lnL>
                      <a:noFill/>
                    </a:lnL>
                    <a:lnR>
                      <a:noFill/>
                    </a:lnR>
                    <a:lnT>
                      <a:noFill/>
                    </a:lnT>
                    <a:lnB>
                      <a:noFill/>
                    </a:lnB>
                  </a:tcPr>
                </a:tc>
                <a:tc>
                  <a:txBody>
                    <a:bodyPr/>
                    <a:lstStyle/>
                    <a:p>
                      <a:pPr algn="r" fontAlgn="b"/>
                      <a:r>
                        <a:rPr lang="en-US" sz="700" b="0" i="0" u="none" strike="noStrike">
                          <a:effectLst/>
                          <a:latin typeface="Arial"/>
                        </a:rPr>
                        <a:t>0.625%</a:t>
                      </a:r>
                    </a:p>
                  </a:txBody>
                  <a:tcPr marL="6405" marR="6405" marT="6405" marB="0" anchor="b">
                    <a:lnL>
                      <a:noFill/>
                    </a:lnL>
                    <a:lnR>
                      <a:noFill/>
                    </a:lnR>
                    <a:lnT>
                      <a:noFill/>
                    </a:lnT>
                    <a:lnB>
                      <a:noFill/>
                    </a:lnB>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2,500 </a:t>
                      </a: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2,750 </a:t>
                      </a: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r>
              <a:tr h="130093">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Primary</a:t>
                      </a:r>
                    </a:p>
                  </a:txBody>
                  <a:tcPr marL="6405" marR="6405" marT="6405"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1,000,000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dirty="0">
                          <a:effectLst/>
                          <a:latin typeface="Arial"/>
                        </a:rPr>
                        <a:t> $             440,000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2,700 </a:t>
                      </a:r>
                    </a:p>
                  </a:txBody>
                  <a:tcPr marL="6405" marR="6405" marT="6405"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0.614%</a:t>
                      </a:r>
                    </a:p>
                  </a:txBody>
                  <a:tcPr marL="6405" marR="6405" marT="6405" marB="0" anchor="b">
                    <a:lnL>
                      <a:noFill/>
                    </a:lnL>
                    <a:lnR>
                      <a:noFill/>
                    </a:lnR>
                    <a:lnT>
                      <a:noFill/>
                    </a:lnT>
                    <a:lnB>
                      <a:noFill/>
                    </a:lnB>
                    <a:solidFill>
                      <a:srgbClr val="D0D8D6"/>
                    </a:solidFill>
                  </a:tcPr>
                </a:tc>
                <a:tc>
                  <a:txBody>
                    <a:bodyPr/>
                    <a:lstStyle/>
                    <a:p>
                      <a:pPr algn="ctr" fontAlgn="b"/>
                      <a:r>
                        <a:rPr lang="en-US" sz="700" b="0" i="0" u="none" strike="noStrike" dirty="0">
                          <a:effectLst/>
                          <a:latin typeface="Arial"/>
                        </a:rPr>
                        <a:t>Yes</a:t>
                      </a:r>
                    </a:p>
                  </a:txBody>
                  <a:tcPr marL="6405" marR="6405" marT="6405" marB="0" anchor="b">
                    <a:lnL>
                      <a:noFill/>
                    </a:lnL>
                    <a:lnR>
                      <a:noFill/>
                    </a:lnR>
                    <a:lnT>
                      <a:noFill/>
                    </a:lnT>
                    <a:lnB>
                      <a:noFill/>
                    </a:lnB>
                    <a:solidFill>
                      <a:srgbClr val="D0D8D6"/>
                    </a:solidFill>
                  </a:tcPr>
                </a:tc>
                <a:tc>
                  <a:txBody>
                    <a:bodyPr/>
                    <a:lstStyle/>
                    <a:p>
                      <a:pPr algn="ctr" fontAlgn="b"/>
                      <a:r>
                        <a:rPr lang="en-US" sz="700" b="0" i="0" u="none" strike="noStrike" dirty="0">
                          <a:effectLst/>
                          <a:latin typeface="Arial"/>
                        </a:rPr>
                        <a:t>-1.8%</a:t>
                      </a: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2,455 </a:t>
                      </a: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2,700 </a:t>
                      </a:r>
                    </a:p>
                  </a:txBody>
                  <a:tcPr marL="6405" marR="6405" marT="6405" marB="0" anchor="b">
                    <a:lnL>
                      <a:noFill/>
                    </a:lnL>
                    <a:lnR>
                      <a:noFill/>
                    </a:lnR>
                    <a:lnT>
                      <a:noFill/>
                    </a:lnT>
                    <a:lnB>
                      <a:noFill/>
                    </a:lnB>
                    <a:solidFill>
                      <a:srgbClr val="D0D8D6"/>
                    </a:solidFill>
                  </a:tcPr>
                </a:tc>
              </a:tr>
              <a:tr h="130093">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tcPr>
                </a:tc>
              </a:tr>
              <a:tr h="130093">
                <a:tc>
                  <a:txBody>
                    <a:bodyPr/>
                    <a:lstStyle/>
                    <a:p>
                      <a:pPr algn="l" fontAlgn="b"/>
                      <a:r>
                        <a:rPr lang="en-US" sz="700" b="0" i="0" u="none" strike="noStrike">
                          <a:effectLst/>
                          <a:latin typeface="Arial"/>
                        </a:rPr>
                        <a:t>Policy 2</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Expiring</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Primary</a:t>
                      </a:r>
                    </a:p>
                  </a:txBody>
                  <a:tcPr marL="6405" marR="6405" marT="6405"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50,000,000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40,000 </a:t>
                      </a:r>
                    </a:p>
                  </a:txBody>
                  <a:tcPr marL="6405" marR="6405" marT="6405"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0.080%</a:t>
                      </a: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40,000 </a:t>
                      </a: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41,600 </a:t>
                      </a: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r>
              <a:tr h="130093">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New/Renew</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Primary</a:t>
                      </a:r>
                    </a:p>
                  </a:txBody>
                  <a:tcPr marL="6405" marR="6405" marT="6405" marB="0" anchor="b">
                    <a:lnL>
                      <a:noFill/>
                    </a:lnL>
                    <a:lnR>
                      <a:noFill/>
                    </a:lnR>
                    <a:lnT>
                      <a:noFill/>
                    </a:lnT>
                    <a:lnB>
                      <a:noFill/>
                    </a:lnB>
                  </a:tcPr>
                </a:tc>
                <a:tc>
                  <a:txBody>
                    <a:bodyPr/>
                    <a:lstStyle/>
                    <a:p>
                      <a:pPr algn="r" fontAlgn="b"/>
                      <a:r>
                        <a:rPr lang="en-US" sz="700" b="0" i="0" u="none" strike="noStrike">
                          <a:effectLst/>
                          <a:latin typeface="Arial"/>
                        </a:rPr>
                        <a:t>100%</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5,000,000 </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   </a:t>
                      </a:r>
                    </a:p>
                  </a:txBody>
                  <a:tcPr marL="6405" marR="6405" marT="6405" marB="0" anchor="b">
                    <a:lnL>
                      <a:noFill/>
                    </a:lnL>
                    <a:lnR>
                      <a:noFill/>
                    </a:lnR>
                    <a:lnT>
                      <a:noFill/>
                    </a:lnT>
                    <a:lnB>
                      <a:noFill/>
                    </a:lnB>
                  </a:tcPr>
                </a:tc>
                <a:tc>
                  <a:txBody>
                    <a:bodyPr/>
                    <a:lstStyle/>
                    <a:p>
                      <a:pPr algn="l" fontAlgn="b"/>
                      <a:r>
                        <a:rPr lang="en-US" sz="700" b="0" i="0" u="none" strike="noStrike" dirty="0">
                          <a:effectLst/>
                          <a:latin typeface="Arial"/>
                        </a:rPr>
                        <a:t> $         52,000,000 </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45,000 </a:t>
                      </a:r>
                    </a:p>
                  </a:txBody>
                  <a:tcPr marL="6405" marR="6405" marT="6405" marB="0" anchor="b">
                    <a:lnL>
                      <a:noFill/>
                    </a:lnL>
                    <a:lnR>
                      <a:noFill/>
                    </a:lnR>
                    <a:lnT>
                      <a:noFill/>
                    </a:lnT>
                    <a:lnB>
                      <a:noFill/>
                    </a:lnB>
                  </a:tcPr>
                </a:tc>
                <a:tc>
                  <a:txBody>
                    <a:bodyPr/>
                    <a:lstStyle/>
                    <a:p>
                      <a:pPr algn="r" fontAlgn="b"/>
                      <a:r>
                        <a:rPr lang="en-US" sz="700" b="0" i="0" u="none" strike="noStrike">
                          <a:effectLst/>
                          <a:latin typeface="Arial"/>
                        </a:rPr>
                        <a:t>0.087%</a:t>
                      </a:r>
                    </a:p>
                  </a:txBody>
                  <a:tcPr marL="6405" marR="6405" marT="6405" marB="0" anchor="b">
                    <a:lnL>
                      <a:noFill/>
                    </a:lnL>
                    <a:lnR>
                      <a:noFill/>
                    </a:lnR>
                    <a:lnT>
                      <a:noFill/>
                    </a:lnT>
                    <a:lnB>
                      <a:noFill/>
                    </a:lnB>
                  </a:tcPr>
                </a:tc>
                <a:tc>
                  <a:txBody>
                    <a:bodyPr/>
                    <a:lstStyle/>
                    <a:p>
                      <a:pPr algn="ctr" fontAlgn="b"/>
                      <a:r>
                        <a:rPr lang="en-US" sz="700" b="0" i="0" u="none" strike="noStrike">
                          <a:effectLst/>
                          <a:latin typeface="Arial"/>
                        </a:rPr>
                        <a:t>Yes</a:t>
                      </a:r>
                    </a:p>
                  </a:txBody>
                  <a:tcPr marL="6405" marR="6405" marT="6405" marB="0" anchor="b">
                    <a:lnL>
                      <a:noFill/>
                    </a:lnL>
                    <a:lnR>
                      <a:noFill/>
                    </a:lnR>
                    <a:lnT>
                      <a:noFill/>
                    </a:lnT>
                    <a:lnB>
                      <a:noFill/>
                    </a:lnB>
                  </a:tcPr>
                </a:tc>
                <a:tc>
                  <a:txBody>
                    <a:bodyPr/>
                    <a:lstStyle/>
                    <a:p>
                      <a:pPr algn="ctr" fontAlgn="b"/>
                      <a:r>
                        <a:rPr lang="en-US" sz="700" b="0" i="0" u="none" strike="noStrike">
                          <a:effectLst/>
                          <a:latin typeface="Arial"/>
                        </a:rPr>
                        <a:t>8.2%</a:t>
                      </a: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43,269 </a:t>
                      </a: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45,000 </a:t>
                      </a:r>
                    </a:p>
                  </a:txBody>
                  <a:tcPr marL="6405" marR="6405" marT="6405" marB="0" anchor="b">
                    <a:lnL>
                      <a:noFill/>
                    </a:lnL>
                    <a:lnR>
                      <a:noFill/>
                    </a:lnR>
                    <a:lnT>
                      <a:noFill/>
                    </a:lnT>
                    <a:lnB>
                      <a:noFill/>
                    </a:lnB>
                  </a:tcPr>
                </a:tc>
              </a:tr>
              <a:tr h="130093">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r>
              <a:tr h="130093">
                <a:tc>
                  <a:txBody>
                    <a:bodyPr/>
                    <a:lstStyle/>
                    <a:p>
                      <a:pPr algn="l" fontAlgn="b"/>
                      <a:r>
                        <a:rPr lang="en-US" sz="700" b="0" i="0" u="none" strike="noStrike">
                          <a:effectLst/>
                          <a:latin typeface="Arial"/>
                        </a:rPr>
                        <a:t>Policy 3</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Expiring</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Excess</a:t>
                      </a:r>
                    </a:p>
                  </a:txBody>
                  <a:tcPr marL="6405" marR="6405" marT="6405" marB="0" anchor="b">
                    <a:lnL>
                      <a:noFill/>
                    </a:lnL>
                    <a:lnR>
                      <a:noFill/>
                    </a:lnR>
                    <a:lnT>
                      <a:noFill/>
                    </a:lnT>
                    <a:lnB>
                      <a:noFill/>
                    </a:lnB>
                  </a:tcPr>
                </a:tc>
                <a:tc>
                  <a:txBody>
                    <a:bodyPr/>
                    <a:lstStyle/>
                    <a:p>
                      <a:pPr algn="r" fontAlgn="b"/>
                      <a:r>
                        <a:rPr lang="en-US" sz="700" b="0" i="0" u="none" strike="noStrike">
                          <a:effectLst/>
                          <a:latin typeface="Arial"/>
                        </a:rPr>
                        <a:t>100%</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8,000,000 </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2,000,000 </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400,000,000 </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150,000 </a:t>
                      </a:r>
                    </a:p>
                  </a:txBody>
                  <a:tcPr marL="6405" marR="6405" marT="6405" marB="0" anchor="b">
                    <a:lnL>
                      <a:noFill/>
                    </a:lnL>
                    <a:lnR>
                      <a:noFill/>
                    </a:lnR>
                    <a:lnT>
                      <a:noFill/>
                    </a:lnT>
                    <a:lnB>
                      <a:noFill/>
                    </a:lnB>
                  </a:tcPr>
                </a:tc>
                <a:tc>
                  <a:txBody>
                    <a:bodyPr/>
                    <a:lstStyle/>
                    <a:p>
                      <a:pPr algn="r" fontAlgn="b"/>
                      <a:r>
                        <a:rPr lang="en-US" sz="700" b="0" i="0" u="none" strike="noStrike">
                          <a:effectLst/>
                          <a:latin typeface="Arial"/>
                        </a:rPr>
                        <a:t>0.038%</a:t>
                      </a:r>
                    </a:p>
                  </a:txBody>
                  <a:tcPr marL="6405" marR="6405" marT="6405" marB="0" anchor="b">
                    <a:lnL>
                      <a:noFill/>
                    </a:lnL>
                    <a:lnR>
                      <a:noFill/>
                    </a:lnR>
                    <a:lnT>
                      <a:noFill/>
                    </a:lnT>
                    <a:lnB>
                      <a:noFill/>
                    </a:lnB>
                  </a:tcPr>
                </a:tc>
                <a:tc>
                  <a:txBody>
                    <a:bodyPr/>
                    <a:lstStyle/>
                    <a:p>
                      <a:pPr algn="ctr"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ctr"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150,000 </a:t>
                      </a: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142,500 </a:t>
                      </a: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r>
              <a:tr h="130093">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Excess</a:t>
                      </a:r>
                    </a:p>
                  </a:txBody>
                  <a:tcPr marL="6405" marR="6405" marT="6405"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8,000,000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2,000,000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380,000,000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120,000 </a:t>
                      </a:r>
                    </a:p>
                  </a:txBody>
                  <a:tcPr marL="6405" marR="6405" marT="6405"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0.032%</a:t>
                      </a:r>
                    </a:p>
                  </a:txBody>
                  <a:tcPr marL="6405" marR="6405" marT="6405" marB="0" anchor="b">
                    <a:lnL>
                      <a:noFill/>
                    </a:lnL>
                    <a:lnR>
                      <a:noFill/>
                    </a:lnR>
                    <a:lnT>
                      <a:noFill/>
                    </a:lnT>
                    <a:lnB>
                      <a:noFill/>
                    </a:lnB>
                    <a:solidFill>
                      <a:srgbClr val="D0D8D6"/>
                    </a:solidFill>
                  </a:tcPr>
                </a:tc>
                <a:tc>
                  <a:txBody>
                    <a:bodyPr/>
                    <a:lstStyle/>
                    <a:p>
                      <a:pPr algn="ctr" fontAlgn="b"/>
                      <a:r>
                        <a:rPr lang="en-US" sz="700" b="0" i="0" u="none" strike="noStrike">
                          <a:effectLst/>
                          <a:latin typeface="Arial"/>
                        </a:rPr>
                        <a:t>Yes</a:t>
                      </a:r>
                    </a:p>
                  </a:txBody>
                  <a:tcPr marL="6405" marR="6405" marT="6405" marB="0" anchor="b">
                    <a:lnL>
                      <a:noFill/>
                    </a:lnL>
                    <a:lnR>
                      <a:noFill/>
                    </a:lnR>
                    <a:lnT>
                      <a:noFill/>
                    </a:lnT>
                    <a:lnB>
                      <a:noFill/>
                    </a:lnB>
                    <a:solidFill>
                      <a:srgbClr val="D0D8D6"/>
                    </a:solidFill>
                  </a:tcPr>
                </a:tc>
                <a:tc>
                  <a:txBody>
                    <a:bodyPr/>
                    <a:lstStyle/>
                    <a:p>
                      <a:pPr algn="ctr" fontAlgn="b"/>
                      <a:r>
                        <a:rPr lang="en-US" sz="700" b="0" i="0" u="none" strike="noStrike">
                          <a:effectLst/>
                          <a:latin typeface="Arial"/>
                        </a:rPr>
                        <a:t>-15.8%</a:t>
                      </a: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126,316 </a:t>
                      </a: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120,000 </a:t>
                      </a:r>
                    </a:p>
                  </a:txBody>
                  <a:tcPr marL="6405" marR="6405" marT="6405" marB="0" anchor="b">
                    <a:lnL>
                      <a:noFill/>
                    </a:lnL>
                    <a:lnR>
                      <a:noFill/>
                    </a:lnR>
                    <a:lnT>
                      <a:noFill/>
                    </a:lnT>
                    <a:lnB>
                      <a:noFill/>
                    </a:lnB>
                    <a:solidFill>
                      <a:srgbClr val="D0D8D6"/>
                    </a:solidFill>
                  </a:tcPr>
                </a:tc>
              </a:tr>
              <a:tr h="130093">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ctr"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r>
              <a:tr h="130093">
                <a:tc>
                  <a:txBody>
                    <a:bodyPr/>
                    <a:lstStyle/>
                    <a:p>
                      <a:pPr algn="l" fontAlgn="b"/>
                      <a:r>
                        <a:rPr lang="en-US" sz="700" b="0" i="0" u="none" strike="noStrike">
                          <a:effectLst/>
                          <a:latin typeface="Arial"/>
                        </a:rPr>
                        <a:t>Policy 4</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Expiring</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Excess</a:t>
                      </a:r>
                    </a:p>
                  </a:txBody>
                  <a:tcPr marL="6405" marR="6405" marT="6405"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8,000,000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2,000,000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300,000,000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120,000 </a:t>
                      </a:r>
                    </a:p>
                  </a:txBody>
                  <a:tcPr marL="6405" marR="6405" marT="6405"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0.040%</a:t>
                      </a: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r>
              <a:tr h="130093">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New/Renew</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Excess</a:t>
                      </a:r>
                    </a:p>
                  </a:txBody>
                  <a:tcPr marL="6405" marR="6405" marT="6405" marB="0" anchor="b">
                    <a:lnL>
                      <a:noFill/>
                    </a:lnL>
                    <a:lnR>
                      <a:noFill/>
                    </a:lnR>
                    <a:lnT>
                      <a:noFill/>
                    </a:lnT>
                    <a:lnB>
                      <a:noFill/>
                    </a:lnB>
                  </a:tcPr>
                </a:tc>
                <a:tc>
                  <a:txBody>
                    <a:bodyPr/>
                    <a:lstStyle/>
                    <a:p>
                      <a:pPr algn="r" fontAlgn="b"/>
                      <a:r>
                        <a:rPr lang="en-US" sz="700" b="0" i="0" u="none" strike="noStrike">
                          <a:effectLst/>
                          <a:latin typeface="Arial"/>
                        </a:rPr>
                        <a:t>100%</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5,000,000 </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5,000,000 </a:t>
                      </a:r>
                    </a:p>
                  </a:txBody>
                  <a:tcPr marL="6405" marR="6405" marT="6405" marB="0" anchor="b">
                    <a:lnL>
                      <a:noFill/>
                    </a:lnL>
                    <a:lnR>
                      <a:noFill/>
                    </a:lnR>
                    <a:lnT>
                      <a:noFill/>
                    </a:lnT>
                    <a:lnB>
                      <a:noFill/>
                    </a:lnB>
                  </a:tcPr>
                </a:tc>
                <a:tc>
                  <a:txBody>
                    <a:bodyPr/>
                    <a:lstStyle/>
                    <a:p>
                      <a:pPr algn="l" fontAlgn="b"/>
                      <a:r>
                        <a:rPr lang="en-US" sz="700" b="0" i="0" u="none" strike="noStrike" dirty="0">
                          <a:effectLst/>
                          <a:latin typeface="Arial"/>
                        </a:rPr>
                        <a:t> $       320,000,000 </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50,000 </a:t>
                      </a:r>
                    </a:p>
                  </a:txBody>
                  <a:tcPr marL="6405" marR="6405" marT="6405" marB="0" anchor="b">
                    <a:lnL>
                      <a:noFill/>
                    </a:lnL>
                    <a:lnR>
                      <a:noFill/>
                    </a:lnR>
                    <a:lnT>
                      <a:noFill/>
                    </a:lnT>
                    <a:lnB>
                      <a:noFill/>
                    </a:lnB>
                  </a:tcPr>
                </a:tc>
                <a:tc>
                  <a:txBody>
                    <a:bodyPr/>
                    <a:lstStyle/>
                    <a:p>
                      <a:pPr algn="r" fontAlgn="b"/>
                      <a:r>
                        <a:rPr lang="en-US" sz="700" b="0" i="0" u="none" strike="noStrike">
                          <a:effectLst/>
                          <a:latin typeface="Arial"/>
                        </a:rPr>
                        <a:t>0.016%</a:t>
                      </a:r>
                    </a:p>
                  </a:txBody>
                  <a:tcPr marL="6405" marR="6405" marT="6405" marB="0" anchor="b">
                    <a:lnL>
                      <a:noFill/>
                    </a:lnL>
                    <a:lnR>
                      <a:noFill/>
                    </a:lnR>
                    <a:lnT>
                      <a:noFill/>
                    </a:lnT>
                    <a:lnB>
                      <a:noFill/>
                    </a:lnB>
                  </a:tcPr>
                </a:tc>
                <a:tc>
                  <a:txBody>
                    <a:bodyPr/>
                    <a:lstStyle/>
                    <a:p>
                      <a:pPr algn="ctr" fontAlgn="b"/>
                      <a:r>
                        <a:rPr lang="en-US" sz="700" b="0" i="0" u="none" strike="noStrike" dirty="0">
                          <a:effectLst/>
                          <a:latin typeface="Arial"/>
                        </a:rPr>
                        <a:t>No-Limits</a:t>
                      </a:r>
                    </a:p>
                  </a:txBody>
                  <a:tcPr marL="6405" marR="6405" marT="6405" marB="0" anchor="b">
                    <a:lnL>
                      <a:noFill/>
                    </a:lnL>
                    <a:lnR>
                      <a:noFill/>
                    </a:lnR>
                    <a:lnT>
                      <a:noFill/>
                    </a:lnT>
                    <a:lnB>
                      <a:noFill/>
                    </a:lnB>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   </a:t>
                      </a: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   </a:t>
                      </a:r>
                    </a:p>
                  </a:txBody>
                  <a:tcPr marL="6405" marR="6405" marT="6405" marB="0" anchor="b">
                    <a:lnL>
                      <a:noFill/>
                    </a:lnL>
                    <a:lnR>
                      <a:noFill/>
                    </a:lnR>
                    <a:lnT>
                      <a:noFill/>
                    </a:lnT>
                    <a:lnB>
                      <a:noFill/>
                    </a:lnB>
                  </a:tcPr>
                </a:tc>
              </a:tr>
              <a:tr h="130093">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r>
              <a:tr h="130093">
                <a:tc>
                  <a:txBody>
                    <a:bodyPr/>
                    <a:lstStyle/>
                    <a:p>
                      <a:pPr algn="l" fontAlgn="b"/>
                      <a:r>
                        <a:rPr lang="en-US" sz="700" b="0" i="0" u="none" strike="noStrike">
                          <a:effectLst/>
                          <a:latin typeface="Arial"/>
                        </a:rPr>
                        <a:t>Policy 5</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Expiring</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Excess</a:t>
                      </a:r>
                    </a:p>
                  </a:txBody>
                  <a:tcPr marL="6405" marR="6405" marT="6405" marB="0" anchor="b">
                    <a:lnL>
                      <a:noFill/>
                    </a:lnL>
                    <a:lnR>
                      <a:noFill/>
                    </a:lnR>
                    <a:lnT>
                      <a:noFill/>
                    </a:lnT>
                    <a:lnB>
                      <a:noFill/>
                    </a:lnB>
                  </a:tcPr>
                </a:tc>
                <a:tc>
                  <a:txBody>
                    <a:bodyPr/>
                    <a:lstStyle/>
                    <a:p>
                      <a:pPr algn="r" fontAlgn="b"/>
                      <a:r>
                        <a:rPr lang="en-US" sz="700" b="0" i="0" u="none" strike="noStrike">
                          <a:effectLst/>
                          <a:latin typeface="Arial"/>
                        </a:rPr>
                        <a:t>100%</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3,000,000 </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2,000,000 </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300,000,000 </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70,000 </a:t>
                      </a:r>
                    </a:p>
                  </a:txBody>
                  <a:tcPr marL="6405" marR="6405" marT="6405" marB="0" anchor="b">
                    <a:lnL>
                      <a:noFill/>
                    </a:lnL>
                    <a:lnR>
                      <a:noFill/>
                    </a:lnR>
                    <a:lnT>
                      <a:noFill/>
                    </a:lnT>
                    <a:lnB>
                      <a:noFill/>
                    </a:lnB>
                  </a:tcPr>
                </a:tc>
                <a:tc>
                  <a:txBody>
                    <a:bodyPr/>
                    <a:lstStyle/>
                    <a:p>
                      <a:pPr algn="r" fontAlgn="b"/>
                      <a:r>
                        <a:rPr lang="en-US" sz="700" b="0" i="0" u="none" strike="noStrike">
                          <a:effectLst/>
                          <a:latin typeface="Arial"/>
                        </a:rPr>
                        <a:t>0.023%</a:t>
                      </a:r>
                    </a:p>
                  </a:txBody>
                  <a:tcPr marL="6405" marR="6405" marT="6405" marB="0" anchor="b">
                    <a:lnL>
                      <a:noFill/>
                    </a:lnL>
                    <a:lnR>
                      <a:noFill/>
                    </a:lnR>
                    <a:lnT>
                      <a:noFill/>
                    </a:lnT>
                    <a:lnB>
                      <a:noFill/>
                    </a:lnB>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   </a:t>
                      </a: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   </a:t>
                      </a: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r>
              <a:tr h="130093">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ctr" fontAlgn="b"/>
                      <a:r>
                        <a:rPr lang="en-US" sz="700" b="0" i="0" u="none" strike="noStrike" dirty="0">
                          <a:effectLst/>
                          <a:latin typeface="Arial"/>
                        </a:rPr>
                        <a:t>No-Expired</a:t>
                      </a: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405" marR="6405" marT="6405" marB="0" anchor="b">
                    <a:lnL>
                      <a:noFill/>
                    </a:lnL>
                    <a:lnR>
                      <a:noFill/>
                    </a:lnR>
                    <a:lnT>
                      <a:noFill/>
                    </a:lnT>
                    <a:lnB>
                      <a:noFill/>
                    </a:lnB>
                    <a:solidFill>
                      <a:srgbClr val="D0D8D6"/>
                    </a:solidFill>
                  </a:tcPr>
                </a:tc>
              </a:tr>
              <a:tr h="130093">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r>
              <a:tr h="130093">
                <a:tc>
                  <a:txBody>
                    <a:bodyPr/>
                    <a:lstStyle/>
                    <a:p>
                      <a:pPr algn="l" fontAlgn="b"/>
                      <a:r>
                        <a:rPr lang="en-US" sz="700" b="0" i="0" u="none" strike="noStrike">
                          <a:effectLst/>
                          <a:latin typeface="Arial"/>
                        </a:rPr>
                        <a:t>Policy 6</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Expiring</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Excess</a:t>
                      </a:r>
                    </a:p>
                  </a:txBody>
                  <a:tcPr marL="6405" marR="6405" marT="6405"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300,000,000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 </a:t>
                      </a:r>
                    </a:p>
                  </a:txBody>
                  <a:tcPr marL="6405" marR="6405" marT="6405"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0.017%</a:t>
                      </a: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 </a:t>
                      </a: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53,333 </a:t>
                      </a: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r>
              <a:tr h="130093">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New/Renew</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Excess</a:t>
                      </a:r>
                    </a:p>
                  </a:txBody>
                  <a:tcPr marL="6405" marR="6405" marT="6405" marB="0" anchor="b">
                    <a:lnL>
                      <a:noFill/>
                    </a:lnL>
                    <a:lnR>
                      <a:noFill/>
                    </a:lnR>
                    <a:lnT>
                      <a:noFill/>
                    </a:lnT>
                    <a:lnB>
                      <a:noFill/>
                    </a:lnB>
                  </a:tcPr>
                </a:tc>
                <a:tc>
                  <a:txBody>
                    <a:bodyPr/>
                    <a:lstStyle/>
                    <a:p>
                      <a:pPr algn="r" fontAlgn="b"/>
                      <a:r>
                        <a:rPr lang="en-US" sz="700" b="0" i="0" u="none" strike="noStrike">
                          <a:effectLst/>
                          <a:latin typeface="Arial"/>
                        </a:rPr>
                        <a:t>100%</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5,000,000 </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5,000,000 </a:t>
                      </a:r>
                    </a:p>
                  </a:txBody>
                  <a:tcPr marL="6405" marR="6405" marT="6405" marB="0" anchor="b">
                    <a:lnL>
                      <a:noFill/>
                    </a:lnL>
                    <a:lnR>
                      <a:noFill/>
                    </a:lnR>
                    <a:lnT>
                      <a:noFill/>
                    </a:lnT>
                    <a:lnB>
                      <a:noFill/>
                    </a:lnB>
                  </a:tcPr>
                </a:tc>
                <a:tc>
                  <a:txBody>
                    <a:bodyPr/>
                    <a:lstStyle/>
                    <a:p>
                      <a:pPr algn="l" fontAlgn="b"/>
                      <a:r>
                        <a:rPr lang="en-US" sz="700" b="0" i="0" u="none" strike="noStrike" dirty="0">
                          <a:effectLst/>
                          <a:latin typeface="Arial"/>
                        </a:rPr>
                        <a:t> $       320,000,000 </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50,000 </a:t>
                      </a:r>
                    </a:p>
                  </a:txBody>
                  <a:tcPr marL="6405" marR="6405" marT="6405" marB="0" anchor="b">
                    <a:lnL>
                      <a:noFill/>
                    </a:lnL>
                    <a:lnR>
                      <a:noFill/>
                    </a:lnR>
                    <a:lnT>
                      <a:noFill/>
                    </a:lnT>
                    <a:lnB>
                      <a:noFill/>
                    </a:lnB>
                  </a:tcPr>
                </a:tc>
                <a:tc>
                  <a:txBody>
                    <a:bodyPr/>
                    <a:lstStyle/>
                    <a:p>
                      <a:pPr algn="r" fontAlgn="b"/>
                      <a:r>
                        <a:rPr lang="en-US" sz="700" b="0" i="0" u="none" strike="noStrike">
                          <a:effectLst/>
                          <a:latin typeface="Arial"/>
                        </a:rPr>
                        <a:t>0.016%</a:t>
                      </a:r>
                    </a:p>
                  </a:txBody>
                  <a:tcPr marL="6405" marR="6405" marT="6405" marB="0" anchor="b">
                    <a:lnL>
                      <a:noFill/>
                    </a:lnL>
                    <a:lnR>
                      <a:noFill/>
                    </a:lnR>
                    <a:lnT>
                      <a:noFill/>
                    </a:lnT>
                    <a:lnB>
                      <a:noFill/>
                    </a:lnB>
                  </a:tcPr>
                </a:tc>
                <a:tc>
                  <a:txBody>
                    <a:bodyPr/>
                    <a:lstStyle/>
                    <a:p>
                      <a:pPr algn="ctr" fontAlgn="b"/>
                      <a:r>
                        <a:rPr lang="en-US" sz="700" b="0" i="0" u="none" strike="noStrike" dirty="0">
                          <a:effectLst/>
                          <a:latin typeface="Arial"/>
                        </a:rPr>
                        <a:t>Yes</a:t>
                      </a:r>
                    </a:p>
                  </a:txBody>
                  <a:tcPr marL="6405" marR="6405" marT="6405" marB="0" anchor="b">
                    <a:lnL>
                      <a:noFill/>
                    </a:lnL>
                    <a:lnR>
                      <a:noFill/>
                    </a:lnR>
                    <a:lnT>
                      <a:noFill/>
                    </a:lnT>
                    <a:lnB>
                      <a:noFill/>
                    </a:lnB>
                  </a:tcPr>
                </a:tc>
                <a:tc>
                  <a:txBody>
                    <a:bodyPr/>
                    <a:lstStyle/>
                    <a:p>
                      <a:pPr algn="ctr" fontAlgn="b"/>
                      <a:r>
                        <a:rPr lang="en-US" sz="700" b="0" i="0" u="none" strike="noStrike" dirty="0">
                          <a:effectLst/>
                          <a:latin typeface="Arial"/>
                        </a:rPr>
                        <a:t>-6.3%</a:t>
                      </a: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46,875 </a:t>
                      </a: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50,000 </a:t>
                      </a:r>
                    </a:p>
                  </a:txBody>
                  <a:tcPr marL="6405" marR="6405" marT="6405" marB="0" anchor="b">
                    <a:lnL>
                      <a:noFill/>
                    </a:lnL>
                    <a:lnR>
                      <a:noFill/>
                    </a:lnR>
                    <a:lnT>
                      <a:noFill/>
                    </a:lnT>
                    <a:lnB>
                      <a:noFill/>
                    </a:lnB>
                  </a:tcPr>
                </a:tc>
              </a:tr>
              <a:tr h="130093">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r>
              <a:tr h="130093">
                <a:tc>
                  <a:txBody>
                    <a:bodyPr/>
                    <a:lstStyle/>
                    <a:p>
                      <a:pPr algn="l" fontAlgn="b"/>
                      <a:r>
                        <a:rPr lang="en-US" sz="700" b="0" i="0" u="none" strike="noStrike">
                          <a:effectLst/>
                          <a:latin typeface="Arial"/>
                        </a:rPr>
                        <a:t>Policy 7</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Expiring</a:t>
                      </a: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dirty="0">
                          <a:effectLst/>
                          <a:latin typeface="Arial"/>
                        </a:rPr>
                        <a:t> $             -   </a:t>
                      </a: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   </a:t>
                      </a: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r>
              <a:tr h="130093">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Primary</a:t>
                      </a:r>
                    </a:p>
                  </a:txBody>
                  <a:tcPr marL="6405" marR="6405" marT="6405"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52,000,000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90,000 </a:t>
                      </a:r>
                    </a:p>
                  </a:txBody>
                  <a:tcPr marL="6405" marR="6405" marT="6405"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0.173%</a:t>
                      </a:r>
                    </a:p>
                  </a:txBody>
                  <a:tcPr marL="6405" marR="6405" marT="6405" marB="0" anchor="b">
                    <a:lnL>
                      <a:noFill/>
                    </a:lnL>
                    <a:lnR>
                      <a:noFill/>
                    </a:lnR>
                    <a:lnT>
                      <a:noFill/>
                    </a:lnT>
                    <a:lnB>
                      <a:noFill/>
                    </a:lnB>
                    <a:solidFill>
                      <a:srgbClr val="D0D8D6"/>
                    </a:solidFill>
                  </a:tcPr>
                </a:tc>
                <a:tc>
                  <a:txBody>
                    <a:bodyPr/>
                    <a:lstStyle/>
                    <a:p>
                      <a:pPr algn="ctr" fontAlgn="b"/>
                      <a:r>
                        <a:rPr lang="en-US" sz="700" b="0" i="0" u="none" strike="noStrike" dirty="0">
                          <a:effectLst/>
                          <a:latin typeface="Arial"/>
                        </a:rPr>
                        <a:t>No-New</a:t>
                      </a: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405" marR="6405" marT="6405" marB="0" anchor="b">
                    <a:lnL>
                      <a:noFill/>
                    </a:lnL>
                    <a:lnR>
                      <a:noFill/>
                    </a:lnR>
                    <a:lnT>
                      <a:noFill/>
                    </a:lnT>
                    <a:lnB>
                      <a:noFill/>
                    </a:lnB>
                    <a:solidFill>
                      <a:srgbClr val="D0D8D6"/>
                    </a:solidFill>
                  </a:tcPr>
                </a:tc>
              </a:tr>
              <a:tr h="130093">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r>
              <a:tr h="130093">
                <a:tc>
                  <a:txBody>
                    <a:bodyPr/>
                    <a:lstStyle/>
                    <a:p>
                      <a:pPr algn="l" fontAlgn="b"/>
                      <a:r>
                        <a:rPr lang="en-US" sz="700" b="0" i="0" u="none" strike="noStrike">
                          <a:effectLst/>
                          <a:latin typeface="Arial"/>
                        </a:rPr>
                        <a:t>Policy 8</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Expiring</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Primary</a:t>
                      </a:r>
                    </a:p>
                  </a:txBody>
                  <a:tcPr marL="6405" marR="6405" marT="6405"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52,000,000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90,000 </a:t>
                      </a:r>
                    </a:p>
                  </a:txBody>
                  <a:tcPr marL="6405" marR="6405" marT="6405"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0.173%</a:t>
                      </a: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90,000 </a:t>
                      </a: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45,000 </a:t>
                      </a: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r>
              <a:tr h="130093">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New/Renew</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Primary</a:t>
                      </a:r>
                    </a:p>
                  </a:txBody>
                  <a:tcPr marL="6405" marR="6405" marT="6405" marB="0" anchor="b">
                    <a:lnL>
                      <a:noFill/>
                    </a:lnL>
                    <a:lnR>
                      <a:noFill/>
                    </a:lnR>
                    <a:lnT>
                      <a:noFill/>
                    </a:lnT>
                    <a:lnB>
                      <a:noFill/>
                    </a:lnB>
                  </a:tcPr>
                </a:tc>
                <a:tc>
                  <a:txBody>
                    <a:bodyPr/>
                    <a:lstStyle/>
                    <a:p>
                      <a:pPr algn="r" fontAlgn="b"/>
                      <a:r>
                        <a:rPr lang="en-US" sz="700" b="0" i="0" u="none" strike="noStrike">
                          <a:effectLst/>
                          <a:latin typeface="Arial"/>
                        </a:rPr>
                        <a:t>50%</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5,000,000 </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   </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26,000,000 </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45,000 </a:t>
                      </a:r>
                    </a:p>
                  </a:txBody>
                  <a:tcPr marL="6405" marR="6405" marT="6405" marB="0" anchor="b">
                    <a:lnL>
                      <a:noFill/>
                    </a:lnL>
                    <a:lnR>
                      <a:noFill/>
                    </a:lnR>
                    <a:lnT>
                      <a:noFill/>
                    </a:lnT>
                    <a:lnB>
                      <a:noFill/>
                    </a:lnB>
                  </a:tcPr>
                </a:tc>
                <a:tc>
                  <a:txBody>
                    <a:bodyPr/>
                    <a:lstStyle/>
                    <a:p>
                      <a:pPr algn="r" fontAlgn="b"/>
                      <a:r>
                        <a:rPr lang="en-US" sz="700" b="0" i="0" u="none" strike="noStrike">
                          <a:effectLst/>
                          <a:latin typeface="Arial"/>
                        </a:rPr>
                        <a:t>0.173%</a:t>
                      </a:r>
                    </a:p>
                  </a:txBody>
                  <a:tcPr marL="6405" marR="6405" marT="6405" marB="0" anchor="b">
                    <a:lnL>
                      <a:noFill/>
                    </a:lnL>
                    <a:lnR>
                      <a:noFill/>
                    </a:lnR>
                    <a:lnT>
                      <a:noFill/>
                    </a:lnT>
                    <a:lnB>
                      <a:noFill/>
                    </a:lnB>
                  </a:tcPr>
                </a:tc>
                <a:tc>
                  <a:txBody>
                    <a:bodyPr/>
                    <a:lstStyle/>
                    <a:p>
                      <a:pPr algn="ctr" fontAlgn="b"/>
                      <a:r>
                        <a:rPr lang="en-US" sz="700" b="0" i="0" u="none" strike="noStrike" dirty="0">
                          <a:effectLst/>
                          <a:latin typeface="Arial"/>
                        </a:rPr>
                        <a:t>Yes</a:t>
                      </a:r>
                    </a:p>
                  </a:txBody>
                  <a:tcPr marL="6405" marR="6405" marT="6405" marB="0" anchor="b">
                    <a:lnL>
                      <a:noFill/>
                    </a:lnL>
                    <a:lnR>
                      <a:noFill/>
                    </a:lnR>
                    <a:lnT>
                      <a:noFill/>
                    </a:lnT>
                    <a:lnB>
                      <a:noFill/>
                    </a:lnB>
                  </a:tcPr>
                </a:tc>
                <a:tc>
                  <a:txBody>
                    <a:bodyPr/>
                    <a:lstStyle/>
                    <a:p>
                      <a:pPr algn="ctr" fontAlgn="b"/>
                      <a:r>
                        <a:rPr lang="en-US" sz="700" b="0" i="0" u="none" strike="noStrike" dirty="0">
                          <a:effectLst/>
                          <a:latin typeface="Arial"/>
                        </a:rPr>
                        <a:t>0.0%</a:t>
                      </a: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90,000 </a:t>
                      </a: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45,000 </a:t>
                      </a:r>
                    </a:p>
                  </a:txBody>
                  <a:tcPr marL="6405" marR="6405" marT="6405" marB="0" anchor="b">
                    <a:lnL>
                      <a:noFill/>
                    </a:lnL>
                    <a:lnR>
                      <a:noFill/>
                    </a:lnR>
                    <a:lnT>
                      <a:noFill/>
                    </a:lnT>
                    <a:lnB>
                      <a:noFill/>
                    </a:lnB>
                  </a:tcPr>
                </a:tc>
              </a:tr>
              <a:tr h="130093">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r>
              <a:tr h="130093">
                <a:tc>
                  <a:txBody>
                    <a:bodyPr/>
                    <a:lstStyle/>
                    <a:p>
                      <a:pPr algn="l" fontAlgn="b"/>
                      <a:r>
                        <a:rPr lang="en-US" sz="700" b="0" i="0" u="none" strike="noStrike">
                          <a:effectLst/>
                          <a:latin typeface="Arial"/>
                        </a:rPr>
                        <a:t>TOTAL</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Expiring</a:t>
                      </a: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dirty="0">
                          <a:effectLst/>
                          <a:latin typeface="Arial"/>
                        </a:rPr>
                        <a:t> $    1,402,400,000 </a:t>
                      </a: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522,500 </a:t>
                      </a:r>
                    </a:p>
                  </a:txBody>
                  <a:tcPr marL="6405" marR="6405" marT="6405" marB="0" anchor="b">
                    <a:lnL>
                      <a:noFill/>
                    </a:lnL>
                    <a:lnR>
                      <a:noFill/>
                    </a:lnR>
                    <a:lnT>
                      <a:noFill/>
                    </a:lnT>
                    <a:lnB>
                      <a:noFill/>
                    </a:lnB>
                  </a:tcPr>
                </a:tc>
                <a:tc>
                  <a:txBody>
                    <a:bodyPr/>
                    <a:lstStyle/>
                    <a:p>
                      <a:pPr algn="r" fontAlgn="b"/>
                      <a:r>
                        <a:rPr lang="en-US" sz="700" b="0" i="0" u="none" strike="noStrike">
                          <a:effectLst/>
                          <a:latin typeface="Arial"/>
                        </a:rPr>
                        <a:t>0.037%</a:t>
                      </a:r>
                    </a:p>
                  </a:txBody>
                  <a:tcPr marL="6405" marR="6405" marT="6405" marB="0" anchor="b">
                    <a:lnL>
                      <a:noFill/>
                    </a:lnL>
                    <a:lnR>
                      <a:noFill/>
                    </a:lnR>
                    <a:lnT>
                      <a:noFill/>
                    </a:lnT>
                    <a:lnB>
                      <a:noFill/>
                    </a:lnB>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332,500 </a:t>
                      </a: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r>
                        <a:rPr lang="en-US" sz="700" b="0" i="0" u="none" strike="noStrike">
                          <a:effectLst/>
                          <a:latin typeface="Arial"/>
                        </a:rPr>
                        <a:t> $       285,183 </a:t>
                      </a: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r>
              <a:tr h="130093">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dirty="0">
                          <a:effectLst/>
                          <a:latin typeface="Arial"/>
                        </a:rPr>
                        <a:t> $    1,150,440,000 </a:t>
                      </a: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402,700 </a:t>
                      </a:r>
                    </a:p>
                  </a:txBody>
                  <a:tcPr marL="6405" marR="6405" marT="6405"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0.035%</a:t>
                      </a: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308,915 </a:t>
                      </a: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262,700 </a:t>
                      </a:r>
                    </a:p>
                  </a:txBody>
                  <a:tcPr marL="6405" marR="6405" marT="6405" marB="0" anchor="b">
                    <a:lnL>
                      <a:noFill/>
                    </a:lnL>
                    <a:lnR>
                      <a:noFill/>
                    </a:lnR>
                    <a:lnT>
                      <a:noFill/>
                    </a:lnT>
                    <a:lnB>
                      <a:noFill/>
                    </a:lnB>
                    <a:solidFill>
                      <a:srgbClr val="D0D8D6"/>
                    </a:solidFill>
                  </a:tcPr>
                </a:tc>
              </a:tr>
              <a:tr h="130093">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ctr"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r>
              <a:tr h="132636">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ctr"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w="12700" cmpd="sng">
                      <a:noFill/>
                      <a:prstDash val="solid"/>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w="12700" cap="flat" cmpd="sng" algn="ctr">
                      <a:noFill/>
                      <a:prstDash val="solid"/>
                      <a:round/>
                      <a:headEnd type="none" w="med" len="med"/>
                      <a:tailEnd type="none" w="med" len="med"/>
                    </a:lnB>
                    <a:solidFill>
                      <a:srgbClr val="D0D8D6"/>
                    </a:solidFill>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w="12700" cmpd="sng">
                      <a:noFill/>
                      <a:prstDash val="solid"/>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w="12700" cmpd="sng">
                      <a:noFill/>
                      <a:prstDash val="solid"/>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w="12700" cap="flat" cmpd="sng" algn="ctr">
                      <a:solidFill>
                        <a:schemeClr val="tx1"/>
                      </a:solidFill>
                      <a:prstDash val="solid"/>
                      <a:round/>
                      <a:headEnd type="none" w="med" len="med"/>
                      <a:tailEnd type="none" w="med" len="med"/>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w="12700" cap="flat" cmpd="sng" algn="ctr">
                      <a:solidFill>
                        <a:srgbClr val="000000"/>
                      </a:solidFill>
                      <a:prstDash val="solid"/>
                      <a:round/>
                      <a:headEnd type="none" w="med" len="med"/>
                      <a:tailEnd type="none" w="med" len="med"/>
                    </a:lnB>
                    <a:solidFill>
                      <a:srgbClr val="D0D8D6"/>
                    </a:solidFill>
                  </a:tcPr>
                </a:tc>
              </a:tr>
              <a:tr h="132636">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ctr"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tcPr>
                </a:tc>
                <a:tc>
                  <a:txBody>
                    <a:bodyPr/>
                    <a:lstStyle/>
                    <a:p>
                      <a:pPr algn="l" fontAlgn="b"/>
                      <a:endParaRPr lang="en-US" sz="700" b="0" i="0" u="none" strike="noStrike" dirty="0">
                        <a:effectLst/>
                        <a:latin typeface="Arial"/>
                      </a:endParaRPr>
                    </a:p>
                  </a:txBody>
                  <a:tcPr marL="6405" marR="6405" marT="6405" marB="0" anchor="b">
                    <a:lnL>
                      <a:noFill/>
                    </a:lnL>
                    <a:lnR w="12700" cap="flat" cmpd="sng" algn="ctr">
                      <a:noFill/>
                      <a:prstDash val="solid"/>
                      <a:round/>
                      <a:headEnd type="none" w="med" len="med"/>
                      <a:tailEnd type="none" w="med" len="med"/>
                    </a:lnR>
                    <a:lnT>
                      <a:noFill/>
                    </a:lnT>
                    <a:lnB>
                      <a:noFill/>
                    </a:lnB>
                  </a:tcPr>
                </a:tc>
                <a:tc>
                  <a:txBody>
                    <a:bodyPr/>
                    <a:lstStyle/>
                    <a:p>
                      <a:pPr algn="l" fontAlgn="b"/>
                      <a:endParaRPr lang="en-US" sz="700" b="0" i="0" u="none" strike="noStrike" dirty="0">
                        <a:effectLst/>
                        <a:latin typeface="Arial"/>
                      </a:endParaRPr>
                    </a:p>
                  </a:txBody>
                  <a:tcPr marL="6405" marR="6405" marT="6405" marB="0" anchor="b">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r" fontAlgn="b"/>
                      <a:endParaRPr lang="en-US" sz="700" b="0" i="0" u="none" strike="noStrike" dirty="0">
                        <a:effectLst/>
                        <a:latin typeface="Arial"/>
                      </a:endParaRPr>
                    </a:p>
                  </a:txBody>
                  <a:tcPr marL="6405" marR="6405" marT="6405" marB="0" anchor="b">
                    <a:lnL w="12700" cmpd="sng">
                      <a:noFill/>
                      <a:prstDash val="soli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l" fontAlgn="b"/>
                      <a:r>
                        <a:rPr lang="en-US" sz="700" b="0" i="0" u="none" strike="noStrike" dirty="0" smtClean="0">
                          <a:effectLst/>
                          <a:latin typeface="Arial"/>
                        </a:rPr>
                        <a:t>Matched Renewal Rate Change</a:t>
                      </a:r>
                      <a:endParaRPr lang="en-US" sz="700" b="0" i="0" u="none" strike="noStrike" dirty="0">
                        <a:effectLst/>
                        <a:latin typeface="Arial"/>
                      </a:endParaRPr>
                    </a:p>
                  </a:txBody>
                  <a:tcPr marL="6405" marR="6405" marT="640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hMerge="1">
                  <a:txBody>
                    <a:bodyPr/>
                    <a:lstStyle/>
                    <a:p>
                      <a:pPr algn="l" fontAlgn="b"/>
                      <a:endParaRPr lang="en-US" sz="700" b="0" i="0" u="none" strike="noStrike" dirty="0">
                        <a:effectLst/>
                        <a:latin typeface="Arial"/>
                      </a:endParaRPr>
                    </a:p>
                  </a:txBody>
                  <a:tcPr marL="6405" marR="6405" marT="6405" marB="0" anchor="b">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hMerge="1">
                  <a:txBody>
                    <a:bodyPr/>
                    <a:lstStyle/>
                    <a:p>
                      <a:pPr algn="l" fontAlgn="b"/>
                      <a:endParaRPr lang="en-US" sz="700" b="0" i="0" u="none" strike="noStrike" dirty="0">
                        <a:effectLst/>
                        <a:latin typeface="Arial"/>
                      </a:endParaRPr>
                    </a:p>
                  </a:txBody>
                  <a:tcPr marL="6405" marR="6405" marT="6405" marB="0" anchor="b">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r" fontAlgn="b"/>
                      <a:r>
                        <a:rPr lang="en-US" sz="700" b="0" i="0" u="none" strike="noStrike" dirty="0">
                          <a:effectLst/>
                          <a:latin typeface="Arial"/>
                        </a:rPr>
                        <a:t>-7.1%</a:t>
                      </a:r>
                    </a:p>
                  </a:txBody>
                  <a:tcPr marL="6405" marR="6405" marT="64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effectLst/>
                        <a:latin typeface="Arial"/>
                      </a:endParaRPr>
                    </a:p>
                  </a:txBody>
                  <a:tcPr marL="6405" marR="6405" marT="6405"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0" i="0" u="none" strike="noStrike">
                          <a:effectLst/>
                          <a:latin typeface="Arial"/>
                        </a:rPr>
                        <a:t>-7.9%</a:t>
                      </a:r>
                    </a:p>
                  </a:txBody>
                  <a:tcPr marL="6405" marR="6405" marT="64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093">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dirty="0">
                        <a:effectLst/>
                        <a:latin typeface="Arial"/>
                      </a:endParaRPr>
                    </a:p>
                  </a:txBody>
                  <a:tcPr marL="6405" marR="6405" marT="6405" marB="0" anchor="b">
                    <a:lnL>
                      <a:noFill/>
                    </a:lnL>
                    <a:lnR>
                      <a:noFill/>
                    </a:lnR>
                    <a:lnT w="12700" cmpd="sng">
                      <a:noFill/>
                      <a:prstDash val="solid"/>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w="12700" cap="flat" cmpd="sng" algn="ctr">
                      <a:noFill/>
                      <a:prstDash val="solid"/>
                      <a:round/>
                      <a:headEnd type="none" w="med" len="med"/>
                      <a:tailEnd type="none" w="med" len="med"/>
                    </a:lnT>
                    <a:lnB>
                      <a:noFill/>
                    </a:lnB>
                    <a:solidFill>
                      <a:srgbClr val="D0D8D6"/>
                    </a:solidFill>
                  </a:tcPr>
                </a:tc>
                <a:tc>
                  <a:txBody>
                    <a:bodyPr/>
                    <a:lstStyle/>
                    <a:p>
                      <a:pPr algn="l" fontAlgn="b"/>
                      <a:endParaRPr lang="en-US" sz="700" b="0" i="0" u="none" strike="noStrike" dirty="0">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endParaRPr lang="en-US" sz="700" b="0" i="0" u="none" strike="noStrike" dirty="0">
                        <a:effectLst/>
                        <a:latin typeface="Arial"/>
                      </a:endParaRPr>
                    </a:p>
                  </a:txBody>
                  <a:tcPr marL="6405" marR="6405" marT="6405" marB="0" anchor="b">
                    <a:lnL>
                      <a:noFill/>
                    </a:lnL>
                    <a:lnR>
                      <a:noFill/>
                    </a:lnR>
                    <a:lnT w="12700" cmpd="sng">
                      <a:noFill/>
                      <a:prstDash val="solid"/>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w="12700" cmpd="sng">
                      <a:noFill/>
                      <a:prstDash val="solid"/>
                    </a:lnT>
                    <a:lnB>
                      <a:noFill/>
                    </a:lnB>
                    <a:solidFill>
                      <a:srgbClr val="D0D8D6"/>
                    </a:solidFill>
                  </a:tcPr>
                </a:tc>
                <a:tc>
                  <a:txBody>
                    <a:bodyPr/>
                    <a:lstStyle/>
                    <a:p>
                      <a:pPr algn="l" fontAlgn="b"/>
                      <a:r>
                        <a:rPr lang="en-US" sz="700" b="0" i="0" u="none" strike="noStrike">
                          <a:effectLst/>
                          <a:latin typeface="Arial"/>
                        </a:rPr>
                        <a:t>Expiring Wgts</a:t>
                      </a:r>
                    </a:p>
                  </a:txBody>
                  <a:tcPr marL="6405" marR="6405" marT="6405" marB="0" anchor="b">
                    <a:lnL>
                      <a:noFill/>
                    </a:lnL>
                    <a:lnR>
                      <a:noFill/>
                    </a:lnR>
                    <a:lnT w="12700" cap="flat" cmpd="sng" algn="ctr">
                      <a:solidFill>
                        <a:schemeClr val="tx1"/>
                      </a:solidFill>
                      <a:prstDash val="solid"/>
                      <a:round/>
                      <a:headEnd type="none" w="med" len="med"/>
                      <a:tailEnd type="none" w="med" len="med"/>
                    </a:lnT>
                    <a:lnB>
                      <a:noFill/>
                    </a:lnB>
                    <a:solidFill>
                      <a:srgbClr val="D0D8D6"/>
                    </a:solidFill>
                  </a:tcPr>
                </a:tc>
                <a:tc>
                  <a:txBody>
                    <a:bodyPr/>
                    <a:lstStyle/>
                    <a:p>
                      <a:pPr algn="l" fontAlgn="b"/>
                      <a:endParaRPr lang="en-US" sz="700" b="0" i="0" u="none" strike="noStrike">
                        <a:effectLst/>
                        <a:latin typeface="Arial"/>
                      </a:endParaRPr>
                    </a:p>
                  </a:txBody>
                  <a:tcPr marL="6405" marR="6405" marT="6405" marB="0" anchor="b">
                    <a:lnL>
                      <a:noFill/>
                    </a:lnL>
                    <a:lnR>
                      <a:noFill/>
                    </a:lnR>
                    <a:lnT>
                      <a:noFill/>
                    </a:lnT>
                    <a:lnB>
                      <a:noFill/>
                    </a:lnB>
                    <a:solidFill>
                      <a:srgbClr val="D0D8D6"/>
                    </a:solidFill>
                  </a:tcPr>
                </a:tc>
                <a:tc>
                  <a:txBody>
                    <a:bodyPr/>
                    <a:lstStyle/>
                    <a:p>
                      <a:pPr algn="l" fontAlgn="b"/>
                      <a:r>
                        <a:rPr lang="en-US" sz="700" b="0" i="0" u="none" strike="noStrike" dirty="0">
                          <a:effectLst/>
                          <a:latin typeface="Arial"/>
                        </a:rPr>
                        <a:t>N/R </a:t>
                      </a:r>
                      <a:r>
                        <a:rPr lang="en-US" sz="700" b="0" i="0" u="none" strike="noStrike" dirty="0" err="1">
                          <a:effectLst/>
                          <a:latin typeface="Arial"/>
                        </a:rPr>
                        <a:t>Wgts</a:t>
                      </a:r>
                      <a:endParaRPr lang="en-US" sz="700" b="0" i="0" u="none" strike="noStrike" dirty="0">
                        <a:effectLst/>
                        <a:latin typeface="Arial"/>
                      </a:endParaRPr>
                    </a:p>
                  </a:txBody>
                  <a:tcPr marL="6405" marR="6405" marT="6405" marB="0" anchor="b">
                    <a:lnL>
                      <a:noFill/>
                    </a:lnL>
                    <a:lnR>
                      <a:noFill/>
                    </a:lnR>
                    <a:lnT w="12700" cap="flat" cmpd="sng" algn="ctr">
                      <a:solidFill>
                        <a:srgbClr val="000000"/>
                      </a:solidFill>
                      <a:prstDash val="solid"/>
                      <a:round/>
                      <a:headEnd type="none" w="med" len="med"/>
                      <a:tailEnd type="none" w="med" len="med"/>
                    </a:lnT>
                    <a:lnB>
                      <a:noFill/>
                    </a:lnB>
                    <a:solidFill>
                      <a:srgbClr val="D0D8D6"/>
                    </a:solidFill>
                  </a:tcPr>
                </a:tc>
              </a:tr>
            </a:tbl>
          </a:graphicData>
        </a:graphic>
      </p:graphicFrame>
      <p:sp>
        <p:nvSpPr>
          <p:cNvPr id="7" name="TextBox 6"/>
          <p:cNvSpPr txBox="1"/>
          <p:nvPr/>
        </p:nvSpPr>
        <p:spPr>
          <a:xfrm>
            <a:off x="6300192" y="5838647"/>
            <a:ext cx="1290738" cy="230832"/>
          </a:xfrm>
          <a:prstGeom prst="rect">
            <a:avLst/>
          </a:prstGeom>
          <a:noFill/>
        </p:spPr>
        <p:txBody>
          <a:bodyPr wrap="none" rtlCol="0">
            <a:spAutoFit/>
          </a:bodyPr>
          <a:lstStyle/>
          <a:p>
            <a:r>
              <a:rPr lang="en-US" sz="900" dirty="0" smtClean="0">
                <a:latin typeface="SwissReSans" pitchFamily="34" charset="0"/>
              </a:rPr>
              <a:t>308,915/332,500-1</a:t>
            </a:r>
          </a:p>
        </p:txBody>
      </p:sp>
      <p:sp>
        <p:nvSpPr>
          <p:cNvPr id="8" name="TextBox 7"/>
          <p:cNvSpPr txBox="1"/>
          <p:nvPr/>
        </p:nvSpPr>
        <p:spPr>
          <a:xfrm>
            <a:off x="7590930" y="5838647"/>
            <a:ext cx="1290738" cy="230832"/>
          </a:xfrm>
          <a:prstGeom prst="rect">
            <a:avLst/>
          </a:prstGeom>
          <a:noFill/>
        </p:spPr>
        <p:txBody>
          <a:bodyPr wrap="none" rtlCol="0">
            <a:spAutoFit/>
          </a:bodyPr>
          <a:lstStyle/>
          <a:p>
            <a:r>
              <a:rPr lang="en-US" sz="900" dirty="0" smtClean="0">
                <a:latin typeface="SwissReSans" pitchFamily="34" charset="0"/>
              </a:rPr>
              <a:t>262,700/285,183-1</a:t>
            </a:r>
          </a:p>
        </p:txBody>
      </p:sp>
    </p:spTree>
    <p:extLst>
      <p:ext uri="{BB962C8B-B14F-4D97-AF65-F5344CB8AC3E}">
        <p14:creationId xmlns:p14="http://schemas.microsoft.com/office/powerpoint/2010/main" xmlns="" val="26427276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248400"/>
            <a:ext cx="2133600" cy="457200"/>
          </a:xfrm>
          <a:prstGeom prst="rect">
            <a:avLst/>
          </a:prstGeom>
        </p:spPr>
        <p:txBody>
          <a:bodyPr/>
          <a:lstStyle/>
          <a:p>
            <a:fld id="{25A8F5DE-5D28-4916-81AB-1DB59B20A994}" type="slidenum">
              <a:rPr lang="en-US"/>
              <a:pPr/>
              <a:t>24</a:t>
            </a:fld>
            <a:endParaRPr lang="en-US"/>
          </a:p>
        </p:txBody>
      </p:sp>
      <p:sp>
        <p:nvSpPr>
          <p:cNvPr id="6146" name="Rectangle 2"/>
          <p:cNvSpPr>
            <a:spLocks noGrp="1" noChangeArrowheads="1"/>
          </p:cNvSpPr>
          <p:nvPr>
            <p:ph type="title"/>
          </p:nvPr>
        </p:nvSpPr>
        <p:spPr/>
        <p:txBody>
          <a:bodyPr/>
          <a:lstStyle/>
          <a:p>
            <a:r>
              <a:rPr lang="en-US" dirty="0" smtClean="0"/>
              <a:t>Method 2b: Rate Adequacy Adjustments</a:t>
            </a:r>
            <a:br>
              <a:rPr lang="en-US" dirty="0" smtClean="0"/>
            </a:br>
            <a:r>
              <a:rPr lang="en-US" dirty="0" smtClean="0"/>
              <a:t>for Trend</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3300087846"/>
              </p:ext>
            </p:extLst>
          </p:nvPr>
        </p:nvGraphicFramePr>
        <p:xfrm>
          <a:off x="467544" y="1700808"/>
          <a:ext cx="7479536" cy="3856026"/>
        </p:xfrm>
        <a:graphic>
          <a:graphicData uri="http://schemas.openxmlformats.org/drawingml/2006/table">
            <a:tbl>
              <a:tblPr/>
              <a:tblGrid>
                <a:gridCol w="483441"/>
                <a:gridCol w="666075"/>
                <a:gridCol w="430465"/>
                <a:gridCol w="394995"/>
                <a:gridCol w="710992"/>
                <a:gridCol w="710992"/>
                <a:gridCol w="947989"/>
                <a:gridCol w="698304"/>
                <a:gridCol w="698304"/>
                <a:gridCol w="631993"/>
                <a:gridCol w="552993"/>
                <a:gridCol w="552993"/>
              </a:tblGrid>
              <a:tr h="173419">
                <a:tc gridSpan="5">
                  <a:txBody>
                    <a:bodyPr/>
                    <a:lstStyle/>
                    <a:p>
                      <a:pPr algn="l" fontAlgn="b"/>
                      <a:r>
                        <a:rPr lang="en-US" sz="700" b="1" i="0" u="none" strike="noStrike" dirty="0">
                          <a:effectLst/>
                          <a:latin typeface="Arial"/>
                        </a:rPr>
                        <a:t>PRICE MONITORING EXAMPLE: 8 POLICIES</a:t>
                      </a:r>
                    </a:p>
                  </a:txBody>
                  <a:tcPr marL="6901" marR="6901" marT="69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dirty="0">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dirty="0">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r>
              <a:tr h="346838">
                <a:tc>
                  <a:txBody>
                    <a:bodyPr/>
                    <a:lstStyle/>
                    <a:p>
                      <a:pPr algn="l" fontAlgn="b"/>
                      <a:r>
                        <a:rPr lang="en-US" sz="700" b="1" i="0" u="none" strike="noStrike" dirty="0">
                          <a:solidFill>
                            <a:srgbClr val="FFFFFF"/>
                          </a:solidFill>
                          <a:effectLst/>
                          <a:latin typeface="Arial"/>
                        </a:rPr>
                        <a:t>Policy</a:t>
                      </a:r>
                    </a:p>
                  </a:txBody>
                  <a:tcPr marL="6901" marR="6901" marT="6901" marB="0" anchor="b">
                    <a:lnL>
                      <a:noFill/>
                    </a:lnL>
                    <a:lnR>
                      <a:noFill/>
                    </a:lnR>
                    <a:lnT>
                      <a:noFill/>
                    </a:lnT>
                    <a:lnB>
                      <a:noFill/>
                    </a:lnB>
                    <a:solidFill>
                      <a:srgbClr val="627D77"/>
                    </a:solidFill>
                  </a:tcPr>
                </a:tc>
                <a:tc>
                  <a:txBody>
                    <a:bodyPr/>
                    <a:lstStyle/>
                    <a:p>
                      <a:pPr algn="l" fontAlgn="b"/>
                      <a:r>
                        <a:rPr lang="en-US" sz="700" b="1" i="0" u="none" strike="noStrike" dirty="0">
                          <a:solidFill>
                            <a:srgbClr val="FFFFFF"/>
                          </a:solidFill>
                          <a:effectLst/>
                          <a:latin typeface="Arial"/>
                        </a:rPr>
                        <a:t>Status</a:t>
                      </a:r>
                    </a:p>
                  </a:txBody>
                  <a:tcPr marL="6901" marR="6901" marT="6901" marB="0" anchor="b">
                    <a:lnL>
                      <a:noFill/>
                    </a:lnL>
                    <a:lnR>
                      <a:noFill/>
                    </a:lnR>
                    <a:lnT>
                      <a:noFill/>
                    </a:lnT>
                    <a:lnB>
                      <a:noFill/>
                    </a:lnB>
                    <a:solidFill>
                      <a:srgbClr val="627D77"/>
                    </a:solidFill>
                  </a:tcPr>
                </a:tc>
                <a:tc>
                  <a:txBody>
                    <a:bodyPr/>
                    <a:lstStyle/>
                    <a:p>
                      <a:pPr algn="l" fontAlgn="b"/>
                      <a:r>
                        <a:rPr lang="en-US" sz="700" b="1" i="0" u="none" strike="noStrike" dirty="0">
                          <a:solidFill>
                            <a:srgbClr val="FFFFFF"/>
                          </a:solidFill>
                          <a:effectLst/>
                          <a:latin typeface="Arial"/>
                        </a:rPr>
                        <a:t>Type</a:t>
                      </a:r>
                    </a:p>
                  </a:txBody>
                  <a:tcPr marL="6901" marR="6901" marT="6901"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Share</a:t>
                      </a:r>
                    </a:p>
                  </a:txBody>
                  <a:tcPr marL="6901" marR="6901" marT="6901"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Limit</a:t>
                      </a:r>
                    </a:p>
                  </a:txBody>
                  <a:tcPr marL="6901" marR="6901" marT="6901"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Deductible</a:t>
                      </a:r>
                    </a:p>
                  </a:txBody>
                  <a:tcPr marL="6901" marR="6901" marT="6901"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Share-Adjusted Exposure</a:t>
                      </a:r>
                    </a:p>
                  </a:txBody>
                  <a:tcPr marL="6901" marR="6901" marT="6901"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As-Priced Benchmark</a:t>
                      </a:r>
                    </a:p>
                  </a:txBody>
                  <a:tcPr marL="6901" marR="6901" marT="6901"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Current Benchmark</a:t>
                      </a:r>
                    </a:p>
                  </a:txBody>
                  <a:tcPr marL="6901" marR="6901" marT="6901"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Exposure Trend</a:t>
                      </a:r>
                    </a:p>
                  </a:txBody>
                  <a:tcPr marL="6901" marR="6901" marT="6901"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Frequency Trend</a:t>
                      </a:r>
                    </a:p>
                  </a:txBody>
                  <a:tcPr marL="6901" marR="6901" marT="6901" marB="0" anchor="b">
                    <a:lnL>
                      <a:noFill/>
                    </a:lnL>
                    <a:lnR>
                      <a:noFill/>
                    </a:lnR>
                    <a:lnT>
                      <a:noFill/>
                    </a:lnT>
                    <a:lnB>
                      <a:noFill/>
                    </a:lnB>
                    <a:solidFill>
                      <a:srgbClr val="627D77"/>
                    </a:solidFill>
                  </a:tcPr>
                </a:tc>
                <a:tc>
                  <a:txBody>
                    <a:bodyPr/>
                    <a:lstStyle/>
                    <a:p>
                      <a:pPr algn="ctr" fontAlgn="b"/>
                      <a:r>
                        <a:rPr lang="en-US" sz="700" b="1" i="0" u="none" strike="noStrike">
                          <a:solidFill>
                            <a:srgbClr val="FFFFFF"/>
                          </a:solidFill>
                          <a:effectLst/>
                          <a:latin typeface="Arial"/>
                        </a:rPr>
                        <a:t>Severity Trend</a:t>
                      </a:r>
                    </a:p>
                  </a:txBody>
                  <a:tcPr marL="6901" marR="6901" marT="6901" marB="0" anchor="b">
                    <a:lnL>
                      <a:noFill/>
                    </a:lnL>
                    <a:lnR>
                      <a:noFill/>
                    </a:lnR>
                    <a:lnT>
                      <a:noFill/>
                    </a:lnT>
                    <a:lnB>
                      <a:noFill/>
                    </a:lnB>
                    <a:solidFill>
                      <a:srgbClr val="627D77"/>
                    </a:solidFill>
                  </a:tcPr>
                </a:tc>
              </a:tr>
              <a:tr h="173419">
                <a:tc>
                  <a:txBody>
                    <a:bodyPr/>
                    <a:lstStyle/>
                    <a:p>
                      <a:pPr algn="l" fontAlgn="b"/>
                      <a:r>
                        <a:rPr lang="en-US" sz="700" b="0" i="0" u="none" strike="noStrike">
                          <a:effectLst/>
                          <a:latin typeface="Arial"/>
                        </a:rPr>
                        <a:t>Policy 1</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Expiring</a:t>
                      </a:r>
                    </a:p>
                  </a:txBody>
                  <a:tcPr marL="6901" marR="6901" marT="6901" marB="0" anchor="b">
                    <a:lnL>
                      <a:noFill/>
                    </a:lnL>
                    <a:lnR>
                      <a:noFill/>
                    </a:lnR>
                    <a:lnT>
                      <a:noFill/>
                    </a:lnT>
                    <a:lnB>
                      <a:noFill/>
                    </a:lnB>
                  </a:tcPr>
                </a:tc>
                <a:tc>
                  <a:txBody>
                    <a:bodyPr/>
                    <a:lstStyle/>
                    <a:p>
                      <a:pPr algn="l" fontAlgn="b"/>
                      <a:r>
                        <a:rPr lang="en-US" sz="700" b="0" i="0" u="none" strike="noStrike" dirty="0">
                          <a:effectLst/>
                          <a:latin typeface="Arial"/>
                        </a:rPr>
                        <a:t>Primary</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1,000,000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400,000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2,538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2,665 </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2.0%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3.0%</a:t>
                      </a:r>
                    </a:p>
                  </a:txBody>
                  <a:tcPr marL="6901" marR="6901" marT="6901" marB="0" anchor="b">
                    <a:lnL>
                      <a:noFill/>
                    </a:lnL>
                    <a:lnR>
                      <a:noFill/>
                    </a:lnR>
                    <a:lnT>
                      <a:noFill/>
                    </a:lnT>
                    <a:lnB>
                      <a:noFill/>
                    </a:lnB>
                  </a:tcPr>
                </a:tc>
              </a:tr>
              <a:tr h="173419">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dirty="0">
                          <a:effectLst/>
                          <a:latin typeface="Arial"/>
                        </a:rPr>
                        <a:t>Primary</a:t>
                      </a:r>
                    </a:p>
                  </a:txBody>
                  <a:tcPr marL="6901" marR="6901" marT="6901"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440,000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2,931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2,931 </a:t>
                      </a: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r>
              <a:tr h="173419">
                <a:tc>
                  <a:txBody>
                    <a:bodyPr/>
                    <a:lstStyle/>
                    <a:p>
                      <a:pPr algn="l" fontAlgn="b"/>
                      <a:r>
                        <a:rPr lang="en-US" sz="700" b="0" i="0" u="none" strike="noStrike">
                          <a:effectLst/>
                          <a:latin typeface="Arial"/>
                        </a:rPr>
                        <a:t>Policy 2</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Expiring</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Primary</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50,000,000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34,650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36,383 </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2.0%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3.0%</a:t>
                      </a:r>
                    </a:p>
                  </a:txBody>
                  <a:tcPr marL="6901" marR="6901" marT="6901" marB="0" anchor="b">
                    <a:lnL>
                      <a:noFill/>
                    </a:lnL>
                    <a:lnR>
                      <a:noFill/>
                    </a:lnR>
                    <a:lnT>
                      <a:noFill/>
                    </a:lnT>
                    <a:lnB>
                      <a:noFill/>
                    </a:lnB>
                  </a:tcPr>
                </a:tc>
              </a:tr>
              <a:tr h="173419">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dirty="0">
                          <a:effectLst/>
                          <a:latin typeface="Arial"/>
                        </a:rPr>
                        <a:t>Primary</a:t>
                      </a:r>
                    </a:p>
                  </a:txBody>
                  <a:tcPr marL="6901" marR="6901" marT="6901"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52,000,000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37,838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37,838 </a:t>
                      </a: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r>
              <a:tr h="173419">
                <a:tc>
                  <a:txBody>
                    <a:bodyPr/>
                    <a:lstStyle/>
                    <a:p>
                      <a:pPr algn="l" fontAlgn="b"/>
                      <a:r>
                        <a:rPr lang="en-US" sz="700" b="0" i="0" u="none" strike="noStrike">
                          <a:effectLst/>
                          <a:latin typeface="Arial"/>
                        </a:rPr>
                        <a:t>Policy 3</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Expiring</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Excess</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8,000,000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2,000,000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400,000,000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168,437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194,545 </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2.0%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5.0%</a:t>
                      </a:r>
                    </a:p>
                  </a:txBody>
                  <a:tcPr marL="6901" marR="6901" marT="6901" marB="0" anchor="b">
                    <a:lnL>
                      <a:noFill/>
                    </a:lnL>
                    <a:lnR>
                      <a:noFill/>
                    </a:lnR>
                    <a:lnT>
                      <a:noFill/>
                    </a:lnT>
                    <a:lnB>
                      <a:noFill/>
                    </a:lnB>
                  </a:tcPr>
                </a:tc>
              </a:tr>
              <a:tr h="173419">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dirty="0">
                          <a:effectLst/>
                          <a:latin typeface="Arial"/>
                        </a:rPr>
                        <a:t>Excess</a:t>
                      </a:r>
                    </a:p>
                  </a:txBody>
                  <a:tcPr marL="6901" marR="6901" marT="6901"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8,000,000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380,000,000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184,818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184,818 </a:t>
                      </a: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r>
              <a:tr h="173419">
                <a:tc>
                  <a:txBody>
                    <a:bodyPr/>
                    <a:lstStyle/>
                    <a:p>
                      <a:pPr algn="l" fontAlgn="b"/>
                      <a:r>
                        <a:rPr lang="en-US" sz="700" b="0" i="0" u="none" strike="noStrike">
                          <a:effectLst/>
                          <a:latin typeface="Arial"/>
                        </a:rPr>
                        <a:t>Policy 4</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Expiring</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Excess</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8,000,000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2,000,000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300,000,000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134,750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155,636 </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2.0%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5.0%</a:t>
                      </a:r>
                    </a:p>
                  </a:txBody>
                  <a:tcPr marL="6901" marR="6901" marT="6901" marB="0" anchor="b">
                    <a:lnL>
                      <a:noFill/>
                    </a:lnL>
                    <a:lnR>
                      <a:noFill/>
                    </a:lnR>
                    <a:lnT>
                      <a:noFill/>
                    </a:lnT>
                    <a:lnB>
                      <a:noFill/>
                    </a:lnB>
                  </a:tcPr>
                </a:tc>
              </a:tr>
              <a:tr h="173419">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dirty="0">
                          <a:effectLst/>
                          <a:latin typeface="Arial"/>
                        </a:rPr>
                        <a:t>Excess</a:t>
                      </a:r>
                    </a:p>
                  </a:txBody>
                  <a:tcPr marL="6901" marR="6901" marT="6901"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320,000,000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45,276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45,276 </a:t>
                      </a: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r>
              <a:tr h="173419">
                <a:tc>
                  <a:txBody>
                    <a:bodyPr/>
                    <a:lstStyle/>
                    <a:p>
                      <a:pPr algn="l" fontAlgn="b"/>
                      <a:r>
                        <a:rPr lang="en-US" sz="700" b="0" i="0" u="none" strike="noStrike">
                          <a:effectLst/>
                          <a:latin typeface="Arial"/>
                        </a:rPr>
                        <a:t>Policy 5</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Expiring</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Excess</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3,000,000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2,000,000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300,000,000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98,000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113,190 </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2.0%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5.0%</a:t>
                      </a:r>
                    </a:p>
                  </a:txBody>
                  <a:tcPr marL="6901" marR="6901" marT="6901" marB="0" anchor="b">
                    <a:lnL>
                      <a:noFill/>
                    </a:lnL>
                    <a:lnR>
                      <a:noFill/>
                    </a:lnR>
                    <a:lnT>
                      <a:noFill/>
                    </a:lnT>
                    <a:lnB>
                      <a:noFill/>
                    </a:lnB>
                  </a:tcPr>
                </a:tc>
              </a:tr>
              <a:tr h="173419">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dirty="0">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r>
              <a:tr h="173419">
                <a:tc>
                  <a:txBody>
                    <a:bodyPr/>
                    <a:lstStyle/>
                    <a:p>
                      <a:pPr algn="l" fontAlgn="b"/>
                      <a:r>
                        <a:rPr lang="en-US" sz="700" b="0" i="0" u="none" strike="noStrike">
                          <a:effectLst/>
                          <a:latin typeface="Arial"/>
                        </a:rPr>
                        <a:t>Policy 6</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Expiring</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Excess</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300,000,000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36,750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42,446 </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2.0%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5.0%</a:t>
                      </a:r>
                    </a:p>
                  </a:txBody>
                  <a:tcPr marL="6901" marR="6901" marT="6901" marB="0" anchor="b">
                    <a:lnL>
                      <a:noFill/>
                    </a:lnL>
                    <a:lnR>
                      <a:noFill/>
                    </a:lnR>
                    <a:lnT>
                      <a:noFill/>
                    </a:lnT>
                    <a:lnB>
                      <a:noFill/>
                    </a:lnB>
                  </a:tcPr>
                </a:tc>
              </a:tr>
              <a:tr h="173419">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Excess</a:t>
                      </a:r>
                    </a:p>
                  </a:txBody>
                  <a:tcPr marL="6901" marR="6901" marT="6901"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320,000,000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45,276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45,276 </a:t>
                      </a: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r>
              <a:tr h="173419">
                <a:tc>
                  <a:txBody>
                    <a:bodyPr/>
                    <a:lstStyle/>
                    <a:p>
                      <a:pPr algn="l" fontAlgn="b"/>
                      <a:r>
                        <a:rPr lang="en-US" sz="700" b="0" i="0" u="none" strike="noStrike">
                          <a:effectLst/>
                          <a:latin typeface="Arial"/>
                        </a:rPr>
                        <a:t>Policy 7</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Expiring</a:t>
                      </a:r>
                    </a:p>
                  </a:txBody>
                  <a:tcPr marL="6901" marR="6901" marT="6901" marB="0" anchor="b">
                    <a:lnL>
                      <a:noFill/>
                    </a:lnL>
                    <a:lnR>
                      <a:noFill/>
                    </a:lnR>
                    <a:lnT>
                      <a:noFill/>
                    </a:lnT>
                    <a:lnB>
                      <a:noFill/>
                    </a:lnB>
                  </a:tcPr>
                </a:tc>
                <a:tc>
                  <a:txBody>
                    <a:bodyPr/>
                    <a:lstStyle/>
                    <a:p>
                      <a:pPr algn="l" fontAlgn="b"/>
                      <a:endParaRPr lang="en-US" sz="700" b="0" i="0" u="none" strike="noStrike" dirty="0">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   </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2.0%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3.0%</a:t>
                      </a:r>
                    </a:p>
                  </a:txBody>
                  <a:tcPr marL="6901" marR="6901" marT="6901" marB="0" anchor="b">
                    <a:lnL>
                      <a:noFill/>
                    </a:lnL>
                    <a:lnR>
                      <a:noFill/>
                    </a:lnR>
                    <a:lnT>
                      <a:noFill/>
                    </a:lnT>
                    <a:lnB>
                      <a:noFill/>
                    </a:lnB>
                  </a:tcPr>
                </a:tc>
              </a:tr>
              <a:tr h="173419">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dirty="0">
                          <a:effectLst/>
                          <a:latin typeface="Arial"/>
                        </a:rPr>
                        <a:t>Primary</a:t>
                      </a:r>
                    </a:p>
                  </a:txBody>
                  <a:tcPr marL="6901" marR="6901" marT="6901"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52,000,000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77,175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77,175 </a:t>
                      </a: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r>
              <a:tr h="173419">
                <a:tc>
                  <a:txBody>
                    <a:bodyPr/>
                    <a:lstStyle/>
                    <a:p>
                      <a:pPr algn="l" fontAlgn="b"/>
                      <a:r>
                        <a:rPr lang="en-US" sz="700" b="0" i="0" u="none" strike="noStrike">
                          <a:effectLst/>
                          <a:latin typeface="Arial"/>
                        </a:rPr>
                        <a:t>Policy 8</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Expiring</a:t>
                      </a:r>
                    </a:p>
                  </a:txBody>
                  <a:tcPr marL="6901" marR="6901" marT="6901" marB="0" anchor="b">
                    <a:lnL>
                      <a:noFill/>
                    </a:lnL>
                    <a:lnR>
                      <a:noFill/>
                    </a:lnR>
                    <a:lnT>
                      <a:noFill/>
                    </a:lnT>
                    <a:lnB>
                      <a:noFill/>
                    </a:lnB>
                  </a:tcPr>
                </a:tc>
                <a:tc>
                  <a:txBody>
                    <a:bodyPr/>
                    <a:lstStyle/>
                    <a:p>
                      <a:pPr algn="l" fontAlgn="b"/>
                      <a:r>
                        <a:rPr lang="en-US" sz="700" b="0" i="0" u="none" strike="noStrike" dirty="0">
                          <a:effectLst/>
                          <a:latin typeface="Arial"/>
                        </a:rPr>
                        <a:t>Primary</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100%</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52,000,000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73,500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77,175 </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2.0%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-1.0%</a:t>
                      </a:r>
                    </a:p>
                  </a:txBody>
                  <a:tcPr marL="6901" marR="6901" marT="6901" marB="0" anchor="b">
                    <a:lnL>
                      <a:noFill/>
                    </a:lnL>
                    <a:lnR>
                      <a:noFill/>
                    </a:lnR>
                    <a:lnT>
                      <a:noFill/>
                    </a:lnT>
                    <a:lnB>
                      <a:noFill/>
                    </a:lnB>
                  </a:tcPr>
                </a:tc>
                <a:tc>
                  <a:txBody>
                    <a:bodyPr/>
                    <a:lstStyle/>
                    <a:p>
                      <a:pPr algn="r" fontAlgn="b"/>
                      <a:r>
                        <a:rPr lang="en-US" sz="700" b="0" i="0" u="none" strike="noStrike">
                          <a:effectLst/>
                          <a:latin typeface="Arial"/>
                        </a:rPr>
                        <a:t>3.0%</a:t>
                      </a:r>
                    </a:p>
                  </a:txBody>
                  <a:tcPr marL="6901" marR="6901" marT="6901" marB="0" anchor="b">
                    <a:lnL>
                      <a:noFill/>
                    </a:lnL>
                    <a:lnR>
                      <a:noFill/>
                    </a:lnR>
                    <a:lnT>
                      <a:noFill/>
                    </a:lnT>
                    <a:lnB>
                      <a:noFill/>
                    </a:lnB>
                  </a:tcPr>
                </a:tc>
              </a:tr>
              <a:tr h="183621">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Primary</a:t>
                      </a:r>
                    </a:p>
                  </a:txBody>
                  <a:tcPr marL="6901" marR="6901" marT="6901" marB="0" anchor="b">
                    <a:lnL>
                      <a:noFill/>
                    </a:lnL>
                    <a:lnR>
                      <a:noFill/>
                    </a:lnR>
                    <a:lnT>
                      <a:noFill/>
                    </a:lnT>
                    <a:lnB>
                      <a:noFill/>
                    </a:lnB>
                    <a:solidFill>
                      <a:srgbClr val="D0D8D6"/>
                    </a:solidFill>
                  </a:tcPr>
                </a:tc>
                <a:tc>
                  <a:txBody>
                    <a:bodyPr/>
                    <a:lstStyle/>
                    <a:p>
                      <a:pPr algn="r" fontAlgn="b"/>
                      <a:r>
                        <a:rPr lang="en-US" sz="700" b="0" i="0" u="none" strike="noStrike">
                          <a:effectLst/>
                          <a:latin typeface="Arial"/>
                        </a:rPr>
                        <a:t>50%</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5,000,000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26,000,000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38,588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38,588 </a:t>
                      </a: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w="12700" cap="flat" cmpd="sng" algn="ctr">
                      <a:noFill/>
                      <a:prstDash val="solid"/>
                      <a:round/>
                      <a:headEnd type="none" w="med" len="med"/>
                      <a:tailEnd type="none" w="med" len="med"/>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w="12700" cap="flat" cmpd="sng" algn="ctr">
                      <a:noFill/>
                      <a:prstDash val="solid"/>
                      <a:round/>
                      <a:headEnd type="none" w="med" len="med"/>
                      <a:tailEnd type="none" w="med" len="med"/>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w="12700" cap="flat" cmpd="sng" algn="ctr">
                      <a:noFill/>
                      <a:prstDash val="solid"/>
                      <a:round/>
                      <a:headEnd type="none" w="med" len="med"/>
                      <a:tailEnd type="none" w="med" len="med"/>
                    </a:lnB>
                    <a:solidFill>
                      <a:srgbClr val="D0D8D6"/>
                    </a:solidFill>
                  </a:tcPr>
                </a:tc>
              </a:tr>
              <a:tr h="183621">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dirty="0">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dirty="0">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w="12700" cap="flat" cmpd="sng" algn="ctr">
                      <a:noFill/>
                      <a:prstDash val="solid"/>
                      <a:round/>
                      <a:headEnd type="none" w="med" len="med"/>
                      <a:tailEnd type="none" w="med" len="med"/>
                    </a:lnR>
                    <a:lnT>
                      <a:noFill/>
                    </a:lnT>
                    <a:lnB>
                      <a:noFill/>
                    </a:lnB>
                  </a:tcPr>
                </a:tc>
                <a:tc>
                  <a:txBody>
                    <a:bodyPr/>
                    <a:lstStyle/>
                    <a:p>
                      <a:pPr algn="r" fontAlgn="b"/>
                      <a:endParaRPr lang="en-US" sz="700" b="0" i="0" u="none" strike="noStrike" dirty="0">
                        <a:effectLst/>
                        <a:latin typeface="Arial"/>
                      </a:endParaRPr>
                    </a:p>
                  </a:txBody>
                  <a:tcPr marL="6901" marR="6901" marT="6901"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700" b="0" i="0" u="none" strike="noStrike" dirty="0">
                        <a:effectLst/>
                        <a:latin typeface="Arial"/>
                      </a:endParaRPr>
                    </a:p>
                  </a:txBody>
                  <a:tcPr marL="6901" marR="6901" marT="6901"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700" b="0" i="0" u="none" strike="noStrike" dirty="0">
                        <a:effectLst/>
                        <a:latin typeface="Arial"/>
                      </a:endParaRPr>
                    </a:p>
                  </a:txBody>
                  <a:tcPr marL="6901" marR="6901" marT="6901" marB="0" anchor="b">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83621">
                <a:tc>
                  <a:txBody>
                    <a:bodyPr/>
                    <a:lstStyle/>
                    <a:p>
                      <a:pPr algn="l" fontAlgn="b"/>
                      <a:r>
                        <a:rPr lang="en-US" sz="700" b="0" i="0" u="none" strike="noStrike" dirty="0">
                          <a:effectLst/>
                          <a:latin typeface="Arial"/>
                        </a:rPr>
                        <a:t>Total</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Expiring</a:t>
                      </a:r>
                    </a:p>
                  </a:txBody>
                  <a:tcPr marL="6901" marR="6901" marT="6901" marB="0" anchor="b">
                    <a:lnL>
                      <a:noFill/>
                    </a:lnL>
                    <a:lnR>
                      <a:noFill/>
                    </a:lnR>
                    <a:lnT>
                      <a:noFill/>
                    </a:lnT>
                    <a:lnB>
                      <a:noFill/>
                    </a:lnB>
                  </a:tcPr>
                </a:tc>
                <a:tc>
                  <a:txBody>
                    <a:bodyPr/>
                    <a:lstStyle/>
                    <a:p>
                      <a:pPr algn="l" fontAlgn="b"/>
                      <a:endParaRPr lang="en-US" sz="700" b="0" i="0" u="none" strike="noStrike" dirty="0">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1,402,400,000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548,625 </a:t>
                      </a:r>
                    </a:p>
                  </a:txBody>
                  <a:tcPr marL="6901" marR="6901" marT="6901" marB="0" anchor="b">
                    <a:lnL>
                      <a:noFill/>
                    </a:lnL>
                    <a:lnR>
                      <a:noFill/>
                    </a:lnR>
                    <a:lnT>
                      <a:noFill/>
                    </a:lnT>
                    <a:lnB>
                      <a:noFill/>
                    </a:lnB>
                  </a:tcPr>
                </a:tc>
                <a:tc>
                  <a:txBody>
                    <a:bodyPr/>
                    <a:lstStyle/>
                    <a:p>
                      <a:pPr algn="l" fontAlgn="b"/>
                      <a:r>
                        <a:rPr lang="en-US" sz="700" b="0" i="0" u="none" strike="noStrike">
                          <a:effectLst/>
                          <a:latin typeface="Arial"/>
                        </a:rPr>
                        <a:t> $     622,039 </a:t>
                      </a:r>
                    </a:p>
                  </a:txBody>
                  <a:tcPr marL="6901" marR="6901" marT="6901" marB="0" anchor="b">
                    <a:lnL>
                      <a:noFill/>
                    </a:lnL>
                    <a:lnR w="12700" cap="flat" cmpd="sng" algn="ctr">
                      <a:noFill/>
                      <a:prstDash val="solid"/>
                      <a:round/>
                      <a:headEnd type="none" w="med" len="med"/>
                      <a:tailEnd type="none" w="med" len="med"/>
                    </a:lnR>
                    <a:lnT>
                      <a:noFill/>
                    </a:lnT>
                    <a:lnB>
                      <a:noFill/>
                    </a:lnB>
                  </a:tcPr>
                </a:tc>
                <a:tc>
                  <a:txBody>
                    <a:bodyPr/>
                    <a:lstStyle/>
                    <a:p>
                      <a:pPr algn="r" fontAlgn="b"/>
                      <a:r>
                        <a:rPr lang="en-US" sz="700" b="0" i="0" u="none" strike="noStrike" dirty="0">
                          <a:effectLst/>
                          <a:latin typeface="Arial"/>
                        </a:rPr>
                        <a:t>2.0%</a:t>
                      </a:r>
                    </a:p>
                  </a:txBody>
                  <a:tcPr marL="6901" marR="6901" marT="6901"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700" b="0" i="0" u="none" strike="noStrike" dirty="0">
                          <a:effectLst/>
                          <a:latin typeface="Arial"/>
                        </a:rPr>
                        <a:t>-1.0%</a:t>
                      </a:r>
                    </a:p>
                  </a:txBody>
                  <a:tcPr marL="6901" marR="6901" marT="6901"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700" b="0" i="0" u="none" strike="noStrike" dirty="0">
                          <a:effectLst/>
                          <a:latin typeface="Arial"/>
                        </a:rPr>
                        <a:t>3.8%</a:t>
                      </a:r>
                    </a:p>
                  </a:txBody>
                  <a:tcPr marL="6901" marR="6901" marT="6901" marB="0" anchor="b">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83621">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New/Renew</a:t>
                      </a: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dirty="0">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dirty="0">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endParaRPr lang="en-US" sz="700" b="0" i="0" u="none" strike="noStrike">
                        <a:effectLst/>
                        <a:latin typeface="Arial"/>
                      </a:endParaRP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1,150,440,000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431,901 </a:t>
                      </a:r>
                    </a:p>
                  </a:txBody>
                  <a:tcPr marL="6901" marR="6901" marT="6901" marB="0" anchor="b">
                    <a:lnL>
                      <a:noFill/>
                    </a:lnL>
                    <a:lnR>
                      <a:noFill/>
                    </a:lnR>
                    <a:lnT>
                      <a:noFill/>
                    </a:lnT>
                    <a:lnB>
                      <a:noFill/>
                    </a:lnB>
                    <a:solidFill>
                      <a:srgbClr val="D0D8D6"/>
                    </a:solidFill>
                  </a:tcPr>
                </a:tc>
                <a:tc>
                  <a:txBody>
                    <a:bodyPr/>
                    <a:lstStyle/>
                    <a:p>
                      <a:pPr algn="l" fontAlgn="b"/>
                      <a:r>
                        <a:rPr lang="en-US" sz="700" b="0" i="0" u="none" strike="noStrike">
                          <a:effectLst/>
                          <a:latin typeface="Arial"/>
                        </a:rPr>
                        <a:t> $     431,901 </a:t>
                      </a:r>
                    </a:p>
                  </a:txBody>
                  <a:tcPr marL="6901" marR="6901" marT="6901" marB="0" anchor="b">
                    <a:lnL>
                      <a:noFill/>
                    </a:lnL>
                    <a:lnR w="12700" cap="flat" cmpd="sng" algn="ctr">
                      <a:noFill/>
                      <a:prstDash val="solid"/>
                      <a:round/>
                      <a:headEnd type="none" w="med" len="med"/>
                      <a:tailEnd type="none" w="med" len="med"/>
                    </a:lnR>
                    <a:lnT>
                      <a:noFill/>
                    </a:lnT>
                    <a:lnB>
                      <a:noFill/>
                    </a:lnB>
                    <a:solidFill>
                      <a:srgbClr val="D0D8D6"/>
                    </a:solidFill>
                  </a:tcPr>
                </a:tc>
                <a:tc>
                  <a:txBody>
                    <a:bodyPr/>
                    <a:lstStyle/>
                    <a:p>
                      <a:pPr algn="r" fontAlgn="b"/>
                      <a:r>
                        <a:rPr lang="en-US" sz="700" b="0" i="0" u="none" strike="noStrike">
                          <a:effectLst/>
                          <a:latin typeface="Arial"/>
                        </a:rPr>
                        <a:t>2.0%</a:t>
                      </a:r>
                    </a:p>
                  </a:txBody>
                  <a:tcPr marL="6901" marR="6901" marT="6901"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0D8D6"/>
                    </a:solidFill>
                  </a:tcPr>
                </a:tc>
                <a:tc>
                  <a:txBody>
                    <a:bodyPr/>
                    <a:lstStyle/>
                    <a:p>
                      <a:pPr algn="r" fontAlgn="b"/>
                      <a:r>
                        <a:rPr lang="en-US" sz="700" b="0" i="0" u="none" strike="noStrike">
                          <a:effectLst/>
                          <a:latin typeface="Arial"/>
                        </a:rPr>
                        <a:t>-1.0%</a:t>
                      </a:r>
                    </a:p>
                  </a:txBody>
                  <a:tcPr marL="6901" marR="6901" marT="6901"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0D8D6"/>
                    </a:solidFill>
                  </a:tcPr>
                </a:tc>
                <a:tc>
                  <a:txBody>
                    <a:bodyPr/>
                    <a:lstStyle/>
                    <a:p>
                      <a:pPr algn="r" fontAlgn="b"/>
                      <a:r>
                        <a:rPr lang="en-US" sz="700" b="0" i="0" u="none" strike="noStrike" dirty="0">
                          <a:effectLst/>
                          <a:latin typeface="Arial"/>
                        </a:rPr>
                        <a:t>4.1%</a:t>
                      </a:r>
                    </a:p>
                  </a:txBody>
                  <a:tcPr marL="6901" marR="6901" marT="6901" marB="0" anchor="b">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0D8D6"/>
                    </a:solidFill>
                  </a:tcPr>
                </a:tc>
              </a:tr>
            </a:tbl>
          </a:graphicData>
        </a:graphic>
      </p:graphicFrame>
    </p:spTree>
    <p:extLst>
      <p:ext uri="{BB962C8B-B14F-4D97-AF65-F5344CB8AC3E}">
        <p14:creationId xmlns:p14="http://schemas.microsoft.com/office/powerpoint/2010/main" xmlns="" val="39313314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248400"/>
            <a:ext cx="2133600" cy="457200"/>
          </a:xfrm>
          <a:prstGeom prst="rect">
            <a:avLst/>
          </a:prstGeom>
        </p:spPr>
        <p:txBody>
          <a:bodyPr/>
          <a:lstStyle/>
          <a:p>
            <a:fld id="{25A8F5DE-5D28-4916-81AB-1DB59B20A994}" type="slidenum">
              <a:rPr lang="en-US"/>
              <a:pPr/>
              <a:t>25</a:t>
            </a:fld>
            <a:endParaRPr lang="en-US"/>
          </a:p>
        </p:txBody>
      </p:sp>
      <p:sp>
        <p:nvSpPr>
          <p:cNvPr id="6146" name="Rectangle 2"/>
          <p:cNvSpPr>
            <a:spLocks noGrp="1" noChangeArrowheads="1"/>
          </p:cNvSpPr>
          <p:nvPr>
            <p:ph type="title"/>
          </p:nvPr>
        </p:nvSpPr>
        <p:spPr/>
        <p:txBody>
          <a:bodyPr/>
          <a:lstStyle/>
          <a:p>
            <a:r>
              <a:rPr lang="en-US" dirty="0" smtClean="0"/>
              <a:t>Method 2b: Change in Rate Adequacy</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2250304405"/>
              </p:ext>
            </p:extLst>
          </p:nvPr>
        </p:nvGraphicFramePr>
        <p:xfrm>
          <a:off x="539552" y="1844824"/>
          <a:ext cx="8280920" cy="3572399"/>
        </p:xfrm>
        <a:graphic>
          <a:graphicData uri="http://schemas.openxmlformats.org/drawingml/2006/table">
            <a:tbl>
              <a:tblPr/>
              <a:tblGrid>
                <a:gridCol w="3947880"/>
                <a:gridCol w="839097"/>
                <a:gridCol w="839097"/>
                <a:gridCol w="2654846"/>
              </a:tblGrid>
              <a:tr h="752084">
                <a:tc>
                  <a:txBody>
                    <a:bodyPr/>
                    <a:lstStyle/>
                    <a:p>
                      <a:pPr algn="l" fontAlgn="b"/>
                      <a:r>
                        <a:rPr lang="en-US" sz="1000" b="1" i="0" u="none" strike="noStrike" dirty="0">
                          <a:solidFill>
                            <a:srgbClr val="FFFFFF"/>
                          </a:solidFill>
                          <a:effectLst/>
                          <a:latin typeface="Arial"/>
                        </a:rPr>
                        <a:t>Category</a:t>
                      </a:r>
                    </a:p>
                  </a:txBody>
                  <a:tcPr marL="9525" marR="9525" marT="9525" marB="0" anchor="b">
                    <a:lnL>
                      <a:noFill/>
                    </a:lnL>
                    <a:lnR>
                      <a:noFill/>
                    </a:lnR>
                    <a:lnT>
                      <a:noFill/>
                    </a:lnT>
                    <a:lnB>
                      <a:noFill/>
                    </a:lnB>
                    <a:solidFill>
                      <a:srgbClr val="627D77"/>
                    </a:solidFill>
                  </a:tcPr>
                </a:tc>
                <a:tc>
                  <a:txBody>
                    <a:bodyPr/>
                    <a:lstStyle/>
                    <a:p>
                      <a:pPr algn="l" fontAlgn="b"/>
                      <a:r>
                        <a:rPr lang="en-US" sz="1000" b="1" i="0" u="none" strike="noStrike">
                          <a:solidFill>
                            <a:srgbClr val="FFFFFF"/>
                          </a:solidFill>
                          <a:effectLst/>
                          <a:latin typeface="Arial"/>
                        </a:rPr>
                        <a:t>Price/Rate Change</a:t>
                      </a:r>
                    </a:p>
                  </a:txBody>
                  <a:tcPr marL="9525" marR="9525" marT="9525" marB="0" anchor="b">
                    <a:lnL>
                      <a:noFill/>
                    </a:lnL>
                    <a:lnR>
                      <a:noFill/>
                    </a:lnR>
                    <a:lnT>
                      <a:noFill/>
                    </a:lnT>
                    <a:lnB>
                      <a:noFill/>
                    </a:lnB>
                    <a:solidFill>
                      <a:srgbClr val="627D77"/>
                    </a:solidFill>
                  </a:tcPr>
                </a:tc>
                <a:tc>
                  <a:txBody>
                    <a:bodyPr/>
                    <a:lstStyle/>
                    <a:p>
                      <a:pPr algn="l" fontAlgn="b"/>
                      <a:r>
                        <a:rPr lang="en-US" sz="1000" b="1" i="0" u="none" strike="noStrike">
                          <a:solidFill>
                            <a:srgbClr val="FFFFFF"/>
                          </a:solidFill>
                          <a:effectLst/>
                          <a:latin typeface="Arial"/>
                        </a:rPr>
                        <a:t>Price/Rate Adequacy Change</a:t>
                      </a:r>
                    </a:p>
                  </a:txBody>
                  <a:tcPr marL="9525" marR="9525" marT="9525" marB="0" anchor="b">
                    <a:lnL>
                      <a:noFill/>
                    </a:lnL>
                    <a:lnR>
                      <a:noFill/>
                    </a:lnR>
                    <a:lnT>
                      <a:noFill/>
                    </a:lnT>
                    <a:lnB>
                      <a:noFill/>
                    </a:lnB>
                    <a:solidFill>
                      <a:srgbClr val="627D77"/>
                    </a:solidFill>
                  </a:tcPr>
                </a:tc>
                <a:tc>
                  <a:txBody>
                    <a:bodyPr/>
                    <a:lstStyle/>
                    <a:p>
                      <a:pPr algn="l" fontAlgn="b"/>
                      <a:r>
                        <a:rPr lang="en-US" sz="1000" b="1" i="0" u="none" strike="noStrike">
                          <a:solidFill>
                            <a:srgbClr val="FFFFFF"/>
                          </a:solidFill>
                          <a:effectLst/>
                          <a:latin typeface="Arial"/>
                        </a:rPr>
                        <a:t>Comments</a:t>
                      </a:r>
                    </a:p>
                  </a:txBody>
                  <a:tcPr marL="9525" marR="9525" marT="9525" marB="0" anchor="b">
                    <a:lnL>
                      <a:noFill/>
                    </a:lnL>
                    <a:lnR>
                      <a:noFill/>
                    </a:lnR>
                    <a:lnT>
                      <a:noFill/>
                    </a:lnT>
                    <a:lnB>
                      <a:noFill/>
                    </a:lnB>
                    <a:solidFill>
                      <a:srgbClr val="627D77"/>
                    </a:solidFill>
                  </a:tcPr>
                </a:tc>
              </a:tr>
              <a:tr h="188021">
                <a:tc>
                  <a:txBody>
                    <a:bodyPr/>
                    <a:lstStyle/>
                    <a:p>
                      <a:pPr algn="l" fontAlgn="b"/>
                      <a:r>
                        <a:rPr lang="en-US" sz="1000" b="0" i="0" u="none" strike="noStrike">
                          <a:effectLst/>
                          <a:latin typeface="Arial"/>
                        </a:rPr>
                        <a:t>Matched Renewal Price/Rate Change (Wgtd Expiring)</a:t>
                      </a:r>
                    </a:p>
                  </a:txBody>
                  <a:tcPr marL="9525" marR="9525" marT="9525" marB="0" anchor="b">
                    <a:lnL>
                      <a:noFill/>
                    </a:lnL>
                    <a:lnR>
                      <a:noFill/>
                    </a:lnR>
                    <a:lnT>
                      <a:noFill/>
                    </a:lnT>
                    <a:lnB>
                      <a:noFill/>
                    </a:lnB>
                  </a:tcPr>
                </a:tc>
                <a:tc>
                  <a:txBody>
                    <a:bodyPr/>
                    <a:lstStyle/>
                    <a:p>
                      <a:pPr algn="ctr" fontAlgn="b"/>
                      <a:r>
                        <a:rPr lang="en-US" sz="1000" b="0" i="0" u="none" strike="noStrike" dirty="0">
                          <a:effectLst/>
                          <a:latin typeface="Arial"/>
                        </a:rPr>
                        <a:t>-7.1%</a:t>
                      </a:r>
                    </a:p>
                  </a:txBody>
                  <a:tcPr marL="9525" marR="9525" marT="9525" marB="0" anchor="b">
                    <a:lnL>
                      <a:noFill/>
                    </a:lnL>
                    <a:lnR>
                      <a:noFill/>
                    </a:lnR>
                    <a:lnT>
                      <a:noFill/>
                    </a:lnT>
                    <a:lnB>
                      <a:noFill/>
                    </a:lnB>
                  </a:tcPr>
                </a:tc>
                <a:tc>
                  <a:txBody>
                    <a:bodyPr/>
                    <a:lstStyle/>
                    <a:p>
                      <a:pPr algn="ctr" fontAlgn="b"/>
                      <a:r>
                        <a:rPr lang="en-US" sz="1000" b="0" i="0" u="none" strike="noStrike" dirty="0">
                          <a:effectLst/>
                          <a:latin typeface="Arial"/>
                        </a:rPr>
                        <a:t>-7.1%</a:t>
                      </a: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a:endParaRPr>
                    </a:p>
                  </a:txBody>
                  <a:tcPr marL="9525" marR="9525" marT="9525" marB="0" anchor="b">
                    <a:lnL>
                      <a:noFill/>
                    </a:lnL>
                    <a:lnR>
                      <a:noFill/>
                    </a:lnR>
                    <a:lnT>
                      <a:noFill/>
                    </a:lnT>
                    <a:lnB>
                      <a:noFill/>
                    </a:lnB>
                  </a:tcPr>
                </a:tc>
              </a:tr>
              <a:tr h="188021">
                <a:tc>
                  <a:txBody>
                    <a:bodyPr/>
                    <a:lstStyle/>
                    <a:p>
                      <a:pPr algn="l" fontAlgn="b"/>
                      <a:r>
                        <a:rPr lang="en-US" sz="1000" b="0" i="0" u="none" strike="noStrike">
                          <a:effectLst/>
                          <a:latin typeface="Arial"/>
                        </a:rPr>
                        <a:t>Exposure Inflation (2.0%)</a:t>
                      </a:r>
                    </a:p>
                  </a:txBody>
                  <a:tcPr marL="9525" marR="9525" marT="9525" marB="0" anchor="b">
                    <a:lnL>
                      <a:noFill/>
                    </a:lnL>
                    <a:lnR>
                      <a:noFill/>
                    </a:lnR>
                    <a:lnT>
                      <a:noFill/>
                    </a:lnT>
                    <a:lnB>
                      <a:noFill/>
                    </a:lnB>
                    <a:solidFill>
                      <a:srgbClr val="D0D8D6"/>
                    </a:solidFill>
                  </a:tcPr>
                </a:tc>
                <a:tc>
                  <a:txBody>
                    <a:bodyPr/>
                    <a:lstStyle/>
                    <a:p>
                      <a:pPr algn="ctr" fontAlgn="b"/>
                      <a:endParaRPr lang="en-US" sz="1000" b="0" i="0" u="none" strike="noStrike">
                        <a:effectLst/>
                        <a:latin typeface="Arial"/>
                      </a:endParaRPr>
                    </a:p>
                  </a:txBody>
                  <a:tcPr marL="9525" marR="9525" marT="9525" marB="0" anchor="b">
                    <a:lnL>
                      <a:noFill/>
                    </a:lnL>
                    <a:lnR>
                      <a:noFill/>
                    </a:lnR>
                    <a:lnT>
                      <a:noFill/>
                    </a:lnT>
                    <a:lnB>
                      <a:noFill/>
                    </a:lnB>
                    <a:solidFill>
                      <a:srgbClr val="D0D8D6"/>
                    </a:solidFill>
                  </a:tcPr>
                </a:tc>
                <a:tc>
                  <a:txBody>
                    <a:bodyPr/>
                    <a:lstStyle/>
                    <a:p>
                      <a:pPr algn="ctr" fontAlgn="b"/>
                      <a:r>
                        <a:rPr lang="en-US" sz="1000" b="0" i="0" u="none" strike="noStrike" dirty="0">
                          <a:effectLst/>
                          <a:latin typeface="Arial"/>
                        </a:rPr>
                        <a:t>2.0%</a:t>
                      </a:r>
                    </a:p>
                  </a:txBody>
                  <a:tcPr marL="9525" marR="9525" marT="9525" marB="0" anchor="b">
                    <a:lnL>
                      <a:noFill/>
                    </a:lnL>
                    <a:lnR>
                      <a:noFill/>
                    </a:lnR>
                    <a:lnT>
                      <a:noFill/>
                    </a:lnT>
                    <a:lnB>
                      <a:noFill/>
                    </a:lnB>
                    <a:solidFill>
                      <a:srgbClr val="D0D8D6"/>
                    </a:solidFill>
                  </a:tcPr>
                </a:tc>
                <a:tc>
                  <a:txBody>
                    <a:bodyPr/>
                    <a:lstStyle/>
                    <a:p>
                      <a:pPr algn="l" fontAlgn="b"/>
                      <a:endParaRPr lang="en-US" sz="1000" b="0" i="0" u="none" strike="noStrike">
                        <a:effectLst/>
                        <a:latin typeface="Arial"/>
                      </a:endParaRPr>
                    </a:p>
                  </a:txBody>
                  <a:tcPr marL="9525" marR="9525" marT="9525" marB="0" anchor="b">
                    <a:lnL>
                      <a:noFill/>
                    </a:lnL>
                    <a:lnR>
                      <a:noFill/>
                    </a:lnR>
                    <a:lnT>
                      <a:noFill/>
                    </a:lnT>
                    <a:lnB>
                      <a:noFill/>
                    </a:lnB>
                    <a:solidFill>
                      <a:srgbClr val="D0D8D6"/>
                    </a:solidFill>
                  </a:tcPr>
                </a:tc>
              </a:tr>
              <a:tr h="188021">
                <a:tc>
                  <a:txBody>
                    <a:bodyPr/>
                    <a:lstStyle/>
                    <a:p>
                      <a:pPr algn="l" fontAlgn="b"/>
                      <a:r>
                        <a:rPr lang="en-US" sz="1000" b="0" i="0" u="none" strike="noStrike">
                          <a:effectLst/>
                          <a:latin typeface="Arial"/>
                        </a:rPr>
                        <a:t>Claims Frequency Trend (-1%)</a:t>
                      </a:r>
                    </a:p>
                  </a:txBody>
                  <a:tcPr marL="9525" marR="9525" marT="9525" marB="0" anchor="b">
                    <a:lnL>
                      <a:noFill/>
                    </a:lnL>
                    <a:lnR>
                      <a:noFill/>
                    </a:lnR>
                    <a:lnT>
                      <a:noFill/>
                    </a:lnT>
                    <a:lnB>
                      <a:noFill/>
                    </a:lnB>
                  </a:tcPr>
                </a:tc>
                <a:tc>
                  <a:txBody>
                    <a:bodyPr/>
                    <a:lstStyle/>
                    <a:p>
                      <a:pPr algn="ctr" fontAlgn="b"/>
                      <a:endParaRPr lang="en-US" sz="1000" b="0" i="0" u="none" strike="noStrike" dirty="0">
                        <a:effectLst/>
                        <a:latin typeface="Arial"/>
                      </a:endParaRPr>
                    </a:p>
                  </a:txBody>
                  <a:tcPr marL="9525" marR="9525" marT="9525" marB="0" anchor="b">
                    <a:lnL>
                      <a:noFill/>
                    </a:lnL>
                    <a:lnR>
                      <a:noFill/>
                    </a:lnR>
                    <a:lnT>
                      <a:noFill/>
                    </a:lnT>
                    <a:lnB>
                      <a:noFill/>
                    </a:lnB>
                  </a:tcPr>
                </a:tc>
                <a:tc>
                  <a:txBody>
                    <a:bodyPr/>
                    <a:lstStyle/>
                    <a:p>
                      <a:pPr algn="ctr" fontAlgn="b"/>
                      <a:r>
                        <a:rPr lang="en-US" sz="1000" b="0" i="0" u="none" strike="noStrike" dirty="0">
                          <a:effectLst/>
                          <a:latin typeface="Arial"/>
                        </a:rPr>
                        <a:t>1.0%</a:t>
                      </a: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a:endParaRPr>
                    </a:p>
                  </a:txBody>
                  <a:tcPr marL="9525" marR="9525" marT="9525" marB="0" anchor="b">
                    <a:lnL>
                      <a:noFill/>
                    </a:lnL>
                    <a:lnR>
                      <a:noFill/>
                    </a:lnR>
                    <a:lnT>
                      <a:noFill/>
                    </a:lnT>
                    <a:lnB>
                      <a:noFill/>
                    </a:lnB>
                  </a:tcPr>
                </a:tc>
              </a:tr>
              <a:tr h="188021">
                <a:tc>
                  <a:txBody>
                    <a:bodyPr/>
                    <a:lstStyle/>
                    <a:p>
                      <a:pPr algn="l" fontAlgn="b"/>
                      <a:r>
                        <a:rPr lang="en-US" sz="1000" b="0" i="0" u="none" strike="noStrike">
                          <a:effectLst/>
                          <a:latin typeface="Arial"/>
                        </a:rPr>
                        <a:t>Claims Severity Trend (+3% Primary; +5% Excess)</a:t>
                      </a:r>
                    </a:p>
                  </a:txBody>
                  <a:tcPr marL="9525" marR="9525" marT="9525" marB="0" anchor="b">
                    <a:lnL>
                      <a:noFill/>
                    </a:lnL>
                    <a:lnR>
                      <a:noFill/>
                    </a:lnR>
                    <a:lnT>
                      <a:noFill/>
                    </a:lnT>
                    <a:lnB>
                      <a:noFill/>
                    </a:lnB>
                    <a:solidFill>
                      <a:srgbClr val="D0D8D6"/>
                    </a:solidFill>
                  </a:tcPr>
                </a:tc>
                <a:tc>
                  <a:txBody>
                    <a:bodyPr/>
                    <a:lstStyle/>
                    <a:p>
                      <a:pPr algn="ctr" fontAlgn="b"/>
                      <a:endParaRPr lang="en-US" sz="1000" b="0" i="0" u="none" strike="noStrike" dirty="0">
                        <a:effectLst/>
                        <a:latin typeface="Arial"/>
                      </a:endParaRPr>
                    </a:p>
                  </a:txBody>
                  <a:tcPr marL="9525" marR="9525" marT="9525" marB="0" anchor="b">
                    <a:lnL>
                      <a:noFill/>
                    </a:lnL>
                    <a:lnR>
                      <a:noFill/>
                    </a:lnR>
                    <a:lnT>
                      <a:noFill/>
                    </a:lnT>
                    <a:lnB>
                      <a:noFill/>
                    </a:lnB>
                    <a:solidFill>
                      <a:srgbClr val="D0D8D6"/>
                    </a:solidFill>
                  </a:tcPr>
                </a:tc>
                <a:tc>
                  <a:txBody>
                    <a:bodyPr/>
                    <a:lstStyle/>
                    <a:p>
                      <a:pPr algn="ctr" fontAlgn="b"/>
                      <a:r>
                        <a:rPr lang="en-US" sz="1000" b="0" i="0" u="none" strike="noStrike" dirty="0">
                          <a:effectLst/>
                          <a:latin typeface="Arial"/>
                        </a:rPr>
                        <a:t>-3.6%</a:t>
                      </a:r>
                    </a:p>
                  </a:txBody>
                  <a:tcPr marL="9525" marR="9525" marT="9525" marB="0" anchor="b">
                    <a:lnL>
                      <a:noFill/>
                    </a:lnL>
                    <a:lnR>
                      <a:noFill/>
                    </a:lnR>
                    <a:lnT>
                      <a:noFill/>
                    </a:lnT>
                    <a:lnB>
                      <a:noFill/>
                    </a:lnB>
                    <a:solidFill>
                      <a:srgbClr val="D0D8D6"/>
                    </a:solidFill>
                  </a:tcPr>
                </a:tc>
                <a:tc>
                  <a:txBody>
                    <a:bodyPr/>
                    <a:lstStyle/>
                    <a:p>
                      <a:pPr algn="l" fontAlgn="b"/>
                      <a:endParaRPr lang="en-US" sz="1000" b="0" i="0" u="none" strike="noStrike">
                        <a:effectLst/>
                        <a:latin typeface="Arial"/>
                      </a:endParaRPr>
                    </a:p>
                  </a:txBody>
                  <a:tcPr marL="9525" marR="9525" marT="9525" marB="0" anchor="b">
                    <a:lnL>
                      <a:noFill/>
                    </a:lnL>
                    <a:lnR>
                      <a:noFill/>
                    </a:lnR>
                    <a:lnT>
                      <a:noFill/>
                    </a:lnT>
                    <a:lnB>
                      <a:noFill/>
                    </a:lnB>
                    <a:solidFill>
                      <a:srgbClr val="D0D8D6"/>
                    </a:solidFill>
                  </a:tcPr>
                </a:tc>
              </a:tr>
              <a:tr h="188021">
                <a:tc>
                  <a:txBody>
                    <a:bodyPr/>
                    <a:lstStyle/>
                    <a:p>
                      <a:pPr algn="l" fontAlgn="b"/>
                      <a:r>
                        <a:rPr lang="en-US" sz="1000" b="0" i="0" u="none" strike="noStrike" dirty="0">
                          <a:effectLst/>
                          <a:latin typeface="Arial"/>
                        </a:rPr>
                        <a:t>Change in Acquisition Cost (Analysis is Net)</a:t>
                      </a:r>
                    </a:p>
                  </a:txBody>
                  <a:tcPr marL="9525" marR="9525" marT="9525" marB="0" anchor="b">
                    <a:lnL>
                      <a:noFill/>
                    </a:lnL>
                    <a:lnR>
                      <a:noFill/>
                    </a:lnR>
                    <a:lnT>
                      <a:noFill/>
                    </a:lnT>
                    <a:lnB>
                      <a:noFill/>
                    </a:lnB>
                  </a:tcPr>
                </a:tc>
                <a:tc>
                  <a:txBody>
                    <a:bodyPr/>
                    <a:lstStyle/>
                    <a:p>
                      <a:pPr algn="ctr" fontAlgn="b"/>
                      <a:endParaRPr lang="en-US" sz="1000" b="0" i="0" u="none" strike="noStrike" dirty="0">
                        <a:effectLst/>
                        <a:latin typeface="Arial"/>
                      </a:endParaRPr>
                    </a:p>
                  </a:txBody>
                  <a:tcPr marL="9525" marR="9525" marT="9525" marB="0" anchor="b">
                    <a:lnL>
                      <a:noFill/>
                    </a:lnL>
                    <a:lnR>
                      <a:noFill/>
                    </a:lnR>
                    <a:lnT>
                      <a:noFill/>
                    </a:lnT>
                    <a:lnB>
                      <a:noFill/>
                    </a:lnB>
                  </a:tcPr>
                </a:tc>
                <a:tc>
                  <a:txBody>
                    <a:bodyPr/>
                    <a:lstStyle/>
                    <a:p>
                      <a:pPr algn="ctr" fontAlgn="b"/>
                      <a:r>
                        <a:rPr lang="en-US" sz="1000" b="0" i="0" u="none" strike="noStrike" dirty="0">
                          <a:effectLst/>
                          <a:latin typeface="Arial"/>
                        </a:rPr>
                        <a:t>0.0%</a:t>
                      </a:r>
                    </a:p>
                  </a:txBody>
                  <a:tcPr marL="9525" marR="9525" marT="9525" marB="0" anchor="b">
                    <a:lnL>
                      <a:noFill/>
                    </a:lnL>
                    <a:lnR>
                      <a:noFill/>
                    </a:lnR>
                    <a:lnT>
                      <a:noFill/>
                    </a:lnT>
                    <a:lnB>
                      <a:noFill/>
                    </a:lnB>
                  </a:tcPr>
                </a:tc>
                <a:tc>
                  <a:txBody>
                    <a:bodyPr/>
                    <a:lstStyle/>
                    <a:p>
                      <a:pPr algn="l" fontAlgn="b"/>
                      <a:endParaRPr lang="en-US" sz="1000" b="0" i="0" u="none" strike="noStrike" dirty="0">
                        <a:effectLst/>
                        <a:latin typeface="Arial"/>
                      </a:endParaRPr>
                    </a:p>
                  </a:txBody>
                  <a:tcPr marL="9525" marR="9525" marT="9525" marB="0" anchor="b">
                    <a:lnL>
                      <a:noFill/>
                    </a:lnL>
                    <a:lnR>
                      <a:noFill/>
                    </a:lnR>
                    <a:lnT>
                      <a:noFill/>
                    </a:lnT>
                    <a:lnB>
                      <a:noFill/>
                    </a:lnB>
                  </a:tcPr>
                </a:tc>
              </a:tr>
              <a:tr h="188021">
                <a:tc>
                  <a:txBody>
                    <a:bodyPr/>
                    <a:lstStyle/>
                    <a:p>
                      <a:pPr algn="l" fontAlgn="b"/>
                      <a:endParaRPr lang="en-US" sz="1000" b="1" i="0" u="none" strike="noStrike" dirty="0">
                        <a:effectLst/>
                        <a:latin typeface="Arial"/>
                      </a:endParaRPr>
                    </a:p>
                  </a:txBody>
                  <a:tcPr marL="9525" marR="9525" marT="9525" marB="0" anchor="b">
                    <a:lnL>
                      <a:noFill/>
                    </a:lnL>
                    <a:lnR>
                      <a:noFill/>
                    </a:lnR>
                    <a:lnT>
                      <a:noFill/>
                    </a:lnT>
                    <a:lnB>
                      <a:noFill/>
                    </a:lnB>
                    <a:noFill/>
                  </a:tcPr>
                </a:tc>
                <a:tc>
                  <a:txBody>
                    <a:bodyPr/>
                    <a:lstStyle/>
                    <a:p>
                      <a:pPr algn="ctr" fontAlgn="b"/>
                      <a:endParaRPr lang="en-US" sz="1000" b="1" i="0" u="none" strike="noStrike" dirty="0">
                        <a:effectLst/>
                        <a:latin typeface="Arial"/>
                      </a:endParaRPr>
                    </a:p>
                  </a:txBody>
                  <a:tcPr marL="9525" marR="9525" marT="9525" marB="0" anchor="b">
                    <a:lnL>
                      <a:noFill/>
                    </a:lnL>
                    <a:lnR>
                      <a:noFill/>
                    </a:lnR>
                    <a:lnT>
                      <a:noFill/>
                    </a:lnT>
                    <a:lnB>
                      <a:noFill/>
                    </a:lnB>
                    <a:noFill/>
                  </a:tcPr>
                </a:tc>
                <a:tc>
                  <a:txBody>
                    <a:bodyPr/>
                    <a:lstStyle/>
                    <a:p>
                      <a:pPr algn="ctr" fontAlgn="b"/>
                      <a:endParaRPr lang="en-US" sz="1000" b="1" i="0" u="none" strike="noStrike" dirty="0">
                        <a:effectLst/>
                        <a:latin typeface="Arial"/>
                      </a:endParaRPr>
                    </a:p>
                  </a:txBody>
                  <a:tcPr marL="9525" marR="9525" marT="9525" marB="0" anchor="b">
                    <a:lnL>
                      <a:noFill/>
                    </a:lnL>
                    <a:lnR>
                      <a:noFill/>
                    </a:lnR>
                    <a:lnT>
                      <a:noFill/>
                    </a:lnT>
                    <a:lnB>
                      <a:noFill/>
                    </a:lnB>
                    <a:noFill/>
                  </a:tcPr>
                </a:tc>
                <a:tc>
                  <a:txBody>
                    <a:bodyPr/>
                    <a:lstStyle/>
                    <a:p>
                      <a:pPr algn="l" fontAlgn="b"/>
                      <a:endParaRPr lang="en-US" sz="1000" b="1" i="0" u="none" strike="noStrike" dirty="0">
                        <a:effectLst/>
                        <a:latin typeface="Arial"/>
                      </a:endParaRPr>
                    </a:p>
                  </a:txBody>
                  <a:tcPr marL="9525" marR="9525" marT="9525" marB="0" anchor="b">
                    <a:lnL>
                      <a:noFill/>
                    </a:lnL>
                    <a:lnR>
                      <a:noFill/>
                    </a:lnR>
                    <a:lnT>
                      <a:noFill/>
                    </a:lnT>
                    <a:lnB>
                      <a:noFill/>
                    </a:lnB>
                    <a:noFill/>
                  </a:tcPr>
                </a:tc>
              </a:tr>
              <a:tr h="188021">
                <a:tc>
                  <a:txBody>
                    <a:bodyPr/>
                    <a:lstStyle/>
                    <a:p>
                      <a:pPr algn="l" fontAlgn="b"/>
                      <a:r>
                        <a:rPr lang="en-US" sz="1000" b="1" i="0" u="none" strike="noStrike" dirty="0" smtClean="0">
                          <a:effectLst/>
                          <a:latin typeface="Arial"/>
                        </a:rPr>
                        <a:t>Total</a:t>
                      </a:r>
                      <a:r>
                        <a:rPr lang="en-US" sz="1000" b="1" i="0" u="none" strike="noStrike" baseline="0" dirty="0" smtClean="0">
                          <a:effectLst/>
                          <a:latin typeface="Arial"/>
                        </a:rPr>
                        <a:t> on Matched Renewals excluding Mix</a:t>
                      </a:r>
                      <a:endParaRPr lang="en-US" sz="1000" b="1" i="0" u="none" strike="noStrike" dirty="0">
                        <a:effectLst/>
                        <a:latin typeface="Arial"/>
                      </a:endParaRPr>
                    </a:p>
                  </a:txBody>
                  <a:tcPr marL="9525" marR="9525" marT="9525" marB="0" anchor="b">
                    <a:lnL>
                      <a:noFill/>
                    </a:lnL>
                    <a:lnR>
                      <a:noFill/>
                    </a:lnR>
                    <a:lnT>
                      <a:noFill/>
                    </a:lnT>
                    <a:lnB>
                      <a:noFill/>
                    </a:lnB>
                    <a:solidFill>
                      <a:srgbClr val="D0D8D6"/>
                    </a:solidFill>
                  </a:tcPr>
                </a:tc>
                <a:tc>
                  <a:txBody>
                    <a:bodyPr/>
                    <a:lstStyle/>
                    <a:p>
                      <a:pPr algn="ctr" fontAlgn="b"/>
                      <a:endParaRPr lang="en-US" sz="1000" b="1" i="0" u="none" strike="noStrike" dirty="0">
                        <a:effectLst/>
                        <a:latin typeface="Arial"/>
                      </a:endParaRPr>
                    </a:p>
                  </a:txBody>
                  <a:tcPr marL="9525" marR="9525" marT="9525" marB="0" anchor="b">
                    <a:lnL>
                      <a:noFill/>
                    </a:lnL>
                    <a:lnR>
                      <a:noFill/>
                    </a:lnR>
                    <a:lnT>
                      <a:noFill/>
                    </a:lnT>
                    <a:lnB>
                      <a:noFill/>
                    </a:lnB>
                    <a:solidFill>
                      <a:srgbClr val="D0D8D6"/>
                    </a:solidFill>
                  </a:tcPr>
                </a:tc>
                <a:tc>
                  <a:txBody>
                    <a:bodyPr/>
                    <a:lstStyle/>
                    <a:p>
                      <a:pPr algn="ctr" fontAlgn="b"/>
                      <a:r>
                        <a:rPr lang="en-US" sz="1000" b="1" i="0" u="none" strike="noStrike" dirty="0" smtClean="0">
                          <a:effectLst/>
                          <a:latin typeface="Arial"/>
                        </a:rPr>
                        <a:t>-7.8%</a:t>
                      </a:r>
                      <a:endParaRPr lang="en-US" sz="1000" b="1" i="0" u="none" strike="noStrike" dirty="0">
                        <a:effectLst/>
                        <a:latin typeface="Arial"/>
                      </a:endParaRPr>
                    </a:p>
                  </a:txBody>
                  <a:tcPr marL="9525" marR="9525" marT="9525" marB="0" anchor="b">
                    <a:lnL>
                      <a:noFill/>
                    </a:lnL>
                    <a:lnR>
                      <a:noFill/>
                    </a:lnR>
                    <a:lnT>
                      <a:noFill/>
                    </a:lnT>
                    <a:lnB>
                      <a:noFill/>
                    </a:lnB>
                    <a:solidFill>
                      <a:srgbClr val="D0D8D6"/>
                    </a:solidFill>
                  </a:tcPr>
                </a:tc>
                <a:tc>
                  <a:txBody>
                    <a:bodyPr/>
                    <a:lstStyle/>
                    <a:p>
                      <a:pPr algn="l" fontAlgn="b"/>
                      <a:r>
                        <a:rPr lang="en-US" sz="1000" b="1" i="0" u="none" strike="noStrike" dirty="0" smtClean="0">
                          <a:effectLst/>
                          <a:latin typeface="Arial"/>
                        </a:rPr>
                        <a:t>Subtotal</a:t>
                      </a:r>
                      <a:endParaRPr lang="en-US" sz="1000" b="1" i="0" u="none" strike="noStrike" dirty="0">
                        <a:effectLst/>
                        <a:latin typeface="Arial"/>
                      </a:endParaRPr>
                    </a:p>
                  </a:txBody>
                  <a:tcPr marL="9525" marR="9525" marT="9525" marB="0" anchor="b">
                    <a:lnL>
                      <a:noFill/>
                    </a:lnL>
                    <a:lnR>
                      <a:noFill/>
                    </a:lnR>
                    <a:lnT>
                      <a:noFill/>
                    </a:lnT>
                    <a:lnB>
                      <a:noFill/>
                    </a:lnB>
                    <a:solidFill>
                      <a:srgbClr val="D0D8D6"/>
                    </a:solidFill>
                  </a:tcPr>
                </a:tc>
              </a:tr>
              <a:tr h="188021">
                <a:tc>
                  <a:txBody>
                    <a:bodyPr/>
                    <a:lstStyle/>
                    <a:p>
                      <a:pPr marL="0" algn="l" defTabSz="914400" rtl="0" eaLnBrk="1" fontAlgn="b" latinLnBrk="0" hangingPunct="1"/>
                      <a:r>
                        <a:rPr lang="en-US" sz="1000" b="0" i="0" u="none" strike="noStrike" kern="1200" dirty="0">
                          <a:solidFill>
                            <a:schemeClr val="tx1"/>
                          </a:solidFill>
                          <a:effectLst/>
                          <a:latin typeface="Arial"/>
                          <a:ea typeface="+mn-ea"/>
                          <a:cs typeface="+mn-cs"/>
                        </a:rPr>
                        <a:t>Mix Shifts within </a:t>
                      </a:r>
                      <a:r>
                        <a:rPr lang="en-US" sz="1000" b="0" i="0" u="none" strike="noStrike" kern="1200" dirty="0" smtClean="0">
                          <a:solidFill>
                            <a:schemeClr val="tx1"/>
                          </a:solidFill>
                          <a:effectLst/>
                          <a:latin typeface="Arial"/>
                          <a:ea typeface="+mn-ea"/>
                          <a:cs typeface="+mn-cs"/>
                        </a:rPr>
                        <a:t>renewals (exposure &amp; share changes)</a:t>
                      </a:r>
                      <a:endParaRPr lang="en-US" sz="1000" b="0" i="0" u="none" strike="noStrike" kern="1200" dirty="0">
                        <a:solidFill>
                          <a:schemeClr val="tx1"/>
                        </a:solidFill>
                        <a:effectLst/>
                        <a:latin typeface="Arial"/>
                        <a:ea typeface="+mn-ea"/>
                        <a:cs typeface="+mn-cs"/>
                      </a:endParaRPr>
                    </a:p>
                  </a:txBody>
                  <a:tcPr marL="9525" marR="9525" marT="9525" marB="0" anchor="b">
                    <a:lnL>
                      <a:noFill/>
                    </a:lnL>
                    <a:lnR>
                      <a:noFill/>
                    </a:lnR>
                    <a:lnT>
                      <a:noFill/>
                    </a:lnT>
                    <a:lnB>
                      <a:noFill/>
                    </a:lnB>
                    <a:noFill/>
                  </a:tcPr>
                </a:tc>
                <a:tc>
                  <a:txBody>
                    <a:bodyPr/>
                    <a:lstStyle/>
                    <a:p>
                      <a:pPr marL="0" algn="l" defTabSz="914400" rtl="0" eaLnBrk="1" fontAlgn="b" latinLnBrk="0" hangingPunct="1"/>
                      <a:endParaRPr lang="en-US" sz="1000" b="0" i="0" u="none" strike="noStrike" kern="1200" dirty="0">
                        <a:solidFill>
                          <a:schemeClr val="tx1"/>
                        </a:solidFill>
                        <a:effectLst/>
                        <a:latin typeface="Arial"/>
                        <a:ea typeface="+mn-ea"/>
                        <a:cs typeface="+mn-cs"/>
                      </a:endParaRPr>
                    </a:p>
                  </a:txBody>
                  <a:tcPr marL="9525" marR="9525" marT="9525" marB="0" anchor="b">
                    <a:lnL>
                      <a:noFill/>
                    </a:lnL>
                    <a:lnR>
                      <a:noFill/>
                    </a:lnR>
                    <a:lnT>
                      <a:noFill/>
                    </a:lnT>
                    <a:lnB>
                      <a:noFill/>
                    </a:lnB>
                    <a:noFill/>
                  </a:tcPr>
                </a:tc>
                <a:tc>
                  <a:txBody>
                    <a:bodyPr/>
                    <a:lstStyle/>
                    <a:p>
                      <a:pPr marL="0" algn="ctr" defTabSz="914400" rtl="0" eaLnBrk="1" fontAlgn="b" latinLnBrk="0" hangingPunct="1"/>
                      <a:r>
                        <a:rPr lang="en-US" sz="1000" b="0" i="0" u="none" strike="noStrike" kern="1200" dirty="0">
                          <a:solidFill>
                            <a:schemeClr val="tx1"/>
                          </a:solidFill>
                          <a:effectLst/>
                          <a:latin typeface="Arial"/>
                          <a:ea typeface="+mn-ea"/>
                          <a:cs typeface="+mn-cs"/>
                        </a:rPr>
                        <a:t>-3.4%</a:t>
                      </a:r>
                    </a:p>
                  </a:txBody>
                  <a:tcPr marL="9525" marR="9525" marT="9525" marB="0" anchor="b">
                    <a:lnL>
                      <a:noFill/>
                    </a:lnL>
                    <a:lnR>
                      <a:noFill/>
                    </a:lnR>
                    <a:lnT>
                      <a:noFill/>
                    </a:lnT>
                    <a:lnB>
                      <a:noFill/>
                    </a:lnB>
                    <a:noFill/>
                  </a:tcPr>
                </a:tc>
                <a:tc>
                  <a:txBody>
                    <a:bodyPr/>
                    <a:lstStyle/>
                    <a:p>
                      <a:pPr marL="0" algn="l" defTabSz="914400" rtl="0" eaLnBrk="1" fontAlgn="b" latinLnBrk="0" hangingPunct="1"/>
                      <a:r>
                        <a:rPr lang="en-US" sz="1000" b="0" i="0" u="none" strike="noStrike" kern="1200" dirty="0">
                          <a:solidFill>
                            <a:schemeClr val="tx1"/>
                          </a:solidFill>
                          <a:effectLst/>
                          <a:latin typeface="Arial"/>
                          <a:ea typeface="+mn-ea"/>
                          <a:cs typeface="+mn-cs"/>
                        </a:rPr>
                        <a:t>Backed into to Match Method 3 on MR</a:t>
                      </a:r>
                    </a:p>
                  </a:txBody>
                  <a:tcPr marL="9525" marR="9525" marT="9525" marB="0" anchor="b">
                    <a:lnL>
                      <a:noFill/>
                    </a:lnL>
                    <a:lnR>
                      <a:noFill/>
                    </a:lnR>
                    <a:lnT>
                      <a:noFill/>
                    </a:lnT>
                    <a:lnB>
                      <a:noFill/>
                    </a:lnB>
                    <a:noFill/>
                  </a:tcPr>
                </a:tc>
              </a:tr>
              <a:tr h="188021">
                <a:tc>
                  <a:txBody>
                    <a:bodyPr/>
                    <a:lstStyle/>
                    <a:p>
                      <a:pPr algn="l" fontAlgn="b"/>
                      <a:r>
                        <a:rPr lang="en-US" sz="1000" b="1" i="0" u="none" strike="noStrike" dirty="0">
                          <a:effectLst/>
                          <a:latin typeface="Arial"/>
                        </a:rPr>
                        <a:t>Total on Matched </a:t>
                      </a:r>
                      <a:r>
                        <a:rPr lang="en-US" sz="1000" b="1" i="0" u="none" strike="noStrike" dirty="0" smtClean="0">
                          <a:effectLst/>
                          <a:latin typeface="Arial"/>
                        </a:rPr>
                        <a:t>Renewals</a:t>
                      </a:r>
                      <a:endParaRPr lang="en-US" sz="1000" b="1" i="0" u="none" strike="noStrike" dirty="0">
                        <a:effectLst/>
                        <a:latin typeface="Arial"/>
                      </a:endParaRPr>
                    </a:p>
                  </a:txBody>
                  <a:tcPr marL="9525" marR="9525" marT="9525" marB="0" anchor="b">
                    <a:lnL>
                      <a:noFill/>
                    </a:lnL>
                    <a:lnR>
                      <a:noFill/>
                    </a:lnR>
                    <a:lnT>
                      <a:noFill/>
                    </a:lnT>
                    <a:lnB>
                      <a:noFill/>
                    </a:lnB>
                    <a:solidFill>
                      <a:srgbClr val="D0D8D6"/>
                    </a:solidFill>
                  </a:tcPr>
                </a:tc>
                <a:tc>
                  <a:txBody>
                    <a:bodyPr/>
                    <a:lstStyle/>
                    <a:p>
                      <a:pPr algn="ctr" fontAlgn="b"/>
                      <a:r>
                        <a:rPr lang="en-US" sz="1000" b="1" i="0" u="none" strike="noStrike" dirty="0">
                          <a:effectLst/>
                          <a:latin typeface="Arial"/>
                        </a:rPr>
                        <a:t>-7.1%</a:t>
                      </a:r>
                    </a:p>
                  </a:txBody>
                  <a:tcPr marL="9525" marR="9525" marT="9525" marB="0" anchor="b">
                    <a:lnL>
                      <a:noFill/>
                    </a:lnL>
                    <a:lnR>
                      <a:noFill/>
                    </a:lnR>
                    <a:lnT>
                      <a:noFill/>
                    </a:lnT>
                    <a:lnB>
                      <a:noFill/>
                    </a:lnB>
                    <a:solidFill>
                      <a:srgbClr val="D0D8D6"/>
                    </a:solidFill>
                  </a:tcPr>
                </a:tc>
                <a:tc>
                  <a:txBody>
                    <a:bodyPr/>
                    <a:lstStyle/>
                    <a:p>
                      <a:pPr algn="ctr" fontAlgn="b"/>
                      <a:r>
                        <a:rPr lang="en-US" sz="1000" b="1" i="0" u="none" strike="noStrike" dirty="0">
                          <a:effectLst/>
                          <a:latin typeface="Arial"/>
                        </a:rPr>
                        <a:t>-10.9%</a:t>
                      </a:r>
                    </a:p>
                  </a:txBody>
                  <a:tcPr marL="9525" marR="9525" marT="9525" marB="0" anchor="b">
                    <a:lnL>
                      <a:noFill/>
                    </a:lnL>
                    <a:lnR>
                      <a:noFill/>
                    </a:lnR>
                    <a:lnT>
                      <a:noFill/>
                    </a:lnT>
                    <a:lnB>
                      <a:noFill/>
                    </a:lnB>
                    <a:solidFill>
                      <a:srgbClr val="D0D8D6"/>
                    </a:solidFill>
                  </a:tcPr>
                </a:tc>
                <a:tc>
                  <a:txBody>
                    <a:bodyPr/>
                    <a:lstStyle/>
                    <a:p>
                      <a:pPr algn="l" fontAlgn="b"/>
                      <a:r>
                        <a:rPr lang="en-US" sz="1000" b="1" i="0" u="none" strike="noStrike" dirty="0">
                          <a:effectLst/>
                          <a:latin typeface="Arial"/>
                        </a:rPr>
                        <a:t>Subtotal</a:t>
                      </a:r>
                    </a:p>
                  </a:txBody>
                  <a:tcPr marL="9525" marR="9525" marT="9525" marB="0" anchor="b">
                    <a:lnL>
                      <a:noFill/>
                    </a:lnL>
                    <a:lnR>
                      <a:noFill/>
                    </a:lnR>
                    <a:lnT>
                      <a:noFill/>
                    </a:lnT>
                    <a:lnB>
                      <a:noFill/>
                    </a:lnB>
                    <a:solidFill>
                      <a:srgbClr val="D0D8D6"/>
                    </a:solidFill>
                  </a:tcPr>
                </a:tc>
              </a:tr>
              <a:tr h="188021">
                <a:tc>
                  <a:txBody>
                    <a:bodyPr/>
                    <a:lstStyle/>
                    <a:p>
                      <a:pPr algn="l" fontAlgn="b"/>
                      <a:endParaRPr lang="en-US" sz="1000" b="0" i="0" u="none" strike="noStrike">
                        <a:effectLst/>
                        <a:latin typeface="Arial"/>
                      </a:endParaRPr>
                    </a:p>
                  </a:txBody>
                  <a:tcPr marL="9525" marR="9525" marT="9525" marB="0" anchor="b">
                    <a:lnL>
                      <a:noFill/>
                    </a:lnL>
                    <a:lnR>
                      <a:noFill/>
                    </a:lnR>
                    <a:lnT>
                      <a:noFill/>
                    </a:lnT>
                    <a:lnB>
                      <a:noFill/>
                    </a:lnB>
                  </a:tcPr>
                </a:tc>
                <a:tc>
                  <a:txBody>
                    <a:bodyPr/>
                    <a:lstStyle/>
                    <a:p>
                      <a:pPr algn="ctr" fontAlgn="b"/>
                      <a:endParaRPr lang="en-US" sz="1000" b="0" i="0" u="none" strike="noStrike" dirty="0">
                        <a:effectLst/>
                        <a:latin typeface="Arial"/>
                      </a:endParaRPr>
                    </a:p>
                  </a:txBody>
                  <a:tcPr marL="9525" marR="9525" marT="9525" marB="0" anchor="b">
                    <a:lnL>
                      <a:noFill/>
                    </a:lnL>
                    <a:lnR>
                      <a:noFill/>
                    </a:lnR>
                    <a:lnT>
                      <a:noFill/>
                    </a:lnT>
                    <a:lnB>
                      <a:noFill/>
                    </a:lnB>
                  </a:tcPr>
                </a:tc>
                <a:tc>
                  <a:txBody>
                    <a:bodyPr/>
                    <a:lstStyle/>
                    <a:p>
                      <a:pPr algn="ctr" fontAlgn="b"/>
                      <a:endParaRPr lang="en-US" sz="1000" b="0" i="0" u="none" strike="noStrike" dirty="0">
                        <a:effectLst/>
                        <a:latin typeface="Arial"/>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a:endParaRPr>
                    </a:p>
                  </a:txBody>
                  <a:tcPr marL="9525" marR="9525" marT="9525" marB="0" anchor="b">
                    <a:lnL>
                      <a:noFill/>
                    </a:lnL>
                    <a:lnR>
                      <a:noFill/>
                    </a:lnR>
                    <a:lnT>
                      <a:noFill/>
                    </a:lnT>
                    <a:lnB>
                      <a:noFill/>
                    </a:lnB>
                  </a:tcPr>
                </a:tc>
              </a:tr>
              <a:tr h="188021">
                <a:tc>
                  <a:txBody>
                    <a:bodyPr/>
                    <a:lstStyle/>
                    <a:p>
                      <a:pPr algn="l" fontAlgn="b"/>
                      <a:r>
                        <a:rPr lang="en-US" sz="1000" b="0" i="0" u="none" strike="noStrike" dirty="0">
                          <a:effectLst/>
                          <a:latin typeface="Arial"/>
                        </a:rPr>
                        <a:t>Policy 4 </a:t>
                      </a:r>
                      <a:r>
                        <a:rPr lang="en-US" sz="1000" b="0" i="0" u="none" strike="noStrike" dirty="0" smtClean="0">
                          <a:effectLst/>
                          <a:latin typeface="Arial"/>
                        </a:rPr>
                        <a:t>– Revised (improved) terms excluded from MR</a:t>
                      </a:r>
                      <a:endParaRPr lang="en-US" sz="1000" b="0" i="0" u="none" strike="noStrike" dirty="0">
                        <a:effectLst/>
                        <a:latin typeface="Arial"/>
                      </a:endParaRPr>
                    </a:p>
                  </a:txBody>
                  <a:tcPr marL="9525" marR="9525" marT="9525" marB="0" anchor="b">
                    <a:lnL>
                      <a:noFill/>
                    </a:lnL>
                    <a:lnR>
                      <a:noFill/>
                    </a:lnR>
                    <a:lnT>
                      <a:noFill/>
                    </a:lnT>
                    <a:lnB>
                      <a:noFill/>
                    </a:lnB>
                    <a:solidFill>
                      <a:srgbClr val="D0D8D6"/>
                    </a:solidFill>
                  </a:tcPr>
                </a:tc>
                <a:tc>
                  <a:txBody>
                    <a:bodyPr/>
                    <a:lstStyle/>
                    <a:p>
                      <a:pPr algn="ctr" fontAlgn="b"/>
                      <a:endParaRPr lang="en-US" sz="1000" b="0" i="0" u="none" strike="noStrike" dirty="0">
                        <a:effectLst/>
                        <a:latin typeface="Arial"/>
                      </a:endParaRPr>
                    </a:p>
                  </a:txBody>
                  <a:tcPr marL="9525" marR="9525" marT="9525" marB="0" anchor="b">
                    <a:lnL>
                      <a:noFill/>
                    </a:lnL>
                    <a:lnR>
                      <a:noFill/>
                    </a:lnR>
                    <a:lnT>
                      <a:noFill/>
                    </a:lnT>
                    <a:lnB>
                      <a:noFill/>
                    </a:lnB>
                    <a:solidFill>
                      <a:srgbClr val="D0D8D6"/>
                    </a:solidFill>
                  </a:tcPr>
                </a:tc>
                <a:tc>
                  <a:txBody>
                    <a:bodyPr/>
                    <a:lstStyle/>
                    <a:p>
                      <a:pPr algn="ctr" fontAlgn="b"/>
                      <a:r>
                        <a:rPr lang="en-US" sz="1000" b="0" i="0" u="none" strike="noStrike" dirty="0">
                          <a:effectLst/>
                          <a:latin typeface="Arial"/>
                        </a:rPr>
                        <a:t>6.5%</a:t>
                      </a:r>
                    </a:p>
                  </a:txBody>
                  <a:tcPr marL="9525" marR="9525" marT="9525" marB="0" anchor="b">
                    <a:lnL>
                      <a:noFill/>
                    </a:lnL>
                    <a:lnR>
                      <a:noFill/>
                    </a:lnR>
                    <a:lnT>
                      <a:noFill/>
                    </a:lnT>
                    <a:lnB>
                      <a:noFill/>
                    </a:lnB>
                    <a:solidFill>
                      <a:srgbClr val="D0D8D6"/>
                    </a:solidFill>
                  </a:tcPr>
                </a:tc>
                <a:tc>
                  <a:txBody>
                    <a:bodyPr/>
                    <a:lstStyle/>
                    <a:p>
                      <a:pPr algn="l" fontAlgn="b"/>
                      <a:r>
                        <a:rPr lang="en-US" sz="1000" b="0" i="0" u="none" strike="noStrike" dirty="0" smtClean="0">
                          <a:effectLst/>
                          <a:latin typeface="Arial"/>
                        </a:rPr>
                        <a:t>8x2 now 5x5 at better price adequacy</a:t>
                      </a:r>
                      <a:endParaRPr lang="en-US" sz="1000" b="0" i="0" u="none" strike="noStrike" dirty="0">
                        <a:effectLst/>
                        <a:latin typeface="Arial"/>
                      </a:endParaRPr>
                    </a:p>
                  </a:txBody>
                  <a:tcPr marL="9525" marR="9525" marT="9525" marB="0" anchor="b">
                    <a:lnL>
                      <a:noFill/>
                    </a:lnL>
                    <a:lnR>
                      <a:noFill/>
                    </a:lnR>
                    <a:lnT>
                      <a:noFill/>
                    </a:lnT>
                    <a:lnB>
                      <a:noFill/>
                    </a:lnB>
                    <a:solidFill>
                      <a:srgbClr val="D0D8D6"/>
                    </a:solidFill>
                  </a:tcPr>
                </a:tc>
              </a:tr>
              <a:tr h="188021">
                <a:tc>
                  <a:txBody>
                    <a:bodyPr/>
                    <a:lstStyle/>
                    <a:p>
                      <a:pPr algn="l" fontAlgn="b"/>
                      <a:r>
                        <a:rPr lang="en-US" sz="1000" b="0" i="0" u="none" strike="noStrike" dirty="0">
                          <a:effectLst/>
                          <a:latin typeface="Arial"/>
                        </a:rPr>
                        <a:t>Policy 5 </a:t>
                      </a:r>
                      <a:r>
                        <a:rPr lang="en-US" sz="1000" b="0" i="0" u="none" strike="noStrike" dirty="0" smtClean="0">
                          <a:effectLst/>
                          <a:latin typeface="Arial"/>
                        </a:rPr>
                        <a:t>– Lost (poorly priced) </a:t>
                      </a:r>
                      <a:r>
                        <a:rPr lang="en-US" sz="1000" b="0" i="0" u="none" strike="noStrike" dirty="0">
                          <a:effectLst/>
                          <a:latin typeface="Arial"/>
                        </a:rPr>
                        <a:t>Business</a:t>
                      </a:r>
                    </a:p>
                  </a:txBody>
                  <a:tcPr marL="9525" marR="9525" marT="9525" marB="0" anchor="b">
                    <a:lnL>
                      <a:noFill/>
                    </a:lnL>
                    <a:lnR>
                      <a:noFill/>
                    </a:lnR>
                    <a:lnT>
                      <a:noFill/>
                    </a:lnT>
                    <a:lnB>
                      <a:noFill/>
                    </a:lnB>
                  </a:tcPr>
                </a:tc>
                <a:tc>
                  <a:txBody>
                    <a:bodyPr/>
                    <a:lstStyle/>
                    <a:p>
                      <a:pPr algn="ctr" fontAlgn="b"/>
                      <a:endParaRPr lang="en-US" sz="1000" b="0" i="0" u="none" strike="noStrike" dirty="0">
                        <a:effectLst/>
                        <a:latin typeface="Arial"/>
                      </a:endParaRPr>
                    </a:p>
                  </a:txBody>
                  <a:tcPr marL="9525" marR="9525" marT="9525" marB="0" anchor="b">
                    <a:lnL>
                      <a:noFill/>
                    </a:lnL>
                    <a:lnR>
                      <a:noFill/>
                    </a:lnR>
                    <a:lnT>
                      <a:noFill/>
                    </a:lnT>
                    <a:lnB>
                      <a:noFill/>
                    </a:lnB>
                  </a:tcPr>
                </a:tc>
                <a:tc>
                  <a:txBody>
                    <a:bodyPr/>
                    <a:lstStyle/>
                    <a:p>
                      <a:pPr algn="ctr" fontAlgn="b"/>
                      <a:r>
                        <a:rPr lang="en-US" sz="1000" b="0" i="0" u="none" strike="noStrike" dirty="0">
                          <a:effectLst/>
                          <a:latin typeface="Arial"/>
                        </a:rPr>
                        <a:t>7.4%</a:t>
                      </a:r>
                    </a:p>
                  </a:txBody>
                  <a:tcPr marL="9525" marR="9525" marT="9525" marB="0" anchor="b">
                    <a:lnL>
                      <a:noFill/>
                    </a:lnL>
                    <a:lnR>
                      <a:noFill/>
                    </a:lnR>
                    <a:lnT>
                      <a:noFill/>
                    </a:lnT>
                    <a:lnB>
                      <a:noFill/>
                    </a:lnB>
                  </a:tcPr>
                </a:tc>
                <a:tc>
                  <a:txBody>
                    <a:bodyPr/>
                    <a:lstStyle/>
                    <a:p>
                      <a:pPr algn="l" fontAlgn="b"/>
                      <a:r>
                        <a:rPr lang="en-US" sz="1000" b="0" i="0" u="none" strike="noStrike" dirty="0" smtClean="0">
                          <a:effectLst/>
                          <a:latin typeface="Arial"/>
                        </a:rPr>
                        <a:t>Expiring</a:t>
                      </a:r>
                      <a:r>
                        <a:rPr lang="en-US" sz="1000" b="0" i="0" u="none" strike="noStrike" baseline="0" dirty="0" smtClean="0">
                          <a:effectLst/>
                          <a:latin typeface="Arial"/>
                        </a:rPr>
                        <a:t> was 29% below benchmark</a:t>
                      </a:r>
                      <a:endParaRPr lang="en-US" sz="1000" b="0" i="0" u="none" strike="noStrike" dirty="0">
                        <a:effectLst/>
                        <a:latin typeface="Arial"/>
                      </a:endParaRPr>
                    </a:p>
                  </a:txBody>
                  <a:tcPr marL="9525" marR="9525" marT="9525" marB="0" anchor="b">
                    <a:lnL>
                      <a:noFill/>
                    </a:lnL>
                    <a:lnR>
                      <a:noFill/>
                    </a:lnR>
                    <a:lnT>
                      <a:noFill/>
                    </a:lnT>
                    <a:lnB>
                      <a:noFill/>
                    </a:lnB>
                  </a:tcPr>
                </a:tc>
              </a:tr>
              <a:tr h="188021">
                <a:tc>
                  <a:txBody>
                    <a:bodyPr/>
                    <a:lstStyle/>
                    <a:p>
                      <a:pPr algn="l" fontAlgn="b"/>
                      <a:r>
                        <a:rPr lang="en-US" sz="1000" b="0" i="0" u="none" strike="noStrike" dirty="0">
                          <a:effectLst/>
                          <a:latin typeface="Arial"/>
                        </a:rPr>
                        <a:t>Policy 7 </a:t>
                      </a:r>
                      <a:r>
                        <a:rPr lang="en-US" sz="1000" b="0" i="0" u="none" strike="noStrike" dirty="0" smtClean="0">
                          <a:effectLst/>
                          <a:latin typeface="Arial"/>
                        </a:rPr>
                        <a:t>– New (well</a:t>
                      </a:r>
                      <a:r>
                        <a:rPr lang="en-US" sz="1000" b="0" i="0" u="none" strike="noStrike" baseline="0" dirty="0" smtClean="0">
                          <a:effectLst/>
                          <a:latin typeface="Arial"/>
                        </a:rPr>
                        <a:t> priced)</a:t>
                      </a:r>
                      <a:r>
                        <a:rPr lang="en-US" sz="1000" b="0" i="0" u="none" strike="noStrike" dirty="0" smtClean="0">
                          <a:effectLst/>
                          <a:latin typeface="Arial"/>
                        </a:rPr>
                        <a:t> </a:t>
                      </a:r>
                      <a:r>
                        <a:rPr lang="en-US" sz="1000" b="0" i="0" u="none" strike="noStrike" dirty="0">
                          <a:effectLst/>
                          <a:latin typeface="Arial"/>
                        </a:rPr>
                        <a:t>Business</a:t>
                      </a:r>
                    </a:p>
                  </a:txBody>
                  <a:tcPr marL="9525" marR="9525" marT="9525" marB="0" anchor="b">
                    <a:lnL>
                      <a:noFill/>
                    </a:lnL>
                    <a:lnR>
                      <a:noFill/>
                    </a:lnR>
                    <a:lnT>
                      <a:noFill/>
                    </a:lnT>
                    <a:lnB>
                      <a:noFill/>
                    </a:lnB>
                    <a:solidFill>
                      <a:srgbClr val="D0D8D6"/>
                    </a:solidFill>
                  </a:tcPr>
                </a:tc>
                <a:tc>
                  <a:txBody>
                    <a:bodyPr/>
                    <a:lstStyle/>
                    <a:p>
                      <a:pPr algn="ctr" fontAlgn="b"/>
                      <a:endParaRPr lang="en-US" sz="1000" b="0" i="0" u="none" strike="noStrike" dirty="0">
                        <a:effectLst/>
                        <a:latin typeface="Arial"/>
                      </a:endParaRPr>
                    </a:p>
                  </a:txBody>
                  <a:tcPr marL="9525" marR="9525" marT="9525" marB="0" anchor="b">
                    <a:lnL>
                      <a:noFill/>
                    </a:lnL>
                    <a:lnR>
                      <a:noFill/>
                    </a:lnR>
                    <a:lnT>
                      <a:noFill/>
                    </a:lnT>
                    <a:lnB>
                      <a:noFill/>
                    </a:lnB>
                    <a:solidFill>
                      <a:srgbClr val="D0D8D6"/>
                    </a:solidFill>
                  </a:tcPr>
                </a:tc>
                <a:tc>
                  <a:txBody>
                    <a:bodyPr/>
                    <a:lstStyle/>
                    <a:p>
                      <a:pPr algn="ctr" fontAlgn="b"/>
                      <a:r>
                        <a:rPr lang="en-US" sz="1000" b="0" i="0" u="none" strike="noStrike" dirty="0">
                          <a:effectLst/>
                          <a:latin typeface="Arial"/>
                        </a:rPr>
                        <a:t>7.4%</a:t>
                      </a:r>
                    </a:p>
                  </a:txBody>
                  <a:tcPr marL="9525" marR="9525" marT="9525" marB="0" anchor="b">
                    <a:lnL>
                      <a:noFill/>
                    </a:lnL>
                    <a:lnR>
                      <a:noFill/>
                    </a:lnR>
                    <a:lnT>
                      <a:noFill/>
                    </a:lnT>
                    <a:lnB>
                      <a:noFill/>
                    </a:lnB>
                    <a:solidFill>
                      <a:srgbClr val="D0D8D6"/>
                    </a:solidFill>
                  </a:tcPr>
                </a:tc>
                <a:tc>
                  <a:txBody>
                    <a:bodyPr/>
                    <a:lstStyle/>
                    <a:p>
                      <a:pPr algn="l" fontAlgn="b"/>
                      <a:r>
                        <a:rPr lang="en-US" sz="1000" b="0" i="0" u="none" strike="noStrike" dirty="0" smtClean="0">
                          <a:effectLst/>
                          <a:latin typeface="Arial"/>
                        </a:rPr>
                        <a:t>Price is 17% above benchmark</a:t>
                      </a:r>
                      <a:endParaRPr lang="en-US" sz="1000" b="0" i="0" u="none" strike="noStrike" dirty="0">
                        <a:effectLst/>
                        <a:latin typeface="Arial"/>
                      </a:endParaRPr>
                    </a:p>
                  </a:txBody>
                  <a:tcPr marL="9525" marR="9525" marT="9525" marB="0" anchor="b">
                    <a:lnL>
                      <a:noFill/>
                    </a:lnL>
                    <a:lnR>
                      <a:noFill/>
                    </a:lnR>
                    <a:lnT>
                      <a:noFill/>
                    </a:lnT>
                    <a:lnB>
                      <a:noFill/>
                    </a:lnB>
                    <a:solidFill>
                      <a:srgbClr val="D0D8D6"/>
                    </a:solidFill>
                  </a:tcPr>
                </a:tc>
              </a:tr>
              <a:tr h="188021">
                <a:tc>
                  <a:txBody>
                    <a:bodyPr/>
                    <a:lstStyle/>
                    <a:p>
                      <a:pPr algn="l" fontAlgn="b"/>
                      <a:endParaRPr lang="en-US" sz="1000" b="0" i="0" u="none" strike="noStrike" dirty="0">
                        <a:effectLst/>
                        <a:latin typeface="Arial"/>
                      </a:endParaRPr>
                    </a:p>
                  </a:txBody>
                  <a:tcPr marL="9525" marR="9525" marT="9525" marB="0" anchor="b">
                    <a:lnL>
                      <a:noFill/>
                    </a:lnL>
                    <a:lnR>
                      <a:noFill/>
                    </a:lnR>
                    <a:lnT>
                      <a:noFill/>
                    </a:lnT>
                    <a:lnB>
                      <a:noFill/>
                    </a:lnB>
                  </a:tcPr>
                </a:tc>
                <a:tc>
                  <a:txBody>
                    <a:bodyPr/>
                    <a:lstStyle/>
                    <a:p>
                      <a:pPr algn="ctr" fontAlgn="b"/>
                      <a:endParaRPr lang="en-US" sz="1000" b="0" i="0" u="none" strike="noStrike" dirty="0">
                        <a:effectLst/>
                        <a:latin typeface="Arial"/>
                      </a:endParaRPr>
                    </a:p>
                  </a:txBody>
                  <a:tcPr marL="9525" marR="9525" marT="9525" marB="0" anchor="b">
                    <a:lnL>
                      <a:noFill/>
                    </a:lnL>
                    <a:lnR>
                      <a:noFill/>
                    </a:lnR>
                    <a:lnT>
                      <a:noFill/>
                    </a:lnT>
                    <a:lnB>
                      <a:noFill/>
                    </a:lnB>
                  </a:tcPr>
                </a:tc>
                <a:tc>
                  <a:txBody>
                    <a:bodyPr/>
                    <a:lstStyle/>
                    <a:p>
                      <a:pPr algn="ctr" fontAlgn="b"/>
                      <a:endParaRPr lang="en-US" sz="1000" b="0" i="0" u="none" strike="noStrike" dirty="0">
                        <a:effectLst/>
                        <a:latin typeface="Arial"/>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a:endParaRPr>
                    </a:p>
                  </a:txBody>
                  <a:tcPr marL="9525" marR="9525" marT="9525" marB="0" anchor="b">
                    <a:lnL>
                      <a:noFill/>
                    </a:lnL>
                    <a:lnR>
                      <a:noFill/>
                    </a:lnR>
                    <a:lnT>
                      <a:noFill/>
                    </a:lnT>
                    <a:lnB>
                      <a:noFill/>
                    </a:lnB>
                  </a:tcPr>
                </a:tc>
              </a:tr>
              <a:tr h="188021">
                <a:tc>
                  <a:txBody>
                    <a:bodyPr/>
                    <a:lstStyle/>
                    <a:p>
                      <a:pPr algn="l" fontAlgn="b"/>
                      <a:r>
                        <a:rPr lang="en-US" sz="1000" b="1" i="0" u="none" strike="noStrike" dirty="0">
                          <a:effectLst/>
                          <a:latin typeface="Arial"/>
                        </a:rPr>
                        <a:t>Total All Policies</a:t>
                      </a:r>
                    </a:p>
                  </a:txBody>
                  <a:tcPr marL="9525" marR="9525" marT="9525" marB="0" anchor="b">
                    <a:lnL>
                      <a:noFill/>
                    </a:lnL>
                    <a:lnR>
                      <a:noFill/>
                    </a:lnR>
                    <a:lnT>
                      <a:noFill/>
                    </a:lnT>
                    <a:lnB>
                      <a:noFill/>
                    </a:lnB>
                    <a:solidFill>
                      <a:srgbClr val="D0D8D6"/>
                    </a:solidFill>
                  </a:tcPr>
                </a:tc>
                <a:tc>
                  <a:txBody>
                    <a:bodyPr/>
                    <a:lstStyle/>
                    <a:p>
                      <a:pPr algn="ctr" fontAlgn="b"/>
                      <a:r>
                        <a:rPr lang="en-US" sz="1000" b="1" i="0" u="none" strike="noStrike" dirty="0">
                          <a:effectLst/>
                          <a:latin typeface="Arial"/>
                        </a:rPr>
                        <a:t>-7.1%</a:t>
                      </a:r>
                    </a:p>
                  </a:txBody>
                  <a:tcPr marL="9525" marR="9525" marT="9525" marB="0" anchor="b">
                    <a:lnL>
                      <a:noFill/>
                    </a:lnL>
                    <a:lnR>
                      <a:noFill/>
                    </a:lnR>
                    <a:lnT>
                      <a:noFill/>
                    </a:lnT>
                    <a:lnB>
                      <a:noFill/>
                    </a:lnB>
                    <a:solidFill>
                      <a:srgbClr val="D0D8D6"/>
                    </a:solidFill>
                  </a:tcPr>
                </a:tc>
                <a:tc>
                  <a:txBody>
                    <a:bodyPr/>
                    <a:lstStyle/>
                    <a:p>
                      <a:pPr algn="ctr" fontAlgn="b"/>
                      <a:r>
                        <a:rPr lang="en-US" sz="1000" b="1" i="0" u="none" strike="noStrike" dirty="0">
                          <a:effectLst/>
                          <a:latin typeface="Arial"/>
                        </a:rPr>
                        <a:t>9.3%</a:t>
                      </a:r>
                    </a:p>
                  </a:txBody>
                  <a:tcPr marL="9525" marR="9525" marT="9525" marB="0" anchor="b">
                    <a:lnL>
                      <a:noFill/>
                    </a:lnL>
                    <a:lnR>
                      <a:noFill/>
                    </a:lnR>
                    <a:lnT>
                      <a:noFill/>
                    </a:lnT>
                    <a:lnB>
                      <a:noFill/>
                    </a:lnB>
                    <a:solidFill>
                      <a:srgbClr val="D0D8D6"/>
                    </a:solidFill>
                  </a:tcPr>
                </a:tc>
                <a:tc>
                  <a:txBody>
                    <a:bodyPr/>
                    <a:lstStyle/>
                    <a:p>
                      <a:pPr algn="l" fontAlgn="b"/>
                      <a:r>
                        <a:rPr lang="en-US" sz="1000" b="1" i="0" u="none" strike="noStrike" dirty="0">
                          <a:effectLst/>
                          <a:latin typeface="Arial"/>
                        </a:rPr>
                        <a:t>Reconciles to Method 3</a:t>
                      </a:r>
                    </a:p>
                  </a:txBody>
                  <a:tcPr marL="9525" marR="9525" marT="9525" marB="0" anchor="b">
                    <a:lnL>
                      <a:noFill/>
                    </a:lnL>
                    <a:lnR>
                      <a:noFill/>
                    </a:lnR>
                    <a:lnT>
                      <a:noFill/>
                    </a:lnT>
                    <a:lnB>
                      <a:noFill/>
                    </a:lnB>
                    <a:solidFill>
                      <a:srgbClr val="D0D8D6"/>
                    </a:solidFill>
                  </a:tcPr>
                </a:tc>
              </a:tr>
            </a:tbl>
          </a:graphicData>
        </a:graphic>
      </p:graphicFrame>
    </p:spTree>
    <p:extLst>
      <p:ext uri="{BB962C8B-B14F-4D97-AF65-F5344CB8AC3E}">
        <p14:creationId xmlns:p14="http://schemas.microsoft.com/office/powerpoint/2010/main" xmlns="" val="40536395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1"/>
          </p:nvPr>
        </p:nvSpPr>
        <p:spPr/>
        <p:txBody>
          <a:bodyPr/>
          <a:lstStyle/>
          <a:p>
            <a:fld id="{8E9F59B9-8094-4618-B073-21DD649DF751}" type="slidenum">
              <a:rPr lang="en-GB" smtClean="0"/>
              <a:pPr/>
              <a:t>26</a:t>
            </a:fld>
            <a:endParaRPr lang="en-GB" dirty="0"/>
          </a:p>
        </p:txBody>
      </p:sp>
      <p:sp>
        <p:nvSpPr>
          <p:cNvPr id="2" name="Title 1"/>
          <p:cNvSpPr>
            <a:spLocks noGrp="1"/>
          </p:cNvSpPr>
          <p:nvPr>
            <p:ph type="title"/>
          </p:nvPr>
        </p:nvSpPr>
        <p:spPr>
          <a:xfrm>
            <a:off x="755651" y="2708920"/>
            <a:ext cx="6048375" cy="1181862"/>
          </a:xfrm>
        </p:spPr>
        <p:txBody>
          <a:bodyPr/>
          <a:lstStyle/>
          <a:p>
            <a:r>
              <a:rPr lang="en-GB" dirty="0"/>
              <a:t>Method 3: Changes in Price relative to</a:t>
            </a:r>
            <a:br>
              <a:rPr lang="en-GB" dirty="0"/>
            </a:br>
            <a:r>
              <a:rPr lang="en-GB" dirty="0"/>
              <a:t>Benchmark</a:t>
            </a:r>
            <a:endParaRPr lang="en-US" dirty="0"/>
          </a:p>
        </p:txBody>
      </p:sp>
    </p:spTree>
    <p:extLst>
      <p:ext uri="{BB962C8B-B14F-4D97-AF65-F5344CB8AC3E}">
        <p14:creationId xmlns:p14="http://schemas.microsoft.com/office/powerpoint/2010/main" xmlns="" val="1711775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248400"/>
            <a:ext cx="2133600" cy="457200"/>
          </a:xfrm>
          <a:prstGeom prst="rect">
            <a:avLst/>
          </a:prstGeom>
        </p:spPr>
        <p:txBody>
          <a:bodyPr/>
          <a:lstStyle/>
          <a:p>
            <a:fld id="{25A8F5DE-5D28-4916-81AB-1DB59B20A994}" type="slidenum">
              <a:rPr lang="en-US"/>
              <a:pPr/>
              <a:t>27</a:t>
            </a:fld>
            <a:endParaRPr lang="en-US"/>
          </a:p>
        </p:txBody>
      </p:sp>
      <p:sp>
        <p:nvSpPr>
          <p:cNvPr id="6146" name="Rectangle 2"/>
          <p:cNvSpPr>
            <a:spLocks noGrp="1" noChangeArrowheads="1"/>
          </p:cNvSpPr>
          <p:nvPr>
            <p:ph type="title"/>
          </p:nvPr>
        </p:nvSpPr>
        <p:spPr/>
        <p:txBody>
          <a:bodyPr/>
          <a:lstStyle/>
          <a:p>
            <a:r>
              <a:rPr lang="en-US" dirty="0"/>
              <a:t>Method 3: Change in Price Relative to Benchmark</a:t>
            </a:r>
          </a:p>
        </p:txBody>
      </p:sp>
      <p:graphicFrame>
        <p:nvGraphicFramePr>
          <p:cNvPr id="6" name="Table 5"/>
          <p:cNvGraphicFramePr>
            <a:graphicFrameLocks noGrp="1"/>
          </p:cNvGraphicFramePr>
          <p:nvPr>
            <p:extLst>
              <p:ext uri="{D42A27DB-BD31-4B8C-83A1-F6EECF244321}">
                <p14:modId xmlns:p14="http://schemas.microsoft.com/office/powerpoint/2010/main" xmlns="" val="4167447136"/>
              </p:ext>
            </p:extLst>
          </p:nvPr>
        </p:nvGraphicFramePr>
        <p:xfrm>
          <a:off x="1331640" y="1484784"/>
          <a:ext cx="6264695" cy="4513432"/>
        </p:xfrm>
        <a:graphic>
          <a:graphicData uri="http://schemas.openxmlformats.org/drawingml/2006/table">
            <a:tbl>
              <a:tblPr/>
              <a:tblGrid>
                <a:gridCol w="502553"/>
                <a:gridCol w="567029"/>
                <a:gridCol w="687589"/>
                <a:gridCol w="534791"/>
                <a:gridCol w="534791"/>
                <a:gridCol w="534791"/>
                <a:gridCol w="305595"/>
                <a:gridCol w="534791"/>
                <a:gridCol w="458392"/>
                <a:gridCol w="534791"/>
                <a:gridCol w="534791"/>
                <a:gridCol w="534791"/>
              </a:tblGrid>
              <a:tr h="512864">
                <a:tc>
                  <a:txBody>
                    <a:bodyPr/>
                    <a:lstStyle/>
                    <a:p>
                      <a:pPr algn="l" fontAlgn="b"/>
                      <a:r>
                        <a:rPr lang="en-US" sz="600" b="1" i="0" u="none" strike="noStrike" dirty="0">
                          <a:solidFill>
                            <a:srgbClr val="FFFFFF"/>
                          </a:solidFill>
                          <a:effectLst/>
                          <a:latin typeface="Arial"/>
                        </a:rPr>
                        <a:t>Policy</a:t>
                      </a:r>
                    </a:p>
                  </a:txBody>
                  <a:tcPr marL="5371" marR="5371" marT="5371" marB="0" anchor="b">
                    <a:lnL>
                      <a:noFill/>
                    </a:lnL>
                    <a:lnR>
                      <a:noFill/>
                    </a:lnR>
                    <a:lnT>
                      <a:noFill/>
                    </a:lnT>
                    <a:lnB>
                      <a:noFill/>
                    </a:lnB>
                    <a:solidFill>
                      <a:srgbClr val="627D77"/>
                    </a:solidFill>
                  </a:tcPr>
                </a:tc>
                <a:tc>
                  <a:txBody>
                    <a:bodyPr/>
                    <a:lstStyle/>
                    <a:p>
                      <a:pPr algn="l" fontAlgn="b"/>
                      <a:r>
                        <a:rPr lang="en-US" sz="600" b="1" i="0" u="none" strike="noStrike" dirty="0">
                          <a:solidFill>
                            <a:srgbClr val="FFFFFF"/>
                          </a:solidFill>
                          <a:effectLst/>
                          <a:latin typeface="Arial"/>
                        </a:rPr>
                        <a:t>Status</a:t>
                      </a:r>
                    </a:p>
                  </a:txBody>
                  <a:tcPr marL="5371" marR="5371" marT="5371" marB="0" anchor="b">
                    <a:lnL>
                      <a:noFill/>
                    </a:lnL>
                    <a:lnR>
                      <a:noFill/>
                    </a:lnR>
                    <a:lnT>
                      <a:noFill/>
                    </a:lnT>
                    <a:lnB>
                      <a:noFill/>
                    </a:lnB>
                    <a:solidFill>
                      <a:srgbClr val="627D77"/>
                    </a:solidFill>
                  </a:tcPr>
                </a:tc>
                <a:tc>
                  <a:txBody>
                    <a:bodyPr/>
                    <a:lstStyle/>
                    <a:p>
                      <a:pPr algn="ctr" fontAlgn="b"/>
                      <a:r>
                        <a:rPr lang="en-US" sz="600" b="1" i="0" u="none" strike="noStrike">
                          <a:solidFill>
                            <a:srgbClr val="FFFFFF"/>
                          </a:solidFill>
                          <a:effectLst/>
                          <a:latin typeface="Arial"/>
                        </a:rPr>
                        <a:t>Share-Adjusted Exposure</a:t>
                      </a:r>
                    </a:p>
                  </a:txBody>
                  <a:tcPr marL="5371" marR="5371" marT="5371" marB="0" anchor="b">
                    <a:lnL>
                      <a:noFill/>
                    </a:lnL>
                    <a:lnR>
                      <a:noFill/>
                    </a:lnR>
                    <a:lnT>
                      <a:noFill/>
                    </a:lnT>
                    <a:lnB>
                      <a:noFill/>
                    </a:lnB>
                    <a:solidFill>
                      <a:srgbClr val="627D77"/>
                    </a:solidFill>
                  </a:tcPr>
                </a:tc>
                <a:tc>
                  <a:txBody>
                    <a:bodyPr/>
                    <a:lstStyle/>
                    <a:p>
                      <a:pPr algn="ctr" fontAlgn="b"/>
                      <a:r>
                        <a:rPr lang="en-US" sz="600" b="1" i="0" u="none" strike="noStrike">
                          <a:solidFill>
                            <a:srgbClr val="FFFFFF"/>
                          </a:solidFill>
                          <a:effectLst/>
                          <a:latin typeface="Arial"/>
                        </a:rPr>
                        <a:t>As-Priced Benchmark</a:t>
                      </a:r>
                    </a:p>
                  </a:txBody>
                  <a:tcPr marL="5371" marR="5371" marT="5371" marB="0" anchor="b">
                    <a:lnL>
                      <a:noFill/>
                    </a:lnL>
                    <a:lnR>
                      <a:noFill/>
                    </a:lnR>
                    <a:lnT>
                      <a:noFill/>
                    </a:lnT>
                    <a:lnB>
                      <a:noFill/>
                    </a:lnB>
                    <a:solidFill>
                      <a:srgbClr val="627D77"/>
                    </a:solidFill>
                  </a:tcPr>
                </a:tc>
                <a:tc>
                  <a:txBody>
                    <a:bodyPr/>
                    <a:lstStyle/>
                    <a:p>
                      <a:pPr algn="ctr" fontAlgn="b"/>
                      <a:r>
                        <a:rPr lang="en-US" sz="600" b="1" i="0" u="none" strike="noStrike" dirty="0">
                          <a:solidFill>
                            <a:srgbClr val="FFFFFF"/>
                          </a:solidFill>
                          <a:effectLst/>
                          <a:latin typeface="Arial"/>
                        </a:rPr>
                        <a:t>Charged Premium</a:t>
                      </a:r>
                    </a:p>
                  </a:txBody>
                  <a:tcPr marL="5371" marR="5371" marT="5371" marB="0" anchor="b">
                    <a:lnL>
                      <a:noFill/>
                    </a:lnL>
                    <a:lnR>
                      <a:noFill/>
                    </a:lnR>
                    <a:lnT>
                      <a:noFill/>
                    </a:lnT>
                    <a:lnB>
                      <a:noFill/>
                    </a:lnB>
                    <a:solidFill>
                      <a:srgbClr val="627D77"/>
                    </a:solidFill>
                  </a:tcPr>
                </a:tc>
                <a:tc>
                  <a:txBody>
                    <a:bodyPr/>
                    <a:lstStyle/>
                    <a:p>
                      <a:pPr algn="ctr" fontAlgn="b"/>
                      <a:r>
                        <a:rPr lang="en-US" sz="600" b="1" i="0" u="none" strike="noStrike">
                          <a:solidFill>
                            <a:srgbClr val="FFFFFF"/>
                          </a:solidFill>
                          <a:effectLst/>
                          <a:latin typeface="Arial"/>
                        </a:rPr>
                        <a:t>Current Benchmark</a:t>
                      </a:r>
                    </a:p>
                  </a:txBody>
                  <a:tcPr marL="5371" marR="5371" marT="5371" marB="0" anchor="b">
                    <a:lnL>
                      <a:noFill/>
                    </a:lnL>
                    <a:lnR>
                      <a:noFill/>
                    </a:lnR>
                    <a:lnT>
                      <a:noFill/>
                    </a:lnT>
                    <a:lnB>
                      <a:noFill/>
                    </a:lnB>
                    <a:solidFill>
                      <a:srgbClr val="627D77"/>
                    </a:solidFill>
                  </a:tcPr>
                </a:tc>
                <a:tc>
                  <a:txBody>
                    <a:bodyPr/>
                    <a:lstStyle/>
                    <a:p>
                      <a:pPr algn="ctr" fontAlgn="b"/>
                      <a:r>
                        <a:rPr lang="en-US" sz="600" b="1" i="0" u="none" strike="noStrike">
                          <a:solidFill>
                            <a:srgbClr val="FFFFFF"/>
                          </a:solidFill>
                          <a:effectLst/>
                          <a:latin typeface="Arial"/>
                        </a:rPr>
                        <a:t>Net LR Trend</a:t>
                      </a:r>
                    </a:p>
                  </a:txBody>
                  <a:tcPr marL="5371" marR="5371" marT="5371" marB="0" anchor="b">
                    <a:lnL>
                      <a:noFill/>
                    </a:lnL>
                    <a:lnR>
                      <a:noFill/>
                    </a:lnR>
                    <a:lnT>
                      <a:noFill/>
                    </a:lnT>
                    <a:lnB>
                      <a:noFill/>
                    </a:lnB>
                    <a:solidFill>
                      <a:srgbClr val="627D77"/>
                    </a:solidFill>
                  </a:tcPr>
                </a:tc>
                <a:tc>
                  <a:txBody>
                    <a:bodyPr/>
                    <a:lstStyle/>
                    <a:p>
                      <a:pPr algn="ctr" fontAlgn="b"/>
                      <a:r>
                        <a:rPr lang="en-US" sz="600" b="1" i="0" u="none" strike="noStrike" dirty="0">
                          <a:solidFill>
                            <a:srgbClr val="FFFFFF"/>
                          </a:solidFill>
                          <a:effectLst/>
                          <a:latin typeface="Arial"/>
                        </a:rPr>
                        <a:t>Current Benchmark De-Trended</a:t>
                      </a:r>
                    </a:p>
                  </a:txBody>
                  <a:tcPr marL="5371" marR="5371" marT="5371" marB="0" anchor="b">
                    <a:lnL>
                      <a:noFill/>
                    </a:lnL>
                    <a:lnR>
                      <a:noFill/>
                    </a:lnR>
                    <a:lnT>
                      <a:noFill/>
                    </a:lnT>
                    <a:lnB>
                      <a:noFill/>
                    </a:lnB>
                    <a:solidFill>
                      <a:srgbClr val="627D77"/>
                    </a:solidFill>
                  </a:tcPr>
                </a:tc>
                <a:tc>
                  <a:txBody>
                    <a:bodyPr/>
                    <a:lstStyle/>
                    <a:p>
                      <a:pPr algn="ctr" fontAlgn="b"/>
                      <a:r>
                        <a:rPr lang="en-US" sz="600" b="1" i="0" u="none" strike="noStrike">
                          <a:solidFill>
                            <a:srgbClr val="FFFFFF"/>
                          </a:solidFill>
                          <a:effectLst/>
                          <a:latin typeface="Arial"/>
                        </a:rPr>
                        <a:t>Priced to Benchmark As-Priced</a:t>
                      </a:r>
                    </a:p>
                  </a:txBody>
                  <a:tcPr marL="5371" marR="5371" marT="5371" marB="0" anchor="b">
                    <a:lnL>
                      <a:noFill/>
                    </a:lnL>
                    <a:lnR>
                      <a:noFill/>
                    </a:lnR>
                    <a:lnT>
                      <a:noFill/>
                    </a:lnT>
                    <a:lnB>
                      <a:noFill/>
                    </a:lnB>
                    <a:solidFill>
                      <a:srgbClr val="627D77"/>
                    </a:solidFill>
                  </a:tcPr>
                </a:tc>
                <a:tc>
                  <a:txBody>
                    <a:bodyPr/>
                    <a:lstStyle/>
                    <a:p>
                      <a:pPr algn="ctr" fontAlgn="b"/>
                      <a:r>
                        <a:rPr lang="en-US" sz="600" b="1" i="0" u="none" strike="noStrike">
                          <a:solidFill>
                            <a:srgbClr val="FFFFFF"/>
                          </a:solidFill>
                          <a:effectLst/>
                          <a:latin typeface="Arial"/>
                        </a:rPr>
                        <a:t>Priced to Current Benchmark</a:t>
                      </a:r>
                    </a:p>
                  </a:txBody>
                  <a:tcPr marL="5371" marR="5371" marT="5371" marB="0" anchor="b">
                    <a:lnL>
                      <a:noFill/>
                    </a:lnL>
                    <a:lnR>
                      <a:noFill/>
                    </a:lnR>
                    <a:lnT>
                      <a:noFill/>
                    </a:lnT>
                    <a:lnB>
                      <a:noFill/>
                    </a:lnB>
                    <a:solidFill>
                      <a:srgbClr val="627D77"/>
                    </a:solidFill>
                  </a:tcPr>
                </a:tc>
                <a:tc>
                  <a:txBody>
                    <a:bodyPr/>
                    <a:lstStyle/>
                    <a:p>
                      <a:pPr algn="ctr" fontAlgn="b"/>
                      <a:r>
                        <a:rPr lang="en-US" sz="600" b="1" i="0" u="none" strike="noStrike" dirty="0">
                          <a:solidFill>
                            <a:srgbClr val="FFFFFF"/>
                          </a:solidFill>
                          <a:effectLst/>
                          <a:latin typeface="Arial"/>
                        </a:rPr>
                        <a:t>Priced to Current Benchmark De-Trended</a:t>
                      </a:r>
                    </a:p>
                  </a:txBody>
                  <a:tcPr marL="5371" marR="5371" marT="5371" marB="0" anchor="b">
                    <a:lnL>
                      <a:noFill/>
                    </a:lnL>
                    <a:lnR>
                      <a:noFill/>
                    </a:lnR>
                    <a:lnT>
                      <a:noFill/>
                    </a:lnT>
                    <a:lnB>
                      <a:noFill/>
                    </a:lnB>
                    <a:solidFill>
                      <a:srgbClr val="627D77"/>
                    </a:solidFill>
                  </a:tcPr>
                </a:tc>
                <a:tc>
                  <a:txBody>
                    <a:bodyPr/>
                    <a:lstStyle/>
                    <a:p>
                      <a:pPr algn="ctr" fontAlgn="b"/>
                      <a:r>
                        <a:rPr lang="en-US" sz="600" b="1" i="0" u="none" strike="noStrike" dirty="0">
                          <a:solidFill>
                            <a:srgbClr val="FFFFFF"/>
                          </a:solidFill>
                          <a:effectLst/>
                          <a:latin typeface="Arial"/>
                        </a:rPr>
                        <a:t>Price Adequacy Change</a:t>
                      </a:r>
                    </a:p>
                  </a:txBody>
                  <a:tcPr marL="5371" marR="5371" marT="5371" marB="0" anchor="b">
                    <a:lnL>
                      <a:noFill/>
                    </a:lnL>
                    <a:lnR>
                      <a:noFill/>
                    </a:lnR>
                    <a:lnT>
                      <a:noFill/>
                    </a:lnT>
                    <a:lnB>
                      <a:noFill/>
                    </a:lnB>
                    <a:solidFill>
                      <a:srgbClr val="627D77"/>
                    </a:solidFill>
                  </a:tcPr>
                </a:tc>
              </a:tr>
              <a:tr h="153868">
                <a:tc>
                  <a:txBody>
                    <a:bodyPr/>
                    <a:lstStyle/>
                    <a:p>
                      <a:pPr algn="l" fontAlgn="b"/>
                      <a:r>
                        <a:rPr lang="en-US" sz="600" b="0" i="0" u="none" strike="noStrike">
                          <a:effectLst/>
                          <a:latin typeface="Arial"/>
                        </a:rPr>
                        <a:t>Policy 1</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Expiring</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400,000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2,538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2,500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2,665 </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0.0%</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2,666 </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98.5%</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93.8%</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93.8%</a:t>
                      </a: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r>
              <a:tr h="153868">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New/Renew</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440,000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2,931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2,700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2,931 </a:t>
                      </a: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2,931 </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92.1%</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92.1%</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92.1%</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-1.8%</a:t>
                      </a:r>
                    </a:p>
                  </a:txBody>
                  <a:tcPr marL="5371" marR="5371" marT="5371" marB="0" anchor="b">
                    <a:lnL>
                      <a:noFill/>
                    </a:lnL>
                    <a:lnR>
                      <a:noFill/>
                    </a:lnR>
                    <a:lnT>
                      <a:noFill/>
                    </a:lnT>
                    <a:lnB>
                      <a:noFill/>
                    </a:lnB>
                    <a:solidFill>
                      <a:srgbClr val="D0D8D6"/>
                    </a:solidFill>
                  </a:tcPr>
                </a:tc>
              </a:tr>
              <a:tr h="153868">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r>
              <a:tr h="153868">
                <a:tc>
                  <a:txBody>
                    <a:bodyPr/>
                    <a:lstStyle/>
                    <a:p>
                      <a:pPr algn="l" fontAlgn="b"/>
                      <a:r>
                        <a:rPr lang="en-US" sz="600" b="0" i="0" u="none" strike="noStrike">
                          <a:effectLst/>
                          <a:latin typeface="Arial"/>
                        </a:rPr>
                        <a:t>Policy 2</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Expiring</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50,000,000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34,650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40,000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36,383 </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0.0%</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36,393 </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115.4%</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109.9%</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109.9%</a:t>
                      </a: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r>
              <a:tr h="153868">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New/Renew</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52,000,000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37,838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45,000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37,838 </a:t>
                      </a: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37,838 </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118.9%</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118.9%</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118.9%</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8.2%</a:t>
                      </a:r>
                    </a:p>
                  </a:txBody>
                  <a:tcPr marL="5371" marR="5371" marT="5371" marB="0" anchor="b">
                    <a:lnL>
                      <a:noFill/>
                    </a:lnL>
                    <a:lnR>
                      <a:noFill/>
                    </a:lnR>
                    <a:lnT>
                      <a:noFill/>
                    </a:lnT>
                    <a:lnB>
                      <a:noFill/>
                    </a:lnB>
                  </a:tcPr>
                </a:tc>
              </a:tr>
              <a:tr h="153868">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r>
              <a:tr h="153868">
                <a:tc>
                  <a:txBody>
                    <a:bodyPr/>
                    <a:lstStyle/>
                    <a:p>
                      <a:pPr algn="l" fontAlgn="b"/>
                      <a:r>
                        <a:rPr lang="en-US" sz="600" b="0" i="0" u="none" strike="noStrike">
                          <a:effectLst/>
                          <a:latin typeface="Arial"/>
                        </a:rPr>
                        <a:t>Policy 3</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Expiring</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400,000,000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168,437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$150,000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194,545 </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1.9%</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190,895 </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89.1%</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77.1%</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78.6%</a:t>
                      </a: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r>
              <a:tr h="153868">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New/Renew</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380,000,000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184,818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$120,000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184,818 </a:t>
                      </a: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184,818 </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64.9%</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64.9%</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64.9%</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-17.4%</a:t>
                      </a:r>
                    </a:p>
                  </a:txBody>
                  <a:tcPr marL="5371" marR="5371" marT="5371" marB="0" anchor="b">
                    <a:lnL>
                      <a:noFill/>
                    </a:lnL>
                    <a:lnR>
                      <a:noFill/>
                    </a:lnR>
                    <a:lnT>
                      <a:noFill/>
                    </a:lnT>
                    <a:lnB>
                      <a:noFill/>
                    </a:lnB>
                    <a:solidFill>
                      <a:srgbClr val="D0D8D6"/>
                    </a:solidFill>
                  </a:tcPr>
                </a:tc>
              </a:tr>
              <a:tr h="153868">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r>
              <a:tr h="153868">
                <a:tc>
                  <a:txBody>
                    <a:bodyPr/>
                    <a:lstStyle/>
                    <a:p>
                      <a:pPr algn="l" fontAlgn="b"/>
                      <a:r>
                        <a:rPr lang="en-US" sz="600" b="0" i="0" u="none" strike="noStrike">
                          <a:effectLst/>
                          <a:latin typeface="Arial"/>
                        </a:rPr>
                        <a:t>Policy 4</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Expiring</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300,000,000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134,750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$120,000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155,636 </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1.9%</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152,716 </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89.1%</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77.1%</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78.6%</a:t>
                      </a: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r>
              <a:tr h="153868">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New/Renew</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320,000,000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45,276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50,000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45,276 </a:t>
                      </a: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45,276 </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110.4%</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110.4%</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110.4%</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40.5%</a:t>
                      </a:r>
                    </a:p>
                  </a:txBody>
                  <a:tcPr marL="5371" marR="5371" marT="5371" marB="0" anchor="b">
                    <a:lnL>
                      <a:noFill/>
                    </a:lnL>
                    <a:lnR>
                      <a:noFill/>
                    </a:lnR>
                    <a:lnT>
                      <a:noFill/>
                    </a:lnT>
                    <a:lnB>
                      <a:noFill/>
                    </a:lnB>
                  </a:tcPr>
                </a:tc>
              </a:tr>
              <a:tr h="153868">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r>
              <a:tr h="153868">
                <a:tc>
                  <a:txBody>
                    <a:bodyPr/>
                    <a:lstStyle/>
                    <a:p>
                      <a:pPr algn="l" fontAlgn="b"/>
                      <a:r>
                        <a:rPr lang="en-US" sz="600" b="0" i="0" u="none" strike="noStrike">
                          <a:effectLst/>
                          <a:latin typeface="Arial"/>
                        </a:rPr>
                        <a:t>Policy 5</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Expiring</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300,000,000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98,000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70,000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113,190 </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1.9%</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111,067 </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71.4%</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61.8%</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63.0%</a:t>
                      </a: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r>
              <a:tr h="153868">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New/Renew</a:t>
                      </a: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   </a:t>
                      </a: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r>
              <a:tr h="153868">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r>
              <a:tr h="153868">
                <a:tc>
                  <a:txBody>
                    <a:bodyPr/>
                    <a:lstStyle/>
                    <a:p>
                      <a:pPr algn="l" fontAlgn="b"/>
                      <a:r>
                        <a:rPr lang="en-US" sz="600" b="0" i="0" u="none" strike="noStrike">
                          <a:effectLst/>
                          <a:latin typeface="Arial"/>
                        </a:rPr>
                        <a:t>Policy 6</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Expiring</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300,000,000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36,750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50,000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42,446 </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1.9%</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41,650 </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136.1%</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117.8%</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120.0%</a:t>
                      </a: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r>
              <a:tr h="153868">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New/Renew</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320,000,000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45,276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50,000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45,276 </a:t>
                      </a: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45,276 </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110.4%</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110.4%</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110.4%</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-8.0%</a:t>
                      </a:r>
                    </a:p>
                  </a:txBody>
                  <a:tcPr marL="5371" marR="5371" marT="5371" marB="0" anchor="b">
                    <a:lnL>
                      <a:noFill/>
                    </a:lnL>
                    <a:lnR>
                      <a:noFill/>
                    </a:lnR>
                    <a:lnT>
                      <a:noFill/>
                    </a:lnT>
                    <a:lnB>
                      <a:noFill/>
                    </a:lnB>
                  </a:tcPr>
                </a:tc>
              </a:tr>
              <a:tr h="153868">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r>
              <a:tr h="153868">
                <a:tc>
                  <a:txBody>
                    <a:bodyPr/>
                    <a:lstStyle/>
                    <a:p>
                      <a:pPr algn="l" fontAlgn="b"/>
                      <a:r>
                        <a:rPr lang="en-US" sz="600" b="0" i="0" u="none" strike="noStrike">
                          <a:effectLst/>
                          <a:latin typeface="Arial"/>
                        </a:rPr>
                        <a:t>Policy 7</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Expiring</a:t>
                      </a: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0.0%</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   </a:t>
                      </a: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r>
              <a:tr h="153868">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New/Renew</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52,000,000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77,175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90,000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77,175 </a:t>
                      </a: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77,175 </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116.6%</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116.6%</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116.6%</a:t>
                      </a: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r>
              <a:tr h="153868">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r>
              <a:tr h="153868">
                <a:tc>
                  <a:txBody>
                    <a:bodyPr/>
                    <a:lstStyle/>
                    <a:p>
                      <a:pPr algn="l" fontAlgn="b"/>
                      <a:r>
                        <a:rPr lang="en-US" sz="600" b="0" i="0" u="none" strike="noStrike">
                          <a:effectLst/>
                          <a:latin typeface="Arial"/>
                        </a:rPr>
                        <a:t>Policy 8</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Expiring</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52,000,000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73,500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90,000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77,175 </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0.0%</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77,198 </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122.4%</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116.6%</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116.6%</a:t>
                      </a: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r>
              <a:tr h="153868">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New/Renew</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26,000,000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38,588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45,000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38,588 </a:t>
                      </a: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38,588 </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116.6%</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116.6%</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116.6%</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0.0%</a:t>
                      </a:r>
                    </a:p>
                  </a:txBody>
                  <a:tcPr marL="5371" marR="5371" marT="5371" marB="0" anchor="b">
                    <a:lnL>
                      <a:noFill/>
                    </a:lnL>
                    <a:lnR>
                      <a:noFill/>
                    </a:lnR>
                    <a:lnT>
                      <a:noFill/>
                    </a:lnT>
                    <a:lnB>
                      <a:noFill/>
                    </a:lnB>
                  </a:tcPr>
                </a:tc>
              </a:tr>
              <a:tr h="153868">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r>
              <a:tr h="153868">
                <a:tc>
                  <a:txBody>
                    <a:bodyPr/>
                    <a:lstStyle/>
                    <a:p>
                      <a:pPr algn="l" fontAlgn="b"/>
                      <a:r>
                        <a:rPr lang="en-US" sz="600" b="0" i="0" u="none" strike="noStrike">
                          <a:effectLst/>
                          <a:latin typeface="Arial"/>
                        </a:rPr>
                        <a:t>TOTAL</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Expiring</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$1,402,400,000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548,625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$522,500 </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622,039 </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0.8%</a:t>
                      </a:r>
                    </a:p>
                  </a:txBody>
                  <a:tcPr marL="5371" marR="5371" marT="5371" marB="0" anchor="b">
                    <a:lnL>
                      <a:noFill/>
                    </a:lnL>
                    <a:lnR>
                      <a:noFill/>
                    </a:lnR>
                    <a:lnT>
                      <a:noFill/>
                    </a:lnT>
                    <a:lnB>
                      <a:noFill/>
                    </a:lnB>
                  </a:tcPr>
                </a:tc>
                <a:tc>
                  <a:txBody>
                    <a:bodyPr/>
                    <a:lstStyle/>
                    <a:p>
                      <a:pPr algn="l" fontAlgn="b"/>
                      <a:r>
                        <a:rPr lang="en-US" sz="600" b="0" i="0" u="none" strike="noStrike">
                          <a:effectLst/>
                          <a:latin typeface="Arial"/>
                        </a:rPr>
                        <a:t> $   612,585 </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95.2%</a:t>
                      </a:r>
                    </a:p>
                  </a:txBody>
                  <a:tcPr marL="5371" marR="5371" marT="5371" marB="0" anchor="b">
                    <a:lnL>
                      <a:noFill/>
                    </a:lnL>
                    <a:lnR>
                      <a:noFill/>
                    </a:lnR>
                    <a:lnT>
                      <a:noFill/>
                    </a:lnT>
                    <a:lnB>
                      <a:noFill/>
                    </a:lnB>
                  </a:tcPr>
                </a:tc>
                <a:tc>
                  <a:txBody>
                    <a:bodyPr/>
                    <a:lstStyle/>
                    <a:p>
                      <a:pPr algn="r" fontAlgn="b"/>
                      <a:r>
                        <a:rPr lang="en-US" sz="600" b="0" i="0" u="none" strike="noStrike" dirty="0">
                          <a:effectLst/>
                          <a:latin typeface="Arial"/>
                        </a:rPr>
                        <a:t>84.0%</a:t>
                      </a:r>
                    </a:p>
                  </a:txBody>
                  <a:tcPr marL="5371" marR="5371" marT="5371" marB="0" anchor="b">
                    <a:lnL>
                      <a:noFill/>
                    </a:lnL>
                    <a:lnR>
                      <a:noFill/>
                    </a:lnR>
                    <a:lnT>
                      <a:noFill/>
                    </a:lnT>
                    <a:lnB>
                      <a:noFill/>
                    </a:lnB>
                  </a:tcPr>
                </a:tc>
                <a:tc>
                  <a:txBody>
                    <a:bodyPr/>
                    <a:lstStyle/>
                    <a:p>
                      <a:pPr algn="r" fontAlgn="b"/>
                      <a:r>
                        <a:rPr lang="en-US" sz="600" b="0" i="0" u="none" strike="noStrike">
                          <a:effectLst/>
                          <a:latin typeface="Arial"/>
                        </a:rPr>
                        <a:t>85.3%</a:t>
                      </a:r>
                    </a:p>
                  </a:txBody>
                  <a:tcPr marL="5371" marR="5371" marT="5371" marB="0" anchor="b">
                    <a:lnL>
                      <a:noFill/>
                    </a:lnL>
                    <a:lnR>
                      <a:noFill/>
                    </a:lnR>
                    <a:lnT>
                      <a:noFill/>
                    </a:lnT>
                    <a:lnB>
                      <a:noFill/>
                    </a:lnB>
                  </a:tcPr>
                </a:tc>
                <a:tc>
                  <a:txBody>
                    <a:bodyPr/>
                    <a:lstStyle/>
                    <a:p>
                      <a:pPr algn="l" fontAlgn="b"/>
                      <a:endParaRPr lang="en-US" sz="600" b="0" i="0" u="none" strike="noStrike">
                        <a:effectLst/>
                        <a:latin typeface="Arial"/>
                      </a:endParaRPr>
                    </a:p>
                  </a:txBody>
                  <a:tcPr marL="5371" marR="5371" marT="5371" marB="0" anchor="b">
                    <a:lnL>
                      <a:noFill/>
                    </a:lnL>
                    <a:lnR>
                      <a:noFill/>
                    </a:lnR>
                    <a:lnT>
                      <a:noFill/>
                    </a:lnT>
                    <a:lnB w="12700" cap="flat" cmpd="sng" algn="ctr">
                      <a:solidFill>
                        <a:srgbClr val="000000"/>
                      </a:solidFill>
                      <a:prstDash val="solid"/>
                      <a:round/>
                      <a:headEnd type="none" w="med" len="med"/>
                      <a:tailEnd type="none" w="med" len="med"/>
                    </a:lnB>
                  </a:tcPr>
                </a:tc>
              </a:tr>
              <a:tr h="153868">
                <a:tc>
                  <a:txBody>
                    <a:bodyPr/>
                    <a:lstStyle/>
                    <a:p>
                      <a:pPr algn="l" fontAlgn="b"/>
                      <a:endParaRPr lang="en-US" sz="600" b="0" i="0" u="none" strike="noStrike">
                        <a:effectLst/>
                        <a:latin typeface="Arial"/>
                      </a:endParaRP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New/Renew</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$1,150,440,000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431,901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$402,700 </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431,901 </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1.0%</a:t>
                      </a:r>
                    </a:p>
                  </a:txBody>
                  <a:tcPr marL="5371" marR="5371" marT="5371" marB="0" anchor="b">
                    <a:lnL>
                      <a:noFill/>
                    </a:lnL>
                    <a:lnR>
                      <a:noFill/>
                    </a:lnR>
                    <a:lnT>
                      <a:noFill/>
                    </a:lnT>
                    <a:lnB>
                      <a:noFill/>
                    </a:lnB>
                    <a:solidFill>
                      <a:srgbClr val="D0D8D6"/>
                    </a:solidFill>
                  </a:tcPr>
                </a:tc>
                <a:tc>
                  <a:txBody>
                    <a:bodyPr/>
                    <a:lstStyle/>
                    <a:p>
                      <a:pPr algn="l" fontAlgn="b"/>
                      <a:r>
                        <a:rPr lang="en-US" sz="600" b="0" i="0" u="none" strike="noStrike">
                          <a:effectLst/>
                          <a:latin typeface="Arial"/>
                        </a:rPr>
                        <a:t> $   431,901 </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93.2%</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93.2%</a:t>
                      </a:r>
                    </a:p>
                  </a:txBody>
                  <a:tcPr marL="5371" marR="5371" marT="5371" marB="0" anchor="b">
                    <a:lnL>
                      <a:noFill/>
                    </a:lnL>
                    <a:lnR>
                      <a:noFill/>
                    </a:lnR>
                    <a:lnT>
                      <a:noFill/>
                    </a:lnT>
                    <a:lnB>
                      <a:noFill/>
                    </a:lnB>
                    <a:solidFill>
                      <a:srgbClr val="D0D8D6"/>
                    </a:solidFill>
                  </a:tcPr>
                </a:tc>
                <a:tc>
                  <a:txBody>
                    <a:bodyPr/>
                    <a:lstStyle/>
                    <a:p>
                      <a:pPr algn="r" fontAlgn="b"/>
                      <a:r>
                        <a:rPr lang="en-US" sz="600" b="0" i="0" u="none" strike="noStrike">
                          <a:effectLst/>
                          <a:latin typeface="Arial"/>
                        </a:rPr>
                        <a:t>93.2%</a:t>
                      </a:r>
                    </a:p>
                  </a:txBody>
                  <a:tcPr marL="5371" marR="5371" marT="5371" marB="0" anchor="b">
                    <a:lnL>
                      <a:noFill/>
                    </a:lnL>
                    <a:lnR w="12700" cap="flat" cmpd="sng" algn="ctr">
                      <a:solidFill>
                        <a:srgbClr val="000000"/>
                      </a:solidFill>
                      <a:prstDash val="solid"/>
                      <a:round/>
                      <a:headEnd type="none" w="med" len="med"/>
                      <a:tailEnd type="none" w="med" len="med"/>
                    </a:lnR>
                    <a:lnT>
                      <a:noFill/>
                    </a:lnT>
                    <a:lnB>
                      <a:noFill/>
                    </a:lnB>
                    <a:solidFill>
                      <a:srgbClr val="D0D8D6"/>
                    </a:solidFill>
                  </a:tcPr>
                </a:tc>
                <a:tc>
                  <a:txBody>
                    <a:bodyPr/>
                    <a:lstStyle/>
                    <a:p>
                      <a:pPr algn="r" fontAlgn="b"/>
                      <a:r>
                        <a:rPr lang="en-US" sz="600" b="0" i="0" u="none" strike="noStrike" dirty="0">
                          <a:effectLst/>
                          <a:latin typeface="Arial"/>
                        </a:rPr>
                        <a:t>9.3%</a:t>
                      </a:r>
                    </a:p>
                  </a:txBody>
                  <a:tcPr marL="5371" marR="5371" marT="53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D6"/>
                    </a:solidFill>
                  </a:tcPr>
                </a:tc>
              </a:tr>
            </a:tbl>
          </a:graphicData>
        </a:graphic>
      </p:graphicFrame>
    </p:spTree>
    <p:extLst>
      <p:ext uri="{BB962C8B-B14F-4D97-AF65-F5344CB8AC3E}">
        <p14:creationId xmlns:p14="http://schemas.microsoft.com/office/powerpoint/2010/main" xmlns="" val="2749322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248400"/>
            <a:ext cx="2133600" cy="457200"/>
          </a:xfrm>
          <a:prstGeom prst="rect">
            <a:avLst/>
          </a:prstGeom>
        </p:spPr>
        <p:txBody>
          <a:bodyPr/>
          <a:lstStyle/>
          <a:p>
            <a:fld id="{25A8F5DE-5D28-4916-81AB-1DB59B20A994}" type="slidenum">
              <a:rPr lang="en-US"/>
              <a:pPr/>
              <a:t>28</a:t>
            </a:fld>
            <a:endParaRPr lang="en-US"/>
          </a:p>
        </p:txBody>
      </p:sp>
      <p:sp>
        <p:nvSpPr>
          <p:cNvPr id="6146" name="Rectangle 2"/>
          <p:cNvSpPr>
            <a:spLocks noGrp="1" noChangeArrowheads="1"/>
          </p:cNvSpPr>
          <p:nvPr>
            <p:ph type="title"/>
          </p:nvPr>
        </p:nvSpPr>
        <p:spPr/>
        <p:txBody>
          <a:bodyPr/>
          <a:lstStyle/>
          <a:p>
            <a:r>
              <a:rPr lang="en-US" dirty="0" smtClean="0"/>
              <a:t>Method 3: Change in Price Relative to Benchmark LR Trend Calculation</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xmlns="" val="2079532150"/>
              </p:ext>
            </p:extLst>
          </p:nvPr>
        </p:nvGraphicFramePr>
        <p:xfrm>
          <a:off x="2555776" y="1628800"/>
          <a:ext cx="4083270" cy="4040038"/>
        </p:xfrm>
        <a:graphic>
          <a:graphicData uri="http://schemas.openxmlformats.org/drawingml/2006/table">
            <a:tbl>
              <a:tblPr/>
              <a:tblGrid>
                <a:gridCol w="496614"/>
                <a:gridCol w="672662"/>
                <a:gridCol w="409904"/>
                <a:gridCol w="536027"/>
                <a:gridCol w="525517"/>
                <a:gridCol w="588580"/>
                <a:gridCol w="465083"/>
                <a:gridCol w="388883"/>
              </a:tblGrid>
              <a:tr h="536566">
                <a:tc>
                  <a:txBody>
                    <a:bodyPr/>
                    <a:lstStyle/>
                    <a:p>
                      <a:pPr algn="ctr" fontAlgn="b"/>
                      <a:r>
                        <a:rPr lang="en-US" sz="800" b="1" i="0" u="none" strike="noStrike" dirty="0">
                          <a:solidFill>
                            <a:srgbClr val="FFFFFF"/>
                          </a:solidFill>
                          <a:effectLst/>
                          <a:latin typeface="Arial"/>
                        </a:rPr>
                        <a:t>Policy</a:t>
                      </a:r>
                    </a:p>
                  </a:txBody>
                  <a:tcPr marL="7891" marR="7891" marT="7891"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Status</a:t>
                      </a:r>
                    </a:p>
                  </a:txBody>
                  <a:tcPr marL="7891" marR="7891" marT="7891" marB="0" anchor="b">
                    <a:lnL>
                      <a:noFill/>
                    </a:lnL>
                    <a:lnR>
                      <a:noFill/>
                    </a:lnR>
                    <a:lnT>
                      <a:noFill/>
                    </a:lnT>
                    <a:lnB>
                      <a:noFill/>
                    </a:lnB>
                    <a:solidFill>
                      <a:srgbClr val="627D77"/>
                    </a:solidFill>
                  </a:tcPr>
                </a:tc>
                <a:tc>
                  <a:txBody>
                    <a:bodyPr/>
                    <a:lstStyle/>
                    <a:p>
                      <a:pPr algn="ctr" fontAlgn="b"/>
                      <a:r>
                        <a:rPr lang="en-US" sz="800" b="1" i="0" u="none" strike="noStrike" dirty="0">
                          <a:solidFill>
                            <a:srgbClr val="FFFFFF"/>
                          </a:solidFill>
                          <a:effectLst/>
                          <a:latin typeface="Arial"/>
                        </a:rPr>
                        <a:t>Type</a:t>
                      </a:r>
                    </a:p>
                  </a:txBody>
                  <a:tcPr marL="7891" marR="7891" marT="7891" marB="0" anchor="b">
                    <a:lnL>
                      <a:noFill/>
                    </a:lnL>
                    <a:lnR>
                      <a:noFill/>
                    </a:lnR>
                    <a:lnT>
                      <a:noFill/>
                    </a:lnT>
                    <a:lnB>
                      <a:noFill/>
                    </a:lnB>
                    <a:solidFill>
                      <a:srgbClr val="627D77"/>
                    </a:solidFill>
                  </a:tcPr>
                </a:tc>
                <a:tc>
                  <a:txBody>
                    <a:bodyPr/>
                    <a:lstStyle/>
                    <a:p>
                      <a:pPr algn="ctr" fontAlgn="b"/>
                      <a:r>
                        <a:rPr lang="en-US" sz="800" b="1" i="0" u="none" strike="noStrike" dirty="0">
                          <a:solidFill>
                            <a:srgbClr val="FFFFFF"/>
                          </a:solidFill>
                          <a:effectLst/>
                          <a:latin typeface="Arial"/>
                        </a:rPr>
                        <a:t>Charged Premium</a:t>
                      </a:r>
                    </a:p>
                  </a:txBody>
                  <a:tcPr marL="7891" marR="7891" marT="7891"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Exposure Trend</a:t>
                      </a:r>
                    </a:p>
                  </a:txBody>
                  <a:tcPr marL="7891" marR="7891" marT="7891"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Frequency Trend</a:t>
                      </a:r>
                    </a:p>
                  </a:txBody>
                  <a:tcPr marL="7891" marR="7891" marT="7891"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Severity Trend</a:t>
                      </a:r>
                    </a:p>
                  </a:txBody>
                  <a:tcPr marL="7891" marR="7891" marT="7891" marB="0" anchor="b">
                    <a:lnL>
                      <a:noFill/>
                    </a:lnL>
                    <a:lnR>
                      <a:noFill/>
                    </a:lnR>
                    <a:lnT>
                      <a:noFill/>
                    </a:lnT>
                    <a:lnB>
                      <a:noFill/>
                    </a:lnB>
                    <a:solidFill>
                      <a:srgbClr val="627D77"/>
                    </a:solidFill>
                  </a:tcPr>
                </a:tc>
                <a:tc>
                  <a:txBody>
                    <a:bodyPr/>
                    <a:lstStyle/>
                    <a:p>
                      <a:pPr algn="ctr" fontAlgn="b"/>
                      <a:r>
                        <a:rPr lang="en-US" sz="800" b="1" i="0" u="none" strike="noStrike">
                          <a:solidFill>
                            <a:srgbClr val="FFFFFF"/>
                          </a:solidFill>
                          <a:effectLst/>
                          <a:latin typeface="Arial"/>
                        </a:rPr>
                        <a:t>Net LR Trend</a:t>
                      </a:r>
                    </a:p>
                  </a:txBody>
                  <a:tcPr marL="7891" marR="7891" marT="7891" marB="0" anchor="b">
                    <a:lnL>
                      <a:noFill/>
                    </a:lnL>
                    <a:lnR>
                      <a:noFill/>
                    </a:lnR>
                    <a:lnT>
                      <a:noFill/>
                    </a:lnT>
                    <a:lnB>
                      <a:noFill/>
                    </a:lnB>
                    <a:solidFill>
                      <a:srgbClr val="627D77"/>
                    </a:solidFill>
                  </a:tcPr>
                </a:tc>
              </a:tr>
              <a:tr h="134142">
                <a:tc>
                  <a:txBody>
                    <a:bodyPr/>
                    <a:lstStyle/>
                    <a:p>
                      <a:pPr algn="l" fontAlgn="b"/>
                      <a:r>
                        <a:rPr lang="en-US" sz="800" b="0" i="0" u="none" strike="noStrike">
                          <a:effectLst/>
                          <a:latin typeface="Arial"/>
                        </a:rPr>
                        <a:t>Policy 1</a:t>
                      </a: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Expiring</a:t>
                      </a: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Primary</a:t>
                      </a: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 $    2,500 </a:t>
                      </a: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2.0%</a:t>
                      </a: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-1.0%</a:t>
                      </a: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3.0%</a:t>
                      </a: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0.0%</a:t>
                      </a:r>
                    </a:p>
                  </a:txBody>
                  <a:tcPr marL="7891" marR="7891" marT="7891" marB="0" anchor="b">
                    <a:lnL>
                      <a:noFill/>
                    </a:lnL>
                    <a:lnR>
                      <a:noFill/>
                    </a:lnR>
                    <a:lnT>
                      <a:noFill/>
                    </a:lnT>
                    <a:lnB>
                      <a:noFill/>
                    </a:lnB>
                  </a:tcPr>
                </a:tc>
              </a:tr>
              <a:tr h="134142">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Primary</a:t>
                      </a: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2,700 </a:t>
                      </a: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r>
              <a:tr h="134142">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r>
              <a:tr h="134142">
                <a:tc>
                  <a:txBody>
                    <a:bodyPr/>
                    <a:lstStyle/>
                    <a:p>
                      <a:pPr algn="l" fontAlgn="b"/>
                      <a:r>
                        <a:rPr lang="en-US" sz="800" b="0" i="0" u="none" strike="noStrike">
                          <a:effectLst/>
                          <a:latin typeface="Arial"/>
                        </a:rPr>
                        <a:t>Policy 2</a:t>
                      </a: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Expiring</a:t>
                      </a: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Primary</a:t>
                      </a: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40,000 </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2.0%</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3.0%</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0.0%</a:t>
                      </a:r>
                    </a:p>
                  </a:txBody>
                  <a:tcPr marL="7891" marR="7891" marT="7891" marB="0" anchor="b">
                    <a:lnL>
                      <a:noFill/>
                    </a:lnL>
                    <a:lnR>
                      <a:noFill/>
                    </a:lnR>
                    <a:lnT>
                      <a:noFill/>
                    </a:lnT>
                    <a:lnB>
                      <a:noFill/>
                    </a:lnB>
                    <a:solidFill>
                      <a:srgbClr val="D0D8D6"/>
                    </a:solidFill>
                  </a:tcPr>
                </a:tc>
              </a:tr>
              <a:tr h="134142">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New/Renew</a:t>
                      </a: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Primary</a:t>
                      </a: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 $  45,000 </a:t>
                      </a: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r>
              <a:tr h="134142">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dirty="0">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r>
              <a:tr h="134142">
                <a:tc>
                  <a:txBody>
                    <a:bodyPr/>
                    <a:lstStyle/>
                    <a:p>
                      <a:pPr algn="l" fontAlgn="b"/>
                      <a:r>
                        <a:rPr lang="en-US" sz="800" b="0" i="0" u="none" strike="noStrike">
                          <a:effectLst/>
                          <a:latin typeface="Arial"/>
                        </a:rPr>
                        <a:t>Policy 3</a:t>
                      </a: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Expiring</a:t>
                      </a: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Excess</a:t>
                      </a: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 $150,000 </a:t>
                      </a: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2.0%</a:t>
                      </a: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-1.0%</a:t>
                      </a: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5.0%</a:t>
                      </a: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1.9%</a:t>
                      </a:r>
                    </a:p>
                  </a:txBody>
                  <a:tcPr marL="7891" marR="7891" marT="7891" marB="0" anchor="b">
                    <a:lnL>
                      <a:noFill/>
                    </a:lnL>
                    <a:lnR>
                      <a:noFill/>
                    </a:lnR>
                    <a:lnT>
                      <a:noFill/>
                    </a:lnT>
                    <a:lnB>
                      <a:noFill/>
                    </a:lnB>
                  </a:tcPr>
                </a:tc>
              </a:tr>
              <a:tr h="134142">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Excess</a:t>
                      </a: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$120,000 </a:t>
                      </a: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r>
              <a:tr h="134142">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r>
              <a:tr h="134142">
                <a:tc>
                  <a:txBody>
                    <a:bodyPr/>
                    <a:lstStyle/>
                    <a:p>
                      <a:pPr algn="l" fontAlgn="b"/>
                      <a:r>
                        <a:rPr lang="en-US" sz="800" b="0" i="0" u="none" strike="noStrike">
                          <a:effectLst/>
                          <a:latin typeface="Arial"/>
                        </a:rPr>
                        <a:t>Policy 4</a:t>
                      </a: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Expiring</a:t>
                      </a: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Excess</a:t>
                      </a: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$120,000 </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2.0%</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5.0%</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1.9%</a:t>
                      </a:r>
                    </a:p>
                  </a:txBody>
                  <a:tcPr marL="7891" marR="7891" marT="7891" marB="0" anchor="b">
                    <a:lnL>
                      <a:noFill/>
                    </a:lnL>
                    <a:lnR>
                      <a:noFill/>
                    </a:lnR>
                    <a:lnT>
                      <a:noFill/>
                    </a:lnT>
                    <a:lnB>
                      <a:noFill/>
                    </a:lnB>
                    <a:solidFill>
                      <a:srgbClr val="D0D8D6"/>
                    </a:solidFill>
                  </a:tcPr>
                </a:tc>
              </a:tr>
              <a:tr h="134142">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New/Renew</a:t>
                      </a: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Excess</a:t>
                      </a: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 $  50,000 </a:t>
                      </a: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r>
              <a:tr h="134142">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r>
              <a:tr h="134142">
                <a:tc>
                  <a:txBody>
                    <a:bodyPr/>
                    <a:lstStyle/>
                    <a:p>
                      <a:pPr algn="l" fontAlgn="b"/>
                      <a:r>
                        <a:rPr lang="en-US" sz="800" b="0" i="0" u="none" strike="noStrike">
                          <a:effectLst/>
                          <a:latin typeface="Arial"/>
                        </a:rPr>
                        <a:t>Policy 5</a:t>
                      </a: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Expiring</a:t>
                      </a: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Excess</a:t>
                      </a: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 $  70,000 </a:t>
                      </a: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2.0%</a:t>
                      </a: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-1.0%</a:t>
                      </a: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5.0%</a:t>
                      </a: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1.9%</a:t>
                      </a:r>
                    </a:p>
                  </a:txBody>
                  <a:tcPr marL="7891" marR="7891" marT="7891" marB="0" anchor="b">
                    <a:lnL>
                      <a:noFill/>
                    </a:lnL>
                    <a:lnR>
                      <a:noFill/>
                    </a:lnR>
                    <a:lnT>
                      <a:noFill/>
                    </a:lnT>
                    <a:lnB>
                      <a:noFill/>
                    </a:lnB>
                  </a:tcPr>
                </a:tc>
              </a:tr>
              <a:tr h="134142">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r>
              <a:tr h="134142">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r>
              <a:tr h="134142">
                <a:tc>
                  <a:txBody>
                    <a:bodyPr/>
                    <a:lstStyle/>
                    <a:p>
                      <a:pPr algn="l" fontAlgn="b"/>
                      <a:r>
                        <a:rPr lang="en-US" sz="800" b="0" i="0" u="none" strike="noStrike">
                          <a:effectLst/>
                          <a:latin typeface="Arial"/>
                        </a:rPr>
                        <a:t>Policy 6</a:t>
                      </a: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Expiring</a:t>
                      </a: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Excess</a:t>
                      </a: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50,000 </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2.0%</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5.0%</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1.9%</a:t>
                      </a:r>
                    </a:p>
                  </a:txBody>
                  <a:tcPr marL="7891" marR="7891" marT="7891" marB="0" anchor="b">
                    <a:lnL>
                      <a:noFill/>
                    </a:lnL>
                    <a:lnR>
                      <a:noFill/>
                    </a:lnR>
                    <a:lnT>
                      <a:noFill/>
                    </a:lnT>
                    <a:lnB>
                      <a:noFill/>
                    </a:lnB>
                    <a:solidFill>
                      <a:srgbClr val="D0D8D6"/>
                    </a:solidFill>
                  </a:tcPr>
                </a:tc>
              </a:tr>
              <a:tr h="134142">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New/Renew</a:t>
                      </a: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Excess</a:t>
                      </a: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 $  50,000 </a:t>
                      </a: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r>
              <a:tr h="134142">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r>
              <a:tr h="134142">
                <a:tc>
                  <a:txBody>
                    <a:bodyPr/>
                    <a:lstStyle/>
                    <a:p>
                      <a:pPr algn="l" fontAlgn="b"/>
                      <a:r>
                        <a:rPr lang="en-US" sz="800" b="0" i="0" u="none" strike="noStrike">
                          <a:effectLst/>
                          <a:latin typeface="Arial"/>
                        </a:rPr>
                        <a:t>Policy 7</a:t>
                      </a: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Expiring</a:t>
                      </a: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2.0%</a:t>
                      </a: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-1.0%</a:t>
                      </a: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3.0%</a:t>
                      </a: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0.0%</a:t>
                      </a:r>
                    </a:p>
                  </a:txBody>
                  <a:tcPr marL="7891" marR="7891" marT="7891" marB="0" anchor="b">
                    <a:lnL>
                      <a:noFill/>
                    </a:lnL>
                    <a:lnR>
                      <a:noFill/>
                    </a:lnR>
                    <a:lnT>
                      <a:noFill/>
                    </a:lnT>
                    <a:lnB>
                      <a:noFill/>
                    </a:lnB>
                  </a:tcPr>
                </a:tc>
              </a:tr>
              <a:tr h="134142">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Primary</a:t>
                      </a: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90,000 </a:t>
                      </a: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r>
              <a:tr h="134142">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r>
              <a:tr h="134142">
                <a:tc>
                  <a:txBody>
                    <a:bodyPr/>
                    <a:lstStyle/>
                    <a:p>
                      <a:pPr algn="l" fontAlgn="b"/>
                      <a:r>
                        <a:rPr lang="en-US" sz="800" b="0" i="0" u="none" strike="noStrike">
                          <a:effectLst/>
                          <a:latin typeface="Arial"/>
                        </a:rPr>
                        <a:t>Policy 8</a:t>
                      </a: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Expiring</a:t>
                      </a: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Primary</a:t>
                      </a: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  90,000 </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2.0%</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3.0%</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0.0%</a:t>
                      </a:r>
                    </a:p>
                  </a:txBody>
                  <a:tcPr marL="7891" marR="7891" marT="7891" marB="0" anchor="b">
                    <a:lnL>
                      <a:noFill/>
                    </a:lnL>
                    <a:lnR>
                      <a:noFill/>
                    </a:lnR>
                    <a:lnT>
                      <a:noFill/>
                    </a:lnT>
                    <a:lnB>
                      <a:noFill/>
                    </a:lnB>
                    <a:solidFill>
                      <a:srgbClr val="D0D8D6"/>
                    </a:solidFill>
                  </a:tcPr>
                </a:tc>
              </a:tr>
              <a:tr h="134142">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New/Renew</a:t>
                      </a: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Primary</a:t>
                      </a: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 $  45,000 </a:t>
                      </a: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r>
              <a:tr h="134142">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r>
              <a:tr h="142032">
                <a:tc>
                  <a:txBody>
                    <a:bodyPr/>
                    <a:lstStyle/>
                    <a:p>
                      <a:pPr algn="l" fontAlgn="b"/>
                      <a:r>
                        <a:rPr lang="en-US" sz="800" b="0" i="0" u="none" strike="noStrike">
                          <a:effectLst/>
                          <a:latin typeface="Arial"/>
                        </a:rPr>
                        <a:t>TOTAL</a:t>
                      </a: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Expiring</a:t>
                      </a:r>
                    </a:p>
                  </a:txBody>
                  <a:tcPr marL="7891" marR="7891" marT="7891" marB="0" anchor="b">
                    <a:lnL>
                      <a:noFill/>
                    </a:lnL>
                    <a:lnR>
                      <a:noFill/>
                    </a:lnR>
                    <a:lnT>
                      <a:noFill/>
                    </a:lnT>
                    <a:lnB>
                      <a:noFill/>
                    </a:lnB>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tcPr>
                </a:tc>
                <a:tc>
                  <a:txBody>
                    <a:bodyPr/>
                    <a:lstStyle/>
                    <a:p>
                      <a:pPr algn="l" fontAlgn="b"/>
                      <a:r>
                        <a:rPr lang="en-US" sz="800" b="0" i="0" u="none" strike="noStrike">
                          <a:effectLst/>
                          <a:latin typeface="Arial"/>
                        </a:rPr>
                        <a:t> $522,500 </a:t>
                      </a: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2.0%</a:t>
                      </a: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-1.0%</a:t>
                      </a: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3.8%</a:t>
                      </a:r>
                    </a:p>
                  </a:txBody>
                  <a:tcPr marL="7891" marR="7891" marT="7891" marB="0" anchor="b">
                    <a:lnL>
                      <a:noFill/>
                    </a:lnL>
                    <a:lnR>
                      <a:noFill/>
                    </a:lnR>
                    <a:lnT>
                      <a:noFill/>
                    </a:lnT>
                    <a:lnB>
                      <a:noFill/>
                    </a:lnB>
                  </a:tcPr>
                </a:tc>
                <a:tc>
                  <a:txBody>
                    <a:bodyPr/>
                    <a:lstStyle/>
                    <a:p>
                      <a:pPr algn="r" fontAlgn="b"/>
                      <a:r>
                        <a:rPr lang="en-US" sz="800" b="0" i="0" u="none" strike="noStrike">
                          <a:effectLst/>
                          <a:latin typeface="Arial"/>
                        </a:rPr>
                        <a:t>0.8%</a:t>
                      </a:r>
                    </a:p>
                  </a:txBody>
                  <a:tcPr marL="7891" marR="7891" marT="7891" marB="0" anchor="b">
                    <a:lnL>
                      <a:noFill/>
                    </a:lnL>
                    <a:lnR>
                      <a:noFill/>
                    </a:lnR>
                    <a:lnT>
                      <a:noFill/>
                    </a:lnT>
                    <a:lnB>
                      <a:noFill/>
                    </a:lnB>
                  </a:tcPr>
                </a:tc>
              </a:tr>
              <a:tr h="142032">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New/Renew</a:t>
                      </a:r>
                    </a:p>
                  </a:txBody>
                  <a:tcPr marL="7891" marR="7891" marT="7891" marB="0" anchor="b">
                    <a:lnL>
                      <a:noFill/>
                    </a:lnL>
                    <a:lnR>
                      <a:noFill/>
                    </a:lnR>
                    <a:lnT>
                      <a:noFill/>
                    </a:lnT>
                    <a:lnB>
                      <a:noFill/>
                    </a:lnB>
                    <a:solidFill>
                      <a:srgbClr val="D0D8D6"/>
                    </a:solidFill>
                  </a:tcPr>
                </a:tc>
                <a:tc>
                  <a:txBody>
                    <a:bodyPr/>
                    <a:lstStyle/>
                    <a:p>
                      <a:pPr algn="l" fontAlgn="b"/>
                      <a:endParaRPr lang="en-US" sz="800" b="0" i="0" u="none" strike="noStrike">
                        <a:effectLst/>
                        <a:latin typeface="Arial"/>
                      </a:endParaRPr>
                    </a:p>
                  </a:txBody>
                  <a:tcPr marL="7891" marR="7891" marT="7891" marB="0" anchor="b">
                    <a:lnL>
                      <a:noFill/>
                    </a:lnL>
                    <a:lnR>
                      <a:noFill/>
                    </a:lnR>
                    <a:lnT>
                      <a:noFill/>
                    </a:lnT>
                    <a:lnB>
                      <a:noFill/>
                    </a:lnB>
                    <a:solidFill>
                      <a:srgbClr val="D0D8D6"/>
                    </a:solidFill>
                  </a:tcPr>
                </a:tc>
                <a:tc>
                  <a:txBody>
                    <a:bodyPr/>
                    <a:lstStyle/>
                    <a:p>
                      <a:pPr algn="l" fontAlgn="b"/>
                      <a:r>
                        <a:rPr lang="en-US" sz="800" b="0" i="0" u="none" strike="noStrike">
                          <a:effectLst/>
                          <a:latin typeface="Arial"/>
                        </a:rPr>
                        <a:t> $402,700 </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2.0%</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-1.0%</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a:effectLst/>
                          <a:latin typeface="Arial"/>
                        </a:rPr>
                        <a:t>4.1%</a:t>
                      </a:r>
                    </a:p>
                  </a:txBody>
                  <a:tcPr marL="7891" marR="7891" marT="7891" marB="0" anchor="b">
                    <a:lnL>
                      <a:noFill/>
                    </a:lnL>
                    <a:lnR>
                      <a:noFill/>
                    </a:lnR>
                    <a:lnT>
                      <a:noFill/>
                    </a:lnT>
                    <a:lnB>
                      <a:noFill/>
                    </a:lnB>
                    <a:solidFill>
                      <a:srgbClr val="D0D8D6"/>
                    </a:solidFill>
                  </a:tcPr>
                </a:tc>
                <a:tc>
                  <a:txBody>
                    <a:bodyPr/>
                    <a:lstStyle/>
                    <a:p>
                      <a:pPr algn="r" fontAlgn="b"/>
                      <a:r>
                        <a:rPr lang="en-US" sz="800" b="0" i="0" u="none" strike="noStrike" dirty="0">
                          <a:effectLst/>
                          <a:latin typeface="Arial"/>
                        </a:rPr>
                        <a:t>1.0%</a:t>
                      </a:r>
                    </a:p>
                  </a:txBody>
                  <a:tcPr marL="7891" marR="7891" marT="7891" marB="0" anchor="b">
                    <a:lnL>
                      <a:noFill/>
                    </a:lnL>
                    <a:lnR>
                      <a:noFill/>
                    </a:lnR>
                    <a:lnT>
                      <a:noFill/>
                    </a:lnT>
                    <a:lnB>
                      <a:noFill/>
                    </a:lnB>
                    <a:solidFill>
                      <a:srgbClr val="D0D8D6"/>
                    </a:solidFill>
                  </a:tcPr>
                </a:tc>
              </a:tr>
            </a:tbl>
          </a:graphicData>
        </a:graphic>
      </p:graphicFrame>
    </p:spTree>
    <p:extLst>
      <p:ext uri="{BB962C8B-B14F-4D97-AF65-F5344CB8AC3E}">
        <p14:creationId xmlns:p14="http://schemas.microsoft.com/office/powerpoint/2010/main" xmlns="" val="19074940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1"/>
          </p:nvPr>
        </p:nvSpPr>
        <p:spPr/>
        <p:txBody>
          <a:bodyPr/>
          <a:lstStyle/>
          <a:p>
            <a:fld id="{8E9F59B9-8094-4618-B073-21DD649DF751}" type="slidenum">
              <a:rPr lang="en-GB" smtClean="0"/>
              <a:pPr/>
              <a:t>29</a:t>
            </a:fld>
            <a:endParaRPr lang="en-GB" dirty="0"/>
          </a:p>
        </p:txBody>
      </p:sp>
      <p:sp>
        <p:nvSpPr>
          <p:cNvPr id="2" name="Title 1"/>
          <p:cNvSpPr>
            <a:spLocks noGrp="1"/>
          </p:cNvSpPr>
          <p:nvPr>
            <p:ph type="title"/>
          </p:nvPr>
        </p:nvSpPr>
        <p:spPr>
          <a:xfrm>
            <a:off x="755651" y="2708920"/>
            <a:ext cx="6048375" cy="1181862"/>
          </a:xfrm>
        </p:spPr>
        <p:txBody>
          <a:bodyPr/>
          <a:lstStyle/>
          <a:p>
            <a:r>
              <a:rPr lang="en-GB" dirty="0" smtClean="0"/>
              <a:t>Comparison of Results</a:t>
            </a:r>
            <a:endParaRPr lang="en-US" dirty="0"/>
          </a:p>
        </p:txBody>
      </p:sp>
    </p:spTree>
    <p:extLst>
      <p:ext uri="{BB962C8B-B14F-4D97-AF65-F5344CB8AC3E}">
        <p14:creationId xmlns:p14="http://schemas.microsoft.com/office/powerpoint/2010/main" xmlns="" val="1405807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Price/Rate Monitoring</a:t>
            </a:r>
            <a:br>
              <a:rPr lang="en-GB" dirty="0" smtClean="0"/>
            </a:br>
            <a:r>
              <a:rPr lang="en-GB" dirty="0" smtClean="0"/>
              <a:t>Introduction</a:t>
            </a:r>
            <a:endParaRPr lang="en-GB" dirty="0"/>
          </a:p>
        </p:txBody>
      </p:sp>
      <p:sp>
        <p:nvSpPr>
          <p:cNvPr id="6" name="Text Placeholder 5"/>
          <p:cNvSpPr>
            <a:spLocks noGrp="1"/>
          </p:cNvSpPr>
          <p:nvPr>
            <p:ph type="body" sz="quarter" idx="12"/>
          </p:nvPr>
        </p:nvSpPr>
        <p:spPr/>
        <p:txBody>
          <a:bodyPr/>
          <a:lstStyle/>
          <a:p>
            <a:endParaRPr lang="en-GB"/>
          </a:p>
        </p:txBody>
      </p:sp>
      <p:sp>
        <p:nvSpPr>
          <p:cNvPr id="7" name="Slide Number Placeholder 6"/>
          <p:cNvSpPr>
            <a:spLocks noGrp="1"/>
          </p:cNvSpPr>
          <p:nvPr>
            <p:ph type="sldNum" sz="quarter" idx="11"/>
          </p:nvPr>
        </p:nvSpPr>
        <p:spPr/>
        <p:txBody>
          <a:bodyPr/>
          <a:lstStyle/>
          <a:p>
            <a:fld id="{8E9F59B9-8094-4618-B073-21DD649DF751}" type="slidenum">
              <a:rPr lang="en-GB" smtClean="0"/>
              <a:pPr/>
              <a:t>3</a:t>
            </a:fld>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248400"/>
            <a:ext cx="2133600" cy="457200"/>
          </a:xfrm>
          <a:prstGeom prst="rect">
            <a:avLst/>
          </a:prstGeom>
        </p:spPr>
        <p:txBody>
          <a:bodyPr/>
          <a:lstStyle/>
          <a:p>
            <a:fld id="{25A8F5DE-5D28-4916-81AB-1DB59B20A994}" type="slidenum">
              <a:rPr lang="en-US"/>
              <a:pPr/>
              <a:t>30</a:t>
            </a:fld>
            <a:endParaRPr lang="en-US"/>
          </a:p>
        </p:txBody>
      </p:sp>
      <p:sp>
        <p:nvSpPr>
          <p:cNvPr id="6146" name="Rectangle 2"/>
          <p:cNvSpPr>
            <a:spLocks noGrp="1" noChangeArrowheads="1"/>
          </p:cNvSpPr>
          <p:nvPr>
            <p:ph type="title"/>
          </p:nvPr>
        </p:nvSpPr>
        <p:spPr/>
        <p:txBody>
          <a:bodyPr/>
          <a:lstStyle/>
          <a:p>
            <a:r>
              <a:rPr lang="en-US" dirty="0" smtClean="0"/>
              <a:t>Price/Rate Change Metrics : Comparison of Results</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xmlns="" val="125438722"/>
              </p:ext>
            </p:extLst>
          </p:nvPr>
        </p:nvGraphicFramePr>
        <p:xfrm>
          <a:off x="611560" y="1844824"/>
          <a:ext cx="8064896" cy="3600401"/>
        </p:xfrm>
        <a:graphic>
          <a:graphicData uri="http://schemas.openxmlformats.org/drawingml/2006/table">
            <a:tbl>
              <a:tblPr/>
              <a:tblGrid>
                <a:gridCol w="5441769"/>
                <a:gridCol w="830929"/>
                <a:gridCol w="896099"/>
                <a:gridCol w="896099"/>
              </a:tblGrid>
              <a:tr h="1107815">
                <a:tc>
                  <a:txBody>
                    <a:bodyPr/>
                    <a:lstStyle/>
                    <a:p>
                      <a:pPr algn="l" fontAlgn="b"/>
                      <a:r>
                        <a:rPr lang="en-US" sz="1000" b="1" i="0" u="none" strike="noStrike" dirty="0">
                          <a:solidFill>
                            <a:srgbClr val="FFFFFF"/>
                          </a:solidFill>
                          <a:effectLst/>
                          <a:latin typeface="Arial"/>
                        </a:rPr>
                        <a:t>Method</a:t>
                      </a:r>
                    </a:p>
                  </a:txBody>
                  <a:tcPr marL="9525" marR="9525" marT="9525" marB="0" anchor="b">
                    <a:lnL>
                      <a:noFill/>
                    </a:lnL>
                    <a:lnR>
                      <a:noFill/>
                    </a:lnR>
                    <a:lnT>
                      <a:noFill/>
                    </a:lnT>
                    <a:lnB>
                      <a:noFill/>
                    </a:lnB>
                    <a:solidFill>
                      <a:srgbClr val="627D77"/>
                    </a:solidFill>
                  </a:tcPr>
                </a:tc>
                <a:tc>
                  <a:txBody>
                    <a:bodyPr/>
                    <a:lstStyle/>
                    <a:p>
                      <a:pPr algn="ctr" fontAlgn="b"/>
                      <a:r>
                        <a:rPr lang="en-US" sz="1000" b="1" i="0" u="none" strike="noStrike">
                          <a:solidFill>
                            <a:srgbClr val="FFFFFF"/>
                          </a:solidFill>
                          <a:effectLst/>
                          <a:latin typeface="Arial"/>
                        </a:rPr>
                        <a:t>Price/Rate Change</a:t>
                      </a:r>
                    </a:p>
                  </a:txBody>
                  <a:tcPr marL="9525" marR="9525" marT="9525" marB="0" anchor="b">
                    <a:lnL>
                      <a:noFill/>
                    </a:lnL>
                    <a:lnR>
                      <a:noFill/>
                    </a:lnR>
                    <a:lnT>
                      <a:noFill/>
                    </a:lnT>
                    <a:lnB>
                      <a:noFill/>
                    </a:lnB>
                    <a:solidFill>
                      <a:srgbClr val="627D77"/>
                    </a:solidFill>
                  </a:tcPr>
                </a:tc>
                <a:tc>
                  <a:txBody>
                    <a:bodyPr/>
                    <a:lstStyle/>
                    <a:p>
                      <a:pPr algn="ctr" fontAlgn="b"/>
                      <a:r>
                        <a:rPr lang="en-US" sz="1000" b="1" i="0" u="none" strike="noStrike">
                          <a:solidFill>
                            <a:srgbClr val="FFFFFF"/>
                          </a:solidFill>
                          <a:effectLst/>
                          <a:latin typeface="Arial"/>
                        </a:rPr>
                        <a:t>Simple* Price/Rate Adequacy Change</a:t>
                      </a:r>
                    </a:p>
                  </a:txBody>
                  <a:tcPr marL="9525" marR="9525" marT="9525" marB="0" anchor="b">
                    <a:lnL>
                      <a:noFill/>
                    </a:lnL>
                    <a:lnR>
                      <a:noFill/>
                    </a:lnR>
                    <a:lnT>
                      <a:noFill/>
                    </a:lnT>
                    <a:lnB>
                      <a:noFill/>
                    </a:lnB>
                    <a:solidFill>
                      <a:srgbClr val="627D77"/>
                    </a:solidFill>
                  </a:tcPr>
                </a:tc>
                <a:tc>
                  <a:txBody>
                    <a:bodyPr/>
                    <a:lstStyle/>
                    <a:p>
                      <a:pPr algn="ctr" fontAlgn="b"/>
                      <a:r>
                        <a:rPr lang="en-US" sz="1000" b="1" i="0" u="none" strike="noStrike">
                          <a:solidFill>
                            <a:srgbClr val="FFFFFF"/>
                          </a:solidFill>
                          <a:effectLst/>
                          <a:latin typeface="Arial"/>
                        </a:rPr>
                        <a:t>Full Price/Rate Adequacy Change</a:t>
                      </a:r>
                    </a:p>
                  </a:txBody>
                  <a:tcPr marL="9525" marR="9525" marT="9525" marB="0" anchor="b">
                    <a:lnL>
                      <a:noFill/>
                    </a:lnL>
                    <a:lnR>
                      <a:noFill/>
                    </a:lnR>
                    <a:lnT>
                      <a:noFill/>
                    </a:lnT>
                    <a:lnB>
                      <a:noFill/>
                    </a:lnB>
                    <a:solidFill>
                      <a:srgbClr val="627D77"/>
                    </a:solidFill>
                  </a:tcPr>
                </a:tc>
              </a:tr>
              <a:tr h="276954">
                <a:tc>
                  <a:txBody>
                    <a:bodyPr/>
                    <a:lstStyle/>
                    <a:p>
                      <a:pPr algn="l" fontAlgn="b"/>
                      <a:r>
                        <a:rPr lang="en-US" sz="1000" b="0" i="0" u="none" strike="noStrike">
                          <a:effectLst/>
                          <a:latin typeface="Arial"/>
                        </a:rPr>
                        <a:t>Method 1: Change in Standard/Filed Rates with Credits/Debits (Exp Wgt)</a:t>
                      </a:r>
                    </a:p>
                  </a:txBody>
                  <a:tcPr marL="9525" marR="9525" marT="9525" marB="0" anchor="b">
                    <a:lnL>
                      <a:noFill/>
                    </a:lnL>
                    <a:lnR>
                      <a:noFill/>
                    </a:lnR>
                    <a:lnT>
                      <a:noFill/>
                    </a:lnT>
                    <a:lnB>
                      <a:noFill/>
                    </a:lnB>
                  </a:tcPr>
                </a:tc>
                <a:tc>
                  <a:txBody>
                    <a:bodyPr/>
                    <a:lstStyle/>
                    <a:p>
                      <a:pPr algn="ctr" fontAlgn="b"/>
                      <a:r>
                        <a:rPr lang="en-US" sz="1000" b="0" i="0" u="none" strike="noStrike">
                          <a:effectLst/>
                          <a:latin typeface="Arial"/>
                        </a:rPr>
                        <a:t>13.4%</a:t>
                      </a:r>
                    </a:p>
                  </a:txBody>
                  <a:tcPr marL="9525" marR="9525" marT="9525" marB="0" anchor="b">
                    <a:lnL>
                      <a:noFill/>
                    </a:lnL>
                    <a:lnR>
                      <a:noFill/>
                    </a:lnR>
                    <a:lnT>
                      <a:noFill/>
                    </a:lnT>
                    <a:lnB>
                      <a:noFill/>
                    </a:lnB>
                  </a:tcPr>
                </a:tc>
                <a:tc>
                  <a:txBody>
                    <a:bodyPr/>
                    <a:lstStyle/>
                    <a:p>
                      <a:pPr algn="ctr" fontAlgn="b"/>
                      <a:r>
                        <a:rPr lang="en-US" sz="1000" b="0" i="0" u="none" strike="noStrike">
                          <a:effectLst/>
                          <a:latin typeface="Arial"/>
                        </a:rPr>
                        <a:t>10.2%</a:t>
                      </a:r>
                    </a:p>
                  </a:txBody>
                  <a:tcPr marL="9525" marR="9525" marT="9525" marB="0" anchor="b">
                    <a:lnL>
                      <a:noFill/>
                    </a:lnL>
                    <a:lnR>
                      <a:noFill/>
                    </a:lnR>
                    <a:lnT>
                      <a:noFill/>
                    </a:lnT>
                    <a:lnB>
                      <a:noFill/>
                    </a:lnB>
                  </a:tcPr>
                </a:tc>
                <a:tc>
                  <a:txBody>
                    <a:bodyPr/>
                    <a:lstStyle/>
                    <a:p>
                      <a:pPr algn="ctr" fontAlgn="b"/>
                      <a:r>
                        <a:rPr lang="en-US" sz="1000" b="0" i="0" u="none" strike="noStrike">
                          <a:effectLst/>
                          <a:latin typeface="Arial"/>
                        </a:rPr>
                        <a:t>9.3%</a:t>
                      </a:r>
                    </a:p>
                  </a:txBody>
                  <a:tcPr marL="9525" marR="9525" marT="9525" marB="0" anchor="b">
                    <a:lnL>
                      <a:noFill/>
                    </a:lnL>
                    <a:lnR>
                      <a:noFill/>
                    </a:lnR>
                    <a:lnT>
                      <a:noFill/>
                    </a:lnT>
                    <a:lnB>
                      <a:noFill/>
                    </a:lnB>
                  </a:tcPr>
                </a:tc>
              </a:tr>
              <a:tr h="276954">
                <a:tc>
                  <a:txBody>
                    <a:bodyPr/>
                    <a:lstStyle/>
                    <a:p>
                      <a:pPr algn="l" fontAlgn="b"/>
                      <a:r>
                        <a:rPr lang="en-US" sz="1000" b="0" i="0" u="none" strike="noStrike">
                          <a:effectLst/>
                          <a:latin typeface="Arial"/>
                        </a:rPr>
                        <a:t>Method 1: Change in Standard/Filed Rates with Credits/Debits (N/R Wgt)</a:t>
                      </a:r>
                    </a:p>
                  </a:txBody>
                  <a:tcPr marL="9525" marR="9525" marT="9525" marB="0" anchor="b">
                    <a:lnL>
                      <a:noFill/>
                    </a:lnL>
                    <a:lnR>
                      <a:noFill/>
                    </a:lnR>
                    <a:lnT>
                      <a:noFill/>
                    </a:lnT>
                    <a:lnB>
                      <a:noFill/>
                    </a:lnB>
                    <a:solidFill>
                      <a:srgbClr val="D0D8D6"/>
                    </a:solidFill>
                  </a:tcPr>
                </a:tc>
                <a:tc>
                  <a:txBody>
                    <a:bodyPr/>
                    <a:lstStyle/>
                    <a:p>
                      <a:pPr algn="ctr" fontAlgn="b"/>
                      <a:r>
                        <a:rPr lang="en-US" sz="1000" b="0" i="0" u="none" strike="noStrike">
                          <a:effectLst/>
                          <a:latin typeface="Arial"/>
                        </a:rPr>
                        <a:t>11.5%</a:t>
                      </a:r>
                    </a:p>
                  </a:txBody>
                  <a:tcPr marL="9525" marR="9525" marT="9525" marB="0" anchor="b">
                    <a:lnL>
                      <a:noFill/>
                    </a:lnL>
                    <a:lnR>
                      <a:noFill/>
                    </a:lnR>
                    <a:lnT>
                      <a:noFill/>
                    </a:lnT>
                    <a:lnB>
                      <a:noFill/>
                    </a:lnB>
                    <a:solidFill>
                      <a:srgbClr val="D0D8D6"/>
                    </a:solidFill>
                  </a:tcPr>
                </a:tc>
                <a:tc>
                  <a:txBody>
                    <a:bodyPr/>
                    <a:lstStyle/>
                    <a:p>
                      <a:pPr algn="ctr" fontAlgn="b"/>
                      <a:r>
                        <a:rPr lang="en-US" sz="1000" b="0" i="0" u="none" strike="noStrike">
                          <a:effectLst/>
                          <a:latin typeface="Arial"/>
                        </a:rPr>
                        <a:t>5.9%</a:t>
                      </a:r>
                    </a:p>
                  </a:txBody>
                  <a:tcPr marL="9525" marR="9525" marT="9525" marB="0" anchor="b">
                    <a:lnL>
                      <a:noFill/>
                    </a:lnL>
                    <a:lnR>
                      <a:noFill/>
                    </a:lnR>
                    <a:lnT>
                      <a:noFill/>
                    </a:lnT>
                    <a:lnB>
                      <a:noFill/>
                    </a:lnB>
                    <a:solidFill>
                      <a:srgbClr val="D0D8D6"/>
                    </a:solidFill>
                  </a:tcPr>
                </a:tc>
                <a:tc>
                  <a:txBody>
                    <a:bodyPr/>
                    <a:lstStyle/>
                    <a:p>
                      <a:pPr algn="ctr" fontAlgn="b"/>
                      <a:r>
                        <a:rPr lang="en-US" sz="1000" b="0" i="0" u="none" strike="noStrike">
                          <a:effectLst/>
                          <a:latin typeface="Arial"/>
                        </a:rPr>
                        <a:t>9.3%</a:t>
                      </a:r>
                    </a:p>
                  </a:txBody>
                  <a:tcPr marL="9525" marR="9525" marT="9525" marB="0" anchor="b">
                    <a:lnL>
                      <a:noFill/>
                    </a:lnL>
                    <a:lnR>
                      <a:noFill/>
                    </a:lnR>
                    <a:lnT>
                      <a:noFill/>
                    </a:lnT>
                    <a:lnB>
                      <a:noFill/>
                    </a:lnB>
                    <a:solidFill>
                      <a:srgbClr val="D0D8D6"/>
                    </a:solidFill>
                  </a:tcPr>
                </a:tc>
              </a:tr>
              <a:tr h="276954">
                <a:tc>
                  <a:txBody>
                    <a:bodyPr/>
                    <a:lstStyle/>
                    <a:p>
                      <a:pPr algn="l" fontAlgn="b"/>
                      <a:r>
                        <a:rPr lang="en-US" sz="1000" b="0" i="0" u="none" strike="noStrike">
                          <a:effectLst/>
                          <a:latin typeface="Arial"/>
                        </a:rPr>
                        <a:t>Method 2a: Change in Price per Exposure - Portfolio</a:t>
                      </a:r>
                    </a:p>
                  </a:txBody>
                  <a:tcPr marL="9525" marR="9525" marT="9525" marB="0" anchor="b">
                    <a:lnL>
                      <a:noFill/>
                    </a:lnL>
                    <a:lnR>
                      <a:noFill/>
                    </a:lnR>
                    <a:lnT>
                      <a:noFill/>
                    </a:lnT>
                    <a:lnB>
                      <a:noFill/>
                    </a:lnB>
                  </a:tcPr>
                </a:tc>
                <a:tc>
                  <a:txBody>
                    <a:bodyPr/>
                    <a:lstStyle/>
                    <a:p>
                      <a:pPr algn="ctr" fontAlgn="b"/>
                      <a:r>
                        <a:rPr lang="en-US" sz="1000" b="0" i="0" u="none" strike="noStrike">
                          <a:effectLst/>
                          <a:latin typeface="Arial"/>
                        </a:rPr>
                        <a:t>-6.0%</a:t>
                      </a:r>
                    </a:p>
                  </a:txBody>
                  <a:tcPr marL="9525" marR="9525" marT="9525" marB="0" anchor="b">
                    <a:lnL>
                      <a:noFill/>
                    </a:lnL>
                    <a:lnR>
                      <a:noFill/>
                    </a:lnR>
                    <a:lnT>
                      <a:noFill/>
                    </a:lnT>
                    <a:lnB>
                      <a:noFill/>
                    </a:lnB>
                  </a:tcPr>
                </a:tc>
                <a:tc>
                  <a:txBody>
                    <a:bodyPr/>
                    <a:lstStyle/>
                    <a:p>
                      <a:pPr algn="ctr" fontAlgn="b"/>
                      <a:endParaRPr lang="en-US" sz="1000" b="0" i="0" u="none" strike="noStrike">
                        <a:effectLst/>
                        <a:latin typeface="Arial"/>
                      </a:endParaRPr>
                    </a:p>
                  </a:txBody>
                  <a:tcPr marL="9525" marR="9525" marT="9525" marB="0" anchor="b">
                    <a:lnL>
                      <a:noFill/>
                    </a:lnL>
                    <a:lnR>
                      <a:noFill/>
                    </a:lnR>
                    <a:lnT>
                      <a:noFill/>
                    </a:lnT>
                    <a:lnB>
                      <a:noFill/>
                    </a:lnB>
                  </a:tcPr>
                </a:tc>
                <a:tc>
                  <a:txBody>
                    <a:bodyPr/>
                    <a:lstStyle/>
                    <a:p>
                      <a:pPr algn="ctr" fontAlgn="b"/>
                      <a:r>
                        <a:rPr lang="en-US" sz="1000" b="0" i="0" u="none" strike="noStrike">
                          <a:effectLst/>
                          <a:latin typeface="Arial"/>
                        </a:rPr>
                        <a:t>9.3%</a:t>
                      </a:r>
                    </a:p>
                  </a:txBody>
                  <a:tcPr marL="9525" marR="9525" marT="9525" marB="0" anchor="b">
                    <a:lnL>
                      <a:noFill/>
                    </a:lnL>
                    <a:lnR>
                      <a:noFill/>
                    </a:lnR>
                    <a:lnT>
                      <a:noFill/>
                    </a:lnT>
                    <a:lnB>
                      <a:noFill/>
                    </a:lnB>
                  </a:tcPr>
                </a:tc>
              </a:tr>
              <a:tr h="276954">
                <a:tc>
                  <a:txBody>
                    <a:bodyPr/>
                    <a:lstStyle/>
                    <a:p>
                      <a:pPr algn="l" fontAlgn="b"/>
                      <a:r>
                        <a:rPr lang="en-US" sz="1000" b="0" i="0" u="none" strike="noStrike">
                          <a:effectLst/>
                          <a:latin typeface="Arial"/>
                        </a:rPr>
                        <a:t>Method 2b: Change in Price per Exposure - Matched Renewals (Exp Wgt)</a:t>
                      </a:r>
                    </a:p>
                  </a:txBody>
                  <a:tcPr marL="9525" marR="9525" marT="9525" marB="0" anchor="b">
                    <a:lnL>
                      <a:noFill/>
                    </a:lnL>
                    <a:lnR>
                      <a:noFill/>
                    </a:lnR>
                    <a:lnT>
                      <a:noFill/>
                    </a:lnT>
                    <a:lnB>
                      <a:noFill/>
                    </a:lnB>
                    <a:solidFill>
                      <a:srgbClr val="D0D8D6"/>
                    </a:solidFill>
                  </a:tcPr>
                </a:tc>
                <a:tc>
                  <a:txBody>
                    <a:bodyPr/>
                    <a:lstStyle/>
                    <a:p>
                      <a:pPr algn="ctr" fontAlgn="b"/>
                      <a:r>
                        <a:rPr lang="en-US" sz="1000" b="0" i="0" u="none" strike="noStrike">
                          <a:effectLst/>
                          <a:latin typeface="Arial"/>
                        </a:rPr>
                        <a:t>-7.1%</a:t>
                      </a:r>
                    </a:p>
                  </a:txBody>
                  <a:tcPr marL="9525" marR="9525" marT="9525" marB="0" anchor="b">
                    <a:lnL>
                      <a:noFill/>
                    </a:lnL>
                    <a:lnR>
                      <a:noFill/>
                    </a:lnR>
                    <a:lnT>
                      <a:noFill/>
                    </a:lnT>
                    <a:lnB>
                      <a:noFill/>
                    </a:lnB>
                    <a:solidFill>
                      <a:srgbClr val="D0D8D6"/>
                    </a:solidFill>
                  </a:tcPr>
                </a:tc>
                <a:tc>
                  <a:txBody>
                    <a:bodyPr/>
                    <a:lstStyle/>
                    <a:p>
                      <a:pPr algn="ctr" fontAlgn="b"/>
                      <a:r>
                        <a:rPr lang="en-US" sz="1000" b="0" i="0" u="none" strike="noStrike">
                          <a:effectLst/>
                          <a:latin typeface="Arial"/>
                        </a:rPr>
                        <a:t>-7.8%</a:t>
                      </a:r>
                    </a:p>
                  </a:txBody>
                  <a:tcPr marL="9525" marR="9525" marT="9525" marB="0" anchor="b">
                    <a:lnL>
                      <a:noFill/>
                    </a:lnL>
                    <a:lnR>
                      <a:noFill/>
                    </a:lnR>
                    <a:lnT>
                      <a:noFill/>
                    </a:lnT>
                    <a:lnB>
                      <a:noFill/>
                    </a:lnB>
                    <a:solidFill>
                      <a:srgbClr val="D0D8D6"/>
                    </a:solidFill>
                  </a:tcPr>
                </a:tc>
                <a:tc>
                  <a:txBody>
                    <a:bodyPr/>
                    <a:lstStyle/>
                    <a:p>
                      <a:pPr algn="ctr" fontAlgn="b"/>
                      <a:r>
                        <a:rPr lang="en-US" sz="1000" b="0" i="0" u="none" strike="noStrike">
                          <a:effectLst/>
                          <a:latin typeface="Arial"/>
                        </a:rPr>
                        <a:t>9.3%</a:t>
                      </a:r>
                    </a:p>
                  </a:txBody>
                  <a:tcPr marL="9525" marR="9525" marT="9525" marB="0" anchor="b">
                    <a:lnL>
                      <a:noFill/>
                    </a:lnL>
                    <a:lnR>
                      <a:noFill/>
                    </a:lnR>
                    <a:lnT>
                      <a:noFill/>
                    </a:lnT>
                    <a:lnB>
                      <a:noFill/>
                    </a:lnB>
                    <a:solidFill>
                      <a:srgbClr val="D0D8D6"/>
                    </a:solidFill>
                  </a:tcPr>
                </a:tc>
              </a:tr>
              <a:tr h="276954">
                <a:tc>
                  <a:txBody>
                    <a:bodyPr/>
                    <a:lstStyle/>
                    <a:p>
                      <a:pPr algn="l" fontAlgn="b"/>
                      <a:r>
                        <a:rPr lang="en-US" sz="1000" b="0" i="0" u="none" strike="noStrike">
                          <a:effectLst/>
                          <a:latin typeface="Arial"/>
                        </a:rPr>
                        <a:t>Method 2b: Change in Price per Exposure - Matched Renewals (N/R Wgt)</a:t>
                      </a:r>
                    </a:p>
                  </a:txBody>
                  <a:tcPr marL="9525" marR="9525" marT="9525" marB="0" anchor="b">
                    <a:lnL>
                      <a:noFill/>
                    </a:lnL>
                    <a:lnR>
                      <a:noFill/>
                    </a:lnR>
                    <a:lnT>
                      <a:noFill/>
                    </a:lnT>
                    <a:lnB>
                      <a:noFill/>
                    </a:lnB>
                  </a:tcPr>
                </a:tc>
                <a:tc>
                  <a:txBody>
                    <a:bodyPr/>
                    <a:lstStyle/>
                    <a:p>
                      <a:pPr algn="ctr" fontAlgn="b"/>
                      <a:r>
                        <a:rPr lang="en-US" sz="1000" b="0" i="0" u="none" strike="noStrike">
                          <a:effectLst/>
                          <a:latin typeface="Arial"/>
                        </a:rPr>
                        <a:t>-7.9%</a:t>
                      </a:r>
                    </a:p>
                  </a:txBody>
                  <a:tcPr marL="9525" marR="9525" marT="9525" marB="0" anchor="b">
                    <a:lnL>
                      <a:noFill/>
                    </a:lnL>
                    <a:lnR>
                      <a:noFill/>
                    </a:lnR>
                    <a:lnT>
                      <a:noFill/>
                    </a:lnT>
                    <a:lnB>
                      <a:noFill/>
                    </a:lnB>
                  </a:tcPr>
                </a:tc>
                <a:tc>
                  <a:txBody>
                    <a:bodyPr/>
                    <a:lstStyle/>
                    <a:p>
                      <a:pPr algn="ctr" fontAlgn="b"/>
                      <a:r>
                        <a:rPr lang="en-US" sz="1000" b="0" i="0" u="none" strike="noStrike">
                          <a:effectLst/>
                          <a:latin typeface="Arial"/>
                        </a:rPr>
                        <a:t>-8.9%</a:t>
                      </a:r>
                    </a:p>
                  </a:txBody>
                  <a:tcPr marL="9525" marR="9525" marT="9525" marB="0" anchor="b">
                    <a:lnL>
                      <a:noFill/>
                    </a:lnL>
                    <a:lnR>
                      <a:noFill/>
                    </a:lnR>
                    <a:lnT>
                      <a:noFill/>
                    </a:lnT>
                    <a:lnB>
                      <a:noFill/>
                    </a:lnB>
                  </a:tcPr>
                </a:tc>
                <a:tc>
                  <a:txBody>
                    <a:bodyPr/>
                    <a:lstStyle/>
                    <a:p>
                      <a:pPr algn="ctr" fontAlgn="b"/>
                      <a:r>
                        <a:rPr lang="en-US" sz="1000" b="0" i="0" u="none" strike="noStrike">
                          <a:effectLst/>
                          <a:latin typeface="Arial"/>
                        </a:rPr>
                        <a:t>9.3%</a:t>
                      </a:r>
                    </a:p>
                  </a:txBody>
                  <a:tcPr marL="9525" marR="9525" marT="9525" marB="0" anchor="b">
                    <a:lnL>
                      <a:noFill/>
                    </a:lnL>
                    <a:lnR>
                      <a:noFill/>
                    </a:lnR>
                    <a:lnT>
                      <a:noFill/>
                    </a:lnT>
                    <a:lnB>
                      <a:noFill/>
                    </a:lnB>
                  </a:tcPr>
                </a:tc>
              </a:tr>
              <a:tr h="276954">
                <a:tc>
                  <a:txBody>
                    <a:bodyPr/>
                    <a:lstStyle/>
                    <a:p>
                      <a:pPr algn="l" fontAlgn="b"/>
                      <a:r>
                        <a:rPr lang="en-US" sz="1000" b="0" i="0" u="none" strike="noStrike">
                          <a:effectLst/>
                          <a:latin typeface="Arial"/>
                        </a:rPr>
                        <a:t>Method 3: Change in Price Relative to Benchmark</a:t>
                      </a:r>
                    </a:p>
                  </a:txBody>
                  <a:tcPr marL="9525" marR="9525" marT="9525" marB="0" anchor="b">
                    <a:lnL>
                      <a:noFill/>
                    </a:lnL>
                    <a:lnR>
                      <a:noFill/>
                    </a:lnR>
                    <a:lnT>
                      <a:noFill/>
                    </a:lnT>
                    <a:lnB>
                      <a:noFill/>
                    </a:lnB>
                    <a:solidFill>
                      <a:srgbClr val="D0D8D6"/>
                    </a:solidFill>
                  </a:tcPr>
                </a:tc>
                <a:tc>
                  <a:txBody>
                    <a:bodyPr/>
                    <a:lstStyle/>
                    <a:p>
                      <a:pPr algn="ctr" fontAlgn="b"/>
                      <a:endParaRPr lang="en-US" sz="1000" b="0" i="0" u="none" strike="noStrike">
                        <a:effectLst/>
                        <a:latin typeface="Arial"/>
                      </a:endParaRPr>
                    </a:p>
                  </a:txBody>
                  <a:tcPr marL="9525" marR="9525" marT="9525" marB="0" anchor="b">
                    <a:lnL>
                      <a:noFill/>
                    </a:lnL>
                    <a:lnR>
                      <a:noFill/>
                    </a:lnR>
                    <a:lnT>
                      <a:noFill/>
                    </a:lnT>
                    <a:lnB>
                      <a:noFill/>
                    </a:lnB>
                    <a:solidFill>
                      <a:srgbClr val="D0D8D6"/>
                    </a:solidFill>
                  </a:tcPr>
                </a:tc>
                <a:tc>
                  <a:txBody>
                    <a:bodyPr/>
                    <a:lstStyle/>
                    <a:p>
                      <a:pPr algn="ctr" fontAlgn="b"/>
                      <a:endParaRPr lang="en-US" sz="1000" b="0" i="0" u="none" strike="noStrike">
                        <a:effectLst/>
                        <a:latin typeface="Arial"/>
                      </a:endParaRPr>
                    </a:p>
                  </a:txBody>
                  <a:tcPr marL="9525" marR="9525" marT="9525" marB="0" anchor="b">
                    <a:lnL>
                      <a:noFill/>
                    </a:lnL>
                    <a:lnR>
                      <a:noFill/>
                    </a:lnR>
                    <a:lnT>
                      <a:noFill/>
                    </a:lnT>
                    <a:lnB>
                      <a:noFill/>
                    </a:lnB>
                    <a:solidFill>
                      <a:srgbClr val="D0D8D6"/>
                    </a:solidFill>
                  </a:tcPr>
                </a:tc>
                <a:tc>
                  <a:txBody>
                    <a:bodyPr/>
                    <a:lstStyle/>
                    <a:p>
                      <a:pPr algn="ctr" fontAlgn="b"/>
                      <a:r>
                        <a:rPr lang="en-US" sz="1000" b="0" i="0" u="none" strike="noStrike">
                          <a:effectLst/>
                          <a:latin typeface="Arial"/>
                        </a:rPr>
                        <a:t>9.3%</a:t>
                      </a:r>
                    </a:p>
                  </a:txBody>
                  <a:tcPr marL="9525" marR="9525" marT="9525" marB="0" anchor="b">
                    <a:lnL>
                      <a:noFill/>
                    </a:lnL>
                    <a:lnR>
                      <a:noFill/>
                    </a:lnR>
                    <a:lnT>
                      <a:noFill/>
                    </a:lnT>
                    <a:lnB>
                      <a:noFill/>
                    </a:lnB>
                    <a:solidFill>
                      <a:srgbClr val="D0D8D6"/>
                    </a:solidFill>
                  </a:tcPr>
                </a:tc>
              </a:tr>
              <a:tr h="276954">
                <a:tc>
                  <a:txBody>
                    <a:bodyPr/>
                    <a:lstStyle/>
                    <a:p>
                      <a:pPr algn="l" fontAlgn="b"/>
                      <a:endParaRPr lang="en-US" sz="1000" b="0" i="0" u="none" strike="noStrike">
                        <a:effectLst/>
                        <a:latin typeface="Arial"/>
                      </a:endParaRPr>
                    </a:p>
                  </a:txBody>
                  <a:tcPr marL="9525" marR="9525" marT="9525" marB="0" anchor="b">
                    <a:lnL>
                      <a:noFill/>
                    </a:lnL>
                    <a:lnR>
                      <a:noFill/>
                    </a:lnR>
                    <a:lnT>
                      <a:noFill/>
                    </a:lnT>
                    <a:lnB>
                      <a:noFill/>
                    </a:lnB>
                  </a:tcPr>
                </a:tc>
                <a:tc>
                  <a:txBody>
                    <a:bodyPr/>
                    <a:lstStyle/>
                    <a:p>
                      <a:pPr algn="ctr" fontAlgn="b"/>
                      <a:endParaRPr lang="en-US" sz="1000" b="0" i="0" u="none" strike="noStrike">
                        <a:effectLst/>
                        <a:latin typeface="Arial"/>
                      </a:endParaRPr>
                    </a:p>
                  </a:txBody>
                  <a:tcPr marL="9525" marR="9525" marT="9525" marB="0" anchor="b">
                    <a:lnL>
                      <a:noFill/>
                    </a:lnL>
                    <a:lnR>
                      <a:noFill/>
                    </a:lnR>
                    <a:lnT>
                      <a:noFill/>
                    </a:lnT>
                    <a:lnB>
                      <a:noFill/>
                    </a:lnB>
                  </a:tcPr>
                </a:tc>
                <a:tc>
                  <a:txBody>
                    <a:bodyPr/>
                    <a:lstStyle/>
                    <a:p>
                      <a:pPr algn="ctr" fontAlgn="b"/>
                      <a:endParaRPr lang="en-US" sz="1000" b="0" i="0" u="none" strike="noStrike">
                        <a:effectLst/>
                        <a:latin typeface="Arial"/>
                      </a:endParaRPr>
                    </a:p>
                  </a:txBody>
                  <a:tcPr marL="9525" marR="9525" marT="9525" marB="0" anchor="b">
                    <a:lnL>
                      <a:noFill/>
                    </a:lnL>
                    <a:lnR>
                      <a:noFill/>
                    </a:lnR>
                    <a:lnT>
                      <a:noFill/>
                    </a:lnT>
                    <a:lnB>
                      <a:noFill/>
                    </a:lnB>
                  </a:tcPr>
                </a:tc>
                <a:tc>
                  <a:txBody>
                    <a:bodyPr/>
                    <a:lstStyle/>
                    <a:p>
                      <a:pPr algn="ctr" fontAlgn="b"/>
                      <a:endParaRPr lang="en-US" sz="1000" b="0" i="0" u="none" strike="noStrike">
                        <a:effectLst/>
                        <a:latin typeface="Arial"/>
                      </a:endParaRPr>
                    </a:p>
                  </a:txBody>
                  <a:tcPr marL="9525" marR="9525" marT="9525" marB="0" anchor="b">
                    <a:lnL>
                      <a:noFill/>
                    </a:lnL>
                    <a:lnR>
                      <a:noFill/>
                    </a:lnR>
                    <a:lnT>
                      <a:noFill/>
                    </a:lnT>
                    <a:lnB>
                      <a:noFill/>
                    </a:lnB>
                  </a:tcPr>
                </a:tc>
              </a:tr>
              <a:tr h="276954">
                <a:tc>
                  <a:txBody>
                    <a:bodyPr/>
                    <a:lstStyle/>
                    <a:p>
                      <a:pPr algn="l" fontAlgn="b"/>
                      <a:endParaRPr lang="en-US" sz="1000" b="0" i="0" u="none" strike="noStrike">
                        <a:effectLst/>
                        <a:latin typeface="Arial"/>
                      </a:endParaRPr>
                    </a:p>
                  </a:txBody>
                  <a:tcPr marL="9525" marR="9525" marT="9525" marB="0" anchor="b">
                    <a:lnL>
                      <a:noFill/>
                    </a:lnL>
                    <a:lnR>
                      <a:noFill/>
                    </a:lnR>
                    <a:lnT>
                      <a:noFill/>
                    </a:lnT>
                    <a:lnB>
                      <a:noFill/>
                    </a:lnB>
                    <a:solidFill>
                      <a:srgbClr val="D0D8D6"/>
                    </a:solidFill>
                  </a:tcPr>
                </a:tc>
                <a:tc>
                  <a:txBody>
                    <a:bodyPr/>
                    <a:lstStyle/>
                    <a:p>
                      <a:pPr algn="ctr" fontAlgn="b"/>
                      <a:endParaRPr lang="en-US" sz="1000" b="0" i="0" u="none" strike="noStrike">
                        <a:effectLst/>
                        <a:latin typeface="Arial"/>
                      </a:endParaRPr>
                    </a:p>
                  </a:txBody>
                  <a:tcPr marL="9525" marR="9525" marT="9525" marB="0" anchor="b">
                    <a:lnL>
                      <a:noFill/>
                    </a:lnL>
                    <a:lnR>
                      <a:noFill/>
                    </a:lnR>
                    <a:lnT>
                      <a:noFill/>
                    </a:lnT>
                    <a:lnB>
                      <a:noFill/>
                    </a:lnB>
                    <a:solidFill>
                      <a:srgbClr val="D0D8D6"/>
                    </a:solidFill>
                  </a:tcPr>
                </a:tc>
                <a:tc>
                  <a:txBody>
                    <a:bodyPr/>
                    <a:lstStyle/>
                    <a:p>
                      <a:pPr algn="ctr" fontAlgn="b"/>
                      <a:endParaRPr lang="en-US" sz="1000" b="0" i="0" u="none" strike="noStrike">
                        <a:effectLst/>
                        <a:latin typeface="Arial"/>
                      </a:endParaRPr>
                    </a:p>
                  </a:txBody>
                  <a:tcPr marL="9525" marR="9525" marT="9525" marB="0" anchor="b">
                    <a:lnL>
                      <a:noFill/>
                    </a:lnL>
                    <a:lnR>
                      <a:noFill/>
                    </a:lnR>
                    <a:lnT>
                      <a:noFill/>
                    </a:lnT>
                    <a:lnB>
                      <a:noFill/>
                    </a:lnB>
                    <a:solidFill>
                      <a:srgbClr val="D0D8D6"/>
                    </a:solidFill>
                  </a:tcPr>
                </a:tc>
                <a:tc>
                  <a:txBody>
                    <a:bodyPr/>
                    <a:lstStyle/>
                    <a:p>
                      <a:pPr algn="ctr" fontAlgn="b"/>
                      <a:endParaRPr lang="en-US" sz="1000" b="0" i="0" u="none" strike="noStrike">
                        <a:effectLst/>
                        <a:latin typeface="Arial"/>
                      </a:endParaRPr>
                    </a:p>
                  </a:txBody>
                  <a:tcPr marL="9525" marR="9525" marT="9525" marB="0" anchor="b">
                    <a:lnL>
                      <a:noFill/>
                    </a:lnL>
                    <a:lnR>
                      <a:noFill/>
                    </a:lnR>
                    <a:lnT>
                      <a:noFill/>
                    </a:lnT>
                    <a:lnB>
                      <a:noFill/>
                    </a:lnB>
                    <a:solidFill>
                      <a:srgbClr val="D0D8D6"/>
                    </a:solidFill>
                  </a:tcPr>
                </a:tc>
              </a:tr>
              <a:tr h="276954">
                <a:tc>
                  <a:txBody>
                    <a:bodyPr/>
                    <a:lstStyle/>
                    <a:p>
                      <a:pPr algn="l" fontAlgn="b"/>
                      <a:r>
                        <a:rPr lang="en-US" sz="1000" b="0" i="0" u="none" strike="noStrike">
                          <a:effectLst/>
                          <a:latin typeface="Arial"/>
                        </a:rPr>
                        <a:t>*Simple excludes mix impacts, which are typically difficult to quantify.</a:t>
                      </a: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a:endParaRPr>
                    </a:p>
                  </a:txBody>
                  <a:tcPr marL="9525" marR="9525" marT="9525" marB="0" anchor="b">
                    <a:lnL>
                      <a:noFill/>
                    </a:lnL>
                    <a:lnR>
                      <a:noFill/>
                    </a:lnR>
                    <a:lnT>
                      <a:noFill/>
                    </a:lnT>
                    <a:lnB>
                      <a:noFill/>
                    </a:lnB>
                  </a:tcPr>
                </a:tc>
                <a:tc>
                  <a:txBody>
                    <a:bodyPr/>
                    <a:lstStyle/>
                    <a:p>
                      <a:pPr algn="l" fontAlgn="b"/>
                      <a:endParaRPr lang="en-US" sz="1000" b="0" i="0" u="none" strike="noStrike" dirty="0">
                        <a:effectLst/>
                        <a:latin typeface="Arial"/>
                      </a:endParaRP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xmlns="" val="9968538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82"/>
          <p:cNvSpPr>
            <a:spLocks noGrp="1" noChangeArrowheads="1"/>
          </p:cNvSpPr>
          <p:nvPr>
            <p:ph type="body" idx="1"/>
            <p:custDataLst>
              <p:tags r:id="rId1"/>
            </p:custDataLst>
          </p:nvPr>
        </p:nvSpPr>
        <p:spPr>
          <a:xfrm>
            <a:off x="539552" y="1412776"/>
            <a:ext cx="8318698" cy="4392488"/>
          </a:xfrm>
        </p:spPr>
        <p:txBody>
          <a:bodyPr/>
          <a:lstStyle/>
          <a:p>
            <a:pPr lvl="1" eaLnBrk="1" hangingPunct="1">
              <a:buFont typeface="Wingdings" pitchFamily="2" charset="2"/>
              <a:buChar char="§"/>
              <a:tabLst>
                <a:tab pos="7181850" algn="r"/>
              </a:tabLst>
            </a:pPr>
            <a:r>
              <a:rPr lang="en-GB" sz="1800" dirty="0" smtClean="0"/>
              <a:t>"Price Change" is difficult to define in a way that is universally appealing.</a:t>
            </a:r>
          </a:p>
          <a:p>
            <a:pPr lvl="1" eaLnBrk="1" hangingPunct="1">
              <a:buFont typeface="Wingdings" pitchFamily="2" charset="2"/>
              <a:buChar char="§"/>
              <a:tabLst>
                <a:tab pos="7181850" algn="r"/>
              </a:tabLst>
            </a:pPr>
            <a:r>
              <a:rPr lang="en-GB" sz="1800" dirty="0" smtClean="0"/>
              <a:t>"Price adequacy" may be a bit easier to define, but it is extremely difficult to measure accurately.</a:t>
            </a:r>
          </a:p>
          <a:p>
            <a:pPr lvl="1" eaLnBrk="1" hangingPunct="1">
              <a:buFont typeface="Wingdings" pitchFamily="2" charset="2"/>
              <a:buChar char="§"/>
              <a:tabLst>
                <a:tab pos="7181850" algn="r"/>
              </a:tabLst>
            </a:pPr>
            <a:r>
              <a:rPr lang="en-GB" sz="1800" dirty="0" smtClean="0"/>
              <a:t>Different Price/Rate Change methods can diverge if a portfolio has undergone significant change.</a:t>
            </a:r>
          </a:p>
          <a:p>
            <a:pPr lvl="1" eaLnBrk="1" hangingPunct="1">
              <a:buFont typeface="Wingdings" pitchFamily="2" charset="2"/>
              <a:buChar char="§"/>
              <a:tabLst>
                <a:tab pos="7181850" algn="r"/>
              </a:tabLst>
            </a:pPr>
            <a:r>
              <a:rPr lang="en-GB" sz="1800" dirty="0" smtClean="0"/>
              <a:t>Distortions in a price metric may be compounded when a series of price changes are linked in order to develop a price index.</a:t>
            </a:r>
          </a:p>
          <a:p>
            <a:pPr lvl="1" eaLnBrk="1" hangingPunct="1">
              <a:buFont typeface="Wingdings" pitchFamily="2" charset="2"/>
              <a:buChar char="§"/>
              <a:tabLst>
                <a:tab pos="7181850" algn="r"/>
              </a:tabLst>
            </a:pPr>
            <a:r>
              <a:rPr lang="en-GB" sz="1800" dirty="0" smtClean="0"/>
              <a:t>Many of the conclusions related to price adequacy are highly dependent on the assumptions related to trend and other factors.</a:t>
            </a:r>
          </a:p>
          <a:p>
            <a:pPr lvl="1" eaLnBrk="1" hangingPunct="1">
              <a:buFont typeface="Wingdings" pitchFamily="2" charset="2"/>
              <a:buChar char="§"/>
              <a:tabLst>
                <a:tab pos="7181850" algn="r"/>
              </a:tabLst>
            </a:pPr>
            <a:r>
              <a:rPr lang="en-GB" sz="1800" dirty="0" smtClean="0"/>
              <a:t>Be careful when benchmarking pricing with industry changes. The choice of metric (and what is included) can create significant differences. </a:t>
            </a:r>
          </a:p>
        </p:txBody>
      </p:sp>
      <p:sp>
        <p:nvSpPr>
          <p:cNvPr id="8195" name="Rectangle 56"/>
          <p:cNvSpPr>
            <a:spLocks noGrp="1" noChangeArrowheads="1"/>
          </p:cNvSpPr>
          <p:nvPr>
            <p:ph type="title"/>
            <p:custDataLst>
              <p:tags r:id="rId2"/>
            </p:custDataLst>
          </p:nvPr>
        </p:nvSpPr>
        <p:spPr>
          <a:xfrm>
            <a:off x="228600" y="482600"/>
            <a:ext cx="6838950" cy="698500"/>
          </a:xfrm>
        </p:spPr>
        <p:txBody>
          <a:bodyPr/>
          <a:lstStyle/>
          <a:p>
            <a:pPr eaLnBrk="1" hangingPunct="1"/>
            <a:r>
              <a:rPr lang="en-GB" dirty="0" smtClean="0"/>
              <a:t>Some Observations</a:t>
            </a:r>
            <a:endParaRPr lang="de-DE" dirty="0" smtClean="0"/>
          </a:p>
        </p:txBody>
      </p:sp>
    </p:spTree>
    <p:extLst>
      <p:ext uri="{BB962C8B-B14F-4D97-AF65-F5344CB8AC3E}">
        <p14:creationId xmlns:p14="http://schemas.microsoft.com/office/powerpoint/2010/main" xmlns="" val="613280304"/>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55651" y="1628800"/>
            <a:ext cx="7776789" cy="1181862"/>
          </a:xfrm>
        </p:spPr>
        <p:txBody>
          <a:bodyPr/>
          <a:lstStyle/>
          <a:p>
            <a:r>
              <a:rPr lang="en-GB" dirty="0" smtClean="0"/>
              <a:t>Zurich Rate Change Guidelines</a:t>
            </a:r>
            <a:endParaRPr lang="en-GB" dirty="0"/>
          </a:p>
        </p:txBody>
      </p:sp>
      <p:sp>
        <p:nvSpPr>
          <p:cNvPr id="6" name="Text Placeholder 5"/>
          <p:cNvSpPr>
            <a:spLocks noGrp="1"/>
          </p:cNvSpPr>
          <p:nvPr>
            <p:ph type="body" sz="quarter" idx="12"/>
          </p:nvPr>
        </p:nvSpPr>
        <p:spPr/>
        <p:txBody>
          <a:bodyPr/>
          <a:lstStyle/>
          <a:p>
            <a:endParaRPr lang="en-GB" dirty="0"/>
          </a:p>
        </p:txBody>
      </p:sp>
      <p:sp>
        <p:nvSpPr>
          <p:cNvPr id="7" name="Slide Number Placeholder 6"/>
          <p:cNvSpPr>
            <a:spLocks noGrp="1"/>
          </p:cNvSpPr>
          <p:nvPr>
            <p:ph type="sldNum" sz="quarter" idx="11"/>
          </p:nvPr>
        </p:nvSpPr>
        <p:spPr/>
        <p:txBody>
          <a:bodyPr/>
          <a:lstStyle/>
          <a:p>
            <a:fld id="{8E9F59B9-8094-4618-B073-21DD649DF751}" type="slidenum">
              <a:rPr lang="en-GB" smtClean="0"/>
              <a:pPr/>
              <a:t>32</a:t>
            </a:fld>
            <a:endParaRPr lang="en-GB" dirty="0"/>
          </a:p>
        </p:txBody>
      </p:sp>
    </p:spTree>
    <p:extLst>
      <p:ext uri="{BB962C8B-B14F-4D97-AF65-F5344CB8AC3E}">
        <p14:creationId xmlns:p14="http://schemas.microsoft.com/office/powerpoint/2010/main" xmlns="" val="9798217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55651" y="1628800"/>
            <a:ext cx="7776789" cy="1181862"/>
          </a:xfrm>
        </p:spPr>
        <p:txBody>
          <a:bodyPr/>
          <a:lstStyle/>
          <a:p>
            <a:r>
              <a:rPr lang="en-GB" dirty="0" smtClean="0"/>
              <a:t>Backward/Forward Walks</a:t>
            </a:r>
            <a:endParaRPr lang="en-GB" dirty="0"/>
          </a:p>
        </p:txBody>
      </p:sp>
      <p:sp>
        <p:nvSpPr>
          <p:cNvPr id="6" name="Text Placeholder 5"/>
          <p:cNvSpPr>
            <a:spLocks noGrp="1"/>
          </p:cNvSpPr>
          <p:nvPr>
            <p:ph type="body" sz="quarter" idx="12"/>
          </p:nvPr>
        </p:nvSpPr>
        <p:spPr/>
        <p:txBody>
          <a:bodyPr/>
          <a:lstStyle/>
          <a:p>
            <a:endParaRPr lang="en-GB"/>
          </a:p>
        </p:txBody>
      </p:sp>
      <p:sp>
        <p:nvSpPr>
          <p:cNvPr id="7" name="Slide Number Placeholder 6"/>
          <p:cNvSpPr>
            <a:spLocks noGrp="1"/>
          </p:cNvSpPr>
          <p:nvPr>
            <p:ph type="sldNum" sz="quarter" idx="11"/>
          </p:nvPr>
        </p:nvSpPr>
        <p:spPr/>
        <p:txBody>
          <a:bodyPr/>
          <a:lstStyle/>
          <a:p>
            <a:fld id="{8E9F59B9-8094-4618-B073-21DD649DF751}" type="slidenum">
              <a:rPr lang="en-GB" smtClean="0"/>
              <a:pPr/>
              <a:t>33</a:t>
            </a:fld>
            <a:endParaRPr lang="en-GB" dirty="0"/>
          </a:p>
        </p:txBody>
      </p:sp>
    </p:spTree>
    <p:extLst>
      <p:ext uri="{BB962C8B-B14F-4D97-AF65-F5344CB8AC3E}">
        <p14:creationId xmlns:p14="http://schemas.microsoft.com/office/powerpoint/2010/main" xmlns="" val="24927510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Backward/Forward Walks</a:t>
            </a:r>
            <a:endParaRPr lang="en-US" dirty="0"/>
          </a:p>
        </p:txBody>
      </p:sp>
      <p:sp>
        <p:nvSpPr>
          <p:cNvPr id="3" name="Content Placeholder 2"/>
          <p:cNvSpPr>
            <a:spLocks noGrp="1"/>
          </p:cNvSpPr>
          <p:nvPr>
            <p:ph idx="1"/>
          </p:nvPr>
        </p:nvSpPr>
        <p:spPr/>
        <p:txBody>
          <a:bodyPr/>
          <a:lstStyle/>
          <a:p>
            <a:pPr marL="0" indent="0">
              <a:buNone/>
            </a:pPr>
            <a:r>
              <a:rPr lang="en-US" dirty="0" smtClean="0"/>
              <a:t>Backward walk restates the current pricing expected loss and restates it to the rate adequacy levels for each prior year.</a:t>
            </a:r>
          </a:p>
          <a:p>
            <a:pPr marL="0" indent="0">
              <a:buNone/>
            </a:pPr>
            <a:r>
              <a:rPr lang="en-US" dirty="0" smtClean="0"/>
              <a:t>Forward walk restates historical ultimate loss ratios to the rate adequacy levels of the current year.</a:t>
            </a:r>
            <a:endParaRPr lang="en-US" dirty="0"/>
          </a:p>
          <a:p>
            <a:r>
              <a:rPr lang="en-US" dirty="0" smtClean="0"/>
              <a:t>Used to evaluate consistency of current loss ratio with historical experience</a:t>
            </a:r>
          </a:p>
          <a:p>
            <a:r>
              <a:rPr lang="en-US" dirty="0" smtClean="0"/>
              <a:t>Enhance understanding of portfolio volatility</a:t>
            </a:r>
          </a:p>
          <a:p>
            <a:r>
              <a:rPr lang="en-US" dirty="0" smtClean="0"/>
              <a:t>Critical feedback for both pricing/costing and reserving processes</a:t>
            </a:r>
          </a:p>
          <a:p>
            <a:pPr lvl="1"/>
            <a:r>
              <a:rPr lang="en-US" dirty="0" smtClean="0"/>
              <a:t>Identify differences between expected and actual loss trends</a:t>
            </a:r>
          </a:p>
          <a:p>
            <a:pPr lvl="1"/>
            <a:r>
              <a:rPr lang="en-US" dirty="0" smtClean="0"/>
              <a:t>Identify unmeasured price adequacy changes</a:t>
            </a:r>
          </a:p>
          <a:p>
            <a:pPr lvl="1"/>
            <a:r>
              <a:rPr lang="en-US" dirty="0" smtClean="0"/>
              <a:t>Ensure consistency and accountability in pricing and reserving</a:t>
            </a:r>
          </a:p>
        </p:txBody>
      </p:sp>
      <p:sp>
        <p:nvSpPr>
          <p:cNvPr id="4" name="Slide Number Placeholder 3"/>
          <p:cNvSpPr>
            <a:spLocks noGrp="1"/>
          </p:cNvSpPr>
          <p:nvPr>
            <p:ph type="sldNum" sz="quarter" idx="10"/>
          </p:nvPr>
        </p:nvSpPr>
        <p:spPr/>
        <p:txBody>
          <a:bodyPr/>
          <a:lstStyle/>
          <a:p>
            <a:r>
              <a:rPr lang="en-US" smtClean="0"/>
              <a:t>Slide </a:t>
            </a:r>
            <a:fld id="{C2E716BE-EF01-48F1-9078-1A6FDFEF5BC8}" type="slidenum">
              <a:rPr lang="en-US" smtClean="0"/>
              <a:pPr/>
              <a:t>34</a:t>
            </a:fld>
            <a:endParaRPr lang="en-US"/>
          </a:p>
        </p:txBody>
      </p:sp>
    </p:spTree>
    <p:extLst>
      <p:ext uri="{BB962C8B-B14F-4D97-AF65-F5344CB8AC3E}">
        <p14:creationId xmlns:p14="http://schemas.microsoft.com/office/powerpoint/2010/main" xmlns="" val="7116738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Backward/Forward Walks</a:t>
            </a:r>
            <a:endParaRPr lang="en-US" dirty="0"/>
          </a:p>
        </p:txBody>
      </p:sp>
      <p:sp>
        <p:nvSpPr>
          <p:cNvPr id="4" name="Slide Number Placeholder 3"/>
          <p:cNvSpPr>
            <a:spLocks noGrp="1"/>
          </p:cNvSpPr>
          <p:nvPr>
            <p:ph type="sldNum" sz="quarter" idx="10"/>
          </p:nvPr>
        </p:nvSpPr>
        <p:spPr/>
        <p:txBody>
          <a:bodyPr/>
          <a:lstStyle/>
          <a:p>
            <a:r>
              <a:rPr lang="en-US" smtClean="0"/>
              <a:t>Slide </a:t>
            </a:r>
            <a:fld id="{C2E716BE-EF01-48F1-9078-1A6FDFEF5BC8}" type="slidenum">
              <a:rPr lang="en-US" smtClean="0"/>
              <a:pPr/>
              <a:t>35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xmlns="" val="956980718"/>
              </p:ext>
            </p:extLst>
          </p:nvPr>
        </p:nvGraphicFramePr>
        <p:xfrm>
          <a:off x="395536" y="1556784"/>
          <a:ext cx="8352924" cy="4464512"/>
        </p:xfrm>
        <a:graphic>
          <a:graphicData uri="http://schemas.openxmlformats.org/drawingml/2006/table">
            <a:tbl>
              <a:tblPr/>
              <a:tblGrid>
                <a:gridCol w="707244"/>
                <a:gridCol w="248156"/>
                <a:gridCol w="707244"/>
                <a:gridCol w="89336"/>
                <a:gridCol w="707244"/>
                <a:gridCol w="89336"/>
                <a:gridCol w="707244"/>
                <a:gridCol w="248156"/>
                <a:gridCol w="707244"/>
                <a:gridCol w="89336"/>
                <a:gridCol w="707244"/>
                <a:gridCol w="89336"/>
                <a:gridCol w="707244"/>
                <a:gridCol w="248156"/>
                <a:gridCol w="707244"/>
                <a:gridCol w="89336"/>
                <a:gridCol w="707244"/>
                <a:gridCol w="89336"/>
                <a:gridCol w="707244"/>
              </a:tblGrid>
              <a:tr h="147181">
                <a:tc>
                  <a:txBody>
                    <a:bodyPr/>
                    <a:lstStyle/>
                    <a:p>
                      <a:pPr algn="ctr" fontAlgn="b"/>
                      <a:endParaRPr lang="en-US" sz="700" b="0" i="0" u="none" strike="noStrike" dirty="0">
                        <a:effectLst/>
                        <a:latin typeface="Arial"/>
                      </a:endParaRP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gridSpan="5">
                  <a:txBody>
                    <a:bodyPr/>
                    <a:lstStyle/>
                    <a:p>
                      <a:pPr algn="ctr" fontAlgn="b"/>
                      <a:r>
                        <a:rPr lang="en-US" sz="700" b="0" i="0" u="none" strike="noStrike">
                          <a:effectLst/>
                          <a:latin typeface="Arial"/>
                        </a:rPr>
                        <a:t>Price Adequacy Change</a:t>
                      </a:r>
                    </a:p>
                  </a:txBody>
                  <a:tcPr marL="7016" marR="7016" marT="7016"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gridSpan="5">
                  <a:txBody>
                    <a:bodyPr/>
                    <a:lstStyle/>
                    <a:p>
                      <a:pPr algn="ctr" fontAlgn="b"/>
                      <a:r>
                        <a:rPr lang="en-US" sz="700" b="0" i="0" u="none" strike="noStrike">
                          <a:effectLst/>
                          <a:latin typeface="Arial"/>
                        </a:rPr>
                        <a:t>Expected Loss Ratio</a:t>
                      </a:r>
                    </a:p>
                  </a:txBody>
                  <a:tcPr marL="7016" marR="7016" marT="7016"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gridSpan="5">
                  <a:txBody>
                    <a:bodyPr/>
                    <a:lstStyle/>
                    <a:p>
                      <a:pPr algn="ctr" fontAlgn="b"/>
                      <a:r>
                        <a:rPr lang="en-US" sz="700" b="0" i="0" u="none" strike="noStrike">
                          <a:effectLst/>
                          <a:latin typeface="Arial"/>
                        </a:rPr>
                        <a:t>Ultimate Reserving Loss Ratio</a:t>
                      </a:r>
                    </a:p>
                  </a:txBody>
                  <a:tcPr marL="7016" marR="7016" marT="7016"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39005">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0" i="0" u="none" strike="noStrike">
                          <a:effectLst/>
                          <a:latin typeface="Arial"/>
                        </a:rPr>
                        <a:t>Initial</a:t>
                      </a: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0" i="0" u="none" strike="noStrike">
                          <a:effectLst/>
                          <a:latin typeface="Arial"/>
                        </a:rPr>
                        <a:t>Current</a:t>
                      </a: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0" i="0" u="none" strike="noStrike">
                          <a:effectLst/>
                          <a:latin typeface="Arial"/>
                        </a:rPr>
                        <a:t>Current</a:t>
                      </a: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0" i="0" u="none" strike="noStrike">
                          <a:effectLst/>
                          <a:latin typeface="Arial"/>
                        </a:rPr>
                        <a:t>Current</a:t>
                      </a: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r>
              <a:tr h="139005">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dirty="0" smtClean="0">
                          <a:effectLst/>
                          <a:latin typeface="Arial"/>
                        </a:rPr>
                        <a:t>Price/Rate</a:t>
                      </a:r>
                      <a:endParaRPr lang="en-US" sz="700" b="0" i="0" u="none" strike="noStrike" dirty="0">
                        <a:effectLst/>
                        <a:latin typeface="Arial"/>
                      </a:endParaRP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Other</a:t>
                      </a: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Loss Ratio</a:t>
                      </a: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Booked</a:t>
                      </a: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Benchmark LR</a:t>
                      </a: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Currently</a:t>
                      </a: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Level</a:t>
                      </a: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Leveled</a:t>
                      </a:r>
                    </a:p>
                  </a:txBody>
                  <a:tcPr marL="7016" marR="7016" marT="7016" marB="0" anchor="b">
                    <a:lnL>
                      <a:noFill/>
                    </a:lnL>
                    <a:lnR>
                      <a:noFill/>
                    </a:lnR>
                    <a:lnT>
                      <a:noFill/>
                    </a:lnT>
                    <a:lnB>
                      <a:noFill/>
                    </a:lnB>
                  </a:tcPr>
                </a:tc>
              </a:tr>
              <a:tr h="139005">
                <a:tc>
                  <a:txBody>
                    <a:bodyPr/>
                    <a:lstStyle/>
                    <a:p>
                      <a:pPr algn="ctr" fontAlgn="b"/>
                      <a:r>
                        <a:rPr lang="en-US" sz="700" b="0" i="0" u="none" strike="noStrike">
                          <a:effectLst/>
                          <a:latin typeface="Arial"/>
                        </a:rPr>
                        <a:t>Year</a:t>
                      </a: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Change</a:t>
                      </a: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Factors</a:t>
                      </a: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Overall</a:t>
                      </a: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As Priced</a:t>
                      </a: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LR</a:t>
                      </a: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Detrended*</a:t>
                      </a: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Booked</a:t>
                      </a: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LR Factor</a:t>
                      </a:r>
                    </a:p>
                  </a:txBody>
                  <a:tcPr marL="7016" marR="7016" marT="7016" marB="0" anchor="b">
                    <a:lnL>
                      <a:noFill/>
                    </a:lnL>
                    <a:lnR>
                      <a:noFill/>
                    </a:lnR>
                    <a:lnT>
                      <a:noFill/>
                    </a:lnT>
                    <a:lnB>
                      <a:noFill/>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to 2011</a:t>
                      </a:r>
                    </a:p>
                  </a:txBody>
                  <a:tcPr marL="7016" marR="7016" marT="7016" marB="0" anchor="b">
                    <a:lnL>
                      <a:noFill/>
                    </a:lnL>
                    <a:lnR>
                      <a:noFill/>
                    </a:lnR>
                    <a:lnT>
                      <a:noFill/>
                    </a:lnT>
                    <a:lnB>
                      <a:noFill/>
                    </a:lnB>
                  </a:tcPr>
                </a:tc>
              </a:tr>
              <a:tr h="147181">
                <a:tc>
                  <a:txBody>
                    <a:bodyPr/>
                    <a:lstStyle/>
                    <a:p>
                      <a:pPr algn="ctr" fontAlgn="b"/>
                      <a:r>
                        <a:rPr lang="en-US" sz="700" b="0" i="0" u="none" strike="noStrike">
                          <a:effectLst/>
                          <a:latin typeface="Arial"/>
                        </a:rPr>
                        <a:t>n</a:t>
                      </a:r>
                    </a:p>
                  </a:txBody>
                  <a:tcPr marL="7016" marR="7016" marT="701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(A)</a:t>
                      </a:r>
                    </a:p>
                  </a:txBody>
                  <a:tcPr marL="7016" marR="7016" marT="701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(B)</a:t>
                      </a:r>
                    </a:p>
                  </a:txBody>
                  <a:tcPr marL="7016" marR="7016" marT="701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(C)</a:t>
                      </a:r>
                    </a:p>
                  </a:txBody>
                  <a:tcPr marL="7016" marR="7016" marT="701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(D)</a:t>
                      </a:r>
                    </a:p>
                  </a:txBody>
                  <a:tcPr marL="7016" marR="7016" marT="701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(E)</a:t>
                      </a:r>
                    </a:p>
                  </a:txBody>
                  <a:tcPr marL="7016" marR="7016" marT="701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(F)</a:t>
                      </a:r>
                    </a:p>
                  </a:txBody>
                  <a:tcPr marL="7016" marR="7016" marT="701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(G)</a:t>
                      </a:r>
                    </a:p>
                  </a:txBody>
                  <a:tcPr marL="7016" marR="7016" marT="701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(H)</a:t>
                      </a:r>
                    </a:p>
                  </a:txBody>
                  <a:tcPr marL="7016" marR="7016" marT="701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(I)</a:t>
                      </a:r>
                    </a:p>
                  </a:txBody>
                  <a:tcPr marL="7016" marR="7016" marT="7016" marB="0" anchor="b">
                    <a:lnL>
                      <a:noFill/>
                    </a:lnL>
                    <a:lnR>
                      <a:noFill/>
                    </a:lnR>
                    <a:lnT>
                      <a:noFill/>
                    </a:lnT>
                    <a:lnB w="12700" cap="flat" cmpd="sng" algn="ctr">
                      <a:solidFill>
                        <a:srgbClr val="000000"/>
                      </a:solidFill>
                      <a:prstDash val="solid"/>
                      <a:round/>
                      <a:headEnd type="none" w="med" len="med"/>
                      <a:tailEnd type="none" w="med" len="med"/>
                    </a:lnB>
                  </a:tcPr>
                </a:tc>
              </a:tr>
              <a:tr h="139005">
                <a:tc>
                  <a:txBody>
                    <a:bodyPr/>
                    <a:lstStyle/>
                    <a:p>
                      <a:pPr algn="l"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w="12700" cap="flat" cmpd="sng" algn="ctr">
                      <a:solidFill>
                        <a:srgbClr val="000000"/>
                      </a:solidFill>
                      <a:prstDash val="solid"/>
                      <a:round/>
                      <a:headEnd type="none" w="med" len="med"/>
                      <a:tailEnd type="none" w="med" len="med"/>
                    </a:lnT>
                    <a:lnB>
                      <a:noFill/>
                    </a:lnB>
                  </a:tcPr>
                </a:tc>
              </a:tr>
              <a:tr h="139005">
                <a:tc>
                  <a:txBody>
                    <a:bodyPr/>
                    <a:lstStyle/>
                    <a:p>
                      <a:pPr algn="r" fontAlgn="b"/>
                      <a:r>
                        <a:rPr lang="en-US" sz="700" b="0" i="0" u="none" strike="noStrike">
                          <a:effectLst/>
                          <a:latin typeface="Arial"/>
                        </a:rPr>
                        <a:t>2002</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73.3%</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70.8%</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79.5%</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78.3%</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r>
                        <a:rPr lang="en-US" sz="700" b="0" i="0" u="none" strike="noStrike">
                          <a:effectLst/>
                          <a:latin typeface="Arial"/>
                        </a:rPr>
                        <a:t>             1.006 </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78.8%</a:t>
                      </a:r>
                    </a:p>
                  </a:txBody>
                  <a:tcPr marL="7016" marR="7016" marT="7016" marB="0" anchor="b">
                    <a:lnL>
                      <a:noFill/>
                    </a:lnL>
                    <a:lnR>
                      <a:noFill/>
                    </a:lnR>
                    <a:lnT>
                      <a:noFill/>
                    </a:lnT>
                    <a:lnB>
                      <a:noFill/>
                    </a:lnB>
                    <a:solidFill>
                      <a:srgbClr val="E4DFEC"/>
                    </a:solidFill>
                  </a:tcPr>
                </a:tc>
              </a:tr>
              <a:tr h="139005">
                <a:tc>
                  <a:txBody>
                    <a:bodyPr/>
                    <a:lstStyle/>
                    <a:p>
                      <a:pPr algn="r" fontAlgn="b"/>
                      <a:r>
                        <a:rPr lang="en-US" sz="700" b="0" i="0" u="none" strike="noStrike">
                          <a:effectLst/>
                          <a:latin typeface="Arial"/>
                        </a:rPr>
                        <a:t>2003</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17.9%</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-1.6%</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16.0%</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73.3%</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72.0%</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68.5%</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67.2%</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r>
                        <a:rPr lang="en-US" sz="700" b="0" i="0" u="none" strike="noStrike">
                          <a:effectLst/>
                          <a:latin typeface="Arial"/>
                        </a:rPr>
                        <a:t>             1.167 </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78.4%</a:t>
                      </a:r>
                    </a:p>
                  </a:txBody>
                  <a:tcPr marL="7016" marR="7016" marT="7016" marB="0" anchor="b">
                    <a:lnL>
                      <a:noFill/>
                    </a:lnL>
                    <a:lnR>
                      <a:noFill/>
                    </a:lnR>
                    <a:lnT>
                      <a:noFill/>
                    </a:lnT>
                    <a:lnB>
                      <a:noFill/>
                    </a:lnB>
                    <a:solidFill>
                      <a:srgbClr val="E4DFEC"/>
                    </a:solidFill>
                  </a:tcPr>
                </a:tc>
              </a:tr>
              <a:tr h="139005">
                <a:tc>
                  <a:txBody>
                    <a:bodyPr/>
                    <a:lstStyle/>
                    <a:p>
                      <a:pPr algn="r" fontAlgn="b"/>
                      <a:r>
                        <a:rPr lang="en-US" sz="700" b="0" i="0" u="none" strike="noStrike">
                          <a:effectLst/>
                          <a:latin typeface="Arial"/>
                        </a:rPr>
                        <a:t>2004</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11.4%</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2.4%</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14.1%</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74.5%</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70.3%</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60.1%</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57.0%</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r>
                        <a:rPr lang="en-US" sz="700" b="0" i="0" u="none" strike="noStrike">
                          <a:effectLst/>
                          <a:latin typeface="Arial"/>
                        </a:rPr>
                        <a:t>             1.332 </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75.9%</a:t>
                      </a:r>
                    </a:p>
                  </a:txBody>
                  <a:tcPr marL="7016" marR="7016" marT="7016" marB="0" anchor="b">
                    <a:lnL>
                      <a:noFill/>
                    </a:lnL>
                    <a:lnR>
                      <a:noFill/>
                    </a:lnR>
                    <a:lnT>
                      <a:noFill/>
                    </a:lnT>
                    <a:lnB>
                      <a:noFill/>
                    </a:lnB>
                    <a:solidFill>
                      <a:srgbClr val="E4DFEC"/>
                    </a:solidFill>
                  </a:tcPr>
                </a:tc>
              </a:tr>
              <a:tr h="139005">
                <a:tc>
                  <a:txBody>
                    <a:bodyPr/>
                    <a:lstStyle/>
                    <a:p>
                      <a:pPr algn="r" fontAlgn="b"/>
                      <a:r>
                        <a:rPr lang="en-US" sz="700" b="0" i="0" u="none" strike="noStrike">
                          <a:effectLst/>
                          <a:latin typeface="Arial"/>
                        </a:rPr>
                        <a:t>2005</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0.2%</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1.9%</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2.2%</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72.7%</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69.0%</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58.8%</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55.2%</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r>
                        <a:rPr lang="en-US" sz="700" b="0" i="0" u="none" strike="noStrike">
                          <a:effectLst/>
                          <a:latin typeface="Arial"/>
                        </a:rPr>
                        <a:t>             1.360 </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75.1%</a:t>
                      </a:r>
                    </a:p>
                  </a:txBody>
                  <a:tcPr marL="7016" marR="7016" marT="7016" marB="0" anchor="b">
                    <a:lnL>
                      <a:noFill/>
                    </a:lnL>
                    <a:lnR>
                      <a:noFill/>
                    </a:lnR>
                    <a:lnT>
                      <a:noFill/>
                    </a:lnT>
                    <a:lnB>
                      <a:noFill/>
                    </a:lnB>
                    <a:solidFill>
                      <a:srgbClr val="E4DFEC"/>
                    </a:solidFill>
                  </a:tcPr>
                </a:tc>
              </a:tr>
              <a:tr h="139005">
                <a:tc>
                  <a:txBody>
                    <a:bodyPr/>
                    <a:lstStyle/>
                    <a:p>
                      <a:pPr algn="r" fontAlgn="b"/>
                      <a:r>
                        <a:rPr lang="en-US" sz="700" b="0" i="0" u="none" strike="noStrike">
                          <a:effectLst/>
                          <a:latin typeface="Arial"/>
                        </a:rPr>
                        <a:t>2006</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-4.3%</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1.3%</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-3.1%</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71.3%</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68.1%</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60.7%</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59.9%</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r>
                        <a:rPr lang="en-US" sz="700" b="0" i="0" u="none" strike="noStrike">
                          <a:effectLst/>
                          <a:latin typeface="Arial"/>
                        </a:rPr>
                        <a:t>             1.318 </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78.9%</a:t>
                      </a:r>
                    </a:p>
                  </a:txBody>
                  <a:tcPr marL="7016" marR="7016" marT="7016" marB="0" anchor="b">
                    <a:lnL>
                      <a:noFill/>
                    </a:lnL>
                    <a:lnR>
                      <a:noFill/>
                    </a:lnR>
                    <a:lnT>
                      <a:noFill/>
                    </a:lnT>
                    <a:lnB>
                      <a:noFill/>
                    </a:lnB>
                    <a:solidFill>
                      <a:srgbClr val="E4DFEC"/>
                    </a:solidFill>
                  </a:tcPr>
                </a:tc>
              </a:tr>
              <a:tr h="139005">
                <a:tc>
                  <a:txBody>
                    <a:bodyPr/>
                    <a:lstStyle/>
                    <a:p>
                      <a:pPr algn="r" fontAlgn="b"/>
                      <a:r>
                        <a:rPr lang="en-US" sz="700" b="0" i="0" u="none" strike="noStrike">
                          <a:effectLst/>
                          <a:latin typeface="Arial"/>
                        </a:rPr>
                        <a:t>2007</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-6.0%</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-2.8%</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-8.6%</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70.4%</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70.1%</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66.4%</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66.9%</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r>
                        <a:rPr lang="en-US" sz="700" b="0" i="0" u="none" strike="noStrike">
                          <a:effectLst/>
                          <a:latin typeface="Arial"/>
                        </a:rPr>
                        <a:t>             1.204 </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80.5%</a:t>
                      </a:r>
                    </a:p>
                  </a:txBody>
                  <a:tcPr marL="7016" marR="7016" marT="7016" marB="0" anchor="b">
                    <a:lnL>
                      <a:noFill/>
                    </a:lnL>
                    <a:lnR>
                      <a:noFill/>
                    </a:lnR>
                    <a:lnT>
                      <a:noFill/>
                    </a:lnT>
                    <a:lnB>
                      <a:noFill/>
                    </a:lnB>
                    <a:solidFill>
                      <a:srgbClr val="E4DFEC"/>
                    </a:solidFill>
                  </a:tcPr>
                </a:tc>
              </a:tr>
              <a:tr h="139005">
                <a:tc>
                  <a:txBody>
                    <a:bodyPr/>
                    <a:lstStyle/>
                    <a:p>
                      <a:pPr algn="r" fontAlgn="b"/>
                      <a:r>
                        <a:rPr lang="en-US" sz="700" b="0" i="0" u="none" strike="noStrike">
                          <a:effectLst/>
                          <a:latin typeface="Arial"/>
                        </a:rPr>
                        <a:t>2008</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-5.7%</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-2.2%</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-7.7%</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72.5%</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71.7%</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72.0%</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72.7%</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r>
                        <a:rPr lang="en-US" sz="700" b="0" i="0" u="none" strike="noStrike">
                          <a:effectLst/>
                          <a:latin typeface="Arial"/>
                        </a:rPr>
                        <a:t>             1.111 </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80.8%</a:t>
                      </a:r>
                    </a:p>
                  </a:txBody>
                  <a:tcPr marL="7016" marR="7016" marT="7016" marB="0" anchor="b">
                    <a:lnL>
                      <a:noFill/>
                    </a:lnL>
                    <a:lnR>
                      <a:noFill/>
                    </a:lnR>
                    <a:lnT>
                      <a:noFill/>
                    </a:lnT>
                    <a:lnB>
                      <a:noFill/>
                    </a:lnB>
                    <a:solidFill>
                      <a:srgbClr val="E4DFEC"/>
                    </a:solidFill>
                  </a:tcPr>
                </a:tc>
              </a:tr>
              <a:tr h="139005">
                <a:tc>
                  <a:txBody>
                    <a:bodyPr/>
                    <a:lstStyle/>
                    <a:p>
                      <a:pPr algn="r" fontAlgn="b"/>
                      <a:r>
                        <a:rPr lang="en-US" sz="700" b="0" i="0" u="none" strike="noStrike">
                          <a:effectLst/>
                          <a:latin typeface="Arial"/>
                        </a:rPr>
                        <a:t>2009</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-3.8%</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-3.5%</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-7.1%</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74.1%</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74.2%</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77.5%</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74.5%</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r>
                        <a:rPr lang="en-US" sz="700" b="0" i="0" u="none" strike="noStrike">
                          <a:effectLst/>
                          <a:latin typeface="Arial"/>
                        </a:rPr>
                        <a:t>             1.032 </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76.8%</a:t>
                      </a:r>
                    </a:p>
                  </a:txBody>
                  <a:tcPr marL="7016" marR="7016" marT="7016" marB="0" anchor="b">
                    <a:lnL>
                      <a:noFill/>
                    </a:lnL>
                    <a:lnR>
                      <a:noFill/>
                    </a:lnR>
                    <a:lnT>
                      <a:noFill/>
                    </a:lnT>
                    <a:lnB>
                      <a:noFill/>
                    </a:lnB>
                    <a:solidFill>
                      <a:srgbClr val="E4DFEC"/>
                    </a:solidFill>
                  </a:tcPr>
                </a:tc>
              </a:tr>
              <a:tr h="139005">
                <a:tc>
                  <a:txBody>
                    <a:bodyPr/>
                    <a:lstStyle/>
                    <a:p>
                      <a:pPr algn="r" fontAlgn="b"/>
                      <a:r>
                        <a:rPr lang="en-US" sz="700" b="0" i="0" u="none" strike="noStrike">
                          <a:effectLst/>
                          <a:latin typeface="Arial"/>
                        </a:rPr>
                        <a:t>2010</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-3.3%</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-4.0%</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-7.2%</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76.8%</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77.3%</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83.5%</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80.2%</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r>
                        <a:rPr lang="en-US" sz="700" b="0" i="0" u="none" strike="noStrike">
                          <a:effectLst/>
                          <a:latin typeface="Arial"/>
                        </a:rPr>
                        <a:t>             0.958 </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76.8%</a:t>
                      </a:r>
                    </a:p>
                  </a:txBody>
                  <a:tcPr marL="7016" marR="7016" marT="7016" marB="0" anchor="b">
                    <a:lnL>
                      <a:noFill/>
                    </a:lnL>
                    <a:lnR>
                      <a:noFill/>
                    </a:lnR>
                    <a:lnT>
                      <a:noFill/>
                    </a:lnT>
                    <a:lnB>
                      <a:noFill/>
                    </a:lnB>
                    <a:solidFill>
                      <a:srgbClr val="E4DFEC"/>
                    </a:solidFill>
                  </a:tcPr>
                </a:tc>
              </a:tr>
              <a:tr h="139005">
                <a:tc>
                  <a:txBody>
                    <a:bodyPr/>
                    <a:lstStyle/>
                    <a:p>
                      <a:pPr algn="r" fontAlgn="b"/>
                      <a:r>
                        <a:rPr lang="en-US" sz="700" b="0" i="0" u="none" strike="noStrike">
                          <a:effectLst/>
                          <a:latin typeface="Arial"/>
                        </a:rPr>
                        <a:t>2011</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4.3%</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0.1%</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4.4%</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80.0%</a:t>
                      </a:r>
                    </a:p>
                  </a:txBody>
                  <a:tcPr marL="7016" marR="7016" marT="7016" marB="0" anchor="b">
                    <a:lnL>
                      <a:noFill/>
                    </a:lnL>
                    <a:lnR>
                      <a:noFill/>
                    </a:lnR>
                    <a:lnT>
                      <a:noFill/>
                    </a:lnT>
                    <a:lnB>
                      <a:noFill/>
                    </a:lnB>
                    <a:solidFill>
                      <a:srgbClr val="E4DFEC"/>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77.3%</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80.0%</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77.3%</a:t>
                      </a:r>
                    </a:p>
                  </a:txBody>
                  <a:tcPr marL="7016" marR="7016" marT="7016" marB="0" anchor="b">
                    <a:lnL>
                      <a:noFill/>
                    </a:lnL>
                    <a:lnR>
                      <a:noFill/>
                    </a:lnR>
                    <a:lnT>
                      <a:noFill/>
                    </a:lnT>
                    <a:lnB>
                      <a:noFill/>
                    </a:lnB>
                    <a:solidFill>
                      <a:srgbClr val="EBF1DE"/>
                    </a:solidFill>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r>
                        <a:rPr lang="en-US" sz="700" b="0" i="0" u="none" strike="noStrike">
                          <a:effectLst/>
                          <a:latin typeface="Arial"/>
                        </a:rPr>
                        <a:t>             1.000 </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r" fontAlgn="b"/>
                      <a:r>
                        <a:rPr lang="en-US" sz="700" b="0" i="0" u="none" strike="noStrike">
                          <a:effectLst/>
                          <a:latin typeface="Arial"/>
                        </a:rPr>
                        <a:t>77.3%</a:t>
                      </a:r>
                    </a:p>
                  </a:txBody>
                  <a:tcPr marL="7016" marR="7016" marT="7016" marB="0" anchor="b">
                    <a:lnL>
                      <a:noFill/>
                    </a:lnL>
                    <a:lnR>
                      <a:noFill/>
                    </a:lnR>
                    <a:lnT>
                      <a:noFill/>
                    </a:lnT>
                    <a:lnB>
                      <a:noFill/>
                    </a:lnB>
                    <a:solidFill>
                      <a:srgbClr val="E4DFEC"/>
                    </a:solidFill>
                  </a:tcPr>
                </a:tc>
              </a:tr>
              <a:tr h="139005">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r>
              <a:tr h="139005">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Backward</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Forward</a:t>
                      </a:r>
                    </a:p>
                  </a:txBody>
                  <a:tcPr marL="7016" marR="7016" marT="7016" marB="0" anchor="b">
                    <a:lnL>
                      <a:noFill/>
                    </a:lnL>
                    <a:lnR>
                      <a:noFill/>
                    </a:lnR>
                    <a:lnT>
                      <a:noFill/>
                    </a:lnT>
                    <a:lnB>
                      <a:noFill/>
                    </a:lnB>
                  </a:tcPr>
                </a:tc>
              </a:tr>
              <a:tr h="139005">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dirty="0">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Walk</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Walk</a:t>
                      </a:r>
                    </a:p>
                  </a:txBody>
                  <a:tcPr marL="7016" marR="7016" marT="7016" marB="0" anchor="b">
                    <a:lnL>
                      <a:noFill/>
                    </a:lnL>
                    <a:lnR>
                      <a:noFill/>
                    </a:lnR>
                    <a:lnT>
                      <a:noFill/>
                    </a:lnT>
                    <a:lnB>
                      <a:noFill/>
                    </a:lnB>
                  </a:tcPr>
                </a:tc>
              </a:tr>
              <a:tr h="139005">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r>
              <a:tr h="139005">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r>
              <a:tr h="139005">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dirty="0">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r>
              <a:tr h="139005">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n</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gridSpan="13">
                  <a:txBody>
                    <a:bodyPr/>
                    <a:lstStyle/>
                    <a:p>
                      <a:pPr algn="l" fontAlgn="b"/>
                      <a:r>
                        <a:rPr lang="en-US" sz="700" b="0" i="0" u="none" strike="noStrike">
                          <a:effectLst/>
                          <a:latin typeface="Arial"/>
                        </a:rPr>
                        <a:t>Accident Year</a:t>
                      </a:r>
                    </a:p>
                  </a:txBody>
                  <a:tcPr marL="7016" marR="7016" marT="701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r>
              <a:tr h="139005">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(A)</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gridSpan="13">
                  <a:txBody>
                    <a:bodyPr/>
                    <a:lstStyle/>
                    <a:p>
                      <a:pPr algn="l" fontAlgn="b"/>
                      <a:r>
                        <a:rPr lang="en-US" sz="700" b="0" i="0" u="none" strike="noStrike">
                          <a:effectLst/>
                          <a:latin typeface="Arial"/>
                        </a:rPr>
                        <a:t>From Rate Monitor</a:t>
                      </a:r>
                    </a:p>
                  </a:txBody>
                  <a:tcPr marL="7016" marR="7016" marT="701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r>
              <a:tr h="139005">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(B)</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gridSpan="13">
                  <a:txBody>
                    <a:bodyPr/>
                    <a:lstStyle/>
                    <a:p>
                      <a:pPr algn="l" fontAlgn="b"/>
                      <a:r>
                        <a:rPr lang="en-US" sz="700" b="0" i="0" u="none" strike="noStrike" dirty="0">
                          <a:effectLst/>
                          <a:latin typeface="Arial"/>
                        </a:rPr>
                        <a:t>From Rate </a:t>
                      </a:r>
                      <a:r>
                        <a:rPr lang="en-US" sz="700" b="0" i="0" u="none" strike="noStrike" dirty="0" smtClean="0">
                          <a:effectLst/>
                          <a:latin typeface="Arial"/>
                        </a:rPr>
                        <a:t>Monitor – includes trend,</a:t>
                      </a:r>
                      <a:r>
                        <a:rPr lang="en-US" sz="700" b="0" i="0" u="none" strike="noStrike" baseline="0" dirty="0" smtClean="0">
                          <a:effectLst/>
                          <a:latin typeface="Arial"/>
                        </a:rPr>
                        <a:t> debits/credits, mix changes</a:t>
                      </a:r>
                      <a:endParaRPr lang="en-US" sz="700" b="0" i="0" u="none" strike="noStrike" dirty="0">
                        <a:effectLst/>
                        <a:latin typeface="Arial"/>
                      </a:endParaRPr>
                    </a:p>
                  </a:txBody>
                  <a:tcPr marL="7016" marR="7016" marT="701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r>
              <a:tr h="139005">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(C)</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gridSpan="13">
                  <a:txBody>
                    <a:bodyPr/>
                    <a:lstStyle/>
                    <a:p>
                      <a:pPr algn="l" fontAlgn="b"/>
                      <a:r>
                        <a:rPr lang="en-US" sz="700" b="0" i="0" u="none" strike="noStrike">
                          <a:effectLst/>
                          <a:latin typeface="Arial"/>
                        </a:rPr>
                        <a:t>Overall Annual Price Adequacy Change: [1+(A)]x[1+(B)]-1</a:t>
                      </a:r>
                    </a:p>
                  </a:txBody>
                  <a:tcPr marL="7016" marR="7016" marT="701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r>
              <a:tr h="139005">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(D)</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gridSpan="13">
                  <a:txBody>
                    <a:bodyPr/>
                    <a:lstStyle/>
                    <a:p>
                      <a:pPr algn="l" fontAlgn="b"/>
                      <a:r>
                        <a:rPr lang="en-US" sz="700" b="0" i="0" u="none" strike="noStrike">
                          <a:effectLst/>
                          <a:latin typeface="Arial"/>
                        </a:rPr>
                        <a:t>Loss Ratio as Priced, assuming consistent target LR in rates: (D</a:t>
                      </a:r>
                      <a:r>
                        <a:rPr lang="en-US" sz="600" b="0" i="0" u="none" strike="noStrike">
                          <a:effectLst/>
                          <a:latin typeface="Arial"/>
                        </a:rPr>
                        <a:t>n+1</a:t>
                      </a:r>
                      <a:r>
                        <a:rPr lang="en-US" sz="700" b="0" i="0" u="none" strike="noStrike">
                          <a:effectLst/>
                          <a:latin typeface="Arial"/>
                        </a:rPr>
                        <a:t>)x[1+(B</a:t>
                      </a:r>
                      <a:r>
                        <a:rPr lang="en-US" sz="600" b="0" i="0" u="none" strike="noStrike">
                          <a:effectLst/>
                          <a:latin typeface="Arial"/>
                        </a:rPr>
                        <a:t>n+1</a:t>
                      </a:r>
                      <a:r>
                        <a:rPr lang="en-US" sz="700" b="0" i="0" u="none" strike="noStrike">
                          <a:effectLst/>
                          <a:latin typeface="Arial"/>
                        </a:rPr>
                        <a:t>)]</a:t>
                      </a:r>
                    </a:p>
                  </a:txBody>
                  <a:tcPr marL="7016" marR="7016" marT="701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r>
              <a:tr h="139005">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(E)</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gridSpan="13">
                  <a:txBody>
                    <a:bodyPr/>
                    <a:lstStyle/>
                    <a:p>
                      <a:pPr algn="l" fontAlgn="b"/>
                      <a:r>
                        <a:rPr lang="en-US" sz="700" b="0" i="0" u="none" strike="noStrike">
                          <a:effectLst/>
                          <a:latin typeface="Arial"/>
                        </a:rPr>
                        <a:t>Loss Ratio initially booked by Reserving - may deviate from pricing</a:t>
                      </a:r>
                    </a:p>
                  </a:txBody>
                  <a:tcPr marL="7016" marR="7016" marT="701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r>
              <a:tr h="139005">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(F)</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gridSpan="13">
                  <a:txBody>
                    <a:bodyPr/>
                    <a:lstStyle/>
                    <a:p>
                      <a:pPr algn="l" fontAlgn="b"/>
                      <a:r>
                        <a:rPr lang="en-US" sz="700" b="0" i="0" u="none" strike="noStrike">
                          <a:effectLst/>
                          <a:latin typeface="Arial"/>
                        </a:rPr>
                        <a:t>Current priced loss ratio backward walked to prior periods: (F</a:t>
                      </a:r>
                      <a:r>
                        <a:rPr lang="en-US" sz="600" b="0" i="0" u="none" strike="noStrike">
                          <a:effectLst/>
                          <a:latin typeface="Arial"/>
                        </a:rPr>
                        <a:t>n+1</a:t>
                      </a:r>
                      <a:r>
                        <a:rPr lang="en-US" sz="700" b="0" i="0" u="none" strike="noStrike">
                          <a:effectLst/>
                          <a:latin typeface="Arial"/>
                        </a:rPr>
                        <a:t>)x[1+(C</a:t>
                      </a:r>
                      <a:r>
                        <a:rPr lang="en-US" sz="600" b="0" i="0" u="none" strike="noStrike">
                          <a:effectLst/>
                          <a:latin typeface="Arial"/>
                        </a:rPr>
                        <a:t>n+1</a:t>
                      </a:r>
                      <a:r>
                        <a:rPr lang="en-US" sz="700" b="0" i="0" u="none" strike="noStrike">
                          <a:effectLst/>
                          <a:latin typeface="Arial"/>
                        </a:rPr>
                        <a:t>)]</a:t>
                      </a:r>
                    </a:p>
                  </a:txBody>
                  <a:tcPr marL="7016" marR="7016" marT="701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r>
              <a:tr h="139005">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(G)</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gridSpan="13">
                  <a:txBody>
                    <a:bodyPr/>
                    <a:lstStyle/>
                    <a:p>
                      <a:pPr algn="l" fontAlgn="b"/>
                      <a:r>
                        <a:rPr lang="en-US" sz="700" b="0" i="0" u="none" strike="noStrike">
                          <a:effectLst/>
                          <a:latin typeface="Arial"/>
                        </a:rPr>
                        <a:t>Loss Ratio currently booked by reserving</a:t>
                      </a:r>
                    </a:p>
                  </a:txBody>
                  <a:tcPr marL="7016" marR="7016" marT="701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r>
              <a:tr h="139005">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(H)</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gridSpan="13">
                  <a:txBody>
                    <a:bodyPr/>
                    <a:lstStyle/>
                    <a:p>
                      <a:pPr algn="l" fontAlgn="b"/>
                      <a:r>
                        <a:rPr lang="en-US" sz="700" b="0" i="0" u="none" strike="noStrike">
                          <a:effectLst/>
                          <a:latin typeface="Arial"/>
                        </a:rPr>
                        <a:t>Factor to adjust historical loss ratio to current price/cost levels: (H</a:t>
                      </a:r>
                      <a:r>
                        <a:rPr lang="en-US" sz="600" b="0" i="0" u="none" strike="noStrike">
                          <a:effectLst/>
                          <a:latin typeface="Arial"/>
                        </a:rPr>
                        <a:t>n+1</a:t>
                      </a:r>
                      <a:r>
                        <a:rPr lang="en-US" sz="700" b="0" i="0" u="none" strike="noStrike">
                          <a:effectLst/>
                          <a:latin typeface="Arial"/>
                        </a:rPr>
                        <a:t>)/[1+(C</a:t>
                      </a:r>
                      <a:r>
                        <a:rPr lang="en-US" sz="600" b="0" i="0" u="none" strike="noStrike">
                          <a:effectLst/>
                          <a:latin typeface="Arial"/>
                        </a:rPr>
                        <a:t>n+1</a:t>
                      </a:r>
                      <a:r>
                        <a:rPr lang="en-US" sz="700" b="0" i="0" u="none" strike="noStrike">
                          <a:effectLst/>
                          <a:latin typeface="Arial"/>
                        </a:rPr>
                        <a:t>)]</a:t>
                      </a:r>
                    </a:p>
                  </a:txBody>
                  <a:tcPr marL="7016" marR="7016" marT="701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r>
              <a:tr h="139005">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ctr" fontAlgn="b"/>
                      <a:r>
                        <a:rPr lang="en-US" sz="700" b="0" i="0" u="none" strike="noStrike">
                          <a:effectLst/>
                          <a:latin typeface="Arial"/>
                        </a:rPr>
                        <a:t>(I)</a:t>
                      </a:r>
                    </a:p>
                  </a:txBody>
                  <a:tcPr marL="7016" marR="7016" marT="7016" marB="0" anchor="b">
                    <a:lnL>
                      <a:noFill/>
                    </a:lnL>
                    <a:lnR>
                      <a:noFill/>
                    </a:lnR>
                    <a:lnT>
                      <a:noFill/>
                    </a:lnT>
                    <a:lnB>
                      <a:noFill/>
                    </a:lnB>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gridSpan="13">
                  <a:txBody>
                    <a:bodyPr/>
                    <a:lstStyle/>
                    <a:p>
                      <a:pPr algn="l" fontAlgn="b"/>
                      <a:r>
                        <a:rPr lang="en-US" sz="700" b="0" i="0" u="none" strike="noStrike">
                          <a:effectLst/>
                          <a:latin typeface="Arial"/>
                        </a:rPr>
                        <a:t>Reserving Booked LR adjusted to 2011 price and cost level: (G) x (H)</a:t>
                      </a:r>
                    </a:p>
                  </a:txBody>
                  <a:tcPr marL="7016" marR="7016" marT="701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7016" marR="7016" marT="7016" marB="0" anchor="b">
                    <a:lnL>
                      <a:noFill/>
                    </a:lnL>
                    <a:lnR>
                      <a:noFill/>
                    </a:lnR>
                    <a:lnT>
                      <a:noFill/>
                    </a:lnT>
                    <a:lnB>
                      <a:noFill/>
                    </a:lnB>
                  </a:tcPr>
                </a:tc>
                <a:tc>
                  <a:txBody>
                    <a:bodyPr/>
                    <a:lstStyle/>
                    <a:p>
                      <a:pPr algn="l" fontAlgn="b"/>
                      <a:endParaRPr lang="en-US" sz="700" b="0" i="0" u="none" strike="noStrike" dirty="0">
                        <a:effectLst/>
                        <a:latin typeface="Arial"/>
                      </a:endParaRPr>
                    </a:p>
                  </a:txBody>
                  <a:tcPr marL="7016" marR="7016" marT="7016" marB="0" anchor="b">
                    <a:lnL>
                      <a:noFill/>
                    </a:lnL>
                    <a:lnR>
                      <a:noFill/>
                    </a:lnR>
                    <a:lnT>
                      <a:noFill/>
                    </a:lnT>
                    <a:lnB>
                      <a:noFill/>
                    </a:lnB>
                  </a:tcPr>
                </a:tc>
              </a:tr>
            </a:tbl>
          </a:graphicData>
        </a:graphic>
      </p:graphicFrame>
    </p:spTree>
    <p:extLst>
      <p:ext uri="{BB962C8B-B14F-4D97-AF65-F5344CB8AC3E}">
        <p14:creationId xmlns:p14="http://schemas.microsoft.com/office/powerpoint/2010/main" xmlns="" val="15308512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55651" y="1628800"/>
            <a:ext cx="7776789" cy="1181862"/>
          </a:xfrm>
        </p:spPr>
        <p:txBody>
          <a:bodyPr/>
          <a:lstStyle/>
          <a:p>
            <a:r>
              <a:rPr lang="en-GB" dirty="0" smtClean="0"/>
              <a:t>Decisions &amp; Challenges in Price/Rate Monitoring</a:t>
            </a:r>
            <a:endParaRPr lang="en-GB" dirty="0"/>
          </a:p>
        </p:txBody>
      </p:sp>
      <p:sp>
        <p:nvSpPr>
          <p:cNvPr id="6" name="Text Placeholder 5"/>
          <p:cNvSpPr>
            <a:spLocks noGrp="1"/>
          </p:cNvSpPr>
          <p:nvPr>
            <p:ph type="body" sz="quarter" idx="12"/>
          </p:nvPr>
        </p:nvSpPr>
        <p:spPr/>
        <p:txBody>
          <a:bodyPr/>
          <a:lstStyle/>
          <a:p>
            <a:endParaRPr lang="en-GB"/>
          </a:p>
        </p:txBody>
      </p:sp>
      <p:sp>
        <p:nvSpPr>
          <p:cNvPr id="7" name="Slide Number Placeholder 6"/>
          <p:cNvSpPr>
            <a:spLocks noGrp="1"/>
          </p:cNvSpPr>
          <p:nvPr>
            <p:ph type="sldNum" sz="quarter" idx="11"/>
          </p:nvPr>
        </p:nvSpPr>
        <p:spPr/>
        <p:txBody>
          <a:bodyPr/>
          <a:lstStyle/>
          <a:p>
            <a:fld id="{8E9F59B9-8094-4618-B073-21DD649DF751}" type="slidenum">
              <a:rPr lang="en-GB" smtClean="0"/>
              <a:pPr/>
              <a:t>36</a:t>
            </a:fld>
            <a:endParaRPr lang="en-GB" dirty="0"/>
          </a:p>
        </p:txBody>
      </p:sp>
    </p:spTree>
    <p:extLst>
      <p:ext uri="{BB962C8B-B14F-4D97-AF65-F5344CB8AC3E}">
        <p14:creationId xmlns:p14="http://schemas.microsoft.com/office/powerpoint/2010/main" xmlns="" val="4492765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82"/>
          <p:cNvSpPr>
            <a:spLocks noGrp="1" noChangeArrowheads="1"/>
          </p:cNvSpPr>
          <p:nvPr>
            <p:ph type="body" idx="1"/>
            <p:custDataLst>
              <p:tags r:id="rId1"/>
            </p:custDataLst>
          </p:nvPr>
        </p:nvSpPr>
        <p:spPr>
          <a:xfrm>
            <a:off x="539552" y="1412776"/>
            <a:ext cx="8318698" cy="4392488"/>
          </a:xfrm>
        </p:spPr>
        <p:txBody>
          <a:bodyPr/>
          <a:lstStyle/>
          <a:p>
            <a:pPr lvl="1" eaLnBrk="1" hangingPunct="1">
              <a:buNone/>
              <a:tabLst>
                <a:tab pos="7181850" algn="r"/>
              </a:tabLst>
            </a:pPr>
            <a:r>
              <a:rPr lang="en-GB" sz="2400" dirty="0" smtClean="0"/>
              <a:t>Key decisions when building price </a:t>
            </a:r>
            <a:r>
              <a:rPr lang="en-GB" sz="2400" dirty="0" err="1" smtClean="0"/>
              <a:t>montioring</a:t>
            </a:r>
            <a:endParaRPr lang="en-GB" sz="2400" dirty="0" smtClean="0"/>
          </a:p>
          <a:p>
            <a:pPr lvl="1" eaLnBrk="1" hangingPunct="1">
              <a:buFont typeface="Wingdings" pitchFamily="2" charset="2"/>
              <a:buChar char="§"/>
              <a:tabLst>
                <a:tab pos="7181850" algn="r"/>
              </a:tabLst>
            </a:pPr>
            <a:r>
              <a:rPr lang="en-GB" sz="1800" dirty="0" smtClean="0"/>
              <a:t>Which method or combination of methods is appropriate for each business segment</a:t>
            </a:r>
          </a:p>
          <a:p>
            <a:pPr lvl="1">
              <a:buFont typeface="Wingdings" pitchFamily="2" charset="2"/>
              <a:buChar char="§"/>
              <a:tabLst>
                <a:tab pos="7181850" algn="r"/>
              </a:tabLst>
            </a:pPr>
            <a:r>
              <a:rPr lang="en-GB" sz="1800" dirty="0" smtClean="0"/>
              <a:t>What should be included/excluded in the metric (may impact method selection)</a:t>
            </a:r>
          </a:p>
          <a:p>
            <a:pPr lvl="1" eaLnBrk="1" hangingPunct="1">
              <a:buFont typeface="Wingdings" pitchFamily="2" charset="2"/>
              <a:buChar char="§"/>
              <a:tabLst>
                <a:tab pos="7181850" algn="r"/>
              </a:tabLst>
            </a:pPr>
            <a:r>
              <a:rPr lang="en-GB" sz="1800" dirty="0" smtClean="0"/>
              <a:t>How to operationalize the metric</a:t>
            </a:r>
          </a:p>
        </p:txBody>
      </p:sp>
      <p:sp>
        <p:nvSpPr>
          <p:cNvPr id="8195" name="Rectangle 56"/>
          <p:cNvSpPr>
            <a:spLocks noGrp="1" noChangeArrowheads="1"/>
          </p:cNvSpPr>
          <p:nvPr>
            <p:ph type="title"/>
            <p:custDataLst>
              <p:tags r:id="rId2"/>
            </p:custDataLst>
          </p:nvPr>
        </p:nvSpPr>
        <p:spPr>
          <a:xfrm>
            <a:off x="228600" y="482600"/>
            <a:ext cx="6503640" cy="698500"/>
          </a:xfrm>
        </p:spPr>
        <p:txBody>
          <a:bodyPr/>
          <a:lstStyle/>
          <a:p>
            <a:r>
              <a:rPr lang="en-US" dirty="0"/>
              <a:t>Key Decisions and Challenges in the Design of a </a:t>
            </a:r>
            <a:r>
              <a:rPr lang="en-US" dirty="0" smtClean="0"/>
              <a:t>Price/Rate </a:t>
            </a:r>
            <a:r>
              <a:rPr lang="en-US" dirty="0"/>
              <a:t>Monitoring System</a:t>
            </a:r>
            <a:endParaRPr lang="de-DE" dirty="0" smtClean="0"/>
          </a:p>
        </p:txBody>
      </p:sp>
    </p:spTree>
    <p:extLst>
      <p:ext uri="{BB962C8B-B14F-4D97-AF65-F5344CB8AC3E}">
        <p14:creationId xmlns:p14="http://schemas.microsoft.com/office/powerpoint/2010/main" xmlns="" val="3630286353"/>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82"/>
          <p:cNvSpPr>
            <a:spLocks noGrp="1" noChangeArrowheads="1"/>
          </p:cNvSpPr>
          <p:nvPr>
            <p:ph type="body" idx="1"/>
            <p:custDataLst>
              <p:tags r:id="rId1"/>
            </p:custDataLst>
          </p:nvPr>
        </p:nvSpPr>
        <p:spPr>
          <a:xfrm>
            <a:off x="539552" y="1412776"/>
            <a:ext cx="8318698" cy="4392488"/>
          </a:xfrm>
        </p:spPr>
        <p:txBody>
          <a:bodyPr/>
          <a:lstStyle/>
          <a:p>
            <a:pPr lvl="1">
              <a:buNone/>
              <a:tabLst>
                <a:tab pos="7181850" algn="r"/>
              </a:tabLst>
            </a:pPr>
            <a:r>
              <a:rPr lang="en-US" sz="2400" dirty="0"/>
              <a:t>Which method or combination of methods is appropriate for each business segment</a:t>
            </a:r>
          </a:p>
          <a:p>
            <a:pPr lvl="1">
              <a:tabLst>
                <a:tab pos="7181850" algn="r"/>
              </a:tabLst>
            </a:pPr>
            <a:r>
              <a:rPr lang="en-US" dirty="0" smtClean="0"/>
              <a:t>Desire for Price/Rate change, </a:t>
            </a:r>
            <a:r>
              <a:rPr lang="en-US" dirty="0"/>
              <a:t>Price/Rate </a:t>
            </a:r>
            <a:r>
              <a:rPr lang="en-US" dirty="0" smtClean="0"/>
              <a:t>Adequacy change, or both</a:t>
            </a:r>
          </a:p>
          <a:p>
            <a:pPr lvl="1">
              <a:tabLst>
                <a:tab pos="7181850" algn="r"/>
              </a:tabLst>
            </a:pPr>
            <a:r>
              <a:rPr lang="en-US" dirty="0" smtClean="0"/>
              <a:t>Availability of data</a:t>
            </a:r>
          </a:p>
          <a:p>
            <a:pPr lvl="1">
              <a:tabLst>
                <a:tab pos="7181850" algn="r"/>
              </a:tabLst>
            </a:pPr>
            <a:r>
              <a:rPr lang="en-US" dirty="0" smtClean="0"/>
              <a:t>Willingness to include subjective measures</a:t>
            </a:r>
            <a:endParaRPr lang="en-US" dirty="0"/>
          </a:p>
          <a:p>
            <a:pPr lvl="1">
              <a:tabLst>
                <a:tab pos="7181850" algn="r"/>
              </a:tabLst>
            </a:pPr>
            <a:r>
              <a:rPr lang="en-US" dirty="0" smtClean="0"/>
              <a:t>Willingness to use multiple methods </a:t>
            </a:r>
            <a:r>
              <a:rPr lang="en-US" dirty="0"/>
              <a:t>or </a:t>
            </a:r>
            <a:r>
              <a:rPr lang="en-US" dirty="0" smtClean="0"/>
              <a:t>a combination </a:t>
            </a:r>
            <a:r>
              <a:rPr lang="en-US" dirty="0"/>
              <a:t>of methods</a:t>
            </a:r>
          </a:p>
          <a:p>
            <a:pPr lvl="1">
              <a:tabLst>
                <a:tab pos="7181850" algn="r"/>
              </a:tabLst>
            </a:pPr>
            <a:r>
              <a:rPr lang="en-US" dirty="0" smtClean="0"/>
              <a:t>How to combine across segments that use different methods</a:t>
            </a:r>
            <a:endParaRPr lang="en-GB" dirty="0" smtClean="0"/>
          </a:p>
        </p:txBody>
      </p:sp>
      <p:sp>
        <p:nvSpPr>
          <p:cNvPr id="8195" name="Rectangle 56"/>
          <p:cNvSpPr>
            <a:spLocks noGrp="1" noChangeArrowheads="1"/>
          </p:cNvSpPr>
          <p:nvPr>
            <p:ph type="title"/>
            <p:custDataLst>
              <p:tags r:id="rId2"/>
            </p:custDataLst>
          </p:nvPr>
        </p:nvSpPr>
        <p:spPr>
          <a:xfrm>
            <a:off x="228600" y="482600"/>
            <a:ext cx="6431632" cy="698500"/>
          </a:xfrm>
        </p:spPr>
        <p:txBody>
          <a:bodyPr/>
          <a:lstStyle/>
          <a:p>
            <a:r>
              <a:rPr lang="en-US" dirty="0"/>
              <a:t>Key Decisions and Challenges in the Design of a </a:t>
            </a:r>
            <a:r>
              <a:rPr lang="en-US" dirty="0" smtClean="0"/>
              <a:t>Price/Rate </a:t>
            </a:r>
            <a:r>
              <a:rPr lang="en-US" dirty="0"/>
              <a:t>Monitoring System</a:t>
            </a:r>
            <a:endParaRPr lang="de-DE" dirty="0" smtClean="0"/>
          </a:p>
        </p:txBody>
      </p:sp>
    </p:spTree>
    <p:extLst>
      <p:ext uri="{BB962C8B-B14F-4D97-AF65-F5344CB8AC3E}">
        <p14:creationId xmlns:p14="http://schemas.microsoft.com/office/powerpoint/2010/main" xmlns="" val="293189152"/>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82"/>
          <p:cNvSpPr>
            <a:spLocks noGrp="1" noChangeArrowheads="1"/>
          </p:cNvSpPr>
          <p:nvPr>
            <p:ph type="body" idx="1"/>
            <p:custDataLst>
              <p:tags r:id="rId1"/>
            </p:custDataLst>
          </p:nvPr>
        </p:nvSpPr>
        <p:spPr>
          <a:xfrm>
            <a:off x="539552" y="1412776"/>
            <a:ext cx="8318698" cy="4752528"/>
          </a:xfrm>
        </p:spPr>
        <p:txBody>
          <a:bodyPr/>
          <a:lstStyle/>
          <a:p>
            <a:pPr lvl="1">
              <a:buNone/>
              <a:tabLst>
                <a:tab pos="7181850" algn="r"/>
              </a:tabLst>
            </a:pPr>
            <a:r>
              <a:rPr lang="en-US" sz="2400" dirty="0"/>
              <a:t>What should be included/excluded in the </a:t>
            </a:r>
            <a:r>
              <a:rPr lang="en-US" sz="2400" dirty="0" smtClean="0"/>
              <a:t>metric*</a:t>
            </a:r>
            <a:endParaRPr lang="en-US" sz="2400" dirty="0"/>
          </a:p>
          <a:p>
            <a:pPr lvl="1">
              <a:spcBef>
                <a:spcPts val="300"/>
              </a:spcBef>
              <a:tabLst>
                <a:tab pos="7181850" algn="r"/>
              </a:tabLst>
            </a:pPr>
            <a:r>
              <a:rPr lang="en-US" dirty="0" smtClean="0"/>
              <a:t>Incorporation of changes in underlying exposures (change in mix between business units, use of multiple exposure definitions)</a:t>
            </a:r>
            <a:endParaRPr lang="en-US" dirty="0"/>
          </a:p>
          <a:p>
            <a:pPr lvl="1">
              <a:spcBef>
                <a:spcPts val="300"/>
              </a:spcBef>
              <a:tabLst>
                <a:tab pos="7181850" algn="r"/>
              </a:tabLst>
            </a:pPr>
            <a:r>
              <a:rPr lang="en-US" dirty="0" smtClean="0"/>
              <a:t>Premium lift from exposure/coverage Inflation</a:t>
            </a:r>
            <a:endParaRPr lang="en-US" dirty="0"/>
          </a:p>
          <a:p>
            <a:pPr lvl="1">
              <a:spcBef>
                <a:spcPts val="300"/>
              </a:spcBef>
              <a:tabLst>
                <a:tab pos="7181850" algn="r"/>
              </a:tabLst>
            </a:pPr>
            <a:r>
              <a:rPr lang="en-US" dirty="0"/>
              <a:t>Claims </a:t>
            </a:r>
            <a:r>
              <a:rPr lang="en-US" dirty="0" smtClean="0"/>
              <a:t>inflation (ground-up, excess, limited), </a:t>
            </a:r>
            <a:r>
              <a:rPr lang="en-US" dirty="0"/>
              <a:t>benefit changes and frequency trend</a:t>
            </a:r>
          </a:p>
          <a:p>
            <a:pPr lvl="1">
              <a:spcBef>
                <a:spcPts val="300"/>
              </a:spcBef>
              <a:tabLst>
                <a:tab pos="7181850" algn="r"/>
              </a:tabLst>
            </a:pPr>
            <a:r>
              <a:rPr lang="en-US" dirty="0"/>
              <a:t>Limit/ attachment/ deductible/ SIR changes</a:t>
            </a:r>
          </a:p>
          <a:p>
            <a:pPr lvl="1">
              <a:spcBef>
                <a:spcPts val="300"/>
              </a:spcBef>
              <a:tabLst>
                <a:tab pos="7181850" algn="r"/>
              </a:tabLst>
            </a:pPr>
            <a:r>
              <a:rPr lang="en-US" dirty="0"/>
              <a:t>New and lost business </a:t>
            </a:r>
            <a:r>
              <a:rPr lang="en-US" dirty="0" smtClean="0"/>
              <a:t>impact (potentially reflecting adverse/favorable selection)</a:t>
            </a:r>
            <a:endParaRPr lang="en-US" dirty="0"/>
          </a:p>
          <a:p>
            <a:pPr lvl="1">
              <a:spcBef>
                <a:spcPts val="300"/>
              </a:spcBef>
              <a:tabLst>
                <a:tab pos="7181850" algn="r"/>
              </a:tabLst>
            </a:pPr>
            <a:r>
              <a:rPr lang="en-US" dirty="0"/>
              <a:t>Experience rating impact</a:t>
            </a:r>
          </a:p>
          <a:p>
            <a:pPr lvl="1">
              <a:spcBef>
                <a:spcPts val="300"/>
              </a:spcBef>
              <a:tabLst>
                <a:tab pos="7181850" algn="r"/>
              </a:tabLst>
            </a:pPr>
            <a:r>
              <a:rPr lang="en-US" dirty="0"/>
              <a:t>Underwriter modification impact</a:t>
            </a:r>
          </a:p>
          <a:p>
            <a:pPr lvl="1">
              <a:spcBef>
                <a:spcPts val="300"/>
              </a:spcBef>
              <a:tabLst>
                <a:tab pos="7181850" algn="r"/>
              </a:tabLst>
            </a:pPr>
            <a:r>
              <a:rPr lang="en-US" dirty="0"/>
              <a:t>Commission changes; Gross versus Net price</a:t>
            </a:r>
          </a:p>
          <a:p>
            <a:pPr lvl="1">
              <a:spcBef>
                <a:spcPts val="300"/>
              </a:spcBef>
              <a:tabLst>
                <a:tab pos="7181850" algn="r"/>
              </a:tabLst>
            </a:pPr>
            <a:r>
              <a:rPr lang="en-US" dirty="0"/>
              <a:t>Changes </a:t>
            </a:r>
            <a:r>
              <a:rPr lang="en-US" dirty="0" smtClean="0"/>
              <a:t>in coverage, </a:t>
            </a:r>
            <a:r>
              <a:rPr lang="en-US" dirty="0"/>
              <a:t>terms and </a:t>
            </a:r>
            <a:r>
              <a:rPr lang="en-US" dirty="0" smtClean="0"/>
              <a:t>conditions</a:t>
            </a:r>
          </a:p>
          <a:p>
            <a:pPr lvl="1">
              <a:spcBef>
                <a:spcPts val="300"/>
              </a:spcBef>
              <a:tabLst>
                <a:tab pos="7181850" algn="r"/>
              </a:tabLst>
            </a:pPr>
            <a:r>
              <a:rPr lang="en-US" dirty="0" smtClean="0"/>
              <a:t>Retrospective adjustments (e.g. retrospectively rated premiums/commissions, premium audits)</a:t>
            </a:r>
          </a:p>
          <a:p>
            <a:pPr lvl="1">
              <a:spcBef>
                <a:spcPts val="300"/>
              </a:spcBef>
              <a:tabLst>
                <a:tab pos="7181850" algn="r"/>
              </a:tabLst>
            </a:pPr>
            <a:r>
              <a:rPr lang="en-US" dirty="0" smtClean="0"/>
              <a:t>Other factors (e.g. mix of business between rating tiers, changes in underwriting standards, or changes in investment yields)</a:t>
            </a:r>
          </a:p>
          <a:p>
            <a:pPr lvl="1">
              <a:spcBef>
                <a:spcPts val="300"/>
              </a:spcBef>
              <a:tabLst>
                <a:tab pos="7181850" algn="r"/>
              </a:tabLst>
            </a:pPr>
            <a:endParaRPr lang="en-US" dirty="0"/>
          </a:p>
          <a:p>
            <a:pPr marL="265113" lvl="1" indent="0">
              <a:spcBef>
                <a:spcPts val="300"/>
              </a:spcBef>
              <a:buNone/>
              <a:tabLst>
                <a:tab pos="7181850" algn="r"/>
              </a:tabLst>
            </a:pPr>
            <a:r>
              <a:rPr lang="en-US" dirty="0" smtClean="0"/>
              <a:t>*may impact method selection</a:t>
            </a:r>
          </a:p>
        </p:txBody>
      </p:sp>
      <p:sp>
        <p:nvSpPr>
          <p:cNvPr id="8195" name="Rectangle 56"/>
          <p:cNvSpPr>
            <a:spLocks noGrp="1" noChangeArrowheads="1"/>
          </p:cNvSpPr>
          <p:nvPr>
            <p:ph type="title"/>
            <p:custDataLst>
              <p:tags r:id="rId2"/>
            </p:custDataLst>
          </p:nvPr>
        </p:nvSpPr>
        <p:spPr>
          <a:xfrm>
            <a:off x="228600" y="482600"/>
            <a:ext cx="6431632" cy="698500"/>
          </a:xfrm>
        </p:spPr>
        <p:txBody>
          <a:bodyPr/>
          <a:lstStyle/>
          <a:p>
            <a:r>
              <a:rPr lang="en-US" dirty="0"/>
              <a:t>Key Decisions and Challenges in the Design of a </a:t>
            </a:r>
            <a:r>
              <a:rPr lang="en-US" dirty="0" smtClean="0"/>
              <a:t>Price/Rate </a:t>
            </a:r>
            <a:r>
              <a:rPr lang="en-US" dirty="0"/>
              <a:t>Monitoring System</a:t>
            </a:r>
            <a:endParaRPr lang="de-DE" dirty="0" smtClean="0"/>
          </a:p>
        </p:txBody>
      </p:sp>
    </p:spTree>
    <p:extLst>
      <p:ext uri="{BB962C8B-B14F-4D97-AF65-F5344CB8AC3E}">
        <p14:creationId xmlns:p14="http://schemas.microsoft.com/office/powerpoint/2010/main" xmlns="" val="300466487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248400"/>
            <a:ext cx="2133600" cy="457200"/>
          </a:xfrm>
          <a:prstGeom prst="rect">
            <a:avLst/>
          </a:prstGeom>
        </p:spPr>
        <p:txBody>
          <a:bodyPr/>
          <a:lstStyle/>
          <a:p>
            <a:fld id="{A08FD300-1A43-4633-8B76-5101629DEA1C}" type="slidenum">
              <a:rPr lang="en-US"/>
              <a:pPr/>
              <a:t>4</a:t>
            </a:fld>
            <a:endParaRPr lang="en-US"/>
          </a:p>
        </p:txBody>
      </p:sp>
      <p:sp>
        <p:nvSpPr>
          <p:cNvPr id="5122" name="Rectangle 2"/>
          <p:cNvSpPr>
            <a:spLocks noGrp="1" noChangeArrowheads="1"/>
          </p:cNvSpPr>
          <p:nvPr>
            <p:ph type="title"/>
          </p:nvPr>
        </p:nvSpPr>
        <p:spPr/>
        <p:txBody>
          <a:bodyPr/>
          <a:lstStyle/>
          <a:p>
            <a:r>
              <a:rPr lang="en-US" dirty="0" smtClean="0"/>
              <a:t>Price/Rate </a:t>
            </a:r>
            <a:r>
              <a:rPr lang="en-US" dirty="0"/>
              <a:t>Monitoring – What is it?</a:t>
            </a:r>
          </a:p>
        </p:txBody>
      </p:sp>
      <p:sp>
        <p:nvSpPr>
          <p:cNvPr id="5123" name="Rectangle 3"/>
          <p:cNvSpPr>
            <a:spLocks noGrp="1" noChangeArrowheads="1"/>
          </p:cNvSpPr>
          <p:nvPr>
            <p:ph type="body" idx="1"/>
          </p:nvPr>
        </p:nvSpPr>
        <p:spPr/>
        <p:txBody>
          <a:bodyPr/>
          <a:lstStyle/>
          <a:p>
            <a:r>
              <a:rPr lang="en-US" dirty="0" smtClean="0"/>
              <a:t>Simple definition: a measurement of the change in rate levels from one period to another – what the customer typically feels.</a:t>
            </a:r>
          </a:p>
          <a:p>
            <a:r>
              <a:rPr lang="en-US" dirty="0" smtClean="0"/>
              <a:t>A more complex </a:t>
            </a:r>
            <a:r>
              <a:rPr lang="en-US" dirty="0"/>
              <a:t>definition: a measurement of the change in </a:t>
            </a:r>
            <a:r>
              <a:rPr lang="en-US" i="1" dirty="0"/>
              <a:t>effective</a:t>
            </a:r>
            <a:r>
              <a:rPr lang="en-US" dirty="0"/>
              <a:t> rate levels from one period to </a:t>
            </a:r>
            <a:r>
              <a:rPr lang="en-US" dirty="0" smtClean="0"/>
              <a:t>another (reflecting mix shift) – how our rate adequacy changes over time.</a:t>
            </a:r>
          </a:p>
          <a:p>
            <a:r>
              <a:rPr lang="en-US" dirty="0" smtClean="0"/>
              <a:t>Absolute rate level or rate adequacy is not critical. It's the </a:t>
            </a:r>
            <a:r>
              <a:rPr lang="en-US" i="1" dirty="0" smtClean="0"/>
              <a:t>change</a:t>
            </a:r>
            <a:r>
              <a:rPr lang="en-US" dirty="0" smtClean="0"/>
              <a:t> in rates or rate levels that we're concerned with.</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82"/>
          <p:cNvSpPr>
            <a:spLocks noGrp="1" noChangeArrowheads="1"/>
          </p:cNvSpPr>
          <p:nvPr>
            <p:ph type="body" idx="1"/>
            <p:custDataLst>
              <p:tags r:id="rId1"/>
            </p:custDataLst>
          </p:nvPr>
        </p:nvSpPr>
        <p:spPr>
          <a:xfrm>
            <a:off x="539552" y="1412776"/>
            <a:ext cx="8318698" cy="4392488"/>
          </a:xfrm>
        </p:spPr>
        <p:txBody>
          <a:bodyPr/>
          <a:lstStyle/>
          <a:p>
            <a:pPr lvl="1">
              <a:buNone/>
              <a:tabLst>
                <a:tab pos="7181850" algn="r"/>
              </a:tabLst>
            </a:pPr>
            <a:r>
              <a:rPr lang="en-US" sz="2400" dirty="0"/>
              <a:t>How to operationalize the metric</a:t>
            </a:r>
          </a:p>
          <a:p>
            <a:pPr lvl="1">
              <a:tabLst>
                <a:tab pos="7181850" algn="r"/>
              </a:tabLst>
            </a:pPr>
            <a:r>
              <a:rPr lang="en-US" dirty="0" smtClean="0"/>
              <a:t>System/Database Design</a:t>
            </a:r>
          </a:p>
          <a:p>
            <a:pPr lvl="1">
              <a:tabLst>
                <a:tab pos="7181850" algn="r"/>
              </a:tabLst>
            </a:pPr>
            <a:r>
              <a:rPr lang="en-US" dirty="0" smtClean="0"/>
              <a:t>Need for additional work/coding when quoting/binding</a:t>
            </a:r>
            <a:endParaRPr lang="en-US" dirty="0"/>
          </a:p>
          <a:p>
            <a:pPr lvl="1">
              <a:tabLst>
                <a:tab pos="7181850" algn="r"/>
              </a:tabLst>
            </a:pPr>
            <a:r>
              <a:rPr lang="en-US" dirty="0" smtClean="0"/>
              <a:t>Report Design, Diagnostics, Drill-Downs</a:t>
            </a:r>
            <a:endParaRPr lang="en-US" dirty="0"/>
          </a:p>
          <a:p>
            <a:pPr lvl="1">
              <a:tabLst>
                <a:tab pos="7181850" algn="r"/>
              </a:tabLst>
            </a:pPr>
            <a:r>
              <a:rPr lang="en-US" dirty="0" err="1"/>
              <a:t>Historization</a:t>
            </a:r>
            <a:r>
              <a:rPr lang="en-US" dirty="0"/>
              <a:t>/Restatement</a:t>
            </a:r>
          </a:p>
          <a:p>
            <a:pPr lvl="1">
              <a:tabLst>
                <a:tab pos="7181850" algn="r"/>
              </a:tabLst>
            </a:pPr>
            <a:r>
              <a:rPr lang="en-US" dirty="0"/>
              <a:t>Downstream uses</a:t>
            </a:r>
          </a:p>
        </p:txBody>
      </p:sp>
      <p:sp>
        <p:nvSpPr>
          <p:cNvPr id="8195" name="Rectangle 56"/>
          <p:cNvSpPr>
            <a:spLocks noGrp="1" noChangeArrowheads="1"/>
          </p:cNvSpPr>
          <p:nvPr>
            <p:ph type="title"/>
            <p:custDataLst>
              <p:tags r:id="rId2"/>
            </p:custDataLst>
          </p:nvPr>
        </p:nvSpPr>
        <p:spPr>
          <a:xfrm>
            <a:off x="228600" y="482600"/>
            <a:ext cx="6359624" cy="698500"/>
          </a:xfrm>
        </p:spPr>
        <p:txBody>
          <a:bodyPr/>
          <a:lstStyle/>
          <a:p>
            <a:r>
              <a:rPr lang="en-US" dirty="0"/>
              <a:t>Key Decisions and Challenges in the Design of a </a:t>
            </a:r>
            <a:r>
              <a:rPr lang="en-US" dirty="0" smtClean="0"/>
              <a:t>Price/Rate </a:t>
            </a:r>
            <a:r>
              <a:rPr lang="en-US" dirty="0"/>
              <a:t>Monitoring System</a:t>
            </a:r>
            <a:endParaRPr lang="de-DE" dirty="0" smtClean="0"/>
          </a:p>
        </p:txBody>
      </p:sp>
    </p:spTree>
    <p:extLst>
      <p:ext uri="{BB962C8B-B14F-4D97-AF65-F5344CB8AC3E}">
        <p14:creationId xmlns:p14="http://schemas.microsoft.com/office/powerpoint/2010/main" xmlns="" val="3901036912"/>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55651" y="1628800"/>
            <a:ext cx="7776789" cy="1181862"/>
          </a:xfrm>
        </p:spPr>
        <p:txBody>
          <a:bodyPr/>
          <a:lstStyle/>
          <a:p>
            <a:r>
              <a:rPr lang="en-GB" dirty="0" smtClean="0"/>
              <a:t>Conclusions</a:t>
            </a:r>
            <a:endParaRPr lang="en-GB" dirty="0"/>
          </a:p>
        </p:txBody>
      </p:sp>
      <p:sp>
        <p:nvSpPr>
          <p:cNvPr id="6" name="Text Placeholder 5"/>
          <p:cNvSpPr>
            <a:spLocks noGrp="1"/>
          </p:cNvSpPr>
          <p:nvPr>
            <p:ph type="body" sz="quarter" idx="12"/>
          </p:nvPr>
        </p:nvSpPr>
        <p:spPr/>
        <p:txBody>
          <a:bodyPr/>
          <a:lstStyle/>
          <a:p>
            <a:endParaRPr lang="en-GB"/>
          </a:p>
        </p:txBody>
      </p:sp>
      <p:sp>
        <p:nvSpPr>
          <p:cNvPr id="7" name="Slide Number Placeholder 6"/>
          <p:cNvSpPr>
            <a:spLocks noGrp="1"/>
          </p:cNvSpPr>
          <p:nvPr>
            <p:ph type="sldNum" sz="quarter" idx="11"/>
          </p:nvPr>
        </p:nvSpPr>
        <p:spPr/>
        <p:txBody>
          <a:bodyPr/>
          <a:lstStyle/>
          <a:p>
            <a:fld id="{8E9F59B9-8094-4618-B073-21DD649DF751}" type="slidenum">
              <a:rPr lang="en-GB" smtClean="0"/>
              <a:pPr/>
              <a:t>41</a:t>
            </a:fld>
            <a:endParaRPr lang="en-GB" dirty="0"/>
          </a:p>
        </p:txBody>
      </p:sp>
    </p:spTree>
    <p:extLst>
      <p:ext uri="{BB962C8B-B14F-4D97-AF65-F5344CB8AC3E}">
        <p14:creationId xmlns:p14="http://schemas.microsoft.com/office/powerpoint/2010/main" xmlns="" val="28184688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Thoughts</a:t>
            </a:r>
            <a:endParaRPr lang="en-US" dirty="0"/>
          </a:p>
        </p:txBody>
      </p:sp>
      <p:sp>
        <p:nvSpPr>
          <p:cNvPr id="3" name="Content Placeholder 2"/>
          <p:cNvSpPr>
            <a:spLocks noGrp="1"/>
          </p:cNvSpPr>
          <p:nvPr>
            <p:ph idx="1"/>
          </p:nvPr>
        </p:nvSpPr>
        <p:spPr/>
        <p:txBody>
          <a:bodyPr/>
          <a:lstStyle/>
          <a:p>
            <a:r>
              <a:rPr lang="en-US" dirty="0" smtClean="0"/>
              <a:t>(Re)insurance companies monitoring price changes face many challenges in the design and implementation of the metrics.</a:t>
            </a:r>
          </a:p>
          <a:p>
            <a:r>
              <a:rPr lang="en-US" dirty="0" smtClean="0"/>
              <a:t>Price and Price Adequacy change metrics, however calculated, will likely have some weaknesses in them.</a:t>
            </a:r>
          </a:p>
          <a:p>
            <a:r>
              <a:rPr lang="en-US" dirty="0" smtClean="0"/>
              <a:t>Still, price monitoring is a critical part of operating a (Re)insurance company.</a:t>
            </a:r>
          </a:p>
          <a:p>
            <a:r>
              <a:rPr lang="en-US" dirty="0" smtClean="0"/>
              <a:t>The more a portfolio changes, the more likely the price (adequacy) change metrics will be flawed.</a:t>
            </a:r>
          </a:p>
          <a:p>
            <a:r>
              <a:rPr lang="en-US" dirty="0"/>
              <a:t>When in doubt, it's useful to have multiple price metrics</a:t>
            </a:r>
            <a:r>
              <a:rPr lang="en-US" dirty="0" smtClean="0"/>
              <a:t>. They may not tell you the "right" answer, but you can feel more confident if they are consistent in their result.</a:t>
            </a:r>
            <a:endParaRPr lang="en-US" dirty="0"/>
          </a:p>
          <a:p>
            <a:endParaRPr lang="en-US" dirty="0"/>
          </a:p>
        </p:txBody>
      </p:sp>
      <p:sp>
        <p:nvSpPr>
          <p:cNvPr id="4" name="Slide Number Placeholder 3"/>
          <p:cNvSpPr>
            <a:spLocks noGrp="1"/>
          </p:cNvSpPr>
          <p:nvPr>
            <p:ph type="sldNum" sz="quarter" idx="10"/>
          </p:nvPr>
        </p:nvSpPr>
        <p:spPr/>
        <p:txBody>
          <a:bodyPr/>
          <a:lstStyle/>
          <a:p>
            <a:r>
              <a:rPr lang="en-US" smtClean="0"/>
              <a:t>Slide </a:t>
            </a:r>
            <a:fld id="{C2E716BE-EF01-48F1-9078-1A6FDFEF5BC8}" type="slidenum">
              <a:rPr lang="en-US" smtClean="0"/>
              <a:pPr/>
              <a:t>42</a:t>
            </a:fld>
            <a:endParaRPr lang="en-US"/>
          </a:p>
        </p:txBody>
      </p:sp>
    </p:spTree>
    <p:extLst>
      <p:ext uri="{BB962C8B-B14F-4D97-AF65-F5344CB8AC3E}">
        <p14:creationId xmlns:p14="http://schemas.microsoft.com/office/powerpoint/2010/main" xmlns="" val="14806606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descr="Default2_Closing_Xlllw.jpg"/>
          <p:cNvPicPr>
            <a:picLocks noGrp="1"/>
          </p:cNvPicPr>
          <p:nvPr>
            <p:ph type="pic" sz="quarter" idx="12"/>
            <p:custDataLst>
              <p:tags r:id="rId1"/>
            </p:custDataLst>
          </p:nvPr>
        </p:nvPicPr>
        <p:blipFill>
          <a:blip r:embed="rId4" cstate="print"/>
          <a:srcRect/>
          <a:stretch>
            <a:fillRect/>
          </a:stretch>
        </p:blipFill>
        <p:spPr bwMode="gray">
          <a:xfrm>
            <a:off x="0" y="0"/>
            <a:ext cx="9144000" cy="6858000"/>
          </a:xfrm>
        </p:spPr>
      </p:pic>
      <p:sp>
        <p:nvSpPr>
          <p:cNvPr id="5" name="Title 4"/>
          <p:cNvSpPr>
            <a:spLocks noGrp="1"/>
          </p:cNvSpPr>
          <p:nvPr>
            <p:ph type="ctrTitle"/>
          </p:nvPr>
        </p:nvSpPr>
        <p:spPr/>
        <p:txBody>
          <a:bodyPr/>
          <a:lstStyle/>
          <a:p>
            <a:r>
              <a:rPr lang="en-GB" smtClean="0"/>
              <a:t>Thank you</a:t>
            </a:r>
            <a:endParaRPr lang="en-GB"/>
          </a:p>
        </p:txBody>
      </p:sp>
      <p:pic>
        <p:nvPicPr>
          <p:cNvPr id="7" name="Picture 6" descr="Logo_Lake.png"/>
          <p:cNvPicPr>
            <a:picLocks noChangeAspect="1"/>
          </p:cNvPicPr>
          <p:nvPr>
            <p:custDataLst>
              <p:tags r:id="rId2"/>
            </p:custDataLst>
          </p:nvPr>
        </p:nvPicPr>
        <p:blipFill>
          <a:blip r:embed="rId5" cstate="print"/>
          <a:stretch>
            <a:fillRect/>
          </a:stretch>
        </p:blipFill>
        <p:spPr bwMode="gray">
          <a:xfrm>
            <a:off x="6804025" y="260350"/>
            <a:ext cx="1157287" cy="671512"/>
          </a:xfrm>
          <a:prstGeom prst="rect">
            <a:avLst/>
          </a:prstGeo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smtClean="0"/>
              <a:t>Legal notice</a:t>
            </a:r>
            <a:endParaRPr lang="en-GB" dirty="0"/>
          </a:p>
        </p:txBody>
      </p:sp>
      <p:sp>
        <p:nvSpPr>
          <p:cNvPr id="6" name="TextBox 5"/>
          <p:cNvSpPr txBox="1"/>
          <p:nvPr/>
        </p:nvSpPr>
        <p:spPr>
          <a:xfrm>
            <a:off x="755650" y="1628774"/>
            <a:ext cx="7848600" cy="4104481"/>
          </a:xfrm>
          <a:prstGeom prst="rect">
            <a:avLst/>
          </a:prstGeom>
          <a:noFill/>
        </p:spPr>
        <p:txBody>
          <a:bodyPr wrap="square" lIns="0" tIns="0" rIns="0" bIns="0" rtlCol="0">
            <a:noAutofit/>
          </a:bodyPr>
          <a:lstStyle/>
          <a:p>
            <a:pPr>
              <a:spcBef>
                <a:spcPts val="1800"/>
              </a:spcBef>
            </a:pPr>
            <a:r>
              <a:rPr lang="en-GB" b="1" smtClean="0"/>
              <a:t>©2012 Swiss Re. </a:t>
            </a:r>
            <a:r>
              <a:rPr lang="en-GB" b="1" dirty="0" smtClean="0"/>
              <a:t>All rights reserved</a:t>
            </a:r>
            <a:r>
              <a:rPr lang="en-GB" b="1" smtClean="0"/>
              <a:t>.</a:t>
            </a:r>
            <a:r>
              <a:rPr lang="en-GB" smtClean="0"/>
              <a:t> You are not permitted to create any modifications or derivatives of this presentation or to use it for commercial or other public purposes without the prior written permission of Swiss Re.</a:t>
            </a:r>
          </a:p>
          <a:p>
            <a:pPr>
              <a:spcBef>
                <a:spcPts val="1800"/>
              </a:spcBef>
            </a:pPr>
            <a:r>
              <a:rPr lang="en-GB" smtClean="0"/>
              <a:t>Although all the information used was taken from reliable sources, Swiss Re does not accept any responsibility for the accuracy or comprehensiveness of the details given. All liability for the accuracy and completeness thereof or for any damage resulting from the use of the information contained in this presentation is expressly excluded. Under no circumstances shall Swiss Re or its Group companies be liable for any financial and/or consequential loss relating to this presentation.</a:t>
            </a:r>
            <a:endParaRPr lang="en-GB" dirty="0" smtClean="0"/>
          </a:p>
        </p:txBody>
      </p:sp>
      <p:sp>
        <p:nvSpPr>
          <p:cNvPr id="4" name="Slide Number Placeholder 3"/>
          <p:cNvSpPr>
            <a:spLocks noGrp="1"/>
          </p:cNvSpPr>
          <p:nvPr>
            <p:ph type="sldNum" sz="quarter" idx="11"/>
          </p:nvPr>
        </p:nvSpPr>
        <p:spPr/>
        <p:txBody>
          <a:bodyPr/>
          <a:lstStyle/>
          <a:p>
            <a:fld id="{8E9F59B9-8094-4618-B073-21DD649DF751}" type="slidenum">
              <a:rPr lang="en-GB" smtClean="0"/>
              <a:pPr/>
              <a:t>44</a:t>
            </a:fld>
            <a:endParaRPr lang="en-GB"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248400"/>
            <a:ext cx="2133600" cy="457200"/>
          </a:xfrm>
          <a:prstGeom prst="rect">
            <a:avLst/>
          </a:prstGeom>
        </p:spPr>
        <p:txBody>
          <a:bodyPr/>
          <a:lstStyle/>
          <a:p>
            <a:fld id="{25A8F5DE-5D28-4916-81AB-1DB59B20A994}" type="slidenum">
              <a:rPr lang="en-US"/>
              <a:pPr/>
              <a:t>5</a:t>
            </a:fld>
            <a:endParaRPr lang="en-US"/>
          </a:p>
        </p:txBody>
      </p:sp>
      <p:sp>
        <p:nvSpPr>
          <p:cNvPr id="6146" name="Rectangle 2"/>
          <p:cNvSpPr>
            <a:spLocks noGrp="1" noChangeArrowheads="1"/>
          </p:cNvSpPr>
          <p:nvPr>
            <p:ph type="title"/>
          </p:nvPr>
        </p:nvSpPr>
        <p:spPr/>
        <p:txBody>
          <a:bodyPr/>
          <a:lstStyle/>
          <a:p>
            <a:r>
              <a:rPr lang="en-US" dirty="0" smtClean="0"/>
              <a:t>Price/Rate </a:t>
            </a:r>
            <a:r>
              <a:rPr lang="en-US" dirty="0"/>
              <a:t>Monitoring – Purpose &amp; Uses</a:t>
            </a:r>
          </a:p>
        </p:txBody>
      </p:sp>
      <p:sp>
        <p:nvSpPr>
          <p:cNvPr id="6147" name="Rectangle 3"/>
          <p:cNvSpPr>
            <a:spLocks noGrp="1" noChangeArrowheads="1"/>
          </p:cNvSpPr>
          <p:nvPr>
            <p:ph type="body" idx="1"/>
          </p:nvPr>
        </p:nvSpPr>
        <p:spPr/>
        <p:txBody>
          <a:bodyPr/>
          <a:lstStyle/>
          <a:p>
            <a:pPr>
              <a:lnSpc>
                <a:spcPct val="90000"/>
              </a:lnSpc>
            </a:pPr>
            <a:r>
              <a:rPr lang="en-US" dirty="0" smtClean="0"/>
              <a:t>Track changes in rate levels over time</a:t>
            </a:r>
            <a:endParaRPr lang="en-US" dirty="0"/>
          </a:p>
          <a:p>
            <a:pPr>
              <a:lnSpc>
                <a:spcPct val="90000"/>
              </a:lnSpc>
            </a:pPr>
            <a:r>
              <a:rPr lang="en-US" dirty="0"/>
              <a:t>Allows for the projection of historical loss ratios to a future period for profitability and forecasting </a:t>
            </a:r>
            <a:r>
              <a:rPr lang="en-US" dirty="0" smtClean="0"/>
              <a:t>purposes</a:t>
            </a:r>
          </a:p>
          <a:p>
            <a:pPr>
              <a:lnSpc>
                <a:spcPct val="90000"/>
              </a:lnSpc>
            </a:pPr>
            <a:r>
              <a:rPr lang="en-US" dirty="0" smtClean="0"/>
              <a:t>Allows backward walk of current costing loss ratios to see if they are consistent with historical results (Pricing-Reserving Linkage)</a:t>
            </a:r>
            <a:endParaRPr lang="en-US" dirty="0"/>
          </a:p>
          <a:p>
            <a:pPr>
              <a:lnSpc>
                <a:spcPct val="90000"/>
              </a:lnSpc>
            </a:pPr>
            <a:r>
              <a:rPr lang="en-US" dirty="0" smtClean="0"/>
              <a:t>Facilitate analysis of strengthening and erosion in loss picks</a:t>
            </a:r>
          </a:p>
          <a:p>
            <a:pPr>
              <a:lnSpc>
                <a:spcPct val="90000"/>
              </a:lnSpc>
            </a:pPr>
            <a:r>
              <a:rPr lang="en-US" dirty="0" smtClean="0"/>
              <a:t>Facilitates planning, providing granularity into the source of historical premium changes (e.g. exposure, growth, rate)</a:t>
            </a:r>
          </a:p>
          <a:p>
            <a:pPr>
              <a:lnSpc>
                <a:spcPct val="90000"/>
              </a:lnSpc>
            </a:pPr>
            <a:r>
              <a:rPr lang="en-US" dirty="0" smtClean="0"/>
              <a:t>Critical part of portfolio steering; particularly powerful when combined with hit rates, retention rates, and industry price monitors</a:t>
            </a:r>
          </a:p>
          <a:p>
            <a:pPr>
              <a:lnSpc>
                <a:spcPct val="90000"/>
              </a:lnSpc>
            </a:pPr>
            <a:r>
              <a:rPr lang="en-US" dirty="0" smtClean="0"/>
              <a:t>Useful tool in driving underwriter behavior and providing timely feedback</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Various Approaches to Price/Rate Monitoring</a:t>
            </a:r>
            <a:endParaRPr lang="en-GB" dirty="0"/>
          </a:p>
        </p:txBody>
      </p:sp>
      <p:sp>
        <p:nvSpPr>
          <p:cNvPr id="6" name="Text Placeholder 5"/>
          <p:cNvSpPr>
            <a:spLocks noGrp="1"/>
          </p:cNvSpPr>
          <p:nvPr>
            <p:ph type="body" sz="quarter" idx="12"/>
          </p:nvPr>
        </p:nvSpPr>
        <p:spPr/>
        <p:txBody>
          <a:bodyPr/>
          <a:lstStyle/>
          <a:p>
            <a:endParaRPr lang="en-GB"/>
          </a:p>
        </p:txBody>
      </p:sp>
      <p:sp>
        <p:nvSpPr>
          <p:cNvPr id="7" name="Slide Number Placeholder 6"/>
          <p:cNvSpPr>
            <a:spLocks noGrp="1"/>
          </p:cNvSpPr>
          <p:nvPr>
            <p:ph type="sldNum" sz="quarter" idx="11"/>
          </p:nvPr>
        </p:nvSpPr>
        <p:spPr/>
        <p:txBody>
          <a:bodyPr/>
          <a:lstStyle/>
          <a:p>
            <a:fld id="{8E9F59B9-8094-4618-B073-21DD649DF751}" type="slidenum">
              <a:rPr lang="en-GB" smtClean="0"/>
              <a:pPr/>
              <a:t>6</a:t>
            </a:fld>
            <a:endParaRPr lang="en-GB" dirty="0"/>
          </a:p>
        </p:txBody>
      </p:sp>
    </p:spTree>
    <p:extLst>
      <p:ext uri="{BB962C8B-B14F-4D97-AF65-F5344CB8AC3E}">
        <p14:creationId xmlns:p14="http://schemas.microsoft.com/office/powerpoint/2010/main" xmlns="" val="2963954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82"/>
          <p:cNvSpPr>
            <a:spLocks noGrp="1" noChangeArrowheads="1"/>
          </p:cNvSpPr>
          <p:nvPr>
            <p:ph type="body" idx="1"/>
            <p:custDataLst>
              <p:tags r:id="rId1"/>
            </p:custDataLst>
          </p:nvPr>
        </p:nvSpPr>
        <p:spPr>
          <a:xfrm>
            <a:off x="539552" y="1412776"/>
            <a:ext cx="8318698" cy="4392488"/>
          </a:xfrm>
        </p:spPr>
        <p:txBody>
          <a:bodyPr/>
          <a:lstStyle/>
          <a:p>
            <a:pPr lvl="1" eaLnBrk="1" hangingPunct="1">
              <a:buNone/>
              <a:tabLst>
                <a:tab pos="7181850" algn="r"/>
              </a:tabLst>
            </a:pPr>
            <a:r>
              <a:rPr lang="en-GB" sz="2400" dirty="0" smtClean="0"/>
              <a:t>Three basic approaches to price/rate monitoring</a:t>
            </a:r>
          </a:p>
          <a:p>
            <a:pPr lvl="1" eaLnBrk="1" hangingPunct="1">
              <a:buFont typeface="Wingdings" pitchFamily="2" charset="2"/>
              <a:buChar char="§"/>
              <a:tabLst>
                <a:tab pos="7181850" algn="r"/>
              </a:tabLst>
            </a:pPr>
            <a:r>
              <a:rPr lang="en-GB" sz="1800" dirty="0" smtClean="0"/>
              <a:t>Method 1: Change in standard rates or benchmarks plus the impact of changes in certain credits and debits</a:t>
            </a:r>
          </a:p>
          <a:p>
            <a:pPr lvl="1" eaLnBrk="1" hangingPunct="1">
              <a:buFont typeface="Wingdings" pitchFamily="2" charset="2"/>
              <a:buChar char="§"/>
              <a:tabLst>
                <a:tab pos="7181850" algn="r"/>
              </a:tabLst>
            </a:pPr>
            <a:r>
              <a:rPr lang="en-GB" sz="1800" dirty="0" smtClean="0"/>
              <a:t>Method 2: Change in price per exposure – portfolio and matched renewals</a:t>
            </a:r>
          </a:p>
          <a:p>
            <a:pPr lvl="1" eaLnBrk="1" hangingPunct="1">
              <a:buFont typeface="Wingdings" pitchFamily="2" charset="2"/>
              <a:buChar char="§"/>
              <a:tabLst>
                <a:tab pos="7181850" algn="r"/>
              </a:tabLst>
            </a:pPr>
            <a:r>
              <a:rPr lang="en-GB" sz="1800" dirty="0" smtClean="0"/>
              <a:t>Method 3: Change in price relative to benchmark</a:t>
            </a:r>
          </a:p>
        </p:txBody>
      </p:sp>
      <p:sp>
        <p:nvSpPr>
          <p:cNvPr id="8195" name="Rectangle 56"/>
          <p:cNvSpPr>
            <a:spLocks noGrp="1" noChangeArrowheads="1"/>
          </p:cNvSpPr>
          <p:nvPr>
            <p:ph type="title"/>
            <p:custDataLst>
              <p:tags r:id="rId2"/>
            </p:custDataLst>
          </p:nvPr>
        </p:nvSpPr>
        <p:spPr>
          <a:xfrm>
            <a:off x="228600" y="482600"/>
            <a:ext cx="6838950" cy="698500"/>
          </a:xfrm>
        </p:spPr>
        <p:txBody>
          <a:bodyPr/>
          <a:lstStyle/>
          <a:p>
            <a:pPr eaLnBrk="1" hangingPunct="1"/>
            <a:r>
              <a:rPr lang="en-GB" dirty="0" smtClean="0"/>
              <a:t>Price/Rate Monitoring Approaches</a:t>
            </a:r>
            <a:endParaRPr lang="de-DE"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56"/>
          <p:cNvSpPr>
            <a:spLocks noGrp="1" noChangeArrowheads="1"/>
          </p:cNvSpPr>
          <p:nvPr>
            <p:ph type="title"/>
            <p:custDataLst>
              <p:tags r:id="rId1"/>
            </p:custDataLst>
          </p:nvPr>
        </p:nvSpPr>
        <p:spPr>
          <a:xfrm>
            <a:off x="228600" y="482600"/>
            <a:ext cx="6359624" cy="698500"/>
          </a:xfrm>
        </p:spPr>
        <p:txBody>
          <a:bodyPr/>
          <a:lstStyle/>
          <a:p>
            <a:r>
              <a:rPr lang="en-GB" dirty="0" smtClean="0"/>
              <a:t>Method 1: Changes in Standard/Filed Rates</a:t>
            </a:r>
            <a:br>
              <a:rPr lang="en-GB" dirty="0" smtClean="0"/>
            </a:br>
            <a:r>
              <a:rPr lang="en-GB" dirty="0" smtClean="0"/>
              <a:t>with Selected Credits/Debits</a:t>
            </a:r>
            <a:endParaRPr lang="de-DE" dirty="0" smtClean="0"/>
          </a:p>
        </p:txBody>
      </p:sp>
      <p:sp>
        <p:nvSpPr>
          <p:cNvPr id="11" name="Rectangle 10"/>
          <p:cNvSpPr/>
          <p:nvPr/>
        </p:nvSpPr>
        <p:spPr>
          <a:xfrm>
            <a:off x="467544" y="1340768"/>
            <a:ext cx="8208912" cy="864096"/>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2" name="Rectangle 11"/>
          <p:cNvSpPr/>
          <p:nvPr/>
        </p:nvSpPr>
        <p:spPr>
          <a:xfrm>
            <a:off x="467544" y="2204864"/>
            <a:ext cx="4104456" cy="1512168"/>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3" name="Rectangle 12"/>
          <p:cNvSpPr/>
          <p:nvPr/>
        </p:nvSpPr>
        <p:spPr>
          <a:xfrm>
            <a:off x="467544" y="3717032"/>
            <a:ext cx="4104456" cy="2376264"/>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4" name="Rectangle 13"/>
          <p:cNvSpPr/>
          <p:nvPr/>
        </p:nvSpPr>
        <p:spPr>
          <a:xfrm>
            <a:off x="4572000" y="2204864"/>
            <a:ext cx="4104456" cy="1512168"/>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5" name="Rectangle 14"/>
          <p:cNvSpPr/>
          <p:nvPr/>
        </p:nvSpPr>
        <p:spPr>
          <a:xfrm>
            <a:off x="4572000" y="3717032"/>
            <a:ext cx="4104456" cy="2376264"/>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6" name="TextBox 15"/>
          <p:cNvSpPr txBox="1"/>
          <p:nvPr/>
        </p:nvSpPr>
        <p:spPr>
          <a:xfrm>
            <a:off x="467544" y="1340768"/>
            <a:ext cx="8208912" cy="369332"/>
          </a:xfrm>
          <a:prstGeom prst="rect">
            <a:avLst/>
          </a:prstGeom>
          <a:noFill/>
        </p:spPr>
        <p:txBody>
          <a:bodyPr wrap="square" rtlCol="0">
            <a:spAutoFit/>
          </a:bodyPr>
          <a:lstStyle/>
          <a:p>
            <a:r>
              <a:rPr lang="en-GB" dirty="0" smtClean="0">
                <a:latin typeface="SwissReSans" pitchFamily="34" charset="0"/>
              </a:rPr>
              <a:t>Description:</a:t>
            </a:r>
          </a:p>
        </p:txBody>
      </p:sp>
      <p:sp>
        <p:nvSpPr>
          <p:cNvPr id="17" name="TextBox 16"/>
          <p:cNvSpPr txBox="1"/>
          <p:nvPr/>
        </p:nvSpPr>
        <p:spPr>
          <a:xfrm>
            <a:off x="467544" y="2204864"/>
            <a:ext cx="4104456" cy="369332"/>
          </a:xfrm>
          <a:prstGeom prst="rect">
            <a:avLst/>
          </a:prstGeom>
          <a:noFill/>
        </p:spPr>
        <p:txBody>
          <a:bodyPr wrap="square" rtlCol="0">
            <a:spAutoFit/>
          </a:bodyPr>
          <a:lstStyle/>
          <a:p>
            <a:r>
              <a:rPr lang="en-GB" dirty="0" smtClean="0">
                <a:latin typeface="SwissReSans" pitchFamily="34" charset="0"/>
              </a:rPr>
              <a:t> Applicable Segments:</a:t>
            </a:r>
          </a:p>
        </p:txBody>
      </p:sp>
      <p:sp>
        <p:nvSpPr>
          <p:cNvPr id="18" name="TextBox 17"/>
          <p:cNvSpPr txBox="1"/>
          <p:nvPr/>
        </p:nvSpPr>
        <p:spPr>
          <a:xfrm>
            <a:off x="4572000" y="2204864"/>
            <a:ext cx="4104456" cy="369332"/>
          </a:xfrm>
          <a:prstGeom prst="rect">
            <a:avLst/>
          </a:prstGeom>
          <a:noFill/>
        </p:spPr>
        <p:txBody>
          <a:bodyPr wrap="square" rtlCol="0">
            <a:spAutoFit/>
          </a:bodyPr>
          <a:lstStyle/>
          <a:p>
            <a:r>
              <a:rPr lang="en-GB" dirty="0" smtClean="0">
                <a:latin typeface="SwissReSans" pitchFamily="34" charset="0"/>
              </a:rPr>
              <a:t> Policy/Portfolio Metrics:</a:t>
            </a:r>
          </a:p>
        </p:txBody>
      </p:sp>
      <p:sp>
        <p:nvSpPr>
          <p:cNvPr id="19" name="TextBox 18"/>
          <p:cNvSpPr txBox="1"/>
          <p:nvPr/>
        </p:nvSpPr>
        <p:spPr>
          <a:xfrm>
            <a:off x="467544" y="3707740"/>
            <a:ext cx="4104456" cy="369332"/>
          </a:xfrm>
          <a:prstGeom prst="rect">
            <a:avLst/>
          </a:prstGeom>
          <a:noFill/>
        </p:spPr>
        <p:txBody>
          <a:bodyPr wrap="square" rtlCol="0">
            <a:spAutoFit/>
          </a:bodyPr>
          <a:lstStyle/>
          <a:p>
            <a:r>
              <a:rPr lang="en-GB" dirty="0" smtClean="0">
                <a:latin typeface="SwissReSans" pitchFamily="34" charset="0"/>
              </a:rPr>
              <a:t> Advantages:</a:t>
            </a:r>
          </a:p>
        </p:txBody>
      </p:sp>
      <p:sp>
        <p:nvSpPr>
          <p:cNvPr id="20" name="TextBox 19"/>
          <p:cNvSpPr txBox="1"/>
          <p:nvPr/>
        </p:nvSpPr>
        <p:spPr>
          <a:xfrm>
            <a:off x="4572000" y="3717032"/>
            <a:ext cx="4104456" cy="369332"/>
          </a:xfrm>
          <a:prstGeom prst="rect">
            <a:avLst/>
          </a:prstGeom>
          <a:noFill/>
        </p:spPr>
        <p:txBody>
          <a:bodyPr wrap="square" rtlCol="0">
            <a:spAutoFit/>
          </a:bodyPr>
          <a:lstStyle/>
          <a:p>
            <a:r>
              <a:rPr lang="en-GB" dirty="0" smtClean="0">
                <a:latin typeface="SwissReSans" pitchFamily="34" charset="0"/>
              </a:rPr>
              <a:t> Disadvantages:</a:t>
            </a:r>
          </a:p>
        </p:txBody>
      </p:sp>
      <p:sp>
        <p:nvSpPr>
          <p:cNvPr id="22" name="TextBox 21"/>
          <p:cNvSpPr txBox="1"/>
          <p:nvPr/>
        </p:nvSpPr>
        <p:spPr>
          <a:xfrm>
            <a:off x="4572001" y="2492897"/>
            <a:ext cx="4104456" cy="1169551"/>
          </a:xfrm>
          <a:prstGeom prst="rect">
            <a:avLst/>
          </a:prstGeom>
          <a:noFill/>
        </p:spPr>
        <p:txBody>
          <a:bodyPr wrap="square" rtlCol="0">
            <a:spAutoFit/>
          </a:bodyPr>
          <a:lstStyle/>
          <a:p>
            <a:pPr>
              <a:buFont typeface="Arial" pitchFamily="34" charset="0"/>
              <a:buChar char="•"/>
            </a:pPr>
            <a:r>
              <a:rPr lang="en-GB" sz="1000" dirty="0" smtClean="0">
                <a:latin typeface="SwissReSans" pitchFamily="34" charset="0"/>
              </a:rPr>
              <a:t>Usually applied at portfolio level</a:t>
            </a:r>
          </a:p>
          <a:p>
            <a:pPr>
              <a:buFont typeface="Arial" pitchFamily="34" charset="0"/>
              <a:buChar char="•"/>
            </a:pPr>
            <a:r>
              <a:rPr lang="en-GB" sz="1000" dirty="0" smtClean="0">
                <a:latin typeface="SwissReSans" pitchFamily="34" charset="0"/>
              </a:rPr>
              <a:t>For portfolio, impact of changes to each rating variable are calculated independently.</a:t>
            </a:r>
          </a:p>
          <a:p>
            <a:pPr>
              <a:buFont typeface="Arial" pitchFamily="34" charset="0"/>
              <a:buChar char="•"/>
            </a:pPr>
            <a:r>
              <a:rPr lang="en-GB" sz="1000" dirty="0" smtClean="0">
                <a:latin typeface="SwissReSans" pitchFamily="34" charset="0"/>
              </a:rPr>
              <a:t>More complex policy-level calculations that consider interactions of rating variables are possible with appropriate systems. The most robust method allows for re-rating past policies with current rating plan.</a:t>
            </a:r>
          </a:p>
        </p:txBody>
      </p:sp>
      <p:sp>
        <p:nvSpPr>
          <p:cNvPr id="23" name="TextBox 22"/>
          <p:cNvSpPr txBox="1"/>
          <p:nvPr/>
        </p:nvSpPr>
        <p:spPr>
          <a:xfrm>
            <a:off x="467544" y="2492896"/>
            <a:ext cx="4104456" cy="553998"/>
          </a:xfrm>
          <a:prstGeom prst="rect">
            <a:avLst/>
          </a:prstGeom>
          <a:noFill/>
        </p:spPr>
        <p:txBody>
          <a:bodyPr wrap="square" rtlCol="0">
            <a:spAutoFit/>
          </a:bodyPr>
          <a:lstStyle/>
          <a:p>
            <a:pPr>
              <a:buFont typeface="Arial" pitchFamily="34" charset="0"/>
              <a:buChar char="•"/>
            </a:pPr>
            <a:r>
              <a:rPr lang="en-GB" sz="1000" dirty="0" smtClean="0">
                <a:latin typeface="SwissReSans" pitchFamily="34" charset="0"/>
              </a:rPr>
              <a:t>US Admitted and other segments where rates are filed and/or highly structured</a:t>
            </a:r>
          </a:p>
          <a:p>
            <a:pPr>
              <a:buFont typeface="Arial" pitchFamily="34" charset="0"/>
              <a:buChar char="•"/>
            </a:pPr>
            <a:r>
              <a:rPr lang="en-GB" sz="1000" dirty="0" smtClean="0">
                <a:latin typeface="SwissReSans" pitchFamily="34" charset="0"/>
              </a:rPr>
              <a:t>Works best on stable portfolios with high renewal retention ratios</a:t>
            </a:r>
          </a:p>
        </p:txBody>
      </p:sp>
      <p:sp>
        <p:nvSpPr>
          <p:cNvPr id="24" name="TextBox 23"/>
          <p:cNvSpPr txBox="1"/>
          <p:nvPr/>
        </p:nvSpPr>
        <p:spPr>
          <a:xfrm>
            <a:off x="4572000" y="4005064"/>
            <a:ext cx="4104456" cy="2092881"/>
          </a:xfrm>
          <a:prstGeom prst="rect">
            <a:avLst/>
          </a:prstGeom>
          <a:noFill/>
        </p:spPr>
        <p:txBody>
          <a:bodyPr wrap="square" rtlCol="0">
            <a:spAutoFit/>
          </a:bodyPr>
          <a:lstStyle/>
          <a:p>
            <a:pPr>
              <a:buFont typeface="Arial" pitchFamily="34" charset="0"/>
              <a:buChar char="•"/>
            </a:pPr>
            <a:r>
              <a:rPr lang="en-GB" sz="1000" dirty="0" smtClean="0">
                <a:latin typeface="SwissReSans" pitchFamily="34" charset="0"/>
              </a:rPr>
              <a:t>Requires a fixed pricing structure</a:t>
            </a:r>
          </a:p>
          <a:p>
            <a:pPr>
              <a:buFont typeface="Arial" pitchFamily="34" charset="0"/>
              <a:buChar char="•"/>
            </a:pPr>
            <a:r>
              <a:rPr lang="en-GB" sz="1000" dirty="0" smtClean="0">
                <a:latin typeface="SwissReSans" pitchFamily="34" charset="0"/>
              </a:rPr>
              <a:t>Normally a renewal pricing metric; (Change in) price adequacy is not directly calculated.</a:t>
            </a:r>
          </a:p>
          <a:p>
            <a:pPr>
              <a:buFont typeface="Arial" pitchFamily="34" charset="0"/>
              <a:buChar char="•"/>
            </a:pPr>
            <a:r>
              <a:rPr lang="en-GB" sz="1000" dirty="0" smtClean="0">
                <a:latin typeface="SwissReSans" pitchFamily="34" charset="0"/>
              </a:rPr>
              <a:t>Does not typically reflect the impact of new/lost business.</a:t>
            </a:r>
          </a:p>
          <a:p>
            <a:pPr>
              <a:buFont typeface="Arial" pitchFamily="34" charset="0"/>
              <a:buChar char="•"/>
            </a:pPr>
            <a:r>
              <a:rPr lang="en-GB" sz="1000" dirty="0" smtClean="0">
                <a:latin typeface="SwissReSans" pitchFamily="34" charset="0"/>
              </a:rPr>
              <a:t>For portfolio calculations, historical rate changes usually reflect exposure at time rates were filed. They may not be accurate for the current portfolio.</a:t>
            </a:r>
          </a:p>
          <a:p>
            <a:pPr>
              <a:buFont typeface="Arial" pitchFamily="34" charset="0"/>
              <a:buChar char="•"/>
            </a:pPr>
            <a:r>
              <a:rPr lang="en-GB" sz="1000" dirty="0" smtClean="0">
                <a:latin typeface="SwissReSans" pitchFamily="34" charset="0"/>
              </a:rPr>
              <a:t>Determining how to handle changes in debits/credits can be problematic. This is particularly true for experience rating, which is intended to be predictive of loss potential. The problem comes when adding a year of experience on a renewal (and typically dropping an old year) produces significantly different credits/debits without a change in underlying exposure.</a:t>
            </a:r>
          </a:p>
        </p:txBody>
      </p:sp>
      <p:sp>
        <p:nvSpPr>
          <p:cNvPr id="25" name="TextBox 24"/>
          <p:cNvSpPr txBox="1"/>
          <p:nvPr/>
        </p:nvSpPr>
        <p:spPr>
          <a:xfrm>
            <a:off x="467544" y="3997513"/>
            <a:ext cx="4104456" cy="1015663"/>
          </a:xfrm>
          <a:prstGeom prst="rect">
            <a:avLst/>
          </a:prstGeom>
          <a:noFill/>
        </p:spPr>
        <p:txBody>
          <a:bodyPr wrap="square" rtlCol="0">
            <a:spAutoFit/>
          </a:bodyPr>
          <a:lstStyle/>
          <a:p>
            <a:pPr>
              <a:buFont typeface="Arial" pitchFamily="34" charset="0"/>
              <a:buChar char="•"/>
            </a:pPr>
            <a:r>
              <a:rPr lang="en-GB" sz="1000" dirty="0" smtClean="0">
                <a:latin typeface="SwissReSans" pitchFamily="34" charset="0"/>
              </a:rPr>
              <a:t>Widely recognized and accepted by external regulators and rating agencies</a:t>
            </a:r>
          </a:p>
          <a:p>
            <a:pPr>
              <a:buFont typeface="Arial" pitchFamily="34" charset="0"/>
              <a:buChar char="•"/>
            </a:pPr>
            <a:r>
              <a:rPr lang="en-GB" sz="1000" dirty="0" smtClean="0">
                <a:latin typeface="SwissReSans" pitchFamily="34" charset="0"/>
              </a:rPr>
              <a:t>Filed rate change impacts are readily available for admitted business  as part of rate filings</a:t>
            </a:r>
          </a:p>
          <a:p>
            <a:pPr>
              <a:buFont typeface="Arial" pitchFamily="34" charset="0"/>
              <a:buChar char="•"/>
            </a:pPr>
            <a:r>
              <a:rPr lang="en-GB" sz="1000" dirty="0" smtClean="0">
                <a:latin typeface="SwissReSans" pitchFamily="34" charset="0"/>
              </a:rPr>
              <a:t>All but judgemental credits/debits are known at time rates are committed to (filed).</a:t>
            </a:r>
          </a:p>
        </p:txBody>
      </p:sp>
      <p:sp>
        <p:nvSpPr>
          <p:cNvPr id="26" name="TextBox 25"/>
          <p:cNvSpPr txBox="1"/>
          <p:nvPr/>
        </p:nvSpPr>
        <p:spPr>
          <a:xfrm>
            <a:off x="467544" y="1628800"/>
            <a:ext cx="8208912" cy="553998"/>
          </a:xfrm>
          <a:prstGeom prst="rect">
            <a:avLst/>
          </a:prstGeom>
          <a:noFill/>
        </p:spPr>
        <p:txBody>
          <a:bodyPr wrap="square" rtlCol="0">
            <a:spAutoFit/>
          </a:bodyPr>
          <a:lstStyle/>
          <a:p>
            <a:r>
              <a:rPr lang="en-GB" sz="1000" dirty="0" smtClean="0">
                <a:latin typeface="SwissReSans" pitchFamily="34" charset="0"/>
              </a:rPr>
              <a:t>Price change is calculated as a combination of changes in standard/filed rates plus changes in certain credits and debits. Credits/debits that change due to movements in the underlying exposure to loss (e.g. credits for adding sprinklers) are usually excluded from the calculation.</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56"/>
          <p:cNvSpPr>
            <a:spLocks noGrp="1" noChangeArrowheads="1"/>
          </p:cNvSpPr>
          <p:nvPr>
            <p:ph type="title"/>
            <p:custDataLst>
              <p:tags r:id="rId1"/>
            </p:custDataLst>
          </p:nvPr>
        </p:nvSpPr>
        <p:spPr>
          <a:xfrm>
            <a:off x="228600" y="482600"/>
            <a:ext cx="6838950" cy="698500"/>
          </a:xfrm>
        </p:spPr>
        <p:txBody>
          <a:bodyPr/>
          <a:lstStyle/>
          <a:p>
            <a:r>
              <a:rPr lang="en-GB" dirty="0" smtClean="0"/>
              <a:t>Method 2a: Changes in Price per Exposure -</a:t>
            </a:r>
            <a:br>
              <a:rPr lang="en-GB" dirty="0" smtClean="0"/>
            </a:br>
            <a:r>
              <a:rPr lang="en-GB" dirty="0" smtClean="0"/>
              <a:t>Portfolio Calculation</a:t>
            </a:r>
            <a:endParaRPr lang="de-DE" dirty="0" smtClean="0"/>
          </a:p>
        </p:txBody>
      </p:sp>
      <p:sp>
        <p:nvSpPr>
          <p:cNvPr id="11" name="Rectangle 10"/>
          <p:cNvSpPr/>
          <p:nvPr/>
        </p:nvSpPr>
        <p:spPr>
          <a:xfrm>
            <a:off x="467544" y="1340768"/>
            <a:ext cx="8208912" cy="864096"/>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2" name="Rectangle 11"/>
          <p:cNvSpPr/>
          <p:nvPr/>
        </p:nvSpPr>
        <p:spPr>
          <a:xfrm>
            <a:off x="467544" y="2204864"/>
            <a:ext cx="4104456" cy="1512168"/>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3" name="Rectangle 12"/>
          <p:cNvSpPr/>
          <p:nvPr/>
        </p:nvSpPr>
        <p:spPr>
          <a:xfrm>
            <a:off x="467544" y="3717032"/>
            <a:ext cx="4104456" cy="2376264"/>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4" name="Rectangle 13"/>
          <p:cNvSpPr/>
          <p:nvPr/>
        </p:nvSpPr>
        <p:spPr>
          <a:xfrm>
            <a:off x="4572000" y="2204864"/>
            <a:ext cx="4104456" cy="1512168"/>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5" name="Rectangle 14"/>
          <p:cNvSpPr/>
          <p:nvPr/>
        </p:nvSpPr>
        <p:spPr>
          <a:xfrm>
            <a:off x="4572000" y="3717032"/>
            <a:ext cx="4104456" cy="2376264"/>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latin typeface="SwissReSans" pitchFamily="34" charset="0"/>
            </a:endParaRPr>
          </a:p>
        </p:txBody>
      </p:sp>
      <p:sp>
        <p:nvSpPr>
          <p:cNvPr id="16" name="TextBox 15"/>
          <p:cNvSpPr txBox="1"/>
          <p:nvPr/>
        </p:nvSpPr>
        <p:spPr>
          <a:xfrm>
            <a:off x="467544" y="1340768"/>
            <a:ext cx="8208912" cy="369332"/>
          </a:xfrm>
          <a:prstGeom prst="rect">
            <a:avLst/>
          </a:prstGeom>
          <a:noFill/>
        </p:spPr>
        <p:txBody>
          <a:bodyPr wrap="square" rtlCol="0">
            <a:spAutoFit/>
          </a:bodyPr>
          <a:lstStyle/>
          <a:p>
            <a:r>
              <a:rPr lang="en-GB" dirty="0" smtClean="0">
                <a:latin typeface="SwissReSans" pitchFamily="34" charset="0"/>
              </a:rPr>
              <a:t>Description:</a:t>
            </a:r>
          </a:p>
        </p:txBody>
      </p:sp>
      <p:sp>
        <p:nvSpPr>
          <p:cNvPr id="17" name="TextBox 16"/>
          <p:cNvSpPr txBox="1"/>
          <p:nvPr/>
        </p:nvSpPr>
        <p:spPr>
          <a:xfrm>
            <a:off x="467544" y="2204864"/>
            <a:ext cx="4104456" cy="369332"/>
          </a:xfrm>
          <a:prstGeom prst="rect">
            <a:avLst/>
          </a:prstGeom>
          <a:noFill/>
        </p:spPr>
        <p:txBody>
          <a:bodyPr wrap="square" rtlCol="0">
            <a:spAutoFit/>
          </a:bodyPr>
          <a:lstStyle/>
          <a:p>
            <a:r>
              <a:rPr lang="en-GB" dirty="0" smtClean="0">
                <a:latin typeface="SwissReSans" pitchFamily="34" charset="0"/>
              </a:rPr>
              <a:t> Applicable Segments:</a:t>
            </a:r>
          </a:p>
        </p:txBody>
      </p:sp>
      <p:sp>
        <p:nvSpPr>
          <p:cNvPr id="18" name="TextBox 17"/>
          <p:cNvSpPr txBox="1"/>
          <p:nvPr/>
        </p:nvSpPr>
        <p:spPr>
          <a:xfrm>
            <a:off x="4572000" y="2204864"/>
            <a:ext cx="4104456" cy="369332"/>
          </a:xfrm>
          <a:prstGeom prst="rect">
            <a:avLst/>
          </a:prstGeom>
          <a:noFill/>
        </p:spPr>
        <p:txBody>
          <a:bodyPr wrap="square" rtlCol="0">
            <a:spAutoFit/>
          </a:bodyPr>
          <a:lstStyle/>
          <a:p>
            <a:r>
              <a:rPr lang="en-GB" dirty="0" smtClean="0">
                <a:latin typeface="SwissReSans" pitchFamily="34" charset="0"/>
              </a:rPr>
              <a:t> Policy/Portfolio Metrics:</a:t>
            </a:r>
          </a:p>
        </p:txBody>
      </p:sp>
      <p:sp>
        <p:nvSpPr>
          <p:cNvPr id="19" name="TextBox 18"/>
          <p:cNvSpPr txBox="1"/>
          <p:nvPr/>
        </p:nvSpPr>
        <p:spPr>
          <a:xfrm>
            <a:off x="467544" y="3707740"/>
            <a:ext cx="4104456" cy="369332"/>
          </a:xfrm>
          <a:prstGeom prst="rect">
            <a:avLst/>
          </a:prstGeom>
          <a:noFill/>
        </p:spPr>
        <p:txBody>
          <a:bodyPr wrap="square" rtlCol="0">
            <a:spAutoFit/>
          </a:bodyPr>
          <a:lstStyle/>
          <a:p>
            <a:r>
              <a:rPr lang="en-GB" dirty="0" smtClean="0">
                <a:latin typeface="SwissReSans" pitchFamily="34" charset="0"/>
              </a:rPr>
              <a:t> Advantages:</a:t>
            </a:r>
          </a:p>
        </p:txBody>
      </p:sp>
      <p:sp>
        <p:nvSpPr>
          <p:cNvPr id="20" name="TextBox 19"/>
          <p:cNvSpPr txBox="1"/>
          <p:nvPr/>
        </p:nvSpPr>
        <p:spPr>
          <a:xfrm>
            <a:off x="4572000" y="3717032"/>
            <a:ext cx="4104456" cy="369332"/>
          </a:xfrm>
          <a:prstGeom prst="rect">
            <a:avLst/>
          </a:prstGeom>
          <a:noFill/>
        </p:spPr>
        <p:txBody>
          <a:bodyPr wrap="square" rtlCol="0">
            <a:spAutoFit/>
          </a:bodyPr>
          <a:lstStyle/>
          <a:p>
            <a:r>
              <a:rPr lang="en-GB" dirty="0" smtClean="0">
                <a:latin typeface="SwissReSans" pitchFamily="34" charset="0"/>
              </a:rPr>
              <a:t> Disadvantages:</a:t>
            </a:r>
          </a:p>
        </p:txBody>
      </p:sp>
      <p:sp>
        <p:nvSpPr>
          <p:cNvPr id="22" name="TextBox 21"/>
          <p:cNvSpPr txBox="1"/>
          <p:nvPr/>
        </p:nvSpPr>
        <p:spPr>
          <a:xfrm>
            <a:off x="4572001" y="2492897"/>
            <a:ext cx="4104456" cy="553998"/>
          </a:xfrm>
          <a:prstGeom prst="rect">
            <a:avLst/>
          </a:prstGeom>
          <a:noFill/>
        </p:spPr>
        <p:txBody>
          <a:bodyPr wrap="square" rtlCol="0">
            <a:spAutoFit/>
          </a:bodyPr>
          <a:lstStyle/>
          <a:p>
            <a:pPr>
              <a:buFont typeface="Arial" pitchFamily="34" charset="0"/>
              <a:buChar char="•"/>
            </a:pPr>
            <a:r>
              <a:rPr lang="en-GB" sz="1000" dirty="0" smtClean="0">
                <a:latin typeface="SwissReSans" pitchFamily="34" charset="0"/>
              </a:rPr>
              <a:t>The metric is calculated at the portfolio level.</a:t>
            </a:r>
          </a:p>
          <a:p>
            <a:pPr>
              <a:buFont typeface="Arial" pitchFamily="34" charset="0"/>
              <a:buChar char="•"/>
            </a:pPr>
            <a:r>
              <a:rPr lang="en-GB" sz="1000" dirty="0" smtClean="0">
                <a:latin typeface="SwissReSans" pitchFamily="34" charset="0"/>
              </a:rPr>
              <a:t>The calculation can be driven down to the policy level, but is so crude that it will only be credible for matched renewals.</a:t>
            </a:r>
          </a:p>
        </p:txBody>
      </p:sp>
      <p:sp>
        <p:nvSpPr>
          <p:cNvPr id="23" name="TextBox 22"/>
          <p:cNvSpPr txBox="1"/>
          <p:nvPr/>
        </p:nvSpPr>
        <p:spPr>
          <a:xfrm>
            <a:off x="467544" y="2492896"/>
            <a:ext cx="4104456" cy="707886"/>
          </a:xfrm>
          <a:prstGeom prst="rect">
            <a:avLst/>
          </a:prstGeom>
          <a:noFill/>
        </p:spPr>
        <p:txBody>
          <a:bodyPr wrap="square" rtlCol="0">
            <a:spAutoFit/>
          </a:bodyPr>
          <a:lstStyle/>
          <a:p>
            <a:pPr>
              <a:buFont typeface="Arial" pitchFamily="34" charset="0"/>
              <a:buChar char="•"/>
            </a:pPr>
            <a:r>
              <a:rPr lang="en-GB" sz="1000" dirty="0" smtClean="0">
                <a:latin typeface="SwissReSans" pitchFamily="34" charset="0"/>
              </a:rPr>
              <a:t>Works best on stable portfolios with relatively homogeneous exposures.</a:t>
            </a:r>
          </a:p>
          <a:p>
            <a:pPr>
              <a:buFont typeface="Arial" pitchFamily="34" charset="0"/>
              <a:buChar char="•"/>
            </a:pPr>
            <a:r>
              <a:rPr lang="en-GB" sz="1000" dirty="0" smtClean="0">
                <a:latin typeface="SwissReSans" pitchFamily="34" charset="0"/>
              </a:rPr>
              <a:t>Stratification can be used to expand applicability to large portfolios having heterogeneous exposures.</a:t>
            </a:r>
          </a:p>
        </p:txBody>
      </p:sp>
      <p:sp>
        <p:nvSpPr>
          <p:cNvPr id="24" name="TextBox 23"/>
          <p:cNvSpPr txBox="1"/>
          <p:nvPr/>
        </p:nvSpPr>
        <p:spPr>
          <a:xfrm>
            <a:off x="4572000" y="4005064"/>
            <a:ext cx="4104456" cy="1785104"/>
          </a:xfrm>
          <a:prstGeom prst="rect">
            <a:avLst/>
          </a:prstGeom>
          <a:noFill/>
        </p:spPr>
        <p:txBody>
          <a:bodyPr wrap="square" rtlCol="0">
            <a:spAutoFit/>
          </a:bodyPr>
          <a:lstStyle/>
          <a:p>
            <a:pPr>
              <a:buFont typeface="Arial" pitchFamily="34" charset="0"/>
              <a:buChar char="•"/>
            </a:pPr>
            <a:r>
              <a:rPr lang="en-GB" sz="1000" dirty="0" smtClean="0">
                <a:latin typeface="SwissReSans" pitchFamily="34" charset="0"/>
              </a:rPr>
              <a:t>Requires a single exposure metric for all policies. Often this can mean that the exposure metric is highly simplified (e.g. policy count or limits sold).</a:t>
            </a:r>
          </a:p>
          <a:p>
            <a:pPr>
              <a:buFont typeface="Arial" pitchFamily="34" charset="0"/>
              <a:buChar char="•"/>
            </a:pPr>
            <a:r>
              <a:rPr lang="en-GB" sz="1000" dirty="0" smtClean="0">
                <a:latin typeface="SwissReSans" pitchFamily="34" charset="0"/>
              </a:rPr>
              <a:t>There may be significantly different values of the same metric if multiple exposure bases are available and used – with little guidance on which is most accurate.</a:t>
            </a:r>
          </a:p>
          <a:p>
            <a:pPr>
              <a:buFont typeface="Arial" pitchFamily="34" charset="0"/>
              <a:buChar char="•"/>
            </a:pPr>
            <a:r>
              <a:rPr lang="en-GB" sz="1000" dirty="0" smtClean="0">
                <a:latin typeface="SwissReSans" pitchFamily="34" charset="0"/>
              </a:rPr>
              <a:t>Extremely crude price metric. It can be misleading under a wide variety of scenarios. Examples include:</a:t>
            </a:r>
          </a:p>
          <a:p>
            <a:pPr lvl="1">
              <a:buFont typeface="SwissReSans" pitchFamily="34" charset="0"/>
              <a:buChar char="‑"/>
            </a:pPr>
            <a:r>
              <a:rPr lang="en-GB" sz="1000" dirty="0" smtClean="0">
                <a:latin typeface="SwissReSans" pitchFamily="34" charset="0"/>
              </a:rPr>
              <a:t>Writing or cancelling a single large policy</a:t>
            </a:r>
          </a:p>
          <a:p>
            <a:pPr lvl="1">
              <a:buFont typeface="SwissReSans" pitchFamily="34" charset="0"/>
              <a:buChar char="‑"/>
            </a:pPr>
            <a:r>
              <a:rPr lang="en-GB" sz="1000" dirty="0" smtClean="0">
                <a:latin typeface="SwissReSans" pitchFamily="34" charset="0"/>
              </a:rPr>
              <a:t>A significant change in layers written</a:t>
            </a:r>
          </a:p>
          <a:p>
            <a:pPr lvl="1">
              <a:buFont typeface="SwissReSans" pitchFamily="34" charset="0"/>
              <a:buChar char="‑"/>
            </a:pPr>
            <a:r>
              <a:rPr lang="en-GB" sz="1000" dirty="0" smtClean="0">
                <a:latin typeface="SwissReSans" pitchFamily="34" charset="0"/>
              </a:rPr>
              <a:t>Mix shifts between classes</a:t>
            </a:r>
          </a:p>
        </p:txBody>
      </p:sp>
      <p:sp>
        <p:nvSpPr>
          <p:cNvPr id="25" name="TextBox 24"/>
          <p:cNvSpPr txBox="1"/>
          <p:nvPr/>
        </p:nvSpPr>
        <p:spPr>
          <a:xfrm>
            <a:off x="467544" y="3997513"/>
            <a:ext cx="4104456" cy="707886"/>
          </a:xfrm>
          <a:prstGeom prst="rect">
            <a:avLst/>
          </a:prstGeom>
          <a:noFill/>
        </p:spPr>
        <p:txBody>
          <a:bodyPr wrap="square" rtlCol="0">
            <a:spAutoFit/>
          </a:bodyPr>
          <a:lstStyle/>
          <a:p>
            <a:pPr>
              <a:buFont typeface="Arial" pitchFamily="34" charset="0"/>
              <a:buChar char="•"/>
            </a:pPr>
            <a:r>
              <a:rPr lang="en-GB" sz="1000" dirty="0" smtClean="0">
                <a:latin typeface="SwissReSans" pitchFamily="34" charset="0"/>
              </a:rPr>
              <a:t>Easily understood and easily calculated.</a:t>
            </a:r>
          </a:p>
          <a:p>
            <a:pPr>
              <a:buFont typeface="Arial" pitchFamily="34" charset="0"/>
              <a:buChar char="•"/>
            </a:pPr>
            <a:r>
              <a:rPr lang="en-GB" sz="1000" dirty="0" smtClean="0">
                <a:latin typeface="SwissReSans" pitchFamily="34" charset="0"/>
              </a:rPr>
              <a:t>Includes impact of new and lost business.</a:t>
            </a:r>
          </a:p>
          <a:p>
            <a:pPr>
              <a:buFont typeface="Arial" pitchFamily="34" charset="0"/>
              <a:buChar char="•"/>
            </a:pPr>
            <a:r>
              <a:rPr lang="en-GB" sz="1000" dirty="0" smtClean="0">
                <a:latin typeface="SwissReSans" pitchFamily="34" charset="0"/>
              </a:rPr>
              <a:t>As a simple metric, it is readily available and can be a good leading indicator of price changes that are calculated more accurately.</a:t>
            </a:r>
          </a:p>
        </p:txBody>
      </p:sp>
      <p:sp>
        <p:nvSpPr>
          <p:cNvPr id="26" name="TextBox 25"/>
          <p:cNvSpPr txBox="1"/>
          <p:nvPr/>
        </p:nvSpPr>
        <p:spPr>
          <a:xfrm>
            <a:off x="467544" y="1628800"/>
            <a:ext cx="8208912" cy="400110"/>
          </a:xfrm>
          <a:prstGeom prst="rect">
            <a:avLst/>
          </a:prstGeom>
          <a:noFill/>
        </p:spPr>
        <p:txBody>
          <a:bodyPr wrap="square" rtlCol="0">
            <a:spAutoFit/>
          </a:bodyPr>
          <a:lstStyle/>
          <a:p>
            <a:r>
              <a:rPr lang="en-GB" sz="1000" dirty="0" smtClean="0">
                <a:latin typeface="SwissReSans" pitchFamily="34" charset="0"/>
              </a:rPr>
              <a:t>Price change is calculated as the change in premium per exposure for the full portfolio. Exposure can be defined in a variety of ways, but must be available for all policies.</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VERSINFO" val="SR1000"/>
  <p:tag name="LANGUAGE" val="2057"/>
  <p:tag name="PRESENTATIONSTYLE" val="0"/>
  <p:tag name="COLORPAIR" val="1"/>
  <p:tag name="CLASSIFICATION" val="0"/>
</p:tagLst>
</file>

<file path=ppt/tags/tag10.xml><?xml version="1.0" encoding="utf-8"?>
<p:tagLst xmlns:a="http://schemas.openxmlformats.org/drawingml/2006/main" xmlns:r="http://schemas.openxmlformats.org/officeDocument/2006/relationships" xmlns:p="http://schemas.openxmlformats.org/presentationml/2006/main">
  <p:tag name="SHAPETYPE" val="Background"/>
</p:tagLst>
</file>

<file path=ppt/tags/tag11.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12.xml><?xml version="1.0" encoding="utf-8"?>
<p:tagLst xmlns:a="http://schemas.openxmlformats.org/drawingml/2006/main" xmlns:r="http://schemas.openxmlformats.org/officeDocument/2006/relationships" xmlns:p="http://schemas.openxmlformats.org/presentationml/2006/main">
  <p:tag name="SHAPETYPE" val="footer"/>
</p:tagLst>
</file>

<file path=ppt/tags/tag13.xml><?xml version="1.0" encoding="utf-8"?>
<p:tagLst xmlns:a="http://schemas.openxmlformats.org/drawingml/2006/main" xmlns:r="http://schemas.openxmlformats.org/officeDocument/2006/relationships" xmlns:p="http://schemas.openxmlformats.org/presentationml/2006/main">
  <p:tag name="SHAPETYPE" val="Logo"/>
  <p:tag name="COLORTAG" val="W"/>
</p:tagLst>
</file>

<file path=ppt/tags/tag14.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15.xml><?xml version="1.0" encoding="utf-8"?>
<p:tagLst xmlns:a="http://schemas.openxmlformats.org/drawingml/2006/main" xmlns:r="http://schemas.openxmlformats.org/officeDocument/2006/relationships" xmlns:p="http://schemas.openxmlformats.org/presentationml/2006/main">
  <p:tag name="SHAPETYPE" val="footer"/>
</p:tagLst>
</file>

<file path=ppt/tags/tag16.xml><?xml version="1.0" encoding="utf-8"?>
<p:tagLst xmlns:a="http://schemas.openxmlformats.org/drawingml/2006/main" xmlns:r="http://schemas.openxmlformats.org/officeDocument/2006/relationships" xmlns:p="http://schemas.openxmlformats.org/presentationml/2006/main">
  <p:tag name="SHAPETYPE" val="Logo"/>
  <p:tag name="COLORTAG" val="W"/>
</p:tagLst>
</file>

<file path=ppt/tags/tag17.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18.xml><?xml version="1.0" encoding="utf-8"?>
<p:tagLst xmlns:a="http://schemas.openxmlformats.org/drawingml/2006/main" xmlns:r="http://schemas.openxmlformats.org/officeDocument/2006/relationships" xmlns:p="http://schemas.openxmlformats.org/presentationml/2006/main">
  <p:tag name="SHAPETYPE" val="Logo"/>
  <p:tag name="COLORTAG" val="W"/>
</p:tagLst>
</file>

<file path=ppt/tags/tag19.xml><?xml version="1.0" encoding="utf-8"?>
<p:tagLst xmlns:a="http://schemas.openxmlformats.org/drawingml/2006/main" xmlns:r="http://schemas.openxmlformats.org/officeDocument/2006/relationships" xmlns:p="http://schemas.openxmlformats.org/presentationml/2006/main">
  <p:tag name="SHAPETYPE" val="Background"/>
  <p:tag name="LOGOCOLORTAG" val="L"/>
  <p:tag name="FOOTERCOLORTAG" val="L"/>
  <p:tag name="SLIDENUMBERCOLORTAG" val="L"/>
  <p:tag name="TITLECOLORTAG" val="W"/>
  <p:tag name="PRESENTATIONSTYLE" val="0"/>
  <p:tag name="COLORPAIR" val="1"/>
  <p:tag name="NAME" val="505_Cursor"/>
  <p:tag name="CATEGORY" val="07 - Business &amp; Finance"/>
</p:tagLst>
</file>

<file path=ppt/tags/tag2.xml><?xml version="1.0" encoding="utf-8"?>
<p:tagLst xmlns:a="http://schemas.openxmlformats.org/drawingml/2006/main" xmlns:r="http://schemas.openxmlformats.org/officeDocument/2006/relationships" xmlns:p="http://schemas.openxmlformats.org/presentationml/2006/main">
  <p:tag name="SHAPETYPE" val="FooterBandBW"/>
</p:tagLst>
</file>

<file path=ppt/tags/tag20.xml><?xml version="1.0" encoding="utf-8"?>
<p:tagLst xmlns:a="http://schemas.openxmlformats.org/drawingml/2006/main" xmlns:r="http://schemas.openxmlformats.org/officeDocument/2006/relationships" xmlns:p="http://schemas.openxmlformats.org/presentationml/2006/main">
  <p:tag name="SHAPETYPE" val="Logo"/>
  <p:tag name="COLORTAG" val="l"/>
</p:tagLst>
</file>

<file path=ppt/tags/tag21.xml><?xml version="1.0" encoding="utf-8"?>
<p:tagLst xmlns:a="http://schemas.openxmlformats.org/drawingml/2006/main" xmlns:r="http://schemas.openxmlformats.org/officeDocument/2006/relationships" xmlns:p="http://schemas.openxmlformats.org/presentationml/2006/main">
  <p:tag name="SLIDETYPE" val="14"/>
</p:tagLst>
</file>

<file path=ppt/tags/tag22.xml><?xml version="1.0" encoding="utf-8"?>
<p:tagLst xmlns:a="http://schemas.openxmlformats.org/drawingml/2006/main" xmlns:r="http://schemas.openxmlformats.org/officeDocument/2006/relationships" xmlns:p="http://schemas.openxmlformats.org/presentationml/2006/main">
  <p:tag name="SLIDEID" val="258"/>
</p:tagLst>
</file>

<file path=ppt/tags/tag23.xml><?xml version="1.0" encoding="utf-8"?>
<p:tagLst xmlns:a="http://schemas.openxmlformats.org/drawingml/2006/main" xmlns:r="http://schemas.openxmlformats.org/officeDocument/2006/relationships" xmlns:p="http://schemas.openxmlformats.org/presentationml/2006/main">
  <p:tag name="SLIDEID" val="415"/>
</p:tagLst>
</file>

<file path=ppt/tags/tag24.xml><?xml version="1.0" encoding="utf-8"?>
<p:tagLst xmlns:a="http://schemas.openxmlformats.org/drawingml/2006/main" xmlns:r="http://schemas.openxmlformats.org/officeDocument/2006/relationships" xmlns:p="http://schemas.openxmlformats.org/presentationml/2006/main">
  <p:tag name="SLIDEID" val="421"/>
</p:tagLst>
</file>

<file path=ppt/tags/tag25.xml><?xml version="1.0" encoding="utf-8"?>
<p:tagLst xmlns:a="http://schemas.openxmlformats.org/drawingml/2006/main" xmlns:r="http://schemas.openxmlformats.org/officeDocument/2006/relationships" xmlns:p="http://schemas.openxmlformats.org/presentationml/2006/main">
  <p:tag name="SLIDEID" val="439"/>
</p:tagLst>
</file>

<file path=ppt/tags/tag26.xml><?xml version="1.0" encoding="utf-8"?>
<p:tagLst xmlns:a="http://schemas.openxmlformats.org/drawingml/2006/main" xmlns:r="http://schemas.openxmlformats.org/officeDocument/2006/relationships" xmlns:p="http://schemas.openxmlformats.org/presentationml/2006/main">
  <p:tag name="SLIDEID" val="418"/>
</p:tagLst>
</file>

<file path=ppt/tags/tag27.xml><?xml version="1.0" encoding="utf-8"?>
<p:tagLst xmlns:a="http://schemas.openxmlformats.org/drawingml/2006/main" xmlns:r="http://schemas.openxmlformats.org/officeDocument/2006/relationships" xmlns:p="http://schemas.openxmlformats.org/presentationml/2006/main">
  <p:tag name="SLIDEID" val="416"/>
</p:tagLst>
</file>

<file path=ppt/tags/tag28.xml><?xml version="1.0" encoding="utf-8"?>
<p:tagLst xmlns:a="http://schemas.openxmlformats.org/drawingml/2006/main" xmlns:r="http://schemas.openxmlformats.org/officeDocument/2006/relationships" xmlns:p="http://schemas.openxmlformats.org/presentationml/2006/main">
  <p:tag name="SLIDEID" val="442"/>
</p:tagLst>
</file>

<file path=ppt/tags/tag29.xml><?xml version="1.0" encoding="utf-8"?>
<p:tagLst xmlns:a="http://schemas.openxmlformats.org/drawingml/2006/main" xmlns:r="http://schemas.openxmlformats.org/officeDocument/2006/relationships" xmlns:p="http://schemas.openxmlformats.org/presentationml/2006/main">
  <p:tag name="SLIDEID" val="439"/>
</p:tagLst>
</file>

<file path=ppt/tags/tag3.xml><?xml version="1.0" encoding="utf-8"?>
<p:tagLst xmlns:a="http://schemas.openxmlformats.org/drawingml/2006/main" xmlns:r="http://schemas.openxmlformats.org/officeDocument/2006/relationships" xmlns:p="http://schemas.openxmlformats.org/presentationml/2006/main">
  <p:tag name="SHAPETYPE" val="FooterBand"/>
</p:tagLst>
</file>

<file path=ppt/tags/tag30.xml><?xml version="1.0" encoding="utf-8"?>
<p:tagLst xmlns:a="http://schemas.openxmlformats.org/drawingml/2006/main" xmlns:r="http://schemas.openxmlformats.org/officeDocument/2006/relationships" xmlns:p="http://schemas.openxmlformats.org/presentationml/2006/main">
  <p:tag name="PPWINSEGMENT1START" val="1"/>
  <p:tag name="PPWINSEGMENT1LENGTH" val="13"/>
  <p:tag name="PPWINSEGMENT1SOURCERTF" val="{\rtf1\ansi\deff0{\fonttbl{\f0\fcharset0 Arial;}}{\colortbl\red17\green17\blue17;}{\f0\fs40\cf0 Textcharts\tab}{\f0\fs40\cf0 3\par}}"/>
  <p:tag name="PPWINSEGMENT1TARGETRTF" val="{\rtf1\ansi\deff1{\fonttbl{\f1\fcharset0 Arial;}}{\colortbl\red0\green0\blue0;\red17\green17\blue17;}{\f1\fs40\cf1 Text charts\tab}{\f1\fs40\cf1 3\par}}"/>
  <p:tag name="PPWINSEGMENT2START" val="15"/>
  <p:tag name="PPWINSEGMENT2LENGTH" val="14"/>
  <p:tag name="PPWINSEGMENT2SOURCERTF" val="{\rtf1\ansi\deff0{\fonttbl{\f0\fcharset0 Arial;}}{\colortbl\red17\green17\blue17;}{\f0\fs40\cf0 Diagramme\tab}{\f0\fs40\cf0 11\par}}"/>
  <p:tag name="PPWINSEGMENT2TARGETRTF" val="{\rtf1\ansi\deff1{\fonttbl{\f1\fcharset0 Arial;}}{\colortbl\red0\green0\blue0;\red17\green17\blue17;}{\f1\fs40\cf1 Diagrams   \tab}{\f1\fs40\cf1 11\par}}"/>
  <p:tag name="PPWINSEGMENT3START" val="30"/>
  <p:tag name="PPWINSEGMENT3LENGTH" val="29"/>
  <p:tag name="PPWINSEGMENT3SOURCERTF" val="{\rtf1\ansi\deff0{\fonttbl{\f0\fcharset0 Arial;}}{\colortbl\red17\green17\blue17;}{\f0\fs40\cf0 Shapes und Visualisierung\tab}{\f0\fs40\cf0 17\par}}"/>
  <p:tag name="PPWINSEGMENT3TARGETRTF" val="{\rtf1\ansi\deff1{\fonttbl{\f1\fcharset0 Arial;}}{\colortbl\red0\green0\blue0;\red17\green17\blue17;}{\f1\fs40\cf1 Shapes and visualisation  \tab}{\f1\fs40\cf1 17\par}}"/>
  <p:tag name="PPWINLASTSAVEDTRANSLATION" val="Text charts 3&#10;Diagrams    11&#10;Shapes and visualisation   17"/>
  <p:tag name="PPWINALREADYSEGMENTED" val="True"/>
  <p:tag name="PPWINTOTALSEGMENTS" val="3"/>
</p:tagLst>
</file>

<file path=ppt/tags/tag31.xml><?xml version="1.0" encoding="utf-8"?>
<p:tagLst xmlns:a="http://schemas.openxmlformats.org/drawingml/2006/main" xmlns:r="http://schemas.openxmlformats.org/officeDocument/2006/relationships" xmlns:p="http://schemas.openxmlformats.org/presentationml/2006/main">
  <p:tag name="PPWINSEGMENT1START" val="1"/>
  <p:tag name="PPWINSEGMENT1LENGTH" val="6"/>
  <p:tag name="PPWINSEGMENT1SOURCERTF" val="{\rtf1\ansi\deff0{\fonttbl{\f0\fcharset0 Arial;}}{\colortbl\red17\green17\blue17;}{\f0\fs44\b\cf0 Agenda\par}}"/>
  <p:tag name="PPWINSEGMENT1TARGETRTF" val="{\rtf1\ansi\deff1{\fonttbl{\f1\fcharset0 Arial;}}{\colortbl\red0\green0\blue0;\red17\green17\blue17;}{\f1\fs44\b\cf1 Agenda\par}}"/>
  <p:tag name="PPWINLASTSAVEDTRANSLATION" val="Agenda"/>
  <p:tag name="PPWINALREADYSEGMENTED" val="True"/>
  <p:tag name="PPWINTOTALSEGMENTS" val="1"/>
</p:tagLst>
</file>

<file path=ppt/tags/tag32.xml><?xml version="1.0" encoding="utf-8"?>
<p:tagLst xmlns:a="http://schemas.openxmlformats.org/drawingml/2006/main" xmlns:r="http://schemas.openxmlformats.org/officeDocument/2006/relationships" xmlns:p="http://schemas.openxmlformats.org/presentationml/2006/main">
  <p:tag name="PPWINSEGMENT1START" val="1"/>
  <p:tag name="PPWINSEGMENT1LENGTH" val="6"/>
  <p:tag name="PPWINSEGMENT1SOURCERTF" val="{\rtf1\ansi\deff0{\fonttbl{\f0\fcharset0 Arial;}}{\colortbl\red17\green17\blue17;}{\f0\fs44\b\cf0 Agenda\par}}"/>
  <p:tag name="PPWINSEGMENT1TARGETRTF" val="{\rtf1\ansi\deff1{\fonttbl{\f1\fcharset0 Arial;}}{\colortbl\red0\green0\blue0;\red17\green17\blue17;}{\f1\fs44\b\cf1 Agenda\par}}"/>
  <p:tag name="PPWINLASTSAVEDTRANSLATION" val="Agenda"/>
  <p:tag name="PPWINALREADYSEGMENTED" val="True"/>
  <p:tag name="PPWINTOTALSEGMENTS" val="1"/>
</p:tagLst>
</file>

<file path=ppt/tags/tag33.xml><?xml version="1.0" encoding="utf-8"?>
<p:tagLst xmlns:a="http://schemas.openxmlformats.org/drawingml/2006/main" xmlns:r="http://schemas.openxmlformats.org/officeDocument/2006/relationships" xmlns:p="http://schemas.openxmlformats.org/presentationml/2006/main">
  <p:tag name="PPWINSEGMENT1START" val="1"/>
  <p:tag name="PPWINSEGMENT1LENGTH" val="6"/>
  <p:tag name="PPWINSEGMENT1SOURCERTF" val="{\rtf1\ansi\deff0{\fonttbl{\f0\fcharset0 Arial;}}{\colortbl\red17\green17\blue17;}{\f0\fs44\b\cf0 Agenda\par}}"/>
  <p:tag name="PPWINSEGMENT1TARGETRTF" val="{\rtf1\ansi\deff1{\fonttbl{\f1\fcharset0 Arial;}}{\colortbl\red0\green0\blue0;\red17\green17\blue17;}{\f1\fs44\b\cf1 Agenda\par}}"/>
  <p:tag name="PPWINLASTSAVEDTRANSLATION" val="Agenda"/>
  <p:tag name="PPWINALREADYSEGMENTED" val="True"/>
  <p:tag name="PPWINTOTALSEGMENTS" val="1"/>
</p:tagLst>
</file>

<file path=ppt/tags/tag34.xml><?xml version="1.0" encoding="utf-8"?>
<p:tagLst xmlns:a="http://schemas.openxmlformats.org/drawingml/2006/main" xmlns:r="http://schemas.openxmlformats.org/officeDocument/2006/relationships" xmlns:p="http://schemas.openxmlformats.org/presentationml/2006/main">
  <p:tag name="PPWINSEGMENT1START" val="1"/>
  <p:tag name="PPWINSEGMENT1LENGTH" val="6"/>
  <p:tag name="PPWINSEGMENT1SOURCERTF" val="{\rtf1\ansi\deff0{\fonttbl{\f0\fcharset0 Arial;}}{\colortbl\red17\green17\blue17;}{\f0\fs44\b\cf0 Agenda\par}}"/>
  <p:tag name="PPWINSEGMENT1TARGETRTF" val="{\rtf1\ansi\deff1{\fonttbl{\f1\fcharset0 Arial;}}{\colortbl\red0\green0\blue0;\red17\green17\blue17;}{\f1\fs44\b\cf1 Agenda\par}}"/>
  <p:tag name="PPWINLASTSAVEDTRANSLATION" val="Agenda"/>
  <p:tag name="PPWINALREADYSEGMENTED" val="True"/>
  <p:tag name="PPWINTOTALSEGMENTS" val="1"/>
</p:tagLst>
</file>

<file path=ppt/tags/tag35.xml><?xml version="1.0" encoding="utf-8"?>
<p:tagLst xmlns:a="http://schemas.openxmlformats.org/drawingml/2006/main" xmlns:r="http://schemas.openxmlformats.org/officeDocument/2006/relationships" xmlns:p="http://schemas.openxmlformats.org/presentationml/2006/main">
  <p:tag name="PPWINSEGMENT1START" val="1"/>
  <p:tag name="PPWINSEGMENT1LENGTH" val="6"/>
  <p:tag name="PPWINSEGMENT1SOURCERTF" val="{\rtf1\ansi\deff0{\fonttbl{\f0\fcharset0 Arial;}}{\colortbl\red17\green17\blue17;}{\f0\fs44\b\cf0 Agenda\par}}"/>
  <p:tag name="PPWINSEGMENT1TARGETRTF" val="{\rtf1\ansi\deff1{\fonttbl{\f1\fcharset0 Arial;}}{\colortbl\red0\green0\blue0;\red17\green17\blue17;}{\f1\fs44\b\cf1 Agenda\par}}"/>
  <p:tag name="PPWINLASTSAVEDTRANSLATION" val="Agenda"/>
  <p:tag name="PPWINALREADYSEGMENTED" val="True"/>
  <p:tag name="PPWINTOTALSEGMENTS" val="1"/>
</p:tagLst>
</file>

<file path=ppt/tags/tag36.xml><?xml version="1.0" encoding="utf-8"?>
<p:tagLst xmlns:a="http://schemas.openxmlformats.org/drawingml/2006/main" xmlns:r="http://schemas.openxmlformats.org/officeDocument/2006/relationships" xmlns:p="http://schemas.openxmlformats.org/presentationml/2006/main">
  <p:tag name="PPWINSEGMENT1START" val="1"/>
  <p:tag name="PPWINSEGMENT1LENGTH" val="13"/>
  <p:tag name="PPWINSEGMENT1SOURCERTF" val="{\rtf1\ansi\deff0{\fonttbl{\f0\fcharset0 Arial;}}{\colortbl\red17\green17\blue17;}{\f0\fs40\cf0 Textcharts\tab}{\f0\fs40\cf0 3\par}}"/>
  <p:tag name="PPWINSEGMENT1TARGETRTF" val="{\rtf1\ansi\deff1{\fonttbl{\f1\fcharset0 Arial;}}{\colortbl\red0\green0\blue0;\red17\green17\blue17;}{\f1\fs40\cf1 Text charts\tab}{\f1\fs40\cf1 3\par}}"/>
  <p:tag name="PPWINSEGMENT2START" val="15"/>
  <p:tag name="PPWINSEGMENT2LENGTH" val="14"/>
  <p:tag name="PPWINSEGMENT2SOURCERTF" val="{\rtf1\ansi\deff0{\fonttbl{\f0\fcharset0 Arial;}}{\colortbl\red17\green17\blue17;}{\f0\fs40\cf0 Diagramme\tab}{\f0\fs40\cf0 11\par}}"/>
  <p:tag name="PPWINSEGMENT2TARGETRTF" val="{\rtf1\ansi\deff1{\fonttbl{\f1\fcharset0 Arial;}}{\colortbl\red0\green0\blue0;\red17\green17\blue17;}{\f1\fs40\cf1 Diagrams   \tab}{\f1\fs40\cf1 11\par}}"/>
  <p:tag name="PPWINSEGMENT3START" val="30"/>
  <p:tag name="PPWINSEGMENT3LENGTH" val="29"/>
  <p:tag name="PPWINSEGMENT3SOURCERTF" val="{\rtf1\ansi\deff0{\fonttbl{\f0\fcharset0 Arial;}}{\colortbl\red17\green17\blue17;}{\f0\fs40\cf0 Shapes und Visualisierung\tab}{\f0\fs40\cf0 17\par}}"/>
  <p:tag name="PPWINSEGMENT3TARGETRTF" val="{\rtf1\ansi\deff1{\fonttbl{\f1\fcharset0 Arial;}}{\colortbl\red0\green0\blue0;\red17\green17\blue17;}{\f1\fs40\cf1 Shapes and visualisation  \tab}{\f1\fs40\cf1 17\par}}"/>
  <p:tag name="PPWINLASTSAVEDTRANSLATION" val="Text charts 3&#10;Diagrams    11&#10;Shapes and visualisation   17"/>
  <p:tag name="PPWINALREADYSEGMENTED" val="True"/>
  <p:tag name="PPWINTOTALSEGMENTS" val="3"/>
</p:tagLst>
</file>

<file path=ppt/tags/tag37.xml><?xml version="1.0" encoding="utf-8"?>
<p:tagLst xmlns:a="http://schemas.openxmlformats.org/drawingml/2006/main" xmlns:r="http://schemas.openxmlformats.org/officeDocument/2006/relationships" xmlns:p="http://schemas.openxmlformats.org/presentationml/2006/main">
  <p:tag name="PPWINSEGMENT1START" val="1"/>
  <p:tag name="PPWINSEGMENT1LENGTH" val="6"/>
  <p:tag name="PPWINSEGMENT1SOURCERTF" val="{\rtf1\ansi\deff0{\fonttbl{\f0\fcharset0 Arial;}}{\colortbl\red17\green17\blue17;}{\f0\fs44\b\cf0 Agenda\par}}"/>
  <p:tag name="PPWINSEGMENT1TARGETRTF" val="{\rtf1\ansi\deff1{\fonttbl{\f1\fcharset0 Arial;}}{\colortbl\red0\green0\blue0;\red17\green17\blue17;}{\f1\fs44\b\cf1 Agenda\par}}"/>
  <p:tag name="PPWINLASTSAVEDTRANSLATION" val="Agenda"/>
  <p:tag name="PPWINALREADYSEGMENTED" val="True"/>
  <p:tag name="PPWINTOTALSEGMENTS" val="1"/>
</p:tagLst>
</file>

<file path=ppt/tags/tag38.xml><?xml version="1.0" encoding="utf-8"?>
<p:tagLst xmlns:a="http://schemas.openxmlformats.org/drawingml/2006/main" xmlns:r="http://schemas.openxmlformats.org/officeDocument/2006/relationships" xmlns:p="http://schemas.openxmlformats.org/presentationml/2006/main">
  <p:tag name="PPWINSEGMENT1START" val="1"/>
  <p:tag name="PPWINSEGMENT1LENGTH" val="13"/>
  <p:tag name="PPWINSEGMENT1SOURCERTF" val="{\rtf1\ansi\deff0{\fonttbl{\f0\fcharset0 Arial;}}{\colortbl\red17\green17\blue17;}{\f0\fs40\cf0 Textcharts\tab}{\f0\fs40\cf0 3\par}}"/>
  <p:tag name="PPWINSEGMENT1TARGETRTF" val="{\rtf1\ansi\deff1{\fonttbl{\f1\fcharset0 Arial;}}{\colortbl\red0\green0\blue0;\red17\green17\blue17;}{\f1\fs40\cf1 Text charts\tab}{\f1\fs40\cf1 3\par}}"/>
  <p:tag name="PPWINSEGMENT2START" val="15"/>
  <p:tag name="PPWINSEGMENT2LENGTH" val="14"/>
  <p:tag name="PPWINSEGMENT2SOURCERTF" val="{\rtf1\ansi\deff0{\fonttbl{\f0\fcharset0 Arial;}}{\colortbl\red17\green17\blue17;}{\f0\fs40\cf0 Diagramme\tab}{\f0\fs40\cf0 11\par}}"/>
  <p:tag name="PPWINSEGMENT2TARGETRTF" val="{\rtf1\ansi\deff1{\fonttbl{\f1\fcharset0 Arial;}}{\colortbl\red0\green0\blue0;\red17\green17\blue17;}{\f1\fs40\cf1 Diagrams   \tab}{\f1\fs40\cf1 11\par}}"/>
  <p:tag name="PPWINSEGMENT3START" val="30"/>
  <p:tag name="PPWINSEGMENT3LENGTH" val="29"/>
  <p:tag name="PPWINSEGMENT3SOURCERTF" val="{\rtf1\ansi\deff0{\fonttbl{\f0\fcharset0 Arial;}}{\colortbl\red17\green17\blue17;}{\f0\fs40\cf0 Shapes und Visualisierung\tab}{\f0\fs40\cf0 17\par}}"/>
  <p:tag name="PPWINSEGMENT3TARGETRTF" val="{\rtf1\ansi\deff1{\fonttbl{\f1\fcharset0 Arial;}}{\colortbl\red0\green0\blue0;\red17\green17\blue17;}{\f1\fs40\cf1 Shapes and visualisation  \tab}{\f1\fs40\cf1 17\par}}"/>
  <p:tag name="PPWINLASTSAVEDTRANSLATION" val="Text charts 3&#10;Diagrams    11&#10;Shapes and visualisation   17"/>
  <p:tag name="PPWINALREADYSEGMENTED" val="True"/>
  <p:tag name="PPWINTOTALSEGMENTS" val="3"/>
</p:tagLst>
</file>

<file path=ppt/tags/tag39.xml><?xml version="1.0" encoding="utf-8"?>
<p:tagLst xmlns:a="http://schemas.openxmlformats.org/drawingml/2006/main" xmlns:r="http://schemas.openxmlformats.org/officeDocument/2006/relationships" xmlns:p="http://schemas.openxmlformats.org/presentationml/2006/main">
  <p:tag name="PPWINSEGMENT1START" val="1"/>
  <p:tag name="PPWINSEGMENT1LENGTH" val="6"/>
  <p:tag name="PPWINSEGMENT1SOURCERTF" val="{\rtf1\ansi\deff0{\fonttbl{\f0\fcharset0 Arial;}}{\colortbl\red17\green17\blue17;}{\f0\fs44\b\cf0 Agenda\par}}"/>
  <p:tag name="PPWINSEGMENT1TARGETRTF" val="{\rtf1\ansi\deff1{\fonttbl{\f1\fcharset0 Arial;}}{\colortbl\red0\green0\blue0;\red17\green17\blue17;}{\f1\fs44\b\cf1 Agenda\par}}"/>
  <p:tag name="PPWINLASTSAVEDTRANSLATION" val="Agenda"/>
  <p:tag name="PPWINALREADYSEGMENTED" val="True"/>
  <p:tag name="PPWINTOTALSEGMENTS" val="1"/>
</p:tagLst>
</file>

<file path=ppt/tags/tag4.xml><?xml version="1.0" encoding="utf-8"?>
<p:tagLst xmlns:a="http://schemas.openxmlformats.org/drawingml/2006/main" xmlns:r="http://schemas.openxmlformats.org/officeDocument/2006/relationships" xmlns:p="http://schemas.openxmlformats.org/presentationml/2006/main">
  <p:tag name="SHAPETYPE" val="SlideNumber"/>
</p:tagLst>
</file>

<file path=ppt/tags/tag40.xml><?xml version="1.0" encoding="utf-8"?>
<p:tagLst xmlns:a="http://schemas.openxmlformats.org/drawingml/2006/main" xmlns:r="http://schemas.openxmlformats.org/officeDocument/2006/relationships" xmlns:p="http://schemas.openxmlformats.org/presentationml/2006/main">
  <p:tag name="PPWINSEGMENT1START" val="1"/>
  <p:tag name="PPWINSEGMENT1LENGTH" val="13"/>
  <p:tag name="PPWINSEGMENT1SOURCERTF" val="{\rtf1\ansi\deff0{\fonttbl{\f0\fcharset0 Arial;}}{\colortbl\red17\green17\blue17;}{\f0\fs40\cf0 Textcharts\tab}{\f0\fs40\cf0 3\par}}"/>
  <p:tag name="PPWINSEGMENT1TARGETRTF" val="{\rtf1\ansi\deff1{\fonttbl{\f1\fcharset0 Arial;}}{\colortbl\red0\green0\blue0;\red17\green17\blue17;}{\f1\fs40\cf1 Text charts\tab}{\f1\fs40\cf1 3\par}}"/>
  <p:tag name="PPWINSEGMENT2START" val="15"/>
  <p:tag name="PPWINSEGMENT2LENGTH" val="14"/>
  <p:tag name="PPWINSEGMENT2SOURCERTF" val="{\rtf1\ansi\deff0{\fonttbl{\f0\fcharset0 Arial;}}{\colortbl\red17\green17\blue17;}{\f0\fs40\cf0 Diagramme\tab}{\f0\fs40\cf0 11\par}}"/>
  <p:tag name="PPWINSEGMENT2TARGETRTF" val="{\rtf1\ansi\deff1{\fonttbl{\f1\fcharset0 Arial;}}{\colortbl\red0\green0\blue0;\red17\green17\blue17;}{\f1\fs40\cf1 Diagrams   \tab}{\f1\fs40\cf1 11\par}}"/>
  <p:tag name="PPWINSEGMENT3START" val="30"/>
  <p:tag name="PPWINSEGMENT3LENGTH" val="29"/>
  <p:tag name="PPWINSEGMENT3SOURCERTF" val="{\rtf1\ansi\deff0{\fonttbl{\f0\fcharset0 Arial;}}{\colortbl\red17\green17\blue17;}{\f0\fs40\cf0 Shapes und Visualisierung\tab}{\f0\fs40\cf0 17\par}}"/>
  <p:tag name="PPWINSEGMENT3TARGETRTF" val="{\rtf1\ansi\deff1{\fonttbl{\f1\fcharset0 Arial;}}{\colortbl\red0\green0\blue0;\red17\green17\blue17;}{\f1\fs40\cf1 Shapes and visualisation  \tab}{\f1\fs40\cf1 17\par}}"/>
  <p:tag name="PPWINLASTSAVEDTRANSLATION" val="Text charts 3&#10;Diagrams    11&#10;Shapes and visualisation   17"/>
  <p:tag name="PPWINALREADYSEGMENTED" val="True"/>
  <p:tag name="PPWINTOTALSEGMENTS" val="3"/>
</p:tagLst>
</file>

<file path=ppt/tags/tag41.xml><?xml version="1.0" encoding="utf-8"?>
<p:tagLst xmlns:a="http://schemas.openxmlformats.org/drawingml/2006/main" xmlns:r="http://schemas.openxmlformats.org/officeDocument/2006/relationships" xmlns:p="http://schemas.openxmlformats.org/presentationml/2006/main">
  <p:tag name="PPWINSEGMENT1START" val="1"/>
  <p:tag name="PPWINSEGMENT1LENGTH" val="6"/>
  <p:tag name="PPWINSEGMENT1SOURCERTF" val="{\rtf1\ansi\deff0{\fonttbl{\f0\fcharset0 Arial;}}{\colortbl\red17\green17\blue17;}{\f0\fs44\b\cf0 Agenda\par}}"/>
  <p:tag name="PPWINSEGMENT1TARGETRTF" val="{\rtf1\ansi\deff1{\fonttbl{\f1\fcharset0 Arial;}}{\colortbl\red0\green0\blue0;\red17\green17\blue17;}{\f1\fs44\b\cf1 Agenda\par}}"/>
  <p:tag name="PPWINLASTSAVEDTRANSLATION" val="Agenda"/>
  <p:tag name="PPWINALREADYSEGMENTED" val="True"/>
  <p:tag name="PPWINTOTALSEGMENTS" val="1"/>
</p:tagLst>
</file>

<file path=ppt/tags/tag42.xml><?xml version="1.0" encoding="utf-8"?>
<p:tagLst xmlns:a="http://schemas.openxmlformats.org/drawingml/2006/main" xmlns:r="http://schemas.openxmlformats.org/officeDocument/2006/relationships" xmlns:p="http://schemas.openxmlformats.org/presentationml/2006/main">
  <p:tag name="PPWINSEGMENT1START" val="1"/>
  <p:tag name="PPWINSEGMENT1LENGTH" val="13"/>
  <p:tag name="PPWINSEGMENT1SOURCERTF" val="{\rtf1\ansi\deff0{\fonttbl{\f0\fcharset0 Arial;}}{\colortbl\red17\green17\blue17;}{\f0\fs40\cf0 Textcharts\tab}{\f0\fs40\cf0 3\par}}"/>
  <p:tag name="PPWINSEGMENT1TARGETRTF" val="{\rtf1\ansi\deff1{\fonttbl{\f1\fcharset0 Arial;}}{\colortbl\red0\green0\blue0;\red17\green17\blue17;}{\f1\fs40\cf1 Text charts\tab}{\f1\fs40\cf1 3\par}}"/>
  <p:tag name="PPWINSEGMENT2START" val="15"/>
  <p:tag name="PPWINSEGMENT2LENGTH" val="14"/>
  <p:tag name="PPWINSEGMENT2SOURCERTF" val="{\rtf1\ansi\deff0{\fonttbl{\f0\fcharset0 Arial;}}{\colortbl\red17\green17\blue17;}{\f0\fs40\cf0 Diagramme\tab}{\f0\fs40\cf0 11\par}}"/>
  <p:tag name="PPWINSEGMENT2TARGETRTF" val="{\rtf1\ansi\deff1{\fonttbl{\f1\fcharset0 Arial;}}{\colortbl\red0\green0\blue0;\red17\green17\blue17;}{\f1\fs40\cf1 Diagrams   \tab}{\f1\fs40\cf1 11\par}}"/>
  <p:tag name="PPWINSEGMENT3START" val="30"/>
  <p:tag name="PPWINSEGMENT3LENGTH" val="29"/>
  <p:tag name="PPWINSEGMENT3SOURCERTF" val="{\rtf1\ansi\deff0{\fonttbl{\f0\fcharset0 Arial;}}{\colortbl\red17\green17\blue17;}{\f0\fs40\cf0 Shapes und Visualisierung\tab}{\f0\fs40\cf0 17\par}}"/>
  <p:tag name="PPWINSEGMENT3TARGETRTF" val="{\rtf1\ansi\deff1{\fonttbl{\f1\fcharset0 Arial;}}{\colortbl\red0\green0\blue0;\red17\green17\blue17;}{\f1\fs40\cf1 Shapes and visualisation  \tab}{\f1\fs40\cf1 17\par}}"/>
  <p:tag name="PPWINLASTSAVEDTRANSLATION" val="Text charts 3&#10;Diagrams    11&#10;Shapes and visualisation   17"/>
  <p:tag name="PPWINALREADYSEGMENTED" val="True"/>
  <p:tag name="PPWINTOTALSEGMENTS" val="3"/>
</p:tagLst>
</file>

<file path=ppt/tags/tag43.xml><?xml version="1.0" encoding="utf-8"?>
<p:tagLst xmlns:a="http://schemas.openxmlformats.org/drawingml/2006/main" xmlns:r="http://schemas.openxmlformats.org/officeDocument/2006/relationships" xmlns:p="http://schemas.openxmlformats.org/presentationml/2006/main">
  <p:tag name="PPWINSEGMENT1START" val="1"/>
  <p:tag name="PPWINSEGMENT1LENGTH" val="6"/>
  <p:tag name="PPWINSEGMENT1SOURCERTF" val="{\rtf1\ansi\deff0{\fonttbl{\f0\fcharset0 Arial;}}{\colortbl\red17\green17\blue17;}{\f0\fs44\b\cf0 Agenda\par}}"/>
  <p:tag name="PPWINSEGMENT1TARGETRTF" val="{\rtf1\ansi\deff1{\fonttbl{\f1\fcharset0 Arial;}}{\colortbl\red0\green0\blue0;\red17\green17\blue17;}{\f1\fs44\b\cf1 Agenda\par}}"/>
  <p:tag name="PPWINLASTSAVEDTRANSLATION" val="Agenda"/>
  <p:tag name="PPWINALREADYSEGMENTED" val="True"/>
  <p:tag name="PPWINTOTALSEGMENTS" val="1"/>
</p:tagLst>
</file>

<file path=ppt/tags/tag44.xml><?xml version="1.0" encoding="utf-8"?>
<p:tagLst xmlns:a="http://schemas.openxmlformats.org/drawingml/2006/main" xmlns:r="http://schemas.openxmlformats.org/officeDocument/2006/relationships" xmlns:p="http://schemas.openxmlformats.org/presentationml/2006/main">
  <p:tag name="PPWINSEGMENT1START" val="1"/>
  <p:tag name="PPWINSEGMENT1LENGTH" val="13"/>
  <p:tag name="PPWINSEGMENT1SOURCERTF" val="{\rtf1\ansi\deff0{\fonttbl{\f0\fcharset0 Arial;}}{\colortbl\red17\green17\blue17;}{\f0\fs40\cf0 Textcharts\tab}{\f0\fs40\cf0 3\par}}"/>
  <p:tag name="PPWINSEGMENT1TARGETRTF" val="{\rtf1\ansi\deff1{\fonttbl{\f1\fcharset0 Arial;}}{\colortbl\red0\green0\blue0;\red17\green17\blue17;}{\f1\fs40\cf1 Text charts\tab}{\f1\fs40\cf1 3\par}}"/>
  <p:tag name="PPWINSEGMENT2START" val="15"/>
  <p:tag name="PPWINSEGMENT2LENGTH" val="14"/>
  <p:tag name="PPWINSEGMENT2SOURCERTF" val="{\rtf1\ansi\deff0{\fonttbl{\f0\fcharset0 Arial;}}{\colortbl\red17\green17\blue17;}{\f0\fs40\cf0 Diagramme\tab}{\f0\fs40\cf0 11\par}}"/>
  <p:tag name="PPWINSEGMENT2TARGETRTF" val="{\rtf1\ansi\deff1{\fonttbl{\f1\fcharset0 Arial;}}{\colortbl\red0\green0\blue0;\red17\green17\blue17;}{\f1\fs40\cf1 Diagrams   \tab}{\f1\fs40\cf1 11\par}}"/>
  <p:tag name="PPWINSEGMENT3START" val="30"/>
  <p:tag name="PPWINSEGMENT3LENGTH" val="29"/>
  <p:tag name="PPWINSEGMENT3SOURCERTF" val="{\rtf1\ansi\deff0{\fonttbl{\f0\fcharset0 Arial;}}{\colortbl\red17\green17\blue17;}{\f0\fs40\cf0 Shapes und Visualisierung\tab}{\f0\fs40\cf0 17\par}}"/>
  <p:tag name="PPWINSEGMENT3TARGETRTF" val="{\rtf1\ansi\deff1{\fonttbl{\f1\fcharset0 Arial;}}{\colortbl\red0\green0\blue0;\red17\green17\blue17;}{\f1\fs40\cf1 Shapes and visualisation  \tab}{\f1\fs40\cf1 17\par}}"/>
  <p:tag name="PPWINLASTSAVEDTRANSLATION" val="Text charts 3&#10;Diagrams    11&#10;Shapes and visualisation   17"/>
  <p:tag name="PPWINALREADYSEGMENTED" val="True"/>
  <p:tag name="PPWINTOTALSEGMENTS" val="3"/>
</p:tagLst>
</file>

<file path=ppt/tags/tag45.xml><?xml version="1.0" encoding="utf-8"?>
<p:tagLst xmlns:a="http://schemas.openxmlformats.org/drawingml/2006/main" xmlns:r="http://schemas.openxmlformats.org/officeDocument/2006/relationships" xmlns:p="http://schemas.openxmlformats.org/presentationml/2006/main">
  <p:tag name="PPWINSEGMENT1START" val="1"/>
  <p:tag name="PPWINSEGMENT1LENGTH" val="6"/>
  <p:tag name="PPWINSEGMENT1SOURCERTF" val="{\rtf1\ansi\deff0{\fonttbl{\f0\fcharset0 Arial;}}{\colortbl\red17\green17\blue17;}{\f0\fs44\b\cf0 Agenda\par}}"/>
  <p:tag name="PPWINSEGMENT1TARGETRTF" val="{\rtf1\ansi\deff1{\fonttbl{\f1\fcharset0 Arial;}}{\colortbl\red0\green0\blue0;\red17\green17\blue17;}{\f1\fs44\b\cf1 Agenda\par}}"/>
  <p:tag name="PPWINLASTSAVEDTRANSLATION" val="Agenda"/>
  <p:tag name="PPWINALREADYSEGMENTED" val="True"/>
  <p:tag name="PPWINTOTALSEGMENTS" val="1"/>
</p:tagLst>
</file>

<file path=ppt/tags/tag46.xml><?xml version="1.0" encoding="utf-8"?>
<p:tagLst xmlns:a="http://schemas.openxmlformats.org/drawingml/2006/main" xmlns:r="http://schemas.openxmlformats.org/officeDocument/2006/relationships" xmlns:p="http://schemas.openxmlformats.org/presentationml/2006/main">
  <p:tag name="SHAPETYPE" val="Background"/>
  <p:tag name="LOGOCOLORTAG" val="L"/>
  <p:tag name="FOOTERCOLORTAG" val="L"/>
  <p:tag name="SLIDENUMBERCOLORTAG" val="L"/>
  <p:tag name="TITLECOLORTAG" val="W"/>
  <p:tag name="PRESENTATIONSTYLE" val="0"/>
  <p:tag name="COLORPAIR" val="1"/>
  <p:tag name="NAME" val="Default2_Closing"/>
  <p:tag name="CATEGORY" val="SR"/>
</p:tagLst>
</file>

<file path=ppt/tags/tag47.xml><?xml version="1.0" encoding="utf-8"?>
<p:tagLst xmlns:a="http://schemas.openxmlformats.org/drawingml/2006/main" xmlns:r="http://schemas.openxmlformats.org/officeDocument/2006/relationships" xmlns:p="http://schemas.openxmlformats.org/presentationml/2006/main">
  <p:tag name="SHAPETYPE" val="Logo"/>
  <p:tag name="COLORTAG" val="l"/>
</p:tagLst>
</file>

<file path=ppt/tags/tag48.xml><?xml version="1.0" encoding="utf-8"?>
<p:tagLst xmlns:a="http://schemas.openxmlformats.org/drawingml/2006/main" xmlns:r="http://schemas.openxmlformats.org/officeDocument/2006/relationships" xmlns:p="http://schemas.openxmlformats.org/presentationml/2006/main">
  <p:tag name="SLIDETYPE" val="23"/>
</p:tagLst>
</file>

<file path=ppt/tags/tag5.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6.xml><?xml version="1.0" encoding="utf-8"?>
<p:tagLst xmlns:a="http://schemas.openxmlformats.org/drawingml/2006/main" xmlns:r="http://schemas.openxmlformats.org/officeDocument/2006/relationships" xmlns:p="http://schemas.openxmlformats.org/presentationml/2006/main">
  <p:tag name="SHAPETYPE" val="footer"/>
</p:tagLst>
</file>

<file path=ppt/tags/tag7.xml><?xml version="1.0" encoding="utf-8"?>
<p:tagLst xmlns:a="http://schemas.openxmlformats.org/drawingml/2006/main" xmlns:r="http://schemas.openxmlformats.org/officeDocument/2006/relationships" xmlns:p="http://schemas.openxmlformats.org/presentationml/2006/main">
  <p:tag name="SHAPETYPE" val="Logo"/>
  <p:tag name="COLORTAG" val="L"/>
</p:tagLst>
</file>

<file path=ppt/tags/tag8.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9.xml><?xml version="1.0" encoding="utf-8"?>
<p:tagLst xmlns:a="http://schemas.openxmlformats.org/drawingml/2006/main" xmlns:r="http://schemas.openxmlformats.org/officeDocument/2006/relationships" xmlns:p="http://schemas.openxmlformats.org/presentationml/2006/main">
  <p:tag name="SHAPETYPE" val="Logo"/>
  <p:tag name="COLORTAG" val="W"/>
</p:tagLst>
</file>

<file path=ppt/theme/theme1.xml><?xml version="1.0" encoding="utf-8"?>
<a:theme xmlns:a="http://schemas.openxmlformats.org/drawingml/2006/main" name="Swiss Re">
  <a:themeElements>
    <a:clrScheme name="SR - BlueSkyCrepuscule">
      <a:dk1>
        <a:srgbClr val="283E36"/>
      </a:dk1>
      <a:lt1>
        <a:sysClr val="window" lastClr="FFFFFF"/>
      </a:lt1>
      <a:dk2>
        <a:srgbClr val="0F4DBC"/>
      </a:dk2>
      <a:lt2>
        <a:srgbClr val="0493D9"/>
      </a:lt2>
      <a:accent1>
        <a:srgbClr val="627D77"/>
      </a:accent1>
      <a:accent2>
        <a:srgbClr val="A1B1AD"/>
      </a:accent2>
      <a:accent3>
        <a:srgbClr val="0F4DBC"/>
      </a:accent3>
      <a:accent4>
        <a:srgbClr val="6F94D7"/>
      </a:accent4>
      <a:accent5>
        <a:srgbClr val="00A9E0"/>
      </a:accent5>
      <a:accent6>
        <a:srgbClr val="66CBEC"/>
      </a:accent6>
      <a:hlink>
        <a:srgbClr val="0000FF"/>
      </a:hlink>
      <a:folHlink>
        <a:srgbClr val="800080"/>
      </a:folHlink>
    </a:clrScheme>
    <a:fontScheme name="Swiss Re">
      <a:majorFont>
        <a:latin typeface="SwissReSans Light"/>
        <a:ea typeface=""/>
        <a:cs typeface=""/>
      </a:majorFont>
      <a:minorFont>
        <a:latin typeface="SwissRe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1"/>
          </a:solidFill>
        </a:ln>
      </a:spPr>
      <a:bodyPr rtlCol="0" anchor="ctr"/>
      <a:lstStyle>
        <a:defPPr algn="ctr">
          <a:defRPr dirty="0" err="1" smtClean="0">
            <a:latin typeface="SwissReSans"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dirty="0" err="1" smtClean="0">
            <a:latin typeface="SwissReSans"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R - BlueSkyCrepuscule">
    <a:dk1>
      <a:srgbClr val="283E36"/>
    </a:dk1>
    <a:lt1>
      <a:sysClr val="window" lastClr="FFFFFF"/>
    </a:lt1>
    <a:dk2>
      <a:srgbClr val="0F4DBC"/>
    </a:dk2>
    <a:lt2>
      <a:srgbClr val="0493D9"/>
    </a:lt2>
    <a:accent1>
      <a:srgbClr val="627D77"/>
    </a:accent1>
    <a:accent2>
      <a:srgbClr val="A1B1AD"/>
    </a:accent2>
    <a:accent3>
      <a:srgbClr val="0F4DBC"/>
    </a:accent3>
    <a:accent4>
      <a:srgbClr val="6F94D7"/>
    </a:accent4>
    <a:accent5>
      <a:srgbClr val="00A9E0"/>
    </a:accent5>
    <a:accent6>
      <a:srgbClr val="66CBEC"/>
    </a:accent6>
    <a:hlink>
      <a:srgbClr val="0000FF"/>
    </a:hlink>
    <a:folHlink>
      <a:srgbClr val="800080"/>
    </a:folHlink>
  </a:clrScheme>
</a:themeOverride>
</file>

<file path=ppt/theme/themeOverride2.xml><?xml version="1.0" encoding="utf-8"?>
<a:themeOverride xmlns:a="http://schemas.openxmlformats.org/drawingml/2006/main">
  <a:clrScheme name="SR - BlueSkyCrepuscule">
    <a:dk1>
      <a:srgbClr val="283E36"/>
    </a:dk1>
    <a:lt1>
      <a:sysClr val="window" lastClr="FFFFFF"/>
    </a:lt1>
    <a:dk2>
      <a:srgbClr val="0F4DBC"/>
    </a:dk2>
    <a:lt2>
      <a:srgbClr val="0493D9"/>
    </a:lt2>
    <a:accent1>
      <a:srgbClr val="627D77"/>
    </a:accent1>
    <a:accent2>
      <a:srgbClr val="A1B1AD"/>
    </a:accent2>
    <a:accent3>
      <a:srgbClr val="0F4DBC"/>
    </a:accent3>
    <a:accent4>
      <a:srgbClr val="6F94D7"/>
    </a:accent4>
    <a:accent5>
      <a:srgbClr val="00A9E0"/>
    </a:accent5>
    <a:accent6>
      <a:srgbClr val="66CBEC"/>
    </a:accent6>
    <a:hlink>
      <a:srgbClr val="0000FF"/>
    </a:hlink>
    <a:folHlink>
      <a:srgbClr val="800080"/>
    </a:folHlink>
  </a:clrScheme>
</a:themeOverride>
</file>

<file path=ppt/theme/themeOverride3.xml><?xml version="1.0" encoding="utf-8"?>
<a:themeOverride xmlns:a="http://schemas.openxmlformats.org/drawingml/2006/main">
  <a:clrScheme name="SR - BlueSkyCrepuscule">
    <a:dk1>
      <a:srgbClr val="283E36"/>
    </a:dk1>
    <a:lt1>
      <a:sysClr val="window" lastClr="FFFFFF"/>
    </a:lt1>
    <a:dk2>
      <a:srgbClr val="0F4DBC"/>
    </a:dk2>
    <a:lt2>
      <a:srgbClr val="0493D9"/>
    </a:lt2>
    <a:accent1>
      <a:srgbClr val="627D77"/>
    </a:accent1>
    <a:accent2>
      <a:srgbClr val="A1B1AD"/>
    </a:accent2>
    <a:accent3>
      <a:srgbClr val="0F4DBC"/>
    </a:accent3>
    <a:accent4>
      <a:srgbClr val="6F94D7"/>
    </a:accent4>
    <a:accent5>
      <a:srgbClr val="00A9E0"/>
    </a:accent5>
    <a:accent6>
      <a:srgbClr val="66CBEC"/>
    </a:accent6>
    <a:hlink>
      <a:srgbClr val="0000FF"/>
    </a:hlink>
    <a:folHlink>
      <a:srgbClr val="800080"/>
    </a:folHlink>
  </a:clrScheme>
</a:themeOverride>
</file>

<file path=ppt/theme/themeOverride4.xml><?xml version="1.0" encoding="utf-8"?>
<a:themeOverride xmlns:a="http://schemas.openxmlformats.org/drawingml/2006/main">
  <a:clrScheme name="SR - BlueSkyCrepuscule">
    <a:dk1>
      <a:srgbClr val="283E36"/>
    </a:dk1>
    <a:lt1>
      <a:sysClr val="window" lastClr="FFFFFF"/>
    </a:lt1>
    <a:dk2>
      <a:srgbClr val="0F4DBC"/>
    </a:dk2>
    <a:lt2>
      <a:srgbClr val="0493D9"/>
    </a:lt2>
    <a:accent1>
      <a:srgbClr val="627D77"/>
    </a:accent1>
    <a:accent2>
      <a:srgbClr val="A1B1AD"/>
    </a:accent2>
    <a:accent3>
      <a:srgbClr val="0F4DBC"/>
    </a:accent3>
    <a:accent4>
      <a:srgbClr val="6F94D7"/>
    </a:accent4>
    <a:accent5>
      <a:srgbClr val="00A9E0"/>
    </a:accent5>
    <a:accent6>
      <a:srgbClr val="66CBEC"/>
    </a:accent6>
    <a:hlink>
      <a:srgbClr val="0000FF"/>
    </a:hlink>
    <a:folHlink>
      <a:srgbClr val="800080"/>
    </a:folHlink>
  </a:clrScheme>
</a:themeOverride>
</file>

<file path=ppt/theme/themeOverride5.xml><?xml version="1.0" encoding="utf-8"?>
<a:themeOverride xmlns:a="http://schemas.openxmlformats.org/drawingml/2006/main">
  <a:clrScheme name="SR - BlueSkyCrepuscule">
    <a:dk1>
      <a:srgbClr val="283E36"/>
    </a:dk1>
    <a:lt1>
      <a:sysClr val="window" lastClr="FFFFFF"/>
    </a:lt1>
    <a:dk2>
      <a:srgbClr val="0F4DBC"/>
    </a:dk2>
    <a:lt2>
      <a:srgbClr val="0493D9"/>
    </a:lt2>
    <a:accent1>
      <a:srgbClr val="627D77"/>
    </a:accent1>
    <a:accent2>
      <a:srgbClr val="A1B1AD"/>
    </a:accent2>
    <a:accent3>
      <a:srgbClr val="0F4DBC"/>
    </a:accent3>
    <a:accent4>
      <a:srgbClr val="6F94D7"/>
    </a:accent4>
    <a:accent5>
      <a:srgbClr val="00A9E0"/>
    </a:accent5>
    <a:accent6>
      <a:srgbClr val="66CBEC"/>
    </a:accent6>
    <a:hlink>
      <a:srgbClr val="0000FF"/>
    </a:hlink>
    <a:folHlink>
      <a:srgbClr val="800080"/>
    </a:folHlink>
  </a:clrScheme>
</a:themeOverride>
</file>

<file path=ppt/theme/themeOverride6.xml><?xml version="1.0" encoding="utf-8"?>
<a:themeOverride xmlns:a="http://schemas.openxmlformats.org/drawingml/2006/main">
  <a:clrScheme name="SR - BlueSkyCrepuscule">
    <a:dk1>
      <a:srgbClr val="283E36"/>
    </a:dk1>
    <a:lt1>
      <a:sysClr val="window" lastClr="FFFFFF"/>
    </a:lt1>
    <a:dk2>
      <a:srgbClr val="0F4DBC"/>
    </a:dk2>
    <a:lt2>
      <a:srgbClr val="0493D9"/>
    </a:lt2>
    <a:accent1>
      <a:srgbClr val="627D77"/>
    </a:accent1>
    <a:accent2>
      <a:srgbClr val="A1B1AD"/>
    </a:accent2>
    <a:accent3>
      <a:srgbClr val="0F4DBC"/>
    </a:accent3>
    <a:accent4>
      <a:srgbClr val="6F94D7"/>
    </a:accent4>
    <a:accent5>
      <a:srgbClr val="00A9E0"/>
    </a:accent5>
    <a:accent6>
      <a:srgbClr val="66CBEC"/>
    </a:accent6>
    <a:hlink>
      <a:srgbClr val="0000FF"/>
    </a:hlink>
    <a:folHlink>
      <a:srgbClr val="800080"/>
    </a:folHlink>
  </a:clrScheme>
</a:themeOverride>
</file>

<file path=ppt/theme/themeOverride7.xml><?xml version="1.0" encoding="utf-8"?>
<a:themeOverride xmlns:a="http://schemas.openxmlformats.org/drawingml/2006/main">
  <a:clrScheme name="SR - BlueSkyCrepuscule">
    <a:dk1>
      <a:srgbClr val="283E36"/>
    </a:dk1>
    <a:lt1>
      <a:sysClr val="window" lastClr="FFFFFF"/>
    </a:lt1>
    <a:dk2>
      <a:srgbClr val="0F4DBC"/>
    </a:dk2>
    <a:lt2>
      <a:srgbClr val="0493D9"/>
    </a:lt2>
    <a:accent1>
      <a:srgbClr val="627D77"/>
    </a:accent1>
    <a:accent2>
      <a:srgbClr val="A1B1AD"/>
    </a:accent2>
    <a:accent3>
      <a:srgbClr val="0F4DBC"/>
    </a:accent3>
    <a:accent4>
      <a:srgbClr val="6F94D7"/>
    </a:accent4>
    <a:accent5>
      <a:srgbClr val="00A9E0"/>
    </a:accent5>
    <a:accent6>
      <a:srgbClr val="66CBEC"/>
    </a:accent6>
    <a:hlink>
      <a:srgbClr val="0000FF"/>
    </a:hlink>
    <a:folHlink>
      <a:srgbClr val="800080"/>
    </a:folHlink>
  </a:clrScheme>
</a:themeOverride>
</file>

<file path=ppt/theme/themeOverride8.xml><?xml version="1.0" encoding="utf-8"?>
<a:themeOverride xmlns:a="http://schemas.openxmlformats.org/drawingml/2006/main">
  <a:clrScheme name="SR - BlueSkyCrepuscule">
    <a:dk1>
      <a:srgbClr val="283E36"/>
    </a:dk1>
    <a:lt1>
      <a:sysClr val="window" lastClr="FFFFFF"/>
    </a:lt1>
    <a:dk2>
      <a:srgbClr val="0F4DBC"/>
    </a:dk2>
    <a:lt2>
      <a:srgbClr val="0493D9"/>
    </a:lt2>
    <a:accent1>
      <a:srgbClr val="627D77"/>
    </a:accent1>
    <a:accent2>
      <a:srgbClr val="A1B1AD"/>
    </a:accent2>
    <a:accent3>
      <a:srgbClr val="0F4DBC"/>
    </a:accent3>
    <a:accent4>
      <a:srgbClr val="6F94D7"/>
    </a:accent4>
    <a:accent5>
      <a:srgbClr val="00A9E0"/>
    </a:accent5>
    <a:accent6>
      <a:srgbClr val="66CBEC"/>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9829</TotalTime>
  <Words>7330</Words>
  <Application>Microsoft Office PowerPoint</Application>
  <PresentationFormat>On-screen Show (4:3)</PresentationFormat>
  <Paragraphs>2145</Paragraphs>
  <Slides>44</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SwissReSans Light</vt:lpstr>
      <vt:lpstr>SwissReSans</vt:lpstr>
      <vt:lpstr>Wingdings</vt:lpstr>
      <vt:lpstr>Swiss Re</vt:lpstr>
      <vt:lpstr>Price and Rate Monitoring</vt:lpstr>
      <vt:lpstr>Table of Contents / Agenda</vt:lpstr>
      <vt:lpstr>Price/Rate Monitoring Introduction</vt:lpstr>
      <vt:lpstr>Price/Rate Monitoring – What is it?</vt:lpstr>
      <vt:lpstr>Price/Rate Monitoring – Purpose &amp; Uses</vt:lpstr>
      <vt:lpstr>Various Approaches to Price/Rate Monitoring</vt:lpstr>
      <vt:lpstr>Price/Rate Monitoring Approaches</vt:lpstr>
      <vt:lpstr>Method 1: Changes in Standard/Filed Rates with Selected Credits/Debits</vt:lpstr>
      <vt:lpstr>Method 2a: Changes in Price per Exposure - Portfolio Calculation</vt:lpstr>
      <vt:lpstr>Method 2b: Changes in Price per Exposure - Matched Renewals</vt:lpstr>
      <vt:lpstr>Method 3: Changes in Price relative to Benchmark</vt:lpstr>
      <vt:lpstr>Price Monitoring – A.M. Best View</vt:lpstr>
      <vt:lpstr>Price/Rate (Adequacy) Change Example</vt:lpstr>
      <vt:lpstr>Basic Information</vt:lpstr>
      <vt:lpstr>Method 1: Changes in Standard/Filed Rates with Selected Credits/Debits</vt:lpstr>
      <vt:lpstr>Method 1: Rate Change Breakdown</vt:lpstr>
      <vt:lpstr>Method 1: Change in Benchmark rates with credits and debits</vt:lpstr>
      <vt:lpstr>Method 1: Rate Adequacy Adjustments for Rates and Trend</vt:lpstr>
      <vt:lpstr>Method 1: Rate Adequacy Adjustments for Experience &amp; Schedule Rating*</vt:lpstr>
      <vt:lpstr>Method 1: Change in Rate Adequacy</vt:lpstr>
      <vt:lpstr>Method 2: Changes in Price per Exposure - Portfolio &amp; Matched Renewals</vt:lpstr>
      <vt:lpstr>Method 2a: Portfolio Price per Exposure</vt:lpstr>
      <vt:lpstr>Method 2b: Matched Renewal Price per Exposure</vt:lpstr>
      <vt:lpstr>Method 2b: Rate Adequacy Adjustments for Trend</vt:lpstr>
      <vt:lpstr>Method 2b: Change in Rate Adequacy</vt:lpstr>
      <vt:lpstr>Method 3: Changes in Price relative to Benchmark</vt:lpstr>
      <vt:lpstr>Method 3: Change in Price Relative to Benchmark</vt:lpstr>
      <vt:lpstr>Method 3: Change in Price Relative to Benchmark LR Trend Calculation</vt:lpstr>
      <vt:lpstr>Comparison of Results</vt:lpstr>
      <vt:lpstr>Price/Rate Change Metrics : Comparison of Results</vt:lpstr>
      <vt:lpstr>Some Observations</vt:lpstr>
      <vt:lpstr>Zurich Rate Change Guidelines</vt:lpstr>
      <vt:lpstr>Backward/Forward Walks</vt:lpstr>
      <vt:lpstr>Backward/Forward Walks</vt:lpstr>
      <vt:lpstr>Backward/Forward Walks</vt:lpstr>
      <vt:lpstr>Decisions &amp; Challenges in Price/Rate Monitoring</vt:lpstr>
      <vt:lpstr>Key Decisions and Challenges in the Design of a Price/Rate Monitoring System</vt:lpstr>
      <vt:lpstr>Key Decisions and Challenges in the Design of a Price/Rate Monitoring System</vt:lpstr>
      <vt:lpstr>Key Decisions and Challenges in the Design of a Price/Rate Monitoring System</vt:lpstr>
      <vt:lpstr>Key Decisions and Challenges in the Design of a Price/Rate Monitoring System</vt:lpstr>
      <vt:lpstr>Conclusions</vt:lpstr>
      <vt:lpstr>Final Thoughts</vt:lpstr>
      <vt:lpstr>Thank you</vt:lpstr>
      <vt:lpstr>Legal notice</vt:lpstr>
    </vt:vector>
  </TitlesOfParts>
  <Company>Swiss 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Price Monitoring in Corporate Solutions</dc:title>
  <dc:creator>amkhia</dc:creator>
  <cp:lastModifiedBy>Cecily Marx</cp:lastModifiedBy>
  <cp:revision>264</cp:revision>
  <cp:lastPrinted>2012-09-25T18:24:21Z</cp:lastPrinted>
  <dcterms:created xsi:type="dcterms:W3CDTF">2010-01-07T09:46:29Z</dcterms:created>
  <dcterms:modified xsi:type="dcterms:W3CDTF">2012-10-11T17:18:02Z</dcterms:modified>
</cp:coreProperties>
</file>