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32" r:id="rId1"/>
  </p:sldMasterIdLst>
  <p:notesMasterIdLst>
    <p:notesMasterId r:id="rId34"/>
  </p:notesMasterIdLst>
  <p:sldIdLst>
    <p:sldId id="256" r:id="rId2"/>
    <p:sldId id="257" r:id="rId3"/>
    <p:sldId id="279" r:id="rId4"/>
    <p:sldId id="284" r:id="rId5"/>
    <p:sldId id="258" r:id="rId6"/>
    <p:sldId id="259" r:id="rId7"/>
    <p:sldId id="280" r:id="rId8"/>
    <p:sldId id="260" r:id="rId9"/>
    <p:sldId id="261" r:id="rId10"/>
    <p:sldId id="262" r:id="rId11"/>
    <p:sldId id="263" r:id="rId12"/>
    <p:sldId id="285" r:id="rId13"/>
    <p:sldId id="274" r:id="rId14"/>
    <p:sldId id="275" r:id="rId15"/>
    <p:sldId id="276" r:id="rId16"/>
    <p:sldId id="264" r:id="rId17"/>
    <p:sldId id="286" r:id="rId18"/>
    <p:sldId id="287" r:id="rId19"/>
    <p:sldId id="288" r:id="rId20"/>
    <p:sldId id="265" r:id="rId21"/>
    <p:sldId id="289" r:id="rId22"/>
    <p:sldId id="267" r:id="rId23"/>
    <p:sldId id="266" r:id="rId24"/>
    <p:sldId id="281" r:id="rId25"/>
    <p:sldId id="269" r:id="rId26"/>
    <p:sldId id="270" r:id="rId27"/>
    <p:sldId id="282" r:id="rId28"/>
    <p:sldId id="283" r:id="rId29"/>
    <p:sldId id="290" r:id="rId30"/>
    <p:sldId id="271" r:id="rId31"/>
    <p:sldId id="272" r:id="rId32"/>
    <p:sldId id="291" r:id="rId33"/>
  </p:sldIdLst>
  <p:sldSz cx="9144000" cy="6858000" type="screen4x3"/>
  <p:notesSz cx="68453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29" autoAdjust="0"/>
  </p:normalViewPr>
  <p:slideViewPr>
    <p:cSldViewPr>
      <p:cViewPr varScale="1">
        <p:scale>
          <a:sx n="63" d="100"/>
          <a:sy n="63" d="100"/>
        </p:scale>
        <p:origin x="-6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6297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7419" y="0"/>
            <a:ext cx="2966297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60DD6-D8B3-45CA-A165-A738A0CA5A0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530" y="4717415"/>
            <a:ext cx="547624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66297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7419" y="9433106"/>
            <a:ext cx="2966297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4BE57-B7CD-402F-8767-F698A0C07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40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r>
              <a:rPr lang="en-US" smtClean="0"/>
              <a:t>3/24/2015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r>
              <a:rPr kumimoji="0" lang="en-US" smtClean="0">
                <a:solidFill>
                  <a:schemeClr val="tx2"/>
                </a:solidFill>
              </a:rPr>
              <a:t>Richard Fein          RIF Consulting, LLC</a:t>
            </a:r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kumimoji="0" lang="en-US" smtClean="0"/>
              <a:t>Richard Fein          RIF Consulting, LLC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3/24/2015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r" eaLnBrk="1" latinLnBrk="0" hangingPunct="1"/>
            <a:r>
              <a:rPr kumimoji="0" lang="en-US" sz="1400" smtClean="0">
                <a:solidFill>
                  <a:schemeClr val="tx2"/>
                </a:solidFill>
              </a:rPr>
              <a:t>Richard Fein          RIF Consulting, LLC</a:t>
            </a:r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8077200" cy="1673352"/>
          </a:xfrm>
        </p:spPr>
        <p:txBody>
          <a:bodyPr>
            <a:normAutofit/>
          </a:bodyPr>
          <a:lstStyle/>
          <a:p>
            <a:r>
              <a:rPr lang="en-US" dirty="0" smtClean="0"/>
              <a:t>The Expert </a:t>
            </a:r>
            <a:r>
              <a:rPr lang="en-US" dirty="0"/>
              <a:t>W</a:t>
            </a:r>
            <a:r>
              <a:rPr lang="en-US" dirty="0" smtClean="0"/>
              <a:t>itness: </a:t>
            </a:r>
            <a:br>
              <a:rPr lang="en-US" dirty="0" smtClean="0"/>
            </a:br>
            <a:r>
              <a:rPr lang="en-US" dirty="0" smtClean="0"/>
              <a:t>When Expectations Collide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743200"/>
            <a:ext cx="8077200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CASE Mar 24, 2015  </a:t>
            </a:r>
          </a:p>
          <a:p>
            <a:r>
              <a:rPr lang="en-US" dirty="0" smtClean="0"/>
              <a:t>Richard Fein, PhD, FCAS, MAAA      RIF Consulting, LLC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are the Stakeholders?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Principal for whom report is prepared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Counsel; Opposing </a:t>
            </a:r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counsel ; your </a:t>
            </a:r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own counsel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Judge &amp; Jury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Panel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Profession</a:t>
            </a:r>
          </a:p>
          <a:p>
            <a:pPr lvl="0"/>
            <a:r>
              <a:rPr lang="en-US" sz="3100" dirty="0"/>
              <a:t>A</a:t>
            </a:r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nyone to whom report could reasonably be exposed, read and used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Caution!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Yourself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Whatever sources of moral and ethical standards that apply personally should apply here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Expectations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Relevant to a material fact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Testimony would assist the jury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Witness must be qualified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Testimony must be reliable and have a </a:t>
            </a:r>
            <a:r>
              <a:rPr kumimoji="0" lang="en-US" sz="30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proper</a:t>
            </a:r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basis for the opinion – ASOP’s &amp; more…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Probative value must not be substantially outweighed by dangers of confusion ,undue consumption of time or unfair prejudice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NB: Expert testimony in most cases will be the difference between winning and losing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 expert’s function is precisely this: to provide the judge and jury with a ready-made inference which the judge and jury, due to the technical nature of the facts, are unable to formulate.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29545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Expert’s View??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33600" y="1649412"/>
            <a:ext cx="4751387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Principal’s View??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574482"/>
            <a:ext cx="4806667" cy="513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Counsel’s View??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828800"/>
            <a:ext cx="67437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Grounds for Exclusion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Authoritative sources rejecting method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Significant data which was ignored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Similar situations in which specific expert was excluded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Affidavit of another expert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Governing Experts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</a:t>
            </a:r>
          </a:p>
          <a:p>
            <a:pPr lvl="1"/>
            <a:r>
              <a:rPr lang="en-US" dirty="0" smtClean="0"/>
              <a:t>Rule 702</a:t>
            </a:r>
          </a:p>
          <a:p>
            <a:pPr lvl="1"/>
            <a:r>
              <a:rPr lang="en-US" dirty="0" err="1" smtClean="0"/>
              <a:t>Daubert</a:t>
            </a:r>
            <a:r>
              <a:rPr lang="en-US" dirty="0" smtClean="0"/>
              <a:t> exclusions</a:t>
            </a:r>
          </a:p>
          <a:p>
            <a:r>
              <a:rPr lang="en-US" dirty="0" smtClean="0"/>
              <a:t>State specific</a:t>
            </a:r>
          </a:p>
          <a:p>
            <a:r>
              <a:rPr lang="en-US" dirty="0" smtClean="0"/>
              <a:t>By agreement – case specific</a:t>
            </a:r>
          </a:p>
          <a:p>
            <a:r>
              <a:rPr lang="en-US" dirty="0" smtClean="0"/>
              <a:t>ASOP’s &amp; Principles &amp; Code of Conduct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0770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 </a:t>
            </a:r>
            <a:r>
              <a:rPr lang="en-US" dirty="0" smtClean="0"/>
              <a:t>702 Federal Rules of Evidence</a:t>
            </a:r>
            <a:br>
              <a:rPr lang="en-US" dirty="0" smtClean="0"/>
            </a:br>
            <a:r>
              <a:rPr lang="en-US" dirty="0" smtClean="0"/>
              <a:t> Testimony by Expert Witness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(a) the expert’s scientific, technical, or other specialized knowledge will help the trier of fact to understand the evidence or to determine a fact in issue;</a:t>
            </a:r>
          </a:p>
          <a:p>
            <a:endParaRPr lang="en-US" dirty="0"/>
          </a:p>
          <a:p>
            <a:r>
              <a:rPr lang="en-US" dirty="0"/>
              <a:t>(b) the testimony is based on sufficient facts or data;</a:t>
            </a:r>
          </a:p>
          <a:p>
            <a:endParaRPr lang="en-US" dirty="0"/>
          </a:p>
          <a:p>
            <a:r>
              <a:rPr lang="en-US" dirty="0"/>
              <a:t>(c) the testimony is the product of reliable principles and methods; and</a:t>
            </a:r>
          </a:p>
          <a:p>
            <a:endParaRPr lang="en-US" dirty="0"/>
          </a:p>
          <a:p>
            <a:r>
              <a:rPr lang="en-US" dirty="0"/>
              <a:t>(d) the expert has reliably applied the principles and methods to the facts of the case.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954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Daubert</a:t>
            </a:r>
            <a:r>
              <a:rPr lang="en-US" dirty="0" smtClean="0"/>
              <a:t> – Basis for </a:t>
            </a:r>
            <a:r>
              <a:rPr lang="en-US" dirty="0" smtClean="0"/>
              <a:t>Exclusion</a:t>
            </a:r>
            <a:br>
              <a:rPr lang="en-US" dirty="0" smtClean="0"/>
            </a:br>
            <a:r>
              <a:rPr lang="en-US" dirty="0" smtClean="0"/>
              <a:t>1993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(1) whether the expert's technique or theory can be or has been tested—that is, whether the expert's theory can be challenged in some objective sense, or whether it is instead simply a subjective, conclusory approach that cannot reasonably be assessed for reliability;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2) whether the technique or theory has been subject to peer review and publication;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3) the known or potential rate of error of the technique or theory when applied;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4) the existence and maintenance of standards and controls; and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5) whether the technique or theory has been generally accepted in the scientific community.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11540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Context of Professionalism</a:t>
            </a:r>
          </a:p>
          <a:p>
            <a:pPr lvl="1"/>
            <a:r>
              <a:rPr lang="en-US" dirty="0" smtClean="0"/>
              <a:t>Required by</a:t>
            </a:r>
            <a:r>
              <a:rPr lang="en-US" baseline="0" dirty="0" smtClean="0"/>
              <a:t> CAS Standards and Code</a:t>
            </a:r>
          </a:p>
          <a:p>
            <a:pPr lvl="1"/>
            <a:r>
              <a:rPr lang="en-US" baseline="0" dirty="0" smtClean="0"/>
              <a:t>It’s what defines Actuaries as a profession</a:t>
            </a:r>
          </a:p>
          <a:p>
            <a:pPr lvl="1"/>
            <a:r>
              <a:rPr lang="en-US" baseline="0" dirty="0" smtClean="0"/>
              <a:t>Professionalism and Ethics are in the air</a:t>
            </a:r>
          </a:p>
          <a:p>
            <a:pPr lvl="1"/>
            <a:r>
              <a:rPr lang="en-US" baseline="0" dirty="0" smtClean="0"/>
              <a:t>Professionalism and Ethics are in the news!</a:t>
            </a:r>
          </a:p>
          <a:p>
            <a:pPr lvl="2"/>
            <a:r>
              <a:rPr lang="en-US" dirty="0" smtClean="0"/>
              <a:t>Questioned</a:t>
            </a:r>
            <a:r>
              <a:rPr lang="en-US" baseline="0" dirty="0" smtClean="0"/>
              <a:t> in the media</a:t>
            </a:r>
          </a:p>
          <a:p>
            <a:pPr lvl="2"/>
            <a:r>
              <a:rPr lang="en-US" baseline="0" dirty="0" smtClean="0"/>
              <a:t>Highlighted in the professional journals</a:t>
            </a:r>
          </a:p>
          <a:p>
            <a:pPr lvl="2"/>
            <a:r>
              <a:rPr lang="en-US" baseline="0" dirty="0" smtClean="0"/>
              <a:t>Identified in both as concerning</a:t>
            </a:r>
          </a:p>
          <a:p>
            <a:pPr lvl="1"/>
            <a:r>
              <a:rPr lang="en-US" dirty="0" smtClean="0"/>
              <a:t>News -</a:t>
            </a:r>
          </a:p>
          <a:p>
            <a:pPr lvl="2"/>
            <a:r>
              <a:rPr lang="en-US" dirty="0" smtClean="0"/>
              <a:t>Vaccines – bad science</a:t>
            </a:r>
          </a:p>
          <a:p>
            <a:pPr lvl="2"/>
            <a:r>
              <a:rPr lang="en-US" dirty="0" smtClean="0"/>
              <a:t>Climat</a:t>
            </a:r>
            <a:r>
              <a:rPr lang="en-US" baseline="0" dirty="0" smtClean="0"/>
              <a:t>e change – </a:t>
            </a:r>
            <a:r>
              <a:rPr lang="en-US" dirty="0" smtClean="0"/>
              <a:t>opaque </a:t>
            </a:r>
            <a:r>
              <a:rPr lang="en-US" baseline="0" dirty="0" smtClean="0"/>
              <a:t>science/manipulated</a:t>
            </a:r>
            <a:r>
              <a:rPr lang="en-US" dirty="0" smtClean="0"/>
              <a:t> in some cases</a:t>
            </a:r>
            <a:endParaRPr lang="en-US" baseline="0" dirty="0" smtClean="0"/>
          </a:p>
          <a:p>
            <a:pPr lvl="2"/>
            <a:r>
              <a:rPr lang="en-US" baseline="0" dirty="0" smtClean="0"/>
              <a:t>Capital Markets Risk </a:t>
            </a:r>
            <a:r>
              <a:rPr lang="en-US" dirty="0" smtClean="0"/>
              <a:t>M</a:t>
            </a:r>
            <a:r>
              <a:rPr lang="en-US" baseline="0" dirty="0" smtClean="0"/>
              <a:t>gt</a:t>
            </a:r>
            <a:r>
              <a:rPr lang="en-US" dirty="0" smtClean="0"/>
              <a:t> - b</a:t>
            </a:r>
            <a:r>
              <a:rPr lang="en-US" baseline="0" dirty="0" smtClean="0"/>
              <a:t>ad (fill in your own blanks)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Guiding Codes, ASOP’s Principles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Statements of Principles</a:t>
            </a:r>
          </a:p>
          <a:p>
            <a:pPr lvl="1"/>
            <a:r>
              <a:rPr lang="en-US" sz="2800" dirty="0" smtClean="0"/>
              <a:t>Ratemaking, Reserving</a:t>
            </a:r>
          </a:p>
          <a:p>
            <a:pPr lvl="1"/>
            <a:r>
              <a:rPr lang="en-US" sz="2800" dirty="0" smtClean="0"/>
              <a:t>Old, but embedded</a:t>
            </a:r>
            <a:endParaRPr kumimoji="0" lang="en-US" sz="2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ASOP’s – Know them </a:t>
            </a:r>
            <a:endParaRPr lang="en-US" sz="2800" dirty="0" smtClean="0"/>
          </a:p>
          <a:p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Codes of Conduct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Others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Courts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State/Federal Rules</a:t>
            </a:r>
            <a:r>
              <a:rPr lang="en-US" sz="2700" dirty="0" smtClean="0"/>
              <a:t> &amp; </a:t>
            </a:r>
            <a:r>
              <a:rPr lang="en-US" sz="2700" dirty="0" smtClean="0"/>
              <a:t>History</a:t>
            </a:r>
          </a:p>
          <a:p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 Codes</a:t>
            </a:r>
            <a:endParaRPr kumimoji="0" lang="en-US" sz="3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Richard Fein          RIF Consulting, LLC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Expert Report</a:t>
            </a:r>
          </a:p>
          <a:p>
            <a:r>
              <a:rPr lang="en-US" dirty="0" smtClean="0"/>
              <a:t>Review another expert’s report</a:t>
            </a:r>
          </a:p>
          <a:p>
            <a:r>
              <a:rPr lang="en-US" dirty="0" smtClean="0"/>
              <a:t>Specific conclusions</a:t>
            </a:r>
          </a:p>
          <a:p>
            <a:r>
              <a:rPr lang="en-US" dirty="0" smtClean="0"/>
              <a:t>Disclose to what you will testify</a:t>
            </a:r>
          </a:p>
          <a:p>
            <a:pPr lvl="1"/>
            <a:r>
              <a:rPr lang="en-US" dirty="0" smtClean="0"/>
              <a:t>Specific vs. general</a:t>
            </a:r>
          </a:p>
          <a:p>
            <a:r>
              <a:rPr lang="en-US" dirty="0" smtClean="0"/>
              <a:t>Deposition</a:t>
            </a:r>
          </a:p>
          <a:p>
            <a:r>
              <a:rPr lang="en-US" dirty="0" smtClean="0"/>
              <a:t>Trial examination</a:t>
            </a:r>
          </a:p>
          <a:p>
            <a:r>
              <a:rPr lang="en-US" dirty="0" smtClean="0"/>
              <a:t>Cross examination</a:t>
            </a:r>
          </a:p>
          <a:p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59372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do Expectations Collide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Stakeholder expectations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way you communicate is essential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Logos, pathos, ethos (7 habits of persuasive speakers, John Coleman ref: Mark Saunders@towerswatson.comTowers Watson </a:t>
            </a:r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presentation; Aristotle’s Appeals)</a:t>
            </a:r>
            <a:endParaRPr kumimoji="0" lang="en-US" sz="27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Listening skills are even more important – especially when speaking for the record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this a game?  Do you plan ahead?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McClenehan’s</a:t>
            </a:r>
            <a:r>
              <a:rPr lang="en-US" dirty="0" smtClean="0"/>
              <a:t> Principles, Mostly…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Understand the subject matter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get caught up in the zeal of the advocate who employs you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Disclose</a:t>
            </a:r>
          </a:p>
          <a:p>
            <a:pPr lvl="1"/>
            <a:r>
              <a:rPr lang="en-US" sz="2700" dirty="0" smtClean="0"/>
              <a:t>Who represents you??</a:t>
            </a:r>
            <a:endParaRPr kumimoji="0" lang="en-US" sz="27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role may be mainly educational – use simple and unambiguous language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Communication of technical concepts must be comprehensible to laymen</a:t>
            </a:r>
          </a:p>
          <a:p>
            <a:pPr lvl="1"/>
            <a:r>
              <a:rPr lang="en-US" sz="2800" dirty="0" smtClean="0"/>
              <a:t>Caution</a:t>
            </a:r>
            <a:endParaRPr kumimoji="0" lang="en-US" sz="2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are not responsible for the outcome but can only offer a sound basis for making a determination</a:t>
            </a:r>
          </a:p>
          <a:p>
            <a:pPr lvl="1"/>
            <a:r>
              <a:rPr lang="en-US" sz="2800" dirty="0" smtClean="0"/>
              <a:t>Caution</a:t>
            </a:r>
            <a:endParaRPr kumimoji="0" lang="en-US" sz="2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 your area of practice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McClenehan’s</a:t>
            </a:r>
            <a:r>
              <a:rPr lang="en-US" dirty="0" smtClean="0"/>
              <a:t> Principles, Mostly…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 your standards of practice (principles, codes</a:t>
            </a:r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- Important</a:t>
            </a:r>
            <a:endParaRPr kumimoji="0" lang="en-US" sz="3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 your </a:t>
            </a:r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case and </a:t>
            </a:r>
            <a:r>
              <a:rPr kumimoji="0" lang="en-US" sz="31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role</a:t>
            </a:r>
            <a:endParaRPr kumimoji="0" lang="en-US" sz="3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Challenges created by attorneys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Attempting to paraphrase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Attempting to stretch or bend</a:t>
            </a:r>
          </a:p>
          <a:p>
            <a:pPr lvl="1"/>
            <a:r>
              <a:rPr kumimoji="0" 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Attempting to summarize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guess</a:t>
            </a:r>
          </a:p>
          <a:p>
            <a:pPr lvl="1"/>
            <a:r>
              <a:rPr lang="en-US" sz="2800" dirty="0" smtClean="0"/>
              <a:t>May be required to answer </a:t>
            </a:r>
            <a:r>
              <a:rPr lang="en-US" sz="2800" dirty="0" err="1" smtClean="0"/>
              <a:t>hypotheticals</a:t>
            </a:r>
            <a:endParaRPr kumimoji="0" lang="en-US" sz="2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try to anticipate the strategy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get “cute”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en-US" sz="4100" kern="1200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Your </a:t>
            </a:r>
            <a:r>
              <a:rPr kumimoji="0" lang="en-US" sz="4100" kern="1200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Statements</a:t>
            </a:r>
            <a:r>
              <a:rPr kumimoji="0" lang="en-US" sz="4100" kern="1200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4100" dirty="0"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A</a:t>
            </a:r>
            <a:r>
              <a:rPr kumimoji="0" lang="en-US" sz="4100" kern="1200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re </a:t>
            </a:r>
            <a:r>
              <a:rPr kumimoji="0" lang="en-US" sz="4100" kern="1200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for the </a:t>
            </a:r>
            <a:r>
              <a:rPr kumimoji="0" lang="en-US" sz="4100" kern="1200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Record</a:t>
            </a:r>
            <a:r>
              <a:rPr kumimoji="0" lang="en-US" sz="4100" kern="1200" dirty="0" smtClean="0">
                <a:solidFill>
                  <a:schemeClr val="accent1"/>
                </a:solidFill>
                <a:ea typeface="+mn-ea"/>
                <a:cs typeface="+mn-cs"/>
              </a:rPr>
              <a:t>:</a:t>
            </a:r>
            <a:r>
              <a:rPr kumimoji="0" lang="en-US" sz="31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you want to say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you mean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you actually say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is recorded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others heard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others say you meant</a:t>
            </a:r>
          </a:p>
          <a:p>
            <a:pPr lvl="1"/>
            <a:r>
              <a:rPr lang="en-US" dirty="0" smtClean="0"/>
              <a:t>Caution</a:t>
            </a:r>
          </a:p>
          <a:p>
            <a:r>
              <a:rPr lang="en-US" dirty="0" smtClean="0"/>
              <a:t>As long as you use, FCAS - bounded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actual results show the actuary who signed SAO didn’t do a professional analysis</a:t>
            </a:r>
          </a:p>
          <a:p>
            <a:pPr lvl="0"/>
            <a:r>
              <a:rPr lang="en-US" sz="3100" dirty="0" smtClean="0"/>
              <a:t>Results exceeded estimate therefore ASOP’s were violated</a:t>
            </a:r>
            <a:endParaRPr kumimoji="0" lang="en-US" sz="3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professional </a:t>
            </a:r>
            <a:r>
              <a:rPr kumimoji="0" lang="en-US" sz="3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kumimoji="0"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business manager promoted goals of company – Advocate?</a:t>
            </a:r>
            <a:endParaRPr kumimoji="0" lang="en-US" sz="3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point estimate turned out to be “way” too low – take advantage of uncertainty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actuary didn’t use all of the available information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actuary didn’t select appropriate methods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actuary didn’t select reasonable assumptions 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actuary failed to live up to the Codes of Conduct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of report does not show why the actuary selected the assumptions only how applied</a:t>
            </a:r>
          </a:p>
          <a:p>
            <a:pPr lvl="0"/>
            <a:r>
              <a:rPr lang="en-US" sz="3100" dirty="0" smtClean="0"/>
              <a:t>Put a triangle in front of an actuary – project answer – that’s what actuaries do…what?</a:t>
            </a:r>
            <a:endParaRPr kumimoji="0" lang="en-US" sz="3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kumimoji="0" lang="en-US" sz="3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actuary failed to show a range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range is too small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data was not valid and the actuary should have known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Actuary should have known the intended use of the work</a:t>
            </a:r>
          </a:p>
          <a:p>
            <a:pPr lvl="0"/>
            <a:r>
              <a:rPr lang="en-US" sz="3100" dirty="0" smtClean="0"/>
              <a:t>“I don’t use statistical indicators such as goodness of fit. Wouldn’t know how to use…”</a:t>
            </a:r>
          </a:p>
          <a:p>
            <a:pPr lvl="0"/>
            <a:r>
              <a:rPr lang="en-US" sz="3100" dirty="0" smtClean="0"/>
              <a:t>The parameters </a:t>
            </a:r>
            <a:r>
              <a:rPr lang="en-US" sz="3100" dirty="0" smtClean="0"/>
              <a:t>were </a:t>
            </a:r>
            <a:r>
              <a:rPr lang="en-US" sz="3100" dirty="0" smtClean="0"/>
              <a:t>calculated by (staff, software, others…)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“Yes, there is no applicable data, but that is my estimate of an assumption…( solely using my experience as an actuary”)</a:t>
            </a:r>
          </a:p>
          <a:p>
            <a:r>
              <a:rPr lang="en-US" dirty="0" smtClean="0"/>
              <a:t>“Actuarial judgment permits me to make assumptions without relevant data”</a:t>
            </a:r>
          </a:p>
          <a:p>
            <a:r>
              <a:rPr lang="en-US" dirty="0" smtClean="0"/>
              <a:t>“The actuary violated the Codes of Conduct and Standards of Practice”</a:t>
            </a:r>
          </a:p>
          <a:p>
            <a:r>
              <a:rPr lang="en-US" dirty="0" smtClean="0"/>
              <a:t>“I was not required nor asked to provide a range”</a:t>
            </a:r>
          </a:p>
          <a:p>
            <a:pPr marL="118872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111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Actuary’s Context-Litigation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are a professional – </a:t>
            </a:r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conferred by society</a:t>
            </a:r>
            <a:endParaRPr kumimoji="0" lang="en-US" sz="3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Arena in which experts are commonly employed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have obligations &amp; expectations – from where?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Stakeholders have expectations which may conflict with your own and your professionalism</a:t>
            </a:r>
          </a:p>
          <a:p>
            <a:pPr lvl="0"/>
            <a:r>
              <a:rPr lang="en-US" sz="3000" dirty="0" smtClean="0"/>
              <a:t>Standards are not detailed for all situations</a:t>
            </a:r>
            <a:endParaRPr kumimoji="0" lang="en-US" sz="3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smtClean="0"/>
              <a:t>Your </a:t>
            </a:r>
            <a:r>
              <a:rPr lang="en-US" dirty="0"/>
              <a:t>statements are for the record</a:t>
            </a:r>
          </a:p>
          <a:p>
            <a:pPr lvl="1"/>
            <a:r>
              <a:rPr lang="en-US" dirty="0" smtClean="0"/>
              <a:t>Are </a:t>
            </a:r>
            <a:r>
              <a:rPr lang="en-US" dirty="0"/>
              <a:t>actually </a:t>
            </a:r>
            <a:r>
              <a:rPr lang="en-US" dirty="0" smtClean="0"/>
              <a:t>6 types of statements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</a:t>
            </a:r>
            <a:r>
              <a:rPr lang="en-US" baseline="0" dirty="0" smtClean="0"/>
              <a:t> Witness Matters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are a professional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an arena in which experts are commonly employed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have obligations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statements are for the record: what you want to say, what you mean, what you actually say, what is recorded, what others heard, what others say you meant</a:t>
            </a:r>
          </a:p>
          <a:p>
            <a:pPr lvl="0"/>
            <a:r>
              <a:rPr kumimoji="0" lang="en-US" sz="3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Stakeholders have expectations which may conflict with professionalism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Comments/Questions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Statements made as FCAS are subject to legal challenges – that is the climate</a:t>
            </a:r>
          </a:p>
          <a:p>
            <a:r>
              <a:rPr lang="en-US" dirty="0" smtClean="0"/>
              <a:t>Treat seriously, but do not overstate </a:t>
            </a:r>
            <a:r>
              <a:rPr lang="en-US" dirty="0" smtClean="0"/>
              <a:t>challenges</a:t>
            </a:r>
          </a:p>
          <a:p>
            <a:r>
              <a:rPr lang="en-US" dirty="0" smtClean="0"/>
              <a:t>You may be most knowledgeable…</a:t>
            </a:r>
          </a:p>
          <a:p>
            <a:r>
              <a:rPr lang="en-US" dirty="0" smtClean="0"/>
              <a:t>… that’s not enough</a:t>
            </a:r>
            <a:endParaRPr lang="en-US" dirty="0" smtClean="0"/>
          </a:p>
          <a:p>
            <a:r>
              <a:rPr lang="en-US" dirty="0" smtClean="0"/>
              <a:t>Take personal responsibility for work product</a:t>
            </a:r>
          </a:p>
          <a:p>
            <a:r>
              <a:rPr lang="en-US" dirty="0" smtClean="0"/>
              <a:t>It’s a proud and highly regarded profession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  <p:pic>
        <p:nvPicPr>
          <p:cNvPr id="1026" name="Picture 2" descr="C:\Users\Richard Fein\AppData\Local\Microsoft\Windows\Temporary Internet Files\Content.IE5\Z5SR3B7P\question-mark-face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669" y="1774825"/>
            <a:ext cx="4098661" cy="462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410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want to say</a:t>
            </a:r>
          </a:p>
          <a:p>
            <a:r>
              <a:rPr lang="en-US" dirty="0" smtClean="0"/>
              <a:t>What you mean</a:t>
            </a:r>
          </a:p>
          <a:p>
            <a:r>
              <a:rPr lang="en-US" dirty="0" smtClean="0"/>
              <a:t>What you actually say</a:t>
            </a:r>
          </a:p>
          <a:p>
            <a:r>
              <a:rPr lang="en-US" dirty="0" smtClean="0"/>
              <a:t>What is recorded</a:t>
            </a:r>
          </a:p>
          <a:p>
            <a:r>
              <a:rPr lang="en-US" dirty="0" smtClean="0"/>
              <a:t>What others heard</a:t>
            </a:r>
          </a:p>
          <a:p>
            <a:r>
              <a:rPr lang="en-US" dirty="0" smtClean="0"/>
              <a:t>What others say you meant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5022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Profession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fontAlgn="base" hangingPunct="1"/>
            <a:r>
              <a:rPr kumimoji="0" lang="en-US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Good site: Bob </a:t>
            </a:r>
            <a:r>
              <a:rPr kumimoji="0" lang="en-US" sz="29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Kizlik</a:t>
            </a:r>
            <a:r>
              <a:rPr kumimoji="0" lang="en-US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reference on my site</a:t>
            </a:r>
            <a:endParaRPr lang="en-US" sz="2900" dirty="0" smtClean="0"/>
          </a:p>
          <a:p>
            <a:pPr rtl="0" eaLnBrk="1" fontAlgn="base" hangingPunct="1"/>
            <a:r>
              <a:rPr kumimoji="0" lang="en-US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Occupationally related; specific</a:t>
            </a:r>
            <a:r>
              <a:rPr kumimoji="0" lang="en-US" sz="2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of need</a:t>
            </a:r>
          </a:p>
          <a:p>
            <a:pPr rtl="0" eaLnBrk="1" fontAlgn="base" hangingPunct="1"/>
            <a:r>
              <a:rPr kumimoji="0" lang="en-US" sz="2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 making support</a:t>
            </a:r>
            <a:endParaRPr kumimoji="0" lang="en-US" sz="29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fontAlgn="base" hangingPunct="1"/>
            <a:r>
              <a:rPr kumimoji="0" lang="en-US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 standards and CE’s</a:t>
            </a:r>
            <a:endParaRPr lang="en-US" dirty="0" smtClean="0"/>
          </a:p>
          <a:p>
            <a:pPr rtl="0" eaLnBrk="1" fontAlgn="base" hangingPunct="1"/>
            <a:r>
              <a:rPr kumimoji="0" lang="en-US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 level of public trust</a:t>
            </a:r>
            <a:endParaRPr lang="en-US" dirty="0" smtClean="0"/>
          </a:p>
          <a:p>
            <a:pPr rtl="0" eaLnBrk="1" fontAlgn="base" hangingPunct="1"/>
            <a:r>
              <a:rPr kumimoji="0" lang="en-US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Society</a:t>
            </a:r>
            <a:r>
              <a:rPr kumimoji="0" lang="en-US" sz="2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grants the authority to practice</a:t>
            </a:r>
            <a:endParaRPr lang="en-US" dirty="0" smtClean="0"/>
          </a:p>
          <a:p>
            <a:pPr rtl="0" eaLnBrk="1" fontAlgn="base" hangingPunct="1"/>
            <a:r>
              <a:rPr kumimoji="0" lang="en-US" sz="2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Professional accepts personal</a:t>
            </a:r>
            <a:r>
              <a:rPr kumimoji="0" lang="en-US" sz="29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responsibility and accountability</a:t>
            </a:r>
          </a:p>
          <a:p>
            <a:pPr rtl="0" eaLnBrk="1" fontAlgn="base" hangingPunct="1"/>
            <a:r>
              <a:rPr lang="en-US" sz="2900" dirty="0" smtClean="0"/>
              <a:t>Legal requirements by venue</a:t>
            </a:r>
            <a:endParaRPr kumimoji="0" lang="en-US" sz="29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an Expert Witness…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who knows more and more about less and less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expert is one who has made all of the mistakes that can be made in a narrow area - Bohr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expert is a person who avoids small errors as he sweeps on to the grand fallacy.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expert is someone who knows all of the answers if you ask the right questions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an Expert Witness…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 expert can be found to testify to the truth of almost any factual theory no matter how frivolous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If the world should blow itself up, the last audible voice would be that of the expert saying that it can’t be done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quite apparent that experts are readily available to present essentially frivolous theories in an effort to defeat summary judgment or to create reasonable doubt</a:t>
            </a:r>
          </a:p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Usually I like my expert to be around 50 years old, have some gray in his hair, wear a tweedy jacket and smoke a pipe.” (presentation skills </a:t>
            </a:r>
            <a:r>
              <a:rPr kumimoji="0" lang="en-US" sz="3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vs</a:t>
            </a:r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subject competence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an Expert Witness…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expert’s function is precisely this: to provide the judge and jury with a ready-made inference which the judge and jury, due to the technical nature of the facts, are unable to formulate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Actuarial Expert Witness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kumimoji="0" 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 of participation</a:t>
            </a:r>
          </a:p>
          <a:p>
            <a:pPr lvl="1"/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Expert report</a:t>
            </a:r>
          </a:p>
          <a:p>
            <a:pPr lvl="1"/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 witness</a:t>
            </a:r>
          </a:p>
          <a:p>
            <a:pPr lvl="1"/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Expert witness</a:t>
            </a:r>
          </a:p>
          <a:p>
            <a:pPr lvl="1"/>
            <a:r>
              <a:rPr kumimoji="0"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 and conclude on someone else’s work</a:t>
            </a:r>
          </a:p>
          <a:p>
            <a:r>
              <a:rPr kumimoji="0" lang="en-US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 advice</a:t>
            </a:r>
          </a:p>
          <a:p>
            <a:r>
              <a:rPr lang="en-US" sz="3200" dirty="0" smtClean="0"/>
              <a:t>Can be largely educational…likely more</a:t>
            </a:r>
          </a:p>
          <a:p>
            <a:r>
              <a:rPr kumimoji="0" lang="en-US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Created inherently by circumstances</a:t>
            </a:r>
          </a:p>
          <a:p>
            <a:pPr lvl="1"/>
            <a:r>
              <a:rPr lang="en-US" sz="2800" dirty="0" smtClean="0"/>
              <a:t>Fact witness</a:t>
            </a:r>
          </a:p>
          <a:p>
            <a:pPr lvl="1"/>
            <a:r>
              <a:rPr lang="en-US" dirty="0" smtClean="0"/>
              <a:t>Statements or actions</a:t>
            </a:r>
            <a:r>
              <a:rPr kumimoji="0"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Richard Fein          RIF Consulting, LLC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4135</TotalTime>
  <Words>1762</Words>
  <Application>Microsoft Office PowerPoint</Application>
  <PresentationFormat>On-screen Show (4:3)</PresentationFormat>
  <Paragraphs>269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Module</vt:lpstr>
      <vt:lpstr>The Expert Witness:  When Expectations Collide</vt:lpstr>
      <vt:lpstr>Introduction</vt:lpstr>
      <vt:lpstr>The Actuary’s Context-Litigation</vt:lpstr>
      <vt:lpstr>Six Statements</vt:lpstr>
      <vt:lpstr>What is a Profession</vt:lpstr>
      <vt:lpstr>What is an Expert Witness…</vt:lpstr>
      <vt:lpstr>What is an Expert Witness…</vt:lpstr>
      <vt:lpstr>What is an Expert Witness…</vt:lpstr>
      <vt:lpstr>Actuarial Expert Witness</vt:lpstr>
      <vt:lpstr>Who are the Stakeholders?</vt:lpstr>
      <vt:lpstr>Types of Expectations</vt:lpstr>
      <vt:lpstr>Types of Expectations</vt:lpstr>
      <vt:lpstr>Expert’s View??</vt:lpstr>
      <vt:lpstr>Principal’s View??</vt:lpstr>
      <vt:lpstr>Counsel’s View??</vt:lpstr>
      <vt:lpstr>Grounds for Exclusion</vt:lpstr>
      <vt:lpstr>Rules Governing Experts</vt:lpstr>
      <vt:lpstr>Rule 702 Federal Rules of Evidence  Testimony by Expert Witness </vt:lpstr>
      <vt:lpstr>Daubert – Basis for Exclusion 1993 Decision</vt:lpstr>
      <vt:lpstr>Guiding Codes, ASOP’s Principles</vt:lpstr>
      <vt:lpstr>Forms</vt:lpstr>
      <vt:lpstr>When do Expectations Collide</vt:lpstr>
      <vt:lpstr>McClenehan’s Principles, Mostly…</vt:lpstr>
      <vt:lpstr>McClenehan’s Principles, Mostly…</vt:lpstr>
      <vt:lpstr>Your Statements Are for the Record: </vt:lpstr>
      <vt:lpstr>Examples…</vt:lpstr>
      <vt:lpstr>Examples…</vt:lpstr>
      <vt:lpstr>Examples…</vt:lpstr>
      <vt:lpstr>Examples…</vt:lpstr>
      <vt:lpstr>Expert Witness Matters</vt:lpstr>
      <vt:lpstr>Final Comments/Questions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RIF</cp:lastModifiedBy>
  <cp:revision>54</cp:revision>
  <dcterms:created xsi:type="dcterms:W3CDTF">2011-11-28T13:42:23Z</dcterms:created>
  <dcterms:modified xsi:type="dcterms:W3CDTF">2015-03-19T12:59:41Z</dcterms:modified>
</cp:coreProperties>
</file>