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28"/>
  </p:notesMasterIdLst>
  <p:handoutMasterIdLst>
    <p:handoutMasterId r:id="rId29"/>
  </p:handoutMasterIdLst>
  <p:sldIdLst>
    <p:sldId id="256" r:id="rId2"/>
    <p:sldId id="379" r:id="rId3"/>
    <p:sldId id="380" r:id="rId4"/>
    <p:sldId id="367" r:id="rId5"/>
    <p:sldId id="382" r:id="rId6"/>
    <p:sldId id="368" r:id="rId7"/>
    <p:sldId id="384" r:id="rId8"/>
    <p:sldId id="366" r:id="rId9"/>
    <p:sldId id="385" r:id="rId10"/>
    <p:sldId id="369" r:id="rId11"/>
    <p:sldId id="396" r:id="rId12"/>
    <p:sldId id="370" r:id="rId13"/>
    <p:sldId id="387" r:id="rId14"/>
    <p:sldId id="377" r:id="rId15"/>
    <p:sldId id="378" r:id="rId16"/>
    <p:sldId id="388" r:id="rId17"/>
    <p:sldId id="372" r:id="rId18"/>
    <p:sldId id="389" r:id="rId19"/>
    <p:sldId id="373" r:id="rId20"/>
    <p:sldId id="393" r:id="rId21"/>
    <p:sldId id="374" r:id="rId22"/>
    <p:sldId id="397" r:id="rId23"/>
    <p:sldId id="375" r:id="rId24"/>
    <p:sldId id="394" r:id="rId25"/>
    <p:sldId id="376" r:id="rId26"/>
    <p:sldId id="29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0653" autoAdjust="0"/>
  </p:normalViewPr>
  <p:slideViewPr>
    <p:cSldViewPr>
      <p:cViewPr>
        <p:scale>
          <a:sx n="80" d="100"/>
          <a:sy n="80" d="100"/>
        </p:scale>
        <p:origin x="-1476" y="-80"/>
      </p:cViewPr>
      <p:guideLst>
        <p:guide orient="horz" pos="2160"/>
        <p:guide pos="2880"/>
      </p:guideLst>
    </p:cSldViewPr>
  </p:slideViewPr>
  <p:notesTextViewPr>
    <p:cViewPr>
      <p:scale>
        <a:sx n="1" d="1"/>
        <a:sy n="1" d="1"/>
      </p:scale>
      <p:origin x="0" y="0"/>
    </p:cViewPr>
  </p:notesTextViewPr>
  <p:sorterViewPr>
    <p:cViewPr>
      <p:scale>
        <a:sx n="120" d="100"/>
        <a:sy n="120" d="100"/>
      </p:scale>
      <p:origin x="0" y="5592"/>
    </p:cViewPr>
  </p:sorterViewPr>
  <p:notesViewPr>
    <p:cSldViewPr>
      <p:cViewPr varScale="1">
        <p:scale>
          <a:sx n="58" d="100"/>
          <a:sy n="58" d="100"/>
        </p:scale>
        <p:origin x="-25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endParaRPr lang="en-US" dirty="0"/>
          </a:p>
        </p:txBody>
      </p:sp>
    </p:spTree>
    <p:extLst>
      <p:ext uri="{BB962C8B-B14F-4D97-AF65-F5344CB8AC3E}">
        <p14:creationId xmlns:p14="http://schemas.microsoft.com/office/powerpoint/2010/main" val="179056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1562A0-3C41-420A-BC0F-A1F7AF70BD81}" type="datetimeFigureOut">
              <a:rPr lang="en-US" smtClean="0"/>
              <a:t>3/19/2015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73DD0E-F9B9-4928-8085-204443D9AAAD}" type="slidenum">
              <a:rPr lang="en-US" smtClean="0"/>
              <a:t>‹#›</a:t>
            </a:fld>
            <a:endParaRPr lang="en-US"/>
          </a:p>
        </p:txBody>
      </p:sp>
    </p:spTree>
    <p:extLst>
      <p:ext uri="{BB962C8B-B14F-4D97-AF65-F5344CB8AC3E}">
        <p14:creationId xmlns:p14="http://schemas.microsoft.com/office/powerpoint/2010/main" val="147476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73DD0E-F9B9-4928-8085-204443D9AAAD}" type="slidenum">
              <a:rPr lang="en-US" smtClean="0"/>
              <a:t>1</a:t>
            </a:fld>
            <a:endParaRPr lang="en-US" dirty="0"/>
          </a:p>
        </p:txBody>
      </p:sp>
    </p:spTree>
    <p:extLst>
      <p:ext uri="{BB962C8B-B14F-4D97-AF65-F5344CB8AC3E}">
        <p14:creationId xmlns:p14="http://schemas.microsoft.com/office/powerpoint/2010/main" val="281507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10</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11</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12</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13</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14</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B8883A-0AAC-4C3D-8905-54092753BF1F}" type="slidenum">
              <a:rPr lang="en-US" smtClean="0"/>
              <a:t>15</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16</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17</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18</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19</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2</a:t>
            </a:fld>
            <a:endParaRPr lang="en-US" dirty="0"/>
          </a:p>
        </p:txBody>
      </p:sp>
    </p:spTree>
    <p:extLst>
      <p:ext uri="{BB962C8B-B14F-4D97-AF65-F5344CB8AC3E}">
        <p14:creationId xmlns:p14="http://schemas.microsoft.com/office/powerpoint/2010/main" val="1996093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20</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21</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22</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23</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24</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25</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4A68D3A-966F-4D4B-A141-DF405E80ECE5}" type="slidenum">
              <a:rPr lang="en-US" smtClean="0"/>
              <a:pPr/>
              <a:t>26</a:t>
            </a:fld>
            <a:endParaRPr lang="en-US" smtClean="0"/>
          </a:p>
        </p:txBody>
      </p:sp>
      <p:sp>
        <p:nvSpPr>
          <p:cNvPr id="146435" name="Rectangle 2"/>
          <p:cNvSpPr>
            <a:spLocks noGrp="1" noRot="1" noChangeAspect="1" noChangeArrowheads="1" noTextEdit="1"/>
          </p:cNvSpPr>
          <p:nvPr>
            <p:ph type="sldImg"/>
          </p:nvPr>
        </p:nvSpPr>
        <p:spPr>
          <a:xfrm>
            <a:off x="1223963" y="355600"/>
            <a:ext cx="4178300" cy="3133725"/>
          </a:xfrm>
          <a:ln/>
        </p:spPr>
      </p:sp>
      <p:sp>
        <p:nvSpPr>
          <p:cNvPr id="146436" name="Rectangle 3"/>
          <p:cNvSpPr>
            <a:spLocks noGrp="1" noChangeArrowheads="1"/>
          </p:cNvSpPr>
          <p:nvPr>
            <p:ph type="body" idx="1"/>
          </p:nvPr>
        </p:nvSpPr>
        <p:spPr>
          <a:xfrm>
            <a:off x="517162" y="3752668"/>
            <a:ext cx="6091003" cy="2461774"/>
          </a:xfrm>
          <a:noFill/>
          <a:ln/>
        </p:spPr>
        <p:txBody>
          <a:bodyPr/>
          <a:lstStyle/>
          <a:p>
            <a:pPr marL="285734" indent="-285734">
              <a:buFont typeface="Wingdings" pitchFamily="2" charset="2"/>
              <a:buChar char="Ø"/>
            </a:pPr>
            <a:endParaRPr lang="en-US" sz="1600" b="1" dirty="0">
              <a:solidFill>
                <a:schemeClr val="tx2"/>
              </a:solidFill>
              <a:latin typeface="+mj-lt"/>
            </a:endParaRPr>
          </a:p>
          <a:p>
            <a:pPr eaLnBrk="1" hangingPunct="1"/>
            <a:endParaRPr lang="en-US" sz="1400" dirty="0">
              <a:latin typeface="+mj-lt"/>
            </a:endParaRPr>
          </a:p>
          <a:p>
            <a:pPr eaLnBrk="1" hangingPunct="1"/>
            <a:endParaRPr lang="en-US" sz="1400" dirty="0">
              <a:latin typeface="+mj-lt"/>
            </a:endParaRPr>
          </a:p>
        </p:txBody>
      </p:sp>
      <p:pic>
        <p:nvPicPr>
          <p:cNvPr id="4100" name="Picture 4" descr="C:\Users\cojrd\AppData\Local\Microsoft\Windows\Temporary Internet Files\Content.IE5\P676RTQD\MC9000448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972" y="624899"/>
            <a:ext cx="1745445" cy="29516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1140251">
            <a:off x="5764171" y="2206810"/>
            <a:ext cx="392237" cy="230832"/>
          </a:xfrm>
          <a:prstGeom prst="rect">
            <a:avLst/>
          </a:prstGeom>
          <a:noFill/>
        </p:spPr>
        <p:txBody>
          <a:bodyPr wrap="none" lIns="91435" tIns="45717" rIns="91435" bIns="45717" rtlCol="0">
            <a:spAutoFit/>
          </a:bodyPr>
          <a:lstStyle/>
          <a:p>
            <a:r>
              <a:rPr lang="en-US" sz="900" b="1" dirty="0">
                <a:latin typeface="Arial Narrow" pitchFamily="34" charset="0"/>
                <a:cs typeface="Shruti" pitchFamily="34" charset="0"/>
              </a:rPr>
              <a:t>USA</a:t>
            </a:r>
          </a:p>
        </p:txBody>
      </p:sp>
      <p:pic>
        <p:nvPicPr>
          <p:cNvPr id="4099" name="Picture 3" descr="C:\Users\cojrd\AppData\Local\Microsoft\Windows\Temporary Internet Files\Content.IE5\WAI2ZT8S\MC90005535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34" y="505240"/>
            <a:ext cx="1204926" cy="29113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Users\cojrd\AppData\Local\Microsoft\Windows\Temporary Internet Files\Content.IE5\LQLL0G1P\MC900056849[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05" y="6264968"/>
            <a:ext cx="1381854" cy="20625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jrd\AppData\Local\Microsoft\Windows\Temporary Internet Files\Content.IE5\L9CIF29X\MC900082277[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9372" y="6132336"/>
            <a:ext cx="1666407" cy="25527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jrd\AppData\Local\Microsoft\Windows\Temporary Internet Files\Content.IE5\WAI2ZT8S\MC900059166[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0882" y="6097026"/>
            <a:ext cx="1525969" cy="270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3</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4</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5</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6</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7</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B8883A-0AAC-4C3D-8905-54092753BF1F}" type="slidenum">
              <a:rPr lang="en-US" smtClean="0"/>
              <a:t>8</a:t>
            </a:fld>
            <a:endParaRPr lang="en-US"/>
          </a:p>
        </p:txBody>
      </p:sp>
    </p:spTree>
    <p:extLst>
      <p:ext uri="{BB962C8B-B14F-4D97-AF65-F5344CB8AC3E}">
        <p14:creationId xmlns:p14="http://schemas.microsoft.com/office/powerpoint/2010/main" val="199609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8883A-0AAC-4C3D-8905-54092753BF1F}" type="slidenum">
              <a:rPr lang="en-US" smtClean="0"/>
              <a:t>9</a:t>
            </a:fld>
            <a:endParaRPr lang="en-US"/>
          </a:p>
        </p:txBody>
      </p:sp>
    </p:spTree>
    <p:extLst>
      <p:ext uri="{BB962C8B-B14F-4D97-AF65-F5344CB8AC3E}">
        <p14:creationId xmlns:p14="http://schemas.microsoft.com/office/powerpoint/2010/main" val="199609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CCI 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2400" y="2362200"/>
            <a:ext cx="4648200" cy="1165225"/>
          </a:xfrm>
        </p:spPr>
        <p:txBody>
          <a:bodyPr anchor="t">
            <a:normAutofit/>
          </a:bodyPr>
          <a:lstStyle>
            <a:lvl1pPr algn="l">
              <a:defRPr sz="2800" b="1">
                <a:solidFill>
                  <a:schemeClr val="tx2"/>
                </a:solidFill>
                <a:latin typeface="Verdana" pitchFamily="34" charset="0"/>
              </a:defRPr>
            </a:lvl1pPr>
          </a:lstStyle>
          <a:p>
            <a:r>
              <a:rPr lang="en-US" dirty="0" smtClean="0"/>
              <a:t>Think “GREEN” before you decide to print.</a:t>
            </a:r>
            <a:endParaRPr lang="en-US" dirty="0"/>
          </a:p>
        </p:txBody>
      </p:sp>
      <p:sp>
        <p:nvSpPr>
          <p:cNvPr id="3" name="Subtitle 2"/>
          <p:cNvSpPr>
            <a:spLocks noGrp="1"/>
          </p:cNvSpPr>
          <p:nvPr>
            <p:ph type="subTitle" idx="1" hasCustomPrompt="1"/>
          </p:nvPr>
        </p:nvSpPr>
        <p:spPr>
          <a:xfrm>
            <a:off x="3962400" y="3527424"/>
            <a:ext cx="4648200" cy="968375"/>
          </a:xfrm>
        </p:spPr>
        <p:txBody>
          <a:bodyPr>
            <a:normAutofit/>
          </a:bodyPr>
          <a:lstStyle>
            <a:lvl1pPr marL="0" indent="0" algn="l">
              <a:buNone/>
              <a:defRPr sz="1800">
                <a:solidFill>
                  <a:srgbClr val="5F5F5F"/>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must print, please print in black and white.</a:t>
            </a:r>
            <a:endParaRPr lang="en-US" dirty="0"/>
          </a:p>
        </p:txBody>
      </p:sp>
      <p:sp>
        <p:nvSpPr>
          <p:cNvPr id="8" name="TextBox 7"/>
          <p:cNvSpPr txBox="1"/>
          <p:nvPr/>
        </p:nvSpPr>
        <p:spPr>
          <a:xfrm>
            <a:off x="457200" y="6553200"/>
            <a:ext cx="4191000" cy="18466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tx1"/>
                </a:solidFill>
                <a:latin typeface="Verdana" pitchFamily="34" charset="0"/>
              </a:rPr>
              <a:t>© Copyright </a:t>
            </a:r>
            <a:r>
              <a:rPr lang="en-US" sz="600" dirty="0" smtClean="0">
                <a:solidFill>
                  <a:schemeClr val="tx1"/>
                </a:solidFill>
                <a:latin typeface="Verdana" pitchFamily="34" charset="0"/>
              </a:rPr>
              <a:t>2015 </a:t>
            </a:r>
            <a:r>
              <a:rPr lang="en-US" sz="600" dirty="0" smtClean="0">
                <a:solidFill>
                  <a:schemeClr val="tx1"/>
                </a:solidFill>
                <a:latin typeface="Verdana" pitchFamily="34" charset="0"/>
              </a:rPr>
              <a:t>National Council on Compensation Insurance, Inc. All Rights Reserved.</a:t>
            </a:r>
          </a:p>
          <a:p>
            <a:endParaRPr lang="en-US" sz="600" dirty="0">
              <a:solidFill>
                <a:schemeClr val="tx1"/>
              </a:solidFill>
              <a:latin typeface="Verdan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12064"/>
            <a:ext cx="1122276" cy="96225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CCI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572001"/>
          </a:xfrm>
        </p:spPr>
        <p:txBody>
          <a:bodyPr/>
          <a:lstStyle>
            <a:lvl1pPr>
              <a:defRPr sz="2400">
                <a:latin typeface="Verdana" pitchFamily="34" charset="0"/>
              </a:defRPr>
            </a:lvl1pPr>
            <a:lvl2pPr>
              <a:defRPr sz="2400">
                <a:latin typeface="Verdana" pitchFamily="34" charset="0"/>
              </a:defRPr>
            </a:lvl2pPr>
            <a:lvl3pPr>
              <a:defRPr sz="1800">
                <a:latin typeface="Verdana" pitchFamily="34" charset="0"/>
              </a:defRPr>
            </a:lvl3pPr>
            <a:lvl4pPr>
              <a:defRPr sz="1600">
                <a:latin typeface="Verdana" pitchFamily="34" charset="0"/>
              </a:defRPr>
            </a:lvl4pPr>
            <a:lvl5pPr>
              <a:defRPr sz="160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05200" y="6400800"/>
            <a:ext cx="2133600" cy="365125"/>
          </a:xfrm>
        </p:spPr>
        <p:txBody>
          <a:bodyPr/>
          <a:lstStyle>
            <a:lvl1pPr algn="ctr">
              <a:defRPr sz="1000">
                <a:solidFill>
                  <a:schemeClr val="bg1"/>
                </a:solidFill>
                <a:latin typeface="Verdana" pitchFamily="34" charset="0"/>
              </a:defRPr>
            </a:lvl1pPr>
          </a:lstStyle>
          <a:p>
            <a:fld id="{ADFAFBA0-5A81-4672-A460-DBA6E5888E87}"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CCI 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DFAFBA0-5A81-4672-A460-DBA6E5888E87}"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DFAFBA0-5A81-4672-A460-DBA6E5888E87}"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
        <p:nvSpPr>
          <p:cNvPr id="9" name="TextBox 8"/>
          <p:cNvSpPr txBox="1"/>
          <p:nvPr/>
        </p:nvSpPr>
        <p:spPr>
          <a:xfrm>
            <a:off x="457200" y="6553200"/>
            <a:ext cx="4191000" cy="18466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Verdana" pitchFamily="34" charset="0"/>
              </a:rPr>
              <a:t>© Copyright 2013 National Council on Compensation Insurance, Inc. All Rights Reserved.</a:t>
            </a:r>
          </a:p>
          <a:p>
            <a:endParaRPr lang="en-US" sz="600" dirty="0">
              <a:solidFill>
                <a:schemeClr val="bg1"/>
              </a:solidFill>
              <a:latin typeface="Verdana" pitchFamily="34" charset="0"/>
            </a:endParaRPr>
          </a:p>
        </p:txBody>
      </p:sp>
    </p:spTree>
    <p:extLst>
      <p:ext uri="{BB962C8B-B14F-4D97-AF65-F5344CB8AC3E}">
        <p14:creationId xmlns:p14="http://schemas.microsoft.com/office/powerpoint/2010/main" val="3395333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DFAFBA0-5A81-4672-A460-DBA6E5888E87}"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
        <p:nvSpPr>
          <p:cNvPr id="9" name="TextBox 8"/>
          <p:cNvSpPr txBox="1"/>
          <p:nvPr/>
        </p:nvSpPr>
        <p:spPr>
          <a:xfrm>
            <a:off x="457200" y="6553200"/>
            <a:ext cx="4191000" cy="18466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Verdana" pitchFamily="34" charset="0"/>
              </a:rPr>
              <a:t>© Copyright 2013 National Council on Compensation Insurance, Inc. All Rights Reserved.</a:t>
            </a:r>
          </a:p>
          <a:p>
            <a:endParaRPr lang="en-US" sz="600" dirty="0">
              <a:solidFill>
                <a:schemeClr val="bg1"/>
              </a:solidFill>
              <a:latin typeface="Verdana" pitchFamily="34" charset="0"/>
            </a:endParaRPr>
          </a:p>
        </p:txBody>
      </p:sp>
    </p:spTree>
    <p:extLst>
      <p:ext uri="{BB962C8B-B14F-4D97-AF65-F5344CB8AC3E}">
        <p14:creationId xmlns:p14="http://schemas.microsoft.com/office/powerpoint/2010/main" val="5255148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DFAFBA0-5A81-4672-A460-DBA6E5888E87}"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
        <p:nvSpPr>
          <p:cNvPr id="9" name="TextBox 8"/>
          <p:cNvSpPr txBox="1"/>
          <p:nvPr/>
        </p:nvSpPr>
        <p:spPr>
          <a:xfrm>
            <a:off x="457200" y="6553200"/>
            <a:ext cx="4191000" cy="18466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Verdana" pitchFamily="34" charset="0"/>
              </a:rPr>
              <a:t>© Copyright 2013 National Council on Compensation Insurance, Inc. All Rights Reserved.</a:t>
            </a:r>
          </a:p>
          <a:p>
            <a:endParaRPr lang="en-US" sz="600" dirty="0">
              <a:solidFill>
                <a:schemeClr val="bg1"/>
              </a:solidFill>
              <a:latin typeface="Verdana" pitchFamily="34" charset="0"/>
            </a:endParaRPr>
          </a:p>
        </p:txBody>
      </p:sp>
    </p:spTree>
    <p:extLst>
      <p:ext uri="{BB962C8B-B14F-4D97-AF65-F5344CB8AC3E}">
        <p14:creationId xmlns:p14="http://schemas.microsoft.com/office/powerpoint/2010/main" val="2307732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DFAFBA0-5A81-4672-A460-DBA6E5888E87}"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
        <p:nvSpPr>
          <p:cNvPr id="8" name="TextBox 7"/>
          <p:cNvSpPr txBox="1"/>
          <p:nvPr/>
        </p:nvSpPr>
        <p:spPr>
          <a:xfrm>
            <a:off x="457200" y="6553200"/>
            <a:ext cx="4191000" cy="18466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Verdana" pitchFamily="34" charset="0"/>
              </a:rPr>
              <a:t>© Copyright 2013 National Council on Compensation Insurance, Inc. All Rights Reserved.</a:t>
            </a:r>
          </a:p>
          <a:p>
            <a:endParaRPr lang="en-US" sz="600" dirty="0">
              <a:solidFill>
                <a:schemeClr val="bg1"/>
              </a:solidFill>
              <a:latin typeface="Verdana" pitchFamily="34" charset="0"/>
            </a:endParaRPr>
          </a:p>
        </p:txBody>
      </p:sp>
    </p:spTree>
    <p:extLst>
      <p:ext uri="{BB962C8B-B14F-4D97-AF65-F5344CB8AC3E}">
        <p14:creationId xmlns:p14="http://schemas.microsoft.com/office/powerpoint/2010/main" val="3645820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DFAFBA0-5A81-4672-A460-DBA6E5888E87}"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00" y="6170676"/>
            <a:ext cx="641300" cy="549860"/>
          </a:xfrm>
          <a:prstGeom prst="rect">
            <a:avLst/>
          </a:prstGeom>
        </p:spPr>
      </p:pic>
      <p:sp>
        <p:nvSpPr>
          <p:cNvPr id="8" name="TextBox 7"/>
          <p:cNvSpPr txBox="1"/>
          <p:nvPr/>
        </p:nvSpPr>
        <p:spPr>
          <a:xfrm>
            <a:off x="457200" y="6553200"/>
            <a:ext cx="4191000" cy="18466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Verdana" pitchFamily="34" charset="0"/>
              </a:rPr>
              <a:t>© Copyright 2013 National Council on Compensation Insurance, Inc. All Rights Reserved.</a:t>
            </a:r>
          </a:p>
          <a:p>
            <a:endParaRPr lang="en-US" sz="600" dirty="0">
              <a:solidFill>
                <a:schemeClr val="bg1"/>
              </a:solidFill>
              <a:latin typeface="Verdana" pitchFamily="34" charset="0"/>
            </a:endParaRPr>
          </a:p>
        </p:txBody>
      </p:sp>
    </p:spTree>
    <p:extLst>
      <p:ext uri="{BB962C8B-B14F-4D97-AF65-F5344CB8AC3E}">
        <p14:creationId xmlns:p14="http://schemas.microsoft.com/office/powerpoint/2010/main" val="41127854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87362"/>
          </a:xfrm>
          <a:prstGeom prst="rect">
            <a:avLst/>
          </a:prstGeom>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9200"/>
            <a:ext cx="82296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400800"/>
            <a:ext cx="2133600" cy="365125"/>
          </a:xfrm>
          <a:prstGeom prst="rect">
            <a:avLst/>
          </a:prstGeom>
        </p:spPr>
        <p:txBody>
          <a:bodyPr vert="horz" lIns="91440" tIns="45720" rIns="91440" bIns="45720" rtlCol="0" anchor="ctr"/>
          <a:lstStyle>
            <a:lvl1pPr algn="ctr">
              <a:defRPr sz="1000">
                <a:solidFill>
                  <a:schemeClr val="bg1"/>
                </a:solidFill>
                <a:latin typeface="Verdana" pitchFamily="34" charset="0"/>
              </a:defRPr>
            </a:lvl1pPr>
          </a:lstStyle>
          <a:p>
            <a:fld id="{ADFAFBA0-5A81-4672-A460-DBA6E5888E87}" type="slidenum">
              <a:rPr lang="en-US" smtClean="0"/>
              <a:t>‹#›</a:t>
            </a:fld>
            <a:endParaRPr lang="en-US"/>
          </a:p>
        </p:txBody>
      </p:sp>
      <p:sp>
        <p:nvSpPr>
          <p:cNvPr id="7" name="TextBox 6"/>
          <p:cNvSpPr txBox="1"/>
          <p:nvPr userDrawn="1"/>
        </p:nvSpPr>
        <p:spPr>
          <a:xfrm>
            <a:off x="457200" y="6553200"/>
            <a:ext cx="4191000" cy="92333"/>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Verdana" pitchFamily="34" charset="0"/>
              </a:rPr>
              <a:t>© Copyright 2014 National Council on Compensation Insurance, Inc. All Rights Reserved</a:t>
            </a:r>
            <a:r>
              <a:rPr lang="en-US" sz="600" dirty="0">
                <a:solidFill>
                  <a:schemeClr val="bg1"/>
                </a:solidFill>
                <a:latin typeface="Verdana" pitchFamily="34" charset="0"/>
              </a:rPr>
              <a:t>.</a:t>
            </a:r>
            <a:endParaRPr lang="en-US" sz="600" dirty="0" smtClean="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a:solidFill>
            <a:srgbClr val="004171"/>
          </a:solidFill>
          <a:latin typeface="Verdana" pitchFamily="34" charset="0"/>
          <a:ea typeface="+mj-ea"/>
          <a:cs typeface="+mj-cs"/>
        </a:defRPr>
      </a:lvl1pPr>
    </p:titleStyle>
    <p:bodyStyle>
      <a:lvl1pPr marL="342900" indent="-342900" algn="l" defTabSz="914400" rtl="0" eaLnBrk="1" latinLnBrk="0" hangingPunct="1">
        <a:spcBef>
          <a:spcPct val="20000"/>
        </a:spcBef>
        <a:buClr>
          <a:schemeClr val="tx2"/>
        </a:buClr>
        <a:buSzPct val="150000"/>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008CA8"/>
        </a:buClr>
        <a:buSzPct val="130000"/>
        <a:buFont typeface="Wingdings" pitchFamily="2" charset="2"/>
        <a:buChar char="§"/>
        <a:defRPr sz="24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018099"/>
        </a:buClr>
        <a:buSzPct val="60000"/>
        <a:buFont typeface="Wingdings" pitchFamily="2" charset="2"/>
        <a:buChar char="q"/>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4343400"/>
            <a:ext cx="5029200" cy="2133600"/>
          </a:xfrm>
        </p:spPr>
        <p:txBody>
          <a:bodyPr>
            <a:normAutofit/>
          </a:bodyPr>
          <a:lstStyle/>
          <a:p>
            <a:pPr>
              <a:spcBef>
                <a:spcPts val="350"/>
              </a:spcBef>
            </a:pPr>
            <a:r>
              <a:rPr lang="en-US" sz="1600" dirty="0" smtClean="0"/>
              <a:t>Presented by:</a:t>
            </a:r>
          </a:p>
          <a:p>
            <a:r>
              <a:rPr lang="en-US" b="1" i="1" dirty="0" smtClean="0"/>
              <a:t>Tony DiDonato, FCAS</a:t>
            </a:r>
            <a:r>
              <a:rPr lang="en-US" b="1" i="1" dirty="0"/>
              <a:t>, MAAA </a:t>
            </a:r>
          </a:p>
          <a:p>
            <a:r>
              <a:rPr lang="en-US" b="1" i="1" dirty="0"/>
              <a:t>Director &amp; </a:t>
            </a:r>
            <a:r>
              <a:rPr lang="en-US" b="1" i="1" dirty="0" smtClean="0"/>
              <a:t>Senior Actuary, NCCI</a:t>
            </a:r>
            <a:endParaRPr lang="en-US" b="1" i="1" dirty="0"/>
          </a:p>
          <a:p>
            <a:pPr>
              <a:spcBef>
                <a:spcPts val="0"/>
              </a:spcBef>
            </a:pPr>
            <a:endParaRPr lang="en-US" dirty="0"/>
          </a:p>
          <a:p>
            <a:pPr>
              <a:spcBef>
                <a:spcPts val="0"/>
              </a:spcBef>
            </a:pPr>
            <a:r>
              <a:rPr lang="en-US" sz="1600" dirty="0" smtClean="0"/>
              <a:t>C.A.S.E. </a:t>
            </a:r>
            <a:endParaRPr lang="en-US" sz="1600" dirty="0" smtClean="0"/>
          </a:p>
          <a:p>
            <a:pPr>
              <a:spcBef>
                <a:spcPts val="0"/>
              </a:spcBef>
            </a:pPr>
            <a:r>
              <a:rPr lang="en-US" sz="1600" dirty="0" smtClean="0"/>
              <a:t>March 24, 2015</a:t>
            </a:r>
            <a:endParaRPr lang="en-US" sz="1600" dirty="0" smtClean="0"/>
          </a:p>
          <a:p>
            <a:pPr>
              <a:spcBef>
                <a:spcPts val="0"/>
              </a:spcBef>
            </a:pPr>
            <a:r>
              <a:rPr lang="en-US" sz="1600" dirty="0" smtClean="0"/>
              <a:t>Boca Raton, FL</a:t>
            </a:r>
            <a:endParaRPr lang="en-US" sz="1600" dirty="0"/>
          </a:p>
        </p:txBody>
      </p:sp>
      <p:sp>
        <p:nvSpPr>
          <p:cNvPr id="5" name="TextBox 4"/>
          <p:cNvSpPr txBox="1"/>
          <p:nvPr/>
        </p:nvSpPr>
        <p:spPr>
          <a:xfrm>
            <a:off x="3962400" y="2362200"/>
            <a:ext cx="4876800" cy="1569660"/>
          </a:xfrm>
          <a:prstGeom prst="rect">
            <a:avLst/>
          </a:prstGeom>
          <a:noFill/>
        </p:spPr>
        <p:txBody>
          <a:bodyPr wrap="square" rtlCol="0">
            <a:spAutoFit/>
          </a:bodyPr>
          <a:lstStyle/>
          <a:p>
            <a:r>
              <a:rPr lang="en-US" sz="2400" b="1" dirty="0" smtClean="0">
                <a:latin typeface="Verdana" pitchFamily="34" charset="0"/>
                <a:ea typeface="Verdana" pitchFamily="34" charset="0"/>
                <a:cs typeface="Verdana" pitchFamily="34" charset="0"/>
              </a:rPr>
              <a:t>Experience Rating for Workers Compensation:</a:t>
            </a:r>
          </a:p>
          <a:p>
            <a:r>
              <a:rPr lang="en-US" sz="2400" b="1" dirty="0" smtClean="0">
                <a:latin typeface="Verdana" pitchFamily="34" charset="0"/>
                <a:ea typeface="Verdana" pitchFamily="34" charset="0"/>
                <a:cs typeface="Verdana" pitchFamily="34" charset="0"/>
              </a:rPr>
              <a:t>A Look Back at the First Century</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4568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620000" cy="4800600"/>
          </a:xfrm>
        </p:spPr>
        <p:txBody>
          <a:bodyPr>
            <a:normAutofit/>
          </a:bodyPr>
          <a:lstStyle/>
          <a:p>
            <a:pPr marL="0" indent="0">
              <a:spcAft>
                <a:spcPts val="1200"/>
              </a:spcAft>
              <a:buNone/>
            </a:pPr>
            <a:r>
              <a:rPr lang="en-US" sz="2100" b="1" dirty="0"/>
              <a:t>1920 </a:t>
            </a:r>
            <a:r>
              <a:rPr lang="en-US" sz="2100" b="1" dirty="0" smtClean="0"/>
              <a:t>(NCCI) </a:t>
            </a:r>
            <a:r>
              <a:rPr lang="en-US" sz="2100" b="1" dirty="0"/>
              <a:t>Plan</a:t>
            </a:r>
            <a:endParaRPr lang="en-US" sz="2100" dirty="0"/>
          </a:p>
          <a:p>
            <a:pPr>
              <a:spcBef>
                <a:spcPts val="600"/>
              </a:spcBef>
              <a:spcAft>
                <a:spcPts val="600"/>
              </a:spcAft>
            </a:pPr>
            <a:r>
              <a:rPr lang="en-US" sz="2200" dirty="0"/>
              <a:t>Expected loss </a:t>
            </a:r>
            <a:r>
              <a:rPr lang="en-US" sz="2200" dirty="0" smtClean="0"/>
              <a:t>now varies </a:t>
            </a:r>
            <a:r>
              <a:rPr lang="en-US" sz="2200" dirty="0"/>
              <a:t>by </a:t>
            </a:r>
            <a:r>
              <a:rPr lang="en-US" sz="2200" dirty="0" smtClean="0"/>
              <a:t>class</a:t>
            </a:r>
            <a:endParaRPr lang="en-US" sz="2200" dirty="0"/>
          </a:p>
          <a:p>
            <a:pPr>
              <a:spcBef>
                <a:spcPts val="600"/>
              </a:spcBef>
              <a:spcAft>
                <a:spcPts val="600"/>
              </a:spcAft>
            </a:pPr>
            <a:r>
              <a:rPr lang="en-US" sz="2200" dirty="0" smtClean="0"/>
              <a:t>Overall Mod formula unchanged but z-credibility formula changed for the </a:t>
            </a:r>
            <a:r>
              <a:rPr lang="en-US" sz="2200" dirty="0"/>
              <a:t>All Other injury </a:t>
            </a:r>
            <a:r>
              <a:rPr lang="en-US" sz="2200" dirty="0" smtClean="0"/>
              <a:t>group: </a:t>
            </a:r>
          </a:p>
          <a:p>
            <a:pPr marL="400050" lvl="1" indent="0">
              <a:spcBef>
                <a:spcPts val="0"/>
              </a:spcBef>
              <a:spcAft>
                <a:spcPts val="600"/>
              </a:spcAft>
              <a:buNone/>
            </a:pPr>
            <a:r>
              <a:rPr lang="en-US" sz="2200" dirty="0" smtClean="0"/>
              <a:t>z </a:t>
            </a:r>
            <a:r>
              <a:rPr lang="en-US" sz="2200" dirty="0"/>
              <a:t>= (P + C) / (P + K + C</a:t>
            </a:r>
            <a:r>
              <a:rPr lang="en-US" sz="2200" dirty="0" smtClean="0"/>
              <a:t>)</a:t>
            </a:r>
            <a:endParaRPr lang="en-US" sz="2000" dirty="0"/>
          </a:p>
          <a:p>
            <a:pPr>
              <a:spcBef>
                <a:spcPts val="600"/>
              </a:spcBef>
              <a:spcAft>
                <a:spcPts val="600"/>
              </a:spcAft>
            </a:pPr>
            <a:r>
              <a:rPr lang="en-US" sz="2200" dirty="0" smtClean="0"/>
              <a:t>However, z=1 (for both injury groups) if premium &gt;= </a:t>
            </a:r>
            <a:r>
              <a:rPr lang="en-US" sz="2200" dirty="0"/>
              <a:t>$80,000 </a:t>
            </a:r>
            <a:r>
              <a:rPr lang="en-US" sz="2200" dirty="0" smtClean="0"/>
              <a:t> (self-rated)</a:t>
            </a:r>
            <a:endParaRPr lang="en-US" sz="2200" dirty="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10</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242203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11</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1923</a:t>
            </a:r>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942975"/>
            <a:ext cx="40005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233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315200" cy="5105400"/>
          </a:xfrm>
        </p:spPr>
        <p:txBody>
          <a:bodyPr>
            <a:normAutofit fontScale="55000" lnSpcReduction="20000"/>
          </a:bodyPr>
          <a:lstStyle/>
          <a:p>
            <a:pPr marL="0" indent="0">
              <a:spcAft>
                <a:spcPts val="1200"/>
              </a:spcAft>
              <a:buNone/>
            </a:pPr>
            <a:r>
              <a:rPr lang="en-US" sz="3800" b="1" dirty="0" smtClean="0"/>
              <a:t>1923 </a:t>
            </a:r>
            <a:r>
              <a:rPr lang="en-US" sz="3800" b="1" dirty="0"/>
              <a:t>Plan</a:t>
            </a:r>
            <a:endParaRPr lang="en-US" sz="3800" dirty="0"/>
          </a:p>
          <a:p>
            <a:pPr>
              <a:lnSpc>
                <a:spcPct val="120000"/>
              </a:lnSpc>
              <a:spcAft>
                <a:spcPts val="300"/>
              </a:spcAft>
            </a:pPr>
            <a:r>
              <a:rPr lang="en-US" sz="3500" dirty="0"/>
              <a:t>Actual and Expected </a:t>
            </a:r>
            <a:r>
              <a:rPr lang="en-US" sz="3500" dirty="0" smtClean="0"/>
              <a:t>loss </a:t>
            </a:r>
            <a:r>
              <a:rPr lang="en-US" sz="3500" dirty="0"/>
              <a:t>split into primary and excess </a:t>
            </a:r>
            <a:r>
              <a:rPr lang="en-US" sz="3500" dirty="0" smtClean="0"/>
              <a:t>components   </a:t>
            </a:r>
          </a:p>
          <a:p>
            <a:pPr lvl="1">
              <a:lnSpc>
                <a:spcPct val="120000"/>
              </a:lnSpc>
              <a:spcBef>
                <a:spcPts val="0"/>
              </a:spcBef>
              <a:spcAft>
                <a:spcPts val="300"/>
              </a:spcAft>
            </a:pPr>
            <a:r>
              <a:rPr lang="en-US" sz="3100" dirty="0" smtClean="0"/>
              <a:t>Actual </a:t>
            </a:r>
            <a:r>
              <a:rPr lang="en-US" sz="3100" dirty="0"/>
              <a:t>split through </a:t>
            </a:r>
            <a:r>
              <a:rPr lang="en-US" sz="3100" dirty="0" smtClean="0"/>
              <a:t>the use </a:t>
            </a:r>
            <a:r>
              <a:rPr lang="en-US" sz="3100" dirty="0"/>
              <a:t>of Table A “normal” </a:t>
            </a:r>
            <a:r>
              <a:rPr lang="en-US" sz="3100" dirty="0" smtClean="0"/>
              <a:t>values; excess </a:t>
            </a:r>
            <a:r>
              <a:rPr lang="en-US" sz="3100" dirty="0"/>
              <a:t>portion of Fatal and PTD not </a:t>
            </a:r>
            <a:r>
              <a:rPr lang="en-US" sz="3100" dirty="0" smtClean="0"/>
              <a:t>used  </a:t>
            </a:r>
          </a:p>
          <a:p>
            <a:pPr lvl="1">
              <a:lnSpc>
                <a:spcPct val="120000"/>
              </a:lnSpc>
              <a:spcBef>
                <a:spcPts val="0"/>
              </a:spcBef>
              <a:spcAft>
                <a:spcPts val="600"/>
              </a:spcAft>
            </a:pPr>
            <a:r>
              <a:rPr lang="en-US" sz="3100" dirty="0" smtClean="0"/>
              <a:t>Expected </a:t>
            </a:r>
            <a:r>
              <a:rPr lang="en-US" sz="3100" dirty="0"/>
              <a:t>loss </a:t>
            </a:r>
            <a:r>
              <a:rPr lang="en-US" sz="3100" dirty="0" smtClean="0"/>
              <a:t>split by class through the use of Table </a:t>
            </a:r>
            <a:r>
              <a:rPr lang="en-US" sz="3100" dirty="0"/>
              <a:t>B</a:t>
            </a:r>
          </a:p>
          <a:p>
            <a:pPr>
              <a:lnSpc>
                <a:spcPct val="120000"/>
              </a:lnSpc>
              <a:spcAft>
                <a:spcPts val="600"/>
              </a:spcAft>
            </a:pPr>
            <a:r>
              <a:rPr lang="en-US" sz="3500" dirty="0"/>
              <a:t>Z-credibility </a:t>
            </a:r>
            <a:r>
              <a:rPr lang="en-US" sz="3500" dirty="0" smtClean="0"/>
              <a:t>calculation returns to:  </a:t>
            </a:r>
            <a:r>
              <a:rPr lang="en-US" sz="3500" dirty="0"/>
              <a:t>Z = P / (P + K) </a:t>
            </a:r>
            <a:r>
              <a:rPr lang="en-US" sz="3500" dirty="0" smtClean="0"/>
              <a:t> … separately </a:t>
            </a:r>
            <a:r>
              <a:rPr lang="en-US" sz="3500" dirty="0"/>
              <a:t>for primary and excess </a:t>
            </a:r>
            <a:r>
              <a:rPr lang="en-US" sz="3500" dirty="0" smtClean="0"/>
              <a:t>loss</a:t>
            </a:r>
            <a:endParaRPr lang="en-US" sz="3500" dirty="0"/>
          </a:p>
          <a:p>
            <a:pPr>
              <a:lnSpc>
                <a:spcPct val="120000"/>
              </a:lnSpc>
              <a:spcAft>
                <a:spcPts val="300"/>
              </a:spcAft>
            </a:pPr>
            <a:r>
              <a:rPr lang="en-US" sz="3500" dirty="0"/>
              <a:t>Credibility-weighted losses then calculated from: </a:t>
            </a:r>
          </a:p>
          <a:p>
            <a:pPr marL="400050" lvl="1" indent="0">
              <a:lnSpc>
                <a:spcPct val="120000"/>
              </a:lnSpc>
              <a:spcBef>
                <a:spcPts val="0"/>
              </a:spcBef>
              <a:spcAft>
                <a:spcPts val="300"/>
              </a:spcAft>
              <a:buNone/>
            </a:pPr>
            <a:r>
              <a:rPr lang="en-US" sz="3500" dirty="0"/>
              <a:t>L = A*Z + E*(1-Z) 	</a:t>
            </a:r>
            <a:r>
              <a:rPr lang="en-US" sz="3200" dirty="0"/>
              <a:t>	</a:t>
            </a:r>
            <a:endParaRPr lang="en-US" sz="3200" dirty="0" smtClean="0"/>
          </a:p>
          <a:p>
            <a:pPr marL="400050" lvl="1" indent="0">
              <a:lnSpc>
                <a:spcPct val="120000"/>
              </a:lnSpc>
              <a:spcBef>
                <a:spcPts val="0"/>
              </a:spcBef>
              <a:spcAft>
                <a:spcPts val="600"/>
              </a:spcAft>
              <a:buNone/>
            </a:pPr>
            <a:r>
              <a:rPr lang="en-US" sz="3100" dirty="0" smtClean="0"/>
              <a:t>separately </a:t>
            </a:r>
            <a:r>
              <a:rPr lang="en-US" sz="3100" dirty="0"/>
              <a:t>for primary and excess </a:t>
            </a:r>
            <a:r>
              <a:rPr lang="en-US" sz="3100" dirty="0" smtClean="0"/>
              <a:t>loss</a:t>
            </a:r>
            <a:endParaRPr lang="en-US" sz="3100" dirty="0"/>
          </a:p>
          <a:p>
            <a:pPr>
              <a:lnSpc>
                <a:spcPct val="120000"/>
              </a:lnSpc>
              <a:spcAft>
                <a:spcPts val="300"/>
              </a:spcAft>
            </a:pPr>
            <a:r>
              <a:rPr lang="en-US" sz="3500" dirty="0"/>
              <a:t>Mod adjustment = (L - E) / E	</a:t>
            </a:r>
            <a:endParaRPr lang="en-US" sz="3500" dirty="0" smtClean="0"/>
          </a:p>
          <a:p>
            <a:pPr marL="400050" lvl="1" indent="0">
              <a:lnSpc>
                <a:spcPct val="120000"/>
              </a:lnSpc>
              <a:spcBef>
                <a:spcPts val="0"/>
              </a:spcBef>
              <a:spcAft>
                <a:spcPts val="600"/>
              </a:spcAft>
              <a:buNone/>
            </a:pPr>
            <a:r>
              <a:rPr lang="en-US" sz="3100" dirty="0" smtClean="0"/>
              <a:t>L </a:t>
            </a:r>
            <a:r>
              <a:rPr lang="en-US" sz="3100" dirty="0"/>
              <a:t>and E represent combined primary and excess </a:t>
            </a:r>
            <a:r>
              <a:rPr lang="en-US" sz="3100" dirty="0" smtClean="0"/>
              <a:t>loss</a:t>
            </a:r>
            <a:endParaRPr lang="en-US" sz="3100" dirty="0"/>
          </a:p>
          <a:p>
            <a:pPr>
              <a:lnSpc>
                <a:spcPct val="120000"/>
              </a:lnSpc>
              <a:spcAft>
                <a:spcPts val="600"/>
              </a:spcAft>
            </a:pPr>
            <a:r>
              <a:rPr lang="en-US" sz="3500" dirty="0"/>
              <a:t>$80,000 self-rating point changed and made </a:t>
            </a:r>
            <a:r>
              <a:rPr lang="en-US" sz="3500" dirty="0" smtClean="0"/>
              <a:t>gradual</a:t>
            </a:r>
            <a:endParaRPr lang="en-US" sz="3500" dirty="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12</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2422033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13</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1940</a:t>
            </a:r>
            <a:endParaRPr lang="en-US" dirty="0"/>
          </a:p>
        </p:txBody>
      </p:sp>
      <p:pic>
        <p:nvPicPr>
          <p:cNvPr id="8194" name="Picture 2" descr="C:\Users\COAXD\Pictures\1940 Naz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52088"/>
            <a:ext cx="7086600" cy="459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32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620000" cy="5105400"/>
          </a:xfrm>
        </p:spPr>
        <p:txBody>
          <a:bodyPr>
            <a:normAutofit/>
          </a:bodyPr>
          <a:lstStyle/>
          <a:p>
            <a:pPr marL="0" indent="0">
              <a:spcAft>
                <a:spcPts val="1200"/>
              </a:spcAft>
              <a:buNone/>
            </a:pPr>
            <a:r>
              <a:rPr lang="en-US" sz="2200" b="1" dirty="0" smtClean="0"/>
              <a:t>1940 </a:t>
            </a:r>
            <a:r>
              <a:rPr lang="en-US" sz="2200" b="1" dirty="0"/>
              <a:t>Plan</a:t>
            </a:r>
            <a:endParaRPr lang="en-US" sz="2200" dirty="0"/>
          </a:p>
          <a:p>
            <a:pPr>
              <a:spcBef>
                <a:spcPts val="600"/>
              </a:spcBef>
              <a:spcAft>
                <a:spcPts val="600"/>
              </a:spcAft>
            </a:pPr>
            <a:r>
              <a:rPr lang="en-US" sz="2000" dirty="0"/>
              <a:t>3 </a:t>
            </a:r>
            <a:r>
              <a:rPr lang="en-US" sz="2000" dirty="0" smtClean="0"/>
              <a:t>equally-weighted </a:t>
            </a:r>
            <a:r>
              <a:rPr lang="en-US" sz="2000" dirty="0"/>
              <a:t>years of </a:t>
            </a:r>
            <a:r>
              <a:rPr lang="en-US" sz="2000" dirty="0" smtClean="0"/>
              <a:t>experience vs 5 weighted years being used since 1928</a:t>
            </a:r>
            <a:endParaRPr lang="en-US" sz="2000" dirty="0"/>
          </a:p>
          <a:p>
            <a:pPr>
              <a:spcBef>
                <a:spcPts val="600"/>
              </a:spcBef>
              <a:spcAft>
                <a:spcPts val="600"/>
              </a:spcAft>
            </a:pPr>
            <a:r>
              <a:rPr lang="en-US" sz="2000" dirty="0"/>
              <a:t>Indemnity and medical treated on a combined basis</a:t>
            </a:r>
          </a:p>
          <a:p>
            <a:pPr>
              <a:spcBef>
                <a:spcPts val="600"/>
              </a:spcBef>
              <a:spcAft>
                <a:spcPts val="600"/>
              </a:spcAft>
            </a:pPr>
            <a:r>
              <a:rPr lang="en-US" sz="2000" dirty="0"/>
              <a:t>Multi-split </a:t>
            </a:r>
            <a:r>
              <a:rPr lang="en-US" sz="2000" dirty="0" smtClean="0"/>
              <a:t>Plan introduced; formula assigns </a:t>
            </a:r>
            <a:r>
              <a:rPr lang="en-US" sz="2000" dirty="0"/>
              <a:t>variable amount to </a:t>
            </a:r>
            <a:r>
              <a:rPr lang="en-US" sz="2000" dirty="0" smtClean="0"/>
              <a:t>primary depending </a:t>
            </a:r>
            <a:r>
              <a:rPr lang="en-US" sz="2000" dirty="0"/>
              <a:t>on size of </a:t>
            </a:r>
            <a:r>
              <a:rPr lang="en-US" sz="2000" dirty="0" smtClean="0"/>
              <a:t>claim:</a:t>
            </a:r>
          </a:p>
          <a:p>
            <a:pPr lvl="1">
              <a:spcBef>
                <a:spcPts val="300"/>
              </a:spcBef>
            </a:pPr>
            <a:r>
              <a:rPr lang="en-US" sz="1800" dirty="0" smtClean="0"/>
              <a:t>Primary portion of first $500 layer of claim </a:t>
            </a:r>
            <a:r>
              <a:rPr lang="en-US" sz="1800" dirty="0"/>
              <a:t>= </a:t>
            </a:r>
            <a:r>
              <a:rPr lang="en-US" sz="1800" dirty="0" smtClean="0"/>
              <a:t>500</a:t>
            </a:r>
          </a:p>
          <a:p>
            <a:pPr lvl="1">
              <a:spcBef>
                <a:spcPts val="300"/>
              </a:spcBef>
            </a:pPr>
            <a:r>
              <a:rPr lang="en-US" sz="1800" dirty="0"/>
              <a:t>Primary portion of </a:t>
            </a:r>
            <a:r>
              <a:rPr lang="en-US" sz="1800" dirty="0" smtClean="0"/>
              <a:t>next </a:t>
            </a:r>
            <a:r>
              <a:rPr lang="en-US" sz="1800" dirty="0"/>
              <a:t>$500 layer of claim </a:t>
            </a:r>
            <a:r>
              <a:rPr lang="en-US" sz="1800" dirty="0" smtClean="0"/>
              <a:t>= 500(2/3)</a:t>
            </a:r>
          </a:p>
          <a:p>
            <a:pPr lvl="1">
              <a:spcBef>
                <a:spcPts val="300"/>
              </a:spcBef>
            </a:pPr>
            <a:r>
              <a:rPr lang="en-US" sz="1800" dirty="0" smtClean="0"/>
              <a:t>Primary </a:t>
            </a:r>
            <a:r>
              <a:rPr lang="en-US" sz="1800" dirty="0"/>
              <a:t>portion of next $500 layer of claim = </a:t>
            </a:r>
            <a:r>
              <a:rPr lang="en-US" sz="1800" dirty="0" smtClean="0"/>
              <a:t>500(2/3)</a:t>
            </a:r>
            <a:r>
              <a:rPr lang="en-US" sz="1800" baseline="30000" dirty="0" smtClean="0"/>
              <a:t>2</a:t>
            </a:r>
            <a:r>
              <a:rPr lang="en-US" sz="1800" dirty="0" smtClean="0"/>
              <a:t>, etc. </a:t>
            </a:r>
          </a:p>
          <a:p>
            <a:pPr marL="457200" lvl="1" indent="0">
              <a:spcBef>
                <a:spcPts val="0"/>
              </a:spcBef>
              <a:buNone/>
            </a:pPr>
            <a:r>
              <a:rPr lang="en-US" sz="2600" dirty="0" smtClean="0"/>
              <a:t>   </a:t>
            </a:r>
            <a:r>
              <a:rPr lang="en-US" sz="1800" dirty="0" smtClean="0"/>
              <a:t>(Primary maxes out at 1500 in above)</a:t>
            </a:r>
            <a:endParaRPr lang="en-US" sz="1800" dirty="0"/>
          </a:p>
          <a:p>
            <a:pPr>
              <a:spcBef>
                <a:spcPts val="1200"/>
              </a:spcBef>
              <a:spcAft>
                <a:spcPts val="600"/>
              </a:spcAft>
            </a:pPr>
            <a:r>
              <a:rPr lang="en-US" sz="2000" dirty="0" smtClean="0"/>
              <a:t>ELRs </a:t>
            </a:r>
            <a:r>
              <a:rPr lang="en-US" sz="2000" dirty="0"/>
              <a:t>and D-ratios </a:t>
            </a:r>
            <a:r>
              <a:rPr lang="en-US" sz="2000" dirty="0" smtClean="0"/>
              <a:t>introduced</a:t>
            </a:r>
            <a:endParaRPr lang="en-US" sz="2000" dirty="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14</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1904465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05800" cy="5105400"/>
          </a:xfrm>
        </p:spPr>
        <p:txBody>
          <a:bodyPr>
            <a:normAutofit lnSpcReduction="10000"/>
          </a:bodyPr>
          <a:lstStyle/>
          <a:p>
            <a:pPr marL="0" indent="0">
              <a:spcAft>
                <a:spcPts val="1200"/>
              </a:spcAft>
              <a:buNone/>
            </a:pPr>
            <a:r>
              <a:rPr lang="en-US" sz="2200" b="1" dirty="0" smtClean="0"/>
              <a:t>1940 Plan </a:t>
            </a:r>
            <a:r>
              <a:rPr lang="en-US" sz="1800" dirty="0" smtClean="0"/>
              <a:t>…continued …</a:t>
            </a:r>
            <a:endParaRPr lang="en-US" sz="1800" dirty="0"/>
          </a:p>
          <a:p>
            <a:pPr>
              <a:spcBef>
                <a:spcPts val="600"/>
              </a:spcBef>
              <a:spcAft>
                <a:spcPts val="600"/>
              </a:spcAft>
            </a:pPr>
            <a:r>
              <a:rPr lang="en-US" sz="2000" dirty="0" smtClean="0"/>
              <a:t>Weights and Ballasts introduced as a new way to reflect credibility; a </a:t>
            </a:r>
            <a:r>
              <a:rPr lang="en-US" sz="2000" dirty="0"/>
              <a:t>risk = 3 times </a:t>
            </a:r>
            <a:r>
              <a:rPr lang="en-US" sz="2000" dirty="0" smtClean="0"/>
              <a:t>eligibility threshold </a:t>
            </a:r>
            <a:r>
              <a:rPr lang="en-US" sz="2000" dirty="0"/>
              <a:t>would get a max 25% debit for a single claim</a:t>
            </a:r>
          </a:p>
          <a:p>
            <a:pPr>
              <a:spcBef>
                <a:spcPts val="1200"/>
              </a:spcBef>
              <a:spcAft>
                <a:spcPts val="1200"/>
              </a:spcAft>
            </a:pPr>
            <a:r>
              <a:rPr lang="en-US" sz="2000" dirty="0" smtClean="0"/>
              <a:t>Underlying Z</a:t>
            </a:r>
            <a:r>
              <a:rPr lang="en-US" sz="2000" baseline="-25000" dirty="0" smtClean="0"/>
              <a:t>p</a:t>
            </a:r>
            <a:r>
              <a:rPr lang="en-US" sz="2000" dirty="0" smtClean="0"/>
              <a:t> changed again:  Z</a:t>
            </a:r>
            <a:r>
              <a:rPr lang="en-US" sz="2000" baseline="-25000" dirty="0" smtClean="0"/>
              <a:t>p</a:t>
            </a:r>
            <a:r>
              <a:rPr lang="en-US" sz="2000" dirty="0" smtClean="0"/>
              <a:t> = </a:t>
            </a:r>
            <a:r>
              <a:rPr lang="en-US" sz="2000" dirty="0"/>
              <a:t>E / (</a:t>
            </a:r>
            <a:r>
              <a:rPr lang="en-US" sz="2000" dirty="0" err="1"/>
              <a:t>E</a:t>
            </a:r>
            <a:r>
              <a:rPr lang="en-US" sz="2000" baseline="-25000" dirty="0" err="1"/>
              <a:t>p</a:t>
            </a:r>
            <a:r>
              <a:rPr lang="en-US" sz="2000" dirty="0" err="1"/>
              <a:t>+WE</a:t>
            </a:r>
            <a:r>
              <a:rPr lang="en-US" sz="2000" baseline="-25000" dirty="0" err="1"/>
              <a:t>e</a:t>
            </a:r>
            <a:r>
              <a:rPr lang="en-US" sz="2000" dirty="0" err="1"/>
              <a:t>+B</a:t>
            </a:r>
            <a:r>
              <a:rPr lang="en-US" sz="2000" dirty="0" smtClean="0"/>
              <a:t>)</a:t>
            </a:r>
          </a:p>
          <a:p>
            <a:pPr marL="0" indent="0">
              <a:spcBef>
                <a:spcPts val="600"/>
              </a:spcBef>
              <a:spcAft>
                <a:spcPts val="1200"/>
              </a:spcAft>
              <a:buNone/>
            </a:pPr>
            <a:r>
              <a:rPr lang="en-US" sz="2000" dirty="0" smtClean="0"/>
              <a:t>				        Z</a:t>
            </a:r>
            <a:r>
              <a:rPr lang="en-US" sz="2000" baseline="-25000" dirty="0" smtClean="0"/>
              <a:t>e</a:t>
            </a:r>
            <a:r>
              <a:rPr lang="en-US" sz="2000" dirty="0" smtClean="0"/>
              <a:t> =   W*Z</a:t>
            </a:r>
            <a:r>
              <a:rPr lang="en-US" sz="2000" baseline="-25000" dirty="0" smtClean="0"/>
              <a:t>p</a:t>
            </a:r>
            <a:endParaRPr lang="en-US" sz="2000" baseline="-25000" dirty="0"/>
          </a:p>
          <a:p>
            <a:pPr>
              <a:spcBef>
                <a:spcPts val="1200"/>
              </a:spcBef>
              <a:spcAft>
                <a:spcPts val="600"/>
              </a:spcAft>
            </a:pPr>
            <a:r>
              <a:rPr lang="en-US" sz="2000" dirty="0"/>
              <a:t> </a:t>
            </a:r>
            <a:r>
              <a:rPr lang="en-US" sz="2000" dirty="0" smtClean="0"/>
              <a:t>Mod =	</a:t>
            </a:r>
            <a:r>
              <a:rPr lang="en-US" sz="2000" u="sng" dirty="0" err="1" smtClean="0"/>
              <a:t>A</a:t>
            </a:r>
            <a:r>
              <a:rPr lang="en-US" sz="2000" u="sng" baseline="-25000" dirty="0" err="1" smtClean="0"/>
              <a:t>p</a:t>
            </a:r>
            <a:r>
              <a:rPr lang="en-US" sz="2000" u="sng" dirty="0" smtClean="0"/>
              <a:t> + B + W*</a:t>
            </a:r>
            <a:r>
              <a:rPr lang="en-US" sz="2000" u="sng" dirty="0" err="1" smtClean="0"/>
              <a:t>A</a:t>
            </a:r>
            <a:r>
              <a:rPr lang="en-US" sz="2000" u="sng" baseline="-25000" dirty="0" err="1" smtClean="0"/>
              <a:t>e</a:t>
            </a:r>
            <a:r>
              <a:rPr lang="en-US" sz="2000" baseline="-25000" dirty="0" smtClean="0"/>
              <a:t>		</a:t>
            </a:r>
            <a:endParaRPr lang="en-US" sz="2000" dirty="0" smtClean="0"/>
          </a:p>
          <a:p>
            <a:pPr marL="0" indent="0">
              <a:spcBef>
                <a:spcPts val="0"/>
              </a:spcBef>
              <a:spcAft>
                <a:spcPts val="1200"/>
              </a:spcAft>
              <a:buNone/>
            </a:pPr>
            <a:r>
              <a:rPr lang="en-US" sz="2000" dirty="0"/>
              <a:t>		E</a:t>
            </a:r>
            <a:r>
              <a:rPr lang="en-US" sz="2000" baseline="-25000" dirty="0"/>
              <a:t>p</a:t>
            </a:r>
            <a:r>
              <a:rPr lang="en-US" sz="2000" dirty="0"/>
              <a:t> + B + W*E</a:t>
            </a:r>
            <a:r>
              <a:rPr lang="en-US" sz="2000" baseline="-25000" dirty="0"/>
              <a:t>e</a:t>
            </a:r>
            <a:endParaRPr lang="en-US" sz="2000" dirty="0"/>
          </a:p>
          <a:p>
            <a:pPr>
              <a:spcBef>
                <a:spcPts val="1200"/>
              </a:spcBef>
            </a:pPr>
            <a:r>
              <a:rPr lang="en-US" sz="2000" dirty="0" smtClean="0"/>
              <a:t>W=0 </a:t>
            </a:r>
            <a:r>
              <a:rPr lang="en-US" sz="2000" dirty="0"/>
              <a:t>for risks with E &lt; 2 x </a:t>
            </a:r>
            <a:r>
              <a:rPr lang="en-US" sz="2000" dirty="0" smtClean="0"/>
              <a:t>(Fatal </a:t>
            </a:r>
            <a:r>
              <a:rPr lang="en-US" sz="2000" dirty="0"/>
              <a:t>and PTD </a:t>
            </a:r>
            <a:r>
              <a:rPr lang="en-US" sz="2000" dirty="0" smtClean="0"/>
              <a:t>avg benefit value) </a:t>
            </a:r>
            <a:r>
              <a:rPr lang="en-US" sz="2000" dirty="0"/>
              <a:t>… thus, for majority of risks:  </a:t>
            </a:r>
          </a:p>
          <a:p>
            <a:pPr marL="0" indent="0">
              <a:spcBef>
                <a:spcPts val="300"/>
              </a:spcBef>
              <a:buNone/>
            </a:pPr>
            <a:r>
              <a:rPr lang="en-US" sz="2000" dirty="0" smtClean="0"/>
              <a:t>	Mod </a:t>
            </a:r>
            <a:r>
              <a:rPr lang="en-US" sz="2000" dirty="0"/>
              <a:t>=	</a:t>
            </a:r>
            <a:r>
              <a:rPr lang="en-US" sz="2000" u="sng" dirty="0" err="1"/>
              <a:t>A</a:t>
            </a:r>
            <a:r>
              <a:rPr lang="en-US" sz="2000" u="sng" baseline="-25000" dirty="0" err="1"/>
              <a:t>p</a:t>
            </a:r>
            <a:r>
              <a:rPr lang="en-US" sz="2000" u="sng" dirty="0"/>
              <a:t> + B</a:t>
            </a:r>
            <a:r>
              <a:rPr lang="en-US" sz="2000" baseline="-25000" dirty="0"/>
              <a:t>		</a:t>
            </a:r>
            <a:endParaRPr lang="en-US" sz="2000" dirty="0"/>
          </a:p>
          <a:p>
            <a:pPr marL="0" indent="0">
              <a:spcBef>
                <a:spcPts val="300"/>
              </a:spcBef>
              <a:buNone/>
            </a:pPr>
            <a:r>
              <a:rPr lang="en-US" sz="2000" dirty="0"/>
              <a:t>	</a:t>
            </a:r>
            <a:r>
              <a:rPr lang="en-US" sz="2000" dirty="0" smtClean="0"/>
              <a:t>	</a:t>
            </a:r>
            <a:r>
              <a:rPr lang="en-US" sz="2000" dirty="0" err="1" smtClean="0"/>
              <a:t>E</a:t>
            </a:r>
            <a:r>
              <a:rPr lang="en-US" sz="2000" baseline="-25000" dirty="0" err="1" smtClean="0"/>
              <a:t>p</a:t>
            </a:r>
            <a:r>
              <a:rPr lang="en-US" sz="2000" dirty="0" smtClean="0"/>
              <a:t> </a:t>
            </a:r>
            <a:r>
              <a:rPr lang="en-US" sz="2000" dirty="0"/>
              <a:t>+ </a:t>
            </a:r>
            <a:r>
              <a:rPr lang="en-US" sz="2000" dirty="0" smtClean="0"/>
              <a:t>B</a:t>
            </a:r>
            <a:endParaRPr lang="en-US" sz="2000" dirty="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15</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2353664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16</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1961</a:t>
            </a:r>
            <a:endParaRPr lang="en-US" dirty="0"/>
          </a:p>
        </p:txBody>
      </p:sp>
      <p:pic>
        <p:nvPicPr>
          <p:cNvPr id="9218" name="Picture 2" descr="C:\Users\COAXD\Pictures\1961 gagarin-news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573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20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467600" cy="5105400"/>
          </a:xfrm>
        </p:spPr>
        <p:txBody>
          <a:bodyPr>
            <a:normAutofit/>
          </a:bodyPr>
          <a:lstStyle/>
          <a:p>
            <a:pPr marL="0" indent="0">
              <a:spcAft>
                <a:spcPts val="1200"/>
              </a:spcAft>
              <a:buNone/>
            </a:pPr>
            <a:r>
              <a:rPr lang="en-US" sz="2200" b="1" dirty="0" smtClean="0"/>
              <a:t>1961 </a:t>
            </a:r>
            <a:r>
              <a:rPr lang="en-US" sz="2200" b="1" dirty="0"/>
              <a:t>Plan</a:t>
            </a:r>
            <a:endParaRPr lang="en-US" sz="2200" dirty="0"/>
          </a:p>
          <a:p>
            <a:pPr>
              <a:spcBef>
                <a:spcPts val="600"/>
              </a:spcBef>
              <a:spcAft>
                <a:spcPts val="600"/>
              </a:spcAft>
            </a:pPr>
            <a:r>
              <a:rPr lang="en-US" sz="2000" dirty="0"/>
              <a:t>Current version of Mod formula adopted: </a:t>
            </a:r>
          </a:p>
          <a:p>
            <a:pPr marL="0" indent="0">
              <a:buNone/>
            </a:pPr>
            <a:r>
              <a:rPr lang="en-US" sz="2000" dirty="0"/>
              <a:t> </a:t>
            </a:r>
            <a:r>
              <a:rPr lang="en-US" sz="2000" dirty="0" smtClean="0"/>
              <a:t>	Mod </a:t>
            </a:r>
            <a:r>
              <a:rPr lang="en-US" sz="2000" dirty="0"/>
              <a:t>=	</a:t>
            </a:r>
            <a:r>
              <a:rPr lang="en-US" sz="2000" u="sng" dirty="0" err="1"/>
              <a:t>A</a:t>
            </a:r>
            <a:r>
              <a:rPr lang="en-US" sz="2000" u="sng" baseline="-25000" dirty="0" err="1"/>
              <a:t>p</a:t>
            </a:r>
            <a:r>
              <a:rPr lang="en-US" sz="2000" u="sng" dirty="0"/>
              <a:t> + W*</a:t>
            </a:r>
            <a:r>
              <a:rPr lang="en-US" sz="2000" u="sng" dirty="0" err="1"/>
              <a:t>A</a:t>
            </a:r>
            <a:r>
              <a:rPr lang="en-US" sz="2000" u="sng" baseline="-25000" dirty="0" err="1"/>
              <a:t>e</a:t>
            </a:r>
            <a:r>
              <a:rPr lang="en-US" sz="2000" u="sng" dirty="0"/>
              <a:t> + (1-W)*</a:t>
            </a:r>
            <a:r>
              <a:rPr lang="en-US" sz="2000" u="sng" dirty="0" err="1"/>
              <a:t>E</a:t>
            </a:r>
            <a:r>
              <a:rPr lang="en-US" sz="2000" u="sng" baseline="-25000" dirty="0" err="1"/>
              <a:t>e</a:t>
            </a:r>
            <a:r>
              <a:rPr lang="en-US" sz="2000" u="sng" dirty="0"/>
              <a:t> + B</a:t>
            </a:r>
            <a:r>
              <a:rPr lang="en-US" sz="2000" baseline="-25000" dirty="0"/>
              <a:t>		</a:t>
            </a:r>
            <a:endParaRPr lang="en-US" sz="2000" dirty="0"/>
          </a:p>
          <a:p>
            <a:pPr marL="0" indent="0">
              <a:buNone/>
            </a:pPr>
            <a:r>
              <a:rPr lang="en-US" sz="2000" dirty="0"/>
              <a:t>		</a:t>
            </a:r>
            <a:r>
              <a:rPr lang="en-US" sz="2000" dirty="0" smtClean="0"/>
              <a:t>	E </a:t>
            </a:r>
            <a:r>
              <a:rPr lang="en-US" sz="2000" dirty="0"/>
              <a:t>+ B</a:t>
            </a:r>
          </a:p>
          <a:p>
            <a:pPr>
              <a:spcBef>
                <a:spcPts val="1800"/>
              </a:spcBef>
            </a:pPr>
            <a:r>
              <a:rPr lang="en-US" sz="2000" dirty="0"/>
              <a:t> </a:t>
            </a:r>
            <a:r>
              <a:rPr lang="en-US" sz="2000" dirty="0" smtClean="0"/>
              <a:t>Primary  </a:t>
            </a:r>
            <a:r>
              <a:rPr lang="en-US" sz="2000" dirty="0"/>
              <a:t>=  </a:t>
            </a:r>
            <a:r>
              <a:rPr lang="en-US" sz="2000" u="sng" dirty="0" smtClean="0"/>
              <a:t>Actual </a:t>
            </a:r>
            <a:r>
              <a:rPr lang="en-US" sz="2000" u="sng" dirty="0"/>
              <a:t>Loss  x  </a:t>
            </a:r>
            <a:r>
              <a:rPr lang="en-US" sz="2000" u="sng" dirty="0" smtClean="0"/>
              <a:t>3,750</a:t>
            </a:r>
            <a:r>
              <a:rPr lang="en-US" sz="2000" dirty="0"/>
              <a:t>	</a:t>
            </a:r>
            <a:endParaRPr lang="en-US" sz="2000" dirty="0" smtClean="0"/>
          </a:p>
          <a:p>
            <a:pPr marL="0" indent="0">
              <a:spcBef>
                <a:spcPts val="0"/>
              </a:spcBef>
              <a:buNone/>
            </a:pPr>
            <a:r>
              <a:rPr lang="en-US" sz="2000" dirty="0" smtClean="0"/>
              <a:t>		  Actual </a:t>
            </a:r>
            <a:r>
              <a:rPr lang="en-US" sz="2000" dirty="0"/>
              <a:t>Loss + </a:t>
            </a:r>
            <a:r>
              <a:rPr lang="en-US" sz="2000" dirty="0" smtClean="0"/>
              <a:t>3,000 </a:t>
            </a:r>
          </a:p>
          <a:p>
            <a:pPr marL="0" lvl="1" indent="0">
              <a:spcBef>
                <a:spcPts val="1200"/>
              </a:spcBef>
              <a:buClr>
                <a:schemeClr val="tx2"/>
              </a:buClr>
              <a:buSzPct val="150000"/>
              <a:buNone/>
            </a:pPr>
            <a:r>
              <a:rPr lang="en-US" sz="2000" dirty="0" smtClean="0"/>
              <a:t>	      if Actual Loss &lt;750, </a:t>
            </a:r>
            <a:r>
              <a:rPr lang="en-US" sz="2000" dirty="0"/>
              <a:t>then all primary </a:t>
            </a:r>
            <a:endParaRPr lang="en-US" sz="2000" dirty="0" smtClean="0"/>
          </a:p>
          <a:p>
            <a:pPr marL="0" lvl="1" indent="0">
              <a:spcBef>
                <a:spcPts val="1200"/>
              </a:spcBef>
              <a:buClr>
                <a:schemeClr val="tx2"/>
              </a:buClr>
              <a:buSzPct val="150000"/>
              <a:buNone/>
            </a:pPr>
            <a:r>
              <a:rPr lang="en-US" sz="1800" dirty="0" smtClean="0"/>
              <a:t>	         (primary </a:t>
            </a:r>
            <a:r>
              <a:rPr lang="en-US" sz="1800" dirty="0"/>
              <a:t>maxes out at </a:t>
            </a:r>
            <a:r>
              <a:rPr lang="en-US" sz="1800" dirty="0" smtClean="0"/>
              <a:t>3,750 </a:t>
            </a:r>
            <a:r>
              <a:rPr lang="en-US" sz="1800" dirty="0"/>
              <a:t>in above)</a:t>
            </a:r>
          </a:p>
          <a:p>
            <a:pPr>
              <a:spcBef>
                <a:spcPts val="1800"/>
              </a:spcBef>
            </a:pPr>
            <a:r>
              <a:rPr lang="en-US" sz="2000" dirty="0" smtClean="0"/>
              <a:t>Underlying </a:t>
            </a:r>
            <a:r>
              <a:rPr lang="en-US" sz="2000" dirty="0"/>
              <a:t>formula for primary credibility </a:t>
            </a:r>
            <a:r>
              <a:rPr lang="en-US" sz="2000" dirty="0" smtClean="0"/>
              <a:t>once again reverts back to:</a:t>
            </a:r>
            <a:endParaRPr lang="en-US" sz="2000" dirty="0"/>
          </a:p>
          <a:p>
            <a:pPr marL="0" indent="0">
              <a:buNone/>
            </a:pPr>
            <a:r>
              <a:rPr lang="en-US" sz="2000" dirty="0" smtClean="0"/>
              <a:t>		Z</a:t>
            </a:r>
            <a:r>
              <a:rPr lang="en-US" sz="2000" baseline="-25000" dirty="0" smtClean="0"/>
              <a:t>p</a:t>
            </a:r>
            <a:r>
              <a:rPr lang="en-US" sz="2000" dirty="0" smtClean="0"/>
              <a:t> </a:t>
            </a:r>
            <a:r>
              <a:rPr lang="en-US" sz="2000" dirty="0"/>
              <a:t>= </a:t>
            </a:r>
            <a:r>
              <a:rPr lang="en-US" sz="2000" dirty="0" smtClean="0"/>
              <a:t>E</a:t>
            </a:r>
            <a:r>
              <a:rPr lang="en-US" sz="2000" dirty="0"/>
              <a:t>/(E+B</a:t>
            </a:r>
            <a:r>
              <a:rPr lang="en-US" sz="2000" dirty="0" smtClean="0"/>
              <a:t>)</a:t>
            </a:r>
            <a:endParaRPr lang="en-US" sz="2000" dirty="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17</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82404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18</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1977</a:t>
            </a:r>
            <a:endParaRPr lang="en-US" dirty="0"/>
          </a:p>
        </p:txBody>
      </p:sp>
      <p:pic>
        <p:nvPicPr>
          <p:cNvPr id="5" name="Picture 2" descr="C:\Users\COAXD\Pictures\daily_news-presley_d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281" y="892451"/>
            <a:ext cx="3968119" cy="543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69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162800" cy="5105400"/>
          </a:xfrm>
        </p:spPr>
        <p:txBody>
          <a:bodyPr>
            <a:normAutofit/>
          </a:bodyPr>
          <a:lstStyle/>
          <a:p>
            <a:pPr marL="0" indent="0">
              <a:spcAft>
                <a:spcPts val="1200"/>
              </a:spcAft>
              <a:buNone/>
            </a:pPr>
            <a:r>
              <a:rPr lang="en-US" sz="2200" b="1" dirty="0" smtClean="0"/>
              <a:t>1977 </a:t>
            </a:r>
            <a:r>
              <a:rPr lang="en-US" sz="2200" b="1" dirty="0"/>
              <a:t>Plan</a:t>
            </a:r>
            <a:endParaRPr lang="en-US" sz="2200" dirty="0"/>
          </a:p>
          <a:p>
            <a:pPr marL="0" indent="0">
              <a:buNone/>
            </a:pPr>
            <a:r>
              <a:rPr lang="en-US" sz="1800" dirty="0"/>
              <a:t> </a:t>
            </a:r>
          </a:p>
          <a:p>
            <a:pPr marL="0" indent="0">
              <a:spcBef>
                <a:spcPts val="0"/>
              </a:spcBef>
              <a:buNone/>
            </a:pPr>
            <a:r>
              <a:rPr lang="en-US" sz="2200" dirty="0"/>
              <a:t>Primary </a:t>
            </a:r>
            <a:r>
              <a:rPr lang="en-US" sz="2200" dirty="0" smtClean="0"/>
              <a:t>Loss redefined as:</a:t>
            </a:r>
          </a:p>
          <a:p>
            <a:pPr marL="0" indent="0">
              <a:spcBef>
                <a:spcPts val="0"/>
              </a:spcBef>
              <a:buNone/>
            </a:pPr>
            <a:endParaRPr lang="en-US" sz="1800" dirty="0"/>
          </a:p>
          <a:p>
            <a:pPr marL="0" indent="0">
              <a:spcBef>
                <a:spcPts val="0"/>
              </a:spcBef>
              <a:buNone/>
            </a:pPr>
            <a:r>
              <a:rPr lang="en-US" sz="1800" dirty="0"/>
              <a:t> </a:t>
            </a:r>
            <a:r>
              <a:rPr lang="en-US" sz="1800" dirty="0" smtClean="0"/>
              <a:t>       </a:t>
            </a:r>
            <a:r>
              <a:rPr lang="en-US" sz="2000" dirty="0" smtClean="0"/>
              <a:t>Primary =  </a:t>
            </a:r>
            <a:r>
              <a:rPr lang="en-US" sz="2000" u="sng" dirty="0" smtClean="0"/>
              <a:t>Actual </a:t>
            </a:r>
            <a:r>
              <a:rPr lang="en-US" sz="2000" u="sng" dirty="0"/>
              <a:t>Loss  x  </a:t>
            </a:r>
            <a:r>
              <a:rPr lang="en-US" sz="2000" u="sng" dirty="0" smtClean="0"/>
              <a:t>10,000</a:t>
            </a:r>
            <a:r>
              <a:rPr lang="en-US" sz="2000" dirty="0"/>
              <a:t>	</a:t>
            </a:r>
            <a:endParaRPr lang="en-US" sz="2000" dirty="0" smtClean="0"/>
          </a:p>
          <a:p>
            <a:pPr marL="0" indent="0">
              <a:spcBef>
                <a:spcPts val="0"/>
              </a:spcBef>
              <a:buNone/>
            </a:pPr>
            <a:r>
              <a:rPr lang="en-US" sz="2000" dirty="0" smtClean="0"/>
              <a:t>	  	     Actual </a:t>
            </a:r>
            <a:r>
              <a:rPr lang="en-US" sz="2000" dirty="0"/>
              <a:t>Loss + </a:t>
            </a:r>
            <a:r>
              <a:rPr lang="en-US" sz="2000" dirty="0" smtClean="0"/>
              <a:t>8,000 </a:t>
            </a:r>
          </a:p>
          <a:p>
            <a:pPr marL="0" indent="0">
              <a:buNone/>
            </a:pPr>
            <a:r>
              <a:rPr lang="en-US" sz="2000" dirty="0" smtClean="0"/>
              <a:t>	</a:t>
            </a:r>
          </a:p>
          <a:p>
            <a:pPr marL="0" indent="0">
              <a:buNone/>
            </a:pPr>
            <a:r>
              <a:rPr lang="en-US" sz="2000" dirty="0"/>
              <a:t> </a:t>
            </a:r>
            <a:r>
              <a:rPr lang="en-US" sz="2000" dirty="0" smtClean="0"/>
              <a:t>      if Actual Loss &lt;2000, </a:t>
            </a:r>
            <a:r>
              <a:rPr lang="en-US" sz="2000" dirty="0"/>
              <a:t>then all </a:t>
            </a:r>
            <a:r>
              <a:rPr lang="en-US" sz="2000" dirty="0" smtClean="0"/>
              <a:t>primary</a:t>
            </a:r>
          </a:p>
          <a:p>
            <a:pPr marL="0" indent="0">
              <a:spcBef>
                <a:spcPts val="1200"/>
              </a:spcBef>
              <a:buNone/>
            </a:pPr>
            <a:r>
              <a:rPr lang="en-US" sz="2000" dirty="0" smtClean="0"/>
              <a:t>	</a:t>
            </a:r>
            <a:r>
              <a:rPr lang="en-US" sz="1800" dirty="0" smtClean="0"/>
              <a:t>(</a:t>
            </a:r>
            <a:r>
              <a:rPr lang="en-US" sz="1800" dirty="0"/>
              <a:t>primary maxes out at </a:t>
            </a:r>
            <a:r>
              <a:rPr lang="en-US" sz="1800" dirty="0" smtClean="0"/>
              <a:t>10,000 </a:t>
            </a:r>
            <a:r>
              <a:rPr lang="en-US" sz="1800" dirty="0"/>
              <a:t>in above) </a:t>
            </a:r>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19</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103309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spcBef>
                <a:spcPts val="600"/>
              </a:spcBef>
            </a:pPr>
            <a:r>
              <a:rPr lang="en-US" dirty="0" smtClean="0"/>
              <a:t>Experience Rating for Work Comp</a:t>
            </a:r>
            <a:br>
              <a:rPr lang="en-US" dirty="0" smtClean="0"/>
            </a:br>
            <a:r>
              <a:rPr lang="en-US" dirty="0" smtClean="0"/>
              <a:t>Introduction</a:t>
            </a:r>
            <a:endParaRPr lang="en-US" dirty="0"/>
          </a:p>
        </p:txBody>
      </p:sp>
      <p:sp>
        <p:nvSpPr>
          <p:cNvPr id="3" name="Content Placeholder 2"/>
          <p:cNvSpPr>
            <a:spLocks noGrp="1"/>
          </p:cNvSpPr>
          <p:nvPr>
            <p:ph idx="1"/>
          </p:nvPr>
        </p:nvSpPr>
        <p:spPr>
          <a:xfrm>
            <a:off x="838200" y="1523999"/>
            <a:ext cx="7391400" cy="4572001"/>
          </a:xfrm>
        </p:spPr>
        <p:txBody>
          <a:bodyPr>
            <a:normAutofit lnSpcReduction="10000"/>
          </a:bodyPr>
          <a:lstStyle/>
          <a:p>
            <a:pPr>
              <a:spcBef>
                <a:spcPts val="1200"/>
              </a:spcBef>
            </a:pPr>
            <a:r>
              <a:rPr lang="en-US" dirty="0" smtClean="0"/>
              <a:t>Experience Rating for Workers Compensation (WC) was in use by 1915</a:t>
            </a:r>
          </a:p>
          <a:p>
            <a:pPr>
              <a:spcBef>
                <a:spcPts val="1200"/>
              </a:spcBef>
            </a:pPr>
            <a:r>
              <a:rPr lang="en-US" dirty="0"/>
              <a:t>This presentation </a:t>
            </a:r>
            <a:r>
              <a:rPr lang="en-US" dirty="0" smtClean="0"/>
              <a:t>highlights some of the major features of the WC experience rating plans over the years and how they’ve changed</a:t>
            </a:r>
          </a:p>
          <a:p>
            <a:pPr>
              <a:spcBef>
                <a:spcPts val="1200"/>
              </a:spcBef>
            </a:pPr>
            <a:r>
              <a:rPr lang="en-US" dirty="0" smtClean="0"/>
              <a:t>The focus of this review is on:</a:t>
            </a:r>
          </a:p>
          <a:p>
            <a:pPr lvl="1">
              <a:spcBef>
                <a:spcPts val="1200"/>
              </a:spcBef>
            </a:pPr>
            <a:r>
              <a:rPr lang="en-US" sz="2200" dirty="0" smtClean="0"/>
              <a:t>NCCI ER Plans, although several predecessor plans will also be discussed</a:t>
            </a:r>
          </a:p>
          <a:p>
            <a:pPr lvl="1">
              <a:spcBef>
                <a:spcPts val="1200"/>
              </a:spcBef>
            </a:pPr>
            <a:r>
              <a:rPr lang="en-US" sz="2200" dirty="0" smtClean="0"/>
              <a:t>Major features and high-level formula changes</a:t>
            </a:r>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a:t>
            </a:fld>
            <a:endParaRPr lang="en-US" sz="10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34518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20</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1991</a:t>
            </a:r>
            <a:endParaRPr lang="en-US" dirty="0"/>
          </a:p>
        </p:txBody>
      </p:sp>
      <p:pic>
        <p:nvPicPr>
          <p:cNvPr id="5" name="Picture 3" descr="C:\Users\COAXD\Pictures\Gorby toppled - 1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82268"/>
            <a:ext cx="3429000" cy="5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591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696200" cy="4800600"/>
          </a:xfrm>
        </p:spPr>
        <p:txBody>
          <a:bodyPr>
            <a:normAutofit/>
          </a:bodyPr>
          <a:lstStyle/>
          <a:p>
            <a:pPr marL="0" indent="0">
              <a:spcAft>
                <a:spcPts val="1200"/>
              </a:spcAft>
              <a:buNone/>
            </a:pPr>
            <a:r>
              <a:rPr lang="en-US" sz="2200" b="1" dirty="0" smtClean="0"/>
              <a:t>1991:  RERP (</a:t>
            </a:r>
            <a:r>
              <a:rPr lang="en-US" sz="2200" b="1" dirty="0"/>
              <a:t>Revised Experience Rating Plan)</a:t>
            </a:r>
            <a:endParaRPr lang="en-US" sz="2200" dirty="0"/>
          </a:p>
          <a:p>
            <a:pPr marL="0" indent="0">
              <a:spcAft>
                <a:spcPts val="1200"/>
              </a:spcAft>
              <a:buNone/>
            </a:pPr>
            <a:endParaRPr lang="en-US" sz="2000" dirty="0"/>
          </a:p>
          <a:p>
            <a:pPr marL="0" indent="0">
              <a:buNone/>
            </a:pPr>
            <a:r>
              <a:rPr lang="en-US" sz="1800" dirty="0"/>
              <a:t> </a:t>
            </a:r>
          </a:p>
          <a:p>
            <a:pPr>
              <a:spcBef>
                <a:spcPts val="0"/>
              </a:spcBef>
            </a:pPr>
            <a:r>
              <a:rPr lang="en-US" sz="2200" dirty="0"/>
              <a:t>Primary </a:t>
            </a:r>
            <a:r>
              <a:rPr lang="en-US" sz="2200" dirty="0" smtClean="0"/>
              <a:t>Loss redefined again … single split point used:  </a:t>
            </a:r>
          </a:p>
          <a:p>
            <a:pPr marL="0" indent="0">
              <a:spcBef>
                <a:spcPts val="0"/>
              </a:spcBef>
              <a:buNone/>
            </a:pPr>
            <a:r>
              <a:rPr lang="en-US" sz="1800" dirty="0" smtClean="0"/>
              <a:t>	</a:t>
            </a:r>
          </a:p>
          <a:p>
            <a:pPr marL="0" indent="0">
              <a:spcBef>
                <a:spcPts val="0"/>
              </a:spcBef>
              <a:buNone/>
            </a:pPr>
            <a:r>
              <a:rPr lang="en-US" sz="1800" dirty="0"/>
              <a:t>	</a:t>
            </a:r>
            <a:r>
              <a:rPr lang="en-US" sz="2200" dirty="0" smtClean="0"/>
              <a:t>Primary = first $5,000 of each claim</a:t>
            </a:r>
            <a:r>
              <a:rPr lang="en-US" sz="1800" dirty="0" smtClean="0"/>
              <a:t>	</a:t>
            </a:r>
          </a:p>
          <a:p>
            <a:pPr marL="0" indent="0">
              <a:buNone/>
            </a:pPr>
            <a:r>
              <a:rPr lang="en-US" sz="1800" dirty="0"/>
              <a:t>	</a:t>
            </a:r>
            <a:endParaRPr lang="en-US" sz="1600" dirty="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21</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336837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22</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1998</a:t>
            </a:r>
            <a:endParaRPr lang="en-US" dirty="0"/>
          </a:p>
        </p:txBody>
      </p:sp>
      <p:pic>
        <p:nvPicPr>
          <p:cNvPr id="5" name="Picture 2" descr="C:\Users\COAXD\Pictures\google-doodle-19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48600"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19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620000" cy="5105400"/>
          </a:xfrm>
        </p:spPr>
        <p:txBody>
          <a:bodyPr>
            <a:normAutofit/>
          </a:bodyPr>
          <a:lstStyle/>
          <a:p>
            <a:pPr marL="0" indent="0">
              <a:spcAft>
                <a:spcPts val="1200"/>
              </a:spcAft>
              <a:buNone/>
            </a:pPr>
            <a:r>
              <a:rPr lang="en-US" sz="2200" b="1" dirty="0" smtClean="0"/>
              <a:t>1998:  ERA (Experience </a:t>
            </a:r>
            <a:r>
              <a:rPr lang="en-US" sz="2200" b="1" dirty="0"/>
              <a:t>Rating </a:t>
            </a:r>
            <a:r>
              <a:rPr lang="en-US" sz="2200" b="1" dirty="0" smtClean="0"/>
              <a:t>Adjustment)</a:t>
            </a:r>
            <a:endParaRPr lang="en-US" sz="2200" dirty="0"/>
          </a:p>
          <a:p>
            <a:pPr marL="0" indent="0">
              <a:buNone/>
            </a:pPr>
            <a:r>
              <a:rPr lang="en-US" sz="1800" dirty="0"/>
              <a:t> </a:t>
            </a:r>
          </a:p>
          <a:p>
            <a:pPr>
              <a:spcBef>
                <a:spcPts val="0"/>
              </a:spcBef>
            </a:pPr>
            <a:r>
              <a:rPr lang="en-US" sz="2200" dirty="0" smtClean="0"/>
              <a:t>Medical-only claims reduced by 70% </a:t>
            </a:r>
          </a:p>
          <a:p>
            <a:pPr lvl="1">
              <a:spcBef>
                <a:spcPts val="0"/>
              </a:spcBef>
            </a:pPr>
            <a:r>
              <a:rPr lang="en-US" sz="2000" dirty="0" smtClean="0"/>
              <a:t>Reduction comes after the primary/excess split applied</a:t>
            </a:r>
          </a:p>
          <a:p>
            <a:pPr lvl="1">
              <a:spcBef>
                <a:spcPts val="0"/>
              </a:spcBef>
            </a:pPr>
            <a:r>
              <a:rPr lang="en-US" sz="2000" dirty="0" smtClean="0"/>
              <a:t>E.g.  A $7,000 med-only claim would result in $1,500 primary and $600 excess</a:t>
            </a:r>
          </a:p>
          <a:p>
            <a:pPr>
              <a:spcBef>
                <a:spcPts val="1200"/>
              </a:spcBef>
            </a:pPr>
            <a:r>
              <a:rPr lang="en-US" sz="2200" dirty="0"/>
              <a:t>Proposed indexing the split point as needed</a:t>
            </a:r>
          </a:p>
          <a:p>
            <a:pPr>
              <a:spcBef>
                <a:spcPts val="0"/>
              </a:spcBef>
            </a:pPr>
            <a:endParaRPr lang="en-US" sz="2000" dirty="0" smtClean="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23</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2068521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24</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2013</a:t>
            </a:r>
            <a:endParaRPr lang="en-US" dirty="0"/>
          </a:p>
        </p:txBody>
      </p:sp>
      <p:pic>
        <p:nvPicPr>
          <p:cNvPr id="5"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8" y="994570"/>
            <a:ext cx="8535822" cy="4383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592303" y="2475965"/>
            <a:ext cx="8120157"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4000" b="1" dirty="0" smtClean="0">
                <a:latin typeface="+mj-lt"/>
              </a:rPr>
              <a:t>CAS Celebrates Centennial Next Year!</a:t>
            </a:r>
            <a:endParaRPr lang="en-US" altLang="en-US" sz="4000" b="1" dirty="0">
              <a:latin typeface="+mj-lt"/>
            </a:endParaRPr>
          </a:p>
        </p:txBody>
      </p:sp>
      <p:sp>
        <p:nvSpPr>
          <p:cNvPr id="9" name="Text Box 6"/>
          <p:cNvSpPr txBox="1">
            <a:spLocks noChangeArrowheads="1"/>
          </p:cNvSpPr>
          <p:nvPr/>
        </p:nvSpPr>
        <p:spPr bwMode="auto">
          <a:xfrm>
            <a:off x="5334000" y="3249811"/>
            <a:ext cx="1640152" cy="28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200" b="1" dirty="0" smtClean="0"/>
              <a:t>Plan To Attend</a:t>
            </a:r>
          </a:p>
          <a:p>
            <a:r>
              <a:rPr lang="en-US" sz="1200" dirty="0" smtClean="0"/>
              <a:t>The </a:t>
            </a:r>
            <a:r>
              <a:rPr lang="en-US" sz="1200" dirty="0"/>
              <a:t>CAS Centennial Celebration is not your average Annual Meeting! Plan to attend this once-in-a-lifetime event and help celebrate 100 years of expertise, insight, and solutions. </a:t>
            </a:r>
          </a:p>
          <a:p>
            <a:r>
              <a:rPr lang="en-US" sz="1200" dirty="0"/>
              <a:t>The celebration will take place at the NY - Hilton Midtown in New York City, November 9-12, 2014</a:t>
            </a:r>
            <a:r>
              <a:rPr lang="en-US" sz="1200" dirty="0" smtClean="0"/>
              <a:t>.</a:t>
            </a:r>
            <a:endParaRPr lang="en-US" sz="1200" dirty="0"/>
          </a:p>
        </p:txBody>
      </p:sp>
      <p:sp>
        <p:nvSpPr>
          <p:cNvPr id="10" name="Text Box 7"/>
          <p:cNvSpPr txBox="1">
            <a:spLocks noChangeArrowheads="1"/>
          </p:cNvSpPr>
          <p:nvPr/>
        </p:nvSpPr>
        <p:spPr bwMode="auto">
          <a:xfrm>
            <a:off x="6961068" y="3249811"/>
            <a:ext cx="1792552" cy="323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200" b="1" dirty="0"/>
              <a:t>Meeting Overview</a:t>
            </a:r>
          </a:p>
          <a:p>
            <a:r>
              <a:rPr lang="en-US" sz="1200" dirty="0"/>
              <a:t>On November 7, 1914 the Casualty Actuarial and Statistical Society held its first meeting in New York City with 97 charter members as Fellows. Now 100 years later with more than 6,200 members, the Casualty Actuarial Society is back in the Big Apple to celebrate our first century and explore the challenges and opportunities that face us in the next. </a:t>
            </a:r>
          </a:p>
        </p:txBody>
      </p:sp>
      <p:sp>
        <p:nvSpPr>
          <p:cNvPr id="12" name="Text Box 10"/>
          <p:cNvSpPr txBox="1">
            <a:spLocks noChangeArrowheads="1"/>
          </p:cNvSpPr>
          <p:nvPr/>
        </p:nvSpPr>
        <p:spPr bwMode="auto">
          <a:xfrm>
            <a:off x="1293978" y="1286470"/>
            <a:ext cx="6537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5400" b="1" dirty="0">
                <a:solidFill>
                  <a:srgbClr val="4C4C4C"/>
                </a:solidFill>
              </a:rPr>
              <a:t>THE DAILY </a:t>
            </a:r>
            <a:r>
              <a:rPr lang="en-GB" altLang="en-US" sz="5400" b="1" dirty="0" smtClean="0">
                <a:solidFill>
                  <a:srgbClr val="4C4C4C"/>
                </a:solidFill>
              </a:rPr>
              <a:t>PLANET</a:t>
            </a:r>
            <a:endParaRPr lang="en-GB" altLang="en-US" sz="5400" b="1" dirty="0">
              <a:solidFill>
                <a:srgbClr val="4C4C4C"/>
              </a:solidFill>
            </a:endParaRPr>
          </a:p>
        </p:txBody>
      </p:sp>
      <p:sp>
        <p:nvSpPr>
          <p:cNvPr id="13" name="Text Box 11"/>
          <p:cNvSpPr txBox="1">
            <a:spLocks noChangeArrowheads="1"/>
          </p:cNvSpPr>
          <p:nvPr/>
        </p:nvSpPr>
        <p:spPr bwMode="auto">
          <a:xfrm>
            <a:off x="951078" y="2133600"/>
            <a:ext cx="18302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000" b="1" dirty="0">
                <a:solidFill>
                  <a:srgbClr val="4C4C4C"/>
                </a:solidFill>
                <a:latin typeface="Arial Black" pitchFamily="34" charset="0"/>
              </a:rPr>
              <a:t>www.dailynews.com</a:t>
            </a:r>
          </a:p>
        </p:txBody>
      </p:sp>
      <p:sp>
        <p:nvSpPr>
          <p:cNvPr id="14" name="Text Box 12"/>
          <p:cNvSpPr txBox="1">
            <a:spLocks noChangeArrowheads="1"/>
          </p:cNvSpPr>
          <p:nvPr/>
        </p:nvSpPr>
        <p:spPr bwMode="auto">
          <a:xfrm>
            <a:off x="3383129" y="2135222"/>
            <a:ext cx="3795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b="1" dirty="0">
                <a:solidFill>
                  <a:srgbClr val="4C4C4C"/>
                </a:solidFill>
                <a:latin typeface="Arial Black" pitchFamily="34" charset="0"/>
              </a:rPr>
              <a:t>THE WORLD’S </a:t>
            </a:r>
            <a:r>
              <a:rPr lang="en-GB" altLang="en-US" sz="1200" b="1" dirty="0" smtClean="0">
                <a:solidFill>
                  <a:srgbClr val="4C4C4C"/>
                </a:solidFill>
                <a:latin typeface="Arial Black" pitchFamily="34" charset="0"/>
              </a:rPr>
              <a:t>FAVORITE </a:t>
            </a:r>
            <a:r>
              <a:rPr lang="en-GB" altLang="en-US" sz="1200" b="1" dirty="0">
                <a:solidFill>
                  <a:srgbClr val="4C4C4C"/>
                </a:solidFill>
                <a:latin typeface="Arial Black" pitchFamily="34" charset="0"/>
              </a:rPr>
              <a:t>NEWSPAPER</a:t>
            </a:r>
          </a:p>
        </p:txBody>
      </p:sp>
      <p:sp>
        <p:nvSpPr>
          <p:cNvPr id="15" name="Text Box 13"/>
          <p:cNvSpPr txBox="1">
            <a:spLocks noChangeArrowheads="1"/>
          </p:cNvSpPr>
          <p:nvPr/>
        </p:nvSpPr>
        <p:spPr bwMode="auto">
          <a:xfrm>
            <a:off x="7273786" y="2143125"/>
            <a:ext cx="116711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000" b="1" dirty="0" smtClean="0">
                <a:solidFill>
                  <a:srgbClr val="4C4C4C"/>
                </a:solidFill>
                <a:latin typeface="Arial Black" pitchFamily="34" charset="0"/>
              </a:rPr>
              <a:t>2013 Edition</a:t>
            </a:r>
            <a:endParaRPr lang="en-GB" altLang="en-US" sz="1000" b="1" dirty="0">
              <a:solidFill>
                <a:srgbClr val="4C4C4C"/>
              </a:solidFill>
              <a:latin typeface="Arial Black" pitchFamily="34" charset="0"/>
            </a:endParaRPr>
          </a:p>
        </p:txBody>
      </p:sp>
      <p:pic>
        <p:nvPicPr>
          <p:cNvPr id="14338" name="Picture 2" descr="C:\Users\COAXD\Pictures\CAS b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321459"/>
            <a:ext cx="4823465" cy="262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47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01000" cy="5105400"/>
          </a:xfrm>
        </p:spPr>
        <p:txBody>
          <a:bodyPr>
            <a:normAutofit/>
          </a:bodyPr>
          <a:lstStyle/>
          <a:p>
            <a:pPr marL="0" indent="0">
              <a:spcAft>
                <a:spcPts val="1200"/>
              </a:spcAft>
              <a:buNone/>
            </a:pPr>
            <a:r>
              <a:rPr lang="en-US" sz="2200" b="1" dirty="0" smtClean="0"/>
              <a:t>2013:  E-1402 (Increase and Index of Split Point)</a:t>
            </a:r>
            <a:endParaRPr lang="en-US" sz="2200" dirty="0"/>
          </a:p>
          <a:p>
            <a:pPr marL="0" indent="0">
              <a:buNone/>
            </a:pPr>
            <a:r>
              <a:rPr lang="en-US" sz="1800" dirty="0"/>
              <a:t> </a:t>
            </a:r>
          </a:p>
          <a:p>
            <a:pPr>
              <a:spcBef>
                <a:spcPts val="0"/>
              </a:spcBef>
            </a:pPr>
            <a:r>
              <a:rPr lang="en-US" sz="2200" dirty="0"/>
              <a:t>$5,000 </a:t>
            </a:r>
            <a:r>
              <a:rPr lang="en-US" sz="2200" dirty="0" smtClean="0"/>
              <a:t>split point increased </a:t>
            </a:r>
            <a:r>
              <a:rPr lang="en-US" sz="2200" dirty="0"/>
              <a:t>to </a:t>
            </a:r>
            <a:r>
              <a:rPr lang="en-US" sz="2200" dirty="0" smtClean="0"/>
              <a:t>$15,000 plus severity indexation</a:t>
            </a:r>
          </a:p>
          <a:p>
            <a:pPr>
              <a:spcBef>
                <a:spcPts val="1200"/>
              </a:spcBef>
            </a:pPr>
            <a:r>
              <a:rPr lang="en-US" sz="2200" dirty="0" smtClean="0"/>
              <a:t>A 3-year transition utilized</a:t>
            </a:r>
          </a:p>
          <a:p>
            <a:pPr lvl="1">
              <a:spcBef>
                <a:spcPts val="0"/>
              </a:spcBef>
            </a:pPr>
            <a:r>
              <a:rPr lang="en-US" sz="2000" dirty="0" smtClean="0"/>
              <a:t>2013 split point:  $10K</a:t>
            </a:r>
          </a:p>
          <a:p>
            <a:pPr lvl="1">
              <a:spcBef>
                <a:spcPts val="0"/>
              </a:spcBef>
            </a:pPr>
            <a:r>
              <a:rPr lang="en-US" sz="2000" dirty="0" smtClean="0"/>
              <a:t>2014 split point:  </a:t>
            </a:r>
            <a:r>
              <a:rPr lang="en-US" sz="2000" dirty="0"/>
              <a:t>$</a:t>
            </a:r>
            <a:r>
              <a:rPr lang="en-US" sz="2000" dirty="0" smtClean="0"/>
              <a:t>13.5K</a:t>
            </a:r>
          </a:p>
          <a:p>
            <a:pPr lvl="1">
              <a:spcBef>
                <a:spcPts val="0"/>
              </a:spcBef>
            </a:pPr>
            <a:r>
              <a:rPr lang="en-US" sz="2000" dirty="0" smtClean="0"/>
              <a:t>2015 split point:  $15.5K</a:t>
            </a:r>
          </a:p>
          <a:p>
            <a:pPr>
              <a:spcBef>
                <a:spcPts val="1200"/>
              </a:spcBef>
            </a:pPr>
            <a:r>
              <a:rPr lang="en-US" sz="2200" dirty="0" smtClean="0"/>
              <a:t>2016 and subsequent:  severity-indexed value</a:t>
            </a:r>
            <a:endParaRPr lang="en-US" sz="2200" dirty="0"/>
          </a:p>
          <a:p>
            <a:pPr>
              <a:spcBef>
                <a:spcPts val="0"/>
              </a:spcBef>
            </a:pPr>
            <a:endParaRPr lang="en-US" sz="2000" dirty="0" smtClean="0"/>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25</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2457071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ctrTitle"/>
          </p:nvPr>
        </p:nvSpPr>
        <p:spPr>
          <a:xfrm>
            <a:off x="2743200" y="3559175"/>
            <a:ext cx="5638800" cy="1165225"/>
          </a:xfrm>
        </p:spPr>
        <p:txBody>
          <a:bodyPr>
            <a:normAutofit/>
          </a:bodyPr>
          <a:lstStyle/>
          <a:p>
            <a:pPr algn="ctr"/>
            <a:r>
              <a:rPr lang="en-US" sz="3500" dirty="0" smtClean="0"/>
              <a:t>Thank You!</a:t>
            </a:r>
            <a:endParaRPr lang="en-US" sz="3500" dirty="0"/>
          </a:p>
        </p:txBody>
      </p:sp>
    </p:spTree>
    <p:extLst>
      <p:ext uri="{BB962C8B-B14F-4D97-AF65-F5344CB8AC3E}">
        <p14:creationId xmlns:p14="http://schemas.microsoft.com/office/powerpoint/2010/main" val="19921191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3</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1916</a:t>
            </a:r>
            <a:endParaRPr lang="en-US" dirty="0"/>
          </a:p>
        </p:txBody>
      </p:sp>
      <p:pic>
        <p:nvPicPr>
          <p:cNvPr id="1030" name="Picture 6" descr="C:\Users\COAXD\Pictures\so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513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6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03325"/>
            <a:ext cx="7467600" cy="5273675"/>
          </a:xfrm>
        </p:spPr>
        <p:txBody>
          <a:bodyPr>
            <a:normAutofit fontScale="40000" lnSpcReduction="20000"/>
          </a:bodyPr>
          <a:lstStyle/>
          <a:p>
            <a:pPr marL="0" indent="0">
              <a:spcBef>
                <a:spcPts val="1200"/>
              </a:spcBef>
              <a:spcAft>
                <a:spcPts val="1200"/>
              </a:spcAft>
              <a:buNone/>
            </a:pPr>
            <a:r>
              <a:rPr lang="en-US" sz="5300" b="1" dirty="0" smtClean="0"/>
              <a:t>1916:  Plan A</a:t>
            </a:r>
          </a:p>
          <a:p>
            <a:r>
              <a:rPr lang="en-US" sz="4800" dirty="0" smtClean="0"/>
              <a:t>Adjusted Loss Ratio (LR) was first computed using the following severities: </a:t>
            </a:r>
          </a:p>
          <a:p>
            <a:pPr lvl="1">
              <a:spcBef>
                <a:spcPts val="400"/>
              </a:spcBef>
            </a:pPr>
            <a:r>
              <a:rPr lang="en-US" sz="4300" dirty="0" smtClean="0"/>
              <a:t>Indemnity: (Actual </a:t>
            </a:r>
            <a:r>
              <a:rPr lang="en-US" sz="4300" dirty="0"/>
              <a:t>weekly </a:t>
            </a:r>
            <a:r>
              <a:rPr lang="en-US" sz="4300" dirty="0" smtClean="0"/>
              <a:t>award) x (Assumed avg </a:t>
            </a:r>
            <a:r>
              <a:rPr lang="en-US" sz="4300" dirty="0"/>
              <a:t>weeks </a:t>
            </a:r>
            <a:r>
              <a:rPr lang="en-US" sz="4300" dirty="0" smtClean="0"/>
              <a:t>by </a:t>
            </a:r>
            <a:r>
              <a:rPr lang="en-US" sz="4300" dirty="0"/>
              <a:t>injury </a:t>
            </a:r>
            <a:r>
              <a:rPr lang="en-US" sz="4300" dirty="0" smtClean="0"/>
              <a:t>type)</a:t>
            </a:r>
          </a:p>
          <a:p>
            <a:pPr lvl="1">
              <a:spcBef>
                <a:spcPts val="400"/>
              </a:spcBef>
            </a:pPr>
            <a:r>
              <a:rPr lang="en-US" sz="4300" dirty="0" smtClean="0"/>
              <a:t>Medical:  Assumed </a:t>
            </a:r>
            <a:r>
              <a:rPr lang="en-US" sz="4300" dirty="0"/>
              <a:t>avg med cost by injury type</a:t>
            </a:r>
          </a:p>
          <a:p>
            <a:pPr>
              <a:spcBef>
                <a:spcPts val="1200"/>
              </a:spcBef>
            </a:pPr>
            <a:r>
              <a:rPr lang="en-US" sz="4800" dirty="0"/>
              <a:t>Neutral zone:  40-65% … no </a:t>
            </a:r>
            <a:r>
              <a:rPr lang="en-US" sz="4800" dirty="0" smtClean="0"/>
              <a:t>Mod </a:t>
            </a:r>
            <a:endParaRPr lang="en-US" sz="4800" dirty="0"/>
          </a:p>
          <a:p>
            <a:pPr>
              <a:spcBef>
                <a:spcPts val="1200"/>
              </a:spcBef>
            </a:pPr>
            <a:r>
              <a:rPr lang="en-US" sz="4800" dirty="0"/>
              <a:t>Formula (not subject to </a:t>
            </a:r>
            <a:r>
              <a:rPr lang="en-US" sz="4800" dirty="0" smtClean="0"/>
              <a:t>Schedule </a:t>
            </a:r>
            <a:r>
              <a:rPr lang="en-US" sz="4800" dirty="0"/>
              <a:t>Rating)</a:t>
            </a:r>
          </a:p>
          <a:p>
            <a:pPr marL="400050" lvl="1" indent="0">
              <a:buNone/>
            </a:pPr>
            <a:r>
              <a:rPr lang="en-US" sz="4300" dirty="0"/>
              <a:t>LR &lt; 40%:  </a:t>
            </a:r>
            <a:r>
              <a:rPr lang="en-US" sz="4300" dirty="0" smtClean="0"/>
              <a:t>% Credit = (40-LR</a:t>
            </a:r>
            <a:r>
              <a:rPr lang="en-US" sz="4300" dirty="0"/>
              <a:t>)/40 x 25*</a:t>
            </a:r>
          </a:p>
          <a:p>
            <a:pPr marL="400050" lvl="1" indent="0">
              <a:buNone/>
            </a:pPr>
            <a:r>
              <a:rPr lang="en-US" sz="4300" dirty="0"/>
              <a:t>LR &gt; 65%:  </a:t>
            </a:r>
            <a:r>
              <a:rPr lang="en-US" sz="4300" dirty="0" smtClean="0"/>
              <a:t>% Debit = (LR-65</a:t>
            </a:r>
            <a:r>
              <a:rPr lang="en-US" sz="4300" dirty="0"/>
              <a:t>)/35 x 25* … capped at </a:t>
            </a:r>
            <a:r>
              <a:rPr lang="en-US" sz="4300" dirty="0" smtClean="0"/>
              <a:t>25%</a:t>
            </a:r>
            <a:endParaRPr lang="en-US" sz="4300" dirty="0"/>
          </a:p>
          <a:p>
            <a:pPr>
              <a:spcBef>
                <a:spcPts val="1200"/>
              </a:spcBef>
            </a:pPr>
            <a:r>
              <a:rPr lang="en-US" sz="4800" dirty="0" smtClean="0"/>
              <a:t>Issue - didn’t </a:t>
            </a:r>
            <a:r>
              <a:rPr lang="en-US" sz="4800" dirty="0"/>
              <a:t>distinguish between risk </a:t>
            </a:r>
            <a:r>
              <a:rPr lang="en-US" sz="4800" dirty="0" smtClean="0"/>
              <a:t>sizes</a:t>
            </a:r>
          </a:p>
          <a:p>
            <a:pPr lvl="1">
              <a:spcBef>
                <a:spcPts val="400"/>
              </a:spcBef>
            </a:pPr>
            <a:r>
              <a:rPr lang="en-US" sz="4300" dirty="0" smtClean="0"/>
              <a:t>Large </a:t>
            </a:r>
            <a:r>
              <a:rPr lang="en-US" sz="4300" dirty="0"/>
              <a:t>risks with LR just above 40% got no credit </a:t>
            </a:r>
            <a:endParaRPr lang="en-US" sz="4300" dirty="0" smtClean="0"/>
          </a:p>
          <a:p>
            <a:pPr lvl="1">
              <a:spcBef>
                <a:spcPts val="400"/>
              </a:spcBef>
            </a:pPr>
            <a:r>
              <a:rPr lang="en-US" sz="4300" dirty="0" smtClean="0"/>
              <a:t>Small </a:t>
            </a:r>
            <a:r>
              <a:rPr lang="en-US" sz="4300" dirty="0"/>
              <a:t>risks with near-zero claim expectation got large credit</a:t>
            </a:r>
          </a:p>
          <a:p>
            <a:pPr marL="0" indent="0">
              <a:buNone/>
            </a:pPr>
            <a:endParaRPr lang="en-US" sz="7000" dirty="0" smtClean="0"/>
          </a:p>
          <a:p>
            <a:pPr marL="0" indent="0">
              <a:buNone/>
            </a:pPr>
            <a:r>
              <a:rPr lang="en-US" sz="3300" dirty="0" smtClean="0"/>
              <a:t>*</a:t>
            </a:r>
            <a:r>
              <a:rPr lang="en-US" sz="3300" dirty="0"/>
              <a:t>Max credit/debit used </a:t>
            </a:r>
            <a:r>
              <a:rPr lang="en-US" sz="3300" dirty="0" smtClean="0"/>
              <a:t>(rather than 25%) if </a:t>
            </a:r>
            <a:r>
              <a:rPr lang="en-US" sz="3300" dirty="0"/>
              <a:t>subject to </a:t>
            </a:r>
            <a:r>
              <a:rPr lang="en-US" sz="3300" dirty="0" smtClean="0"/>
              <a:t>schedule </a:t>
            </a:r>
            <a:r>
              <a:rPr lang="en-US" sz="3300" dirty="0"/>
              <a:t>rating … in which case the credit varied by risk size because the </a:t>
            </a:r>
            <a:r>
              <a:rPr lang="en-US" sz="3300" dirty="0" smtClean="0"/>
              <a:t>schedule </a:t>
            </a:r>
            <a:r>
              <a:rPr lang="en-US" sz="3300" dirty="0"/>
              <a:t>rating max credit/debit varied by risk size;  </a:t>
            </a:r>
            <a:r>
              <a:rPr lang="en-US" sz="3300" dirty="0" smtClean="0"/>
              <a:t>Max </a:t>
            </a:r>
            <a:r>
              <a:rPr lang="en-US" sz="3300" dirty="0"/>
              <a:t>40% credit </a:t>
            </a:r>
            <a:r>
              <a:rPr lang="en-US" sz="3300" dirty="0" smtClean="0"/>
              <a:t>for </a:t>
            </a:r>
            <a:r>
              <a:rPr lang="en-US" sz="3300" dirty="0"/>
              <a:t>ER and </a:t>
            </a:r>
            <a:r>
              <a:rPr lang="en-US" sz="3300" dirty="0" smtClean="0"/>
              <a:t>schedule </a:t>
            </a:r>
            <a:r>
              <a:rPr lang="en-US" sz="3300" dirty="0"/>
              <a:t>rating </a:t>
            </a:r>
            <a:r>
              <a:rPr lang="en-US" sz="3300" dirty="0" smtClean="0"/>
              <a:t>combined</a:t>
            </a:r>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4</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96148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5</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1917</a:t>
            </a:r>
            <a:endParaRPr lang="en-US" dirty="0"/>
          </a:p>
        </p:txBody>
      </p:sp>
      <p:pic>
        <p:nvPicPr>
          <p:cNvPr id="2050" name="Picture 2" descr="C:\Users\COAXD\Pictures\1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943725" cy="467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2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391400" cy="4572001"/>
          </a:xfrm>
        </p:spPr>
        <p:txBody>
          <a:bodyPr>
            <a:normAutofit/>
          </a:bodyPr>
          <a:lstStyle/>
          <a:p>
            <a:pPr marL="0" indent="0">
              <a:spcBef>
                <a:spcPts val="1200"/>
              </a:spcBef>
              <a:spcAft>
                <a:spcPts val="1200"/>
              </a:spcAft>
              <a:buNone/>
            </a:pPr>
            <a:r>
              <a:rPr lang="en-US" b="1" dirty="0" smtClean="0"/>
              <a:t>1917:  Plan B</a:t>
            </a:r>
            <a:endParaRPr lang="en-US" dirty="0"/>
          </a:p>
          <a:p>
            <a:pPr>
              <a:spcBef>
                <a:spcPts val="1200"/>
              </a:spcBef>
            </a:pPr>
            <a:r>
              <a:rPr lang="en-US" sz="2200" dirty="0"/>
              <a:t>Fatal and PTD </a:t>
            </a:r>
            <a:r>
              <a:rPr lang="en-US" sz="2200" dirty="0" smtClean="0"/>
              <a:t>injuries treated </a:t>
            </a:r>
            <a:r>
              <a:rPr lang="en-US" sz="2200" dirty="0"/>
              <a:t>separately from </a:t>
            </a:r>
            <a:r>
              <a:rPr lang="en-US" sz="2200" dirty="0" smtClean="0"/>
              <a:t>others and a </a:t>
            </a:r>
            <a:r>
              <a:rPr lang="en-US" sz="2200" dirty="0"/>
              <a:t>flat charge </a:t>
            </a:r>
            <a:r>
              <a:rPr lang="en-US" sz="2200" dirty="0" smtClean="0"/>
              <a:t>was used </a:t>
            </a:r>
            <a:r>
              <a:rPr lang="en-US" sz="2200" dirty="0"/>
              <a:t>for </a:t>
            </a:r>
            <a:r>
              <a:rPr lang="en-US" sz="2200" dirty="0" smtClean="0"/>
              <a:t>their severity</a:t>
            </a:r>
            <a:endParaRPr lang="en-US" sz="2200" dirty="0"/>
          </a:p>
          <a:p>
            <a:pPr>
              <a:spcBef>
                <a:spcPts val="1200"/>
              </a:spcBef>
            </a:pPr>
            <a:r>
              <a:rPr lang="en-US" sz="2200" dirty="0" smtClean="0"/>
              <a:t>All Other injury types treated similar </a:t>
            </a:r>
            <a:r>
              <a:rPr lang="en-US" sz="2200" dirty="0"/>
              <a:t>to Plan </a:t>
            </a:r>
            <a:r>
              <a:rPr lang="en-US" sz="2200" dirty="0" smtClean="0"/>
              <a:t>A with </a:t>
            </a:r>
            <a:r>
              <a:rPr lang="en-US" sz="2200" dirty="0"/>
              <a:t>the Neutral zone slightly changed </a:t>
            </a:r>
            <a:r>
              <a:rPr lang="en-US" sz="2200" dirty="0" smtClean="0"/>
              <a:t>to </a:t>
            </a:r>
            <a:r>
              <a:rPr lang="en-US" sz="2200" dirty="0"/>
              <a:t>45-65</a:t>
            </a:r>
            <a:r>
              <a:rPr lang="en-US" sz="2200" dirty="0" smtClean="0"/>
              <a:t>%</a:t>
            </a:r>
          </a:p>
          <a:p>
            <a:pPr>
              <a:spcBef>
                <a:spcPts val="1200"/>
              </a:spcBef>
            </a:pPr>
            <a:r>
              <a:rPr lang="en-US" sz="2200" dirty="0" smtClean="0"/>
              <a:t>An overall Mod was derived by combining the results from these two injury groupings</a:t>
            </a:r>
            <a:endParaRPr lang="en-US" sz="2200" dirty="0"/>
          </a:p>
          <a:p>
            <a:pPr>
              <a:spcBef>
                <a:spcPts val="1200"/>
              </a:spcBef>
            </a:pPr>
            <a:r>
              <a:rPr lang="en-US" sz="2200" dirty="0" smtClean="0"/>
              <a:t>Maximum </a:t>
            </a:r>
            <a:r>
              <a:rPr lang="en-US" sz="2200" dirty="0"/>
              <a:t>credits and debits varied according to 7 size-of-rate </a:t>
            </a:r>
            <a:r>
              <a:rPr lang="en-US" sz="2200" dirty="0" smtClean="0"/>
              <a:t>groups </a:t>
            </a:r>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6</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961480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7</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1918</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12" y="1371600"/>
            <a:ext cx="7328688" cy="4302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47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73164"/>
            <a:ext cx="7924800" cy="5608636"/>
          </a:xfrm>
        </p:spPr>
        <p:txBody>
          <a:bodyPr>
            <a:normAutofit fontScale="55000" lnSpcReduction="20000"/>
          </a:bodyPr>
          <a:lstStyle/>
          <a:p>
            <a:pPr marL="0" indent="0">
              <a:spcAft>
                <a:spcPts val="1200"/>
              </a:spcAft>
              <a:buNone/>
            </a:pPr>
            <a:r>
              <a:rPr lang="en-US" sz="3800" b="1" dirty="0" smtClean="0"/>
              <a:t>1918:  Plan D</a:t>
            </a:r>
            <a:endParaRPr lang="en-US" sz="3800" dirty="0"/>
          </a:p>
          <a:p>
            <a:pPr>
              <a:spcAft>
                <a:spcPts val="600"/>
              </a:spcAft>
            </a:pPr>
            <a:r>
              <a:rPr lang="en-US" sz="3500" dirty="0" smtClean="0"/>
              <a:t>Actual </a:t>
            </a:r>
            <a:r>
              <a:rPr lang="en-US" sz="3500" dirty="0"/>
              <a:t>losses now used but adjusted to level of rates (premiums) used in ER </a:t>
            </a:r>
            <a:r>
              <a:rPr lang="en-US" sz="3500" dirty="0" smtClean="0"/>
              <a:t>formulas  </a:t>
            </a:r>
            <a:endParaRPr lang="en-US" sz="3500" dirty="0"/>
          </a:p>
          <a:p>
            <a:pPr>
              <a:spcAft>
                <a:spcPts val="600"/>
              </a:spcAft>
            </a:pPr>
            <a:r>
              <a:rPr lang="en-US" sz="3500" dirty="0" smtClean="0"/>
              <a:t>Fatal </a:t>
            </a:r>
            <a:r>
              <a:rPr lang="en-US" sz="3500" dirty="0"/>
              <a:t>and PTD indemnity losses continue to be treated separately from the </a:t>
            </a:r>
            <a:r>
              <a:rPr lang="en-US" sz="3500" dirty="0" smtClean="0"/>
              <a:t>All Other </a:t>
            </a:r>
            <a:r>
              <a:rPr lang="en-US" sz="3500" dirty="0"/>
              <a:t>injury </a:t>
            </a:r>
            <a:r>
              <a:rPr lang="en-US" sz="3500" dirty="0" smtClean="0"/>
              <a:t>grouping  </a:t>
            </a:r>
          </a:p>
          <a:p>
            <a:pPr>
              <a:spcAft>
                <a:spcPts val="600"/>
              </a:spcAft>
            </a:pPr>
            <a:r>
              <a:rPr lang="en-US" sz="3500" dirty="0" smtClean="0"/>
              <a:t>Expected </a:t>
            </a:r>
            <a:r>
              <a:rPr lang="en-US" sz="3500" dirty="0"/>
              <a:t>loss varied for each of these </a:t>
            </a:r>
            <a:r>
              <a:rPr lang="en-US" sz="3500" dirty="0" smtClean="0"/>
              <a:t>two groups </a:t>
            </a:r>
            <a:r>
              <a:rPr lang="en-US" sz="3500" dirty="0"/>
              <a:t>and by size-of-rate (accomplished via Table B applied to premium</a:t>
            </a:r>
            <a:r>
              <a:rPr lang="en-US" sz="3500" dirty="0" smtClean="0"/>
              <a:t>)   </a:t>
            </a:r>
          </a:p>
          <a:p>
            <a:pPr>
              <a:spcAft>
                <a:spcPts val="300"/>
              </a:spcAft>
            </a:pPr>
            <a:r>
              <a:rPr lang="en-US" sz="3500" dirty="0"/>
              <a:t>Credibility </a:t>
            </a:r>
            <a:r>
              <a:rPr lang="en-US" sz="3500" dirty="0" smtClean="0"/>
              <a:t>introduced</a:t>
            </a:r>
          </a:p>
          <a:p>
            <a:pPr lvl="1">
              <a:spcBef>
                <a:spcPts val="0"/>
              </a:spcBef>
              <a:spcAft>
                <a:spcPts val="300"/>
              </a:spcAft>
            </a:pPr>
            <a:r>
              <a:rPr lang="en-US" sz="3300" dirty="0" smtClean="0"/>
              <a:t>Precursor </a:t>
            </a:r>
            <a:r>
              <a:rPr lang="en-US" sz="3300" dirty="0"/>
              <a:t>of current </a:t>
            </a:r>
            <a:r>
              <a:rPr lang="en-US" sz="3300" dirty="0" smtClean="0"/>
              <a:t>plan</a:t>
            </a:r>
          </a:p>
          <a:p>
            <a:pPr lvl="1">
              <a:spcBef>
                <a:spcPts val="0"/>
              </a:spcBef>
              <a:spcAft>
                <a:spcPts val="300"/>
              </a:spcAft>
            </a:pPr>
            <a:r>
              <a:rPr lang="en-US" sz="3300" dirty="0" smtClean="0"/>
              <a:t>The </a:t>
            </a:r>
            <a:r>
              <a:rPr lang="en-US" sz="3300" dirty="0"/>
              <a:t>following </a:t>
            </a:r>
            <a:r>
              <a:rPr lang="en-US" sz="3300" dirty="0" smtClean="0"/>
              <a:t>Mod formula </a:t>
            </a:r>
            <a:r>
              <a:rPr lang="en-US" sz="3300" dirty="0"/>
              <a:t>was applied to each of the two separate </a:t>
            </a:r>
            <a:r>
              <a:rPr lang="en-US" sz="3300" dirty="0" smtClean="0"/>
              <a:t>injury groups</a:t>
            </a:r>
            <a:r>
              <a:rPr lang="en-US" sz="3300" dirty="0"/>
              <a:t>: </a:t>
            </a:r>
          </a:p>
          <a:p>
            <a:pPr marL="400050" lvl="1" indent="0">
              <a:buNone/>
            </a:pPr>
            <a:r>
              <a:rPr lang="en-US" sz="3300" dirty="0" smtClean="0"/>
              <a:t>	</a:t>
            </a:r>
            <a:r>
              <a:rPr lang="en-US" sz="3100" dirty="0" smtClean="0"/>
              <a:t>P </a:t>
            </a:r>
            <a:r>
              <a:rPr lang="en-US" sz="3100" dirty="0"/>
              <a:t>+ z(p – P),  where:</a:t>
            </a:r>
          </a:p>
          <a:p>
            <a:pPr marL="1257300" lvl="3" indent="0">
              <a:buNone/>
            </a:pPr>
            <a:r>
              <a:rPr lang="en-US" sz="3100" dirty="0"/>
              <a:t>P = Manual Premium  (expected loss)</a:t>
            </a:r>
          </a:p>
          <a:p>
            <a:pPr marL="1257300" lvl="3" indent="0">
              <a:buNone/>
            </a:pPr>
            <a:r>
              <a:rPr lang="en-US" sz="3100" dirty="0"/>
              <a:t>p = Indicated Premium (adjusted actual loss)</a:t>
            </a:r>
          </a:p>
          <a:p>
            <a:pPr marL="1257300" lvl="3" indent="0">
              <a:buNone/>
            </a:pPr>
            <a:r>
              <a:rPr lang="en-US" sz="3100" dirty="0"/>
              <a:t>z = P / (P + K</a:t>
            </a:r>
            <a:r>
              <a:rPr lang="en-US" sz="3100" dirty="0" smtClean="0"/>
              <a:t>)</a:t>
            </a:r>
          </a:p>
          <a:p>
            <a:pPr>
              <a:spcBef>
                <a:spcPts val="1200"/>
              </a:spcBef>
            </a:pPr>
            <a:r>
              <a:rPr lang="en-US" sz="3500" dirty="0" smtClean="0"/>
              <a:t>The </a:t>
            </a:r>
            <a:r>
              <a:rPr lang="en-US" sz="3500" dirty="0"/>
              <a:t>K-values varied by state and for the two different claim groups and were developed on the basis of </a:t>
            </a:r>
            <a:r>
              <a:rPr lang="en-US" sz="3500" dirty="0" smtClean="0"/>
              <a:t>judgment </a:t>
            </a:r>
          </a:p>
        </p:txBody>
      </p:sp>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8</a:t>
            </a:fld>
            <a:endParaRPr lang="en-US" sz="10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274638"/>
            <a:ext cx="8229600" cy="487362"/>
          </a:xfrm>
        </p:spPr>
        <p:txBody>
          <a:bodyPr>
            <a:normAutofit fontScale="90000"/>
          </a:bodyPr>
          <a:lstStyle/>
          <a:p>
            <a:r>
              <a:rPr lang="en-US" dirty="0" smtClean="0"/>
              <a:t>Experience Rating for Work Comp</a:t>
            </a:r>
            <a:endParaRPr lang="en-US" dirty="0"/>
          </a:p>
        </p:txBody>
      </p:sp>
    </p:spTree>
    <p:extLst>
      <p:ext uri="{BB962C8B-B14F-4D97-AF65-F5344CB8AC3E}">
        <p14:creationId xmlns:p14="http://schemas.microsoft.com/office/powerpoint/2010/main" val="68102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3505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FAFBA0-5A81-4672-A460-DBA6E5888E87}" type="slidenum">
              <a:rPr lang="en-US" sz="1000" smtClean="0">
                <a:solidFill>
                  <a:schemeClr val="bg1"/>
                </a:solidFill>
                <a:latin typeface="Verdana" pitchFamily="34" charset="0"/>
                <a:ea typeface="Verdana" pitchFamily="34" charset="0"/>
                <a:cs typeface="Verdana" pitchFamily="34" charset="0"/>
              </a:rPr>
              <a:pPr algn="ctr"/>
              <a:t>9</a:t>
            </a:fld>
            <a:endParaRPr lang="en-US" sz="1000" dirty="0">
              <a:solidFill>
                <a:schemeClr val="bg1"/>
              </a:solidFill>
              <a:latin typeface="Verdana" pitchFamily="34" charset="0"/>
              <a:ea typeface="Verdana" pitchFamily="34" charset="0"/>
              <a:cs typeface="Verdana" pitchFamily="34" charset="0"/>
            </a:endParaRPr>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The Year Was ... 1920</a:t>
            </a:r>
            <a:endParaRPr lang="en-US" dirty="0"/>
          </a:p>
        </p:txBody>
      </p:sp>
      <p:pic>
        <p:nvPicPr>
          <p:cNvPr id="6148" name="Picture 4" descr="C:\Users\COAXD\Pictures\suffheadl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18032"/>
            <a:ext cx="5943600" cy="523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9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NCCI 2012 [light]">
      <a:dk1>
        <a:sysClr val="windowText" lastClr="000000"/>
      </a:dk1>
      <a:lt1>
        <a:sysClr val="window" lastClr="FFFFFF"/>
      </a:lt1>
      <a:dk2>
        <a:srgbClr val="1F497D"/>
      </a:dk2>
      <a:lt2>
        <a:srgbClr val="EEECE1"/>
      </a:lt2>
      <a:accent1>
        <a:srgbClr val="008CA8"/>
      </a:accent1>
      <a:accent2>
        <a:srgbClr val="FFC000"/>
      </a:accent2>
      <a:accent3>
        <a:srgbClr val="8064A2"/>
      </a:accent3>
      <a:accent4>
        <a:srgbClr val="9BBB59"/>
      </a:accent4>
      <a:accent5>
        <a:srgbClr val="004171"/>
      </a:accent5>
      <a:accent6>
        <a:srgbClr val="FE66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72786</TotalTime>
  <Words>1027</Words>
  <Application>Microsoft Office PowerPoint</Application>
  <PresentationFormat>On-screen Show (4:3)</PresentationFormat>
  <Paragraphs>205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vt:lpstr>
      <vt:lpstr>PowerPoint Presentation</vt:lpstr>
      <vt:lpstr>Experience Rating for Work Comp Introduction</vt:lpstr>
      <vt:lpstr>The Year Was ... 1916</vt:lpstr>
      <vt:lpstr>Experience Rating for Work Comp</vt:lpstr>
      <vt:lpstr>The Year Was ... 1917</vt:lpstr>
      <vt:lpstr>Experience Rating for Work Comp</vt:lpstr>
      <vt:lpstr>The Year Was ... 1918</vt:lpstr>
      <vt:lpstr>Experience Rating for Work Comp</vt:lpstr>
      <vt:lpstr>The Year Was ... 1920</vt:lpstr>
      <vt:lpstr>Experience Rating for Work Comp</vt:lpstr>
      <vt:lpstr>The Year Was ... 1923</vt:lpstr>
      <vt:lpstr>Experience Rating for Work Comp</vt:lpstr>
      <vt:lpstr>The Year Was ... 1940</vt:lpstr>
      <vt:lpstr>Experience Rating for Work Comp</vt:lpstr>
      <vt:lpstr>Experience Rating for Work Comp</vt:lpstr>
      <vt:lpstr>The Year Was ... 1961</vt:lpstr>
      <vt:lpstr>Experience Rating for Work Comp</vt:lpstr>
      <vt:lpstr>The Year Was ... 1977</vt:lpstr>
      <vt:lpstr>Experience Rating for Work Comp</vt:lpstr>
      <vt:lpstr>The Year Was ... 1991</vt:lpstr>
      <vt:lpstr>Experience Rating for Work Comp</vt:lpstr>
      <vt:lpstr>The Year Was ... 1998</vt:lpstr>
      <vt:lpstr>Experience Rating for Work Comp</vt:lpstr>
      <vt:lpstr>The Year Was ... 2013</vt:lpstr>
      <vt:lpstr>Experience Rating for Work Comp</vt:lpstr>
      <vt:lpstr>Thank You!</vt:lpstr>
    </vt:vector>
  </TitlesOfParts>
  <Company>NCCI Holdings,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Sheila Fandrey</dc:creator>
  <cp:lastModifiedBy>coaxd</cp:lastModifiedBy>
  <cp:revision>256</cp:revision>
  <cp:lastPrinted>2014-02-24T16:18:12Z</cp:lastPrinted>
  <dcterms:created xsi:type="dcterms:W3CDTF">2012-09-13T17:54:12Z</dcterms:created>
  <dcterms:modified xsi:type="dcterms:W3CDTF">2015-03-19T15:06:38Z</dcterms:modified>
</cp:coreProperties>
</file>