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0"/>
  </p:notesMasterIdLst>
  <p:handoutMasterIdLst>
    <p:handoutMasterId r:id="rId31"/>
  </p:handoutMasterIdLst>
  <p:sldIdLst>
    <p:sldId id="263" r:id="rId2"/>
    <p:sldId id="291" r:id="rId3"/>
    <p:sldId id="292" r:id="rId4"/>
    <p:sldId id="293" r:id="rId5"/>
    <p:sldId id="294" r:id="rId6"/>
    <p:sldId id="297" r:id="rId7"/>
    <p:sldId id="298" r:id="rId8"/>
    <p:sldId id="303" r:id="rId9"/>
    <p:sldId id="304" r:id="rId10"/>
    <p:sldId id="280" r:id="rId11"/>
    <p:sldId id="281" r:id="rId12"/>
    <p:sldId id="299" r:id="rId13"/>
    <p:sldId id="289" r:id="rId14"/>
    <p:sldId id="296" r:id="rId15"/>
    <p:sldId id="300" r:id="rId16"/>
    <p:sldId id="302" r:id="rId17"/>
    <p:sldId id="290" r:id="rId18"/>
    <p:sldId id="312" r:id="rId19"/>
    <p:sldId id="313" r:id="rId20"/>
    <p:sldId id="315" r:id="rId21"/>
    <p:sldId id="309" r:id="rId22"/>
    <p:sldId id="310" r:id="rId23"/>
    <p:sldId id="314" r:id="rId24"/>
    <p:sldId id="307" r:id="rId25"/>
    <p:sldId id="306" r:id="rId26"/>
    <p:sldId id="308" r:id="rId27"/>
    <p:sldId id="279" r:id="rId28"/>
    <p:sldId id="316" r:id="rId29"/>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99CC"/>
    <a:srgbClr val="BBC9AE"/>
    <a:srgbClr val="CCD8C2"/>
    <a:srgbClr val="C9D5C0"/>
    <a:srgbClr val="C1D0B8"/>
  </p:clrMru>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86136" autoAdjust="0"/>
  </p:normalViewPr>
  <p:slideViewPr>
    <p:cSldViewPr>
      <p:cViewPr varScale="1">
        <p:scale>
          <a:sx n="68" d="100"/>
          <a:sy n="68" d="100"/>
        </p:scale>
        <p:origin x="-1944" y="-114"/>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fannin\Documents\BAF%20Actuarial\Glenn%20Meyers%20NAIC%20data\Heteroskedasticity.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fannin\Documents\BAF%20Actuarial\Glenn%20Meyers%20NAIC%20data\Heteroskedasticity.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fannin\Documents\BAF%20Actuarial\Glenn%20Meyers%20NAIC%20data\Heteroskedasticity.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fannin\Documents\BAF%20Actuarial\Glenn%20Meyers%20NAIC%20data\Heteroskedasticity.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a:solidFill>
                <a:srgbClr val="4F81BD"/>
              </a:solidFill>
            </a:ln>
          </c:spPr>
          <c:marker>
            <c:symbol val="square"/>
            <c:size val="10"/>
            <c:spPr>
              <a:solidFill>
                <a:schemeClr val="accent2"/>
              </a:solidFill>
              <a:ln>
                <a:solidFill>
                  <a:srgbClr val="4F81BD"/>
                </a:solidFill>
              </a:ln>
            </c:spPr>
          </c:marker>
          <c:xVal>
            <c:numRef>
              <c:f>Sheet2!$N$5</c:f>
              <c:numCache>
                <c:formatCode>General</c:formatCode>
                <c:ptCount val="1"/>
                <c:pt idx="0">
                  <c:v>21898</c:v>
                </c:pt>
              </c:numCache>
            </c:numRef>
          </c:xVal>
          <c:yVal>
            <c:numRef>
              <c:f>Sheet2!$O$5</c:f>
              <c:numCache>
                <c:formatCode>General</c:formatCode>
                <c:ptCount val="1"/>
                <c:pt idx="0">
                  <c:v>34441</c:v>
                </c:pt>
              </c:numCache>
            </c:numRef>
          </c:yVal>
        </c:ser>
        <c:ser>
          <c:idx val="1"/>
          <c:order val="1"/>
          <c:spPr>
            <a:ln>
              <a:solidFill>
                <a:schemeClr val="accent1"/>
              </a:solidFill>
            </a:ln>
          </c:spPr>
          <c:marker>
            <c:symbol val="square"/>
            <c:size val="10"/>
            <c:spPr>
              <a:solidFill>
                <a:schemeClr val="accent2"/>
              </a:solidFill>
              <a:ln>
                <a:solidFill>
                  <a:srgbClr val="4F81BD"/>
                </a:solidFill>
              </a:ln>
            </c:spPr>
          </c:marker>
          <c:xVal>
            <c:numRef>
              <c:f>Sheet2!$Q$5</c:f>
              <c:numCache>
                <c:formatCode>General</c:formatCode>
                <c:ptCount val="1"/>
                <c:pt idx="0">
                  <c:v>22549</c:v>
                </c:pt>
              </c:numCache>
            </c:numRef>
          </c:xVal>
          <c:yVal>
            <c:numRef>
              <c:f>Sheet2!$R$5</c:f>
              <c:numCache>
                <c:formatCode>General</c:formatCode>
                <c:ptCount val="1"/>
                <c:pt idx="0">
                  <c:v>36910</c:v>
                </c:pt>
              </c:numCache>
            </c:numRef>
          </c:yVal>
        </c:ser>
        <c:ser>
          <c:idx val="2"/>
          <c:order val="2"/>
          <c:spPr>
            <a:ln>
              <a:solidFill>
                <a:srgbClr val="4F81BD"/>
              </a:solidFill>
            </a:ln>
          </c:spPr>
          <c:marker>
            <c:symbol val="square"/>
            <c:size val="10"/>
            <c:spPr>
              <a:solidFill>
                <a:schemeClr val="accent2"/>
              </a:solidFill>
              <a:ln>
                <a:solidFill>
                  <a:srgbClr val="4F81BD"/>
                </a:solidFill>
              </a:ln>
            </c:spPr>
          </c:marker>
          <c:xVal>
            <c:numRef>
              <c:f>Sheet2!$N$8</c:f>
              <c:numCache>
                <c:formatCode>General</c:formatCode>
                <c:ptCount val="1"/>
                <c:pt idx="0">
                  <c:v>23881</c:v>
                </c:pt>
              </c:numCache>
            </c:numRef>
          </c:xVal>
          <c:yVal>
            <c:numRef>
              <c:f>Sheet2!$O$8</c:f>
              <c:numCache>
                <c:formatCode>General</c:formatCode>
                <c:ptCount val="1"/>
                <c:pt idx="0">
                  <c:v>36434</c:v>
                </c:pt>
              </c:numCache>
            </c:numRef>
          </c:yVal>
        </c:ser>
        <c:ser>
          <c:idx val="3"/>
          <c:order val="3"/>
          <c:spPr>
            <a:ln>
              <a:solidFill>
                <a:srgbClr val="FF0000"/>
              </a:solidFill>
            </a:ln>
          </c:spPr>
          <c:marker>
            <c:symbol val="square"/>
            <c:size val="10"/>
            <c:spPr>
              <a:solidFill>
                <a:schemeClr val="accent2"/>
              </a:solidFill>
              <a:ln>
                <a:solidFill>
                  <a:schemeClr val="accent1"/>
                </a:solidFill>
              </a:ln>
            </c:spPr>
          </c:marker>
          <c:dPt>
            <c:idx val="1"/>
            <c:spPr>
              <a:ln>
                <a:solidFill>
                  <a:schemeClr val="accent1"/>
                </a:solidFill>
              </a:ln>
            </c:spPr>
          </c:dPt>
          <c:xVal>
            <c:numRef>
              <c:f>Sheet2!$Q$8</c:f>
              <c:numCache>
                <c:formatCode>General</c:formatCode>
                <c:ptCount val="1"/>
                <c:pt idx="0">
                  <c:v>25897</c:v>
                </c:pt>
              </c:numCache>
            </c:numRef>
          </c:xVal>
          <c:yVal>
            <c:numRef>
              <c:f>Sheet2!$R$8</c:f>
              <c:numCache>
                <c:formatCode>General</c:formatCode>
                <c:ptCount val="1"/>
                <c:pt idx="0">
                  <c:v>45512</c:v>
                </c:pt>
              </c:numCache>
            </c:numRef>
          </c:yVal>
        </c:ser>
        <c:ser>
          <c:idx val="4"/>
          <c:order val="4"/>
          <c:spPr>
            <a:ln>
              <a:solidFill>
                <a:srgbClr val="4F81BD"/>
              </a:solidFill>
            </a:ln>
          </c:spPr>
          <c:marker>
            <c:symbol val="square"/>
            <c:size val="10"/>
            <c:spPr>
              <a:solidFill>
                <a:schemeClr val="accent2"/>
              </a:solidFill>
              <a:ln>
                <a:solidFill>
                  <a:srgbClr val="4F81BD"/>
                </a:solidFill>
              </a:ln>
            </c:spPr>
          </c:marker>
          <c:xVal>
            <c:numRef>
              <c:f>Sheet2!$N$11</c:f>
              <c:numCache>
                <c:formatCode>General</c:formatCode>
                <c:ptCount val="1"/>
                <c:pt idx="0">
                  <c:v>23486</c:v>
                </c:pt>
              </c:numCache>
            </c:numRef>
          </c:xVal>
          <c:yVal>
            <c:numRef>
              <c:f>Sheet2!$O$11</c:f>
              <c:numCache>
                <c:formatCode>General</c:formatCode>
                <c:ptCount val="1"/>
                <c:pt idx="0">
                  <c:v>35679</c:v>
                </c:pt>
              </c:numCache>
            </c:numRef>
          </c:yVal>
        </c:ser>
        <c:ser>
          <c:idx val="5"/>
          <c:order val="5"/>
          <c:spPr>
            <a:ln>
              <a:solidFill>
                <a:srgbClr val="4F81BD"/>
              </a:solidFill>
            </a:ln>
          </c:spPr>
          <c:marker>
            <c:symbol val="square"/>
            <c:size val="10"/>
            <c:spPr>
              <a:solidFill>
                <a:schemeClr val="accent2"/>
              </a:solidFill>
              <a:ln>
                <a:solidFill>
                  <a:srgbClr val="4F81BD"/>
                </a:solidFill>
              </a:ln>
            </c:spPr>
          </c:marker>
          <c:xVal>
            <c:numRef>
              <c:f>Sheet2!$Q$11</c:f>
              <c:numCache>
                <c:formatCode>General</c:formatCode>
                <c:ptCount val="1"/>
                <c:pt idx="0">
                  <c:v>27029</c:v>
                </c:pt>
              </c:numCache>
            </c:numRef>
          </c:xVal>
          <c:yVal>
            <c:numRef>
              <c:f>Sheet2!$R$11</c:f>
              <c:numCache>
                <c:formatCode>General</c:formatCode>
                <c:ptCount val="1"/>
                <c:pt idx="0">
                  <c:v>33749</c:v>
                </c:pt>
              </c:numCache>
            </c:numRef>
          </c:yVal>
        </c:ser>
        <c:ser>
          <c:idx val="6"/>
          <c:order val="6"/>
          <c:spPr>
            <a:ln>
              <a:solidFill>
                <a:srgbClr val="4F81BD"/>
              </a:solidFill>
            </a:ln>
          </c:spPr>
          <c:marker>
            <c:symbol val="square"/>
            <c:size val="10"/>
            <c:spPr>
              <a:solidFill>
                <a:schemeClr val="accent2"/>
              </a:solidFill>
              <a:ln>
                <a:solidFill>
                  <a:srgbClr val="4F81BD"/>
                </a:solidFill>
              </a:ln>
            </c:spPr>
          </c:marker>
          <c:xVal>
            <c:numRef>
              <c:f>Sheet2!$N$13</c:f>
              <c:numCache>
                <c:formatCode>General</c:formatCode>
                <c:ptCount val="1"/>
                <c:pt idx="0">
                  <c:v>25845</c:v>
                </c:pt>
              </c:numCache>
            </c:numRef>
          </c:xVal>
          <c:yVal>
            <c:numRef>
              <c:f>Sheet2!$O$13</c:f>
              <c:numCache>
                <c:formatCode>General</c:formatCode>
                <c:ptCount val="1"/>
                <c:pt idx="0">
                  <c:v>34698</c:v>
                </c:pt>
              </c:numCache>
            </c:numRef>
          </c:yVal>
        </c:ser>
        <c:ser>
          <c:idx val="7"/>
          <c:order val="7"/>
          <c:spPr>
            <a:ln>
              <a:solidFill>
                <a:srgbClr val="4F81BD"/>
              </a:solidFill>
            </a:ln>
          </c:spPr>
          <c:marker>
            <c:symbol val="square"/>
            <c:size val="10"/>
            <c:spPr>
              <a:solidFill>
                <a:schemeClr val="accent2"/>
              </a:solidFill>
              <a:ln>
                <a:solidFill>
                  <a:srgbClr val="4F81BD"/>
                </a:solidFill>
              </a:ln>
            </c:spPr>
          </c:marker>
          <c:xVal>
            <c:numRef>
              <c:f>Sheet2!$Q$13</c:f>
              <c:numCache>
                <c:formatCode>General</c:formatCode>
                <c:ptCount val="1"/>
                <c:pt idx="0">
                  <c:v>25415</c:v>
                </c:pt>
              </c:numCache>
            </c:numRef>
          </c:xVal>
          <c:yVal>
            <c:numRef>
              <c:f>Sheet2!$R$13</c:f>
              <c:numCache>
                <c:formatCode>General</c:formatCode>
                <c:ptCount val="1"/>
                <c:pt idx="0">
                  <c:v>29376</c:v>
                </c:pt>
              </c:numCache>
            </c:numRef>
          </c:yVal>
        </c:ser>
        <c:ser>
          <c:idx val="9"/>
          <c:order val="8"/>
          <c:spPr>
            <a:ln>
              <a:solidFill>
                <a:srgbClr val="4F81BD"/>
              </a:solidFill>
            </a:ln>
          </c:spPr>
          <c:marker>
            <c:symbol val="square"/>
            <c:size val="10"/>
            <c:spPr>
              <a:solidFill>
                <a:schemeClr val="accent2"/>
              </a:solidFill>
              <a:ln>
                <a:solidFill>
                  <a:srgbClr val="4F81BD"/>
                </a:solidFill>
              </a:ln>
            </c:spPr>
          </c:marker>
          <c:xVal>
            <c:numRef>
              <c:f>Sheet2!$N$16</c:f>
              <c:numCache>
                <c:formatCode>General</c:formatCode>
                <c:ptCount val="1"/>
                <c:pt idx="0">
                  <c:v>32804</c:v>
                </c:pt>
              </c:numCache>
            </c:numRef>
          </c:xVal>
          <c:yVal>
            <c:numRef>
              <c:f>Sheet2!$O$16</c:f>
              <c:numCache>
                <c:formatCode>General</c:formatCode>
                <c:ptCount val="1"/>
                <c:pt idx="0">
                  <c:v>26337</c:v>
                </c:pt>
              </c:numCache>
            </c:numRef>
          </c:yVal>
        </c:ser>
        <c:ser>
          <c:idx val="8"/>
          <c:order val="9"/>
          <c:spPr>
            <a:ln w="50800">
              <a:solidFill>
                <a:srgbClr val="FF0000"/>
              </a:solidFill>
            </a:ln>
          </c:spPr>
          <c:marker>
            <c:symbol val="none"/>
          </c:marker>
          <c:xVal>
            <c:numRef>
              <c:f>Sheet2!$T$16:$T$17</c:f>
              <c:numCache>
                <c:formatCode>General</c:formatCode>
                <c:ptCount val="2"/>
                <c:pt idx="0">
                  <c:v>40409</c:v>
                </c:pt>
                <c:pt idx="1">
                  <c:v>40409</c:v>
                </c:pt>
              </c:numCache>
            </c:numRef>
          </c:xVal>
          <c:yVal>
            <c:numRef>
              <c:f>Sheet2!$U$16:$U$17</c:f>
              <c:numCache>
                <c:formatCode>General</c:formatCode>
                <c:ptCount val="2"/>
                <c:pt idx="0">
                  <c:v>60000</c:v>
                </c:pt>
                <c:pt idx="1">
                  <c:v>0</c:v>
                </c:pt>
              </c:numCache>
            </c:numRef>
          </c:yVal>
        </c:ser>
        <c:axId val="73800320"/>
        <c:axId val="73806592"/>
      </c:scatterChart>
      <c:valAx>
        <c:axId val="73800320"/>
        <c:scaling>
          <c:orientation val="minMax"/>
          <c:max val="45000"/>
        </c:scaling>
        <c:axPos val="b"/>
        <c:title>
          <c:tx>
            <c:rich>
              <a:bodyPr/>
              <a:lstStyle/>
              <a:p>
                <a:pPr>
                  <a:defRPr sz="1600"/>
                </a:pPr>
                <a:r>
                  <a:rPr lang="en-US" sz="1600" dirty="0" smtClean="0"/>
                  <a:t>Prior Cumulative Losses</a:t>
                </a:r>
                <a:endParaRPr lang="en-US" sz="1600" dirty="0"/>
              </a:p>
            </c:rich>
          </c:tx>
          <c:layout/>
        </c:title>
        <c:numFmt formatCode="#,##0" sourceLinked="0"/>
        <c:tickLblPos val="nextTo"/>
        <c:txPr>
          <a:bodyPr/>
          <a:lstStyle/>
          <a:p>
            <a:pPr>
              <a:defRPr sz="1800"/>
            </a:pPr>
            <a:endParaRPr lang="en-US"/>
          </a:p>
        </c:txPr>
        <c:crossAx val="73806592"/>
        <c:crosses val="autoZero"/>
        <c:crossBetween val="midCat"/>
      </c:valAx>
      <c:valAx>
        <c:axId val="73806592"/>
        <c:scaling>
          <c:orientation val="minMax"/>
          <c:max val="60000"/>
        </c:scaling>
        <c:axPos val="l"/>
        <c:majorGridlines/>
        <c:title>
          <c:tx>
            <c:rich>
              <a:bodyPr rot="-5400000" vert="horz"/>
              <a:lstStyle/>
              <a:p>
                <a:pPr>
                  <a:defRPr sz="1600"/>
                </a:pPr>
                <a:r>
                  <a:rPr lang="en-US" sz="1600" dirty="0" smtClean="0"/>
                  <a:t>Subsequent</a:t>
                </a:r>
                <a:r>
                  <a:rPr lang="en-US" sz="1600" baseline="0" dirty="0" smtClean="0"/>
                  <a:t> Incremental</a:t>
                </a:r>
                <a:endParaRPr lang="en-US" sz="1600" dirty="0"/>
              </a:p>
            </c:rich>
          </c:tx>
          <c:layout/>
        </c:title>
        <c:numFmt formatCode="#,##0" sourceLinked="0"/>
        <c:tickLblPos val="nextTo"/>
        <c:txPr>
          <a:bodyPr/>
          <a:lstStyle/>
          <a:p>
            <a:pPr>
              <a:defRPr sz="1600"/>
            </a:pPr>
            <a:endParaRPr lang="en-US"/>
          </a:p>
        </c:txPr>
        <c:crossAx val="73800320"/>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50800">
              <a:solidFill>
                <a:schemeClr val="accent2"/>
              </a:solidFill>
            </a:ln>
          </c:spPr>
          <c:marker>
            <c:symbol val="square"/>
            <c:size val="10"/>
            <c:spPr>
              <a:solidFill>
                <a:schemeClr val="accent2"/>
              </a:solidFill>
              <a:ln>
                <a:solidFill>
                  <a:srgbClr val="4F81BD"/>
                </a:solidFill>
              </a:ln>
            </c:spPr>
          </c:marker>
          <c:xVal>
            <c:numRef>
              <c:f>Sheet2!$N$5:$N$6</c:f>
              <c:numCache>
                <c:formatCode>General</c:formatCode>
                <c:ptCount val="2"/>
                <c:pt idx="0">
                  <c:v>21898</c:v>
                </c:pt>
                <c:pt idx="1">
                  <c:v>0</c:v>
                </c:pt>
              </c:numCache>
            </c:numRef>
          </c:xVal>
          <c:yVal>
            <c:numRef>
              <c:f>Sheet2!$O$5:$O$6</c:f>
              <c:numCache>
                <c:formatCode>General</c:formatCode>
                <c:ptCount val="2"/>
                <c:pt idx="0">
                  <c:v>34441</c:v>
                </c:pt>
                <c:pt idx="1">
                  <c:v>0</c:v>
                </c:pt>
              </c:numCache>
            </c:numRef>
          </c:yVal>
        </c:ser>
        <c:ser>
          <c:idx val="1"/>
          <c:order val="1"/>
          <c:spPr>
            <a:ln w="50800">
              <a:solidFill>
                <a:schemeClr val="accent2"/>
              </a:solidFill>
            </a:ln>
          </c:spPr>
          <c:marker>
            <c:symbol val="square"/>
            <c:size val="10"/>
            <c:spPr>
              <a:solidFill>
                <a:schemeClr val="accent2"/>
              </a:solidFill>
              <a:ln>
                <a:solidFill>
                  <a:srgbClr val="4F81BD"/>
                </a:solidFill>
              </a:ln>
            </c:spPr>
          </c:marker>
          <c:xVal>
            <c:numRef>
              <c:f>Sheet2!$Q$5:$Q$6</c:f>
              <c:numCache>
                <c:formatCode>General</c:formatCode>
                <c:ptCount val="2"/>
                <c:pt idx="0">
                  <c:v>22549</c:v>
                </c:pt>
                <c:pt idx="1">
                  <c:v>0</c:v>
                </c:pt>
              </c:numCache>
            </c:numRef>
          </c:xVal>
          <c:yVal>
            <c:numRef>
              <c:f>Sheet2!$R$5:$R$6</c:f>
              <c:numCache>
                <c:formatCode>General</c:formatCode>
                <c:ptCount val="2"/>
                <c:pt idx="0">
                  <c:v>36910</c:v>
                </c:pt>
                <c:pt idx="1">
                  <c:v>0</c:v>
                </c:pt>
              </c:numCache>
            </c:numRef>
          </c:yVal>
        </c:ser>
        <c:ser>
          <c:idx val="2"/>
          <c:order val="2"/>
          <c:spPr>
            <a:ln>
              <a:solidFill>
                <a:srgbClr val="4F81BD"/>
              </a:solidFill>
            </a:ln>
          </c:spPr>
          <c:marker>
            <c:symbol val="square"/>
            <c:size val="10"/>
            <c:spPr>
              <a:solidFill>
                <a:schemeClr val="accent2"/>
              </a:solidFill>
              <a:ln>
                <a:solidFill>
                  <a:srgbClr val="4F81BD"/>
                </a:solidFill>
              </a:ln>
            </c:spPr>
          </c:marker>
          <c:xVal>
            <c:numRef>
              <c:f>Sheet2!$N$8:$N$9</c:f>
              <c:numCache>
                <c:formatCode>General</c:formatCode>
                <c:ptCount val="2"/>
                <c:pt idx="0">
                  <c:v>23881</c:v>
                </c:pt>
                <c:pt idx="1">
                  <c:v>0</c:v>
                </c:pt>
              </c:numCache>
            </c:numRef>
          </c:xVal>
          <c:yVal>
            <c:numRef>
              <c:f>Sheet2!$O$8:$O$9</c:f>
              <c:numCache>
                <c:formatCode>General</c:formatCode>
                <c:ptCount val="2"/>
                <c:pt idx="0">
                  <c:v>36434</c:v>
                </c:pt>
                <c:pt idx="1">
                  <c:v>0</c:v>
                </c:pt>
              </c:numCache>
            </c:numRef>
          </c:yVal>
        </c:ser>
        <c:ser>
          <c:idx val="3"/>
          <c:order val="3"/>
          <c:spPr>
            <a:ln w="50800">
              <a:solidFill>
                <a:schemeClr val="accent2"/>
              </a:solidFill>
            </a:ln>
          </c:spPr>
          <c:marker>
            <c:symbol val="square"/>
            <c:size val="10"/>
            <c:spPr>
              <a:solidFill>
                <a:schemeClr val="accent2"/>
              </a:solidFill>
              <a:ln>
                <a:solidFill>
                  <a:schemeClr val="accent1"/>
                </a:solidFill>
              </a:ln>
            </c:spPr>
          </c:marker>
          <c:xVal>
            <c:numRef>
              <c:f>Sheet2!$Q$8:$Q$9</c:f>
              <c:numCache>
                <c:formatCode>General</c:formatCode>
                <c:ptCount val="2"/>
                <c:pt idx="0">
                  <c:v>25897</c:v>
                </c:pt>
                <c:pt idx="1">
                  <c:v>0</c:v>
                </c:pt>
              </c:numCache>
            </c:numRef>
          </c:xVal>
          <c:yVal>
            <c:numRef>
              <c:f>Sheet2!$R$8:$R$9</c:f>
              <c:numCache>
                <c:formatCode>General</c:formatCode>
                <c:ptCount val="2"/>
                <c:pt idx="0">
                  <c:v>45512</c:v>
                </c:pt>
                <c:pt idx="1">
                  <c:v>0</c:v>
                </c:pt>
              </c:numCache>
            </c:numRef>
          </c:yVal>
        </c:ser>
        <c:ser>
          <c:idx val="4"/>
          <c:order val="4"/>
          <c:spPr>
            <a:ln w="50800">
              <a:solidFill>
                <a:schemeClr val="accent2"/>
              </a:solidFill>
            </a:ln>
          </c:spPr>
          <c:marker>
            <c:symbol val="square"/>
            <c:size val="10"/>
            <c:spPr>
              <a:solidFill>
                <a:schemeClr val="accent2"/>
              </a:solidFill>
              <a:ln>
                <a:solidFill>
                  <a:srgbClr val="4F81BD"/>
                </a:solidFill>
              </a:ln>
            </c:spPr>
          </c:marker>
          <c:xVal>
            <c:numRef>
              <c:f>Sheet2!$N$11:$N$12</c:f>
              <c:numCache>
                <c:formatCode>General</c:formatCode>
                <c:ptCount val="2"/>
                <c:pt idx="0">
                  <c:v>23486</c:v>
                </c:pt>
                <c:pt idx="1">
                  <c:v>0</c:v>
                </c:pt>
              </c:numCache>
            </c:numRef>
          </c:xVal>
          <c:yVal>
            <c:numRef>
              <c:f>Sheet2!$O$11:$O$12</c:f>
              <c:numCache>
                <c:formatCode>General</c:formatCode>
                <c:ptCount val="2"/>
                <c:pt idx="0">
                  <c:v>35679</c:v>
                </c:pt>
                <c:pt idx="1">
                  <c:v>0</c:v>
                </c:pt>
              </c:numCache>
            </c:numRef>
          </c:yVal>
        </c:ser>
        <c:ser>
          <c:idx val="5"/>
          <c:order val="5"/>
          <c:spPr>
            <a:ln w="50800">
              <a:solidFill>
                <a:schemeClr val="accent2"/>
              </a:solidFill>
            </a:ln>
          </c:spPr>
          <c:marker>
            <c:symbol val="square"/>
            <c:size val="10"/>
            <c:spPr>
              <a:solidFill>
                <a:schemeClr val="accent2"/>
              </a:solidFill>
              <a:ln>
                <a:solidFill>
                  <a:srgbClr val="4F81BD"/>
                </a:solidFill>
              </a:ln>
            </c:spPr>
          </c:marker>
          <c:xVal>
            <c:numRef>
              <c:f>Sheet2!$Q$11:$Q$12</c:f>
              <c:numCache>
                <c:formatCode>General</c:formatCode>
                <c:ptCount val="2"/>
                <c:pt idx="0">
                  <c:v>27029</c:v>
                </c:pt>
                <c:pt idx="1">
                  <c:v>0</c:v>
                </c:pt>
              </c:numCache>
            </c:numRef>
          </c:xVal>
          <c:yVal>
            <c:numRef>
              <c:f>Sheet2!$R$11:$R$12</c:f>
              <c:numCache>
                <c:formatCode>General</c:formatCode>
                <c:ptCount val="2"/>
                <c:pt idx="0">
                  <c:v>33749</c:v>
                </c:pt>
                <c:pt idx="1">
                  <c:v>0</c:v>
                </c:pt>
              </c:numCache>
            </c:numRef>
          </c:yVal>
        </c:ser>
        <c:ser>
          <c:idx val="6"/>
          <c:order val="6"/>
          <c:spPr>
            <a:ln w="50800">
              <a:solidFill>
                <a:schemeClr val="accent2"/>
              </a:solidFill>
            </a:ln>
          </c:spPr>
          <c:marker>
            <c:symbol val="square"/>
            <c:size val="10"/>
            <c:spPr>
              <a:solidFill>
                <a:schemeClr val="accent2"/>
              </a:solidFill>
              <a:ln>
                <a:solidFill>
                  <a:srgbClr val="4F81BD"/>
                </a:solidFill>
              </a:ln>
            </c:spPr>
          </c:marker>
          <c:xVal>
            <c:numRef>
              <c:f>Sheet2!$N$13:$N$14</c:f>
              <c:numCache>
                <c:formatCode>General</c:formatCode>
                <c:ptCount val="2"/>
                <c:pt idx="0">
                  <c:v>25845</c:v>
                </c:pt>
                <c:pt idx="1">
                  <c:v>0</c:v>
                </c:pt>
              </c:numCache>
            </c:numRef>
          </c:xVal>
          <c:yVal>
            <c:numRef>
              <c:f>Sheet2!$O$13:$O$14</c:f>
              <c:numCache>
                <c:formatCode>General</c:formatCode>
                <c:ptCount val="2"/>
                <c:pt idx="0">
                  <c:v>34698</c:v>
                </c:pt>
                <c:pt idx="1">
                  <c:v>0</c:v>
                </c:pt>
              </c:numCache>
            </c:numRef>
          </c:yVal>
        </c:ser>
        <c:ser>
          <c:idx val="7"/>
          <c:order val="7"/>
          <c:spPr>
            <a:ln w="50800">
              <a:solidFill>
                <a:schemeClr val="accent2"/>
              </a:solidFill>
            </a:ln>
          </c:spPr>
          <c:marker>
            <c:symbol val="square"/>
            <c:size val="10"/>
            <c:spPr>
              <a:solidFill>
                <a:schemeClr val="accent2"/>
              </a:solidFill>
              <a:ln>
                <a:solidFill>
                  <a:srgbClr val="4F81BD"/>
                </a:solidFill>
              </a:ln>
            </c:spPr>
          </c:marker>
          <c:xVal>
            <c:numRef>
              <c:f>Sheet2!$Q$13:$Q$14</c:f>
              <c:numCache>
                <c:formatCode>General</c:formatCode>
                <c:ptCount val="2"/>
                <c:pt idx="0">
                  <c:v>25415</c:v>
                </c:pt>
                <c:pt idx="1">
                  <c:v>0</c:v>
                </c:pt>
              </c:numCache>
            </c:numRef>
          </c:xVal>
          <c:yVal>
            <c:numRef>
              <c:f>Sheet2!$R$13:$R$14</c:f>
              <c:numCache>
                <c:formatCode>General</c:formatCode>
                <c:ptCount val="2"/>
                <c:pt idx="0">
                  <c:v>29376</c:v>
                </c:pt>
                <c:pt idx="1">
                  <c:v>0</c:v>
                </c:pt>
              </c:numCache>
            </c:numRef>
          </c:yVal>
        </c:ser>
        <c:ser>
          <c:idx val="9"/>
          <c:order val="8"/>
          <c:spPr>
            <a:ln w="50800">
              <a:solidFill>
                <a:schemeClr val="accent2"/>
              </a:solidFill>
            </a:ln>
          </c:spPr>
          <c:marker>
            <c:symbol val="square"/>
            <c:size val="10"/>
            <c:spPr>
              <a:solidFill>
                <a:schemeClr val="accent2"/>
              </a:solidFill>
              <a:ln>
                <a:solidFill>
                  <a:srgbClr val="4F81BD"/>
                </a:solidFill>
              </a:ln>
            </c:spPr>
          </c:marker>
          <c:xVal>
            <c:numRef>
              <c:f>Sheet2!$N$16:$N$17</c:f>
              <c:numCache>
                <c:formatCode>General</c:formatCode>
                <c:ptCount val="2"/>
                <c:pt idx="0">
                  <c:v>32804</c:v>
                </c:pt>
                <c:pt idx="1">
                  <c:v>0</c:v>
                </c:pt>
              </c:numCache>
            </c:numRef>
          </c:xVal>
          <c:yVal>
            <c:numRef>
              <c:f>Sheet2!$O$16:$O$17</c:f>
              <c:numCache>
                <c:formatCode>General</c:formatCode>
                <c:ptCount val="2"/>
                <c:pt idx="0">
                  <c:v>26337</c:v>
                </c:pt>
                <c:pt idx="1">
                  <c:v>0</c:v>
                </c:pt>
              </c:numCache>
            </c:numRef>
          </c:yVal>
        </c:ser>
        <c:ser>
          <c:idx val="8"/>
          <c:order val="9"/>
          <c:spPr>
            <a:ln w="50800">
              <a:solidFill>
                <a:srgbClr val="FF0000"/>
              </a:solidFill>
            </a:ln>
          </c:spPr>
          <c:marker>
            <c:symbol val="none"/>
          </c:marker>
          <c:xVal>
            <c:numRef>
              <c:f>Sheet2!$T$16:$T$17</c:f>
              <c:numCache>
                <c:formatCode>General</c:formatCode>
                <c:ptCount val="2"/>
                <c:pt idx="0">
                  <c:v>40409</c:v>
                </c:pt>
                <c:pt idx="1">
                  <c:v>40409</c:v>
                </c:pt>
              </c:numCache>
            </c:numRef>
          </c:xVal>
          <c:yVal>
            <c:numRef>
              <c:f>Sheet2!$U$16:$U$17</c:f>
              <c:numCache>
                <c:formatCode>General</c:formatCode>
                <c:ptCount val="2"/>
                <c:pt idx="0">
                  <c:v>60000</c:v>
                </c:pt>
                <c:pt idx="1">
                  <c:v>0</c:v>
                </c:pt>
              </c:numCache>
            </c:numRef>
          </c:yVal>
        </c:ser>
        <c:axId val="72727936"/>
        <c:axId val="72742400"/>
      </c:scatterChart>
      <c:valAx>
        <c:axId val="72727936"/>
        <c:scaling>
          <c:orientation val="minMax"/>
        </c:scaling>
        <c:axPos val="b"/>
        <c:title>
          <c:tx>
            <c:rich>
              <a:bodyPr/>
              <a:lstStyle/>
              <a:p>
                <a:pPr>
                  <a:defRPr sz="1600"/>
                </a:pPr>
                <a:r>
                  <a:rPr lang="en-US" sz="1600"/>
                  <a:t>Prior Cumulative Losses</a:t>
                </a:r>
              </a:p>
            </c:rich>
          </c:tx>
          <c:layout/>
        </c:title>
        <c:numFmt formatCode="#,##0" sourceLinked="0"/>
        <c:tickLblPos val="nextTo"/>
        <c:txPr>
          <a:bodyPr/>
          <a:lstStyle/>
          <a:p>
            <a:pPr>
              <a:defRPr sz="1600"/>
            </a:pPr>
            <a:endParaRPr lang="en-US"/>
          </a:p>
        </c:txPr>
        <c:crossAx val="72742400"/>
        <c:crosses val="autoZero"/>
        <c:crossBetween val="midCat"/>
      </c:valAx>
      <c:valAx>
        <c:axId val="72742400"/>
        <c:scaling>
          <c:orientation val="minMax"/>
          <c:max val="60000"/>
        </c:scaling>
        <c:axPos val="l"/>
        <c:majorGridlines/>
        <c:title>
          <c:tx>
            <c:rich>
              <a:bodyPr rot="-5400000" vert="horz"/>
              <a:lstStyle/>
              <a:p>
                <a:pPr>
                  <a:defRPr sz="1600"/>
                </a:pPr>
                <a:r>
                  <a:rPr lang="en-US" sz="1600" dirty="0" smtClean="0"/>
                  <a:t>Subsequent Incremental</a:t>
                </a:r>
                <a:endParaRPr lang="en-US" sz="1600" dirty="0"/>
              </a:p>
            </c:rich>
          </c:tx>
          <c:layout/>
        </c:title>
        <c:numFmt formatCode="#,##0" sourceLinked="0"/>
        <c:tickLblPos val="nextTo"/>
        <c:txPr>
          <a:bodyPr/>
          <a:lstStyle/>
          <a:p>
            <a:pPr>
              <a:defRPr sz="1600"/>
            </a:pPr>
            <a:endParaRPr lang="en-US"/>
          </a:p>
        </c:txPr>
        <c:crossAx val="72727936"/>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50800">
              <a:solidFill>
                <a:schemeClr val="accent2"/>
              </a:solidFill>
            </a:ln>
          </c:spPr>
          <c:marker>
            <c:symbol val="square"/>
            <c:size val="10"/>
            <c:spPr>
              <a:solidFill>
                <a:schemeClr val="accent2"/>
              </a:solidFill>
              <a:ln>
                <a:solidFill>
                  <a:srgbClr val="4F81BD"/>
                </a:solidFill>
              </a:ln>
            </c:spPr>
          </c:marker>
          <c:xVal>
            <c:numRef>
              <c:f>Sheet2!$N$5:$N$6</c:f>
              <c:numCache>
                <c:formatCode>General</c:formatCode>
                <c:ptCount val="2"/>
                <c:pt idx="0">
                  <c:v>21898</c:v>
                </c:pt>
                <c:pt idx="1">
                  <c:v>0</c:v>
                </c:pt>
              </c:numCache>
            </c:numRef>
          </c:xVal>
          <c:yVal>
            <c:numRef>
              <c:f>Sheet2!$O$5:$O$6</c:f>
              <c:numCache>
                <c:formatCode>General</c:formatCode>
                <c:ptCount val="2"/>
                <c:pt idx="0">
                  <c:v>34441</c:v>
                </c:pt>
                <c:pt idx="1">
                  <c:v>0</c:v>
                </c:pt>
              </c:numCache>
            </c:numRef>
          </c:yVal>
        </c:ser>
        <c:ser>
          <c:idx val="1"/>
          <c:order val="1"/>
          <c:spPr>
            <a:ln w="50800">
              <a:solidFill>
                <a:schemeClr val="accent2"/>
              </a:solidFill>
            </a:ln>
          </c:spPr>
          <c:marker>
            <c:symbol val="square"/>
            <c:size val="10"/>
            <c:spPr>
              <a:solidFill>
                <a:schemeClr val="accent2"/>
              </a:solidFill>
              <a:ln>
                <a:solidFill>
                  <a:srgbClr val="4F81BD"/>
                </a:solidFill>
              </a:ln>
            </c:spPr>
          </c:marker>
          <c:xVal>
            <c:numRef>
              <c:f>Sheet2!$Q$5:$Q$6</c:f>
              <c:numCache>
                <c:formatCode>General</c:formatCode>
                <c:ptCount val="2"/>
                <c:pt idx="0">
                  <c:v>22549</c:v>
                </c:pt>
                <c:pt idx="1">
                  <c:v>0</c:v>
                </c:pt>
              </c:numCache>
            </c:numRef>
          </c:xVal>
          <c:yVal>
            <c:numRef>
              <c:f>Sheet2!$R$5:$R$6</c:f>
              <c:numCache>
                <c:formatCode>General</c:formatCode>
                <c:ptCount val="2"/>
                <c:pt idx="0">
                  <c:v>36910</c:v>
                </c:pt>
                <c:pt idx="1">
                  <c:v>0</c:v>
                </c:pt>
              </c:numCache>
            </c:numRef>
          </c:yVal>
        </c:ser>
        <c:ser>
          <c:idx val="2"/>
          <c:order val="2"/>
          <c:spPr>
            <a:ln>
              <a:solidFill>
                <a:schemeClr val="accent2"/>
              </a:solidFill>
            </a:ln>
          </c:spPr>
          <c:marker>
            <c:symbol val="square"/>
            <c:size val="10"/>
            <c:spPr>
              <a:solidFill>
                <a:schemeClr val="accent2"/>
              </a:solidFill>
              <a:ln>
                <a:solidFill>
                  <a:srgbClr val="4F81BD"/>
                </a:solidFill>
              </a:ln>
            </c:spPr>
          </c:marker>
          <c:xVal>
            <c:numRef>
              <c:f>Sheet2!$N$8:$N$9</c:f>
              <c:numCache>
                <c:formatCode>General</c:formatCode>
                <c:ptCount val="2"/>
                <c:pt idx="0">
                  <c:v>23881</c:v>
                </c:pt>
                <c:pt idx="1">
                  <c:v>0</c:v>
                </c:pt>
              </c:numCache>
            </c:numRef>
          </c:xVal>
          <c:yVal>
            <c:numRef>
              <c:f>Sheet2!$O$8:$O$9</c:f>
              <c:numCache>
                <c:formatCode>General</c:formatCode>
                <c:ptCount val="2"/>
                <c:pt idx="0">
                  <c:v>36434</c:v>
                </c:pt>
                <c:pt idx="1">
                  <c:v>0</c:v>
                </c:pt>
              </c:numCache>
            </c:numRef>
          </c:yVal>
        </c:ser>
        <c:ser>
          <c:idx val="3"/>
          <c:order val="3"/>
          <c:spPr>
            <a:ln w="50800">
              <a:solidFill>
                <a:schemeClr val="accent2"/>
              </a:solidFill>
            </a:ln>
          </c:spPr>
          <c:marker>
            <c:symbol val="square"/>
            <c:size val="10"/>
            <c:spPr>
              <a:solidFill>
                <a:schemeClr val="accent2"/>
              </a:solidFill>
              <a:ln>
                <a:solidFill>
                  <a:schemeClr val="accent1"/>
                </a:solidFill>
              </a:ln>
            </c:spPr>
          </c:marker>
          <c:xVal>
            <c:numRef>
              <c:f>Sheet2!$Q$8:$Q$9</c:f>
              <c:numCache>
                <c:formatCode>General</c:formatCode>
                <c:ptCount val="2"/>
                <c:pt idx="0">
                  <c:v>25897</c:v>
                </c:pt>
                <c:pt idx="1">
                  <c:v>0</c:v>
                </c:pt>
              </c:numCache>
            </c:numRef>
          </c:xVal>
          <c:yVal>
            <c:numRef>
              <c:f>Sheet2!$R$8:$R$9</c:f>
              <c:numCache>
                <c:formatCode>General</c:formatCode>
                <c:ptCount val="2"/>
                <c:pt idx="0">
                  <c:v>45512</c:v>
                </c:pt>
                <c:pt idx="1">
                  <c:v>0</c:v>
                </c:pt>
              </c:numCache>
            </c:numRef>
          </c:yVal>
        </c:ser>
        <c:ser>
          <c:idx val="4"/>
          <c:order val="4"/>
          <c:spPr>
            <a:ln w="50800">
              <a:solidFill>
                <a:schemeClr val="accent2"/>
              </a:solidFill>
            </a:ln>
          </c:spPr>
          <c:marker>
            <c:symbol val="square"/>
            <c:size val="10"/>
            <c:spPr>
              <a:solidFill>
                <a:schemeClr val="accent2"/>
              </a:solidFill>
              <a:ln>
                <a:solidFill>
                  <a:srgbClr val="4F81BD"/>
                </a:solidFill>
              </a:ln>
            </c:spPr>
          </c:marker>
          <c:xVal>
            <c:numRef>
              <c:f>Sheet2!$N$11:$N$12</c:f>
              <c:numCache>
                <c:formatCode>General</c:formatCode>
                <c:ptCount val="2"/>
                <c:pt idx="0">
                  <c:v>23486</c:v>
                </c:pt>
                <c:pt idx="1">
                  <c:v>0</c:v>
                </c:pt>
              </c:numCache>
            </c:numRef>
          </c:xVal>
          <c:yVal>
            <c:numRef>
              <c:f>Sheet2!$O$11:$O$12</c:f>
              <c:numCache>
                <c:formatCode>General</c:formatCode>
                <c:ptCount val="2"/>
                <c:pt idx="0">
                  <c:v>35679</c:v>
                </c:pt>
                <c:pt idx="1">
                  <c:v>0</c:v>
                </c:pt>
              </c:numCache>
            </c:numRef>
          </c:yVal>
        </c:ser>
        <c:ser>
          <c:idx val="5"/>
          <c:order val="5"/>
          <c:spPr>
            <a:ln>
              <a:solidFill>
                <a:schemeClr val="accent2"/>
              </a:solidFill>
            </a:ln>
          </c:spPr>
          <c:marker>
            <c:symbol val="square"/>
            <c:size val="10"/>
            <c:spPr>
              <a:solidFill>
                <a:schemeClr val="accent2"/>
              </a:solidFill>
              <a:ln>
                <a:solidFill>
                  <a:srgbClr val="4F81BD"/>
                </a:solidFill>
              </a:ln>
            </c:spPr>
          </c:marker>
          <c:xVal>
            <c:numRef>
              <c:f>Sheet2!$Q$11:$Q$12</c:f>
              <c:numCache>
                <c:formatCode>General</c:formatCode>
                <c:ptCount val="2"/>
                <c:pt idx="0">
                  <c:v>27029</c:v>
                </c:pt>
                <c:pt idx="1">
                  <c:v>0</c:v>
                </c:pt>
              </c:numCache>
            </c:numRef>
          </c:xVal>
          <c:yVal>
            <c:numRef>
              <c:f>Sheet2!$R$11:$R$12</c:f>
              <c:numCache>
                <c:formatCode>General</c:formatCode>
                <c:ptCount val="2"/>
                <c:pt idx="0">
                  <c:v>33749</c:v>
                </c:pt>
                <c:pt idx="1">
                  <c:v>0</c:v>
                </c:pt>
              </c:numCache>
            </c:numRef>
          </c:yVal>
        </c:ser>
        <c:ser>
          <c:idx val="6"/>
          <c:order val="6"/>
          <c:spPr>
            <a:ln>
              <a:solidFill>
                <a:schemeClr val="accent2"/>
              </a:solidFill>
            </a:ln>
          </c:spPr>
          <c:marker>
            <c:symbol val="square"/>
            <c:size val="10"/>
            <c:spPr>
              <a:solidFill>
                <a:schemeClr val="accent2"/>
              </a:solidFill>
              <a:ln>
                <a:solidFill>
                  <a:srgbClr val="4F81BD"/>
                </a:solidFill>
              </a:ln>
            </c:spPr>
          </c:marker>
          <c:xVal>
            <c:numRef>
              <c:f>Sheet2!$N$13:$N$14</c:f>
              <c:numCache>
                <c:formatCode>General</c:formatCode>
                <c:ptCount val="2"/>
                <c:pt idx="0">
                  <c:v>25845</c:v>
                </c:pt>
                <c:pt idx="1">
                  <c:v>0</c:v>
                </c:pt>
              </c:numCache>
            </c:numRef>
          </c:xVal>
          <c:yVal>
            <c:numRef>
              <c:f>Sheet2!$O$13:$O$14</c:f>
              <c:numCache>
                <c:formatCode>General</c:formatCode>
                <c:ptCount val="2"/>
                <c:pt idx="0">
                  <c:v>34698</c:v>
                </c:pt>
                <c:pt idx="1">
                  <c:v>0</c:v>
                </c:pt>
              </c:numCache>
            </c:numRef>
          </c:yVal>
        </c:ser>
        <c:ser>
          <c:idx val="7"/>
          <c:order val="7"/>
          <c:spPr>
            <a:ln w="50800">
              <a:solidFill>
                <a:schemeClr val="accent2"/>
              </a:solidFill>
            </a:ln>
          </c:spPr>
          <c:marker>
            <c:symbol val="square"/>
            <c:size val="10"/>
            <c:spPr>
              <a:solidFill>
                <a:schemeClr val="accent2"/>
              </a:solidFill>
              <a:ln>
                <a:solidFill>
                  <a:srgbClr val="4F81BD"/>
                </a:solidFill>
              </a:ln>
            </c:spPr>
          </c:marker>
          <c:xVal>
            <c:numRef>
              <c:f>Sheet2!$Q$13:$Q$14</c:f>
              <c:numCache>
                <c:formatCode>General</c:formatCode>
                <c:ptCount val="2"/>
                <c:pt idx="0">
                  <c:v>25415</c:v>
                </c:pt>
                <c:pt idx="1">
                  <c:v>0</c:v>
                </c:pt>
              </c:numCache>
            </c:numRef>
          </c:xVal>
          <c:yVal>
            <c:numRef>
              <c:f>Sheet2!$R$13:$R$14</c:f>
              <c:numCache>
                <c:formatCode>General</c:formatCode>
                <c:ptCount val="2"/>
                <c:pt idx="0">
                  <c:v>29376</c:v>
                </c:pt>
                <c:pt idx="1">
                  <c:v>0</c:v>
                </c:pt>
              </c:numCache>
            </c:numRef>
          </c:yVal>
        </c:ser>
        <c:ser>
          <c:idx val="9"/>
          <c:order val="8"/>
          <c:spPr>
            <a:ln w="50800">
              <a:solidFill>
                <a:schemeClr val="accent2"/>
              </a:solidFill>
            </a:ln>
          </c:spPr>
          <c:marker>
            <c:symbol val="square"/>
            <c:size val="10"/>
            <c:spPr>
              <a:solidFill>
                <a:schemeClr val="accent2"/>
              </a:solidFill>
              <a:ln>
                <a:solidFill>
                  <a:srgbClr val="4F81BD"/>
                </a:solidFill>
              </a:ln>
            </c:spPr>
          </c:marker>
          <c:xVal>
            <c:numRef>
              <c:f>Sheet2!$N$16:$N$17</c:f>
              <c:numCache>
                <c:formatCode>General</c:formatCode>
                <c:ptCount val="2"/>
                <c:pt idx="0">
                  <c:v>32804</c:v>
                </c:pt>
                <c:pt idx="1">
                  <c:v>0</c:v>
                </c:pt>
              </c:numCache>
            </c:numRef>
          </c:xVal>
          <c:yVal>
            <c:numRef>
              <c:f>Sheet2!$O$16:$O$17</c:f>
              <c:numCache>
                <c:formatCode>General</c:formatCode>
                <c:ptCount val="2"/>
                <c:pt idx="0">
                  <c:v>26337</c:v>
                </c:pt>
                <c:pt idx="1">
                  <c:v>0</c:v>
                </c:pt>
              </c:numCache>
            </c:numRef>
          </c:yVal>
        </c:ser>
        <c:ser>
          <c:idx val="8"/>
          <c:order val="9"/>
          <c:spPr>
            <a:ln w="50800">
              <a:solidFill>
                <a:srgbClr val="FF0000"/>
              </a:solidFill>
            </a:ln>
          </c:spPr>
          <c:marker>
            <c:symbol val="none"/>
          </c:marker>
          <c:xVal>
            <c:numRef>
              <c:f>Sheet2!$T$16:$T$17</c:f>
              <c:numCache>
                <c:formatCode>General</c:formatCode>
                <c:ptCount val="2"/>
                <c:pt idx="0">
                  <c:v>40409</c:v>
                </c:pt>
                <c:pt idx="1">
                  <c:v>40409</c:v>
                </c:pt>
              </c:numCache>
            </c:numRef>
          </c:xVal>
          <c:yVal>
            <c:numRef>
              <c:f>Sheet2!$U$16:$U$17</c:f>
              <c:numCache>
                <c:formatCode>General</c:formatCode>
                <c:ptCount val="2"/>
                <c:pt idx="0">
                  <c:v>60000</c:v>
                </c:pt>
                <c:pt idx="1">
                  <c:v>0</c:v>
                </c:pt>
              </c:numCache>
            </c:numRef>
          </c:yVal>
        </c:ser>
        <c:ser>
          <c:idx val="10"/>
          <c:order val="10"/>
          <c:tx>
            <c:v>SAD</c:v>
          </c:tx>
          <c:spPr>
            <a:ln w="50800">
              <a:solidFill>
                <a:srgbClr val="00B050"/>
              </a:solidFill>
            </a:ln>
          </c:spPr>
          <c:marker>
            <c:symbol val="none"/>
          </c:marker>
          <c:xVal>
            <c:numRef>
              <c:f>Sheet2!$T$26:$T$27</c:f>
              <c:numCache>
                <c:formatCode>General</c:formatCode>
                <c:ptCount val="2"/>
                <c:pt idx="0">
                  <c:v>40409</c:v>
                </c:pt>
                <c:pt idx="1">
                  <c:v>0</c:v>
                </c:pt>
              </c:numCache>
            </c:numRef>
          </c:xVal>
          <c:yVal>
            <c:numRef>
              <c:f>Sheet2!$U$26:$U$27</c:f>
              <c:numCache>
                <c:formatCode>General</c:formatCode>
                <c:ptCount val="2"/>
                <c:pt idx="0">
                  <c:v>56400.995970565717</c:v>
                </c:pt>
                <c:pt idx="1">
                  <c:v>0</c:v>
                </c:pt>
              </c:numCache>
            </c:numRef>
          </c:yVal>
        </c:ser>
        <c:ser>
          <c:idx val="11"/>
          <c:order val="11"/>
          <c:tx>
            <c:v>WAD</c:v>
          </c:tx>
          <c:spPr>
            <a:ln w="50800">
              <a:solidFill>
                <a:srgbClr val="00B050"/>
              </a:solidFill>
            </a:ln>
          </c:spPr>
          <c:marker>
            <c:symbol val="none"/>
          </c:marker>
          <c:xVal>
            <c:numRef>
              <c:f>Sheet2!$T$23:$T$24</c:f>
              <c:numCache>
                <c:formatCode>General</c:formatCode>
                <c:ptCount val="2"/>
                <c:pt idx="0">
                  <c:v>40409</c:v>
                </c:pt>
                <c:pt idx="1">
                  <c:v>0</c:v>
                </c:pt>
              </c:numCache>
            </c:numRef>
          </c:xVal>
          <c:yVal>
            <c:numRef>
              <c:f>Sheet2!$U$23:$U$24</c:f>
              <c:numCache>
                <c:formatCode>General</c:formatCode>
                <c:ptCount val="2"/>
                <c:pt idx="0">
                  <c:v>55302.847083093002</c:v>
                </c:pt>
                <c:pt idx="1">
                  <c:v>0</c:v>
                </c:pt>
              </c:numCache>
            </c:numRef>
          </c:yVal>
        </c:ser>
        <c:ser>
          <c:idx val="12"/>
          <c:order val="12"/>
          <c:tx>
            <c:v>LSM</c:v>
          </c:tx>
          <c:spPr>
            <a:ln w="50800">
              <a:solidFill>
                <a:srgbClr val="00B050"/>
              </a:solidFill>
            </a:ln>
          </c:spPr>
          <c:marker>
            <c:symbol val="none"/>
          </c:marker>
          <c:xVal>
            <c:numRef>
              <c:f>Sheet2!$T$20:$T$21</c:f>
              <c:numCache>
                <c:formatCode>General</c:formatCode>
                <c:ptCount val="2"/>
                <c:pt idx="0">
                  <c:v>40409</c:v>
                </c:pt>
                <c:pt idx="1">
                  <c:v>0</c:v>
                </c:pt>
              </c:numCache>
            </c:numRef>
          </c:xVal>
          <c:yVal>
            <c:numRef>
              <c:f>Sheet2!$U$20:$U$21</c:f>
              <c:numCache>
                <c:formatCode>General</c:formatCode>
                <c:ptCount val="2"/>
                <c:pt idx="0">
                  <c:v>54046.732893864806</c:v>
                </c:pt>
                <c:pt idx="1">
                  <c:v>0</c:v>
                </c:pt>
              </c:numCache>
            </c:numRef>
          </c:yVal>
        </c:ser>
        <c:ser>
          <c:idx val="13"/>
          <c:order val="13"/>
          <c:tx>
            <c:v>Actual</c:v>
          </c:tx>
          <c:spPr>
            <a:ln w="50800">
              <a:solidFill>
                <a:prstClr val="black"/>
              </a:solidFill>
            </a:ln>
          </c:spPr>
          <c:marker>
            <c:symbol val="none"/>
          </c:marker>
          <c:xVal>
            <c:numRef>
              <c:f>Sheet2!$T$29:$T$30</c:f>
              <c:numCache>
                <c:formatCode>General</c:formatCode>
                <c:ptCount val="2"/>
                <c:pt idx="0">
                  <c:v>40409</c:v>
                </c:pt>
                <c:pt idx="1">
                  <c:v>0</c:v>
                </c:pt>
              </c:numCache>
            </c:numRef>
          </c:xVal>
          <c:yVal>
            <c:numRef>
              <c:f>Sheet2!$U$29:$U$30</c:f>
              <c:numCache>
                <c:formatCode>General</c:formatCode>
                <c:ptCount val="2"/>
                <c:pt idx="0">
                  <c:v>50183</c:v>
                </c:pt>
                <c:pt idx="1">
                  <c:v>0</c:v>
                </c:pt>
              </c:numCache>
            </c:numRef>
          </c:yVal>
        </c:ser>
        <c:axId val="74927488"/>
        <c:axId val="74937856"/>
      </c:scatterChart>
      <c:valAx>
        <c:axId val="74927488"/>
        <c:scaling>
          <c:orientation val="minMax"/>
        </c:scaling>
        <c:axPos val="b"/>
        <c:title>
          <c:tx>
            <c:rich>
              <a:bodyPr/>
              <a:lstStyle/>
              <a:p>
                <a:pPr>
                  <a:defRPr sz="1600"/>
                </a:pPr>
                <a:r>
                  <a:rPr lang="en-US" sz="1600"/>
                  <a:t>Prior Cumulative Losses</a:t>
                </a:r>
              </a:p>
            </c:rich>
          </c:tx>
          <c:layout/>
        </c:title>
        <c:numFmt formatCode="General" sourceLinked="1"/>
        <c:tickLblPos val="nextTo"/>
        <c:txPr>
          <a:bodyPr/>
          <a:lstStyle/>
          <a:p>
            <a:pPr>
              <a:defRPr sz="1600"/>
            </a:pPr>
            <a:endParaRPr lang="en-US"/>
          </a:p>
        </c:txPr>
        <c:crossAx val="74937856"/>
        <c:crosses val="autoZero"/>
        <c:crossBetween val="midCat"/>
      </c:valAx>
      <c:valAx>
        <c:axId val="74937856"/>
        <c:scaling>
          <c:orientation val="minMax"/>
          <c:max val="60000"/>
        </c:scaling>
        <c:axPos val="l"/>
        <c:majorGridlines/>
        <c:title>
          <c:tx>
            <c:rich>
              <a:bodyPr rot="-5400000" vert="horz"/>
              <a:lstStyle/>
              <a:p>
                <a:pPr>
                  <a:defRPr sz="1600"/>
                </a:pPr>
                <a:r>
                  <a:rPr lang="en-US" sz="1600"/>
                  <a:t>Incremental</a:t>
                </a:r>
              </a:p>
            </c:rich>
          </c:tx>
          <c:layout/>
        </c:title>
        <c:numFmt formatCode="General" sourceLinked="1"/>
        <c:tickLblPos val="nextTo"/>
        <c:txPr>
          <a:bodyPr/>
          <a:lstStyle/>
          <a:p>
            <a:pPr>
              <a:defRPr sz="1600"/>
            </a:pPr>
            <a:endParaRPr lang="en-US"/>
          </a:p>
        </c:txPr>
        <c:crossAx val="74927488"/>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50800">
              <a:solidFill>
                <a:schemeClr val="accent2"/>
              </a:solidFill>
            </a:ln>
          </c:spPr>
          <c:marker>
            <c:symbol val="square"/>
            <c:size val="10"/>
            <c:spPr>
              <a:solidFill>
                <a:schemeClr val="accent2"/>
              </a:solidFill>
              <a:ln>
                <a:solidFill>
                  <a:srgbClr val="4F81BD"/>
                </a:solidFill>
              </a:ln>
            </c:spPr>
          </c:marker>
          <c:xVal>
            <c:numRef>
              <c:f>Sheet2!$N$5:$N$6</c:f>
              <c:numCache>
                <c:formatCode>General</c:formatCode>
                <c:ptCount val="2"/>
                <c:pt idx="0">
                  <c:v>21898</c:v>
                </c:pt>
                <c:pt idx="1">
                  <c:v>0</c:v>
                </c:pt>
              </c:numCache>
            </c:numRef>
          </c:xVal>
          <c:yVal>
            <c:numRef>
              <c:f>Sheet2!$O$5:$O$6</c:f>
              <c:numCache>
                <c:formatCode>General</c:formatCode>
                <c:ptCount val="2"/>
                <c:pt idx="0">
                  <c:v>34441</c:v>
                </c:pt>
                <c:pt idx="1">
                  <c:v>0</c:v>
                </c:pt>
              </c:numCache>
            </c:numRef>
          </c:yVal>
        </c:ser>
        <c:ser>
          <c:idx val="1"/>
          <c:order val="1"/>
          <c:spPr>
            <a:ln w="50800">
              <a:solidFill>
                <a:schemeClr val="accent2"/>
              </a:solidFill>
            </a:ln>
          </c:spPr>
          <c:marker>
            <c:symbol val="square"/>
            <c:size val="10"/>
            <c:spPr>
              <a:solidFill>
                <a:schemeClr val="accent2"/>
              </a:solidFill>
              <a:ln>
                <a:solidFill>
                  <a:srgbClr val="4F81BD"/>
                </a:solidFill>
              </a:ln>
            </c:spPr>
          </c:marker>
          <c:xVal>
            <c:numRef>
              <c:f>Sheet2!$Q$5:$Q$6</c:f>
              <c:numCache>
                <c:formatCode>General</c:formatCode>
                <c:ptCount val="2"/>
                <c:pt idx="0">
                  <c:v>22549</c:v>
                </c:pt>
                <c:pt idx="1">
                  <c:v>0</c:v>
                </c:pt>
              </c:numCache>
            </c:numRef>
          </c:xVal>
          <c:yVal>
            <c:numRef>
              <c:f>Sheet2!$R$5:$R$6</c:f>
              <c:numCache>
                <c:formatCode>General</c:formatCode>
                <c:ptCount val="2"/>
                <c:pt idx="0">
                  <c:v>36910</c:v>
                </c:pt>
                <c:pt idx="1">
                  <c:v>0</c:v>
                </c:pt>
              </c:numCache>
            </c:numRef>
          </c:yVal>
        </c:ser>
        <c:ser>
          <c:idx val="2"/>
          <c:order val="2"/>
          <c:spPr>
            <a:ln>
              <a:solidFill>
                <a:schemeClr val="accent2"/>
              </a:solidFill>
            </a:ln>
          </c:spPr>
          <c:marker>
            <c:symbol val="square"/>
            <c:size val="10"/>
            <c:spPr>
              <a:solidFill>
                <a:schemeClr val="accent2"/>
              </a:solidFill>
              <a:ln>
                <a:solidFill>
                  <a:srgbClr val="4F81BD"/>
                </a:solidFill>
              </a:ln>
            </c:spPr>
          </c:marker>
          <c:xVal>
            <c:numRef>
              <c:f>Sheet2!$N$8:$N$9</c:f>
              <c:numCache>
                <c:formatCode>General</c:formatCode>
                <c:ptCount val="2"/>
                <c:pt idx="0">
                  <c:v>23881</c:v>
                </c:pt>
                <c:pt idx="1">
                  <c:v>0</c:v>
                </c:pt>
              </c:numCache>
            </c:numRef>
          </c:xVal>
          <c:yVal>
            <c:numRef>
              <c:f>Sheet2!$O$8:$O$9</c:f>
              <c:numCache>
                <c:formatCode>General</c:formatCode>
                <c:ptCount val="2"/>
                <c:pt idx="0">
                  <c:v>36434</c:v>
                </c:pt>
                <c:pt idx="1">
                  <c:v>0</c:v>
                </c:pt>
              </c:numCache>
            </c:numRef>
          </c:yVal>
        </c:ser>
        <c:ser>
          <c:idx val="3"/>
          <c:order val="3"/>
          <c:spPr>
            <a:ln w="50800">
              <a:solidFill>
                <a:schemeClr val="accent2"/>
              </a:solidFill>
            </a:ln>
          </c:spPr>
          <c:marker>
            <c:symbol val="square"/>
            <c:size val="10"/>
            <c:spPr>
              <a:solidFill>
                <a:schemeClr val="accent2"/>
              </a:solidFill>
              <a:ln>
                <a:solidFill>
                  <a:schemeClr val="accent1"/>
                </a:solidFill>
              </a:ln>
            </c:spPr>
          </c:marker>
          <c:xVal>
            <c:numRef>
              <c:f>Sheet2!$Q$8:$Q$9</c:f>
              <c:numCache>
                <c:formatCode>General</c:formatCode>
                <c:ptCount val="2"/>
                <c:pt idx="0">
                  <c:v>25897</c:v>
                </c:pt>
                <c:pt idx="1">
                  <c:v>0</c:v>
                </c:pt>
              </c:numCache>
            </c:numRef>
          </c:xVal>
          <c:yVal>
            <c:numRef>
              <c:f>Sheet2!$R$8:$R$9</c:f>
              <c:numCache>
                <c:formatCode>General</c:formatCode>
                <c:ptCount val="2"/>
                <c:pt idx="0">
                  <c:v>45512</c:v>
                </c:pt>
                <c:pt idx="1">
                  <c:v>0</c:v>
                </c:pt>
              </c:numCache>
            </c:numRef>
          </c:yVal>
        </c:ser>
        <c:ser>
          <c:idx val="4"/>
          <c:order val="4"/>
          <c:spPr>
            <a:ln w="50800">
              <a:solidFill>
                <a:schemeClr val="accent2"/>
              </a:solidFill>
            </a:ln>
          </c:spPr>
          <c:marker>
            <c:symbol val="square"/>
            <c:size val="10"/>
            <c:spPr>
              <a:solidFill>
                <a:schemeClr val="accent2"/>
              </a:solidFill>
              <a:ln>
                <a:solidFill>
                  <a:srgbClr val="4F81BD"/>
                </a:solidFill>
              </a:ln>
            </c:spPr>
          </c:marker>
          <c:xVal>
            <c:numRef>
              <c:f>Sheet2!$N$11:$N$12</c:f>
              <c:numCache>
                <c:formatCode>General</c:formatCode>
                <c:ptCount val="2"/>
                <c:pt idx="0">
                  <c:v>23486</c:v>
                </c:pt>
                <c:pt idx="1">
                  <c:v>0</c:v>
                </c:pt>
              </c:numCache>
            </c:numRef>
          </c:xVal>
          <c:yVal>
            <c:numRef>
              <c:f>Sheet2!$O$11:$O$12</c:f>
              <c:numCache>
                <c:formatCode>General</c:formatCode>
                <c:ptCount val="2"/>
                <c:pt idx="0">
                  <c:v>35679</c:v>
                </c:pt>
                <c:pt idx="1">
                  <c:v>0</c:v>
                </c:pt>
              </c:numCache>
            </c:numRef>
          </c:yVal>
        </c:ser>
        <c:ser>
          <c:idx val="5"/>
          <c:order val="5"/>
          <c:spPr>
            <a:ln>
              <a:solidFill>
                <a:schemeClr val="accent2"/>
              </a:solidFill>
            </a:ln>
          </c:spPr>
          <c:marker>
            <c:symbol val="square"/>
            <c:size val="10"/>
            <c:spPr>
              <a:solidFill>
                <a:schemeClr val="accent2"/>
              </a:solidFill>
              <a:ln>
                <a:solidFill>
                  <a:srgbClr val="4F81BD"/>
                </a:solidFill>
              </a:ln>
            </c:spPr>
          </c:marker>
          <c:xVal>
            <c:numRef>
              <c:f>Sheet2!$Q$11:$Q$12</c:f>
              <c:numCache>
                <c:formatCode>General</c:formatCode>
                <c:ptCount val="2"/>
                <c:pt idx="0">
                  <c:v>27029</c:v>
                </c:pt>
                <c:pt idx="1">
                  <c:v>0</c:v>
                </c:pt>
              </c:numCache>
            </c:numRef>
          </c:xVal>
          <c:yVal>
            <c:numRef>
              <c:f>Sheet2!$R$11:$R$12</c:f>
              <c:numCache>
                <c:formatCode>General</c:formatCode>
                <c:ptCount val="2"/>
                <c:pt idx="0">
                  <c:v>33749</c:v>
                </c:pt>
                <c:pt idx="1">
                  <c:v>0</c:v>
                </c:pt>
              </c:numCache>
            </c:numRef>
          </c:yVal>
        </c:ser>
        <c:ser>
          <c:idx val="6"/>
          <c:order val="6"/>
          <c:spPr>
            <a:ln>
              <a:solidFill>
                <a:schemeClr val="accent2"/>
              </a:solidFill>
            </a:ln>
          </c:spPr>
          <c:marker>
            <c:symbol val="square"/>
            <c:size val="10"/>
            <c:spPr>
              <a:solidFill>
                <a:schemeClr val="accent2"/>
              </a:solidFill>
              <a:ln>
                <a:solidFill>
                  <a:srgbClr val="4F81BD"/>
                </a:solidFill>
              </a:ln>
            </c:spPr>
          </c:marker>
          <c:xVal>
            <c:numRef>
              <c:f>Sheet2!$N$13:$N$14</c:f>
              <c:numCache>
                <c:formatCode>General</c:formatCode>
                <c:ptCount val="2"/>
                <c:pt idx="0">
                  <c:v>25845</c:v>
                </c:pt>
                <c:pt idx="1">
                  <c:v>0</c:v>
                </c:pt>
              </c:numCache>
            </c:numRef>
          </c:xVal>
          <c:yVal>
            <c:numRef>
              <c:f>Sheet2!$O$13:$O$14</c:f>
              <c:numCache>
                <c:formatCode>General</c:formatCode>
                <c:ptCount val="2"/>
                <c:pt idx="0">
                  <c:v>34698</c:v>
                </c:pt>
                <c:pt idx="1">
                  <c:v>0</c:v>
                </c:pt>
              </c:numCache>
            </c:numRef>
          </c:yVal>
        </c:ser>
        <c:ser>
          <c:idx val="7"/>
          <c:order val="7"/>
          <c:spPr>
            <a:ln w="50800">
              <a:solidFill>
                <a:schemeClr val="accent2"/>
              </a:solidFill>
            </a:ln>
          </c:spPr>
          <c:marker>
            <c:symbol val="square"/>
            <c:size val="10"/>
            <c:spPr>
              <a:solidFill>
                <a:schemeClr val="accent2"/>
              </a:solidFill>
              <a:ln>
                <a:solidFill>
                  <a:srgbClr val="4F81BD"/>
                </a:solidFill>
              </a:ln>
            </c:spPr>
          </c:marker>
          <c:xVal>
            <c:numRef>
              <c:f>Sheet2!$Q$13:$Q$14</c:f>
              <c:numCache>
                <c:formatCode>General</c:formatCode>
                <c:ptCount val="2"/>
                <c:pt idx="0">
                  <c:v>25415</c:v>
                </c:pt>
                <c:pt idx="1">
                  <c:v>0</c:v>
                </c:pt>
              </c:numCache>
            </c:numRef>
          </c:xVal>
          <c:yVal>
            <c:numRef>
              <c:f>Sheet2!$R$13:$R$14</c:f>
              <c:numCache>
                <c:formatCode>General</c:formatCode>
                <c:ptCount val="2"/>
                <c:pt idx="0">
                  <c:v>29376</c:v>
                </c:pt>
                <c:pt idx="1">
                  <c:v>0</c:v>
                </c:pt>
              </c:numCache>
            </c:numRef>
          </c:yVal>
        </c:ser>
        <c:ser>
          <c:idx val="9"/>
          <c:order val="8"/>
          <c:spPr>
            <a:ln w="50800">
              <a:solidFill>
                <a:schemeClr val="accent2"/>
              </a:solidFill>
            </a:ln>
          </c:spPr>
          <c:marker>
            <c:symbol val="square"/>
            <c:size val="10"/>
            <c:spPr>
              <a:solidFill>
                <a:schemeClr val="accent2"/>
              </a:solidFill>
              <a:ln>
                <a:solidFill>
                  <a:srgbClr val="4F81BD"/>
                </a:solidFill>
              </a:ln>
            </c:spPr>
          </c:marker>
          <c:xVal>
            <c:numRef>
              <c:f>Sheet2!$N$16:$N$17</c:f>
              <c:numCache>
                <c:formatCode>General</c:formatCode>
                <c:ptCount val="2"/>
                <c:pt idx="0">
                  <c:v>32804</c:v>
                </c:pt>
                <c:pt idx="1">
                  <c:v>0</c:v>
                </c:pt>
              </c:numCache>
            </c:numRef>
          </c:xVal>
          <c:yVal>
            <c:numRef>
              <c:f>Sheet2!$O$16:$O$17</c:f>
              <c:numCache>
                <c:formatCode>General</c:formatCode>
                <c:ptCount val="2"/>
                <c:pt idx="0">
                  <c:v>26337</c:v>
                </c:pt>
                <c:pt idx="1">
                  <c:v>0</c:v>
                </c:pt>
              </c:numCache>
            </c:numRef>
          </c:yVal>
        </c:ser>
        <c:ser>
          <c:idx val="8"/>
          <c:order val="9"/>
          <c:spPr>
            <a:ln w="50800">
              <a:solidFill>
                <a:srgbClr val="FF0000"/>
              </a:solidFill>
            </a:ln>
          </c:spPr>
          <c:marker>
            <c:symbol val="none"/>
          </c:marker>
          <c:xVal>
            <c:numRef>
              <c:f>Sheet2!$T$16:$T$17</c:f>
              <c:numCache>
                <c:formatCode>General</c:formatCode>
                <c:ptCount val="2"/>
                <c:pt idx="0">
                  <c:v>40409</c:v>
                </c:pt>
                <c:pt idx="1">
                  <c:v>40409</c:v>
                </c:pt>
              </c:numCache>
            </c:numRef>
          </c:xVal>
          <c:yVal>
            <c:numRef>
              <c:f>Sheet2!$U$16:$U$17</c:f>
              <c:numCache>
                <c:formatCode>General</c:formatCode>
                <c:ptCount val="2"/>
                <c:pt idx="0">
                  <c:v>60000</c:v>
                </c:pt>
                <c:pt idx="1">
                  <c:v>0</c:v>
                </c:pt>
              </c:numCache>
            </c:numRef>
          </c:yVal>
        </c:ser>
        <c:ser>
          <c:idx val="10"/>
          <c:order val="10"/>
          <c:tx>
            <c:v>SAD</c:v>
          </c:tx>
          <c:spPr>
            <a:ln w="50800">
              <a:solidFill>
                <a:srgbClr val="00B050"/>
              </a:solidFill>
            </a:ln>
          </c:spPr>
          <c:marker>
            <c:symbol val="none"/>
          </c:marker>
          <c:xVal>
            <c:numRef>
              <c:f>Sheet2!$T$26:$T$27</c:f>
              <c:numCache>
                <c:formatCode>General</c:formatCode>
                <c:ptCount val="2"/>
                <c:pt idx="0">
                  <c:v>40409</c:v>
                </c:pt>
                <c:pt idx="1">
                  <c:v>0</c:v>
                </c:pt>
              </c:numCache>
            </c:numRef>
          </c:xVal>
          <c:yVal>
            <c:numRef>
              <c:f>Sheet2!$U$26:$U$27</c:f>
              <c:numCache>
                <c:formatCode>General</c:formatCode>
                <c:ptCount val="2"/>
                <c:pt idx="0">
                  <c:v>56400.995970565702</c:v>
                </c:pt>
                <c:pt idx="1">
                  <c:v>0</c:v>
                </c:pt>
              </c:numCache>
            </c:numRef>
          </c:yVal>
        </c:ser>
        <c:ser>
          <c:idx val="11"/>
          <c:order val="11"/>
          <c:tx>
            <c:v>WAD</c:v>
          </c:tx>
          <c:spPr>
            <a:ln w="50800">
              <a:solidFill>
                <a:srgbClr val="00B050"/>
              </a:solidFill>
            </a:ln>
          </c:spPr>
          <c:marker>
            <c:symbol val="none"/>
          </c:marker>
          <c:xVal>
            <c:numRef>
              <c:f>Sheet2!$T$23:$T$24</c:f>
              <c:numCache>
                <c:formatCode>General</c:formatCode>
                <c:ptCount val="2"/>
                <c:pt idx="0">
                  <c:v>40409</c:v>
                </c:pt>
                <c:pt idx="1">
                  <c:v>0</c:v>
                </c:pt>
              </c:numCache>
            </c:numRef>
          </c:xVal>
          <c:yVal>
            <c:numRef>
              <c:f>Sheet2!$U$23:$U$24</c:f>
              <c:numCache>
                <c:formatCode>General</c:formatCode>
                <c:ptCount val="2"/>
                <c:pt idx="0">
                  <c:v>55302.847083093002</c:v>
                </c:pt>
                <c:pt idx="1">
                  <c:v>0</c:v>
                </c:pt>
              </c:numCache>
            </c:numRef>
          </c:yVal>
        </c:ser>
        <c:ser>
          <c:idx val="12"/>
          <c:order val="12"/>
          <c:tx>
            <c:v>LSM</c:v>
          </c:tx>
          <c:spPr>
            <a:ln w="50800">
              <a:solidFill>
                <a:srgbClr val="00B050"/>
              </a:solidFill>
            </a:ln>
          </c:spPr>
          <c:marker>
            <c:symbol val="none"/>
          </c:marker>
          <c:xVal>
            <c:numRef>
              <c:f>Sheet2!$T$20:$T$21</c:f>
              <c:numCache>
                <c:formatCode>General</c:formatCode>
                <c:ptCount val="2"/>
                <c:pt idx="0">
                  <c:v>40409</c:v>
                </c:pt>
                <c:pt idx="1">
                  <c:v>0</c:v>
                </c:pt>
              </c:numCache>
            </c:numRef>
          </c:xVal>
          <c:yVal>
            <c:numRef>
              <c:f>Sheet2!$U$20:$U$21</c:f>
              <c:numCache>
                <c:formatCode>General</c:formatCode>
                <c:ptCount val="2"/>
                <c:pt idx="0">
                  <c:v>54046.732893864806</c:v>
                </c:pt>
                <c:pt idx="1">
                  <c:v>0</c:v>
                </c:pt>
              </c:numCache>
            </c:numRef>
          </c:yVal>
        </c:ser>
        <c:ser>
          <c:idx val="13"/>
          <c:order val="13"/>
          <c:tx>
            <c:v>Actual</c:v>
          </c:tx>
          <c:spPr>
            <a:ln w="50800">
              <a:solidFill>
                <a:prstClr val="black"/>
              </a:solidFill>
            </a:ln>
          </c:spPr>
          <c:marker>
            <c:symbol val="none"/>
          </c:marker>
          <c:xVal>
            <c:numRef>
              <c:f>Sheet2!$T$29:$T$30</c:f>
              <c:numCache>
                <c:formatCode>General</c:formatCode>
                <c:ptCount val="2"/>
                <c:pt idx="0">
                  <c:v>40409</c:v>
                </c:pt>
                <c:pt idx="1">
                  <c:v>0</c:v>
                </c:pt>
              </c:numCache>
            </c:numRef>
          </c:xVal>
          <c:yVal>
            <c:numRef>
              <c:f>Sheet2!$U$29:$U$30</c:f>
              <c:numCache>
                <c:formatCode>General</c:formatCode>
                <c:ptCount val="2"/>
                <c:pt idx="0">
                  <c:v>50183</c:v>
                </c:pt>
                <c:pt idx="1">
                  <c:v>0</c:v>
                </c:pt>
              </c:numCache>
            </c:numRef>
          </c:yVal>
        </c:ser>
        <c:axId val="75046272"/>
        <c:axId val="75073024"/>
      </c:scatterChart>
      <c:valAx>
        <c:axId val="75046272"/>
        <c:scaling>
          <c:orientation val="minMax"/>
        </c:scaling>
        <c:axPos val="b"/>
        <c:title>
          <c:tx>
            <c:rich>
              <a:bodyPr/>
              <a:lstStyle/>
              <a:p>
                <a:pPr>
                  <a:defRPr sz="1600"/>
                </a:pPr>
                <a:r>
                  <a:rPr lang="en-US" sz="1600"/>
                  <a:t>Prior Cumulative Losses</a:t>
                </a:r>
              </a:p>
            </c:rich>
          </c:tx>
          <c:layout/>
        </c:title>
        <c:numFmt formatCode="General" sourceLinked="1"/>
        <c:tickLblPos val="nextTo"/>
        <c:txPr>
          <a:bodyPr/>
          <a:lstStyle/>
          <a:p>
            <a:pPr>
              <a:defRPr sz="1600"/>
            </a:pPr>
            <a:endParaRPr lang="en-US"/>
          </a:p>
        </c:txPr>
        <c:crossAx val="75073024"/>
        <c:crosses val="autoZero"/>
        <c:crossBetween val="midCat"/>
      </c:valAx>
      <c:valAx>
        <c:axId val="75073024"/>
        <c:scaling>
          <c:orientation val="minMax"/>
          <c:max val="60000"/>
        </c:scaling>
        <c:axPos val="l"/>
        <c:majorGridlines/>
        <c:title>
          <c:tx>
            <c:rich>
              <a:bodyPr rot="-5400000" vert="horz"/>
              <a:lstStyle/>
              <a:p>
                <a:pPr>
                  <a:defRPr sz="1600"/>
                </a:pPr>
                <a:r>
                  <a:rPr lang="en-US" sz="1600"/>
                  <a:t>Incremental</a:t>
                </a:r>
              </a:p>
            </c:rich>
          </c:tx>
          <c:layout/>
        </c:title>
        <c:numFmt formatCode="General" sourceLinked="1"/>
        <c:tickLblPos val="nextTo"/>
        <c:txPr>
          <a:bodyPr/>
          <a:lstStyle/>
          <a:p>
            <a:pPr>
              <a:defRPr sz="1600"/>
            </a:pPr>
            <a:endParaRPr lang="en-US"/>
          </a:p>
        </c:txPr>
        <c:crossAx val="75046272"/>
        <c:crosses val="autoZero"/>
        <c:crossBetween val="midCat"/>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E3381-D74F-45DB-AA13-31B6D31250A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C8B37035-0465-4AFE-B48B-3036E23A5E6D}">
      <dgm:prSet phldrT="[Text]"/>
      <dgm:spPr/>
      <dgm:t>
        <a:bodyPr/>
        <a:lstStyle/>
        <a:p>
          <a:r>
            <a:rPr lang="en-US" dirty="0" err="1" smtClean="0"/>
            <a:t>Breusch</a:t>
          </a:r>
          <a:r>
            <a:rPr lang="en-US" dirty="0" smtClean="0"/>
            <a:t>-Pagan Test</a:t>
          </a:r>
          <a:endParaRPr lang="en-US" dirty="0"/>
        </a:p>
      </dgm:t>
    </dgm:pt>
    <dgm:pt modelId="{A1B900DA-7FB7-4979-A02A-1854FFB45F3C}" type="parTrans" cxnId="{74F2A4B3-B4E9-4BCA-861E-213A8C6622F4}">
      <dgm:prSet/>
      <dgm:spPr/>
      <dgm:t>
        <a:bodyPr/>
        <a:lstStyle/>
        <a:p>
          <a:endParaRPr lang="en-US"/>
        </a:p>
      </dgm:t>
    </dgm:pt>
    <dgm:pt modelId="{CDE79B8B-EF95-449F-8FEA-07E2E40B6F62}" type="sibTrans" cxnId="{74F2A4B3-B4E9-4BCA-861E-213A8C6622F4}">
      <dgm:prSet/>
      <dgm:spPr/>
      <dgm:t>
        <a:bodyPr/>
        <a:lstStyle/>
        <a:p>
          <a:endParaRPr lang="en-US"/>
        </a:p>
      </dgm:t>
    </dgm:pt>
    <dgm:pt modelId="{7E67A88F-8AF0-4731-9A66-3C63837F4385}">
      <dgm:prSet/>
      <dgm:spPr/>
      <dgm:t>
        <a:bodyPr/>
        <a:lstStyle/>
        <a:p>
          <a:r>
            <a:rPr lang="en-US" dirty="0" smtClean="0"/>
            <a:t>Use regression to diagnose your regression</a:t>
          </a:r>
        </a:p>
      </dgm:t>
    </dgm:pt>
    <dgm:pt modelId="{814F8C6F-DB2F-4497-8636-9639143209CD}" type="parTrans" cxnId="{288438A5-3E7C-409F-9197-3C2C9DEEC422}">
      <dgm:prSet/>
      <dgm:spPr/>
      <dgm:t>
        <a:bodyPr/>
        <a:lstStyle/>
        <a:p>
          <a:endParaRPr lang="en-US"/>
        </a:p>
      </dgm:t>
    </dgm:pt>
    <dgm:pt modelId="{A7C5A20D-361F-451F-B10E-541C729CD21C}" type="sibTrans" cxnId="{288438A5-3E7C-409F-9197-3C2C9DEEC422}">
      <dgm:prSet/>
      <dgm:spPr/>
      <dgm:t>
        <a:bodyPr/>
        <a:lstStyle/>
        <a:p>
          <a:endParaRPr lang="en-US"/>
        </a:p>
      </dgm:t>
    </dgm:pt>
    <dgm:pt modelId="{C272AFED-1A7B-4913-8E25-A5CA1A1AE855}">
      <dgm:prSet/>
      <dgm:spPr/>
      <dgm:t>
        <a:bodyPr/>
        <a:lstStyle/>
        <a:p>
          <a:r>
            <a:rPr lang="en-US" dirty="0" smtClean="0"/>
            <a:t>Does the variance depend on the predictor?</a:t>
          </a:r>
        </a:p>
      </dgm:t>
    </dgm:pt>
    <dgm:pt modelId="{D0ED79E3-C1E8-4A29-AAA5-432E2C0CEE2E}" type="parTrans" cxnId="{3F05BC3B-7B87-41DE-BCBA-F7A3FF2DB4F6}">
      <dgm:prSet/>
      <dgm:spPr/>
      <dgm:t>
        <a:bodyPr/>
        <a:lstStyle/>
        <a:p>
          <a:endParaRPr lang="en-US"/>
        </a:p>
      </dgm:t>
    </dgm:pt>
    <dgm:pt modelId="{8BE04E51-D658-4FF3-BEA7-5CE53267CE03}" type="sibTrans" cxnId="{3F05BC3B-7B87-41DE-BCBA-F7A3FF2DB4F6}">
      <dgm:prSet/>
      <dgm:spPr/>
      <dgm:t>
        <a:bodyPr/>
        <a:lstStyle/>
        <a:p>
          <a:endParaRPr lang="en-US"/>
        </a:p>
      </dgm:t>
    </dgm:pt>
    <dgm:pt modelId="{3713C27D-6E84-4592-8323-42E4DBC01B74}">
      <dgm:prSet/>
      <dgm:spPr/>
      <dgm:t>
        <a:bodyPr/>
        <a:lstStyle/>
        <a:p>
          <a:r>
            <a:rPr lang="en-US" dirty="0" smtClean="0"/>
            <a:t>Regress squared residuals against the predictor</a:t>
          </a:r>
          <a:endParaRPr lang="en-US" dirty="0"/>
        </a:p>
      </dgm:t>
    </dgm:pt>
    <dgm:pt modelId="{1D981953-5A9D-4D91-A5E3-E6C66E98EE7A}" type="parTrans" cxnId="{3B160F07-91FA-492A-ACA9-68E1A8DC10CD}">
      <dgm:prSet/>
      <dgm:spPr/>
      <dgm:t>
        <a:bodyPr/>
        <a:lstStyle/>
        <a:p>
          <a:endParaRPr lang="en-US"/>
        </a:p>
      </dgm:t>
    </dgm:pt>
    <dgm:pt modelId="{0CF79387-7F72-42E4-AD11-5ED50C3D8A35}" type="sibTrans" cxnId="{3B160F07-91FA-492A-ACA9-68E1A8DC10CD}">
      <dgm:prSet/>
      <dgm:spPr/>
      <dgm:t>
        <a:bodyPr/>
        <a:lstStyle/>
        <a:p>
          <a:endParaRPr lang="en-US"/>
        </a:p>
      </dgm:t>
    </dgm:pt>
    <dgm:pt modelId="{66A6E603-F1C3-4A80-9D22-31F992FFAEA6}" type="pres">
      <dgm:prSet presAssocID="{4B5E3381-D74F-45DB-AA13-31B6D31250A2}" presName="Name0" presStyleCnt="0">
        <dgm:presLayoutVars>
          <dgm:dir/>
          <dgm:animLvl val="lvl"/>
          <dgm:resizeHandles val="exact"/>
        </dgm:presLayoutVars>
      </dgm:prSet>
      <dgm:spPr/>
      <dgm:t>
        <a:bodyPr/>
        <a:lstStyle/>
        <a:p>
          <a:endParaRPr lang="en-US"/>
        </a:p>
      </dgm:t>
    </dgm:pt>
    <dgm:pt modelId="{E49DEDFD-9BF6-443C-B46F-1BE1B4832491}" type="pres">
      <dgm:prSet presAssocID="{C8B37035-0465-4AFE-B48B-3036E23A5E6D}" presName="composite" presStyleCnt="0"/>
      <dgm:spPr/>
    </dgm:pt>
    <dgm:pt modelId="{11DB32FA-31F3-4D1E-85D1-430A0344C8FE}" type="pres">
      <dgm:prSet presAssocID="{C8B37035-0465-4AFE-B48B-3036E23A5E6D}" presName="parTx" presStyleLbl="alignNode1" presStyleIdx="0" presStyleCnt="1">
        <dgm:presLayoutVars>
          <dgm:chMax val="0"/>
          <dgm:chPref val="0"/>
          <dgm:bulletEnabled val="1"/>
        </dgm:presLayoutVars>
      </dgm:prSet>
      <dgm:spPr/>
      <dgm:t>
        <a:bodyPr/>
        <a:lstStyle/>
        <a:p>
          <a:endParaRPr lang="en-US"/>
        </a:p>
      </dgm:t>
    </dgm:pt>
    <dgm:pt modelId="{3771925C-B414-4E54-B758-114DE4A68181}" type="pres">
      <dgm:prSet presAssocID="{C8B37035-0465-4AFE-B48B-3036E23A5E6D}" presName="desTx" presStyleLbl="alignAccFollowNode1" presStyleIdx="0" presStyleCnt="1">
        <dgm:presLayoutVars>
          <dgm:bulletEnabled val="1"/>
        </dgm:presLayoutVars>
      </dgm:prSet>
      <dgm:spPr/>
      <dgm:t>
        <a:bodyPr/>
        <a:lstStyle/>
        <a:p>
          <a:endParaRPr lang="en-US"/>
        </a:p>
      </dgm:t>
    </dgm:pt>
  </dgm:ptLst>
  <dgm:cxnLst>
    <dgm:cxn modelId="{3F05BC3B-7B87-41DE-BCBA-F7A3FF2DB4F6}" srcId="{C8B37035-0465-4AFE-B48B-3036E23A5E6D}" destId="{C272AFED-1A7B-4913-8E25-A5CA1A1AE855}" srcOrd="1" destOrd="0" parTransId="{D0ED79E3-C1E8-4A29-AAA5-432E2C0CEE2E}" sibTransId="{8BE04E51-D658-4FF3-BEA7-5CE53267CE03}"/>
    <dgm:cxn modelId="{4974D96B-45D5-4C9B-87B7-79BCA1858F5B}" type="presOf" srcId="{4B5E3381-D74F-45DB-AA13-31B6D31250A2}" destId="{66A6E603-F1C3-4A80-9D22-31F992FFAEA6}" srcOrd="0" destOrd="0" presId="urn:microsoft.com/office/officeart/2005/8/layout/hList1"/>
    <dgm:cxn modelId="{3FCB8815-D087-42E0-9E31-3E386D59ACD2}" type="presOf" srcId="{C272AFED-1A7B-4913-8E25-A5CA1A1AE855}" destId="{3771925C-B414-4E54-B758-114DE4A68181}" srcOrd="0" destOrd="1" presId="urn:microsoft.com/office/officeart/2005/8/layout/hList1"/>
    <dgm:cxn modelId="{74F2A4B3-B4E9-4BCA-861E-213A8C6622F4}" srcId="{4B5E3381-D74F-45DB-AA13-31B6D31250A2}" destId="{C8B37035-0465-4AFE-B48B-3036E23A5E6D}" srcOrd="0" destOrd="0" parTransId="{A1B900DA-7FB7-4979-A02A-1854FFB45F3C}" sibTransId="{CDE79B8B-EF95-449F-8FEA-07E2E40B6F62}"/>
    <dgm:cxn modelId="{288438A5-3E7C-409F-9197-3C2C9DEEC422}" srcId="{C8B37035-0465-4AFE-B48B-3036E23A5E6D}" destId="{7E67A88F-8AF0-4731-9A66-3C63837F4385}" srcOrd="0" destOrd="0" parTransId="{814F8C6F-DB2F-4497-8636-9639143209CD}" sibTransId="{A7C5A20D-361F-451F-B10E-541C729CD21C}"/>
    <dgm:cxn modelId="{3B160F07-91FA-492A-ACA9-68E1A8DC10CD}" srcId="{C8B37035-0465-4AFE-B48B-3036E23A5E6D}" destId="{3713C27D-6E84-4592-8323-42E4DBC01B74}" srcOrd="2" destOrd="0" parTransId="{1D981953-5A9D-4D91-A5E3-E6C66E98EE7A}" sibTransId="{0CF79387-7F72-42E4-AD11-5ED50C3D8A35}"/>
    <dgm:cxn modelId="{034DC13C-8CBD-4F0B-B0F7-D7290469B013}" type="presOf" srcId="{3713C27D-6E84-4592-8323-42E4DBC01B74}" destId="{3771925C-B414-4E54-B758-114DE4A68181}" srcOrd="0" destOrd="2" presId="urn:microsoft.com/office/officeart/2005/8/layout/hList1"/>
    <dgm:cxn modelId="{3812CD35-6A2D-4ABA-BE84-FCD51CD77757}" type="presOf" srcId="{7E67A88F-8AF0-4731-9A66-3C63837F4385}" destId="{3771925C-B414-4E54-B758-114DE4A68181}" srcOrd="0" destOrd="0" presId="urn:microsoft.com/office/officeart/2005/8/layout/hList1"/>
    <dgm:cxn modelId="{D614B254-9385-4B29-8049-7D29A2E3FA7D}" type="presOf" srcId="{C8B37035-0465-4AFE-B48B-3036E23A5E6D}" destId="{11DB32FA-31F3-4D1E-85D1-430A0344C8FE}" srcOrd="0" destOrd="0" presId="urn:microsoft.com/office/officeart/2005/8/layout/hList1"/>
    <dgm:cxn modelId="{30A522D8-1291-4D01-BD18-71040513E382}" type="presParOf" srcId="{66A6E603-F1C3-4A80-9D22-31F992FFAEA6}" destId="{E49DEDFD-9BF6-443C-B46F-1BE1B4832491}" srcOrd="0" destOrd="0" presId="urn:microsoft.com/office/officeart/2005/8/layout/hList1"/>
    <dgm:cxn modelId="{D9A8D7CA-1920-4912-9611-318B62CFBA86}" type="presParOf" srcId="{E49DEDFD-9BF6-443C-B46F-1BE1B4832491}" destId="{11DB32FA-31F3-4D1E-85D1-430A0344C8FE}" srcOrd="0" destOrd="0" presId="urn:microsoft.com/office/officeart/2005/8/layout/hList1"/>
    <dgm:cxn modelId="{91BCBDDD-BC7D-46EA-A72B-A91456C0877D}" type="presParOf" srcId="{E49DEDFD-9BF6-443C-B46F-1BE1B4832491}" destId="{3771925C-B414-4E54-B758-114DE4A6818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DB32FA-31F3-4D1E-85D1-430A0344C8FE}">
      <dsp:nvSpPr>
        <dsp:cNvPr id="0" name=""/>
        <dsp:cNvSpPr/>
      </dsp:nvSpPr>
      <dsp:spPr>
        <a:xfrm>
          <a:off x="0" y="18505"/>
          <a:ext cx="8669867" cy="129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lvl="0" algn="ctr" defTabSz="2000250">
            <a:lnSpc>
              <a:spcPct val="90000"/>
            </a:lnSpc>
            <a:spcBef>
              <a:spcPct val="0"/>
            </a:spcBef>
            <a:spcAft>
              <a:spcPct val="35000"/>
            </a:spcAft>
          </a:pPr>
          <a:r>
            <a:rPr lang="en-US" sz="4500" kern="1200" dirty="0" err="1" smtClean="0"/>
            <a:t>Breusch</a:t>
          </a:r>
          <a:r>
            <a:rPr lang="en-US" sz="4500" kern="1200" dirty="0" smtClean="0"/>
            <a:t>-Pagan Test</a:t>
          </a:r>
          <a:endParaRPr lang="en-US" sz="4500" kern="1200" dirty="0"/>
        </a:p>
      </dsp:txBody>
      <dsp:txXfrm>
        <a:off x="0" y="18505"/>
        <a:ext cx="8669867" cy="1296000"/>
      </dsp:txXfrm>
    </dsp:sp>
    <dsp:sp modelId="{3771925C-B414-4E54-B758-114DE4A68181}">
      <dsp:nvSpPr>
        <dsp:cNvPr id="0" name=""/>
        <dsp:cNvSpPr/>
      </dsp:nvSpPr>
      <dsp:spPr>
        <a:xfrm>
          <a:off x="0" y="1314505"/>
          <a:ext cx="8669867" cy="44469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dirty="0" smtClean="0"/>
            <a:t>Use regression to diagnose your regression</a:t>
          </a:r>
        </a:p>
        <a:p>
          <a:pPr marL="285750" lvl="1" indent="-285750" algn="l" defTabSz="2000250">
            <a:lnSpc>
              <a:spcPct val="90000"/>
            </a:lnSpc>
            <a:spcBef>
              <a:spcPct val="0"/>
            </a:spcBef>
            <a:spcAft>
              <a:spcPct val="15000"/>
            </a:spcAft>
            <a:buChar char="••"/>
          </a:pPr>
          <a:r>
            <a:rPr lang="en-US" sz="4500" kern="1200" dirty="0" smtClean="0"/>
            <a:t>Does the variance depend on the predictor?</a:t>
          </a:r>
        </a:p>
        <a:p>
          <a:pPr marL="285750" lvl="1" indent="-285750" algn="l" defTabSz="2000250">
            <a:lnSpc>
              <a:spcPct val="90000"/>
            </a:lnSpc>
            <a:spcBef>
              <a:spcPct val="0"/>
            </a:spcBef>
            <a:spcAft>
              <a:spcPct val="15000"/>
            </a:spcAft>
            <a:buChar char="••"/>
          </a:pPr>
          <a:r>
            <a:rPr lang="en-US" sz="4500" kern="1200" dirty="0" smtClean="0"/>
            <a:t>Regress squared residuals against the predictor</a:t>
          </a:r>
          <a:endParaRPr lang="en-US" sz="4500" kern="1200" dirty="0"/>
        </a:p>
      </dsp:txBody>
      <dsp:txXfrm>
        <a:off x="0" y="1314505"/>
        <a:ext cx="8669867" cy="44469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A1577E0-1995-47E4-8AC1-933927D8055A}" type="datetimeFigureOut">
              <a:rPr lang="en-US"/>
              <a:pPr/>
              <a:t>3/25/2013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3F8F0C1-A694-48D7-83AA-3728D296C4F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7BEB2FD-BEA1-4EAC-A509-4A592D8CC12C}" type="datetimeFigureOut">
              <a:rPr lang="en-US"/>
              <a:pPr/>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D66D65-7877-44F3-854C-7F4E2071E299}"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start off with something really boring. Given a set of nine accident years and, consequently nine development factors, what’s the proper link ratio? It’s a large pile of numbers and I’m challenged to make much sense of it. So, let’s look at a graph.</a:t>
            </a:r>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 alpha</a:t>
            </a:r>
            <a:r>
              <a:rPr lang="en-US" baseline="0" dirty="0" smtClean="0"/>
              <a:t> is not a parameter which we calibrate, then how do we </a:t>
            </a:r>
            <a:r>
              <a:rPr lang="en-US" baseline="0" smtClean="0"/>
              <a:t>select it? </a:t>
            </a:r>
            <a:r>
              <a:rPr lang="en-US" smtClean="0"/>
              <a:t>Intuition </a:t>
            </a:r>
            <a:r>
              <a:rPr lang="en-US" dirty="0" smtClean="0"/>
              <a:t>would seem to support</a:t>
            </a:r>
            <a:r>
              <a:rPr lang="en-US" baseline="0" dirty="0" smtClean="0"/>
              <a:t> the simple average development (to me, anyway). </a:t>
            </a:r>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same information as was presented in the table, but in graphical form. There’s a slight change in that now we’re looking at subsequent incremental losses, rather than subsequent cumulative. That’s because cumulative losses are always correlate and we’d rather they weren’t. If that explanation doesn’t suffice, Leigh </a:t>
            </a:r>
            <a:r>
              <a:rPr lang="en-US" baseline="0" dirty="0" err="1" smtClean="0"/>
              <a:t>Halliwell</a:t>
            </a:r>
            <a:r>
              <a:rPr lang="en-US" baseline="0" dirty="0" smtClean="0"/>
              <a:t> can elaborate.</a:t>
            </a:r>
          </a:p>
          <a:p>
            <a:endParaRPr lang="en-US" baseline="0" dirty="0" smtClean="0"/>
          </a:p>
          <a:p>
            <a:r>
              <a:rPr lang="en-US" baseline="0" dirty="0" smtClean="0"/>
              <a:t>The red line indicates the new observation for which we need an estimate.</a:t>
            </a:r>
          </a:p>
        </p:txBody>
      </p:sp>
      <p:sp>
        <p:nvSpPr>
          <p:cNvPr id="4" name="Slide Number Placeholder 3"/>
          <p:cNvSpPr>
            <a:spLocks noGrp="1"/>
          </p:cNvSpPr>
          <p:nvPr>
            <p:ph type="sldNum" sz="quarter" idx="10"/>
          </p:nvPr>
        </p:nvSpPr>
        <p:spPr/>
        <p:txBody>
          <a:bodyPr/>
          <a:lstStyle/>
          <a:p>
            <a:fld id="{E7D66D65-7877-44F3-854C-7F4E2071E29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I’m sure you always do when presented</a:t>
            </a:r>
            <a:r>
              <a:rPr lang="en-US" baseline="0" dirty="0" smtClean="0"/>
              <a:t> with information like this, you will presume that the best way to predict that new value is by fitting a line through the origin and assuming that the responses vary proportional to the square root of the predictors.</a:t>
            </a:r>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having fit three lines, we </a:t>
            </a:r>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unweighted least squares? We’ll get to that.</a:t>
            </a:r>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will be someone who will ask about having particular ratios in or out of the estimate. I am (almost) completely opposed to this. If there is an element of the stochastic process which you feel ought to be reflected, then model it. </a:t>
            </a:r>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the</a:t>
            </a:r>
            <a:r>
              <a:rPr lang="en-US" baseline="0" dirty="0" smtClean="0"/>
              <a:t> way, the actual result is plotted using the black line.</a:t>
            </a:r>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the way, our use of the alpha term satisfies our desire to weight towards or against specific link ratios. Murphy,</a:t>
            </a:r>
            <a:r>
              <a:rPr lang="en-US" baseline="0" dirty="0" smtClean="0"/>
              <a:t> </a:t>
            </a:r>
            <a:r>
              <a:rPr lang="en-US" baseline="0" dirty="0" err="1" smtClean="0"/>
              <a:t>Bardis</a:t>
            </a:r>
            <a:r>
              <a:rPr lang="en-US" baseline="0" dirty="0" smtClean="0"/>
              <a:t> and </a:t>
            </a:r>
            <a:r>
              <a:rPr lang="en-US" baseline="0" dirty="0" err="1" smtClean="0"/>
              <a:t>Majidi</a:t>
            </a:r>
            <a:r>
              <a:rPr lang="en-US" baseline="0" dirty="0" smtClean="0"/>
              <a:t> demonstrate how particular link ratios may or may not be valid in the context of the multivariate linear model. Selection of a link ratio beyond particular bounds is a de facto rejection of the assumptions of normal error terms.</a:t>
            </a:r>
            <a:endParaRPr lang="en-US" dirty="0"/>
          </a:p>
        </p:txBody>
      </p:sp>
      <p:sp>
        <p:nvSpPr>
          <p:cNvPr id="4" name="Slide Number Placeholder 3"/>
          <p:cNvSpPr>
            <a:spLocks noGrp="1"/>
          </p:cNvSpPr>
          <p:nvPr>
            <p:ph type="sldNum" sz="quarter" idx="10"/>
          </p:nvPr>
        </p:nvSpPr>
        <p:spPr/>
        <p:txBody>
          <a:bodyPr/>
          <a:lstStyle/>
          <a:p>
            <a:fld id="{E7D66D65-7877-44F3-854C-7F4E2071E29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srcRect/>
          <a:stretch>
            <a:fillRect/>
          </a:stretch>
        </p:blipFill>
        <p:spPr bwMode="auto">
          <a:xfrm>
            <a:off x="0" y="0"/>
            <a:ext cx="13436600" cy="9829800"/>
          </a:xfrm>
          <a:prstGeom prst="rect">
            <a:avLst/>
          </a:prstGeom>
          <a:noFill/>
          <a:ln w="12700">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10007600" y="152400"/>
            <a:ext cx="2857500" cy="1447800"/>
          </a:xfrm>
          <a:prstGeom prst="rect">
            <a:avLst/>
          </a:prstGeom>
          <a:noFill/>
          <a:ln w="12700">
            <a:noFill/>
            <a:miter lim="800000"/>
            <a:headEnd/>
            <a:tailEnd/>
          </a:ln>
        </p:spPr>
      </p:pic>
      <p:sp>
        <p:nvSpPr>
          <p:cNvPr id="2" name="Title 1"/>
          <p:cNvSpPr>
            <a:spLocks noGrp="1"/>
          </p:cNvSpPr>
          <p:nvPr>
            <p:ph type="title"/>
          </p:nvPr>
        </p:nvSpPr>
        <p:spPr>
          <a:xfrm>
            <a:off x="863600" y="609600"/>
            <a:ext cx="11049000" cy="2082800"/>
          </a:xfrm>
        </p:spPr>
        <p:txBody>
          <a:bodyPr/>
          <a:lstStyle>
            <a:lvl1pPr>
              <a:defRPr sz="5000" b="1">
                <a:latin typeface="Helvetica"/>
                <a:cs typeface="Helvetica"/>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863600" y="2667000"/>
            <a:ext cx="11049000" cy="6705600"/>
          </a:xfrm>
        </p:spPr>
        <p:txBody>
          <a:bodyPr anchor="t"/>
          <a:lstStyle>
            <a:lvl1pPr marL="838200" indent="-571500">
              <a:buSzPct val="100000"/>
              <a:buFont typeface="Arial"/>
              <a:buChar char="•"/>
              <a:defRPr sz="4200">
                <a:latin typeface="Helvetica"/>
                <a:cs typeface="Helvetica"/>
              </a:defRPr>
            </a:lvl1pPr>
            <a:lvl2pPr marL="1371600" indent="-571500">
              <a:buSzPct val="100000"/>
              <a:buFont typeface="Arial"/>
              <a:buChar char="•"/>
              <a:defRPr sz="4200">
                <a:latin typeface="Helvetica"/>
                <a:cs typeface="Helvetica"/>
              </a:defRPr>
            </a:lvl2pPr>
            <a:lvl3pPr marL="1706563" indent="-571500" defTabSz="2005013">
              <a:buSzPct val="100000"/>
              <a:buFont typeface="Arial"/>
              <a:buChar char="•"/>
              <a:defRPr sz="4200">
                <a:latin typeface="Helvetica"/>
                <a:cs typeface="Helvetica"/>
              </a:defRPr>
            </a:lvl3pPr>
            <a:lvl4pPr marL="1995488" indent="-571500" defTabSz="2005013">
              <a:buSzPct val="100000"/>
              <a:buFont typeface="Arial"/>
              <a:buChar char="•"/>
              <a:defRPr sz="4200">
                <a:latin typeface="Helvetica"/>
                <a:cs typeface="Helvetica"/>
              </a:defRPr>
            </a:lvl4pPr>
            <a:lvl5pPr marL="2219325" indent="-571500" defTabSz="1893888">
              <a:buSzPct val="100000"/>
              <a:buFont typeface="Arial"/>
              <a:buChar char="•"/>
              <a:defRPr sz="4200">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extBox 5"/>
          <p:cNvSpPr txBox="1">
            <a:spLocks noChangeArrowheads="1"/>
          </p:cNvSpPr>
          <p:nvPr userDrawn="1"/>
        </p:nvSpPr>
        <p:spPr bwMode="auto">
          <a:xfrm>
            <a:off x="0" y="-33338"/>
            <a:ext cx="13004800" cy="9786938"/>
          </a:xfrm>
          <a:prstGeom prst="rect">
            <a:avLst/>
          </a:prstGeom>
          <a:solidFill>
            <a:srgbClr val="C9D5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p:txBody>
      </p:sp>
      <p:pic>
        <p:nvPicPr>
          <p:cNvPr id="6" name="Picture 2"/>
          <p:cNvPicPr>
            <a:picLocks noChangeAspect="1" noChangeArrowheads="1"/>
          </p:cNvPicPr>
          <p:nvPr userDrawn="1"/>
        </p:nvPicPr>
        <p:blipFill>
          <a:blip r:embed="rId2"/>
          <a:srcRect/>
          <a:stretch>
            <a:fillRect/>
          </a:stretch>
        </p:blipFill>
        <p:spPr bwMode="auto">
          <a:xfrm>
            <a:off x="9931400" y="228600"/>
            <a:ext cx="2857500" cy="1447800"/>
          </a:xfrm>
          <a:prstGeom prst="rect">
            <a:avLst/>
          </a:prstGeom>
          <a:noFill/>
          <a:ln w="12700">
            <a:noFill/>
            <a:miter lim="800000"/>
            <a:headEnd/>
            <a:tailEnd/>
          </a:ln>
        </p:spPr>
      </p:pic>
      <p:pic>
        <p:nvPicPr>
          <p:cNvPr id="7" name="Picture 1"/>
          <p:cNvPicPr>
            <a:picLocks noChangeAspect="1" noChangeArrowheads="1"/>
          </p:cNvPicPr>
          <p:nvPr userDrawn="1"/>
        </p:nvPicPr>
        <p:blipFill>
          <a:blip r:embed="rId3"/>
          <a:srcRect t="94270"/>
          <a:stretch>
            <a:fillRect/>
          </a:stretch>
        </p:blipFill>
        <p:spPr bwMode="auto">
          <a:xfrm>
            <a:off x="0" y="9194800"/>
            <a:ext cx="13004800" cy="558800"/>
          </a:xfrm>
          <a:prstGeom prst="rect">
            <a:avLst/>
          </a:prstGeom>
          <a:noFill/>
          <a:ln w="12700">
            <a:noFill/>
            <a:miter lim="800000"/>
            <a:headEnd/>
            <a:tailEnd/>
          </a:ln>
        </p:spPr>
      </p:pic>
      <p:sp>
        <p:nvSpPr>
          <p:cNvPr id="3" name="Title 1"/>
          <p:cNvSpPr>
            <a:spLocks noGrp="1"/>
          </p:cNvSpPr>
          <p:nvPr>
            <p:ph type="title"/>
          </p:nvPr>
        </p:nvSpPr>
        <p:spPr>
          <a:xfrm>
            <a:off x="863600" y="762000"/>
            <a:ext cx="11049000" cy="1930400"/>
          </a:xfrm>
        </p:spPr>
        <p:txBody>
          <a:bodyPr/>
          <a:lstStyle>
            <a:lvl1pPr>
              <a:defRPr sz="5000" b="1">
                <a:solidFill>
                  <a:schemeClr val="accent4"/>
                </a:solidFill>
                <a:latin typeface="Helvetica"/>
                <a:cs typeface="Helvetica"/>
              </a:defRPr>
            </a:lvl1pPr>
          </a:lstStyle>
          <a:p>
            <a:r>
              <a:rPr lang="en-US" smtClean="0"/>
              <a:t>Click to edit Master title style</a:t>
            </a:r>
            <a:endParaRPr lang="en-US" dirty="0"/>
          </a:p>
        </p:txBody>
      </p:sp>
      <p:sp>
        <p:nvSpPr>
          <p:cNvPr id="4" name="Content Placeholder 7"/>
          <p:cNvSpPr>
            <a:spLocks noGrp="1"/>
          </p:cNvSpPr>
          <p:nvPr>
            <p:ph sz="quarter" idx="10"/>
          </p:nvPr>
        </p:nvSpPr>
        <p:spPr>
          <a:xfrm>
            <a:off x="863600" y="2667000"/>
            <a:ext cx="11049000" cy="6705600"/>
          </a:xfrm>
        </p:spPr>
        <p:txBody>
          <a:bodyPr anchor="t"/>
          <a:lstStyle>
            <a:lvl1pPr marL="838200" indent="-571500">
              <a:buSzPct val="100000"/>
              <a:buFont typeface="Arial"/>
              <a:buChar char="•"/>
              <a:defRPr>
                <a:solidFill>
                  <a:srgbClr val="000000"/>
                </a:solidFill>
                <a:latin typeface="Helvetica"/>
                <a:cs typeface="Helvetica"/>
              </a:defRPr>
            </a:lvl1pPr>
            <a:lvl2pPr marL="1371600" indent="-571500">
              <a:buSzPct val="100000"/>
              <a:buFont typeface="Arial"/>
              <a:buChar char="•"/>
              <a:defRPr>
                <a:solidFill>
                  <a:srgbClr val="000000"/>
                </a:solidFill>
                <a:latin typeface="Helvetica"/>
                <a:cs typeface="Helvetica"/>
              </a:defRPr>
            </a:lvl2pPr>
            <a:lvl3pPr marL="1706563" indent="-571500" defTabSz="2005013">
              <a:buSzPct val="100000"/>
              <a:buFont typeface="Arial"/>
              <a:buChar char="•"/>
              <a:defRPr>
                <a:solidFill>
                  <a:srgbClr val="000000"/>
                </a:solidFill>
                <a:latin typeface="Helvetica"/>
                <a:cs typeface="Helvetica"/>
              </a:defRPr>
            </a:lvl3pPr>
            <a:lvl4pPr marL="1995488" indent="-571500" defTabSz="2005013">
              <a:buSzPct val="100000"/>
              <a:buFont typeface="Arial"/>
              <a:buChar char="•"/>
              <a:defRPr>
                <a:solidFill>
                  <a:srgbClr val="000000"/>
                </a:solidFill>
                <a:latin typeface="Helvetica"/>
                <a:cs typeface="Helvetica"/>
              </a:defRPr>
            </a:lvl4pPr>
            <a:lvl5pPr marL="2219325" indent="-571500" defTabSz="1893888">
              <a:buSzPct val="100000"/>
              <a:buFont typeface="Arial"/>
              <a:buChar char="•"/>
              <a:defRPr>
                <a:solidFill>
                  <a:srgbClr val="000000"/>
                </a:solidFill>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srcRect/>
          <a:stretch>
            <a:fillRect/>
          </a:stretch>
        </p:blipFill>
        <p:spPr bwMode="auto">
          <a:xfrm>
            <a:off x="0" y="0"/>
            <a:ext cx="13004800" cy="9753600"/>
          </a:xfrm>
          <a:prstGeom prst="rect">
            <a:avLst/>
          </a:prstGeom>
          <a:noFill/>
          <a:ln w="12700">
            <a:noFill/>
            <a:miter lim="800000"/>
            <a:headEnd/>
            <a:tailEnd/>
          </a:ln>
        </p:spPr>
      </p:pic>
      <p:pic>
        <p:nvPicPr>
          <p:cNvPr id="6" name="Picture 2"/>
          <p:cNvPicPr>
            <a:picLocks noChangeAspect="1" noChangeArrowheads="1"/>
          </p:cNvPicPr>
          <p:nvPr userDrawn="1"/>
        </p:nvPicPr>
        <p:blipFill>
          <a:blip r:embed="rId3"/>
          <a:srcRect/>
          <a:stretch>
            <a:fillRect/>
          </a:stretch>
        </p:blipFill>
        <p:spPr bwMode="auto">
          <a:xfrm>
            <a:off x="9804400" y="241300"/>
            <a:ext cx="2857500" cy="1447800"/>
          </a:xfrm>
          <a:prstGeom prst="rect">
            <a:avLst/>
          </a:prstGeom>
          <a:noFill/>
          <a:ln w="12700">
            <a:noFill/>
            <a:miter lim="800000"/>
            <a:headEnd/>
            <a:tailEnd/>
          </a:ln>
        </p:spPr>
      </p:pic>
      <p:sp>
        <p:nvSpPr>
          <p:cNvPr id="2" name="Title 1"/>
          <p:cNvSpPr>
            <a:spLocks noGrp="1"/>
          </p:cNvSpPr>
          <p:nvPr>
            <p:ph type="title"/>
          </p:nvPr>
        </p:nvSpPr>
        <p:spPr>
          <a:xfrm>
            <a:off x="863600" y="762000"/>
            <a:ext cx="11099800" cy="2514600"/>
          </a:xfrm>
        </p:spPr>
        <p:txBody>
          <a:bodyPr/>
          <a:lstStyle>
            <a:lvl1pPr>
              <a:defRPr sz="5000" b="1">
                <a:solidFill>
                  <a:schemeClr val="tx1"/>
                </a:solidFill>
                <a:latin typeface="Helvetica"/>
                <a:cs typeface="Helvetica"/>
              </a:defRPr>
            </a:lvl1pPr>
          </a:lstStyle>
          <a:p>
            <a:r>
              <a:rPr lang="en-US" smtClean="0"/>
              <a:t>Click to edit Master title style</a:t>
            </a:r>
            <a:endParaRPr lang="en-US" dirty="0"/>
          </a:p>
        </p:txBody>
      </p:sp>
      <p:sp>
        <p:nvSpPr>
          <p:cNvPr id="5" name="Content Placeholder 7"/>
          <p:cNvSpPr>
            <a:spLocks noGrp="1"/>
          </p:cNvSpPr>
          <p:nvPr>
            <p:ph sz="quarter" idx="10"/>
          </p:nvPr>
        </p:nvSpPr>
        <p:spPr>
          <a:xfrm>
            <a:off x="863600" y="2971800"/>
            <a:ext cx="11049000" cy="6172200"/>
          </a:xfrm>
        </p:spPr>
        <p:txBody>
          <a:bodyPr anchor="t"/>
          <a:lstStyle>
            <a:lvl1pPr marL="838200" indent="-571500">
              <a:buSzPct val="100000"/>
              <a:buFont typeface="Arial"/>
              <a:buChar char="•"/>
              <a:defRPr>
                <a:solidFill>
                  <a:srgbClr val="000000"/>
                </a:solidFill>
                <a:latin typeface="Helvetica"/>
                <a:cs typeface="Helvetica"/>
              </a:defRPr>
            </a:lvl1pPr>
            <a:lvl2pPr marL="1319213" indent="-571500" defTabSz="1320800">
              <a:buSzPct val="100000"/>
              <a:buFont typeface="Arial"/>
              <a:buChar char="•"/>
              <a:defRPr>
                <a:solidFill>
                  <a:srgbClr val="000000"/>
                </a:solidFill>
                <a:latin typeface="Helvetica"/>
                <a:cs typeface="Helvetica"/>
              </a:defRPr>
            </a:lvl2pPr>
            <a:lvl3pPr marL="1497013" indent="-571500" defTabSz="1778000">
              <a:buSzPct val="100000"/>
              <a:buFont typeface="Arial"/>
              <a:buChar char="•"/>
              <a:defRPr>
                <a:solidFill>
                  <a:srgbClr val="000000"/>
                </a:solidFill>
                <a:latin typeface="Helvetica"/>
                <a:cs typeface="Helvetica"/>
              </a:defRPr>
            </a:lvl3pPr>
            <a:lvl4pPr marL="1725613" indent="-571500">
              <a:buSzPct val="100000"/>
              <a:buFont typeface="Arial"/>
              <a:buChar char="•"/>
              <a:defRPr>
                <a:solidFill>
                  <a:srgbClr val="000000"/>
                </a:solidFill>
                <a:latin typeface="Helvetica"/>
                <a:cs typeface="Helvetica"/>
              </a:defRPr>
            </a:lvl4pPr>
            <a:lvl5pPr marL="2055813" indent="-571500">
              <a:buSzPct val="100000"/>
              <a:buFont typeface="Arial"/>
              <a:buChar char="•"/>
              <a:defRPr>
                <a:solidFill>
                  <a:srgbClr val="000000"/>
                </a:solidFill>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4" name="Title 1"/>
          <p:cNvSpPr txBox="1">
            <a:spLocks/>
          </p:cNvSpPr>
          <p:nvPr userDrawn="1"/>
        </p:nvSpPr>
        <p:spPr bwMode="auto">
          <a:xfrm>
            <a:off x="1016000" y="7924800"/>
            <a:ext cx="104648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50800" tIns="50800" rIns="50800" bIns="50800" anchor="ctr"/>
          <a:lstStyle>
            <a:lvl1pPr algn="l" rtl="0" fontAlgn="base">
              <a:spcBef>
                <a:spcPct val="0"/>
              </a:spcBef>
              <a:spcAft>
                <a:spcPct val="0"/>
              </a:spcAft>
              <a:defRPr sz="6000" b="1">
                <a:solidFill>
                  <a:srgbClr val="FFFFFF"/>
                </a:solidFill>
                <a:latin typeface="Helvetica"/>
                <a:ea typeface="+mj-ea"/>
                <a:cs typeface="Helvetica"/>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a:defRPr/>
            </a:pPr>
            <a:r>
              <a:rPr lang="en-US" sz="3000" b="0" dirty="0" smtClean="0"/>
              <a:t>Name, date</a:t>
            </a:r>
          </a:p>
        </p:txBody>
      </p:sp>
      <p:sp>
        <p:nvSpPr>
          <p:cNvPr id="2" name="Title 1"/>
          <p:cNvSpPr>
            <a:spLocks noGrp="1"/>
          </p:cNvSpPr>
          <p:nvPr>
            <p:ph type="title"/>
          </p:nvPr>
        </p:nvSpPr>
        <p:spPr>
          <a:xfrm>
            <a:off x="1016000" y="6324600"/>
            <a:ext cx="10464800" cy="1600200"/>
          </a:xfrm>
        </p:spPr>
        <p:txBody>
          <a:bodyPr/>
          <a:lstStyle>
            <a:lvl1pPr>
              <a:defRPr b="1">
                <a:latin typeface="Helvetica"/>
                <a:cs typeface="Helvetica"/>
              </a:defRPr>
            </a:lvl1pPr>
          </a:lstStyle>
          <a:p>
            <a:r>
              <a:rPr lang="en-US" smtClean="0"/>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srcRect/>
          <a:stretch>
            <a:fillRect/>
          </a:stretch>
        </p:blipFill>
        <p:spPr bwMode="auto">
          <a:xfrm>
            <a:off x="0" y="0"/>
            <a:ext cx="13004800" cy="9753600"/>
          </a:xfrm>
          <a:prstGeom prst="rect">
            <a:avLst/>
          </a:prstGeom>
          <a:noFill/>
          <a:ln w="12700">
            <a:noFill/>
            <a:miter lim="800000"/>
            <a:headEnd/>
            <a:tailEnd/>
          </a:ln>
        </p:spPr>
      </p:pic>
      <p:pic>
        <p:nvPicPr>
          <p:cNvPr id="4" name="Picture 5"/>
          <p:cNvPicPr>
            <a:picLocks noChangeAspect="1" noChangeArrowheads="1"/>
          </p:cNvPicPr>
          <p:nvPr userDrawn="1"/>
        </p:nvPicPr>
        <p:blipFill>
          <a:blip r:embed="rId3"/>
          <a:srcRect/>
          <a:stretch>
            <a:fillRect/>
          </a:stretch>
        </p:blipFill>
        <p:spPr bwMode="auto">
          <a:xfrm>
            <a:off x="7480300" y="0"/>
            <a:ext cx="5613400" cy="9753600"/>
          </a:xfrm>
          <a:prstGeom prst="rect">
            <a:avLst/>
          </a:prstGeom>
          <a:noFill/>
          <a:ln w="12700">
            <a:noFill/>
            <a:miter lim="800000"/>
            <a:headEnd/>
            <a:tailEnd/>
          </a:ln>
        </p:spPr>
      </p:pic>
      <p:pic>
        <p:nvPicPr>
          <p:cNvPr id="5" name="Picture 6"/>
          <p:cNvPicPr>
            <a:picLocks noChangeAspect="1" noChangeArrowheads="1"/>
          </p:cNvPicPr>
          <p:nvPr userDrawn="1"/>
        </p:nvPicPr>
        <p:blipFill>
          <a:blip r:embed="rId4"/>
          <a:srcRect/>
          <a:stretch>
            <a:fillRect/>
          </a:stretch>
        </p:blipFill>
        <p:spPr bwMode="auto">
          <a:xfrm>
            <a:off x="533400" y="241300"/>
            <a:ext cx="2857500" cy="1447800"/>
          </a:xfrm>
          <a:prstGeom prst="rect">
            <a:avLst/>
          </a:prstGeom>
          <a:noFill/>
          <a:ln w="12700">
            <a:noFill/>
            <a:miter lim="800000"/>
            <a:headEnd/>
            <a:tailEnd/>
          </a:ln>
        </p:spPr>
      </p:pic>
      <p:sp>
        <p:nvSpPr>
          <p:cNvPr id="6" name="Rectangle 3"/>
          <p:cNvSpPr>
            <a:spLocks/>
          </p:cNvSpPr>
          <p:nvPr userDrawn="1"/>
        </p:nvSpPr>
        <p:spPr bwMode="auto">
          <a:xfrm>
            <a:off x="584200" y="4368800"/>
            <a:ext cx="7315200" cy="558800"/>
          </a:xfrm>
          <a:prstGeom prst="rect">
            <a:avLst/>
          </a:prstGeom>
          <a:noFill/>
          <a:ln w="12700">
            <a:noFill/>
            <a:miter lim="800000"/>
            <a:headEnd/>
            <a:tailEnd/>
          </a:ln>
        </p:spPr>
        <p:txBody>
          <a:bodyPr lIns="0" tIns="0" rIns="0" bIns="0" anchor="ctr"/>
          <a:lstStyle/>
          <a:p>
            <a:pPr algn="l"/>
            <a:r>
              <a:rPr lang="en-US" sz="3000">
                <a:solidFill>
                  <a:srgbClr val="FFFFFF"/>
                </a:solidFill>
                <a:latin typeface="Helvetica" charset="0"/>
                <a:ea typeface="MS PGothic" pitchFamily="34" charset="-128"/>
                <a:sym typeface="Helvetica" charset="0"/>
              </a:rPr>
              <a:t>Name, Date</a:t>
            </a:r>
          </a:p>
        </p:txBody>
      </p:sp>
      <p:sp>
        <p:nvSpPr>
          <p:cNvPr id="2" name="Title 1"/>
          <p:cNvSpPr>
            <a:spLocks noGrp="1"/>
          </p:cNvSpPr>
          <p:nvPr>
            <p:ph type="title"/>
          </p:nvPr>
        </p:nvSpPr>
        <p:spPr>
          <a:xfrm>
            <a:off x="482600" y="1524000"/>
            <a:ext cx="6629400" cy="2514600"/>
          </a:xfrm>
        </p:spPr>
        <p:txBody>
          <a:bodyPr/>
          <a:lstStyle>
            <a:lvl1pPr>
              <a:defRPr b="1">
                <a:latin typeface="Helvetica"/>
                <a:cs typeface="Helvetica"/>
              </a:defRPr>
            </a:lvl1pPr>
          </a:lstStyle>
          <a:p>
            <a:r>
              <a:rPr lang="en-US"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bwMode="auto">
          <a:xfrm>
            <a:off x="0" y="0"/>
            <a:ext cx="13004800" cy="9753600"/>
          </a:xfrm>
          <a:prstGeom prst="rect">
            <a:avLst/>
          </a:prstGeom>
          <a:solidFill>
            <a:schemeClr val="bg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srcRect/>
          <a:stretch>
            <a:fillRect/>
          </a:stretch>
        </p:blipFill>
        <p:spPr bwMode="auto">
          <a:xfrm>
            <a:off x="0" y="0"/>
            <a:ext cx="13004800" cy="9753600"/>
          </a:xfrm>
          <a:prstGeom prst="rect">
            <a:avLst/>
          </a:prstGeom>
          <a:noFill/>
          <a:ln w="12700">
            <a:noFill/>
            <a:miter lim="800000"/>
            <a:headEnd/>
            <a:tailEnd/>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240" y="9040143"/>
            <a:ext cx="3034453" cy="519289"/>
          </a:xfrm>
          <a:prstGeom prst="rect">
            <a:avLst/>
          </a:prstGeom>
        </p:spPr>
        <p:txBody>
          <a:bodyPr lIns="130046" tIns="65023" rIns="130046" bIns="65023"/>
          <a:lstStyle/>
          <a:p>
            <a:fld id="{B150E08E-42B8-4DAF-A626-FDCB1CD35DAD}" type="datetimeFigureOut">
              <a:rPr lang="en-US" smtClean="0"/>
              <a:pPr/>
              <a:t>3/25/2013</a:t>
            </a:fld>
            <a:endParaRPr lang="en-US"/>
          </a:p>
        </p:txBody>
      </p:sp>
      <p:sp>
        <p:nvSpPr>
          <p:cNvPr id="3" name="Footer Placeholder 2"/>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4" name="Slide Number Placeholder 3"/>
          <p:cNvSpPr>
            <a:spLocks noGrp="1"/>
          </p:cNvSpPr>
          <p:nvPr>
            <p:ph type="sldNum" sz="quarter" idx="12"/>
          </p:nvPr>
        </p:nvSpPr>
        <p:spPr>
          <a:xfrm>
            <a:off x="9320107" y="9040143"/>
            <a:ext cx="3034453" cy="519289"/>
          </a:xfrm>
          <a:prstGeom prst="rect">
            <a:avLst/>
          </a:prstGeom>
        </p:spPr>
        <p:txBody>
          <a:bodyPr lIns="130046" tIns="65023" rIns="130046" bIns="65023"/>
          <a:lstStyle/>
          <a:p>
            <a:fld id="{A993AC76-B119-443C-B344-A62870EFF8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44600" y="762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endParaRPr lang="en-US" dirty="0">
              <a:sym typeface="Gill Sans" charset="0"/>
            </a:endParaRPr>
          </a:p>
        </p:txBody>
      </p:sp>
      <p:sp>
        <p:nvSpPr>
          <p:cNvPr id="205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endParaRPr lang="en-US" dirty="0">
              <a:sym typeface="Gill Sans" charset="0"/>
            </a:endParaRPr>
          </a:p>
        </p:txBody>
      </p:sp>
      <p:pic>
        <p:nvPicPr>
          <p:cNvPr id="1028" name="Picture 2"/>
          <p:cNvPicPr>
            <a:picLocks noChangeAspect="1" noChangeArrowheads="1"/>
          </p:cNvPicPr>
          <p:nvPr/>
        </p:nvPicPr>
        <p:blipFill>
          <a:blip r:embed="rId11"/>
          <a:srcRect/>
          <a:stretch>
            <a:fillRect/>
          </a:stretch>
        </p:blipFill>
        <p:spPr bwMode="auto">
          <a:xfrm>
            <a:off x="9931400" y="228600"/>
            <a:ext cx="2857500" cy="14478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transition/>
  <p:txStyles>
    <p:titleStyle>
      <a:lvl1pPr algn="l" rtl="0" eaLnBrk="1" fontAlgn="base" hangingPunct="1">
        <a:spcBef>
          <a:spcPct val="0"/>
        </a:spcBef>
        <a:spcAft>
          <a:spcPct val="0"/>
        </a:spcAft>
        <a:defRPr sz="6000">
          <a:solidFill>
            <a:srgbClr val="FFFFFF"/>
          </a:solidFill>
          <a:latin typeface="+mj-lt"/>
          <a:ea typeface="+mj-ea"/>
          <a:cs typeface="+mj-cs"/>
          <a:sym typeface="Gill Sans" charset="0"/>
        </a:defRPr>
      </a:lvl1pPr>
      <a:lvl2pPr algn="l" rtl="0" eaLnBrk="1" fontAlgn="base" hangingPunct="1">
        <a:spcBef>
          <a:spcPct val="0"/>
        </a:spcBef>
        <a:spcAft>
          <a:spcPct val="0"/>
        </a:spcAft>
        <a:defRPr sz="6000">
          <a:solidFill>
            <a:srgbClr val="FFFFFF"/>
          </a:solidFill>
          <a:latin typeface="Gill Sans" charset="0"/>
          <a:ea typeface="ヒラギノ角ゴ ProN W3" charset="0"/>
          <a:cs typeface="ヒラギノ角ゴ ProN W3" charset="0"/>
          <a:sym typeface="Gill Sans" charset="0"/>
        </a:defRPr>
      </a:lvl2pPr>
      <a:lvl3pPr algn="l" rtl="0" eaLnBrk="1" fontAlgn="base" hangingPunct="1">
        <a:spcBef>
          <a:spcPct val="0"/>
        </a:spcBef>
        <a:spcAft>
          <a:spcPct val="0"/>
        </a:spcAft>
        <a:defRPr sz="6000">
          <a:solidFill>
            <a:srgbClr val="FFFFFF"/>
          </a:solidFill>
          <a:latin typeface="Gill Sans" charset="0"/>
          <a:ea typeface="ヒラギノ角ゴ ProN W3" charset="0"/>
          <a:cs typeface="ヒラギノ角ゴ ProN W3" charset="0"/>
          <a:sym typeface="Gill Sans" charset="0"/>
        </a:defRPr>
      </a:lvl3pPr>
      <a:lvl4pPr algn="l" rtl="0" eaLnBrk="1" fontAlgn="base" hangingPunct="1">
        <a:spcBef>
          <a:spcPct val="0"/>
        </a:spcBef>
        <a:spcAft>
          <a:spcPct val="0"/>
        </a:spcAft>
        <a:defRPr sz="6000">
          <a:solidFill>
            <a:srgbClr val="FFFFFF"/>
          </a:solidFill>
          <a:latin typeface="Gill Sans" charset="0"/>
          <a:ea typeface="ヒラギノ角ゴ ProN W3" charset="0"/>
          <a:cs typeface="ヒラギノ角ゴ ProN W3" charset="0"/>
          <a:sym typeface="Gill Sans" charset="0"/>
        </a:defRPr>
      </a:lvl4pPr>
      <a:lvl5pPr algn="l" rtl="0" eaLnBrk="1" fontAlgn="base" hangingPunct="1">
        <a:spcBef>
          <a:spcPct val="0"/>
        </a:spcBef>
        <a:spcAft>
          <a:spcPct val="0"/>
        </a:spcAft>
        <a:defRPr sz="6000">
          <a:solidFill>
            <a:srgbClr val="FFFFFF"/>
          </a:solidFill>
          <a:latin typeface="Gill Sans" charset="0"/>
          <a:ea typeface="ヒラギノ角ゴ ProN W3" charset="0"/>
          <a:cs typeface="ヒラギノ角ゴ ProN W3" charset="0"/>
          <a:sym typeface="Gill Sans" charset="0"/>
        </a:defRPr>
      </a:lvl5pPr>
      <a:lvl6pPr marL="457200"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eaLnBrk="1" fontAlgn="base" hangingPunct="1">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1" fontAlgn="base" hangingPunct="1">
        <a:spcBef>
          <a:spcPts val="2400"/>
        </a:spcBef>
        <a:spcAft>
          <a:spcPct val="0"/>
        </a:spcAft>
        <a:buSzPct val="171000"/>
        <a:buFont typeface="Gill Sans" charset="0"/>
        <a:buChar char="•"/>
        <a:defRPr sz="4200">
          <a:solidFill>
            <a:srgbClr val="FFFFFF"/>
          </a:solidFill>
          <a:latin typeface="+mn-lt"/>
          <a:ea typeface="+mn-ea"/>
          <a:cs typeface="+mn-cs"/>
          <a:sym typeface="Gill Sans" charset="0"/>
        </a:defRPr>
      </a:lvl1pPr>
      <a:lvl2pPr marL="1282700" indent="-571500" algn="l" rtl="0" eaLnBrk="1" fontAlgn="base" hangingPunct="1">
        <a:spcBef>
          <a:spcPts val="2400"/>
        </a:spcBef>
        <a:spcAft>
          <a:spcPct val="0"/>
        </a:spcAft>
        <a:buSzPct val="171000"/>
        <a:buFont typeface="Gill Sans" charset="0"/>
        <a:buChar char="•"/>
        <a:defRPr sz="4200">
          <a:solidFill>
            <a:srgbClr val="FFFFFF"/>
          </a:solidFill>
          <a:latin typeface="+mn-lt"/>
          <a:ea typeface="+mn-ea"/>
          <a:cs typeface="+mn-cs"/>
          <a:sym typeface="Gill Sans" charset="0"/>
        </a:defRPr>
      </a:lvl2pPr>
      <a:lvl3pPr marL="1727200" indent="-571500" algn="l" rtl="0" eaLnBrk="1" fontAlgn="base" hangingPunct="1">
        <a:spcBef>
          <a:spcPts val="2400"/>
        </a:spcBef>
        <a:spcAft>
          <a:spcPct val="0"/>
        </a:spcAft>
        <a:buSzPct val="171000"/>
        <a:buFont typeface="Gill Sans" charset="0"/>
        <a:buChar char="•"/>
        <a:defRPr sz="4200">
          <a:solidFill>
            <a:srgbClr val="FFFFFF"/>
          </a:solidFill>
          <a:latin typeface="+mn-lt"/>
          <a:ea typeface="+mn-ea"/>
          <a:cs typeface="+mn-cs"/>
          <a:sym typeface="Gill Sans" charset="0"/>
        </a:defRPr>
      </a:lvl3pPr>
      <a:lvl4pPr marL="2171700" indent="-571500" algn="l" rtl="0" eaLnBrk="1" fontAlgn="base" hangingPunct="1">
        <a:spcBef>
          <a:spcPts val="2400"/>
        </a:spcBef>
        <a:spcAft>
          <a:spcPct val="0"/>
        </a:spcAft>
        <a:buSzPct val="171000"/>
        <a:buFont typeface="Gill Sans" charset="0"/>
        <a:buChar char="•"/>
        <a:defRPr sz="4200">
          <a:solidFill>
            <a:srgbClr val="FFFFFF"/>
          </a:solidFill>
          <a:latin typeface="+mn-lt"/>
          <a:ea typeface="+mn-ea"/>
          <a:cs typeface="+mn-cs"/>
          <a:sym typeface="Gill Sans" charset="0"/>
        </a:defRPr>
      </a:lvl4pPr>
      <a:lvl5pPr marL="2616200" indent="-571500" algn="l" rtl="0" eaLnBrk="1" fontAlgn="base" hangingPunct="1">
        <a:spcBef>
          <a:spcPts val="2400"/>
        </a:spcBef>
        <a:spcAft>
          <a:spcPct val="0"/>
        </a:spcAft>
        <a:buSzPct val="171000"/>
        <a:buFont typeface="Gill Sans" charset="0"/>
        <a:buChar char="•"/>
        <a:defRPr sz="4200">
          <a:solidFill>
            <a:srgbClr val="FFFFFF"/>
          </a:solidFill>
          <a:latin typeface="+mn-lt"/>
          <a:ea typeface="+mn-ea"/>
          <a:cs typeface="+mn-cs"/>
          <a:sym typeface="Gill Sans" charset="0"/>
        </a:defRPr>
      </a:lvl5pPr>
      <a:lvl6pPr marL="3073400" indent="-571500" algn="l" rtl="0" eaLnBrk="1" fontAlgn="base" hangingPunct="1">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eaLnBrk="1" fontAlgn="base" hangingPunct="1">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eaLnBrk="1" fontAlgn="base" hangingPunct="1">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eaLnBrk="1" fontAlgn="base" hangingPunct="1">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9.xml"/><Relationship Id="rId5" Type="http://schemas.openxmlformats.org/officeDocument/2006/relationships/hyperlink" Target="http://www.casact.org/research/dare/index.cfm?fa=view&amp;abstrID=2434" TargetMode="Externa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PirateGrunt.com" TargetMode="External"/><Relationship Id="rId2" Type="http://schemas.openxmlformats.org/officeDocument/2006/relationships/hyperlink" Target="https://github.com/PirateGrunt/CASE-Spring-2013" TargetMode="External"/><Relationship Id="rId1" Type="http://schemas.openxmlformats.org/officeDocument/2006/relationships/slideLayout" Target="../slideLayouts/slideLayout9.xml"/><Relationship Id="rId4" Type="http://schemas.openxmlformats.org/officeDocument/2006/relationships/hyperlink" Target="http://lamages.blogspot.com/"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400" y="2743200"/>
            <a:ext cx="10363200" cy="3046988"/>
          </a:xfrm>
          <a:prstGeom prst="rect">
            <a:avLst/>
          </a:prstGeom>
          <a:noFill/>
        </p:spPr>
        <p:txBody>
          <a:bodyPr wrap="square" rtlCol="0">
            <a:spAutoFit/>
          </a:bodyPr>
          <a:lstStyle/>
          <a:p>
            <a:pPr algn="l"/>
            <a:r>
              <a:rPr lang="en-US" sz="4800" b="1" dirty="0" smtClean="0"/>
              <a:t>Heteroskedasticity in Loss Reserving</a:t>
            </a:r>
          </a:p>
          <a:p>
            <a:pPr algn="l"/>
            <a:r>
              <a:rPr lang="en-US" sz="4800" dirty="0" smtClean="0"/>
              <a:t> </a:t>
            </a:r>
          </a:p>
          <a:p>
            <a:pPr algn="l"/>
            <a:r>
              <a:rPr lang="en-US" sz="4800" dirty="0" smtClean="0">
                <a:latin typeface="Euphemia" pitchFamily="34" charset="0"/>
              </a:rPr>
              <a:t>CASE Fall 2012</a:t>
            </a:r>
            <a:endParaRPr lang="en-US" sz="4800" dirty="0">
              <a:latin typeface="Euphemi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11049000" cy="1930400"/>
          </a:xfrm>
        </p:spPr>
        <p:txBody>
          <a:bodyPr/>
          <a:lstStyle/>
          <a:p>
            <a:r>
              <a:rPr lang="en-US" dirty="0" smtClean="0"/>
              <a:t>A triangle is really a matrix</a:t>
            </a:r>
            <a:endParaRPr lang="en-US" dirty="0"/>
          </a:p>
        </p:txBody>
      </p:sp>
      <p:pic>
        <p:nvPicPr>
          <p:cNvPr id="2050" name="Picture 2"/>
          <p:cNvPicPr>
            <a:picLocks noChangeAspect="1" noChangeArrowheads="1"/>
          </p:cNvPicPr>
          <p:nvPr/>
        </p:nvPicPr>
        <p:blipFill>
          <a:blip r:embed="rId3"/>
          <a:srcRect l="2083" t="14815" r="49167" b="50370"/>
          <a:stretch>
            <a:fillRect/>
          </a:stretch>
        </p:blipFill>
        <p:spPr bwMode="auto">
          <a:xfrm>
            <a:off x="1396999" y="2286000"/>
            <a:ext cx="8915401" cy="3581400"/>
          </a:xfrm>
          <a:prstGeom prst="rect">
            <a:avLst/>
          </a:prstGeom>
          <a:noFill/>
          <a:ln w="9525">
            <a:noFill/>
            <a:miter lim="800000"/>
            <a:headEnd/>
            <a:tailEnd/>
          </a:ln>
        </p:spPr>
      </p:pic>
      <p:sp>
        <p:nvSpPr>
          <p:cNvPr id="4" name="TextBox 3"/>
          <p:cNvSpPr txBox="1"/>
          <p:nvPr/>
        </p:nvSpPr>
        <p:spPr>
          <a:xfrm>
            <a:off x="330200" y="6378480"/>
            <a:ext cx="12192000" cy="2308320"/>
          </a:xfrm>
          <a:prstGeom prst="rect">
            <a:avLst/>
          </a:prstGeom>
          <a:solidFill>
            <a:schemeClr val="tx1">
              <a:lumMod val="65000"/>
              <a:lumOff val="35000"/>
            </a:schemeClr>
          </a:solidFill>
        </p:spPr>
        <p:txBody>
          <a:bodyPr wrap="square" lIns="91435" tIns="45718" rIns="91435" bIns="45718" rtlCol="0">
            <a:spAutoFit/>
          </a:bodyPr>
          <a:lstStyle/>
          <a:p>
            <a:pPr marL="285736" indent="-238113" algn="l">
              <a:buFont typeface="Arial" pitchFamily="34" charset="0"/>
              <a:buChar char="•"/>
            </a:pPr>
            <a:r>
              <a:rPr lang="en-US" sz="2400" dirty="0" smtClean="0">
                <a:solidFill>
                  <a:schemeClr val="bg1"/>
                </a:solidFill>
              </a:rPr>
              <a:t>A </a:t>
            </a:r>
            <a:r>
              <a:rPr lang="en-US" sz="2400" dirty="0">
                <a:solidFill>
                  <a:schemeClr val="bg1"/>
                </a:solidFill>
              </a:rPr>
              <a:t>variable of interest (paid losses, for example) presumed to have some statistical relationship to one or more other variables in the matrix.</a:t>
            </a:r>
          </a:p>
          <a:p>
            <a:pPr marL="285736" indent="-238113" algn="l">
              <a:buFont typeface="Arial" pitchFamily="34" charset="0"/>
              <a:buChar char="•"/>
            </a:pPr>
            <a:r>
              <a:rPr lang="en-US" sz="2400" dirty="0">
                <a:solidFill>
                  <a:schemeClr val="bg1"/>
                </a:solidFill>
              </a:rPr>
              <a:t>The strength of that relationship may be established by creating models which relate two variables.</a:t>
            </a:r>
          </a:p>
          <a:p>
            <a:pPr marL="285736" indent="-238113" algn="l">
              <a:buFont typeface="Arial" pitchFamily="34" charset="0"/>
              <a:buChar char="•"/>
            </a:pPr>
            <a:r>
              <a:rPr lang="en-US" sz="2400" dirty="0">
                <a:solidFill>
                  <a:schemeClr val="bg1"/>
                </a:solidFill>
              </a:rPr>
              <a:t>A third variable is introduced by categorizing the predictors.</a:t>
            </a:r>
          </a:p>
          <a:p>
            <a:pPr marL="285736" indent="-238113" algn="l">
              <a:buFont typeface="Arial" pitchFamily="34" charset="0"/>
              <a:buChar char="•"/>
            </a:pPr>
            <a:r>
              <a:rPr lang="en-US" sz="2400" dirty="0">
                <a:solidFill>
                  <a:schemeClr val="bg1"/>
                </a:solidFill>
              </a:rPr>
              <a:t>Development lag is generally used as the category.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 y="-369328"/>
            <a:ext cx="184719" cy="738660"/>
          </a:xfrm>
          <a:prstGeom prst="rect">
            <a:avLst/>
          </a:prstGeom>
          <a:noFill/>
          <a:ln w="9525">
            <a:noFill/>
            <a:miter lim="800000"/>
            <a:headEnd/>
            <a:tailEnd/>
          </a:ln>
          <a:effectLst/>
        </p:spPr>
        <p:txBody>
          <a:bodyPr vert="horz" wrap="none" lIns="91435" tIns="45718" rIns="91435" bIns="45718" numCol="1" anchor="ctr" anchorCtr="0" compatLnSpc="1">
            <a:prstTxWarp prst="textNoShape">
              <a:avLst/>
            </a:prstTxWarp>
            <a:spAutoFit/>
          </a:bodyPr>
          <a:lstStyle/>
          <a:p>
            <a:endParaRPr lang="en-US"/>
          </a:p>
        </p:txBody>
      </p:sp>
      <p:sp>
        <p:nvSpPr>
          <p:cNvPr id="6" name="Line Callout 2 5"/>
          <p:cNvSpPr/>
          <p:nvPr/>
        </p:nvSpPr>
        <p:spPr bwMode="auto">
          <a:xfrm>
            <a:off x="254000" y="1066800"/>
            <a:ext cx="3886200" cy="1815878"/>
          </a:xfrm>
          <a:prstGeom prst="borderCallout2">
            <a:avLst>
              <a:gd name="adj1" fmla="val 24554"/>
              <a:gd name="adj2" fmla="val 102898"/>
              <a:gd name="adj3" fmla="val 36162"/>
              <a:gd name="adj4" fmla="val 119487"/>
              <a:gd name="adj5" fmla="val 136055"/>
              <a:gd name="adj6" fmla="val 125467"/>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5" tIns="45718" rIns="91435" bIns="45718" numCol="1" rtlCol="0" anchor="t" anchorCtr="0" compatLnSpc="1">
            <a:prstTxWarp prst="textNoShape">
              <a:avLst/>
            </a:prstTxWarp>
            <a:spAutoFit/>
          </a:bodyPr>
          <a:lstStyle/>
          <a:p>
            <a:pPr defTabSz="914354"/>
            <a:r>
              <a:rPr lang="en-US" sz="2800" dirty="0">
                <a:solidFill>
                  <a:schemeClr val="bg1"/>
                </a:solidFill>
                <a:ea typeface="ヒラギノ角ゴ ProN W3" charset="0"/>
                <a:cs typeface="ヒラギノ角ゴ ProN W3" charset="0"/>
              </a:rPr>
              <a:t>The response variable will generally be incremental paid </a:t>
            </a:r>
            <a:r>
              <a:rPr lang="en-US" sz="2800" dirty="0" smtClean="0">
                <a:solidFill>
                  <a:schemeClr val="bg1"/>
                </a:solidFill>
                <a:ea typeface="ヒラギノ角ゴ ProN W3" charset="0"/>
                <a:cs typeface="ヒラギノ角ゴ ProN W3" charset="0"/>
              </a:rPr>
              <a:t>or incurred losses</a:t>
            </a:r>
            <a:r>
              <a:rPr lang="en-US" sz="2800" dirty="0">
                <a:solidFill>
                  <a:schemeClr val="bg1"/>
                </a:solidFill>
                <a:ea typeface="ヒラギノ角ゴ ProN W3" charset="0"/>
                <a:cs typeface="ヒラギノ角ゴ ProN W3" charset="0"/>
              </a:rPr>
              <a:t>. </a:t>
            </a:r>
          </a:p>
        </p:txBody>
      </p:sp>
      <p:sp>
        <p:nvSpPr>
          <p:cNvPr id="7" name="Line Callout 2 6"/>
          <p:cNvSpPr/>
          <p:nvPr/>
        </p:nvSpPr>
        <p:spPr bwMode="auto">
          <a:xfrm>
            <a:off x="1397000" y="6858000"/>
            <a:ext cx="5410200" cy="2246765"/>
          </a:xfrm>
          <a:prstGeom prst="borderCallout2">
            <a:avLst>
              <a:gd name="adj1" fmla="val 18750"/>
              <a:gd name="adj2" fmla="val -8333"/>
              <a:gd name="adj3" fmla="val 18750"/>
              <a:gd name="adj4" fmla="val -16667"/>
              <a:gd name="adj5" fmla="val -47541"/>
              <a:gd name="adj6" fmla="val 30215"/>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5" tIns="45718" rIns="91435" bIns="45718" numCol="1" rtlCol="0" anchor="t" anchorCtr="0" compatLnSpc="1">
            <a:prstTxWarp prst="textNoShape">
              <a:avLst/>
            </a:prstTxWarp>
            <a:spAutoFit/>
          </a:bodyPr>
          <a:lstStyle/>
          <a:p>
            <a:pPr defTabSz="914354"/>
            <a:r>
              <a:rPr lang="en-US" sz="2800" dirty="0">
                <a:solidFill>
                  <a:schemeClr val="bg1"/>
                </a:solidFill>
                <a:ea typeface="ヒラギノ角ゴ ProN W3" charset="0"/>
                <a:cs typeface="ヒラギノ角ゴ ProN W3" charset="0"/>
              </a:rPr>
              <a:t>The design matrix may be either prior period cumulative losses, earned premium or some other variable. Columns are differentiated by category.</a:t>
            </a:r>
          </a:p>
        </p:txBody>
      </p:sp>
      <p:sp>
        <p:nvSpPr>
          <p:cNvPr id="8" name="Line Callout 2 7"/>
          <p:cNvSpPr/>
          <p:nvPr/>
        </p:nvSpPr>
        <p:spPr bwMode="auto">
          <a:xfrm>
            <a:off x="9779000" y="1524000"/>
            <a:ext cx="3048000" cy="2246765"/>
          </a:xfrm>
          <a:prstGeom prst="borderCallout2">
            <a:avLst>
              <a:gd name="adj1" fmla="val 18750"/>
              <a:gd name="adj2" fmla="val -8333"/>
              <a:gd name="adj3" fmla="val 18750"/>
              <a:gd name="adj4" fmla="val -16667"/>
              <a:gd name="adj5" fmla="val 132527"/>
              <a:gd name="adj6" fmla="val -29862"/>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5" tIns="45718" rIns="91435" bIns="45718" numCol="1" rtlCol="0" anchor="t" anchorCtr="0" compatLnSpc="1">
            <a:prstTxWarp prst="textNoShape">
              <a:avLst/>
            </a:prstTxWarp>
            <a:spAutoFit/>
          </a:bodyPr>
          <a:lstStyle/>
          <a:p>
            <a:pPr defTabSz="914354"/>
            <a:r>
              <a:rPr lang="en-US" sz="2800" dirty="0">
                <a:solidFill>
                  <a:schemeClr val="bg1"/>
                </a:solidFill>
                <a:ea typeface="ヒラギノ角ゴ ProN W3" charset="0"/>
                <a:cs typeface="ヒラギノ角ゴ ProN W3" charset="0"/>
              </a:rPr>
              <a:t>We assume that error terms are homoskedastic and normally distributed</a:t>
            </a:r>
          </a:p>
        </p:txBody>
      </p:sp>
      <p:sp>
        <p:nvSpPr>
          <p:cNvPr id="9" name="Line Callout 2 8"/>
          <p:cNvSpPr/>
          <p:nvPr/>
        </p:nvSpPr>
        <p:spPr bwMode="auto">
          <a:xfrm>
            <a:off x="9017000" y="6781800"/>
            <a:ext cx="3733800" cy="1815878"/>
          </a:xfrm>
          <a:prstGeom prst="borderCallout2">
            <a:avLst>
              <a:gd name="adj1" fmla="val 18750"/>
              <a:gd name="adj2" fmla="val -8333"/>
              <a:gd name="adj3" fmla="val 18750"/>
              <a:gd name="adj4" fmla="val -16667"/>
              <a:gd name="adj5" fmla="val -48968"/>
              <a:gd name="adj6" fmla="val -48920"/>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5" tIns="45718" rIns="91435" bIns="45718" numCol="1" rtlCol="0" anchor="t" anchorCtr="0" compatLnSpc="1">
            <a:prstTxWarp prst="textNoShape">
              <a:avLst/>
            </a:prstTxWarp>
            <a:spAutoFit/>
          </a:bodyPr>
          <a:lstStyle/>
          <a:p>
            <a:pPr defTabSz="914354"/>
            <a:r>
              <a:rPr lang="en-US" sz="2800" dirty="0">
                <a:solidFill>
                  <a:schemeClr val="bg1"/>
                </a:solidFill>
                <a:ea typeface="ヒラギノ角ゴ ProN W3" charset="0"/>
                <a:cs typeface="ヒラギノ角ゴ ProN W3" charset="0"/>
              </a:rPr>
              <a:t>Calibrated model factors are analogous to age-to-age development factors.</a:t>
            </a:r>
          </a:p>
        </p:txBody>
      </p:sp>
      <p:graphicFrame>
        <p:nvGraphicFramePr>
          <p:cNvPr id="10" name="Object 9"/>
          <p:cNvGraphicFramePr>
            <a:graphicFrameLocks noChangeAspect="1"/>
          </p:cNvGraphicFramePr>
          <p:nvPr/>
        </p:nvGraphicFramePr>
        <p:xfrm>
          <a:off x="1092201" y="3416935"/>
          <a:ext cx="8305801" cy="2919731"/>
        </p:xfrm>
        <a:graphic>
          <a:graphicData uri="http://schemas.openxmlformats.org/presentationml/2006/ole">
            <p:oleObj spid="_x0000_s1026" name="Equation" r:id="rId4" imgW="2095200" imgH="736560" progId="Equation.3">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 y="-369328"/>
            <a:ext cx="184719" cy="738660"/>
          </a:xfrm>
          <a:prstGeom prst="rect">
            <a:avLst/>
          </a:prstGeom>
          <a:noFill/>
          <a:ln w="9525">
            <a:noFill/>
            <a:miter lim="800000"/>
            <a:headEnd/>
            <a:tailEnd/>
          </a:ln>
          <a:effectLst/>
        </p:spPr>
        <p:txBody>
          <a:bodyPr vert="horz" wrap="none" lIns="91435" tIns="45718" rIns="91435" bIns="45718"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nvGraphicFramePr>
        <p:xfrm>
          <a:off x="330200" y="3657601"/>
          <a:ext cx="5419181" cy="1905000"/>
        </p:xfrm>
        <a:graphic>
          <a:graphicData uri="http://schemas.openxmlformats.org/presentationml/2006/ole">
            <p:oleObj spid="_x0000_s2050" name="Equation" r:id="rId3" imgW="2095200" imgH="736560" progId="Equation.3">
              <p:embed/>
            </p:oleObj>
          </a:graphicData>
        </a:graphic>
      </p:graphicFrame>
      <p:sp>
        <p:nvSpPr>
          <p:cNvPr id="11" name="Equal 10"/>
          <p:cNvSpPr/>
          <p:nvPr/>
        </p:nvSpPr>
        <p:spPr bwMode="auto">
          <a:xfrm>
            <a:off x="5969000" y="4343400"/>
            <a:ext cx="838200" cy="609600"/>
          </a:xfrm>
          <a:prstGeom prst="mathEqual">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aphicFrame>
        <p:nvGraphicFramePr>
          <p:cNvPr id="12" name="Table 11"/>
          <p:cNvGraphicFramePr>
            <a:graphicFrameLocks noGrp="1"/>
          </p:cNvGraphicFramePr>
          <p:nvPr/>
        </p:nvGraphicFramePr>
        <p:xfrm>
          <a:off x="6883400" y="3581400"/>
          <a:ext cx="5638800" cy="2000250"/>
        </p:xfrm>
        <a:graphic>
          <a:graphicData uri="http://schemas.openxmlformats.org/drawingml/2006/table">
            <a:tbl>
              <a:tblPr/>
              <a:tblGrid>
                <a:gridCol w="563880"/>
                <a:gridCol w="563880"/>
                <a:gridCol w="563880"/>
                <a:gridCol w="563880"/>
                <a:gridCol w="563880"/>
                <a:gridCol w="563880"/>
                <a:gridCol w="563880"/>
                <a:gridCol w="563880"/>
                <a:gridCol w="563880"/>
                <a:gridCol w="563880"/>
              </a:tblGrid>
              <a:tr h="200025">
                <a:tc>
                  <a:txBody>
                    <a:bodyPr/>
                    <a:lstStyle/>
                    <a:p>
                      <a:pPr algn="r" fontAlgn="b"/>
                      <a:r>
                        <a:rPr lang="en-US" sz="1100" b="0" i="0" u="none" strike="noStrike" dirty="0">
                          <a:solidFill>
                            <a:srgbClr val="000000"/>
                          </a:solidFill>
                          <a:latin typeface="Calibri"/>
                        </a:rPr>
                        <a:t>21,898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56,339 </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78,457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92,820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101,261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103,929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107,855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111,901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112,388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111,727 </a:t>
                      </a:r>
                    </a:p>
                  </a:txBody>
                  <a:tcPr marL="9525" marR="9525" marT="9525" marB="0" anchor="b">
                    <a:lnL>
                      <a:noFill/>
                    </a:lnL>
                    <a:lnR>
                      <a:noFill/>
                    </a:lnR>
                    <a:lnT>
                      <a:noFill/>
                    </a:lnT>
                    <a:lnB>
                      <a:noFill/>
                    </a:lnB>
                  </a:tcPr>
                </a:tc>
              </a:tr>
              <a:tr h="200025">
                <a:tc>
                  <a:txBody>
                    <a:bodyPr/>
                    <a:lstStyle/>
                    <a:p>
                      <a:pPr algn="r" fontAlgn="b"/>
                      <a:r>
                        <a:rPr lang="en-US" sz="1100" b="0" i="0" u="none" strike="noStrike">
                          <a:solidFill>
                            <a:srgbClr val="000000"/>
                          </a:solidFill>
                          <a:latin typeface="Calibri"/>
                        </a:rPr>
                        <a:t>22,549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59,459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82,918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98,768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105,504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110,649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113,833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116,691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116,055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r" fontAlgn="b"/>
                      <a:r>
                        <a:rPr lang="en-US" sz="1100" b="0" i="0" u="none" strike="noStrike">
                          <a:solidFill>
                            <a:srgbClr val="000000"/>
                          </a:solidFill>
                          <a:latin typeface="Calibri"/>
                        </a:rPr>
                        <a:t>23,881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60,315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85,828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98,656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106,590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110,107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113,159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113,243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r" fontAlgn="b"/>
                      <a:r>
                        <a:rPr lang="en-US" sz="1100" b="0" i="0" u="none" strike="noStrike">
                          <a:solidFill>
                            <a:srgbClr val="000000"/>
                          </a:solidFill>
                          <a:latin typeface="Calibri"/>
                        </a:rPr>
                        <a:t>25,897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71,409 </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95,443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111,051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120,780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124,499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124,352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r" fontAlgn="b"/>
                      <a:r>
                        <a:rPr lang="en-US" sz="1100" b="0" i="0" u="none" strike="noStrike">
                          <a:solidFill>
                            <a:srgbClr val="000000"/>
                          </a:solidFill>
                          <a:latin typeface="Calibri"/>
                        </a:rPr>
                        <a:t>23,486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59,165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81,511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96,077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107,063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109,505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r" fontAlgn="b"/>
                      <a:r>
                        <a:rPr lang="en-US" sz="1100" b="0" i="0" u="none" strike="noStrike">
                          <a:solidFill>
                            <a:srgbClr val="000000"/>
                          </a:solidFill>
                          <a:latin typeface="Calibri"/>
                        </a:rPr>
                        <a:t>27,029 </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60,778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80,161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89,707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92,374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r" fontAlgn="b"/>
                      <a:r>
                        <a:rPr lang="en-US" sz="1100" b="0" i="0" u="none" strike="noStrike">
                          <a:solidFill>
                            <a:srgbClr val="000000"/>
                          </a:solidFill>
                          <a:latin typeface="Calibri"/>
                        </a:rPr>
                        <a:t>25,845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60,543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76,743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82,470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r" fontAlgn="b"/>
                      <a:r>
                        <a:rPr lang="en-US" sz="1100" b="0" i="0" u="none" strike="noStrike">
                          <a:solidFill>
                            <a:srgbClr val="000000"/>
                          </a:solidFill>
                          <a:latin typeface="Calibri"/>
                        </a:rPr>
                        <a:t>25,415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54,791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64,854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r" fontAlgn="b"/>
                      <a:r>
                        <a:rPr lang="en-US" sz="1100" b="0" i="0" u="none" strike="noStrike">
                          <a:solidFill>
                            <a:srgbClr val="000000"/>
                          </a:solidFill>
                          <a:latin typeface="Calibri"/>
                        </a:rPr>
                        <a:t>32,804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59,141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0025">
                <a:tc>
                  <a:txBody>
                    <a:bodyPr/>
                    <a:lstStyle/>
                    <a:p>
                      <a:pPr algn="r" fontAlgn="b"/>
                      <a:r>
                        <a:rPr lang="en-US" sz="1100" b="0" i="0" u="none" strike="noStrike">
                          <a:solidFill>
                            <a:srgbClr val="000000"/>
                          </a:solidFill>
                          <a:latin typeface="Calibri"/>
                        </a:rPr>
                        <a:t>40,409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extBox 1"/>
          <p:cNvSpPr txBox="1"/>
          <p:nvPr/>
        </p:nvSpPr>
        <p:spPr>
          <a:xfrm>
            <a:off x="787400" y="2743200"/>
            <a:ext cx="10363200" cy="3046988"/>
          </a:xfrm>
          <a:prstGeom prst="rect">
            <a:avLst/>
          </a:prstGeom>
          <a:noFill/>
        </p:spPr>
        <p:txBody>
          <a:bodyPr wrap="square" rtlCol="0">
            <a:spAutoFit/>
          </a:bodyPr>
          <a:lstStyle/>
          <a:p>
            <a:pPr algn="l"/>
            <a:r>
              <a:rPr lang="en-US" sz="4800" dirty="0" smtClean="0">
                <a:solidFill>
                  <a:schemeClr val="bg1"/>
                </a:solidFill>
              </a:rPr>
              <a:t>Loss Reserving &amp; </a:t>
            </a:r>
          </a:p>
          <a:p>
            <a:pPr algn="l"/>
            <a:r>
              <a:rPr lang="en-US" sz="4800" dirty="0" smtClean="0">
                <a:solidFill>
                  <a:schemeClr val="bg1"/>
                </a:solidFill>
              </a:rPr>
              <a:t>Ordinary Least Squares Regression</a:t>
            </a:r>
          </a:p>
          <a:p>
            <a:pPr algn="l"/>
            <a:r>
              <a:rPr lang="en-US" sz="4800" dirty="0" smtClean="0">
                <a:solidFill>
                  <a:schemeClr val="bg1"/>
                </a:solidFill>
              </a:rPr>
              <a:t> </a:t>
            </a:r>
          </a:p>
          <a:p>
            <a:pPr algn="l"/>
            <a:r>
              <a:rPr lang="en-US" sz="4800" i="1" dirty="0" smtClean="0">
                <a:solidFill>
                  <a:schemeClr val="bg1"/>
                </a:solidFill>
                <a:latin typeface="Euphemia" pitchFamily="34" charset="0"/>
              </a:rPr>
              <a:t>A Love Story</a:t>
            </a:r>
            <a:endParaRPr lang="en-US" sz="4800" i="1" dirty="0">
              <a:solidFill>
                <a:schemeClr val="bg1"/>
              </a:solidFill>
              <a:latin typeface="Euphemi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11049000" cy="1930400"/>
          </a:xfrm>
        </p:spPr>
        <p:txBody>
          <a:bodyPr/>
          <a:lstStyle/>
          <a:p>
            <a:r>
              <a:rPr lang="en-US" dirty="0" smtClean="0"/>
              <a:t>Murphy variance assumptions</a:t>
            </a:r>
            <a:endParaRPr lang="en-US" dirty="0"/>
          </a:p>
        </p:txBody>
      </p:sp>
      <p:pic>
        <p:nvPicPr>
          <p:cNvPr id="3074" name="Picture 2"/>
          <p:cNvPicPr>
            <a:picLocks noChangeAspect="1" noChangeArrowheads="1"/>
          </p:cNvPicPr>
          <p:nvPr/>
        </p:nvPicPr>
        <p:blipFill>
          <a:blip r:embed="rId2"/>
          <a:srcRect/>
          <a:stretch>
            <a:fillRect/>
          </a:stretch>
        </p:blipFill>
        <p:spPr bwMode="auto">
          <a:xfrm>
            <a:off x="5994400" y="2362200"/>
            <a:ext cx="4572000" cy="1463675"/>
          </a:xfrm>
          <a:prstGeom prst="rect">
            <a:avLst/>
          </a:prstGeom>
          <a:noFill/>
        </p:spPr>
      </p:pic>
      <p:pic>
        <p:nvPicPr>
          <p:cNvPr id="3075" name="Picture 3"/>
          <p:cNvPicPr>
            <a:picLocks noChangeAspect="1" noChangeArrowheads="1"/>
          </p:cNvPicPr>
          <p:nvPr/>
        </p:nvPicPr>
        <p:blipFill>
          <a:blip r:embed="rId3"/>
          <a:srcRect/>
          <a:stretch>
            <a:fillRect/>
          </a:stretch>
        </p:blipFill>
        <p:spPr bwMode="auto">
          <a:xfrm>
            <a:off x="6045200" y="4343400"/>
            <a:ext cx="6254750" cy="1692275"/>
          </a:xfrm>
          <a:prstGeom prst="rect">
            <a:avLst/>
          </a:prstGeom>
          <a:noFill/>
        </p:spPr>
      </p:pic>
      <p:pic>
        <p:nvPicPr>
          <p:cNvPr id="3076" name="Picture 4"/>
          <p:cNvPicPr>
            <a:picLocks noChangeAspect="1" noChangeArrowheads="1"/>
          </p:cNvPicPr>
          <p:nvPr/>
        </p:nvPicPr>
        <p:blipFill>
          <a:blip r:embed="rId4"/>
          <a:srcRect/>
          <a:stretch>
            <a:fillRect/>
          </a:stretch>
        </p:blipFill>
        <p:spPr bwMode="auto">
          <a:xfrm>
            <a:off x="5994400" y="6781800"/>
            <a:ext cx="5121275" cy="1463675"/>
          </a:xfrm>
          <a:prstGeom prst="rect">
            <a:avLst/>
          </a:prstGeom>
          <a:noFill/>
        </p:spPr>
      </p:pic>
      <p:sp>
        <p:nvSpPr>
          <p:cNvPr id="7" name="TextBox 6"/>
          <p:cNvSpPr txBox="1"/>
          <p:nvPr/>
        </p:nvSpPr>
        <p:spPr>
          <a:xfrm>
            <a:off x="1381760" y="2743200"/>
            <a:ext cx="2377440" cy="923330"/>
          </a:xfrm>
          <a:prstGeom prst="rect">
            <a:avLst/>
          </a:prstGeom>
          <a:noFill/>
        </p:spPr>
        <p:txBody>
          <a:bodyPr wrap="square" rtlCol="0">
            <a:spAutoFit/>
          </a:bodyPr>
          <a:lstStyle/>
          <a:p>
            <a:pPr algn="l"/>
            <a:r>
              <a:rPr lang="en-US" sz="5400" b="1" dirty="0" smtClean="0"/>
              <a:t>LSM</a:t>
            </a:r>
            <a:endParaRPr lang="en-US" sz="5400" b="1" dirty="0"/>
          </a:p>
        </p:txBody>
      </p:sp>
      <p:sp>
        <p:nvSpPr>
          <p:cNvPr id="8" name="TextBox 7"/>
          <p:cNvSpPr txBox="1"/>
          <p:nvPr/>
        </p:nvSpPr>
        <p:spPr>
          <a:xfrm>
            <a:off x="1381760" y="4991100"/>
            <a:ext cx="2377440" cy="923330"/>
          </a:xfrm>
          <a:prstGeom prst="rect">
            <a:avLst/>
          </a:prstGeom>
          <a:noFill/>
        </p:spPr>
        <p:txBody>
          <a:bodyPr wrap="square" rtlCol="0">
            <a:spAutoFit/>
          </a:bodyPr>
          <a:lstStyle/>
          <a:p>
            <a:pPr algn="l"/>
            <a:r>
              <a:rPr lang="en-US" sz="5400" b="1" dirty="0" smtClean="0"/>
              <a:t>WAD</a:t>
            </a:r>
            <a:endParaRPr lang="en-US" sz="5400" b="1" dirty="0"/>
          </a:p>
        </p:txBody>
      </p:sp>
      <p:sp>
        <p:nvSpPr>
          <p:cNvPr id="9" name="TextBox 8"/>
          <p:cNvSpPr txBox="1"/>
          <p:nvPr/>
        </p:nvSpPr>
        <p:spPr>
          <a:xfrm>
            <a:off x="1381760" y="7239000"/>
            <a:ext cx="2377440" cy="923330"/>
          </a:xfrm>
          <a:prstGeom prst="rect">
            <a:avLst/>
          </a:prstGeom>
          <a:noFill/>
        </p:spPr>
        <p:txBody>
          <a:bodyPr wrap="square" rtlCol="0">
            <a:spAutoFit/>
          </a:bodyPr>
          <a:lstStyle/>
          <a:p>
            <a:pPr algn="l"/>
            <a:r>
              <a:rPr lang="en-US" sz="5400" b="1" dirty="0" smtClean="0"/>
              <a:t>SAD</a:t>
            </a:r>
            <a:endParaRPr lang="en-US" sz="5400" b="1" dirty="0"/>
          </a:p>
        </p:txBody>
      </p:sp>
      <p:sp>
        <p:nvSpPr>
          <p:cNvPr id="10" name="TextBox 9"/>
          <p:cNvSpPr txBox="1"/>
          <p:nvPr/>
        </p:nvSpPr>
        <p:spPr>
          <a:xfrm>
            <a:off x="787400" y="8458200"/>
            <a:ext cx="11049000" cy="738664"/>
          </a:xfrm>
          <a:prstGeom prst="rect">
            <a:avLst/>
          </a:prstGeom>
          <a:noFill/>
        </p:spPr>
        <p:txBody>
          <a:bodyPr wrap="square" rtlCol="0">
            <a:spAutoFit/>
          </a:bodyPr>
          <a:lstStyle/>
          <a:p>
            <a:pPr algn="l"/>
            <a:r>
              <a:rPr lang="en-US" dirty="0" smtClean="0">
                <a:hlinkClick r:id="rId5"/>
              </a:rPr>
              <a:t>Murphy: Unbiased Loss Development Factors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11049000" cy="1930400"/>
          </a:xfrm>
        </p:spPr>
        <p:txBody>
          <a:bodyPr/>
          <a:lstStyle/>
          <a:p>
            <a:r>
              <a:rPr lang="en-US" dirty="0" smtClean="0"/>
              <a:t>Or, More Generally</a:t>
            </a:r>
            <a:endParaRPr lang="en-US" dirty="0"/>
          </a:p>
        </p:txBody>
      </p:sp>
      <p:graphicFrame>
        <p:nvGraphicFramePr>
          <p:cNvPr id="4098" name="Object 2"/>
          <p:cNvGraphicFramePr>
            <a:graphicFrameLocks noChangeAspect="1"/>
          </p:cNvGraphicFramePr>
          <p:nvPr/>
        </p:nvGraphicFramePr>
        <p:xfrm>
          <a:off x="711200" y="3429000"/>
          <a:ext cx="6627813" cy="1728788"/>
        </p:xfrm>
        <a:graphic>
          <a:graphicData uri="http://schemas.openxmlformats.org/presentationml/2006/ole">
            <p:oleObj spid="_x0000_s4098" name="Equation" r:id="rId4" imgW="876240" imgH="228600" progId="Equation.3">
              <p:embed/>
            </p:oleObj>
          </a:graphicData>
        </a:graphic>
      </p:graphicFrame>
      <p:sp>
        <p:nvSpPr>
          <p:cNvPr id="4" name="TextBox 3"/>
          <p:cNvSpPr txBox="1"/>
          <p:nvPr/>
        </p:nvSpPr>
        <p:spPr>
          <a:xfrm>
            <a:off x="8178800" y="3352800"/>
            <a:ext cx="3657600" cy="2308324"/>
          </a:xfrm>
          <a:prstGeom prst="rect">
            <a:avLst/>
          </a:prstGeom>
          <a:solidFill>
            <a:schemeClr val="bg1"/>
          </a:solidFill>
        </p:spPr>
        <p:txBody>
          <a:bodyPr wrap="square" rtlCol="0">
            <a:spAutoFit/>
          </a:bodyPr>
          <a:lstStyle/>
          <a:p>
            <a:pPr algn="l"/>
            <a:r>
              <a:rPr lang="en-US" sz="2400" dirty="0" smtClean="0"/>
              <a:t>The multivariate model may be generally stated as containing a parameter to control the variance of the error term. </a:t>
            </a:r>
            <a:endParaRPr lang="en-US" sz="2400" dirty="0"/>
          </a:p>
        </p:txBody>
      </p:sp>
      <p:sp>
        <p:nvSpPr>
          <p:cNvPr id="5" name="TextBox 4"/>
          <p:cNvSpPr txBox="1"/>
          <p:nvPr/>
        </p:nvSpPr>
        <p:spPr>
          <a:xfrm>
            <a:off x="406400" y="6553200"/>
            <a:ext cx="11811000" cy="1384995"/>
          </a:xfrm>
          <a:prstGeom prst="rect">
            <a:avLst/>
          </a:prstGeom>
          <a:solidFill>
            <a:schemeClr val="tx1">
              <a:lumMod val="65000"/>
              <a:lumOff val="35000"/>
            </a:schemeClr>
          </a:solidFill>
        </p:spPr>
        <p:txBody>
          <a:bodyPr wrap="square" rtlCol="0">
            <a:spAutoFit/>
          </a:bodyPr>
          <a:lstStyle/>
          <a:p>
            <a:pPr algn="l"/>
            <a:r>
              <a:rPr lang="en-US" dirty="0" smtClean="0">
                <a:latin typeface="Symbol" pitchFamily="18" charset="2"/>
              </a:rPr>
              <a:t>a</a:t>
            </a:r>
            <a:r>
              <a:rPr lang="en-US" dirty="0" smtClean="0"/>
              <a:t> is not a </a:t>
            </a:r>
            <a:r>
              <a:rPr lang="en-US" dirty="0" err="1" smtClean="0"/>
              <a:t>hyperparameter</a:t>
            </a:r>
            <a:r>
              <a:rPr lang="en-US" dirty="0" smtClean="0"/>
              <a:t>. Fitting using SSE will always return </a:t>
            </a:r>
            <a:r>
              <a:rPr lang="en-US" dirty="0" smtClean="0">
                <a:latin typeface="Symbol" pitchFamily="18" charset="2"/>
              </a:rPr>
              <a:t>a </a:t>
            </a:r>
            <a:r>
              <a:rPr lang="en-US" dirty="0" smtClean="0"/>
              <a:t>= 0</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87400" y="1752600"/>
            <a:ext cx="11049000" cy="6705600"/>
          </a:xfrm>
        </p:spPr>
        <p:txBody>
          <a:bodyPr/>
          <a:lstStyle/>
          <a:p>
            <a:r>
              <a:rPr lang="en-US" dirty="0" smtClean="0">
                <a:solidFill>
                  <a:schemeClr val="tx1"/>
                </a:solidFill>
              </a:rPr>
              <a:t>Intuition</a:t>
            </a:r>
          </a:p>
          <a:p>
            <a:pPr lvl="1"/>
            <a:r>
              <a:rPr lang="en-US" dirty="0" smtClean="0">
                <a:solidFill>
                  <a:schemeClr val="tx1"/>
                </a:solidFill>
              </a:rPr>
              <a:t>Losses vary in relation to predictors</a:t>
            </a:r>
          </a:p>
          <a:p>
            <a:pPr lvl="1"/>
            <a:r>
              <a:rPr lang="en-US" dirty="0" smtClean="0">
                <a:solidFill>
                  <a:schemeClr val="tx1"/>
                </a:solidFill>
              </a:rPr>
              <a:t>Loss ratio variance looks different</a:t>
            </a:r>
          </a:p>
          <a:p>
            <a:r>
              <a:rPr lang="en-US" dirty="0" smtClean="0">
                <a:solidFill>
                  <a:schemeClr val="tx1"/>
                </a:solidFill>
              </a:rPr>
              <a:t>Observation</a:t>
            </a:r>
          </a:p>
          <a:p>
            <a:pPr lvl="1"/>
            <a:r>
              <a:rPr lang="en-US" dirty="0" smtClean="0">
                <a:solidFill>
                  <a:schemeClr val="tx1"/>
                </a:solidFill>
              </a:rPr>
              <a:t>Behavior of a population</a:t>
            </a:r>
          </a:p>
          <a:p>
            <a:pPr lvl="1"/>
            <a:r>
              <a:rPr lang="en-US" dirty="0" smtClean="0">
                <a:solidFill>
                  <a:schemeClr val="tx1"/>
                </a:solidFill>
              </a:rPr>
              <a:t>Diagnostics on individual sample (</a:t>
            </a:r>
            <a:r>
              <a:rPr lang="en-US" dirty="0" err="1" smtClean="0">
                <a:solidFill>
                  <a:schemeClr val="tx1"/>
                </a:solidFill>
              </a:rPr>
              <a:t>Breusch</a:t>
            </a:r>
            <a:r>
              <a:rPr lang="en-US" dirty="0" smtClean="0">
                <a:solidFill>
                  <a:schemeClr val="tx1"/>
                </a:solidFill>
              </a:rPr>
              <a:t>-Pagan test)</a:t>
            </a:r>
            <a:endParaRPr lang="en-US" dirty="0">
              <a:solidFill>
                <a:schemeClr val="tx1"/>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2667000"/>
            <a:ext cx="11049000" cy="6705600"/>
          </a:xfrm>
        </p:spPr>
        <p:txBody>
          <a:bodyPr anchor="t"/>
          <a:lstStyle/>
          <a:p>
            <a:pPr marL="234937" indent="31748">
              <a:buNone/>
            </a:pPr>
            <a:r>
              <a:rPr lang="en-US" dirty="0" smtClean="0">
                <a:solidFill>
                  <a:schemeClr val="tx1"/>
                </a:solidFill>
              </a:rPr>
              <a:t>In 2011, Glenn Meyers &amp; </a:t>
            </a:r>
            <a:r>
              <a:rPr lang="en-US" dirty="0" err="1" smtClean="0">
                <a:solidFill>
                  <a:schemeClr val="tx1"/>
                </a:solidFill>
              </a:rPr>
              <a:t>Peng</a:t>
            </a:r>
            <a:r>
              <a:rPr lang="en-US" dirty="0" smtClean="0">
                <a:solidFill>
                  <a:schemeClr val="tx1"/>
                </a:solidFill>
              </a:rPr>
              <a:t> Shi published NAIC Schedule P results for 132 companies. The object was to create a laboratory to determine which loss reserving method was most reliable.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p:cNvPicPr>
            <a:picLocks noChangeAspect="1" noChangeArrowheads="1"/>
          </p:cNvPicPr>
          <p:nvPr/>
        </p:nvPicPr>
        <p:blipFill>
          <a:blip r:embed="rId2"/>
          <a:srcRect/>
          <a:stretch>
            <a:fillRect/>
          </a:stretch>
        </p:blipFill>
        <p:spPr bwMode="auto">
          <a:xfrm>
            <a:off x="69850" y="1225550"/>
            <a:ext cx="12858750" cy="72961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3"/>
          <a:srcRect/>
          <a:stretch>
            <a:fillRect/>
          </a:stretch>
        </p:blipFill>
        <p:spPr bwMode="auto">
          <a:xfrm>
            <a:off x="69850" y="1225550"/>
            <a:ext cx="12858750" cy="7296150"/>
          </a:xfrm>
          <a:prstGeom prst="rect">
            <a:avLst/>
          </a:prstGeom>
          <a:noFill/>
          <a:ln w="9525">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11049000" cy="1930400"/>
          </a:xfrm>
        </p:spPr>
        <p:txBody>
          <a:bodyPr/>
          <a:lstStyle/>
          <a:p>
            <a:r>
              <a:rPr lang="en-US" dirty="0" smtClean="0"/>
              <a:t>What’s the proper link ratio?</a:t>
            </a:r>
            <a:endParaRPr lang="en-US" dirty="0"/>
          </a:p>
        </p:txBody>
      </p:sp>
      <p:graphicFrame>
        <p:nvGraphicFramePr>
          <p:cNvPr id="4" name="Content Placeholder 3"/>
          <p:cNvGraphicFramePr>
            <a:graphicFrameLocks noGrp="1"/>
          </p:cNvGraphicFramePr>
          <p:nvPr>
            <p:ph sz="quarter" idx="4294967295"/>
          </p:nvPr>
        </p:nvGraphicFramePr>
        <p:xfrm>
          <a:off x="1625600" y="2667000"/>
          <a:ext cx="8305800" cy="5937885"/>
        </p:xfrm>
        <a:graphic>
          <a:graphicData uri="http://schemas.openxmlformats.org/drawingml/2006/table">
            <a:tbl>
              <a:tblPr firstRow="1" bandRow="1">
                <a:tableStyleId>{0660B408-B3CF-4A94-85FC-2B1E0A45F4A2}</a:tableStyleId>
              </a:tblPr>
              <a:tblGrid>
                <a:gridCol w="2768600"/>
                <a:gridCol w="2768600"/>
                <a:gridCol w="2768600"/>
              </a:tblGrid>
              <a:tr h="736939">
                <a:tc>
                  <a:txBody>
                    <a:bodyPr/>
                    <a:lstStyle/>
                    <a:p>
                      <a:pPr algn="r" fontAlgn="b"/>
                      <a:r>
                        <a:rPr lang="en-US" sz="3200" u="none" strike="noStrike" dirty="0" smtClean="0"/>
                        <a:t>Cumulative Paid @12 Months</a:t>
                      </a:r>
                      <a:endParaRPr lang="en-US" sz="3200" b="0" i="0" u="none" strike="noStrike" dirty="0">
                        <a:solidFill>
                          <a:srgbClr val="000000"/>
                        </a:solidFill>
                        <a:latin typeface="Calibri"/>
                      </a:endParaRPr>
                    </a:p>
                  </a:txBody>
                  <a:tcPr marL="0" marR="0" marT="0" marB="0" anchor="b"/>
                </a:tc>
                <a:tc>
                  <a:txBody>
                    <a:bodyPr/>
                    <a:lstStyle/>
                    <a:p>
                      <a:pPr algn="r" fontAlgn="b"/>
                      <a:r>
                        <a:rPr lang="en-US" sz="3200" u="none" strike="noStrike" dirty="0" smtClean="0"/>
                        <a:t>Cumulative Paid @24 Months</a:t>
                      </a:r>
                      <a:endParaRPr lang="en-US" sz="3200" b="0" i="0" u="none" strike="noStrike" dirty="0">
                        <a:solidFill>
                          <a:srgbClr val="000000"/>
                        </a:solidFill>
                        <a:latin typeface="Calibri"/>
                      </a:endParaRPr>
                    </a:p>
                  </a:txBody>
                  <a:tcPr marL="0" marR="0" marT="0" marB="0" anchor="b"/>
                </a:tc>
                <a:tc>
                  <a:txBody>
                    <a:bodyPr/>
                    <a:lstStyle/>
                    <a:p>
                      <a:pPr algn="r" fontAlgn="b"/>
                      <a:r>
                        <a:rPr lang="en-US" sz="3200" u="none" strike="noStrike" dirty="0" smtClean="0"/>
                        <a:t>12-24 month LDF</a:t>
                      </a:r>
                      <a:endParaRPr lang="en-US" sz="3200" b="0" i="0" u="none" strike="noStrike" dirty="0">
                        <a:solidFill>
                          <a:srgbClr val="000000"/>
                        </a:solidFill>
                        <a:latin typeface="Calibri"/>
                      </a:endParaRPr>
                    </a:p>
                  </a:txBody>
                  <a:tcPr marL="0" marR="0" marT="0" marB="0" anchor="b"/>
                </a:tc>
              </a:tr>
              <a:tr h="377994">
                <a:tc>
                  <a:txBody>
                    <a:bodyPr/>
                    <a:lstStyle/>
                    <a:p>
                      <a:pPr algn="r" fontAlgn="b"/>
                      <a:r>
                        <a:rPr lang="en-US" sz="3200" u="none" strike="noStrike" dirty="0" smtClean="0"/>
                        <a:t>21,898</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smtClean="0"/>
                        <a:t>56,339</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a:t>2.5728</a:t>
                      </a:r>
                      <a:endParaRPr lang="en-US" sz="3200" b="0" i="0" u="none" strike="noStrike" dirty="0">
                        <a:solidFill>
                          <a:srgbClr val="000000"/>
                        </a:solidFill>
                        <a:latin typeface="Calibri"/>
                      </a:endParaRPr>
                    </a:p>
                  </a:txBody>
                  <a:tcPr marL="0" marR="0" marT="0" marB="0" anchor="b"/>
                </a:tc>
              </a:tr>
              <a:tr h="377994">
                <a:tc>
                  <a:txBody>
                    <a:bodyPr/>
                    <a:lstStyle/>
                    <a:p>
                      <a:pPr algn="r" fontAlgn="b"/>
                      <a:r>
                        <a:rPr lang="en-US" sz="3200" u="none" strike="noStrike" dirty="0" smtClean="0"/>
                        <a:t>22,549</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smtClean="0"/>
                        <a:t>59,459</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a:t>2.6369</a:t>
                      </a:r>
                      <a:endParaRPr lang="en-US" sz="3200" b="0" i="0" u="none" strike="noStrike" dirty="0">
                        <a:solidFill>
                          <a:srgbClr val="000000"/>
                        </a:solidFill>
                        <a:latin typeface="Calibri"/>
                      </a:endParaRPr>
                    </a:p>
                  </a:txBody>
                  <a:tcPr marL="0" marR="0" marT="0" marB="0" anchor="b"/>
                </a:tc>
              </a:tr>
              <a:tr h="377994">
                <a:tc>
                  <a:txBody>
                    <a:bodyPr/>
                    <a:lstStyle/>
                    <a:p>
                      <a:pPr algn="r" fontAlgn="b"/>
                      <a:r>
                        <a:rPr lang="en-US" sz="3200" u="none" strike="noStrike" dirty="0" smtClean="0"/>
                        <a:t>23,881</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smtClean="0"/>
                        <a:t>60,315</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a:t>2.5256</a:t>
                      </a:r>
                      <a:endParaRPr lang="en-US" sz="3200" b="0" i="0" u="none" strike="noStrike">
                        <a:solidFill>
                          <a:srgbClr val="000000"/>
                        </a:solidFill>
                        <a:latin typeface="Calibri"/>
                      </a:endParaRPr>
                    </a:p>
                  </a:txBody>
                  <a:tcPr marL="0" marR="0" marT="0" marB="0" anchor="b"/>
                </a:tc>
              </a:tr>
              <a:tr h="377994">
                <a:tc>
                  <a:txBody>
                    <a:bodyPr/>
                    <a:lstStyle/>
                    <a:p>
                      <a:pPr algn="r" fontAlgn="b"/>
                      <a:r>
                        <a:rPr lang="en-US" sz="3200" u="none" strike="noStrike" dirty="0" smtClean="0"/>
                        <a:t>25,897</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smtClean="0"/>
                        <a:t>71,409</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a:t>2.7574</a:t>
                      </a:r>
                      <a:endParaRPr lang="en-US" sz="3200" b="0" i="0" u="none" strike="noStrike">
                        <a:solidFill>
                          <a:srgbClr val="000000"/>
                        </a:solidFill>
                        <a:latin typeface="Calibri"/>
                      </a:endParaRPr>
                    </a:p>
                  </a:txBody>
                  <a:tcPr marL="0" marR="0" marT="0" marB="0" anchor="b"/>
                </a:tc>
              </a:tr>
              <a:tr h="377994">
                <a:tc>
                  <a:txBody>
                    <a:bodyPr/>
                    <a:lstStyle/>
                    <a:p>
                      <a:pPr algn="r" fontAlgn="b"/>
                      <a:r>
                        <a:rPr lang="en-US" sz="3200" u="none" strike="noStrike" dirty="0" smtClean="0"/>
                        <a:t>23,486</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smtClean="0"/>
                        <a:t>59,165</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a:t>2.5192</a:t>
                      </a:r>
                      <a:endParaRPr lang="en-US" sz="3200" b="0" i="0" u="none" strike="noStrike">
                        <a:solidFill>
                          <a:srgbClr val="000000"/>
                        </a:solidFill>
                        <a:latin typeface="Calibri"/>
                      </a:endParaRPr>
                    </a:p>
                  </a:txBody>
                  <a:tcPr marL="0" marR="0" marT="0" marB="0" anchor="b"/>
                </a:tc>
              </a:tr>
              <a:tr h="377994">
                <a:tc>
                  <a:txBody>
                    <a:bodyPr/>
                    <a:lstStyle/>
                    <a:p>
                      <a:pPr algn="r" fontAlgn="b"/>
                      <a:r>
                        <a:rPr lang="en-US" sz="3200" u="none" strike="noStrike" dirty="0" smtClean="0"/>
                        <a:t>27,029</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smtClean="0"/>
                        <a:t>60,778</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a:t>2.2486</a:t>
                      </a:r>
                      <a:endParaRPr lang="en-US" sz="3200" b="0" i="0" u="none" strike="noStrike">
                        <a:solidFill>
                          <a:srgbClr val="000000"/>
                        </a:solidFill>
                        <a:latin typeface="Calibri"/>
                      </a:endParaRPr>
                    </a:p>
                  </a:txBody>
                  <a:tcPr marL="0" marR="0" marT="0" marB="0" anchor="b"/>
                </a:tc>
              </a:tr>
              <a:tr h="377994">
                <a:tc>
                  <a:txBody>
                    <a:bodyPr/>
                    <a:lstStyle/>
                    <a:p>
                      <a:pPr algn="r" fontAlgn="b"/>
                      <a:r>
                        <a:rPr lang="en-US" sz="3200" u="none" strike="noStrike" dirty="0" smtClean="0"/>
                        <a:t>25,845</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smtClean="0"/>
                        <a:t>60,543</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a:t>2.3425</a:t>
                      </a:r>
                      <a:endParaRPr lang="en-US" sz="3200" b="0" i="0" u="none" strike="noStrike">
                        <a:solidFill>
                          <a:srgbClr val="000000"/>
                        </a:solidFill>
                        <a:latin typeface="Calibri"/>
                      </a:endParaRPr>
                    </a:p>
                  </a:txBody>
                  <a:tcPr marL="0" marR="0" marT="0" marB="0" anchor="b"/>
                </a:tc>
              </a:tr>
              <a:tr h="377994">
                <a:tc>
                  <a:txBody>
                    <a:bodyPr/>
                    <a:lstStyle/>
                    <a:p>
                      <a:pPr algn="r" fontAlgn="b"/>
                      <a:r>
                        <a:rPr lang="en-US" sz="3200" u="none" strike="noStrike" dirty="0" smtClean="0"/>
                        <a:t>25,415</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smtClean="0"/>
                        <a:t>54,791</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a:t>2.1559</a:t>
                      </a:r>
                      <a:endParaRPr lang="en-US" sz="3200" b="0" i="0" u="none" strike="noStrike">
                        <a:solidFill>
                          <a:srgbClr val="000000"/>
                        </a:solidFill>
                        <a:latin typeface="Calibri"/>
                      </a:endParaRPr>
                    </a:p>
                  </a:txBody>
                  <a:tcPr marL="0" marR="0" marT="0" marB="0" anchor="b"/>
                </a:tc>
              </a:tr>
              <a:tr h="377994">
                <a:tc>
                  <a:txBody>
                    <a:bodyPr/>
                    <a:lstStyle/>
                    <a:p>
                      <a:pPr algn="r" fontAlgn="b"/>
                      <a:r>
                        <a:rPr lang="en-US" sz="3200" u="none" strike="noStrike" dirty="0" smtClean="0"/>
                        <a:t>32,804</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smtClean="0"/>
                        <a:t>59,141</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u="none" strike="noStrike" dirty="0"/>
                        <a:t>1.8029</a:t>
                      </a:r>
                      <a:endParaRPr lang="en-US" sz="3200" b="0" i="0" u="none" strike="noStrike" dirty="0">
                        <a:solidFill>
                          <a:srgbClr val="000000"/>
                        </a:solidFill>
                        <a:latin typeface="Calibri"/>
                      </a:endParaRPr>
                    </a:p>
                  </a:txBody>
                  <a:tcPr marL="0" marR="0" marT="0" marB="0" anchor="b"/>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69850" y="1225550"/>
            <a:ext cx="12858750" cy="7296150"/>
          </a:xfrm>
          <a:prstGeom prst="rect">
            <a:avLst/>
          </a:prstGeom>
          <a:noFill/>
          <a:ln w="9525">
            <a:noFill/>
            <a:miter lim="800000"/>
            <a:headEnd/>
            <a:tailEnd/>
          </a:ln>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11099800" cy="2514600"/>
          </a:xfrm>
        </p:spPr>
        <p:txBody>
          <a:bodyPr/>
          <a:lstStyle/>
          <a:p>
            <a:r>
              <a:rPr lang="en-US" dirty="0" smtClean="0"/>
              <a:t>Observation of an Individual Sample</a:t>
            </a:r>
            <a:endParaRPr lang="en-US" dirty="0"/>
          </a:p>
        </p:txBody>
      </p:sp>
      <p:graphicFrame>
        <p:nvGraphicFramePr>
          <p:cNvPr id="5" name="Diagram 4"/>
          <p:cNvGraphicFramePr/>
          <p:nvPr/>
        </p:nvGraphicFramePr>
        <p:xfrm>
          <a:off x="2082800" y="2971800"/>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15912" y="2514600"/>
          <a:ext cx="7100888" cy="1984375"/>
        </p:xfrm>
        <a:graphic>
          <a:graphicData uri="http://schemas.openxmlformats.org/presentationml/2006/ole">
            <p:oleObj spid="_x0000_s43010" name="Equation" r:id="rId3" imgW="863280" imgH="241200" progId="Equation.3">
              <p:embed/>
            </p:oleObj>
          </a:graphicData>
        </a:graphic>
      </p:graphicFrame>
      <p:sp>
        <p:nvSpPr>
          <p:cNvPr id="5" name="TextBox 4"/>
          <p:cNvSpPr txBox="1"/>
          <p:nvPr/>
        </p:nvSpPr>
        <p:spPr>
          <a:xfrm>
            <a:off x="8178800" y="1905000"/>
            <a:ext cx="3810000" cy="3323987"/>
          </a:xfrm>
          <a:prstGeom prst="rect">
            <a:avLst/>
          </a:prstGeom>
          <a:solidFill>
            <a:schemeClr val="bg1"/>
          </a:solidFill>
        </p:spPr>
        <p:txBody>
          <a:bodyPr wrap="square" rtlCol="0">
            <a:spAutoFit/>
          </a:bodyPr>
          <a:lstStyle/>
          <a:p>
            <a:pPr algn="l"/>
            <a:r>
              <a:rPr lang="en-US" dirty="0" smtClean="0"/>
              <a:t>An F-test determines the probability that the coefficients are non-zero.</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69850" y="1225550"/>
            <a:ext cx="12858750" cy="7296150"/>
          </a:xfrm>
          <a:prstGeom prst="rect">
            <a:avLst/>
          </a:prstGeom>
          <a:noFill/>
          <a:ln w="9525">
            <a:noFill/>
            <a:miter lim="800000"/>
            <a:headEnd/>
            <a:tailEnd/>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0"/>
            <a:ext cx="11099800" cy="2514600"/>
          </a:xfrm>
        </p:spPr>
        <p:txBody>
          <a:bodyPr/>
          <a:lstStyle/>
          <a:p>
            <a:r>
              <a:rPr lang="en-US" dirty="0" smtClean="0"/>
              <a:t>Caveats</a:t>
            </a:r>
            <a:endParaRPr lang="en-US" dirty="0"/>
          </a:p>
        </p:txBody>
      </p:sp>
      <p:sp>
        <p:nvSpPr>
          <p:cNvPr id="4" name="Content Placeholder 3"/>
          <p:cNvSpPr>
            <a:spLocks noGrp="1"/>
          </p:cNvSpPr>
          <p:nvPr>
            <p:ph sz="quarter" idx="4294967295"/>
          </p:nvPr>
        </p:nvSpPr>
        <p:spPr>
          <a:xfrm>
            <a:off x="635000" y="2133600"/>
            <a:ext cx="11049000" cy="6172200"/>
          </a:xfrm>
        </p:spPr>
        <p:txBody>
          <a:bodyPr anchor="t"/>
          <a:lstStyle/>
          <a:p>
            <a:pPr>
              <a:buNone/>
            </a:pPr>
            <a:r>
              <a:rPr lang="en-US" dirty="0" smtClean="0">
                <a:solidFill>
                  <a:schemeClr val="tx1"/>
                </a:solidFill>
              </a:rPr>
              <a:t>Caveats</a:t>
            </a:r>
          </a:p>
          <a:p>
            <a:r>
              <a:rPr lang="en-US" dirty="0" smtClean="0">
                <a:solidFill>
                  <a:schemeClr val="tx1"/>
                </a:solidFill>
              </a:rPr>
              <a:t>Non-normal </a:t>
            </a:r>
            <a:r>
              <a:rPr lang="en-US" dirty="0" smtClean="0">
                <a:solidFill>
                  <a:schemeClr val="tx1"/>
                </a:solidFill>
              </a:rPr>
              <a:t>error terms render B-P meaningless!</a:t>
            </a:r>
          </a:p>
          <a:p>
            <a:r>
              <a:rPr lang="en-US" dirty="0" smtClean="0">
                <a:solidFill>
                  <a:schemeClr val="tx1"/>
                </a:solidFill>
              </a:rPr>
              <a:t>Chain ladder utilizes stochastic predictors</a:t>
            </a:r>
          </a:p>
          <a:p>
            <a:r>
              <a:rPr lang="en-US" dirty="0" smtClean="0">
                <a:solidFill>
                  <a:schemeClr val="tx1"/>
                </a:solidFill>
              </a:rPr>
              <a:t>Earned premium has not been adjusted</a:t>
            </a:r>
          </a:p>
          <a:p>
            <a:endParaRPr lang="en-US" dirty="0">
              <a:solidFill>
                <a:schemeClr val="tx1"/>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0"/>
            <a:ext cx="11099800" cy="2514600"/>
          </a:xfrm>
        </p:spPr>
        <p:txBody>
          <a:bodyPr/>
          <a:lstStyle/>
          <a:p>
            <a:r>
              <a:rPr lang="en-US" dirty="0" smtClean="0"/>
              <a:t>Conclusions</a:t>
            </a:r>
            <a:endParaRPr lang="en-US" dirty="0"/>
          </a:p>
        </p:txBody>
      </p:sp>
      <p:sp>
        <p:nvSpPr>
          <p:cNvPr id="4" name="Content Placeholder 3"/>
          <p:cNvSpPr>
            <a:spLocks noGrp="1"/>
          </p:cNvSpPr>
          <p:nvPr>
            <p:ph sz="quarter" idx="4294967295"/>
          </p:nvPr>
        </p:nvSpPr>
        <p:spPr>
          <a:xfrm>
            <a:off x="787400" y="1905000"/>
            <a:ext cx="11049000" cy="6172200"/>
          </a:xfrm>
        </p:spPr>
        <p:txBody>
          <a:bodyPr anchor="t"/>
          <a:lstStyle/>
          <a:p>
            <a:r>
              <a:rPr lang="en-US" dirty="0" err="1" smtClean="0">
                <a:solidFill>
                  <a:schemeClr val="tx1"/>
                </a:solidFill>
              </a:rPr>
              <a:t>Breusch</a:t>
            </a:r>
            <a:r>
              <a:rPr lang="en-US" dirty="0" smtClean="0">
                <a:solidFill>
                  <a:schemeClr val="tx1"/>
                </a:solidFill>
              </a:rPr>
              <a:t>-Pagan </a:t>
            </a:r>
            <a:r>
              <a:rPr lang="en-US" dirty="0" smtClean="0">
                <a:solidFill>
                  <a:schemeClr val="tx1"/>
                </a:solidFill>
              </a:rPr>
              <a:t>test is not strongly persuasive across the total data </a:t>
            </a:r>
            <a:r>
              <a:rPr lang="en-US" dirty="0" smtClean="0">
                <a:solidFill>
                  <a:schemeClr val="tx1"/>
                </a:solidFill>
              </a:rPr>
              <a:t>set.</a:t>
            </a:r>
          </a:p>
          <a:p>
            <a:r>
              <a:rPr lang="en-US" dirty="0" smtClean="0">
                <a:solidFill>
                  <a:schemeClr val="tx1"/>
                </a:solidFill>
              </a:rPr>
              <a:t>Homoskedastic error terms would support unweighted calibration of model factors.</a:t>
            </a:r>
          </a:p>
          <a:p>
            <a:r>
              <a:rPr lang="en-US" dirty="0" smtClean="0">
                <a:solidFill>
                  <a:schemeClr val="tx1"/>
                </a:solidFill>
              </a:rPr>
              <a:t>Probably more</a:t>
            </a:r>
            <a:r>
              <a:rPr lang="en-US" dirty="0" smtClean="0">
                <a:solidFill>
                  <a:schemeClr val="tx1"/>
                </a:solidFill>
              </a:rPr>
              <a:t> important to test functional form of error terms. </a:t>
            </a:r>
            <a:r>
              <a:rPr lang="en-US" dirty="0" err="1" smtClean="0">
                <a:solidFill>
                  <a:schemeClr val="tx1"/>
                </a:solidFill>
              </a:rPr>
              <a:t>Kolmogorov</a:t>
            </a:r>
            <a:r>
              <a:rPr lang="en-US" dirty="0" smtClean="0">
                <a:solidFill>
                  <a:schemeClr val="tx1"/>
                </a:solidFill>
              </a:rPr>
              <a:t>-Smirnov etc. may test for normal residuals.</a:t>
            </a:r>
            <a:endParaRPr lang="en-US" dirty="0" smtClean="0">
              <a:solidFill>
                <a:schemeClr val="tx1"/>
              </a:solidFill>
            </a:endParaRPr>
          </a:p>
          <a:p>
            <a:endParaRPr lang="en-US" dirty="0">
              <a:solidFill>
                <a:schemeClr val="tx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200" y="1066800"/>
            <a:ext cx="11887200" cy="6555641"/>
          </a:xfrm>
          <a:prstGeom prst="rect">
            <a:avLst/>
          </a:prstGeom>
          <a:noFill/>
        </p:spPr>
        <p:txBody>
          <a:bodyPr wrap="square" rtlCol="0">
            <a:spAutoFit/>
          </a:bodyPr>
          <a:lstStyle/>
          <a:p>
            <a:pPr algn="l"/>
            <a:r>
              <a:rPr lang="en-US" dirty="0" smtClean="0"/>
              <a:t>State </a:t>
            </a:r>
            <a:r>
              <a:rPr lang="en-US" dirty="0" smtClean="0"/>
              <a:t>your model and your underlying assumptions.</a:t>
            </a:r>
          </a:p>
          <a:p>
            <a:pPr algn="l"/>
            <a:endParaRPr lang="en-US" dirty="0" smtClean="0"/>
          </a:p>
          <a:p>
            <a:pPr algn="l"/>
            <a:r>
              <a:rPr lang="en-US" dirty="0" smtClean="0"/>
              <a:t>Test those assumptions.</a:t>
            </a:r>
          </a:p>
          <a:p>
            <a:pPr algn="l"/>
            <a:endParaRPr lang="en-US" dirty="0" smtClean="0"/>
          </a:p>
          <a:p>
            <a:pPr algn="l"/>
            <a:r>
              <a:rPr lang="en-US" dirty="0" smtClean="0"/>
              <a:t>Stop using models whose assumptions don’t reflect reality! </a:t>
            </a:r>
          </a:p>
          <a:p>
            <a:pPr algn="l"/>
            <a:endParaRPr lang="en-US" dirty="0" smtClean="0"/>
          </a:p>
          <a:p>
            <a:pPr algn="l"/>
            <a:r>
              <a:rPr lang="en-US" dirty="0" smtClean="0"/>
              <a:t>Statisticians have been doing this for years. Easy to </a:t>
            </a:r>
            <a:r>
              <a:rPr lang="en-US" strike="sngStrike" dirty="0" smtClean="0"/>
              <a:t>steal</a:t>
            </a:r>
            <a:r>
              <a:rPr lang="en-US" dirty="0" smtClean="0"/>
              <a:t> leverage their work.</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9800" y="6248401"/>
            <a:ext cx="10312400" cy="2092877"/>
          </a:xfrm>
          <a:prstGeom prst="rect">
            <a:avLst/>
          </a:prstGeom>
          <a:noFill/>
        </p:spPr>
        <p:txBody>
          <a:bodyPr wrap="square" lIns="91435" tIns="45718" rIns="91435" bIns="45718" rtlCol="0">
            <a:spAutoFit/>
          </a:bodyPr>
          <a:lstStyle/>
          <a:p>
            <a:pPr algn="l">
              <a:buNone/>
            </a:pPr>
            <a:r>
              <a:rPr lang="en-US" sz="4400" i="1" dirty="0">
                <a:solidFill>
                  <a:schemeClr val="tx1"/>
                </a:solidFill>
              </a:rPr>
              <a:t>-Dave Clark </a:t>
            </a:r>
          </a:p>
          <a:p>
            <a:pPr algn="l">
              <a:buNone/>
            </a:pPr>
            <a:r>
              <a:rPr lang="en-US" sz="4400" i="1" dirty="0">
                <a:solidFill>
                  <a:schemeClr val="tx1"/>
                </a:solidFill>
              </a:rPr>
              <a:t>CAS Forum 2003</a:t>
            </a:r>
          </a:p>
          <a:p>
            <a:pPr algn="l"/>
            <a:endParaRPr lang="en-US" dirty="0">
              <a:solidFill>
                <a:schemeClr val="tx1"/>
              </a:solidFill>
            </a:endParaRPr>
          </a:p>
        </p:txBody>
      </p:sp>
      <p:sp>
        <p:nvSpPr>
          <p:cNvPr id="5" name="TextBox 4"/>
          <p:cNvSpPr txBox="1"/>
          <p:nvPr/>
        </p:nvSpPr>
        <p:spPr>
          <a:xfrm>
            <a:off x="330200" y="4495801"/>
            <a:ext cx="10896600" cy="1215713"/>
          </a:xfrm>
          <a:prstGeom prst="rect">
            <a:avLst/>
          </a:prstGeom>
          <a:noFill/>
        </p:spPr>
        <p:txBody>
          <a:bodyPr wrap="square" lIns="91435" tIns="45718" rIns="91435" bIns="45718" rtlCol="0">
            <a:spAutoFit/>
          </a:bodyPr>
          <a:lstStyle/>
          <a:p>
            <a:pPr algn="l"/>
            <a:r>
              <a:rPr lang="en-US" sz="7300" dirty="0">
                <a:solidFill>
                  <a:schemeClr val="tx1"/>
                </a:solidFill>
              </a:rPr>
              <a:t>“Abandon your triangles!”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800" y="2895600"/>
            <a:ext cx="12039600" cy="3902415"/>
          </a:xfrm>
          <a:prstGeom prst="rect">
            <a:avLst/>
          </a:prstGeom>
          <a:noFill/>
        </p:spPr>
        <p:txBody>
          <a:bodyPr wrap="square" rtlCol="0">
            <a:spAutoFit/>
          </a:bodyPr>
          <a:lstStyle/>
          <a:p>
            <a:pPr algn="l">
              <a:lnSpc>
                <a:spcPct val="200000"/>
              </a:lnSpc>
              <a:spcBef>
                <a:spcPts val="1200"/>
              </a:spcBef>
              <a:buFont typeface="Arial" pitchFamily="34" charset="0"/>
              <a:buChar char="•"/>
            </a:pPr>
            <a:r>
              <a:rPr lang="en-US" sz="4000" dirty="0" smtClean="0">
                <a:hlinkClick r:id="rId2"/>
              </a:rPr>
              <a:t>https://</a:t>
            </a:r>
            <a:r>
              <a:rPr lang="en-US" sz="4000" dirty="0" smtClean="0">
                <a:hlinkClick r:id="rId2"/>
              </a:rPr>
              <a:t>github.com/PirateGrunt/CASE-Spring-2013</a:t>
            </a:r>
            <a:endParaRPr lang="en-US" sz="4000" dirty="0" smtClean="0"/>
          </a:p>
          <a:p>
            <a:pPr algn="l">
              <a:lnSpc>
                <a:spcPct val="200000"/>
              </a:lnSpc>
              <a:spcBef>
                <a:spcPts val="1200"/>
              </a:spcBef>
              <a:buFont typeface="Arial" pitchFamily="34" charset="0"/>
              <a:buChar char="•"/>
            </a:pPr>
            <a:r>
              <a:rPr lang="en-US" sz="4000" dirty="0" smtClean="0">
                <a:hlinkClick r:id="rId3" action="ppaction://hlinkfile"/>
              </a:rPr>
              <a:t>PirateGrunt.com</a:t>
            </a:r>
            <a:endParaRPr lang="en-US" sz="4000" dirty="0" smtClean="0"/>
          </a:p>
          <a:p>
            <a:pPr algn="l">
              <a:lnSpc>
                <a:spcPct val="200000"/>
              </a:lnSpc>
              <a:spcBef>
                <a:spcPts val="1200"/>
              </a:spcBef>
              <a:buFont typeface="Arial" pitchFamily="34" charset="0"/>
              <a:buChar char="•"/>
            </a:pPr>
            <a:r>
              <a:rPr lang="en-US" sz="4000" dirty="0" smtClean="0">
                <a:hlinkClick r:id="rId4"/>
              </a:rPr>
              <a:t>http://lamages.blogspot.com/</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2" y="0"/>
          <a:ext cx="13004799" cy="975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30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2000"/>
                                        <p:tgtEl>
                                          <p:spTgt spid="6">
                                            <p:graphicEl>
                                              <a:chart seriesIdx="0" categoryIdx="-4" bldStep="series"/>
                                            </p:graphic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6" dur="1000"/>
                                        <p:tgtEl>
                                          <p:spTgt spid="6">
                                            <p:graphicEl>
                                              <a:chart seriesIdx="1" categoryIdx="-4" bldStep="series"/>
                                            </p:graphic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0" dur="1000"/>
                                        <p:tgtEl>
                                          <p:spTgt spid="6">
                                            <p:graphicEl>
                                              <a:chart seriesIdx="2" categoryIdx="-4" bldStep="series"/>
                                            </p:graphic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fade">
                                      <p:cBhvr>
                                        <p:cTn id="24" dur="1000"/>
                                        <p:tgtEl>
                                          <p:spTgt spid="6">
                                            <p:graphicEl>
                                              <a:chart seriesIdx="3" categoryIdx="-4" bldStep="series"/>
                                            </p:graphicEl>
                                          </p:spTgt>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fade">
                                      <p:cBhvr>
                                        <p:cTn id="28" dur="1000"/>
                                        <p:tgtEl>
                                          <p:spTgt spid="6">
                                            <p:graphicEl>
                                              <a:chart seriesIdx="4" categoryIdx="-4" bldStep="series"/>
                                            </p:graphicEl>
                                          </p:spTgt>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fade">
                                      <p:cBhvr>
                                        <p:cTn id="32" dur="1000"/>
                                        <p:tgtEl>
                                          <p:spTgt spid="6">
                                            <p:graphicEl>
                                              <a:chart seriesIdx="5" categoryIdx="-4" bldStep="series"/>
                                            </p:graphicEl>
                                          </p:spTgt>
                                        </p:tgtEl>
                                      </p:cBhvr>
                                    </p:animEffect>
                                  </p:childTnLst>
                                </p:cTn>
                              </p:par>
                            </p:childTnLst>
                          </p:cTn>
                        </p:par>
                        <p:par>
                          <p:cTn id="33" fill="hold">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fade">
                                      <p:cBhvr>
                                        <p:cTn id="36" dur="1000"/>
                                        <p:tgtEl>
                                          <p:spTgt spid="6">
                                            <p:graphicEl>
                                              <a:chart seriesIdx="6" categoryIdx="-4" bldStep="series"/>
                                            </p:graphicEl>
                                          </p:spTgt>
                                        </p:tgtEl>
                                      </p:cBhvr>
                                    </p:animEffect>
                                  </p:childTnLst>
                                </p:cTn>
                              </p:par>
                            </p:childTnLst>
                          </p:cTn>
                        </p:par>
                        <p:par>
                          <p:cTn id="37" fill="hold">
                            <p:stCondLst>
                              <p:cond delay="8000"/>
                            </p:stCondLst>
                            <p:childTnLst>
                              <p:par>
                                <p:cTn id="38" presetID="10" presetClass="entr" presetSubtype="0" fill="hold" grpId="0" nodeType="afterEffect">
                                  <p:stCondLst>
                                    <p:cond delay="0"/>
                                  </p:stCondLst>
                                  <p:childTnLst>
                                    <p:set>
                                      <p:cBhvr>
                                        <p:cTn id="39" dur="1" fill="hold">
                                          <p:stCondLst>
                                            <p:cond delay="0"/>
                                          </p:stCondLst>
                                        </p:cTn>
                                        <p:tgtEl>
                                          <p:spTgt spid="6">
                                            <p:graphicEl>
                                              <a:chart seriesIdx="7" categoryIdx="-4" bldStep="series"/>
                                            </p:graphicEl>
                                          </p:spTgt>
                                        </p:tgtEl>
                                        <p:attrNameLst>
                                          <p:attrName>style.visibility</p:attrName>
                                        </p:attrNameLst>
                                      </p:cBhvr>
                                      <p:to>
                                        <p:strVal val="visible"/>
                                      </p:to>
                                    </p:set>
                                    <p:animEffect transition="in" filter="fade">
                                      <p:cBhvr>
                                        <p:cTn id="40" dur="1000"/>
                                        <p:tgtEl>
                                          <p:spTgt spid="6">
                                            <p:graphicEl>
                                              <a:chart seriesIdx="7" categoryIdx="-4" bldStep="series"/>
                                            </p:graphicEl>
                                          </p:spTgt>
                                        </p:tgtEl>
                                      </p:cBhvr>
                                    </p:animEffect>
                                  </p:childTnLst>
                                </p:cTn>
                              </p:par>
                            </p:childTnLst>
                          </p:cTn>
                        </p:par>
                        <p:par>
                          <p:cTn id="41" fill="hold">
                            <p:stCondLst>
                              <p:cond delay="9000"/>
                            </p:stCondLst>
                            <p:childTnLst>
                              <p:par>
                                <p:cTn id="42" presetID="10" presetClass="entr" presetSubtype="0" fill="hold" grpId="0" nodeType="afterEffect">
                                  <p:stCondLst>
                                    <p:cond delay="0"/>
                                  </p:stCondLst>
                                  <p:childTnLst>
                                    <p:set>
                                      <p:cBhvr>
                                        <p:cTn id="43" dur="1" fill="hold">
                                          <p:stCondLst>
                                            <p:cond delay="0"/>
                                          </p:stCondLst>
                                        </p:cTn>
                                        <p:tgtEl>
                                          <p:spTgt spid="6">
                                            <p:graphicEl>
                                              <a:chart seriesIdx="8" categoryIdx="-4" bldStep="series"/>
                                            </p:graphicEl>
                                          </p:spTgt>
                                        </p:tgtEl>
                                        <p:attrNameLst>
                                          <p:attrName>style.visibility</p:attrName>
                                        </p:attrNameLst>
                                      </p:cBhvr>
                                      <p:to>
                                        <p:strVal val="visible"/>
                                      </p:to>
                                    </p:set>
                                    <p:animEffect transition="in" filter="fade">
                                      <p:cBhvr>
                                        <p:cTn id="44" dur="1000"/>
                                        <p:tgtEl>
                                          <p:spTgt spid="6">
                                            <p:graphicEl>
                                              <a:chart seriesIdx="8"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
                                            <p:graphicEl>
                                              <a:chart seriesIdx="9" categoryIdx="-4" bldStep="series"/>
                                            </p:graphicEl>
                                          </p:spTgt>
                                        </p:tgtEl>
                                        <p:attrNameLst>
                                          <p:attrName>style.visibility</p:attrName>
                                        </p:attrNameLst>
                                      </p:cBhvr>
                                      <p:to>
                                        <p:strVal val="visible"/>
                                      </p:to>
                                    </p:set>
                                    <p:animEffect transition="in" filter="wipe(down)">
                                      <p:cBhvr>
                                        <p:cTn id="49" dur="3000"/>
                                        <p:tgtEl>
                                          <p:spTgt spid="6">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 y="0"/>
          <a:ext cx="13004799" cy="975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2000"/>
                                        <p:tgtEl>
                                          <p:spTgt spid="2">
                                            <p:graphicEl>
                                              <a:chart seriesIdx="-3" categoryIdx="-3" bldStep="gridLegend"/>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1" dur="2000"/>
                                        <p:tgtEl>
                                          <p:spTgt spid="2">
                                            <p:graphicEl>
                                              <a:chart seriesIdx="0" categoryIdx="-4" bldStep="series"/>
                                            </p:graphic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2000"/>
                                        <p:tgtEl>
                                          <p:spTgt spid="2">
                                            <p:graphicEl>
                                              <a:chart seriesIdx="1" categoryIdx="-4" bldStep="series"/>
                                            </p:graphic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9" dur="2000"/>
                                        <p:tgtEl>
                                          <p:spTgt spid="2">
                                            <p:graphicEl>
                                              <a:chart seriesIdx="2" categoryIdx="-4" bldStep="series"/>
                                            </p:graphic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23" dur="2000"/>
                                        <p:tgtEl>
                                          <p:spTgt spid="2">
                                            <p:graphicEl>
                                              <a:chart seriesIdx="3" categoryIdx="-4" bldStep="series"/>
                                            </p:graphic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wipe(left)">
                                      <p:cBhvr>
                                        <p:cTn id="27" dur="2000"/>
                                        <p:tgtEl>
                                          <p:spTgt spid="2">
                                            <p:graphicEl>
                                              <a:chart seriesIdx="4" categoryIdx="-4" bldStep="series"/>
                                            </p:graphicEl>
                                          </p:spTgt>
                                        </p:tgtEl>
                                      </p:cBhvr>
                                    </p:animEffect>
                                  </p:childTnLst>
                                </p:cTn>
                              </p:par>
                            </p:childTnLst>
                          </p:cTn>
                        </p:par>
                        <p:par>
                          <p:cTn id="28" fill="hold">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2">
                                            <p:graphicEl>
                                              <a:chart seriesIdx="5" categoryIdx="-4" bldStep="series"/>
                                            </p:graphicEl>
                                          </p:spTgt>
                                        </p:tgtEl>
                                        <p:attrNameLst>
                                          <p:attrName>style.visibility</p:attrName>
                                        </p:attrNameLst>
                                      </p:cBhvr>
                                      <p:to>
                                        <p:strVal val="visible"/>
                                      </p:to>
                                    </p:set>
                                    <p:animEffect transition="in" filter="wipe(left)">
                                      <p:cBhvr>
                                        <p:cTn id="31" dur="2000"/>
                                        <p:tgtEl>
                                          <p:spTgt spid="2">
                                            <p:graphicEl>
                                              <a:chart seriesIdx="5" categoryIdx="-4" bldStep="series"/>
                                            </p:graphicEl>
                                          </p:spTgt>
                                        </p:tgtEl>
                                      </p:cBhvr>
                                    </p:animEffect>
                                  </p:childTnLst>
                                </p:cTn>
                              </p:par>
                            </p:childTnLst>
                          </p:cTn>
                        </p:par>
                        <p:par>
                          <p:cTn id="32" fill="hold">
                            <p:stCondLst>
                              <p:cond delay="14000"/>
                            </p:stCondLst>
                            <p:childTnLst>
                              <p:par>
                                <p:cTn id="33" presetID="22" presetClass="entr" presetSubtype="8" fill="hold" grpId="0" nodeType="afterEffect">
                                  <p:stCondLst>
                                    <p:cond delay="0"/>
                                  </p:stCondLst>
                                  <p:childTnLst>
                                    <p:set>
                                      <p:cBhvr>
                                        <p:cTn id="34" dur="1" fill="hold">
                                          <p:stCondLst>
                                            <p:cond delay="0"/>
                                          </p:stCondLst>
                                        </p:cTn>
                                        <p:tgtEl>
                                          <p:spTgt spid="2">
                                            <p:graphicEl>
                                              <a:chart seriesIdx="6" categoryIdx="-4" bldStep="series"/>
                                            </p:graphicEl>
                                          </p:spTgt>
                                        </p:tgtEl>
                                        <p:attrNameLst>
                                          <p:attrName>style.visibility</p:attrName>
                                        </p:attrNameLst>
                                      </p:cBhvr>
                                      <p:to>
                                        <p:strVal val="visible"/>
                                      </p:to>
                                    </p:set>
                                    <p:animEffect transition="in" filter="wipe(left)">
                                      <p:cBhvr>
                                        <p:cTn id="35" dur="2000"/>
                                        <p:tgtEl>
                                          <p:spTgt spid="2">
                                            <p:graphicEl>
                                              <a:chart seriesIdx="6" categoryIdx="-4" bldStep="series"/>
                                            </p:graphicEl>
                                          </p:spTgt>
                                        </p:tgtEl>
                                      </p:cBhvr>
                                    </p:animEffect>
                                  </p:childTnLst>
                                </p:cTn>
                              </p:par>
                            </p:childTnLst>
                          </p:cTn>
                        </p:par>
                        <p:par>
                          <p:cTn id="36" fill="hold">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2">
                                            <p:graphicEl>
                                              <a:chart seriesIdx="7" categoryIdx="-4" bldStep="series"/>
                                            </p:graphicEl>
                                          </p:spTgt>
                                        </p:tgtEl>
                                        <p:attrNameLst>
                                          <p:attrName>style.visibility</p:attrName>
                                        </p:attrNameLst>
                                      </p:cBhvr>
                                      <p:to>
                                        <p:strVal val="visible"/>
                                      </p:to>
                                    </p:set>
                                    <p:animEffect transition="in" filter="wipe(left)">
                                      <p:cBhvr>
                                        <p:cTn id="39" dur="2000"/>
                                        <p:tgtEl>
                                          <p:spTgt spid="2">
                                            <p:graphicEl>
                                              <a:chart seriesIdx="7" categoryIdx="-4" bldStep="series"/>
                                            </p:graphicEl>
                                          </p:spTgt>
                                        </p:tgtEl>
                                      </p:cBhvr>
                                    </p:animEffect>
                                  </p:childTnLst>
                                </p:cTn>
                              </p:par>
                            </p:childTnLst>
                          </p:cTn>
                        </p:par>
                        <p:par>
                          <p:cTn id="40" fill="hold">
                            <p:stCondLst>
                              <p:cond delay="18000"/>
                            </p:stCondLst>
                            <p:childTnLst>
                              <p:par>
                                <p:cTn id="41" presetID="22" presetClass="entr" presetSubtype="8" fill="hold" grpId="0" nodeType="afterEffect">
                                  <p:stCondLst>
                                    <p:cond delay="0"/>
                                  </p:stCondLst>
                                  <p:childTnLst>
                                    <p:set>
                                      <p:cBhvr>
                                        <p:cTn id="42" dur="1" fill="hold">
                                          <p:stCondLst>
                                            <p:cond delay="0"/>
                                          </p:stCondLst>
                                        </p:cTn>
                                        <p:tgtEl>
                                          <p:spTgt spid="2">
                                            <p:graphicEl>
                                              <a:chart seriesIdx="8" categoryIdx="-4" bldStep="series"/>
                                            </p:graphicEl>
                                          </p:spTgt>
                                        </p:tgtEl>
                                        <p:attrNameLst>
                                          <p:attrName>style.visibility</p:attrName>
                                        </p:attrNameLst>
                                      </p:cBhvr>
                                      <p:to>
                                        <p:strVal val="visible"/>
                                      </p:to>
                                    </p:set>
                                    <p:animEffect transition="in" filter="wipe(left)">
                                      <p:cBhvr>
                                        <p:cTn id="43" dur="2000"/>
                                        <p:tgtEl>
                                          <p:spTgt spid="2">
                                            <p:graphicEl>
                                              <a:chart seriesIdx="8" categoryIdx="-4" bldStep="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graphicEl>
                                              <a:chart seriesIdx="9" categoryIdx="-4" bldStep="series"/>
                                            </p:graphicEl>
                                          </p:spTgt>
                                        </p:tgtEl>
                                        <p:attrNameLst>
                                          <p:attrName>style.visibility</p:attrName>
                                        </p:attrNameLst>
                                      </p:cBhvr>
                                      <p:to>
                                        <p:strVal val="visible"/>
                                      </p:to>
                                    </p:set>
                                    <p:animEffect transition="in" filter="wipe(down)">
                                      <p:cBhvr>
                                        <p:cTn id="48" dur="2000"/>
                                        <p:tgtEl>
                                          <p:spTgt spid="2">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 y="0"/>
          <a:ext cx="13004799" cy="975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0" dur="500"/>
                                        <p:tgtEl>
                                          <p:spTgt spid="2">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3" dur="500"/>
                                        <p:tgtEl>
                                          <p:spTgt spid="2">
                                            <p:graphicEl>
                                              <a:chart seriesIdx="1"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6" dur="500"/>
                                        <p:tgtEl>
                                          <p:spTgt spid="2">
                                            <p:graphicEl>
                                              <a:chart seriesIdx="2"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19" dur="500"/>
                                        <p:tgtEl>
                                          <p:spTgt spid="2">
                                            <p:graphicEl>
                                              <a:chart seriesIdx="3"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wipe(left)">
                                      <p:cBhvr>
                                        <p:cTn id="22" dur="500"/>
                                        <p:tgtEl>
                                          <p:spTgt spid="2">
                                            <p:graphicEl>
                                              <a:chart seriesIdx="4"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graphicEl>
                                              <a:chart seriesIdx="5" categoryIdx="-4" bldStep="series"/>
                                            </p:graphicEl>
                                          </p:spTgt>
                                        </p:tgtEl>
                                        <p:attrNameLst>
                                          <p:attrName>style.visibility</p:attrName>
                                        </p:attrNameLst>
                                      </p:cBhvr>
                                      <p:to>
                                        <p:strVal val="visible"/>
                                      </p:to>
                                    </p:set>
                                    <p:animEffect transition="in" filter="wipe(left)">
                                      <p:cBhvr>
                                        <p:cTn id="25" dur="500"/>
                                        <p:tgtEl>
                                          <p:spTgt spid="2">
                                            <p:graphicEl>
                                              <a:chart seriesIdx="5" categoryIdx="-4" bldStep="series"/>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graphicEl>
                                              <a:chart seriesIdx="6" categoryIdx="-4" bldStep="series"/>
                                            </p:graphicEl>
                                          </p:spTgt>
                                        </p:tgtEl>
                                        <p:attrNameLst>
                                          <p:attrName>style.visibility</p:attrName>
                                        </p:attrNameLst>
                                      </p:cBhvr>
                                      <p:to>
                                        <p:strVal val="visible"/>
                                      </p:to>
                                    </p:set>
                                    <p:animEffect transition="in" filter="wipe(left)">
                                      <p:cBhvr>
                                        <p:cTn id="28" dur="500"/>
                                        <p:tgtEl>
                                          <p:spTgt spid="2">
                                            <p:graphicEl>
                                              <a:chart seriesIdx="6" categoryIdx="-4" bldStep="series"/>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chart seriesIdx="7" categoryIdx="-4" bldStep="series"/>
                                            </p:graphicEl>
                                          </p:spTgt>
                                        </p:tgtEl>
                                        <p:attrNameLst>
                                          <p:attrName>style.visibility</p:attrName>
                                        </p:attrNameLst>
                                      </p:cBhvr>
                                      <p:to>
                                        <p:strVal val="visible"/>
                                      </p:to>
                                    </p:set>
                                    <p:animEffect transition="in" filter="wipe(left)">
                                      <p:cBhvr>
                                        <p:cTn id="31" dur="500"/>
                                        <p:tgtEl>
                                          <p:spTgt spid="2">
                                            <p:graphicEl>
                                              <a:chart seriesIdx="7" categoryIdx="-4" bldStep="series"/>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graphicEl>
                                              <a:chart seriesIdx="8" categoryIdx="-4" bldStep="series"/>
                                            </p:graphicEl>
                                          </p:spTgt>
                                        </p:tgtEl>
                                        <p:attrNameLst>
                                          <p:attrName>style.visibility</p:attrName>
                                        </p:attrNameLst>
                                      </p:cBhvr>
                                      <p:to>
                                        <p:strVal val="visible"/>
                                      </p:to>
                                    </p:set>
                                    <p:animEffect transition="in" filter="wipe(left)">
                                      <p:cBhvr>
                                        <p:cTn id="34" dur="500"/>
                                        <p:tgtEl>
                                          <p:spTgt spid="2">
                                            <p:graphicEl>
                                              <a:chart seriesIdx="8" categoryIdx="-4" bldStep="series"/>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graphicEl>
                                              <a:chart seriesIdx="9" categoryIdx="-4" bldStep="series"/>
                                            </p:graphicEl>
                                          </p:spTgt>
                                        </p:tgtEl>
                                        <p:attrNameLst>
                                          <p:attrName>style.visibility</p:attrName>
                                        </p:attrNameLst>
                                      </p:cBhvr>
                                      <p:to>
                                        <p:strVal val="visible"/>
                                      </p:to>
                                    </p:set>
                                    <p:animEffect transition="in" filter="wipe(left)">
                                      <p:cBhvr>
                                        <p:cTn id="37" dur="500"/>
                                        <p:tgtEl>
                                          <p:spTgt spid="2">
                                            <p:graphicEl>
                                              <a:chart seriesIdx="9"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graphicEl>
                                              <a:chart seriesIdx="10" categoryIdx="-4" bldStep="series"/>
                                            </p:graphicEl>
                                          </p:spTgt>
                                        </p:tgtEl>
                                        <p:attrNameLst>
                                          <p:attrName>style.visibility</p:attrName>
                                        </p:attrNameLst>
                                      </p:cBhvr>
                                      <p:to>
                                        <p:strVal val="visible"/>
                                      </p:to>
                                    </p:set>
                                    <p:animEffect transition="in" filter="wipe(left)">
                                      <p:cBhvr>
                                        <p:cTn id="42" dur="500"/>
                                        <p:tgtEl>
                                          <p:spTgt spid="2">
                                            <p:graphicEl>
                                              <a:chart seriesIdx="10"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graphicEl>
                                              <a:chart seriesIdx="11" categoryIdx="-4" bldStep="series"/>
                                            </p:graphicEl>
                                          </p:spTgt>
                                        </p:tgtEl>
                                        <p:attrNameLst>
                                          <p:attrName>style.visibility</p:attrName>
                                        </p:attrNameLst>
                                      </p:cBhvr>
                                      <p:to>
                                        <p:strVal val="visible"/>
                                      </p:to>
                                    </p:set>
                                    <p:animEffect transition="in" filter="wipe(left)">
                                      <p:cBhvr>
                                        <p:cTn id="47" dur="500"/>
                                        <p:tgtEl>
                                          <p:spTgt spid="2">
                                            <p:graphicEl>
                                              <a:chart seriesIdx="11"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chart seriesIdx="12" categoryIdx="-4" bldStep="series"/>
                                            </p:graphicEl>
                                          </p:spTgt>
                                        </p:tgtEl>
                                        <p:attrNameLst>
                                          <p:attrName>style.visibility</p:attrName>
                                        </p:attrNameLst>
                                      </p:cBhvr>
                                      <p:to>
                                        <p:strVal val="visible"/>
                                      </p:to>
                                    </p:set>
                                    <p:animEffect transition="in" filter="wipe(left)">
                                      <p:cBhvr>
                                        <p:cTn id="52" dur="500"/>
                                        <p:tgtEl>
                                          <p:spTgt spid="2">
                                            <p:graphicEl>
                                              <a:chart seriesIdx="12"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graphicEl>
                                              <a:chart seriesIdx="13" categoryIdx="-4" bldStep="series"/>
                                            </p:graphicEl>
                                          </p:spTgt>
                                        </p:tgtEl>
                                        <p:attrNameLst>
                                          <p:attrName>style.visibility</p:attrName>
                                        </p:attrNameLst>
                                      </p:cBhvr>
                                      <p:to>
                                        <p:strVal val="visible"/>
                                      </p:to>
                                    </p:set>
                                    <p:animEffect transition="in" filter="wipe(left)">
                                      <p:cBhvr>
                                        <p:cTn id="57" dur="500"/>
                                        <p:tgtEl>
                                          <p:spTgt spid="2">
                                            <p:graphicEl>
                                              <a:chart seriesIdx="1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39800" y="3429000"/>
          <a:ext cx="6773333" cy="2099736"/>
        </p:xfrm>
        <a:graphic>
          <a:graphicData uri="http://schemas.openxmlformats.org/drawingml/2006/table">
            <a:tbl>
              <a:tblPr firstRow="1" bandRow="1">
                <a:tableStyleId>{073A0DAA-6AF3-43AB-8588-CEC1D06C72B9}</a:tableStyleId>
              </a:tblPr>
              <a:tblGrid>
                <a:gridCol w="5486400"/>
                <a:gridCol w="1286933"/>
              </a:tblGrid>
              <a:tr h="524934">
                <a:tc>
                  <a:txBody>
                    <a:bodyPr/>
                    <a:lstStyle/>
                    <a:p>
                      <a:r>
                        <a:rPr lang="en-US" sz="2800" dirty="0" smtClean="0"/>
                        <a:t>Method</a:t>
                      </a:r>
                      <a:endParaRPr lang="en-US" sz="2800" dirty="0"/>
                    </a:p>
                  </a:txBody>
                  <a:tcPr/>
                </a:tc>
                <a:tc>
                  <a:txBody>
                    <a:bodyPr/>
                    <a:lstStyle/>
                    <a:p>
                      <a:pPr algn="r"/>
                      <a:r>
                        <a:rPr lang="en-US" sz="2800" dirty="0" smtClean="0"/>
                        <a:t>LDF</a:t>
                      </a:r>
                      <a:endParaRPr lang="en-US" sz="2800" dirty="0"/>
                    </a:p>
                  </a:txBody>
                  <a:tcPr/>
                </a:tc>
              </a:tr>
              <a:tr h="524934">
                <a:tc>
                  <a:txBody>
                    <a:bodyPr/>
                    <a:lstStyle/>
                    <a:p>
                      <a:r>
                        <a:rPr lang="en-US" sz="2800" dirty="0" smtClean="0"/>
                        <a:t>Simple average</a:t>
                      </a:r>
                      <a:endParaRPr lang="en-US" sz="2800" dirty="0"/>
                    </a:p>
                  </a:txBody>
                  <a:tcPr/>
                </a:tc>
                <a:tc>
                  <a:txBody>
                    <a:bodyPr/>
                    <a:lstStyle/>
                    <a:p>
                      <a:pPr algn="r" fontAlgn="b"/>
                      <a:r>
                        <a:rPr lang="en-US" sz="2800" u="none" strike="noStrike" dirty="0"/>
                        <a:t>2.3958</a:t>
                      </a:r>
                      <a:endParaRPr lang="en-US" sz="2800" b="0" i="0" u="none" strike="noStrike" dirty="0">
                        <a:solidFill>
                          <a:srgbClr val="000000"/>
                        </a:solidFill>
                        <a:latin typeface="Calibri"/>
                      </a:endParaRPr>
                    </a:p>
                  </a:txBody>
                  <a:tcPr marL="0" marR="0" marT="0" marB="0" anchor="b"/>
                </a:tc>
              </a:tr>
              <a:tr h="524934">
                <a:tc>
                  <a:txBody>
                    <a:bodyPr/>
                    <a:lstStyle/>
                    <a:p>
                      <a:r>
                        <a:rPr lang="en-US" sz="2800" dirty="0" smtClean="0"/>
                        <a:t>Weighted average</a:t>
                      </a:r>
                      <a:endParaRPr lang="en-US" sz="2800" dirty="0"/>
                    </a:p>
                  </a:txBody>
                  <a:tcPr/>
                </a:tc>
                <a:tc>
                  <a:txBody>
                    <a:bodyPr/>
                    <a:lstStyle/>
                    <a:p>
                      <a:pPr algn="r" fontAlgn="b"/>
                      <a:r>
                        <a:rPr lang="en-US" sz="2800" u="none" strike="noStrike" dirty="0"/>
                        <a:t>2.3686</a:t>
                      </a:r>
                      <a:endParaRPr lang="en-US" sz="2800" b="0" i="0" u="none" strike="noStrike" dirty="0">
                        <a:solidFill>
                          <a:srgbClr val="000000"/>
                        </a:solidFill>
                        <a:latin typeface="Calibri"/>
                      </a:endParaRPr>
                    </a:p>
                  </a:txBody>
                  <a:tcPr marL="0" marR="0" marT="0" marB="0" anchor="b"/>
                </a:tc>
              </a:tr>
              <a:tr h="524934">
                <a:tc>
                  <a:txBody>
                    <a:bodyPr/>
                    <a:lstStyle/>
                    <a:p>
                      <a:r>
                        <a:rPr lang="en-US" sz="2800" dirty="0" err="1" smtClean="0"/>
                        <a:t>Unweighted</a:t>
                      </a:r>
                      <a:r>
                        <a:rPr lang="en-US" sz="2800" baseline="0" dirty="0" smtClean="0"/>
                        <a:t> least squares</a:t>
                      </a:r>
                      <a:endParaRPr lang="en-US" sz="2800" dirty="0"/>
                    </a:p>
                  </a:txBody>
                  <a:tcPr/>
                </a:tc>
                <a:tc>
                  <a:txBody>
                    <a:bodyPr/>
                    <a:lstStyle/>
                    <a:p>
                      <a:pPr algn="r" fontAlgn="b"/>
                      <a:r>
                        <a:rPr lang="en-US" sz="2800" u="none" strike="noStrike" dirty="0"/>
                        <a:t>2.3375</a:t>
                      </a:r>
                      <a:endParaRPr lang="en-US" sz="2800" b="0" i="0" u="none" strike="noStrike" dirty="0">
                        <a:solidFill>
                          <a:srgbClr val="000000"/>
                        </a:solidFill>
                        <a:latin typeface="Calibri"/>
                      </a:endParaRPr>
                    </a:p>
                  </a:txBody>
                  <a:tcPr marL="0" marR="0" marT="0" marB="0" anchor="b"/>
                </a:tc>
              </a:tr>
            </a:tbl>
          </a:graphicData>
        </a:graphic>
      </p:graphicFrame>
      <p:sp>
        <p:nvSpPr>
          <p:cNvPr id="3" name="Title 2"/>
          <p:cNvSpPr>
            <a:spLocks noGrp="1"/>
          </p:cNvSpPr>
          <p:nvPr>
            <p:ph type="title" idx="4294967295"/>
          </p:nvPr>
        </p:nvSpPr>
        <p:spPr>
          <a:xfrm>
            <a:off x="0" y="762000"/>
            <a:ext cx="11099800" cy="2514600"/>
          </a:xfrm>
        </p:spPr>
        <p:txBody>
          <a:bodyPr/>
          <a:lstStyle/>
          <a:p>
            <a:r>
              <a:rPr lang="en-US" dirty="0" smtClean="0"/>
              <a:t>And the boring version</a:t>
            </a:r>
            <a:endParaRPr lang="en-US" dirty="0"/>
          </a:p>
        </p:txBody>
      </p:sp>
      <p:sp>
        <p:nvSpPr>
          <p:cNvPr id="4" name="TextBox 3"/>
          <p:cNvSpPr txBox="1"/>
          <p:nvPr/>
        </p:nvSpPr>
        <p:spPr>
          <a:xfrm>
            <a:off x="558800" y="6019800"/>
            <a:ext cx="10287000" cy="1384995"/>
          </a:xfrm>
          <a:prstGeom prst="rect">
            <a:avLst/>
          </a:prstGeom>
          <a:noFill/>
        </p:spPr>
        <p:txBody>
          <a:bodyPr wrap="square" rtlCol="0">
            <a:spAutoFit/>
          </a:bodyPr>
          <a:lstStyle/>
          <a:p>
            <a:pPr algn="l"/>
            <a:r>
              <a:rPr lang="en-US" dirty="0" smtClean="0"/>
              <a:t>All of those estimators are unbiased.</a:t>
            </a:r>
          </a:p>
          <a:p>
            <a:pPr algn="l"/>
            <a:r>
              <a:rPr lang="en-US" dirty="0" smtClean="0"/>
              <a:t>Which one is efficient?</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00" y="1981200"/>
            <a:ext cx="11506200" cy="4247317"/>
          </a:xfrm>
          <a:prstGeom prst="rect">
            <a:avLst/>
          </a:prstGeom>
          <a:noFill/>
        </p:spPr>
        <p:txBody>
          <a:bodyPr wrap="square" rtlCol="0">
            <a:spAutoFit/>
          </a:bodyPr>
          <a:lstStyle/>
          <a:p>
            <a:pPr algn="l"/>
            <a:r>
              <a:rPr lang="en-US" sz="5400" b="1" dirty="0" smtClean="0"/>
              <a:t>You’re not weighting link ratios. </a:t>
            </a:r>
          </a:p>
          <a:p>
            <a:pPr algn="l"/>
            <a:endParaRPr lang="en-US" sz="5400" b="1" dirty="0" smtClean="0"/>
          </a:p>
          <a:p>
            <a:pPr algn="l"/>
            <a:r>
              <a:rPr lang="en-US" sz="5400" b="1" dirty="0" smtClean="0"/>
              <a:t>You’re making an assumption about the variance of the observed data.</a:t>
            </a:r>
            <a:endParaRPr lang="en-US" sz="54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 y="0"/>
          <a:ext cx="13004799" cy="975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0" dur="500"/>
                                        <p:tgtEl>
                                          <p:spTgt spid="2">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3" dur="500"/>
                                        <p:tgtEl>
                                          <p:spTgt spid="2">
                                            <p:graphicEl>
                                              <a:chart seriesIdx="1"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6" dur="500"/>
                                        <p:tgtEl>
                                          <p:spTgt spid="2">
                                            <p:graphicEl>
                                              <a:chart seriesIdx="2"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19" dur="500"/>
                                        <p:tgtEl>
                                          <p:spTgt spid="2">
                                            <p:graphicEl>
                                              <a:chart seriesIdx="3"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wipe(left)">
                                      <p:cBhvr>
                                        <p:cTn id="22" dur="500"/>
                                        <p:tgtEl>
                                          <p:spTgt spid="2">
                                            <p:graphicEl>
                                              <a:chart seriesIdx="4"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graphicEl>
                                              <a:chart seriesIdx="5" categoryIdx="-4" bldStep="series"/>
                                            </p:graphicEl>
                                          </p:spTgt>
                                        </p:tgtEl>
                                        <p:attrNameLst>
                                          <p:attrName>style.visibility</p:attrName>
                                        </p:attrNameLst>
                                      </p:cBhvr>
                                      <p:to>
                                        <p:strVal val="visible"/>
                                      </p:to>
                                    </p:set>
                                    <p:animEffect transition="in" filter="wipe(left)">
                                      <p:cBhvr>
                                        <p:cTn id="25" dur="500"/>
                                        <p:tgtEl>
                                          <p:spTgt spid="2">
                                            <p:graphicEl>
                                              <a:chart seriesIdx="5" categoryIdx="-4" bldStep="series"/>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graphicEl>
                                              <a:chart seriesIdx="6" categoryIdx="-4" bldStep="series"/>
                                            </p:graphicEl>
                                          </p:spTgt>
                                        </p:tgtEl>
                                        <p:attrNameLst>
                                          <p:attrName>style.visibility</p:attrName>
                                        </p:attrNameLst>
                                      </p:cBhvr>
                                      <p:to>
                                        <p:strVal val="visible"/>
                                      </p:to>
                                    </p:set>
                                    <p:animEffect transition="in" filter="wipe(left)">
                                      <p:cBhvr>
                                        <p:cTn id="28" dur="500"/>
                                        <p:tgtEl>
                                          <p:spTgt spid="2">
                                            <p:graphicEl>
                                              <a:chart seriesIdx="6" categoryIdx="-4" bldStep="series"/>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chart seriesIdx="7" categoryIdx="-4" bldStep="series"/>
                                            </p:graphicEl>
                                          </p:spTgt>
                                        </p:tgtEl>
                                        <p:attrNameLst>
                                          <p:attrName>style.visibility</p:attrName>
                                        </p:attrNameLst>
                                      </p:cBhvr>
                                      <p:to>
                                        <p:strVal val="visible"/>
                                      </p:to>
                                    </p:set>
                                    <p:animEffect transition="in" filter="wipe(left)">
                                      <p:cBhvr>
                                        <p:cTn id="31" dur="500"/>
                                        <p:tgtEl>
                                          <p:spTgt spid="2">
                                            <p:graphicEl>
                                              <a:chart seriesIdx="7" categoryIdx="-4" bldStep="series"/>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graphicEl>
                                              <a:chart seriesIdx="8" categoryIdx="-4" bldStep="series"/>
                                            </p:graphicEl>
                                          </p:spTgt>
                                        </p:tgtEl>
                                        <p:attrNameLst>
                                          <p:attrName>style.visibility</p:attrName>
                                        </p:attrNameLst>
                                      </p:cBhvr>
                                      <p:to>
                                        <p:strVal val="visible"/>
                                      </p:to>
                                    </p:set>
                                    <p:animEffect transition="in" filter="wipe(left)">
                                      <p:cBhvr>
                                        <p:cTn id="34" dur="500"/>
                                        <p:tgtEl>
                                          <p:spTgt spid="2">
                                            <p:graphicEl>
                                              <a:chart seriesIdx="8" categoryIdx="-4" bldStep="series"/>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graphicEl>
                                              <a:chart seriesIdx="9" categoryIdx="-4" bldStep="series"/>
                                            </p:graphicEl>
                                          </p:spTgt>
                                        </p:tgtEl>
                                        <p:attrNameLst>
                                          <p:attrName>style.visibility</p:attrName>
                                        </p:attrNameLst>
                                      </p:cBhvr>
                                      <p:to>
                                        <p:strVal val="visible"/>
                                      </p:to>
                                    </p:set>
                                    <p:animEffect transition="in" filter="wipe(left)">
                                      <p:cBhvr>
                                        <p:cTn id="37" dur="500"/>
                                        <p:tgtEl>
                                          <p:spTgt spid="2">
                                            <p:graphicEl>
                                              <a:chart seriesIdx="9"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graphicEl>
                                              <a:chart seriesIdx="10" categoryIdx="-4" bldStep="series"/>
                                            </p:graphicEl>
                                          </p:spTgt>
                                        </p:tgtEl>
                                        <p:attrNameLst>
                                          <p:attrName>style.visibility</p:attrName>
                                        </p:attrNameLst>
                                      </p:cBhvr>
                                      <p:to>
                                        <p:strVal val="visible"/>
                                      </p:to>
                                    </p:set>
                                    <p:animEffect transition="in" filter="wipe(left)">
                                      <p:cBhvr>
                                        <p:cTn id="42" dur="500"/>
                                        <p:tgtEl>
                                          <p:spTgt spid="2">
                                            <p:graphicEl>
                                              <a:chart seriesIdx="10"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graphicEl>
                                              <a:chart seriesIdx="11" categoryIdx="-4" bldStep="series"/>
                                            </p:graphicEl>
                                          </p:spTgt>
                                        </p:tgtEl>
                                        <p:attrNameLst>
                                          <p:attrName>style.visibility</p:attrName>
                                        </p:attrNameLst>
                                      </p:cBhvr>
                                      <p:to>
                                        <p:strVal val="visible"/>
                                      </p:to>
                                    </p:set>
                                    <p:animEffect transition="in" filter="wipe(left)">
                                      <p:cBhvr>
                                        <p:cTn id="47" dur="500"/>
                                        <p:tgtEl>
                                          <p:spTgt spid="2">
                                            <p:graphicEl>
                                              <a:chart seriesIdx="11"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chart seriesIdx="12" categoryIdx="-4" bldStep="series"/>
                                            </p:graphicEl>
                                          </p:spTgt>
                                        </p:tgtEl>
                                        <p:attrNameLst>
                                          <p:attrName>style.visibility</p:attrName>
                                        </p:attrNameLst>
                                      </p:cBhvr>
                                      <p:to>
                                        <p:strVal val="visible"/>
                                      </p:to>
                                    </p:set>
                                    <p:animEffect transition="in" filter="wipe(left)">
                                      <p:cBhvr>
                                        <p:cTn id="52" dur="500"/>
                                        <p:tgtEl>
                                          <p:spTgt spid="2">
                                            <p:graphicEl>
                                              <a:chart seriesIdx="12"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graphicEl>
                                              <a:chart seriesIdx="13" categoryIdx="-4" bldStep="series"/>
                                            </p:graphicEl>
                                          </p:spTgt>
                                        </p:tgtEl>
                                        <p:attrNameLst>
                                          <p:attrName>style.visibility</p:attrName>
                                        </p:attrNameLst>
                                      </p:cBhvr>
                                      <p:to>
                                        <p:strVal val="visible"/>
                                      </p:to>
                                    </p:set>
                                    <p:animEffect transition="in" filter="wipe(left)">
                                      <p:cBhvr>
                                        <p:cTn id="57" dur="500"/>
                                        <p:tgtEl>
                                          <p:spTgt spid="2">
                                            <p:graphicEl>
                                              <a:chart seriesIdx="1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00" y="1981200"/>
            <a:ext cx="11506200" cy="1754326"/>
          </a:xfrm>
          <a:prstGeom prst="rect">
            <a:avLst/>
          </a:prstGeom>
          <a:noFill/>
        </p:spPr>
        <p:txBody>
          <a:bodyPr wrap="square" rtlCol="0">
            <a:spAutoFit/>
          </a:bodyPr>
          <a:lstStyle/>
          <a:p>
            <a:pPr algn="l"/>
            <a:r>
              <a:rPr lang="en-US" sz="5400" b="1" dirty="0" smtClean="0"/>
              <a:t>So how do we articulate our variance assumptions?</a:t>
            </a:r>
            <a:endParaRPr lang="en-US" sz="5400" b="1" dirty="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dwoods2">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square" rtlCol="0">
        <a:spAutoFit/>
      </a:bodyPr>
      <a:lstStyle>
        <a:defPPr algn="l">
          <a:defRPr dirty="0"/>
        </a:defPPr>
      </a:lstStyle>
    </a:tx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Redwoods2</Template>
  <TotalTime>3218</TotalTime>
  <Pages>0</Pages>
  <Words>953</Words>
  <Characters>0</Characters>
  <Application>Microsoft Office PowerPoint</Application>
  <PresentationFormat>Custom</PresentationFormat>
  <Lines>0</Lines>
  <Paragraphs>190</Paragraphs>
  <Slides>28</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Redwoods2</vt:lpstr>
      <vt:lpstr>Equation</vt:lpstr>
      <vt:lpstr>Slide 1</vt:lpstr>
      <vt:lpstr>What’s the proper link ratio?</vt:lpstr>
      <vt:lpstr>Slide 3</vt:lpstr>
      <vt:lpstr>Slide 4</vt:lpstr>
      <vt:lpstr>Slide 5</vt:lpstr>
      <vt:lpstr>And the boring version</vt:lpstr>
      <vt:lpstr>Slide 7</vt:lpstr>
      <vt:lpstr>Slide 8</vt:lpstr>
      <vt:lpstr>Slide 9</vt:lpstr>
      <vt:lpstr>A triangle is really a matrix</vt:lpstr>
      <vt:lpstr>Slide 11</vt:lpstr>
      <vt:lpstr>Slide 12</vt:lpstr>
      <vt:lpstr>Slide 13</vt:lpstr>
      <vt:lpstr>Murphy variance assumptions</vt:lpstr>
      <vt:lpstr>Or, More Generally</vt:lpstr>
      <vt:lpstr>Slide 16</vt:lpstr>
      <vt:lpstr>Slide 17</vt:lpstr>
      <vt:lpstr>Slide 18</vt:lpstr>
      <vt:lpstr>Slide 19</vt:lpstr>
      <vt:lpstr>Slide 20</vt:lpstr>
      <vt:lpstr>Observation of an Individual Sample</vt:lpstr>
      <vt:lpstr>Slide 22</vt:lpstr>
      <vt:lpstr>Slide 23</vt:lpstr>
      <vt:lpstr>Caveats</vt:lpstr>
      <vt:lpstr>Conclusions</vt:lpstr>
      <vt:lpstr>Slide 26</vt:lpstr>
      <vt:lpstr>Slide 27</vt:lpstr>
      <vt:lpstr>Slide 28</vt:lpstr>
    </vt:vector>
  </TitlesOfParts>
  <Company>The Redwoods Group,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Nanker Phelge</dc:creator>
  <cp:lastModifiedBy>BAF</cp:lastModifiedBy>
  <cp:revision>56</cp:revision>
  <cp:lastPrinted>2011-07-27T17:54:22Z</cp:lastPrinted>
  <dcterms:created xsi:type="dcterms:W3CDTF">2012-09-10T18:44:08Z</dcterms:created>
  <dcterms:modified xsi:type="dcterms:W3CDTF">2013-03-25T13:35:23Z</dcterms:modified>
</cp:coreProperties>
</file>