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57" r:id="rId3"/>
    <p:sldId id="269" r:id="rId4"/>
    <p:sldId id="268" r:id="rId5"/>
    <p:sldId id="282" r:id="rId6"/>
    <p:sldId id="259" r:id="rId7"/>
    <p:sldId id="258" r:id="rId8"/>
    <p:sldId id="261" r:id="rId9"/>
    <p:sldId id="270" r:id="rId10"/>
    <p:sldId id="273" r:id="rId11"/>
    <p:sldId id="276" r:id="rId12"/>
    <p:sldId id="277" r:id="rId13"/>
    <p:sldId id="278" r:id="rId14"/>
    <p:sldId id="279" r:id="rId15"/>
    <p:sldId id="271" r:id="rId16"/>
    <p:sldId id="280" r:id="rId17"/>
    <p:sldId id="281" r:id="rId18"/>
    <p:sldId id="262" r:id="rId19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3F00"/>
    <a:srgbClr val="FFFCB7"/>
    <a:srgbClr val="676200"/>
    <a:srgbClr val="D4D2B4"/>
    <a:srgbClr val="E2C4A6"/>
    <a:srgbClr val="E8D1BA"/>
    <a:srgbClr val="FFFCB9"/>
    <a:srgbClr val="F6F1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60"/>
  </p:normalViewPr>
  <p:slideViewPr>
    <p:cSldViewPr>
      <p:cViewPr varScale="1">
        <p:scale>
          <a:sx n="94" d="100"/>
          <a:sy n="94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760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3760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C24FE7F-1A8E-444D-B0A8-08231FE94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1937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4D2B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ChangeArrowheads="1"/>
          </p:cNvSpPr>
          <p:nvPr userDrawn="1"/>
        </p:nvSpPr>
        <p:spPr bwMode="auto">
          <a:xfrm>
            <a:off x="2806700" y="1193800"/>
            <a:ext cx="6337300" cy="2778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2873375" y="1260475"/>
            <a:ext cx="6270625" cy="270192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ChangeArrowheads="1"/>
          </p:cNvSpPr>
          <p:nvPr userDrawn="1"/>
        </p:nvSpPr>
        <p:spPr bwMode="auto">
          <a:xfrm>
            <a:off x="0" y="3962400"/>
            <a:ext cx="9144000" cy="1511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E86C1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9" name="Picture 14" descr="photo bar-colo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00500"/>
            <a:ext cx="9144000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9" descr="LnI_Logo_2-color-RGB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0" y="168275"/>
            <a:ext cx="2736850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71800" y="1600200"/>
            <a:ext cx="5562600" cy="6127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2514600"/>
            <a:ext cx="5257800" cy="1143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 i="1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58189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82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533400"/>
            <a:ext cx="78486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Washington State Fund’s Group Retrospective Rating Program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325563"/>
            <a:ext cx="7848600" cy="515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E86C1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9" name="Picture 19" descr="LnI_Logo_2-color-RGB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5959475"/>
            <a:ext cx="2736850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4343400" y="6451600"/>
            <a:ext cx="8382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FCA53AB5-7234-426F-8CA2-F4A58231289F}" type="slidenum">
              <a:rPr lang="en-US" sz="1050"/>
              <a:pPr algn="ctr">
                <a:defRPr/>
              </a:pPr>
              <a:t>‹#›</a:t>
            </a:fld>
            <a:endParaRPr lang="en-US" sz="10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4D4D4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4D4D4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4D4D4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4D4D4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4D4D4D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4D4D4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4D4D4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4D4D4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4D4D4D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5595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5595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5595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5595"/>
        </a:buClr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5595"/>
        </a:buClr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5595"/>
        </a:buClr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5595"/>
        </a:buClr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5595"/>
        </a:buClr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5595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1295400"/>
            <a:ext cx="6172200" cy="2895600"/>
          </a:xfrm>
        </p:spPr>
        <p:txBody>
          <a:bodyPr/>
          <a:lstStyle/>
          <a:p>
            <a:pPr eaLnBrk="1" hangingPunct="1"/>
            <a:r>
              <a:rPr lang="en-US" dirty="0" smtClean="0"/>
              <a:t>Group Retrospective Rating Plan – </a:t>
            </a:r>
            <a:r>
              <a:rPr lang="en-US" sz="2400" dirty="0" smtClean="0"/>
              <a:t>State of Washington Industrial Insurance Fund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	         CANW </a:t>
            </a:r>
            <a:r>
              <a:rPr lang="en-US" sz="2400" dirty="0"/>
              <a:t>March 22, </a:t>
            </a:r>
            <a:r>
              <a:rPr lang="en-US" sz="2400" dirty="0" smtClean="0"/>
              <a:t>2013</a:t>
            </a:r>
            <a:br>
              <a:rPr lang="en-US" sz="2400" dirty="0" smtClean="0"/>
            </a:br>
            <a:r>
              <a:rPr lang="en-US" sz="2400" dirty="0" smtClean="0"/>
              <a:t>Bill </a:t>
            </a:r>
            <a:r>
              <a:rPr lang="en-US" sz="2400" dirty="0"/>
              <a:t>Vasek, FCAS </a:t>
            </a:r>
            <a:br>
              <a:rPr lang="en-US" sz="2400" dirty="0"/>
            </a:br>
            <a:r>
              <a:rPr lang="en-US" sz="2400" dirty="0"/>
              <a:t>Russell Frank, FCAS, MAAA</a:t>
            </a:r>
            <a:br>
              <a:rPr lang="en-US" sz="2400" dirty="0"/>
            </a:b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848600" cy="639763"/>
          </a:xfrm>
        </p:spPr>
        <p:txBody>
          <a:bodyPr/>
          <a:lstStyle/>
          <a:p>
            <a:r>
              <a:rPr lang="en-US" dirty="0" smtClean="0"/>
              <a:t>Hazard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7848600" cy="5151437"/>
          </a:xfrm>
        </p:spPr>
        <p:txBody>
          <a:bodyPr/>
          <a:lstStyle/>
          <a:p>
            <a:r>
              <a:rPr lang="en-US" dirty="0"/>
              <a:t>Excess loss factor at $250,000 selected as basic hazard index</a:t>
            </a:r>
          </a:p>
          <a:p>
            <a:endParaRPr lang="en-US" dirty="0" smtClean="0"/>
          </a:p>
          <a:p>
            <a:r>
              <a:rPr lang="en-US" dirty="0" smtClean="0"/>
              <a:t>Washington </a:t>
            </a:r>
            <a:r>
              <a:rPr lang="en-US" dirty="0" smtClean="0"/>
              <a:t>risk classification system does not follow the NCCI</a:t>
            </a:r>
          </a:p>
          <a:p>
            <a:pPr lvl="1"/>
            <a:r>
              <a:rPr lang="en-US" dirty="0" smtClean="0"/>
              <a:t>Need to develop hazard group assignments from scratch, with reference to NCCI and California only as a check on reasonableness</a:t>
            </a:r>
          </a:p>
          <a:p>
            <a:endParaRPr lang="en-US" dirty="0" smtClean="0"/>
          </a:p>
          <a:p>
            <a:r>
              <a:rPr lang="en-US" dirty="0" smtClean="0"/>
              <a:t>Nine </a:t>
            </a:r>
            <a:r>
              <a:rPr lang="en-US" dirty="0" smtClean="0"/>
              <a:t>Hazard Groups</a:t>
            </a:r>
          </a:p>
          <a:p>
            <a:pPr lvl="1"/>
            <a:r>
              <a:rPr lang="en-US" dirty="0" smtClean="0"/>
              <a:t>More hazard groups reduce the jump at the boundary</a:t>
            </a:r>
          </a:p>
        </p:txBody>
      </p:sp>
    </p:spTree>
    <p:extLst>
      <p:ext uri="{BB962C8B-B14F-4D97-AF65-F5344CB8AC3E}">
        <p14:creationId xmlns:p14="http://schemas.microsoft.com/office/powerpoint/2010/main" val="134933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162800" cy="639763"/>
          </a:xfrm>
          <a:noFill/>
        </p:spPr>
        <p:txBody>
          <a:bodyPr/>
          <a:lstStyle/>
          <a:p>
            <a:r>
              <a:rPr lang="en-US" dirty="0" smtClean="0"/>
              <a:t>Assigning Risk Classes to Hazard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848600" cy="5029200"/>
          </a:xfrm>
          <a:noFill/>
        </p:spPr>
        <p:txBody>
          <a:bodyPr/>
          <a:lstStyle/>
          <a:p>
            <a:r>
              <a:rPr lang="en-US" dirty="0" smtClean="0"/>
              <a:t>Based on </a:t>
            </a:r>
            <a:r>
              <a:rPr lang="en-US" dirty="0" smtClean="0"/>
              <a:t>e</a:t>
            </a:r>
            <a:r>
              <a:rPr lang="en-US" dirty="0" smtClean="0"/>
              <a:t>xcess </a:t>
            </a:r>
            <a:r>
              <a:rPr lang="en-US" dirty="0" smtClean="0"/>
              <a:t>loss factor (ELF) at $250K</a:t>
            </a:r>
          </a:p>
          <a:p>
            <a:pPr lvl="1"/>
            <a:r>
              <a:rPr lang="en-US" dirty="0" smtClean="0"/>
              <a:t>Frequency and severity by claim type, credibility</a:t>
            </a:r>
          </a:p>
          <a:p>
            <a:endParaRPr lang="en-US" dirty="0" smtClean="0"/>
          </a:p>
          <a:p>
            <a:r>
              <a:rPr lang="en-US" dirty="0" smtClean="0"/>
              <a:t>ELF </a:t>
            </a:r>
            <a:r>
              <a:rPr lang="en-US" dirty="0"/>
              <a:t>as complement of </a:t>
            </a:r>
            <a:r>
              <a:rPr lang="en-US" dirty="0" smtClean="0"/>
              <a:t>credibility </a:t>
            </a:r>
            <a:r>
              <a:rPr lang="en-US" dirty="0" smtClean="0"/>
              <a:t>based </a:t>
            </a:r>
            <a:r>
              <a:rPr lang="en-US" dirty="0" smtClean="0"/>
              <a:t>on Serious ratio (serious pure premium / total pure premium)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Credibility </a:t>
            </a:r>
            <a:r>
              <a:rPr lang="en-US" dirty="0" smtClean="0"/>
              <a:t>weight based on expected loss size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26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066800"/>
            <a:ext cx="8682433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7162800" y="1828800"/>
            <a:ext cx="762000" cy="1066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086600" y="3200400"/>
            <a:ext cx="762000" cy="1066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086600" y="4572000"/>
            <a:ext cx="762000" cy="1066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162800" cy="639763"/>
          </a:xfrm>
          <a:noFill/>
        </p:spPr>
        <p:txBody>
          <a:bodyPr/>
          <a:lstStyle/>
          <a:p>
            <a:r>
              <a:rPr lang="en-US" dirty="0" smtClean="0"/>
              <a:t>ELF calculation for 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82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 into Hazard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19200"/>
            <a:ext cx="8229600" cy="1600200"/>
          </a:xfrm>
        </p:spPr>
        <p:txBody>
          <a:bodyPr/>
          <a:lstStyle/>
          <a:p>
            <a:r>
              <a:rPr lang="en-US" dirty="0" smtClean="0"/>
              <a:t>Risk classes were ordered by selected ELF, and divided into 9 Hazard Groups of approximately equal </a:t>
            </a:r>
            <a:r>
              <a:rPr lang="en-US" dirty="0" smtClean="0"/>
              <a:t>size. Examples: </a:t>
            </a:r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590800"/>
            <a:ext cx="7086600" cy="33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3896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219200"/>
            <a:ext cx="6858000" cy="4809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ELF at $250K by Hazard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800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924800" cy="990600"/>
          </a:xfrm>
          <a:noFill/>
        </p:spPr>
        <p:txBody>
          <a:bodyPr/>
          <a:lstStyle/>
          <a:p>
            <a:r>
              <a:rPr lang="en-US" dirty="0" smtClean="0"/>
              <a:t>Other major 2011 revisions made when Hazard Groups were introduced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6705600" cy="3810000"/>
          </a:xfrm>
          <a:noFill/>
        </p:spPr>
        <p:txBody>
          <a:bodyPr/>
          <a:lstStyle/>
          <a:p>
            <a:r>
              <a:rPr lang="en-US" dirty="0" smtClean="0"/>
              <a:t>New Table of Insurance Charges</a:t>
            </a:r>
          </a:p>
          <a:p>
            <a:pPr lvl="1"/>
            <a:r>
              <a:rPr lang="en-US" dirty="0" smtClean="0"/>
              <a:t>Based on Washington experience</a:t>
            </a:r>
          </a:p>
          <a:p>
            <a:pPr lvl="1"/>
            <a:r>
              <a:rPr lang="en-US" dirty="0" smtClean="0"/>
              <a:t>New size group structure </a:t>
            </a:r>
          </a:p>
          <a:p>
            <a:endParaRPr lang="en-US" dirty="0" smtClean="0"/>
          </a:p>
          <a:p>
            <a:r>
              <a:rPr lang="en-US" dirty="0" smtClean="0"/>
              <a:t>New plan choices</a:t>
            </a:r>
          </a:p>
          <a:p>
            <a:pPr lvl="1"/>
            <a:r>
              <a:rPr lang="en-US" dirty="0" smtClean="0"/>
              <a:t>Several single loss limits, including unlimited</a:t>
            </a:r>
          </a:p>
          <a:p>
            <a:pPr lvl="1"/>
            <a:r>
              <a:rPr lang="en-US" dirty="0" smtClean="0"/>
              <a:t>Maximum and minimum loss ratios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64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924800" cy="639763"/>
          </a:xfrm>
        </p:spPr>
        <p:txBody>
          <a:bodyPr/>
          <a:lstStyle/>
          <a:p>
            <a:r>
              <a:rPr lang="en-US" dirty="0" smtClean="0"/>
              <a:t>Construction of Insurance Charge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Fourier transform </a:t>
            </a:r>
            <a:r>
              <a:rPr lang="en-US" dirty="0"/>
              <a:t>(</a:t>
            </a:r>
            <a:r>
              <a:rPr lang="en-US" dirty="0" smtClean="0"/>
              <a:t>Heckman-Meyers algorithm) </a:t>
            </a:r>
            <a:r>
              <a:rPr lang="en-US" dirty="0"/>
              <a:t>to </a:t>
            </a:r>
            <a:r>
              <a:rPr lang="en-US" dirty="0" smtClean="0"/>
              <a:t>construct aggregate distribution </a:t>
            </a:r>
            <a:endParaRPr lang="en-US" dirty="0" smtClean="0"/>
          </a:p>
          <a:p>
            <a:pPr lvl="1"/>
            <a:r>
              <a:rPr lang="en-US" dirty="0" smtClean="0"/>
              <a:t>Fitted </a:t>
            </a:r>
            <a:r>
              <a:rPr lang="en-US" dirty="0" smtClean="0"/>
              <a:t>severity </a:t>
            </a:r>
            <a:r>
              <a:rPr lang="en-US" dirty="0" smtClean="0"/>
              <a:t>distributions by </a:t>
            </a:r>
            <a:r>
              <a:rPr lang="en-US" dirty="0" smtClean="0"/>
              <a:t>claim type for each hazard group</a:t>
            </a:r>
          </a:p>
          <a:p>
            <a:pPr lvl="1"/>
            <a:r>
              <a:rPr lang="en-US" dirty="0" smtClean="0"/>
              <a:t>Coherent set of negative </a:t>
            </a:r>
            <a:r>
              <a:rPr lang="en-US" dirty="0" smtClean="0"/>
              <a:t>binomial </a:t>
            </a:r>
            <a:r>
              <a:rPr lang="en-US" dirty="0" smtClean="0"/>
              <a:t>parameters </a:t>
            </a:r>
            <a:r>
              <a:rPr lang="en-US" dirty="0" smtClean="0"/>
              <a:t>for claim frequency by </a:t>
            </a:r>
            <a:r>
              <a:rPr lang="en-US" dirty="0" smtClean="0"/>
              <a:t>size and hazard </a:t>
            </a:r>
            <a:r>
              <a:rPr lang="en-US" dirty="0" smtClean="0"/>
              <a:t>group</a:t>
            </a:r>
          </a:p>
          <a:p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/>
              <a:t>Overlap” eliminated by creating these tables separately by single loss limit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sz="2000" dirty="0" smtClean="0"/>
              <a:t>(</a:t>
            </a:r>
            <a:r>
              <a:rPr lang="en-US" sz="2000" dirty="0"/>
              <a:t>see </a:t>
            </a:r>
            <a:r>
              <a:rPr lang="en-US" sz="2000" dirty="0" err="1"/>
              <a:t>Gillam</a:t>
            </a:r>
            <a:r>
              <a:rPr lang="en-US" sz="2000" dirty="0"/>
              <a:t>, The 1999 Table of Insurance Charges, CAS Proceedings, 1999)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257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More “Ruinous Tide of Paper”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9200"/>
            <a:ext cx="7848600" cy="4694237"/>
          </a:xfrm>
        </p:spPr>
        <p:txBody>
          <a:bodyPr/>
          <a:lstStyle/>
          <a:p>
            <a:r>
              <a:rPr lang="en-US" dirty="0" smtClean="0"/>
              <a:t>No longer any penalty for large number of tables. Separate charge and savings tables by</a:t>
            </a:r>
          </a:p>
          <a:p>
            <a:pPr lvl="1"/>
            <a:r>
              <a:rPr lang="en-US" dirty="0" smtClean="0"/>
              <a:t>Hazard group</a:t>
            </a:r>
          </a:p>
          <a:p>
            <a:pPr lvl="1"/>
            <a:r>
              <a:rPr lang="en-US" dirty="0" smtClean="0"/>
              <a:t>Single loss limit</a:t>
            </a:r>
          </a:p>
          <a:p>
            <a:r>
              <a:rPr lang="en-US" dirty="0" smtClean="0"/>
              <a:t>Published </a:t>
            </a:r>
            <a:r>
              <a:rPr lang="en-US" dirty="0" smtClean="0"/>
              <a:t>tables give </a:t>
            </a:r>
            <a:r>
              <a:rPr lang="en-US" dirty="0" smtClean="0"/>
              <a:t>final charges using</a:t>
            </a:r>
          </a:p>
          <a:p>
            <a:pPr lvl="1"/>
            <a:r>
              <a:rPr lang="en-US" dirty="0" smtClean="0"/>
              <a:t>LAE 		  	 = 7.0% </a:t>
            </a:r>
            <a:r>
              <a:rPr lang="en-US" dirty="0" smtClean="0"/>
              <a:t>of </a:t>
            </a:r>
            <a:r>
              <a:rPr lang="en-US" dirty="0" smtClean="0"/>
              <a:t>loss</a:t>
            </a:r>
          </a:p>
          <a:p>
            <a:pPr lvl="1"/>
            <a:r>
              <a:rPr lang="en-US" dirty="0" smtClean="0"/>
              <a:t>Other Admin expense = 4.8% of premium </a:t>
            </a:r>
            <a:endParaRPr lang="en-US" dirty="0" smtClean="0"/>
          </a:p>
          <a:p>
            <a:r>
              <a:rPr lang="en-US" dirty="0" smtClean="0"/>
              <a:t>Excel </a:t>
            </a:r>
            <a:r>
              <a:rPr lang="en-US" dirty="0" smtClean="0"/>
              <a:t>tool: search for “retro premium calculator” on L&amp;I’s web site and un-hide sheets</a:t>
            </a:r>
          </a:p>
          <a:p>
            <a:pPr marL="5715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9008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28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Agenda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25563"/>
            <a:ext cx="7543800" cy="4084637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b="1" dirty="0" smtClean="0"/>
              <a:t>Introduction</a:t>
            </a:r>
            <a:r>
              <a:rPr lang="en-US" dirty="0" smtClean="0"/>
              <a:t> to retrospective rating</a:t>
            </a:r>
          </a:p>
          <a:p>
            <a:pPr eaLnBrk="1" hangingPunct="1"/>
            <a:r>
              <a:rPr lang="en-US" dirty="0" smtClean="0"/>
              <a:t>30+ year </a:t>
            </a:r>
            <a:r>
              <a:rPr lang="en-US" b="1" dirty="0" smtClean="0"/>
              <a:t>history</a:t>
            </a:r>
            <a:r>
              <a:rPr lang="en-US" dirty="0" smtClean="0"/>
              <a:t>: group retrospective rating of workers’ compensation insurance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/>
              <a:t>Features </a:t>
            </a:r>
            <a:r>
              <a:rPr lang="en-US" b="1" dirty="0" smtClean="0"/>
              <a:t>unique</a:t>
            </a:r>
            <a:r>
              <a:rPr lang="en-US" dirty="0" smtClean="0"/>
              <a:t> to Washington State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/>
              <a:t>Nine Washington State </a:t>
            </a:r>
            <a:r>
              <a:rPr lang="en-US" b="1" dirty="0" smtClean="0"/>
              <a:t>Hazard groups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/>
              <a:t>Washington State </a:t>
            </a:r>
            <a:r>
              <a:rPr lang="en-US" b="1" dirty="0" smtClean="0"/>
              <a:t>Insurance Charges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848600" cy="639763"/>
          </a:xfrm>
        </p:spPr>
        <p:txBody>
          <a:bodyPr/>
          <a:lstStyle/>
          <a:p>
            <a:r>
              <a:rPr lang="en-US" dirty="0" smtClean="0"/>
              <a:t>Introduction to retrospective rating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8077200" cy="5151437"/>
          </a:xfrm>
        </p:spPr>
        <p:txBody>
          <a:bodyPr/>
          <a:lstStyle/>
          <a:p>
            <a:r>
              <a:rPr lang="en-US" sz="2400" dirty="0" smtClean="0"/>
              <a:t>Individual (and grouped) risk rating</a:t>
            </a:r>
          </a:p>
          <a:p>
            <a:r>
              <a:rPr lang="en-US" sz="2400" dirty="0" smtClean="0"/>
              <a:t>Risks are </a:t>
            </a:r>
            <a:r>
              <a:rPr lang="en-US" sz="2400" b="1" dirty="0" smtClean="0"/>
              <a:t>self-rated</a:t>
            </a:r>
            <a:r>
              <a:rPr lang="en-US" sz="2400" dirty="0" smtClean="0"/>
              <a:t> retrospectively </a:t>
            </a:r>
          </a:p>
          <a:p>
            <a:r>
              <a:rPr lang="en-US" sz="2400" dirty="0" smtClean="0"/>
              <a:t>Premiums are </a:t>
            </a:r>
            <a:r>
              <a:rPr lang="en-US" sz="2400" b="1" dirty="0" smtClean="0"/>
              <a:t>limited for unexpected large </a:t>
            </a:r>
            <a:r>
              <a:rPr lang="en-US" sz="2400" dirty="0" smtClean="0"/>
              <a:t>single and aggregated claim costs </a:t>
            </a:r>
          </a:p>
          <a:p>
            <a:r>
              <a:rPr lang="en-US" sz="2400" b="1" dirty="0" smtClean="0"/>
              <a:t>Minimums</a:t>
            </a:r>
            <a:r>
              <a:rPr lang="en-US" sz="2400" dirty="0" smtClean="0"/>
              <a:t> to help offset insurance charges</a:t>
            </a:r>
          </a:p>
          <a:p>
            <a:r>
              <a:rPr lang="en-US" sz="2400" b="1" dirty="0" smtClean="0"/>
              <a:t>Retrospective premium </a:t>
            </a:r>
            <a:r>
              <a:rPr lang="en-US" sz="2400" dirty="0" smtClean="0"/>
              <a:t>= Sum of charges for: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 smtClean="0"/>
              <a:t>Actual limited losses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 smtClean="0"/>
              <a:t>Administrative expenses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 smtClean="0"/>
              <a:t>Net Loss limitation insurance </a:t>
            </a:r>
          </a:p>
          <a:p>
            <a:r>
              <a:rPr lang="en-US" sz="2400" b="1" dirty="0" smtClean="0"/>
              <a:t>Refund </a:t>
            </a:r>
            <a:r>
              <a:rPr lang="en-US" sz="2400" dirty="0" smtClean="0"/>
              <a:t>= Standard premium – Retrospective premium</a:t>
            </a:r>
            <a:endParaRPr lang="en-US" sz="2400" dirty="0"/>
          </a:p>
          <a:p>
            <a:r>
              <a:rPr lang="en-US" sz="2400" b="1" dirty="0" smtClean="0"/>
              <a:t>Annual</a:t>
            </a:r>
            <a:r>
              <a:rPr lang="en-US" sz="2400" dirty="0" smtClean="0"/>
              <a:t> premium </a:t>
            </a:r>
            <a:r>
              <a:rPr lang="en-US" sz="2400" b="1" dirty="0" smtClean="0"/>
              <a:t>evaluation</a:t>
            </a:r>
            <a:r>
              <a:rPr lang="en-US" sz="2400" dirty="0" smtClean="0"/>
              <a:t> until </a:t>
            </a:r>
            <a:r>
              <a:rPr lang="en-US" sz="2400" dirty="0" err="1" smtClean="0"/>
              <a:t>finaled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11109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848600" cy="639763"/>
          </a:xfrm>
        </p:spPr>
        <p:txBody>
          <a:bodyPr/>
          <a:lstStyle/>
          <a:p>
            <a:r>
              <a:rPr lang="en-US" dirty="0" smtClean="0"/>
              <a:t>History in Washington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0600"/>
            <a:ext cx="8001000" cy="5334000"/>
          </a:xfrm>
        </p:spPr>
        <p:txBody>
          <a:bodyPr/>
          <a:lstStyle/>
          <a:p>
            <a:r>
              <a:rPr lang="en-US" sz="2400" dirty="0" smtClean="0"/>
              <a:t>State fund for workers’ compensation created in 1911</a:t>
            </a:r>
          </a:p>
          <a:p>
            <a:r>
              <a:rPr lang="en-US" sz="2400" dirty="0" smtClean="0"/>
              <a:t>Legislature gave the State fund authority for WC rating systems in 1971 (previously done by legislature)</a:t>
            </a:r>
          </a:p>
          <a:p>
            <a:r>
              <a:rPr lang="en-US" sz="2400" dirty="0" smtClean="0"/>
              <a:t>Group:  self-insurance, dividend, or retrospective rating plan?</a:t>
            </a:r>
          </a:p>
          <a:p>
            <a:r>
              <a:rPr lang="en-US" sz="2400" dirty="0" smtClean="0"/>
              <a:t>Retrospective rating program began in 1981</a:t>
            </a:r>
          </a:p>
          <a:p>
            <a:pPr lvl="1"/>
            <a:r>
              <a:rPr lang="en-US" dirty="0" smtClean="0"/>
              <a:t>Groups rated as a single entity</a:t>
            </a:r>
          </a:p>
          <a:p>
            <a:pPr lvl="1"/>
            <a:r>
              <a:rPr lang="en-US" dirty="0" smtClean="0"/>
              <a:t>Tables based on published NCCI table M</a:t>
            </a:r>
          </a:p>
          <a:p>
            <a:r>
              <a:rPr lang="en-US" sz="2400" dirty="0" smtClean="0"/>
              <a:t>Targeting of overall refunds began in 1985</a:t>
            </a:r>
          </a:p>
          <a:p>
            <a:r>
              <a:rPr lang="en-US" sz="2400" dirty="0" smtClean="0"/>
              <a:t>Medical aid rating began in 1987</a:t>
            </a:r>
          </a:p>
          <a:p>
            <a:r>
              <a:rPr lang="en-US" sz="2400" dirty="0" smtClean="0"/>
              <a:t>Interest added to overall refunds in 1995</a:t>
            </a:r>
          </a:p>
          <a:p>
            <a:r>
              <a:rPr lang="en-US" sz="2400" dirty="0" smtClean="0"/>
              <a:t>Hazard groups introduced in 2011</a:t>
            </a:r>
          </a:p>
          <a:p>
            <a:pPr lvl="1"/>
            <a:r>
              <a:rPr lang="en-US" dirty="0" smtClean="0"/>
              <a:t>Tables based on WA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28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Groups rated as a single 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534400" cy="5105400"/>
          </a:xfrm>
        </p:spPr>
        <p:txBody>
          <a:bodyPr/>
          <a:lstStyle/>
          <a:p>
            <a:r>
              <a:rPr lang="en-US" sz="2400" dirty="0" smtClean="0"/>
              <a:t>One method</a:t>
            </a:r>
          </a:p>
          <a:p>
            <a:pPr lvl="1"/>
            <a:r>
              <a:rPr lang="en-US" sz="2000" dirty="0"/>
              <a:t>E</a:t>
            </a:r>
            <a:r>
              <a:rPr lang="en-US" sz="2000" dirty="0" smtClean="0"/>
              <a:t>ach member of a business group would get rated individually</a:t>
            </a:r>
          </a:p>
          <a:p>
            <a:pPr lvl="1"/>
            <a:r>
              <a:rPr lang="en-US" sz="2000" dirty="0" smtClean="0"/>
              <a:t>Entire group rated by a single insurer</a:t>
            </a:r>
          </a:p>
          <a:p>
            <a:pPr lvl="1"/>
            <a:r>
              <a:rPr lang="en-US" sz="2000" dirty="0" smtClean="0"/>
              <a:t>Each member of this group would then receive a refund check or additional premium assessment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Method used in Washington State</a:t>
            </a:r>
            <a:endParaRPr lang="en-US" sz="2400" dirty="0"/>
          </a:p>
          <a:p>
            <a:pPr lvl="1"/>
            <a:r>
              <a:rPr lang="en-US" sz="2000" dirty="0" smtClean="0"/>
              <a:t>All participating members grouped as one entity</a:t>
            </a:r>
          </a:p>
          <a:p>
            <a:pPr lvl="1"/>
            <a:r>
              <a:rPr lang="en-US" sz="2000" dirty="0" smtClean="0"/>
              <a:t>The business association gets the refund check or additional premium assessment</a:t>
            </a:r>
          </a:p>
          <a:p>
            <a:pPr lvl="1"/>
            <a:r>
              <a:rPr lang="en-US" sz="2000" dirty="0" smtClean="0"/>
              <a:t>Business association has the responsibility of distributing refunds or additional premium assessment  to the participating members</a:t>
            </a:r>
          </a:p>
          <a:p>
            <a:pPr lvl="1"/>
            <a:r>
              <a:rPr lang="en-US" sz="2000" dirty="0" smtClean="0"/>
              <a:t>All business association members need not participate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98297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Targeted annual net refund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534400" cy="5105400"/>
          </a:xfrm>
        </p:spPr>
        <p:txBody>
          <a:bodyPr/>
          <a:lstStyle/>
          <a:p>
            <a:r>
              <a:rPr lang="en-US" sz="2400" dirty="0" smtClean="0"/>
              <a:t>Net Refund = Refund – Additional premiums</a:t>
            </a:r>
          </a:p>
          <a:p>
            <a:r>
              <a:rPr lang="en-US" sz="2400" dirty="0" smtClean="0"/>
              <a:t>Total annual net refund of the program based on percentage loss ratio differences between the aggregates of Retro participants and those not enrolled in Retro</a:t>
            </a:r>
          </a:p>
          <a:p>
            <a:r>
              <a:rPr lang="en-US" sz="2400" dirty="0" smtClean="0"/>
              <a:t>Think of targeted annual net refund as a dividend pool</a:t>
            </a:r>
          </a:p>
          <a:p>
            <a:r>
              <a:rPr lang="en-US" sz="2400" dirty="0" smtClean="0"/>
              <a:t>Refund/additional premiums are distributed to participants based on their relative performance</a:t>
            </a:r>
          </a:p>
          <a:p>
            <a:r>
              <a:rPr lang="en-US" sz="2400" dirty="0" smtClean="0"/>
              <a:t>Accomplished via a factor to losses and insurance charges</a:t>
            </a:r>
          </a:p>
          <a:p>
            <a:r>
              <a:rPr lang="en-US" sz="2400" dirty="0" smtClean="0"/>
              <a:t>This targeting results in somewhat stable total net refunds</a:t>
            </a:r>
          </a:p>
          <a:p>
            <a:r>
              <a:rPr lang="en-US" sz="2400" dirty="0" smtClean="0"/>
              <a:t>Projected future annual refund built into the manual premium rates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1466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participation and average refund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03" y="1455340"/>
            <a:ext cx="4387929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3720" y="4926369"/>
            <a:ext cx="782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Participation since 1996 has been close to 45% of total standard premiums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3720" y="5644158"/>
            <a:ext cx="5737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 refunds have ranged from 14% to 31% since 1985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904" y="1592658"/>
            <a:ext cx="4537096" cy="3320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53720" y="5274826"/>
            <a:ext cx="5878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$648 Million of standard premiums for 2010 enrollments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414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unique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1"/>
            <a:ext cx="8458200" cy="51815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Third annual adjustment is final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$1.5 Million minimum </a:t>
            </a:r>
            <a:r>
              <a:rPr lang="en-US" dirty="0" smtClean="0"/>
              <a:t>size for new groups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Three </a:t>
            </a:r>
            <a:r>
              <a:rPr lang="en-US" dirty="0" smtClean="0"/>
              <a:t>final </a:t>
            </a:r>
            <a:r>
              <a:rPr lang="en-US" dirty="0" smtClean="0"/>
              <a:t>additional assessments </a:t>
            </a:r>
            <a:r>
              <a:rPr lang="en-US" dirty="0" smtClean="0"/>
              <a:t>and you’re out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Hazard group assignment based on an index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7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920495" y="5248870"/>
            <a:ext cx="6650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Hazard Index  =	 4,895,290 / 5,736,000 = </a:t>
            </a:r>
            <a:r>
              <a:rPr lang="en-US" i="1" dirty="0" smtClean="0"/>
              <a:t>.853</a:t>
            </a:r>
            <a:endParaRPr lang="en-US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1066800" y="5626298"/>
            <a:ext cx="6650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Assigned Hazard Group                                                  =    5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Example of Hazard Group Assignment</a:t>
            </a:r>
            <a:endParaRPr lang="en-US" sz="3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295400"/>
            <a:ext cx="5410200" cy="3778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587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5">
      <a:dk1>
        <a:srgbClr val="000000"/>
      </a:dk1>
      <a:lt1>
        <a:srgbClr val="FFFFFF"/>
      </a:lt1>
      <a:dk2>
        <a:srgbClr val="4D4D4D"/>
      </a:dk2>
      <a:lt2>
        <a:srgbClr val="808080"/>
      </a:lt2>
      <a:accent1>
        <a:srgbClr val="EAEAEA"/>
      </a:accent1>
      <a:accent2>
        <a:srgbClr val="EA6D1F"/>
      </a:accent2>
      <a:accent3>
        <a:srgbClr val="FFFFFF"/>
      </a:accent3>
      <a:accent4>
        <a:srgbClr val="000000"/>
      </a:accent4>
      <a:accent5>
        <a:srgbClr val="F3F3F3"/>
      </a:accent5>
      <a:accent6>
        <a:srgbClr val="D4621B"/>
      </a:accent6>
      <a:hlink>
        <a:srgbClr val="005595"/>
      </a:hlink>
      <a:folHlink>
        <a:srgbClr val="21A0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4D4D4D"/>
        </a:dk2>
        <a:lt2>
          <a:srgbClr val="808080"/>
        </a:lt2>
        <a:accent1>
          <a:srgbClr val="E2E0CC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EEDE2"/>
        </a:accent5>
        <a:accent6>
          <a:srgbClr val="555555"/>
        </a:accent6>
        <a:hlink>
          <a:srgbClr val="005595"/>
        </a:hlink>
        <a:folHlink>
          <a:srgbClr val="21A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4D4D4D"/>
        </a:dk2>
        <a:lt2>
          <a:srgbClr val="808080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005595"/>
        </a:hlink>
        <a:folHlink>
          <a:srgbClr val="21A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4D4D4D"/>
        </a:dk2>
        <a:lt2>
          <a:srgbClr val="808080"/>
        </a:lt2>
        <a:accent1>
          <a:srgbClr val="EAEAEA"/>
        </a:accent1>
        <a:accent2>
          <a:srgbClr val="EA6D1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D4621B"/>
        </a:accent6>
        <a:hlink>
          <a:srgbClr val="005595"/>
        </a:hlink>
        <a:folHlink>
          <a:srgbClr val="21A0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735</Words>
  <Application>Microsoft Office PowerPoint</Application>
  <PresentationFormat>On-screen Show (4:3)</PresentationFormat>
  <Paragraphs>105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Group Retrospective Rating Plan – State of Washington Industrial Insurance Fund             CANW March 22, 2013 Bill Vasek, FCAS  Russell Frank, FCAS, MAAA </vt:lpstr>
      <vt:lpstr>Agenda</vt:lpstr>
      <vt:lpstr>Introduction to retrospective rating</vt:lpstr>
      <vt:lpstr>History in Washington State</vt:lpstr>
      <vt:lpstr>Groups rated as a single entity</vt:lpstr>
      <vt:lpstr>Targeted annual net refund</vt:lpstr>
      <vt:lpstr>Plan participation and average refund</vt:lpstr>
      <vt:lpstr>Other unique features</vt:lpstr>
      <vt:lpstr>Example of Hazard Group Assignment</vt:lpstr>
      <vt:lpstr>Hazard Groups</vt:lpstr>
      <vt:lpstr>Assigning Risk Classes to Hazard Groups</vt:lpstr>
      <vt:lpstr>ELF calculation for classes</vt:lpstr>
      <vt:lpstr>Division into Hazard Groups</vt:lpstr>
      <vt:lpstr>Average ELF at $250K by Hazard Group</vt:lpstr>
      <vt:lpstr>Other major 2011 revisions made when Hazard Groups were introduced</vt:lpstr>
      <vt:lpstr>Construction of Insurance Charge Table</vt:lpstr>
      <vt:lpstr>No More “Ruinous Tide of Paper”</vt:lpstr>
      <vt:lpstr>Questions?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freelance1</dc:creator>
  <cp:lastModifiedBy>William Vasek</cp:lastModifiedBy>
  <cp:revision>62</cp:revision>
  <dcterms:created xsi:type="dcterms:W3CDTF">2007-06-21T17:41:24Z</dcterms:created>
  <dcterms:modified xsi:type="dcterms:W3CDTF">2013-03-21T19:05:55Z</dcterms:modified>
</cp:coreProperties>
</file>