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2.xml" ContentType="application/vnd.openxmlformats-officedocument.drawingml.chart+xml"/>
  <Override PartName="/ppt/notesSlides/notesSlide19.xml" ContentType="application/vnd.openxmlformats-officedocument.presentationml.notesSlide+xml"/>
  <Override PartName="/ppt/charts/chart3.xml" ContentType="application/vnd.openxmlformats-officedocument.drawingml.chart+xml"/>
  <Override PartName="/ppt/notesSlides/notesSlide20.xml" ContentType="application/vnd.openxmlformats-officedocument.presentationml.notesSlide+xml"/>
  <Override PartName="/ppt/charts/chart4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0" r:id="rId5"/>
  </p:sldMasterIdLst>
  <p:notesMasterIdLst>
    <p:notesMasterId r:id="rId39"/>
  </p:notesMasterIdLst>
  <p:handoutMasterIdLst>
    <p:handoutMasterId r:id="rId40"/>
  </p:handoutMasterIdLst>
  <p:sldIdLst>
    <p:sldId id="256" r:id="rId6"/>
    <p:sldId id="268" r:id="rId7"/>
    <p:sldId id="298" r:id="rId8"/>
    <p:sldId id="300" r:id="rId9"/>
    <p:sldId id="299" r:id="rId10"/>
    <p:sldId id="314" r:id="rId11"/>
    <p:sldId id="346" r:id="rId12"/>
    <p:sldId id="321" r:id="rId13"/>
    <p:sldId id="325" r:id="rId14"/>
    <p:sldId id="326" r:id="rId15"/>
    <p:sldId id="327" r:id="rId16"/>
    <p:sldId id="328" r:id="rId17"/>
    <p:sldId id="331" r:id="rId18"/>
    <p:sldId id="332" r:id="rId19"/>
    <p:sldId id="333" r:id="rId20"/>
    <p:sldId id="334" r:id="rId21"/>
    <p:sldId id="335" r:id="rId22"/>
    <p:sldId id="343" r:id="rId23"/>
    <p:sldId id="344" r:id="rId24"/>
    <p:sldId id="345" r:id="rId25"/>
    <p:sldId id="337" r:id="rId26"/>
    <p:sldId id="340" r:id="rId27"/>
    <p:sldId id="303" r:id="rId28"/>
    <p:sldId id="319" r:id="rId29"/>
    <p:sldId id="320" r:id="rId30"/>
    <p:sldId id="322" r:id="rId31"/>
    <p:sldId id="323" r:id="rId32"/>
    <p:sldId id="324" r:id="rId33"/>
    <p:sldId id="297" r:id="rId34"/>
    <p:sldId id="338" r:id="rId35"/>
    <p:sldId id="339" r:id="rId36"/>
    <p:sldId id="341" r:id="rId37"/>
    <p:sldId id="342" r:id="rId38"/>
  </p:sldIdLst>
  <p:sldSz cx="9144000" cy="6858000" type="screen4x3"/>
  <p:notesSz cx="6858000" cy="9083675"/>
  <p:defaultTextStyle>
    <a:defPPr>
      <a:defRPr lang="en-US"/>
    </a:defPPr>
    <a:lvl1pPr algn="ctr" rtl="0" eaLnBrk="0" fontAlgn="base" hangingPunct="0">
      <a:lnSpc>
        <a:spcPct val="85000"/>
      </a:lnSpc>
      <a:spcBef>
        <a:spcPct val="50000"/>
      </a:spcBef>
      <a:spcAft>
        <a:spcPct val="0"/>
      </a:spcAft>
      <a:defRPr sz="2000" kern="1200">
        <a:solidFill>
          <a:srgbClr val="000000"/>
        </a:solidFill>
        <a:latin typeface="Arial" charset="0"/>
        <a:ea typeface="+mn-ea"/>
        <a:cs typeface="Arial" charset="0"/>
      </a:defRPr>
    </a:lvl1pPr>
    <a:lvl2pPr marL="457200" algn="ctr" rtl="0" eaLnBrk="0" fontAlgn="base" hangingPunct="0">
      <a:lnSpc>
        <a:spcPct val="85000"/>
      </a:lnSpc>
      <a:spcBef>
        <a:spcPct val="50000"/>
      </a:spcBef>
      <a:spcAft>
        <a:spcPct val="0"/>
      </a:spcAft>
      <a:defRPr sz="2000" kern="1200">
        <a:solidFill>
          <a:srgbClr val="000000"/>
        </a:solidFill>
        <a:latin typeface="Arial" charset="0"/>
        <a:ea typeface="+mn-ea"/>
        <a:cs typeface="Arial" charset="0"/>
      </a:defRPr>
    </a:lvl2pPr>
    <a:lvl3pPr marL="914400" algn="ctr" rtl="0" eaLnBrk="0" fontAlgn="base" hangingPunct="0">
      <a:lnSpc>
        <a:spcPct val="85000"/>
      </a:lnSpc>
      <a:spcBef>
        <a:spcPct val="50000"/>
      </a:spcBef>
      <a:spcAft>
        <a:spcPct val="0"/>
      </a:spcAft>
      <a:defRPr sz="2000" kern="1200">
        <a:solidFill>
          <a:srgbClr val="000000"/>
        </a:solidFill>
        <a:latin typeface="Arial" charset="0"/>
        <a:ea typeface="+mn-ea"/>
        <a:cs typeface="Arial" charset="0"/>
      </a:defRPr>
    </a:lvl3pPr>
    <a:lvl4pPr marL="1371600" algn="ctr" rtl="0" eaLnBrk="0" fontAlgn="base" hangingPunct="0">
      <a:lnSpc>
        <a:spcPct val="85000"/>
      </a:lnSpc>
      <a:spcBef>
        <a:spcPct val="50000"/>
      </a:spcBef>
      <a:spcAft>
        <a:spcPct val="0"/>
      </a:spcAft>
      <a:defRPr sz="2000" kern="1200">
        <a:solidFill>
          <a:srgbClr val="000000"/>
        </a:solidFill>
        <a:latin typeface="Arial" charset="0"/>
        <a:ea typeface="+mn-ea"/>
        <a:cs typeface="Arial" charset="0"/>
      </a:defRPr>
    </a:lvl4pPr>
    <a:lvl5pPr marL="1828800" algn="ctr" rtl="0" eaLnBrk="0" fontAlgn="base" hangingPunct="0">
      <a:lnSpc>
        <a:spcPct val="85000"/>
      </a:lnSpc>
      <a:spcBef>
        <a:spcPct val="50000"/>
      </a:spcBef>
      <a:spcAft>
        <a:spcPct val="0"/>
      </a:spcAft>
      <a:defRPr sz="2000" kern="1200">
        <a:solidFill>
          <a:srgbClr val="0000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B61"/>
    <a:srgbClr val="71A28A"/>
    <a:srgbClr val="395593"/>
    <a:srgbClr val="648F3F"/>
    <a:srgbClr val="F01914"/>
    <a:srgbClr val="A7BCEB"/>
    <a:srgbClr val="AAAAAA"/>
    <a:srgbClr val="405688"/>
    <a:srgbClr val="508282"/>
    <a:srgbClr val="71A2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9" autoAdjust="0"/>
    <p:restoredTop sz="90409" autoAdjust="0"/>
  </p:normalViewPr>
  <p:slideViewPr>
    <p:cSldViewPr snapToObjects="1">
      <p:cViewPr>
        <p:scale>
          <a:sx n="80" d="100"/>
          <a:sy n="80" d="100"/>
        </p:scale>
        <p:origin x="-900" y="-72"/>
      </p:cViewPr>
      <p:guideLst>
        <p:guide orient="horz" pos="829"/>
        <p:guide orient="horz" pos="731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0" d="100"/>
          <a:sy n="80" d="100"/>
        </p:scale>
        <p:origin x="-3174" y="-96"/>
      </p:cViewPr>
      <p:guideLst>
        <p:guide orient="horz" pos="2861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0178029\Desktop\PEBELS%20-%20Offline\!!!!!RPM%20Slides\z%20(3)%20Exposure%20Curve%20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0178029\Desktop\PEBELS%20-%20Offline\!!!!!RPM%20Slides\z%20(3)%20Exposure%20Curve%20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0178029\Desktop\PEBELS%20-%20Offline\!!!!!RPM%20Slides\z%20(3)%20Exposure%20Curve%20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0178029\Desktop\PEBELS%20-%20Offline\!!!!!RPM%20Slides\z%20(3)%20Exposure%20Curve%20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4"/>
          <c:order val="0"/>
          <c:tx>
            <c:v>c = 5.0</c:v>
          </c:tx>
          <c:cat>
            <c:numRef>
              <c:f>'Alternate Curves'!$A$4:$A$104</c:f>
              <c:numCache>
                <c:formatCode>0.0%</c:formatCode>
                <c:ptCount val="1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cat>
          <c:val>
            <c:numRef>
              <c:f>'Alternate Curves'!$Q$4:$Q$104</c:f>
              <c:numCache>
                <c:formatCode>0.0%</c:formatCode>
                <c:ptCount val="101"/>
                <c:pt idx="0">
                  <c:v>0</c:v>
                </c:pt>
                <c:pt idx="1">
                  <c:v>0.30984897666083944</c:v>
                </c:pt>
                <c:pt idx="2">
                  <c:v>0.4173951219717566</c:v>
                </c:pt>
                <c:pt idx="3">
                  <c:v>0.48373151248967905</c:v>
                </c:pt>
                <c:pt idx="4">
                  <c:v>0.53163669847060813</c:v>
                </c:pt>
                <c:pt idx="5">
                  <c:v>0.56903981761568179</c:v>
                </c:pt>
                <c:pt idx="6">
                  <c:v>0.59964906448876032</c:v>
                </c:pt>
                <c:pt idx="7">
                  <c:v>0.62550068286062643</c:v>
                </c:pt>
                <c:pt idx="8">
                  <c:v>0.64783397144890909</c:v>
                </c:pt>
                <c:pt idx="9">
                  <c:v>0.66745956611351276</c:v>
                </c:pt>
                <c:pt idx="10">
                  <c:v>0.68493685204865906</c:v>
                </c:pt>
                <c:pt idx="11">
                  <c:v>0.70066813988187382</c:v>
                </c:pt>
                <c:pt idx="12">
                  <c:v>0.71495247316431865</c:v>
                </c:pt>
                <c:pt idx="13">
                  <c:v>0.72801820216106428</c:v>
                </c:pt>
                <c:pt idx="14">
                  <c:v>0.74004364764722119</c:v>
                </c:pt>
                <c:pt idx="15">
                  <c:v>0.75117072607343438</c:v>
                </c:pt>
                <c:pt idx="16">
                  <c:v>0.76151423055309808</c:v>
                </c:pt>
                <c:pt idx="17">
                  <c:v>0.7711683305913255</c:v>
                </c:pt>
                <c:pt idx="18">
                  <c:v>0.78021123441051543</c:v>
                </c:pt>
                <c:pt idx="19">
                  <c:v>0.78870860395497011</c:v>
                </c:pt>
                <c:pt idx="20">
                  <c:v>0.7967161027556845</c:v>
                </c:pt>
                <c:pt idx="21">
                  <c:v>0.80428132815571207</c:v>
                </c:pt>
                <c:pt idx="22">
                  <c:v>0.81144529820520783</c:v>
                </c:pt>
                <c:pt idx="23">
                  <c:v>0.81824361098315246</c:v>
                </c:pt>
                <c:pt idx="24">
                  <c:v>0.82470735930334671</c:v>
                </c:pt>
                <c:pt idx="25">
                  <c:v>0.83086386024130554</c:v>
                </c:pt>
                <c:pt idx="26">
                  <c:v>0.83673724272354422</c:v>
                </c:pt>
                <c:pt idx="27">
                  <c:v>0.84234892508043524</c:v>
                </c:pt>
                <c:pt idx="28">
                  <c:v>0.84771800640003336</c:v>
                </c:pt>
                <c:pt idx="29">
                  <c:v>0.85286158970502557</c:v>
                </c:pt>
                <c:pt idx="30">
                  <c:v>0.85779505072658158</c:v>
                </c:pt>
                <c:pt idx="31">
                  <c:v>0.86253226290786178</c:v>
                </c:pt>
                <c:pt idx="32">
                  <c:v>0.86708578692176463</c:v>
                </c:pt>
                <c:pt idx="33">
                  <c:v>0.87146703121390856</c:v>
                </c:pt>
                <c:pt idx="34">
                  <c:v>0.87568638872934024</c:v>
                </c:pt>
                <c:pt idx="35">
                  <c:v>0.87975335394081755</c:v>
                </c:pt>
                <c:pt idx="36">
                  <c:v>0.8836766234890866</c:v>
                </c:pt>
                <c:pt idx="37">
                  <c:v>0.88746418311416064</c:v>
                </c:pt>
                <c:pt idx="38">
                  <c:v>0.89112338305919692</c:v>
                </c:pt>
                <c:pt idx="39">
                  <c:v>0.89466100373397395</c:v>
                </c:pt>
                <c:pt idx="40">
                  <c:v>0.89808331310990286</c:v>
                </c:pt>
                <c:pt idx="41">
                  <c:v>0.90139611706536293</c:v>
                </c:pt>
                <c:pt idx="42">
                  <c:v>0.90460480369557061</c:v>
                </c:pt>
                <c:pt idx="43">
                  <c:v>0.90771438243494584</c:v>
                </c:pt>
                <c:pt idx="44">
                  <c:v>0.91072951870411634</c:v>
                </c:pt>
                <c:pt idx="45">
                  <c:v>0.91365456468219575</c:v>
                </c:pt>
                <c:pt idx="46">
                  <c:v>0.91649358671297498</c:v>
                </c:pt>
                <c:pt idx="47">
                  <c:v>0.91925038977743623</c:v>
                </c:pt>
                <c:pt idx="48">
                  <c:v>0.92192853940154895</c:v>
                </c:pt>
                <c:pt idx="49">
                  <c:v>0.92453138131527879</c:v>
                </c:pt>
                <c:pt idx="50">
                  <c:v>0.92706205913425099</c:v>
                </c:pt>
                <c:pt idx="51">
                  <c:v>0.92952353029803547</c:v>
                </c:pt>
                <c:pt idx="52">
                  <c:v>0.93191858046734588</c:v>
                </c:pt>
                <c:pt idx="53">
                  <c:v>0.93424983655558302</c:v>
                </c:pt>
                <c:pt idx="54">
                  <c:v>0.93651977854728097</c:v>
                </c:pt>
                <c:pt idx="55">
                  <c:v>0.93873075023649966</c:v>
                </c:pt>
                <c:pt idx="56">
                  <c:v>0.94088496900148755</c:v>
                </c:pt>
                <c:pt idx="57">
                  <c:v>0.94298453471758004</c:v>
                </c:pt>
                <c:pt idx="58">
                  <c:v>0.94503143789792921</c:v>
                </c:pt>
                <c:pt idx="59">
                  <c:v>0.94702756714097869</c:v>
                </c:pt>
                <c:pt idx="60">
                  <c:v>0.94897471595434779</c:v>
                </c:pt>
                <c:pt idx="61">
                  <c:v>0.95087458901675215</c:v>
                </c:pt>
                <c:pt idx="62">
                  <c:v>0.9527288079326014</c:v>
                </c:pt>
                <c:pt idx="63">
                  <c:v>0.95453891652781409</c:v>
                </c:pt>
                <c:pt idx="64">
                  <c:v>0.956306385730053</c:v>
                </c:pt>
                <c:pt idx="65">
                  <c:v>0.95803261807191809</c:v>
                </c:pt>
                <c:pt idx="66">
                  <c:v>0.95971895185152212</c:v>
                </c:pt>
                <c:pt idx="67">
                  <c:v>0.96136666498126211</c:v>
                </c:pt>
                <c:pt idx="68">
                  <c:v>0.96297697855242226</c:v>
                </c:pt>
                <c:pt idx="69">
                  <c:v>0.96455106014041525</c:v>
                </c:pt>
                <c:pt idx="70">
                  <c:v>0.96609002687299084</c:v>
                </c:pt>
                <c:pt idx="71">
                  <c:v>0.96759494828152137</c:v>
                </c:pt>
                <c:pt idx="72">
                  <c:v>0.96906684895351591</c:v>
                </c:pt>
                <c:pt idx="73">
                  <c:v>0.97050671100276242</c:v>
                </c:pt>
                <c:pt idx="74">
                  <c:v>0.9719154763719472</c:v>
                </c:pt>
                <c:pt idx="75">
                  <c:v>0.97329404898119953</c:v>
                </c:pt>
                <c:pt idx="76">
                  <c:v>0.9746432967347779</c:v>
                </c:pt>
                <c:pt idx="77">
                  <c:v>0.975964053396988</c:v>
                </c:pt>
                <c:pt idx="78">
                  <c:v>0.97725712034743173</c:v>
                </c:pt>
                <c:pt idx="79">
                  <c:v>0.97852326822478553</c:v>
                </c:pt>
                <c:pt idx="80">
                  <c:v>0.97976323846749691</c:v>
                </c:pt>
                <c:pt idx="81">
                  <c:v>0.98097774475906407</c:v>
                </c:pt>
                <c:pt idx="82">
                  <c:v>0.98216747438490404</c:v>
                </c:pt>
                <c:pt idx="83">
                  <c:v>0.9833330895072222</c:v>
                </c:pt>
                <c:pt idx="84">
                  <c:v>0.98447522836376222</c:v>
                </c:pt>
                <c:pt idx="85">
                  <c:v>0.98559450639582569</c:v>
                </c:pt>
                <c:pt idx="86">
                  <c:v>0.98669151731051474</c:v>
                </c:pt>
                <c:pt idx="87">
                  <c:v>0.98776683408174693</c:v>
                </c:pt>
                <c:pt idx="88">
                  <c:v>0.98882100989423349</c:v>
                </c:pt>
                <c:pt idx="89">
                  <c:v>0.98985457903427554</c:v>
                </c:pt>
                <c:pt idx="90">
                  <c:v>0.99086805773093733</c:v>
                </c:pt>
                <c:pt idx="91">
                  <c:v>0.9918619449508782</c:v>
                </c:pt>
                <c:pt idx="92">
                  <c:v>0.99283672314987403</c:v>
                </c:pt>
                <c:pt idx="93">
                  <c:v>0.99379285898383318</c:v>
                </c:pt>
                <c:pt idx="94">
                  <c:v>0.99473080398189739</c:v>
                </c:pt>
                <c:pt idx="95">
                  <c:v>0.99565099518403311</c:v>
                </c:pt>
                <c:pt idx="96">
                  <c:v>0.99655385574533561</c:v>
                </c:pt>
                <c:pt idx="97">
                  <c:v>0.99743979550911355</c:v>
                </c:pt>
                <c:pt idx="98">
                  <c:v>0.99830921155067098</c:v>
                </c:pt>
                <c:pt idx="99">
                  <c:v>0.99916248869356494</c:v>
                </c:pt>
                <c:pt idx="100">
                  <c:v>1.0000000000000002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977280"/>
        <c:axId val="153517056"/>
      </c:lineChart>
      <c:catAx>
        <c:axId val="142977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2000" baseline="0"/>
                  <a:t>Loss / Insured Value</a:t>
                </a:r>
                <a:endParaRPr lang="en-US" sz="2000"/>
              </a:p>
            </c:rich>
          </c:tx>
          <c:layout/>
          <c:overlay val="0"/>
        </c:title>
        <c:numFmt formatCode="0%" sourceLinked="0"/>
        <c:majorTickMark val="cross"/>
        <c:minorTickMark val="none"/>
        <c:tickLblPos val="nextTo"/>
        <c:crossAx val="15351705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53517056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000"/>
                  <a:t>G(Loss</a:t>
                </a:r>
                <a:r>
                  <a:rPr lang="en-US" sz="2000" baseline="0"/>
                  <a:t> / Insured Values)</a:t>
                </a:r>
                <a:endParaRPr lang="en-US" sz="2000"/>
              </a:p>
            </c:rich>
          </c:tx>
          <c:layout/>
          <c:overlay val="0"/>
        </c:title>
        <c:numFmt formatCode="0%" sourceLinked="0"/>
        <c:majorTickMark val="in"/>
        <c:minorTickMark val="none"/>
        <c:tickLblPos val="nextTo"/>
        <c:crossAx val="142977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4"/>
          <c:order val="0"/>
          <c:tx>
            <c:v>c = 5.0</c:v>
          </c:tx>
          <c:cat>
            <c:numRef>
              <c:f>'Alternate Curves'!$A$4:$A$104</c:f>
              <c:numCache>
                <c:formatCode>0.0%</c:formatCode>
                <c:ptCount val="1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cat>
          <c:val>
            <c:numRef>
              <c:f>'Alternate Curves'!$Q$4:$Q$104</c:f>
              <c:numCache>
                <c:formatCode>0.0%</c:formatCode>
                <c:ptCount val="101"/>
                <c:pt idx="0">
                  <c:v>0</c:v>
                </c:pt>
                <c:pt idx="1">
                  <c:v>0.30984897666083944</c:v>
                </c:pt>
                <c:pt idx="2">
                  <c:v>0.4173951219717566</c:v>
                </c:pt>
                <c:pt idx="3">
                  <c:v>0.48373151248967905</c:v>
                </c:pt>
                <c:pt idx="4">
                  <c:v>0.53163669847060813</c:v>
                </c:pt>
                <c:pt idx="5">
                  <c:v>0.56903981761568179</c:v>
                </c:pt>
                <c:pt idx="6">
                  <c:v>0.59964906448876032</c:v>
                </c:pt>
                <c:pt idx="7">
                  <c:v>0.62550068286062643</c:v>
                </c:pt>
                <c:pt idx="8">
                  <c:v>0.64783397144890909</c:v>
                </c:pt>
                <c:pt idx="9">
                  <c:v>0.66745956611351276</c:v>
                </c:pt>
                <c:pt idx="10">
                  <c:v>0.68493685204865906</c:v>
                </c:pt>
                <c:pt idx="11">
                  <c:v>0.70066813988187382</c:v>
                </c:pt>
                <c:pt idx="12">
                  <c:v>0.71495247316431865</c:v>
                </c:pt>
                <c:pt idx="13">
                  <c:v>0.72801820216106428</c:v>
                </c:pt>
                <c:pt idx="14">
                  <c:v>0.74004364764722119</c:v>
                </c:pt>
                <c:pt idx="15">
                  <c:v>0.75117072607343438</c:v>
                </c:pt>
                <c:pt idx="16">
                  <c:v>0.76151423055309808</c:v>
                </c:pt>
                <c:pt idx="17">
                  <c:v>0.7711683305913255</c:v>
                </c:pt>
                <c:pt idx="18">
                  <c:v>0.78021123441051543</c:v>
                </c:pt>
                <c:pt idx="19">
                  <c:v>0.78870860395497011</c:v>
                </c:pt>
                <c:pt idx="20">
                  <c:v>0.7967161027556845</c:v>
                </c:pt>
                <c:pt idx="21">
                  <c:v>0.80428132815571207</c:v>
                </c:pt>
                <c:pt idx="22">
                  <c:v>0.81144529820520783</c:v>
                </c:pt>
                <c:pt idx="23">
                  <c:v>0.81824361098315246</c:v>
                </c:pt>
                <c:pt idx="24">
                  <c:v>0.82470735930334671</c:v>
                </c:pt>
                <c:pt idx="25">
                  <c:v>0.83086386024130554</c:v>
                </c:pt>
                <c:pt idx="26">
                  <c:v>0.83673724272354422</c:v>
                </c:pt>
                <c:pt idx="27">
                  <c:v>0.84234892508043524</c:v>
                </c:pt>
                <c:pt idx="28">
                  <c:v>0.84771800640003336</c:v>
                </c:pt>
                <c:pt idx="29">
                  <c:v>0.85286158970502557</c:v>
                </c:pt>
                <c:pt idx="30">
                  <c:v>0.85779505072658158</c:v>
                </c:pt>
                <c:pt idx="31">
                  <c:v>0.86253226290786178</c:v>
                </c:pt>
                <c:pt idx="32">
                  <c:v>0.86708578692176463</c:v>
                </c:pt>
                <c:pt idx="33">
                  <c:v>0.87146703121390856</c:v>
                </c:pt>
                <c:pt idx="34">
                  <c:v>0.87568638872934024</c:v>
                </c:pt>
                <c:pt idx="35">
                  <c:v>0.87975335394081755</c:v>
                </c:pt>
                <c:pt idx="36">
                  <c:v>0.8836766234890866</c:v>
                </c:pt>
                <c:pt idx="37">
                  <c:v>0.88746418311416064</c:v>
                </c:pt>
                <c:pt idx="38">
                  <c:v>0.89112338305919692</c:v>
                </c:pt>
                <c:pt idx="39">
                  <c:v>0.89466100373397395</c:v>
                </c:pt>
                <c:pt idx="40">
                  <c:v>0.89808331310990286</c:v>
                </c:pt>
                <c:pt idx="41">
                  <c:v>0.90139611706536293</c:v>
                </c:pt>
                <c:pt idx="42">
                  <c:v>0.90460480369557061</c:v>
                </c:pt>
                <c:pt idx="43">
                  <c:v>0.90771438243494584</c:v>
                </c:pt>
                <c:pt idx="44">
                  <c:v>0.91072951870411634</c:v>
                </c:pt>
                <c:pt idx="45">
                  <c:v>0.91365456468219575</c:v>
                </c:pt>
                <c:pt idx="46">
                  <c:v>0.91649358671297498</c:v>
                </c:pt>
                <c:pt idx="47">
                  <c:v>0.91925038977743623</c:v>
                </c:pt>
                <c:pt idx="48">
                  <c:v>0.92192853940154895</c:v>
                </c:pt>
                <c:pt idx="49">
                  <c:v>0.92453138131527879</c:v>
                </c:pt>
                <c:pt idx="50">
                  <c:v>0.92706205913425099</c:v>
                </c:pt>
                <c:pt idx="51">
                  <c:v>0.92952353029803547</c:v>
                </c:pt>
                <c:pt idx="52">
                  <c:v>0.93191858046734588</c:v>
                </c:pt>
                <c:pt idx="53">
                  <c:v>0.93424983655558302</c:v>
                </c:pt>
                <c:pt idx="54">
                  <c:v>0.93651977854728097</c:v>
                </c:pt>
                <c:pt idx="55">
                  <c:v>0.93873075023649966</c:v>
                </c:pt>
                <c:pt idx="56">
                  <c:v>0.94088496900148755</c:v>
                </c:pt>
                <c:pt idx="57">
                  <c:v>0.94298453471758004</c:v>
                </c:pt>
                <c:pt idx="58">
                  <c:v>0.94503143789792921</c:v>
                </c:pt>
                <c:pt idx="59">
                  <c:v>0.94702756714097869</c:v>
                </c:pt>
                <c:pt idx="60">
                  <c:v>0.94897471595434779</c:v>
                </c:pt>
                <c:pt idx="61">
                  <c:v>0.95087458901675215</c:v>
                </c:pt>
                <c:pt idx="62">
                  <c:v>0.9527288079326014</c:v>
                </c:pt>
                <c:pt idx="63">
                  <c:v>0.95453891652781409</c:v>
                </c:pt>
                <c:pt idx="64">
                  <c:v>0.956306385730053</c:v>
                </c:pt>
                <c:pt idx="65">
                  <c:v>0.95803261807191809</c:v>
                </c:pt>
                <c:pt idx="66">
                  <c:v>0.95971895185152212</c:v>
                </c:pt>
                <c:pt idx="67">
                  <c:v>0.96136666498126211</c:v>
                </c:pt>
                <c:pt idx="68">
                  <c:v>0.96297697855242226</c:v>
                </c:pt>
                <c:pt idx="69">
                  <c:v>0.96455106014041525</c:v>
                </c:pt>
                <c:pt idx="70">
                  <c:v>0.96609002687299084</c:v>
                </c:pt>
                <c:pt idx="71">
                  <c:v>0.96759494828152137</c:v>
                </c:pt>
                <c:pt idx="72">
                  <c:v>0.96906684895351591</c:v>
                </c:pt>
                <c:pt idx="73">
                  <c:v>0.97050671100276242</c:v>
                </c:pt>
                <c:pt idx="74">
                  <c:v>0.9719154763719472</c:v>
                </c:pt>
                <c:pt idx="75">
                  <c:v>0.97329404898119953</c:v>
                </c:pt>
                <c:pt idx="76">
                  <c:v>0.9746432967347779</c:v>
                </c:pt>
                <c:pt idx="77">
                  <c:v>0.975964053396988</c:v>
                </c:pt>
                <c:pt idx="78">
                  <c:v>0.97725712034743173</c:v>
                </c:pt>
                <c:pt idx="79">
                  <c:v>0.97852326822478553</c:v>
                </c:pt>
                <c:pt idx="80">
                  <c:v>0.97976323846749691</c:v>
                </c:pt>
                <c:pt idx="81">
                  <c:v>0.98097774475906407</c:v>
                </c:pt>
                <c:pt idx="82">
                  <c:v>0.98216747438490404</c:v>
                </c:pt>
                <c:pt idx="83">
                  <c:v>0.9833330895072222</c:v>
                </c:pt>
                <c:pt idx="84">
                  <c:v>0.98447522836376222</c:v>
                </c:pt>
                <c:pt idx="85">
                  <c:v>0.98559450639582569</c:v>
                </c:pt>
                <c:pt idx="86">
                  <c:v>0.98669151731051474</c:v>
                </c:pt>
                <c:pt idx="87">
                  <c:v>0.98776683408174693</c:v>
                </c:pt>
                <c:pt idx="88">
                  <c:v>0.98882100989423349</c:v>
                </c:pt>
                <c:pt idx="89">
                  <c:v>0.98985457903427554</c:v>
                </c:pt>
                <c:pt idx="90">
                  <c:v>0.99086805773093733</c:v>
                </c:pt>
                <c:pt idx="91">
                  <c:v>0.9918619449508782</c:v>
                </c:pt>
                <c:pt idx="92">
                  <c:v>0.99283672314987403</c:v>
                </c:pt>
                <c:pt idx="93">
                  <c:v>0.99379285898383318</c:v>
                </c:pt>
                <c:pt idx="94">
                  <c:v>0.99473080398189739</c:v>
                </c:pt>
                <c:pt idx="95">
                  <c:v>0.99565099518403311</c:v>
                </c:pt>
                <c:pt idx="96">
                  <c:v>0.99655385574533561</c:v>
                </c:pt>
                <c:pt idx="97">
                  <c:v>0.99743979550911355</c:v>
                </c:pt>
                <c:pt idx="98">
                  <c:v>0.99830921155067098</c:v>
                </c:pt>
                <c:pt idx="99">
                  <c:v>0.99916248869356494</c:v>
                </c:pt>
                <c:pt idx="100">
                  <c:v>1.0000000000000002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162304"/>
        <c:axId val="26164224"/>
      </c:lineChart>
      <c:catAx>
        <c:axId val="26162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2000" baseline="0"/>
                  <a:t>Loss / Insured Value</a:t>
                </a:r>
                <a:endParaRPr lang="en-US" sz="2000"/>
              </a:p>
            </c:rich>
          </c:tx>
          <c:layout/>
          <c:overlay val="0"/>
        </c:title>
        <c:numFmt formatCode="0%" sourceLinked="0"/>
        <c:majorTickMark val="cross"/>
        <c:minorTickMark val="none"/>
        <c:tickLblPos val="nextTo"/>
        <c:crossAx val="2616422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26164224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000"/>
                  <a:t>G(Loss</a:t>
                </a:r>
                <a:r>
                  <a:rPr lang="en-US" sz="2000" baseline="0"/>
                  <a:t> / Insured Values)</a:t>
                </a:r>
                <a:endParaRPr lang="en-US" sz="2000"/>
              </a:p>
            </c:rich>
          </c:tx>
          <c:layout/>
          <c:overlay val="0"/>
        </c:title>
        <c:numFmt formatCode="0%" sourceLinked="0"/>
        <c:majorTickMark val="in"/>
        <c:minorTickMark val="none"/>
        <c:tickLblPos val="nextTo"/>
        <c:crossAx val="261623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4"/>
          <c:order val="0"/>
          <c:tx>
            <c:v>c = 5.0</c:v>
          </c:tx>
          <c:cat>
            <c:numRef>
              <c:f>'Alternate Curves'!$A$4:$A$104</c:f>
              <c:numCache>
                <c:formatCode>0.0%</c:formatCode>
                <c:ptCount val="1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cat>
          <c:val>
            <c:numRef>
              <c:f>'Alternate Curves'!$Q$4:$Q$104</c:f>
              <c:numCache>
                <c:formatCode>0.0%</c:formatCode>
                <c:ptCount val="101"/>
                <c:pt idx="0">
                  <c:v>0</c:v>
                </c:pt>
                <c:pt idx="1">
                  <c:v>0.30984897666083944</c:v>
                </c:pt>
                <c:pt idx="2">
                  <c:v>0.4173951219717566</c:v>
                </c:pt>
                <c:pt idx="3">
                  <c:v>0.48373151248967905</c:v>
                </c:pt>
                <c:pt idx="4">
                  <c:v>0.53163669847060813</c:v>
                </c:pt>
                <c:pt idx="5">
                  <c:v>0.56903981761568179</c:v>
                </c:pt>
                <c:pt idx="6">
                  <c:v>0.59964906448876032</c:v>
                </c:pt>
                <c:pt idx="7">
                  <c:v>0.62550068286062643</c:v>
                </c:pt>
                <c:pt idx="8">
                  <c:v>0.64783397144890909</c:v>
                </c:pt>
                <c:pt idx="9">
                  <c:v>0.66745956611351276</c:v>
                </c:pt>
                <c:pt idx="10">
                  <c:v>0.68493685204865906</c:v>
                </c:pt>
                <c:pt idx="11">
                  <c:v>0.70066813988187382</c:v>
                </c:pt>
                <c:pt idx="12">
                  <c:v>0.71495247316431865</c:v>
                </c:pt>
                <c:pt idx="13">
                  <c:v>0.72801820216106428</c:v>
                </c:pt>
                <c:pt idx="14">
                  <c:v>0.74004364764722119</c:v>
                </c:pt>
                <c:pt idx="15">
                  <c:v>0.75117072607343438</c:v>
                </c:pt>
                <c:pt idx="16">
                  <c:v>0.76151423055309808</c:v>
                </c:pt>
                <c:pt idx="17">
                  <c:v>0.7711683305913255</c:v>
                </c:pt>
                <c:pt idx="18">
                  <c:v>0.78021123441051543</c:v>
                </c:pt>
                <c:pt idx="19">
                  <c:v>0.78870860395497011</c:v>
                </c:pt>
                <c:pt idx="20">
                  <c:v>0.7967161027556845</c:v>
                </c:pt>
                <c:pt idx="21">
                  <c:v>0.80428132815571207</c:v>
                </c:pt>
                <c:pt idx="22">
                  <c:v>0.81144529820520783</c:v>
                </c:pt>
                <c:pt idx="23">
                  <c:v>0.81824361098315246</c:v>
                </c:pt>
                <c:pt idx="24">
                  <c:v>0.82470735930334671</c:v>
                </c:pt>
                <c:pt idx="25">
                  <c:v>0.83086386024130554</c:v>
                </c:pt>
                <c:pt idx="26">
                  <c:v>0.83673724272354422</c:v>
                </c:pt>
                <c:pt idx="27">
                  <c:v>0.84234892508043524</c:v>
                </c:pt>
                <c:pt idx="28">
                  <c:v>0.84771800640003336</c:v>
                </c:pt>
                <c:pt idx="29">
                  <c:v>0.85286158970502557</c:v>
                </c:pt>
                <c:pt idx="30">
                  <c:v>0.85779505072658158</c:v>
                </c:pt>
                <c:pt idx="31">
                  <c:v>0.86253226290786178</c:v>
                </c:pt>
                <c:pt idx="32">
                  <c:v>0.86708578692176463</c:v>
                </c:pt>
                <c:pt idx="33">
                  <c:v>0.87146703121390856</c:v>
                </c:pt>
                <c:pt idx="34">
                  <c:v>0.87568638872934024</c:v>
                </c:pt>
                <c:pt idx="35">
                  <c:v>0.87975335394081755</c:v>
                </c:pt>
                <c:pt idx="36">
                  <c:v>0.8836766234890866</c:v>
                </c:pt>
                <c:pt idx="37">
                  <c:v>0.88746418311416064</c:v>
                </c:pt>
                <c:pt idx="38">
                  <c:v>0.89112338305919692</c:v>
                </c:pt>
                <c:pt idx="39">
                  <c:v>0.89466100373397395</c:v>
                </c:pt>
                <c:pt idx="40">
                  <c:v>0.89808331310990286</c:v>
                </c:pt>
                <c:pt idx="41">
                  <c:v>0.90139611706536293</c:v>
                </c:pt>
                <c:pt idx="42">
                  <c:v>0.90460480369557061</c:v>
                </c:pt>
                <c:pt idx="43">
                  <c:v>0.90771438243494584</c:v>
                </c:pt>
                <c:pt idx="44">
                  <c:v>0.91072951870411634</c:v>
                </c:pt>
                <c:pt idx="45">
                  <c:v>0.91365456468219575</c:v>
                </c:pt>
                <c:pt idx="46">
                  <c:v>0.91649358671297498</c:v>
                </c:pt>
                <c:pt idx="47">
                  <c:v>0.91925038977743623</c:v>
                </c:pt>
                <c:pt idx="48">
                  <c:v>0.92192853940154895</c:v>
                </c:pt>
                <c:pt idx="49">
                  <c:v>0.92453138131527879</c:v>
                </c:pt>
                <c:pt idx="50">
                  <c:v>0.92706205913425099</c:v>
                </c:pt>
                <c:pt idx="51">
                  <c:v>0.92952353029803547</c:v>
                </c:pt>
                <c:pt idx="52">
                  <c:v>0.93191858046734588</c:v>
                </c:pt>
                <c:pt idx="53">
                  <c:v>0.93424983655558302</c:v>
                </c:pt>
                <c:pt idx="54">
                  <c:v>0.93651977854728097</c:v>
                </c:pt>
                <c:pt idx="55">
                  <c:v>0.93873075023649966</c:v>
                </c:pt>
                <c:pt idx="56">
                  <c:v>0.94088496900148755</c:v>
                </c:pt>
                <c:pt idx="57">
                  <c:v>0.94298453471758004</c:v>
                </c:pt>
                <c:pt idx="58">
                  <c:v>0.94503143789792921</c:v>
                </c:pt>
                <c:pt idx="59">
                  <c:v>0.94702756714097869</c:v>
                </c:pt>
                <c:pt idx="60">
                  <c:v>0.94897471595434779</c:v>
                </c:pt>
                <c:pt idx="61">
                  <c:v>0.95087458901675215</c:v>
                </c:pt>
                <c:pt idx="62">
                  <c:v>0.9527288079326014</c:v>
                </c:pt>
                <c:pt idx="63">
                  <c:v>0.95453891652781409</c:v>
                </c:pt>
                <c:pt idx="64">
                  <c:v>0.956306385730053</c:v>
                </c:pt>
                <c:pt idx="65">
                  <c:v>0.95803261807191809</c:v>
                </c:pt>
                <c:pt idx="66">
                  <c:v>0.95971895185152212</c:v>
                </c:pt>
                <c:pt idx="67">
                  <c:v>0.96136666498126211</c:v>
                </c:pt>
                <c:pt idx="68">
                  <c:v>0.96297697855242226</c:v>
                </c:pt>
                <c:pt idx="69">
                  <c:v>0.96455106014041525</c:v>
                </c:pt>
                <c:pt idx="70">
                  <c:v>0.96609002687299084</c:v>
                </c:pt>
                <c:pt idx="71">
                  <c:v>0.96759494828152137</c:v>
                </c:pt>
                <c:pt idx="72">
                  <c:v>0.96906684895351591</c:v>
                </c:pt>
                <c:pt idx="73">
                  <c:v>0.97050671100276242</c:v>
                </c:pt>
                <c:pt idx="74">
                  <c:v>0.9719154763719472</c:v>
                </c:pt>
                <c:pt idx="75">
                  <c:v>0.97329404898119953</c:v>
                </c:pt>
                <c:pt idx="76">
                  <c:v>0.9746432967347779</c:v>
                </c:pt>
                <c:pt idx="77">
                  <c:v>0.975964053396988</c:v>
                </c:pt>
                <c:pt idx="78">
                  <c:v>0.97725712034743173</c:v>
                </c:pt>
                <c:pt idx="79">
                  <c:v>0.97852326822478553</c:v>
                </c:pt>
                <c:pt idx="80">
                  <c:v>0.97976323846749691</c:v>
                </c:pt>
                <c:pt idx="81">
                  <c:v>0.98097774475906407</c:v>
                </c:pt>
                <c:pt idx="82">
                  <c:v>0.98216747438490404</c:v>
                </c:pt>
                <c:pt idx="83">
                  <c:v>0.9833330895072222</c:v>
                </c:pt>
                <c:pt idx="84">
                  <c:v>0.98447522836376222</c:v>
                </c:pt>
                <c:pt idx="85">
                  <c:v>0.98559450639582569</c:v>
                </c:pt>
                <c:pt idx="86">
                  <c:v>0.98669151731051474</c:v>
                </c:pt>
                <c:pt idx="87">
                  <c:v>0.98776683408174693</c:v>
                </c:pt>
                <c:pt idx="88">
                  <c:v>0.98882100989423349</c:v>
                </c:pt>
                <c:pt idx="89">
                  <c:v>0.98985457903427554</c:v>
                </c:pt>
                <c:pt idx="90">
                  <c:v>0.99086805773093733</c:v>
                </c:pt>
                <c:pt idx="91">
                  <c:v>0.9918619449508782</c:v>
                </c:pt>
                <c:pt idx="92">
                  <c:v>0.99283672314987403</c:v>
                </c:pt>
                <c:pt idx="93">
                  <c:v>0.99379285898383318</c:v>
                </c:pt>
                <c:pt idx="94">
                  <c:v>0.99473080398189739</c:v>
                </c:pt>
                <c:pt idx="95">
                  <c:v>0.99565099518403311</c:v>
                </c:pt>
                <c:pt idx="96">
                  <c:v>0.99655385574533561</c:v>
                </c:pt>
                <c:pt idx="97">
                  <c:v>0.99743979550911355</c:v>
                </c:pt>
                <c:pt idx="98">
                  <c:v>0.99830921155067098</c:v>
                </c:pt>
                <c:pt idx="99">
                  <c:v>0.99916248869356494</c:v>
                </c:pt>
                <c:pt idx="100">
                  <c:v>1.0000000000000002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207360"/>
        <c:axId val="26209280"/>
      </c:lineChart>
      <c:catAx>
        <c:axId val="262073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2000" baseline="0"/>
                  <a:t>Loss / Insured Value</a:t>
                </a:r>
                <a:endParaRPr lang="en-US" sz="2000"/>
              </a:p>
            </c:rich>
          </c:tx>
          <c:layout/>
          <c:overlay val="0"/>
        </c:title>
        <c:numFmt formatCode="0%" sourceLinked="0"/>
        <c:majorTickMark val="cross"/>
        <c:minorTickMark val="none"/>
        <c:tickLblPos val="nextTo"/>
        <c:crossAx val="2620928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26209280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000"/>
                  <a:t>G(Loss</a:t>
                </a:r>
                <a:r>
                  <a:rPr lang="en-US" sz="2000" baseline="0"/>
                  <a:t> / Insured Values)</a:t>
                </a:r>
                <a:endParaRPr lang="en-US" sz="2000"/>
              </a:p>
            </c:rich>
          </c:tx>
          <c:layout/>
          <c:overlay val="0"/>
        </c:title>
        <c:numFmt formatCode="0%" sourceLinked="0"/>
        <c:majorTickMark val="in"/>
        <c:minorTickMark val="none"/>
        <c:tickLblPos val="nextTo"/>
        <c:crossAx val="262073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C = 1.5</c:v>
          </c:tx>
          <c:cat>
            <c:numRef>
              <c:f>'Alternate Curves'!$A$4:$A$104</c:f>
              <c:numCache>
                <c:formatCode>0.0%</c:formatCode>
                <c:ptCount val="1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cat>
          <c:val>
            <c:numRef>
              <c:f>'Alternate Curves'!$M$4:$M$104</c:f>
              <c:numCache>
                <c:formatCode>0.0%</c:formatCode>
                <c:ptCount val="101"/>
                <c:pt idx="0">
                  <c:v>0</c:v>
                </c:pt>
                <c:pt idx="1">
                  <c:v>2.7497516021316913E-2</c:v>
                </c:pt>
                <c:pt idx="2">
                  <c:v>5.2887725915977679E-2</c:v>
                </c:pt>
                <c:pt idx="3">
                  <c:v>7.6512978820543948E-2</c:v>
                </c:pt>
                <c:pt idx="4">
                  <c:v>9.8638877063554842E-2</c:v>
                </c:pt>
                <c:pt idx="5">
                  <c:v>0.11947562850568332</c:v>
                </c:pt>
                <c:pt idx="6">
                  <c:v>0.13919245353663032</c:v>
                </c:pt>
                <c:pt idx="7">
                  <c:v>0.15792759288333338</c:v>
                </c:pt>
                <c:pt idx="8">
                  <c:v>0.17579543582366486</c:v>
                </c:pt>
                <c:pt idx="9">
                  <c:v>0.1928917092035993</c:v>
                </c:pt>
                <c:pt idx="10">
                  <c:v>0.20929732778270094</c:v>
                </c:pt>
                <c:pt idx="11">
                  <c:v>0.22508130007669899</c:v>
                </c:pt>
                <c:pt idx="12">
                  <c:v>0.24030295477099448</c:v>
                </c:pt>
                <c:pt idx="13">
                  <c:v>0.25501366985201884</c:v>
                </c:pt>
                <c:pt idx="14">
                  <c:v>0.26925823206174448</c:v>
                </c:pt>
                <c:pt idx="15">
                  <c:v>0.28307591764075296</c:v>
                </c:pt>
                <c:pt idx="16">
                  <c:v>0.29650136023662554</c:v>
                </c:pt>
                <c:pt idx="17">
                  <c:v>0.30956525437496052</c:v>
                </c:pt>
                <c:pt idx="18">
                  <c:v>0.32229493051834412</c:v>
                </c:pt>
                <c:pt idx="19">
                  <c:v>0.33471482885413151</c:v>
                </c:pt>
                <c:pt idx="20">
                  <c:v>0.34684689248651956</c:v>
                </c:pt>
                <c:pt idx="21">
                  <c:v>0.3587108959454085</c:v>
                </c:pt>
                <c:pt idx="22">
                  <c:v>0.37032472137571271</c:v>
                </c:pt>
                <c:pt idx="23">
                  <c:v>0.38170459209861379</c:v>
                </c:pt>
                <c:pt idx="24">
                  <c:v>0.39286527120440495</c:v>
                </c:pt>
                <c:pt idx="25">
                  <c:v>0.40382023127744637</c:v>
                </c:pt>
                <c:pt idx="26">
                  <c:v>0.41458180014708901</c:v>
                </c:pt>
                <c:pt idx="27">
                  <c:v>0.4251612866170606</c:v>
                </c:pt>
                <c:pt idx="28">
                  <c:v>0.4355690893858587</c:v>
                </c:pt>
                <c:pt idx="29">
                  <c:v>0.44581479178495481</c:v>
                </c:pt>
                <c:pt idx="30">
                  <c:v>0.455907244494828</c:v>
                </c:pt>
                <c:pt idx="31">
                  <c:v>0.46585463802451998</c:v>
                </c:pt>
                <c:pt idx="32">
                  <c:v>0.47566456643842869</c:v>
                </c:pt>
                <c:pt idx="33">
                  <c:v>0.48534408356906289</c:v>
                </c:pt>
                <c:pt idx="34">
                  <c:v>0.49489975275466364</c:v>
                </c:pt>
                <c:pt idx="35">
                  <c:v>0.50433769097678394</c:v>
                </c:pt>
                <c:pt idx="36">
                  <c:v>0.51366360813797718</c:v>
                </c:pt>
                <c:pt idx="37">
                  <c:v>0.52288284210807212</c:v>
                </c:pt>
                <c:pt idx="38">
                  <c:v>0.53200039007469169</c:v>
                </c:pt>
                <c:pt idx="39">
                  <c:v>0.54102093665619277</c:v>
                </c:pt>
                <c:pt idx="40">
                  <c:v>0.54994887917027457</c:v>
                </c:pt>
                <c:pt idx="41">
                  <c:v>0.5587883503968839</c:v>
                </c:pt>
                <c:pt idx="42">
                  <c:v>0.56754323912792481</c:v>
                </c:pt>
                <c:pt idx="43">
                  <c:v>0.57621720875719662</c:v>
                </c:pt>
                <c:pt idx="44">
                  <c:v>0.58481371413077288</c:v>
                </c:pt>
                <c:pt idx="45">
                  <c:v>0.59333601684968273</c:v>
                </c:pt>
                <c:pt idx="46">
                  <c:v>0.60178719919252432</c:v>
                </c:pt>
                <c:pt idx="47">
                  <c:v>0.61017017680482377</c:v>
                </c:pt>
                <c:pt idx="48">
                  <c:v>0.61848771028405525</c:v>
                </c:pt>
                <c:pt idx="49">
                  <c:v>0.62674241577377954</c:v>
                </c:pt>
                <c:pt idx="50">
                  <c:v>0.63493677466699172</c:v>
                </c:pt>
                <c:pt idx="51">
                  <c:v>0.64307314250716319</c:v>
                </c:pt>
                <c:pt idx="52">
                  <c:v>0.65115375716537827</c:v>
                </c:pt>
                <c:pt idx="53">
                  <c:v>0.65918074636316915</c:v>
                </c:pt>
                <c:pt idx="54">
                  <c:v>0.66715613460296841</c:v>
                </c:pt>
                <c:pt idx="55">
                  <c:v>0.67508184956136263</c:v>
                </c:pt>
                <c:pt idx="56">
                  <c:v>0.68295972799443172</c:v>
                </c:pt>
                <c:pt idx="57">
                  <c:v>0.69079152119925635</c:v>
                </c:pt>
                <c:pt idx="58">
                  <c:v>0.6985789000710978</c:v>
                </c:pt>
                <c:pt idx="59">
                  <c:v>0.70632345979171451</c:v>
                </c:pt>
                <c:pt idx="60">
                  <c:v>0.7140267241806989</c:v>
                </c:pt>
                <c:pt idx="61">
                  <c:v>0.72169014973854884</c:v>
                </c:pt>
                <c:pt idx="62">
                  <c:v>0.72931512940737298</c:v>
                </c:pt>
                <c:pt idx="63">
                  <c:v>0.73690299607262277</c:v>
                </c:pt>
                <c:pt idx="64">
                  <c:v>0.74445502582701606</c:v>
                </c:pt>
                <c:pt idx="65">
                  <c:v>0.75197244101582283</c:v>
                </c:pt>
                <c:pt idx="66">
                  <c:v>0.75945641308090373</c:v>
                </c:pt>
                <c:pt idx="67">
                  <c:v>0.76690806521930011</c:v>
                </c:pt>
                <c:pt idx="68">
                  <c:v>0.77432847487074408</c:v>
                </c:pt>
                <c:pt idx="69">
                  <c:v>0.78171867604717393</c:v>
                </c:pt>
                <c:pt idx="70">
                  <c:v>0.78907966151618525</c:v>
                </c:pt>
                <c:pt idx="71">
                  <c:v>0.79641238484931265</c:v>
                </c:pt>
                <c:pt idx="72">
                  <c:v>0.80371776234509662</c:v>
                </c:pt>
                <c:pt idx="73">
                  <c:v>0.81099667483604354</c:v>
                </c:pt>
                <c:pt idx="74">
                  <c:v>0.81824996938782713</c:v>
                </c:pt>
                <c:pt idx="75">
                  <c:v>0.82547846089838128</c:v>
                </c:pt>
                <c:pt idx="76">
                  <c:v>0.83268293360390921</c:v>
                </c:pt>
                <c:pt idx="77">
                  <c:v>0.83986414249826813</c:v>
                </c:pt>
                <c:pt idx="78">
                  <c:v>0.84702281467166318</c:v>
                </c:pt>
                <c:pt idx="79">
                  <c:v>0.85415965057412313</c:v>
                </c:pt>
                <c:pt idx="80">
                  <c:v>0.86127532520879457</c:v>
                </c:pt>
                <c:pt idx="81">
                  <c:v>0.86837048925970761</c:v>
                </c:pt>
                <c:pt idx="82">
                  <c:v>0.87544577015830161</c:v>
                </c:pt>
                <c:pt idx="83">
                  <c:v>0.88250177309268396</c:v>
                </c:pt>
                <c:pt idx="84">
                  <c:v>0.88953908196329001</c:v>
                </c:pt>
                <c:pt idx="85">
                  <c:v>0.89655826028834085</c:v>
                </c:pt>
                <c:pt idx="86">
                  <c:v>0.90355985206225176</c:v>
                </c:pt>
                <c:pt idx="87">
                  <c:v>0.91054438256990711</c:v>
                </c:pt>
                <c:pt idx="88">
                  <c:v>0.91751235915951546</c:v>
                </c:pt>
                <c:pt idx="89">
                  <c:v>0.92446427197656034</c:v>
                </c:pt>
                <c:pt idx="90">
                  <c:v>0.93140059466118663</c:v>
                </c:pt>
                <c:pt idx="91">
                  <c:v>0.93832178501119978</c:v>
                </c:pt>
                <c:pt idx="92">
                  <c:v>0.94522828561270555</c:v>
                </c:pt>
                <c:pt idx="93">
                  <c:v>0.95212052444027595</c:v>
                </c:pt>
                <c:pt idx="94">
                  <c:v>0.95899891542840376</c:v>
                </c:pt>
                <c:pt idx="95">
                  <c:v>0.96586385901588512</c:v>
                </c:pt>
                <c:pt idx="96">
                  <c:v>0.97271574266466676</c:v>
                </c:pt>
                <c:pt idx="97">
                  <c:v>0.97955494135458732</c:v>
                </c:pt>
                <c:pt idx="98">
                  <c:v>0.98638181805535241</c:v>
                </c:pt>
                <c:pt idx="99">
                  <c:v>0.99319672417699612</c:v>
                </c:pt>
                <c:pt idx="100">
                  <c:v>1.0000000000000004</c:v>
                </c:pt>
              </c:numCache>
            </c:numRef>
          </c:val>
          <c:smooth val="0"/>
        </c:ser>
        <c:ser>
          <c:idx val="1"/>
          <c:order val="1"/>
          <c:tx>
            <c:v>c = 2.0</c:v>
          </c:tx>
          <c:cat>
            <c:numRef>
              <c:f>'Alternate Curves'!$A$4:$A$104</c:f>
              <c:numCache>
                <c:formatCode>0.0%</c:formatCode>
                <c:ptCount val="1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cat>
          <c:val>
            <c:numRef>
              <c:f>'Alternate Curves'!$N$4:$N$104</c:f>
              <c:numCache>
                <c:formatCode>0.0%</c:formatCode>
                <c:ptCount val="101"/>
                <c:pt idx="0">
                  <c:v>0</c:v>
                </c:pt>
                <c:pt idx="1">
                  <c:v>4.095007532951609E-2</c:v>
                </c:pt>
                <c:pt idx="2">
                  <c:v>7.6551016957059514E-2</c:v>
                </c:pt>
                <c:pt idx="3">
                  <c:v>0.10811998689142473</c:v>
                </c:pt>
                <c:pt idx="4">
                  <c:v>0.13654122920198208</c:v>
                </c:pt>
                <c:pt idx="5">
                  <c:v>0.16243719207900753</c:v>
                </c:pt>
                <c:pt idx="6">
                  <c:v>0.18626265232043995</c:v>
                </c:pt>
                <c:pt idx="7">
                  <c:v>0.20836000556217013</c:v>
                </c:pt>
                <c:pt idx="8">
                  <c:v>0.22899349193212351</c:v>
                </c:pt>
                <c:pt idx="9">
                  <c:v>0.24837130922809664</c:v>
                </c:pt>
                <c:pt idx="10">
                  <c:v>0.26666041925501494</c:v>
                </c:pt>
                <c:pt idx="11">
                  <c:v>0.28399676585392719</c:v>
                </c:pt>
                <c:pt idx="12">
                  <c:v>0.30049251173193697</c:v>
                </c:pt>
                <c:pt idx="13">
                  <c:v>0.31624128054310141</c:v>
                </c:pt>
                <c:pt idx="14">
                  <c:v>0.33132202968453428</c:v>
                </c:pt>
                <c:pt idx="15">
                  <c:v>0.34580196178707673</c:v>
                </c:pt>
                <c:pt idx="16">
                  <c:v>0.35973874774684284</c:v>
                </c:pt>
                <c:pt idx="17">
                  <c:v>0.37318224786166249</c:v>
                </c:pt>
                <c:pt idx="18">
                  <c:v>0.38617586119388148</c:v>
                </c:pt>
                <c:pt idx="19">
                  <c:v>0.39875759554796031</c:v>
                </c:pt>
                <c:pt idx="20">
                  <c:v>0.41096092472750773</c:v>
                </c:pt>
                <c:pt idx="21">
                  <c:v>0.42281548188589146</c:v>
                </c:pt>
                <c:pt idx="22">
                  <c:v>0.43434762519597803</c:v>
                </c:pt>
                <c:pt idx="23">
                  <c:v>0.44558090305473036</c:v>
                </c:pt>
                <c:pt idx="24">
                  <c:v>0.45653643950194345</c:v>
                </c:pt>
                <c:pt idx="25">
                  <c:v>0.467233255730718</c:v>
                </c:pt>
                <c:pt idx="26">
                  <c:v>0.47768853999901784</c:v>
                </c:pt>
                <c:pt idx="27">
                  <c:v>0.48791787557142263</c:v>
                </c:pt>
                <c:pt idx="28">
                  <c:v>0.49793543428685666</c:v>
                </c:pt>
                <c:pt idx="29">
                  <c:v>0.5077541417911059</c:v>
                </c:pt>
                <c:pt idx="30">
                  <c:v>0.51738581927035798</c:v>
                </c:pt>
                <c:pt idx="31">
                  <c:v>0.52684130558555686</c:v>
                </c:pt>
                <c:pt idx="32">
                  <c:v>0.53613056297258621</c:v>
                </c:pt>
                <c:pt idx="33">
                  <c:v>0.54526276889260028</c:v>
                </c:pt>
                <c:pt idx="34">
                  <c:v>0.55424639615478044</c:v>
                </c:pt>
                <c:pt idx="35">
                  <c:v>0.56308928306381978</c:v>
                </c:pt>
                <c:pt idx="36">
                  <c:v>0.57179869504638836</c:v>
                </c:pt>
                <c:pt idx="37">
                  <c:v>0.58038137896933606</c:v>
                </c:pt>
                <c:pt idx="38">
                  <c:v>0.58884361116568584</c:v>
                </c:pt>
                <c:pt idx="39">
                  <c:v>0.59719124002338431</c:v>
                </c:pt>
                <c:pt idx="40">
                  <c:v>0.60542972385924454</c:v>
                </c:pt>
                <c:pt idx="41">
                  <c:v>0.61356416469095432</c:v>
                </c:pt>
                <c:pt idx="42">
                  <c:v>0.62159933842904247</c:v>
                </c:pt>
                <c:pt idx="43">
                  <c:v>0.62953972193483754</c:v>
                </c:pt>
                <c:pt idx="44">
                  <c:v>0.63738951732693661</c:v>
                </c:pt>
                <c:pt idx="45">
                  <c:v>0.64515267386531794</c:v>
                </c:pt>
                <c:pt idx="46">
                  <c:v>0.65283290769719382</c:v>
                </c:pt>
                <c:pt idx="47">
                  <c:v>0.66043371971057396</c:v>
                </c:pt>
                <c:pt idx="48">
                  <c:v>0.66795841170911774</c:v>
                </c:pt>
                <c:pt idx="49">
                  <c:v>0.67541010109425204</c:v>
                </c:pt>
                <c:pt idx="50">
                  <c:v>0.68279173421692185</c:v>
                </c:pt>
                <c:pt idx="51">
                  <c:v>0.69010609854111382</c:v>
                </c:pt>
                <c:pt idx="52">
                  <c:v>0.69735583374387411</c:v>
                </c:pt>
                <c:pt idx="53">
                  <c:v>0.7045434418615385</c:v>
                </c:pt>
                <c:pt idx="54">
                  <c:v>0.71167129657890538</c:v>
                </c:pt>
                <c:pt idx="55">
                  <c:v>0.71874165174683136</c:v>
                </c:pt>
                <c:pt idx="56">
                  <c:v>0.72575664920393923</c:v>
                </c:pt>
                <c:pt idx="57">
                  <c:v>0.73271832596961217</c:v>
                </c:pt>
                <c:pt idx="58">
                  <c:v>0.73962862086799608</c:v>
                </c:pt>
                <c:pt idx="59">
                  <c:v>0.74648938063621972</c:v>
                </c:pt>
                <c:pt idx="60">
                  <c:v>0.75330236556432617</c:v>
                </c:pt>
                <c:pt idx="61">
                  <c:v>0.76006925470938169</c:v>
                </c:pt>
                <c:pt idx="62">
                  <c:v>0.76679165072180422</c:v>
                </c:pt>
                <c:pt idx="63">
                  <c:v>0.77347108431804523</c:v>
                </c:pt>
                <c:pt idx="64">
                  <c:v>0.78010901843030456</c:v>
                </c:pt>
                <c:pt idx="65">
                  <c:v>0.78670685206089574</c:v>
                </c:pt>
                <c:pt idx="66">
                  <c:v>0.79326592386616457</c:v>
                </c:pt>
                <c:pt idx="67">
                  <c:v>0.79978751549244509</c:v>
                </c:pt>
                <c:pt idx="68">
                  <c:v>0.80627285468438792</c:v>
                </c:pt>
                <c:pt idx="69">
                  <c:v>0.81272311818407605</c:v>
                </c:pt>
                <c:pt idx="70">
                  <c:v>0.81913943443762638</c:v>
                </c:pt>
                <c:pt idx="71">
                  <c:v>0.82552288612444258</c:v>
                </c:pt>
                <c:pt idx="72">
                  <c:v>0.83187451252290834</c:v>
                </c:pt>
                <c:pt idx="73">
                  <c:v>0.83819531172507356</c:v>
                </c:pt>
                <c:pt idx="74">
                  <c:v>0.8444862427117783</c:v>
                </c:pt>
                <c:pt idx="75">
                  <c:v>0.8507482272986574</c:v>
                </c:pt>
                <c:pt idx="76">
                  <c:v>0.85698215196257055</c:v>
                </c:pt>
                <c:pt idx="77">
                  <c:v>0.8631888695571861</c:v>
                </c:pt>
                <c:pt idx="78">
                  <c:v>0.86936920092571612</c:v>
                </c:pt>
                <c:pt idx="79">
                  <c:v>0.87552393641812976</c:v>
                </c:pt>
                <c:pt idx="80">
                  <c:v>0.8816538373195757</c:v>
                </c:pt>
                <c:pt idx="81">
                  <c:v>0.88775963719619178</c:v>
                </c:pt>
                <c:pt idx="82">
                  <c:v>0.89384204316398785</c:v>
                </c:pt>
                <c:pt idx="83">
                  <c:v>0.89990173708603438</c:v>
                </c:pt>
                <c:pt idx="84">
                  <c:v>0.90593937670277813</c:v>
                </c:pt>
                <c:pt idx="85">
                  <c:v>0.91195559669993376</c:v>
                </c:pt>
                <c:pt idx="86">
                  <c:v>0.91795100971805699</c:v>
                </c:pt>
                <c:pt idx="87">
                  <c:v>0.92392620730759156</c:v>
                </c:pt>
                <c:pt idx="88">
                  <c:v>0.92988176083290275</c:v>
                </c:pt>
                <c:pt idx="89">
                  <c:v>0.93581822232854084</c:v>
                </c:pt>
                <c:pt idx="90">
                  <c:v>0.94173612531074802</c:v>
                </c:pt>
                <c:pt idx="91">
                  <c:v>0.94763598554699524</c:v>
                </c:pt>
                <c:pt idx="92">
                  <c:v>0.95351830178613939</c:v>
                </c:pt>
                <c:pt idx="93">
                  <c:v>0.95938355645160533</c:v>
                </c:pt>
                <c:pt idx="94">
                  <c:v>0.96523221629982547</c:v>
                </c:pt>
                <c:pt idx="95">
                  <c:v>0.97106473304601937</c:v>
                </c:pt>
                <c:pt idx="96">
                  <c:v>0.9768815439592391</c:v>
                </c:pt>
                <c:pt idx="97">
                  <c:v>0.98268307242849562</c:v>
                </c:pt>
                <c:pt idx="98">
                  <c:v>0.9884697285016294</c:v>
                </c:pt>
                <c:pt idx="99">
                  <c:v>0.99424190939850809</c:v>
                </c:pt>
                <c:pt idx="100">
                  <c:v>1.0000000000000002</c:v>
                </c:pt>
              </c:numCache>
            </c:numRef>
          </c:val>
          <c:smooth val="0"/>
        </c:ser>
        <c:ser>
          <c:idx val="2"/>
          <c:order val="2"/>
          <c:tx>
            <c:v>c = 3.0</c:v>
          </c:tx>
          <c:cat>
            <c:numRef>
              <c:f>'Alternate Curves'!$A$4:$A$104</c:f>
              <c:numCache>
                <c:formatCode>0.0%</c:formatCode>
                <c:ptCount val="1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cat>
          <c:val>
            <c:numRef>
              <c:f>'Alternate Curves'!$O$4:$O$104</c:f>
              <c:numCache>
                <c:formatCode>0.0%</c:formatCode>
                <c:ptCount val="101"/>
                <c:pt idx="0">
                  <c:v>0</c:v>
                </c:pt>
                <c:pt idx="1">
                  <c:v>9.2158641586002121E-2</c:v>
                </c:pt>
                <c:pt idx="2">
                  <c:v>0.15688946003174931</c:v>
                </c:pt>
                <c:pt idx="3">
                  <c:v>0.20697934593296416</c:v>
                </c:pt>
                <c:pt idx="4">
                  <c:v>0.24794368296072541</c:v>
                </c:pt>
                <c:pt idx="5">
                  <c:v>0.28267038935803984</c:v>
                </c:pt>
                <c:pt idx="6">
                  <c:v>0.31286230647490582</c:v>
                </c:pt>
                <c:pt idx="7">
                  <c:v>0.339608253799766</c:v>
                </c:pt>
                <c:pt idx="8">
                  <c:v>0.36364681186454073</c:v>
                </c:pt>
                <c:pt idx="9">
                  <c:v>0.38550209441046146</c:v>
                </c:pt>
                <c:pt idx="10">
                  <c:v>0.40555950397750962</c:v>
                </c:pt>
                <c:pt idx="11">
                  <c:v>0.42411073627061685</c:v>
                </c:pt>
                <c:pt idx="12">
                  <c:v>0.44138189418664614</c:v>
                </c:pt>
                <c:pt idx="13">
                  <c:v>0.45755179004112201</c:v>
                </c:pt>
                <c:pt idx="14">
                  <c:v>0.47276427841438406</c:v>
                </c:pt>
                <c:pt idx="15">
                  <c:v>0.48713681356354271</c:v>
                </c:pt>
                <c:pt idx="16">
                  <c:v>0.50076653866385579</c:v>
                </c:pt>
                <c:pt idx="17">
                  <c:v>0.51373471474578558</c:v>
                </c:pt>
                <c:pt idx="18">
                  <c:v>0.52611000459141111</c:v>
                </c:pt>
                <c:pt idx="19">
                  <c:v>0.53795094943367661</c:v>
                </c:pt>
                <c:pt idx="20">
                  <c:v>0.54930786543863486</c:v>
                </c:pt>
                <c:pt idx="21">
                  <c:v>0.56022431580921761</c:v>
                </c:pt>
                <c:pt idx="22">
                  <c:v>0.57073826760207491</c:v>
                </c:pt>
                <c:pt idx="23">
                  <c:v>0.5808830109716191</c:v>
                </c:pt>
                <c:pt idx="24">
                  <c:v>0.59068789708638603</c:v>
                </c:pt>
                <c:pt idx="25">
                  <c:v>0.60017893601546612</c:v>
                </c:pt>
                <c:pt idx="26">
                  <c:v>0.60937928530962471</c:v>
                </c:pt>
                <c:pt idx="27">
                  <c:v>0.6183096524134174</c:v>
                </c:pt>
                <c:pt idx="28">
                  <c:v>0.62698862852537218</c:v>
                </c:pt>
                <c:pt idx="29">
                  <c:v>0.63543296745934463</c:v>
                </c:pt>
                <c:pt idx="30">
                  <c:v>0.64365782003350369</c:v>
                </c:pt>
                <c:pt idx="31">
                  <c:v>0.65167693223539691</c:v>
                </c:pt>
                <c:pt idx="32">
                  <c:v>0.65950281368009211</c:v>
                </c:pt>
                <c:pt idx="33">
                  <c:v>0.66714688155023827</c:v>
                </c:pt>
                <c:pt idx="34">
                  <c:v>0.67461958417936041</c:v>
                </c:pt>
                <c:pt idx="35">
                  <c:v>0.68193050763832541</c:v>
                </c:pt>
                <c:pt idx="36">
                  <c:v>0.68908846805520974</c:v>
                </c:pt>
                <c:pt idx="37">
                  <c:v>0.69610159190045573</c:v>
                </c:pt>
                <c:pt idx="38">
                  <c:v>0.70297738607217974</c:v>
                </c:pt>
                <c:pt idx="39">
                  <c:v>0.70972279929819371</c:v>
                </c:pt>
                <c:pt idx="40">
                  <c:v>0.71634427611457474</c:v>
                </c:pt>
                <c:pt idx="41">
                  <c:v>0.72284780447239838</c:v>
                </c:pt>
                <c:pt idx="42">
                  <c:v>0.72923895785444559</c:v>
                </c:pt>
                <c:pt idx="43">
                  <c:v>0.73552293264452506</c:v>
                </c:pt>
                <c:pt idx="44">
                  <c:v>0.74170458137743234</c:v>
                </c:pt>
                <c:pt idx="45">
                  <c:v>0.74778844240272369</c:v>
                </c:pt>
                <c:pt idx="46">
                  <c:v>0.75377876641667541</c:v>
                </c:pt>
                <c:pt idx="47">
                  <c:v>0.75967954025101381</c:v>
                </c:pt>
                <c:pt idx="48">
                  <c:v>0.76549450825189502</c:v>
                </c:pt>
                <c:pt idx="49">
                  <c:v>0.7712271915362533</c:v>
                </c:pt>
                <c:pt idx="50">
                  <c:v>0.77688090537350007</c:v>
                </c:pt>
                <c:pt idx="51">
                  <c:v>0.78245877490740467</c:v>
                </c:pt>
                <c:pt idx="52">
                  <c:v>0.78796374940479597</c:v>
                </c:pt>
                <c:pt idx="53">
                  <c:v>0.79339861519369836</c:v>
                </c:pt>
                <c:pt idx="54">
                  <c:v>0.79876600743294346</c:v>
                </c:pt>
                <c:pt idx="55">
                  <c:v>0.80406842083766239</c:v>
                </c:pt>
                <c:pt idx="56">
                  <c:v>0.80930821946987819</c:v>
                </c:pt>
                <c:pt idx="57">
                  <c:v>0.8144876456903164</c:v>
                </c:pt>
                <c:pt idx="58">
                  <c:v>0.81960882835622029</c:v>
                </c:pt>
                <c:pt idx="59">
                  <c:v>0.82467379034011812</c:v>
                </c:pt>
                <c:pt idx="60">
                  <c:v>0.82968445543594682</c:v>
                </c:pt>
                <c:pt idx="61">
                  <c:v>0.83464265471147436</c:v>
                </c:pt>
                <c:pt idx="62">
                  <c:v>0.83955013235945819</c:v>
                </c:pt>
                <c:pt idx="63">
                  <c:v>0.8444085510942696</c:v>
                </c:pt>
                <c:pt idx="64">
                  <c:v>0.84921949713570855</c:v>
                </c:pt>
                <c:pt idx="65">
                  <c:v>0.85398448481733613</c:v>
                </c:pt>
                <c:pt idx="66">
                  <c:v>0.8587049608527676</c:v>
                </c:pt>
                <c:pt idx="67">
                  <c:v>0.86338230828994944</c:v>
                </c:pt>
                <c:pt idx="68">
                  <c:v>0.86801785018040867</c:v>
                </c:pt>
                <c:pt idx="69">
                  <c:v>0.87261285298778246</c:v>
                </c:pt>
                <c:pt idx="70">
                  <c:v>0.87716852975754878</c:v>
                </c:pt>
                <c:pt idx="71">
                  <c:v>0.88168604306775766</c:v>
                </c:pt>
                <c:pt idx="72">
                  <c:v>0.88616650777867634</c:v>
                </c:pt>
                <c:pt idx="73">
                  <c:v>0.89061099359757279</c:v>
                </c:pt>
                <c:pt idx="74">
                  <c:v>0.89502052747335459</c:v>
                </c:pt>
                <c:pt idx="75">
                  <c:v>0.89939609583443414</c:v>
                </c:pt>
                <c:pt idx="76">
                  <c:v>0.90373864668197867</c:v>
                </c:pt>
                <c:pt idx="77">
                  <c:v>0.90804909154961677</c:v>
                </c:pt>
                <c:pt idx="78">
                  <c:v>0.91232830733969961</c:v>
                </c:pt>
                <c:pt idx="79">
                  <c:v>0.91657713804533325</c:v>
                </c:pt>
                <c:pt idx="80">
                  <c:v>0.92079639636660537</c:v>
                </c:pt>
                <c:pt idx="81">
                  <c:v>0.92498686522871376</c:v>
                </c:pt>
                <c:pt idx="82">
                  <c:v>0.92914929920905975</c:v>
                </c:pt>
                <c:pt idx="83">
                  <c:v>0.93328442587977889</c:v>
                </c:pt>
                <c:pt idx="84">
                  <c:v>0.93739294707165299</c:v>
                </c:pt>
                <c:pt idx="85">
                  <c:v>0.94147554006486678</c:v>
                </c:pt>
                <c:pt idx="86">
                  <c:v>0.94553285871163384</c:v>
                </c:pt>
                <c:pt idx="87">
                  <c:v>0.949565534495315</c:v>
                </c:pt>
                <c:pt idx="88">
                  <c:v>0.95357417753029705</c:v>
                </c:pt>
                <c:pt idx="89">
                  <c:v>0.95755937750656417</c:v>
                </c:pt>
                <c:pt idx="90">
                  <c:v>0.96152170458259212</c:v>
                </c:pt>
                <c:pt idx="91">
                  <c:v>0.96546171022992522</c:v>
                </c:pt>
                <c:pt idx="92">
                  <c:v>0.96937992803254081</c:v>
                </c:pt>
                <c:pt idx="93">
                  <c:v>0.97327687444387301</c:v>
                </c:pt>
                <c:pt idx="94">
                  <c:v>0.97715304950416459</c:v>
                </c:pt>
                <c:pt idx="95">
                  <c:v>0.98100893752061313</c:v>
                </c:pt>
                <c:pt idx="96">
                  <c:v>0.98484500771260675</c:v>
                </c:pt>
                <c:pt idx="97">
                  <c:v>0.98866171482417742</c:v>
                </c:pt>
                <c:pt idx="98">
                  <c:v>0.99245949970565261</c:v>
                </c:pt>
                <c:pt idx="99">
                  <c:v>0.99623878986634562</c:v>
                </c:pt>
                <c:pt idx="100">
                  <c:v>1.0000000000000002</c:v>
                </c:pt>
              </c:numCache>
            </c:numRef>
          </c:val>
          <c:smooth val="0"/>
        </c:ser>
        <c:ser>
          <c:idx val="3"/>
          <c:order val="3"/>
          <c:tx>
            <c:v>c = 4.0</c:v>
          </c:tx>
          <c:cat>
            <c:numRef>
              <c:f>'Alternate Curves'!$A$4:$A$104</c:f>
              <c:numCache>
                <c:formatCode>0.0%</c:formatCode>
                <c:ptCount val="1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cat>
          <c:val>
            <c:numRef>
              <c:f>'Alternate Curves'!$P$4:$P$104</c:f>
              <c:numCache>
                <c:formatCode>0.0%</c:formatCode>
                <c:ptCount val="101"/>
                <c:pt idx="0">
                  <c:v>0</c:v>
                </c:pt>
                <c:pt idx="1">
                  <c:v>0.18698072021939169</c:v>
                </c:pt>
                <c:pt idx="2">
                  <c:v>0.28061427467842032</c:v>
                </c:pt>
                <c:pt idx="3">
                  <c:v>0.34361282604133481</c:v>
                </c:pt>
                <c:pt idx="4">
                  <c:v>0.3911669427720913</c:v>
                </c:pt>
                <c:pt idx="5">
                  <c:v>0.42938522737370427</c:v>
                </c:pt>
                <c:pt idx="6">
                  <c:v>0.46134387026605855</c:v>
                </c:pt>
                <c:pt idx="7">
                  <c:v>0.48881156664562542</c:v>
                </c:pt>
                <c:pt idx="8">
                  <c:v>0.51289935048178614</c:v>
                </c:pt>
                <c:pt idx="9">
                  <c:v>0.53435098072684706</c:v>
                </c:pt>
                <c:pt idx="10">
                  <c:v>0.55368887232973563</c:v>
                </c:pt>
                <c:pt idx="11">
                  <c:v>0.5712940531753079</c:v>
                </c:pt>
                <c:pt idx="12">
                  <c:v>0.58745298890763775</c:v>
                </c:pt>
                <c:pt idx="13">
                  <c:v>0.60238649695960123</c:v>
                </c:pt>
                <c:pt idx="14">
                  <c:v>0.61626838989930233</c:v>
                </c:pt>
                <c:pt idx="15">
                  <c:v>0.62923793713214204</c:v>
                </c:pt>
                <c:pt idx="16">
                  <c:v>0.64140845233339416</c:v>
                </c:pt>
                <c:pt idx="17">
                  <c:v>0.65287336776930294</c:v>
                </c:pt>
                <c:pt idx="18">
                  <c:v>0.66371062947176762</c:v>
                </c:pt>
                <c:pt idx="19">
                  <c:v>0.67398594121153421</c:v>
                </c:pt>
                <c:pt idx="20">
                  <c:v>0.68375520116206423</c:v>
                </c:pt>
                <c:pt idx="21">
                  <c:v>0.69306636095852658</c:v>
                </c:pt>
                <c:pt idx="22">
                  <c:v>0.70196086404522695</c:v>
                </c:pt>
                <c:pt idx="23">
                  <c:v>0.71047477263158321</c:v>
                </c:pt>
                <c:pt idx="24">
                  <c:v>0.71863966080702291</c:v>
                </c:pt>
                <c:pt idx="25">
                  <c:v>0.72648332972803298</c:v>
                </c:pt>
                <c:pt idx="26">
                  <c:v>0.73403038578887569</c:v>
                </c:pt>
                <c:pt idx="27">
                  <c:v>0.74130271211675636</c:v>
                </c:pt>
                <c:pt idx="28">
                  <c:v>0.74831985617186869</c:v>
                </c:pt>
                <c:pt idx="29">
                  <c:v>0.75509935075188994</c:v>
                </c:pt>
                <c:pt idx="30">
                  <c:v>0.76165698167648321</c:v>
                </c:pt>
                <c:pt idx="31">
                  <c:v>0.76800701243897695</c:v>
                </c:pt>
                <c:pt idx="32">
                  <c:v>0.77416237386878484</c:v>
                </c:pt>
                <c:pt idx="33">
                  <c:v>0.78013482514694454</c:v>
                </c:pt>
                <c:pt idx="34">
                  <c:v>0.78593509121513538</c:v>
                </c:pt>
                <c:pt idx="35">
                  <c:v>0.7915729806132733</c:v>
                </c:pt>
                <c:pt idx="36">
                  <c:v>0.7970574869983561</c:v>
                </c:pt>
                <c:pt idx="37">
                  <c:v>0.80239687698352713</c:v>
                </c:pt>
                <c:pt idx="38">
                  <c:v>0.80759876645145046</c:v>
                </c:pt>
                <c:pt idx="39">
                  <c:v>0.81267018711049488</c:v>
                </c:pt>
                <c:pt idx="40">
                  <c:v>0.81761764475350773</c:v>
                </c:pt>
                <c:pt idx="41">
                  <c:v>0.82244717043032189</c:v>
                </c:pt>
                <c:pt idx="42">
                  <c:v>0.82716436554382577</c:v>
                </c:pt>
                <c:pt idx="43">
                  <c:v>0.83177444171538639</c:v>
                </c:pt>
                <c:pt idx="44">
                  <c:v>0.83628225613117957</c:v>
                </c:pt>
                <c:pt idx="45">
                  <c:v>0.8406923429705726</c:v>
                </c:pt>
                <c:pt idx="46">
                  <c:v>0.84500894142640748</c:v>
                </c:pt>
                <c:pt idx="47">
                  <c:v>0.84923602075127458</c:v>
                </c:pt>
                <c:pt idx="48">
                  <c:v>0.85337730270071432</c:v>
                </c:pt>
                <c:pt idx="49">
                  <c:v>0.8574362816913762</c:v>
                </c:pt>
                <c:pt idx="50">
                  <c:v>0.86141624294776831</c:v>
                </c:pt>
                <c:pt idx="51">
                  <c:v>0.86532027887372709</c:v>
                </c:pt>
                <c:pt idx="52">
                  <c:v>0.86915130385302064</c:v>
                </c:pt>
                <c:pt idx="53">
                  <c:v>0.87291206765656593</c:v>
                </c:pt>
                <c:pt idx="54">
                  <c:v>0.87660516761075802</c:v>
                </c:pt>
                <c:pt idx="55">
                  <c:v>0.88023305966181176</c:v>
                </c:pt>
                <c:pt idx="56">
                  <c:v>0.88379806845415332</c:v>
                </c:pt>
                <c:pt idx="57">
                  <c:v>0.88730239652646303</c:v>
                </c:pt>
                <c:pt idx="58">
                  <c:v>0.89074813271646314</c:v>
                </c:pt>
                <c:pt idx="59">
                  <c:v>0.89413725985477877</c:v>
                </c:pt>
                <c:pt idx="60">
                  <c:v>0.8974716618188231</c:v>
                </c:pt>
                <c:pt idx="61">
                  <c:v>0.90075313000955903</c:v>
                </c:pt>
                <c:pt idx="62">
                  <c:v>0.90398336930686618</c:v>
                </c:pt>
                <c:pt idx="63">
                  <c:v>0.90716400355310678</c:v>
                </c:pt>
                <c:pt idx="64">
                  <c:v>0.91029658060902685</c:v>
                </c:pt>
                <c:pt idx="65">
                  <c:v>0.91338257702141434</c:v>
                </c:pt>
                <c:pt idx="66">
                  <c:v>0.91642340233774855</c:v>
                </c:pt>
                <c:pt idx="67">
                  <c:v>0.91942040309938844</c:v>
                </c:pt>
                <c:pt idx="68">
                  <c:v>0.92237486654164291</c:v>
                </c:pt>
                <c:pt idx="69">
                  <c:v>0.92528802402613974</c:v>
                </c:pt>
                <c:pt idx="70">
                  <c:v>0.92816105422843576</c:v>
                </c:pt>
                <c:pt idx="71">
                  <c:v>0.93099508610148662</c:v>
                </c:pt>
                <c:pt idx="72">
                  <c:v>0.93379120163365326</c:v>
                </c:pt>
                <c:pt idx="73">
                  <c:v>0.93655043841808894</c:v>
                </c:pt>
                <c:pt idx="74">
                  <c:v>0.93927379204878747</c:v>
                </c:pt>
                <c:pt idx="75">
                  <c:v>0.9419622183571319</c:v>
                </c:pt>
                <c:pt idx="76">
                  <c:v>0.94461663550152253</c:v>
                </c:pt>
                <c:pt idx="77">
                  <c:v>0.94723792592151412</c:v>
                </c:pt>
                <c:pt idx="78">
                  <c:v>0.94982693816686647</c:v>
                </c:pt>
                <c:pt idx="79">
                  <c:v>0.95238448861100256</c:v>
                </c:pt>
                <c:pt idx="80">
                  <c:v>0.95491136305752411</c:v>
                </c:pt>
                <c:pt idx="81">
                  <c:v>0.95740831824770001</c:v>
                </c:pt>
                <c:pt idx="82">
                  <c:v>0.95987608327615981</c:v>
                </c:pt>
                <c:pt idx="83">
                  <c:v>0.962315360921423</c:v>
                </c:pt>
                <c:pt idx="84">
                  <c:v>0.96472682889733896</c:v>
                </c:pt>
                <c:pt idx="85">
                  <c:v>0.96711114103100337</c:v>
                </c:pt>
                <c:pt idx="86">
                  <c:v>0.96946892837229381</c:v>
                </c:pt>
                <c:pt idx="87">
                  <c:v>0.97180080023971149</c:v>
                </c:pt>
                <c:pt idx="88">
                  <c:v>0.97410734520688202</c:v>
                </c:pt>
                <c:pt idx="89">
                  <c:v>0.9763891320337067</c:v>
                </c:pt>
                <c:pt idx="90">
                  <c:v>0.97864671054584651</c:v>
                </c:pt>
                <c:pt idx="91">
                  <c:v>0.98088061246594227</c:v>
                </c:pt>
                <c:pt idx="92">
                  <c:v>0.98309135219971966</c:v>
                </c:pt>
                <c:pt idx="93">
                  <c:v>0.98527942757988052</c:v>
                </c:pt>
                <c:pt idx="94">
                  <c:v>0.9874453205704713</c:v>
                </c:pt>
                <c:pt idx="95">
                  <c:v>0.98958949793422857</c:v>
                </c:pt>
                <c:pt idx="96">
                  <c:v>0.99171241186520476</c:v>
                </c:pt>
                <c:pt idx="97">
                  <c:v>0.99381450058882426</c:v>
                </c:pt>
                <c:pt idx="98">
                  <c:v>0.99589618893136012</c:v>
                </c:pt>
                <c:pt idx="99">
                  <c:v>0.99795788886068237</c:v>
                </c:pt>
                <c:pt idx="100">
                  <c:v>1</c:v>
                </c:pt>
              </c:numCache>
            </c:numRef>
          </c:val>
          <c:smooth val="0"/>
        </c:ser>
        <c:ser>
          <c:idx val="4"/>
          <c:order val="4"/>
          <c:tx>
            <c:v>c = 5.0</c:v>
          </c:tx>
          <c:cat>
            <c:numRef>
              <c:f>'Alternate Curves'!$A$4:$A$104</c:f>
              <c:numCache>
                <c:formatCode>0.0%</c:formatCode>
                <c:ptCount val="1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cat>
          <c:val>
            <c:numRef>
              <c:f>'Alternate Curves'!$Q$4:$Q$104</c:f>
              <c:numCache>
                <c:formatCode>0.0%</c:formatCode>
                <c:ptCount val="101"/>
                <c:pt idx="0">
                  <c:v>0</c:v>
                </c:pt>
                <c:pt idx="1">
                  <c:v>0.30984897666083944</c:v>
                </c:pt>
                <c:pt idx="2">
                  <c:v>0.4173951219717566</c:v>
                </c:pt>
                <c:pt idx="3">
                  <c:v>0.48373151248967905</c:v>
                </c:pt>
                <c:pt idx="4">
                  <c:v>0.53163669847060813</c:v>
                </c:pt>
                <c:pt idx="5">
                  <c:v>0.56903981761568179</c:v>
                </c:pt>
                <c:pt idx="6">
                  <c:v>0.59964906448876032</c:v>
                </c:pt>
                <c:pt idx="7">
                  <c:v>0.62550068286062643</c:v>
                </c:pt>
                <c:pt idx="8">
                  <c:v>0.64783397144890909</c:v>
                </c:pt>
                <c:pt idx="9">
                  <c:v>0.66745956611351276</c:v>
                </c:pt>
                <c:pt idx="10">
                  <c:v>0.68493685204865906</c:v>
                </c:pt>
                <c:pt idx="11">
                  <c:v>0.70066813988187382</c:v>
                </c:pt>
                <c:pt idx="12">
                  <c:v>0.71495247316431865</c:v>
                </c:pt>
                <c:pt idx="13">
                  <c:v>0.72801820216106428</c:v>
                </c:pt>
                <c:pt idx="14">
                  <c:v>0.74004364764722119</c:v>
                </c:pt>
                <c:pt idx="15">
                  <c:v>0.75117072607343438</c:v>
                </c:pt>
                <c:pt idx="16">
                  <c:v>0.76151423055309808</c:v>
                </c:pt>
                <c:pt idx="17">
                  <c:v>0.7711683305913255</c:v>
                </c:pt>
                <c:pt idx="18">
                  <c:v>0.78021123441051543</c:v>
                </c:pt>
                <c:pt idx="19">
                  <c:v>0.78870860395497011</c:v>
                </c:pt>
                <c:pt idx="20">
                  <c:v>0.7967161027556845</c:v>
                </c:pt>
                <c:pt idx="21">
                  <c:v>0.80428132815571207</c:v>
                </c:pt>
                <c:pt idx="22">
                  <c:v>0.81144529820520783</c:v>
                </c:pt>
                <c:pt idx="23">
                  <c:v>0.81824361098315246</c:v>
                </c:pt>
                <c:pt idx="24">
                  <c:v>0.82470735930334671</c:v>
                </c:pt>
                <c:pt idx="25">
                  <c:v>0.83086386024130554</c:v>
                </c:pt>
                <c:pt idx="26">
                  <c:v>0.83673724272354422</c:v>
                </c:pt>
                <c:pt idx="27">
                  <c:v>0.84234892508043524</c:v>
                </c:pt>
                <c:pt idx="28">
                  <c:v>0.84771800640003336</c:v>
                </c:pt>
                <c:pt idx="29">
                  <c:v>0.85286158970502557</c:v>
                </c:pt>
                <c:pt idx="30">
                  <c:v>0.85779505072658158</c:v>
                </c:pt>
                <c:pt idx="31">
                  <c:v>0.86253226290786178</c:v>
                </c:pt>
                <c:pt idx="32">
                  <c:v>0.86708578692176463</c:v>
                </c:pt>
                <c:pt idx="33">
                  <c:v>0.87146703121390856</c:v>
                </c:pt>
                <c:pt idx="34">
                  <c:v>0.87568638872934024</c:v>
                </c:pt>
                <c:pt idx="35">
                  <c:v>0.87975335394081755</c:v>
                </c:pt>
                <c:pt idx="36">
                  <c:v>0.8836766234890866</c:v>
                </c:pt>
                <c:pt idx="37">
                  <c:v>0.88746418311416064</c:v>
                </c:pt>
                <c:pt idx="38">
                  <c:v>0.89112338305919692</c:v>
                </c:pt>
                <c:pt idx="39">
                  <c:v>0.89466100373397395</c:v>
                </c:pt>
                <c:pt idx="40">
                  <c:v>0.89808331310990286</c:v>
                </c:pt>
                <c:pt idx="41">
                  <c:v>0.90139611706536293</c:v>
                </c:pt>
                <c:pt idx="42">
                  <c:v>0.90460480369557061</c:v>
                </c:pt>
                <c:pt idx="43">
                  <c:v>0.90771438243494584</c:v>
                </c:pt>
                <c:pt idx="44">
                  <c:v>0.91072951870411634</c:v>
                </c:pt>
                <c:pt idx="45">
                  <c:v>0.91365456468219575</c:v>
                </c:pt>
                <c:pt idx="46">
                  <c:v>0.91649358671297498</c:v>
                </c:pt>
                <c:pt idx="47">
                  <c:v>0.91925038977743623</c:v>
                </c:pt>
                <c:pt idx="48">
                  <c:v>0.92192853940154895</c:v>
                </c:pt>
                <c:pt idx="49">
                  <c:v>0.92453138131527879</c:v>
                </c:pt>
                <c:pt idx="50">
                  <c:v>0.92706205913425099</c:v>
                </c:pt>
                <c:pt idx="51">
                  <c:v>0.92952353029803547</c:v>
                </c:pt>
                <c:pt idx="52">
                  <c:v>0.93191858046734588</c:v>
                </c:pt>
                <c:pt idx="53">
                  <c:v>0.93424983655558302</c:v>
                </c:pt>
                <c:pt idx="54">
                  <c:v>0.93651977854728097</c:v>
                </c:pt>
                <c:pt idx="55">
                  <c:v>0.93873075023649966</c:v>
                </c:pt>
                <c:pt idx="56">
                  <c:v>0.94088496900148755</c:v>
                </c:pt>
                <c:pt idx="57">
                  <c:v>0.94298453471758004</c:v>
                </c:pt>
                <c:pt idx="58">
                  <c:v>0.94503143789792921</c:v>
                </c:pt>
                <c:pt idx="59">
                  <c:v>0.94702756714097869</c:v>
                </c:pt>
                <c:pt idx="60">
                  <c:v>0.94897471595434779</c:v>
                </c:pt>
                <c:pt idx="61">
                  <c:v>0.95087458901675215</c:v>
                </c:pt>
                <c:pt idx="62">
                  <c:v>0.9527288079326014</c:v>
                </c:pt>
                <c:pt idx="63">
                  <c:v>0.95453891652781409</c:v>
                </c:pt>
                <c:pt idx="64">
                  <c:v>0.956306385730053</c:v>
                </c:pt>
                <c:pt idx="65">
                  <c:v>0.95803261807191809</c:v>
                </c:pt>
                <c:pt idx="66">
                  <c:v>0.95971895185152212</c:v>
                </c:pt>
                <c:pt idx="67">
                  <c:v>0.96136666498126211</c:v>
                </c:pt>
                <c:pt idx="68">
                  <c:v>0.96297697855242226</c:v>
                </c:pt>
                <c:pt idx="69">
                  <c:v>0.96455106014041525</c:v>
                </c:pt>
                <c:pt idx="70">
                  <c:v>0.96609002687299084</c:v>
                </c:pt>
                <c:pt idx="71">
                  <c:v>0.96759494828152137</c:v>
                </c:pt>
                <c:pt idx="72">
                  <c:v>0.96906684895351591</c:v>
                </c:pt>
                <c:pt idx="73">
                  <c:v>0.97050671100276242</c:v>
                </c:pt>
                <c:pt idx="74">
                  <c:v>0.9719154763719472</c:v>
                </c:pt>
                <c:pt idx="75">
                  <c:v>0.97329404898119953</c:v>
                </c:pt>
                <c:pt idx="76">
                  <c:v>0.9746432967347779</c:v>
                </c:pt>
                <c:pt idx="77">
                  <c:v>0.975964053396988</c:v>
                </c:pt>
                <c:pt idx="78">
                  <c:v>0.97725712034743173</c:v>
                </c:pt>
                <c:pt idx="79">
                  <c:v>0.97852326822478553</c:v>
                </c:pt>
                <c:pt idx="80">
                  <c:v>0.97976323846749691</c:v>
                </c:pt>
                <c:pt idx="81">
                  <c:v>0.98097774475906407</c:v>
                </c:pt>
                <c:pt idx="82">
                  <c:v>0.98216747438490404</c:v>
                </c:pt>
                <c:pt idx="83">
                  <c:v>0.9833330895072222</c:v>
                </c:pt>
                <c:pt idx="84">
                  <c:v>0.98447522836376222</c:v>
                </c:pt>
                <c:pt idx="85">
                  <c:v>0.98559450639582569</c:v>
                </c:pt>
                <c:pt idx="86">
                  <c:v>0.98669151731051474</c:v>
                </c:pt>
                <c:pt idx="87">
                  <c:v>0.98776683408174693</c:v>
                </c:pt>
                <c:pt idx="88">
                  <c:v>0.98882100989423349</c:v>
                </c:pt>
                <c:pt idx="89">
                  <c:v>0.98985457903427554</c:v>
                </c:pt>
                <c:pt idx="90">
                  <c:v>0.99086805773093733</c:v>
                </c:pt>
                <c:pt idx="91">
                  <c:v>0.9918619449508782</c:v>
                </c:pt>
                <c:pt idx="92">
                  <c:v>0.99283672314987403</c:v>
                </c:pt>
                <c:pt idx="93">
                  <c:v>0.99379285898383318</c:v>
                </c:pt>
                <c:pt idx="94">
                  <c:v>0.99473080398189739</c:v>
                </c:pt>
                <c:pt idx="95">
                  <c:v>0.99565099518403311</c:v>
                </c:pt>
                <c:pt idx="96">
                  <c:v>0.99655385574533561</c:v>
                </c:pt>
                <c:pt idx="97">
                  <c:v>0.99743979550911355</c:v>
                </c:pt>
                <c:pt idx="98">
                  <c:v>0.99830921155067098</c:v>
                </c:pt>
                <c:pt idx="99">
                  <c:v>0.99916248869356494</c:v>
                </c:pt>
                <c:pt idx="100">
                  <c:v>1.0000000000000002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272896"/>
        <c:axId val="26274816"/>
      </c:lineChart>
      <c:catAx>
        <c:axId val="262728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2000" baseline="0"/>
                  <a:t>Loss / Insured Value</a:t>
                </a:r>
                <a:endParaRPr lang="en-US" sz="2000"/>
              </a:p>
            </c:rich>
          </c:tx>
          <c:layout/>
          <c:overlay val="0"/>
        </c:title>
        <c:numFmt formatCode="0%" sourceLinked="0"/>
        <c:majorTickMark val="cross"/>
        <c:minorTickMark val="none"/>
        <c:tickLblPos val="nextTo"/>
        <c:crossAx val="2627481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26274816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000"/>
                  <a:t>G(Loss</a:t>
                </a:r>
                <a:r>
                  <a:rPr lang="en-US" sz="2000" baseline="0"/>
                  <a:t> / Insured Values)</a:t>
                </a:r>
                <a:endParaRPr lang="en-US" sz="2000"/>
              </a:p>
            </c:rich>
          </c:tx>
          <c:layout/>
          <c:overlay val="0"/>
        </c:title>
        <c:numFmt formatCode="0%" sourceLinked="0"/>
        <c:majorTickMark val="in"/>
        <c:minorTickMark val="none"/>
        <c:tickLblPos val="nextTo"/>
        <c:crossAx val="262728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EF8FB-3553-4943-8276-A1438D453DA1}" type="datetimeFigureOut">
              <a:rPr lang="en-US" smtClean="0"/>
              <a:t>3/6/2013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66EFD-F014-4181-864C-4EEBDC5A7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55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7288" y="681038"/>
            <a:ext cx="4543425" cy="3406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4746"/>
            <a:ext cx="5486400" cy="4087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7915"/>
            <a:ext cx="2971800" cy="45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7915"/>
            <a:ext cx="2971800" cy="45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A3C04D4-FB1A-41E8-904F-82801A50B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767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fld id="{EB7C3343-3EC2-4101-BF2B-3AC5ED436B40}" type="slidenum">
              <a:rPr lang="en-US" sz="1200">
                <a:solidFill>
                  <a:schemeClr val="tx1"/>
                </a:solidFill>
              </a:rPr>
              <a:pPr/>
              <a:t>1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3C04D4-FB1A-41E8-904F-82801A50B07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55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502920"/>
            <a:ext cx="9144000" cy="4389120"/>
          </a:xfrm>
          <a:prstGeom prst="rect">
            <a:avLst/>
          </a:prstGeom>
          <a:solidFill>
            <a:schemeClr val="bg2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363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544" y="4892040"/>
            <a:ext cx="7171944" cy="983964"/>
          </a:xfrm>
        </p:spPr>
        <p:txBody>
          <a:bodyPr/>
          <a:lstStyle>
            <a:lvl1pPr algn="l">
              <a:defRPr sz="36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543" y="5939568"/>
            <a:ext cx="7200811" cy="598392"/>
          </a:xfrm>
        </p:spPr>
        <p:txBody>
          <a:bodyPr/>
          <a:lstStyle>
            <a:lvl1pPr marL="0" indent="0" algn="l">
              <a:buFont typeface="Wingdings" pitchFamily="2" charset="2"/>
              <a:buNone/>
              <a:defRPr sz="240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73038" y="3611563"/>
            <a:ext cx="8970962" cy="1280477"/>
          </a:xfrm>
          <a:noFill/>
        </p:spPr>
        <p:txBody>
          <a:bodyPr wrap="square" lIns="91440" rtlCol="0" anchor="t" anchorCtr="0">
            <a:noAutofit/>
          </a:bodyPr>
          <a:lstStyle>
            <a:lvl1pPr marL="0" indent="0" algn="l">
              <a:buNone/>
              <a:defRPr lang="en-US" sz="4000" kern="1200" dirty="0">
                <a:solidFill>
                  <a:schemeClr val="bg1"/>
                </a:solidFill>
                <a:cs typeface="Arial" charset="0"/>
              </a:defRPr>
            </a:lvl1pPr>
          </a:lstStyle>
          <a:p>
            <a:pPr lvl="0" eaLnBrk="0" hangingPunct="0">
              <a:spcBef>
                <a:spcPct val="50000"/>
              </a:spcBef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0" y="502920"/>
            <a:ext cx="173736" cy="4389120"/>
          </a:xfrm>
          <a:prstGeom prst="rect">
            <a:avLst/>
          </a:prstGeom>
          <a:solidFill>
            <a:schemeClr val="accent2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363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0" y="3611880"/>
            <a:ext cx="4654296" cy="0"/>
          </a:xfrm>
          <a:prstGeom prst="line">
            <a:avLst/>
          </a:prstGeom>
          <a:solidFill>
            <a:schemeClr val="hlink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8" name="Picture 2" descr="C:\My Data\LM Brand Artwork\Logos\LM-Masterbrand-horiz-RGB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548" y="5859917"/>
            <a:ext cx="2814452" cy="998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902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9937-BCBC-4267-8186-7DE707D5E3C9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63B8-A437-414E-945F-69E76EF79B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083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55F5-DDFA-445D-8F05-2CE88EC18187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63B8-A437-414E-945F-69E76EF79B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0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18D1-C06C-48FE-95FD-B1DF9FE4307F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63B8-A437-414E-945F-69E76EF79B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27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My Data\LM Brand Artwork\Logos\LM-Masterbrand-horiz-RGB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07642"/>
            <a:ext cx="9144000" cy="3242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7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6519671"/>
            <a:ext cx="9153144" cy="338329"/>
            <a:chOff x="-9144" y="6528816"/>
            <a:chExt cx="9153144" cy="338329"/>
          </a:xfrm>
        </p:grpSpPr>
        <p:sp>
          <p:nvSpPr>
            <p:cNvPr id="12" name="Rectangle 29"/>
            <p:cNvSpPr>
              <a:spLocks noChangeArrowheads="1"/>
            </p:cNvSpPr>
            <p:nvPr userDrawn="1"/>
          </p:nvSpPr>
          <p:spPr bwMode="auto">
            <a:xfrm>
              <a:off x="6391656" y="6528816"/>
              <a:ext cx="2752344" cy="3383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US" sz="1000"/>
            </a:p>
          </p:txBody>
        </p:sp>
        <p:sp>
          <p:nvSpPr>
            <p:cNvPr id="13" name="Rectangle 29"/>
            <p:cNvSpPr>
              <a:spLocks noChangeArrowheads="1"/>
            </p:cNvSpPr>
            <p:nvPr/>
          </p:nvSpPr>
          <p:spPr bwMode="auto">
            <a:xfrm>
              <a:off x="-9144" y="6528817"/>
              <a:ext cx="6656832" cy="3383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0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6832" y="6528817"/>
            <a:ext cx="1443376" cy="32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BA418D1-C06C-48FE-95FD-B1DF9FE4307F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1295" y="6528817"/>
            <a:ext cx="5065537" cy="32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7096" y="6528816"/>
            <a:ext cx="1066048" cy="329184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93463B8-A437-414E-945F-69E76EF79B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6519671"/>
            <a:ext cx="1600438" cy="329184"/>
          </a:xfrm>
          <a:prstGeom prst="rect">
            <a:avLst/>
          </a:prstGeom>
          <a:noFill/>
        </p:spPr>
        <p:txBody>
          <a:bodyPr wrap="square" tIns="0" bIns="0" rtlCol="0" anchor="ctr">
            <a:noAutofit/>
          </a:bodyPr>
          <a:lstStyle/>
          <a:p>
            <a:pPr algn="l"/>
            <a:r>
              <a:rPr lang="en-US" sz="1000" dirty="0" smtClean="0">
                <a:solidFill>
                  <a:schemeClr val="bg1"/>
                </a:solidFill>
              </a:rPr>
              <a:t>Liberty</a:t>
            </a:r>
            <a:r>
              <a:rPr lang="en-US" sz="1000" baseline="0" dirty="0" smtClean="0">
                <a:solidFill>
                  <a:schemeClr val="bg1"/>
                </a:solidFill>
              </a:rPr>
              <a:t> Mutual Insurance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37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6" r:id="rId4"/>
    <p:sldLayoutId id="2147483757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2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2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2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0"/>
          <p:cNvSpPr>
            <a:spLocks noGrp="1" noChangeArrowheads="1"/>
          </p:cNvSpPr>
          <p:nvPr>
            <p:ph type="ctrTitle"/>
          </p:nvPr>
        </p:nvSpPr>
        <p:spPr>
          <a:xfrm>
            <a:off x="161544" y="4892040"/>
            <a:ext cx="8982456" cy="9839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PEBELS: </a:t>
            </a:r>
            <a:br>
              <a:rPr lang="en-US" dirty="0" smtClean="0"/>
            </a:br>
            <a:r>
              <a:rPr lang="en-US" dirty="0" smtClean="0"/>
              <a:t>Policy Exposure Based Excess Loss Smoothing</a:t>
            </a:r>
          </a:p>
        </p:txBody>
      </p:sp>
      <p:sp>
        <p:nvSpPr>
          <p:cNvPr id="3075" name="Rectangle 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Marquis J. Moehring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Liberty Mutual Group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Reinsurance Per Risk Exposure Rating</a:t>
            </a:r>
            <a:endParaRPr lang="en-US" dirty="0" smtClean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380558"/>
              </p:ext>
            </p:extLst>
          </p:nvPr>
        </p:nvGraphicFramePr>
        <p:xfrm>
          <a:off x="226621" y="1295400"/>
          <a:ext cx="8610599" cy="5105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2003"/>
                <a:gridCol w="943392"/>
                <a:gridCol w="963118"/>
                <a:gridCol w="963118"/>
                <a:gridCol w="943392"/>
                <a:gridCol w="949396"/>
                <a:gridCol w="943392"/>
                <a:gridCol w="949396"/>
                <a:gridCol w="943392"/>
              </a:tblGrid>
              <a:tr h="18534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Insured Value Range ($000s)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Midpoint ($000s)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Retention as a % of Insured value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Retention + Limit as a % of Insured value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Exposure Factor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Subject Premium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Expected Loss Ratio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Expected Primary Losses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Expected Reinsurer Losses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</a:tr>
              <a:tr h="442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20-100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167%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833%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682,000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443,300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2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100-250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57%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286%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161,000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104,650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27,209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2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250-1,000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625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41%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285,000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185,250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75,953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13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1,000-2,000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1,500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1,156,000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751,400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247,962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2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13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Grand Total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2,284,000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1,484,600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351,124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236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PEBELS Derived</a:t>
            </a: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7150" indent="0">
                  <a:buNone/>
                </a:pPr>
                <a:r>
                  <a:rPr lang="en-US" u="sng" dirty="0" smtClean="0"/>
                  <a:t>PEBELS Derived = PPR Generalized</a:t>
                </a:r>
                <a:endParaRPr lang="en-US" dirty="0"/>
              </a:p>
              <a:p>
                <a:r>
                  <a:rPr lang="en-US" dirty="0"/>
                  <a:t>Classic Reinsurance Per Risk Exposure Rating</a:t>
                </a:r>
              </a:p>
              <a:p>
                <a:r>
                  <a:rPr lang="en-US" dirty="0"/>
                  <a:t>Generalized to contemplate,</a:t>
                </a: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b="1" i="1" dirty="0" smtClean="0"/>
                  <a:t>Policy level heterogeneity</a:t>
                </a:r>
                <a:endParaRPr lang="en-US" b="1" i="1" dirty="0">
                  <a:solidFill>
                    <a:schemeClr val="tx1"/>
                  </a:solidFill>
                </a:endParaRP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Expected loss heterogeneity via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𝐸𝐿𝑅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Loss process heterogeneity via</a:t>
                </a:r>
                <a:r>
                  <a:rPr lang="en-US" dirty="0">
                    <a:solidFill>
                      <a:schemeClr val="accent4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𝐸𝐹</m:t>
                        </m:r>
                      </m:e>
                      <m:sub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Historical vs. prospective exposure </a:t>
                </a:r>
                <a:r>
                  <a:rPr lang="en-US" dirty="0" smtClean="0"/>
                  <a:t>profiles</a:t>
                </a: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 smtClean="0"/>
                  <a:t>Credibility</a:t>
                </a:r>
                <a:endParaRPr lang="en-US" dirty="0"/>
              </a:p>
            </p:txBody>
          </p:sp>
        </mc:Choice>
        <mc:Fallback xmlns="">
          <p:sp>
            <p:nvSpPr>
              <p:cNvPr id="410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82" t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00972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Policy Generalization</a:t>
            </a:r>
            <a:endParaRPr lang="en-US" dirty="0" smtClean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692666"/>
              </p:ext>
            </p:extLst>
          </p:nvPr>
        </p:nvGraphicFramePr>
        <p:xfrm>
          <a:off x="226621" y="1295400"/>
          <a:ext cx="8610599" cy="51507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2003"/>
                <a:gridCol w="943392"/>
                <a:gridCol w="963118"/>
                <a:gridCol w="963118"/>
                <a:gridCol w="943392"/>
                <a:gridCol w="949396"/>
                <a:gridCol w="943392"/>
                <a:gridCol w="949396"/>
                <a:gridCol w="943392"/>
              </a:tblGrid>
              <a:tr h="18534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Insured Value Range ($000s)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Midpoint ($000s)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Retention as a % of Insured value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Retention + Limit as a % of Insured value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Exposure Factor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Subject Premium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Expected Loss Ratio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Expected Primary Losses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Expected Reinsurer Losses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</a:tr>
              <a:tr h="442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20-100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167%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833%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682,000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443,300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2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100-250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57%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286%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161,000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104,650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27,209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2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250-1,000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625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41%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285,000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185,250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75,953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13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1,000-2,000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1,500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1,156,000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751,400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247,962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2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13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Grand Total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2,284,000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1,484,600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351,124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066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PEBELS Derived</a:t>
            </a: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7150" indent="0">
                  <a:buNone/>
                </a:pPr>
                <a:r>
                  <a:rPr lang="en-US" u="sng" dirty="0" smtClean="0"/>
                  <a:t>PEBELS Derived = PPR Generalized</a:t>
                </a:r>
                <a:endParaRPr lang="en-US" dirty="0"/>
              </a:p>
              <a:p>
                <a:r>
                  <a:rPr lang="en-US" dirty="0"/>
                  <a:t>Classic Reinsurance Per Risk Exposure Rating</a:t>
                </a:r>
              </a:p>
              <a:p>
                <a:r>
                  <a:rPr lang="en-US" dirty="0"/>
                  <a:t>Generalized to contemplate,</a:t>
                </a: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 smtClean="0"/>
                  <a:t>Policy level heterogeneity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b="1" i="1" dirty="0"/>
                  <a:t>Expected loss heterogeneity via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𝑬𝑳𝑹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endParaRPr lang="en-US" i="1" dirty="0" smtClean="0">
                  <a:solidFill>
                    <a:schemeClr val="tx1"/>
                  </a:solidFill>
                </a:endParaRP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Loss process heterogeneity via</a:t>
                </a:r>
                <a:r>
                  <a:rPr lang="en-US" dirty="0">
                    <a:solidFill>
                      <a:schemeClr val="accent4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𝐸𝐹</m:t>
                        </m:r>
                      </m:e>
                      <m:sub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Historical vs. prospective exposure </a:t>
                </a:r>
                <a:r>
                  <a:rPr lang="en-US" dirty="0" smtClean="0"/>
                  <a:t>profiles</a:t>
                </a: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 smtClean="0"/>
                  <a:t>Credibility</a:t>
                </a:r>
                <a:endParaRPr lang="en-US" dirty="0"/>
              </a:p>
            </p:txBody>
          </p:sp>
        </mc:Choice>
        <mc:Fallback xmlns="">
          <p:sp>
            <p:nvSpPr>
              <p:cNvPr id="410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82" t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8544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Heterogeneity Generalization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3072152"/>
              </p:ext>
            </p:extLst>
          </p:nvPr>
        </p:nvGraphicFramePr>
        <p:xfrm>
          <a:off x="226621" y="1295400"/>
          <a:ext cx="8610599" cy="5105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2003"/>
                <a:gridCol w="943392"/>
                <a:gridCol w="963118"/>
                <a:gridCol w="963118"/>
                <a:gridCol w="943392"/>
                <a:gridCol w="949396"/>
                <a:gridCol w="1085560"/>
                <a:gridCol w="807228"/>
                <a:gridCol w="943392"/>
              </a:tblGrid>
              <a:tr h="18534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Insured Value Range ($000s)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Midpoint ($000s)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Retention as a % of Insured value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Retention + Limit as a % of Insured value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Exposure Factor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Subject Premium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Expected Loss Ratio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Expected Primary Losses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Expected Reinsurer Losses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</a:tr>
              <a:tr h="442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20-100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167%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833%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682,000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65%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443,300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2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100-250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57%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286%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161,000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65%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104,650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27,209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2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250-1,000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625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41%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285,000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65%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185,250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75,953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13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1,000-2,000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1,500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1,156,000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65%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751,400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247,962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2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13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Grand Total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2,284,000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1,484,600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351,124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694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Heterogeneity Generalization</a:t>
            </a: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u="sng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u="sng">
                              <a:latin typeface="Cambria Math"/>
                            </a:rPr>
                            <m:t>𝑃𝐸𝐵𝐸𝐿</m:t>
                          </m:r>
                        </m:e>
                        <m:sub>
                          <m:r>
                            <a:rPr lang="en-US" i="1" u="sng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u="sng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 u="sng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u="sng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i="1" u="sng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u="sng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en-US" b="1" i="1" u="sng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u="sng">
                              <a:latin typeface="Cambria Math"/>
                            </a:rPr>
                            <m:t>𝑬𝑳𝑹</m:t>
                          </m:r>
                        </m:e>
                        <m:sub>
                          <m:r>
                            <a:rPr lang="en-US" b="1" i="1" u="sng"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i="1" u="sng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en-US" i="1" u="sng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u="sng">
                              <a:latin typeface="Cambria Math"/>
                            </a:rPr>
                            <m:t>𝐸𝐹</m:t>
                          </m:r>
                        </m:e>
                        <m:sub>
                          <m:r>
                            <a:rPr lang="en-US" i="1" u="sng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u="sng" dirty="0"/>
              </a:p>
              <a:p>
                <a:r>
                  <a:rPr lang="en-US" dirty="0"/>
                  <a:t>Expected catastrophe loss</a:t>
                </a:r>
              </a:p>
              <a:p>
                <a:r>
                  <a:rPr lang="en-US" dirty="0"/>
                  <a:t>Risk loads</a:t>
                </a:r>
              </a:p>
              <a:p>
                <a:r>
                  <a:rPr lang="en-US" dirty="0" smtClean="0"/>
                  <a:t>Rate adequacy</a:t>
                </a:r>
                <a:endParaRPr lang="en-US" dirty="0"/>
              </a:p>
            </p:txBody>
          </p:sp>
        </mc:Choice>
        <mc:Fallback xmlns="">
          <p:sp>
            <p:nvSpPr>
              <p:cNvPr id="410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044991"/>
              </p:ext>
            </p:extLst>
          </p:nvPr>
        </p:nvGraphicFramePr>
        <p:xfrm>
          <a:off x="5181600" y="2590800"/>
          <a:ext cx="2197735" cy="2666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3735"/>
                <a:gridCol w="1524000"/>
              </a:tblGrid>
              <a:tr h="5084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State: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1B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House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2060"/>
                    </a:solidFill>
                  </a:tcPr>
                </a:tc>
              </a:tr>
              <a:tr h="7195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1B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65.0%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7195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1B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65.0%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7195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Z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1B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40.0%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153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PEBELS Derived</a:t>
            </a: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7150" indent="0">
                  <a:buNone/>
                </a:pPr>
                <a:r>
                  <a:rPr lang="en-US" u="sng" dirty="0" smtClean="0"/>
                  <a:t>PEBELS Derived = PPR Generalized</a:t>
                </a:r>
                <a:endParaRPr lang="en-US" dirty="0"/>
              </a:p>
              <a:p>
                <a:r>
                  <a:rPr lang="en-US" dirty="0"/>
                  <a:t>Classic Reinsurance Per Risk Exposure Rating</a:t>
                </a:r>
              </a:p>
              <a:p>
                <a:r>
                  <a:rPr lang="en-US" dirty="0"/>
                  <a:t>Generalized to contemplate,</a:t>
                </a: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 smtClean="0"/>
                  <a:t>Policy level heterogeneity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Expected loss heterogeneity via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𝐸𝐿𝑅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i="1" dirty="0" smtClean="0">
                  <a:solidFill>
                    <a:schemeClr val="tx1"/>
                  </a:solidFill>
                </a:endParaRP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b="1" i="1" dirty="0"/>
                  <a:t>Loss process heterogeneity via</a:t>
                </a:r>
                <a:r>
                  <a:rPr lang="en-US" b="1" i="1" dirty="0">
                    <a:solidFill>
                      <a:schemeClr val="accent4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𝑬𝑭</m:t>
                        </m:r>
                      </m:e>
                      <m:sub>
                        <m:r>
                          <a:rPr lang="en-US" b="1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endParaRPr lang="en-US" b="1" i="1" dirty="0"/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Historical vs. prospective exposure </a:t>
                </a:r>
                <a:r>
                  <a:rPr lang="en-US" dirty="0" smtClean="0"/>
                  <a:t>profiles</a:t>
                </a: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 smtClean="0"/>
                  <a:t>Credibility</a:t>
                </a:r>
                <a:endParaRPr lang="en-US" dirty="0"/>
              </a:p>
            </p:txBody>
          </p:sp>
        </mc:Choice>
        <mc:Fallback xmlns="">
          <p:sp>
            <p:nvSpPr>
              <p:cNvPr id="410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82" t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6597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Heterogeneity Generalization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975021"/>
              </p:ext>
            </p:extLst>
          </p:nvPr>
        </p:nvGraphicFramePr>
        <p:xfrm>
          <a:off x="226621" y="1295400"/>
          <a:ext cx="8610599" cy="5105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2003"/>
                <a:gridCol w="943392"/>
                <a:gridCol w="963118"/>
                <a:gridCol w="963118"/>
                <a:gridCol w="1073348"/>
                <a:gridCol w="819440"/>
                <a:gridCol w="1085560"/>
                <a:gridCol w="807228"/>
                <a:gridCol w="943392"/>
              </a:tblGrid>
              <a:tr h="18534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Insured Value Range ($000s)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Midpoint ($000s)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Retention as a % of Insured value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Retention + Limit as a % of Insured value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Exposure Factor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Subject Premium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Expected Loss Ratio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Expected Primary Losses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Expected Reinsurer Losses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</a:tr>
              <a:tr h="442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20-100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167%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833%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0%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682,000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65%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443,300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2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100-250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57%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286%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26%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161,000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65%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104,650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27,209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2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250-1,000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625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41%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285,000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65%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185,250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75,953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13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1,000-2,000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1,500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33%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1,156,000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65%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751,400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247,962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2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13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Grand Total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2,284,000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65%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1,484,600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351,124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78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 Curve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781771"/>
              </p:ext>
            </p:extLst>
          </p:nvPr>
        </p:nvGraphicFramePr>
        <p:xfrm>
          <a:off x="228600" y="1600200"/>
          <a:ext cx="8686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7635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 Curve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3786247" y="674441"/>
            <a:ext cx="5155872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Dispersed: e.g. Estate / University Campus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4419600" y="990600"/>
            <a:ext cx="762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221647"/>
              </p:ext>
            </p:extLst>
          </p:nvPr>
        </p:nvGraphicFramePr>
        <p:xfrm>
          <a:off x="228600" y="1600200"/>
          <a:ext cx="8686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0206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Background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Goal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PEBELS Defined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PEBELS Derived (PPR Generalized)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Applications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 Curve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3786247" y="674441"/>
            <a:ext cx="5155872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Dispersed: e.g. Estate / University Campus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4419600" y="990600"/>
            <a:ext cx="762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628874"/>
              </p:ext>
            </p:extLst>
          </p:nvPr>
        </p:nvGraphicFramePr>
        <p:xfrm>
          <a:off x="228600" y="1600200"/>
          <a:ext cx="8686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"/>
          <p:cNvSpPr txBox="1"/>
          <p:nvPr/>
        </p:nvSpPr>
        <p:spPr>
          <a:xfrm>
            <a:off x="3124200" y="4724405"/>
            <a:ext cx="4091049" cy="3809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648F3F"/>
                </a:solidFill>
              </a:rPr>
              <a:t>Concentrated: e.g. Barn / Minimart</a:t>
            </a:r>
            <a:endParaRPr lang="en-US" sz="2000" dirty="0">
              <a:solidFill>
                <a:srgbClr val="648F3F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038600" y="3505201"/>
            <a:ext cx="76200" cy="12192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3460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PEBELS Derived</a:t>
            </a: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7150" indent="0">
                  <a:buNone/>
                </a:pPr>
                <a:r>
                  <a:rPr lang="en-US" u="sng" dirty="0" smtClean="0"/>
                  <a:t>PEBELS Derived = PPR Generalized</a:t>
                </a:r>
                <a:endParaRPr lang="en-US" dirty="0"/>
              </a:p>
              <a:p>
                <a:r>
                  <a:rPr lang="en-US" dirty="0"/>
                  <a:t>Classic Reinsurance Per Risk Exposure Rating</a:t>
                </a:r>
              </a:p>
              <a:p>
                <a:r>
                  <a:rPr lang="en-US" dirty="0"/>
                  <a:t>Generalized to contemplate,</a:t>
                </a: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 smtClean="0"/>
                  <a:t>Policy level heterogeneity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Expected loss heterogeneity via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𝐸𝐿𝑅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i="1" dirty="0" smtClean="0">
                  <a:solidFill>
                    <a:schemeClr val="tx1"/>
                  </a:solidFill>
                </a:endParaRP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Loss process heterogeneity via</a:t>
                </a:r>
                <a:r>
                  <a:rPr lang="en-US" dirty="0">
                    <a:solidFill>
                      <a:schemeClr val="accent4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𝐸𝐹</m:t>
                        </m:r>
                      </m:e>
                      <m:sub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i="1" dirty="0"/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b="1" i="1" dirty="0"/>
                  <a:t>Historical vs. prospective exposure </a:t>
                </a:r>
                <a:r>
                  <a:rPr lang="en-US" b="1" i="1" dirty="0" smtClean="0"/>
                  <a:t>profiles</a:t>
                </a: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 smtClean="0"/>
                  <a:t>Credibility</a:t>
                </a:r>
                <a:endParaRPr lang="en-US" dirty="0"/>
              </a:p>
            </p:txBody>
          </p:sp>
        </mc:Choice>
        <mc:Fallback xmlns="">
          <p:sp>
            <p:nvSpPr>
              <p:cNvPr id="410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82" t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348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PEBELS Derived</a:t>
            </a: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7150" indent="0">
                  <a:buNone/>
                </a:pPr>
                <a:r>
                  <a:rPr lang="en-US" u="sng" dirty="0" smtClean="0"/>
                  <a:t>PEBELS Derived = PPR Generalized</a:t>
                </a:r>
                <a:endParaRPr lang="en-US" dirty="0"/>
              </a:p>
              <a:p>
                <a:r>
                  <a:rPr lang="en-US" dirty="0"/>
                  <a:t>Classic Reinsurance Per Risk Exposure Rating</a:t>
                </a:r>
              </a:p>
              <a:p>
                <a:r>
                  <a:rPr lang="en-US" dirty="0"/>
                  <a:t>Generalized to contemplate,</a:t>
                </a: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 smtClean="0"/>
                  <a:t>Policy level heterogeneity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Expected loss heterogeneity via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𝐸𝐿𝑅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i="1" dirty="0" smtClean="0">
                  <a:solidFill>
                    <a:schemeClr val="tx1"/>
                  </a:solidFill>
                </a:endParaRP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Loss process heterogeneity via</a:t>
                </a:r>
                <a:r>
                  <a:rPr lang="en-US" dirty="0">
                    <a:solidFill>
                      <a:schemeClr val="accent4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𝐸𝐹</m:t>
                        </m:r>
                      </m:e>
                      <m:sub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i="1" dirty="0"/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Historical vs. prospective exposure </a:t>
                </a:r>
                <a:r>
                  <a:rPr lang="en-US" dirty="0" smtClean="0"/>
                  <a:t>profiles</a:t>
                </a: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b="1" i="1" dirty="0" smtClean="0"/>
                  <a:t>Credibility</a:t>
                </a:r>
                <a:endParaRPr lang="en-US" b="1" i="1" dirty="0"/>
              </a:p>
            </p:txBody>
          </p:sp>
        </mc:Choice>
        <mc:Fallback xmlns="">
          <p:sp>
            <p:nvSpPr>
              <p:cNvPr id="410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82" t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2236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  <a:endParaRPr lang="en-US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Indications</a:t>
            </a:r>
          </a:p>
          <a:p>
            <a:r>
              <a:rPr lang="en-US" dirty="0" smtClean="0"/>
              <a:t>Motivated PEBELS</a:t>
            </a:r>
          </a:p>
          <a:p>
            <a:r>
              <a:rPr lang="en-US" dirty="0"/>
              <a:t>Allocate large losses to state and </a:t>
            </a:r>
            <a:r>
              <a:rPr lang="en-US" dirty="0" smtClean="0"/>
              <a:t>program </a:t>
            </a:r>
          </a:p>
          <a:p>
            <a:pPr lvl="1"/>
            <a:r>
              <a:rPr lang="en-US" dirty="0"/>
              <a:t>Low </a:t>
            </a:r>
            <a:r>
              <a:rPr lang="en-US" dirty="0" smtClean="0"/>
              <a:t>credibility</a:t>
            </a:r>
          </a:p>
          <a:p>
            <a:pPr lvl="1"/>
            <a:r>
              <a:rPr lang="en-US" dirty="0"/>
              <a:t>High heterogeneity in underlying exposures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53726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  <a:endParaRPr lang="en-US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Adjusted Modeled Catastrophe AALs</a:t>
            </a:r>
            <a:endParaRPr lang="en-US" u="sng" dirty="0" smtClean="0"/>
          </a:p>
          <a:p>
            <a:r>
              <a:rPr lang="en-US" dirty="0"/>
              <a:t>Traditionally assume AAL linear with IV</a:t>
            </a:r>
            <a:endParaRPr lang="en-US" dirty="0" smtClean="0"/>
          </a:p>
          <a:p>
            <a:r>
              <a:rPr lang="en-US" dirty="0" smtClean="0"/>
              <a:t>This contradicts </a:t>
            </a:r>
          </a:p>
          <a:p>
            <a:pPr lvl="1"/>
            <a:r>
              <a:rPr lang="en-US" dirty="0"/>
              <a:t>Theory presented</a:t>
            </a:r>
            <a:endParaRPr lang="en-US" dirty="0" smtClean="0"/>
          </a:p>
          <a:p>
            <a:pPr lvl="1"/>
            <a:r>
              <a:rPr lang="en-US" dirty="0"/>
              <a:t>Ludwig’s study of Hurricane </a:t>
            </a:r>
            <a:r>
              <a:rPr lang="en-US" dirty="0" smtClean="0"/>
              <a:t>Hugo</a:t>
            </a:r>
          </a:p>
          <a:p>
            <a:r>
              <a:rPr lang="en-US" dirty="0"/>
              <a:t>Implies bias between Personal &amp; Commercial</a:t>
            </a:r>
          </a:p>
          <a:p>
            <a:r>
              <a:rPr lang="en-US" dirty="0"/>
              <a:t>Can adjust AALs with PEBELS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69874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  <a:endParaRPr lang="en-US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Predictive Models</a:t>
            </a:r>
            <a:endParaRPr lang="en-US" u="sng" dirty="0" smtClean="0"/>
          </a:p>
          <a:p>
            <a:pPr marL="57150" indent="0">
              <a:buNone/>
            </a:pPr>
            <a:r>
              <a:rPr lang="en-US" dirty="0"/>
              <a:t>Hypothesize that </a:t>
            </a:r>
            <a:r>
              <a:rPr lang="en-US" dirty="0" smtClean="0"/>
              <a:t>PEBELS</a:t>
            </a:r>
            <a:endParaRPr lang="en-US" dirty="0"/>
          </a:p>
          <a:p>
            <a:pPr marL="514350" indent="-457200"/>
            <a:r>
              <a:rPr lang="en-US" dirty="0"/>
              <a:t>More predictive </a:t>
            </a:r>
            <a:r>
              <a:rPr lang="en-US" dirty="0" smtClean="0"/>
              <a:t>of </a:t>
            </a:r>
            <a:r>
              <a:rPr lang="en-US" dirty="0"/>
              <a:t>large loss </a:t>
            </a:r>
            <a:r>
              <a:rPr lang="en-US" dirty="0" smtClean="0"/>
              <a:t>than </a:t>
            </a:r>
            <a:r>
              <a:rPr lang="en-US" dirty="0"/>
              <a:t>IV</a:t>
            </a:r>
          </a:p>
          <a:p>
            <a:pPr marL="514350" indent="-457200"/>
            <a:r>
              <a:rPr lang="en-US" dirty="0"/>
              <a:t>Most predictive for highly skewed perils</a:t>
            </a:r>
          </a:p>
          <a:p>
            <a:pPr marL="514350" indent="-457200"/>
            <a:r>
              <a:rPr lang="en-US" dirty="0"/>
              <a:t>Most predictive in severity/excess models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6571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u="sng" dirty="0" smtClean="0"/>
                  <a:t>Revised Property Per Risk Reinsurance Exposure Rating</a:t>
                </a:r>
              </a:p>
              <a:p>
                <a:pPr marL="57150" indent="0">
                  <a:buNone/>
                </a:pPr>
                <a:r>
                  <a:rPr lang="en-US" b="1" dirty="0"/>
                  <a:t>Current formulation</a:t>
                </a:r>
                <a:r>
                  <a:rPr lang="en-US" dirty="0"/>
                  <a:t>:</a:t>
                </a:r>
              </a:p>
              <a:p>
                <a:pPr marL="5715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/>
                            </a:rPr>
                          </m:ctrlPr>
                        </m:sSubSupPr>
                        <m:e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𝑁𝐶𝐿𝐿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𝑁𝑜𝑛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𝐶𝑟𝑒𝑑𝑖𝑏𝑙𝑒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𝐻𝑖𝑔h𝑒𝑟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𝐿𝑎𝑦𝑒𝑟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𝐸𝑥𝑝𝑒𝑐𝑡𝑒𝑑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𝑃𝑟𝑜𝑠𝑝𝑒𝑐𝑡𝑖𝑣𝑒</m:t>
                              </m:r>
                            </m:sup>
                          </m:sSubSup>
                          <m:r>
                            <a:rPr lang="en-US" i="1">
                              <a:latin typeface="Cambria Math"/>
                            </a:rPr>
                            <m:t>= </m:t>
                          </m:r>
                          <m:r>
                            <a:rPr lang="en-US" i="1">
                              <a:latin typeface="Cambria Math"/>
                            </a:rPr>
                            <m:t>𝑁𝐶𝐿𝐿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𝐶𝑟𝑒𝑑𝑖𝑏𝑙𝑒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𝐿𝑜𝑤𝑒𝑟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𝐿𝑎𝑦𝑒𝑟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𝐻𝑖𝑠𝑡𝑜𝑟𝑖𝑐𝑎𝑙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 ∗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𝑃𝐸𝐵𝐸𝐿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𝑁𝑜𝑛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𝐶𝑟𝑒𝑑𝑖𝑏𝑙𝑒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𝐻𝑖𝑔h𝑒𝑟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𝐿𝑎𝑦𝑒𝑟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𝑃𝑟𝑜𝑠𝑝𝑒𝑐𝑡𝑖𝑣𝑒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𝑃𝐸𝐵𝐸𝐿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𝐶𝑟𝑒𝑑𝑖𝑏𝑙𝑒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𝐿𝑜𝑤𝑒𝑟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𝐿𝑎𝑦𝑒𝑟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𝑃𝑟𝑜𝑠𝑝𝑒𝑐𝑡𝑖𝑣𝑒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410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123" t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3880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u="sng" dirty="0" smtClean="0"/>
                  <a:t>Revised Property Per Risk Reinsurance Exposure Rating</a:t>
                </a:r>
              </a:p>
              <a:p>
                <a:pPr marL="57150" indent="0">
                  <a:buNone/>
                </a:pPr>
                <a:r>
                  <a:rPr lang="en-US" sz="2600" b="1" dirty="0"/>
                  <a:t>Proposed formulation</a:t>
                </a:r>
                <a:r>
                  <a:rPr lang="en-US" sz="2600" b="1" dirty="0" smtClean="0"/>
                  <a:t>:</a:t>
                </a:r>
                <a:endParaRPr lang="en-US" dirty="0"/>
              </a:p>
              <a:p>
                <a:pPr marL="5715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𝑁𝐶𝐿𝐿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𝑁𝑜𝑛</m:t>
                            </m:r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r>
                              <a:rPr lang="en-US" i="1">
                                <a:latin typeface="Cambria Math"/>
                              </a:rPr>
                              <m:t>𝐶𝑟𝑒𝑑𝑖𝑏𝑙𝑒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𝐻𝑖𝑔h𝑒𝑟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𝐿𝑎𝑦𝑒𝑟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𝐸𝑥𝑝𝑒𝑐𝑡𝑒𝑑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𝑃𝑟𝑜𝑠𝑝𝑒𝑐𝑡𝑖𝑣𝑒</m:t>
                            </m:r>
                          </m:sup>
                        </m:sSubSup>
                        <m:r>
                          <a:rPr lang="en-US" i="1">
                            <a:latin typeface="Cambria Math"/>
                          </a:rPr>
                          <m:t>=(</m:t>
                        </m:r>
                        <m:r>
                          <a:rPr lang="en-US" i="1">
                            <a:latin typeface="Cambria Math"/>
                          </a:rPr>
                          <m:t>𝑁𝐶𝐿𝐿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𝐶𝑟𝑒𝑑𝑖𝑏𝑙𝑒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𝐿𝑜𝑤𝑒𝑟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𝐿𝑎𝑦𝑒𝑟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𝐻𝑖𝑠𝑡𝑜𝑟𝑖𝑐𝑎𝑙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*</a:t>
                </a:r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(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𝑃𝐸𝐵𝐸𝐿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𝑁𝑜𝑛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𝐶𝑟𝑒𝑑𝑖𝑏𝑙𝑒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𝐻𝑖𝑔h𝑒𝑟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𝐿𝑎𝑦𝑒𝑟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𝐻𝑖𝑠𝑡𝑜𝑟𝑖𝑐𝑎𝑙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𝑃𝐸𝐵𝐸𝐿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𝐶𝑟𝑒𝑑𝑖𝑏𝑙𝑒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𝐿𝑜𝑤𝑒𝑟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𝐿𝑎𝑦𝑒𝑟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𝐻𝑖𝑠𝑡𝑜𝑟𝑖𝑐𝑎𝑙</m:t>
                              </m:r>
                            </m:sup>
                          </m:sSubSup>
                        </m:den>
                      </m:f>
                      <m:r>
                        <a:rPr lang="en-US" i="1">
                          <a:latin typeface="Cambria Math"/>
                        </a:rPr>
                        <m:t>) ∗(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𝑃𝐸𝐵𝐸𝐿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𝑁𝑜𝑛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𝐶𝑟𝑒𝑑𝑖𝑏𝑙𝑒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𝐻𝑖𝑔h𝑒𝑟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𝐿𝑎𝑦𝑒𝑟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𝑃𝑟𝑜𝑠𝑝𝑒𝑐𝑡𝑖𝑣𝑒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𝑃𝐸𝐵𝐸𝐿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𝑁𝑜𝑛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𝐶𝑟𝑒𝑑𝑖𝑏𝑙𝑒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𝐻𝑖𝑔h𝑒𝑟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𝐿𝑎𝑦𝑒𝑟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𝐻𝑖𝑠𝑡𝑜𝑟𝑖𝑐𝑎𝑙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.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𝐴𝑛𝑛𝑢𝑎𝑙𝑖𝑧𝑒𝑑</m:t>
                              </m:r>
                            </m:sup>
                          </m:sSubSup>
                        </m:den>
                      </m:f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410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12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50207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u="sng" dirty="0"/>
              <a:t>PEBELS = </a:t>
            </a:r>
            <a:r>
              <a:rPr lang="en-US" u="sng" dirty="0" smtClean="0"/>
              <a:t>Property Large </a:t>
            </a:r>
            <a:r>
              <a:rPr lang="en-US" u="sng" dirty="0"/>
              <a:t>Loss Exposure Segmentation</a:t>
            </a:r>
            <a:endParaRPr lang="en-US" dirty="0"/>
          </a:p>
          <a:p>
            <a:pPr marL="514350" indent="-457200"/>
            <a:r>
              <a:rPr lang="en-US" dirty="0"/>
              <a:t>Only game in </a:t>
            </a:r>
            <a:r>
              <a:rPr lang="en-US" dirty="0" smtClean="0"/>
              <a:t>town</a:t>
            </a:r>
          </a:p>
          <a:p>
            <a:pPr marL="514350" indent="-457200"/>
            <a:r>
              <a:rPr lang="en-US" dirty="0"/>
              <a:t>Quantifies messy </a:t>
            </a:r>
            <a:r>
              <a:rPr lang="en-US" dirty="0" smtClean="0"/>
              <a:t>non-</a:t>
            </a:r>
            <a:r>
              <a:rPr lang="en-US" dirty="0" err="1" smtClean="0"/>
              <a:t>linearities</a:t>
            </a:r>
            <a:endParaRPr lang="en-US" dirty="0"/>
          </a:p>
          <a:p>
            <a:pPr marL="514350" indent="-457200"/>
            <a:r>
              <a:rPr lang="en-US" dirty="0"/>
              <a:t>Multiple applications</a:t>
            </a:r>
          </a:p>
          <a:p>
            <a:pPr marL="914400" lvl="1" indent="-457200"/>
            <a:r>
              <a:rPr lang="en-US" dirty="0"/>
              <a:t>Indications</a:t>
            </a:r>
          </a:p>
          <a:p>
            <a:pPr marL="914400" lvl="1" indent="-457200"/>
            <a:r>
              <a:rPr lang="en-US" dirty="0"/>
              <a:t>Catastrophe Modeling</a:t>
            </a:r>
          </a:p>
          <a:p>
            <a:pPr marL="914400" lvl="1" indent="-457200"/>
            <a:r>
              <a:rPr lang="en-US" dirty="0"/>
              <a:t>Risk Segmentation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1651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232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Challenge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Strong </a:t>
            </a:r>
            <a:r>
              <a:rPr lang="en-US" u="sng" dirty="0"/>
              <a:t>Regional Focus</a:t>
            </a:r>
            <a:endParaRPr lang="en-US" dirty="0"/>
          </a:p>
          <a:p>
            <a:r>
              <a:rPr lang="en-US" dirty="0"/>
              <a:t>State/Program Large Loss </a:t>
            </a:r>
            <a:r>
              <a:rPr lang="en-US" dirty="0" smtClean="0"/>
              <a:t>Provisions</a:t>
            </a:r>
            <a:endParaRPr lang="en-US" dirty="0"/>
          </a:p>
          <a:p>
            <a:r>
              <a:rPr lang="en-US" dirty="0"/>
              <a:t>Low Credibility</a:t>
            </a:r>
          </a:p>
          <a:p>
            <a:r>
              <a:rPr lang="en-US" dirty="0"/>
              <a:t>High Heterogeneity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0341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vs. Prospective</a:t>
            </a:r>
            <a:endParaRPr lang="en-US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Selecting exposure profile for the application?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Prospective (current inforce)</a:t>
            </a:r>
          </a:p>
          <a:p>
            <a:pPr lvl="1"/>
            <a:r>
              <a:rPr lang="en-US" dirty="0"/>
              <a:t>Catastrophe modeling</a:t>
            </a:r>
          </a:p>
          <a:p>
            <a:pPr lvl="1"/>
            <a:r>
              <a:rPr lang="en-US" dirty="0"/>
              <a:t>Reinsurance quotes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Historical (“earned” over experience period)</a:t>
            </a:r>
          </a:p>
          <a:p>
            <a:pPr lvl="1"/>
            <a:r>
              <a:rPr lang="en-US" dirty="0"/>
              <a:t>Loss ratio ratemaking</a:t>
            </a:r>
          </a:p>
          <a:p>
            <a:pPr lvl="1"/>
            <a:r>
              <a:rPr lang="en-US" dirty="0"/>
              <a:t>Revised per risk reinsurance exposure rating</a:t>
            </a:r>
          </a:p>
        </p:txBody>
      </p:sp>
    </p:spTree>
    <p:extLst>
      <p:ext uri="{BB962C8B-B14F-4D97-AF65-F5344CB8AC3E}">
        <p14:creationId xmlns:p14="http://schemas.microsoft.com/office/powerpoint/2010/main" val="19151407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vs. Prospective</a:t>
            </a:r>
            <a:endParaRPr lang="en-US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Loss ratio ratemaking examples</a:t>
            </a: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State in run-off scenario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State newly entered scenario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Both scenarios lead to skewed state indications</a:t>
            </a:r>
          </a:p>
          <a:p>
            <a:pPr marL="0" indent="0">
              <a:buNone/>
            </a:pPr>
            <a:r>
              <a:rPr lang="en-US" dirty="0"/>
              <a:t>Even small shifts will distort indications</a:t>
            </a:r>
          </a:p>
        </p:txBody>
      </p:sp>
    </p:spTree>
    <p:extLst>
      <p:ext uri="{BB962C8B-B14F-4D97-AF65-F5344CB8AC3E}">
        <p14:creationId xmlns:p14="http://schemas.microsoft.com/office/powerpoint/2010/main" val="16294388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u="sng" dirty="0" smtClean="0"/>
                  <a:t>Indications </a:t>
                </a:r>
                <a:r>
                  <a:rPr lang="en-US" u="sng" dirty="0"/>
                  <a:t>example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Layer experience to maximize credibility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u="sng" dirty="0"/>
                  <a:t>Complements</a:t>
                </a:r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𝑁𝐶𝐿𝐿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$0.1</m:t>
                        </m:r>
                        <m:r>
                          <a:rPr lang="en-US" i="1">
                            <a:latin typeface="Cambria Math"/>
                          </a:rPr>
                          <m:t>𝑀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𝑡𝑜</m:t>
                        </m:r>
                        <m:r>
                          <a:rPr lang="en-US" i="1">
                            <a:latin typeface="Cambria Math"/>
                          </a:rPr>
                          <m:t> $0.5</m:t>
                        </m:r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𝐻𝑖𝑠𝑡𝑜𝑟𝑖𝑐𝑎𝑙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∗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𝑃𝐸𝐵𝐸𝐿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$0.5</m:t>
                            </m:r>
                            <m:r>
                              <a:rPr lang="en-US" i="1">
                                <a:latin typeface="Cambria Math"/>
                              </a:rPr>
                              <m:t>𝑀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𝑡𝑜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𝑖𝑛𝑓𝑖𝑛𝑖𝑡𝑦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𝐻𝑖𝑠𝑡𝑜𝑟𝑖𝑐𝑎𝑙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𝑃𝐸𝐵𝐸𝐿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$0.1</m:t>
                            </m:r>
                            <m:r>
                              <a:rPr lang="en-US" i="1">
                                <a:latin typeface="Cambria Math"/>
                              </a:rPr>
                              <m:t>𝑀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𝑡𝑜</m:t>
                            </m:r>
                            <m:r>
                              <a:rPr lang="en-US" i="1">
                                <a:latin typeface="Cambria Math"/>
                              </a:rPr>
                              <m:t> $0.5</m:t>
                            </m:r>
                            <m:r>
                              <a:rPr lang="en-US" i="1">
                                <a:latin typeface="Cambria Math"/>
                              </a:rPr>
                              <m:t>𝑀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𝐻𝑖𝑠𝑡𝑜𝑟𝑖𝑐𝑎𝑙</m:t>
                            </m:r>
                          </m:sup>
                        </m:sSubSup>
                      </m:den>
                    </m:f>
                  </m:oMath>
                </a14:m>
                <a:endParaRPr lang="en-US" i="1" dirty="0" smtClean="0"/>
              </a:p>
              <a:p>
                <a:pPr marL="514350" indent="-514350">
                  <a:buFont typeface="+mj-lt"/>
                  <a:buAutoNum type="arabicParenR"/>
                </a:pPr>
                <a:endParaRPr lang="en-US" i="1" dirty="0"/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𝐷</m:t>
                        </m:r>
                        <m:r>
                          <a:rPr lang="en-US" b="0" i="1" smtClean="0">
                            <a:latin typeface="Cambria Math"/>
                          </a:rPr>
                          <m:t>𝑖𝑟𝑒𝑐𝑡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𝐸𝑃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∗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𝑅𝑒𝑖𝑛𝑠</m:t>
                        </m:r>
                        <m:r>
                          <a:rPr lang="en-US" i="1">
                            <a:latin typeface="Cambria Math"/>
                          </a:rPr>
                          <m:t>. </m:t>
                        </m:r>
                        <m:r>
                          <a:rPr lang="en-US" i="1">
                            <a:latin typeface="Cambria Math"/>
                          </a:rPr>
                          <m:t>𝑅𝑎𝑡𝑒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∗(</m:t>
                    </m:r>
                    <m:r>
                      <a:rPr lang="en-US" i="1">
                        <a:latin typeface="Cambria Math"/>
                      </a:rPr>
                      <m:t>𝑅𝑒𝑖𝑛𝑠𝑢𝑟𝑒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𝑃𝐿𝑅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410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123" t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5122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u="sng" dirty="0" smtClean="0"/>
              <a:t>Misc. Topics</a:t>
            </a:r>
          </a:p>
          <a:p>
            <a:pPr marL="514350" indent="-457200"/>
            <a:r>
              <a:rPr lang="en-US" dirty="0" smtClean="0"/>
              <a:t>Exposure curve considerations</a:t>
            </a:r>
          </a:p>
          <a:p>
            <a:pPr marL="514350" indent="-457200"/>
            <a:r>
              <a:rPr lang="en-US" dirty="0" smtClean="0"/>
              <a:t>Data limitations and NLE</a:t>
            </a:r>
          </a:p>
          <a:p>
            <a:pPr marL="514350" indent="-457200"/>
            <a:r>
              <a:rPr lang="en-US" dirty="0" smtClean="0"/>
              <a:t>Methods in common usage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5504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Should be Easier</a:t>
            </a:r>
            <a:endParaRPr lang="en-US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No applicable method in literature</a:t>
            </a:r>
          </a:p>
          <a:p>
            <a:r>
              <a:rPr lang="en-US" dirty="0"/>
              <a:t>ILFs for </a:t>
            </a:r>
            <a:r>
              <a:rPr lang="en-US" dirty="0" smtClean="0"/>
              <a:t>Liability</a:t>
            </a:r>
            <a:endParaRPr lang="en-US" dirty="0"/>
          </a:p>
          <a:p>
            <a:r>
              <a:rPr lang="en-US" dirty="0"/>
              <a:t>ELFs for </a:t>
            </a:r>
            <a:r>
              <a:rPr lang="en-US" dirty="0" smtClean="0"/>
              <a:t>Workers Compensation</a:t>
            </a:r>
            <a:endParaRPr lang="en-US" dirty="0"/>
          </a:p>
          <a:p>
            <a:r>
              <a:rPr lang="en-US" b="1" dirty="0" smtClean="0"/>
              <a:t>Nothing </a:t>
            </a:r>
            <a:r>
              <a:rPr lang="en-US" b="1" dirty="0"/>
              <a:t>for </a:t>
            </a:r>
            <a:r>
              <a:rPr lang="en-US" b="1" dirty="0" smtClean="0"/>
              <a:t>Commercial Property or </a:t>
            </a:r>
            <a:r>
              <a:rPr lang="en-US" b="1" dirty="0" err="1" smtClean="0"/>
              <a:t>Homewners</a:t>
            </a:r>
            <a:r>
              <a:rPr lang="en-US" b="1" dirty="0" smtClean="0"/>
              <a:t>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53726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PEBELS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PEBELS = Property Large Loss Exposure Segmentation</a:t>
            </a:r>
            <a:endParaRPr lang="en-US" b="1" dirty="0"/>
          </a:p>
          <a:p>
            <a:r>
              <a:rPr lang="en-US" dirty="0" smtClean="0"/>
              <a:t>Meet my challenge</a:t>
            </a:r>
          </a:p>
          <a:p>
            <a:r>
              <a:rPr lang="en-US" dirty="0" smtClean="0"/>
              <a:t>New applications!</a:t>
            </a:r>
            <a:endParaRPr lang="en-US" dirty="0"/>
          </a:p>
          <a:p>
            <a:r>
              <a:rPr lang="en-US" dirty="0" smtClean="0"/>
              <a:t>Deceptively difficult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No clear limit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Multiple non-</a:t>
            </a:r>
            <a:r>
              <a:rPr lang="en-US" dirty="0" err="1" smtClean="0"/>
              <a:t>linearities</a:t>
            </a:r>
            <a:endParaRPr lang="en-US" dirty="0" smtClean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Additional nuances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Practical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3550341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PEBELS Defined</a:t>
            </a: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u="sng" dirty="0" smtClean="0"/>
                  <a:t>Defined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u="sng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u="sng">
                            <a:latin typeface="Cambria Math"/>
                          </a:rPr>
                          <m:t>𝑷𝑬𝑩𝑬𝑳</m:t>
                        </m:r>
                      </m:e>
                      <m:sub>
                        <m:r>
                          <a:rPr lang="en-US" b="1" i="1" u="sng"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b="1" i="1" u="sng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1" i="1" u="sng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u="sng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b="1" i="1" u="sng"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b="1" i="1" u="sng"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n-US" b="1" i="1" u="sng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u="sng">
                            <a:latin typeface="Cambria Math"/>
                          </a:rPr>
                          <m:t>𝑬𝑳𝑹</m:t>
                        </m:r>
                      </m:e>
                      <m:sub>
                        <m:r>
                          <a:rPr lang="en-US" b="1" i="1" u="sng"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b="1" i="1" u="sng"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n-US" b="1" i="1" u="sng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u="sng">
                            <a:latin typeface="Cambria Math"/>
                          </a:rPr>
                          <m:t>𝑬𝑭</m:t>
                        </m:r>
                      </m:e>
                      <m:sub>
                        <m:r>
                          <a:rPr lang="en-US" b="1" i="1" u="sng"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endParaRPr lang="en-US" b="1" u="sng" dirty="0" smtClean="0"/>
              </a:p>
              <a:p>
                <a:pPr marL="0" indent="0">
                  <a:buNone/>
                </a:pPr>
                <a:endParaRPr lang="en-US" b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𝐸𝐿𝑅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𝐸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)=</m:t>
                    </m:r>
                    <m:r>
                      <a:rPr lang="en-US" i="1">
                        <a:latin typeface="Cambria Math"/>
                      </a:rPr>
                      <m:t>𝑇𝑜𝑡𝑎𝑙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𝐸𝑥𝑝𝑒𝑐𝑡𝑒𝑑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𝐿𝑜𝑠𝑠</m:t>
                    </m:r>
                  </m:oMath>
                </a14:m>
                <a:r>
                  <a:rPr lang="en-US" i="1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𝐸𝐹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𝐺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dirty="0"/>
                  <a:t>)-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𝑙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𝑃𝑒𝑟𝑐𝑒𝑛𝑡𝑎𝑔𝑒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𝑜𝑓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𝐸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</m:t>
                    </m:r>
                    <m:r>
                      <a:rPr lang="en-US" i="1">
                        <a:latin typeface="Cambria Math"/>
                      </a:rPr>
                      <m:t>𝑖𝑛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𝑙𝑎𝑦𝑒𝑟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410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123" t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07948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 Curve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553652"/>
              </p:ext>
            </p:extLst>
          </p:nvPr>
        </p:nvGraphicFramePr>
        <p:xfrm>
          <a:off x="228600" y="1600200"/>
          <a:ext cx="8686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04452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PEBELS Derived</a:t>
            </a: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7150" indent="0">
                  <a:buNone/>
                </a:pPr>
                <a:r>
                  <a:rPr lang="en-US" u="sng" dirty="0" smtClean="0"/>
                  <a:t>PEBELS Derived = PPR Generalized</a:t>
                </a:r>
                <a:endParaRPr lang="en-US" dirty="0"/>
              </a:p>
              <a:p>
                <a:r>
                  <a:rPr lang="en-US" dirty="0"/>
                  <a:t>Classic Reinsurance Per Risk Exposure Rating</a:t>
                </a:r>
              </a:p>
              <a:p>
                <a:r>
                  <a:rPr lang="en-US" dirty="0"/>
                  <a:t>Generalized to contemplate,</a:t>
                </a: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 smtClean="0"/>
                  <a:t>Policy level heterogeneity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Expected loss heterogeneity via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𝐸𝐿𝑅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Loss process heterogeneity via</a:t>
                </a:r>
                <a:r>
                  <a:rPr lang="en-US" dirty="0">
                    <a:solidFill>
                      <a:schemeClr val="accent4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𝐸𝐹</m:t>
                        </m:r>
                      </m:e>
                      <m:sub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Historical vs. prospective exposure </a:t>
                </a:r>
                <a:r>
                  <a:rPr lang="en-US" dirty="0" smtClean="0"/>
                  <a:t>profiles</a:t>
                </a: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 smtClean="0"/>
                  <a:t>Credibility</a:t>
                </a:r>
                <a:endParaRPr lang="en-US" dirty="0"/>
              </a:p>
            </p:txBody>
          </p:sp>
        </mc:Choice>
        <mc:Fallback xmlns="">
          <p:sp>
            <p:nvSpPr>
              <p:cNvPr id="410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82" t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292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PEBELS Derived</a:t>
            </a: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7150" indent="0">
                  <a:buNone/>
                </a:pPr>
                <a:r>
                  <a:rPr lang="en-US" u="sng" dirty="0" smtClean="0"/>
                  <a:t>PEBELS Derived = PPR Generalized</a:t>
                </a:r>
                <a:endParaRPr lang="en-US" dirty="0"/>
              </a:p>
              <a:p>
                <a:r>
                  <a:rPr lang="en-US" b="1" i="1" dirty="0"/>
                  <a:t>Classic Reinsurance Per Risk Exposure Rating</a:t>
                </a:r>
              </a:p>
              <a:p>
                <a:r>
                  <a:rPr lang="en-US" dirty="0"/>
                  <a:t>Generalized to contemplate,</a:t>
                </a: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 smtClean="0"/>
                  <a:t>Policy level heterogeneity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Expected loss heterogeneity via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𝐸𝐿𝑅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Loss process heterogeneity via</a:t>
                </a:r>
                <a:r>
                  <a:rPr lang="en-US" dirty="0">
                    <a:solidFill>
                      <a:schemeClr val="accent4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𝐸𝐹</m:t>
                        </m:r>
                      </m:e>
                      <m:sub>
                        <m:r>
                          <a:rPr lang="en-US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/>
                  <a:t>Historical vs. prospective exposure </a:t>
                </a:r>
                <a:r>
                  <a:rPr lang="en-US" dirty="0" smtClean="0"/>
                  <a:t>profiles</a:t>
                </a:r>
              </a:p>
              <a:p>
                <a:pPr marL="971550" lvl="1" indent="-514350">
                  <a:buFont typeface="+mj-lt"/>
                  <a:buAutoNum type="arabicParenR"/>
                </a:pPr>
                <a:r>
                  <a:rPr lang="en-US" dirty="0" smtClean="0"/>
                  <a:t>Credibility</a:t>
                </a:r>
                <a:endParaRPr lang="en-US" dirty="0"/>
              </a:p>
            </p:txBody>
          </p:sp>
        </mc:Choice>
        <mc:Fallback xmlns="">
          <p:sp>
            <p:nvSpPr>
              <p:cNvPr id="410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82" t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93537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berty Mutual Insurance Default PowerPoint Template">
  <a:themeElements>
    <a:clrScheme name="Liberty Mutual Insurance">
      <a:dk1>
        <a:srgbClr val="000000"/>
      </a:dk1>
      <a:lt1>
        <a:srgbClr val="FFFFFF"/>
      </a:lt1>
      <a:dk2>
        <a:srgbClr val="FFFFFF"/>
      </a:dk2>
      <a:lt2>
        <a:srgbClr val="666666"/>
      </a:lt2>
      <a:accent1>
        <a:srgbClr val="648F3F"/>
      </a:accent1>
      <a:accent2>
        <a:srgbClr val="001D61"/>
      </a:accent2>
      <a:accent3>
        <a:srgbClr val="508282"/>
      </a:accent3>
      <a:accent4>
        <a:srgbClr val="405688"/>
      </a:accent4>
      <a:accent5>
        <a:srgbClr val="FF6414"/>
      </a:accent5>
      <a:accent6>
        <a:srgbClr val="EFB200"/>
      </a:accent6>
      <a:hlink>
        <a:srgbClr val="648F3F"/>
      </a:hlink>
      <a:folHlink>
        <a:srgbClr val="405688"/>
      </a:folHlink>
    </a:clrScheme>
    <a:fontScheme name="LMI Defaul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myLibertyKeywords xmlns="fd71dcee-ba88-485e-a333-11bfa5ef3ff1" xsi:nil="true"/>
    <_Version xmlns="http://schemas.microsoft.com/sharepoint/v3/fields" xsi:nil="true"/>
    <URL xmlns="http://schemas.microsoft.com/sharepoint/v3">
      <Url xsi:nil="true"/>
      <Description xsi:nil="true"/>
    </URL>
    <ExpirationDate xmlns="fd71dcee-ba88-485e-a333-11bfa5ef3ff1" xsi:nil="true"/>
    <lmIntraAbstract xmlns="fd71dcee-ba88-485e-a333-11bfa5ef3ff1" xsi:nil="true"/>
    <lmIntraFunctionalArea xmlns="fd71dcee-ba88-485e-a333-11bfa5ef3ff1">Finance &amp; Treasury</lmIntraFunctionalArea>
    <lmIntraDocumentType xmlns="fd71dcee-ba88-485e-a333-11bfa5ef3ff1">Templates</lmIntraDocumentType>
    <lmIntraOperatingUnitCompany xmlns="fd71dcee-ba88-485e-a333-11bfa5ef3ff1">Personal Markets</lmIntraOperatingUnitCompany>
    <myLibertyContentOwner xmlns="fd71dcee-ba88-485e-a333-11bfa5ef3ff1">
      <UserInfo>
        <DisplayName>Incitti, Eric</DisplayName>
        <AccountId>12474</AccountId>
        <AccountType/>
      </UserInfo>
    </myLibertyContentOwner>
    <lmIntraDescription xmlns="fd71dcee-ba88-485e-a333-11bfa5ef3ff1" xsi:nil="true"/>
    <lmIntraSBUandCorpDept xmlns="921b451d-1e46-4c18-8ccd-e08dee73baf0">Personal Markets</lmIntraSBUandCorpDept>
    <lmIntraState xmlns="921b451d-1e46-4c18-8ccd-e08dee73baf0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lmIntraResourceDocument" ma:contentTypeID="0x01010021BC974CC154D44197474AF36FB520F100D5E4C3407B1D9F4B877A825C0EA452D4" ma:contentTypeVersion="11" ma:contentTypeDescription="Resource Document" ma:contentTypeScope="" ma:versionID="ab77cf1081d7318930657fad0c9012fa">
  <xsd:schema xmlns:xsd="http://www.w3.org/2001/XMLSchema" xmlns:xs="http://www.w3.org/2001/XMLSchema" xmlns:p="http://schemas.microsoft.com/office/2006/metadata/properties" xmlns:ns1="http://schemas.microsoft.com/sharepoint/v3" xmlns:ns2="921b451d-1e46-4c18-8ccd-e08dee73baf0" xmlns:ns3="fd71dcee-ba88-485e-a333-11bfa5ef3ff1" xmlns:ns4="http://schemas.microsoft.com/sharepoint/v3/fields" targetNamespace="http://schemas.microsoft.com/office/2006/metadata/properties" ma:root="true" ma:fieldsID="2345bfabe88222401f8c6169a87cc8df" ns1:_="" ns2:_="" ns3:_="" ns4:_="">
    <xsd:import namespace="http://schemas.microsoft.com/sharepoint/v3"/>
    <xsd:import namespace="921b451d-1e46-4c18-8ccd-e08dee73baf0"/>
    <xsd:import namespace="fd71dcee-ba88-485e-a333-11bfa5ef3ff1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lmIntraSBUandCorpDept"/>
                <xsd:element ref="ns3:lmIntraOperatingUnitCompany"/>
                <xsd:element ref="ns3:lmIntraFunctionalArea"/>
                <xsd:element ref="ns3:myLibertyKeywords" minOccurs="0"/>
                <xsd:element ref="ns3:myLibertyContentOwner"/>
                <xsd:element ref="ns3:lmIntraDocumentType"/>
                <xsd:element ref="ns3:lmIntraDescription" minOccurs="0"/>
                <xsd:element ref="ns3:lmIntraAbstract" minOccurs="0"/>
                <xsd:element ref="ns1:URL" minOccurs="0"/>
                <xsd:element ref="ns4:_Version" minOccurs="0"/>
                <xsd:element ref="ns3:ExpirationDate" minOccurs="0"/>
                <xsd:element ref="ns2:lmIntraSt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URL" ma:index="16" nillable="true" ma:displayName="URL" ma:hidden="true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1b451d-1e46-4c18-8ccd-e08dee73baf0" elementFormDefault="qualified">
    <xsd:import namespace="http://schemas.microsoft.com/office/2006/documentManagement/types"/>
    <xsd:import namespace="http://schemas.microsoft.com/office/infopath/2007/PartnerControls"/>
    <xsd:element name="lmIntraSBUandCorpDept" ma:index="2" ma:displayName="SBU or Department" ma:format="Dropdown" ma:internalName="lmIntraSBUandCorpDept">
      <xsd:simpleType>
        <xsd:restriction base="dms:Choice">
          <xsd:enumeration value="Agency Corporation"/>
          <xsd:enumeration value="Commercial Markets"/>
          <xsd:enumeration value="Corporate"/>
          <xsd:enumeration value="Global Specialty"/>
          <xsd:enumeration value="International"/>
          <xsd:enumeration value="Personal Markets"/>
        </xsd:restriction>
      </xsd:simpleType>
    </xsd:element>
    <xsd:element name="lmIntraState" ma:index="19" nillable="true" ma:displayName="State" ma:description="State description." ma:internalName="lmIntraStat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K"/>
                    <xsd:enumeration value="AL"/>
                    <xsd:enumeration value="AR"/>
                    <xsd:enumeration value="AZ"/>
                    <xsd:enumeration value="CA"/>
                    <xsd:enumeration value="CO"/>
                    <xsd:enumeration value="CT"/>
                    <xsd:enumeration value="DE"/>
                    <xsd:enumeration value="DC"/>
                    <xsd:enumeration value="FL"/>
                    <xsd:enumeration value="GA"/>
                    <xsd:enumeration value="HI"/>
                    <xsd:enumeration value="IA"/>
                    <xsd:enumeration value="ID"/>
                    <xsd:enumeration value="IL"/>
                    <xsd:enumeration value="IN"/>
                    <xsd:enumeration value="KS"/>
                    <xsd:enumeration value="KY"/>
                    <xsd:enumeration value="LA"/>
                    <xsd:enumeration value="MA"/>
                    <xsd:enumeration value="MD"/>
                    <xsd:enumeration value="ME"/>
                    <xsd:enumeration value="MI"/>
                    <xsd:enumeration value="MN"/>
                    <xsd:enumeration value="MO"/>
                    <xsd:enumeration value="MS"/>
                    <xsd:enumeration value="MT"/>
                    <xsd:enumeration value="NC"/>
                    <xsd:enumeration value="ND"/>
                    <xsd:enumeration value="NE"/>
                    <xsd:enumeration value="NH"/>
                    <xsd:enumeration value="NJ"/>
                    <xsd:enumeration value="NM"/>
                    <xsd:enumeration value="NV"/>
                    <xsd:enumeration value="NY"/>
                    <xsd:enumeration value="OH"/>
                    <xsd:enumeration value="OK"/>
                    <xsd:enumeration value="OR"/>
                    <xsd:enumeration value="PA"/>
                    <xsd:enumeration value="RI"/>
                    <xsd:enumeration value="SC"/>
                    <xsd:enumeration value="SD"/>
                    <xsd:enumeration value="TN"/>
                    <xsd:enumeration value="TX"/>
                    <xsd:enumeration value="UT"/>
                    <xsd:enumeration value="VA"/>
                    <xsd:enumeration value="VT"/>
                    <xsd:enumeration value="WA"/>
                    <xsd:enumeration value="WI"/>
                    <xsd:enumeration value="WV"/>
                    <xsd:enumeration value="WY"/>
                    <xsd:enumeration value="All States"/>
                    <xsd:enumeration value="AFI States (TX, OK, KS, LA, AR, MO)"/>
                    <xsd:enumeration value="CCI States (WY, UT, CO, NM, NV, AZ)"/>
                    <xsd:enumeration value="GEI States (CA)"/>
                    <xsd:enumeration value="IIC States (ND, SD, NE, MN, IA, MI,WI, IL, IN)"/>
                    <xsd:enumeration value="LNW States (AK, WA, OR, ID, MT)"/>
                    <xsd:enumeration value="MIC States (TN, NC, SC, GA, FL, AL, MS)"/>
                    <xsd:enumeration value="OCI States (OH, KY, DC, PA, VA, WV, DE, MD)"/>
                    <xsd:enumeration value="PIC States (ME, VT, NH, MA, RI, CT, NY, NJ)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71dcee-ba88-485e-a333-11bfa5ef3ff1" elementFormDefault="qualified">
    <xsd:import namespace="http://schemas.microsoft.com/office/2006/documentManagement/types"/>
    <xsd:import namespace="http://schemas.microsoft.com/office/infopath/2007/PartnerControls"/>
    <xsd:element name="lmIntraOperatingUnitCompany" ma:index="3" ma:displayName="Operating Unit, Company, or Corporate Department" ma:internalName="lmIntraOperatingUnitCompany" ma:readOnly="false">
      <xsd:simpleType>
        <xsd:restriction base="dms:Choice">
          <xsd:enumeration value="Agency Corporation Home Office"/>
          <xsd:enumeration value="Commercial Markets Property &amp; Casualty"/>
          <xsd:enumeration value="Complex &amp; Emerging Risks Claims"/>
          <xsd:enumeration value="Corporate Department"/>
          <xsd:enumeration value="Group Benefits"/>
          <xsd:enumeration value="Liberty International"/>
          <xsd:enumeration value="Liberty International Underwriters"/>
          <xsd:enumeration value="Liberty Mutual Reinsurance"/>
          <xsd:enumeration value="Liberty Mutual Surety"/>
          <xsd:enumeration value="Personal Markets"/>
          <xsd:enumeration value="Personal Markets Life"/>
          <xsd:enumeration value="Regional Companies Group"/>
          <xsd:enumeration value="America First Insurance"/>
          <xsd:enumeration value="Colorado Casualty"/>
          <xsd:enumeration value="Golden Eagle Insurance"/>
          <xsd:enumeration value="Indiana Insurance"/>
          <xsd:enumeration value="Liberty Agency Underwriters"/>
          <xsd:enumeration value="Liberty Northwest"/>
          <xsd:enumeration value="Montgomery Insurance"/>
          <xsd:enumeration value="Ohio Casualty"/>
          <xsd:enumeration value="Peerless Insurance"/>
          <xsd:enumeration value="Safeco Insurance"/>
          <xsd:enumeration value="Summit"/>
          <xsd:enumeration value="Other"/>
        </xsd:restriction>
      </xsd:simpleType>
    </xsd:element>
    <xsd:element name="lmIntraFunctionalArea" ma:index="4" ma:displayName="Topic Area" ma:format="Dropdown" ma:internalName="lmIntraFunctionalArea">
      <xsd:simpleType>
        <xsd:restriction base="dms:Choice">
          <xsd:enumeration value="Accounting"/>
          <xsd:enumeration value="Actuarial"/>
          <xsd:enumeration value="Agents/Brokers"/>
          <xsd:enumeration value="Audit"/>
          <xsd:enumeration value="Business Continuity"/>
          <xsd:enumeration value="Business Process Improvement"/>
          <xsd:enumeration value="Claims"/>
          <xsd:enumeration value="Commercial Lines Service Center"/>
          <xsd:enumeration value="Commercial Lines Underwriting"/>
          <xsd:enumeration value="Communications/Marketing"/>
          <xsd:enumeration value="Compliance"/>
          <xsd:enumeration value="Customer Service"/>
          <xsd:enumeration value="Employee Benefits"/>
          <xsd:enumeration value="Finance &amp; Treasury"/>
          <xsd:enumeration value="Human Resources"/>
          <xsd:enumeration value="Information Technology"/>
          <xsd:enumeration value="Investments"/>
          <xsd:enumeration value="Legal"/>
          <xsd:enumeration value="Loss Prevention"/>
          <xsd:enumeration value="National Program Management"/>
          <xsd:enumeration value="Office Operations Managers"/>
          <xsd:enumeration value="Premium Audit"/>
          <xsd:enumeration value="Processing"/>
          <xsd:enumeration value="Procurement"/>
          <xsd:enumeration value="Product Management"/>
          <xsd:enumeration value="Public Affairs"/>
          <xsd:enumeration value="Quality Management"/>
          <xsd:enumeration value="Real Estate"/>
          <xsd:enumeration value="Reinsurance"/>
          <xsd:enumeration value="Safety"/>
          <xsd:enumeration value="Sales/Distribution"/>
          <xsd:enumeration value="Security Operations"/>
          <xsd:enumeration value="Strategy &amp; Operations"/>
          <xsd:enumeration value="Systems and Applications"/>
          <xsd:enumeration value="Tax"/>
          <xsd:enumeration value="Tenant Services"/>
          <xsd:enumeration value="Training"/>
          <xsd:enumeration value="Travel"/>
          <xsd:enumeration value="Underwriting Operations"/>
          <xsd:enumeration value="Workflows"/>
          <xsd:enumeration value="Other"/>
        </xsd:restriction>
      </xsd:simpleType>
    </xsd:element>
    <xsd:element name="myLibertyKeywords" ma:index="5" nillable="true" ma:displayName="Keywords" ma:description="Content keywords." ma:internalName="myLibertyKeywords">
      <xsd:simpleType>
        <xsd:restriction base="dms:Note"/>
      </xsd:simpleType>
    </xsd:element>
    <xsd:element name="myLibertyContentOwner" ma:index="6" ma:displayName="Content Owner" ma:list="UserInfo" ma:internalName="myLibertyContent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mIntraDocumentType" ma:index="7" ma:displayName="Document Type" ma:description="Type of document being created." ma:format="Dropdown" ma:internalName="lmIntraDocumentType">
      <xsd:simpleType>
        <xsd:restriction base="dms:Choice">
          <xsd:enumeration value="Bulletins"/>
          <xsd:enumeration value="Calendars"/>
          <xsd:enumeration value="Courses &amp; Training"/>
          <xsd:enumeration value="Directories"/>
          <xsd:enumeration value="Forms"/>
          <xsd:enumeration value="Guides"/>
          <xsd:enumeration value="Lists"/>
          <xsd:enumeration value="Manuals"/>
          <xsd:enumeration value="Marketing Brochures"/>
          <xsd:enumeration value="Organizational Announcements"/>
          <xsd:enumeration value="Organizational Charts"/>
          <xsd:enumeration value="Policies/Protocols"/>
          <xsd:enumeration value="Presentations"/>
          <xsd:enumeration value="Rating Plans (links to Outside)"/>
          <xsd:enumeration value="Reports"/>
          <xsd:enumeration value="Reference Materials"/>
          <xsd:enumeration value="Schedules"/>
          <xsd:enumeration value="Spreadsheets"/>
          <xsd:enumeration value="Success/Value stories"/>
          <xsd:enumeration value="Templates"/>
          <xsd:enumeration value="Tools &amp; Tips"/>
        </xsd:restriction>
      </xsd:simpleType>
    </xsd:element>
    <xsd:element name="lmIntraDescription" ma:index="8" nillable="true" ma:displayName="Description" ma:description="Specify content details." ma:internalName="lmIntraDescription">
      <xsd:simpleType>
        <xsd:restriction base="dms:Note"/>
      </xsd:simpleType>
    </xsd:element>
    <xsd:element name="lmIntraAbstract" ma:index="9" nillable="true" ma:displayName="Abstract" ma:description="Abstract" ma:internalName="lmIntraAbstract">
      <xsd:simpleType>
        <xsd:restriction base="dms:Note"/>
      </xsd:simpleType>
    </xsd:element>
    <xsd:element name="ExpirationDate" ma:index="18" nillable="true" ma:displayName="ExpirationDate" ma:description="Content expiration." ma:format="DateTime" ma:internalName="Expiration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17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CustomItemCheckingInReceiver</Name>
    <Synchronization>Synchronous</Synchronization>
    <Type>4</Type>
    <SequenceNumber>10012</SequenceNumber>
    <Assembly>MyLiberty.Core,Version=1.0.0.0,Culture=neutral,PublicKeyToken=692230c25827fdda</Assembly>
    <Class>MyLiberty.Core.StageEventReceivers</Class>
    <Data/>
    <Filter/>
  </Receiver>
  <Receiver>
    <Name>CustomItemCheckingOutReceiver</Name>
    <Synchronization>Synchronous</Synchronization>
    <Type>5</Type>
    <SequenceNumber>10013</SequenceNumber>
    <Assembly>MyLiberty.Core,Version=1.0.0.0,Culture=neutral,PublicKeyToken=692230c25827fdda</Assembly>
    <Class>MyLiberty.Core.StageEventReceivers</Class>
    <Data/>
    <Filter/>
  </Receiver>
  <Receiver>
    <Name>CustomItemAddingReceiver</Name>
    <Synchronization>Synchronous</Synchronization>
    <Type>1</Type>
    <SequenceNumber>10013</SequenceNumber>
    <Assembly>MyLiberty.Core,Version=1.0.0.0,Culture=neutral,PublicKeyToken=692230c25827fdda</Assembly>
    <Class>MyLiberty.Core.StageEventReceivers</Class>
    <Data/>
    <Filter/>
  </Receiver>
  <Receiver>
    <Name>CustomItemUpdatingReceiver</Name>
    <Synchronization>Synchronous</Synchronization>
    <Type>2</Type>
    <SequenceNumber>10013</SequenceNumber>
    <Assembly>MyLiberty.Core,Version=1.0.0.0,Culture=neutral,PublicKeyToken=692230c25827fdda</Assembly>
    <Class>MyLiberty.Core.StageEventReceivers</Class>
    <Data/>
    <Filter/>
  </Receiver>
  <Receiver>
    <Name>CustomItemDeletingReceiver</Name>
    <Synchronization>Synchronous</Synchronization>
    <Type>3</Type>
    <SequenceNumber>10013</SequenceNumber>
    <Assembly>MyLiberty.Core,Version=1.0.0.0,Culture=neutral,PublicKeyToken=692230c25827fdda</Assembly>
    <Class>MyLiberty.Core.StageEventReceivers</Class>
    <Data/>
    <Filter/>
  </Receiver>
</spe:Receivers>
</file>

<file path=customXml/itemProps1.xml><?xml version="1.0" encoding="utf-8"?>
<ds:datastoreItem xmlns:ds="http://schemas.openxmlformats.org/officeDocument/2006/customXml" ds:itemID="{B9DAC353-8657-4073-BC99-3C393A8275AB}">
  <ds:schemaRefs>
    <ds:schemaRef ds:uri="http://www.w3.org/XML/1998/namespace"/>
    <ds:schemaRef ds:uri="921b451d-1e46-4c18-8ccd-e08dee73baf0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http://schemas.microsoft.com/office/2006/documentManagement/types"/>
    <ds:schemaRef ds:uri="fd71dcee-ba88-485e-a333-11bfa5ef3ff1"/>
    <ds:schemaRef ds:uri="http://schemas.openxmlformats.org/package/2006/metadata/core-properties"/>
    <ds:schemaRef ds:uri="http://schemas.microsoft.com/sharepoint/v3/field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FA8F5D9-BFE4-46D0-9453-F39CB3CBAD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320EFF-B725-4E9F-BA04-434D4166F3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21b451d-1e46-4c18-8ccd-e08dee73baf0"/>
    <ds:schemaRef ds:uri="fd71dcee-ba88-485e-a333-11bfa5ef3ff1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56F9393-A4DC-4852-B52A-4292AD9C9D5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LMI_Default</Template>
  <TotalTime>0</TotalTime>
  <Words>1347</Words>
  <Application>Microsoft Office PowerPoint</Application>
  <PresentationFormat>On-screen Show (4:3)</PresentationFormat>
  <Paragraphs>486</Paragraphs>
  <Slides>33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Liberty Mutual Insurance Default PowerPoint Template</vt:lpstr>
      <vt:lpstr>PEBELS:  Policy Exposure Based Excess Loss Smoothing</vt:lpstr>
      <vt:lpstr>Outline</vt:lpstr>
      <vt:lpstr>My Challenge</vt:lpstr>
      <vt:lpstr>This Should be Easier</vt:lpstr>
      <vt:lpstr>Goal of PEBELS</vt:lpstr>
      <vt:lpstr>PEBELS Defined</vt:lpstr>
      <vt:lpstr>Exposure Curve</vt:lpstr>
      <vt:lpstr>PEBELS Derived</vt:lpstr>
      <vt:lpstr>PEBELS Derived</vt:lpstr>
      <vt:lpstr>Reinsurance Per Risk Exposure Rating</vt:lpstr>
      <vt:lpstr>PEBELS Derived</vt:lpstr>
      <vt:lpstr>Per Policy Generalization</vt:lpstr>
      <vt:lpstr>PEBELS Derived</vt:lpstr>
      <vt:lpstr>Heterogeneity Generalization</vt:lpstr>
      <vt:lpstr>Heterogeneity Generalization</vt:lpstr>
      <vt:lpstr>PEBELS Derived</vt:lpstr>
      <vt:lpstr>Heterogeneity Generalization</vt:lpstr>
      <vt:lpstr>Exposure Curve</vt:lpstr>
      <vt:lpstr>Exposure Curve</vt:lpstr>
      <vt:lpstr>Exposure Curve</vt:lpstr>
      <vt:lpstr>PEBELS Derived</vt:lpstr>
      <vt:lpstr>PEBELS Derived</vt:lpstr>
      <vt:lpstr>Applications</vt:lpstr>
      <vt:lpstr>Applications</vt:lpstr>
      <vt:lpstr>Applications</vt:lpstr>
      <vt:lpstr>Applications</vt:lpstr>
      <vt:lpstr>Applications</vt:lpstr>
      <vt:lpstr>Summary</vt:lpstr>
      <vt:lpstr>PowerPoint Presentation</vt:lpstr>
      <vt:lpstr>Historical vs. Prospective</vt:lpstr>
      <vt:lpstr>Historical vs. Prospective</vt:lpstr>
      <vt:lpstr>Credibility</vt:lpstr>
      <vt:lpstr>Appendix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Liberty Mutual Insurance Shortscreen PowerPoint Template</dc:title>
  <dc:creator/>
  <cp:lastModifiedBy/>
  <cp:revision>1</cp:revision>
  <dcterms:created xsi:type="dcterms:W3CDTF">2012-01-11T13:18:27Z</dcterms:created>
  <dcterms:modified xsi:type="dcterms:W3CDTF">2013-03-07T02:50:23Z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0x01010021BC974CC154D44197474AF36FB520F100D5E4C3407B1D9F4B877A825C0EA452D4</vt:lpwstr>
  </property>
</Properties>
</file>