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56" r:id="rId6"/>
    <p:sldId id="257" r:id="rId7"/>
    <p:sldId id="258" r:id="rId8"/>
    <p:sldId id="259" r:id="rId9"/>
    <p:sldId id="260" r:id="rId10"/>
    <p:sldId id="262" r:id="rId11"/>
    <p:sldId id="261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C1EE"/>
    <a:srgbClr val="00CC00"/>
    <a:srgbClr val="4D4D4D"/>
    <a:srgbClr val="CCECFF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DD919-16D7-49AB-BF15-275DF33FC6E2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EDFA4-4027-4A70-807D-4E430E60D1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41B7CC4-83BF-4635-82DA-49BC193C0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11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12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13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3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6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7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8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9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EEA3-AA68-44DC-8321-42A1C2769FFE}" type="slidenum">
              <a:rPr lang="en-US"/>
              <a:pPr/>
              <a:t>10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304800"/>
            <a:ext cx="4953000" cy="1524000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1905000"/>
            <a:ext cx="4953000" cy="1371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7325F-F39C-4F99-B110-C30EF5F83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2A25B-436C-427E-A8BD-4CDD66D1B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503C4-2BF1-4250-8572-AF4B1DC4B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DCA97-4E16-419B-B359-8838C0E39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BA001-5A51-48E0-9EBD-FA34B17FE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B569A-8F09-4922-B883-640A69469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35041-27DF-4671-A3D4-7ADCED4F0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02FFD-77E0-4B96-BAD8-3700A88C2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55B3C-0C89-4EAD-B04C-8F8BEE32A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10E-60CF-4D92-9CBA-DEEAFCA9D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76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rgbClr val="4D4D4D"/>
                </a:solidFill>
                <a:latin typeface="+mn-lt"/>
              </a:defRPr>
            </a:lvl1pPr>
          </a:lstStyle>
          <a:p>
            <a:pPr>
              <a:defRPr/>
            </a:pPr>
            <a:fld id="{DFD187EA-697A-40F2-A51D-65190C48A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4D4D4D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4D4D4D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CC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7543800" cy="1524000"/>
          </a:xfrm>
        </p:spPr>
        <p:txBody>
          <a:bodyPr/>
          <a:lstStyle/>
          <a:p>
            <a:pPr eaLnBrk="1" hangingPunct="1"/>
            <a:r>
              <a:rPr lang="en-US" sz="3400" b="0" dirty="0" smtClean="0"/>
              <a:t>Actuaries in Non-Actuarial Roles:</a:t>
            </a:r>
            <a:br>
              <a:rPr lang="en-US" sz="3400" b="0" dirty="0" smtClean="0"/>
            </a:br>
            <a:r>
              <a:rPr lang="en-US" sz="3400" b="0" i="1" dirty="0" smtClean="0"/>
              <a:t>A Panel Discussion</a:t>
            </a:r>
            <a:endParaRPr lang="en-US" sz="3400" i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629400" y="3276600"/>
            <a:ext cx="762000" cy="990600"/>
          </a:xfrm>
          <a:prstGeom prst="rect">
            <a:avLst/>
          </a:prstGeom>
          <a:solidFill>
            <a:srgbClr val="02C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2819400"/>
            <a:ext cx="5715000" cy="53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Casualty Actuaries of the Northwest</a:t>
            </a:r>
          </a:p>
          <a:p>
            <a:pPr eaLnBrk="1" hangingPunct="1"/>
            <a:r>
              <a:rPr lang="en-US" sz="2400" dirty="0" smtClean="0"/>
              <a:t>March 30, 2012</a:t>
            </a:r>
          </a:p>
          <a:p>
            <a:pPr eaLnBrk="1" hangingPunct="1"/>
            <a:endParaRPr lang="en-US" sz="3600" dirty="0" smtClean="0"/>
          </a:p>
          <a:p>
            <a:pPr eaLnBrk="1" hangingPunct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7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038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Ted, after you transitioned back, was there any change in the relationships and interactions with your former peers or with the actuarial group to which you returned?</a:t>
            </a:r>
          </a:p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endParaRPr lang="en-US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8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038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What, if anything, did you take for granted in the actuarial department, that you now miss working outside of actuarial?</a:t>
            </a:r>
            <a:endParaRPr lang="en-US" sz="33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endParaRPr lang="en-US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9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038600"/>
          </a:xfrm>
        </p:spPr>
        <p:txBody>
          <a:bodyPr/>
          <a:lstStyle/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the authority our designation can provide (e.g., Statements of Actuarial Opinion), have you found your work product and its implied authority used in a way not intended?</a:t>
            </a:r>
            <a:endParaRPr lang="en-US" sz="33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endParaRPr lang="en-US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10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038600"/>
          </a:xfrm>
        </p:spPr>
        <p:txBody>
          <a:bodyPr/>
          <a:lstStyle/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Tell us how </a:t>
            </a:r>
            <a:r>
              <a:rPr lang="en-US" sz="3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label "actuary" </a:t>
            </a:r>
            <a:r>
              <a:rPr lang="en-US" sz="3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 been a benefit and/or how it has worked as a detriment in your new role. 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/>
          <a:lstStyle/>
          <a:p>
            <a:pPr eaLnBrk="1" hangingPunct="1"/>
            <a:r>
              <a:rPr lang="en-US" dirty="0" smtClean="0"/>
              <a:t>Panelists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/>
            <a:r>
              <a:rPr lang="en-US" b="1" dirty="0" smtClean="0"/>
              <a:t>Ted Spitalnick</a:t>
            </a:r>
            <a:r>
              <a:rPr lang="en-US" dirty="0" smtClean="0"/>
              <a:t>,  </a:t>
            </a:r>
            <a:r>
              <a:rPr lang="en-US" sz="2400" i="1" dirty="0" smtClean="0"/>
              <a:t>Guy Carpenter</a:t>
            </a:r>
          </a:p>
          <a:p>
            <a:pPr marL="742950" lvl="2" indent="-342900" eaLnBrk="1" hangingPunct="1">
              <a:buNone/>
            </a:pPr>
            <a:r>
              <a:rPr lang="en-US" dirty="0" smtClean="0"/>
              <a:t>SVP &amp; Actuary, GC Analytics – concentrating on economic capital modeling and MetaRisk software development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Heather Caffoe</a:t>
            </a:r>
            <a:r>
              <a:rPr lang="en-US" dirty="0" smtClean="0"/>
              <a:t>, </a:t>
            </a:r>
            <a:r>
              <a:rPr lang="en-US" sz="2400" i="1" dirty="0" smtClean="0"/>
              <a:t>Mutual of Enumclaw</a:t>
            </a:r>
          </a:p>
          <a:p>
            <a:pPr eaLnBrk="1" hangingPunct="1">
              <a:buNone/>
            </a:pPr>
            <a:r>
              <a:rPr lang="en-US" sz="2000" dirty="0" smtClean="0"/>
              <a:t>	Commercial Lines Product Manager – responsible for         	Commercial Auto, </a:t>
            </a:r>
            <a:r>
              <a:rPr lang="en-US" sz="2000" dirty="0" err="1" smtClean="0"/>
              <a:t>Farmowners</a:t>
            </a:r>
            <a:r>
              <a:rPr lang="en-US" sz="2000" dirty="0" smtClean="0"/>
              <a:t>, and Umbrella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Joe Pietraszewski</a:t>
            </a:r>
            <a:r>
              <a:rPr lang="en-US" dirty="0" smtClean="0"/>
              <a:t>, </a:t>
            </a:r>
            <a:r>
              <a:rPr lang="en-US" sz="2400" i="1" dirty="0" smtClean="0"/>
              <a:t>Safeco Insurance</a:t>
            </a:r>
          </a:p>
          <a:p>
            <a:pPr eaLnBrk="1" hangingPunct="1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Sr. Director, Program Development – develop and test new 	personal lines insurance concepts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5334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/>
              <a:t>Motivation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/>
              <a:t>Similarities &amp; Differences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/>
              <a:t>Past Actuarial Experience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/>
              <a:t>Conflicts </a:t>
            </a:r>
            <a:r>
              <a:rPr lang="en-US" sz="3200" dirty="0" smtClean="0"/>
              <a:t>of Interest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/>
              <a:t>Suggestions </a:t>
            </a:r>
            <a:r>
              <a:rPr lang="en-US" sz="3200" dirty="0" smtClean="0"/>
              <a:t>for CAS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/>
              <a:t>Continuing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1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4038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600" dirty="0" smtClean="0"/>
              <a:t>What was your </a:t>
            </a:r>
            <a:r>
              <a:rPr lang="en-US" sz="3600" b="1" dirty="0" smtClean="0"/>
              <a:t>motivation</a:t>
            </a:r>
            <a:r>
              <a:rPr lang="en-US" sz="3600" dirty="0" smtClean="0"/>
              <a:t> in leaving a traditional actuarial role?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2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686800" cy="4038600"/>
          </a:xfrm>
        </p:spPr>
        <p:txBody>
          <a:bodyPr/>
          <a:lstStyle/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</a:t>
            </a:r>
            <a:r>
              <a:rPr lang="en-US" sz="3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similarities and differences </a:t>
            </a:r>
            <a:r>
              <a:rPr lang="en-US" sz="3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you observed in the day-to-day function of your non-actuarial job?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153400" cy="4038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What, if anything, from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actuarial past</a:t>
            </a: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has proven useful in your role now?</a:t>
            </a:r>
          </a:p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endParaRPr lang="en-US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</a:t>
            </a:r>
            <a:r>
              <a:rPr lang="en-US" dirty="0" smtClean="0"/>
              <a:t>4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686800" cy="4038600"/>
          </a:xfrm>
        </p:spPr>
        <p:txBody>
          <a:bodyPr/>
          <a:lstStyle/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Tell us about your experiences with any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conflicts of interest</a:t>
            </a: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5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038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What, if anything, would you suggest to </a:t>
            </a:r>
            <a:r>
              <a:rPr lang="en-US" sz="35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 leadership</a:t>
            </a:r>
            <a:r>
              <a:rPr lang="en-US" sz="3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better prepare actuaries for success in the broader business of risk?</a:t>
            </a:r>
          </a:p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endParaRPr lang="en-US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034DB-2400-41B6-BACD-A759BBE007DB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en-US" b="0" dirty="0" smtClean="0"/>
              <a:t>Question</a:t>
            </a:r>
            <a:r>
              <a:rPr lang="en-US" dirty="0" smtClean="0"/>
              <a:t> 6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019800"/>
            <a:ext cx="883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038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did you manage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continuing education</a:t>
            </a: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requirements?</a:t>
            </a:r>
          </a:p>
          <a:p>
            <a:pPr lvl="0" eaLnBrk="1" hangingPunct="1">
              <a:lnSpc>
                <a:spcPct val="150000"/>
              </a:lnSpc>
              <a:spcBef>
                <a:spcPts val="600"/>
              </a:spcBef>
            </a:pPr>
            <a:endParaRPr lang="en-US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BC PPT Template 2">
  <a:themeElements>
    <a:clrScheme name="ICBC PPT Template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CBC PPT Template 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CBC PPT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BC PPT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BC PPT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BC PPT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BC PPT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BC PPT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BC PPT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BC PPT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BC PPT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BC PPT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BC PPT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BC PPT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k Tools Document" ma:contentTypeID="0x010100BE61CDB04F5311E0ABD76D47E0D7208500A22E760531D29844A23AE190957E670B" ma:contentTypeVersion="2" ma:contentTypeDescription="" ma:contentTypeScope="" ma:versionID="33b9856b81731877d461c4bf441f46b4">
  <xsd:schema xmlns:xsd="http://www.w3.org/2001/XMLSchema" xmlns:xs="http://www.w3.org/2001/XMLSchema" xmlns:p="http://schemas.microsoft.com/office/2006/metadata/properties" xmlns:ns2="612344f3-b13e-4ab3-ba41-d2a8e74e5209" xmlns:ns3="e600590c-46ac-409f-a924-89647d5cd62d" targetNamespace="http://schemas.microsoft.com/office/2006/metadata/properties" ma:root="true" ma:fieldsID="a95c4541a56eeb6ae9ab16a8002157f7" ns2:_="" ns3:_="">
    <xsd:import namespace="612344f3-b13e-4ab3-ba41-d2a8e74e5209"/>
    <xsd:import namespace="e600590c-46ac-409f-a924-89647d5cd62d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WorkToolsAudiencesTaxHTField0" minOccurs="0"/>
                <xsd:element ref="ns3:WorkToolsTypesTaxHTField0" minOccurs="0"/>
                <xsd:element ref="ns3:WorkToolsTopicsTaxHTField0" minOccurs="0"/>
                <xsd:element ref="ns3:ICBCComments" minOccurs="0"/>
                <xsd:element ref="ns3:WorkToolsOwner" minOccurs="0"/>
                <xsd:element ref="ns3:WorkToolsOwnerDepartmen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2344f3-b13e-4ab3-ba41-d2a8e74e5209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bc7c2bd3-a641-4fa7-b1ff-6d317d96a753}" ma:internalName="TaxCatchAll" ma:showField="CatchAllData" ma:web="612344f3-b13e-4ab3-ba41-d2a8e74e52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bc7c2bd3-a641-4fa7-b1ff-6d317d96a753}" ma:internalName="TaxCatchAllLabel" ma:readOnly="true" ma:showField="CatchAllDataLabel" ma:web="612344f3-b13e-4ab3-ba41-d2a8e74e52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00590c-46ac-409f-a924-89647d5cd62d" elementFormDefault="qualified">
    <xsd:import namespace="http://schemas.microsoft.com/office/2006/documentManagement/types"/>
    <xsd:import namespace="http://schemas.microsoft.com/office/infopath/2007/PartnerControls"/>
    <xsd:element name="WorkToolsAudiencesTaxHTField0" ma:index="11" ma:taxonomy="true" ma:internalName="WorkToolsAudiencesTaxHTField0" ma:taxonomyFieldName="WorkToolsAudiences" ma:displayName="Work Tools Audiences" ma:fieldId="{2a03ce80-4e9e-11e0-900f-4c75dfd72085}" ma:taxonomyMulti="true" ma:sspId="2d6b7ce2-bad9-4320-bb33-d2daae60aa2b" ma:termSetId="e4b2b2c3-183c-4c25-a222-f52265a5236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orkToolsTypesTaxHTField0" ma:index="13" ma:taxonomy="true" ma:internalName="WorkToolsTypesTaxHTField0" ma:taxonomyFieldName="WorkToolsTypes" ma:displayName="Work Tool Types" ma:fieldId="{c3bb1966-4e9e-11e0-8ff5-0c76dfd72085}" ma:taxonomyMulti="true" ma:sspId="2d6b7ce2-bad9-4320-bb33-d2daae60aa2b" ma:termSetId="8d421bf3-a1f9-4112-9113-71427f4118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orkToolsTopicsTaxHTField0" ma:index="15" nillable="true" ma:taxonomy="true" ma:internalName="WorkToolsTopicsTaxHTField0" ma:taxonomyFieldName="WorkToolsTopics" ma:displayName="Work Tool Topics" ma:default="" ma:fieldId="{303ddec0-4e9f-11e0-9c4c-7676dfd72085}" ma:taxonomyMulti="true" ma:sspId="2d6b7ce2-bad9-4320-bb33-d2daae60aa2b" ma:termSetId="da69d3ff-be23-4d61-a296-f5fd6ab5b1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CBCComments" ma:index="16" nillable="true" ma:displayName="Comments" ma:internalName="ICBCComments">
      <xsd:simpleType>
        <xsd:restriction base="dms:Note">
          <xsd:maxLength value="255"/>
        </xsd:restriction>
      </xsd:simpleType>
    </xsd:element>
    <xsd:element name="WorkToolsOwner" ma:index="17" nillable="true" ma:displayName="Work Tool Owner" ma:list="UserInfo" ma:SharePointGroup="0" ma:internalName="Work_x0020_Tool_x0020_Owne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WorkToolsOwnerDepartment" ma:index="18" ma:displayName="Work Tool Owner Department" ma:internalName="Work_x0020_Tool_x0020_Owner_x0020_Departm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WorkToolsTypesTaxHTField0 xmlns="e600590c-46ac-409f-a924-89647d5cd62d">Templates|5a405a71-d9c8-4173-84f0-0558687be08f</WorkToolsTypesTaxHTField0>
    <WorkToolsOwner xmlns="e600590c-46ac-409f-a924-89647d5cd62d">
      <UserInfo xmlns="e600590c-46ac-409f-a924-89647d5cd62d">
        <DisplayName xmlns="e600590c-46ac-409f-a924-89647d5cd62d"/>
        <AccountId xmlns="e600590c-46ac-409f-a924-89647d5cd62d" xsi:nil="true"/>
        <AccountType xmlns="e600590c-46ac-409f-a924-89647d5cd62d"/>
      </UserInfo>
    </WorkToolsOwner>
    <ICBCComments xmlns="e600590c-46ac-409f-a924-89647d5cd62d" xsi:nil="true"/>
    <WorkToolsOwnerDepartment xmlns="e600590c-46ac-409f-a924-89647d5cd62d"/>
    <WorkToolsAudiencesTaxHTField0 xmlns="e600590c-46ac-409f-a924-89647d5cd62d">ICBC Managers|7b1c72bc-d5c4-40ea-b3ca-825d7e6c0d8a;All Employees|698f6766-03bb-45c1-b60a-a9e2833bf37a</WorkToolsAudiencesTaxHTField0>
    <TaxCatchAll xmlns="612344f3-b13e-4ab3-ba41-d2a8e74e5209">
      <Value xmlns="612344f3-b13e-4ab3-ba41-d2a8e74e5209">177</Value>
      <Value xmlns="612344f3-b13e-4ab3-ba41-d2a8e74e5209">138</Value>
      <Value xmlns="612344f3-b13e-4ab3-ba41-d2a8e74e5209">45</Value>
      <Value xmlns="612344f3-b13e-4ab3-ba41-d2a8e74e5209">44</Value>
    </TaxCatchAll>
    <WorkToolsTopicsTaxHTField0 xmlns="e600590c-46ac-409f-a924-89647d5cd62d">Brand|3b116067-09bd-4110-9676-bdc6877f535f</WorkToolsTopicsTaxHTField0>
  </documentManagement>
</p:properties>
</file>

<file path=customXml/itemProps1.xml><?xml version="1.0" encoding="utf-8"?>
<ds:datastoreItem xmlns:ds="http://schemas.openxmlformats.org/officeDocument/2006/customXml" ds:itemID="{487B8AC3-930D-4F66-ABDE-4B273109E5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2344f3-b13e-4ab3-ba41-d2a8e74e5209"/>
    <ds:schemaRef ds:uri="e600590c-46ac-409f-a924-89647d5cd6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23D05C-FE33-407B-849B-B1962651DD33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86A09A24-9113-41FD-80BF-6859E066A8F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D744EBA-A972-4644-BAD8-A669F86A6B77}">
  <ds:schemaRefs>
    <ds:schemaRef ds:uri="http://schemas.microsoft.com/office/2006/metadata/properties"/>
    <ds:schemaRef ds:uri="e600590c-46ac-409f-a924-89647d5cd62d"/>
    <ds:schemaRef ds:uri="612344f3-b13e-4ab3-ba41-d2a8e74e520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278</Words>
  <Application>Microsoft Office PowerPoint</Application>
  <PresentationFormat>On-screen Show (4:3)</PresentationFormat>
  <Paragraphs>63</Paragraphs>
  <Slides>13</Slides>
  <Notes>12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ICBC PPT Template 2</vt:lpstr>
      <vt:lpstr>Actuaries in Non-Actuarial Roles: A Panel Discussion</vt:lpstr>
      <vt:lpstr>Panelists</vt:lpstr>
      <vt:lpstr>Questions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PowerPoint template - without photos</dc:title>
  <dc:creator>SWeller</dc:creator>
  <cp:lastModifiedBy>Lenderman, Micah</cp:lastModifiedBy>
  <cp:revision>21</cp:revision>
  <dcterms:created xsi:type="dcterms:W3CDTF">2008-05-02T16:24:05Z</dcterms:created>
  <dcterms:modified xsi:type="dcterms:W3CDTF">2012-03-29T20:14:03Z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orkToolsTopics">
    <vt:lpwstr>177;#Brand|3b116067-09bd-4110-9676-bdc6877f535f</vt:lpwstr>
  </property>
  <property fmtid="{D5CDD505-2E9C-101B-9397-08002B2CF9AE}" pid="3" name="WorkToolsTypes">
    <vt:lpwstr>138;#Templates|5a405a71-d9c8-4173-84f0-0558687be08f</vt:lpwstr>
  </property>
  <property fmtid="{D5CDD505-2E9C-101B-9397-08002B2CF9AE}" pid="4" name="WorkToolsAudiences">
    <vt:lpwstr>44;#ICBC Managers|7b1c72bc-d5c4-40ea-b3ca-825d7e6c0d8a;#45;#All Employees|698f6766-03bb-45c1-b60a-a9e2833bf37a</vt:lpwstr>
  </property>
</Properties>
</file>