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4.xml" ContentType="application/vnd.openxmlformats-officedocument.presentationml.notesSlide+xml"/>
  <Override PartName="/ppt/charts/chart3.xml" ContentType="application/vnd.openxmlformats-officedocument.drawingml.char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4"/>
  </p:notesMasterIdLst>
  <p:sldIdLst>
    <p:sldId id="256" r:id="rId2"/>
    <p:sldId id="280" r:id="rId3"/>
    <p:sldId id="257" r:id="rId4"/>
    <p:sldId id="263" r:id="rId5"/>
    <p:sldId id="258" r:id="rId6"/>
    <p:sldId id="259" r:id="rId7"/>
    <p:sldId id="287" r:id="rId8"/>
    <p:sldId id="288" r:id="rId9"/>
    <p:sldId id="273" r:id="rId10"/>
    <p:sldId id="301" r:id="rId11"/>
    <p:sldId id="289" r:id="rId12"/>
    <p:sldId id="290" r:id="rId13"/>
    <p:sldId id="292" r:id="rId14"/>
    <p:sldId id="293" r:id="rId15"/>
    <p:sldId id="294" r:id="rId16"/>
    <p:sldId id="291" r:id="rId17"/>
    <p:sldId id="266" r:id="rId18"/>
    <p:sldId id="295" r:id="rId19"/>
    <p:sldId id="296" r:id="rId20"/>
    <p:sldId id="299" r:id="rId21"/>
    <p:sldId id="297" r:id="rId22"/>
    <p:sldId id="283" r:id="rId23"/>
    <p:sldId id="274" r:id="rId24"/>
    <p:sldId id="300" r:id="rId25"/>
    <p:sldId id="281" r:id="rId26"/>
    <p:sldId id="276" r:id="rId27"/>
    <p:sldId id="302" r:id="rId28"/>
    <p:sldId id="270" r:id="rId29"/>
    <p:sldId id="282" r:id="rId30"/>
    <p:sldId id="285" r:id="rId31"/>
    <p:sldId id="279" r:id="rId32"/>
    <p:sldId id="286"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autoAdjust="0"/>
    <p:restoredTop sz="75567" autoAdjust="0"/>
  </p:normalViewPr>
  <p:slideViewPr>
    <p:cSldViewPr>
      <p:cViewPr varScale="1">
        <p:scale>
          <a:sx n="82" d="100"/>
          <a:sy n="82" d="100"/>
        </p:scale>
        <p:origin x="-52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I-CS-001S-CL1A\ClientData$\n0178841\Desktop\lift%20curve%20exampl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I-CS-001S-CL1A\ClientData$\n0178841\Desktop\lift%20curve%20exampl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I-CS-001S-CL1A\ClientData$\n0178841\Desktop\lift%20curve%20exampl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6932553863196977E-2"/>
          <c:y val="5.6732800347634359E-2"/>
          <c:w val="0.64013984948039504"/>
          <c:h val="0.81525567621722317"/>
        </c:manualLayout>
      </c:layout>
      <c:scatterChart>
        <c:scatterStyle val="smoothMarker"/>
        <c:varyColors val="0"/>
        <c:ser>
          <c:idx val="0"/>
          <c:order val="0"/>
          <c:tx>
            <c:v>predicted</c:v>
          </c:tx>
          <c:xVal>
            <c:numRef>
              <c:f>Sheet1!$E$8:$E$17</c:f>
              <c:numCache>
                <c:formatCode>General</c:formatCode>
                <c:ptCount val="10"/>
                <c:pt idx="0">
                  <c:v>1</c:v>
                </c:pt>
                <c:pt idx="1">
                  <c:v>2</c:v>
                </c:pt>
                <c:pt idx="2">
                  <c:v>3</c:v>
                </c:pt>
                <c:pt idx="3">
                  <c:v>4</c:v>
                </c:pt>
                <c:pt idx="4">
                  <c:v>5</c:v>
                </c:pt>
                <c:pt idx="5">
                  <c:v>6</c:v>
                </c:pt>
                <c:pt idx="6">
                  <c:v>7</c:v>
                </c:pt>
                <c:pt idx="7">
                  <c:v>8</c:v>
                </c:pt>
                <c:pt idx="8">
                  <c:v>9</c:v>
                </c:pt>
                <c:pt idx="9">
                  <c:v>10</c:v>
                </c:pt>
              </c:numCache>
            </c:numRef>
          </c:xVal>
          <c:yVal>
            <c:numRef>
              <c:f>Sheet1!$F$8:$F$17</c:f>
              <c:numCache>
                <c:formatCode>General</c:formatCode>
                <c:ptCount val="10"/>
                <c:pt idx="0">
                  <c:v>0.4</c:v>
                </c:pt>
                <c:pt idx="1">
                  <c:v>0.6</c:v>
                </c:pt>
                <c:pt idx="2">
                  <c:v>0.78</c:v>
                </c:pt>
                <c:pt idx="3">
                  <c:v>0.89</c:v>
                </c:pt>
                <c:pt idx="4">
                  <c:v>0.95</c:v>
                </c:pt>
                <c:pt idx="5">
                  <c:v>1.05</c:v>
                </c:pt>
                <c:pt idx="6">
                  <c:v>1.1499999999999999</c:v>
                </c:pt>
                <c:pt idx="7">
                  <c:v>1.3</c:v>
                </c:pt>
                <c:pt idx="8">
                  <c:v>1.5</c:v>
                </c:pt>
                <c:pt idx="9">
                  <c:v>1.8</c:v>
                </c:pt>
              </c:numCache>
            </c:numRef>
          </c:yVal>
          <c:smooth val="1"/>
        </c:ser>
        <c:ser>
          <c:idx val="1"/>
          <c:order val="1"/>
          <c:tx>
            <c:v>observed</c:v>
          </c:tx>
          <c:xVal>
            <c:numRef>
              <c:f>Sheet1!$E$8:$E$17</c:f>
              <c:numCache>
                <c:formatCode>General</c:formatCode>
                <c:ptCount val="10"/>
                <c:pt idx="0">
                  <c:v>1</c:v>
                </c:pt>
                <c:pt idx="1">
                  <c:v>2</c:v>
                </c:pt>
                <c:pt idx="2">
                  <c:v>3</c:v>
                </c:pt>
                <c:pt idx="3">
                  <c:v>4</c:v>
                </c:pt>
                <c:pt idx="4">
                  <c:v>5</c:v>
                </c:pt>
                <c:pt idx="5">
                  <c:v>6</c:v>
                </c:pt>
                <c:pt idx="6">
                  <c:v>7</c:v>
                </c:pt>
                <c:pt idx="7">
                  <c:v>8</c:v>
                </c:pt>
                <c:pt idx="8">
                  <c:v>9</c:v>
                </c:pt>
                <c:pt idx="9">
                  <c:v>10</c:v>
                </c:pt>
              </c:numCache>
            </c:numRef>
          </c:xVal>
          <c:yVal>
            <c:numRef>
              <c:f>Sheet1!$G$8:$G$17</c:f>
              <c:numCache>
                <c:formatCode>General</c:formatCode>
                <c:ptCount val="10"/>
                <c:pt idx="0">
                  <c:v>0.38</c:v>
                </c:pt>
                <c:pt idx="1">
                  <c:v>0.65</c:v>
                </c:pt>
                <c:pt idx="2">
                  <c:v>0.74</c:v>
                </c:pt>
                <c:pt idx="3">
                  <c:v>0.9</c:v>
                </c:pt>
                <c:pt idx="4">
                  <c:v>0.97</c:v>
                </c:pt>
                <c:pt idx="5">
                  <c:v>1.04</c:v>
                </c:pt>
                <c:pt idx="6">
                  <c:v>1.18</c:v>
                </c:pt>
                <c:pt idx="7">
                  <c:v>1.34</c:v>
                </c:pt>
                <c:pt idx="8">
                  <c:v>1.57</c:v>
                </c:pt>
                <c:pt idx="9">
                  <c:v>1.85</c:v>
                </c:pt>
              </c:numCache>
            </c:numRef>
          </c:yVal>
          <c:smooth val="1"/>
        </c:ser>
        <c:dLbls>
          <c:showLegendKey val="0"/>
          <c:showVal val="0"/>
          <c:showCatName val="0"/>
          <c:showSerName val="0"/>
          <c:showPercent val="0"/>
          <c:showBubbleSize val="0"/>
        </c:dLbls>
        <c:axId val="155489792"/>
        <c:axId val="155491328"/>
      </c:scatterChart>
      <c:valAx>
        <c:axId val="155489792"/>
        <c:scaling>
          <c:orientation val="minMax"/>
          <c:max val="10"/>
        </c:scaling>
        <c:delete val="0"/>
        <c:axPos val="b"/>
        <c:numFmt formatCode="General" sourceLinked="1"/>
        <c:majorTickMark val="out"/>
        <c:minorTickMark val="none"/>
        <c:tickLblPos val="nextTo"/>
        <c:crossAx val="155491328"/>
        <c:crosses val="autoZero"/>
        <c:crossBetween val="midCat"/>
        <c:majorUnit val="1"/>
      </c:valAx>
      <c:valAx>
        <c:axId val="155491328"/>
        <c:scaling>
          <c:orientation val="minMax"/>
        </c:scaling>
        <c:delete val="0"/>
        <c:axPos val="l"/>
        <c:majorGridlines/>
        <c:numFmt formatCode="General" sourceLinked="1"/>
        <c:majorTickMark val="out"/>
        <c:minorTickMark val="none"/>
        <c:tickLblPos val="nextTo"/>
        <c:crossAx val="155489792"/>
        <c:crosses val="autoZero"/>
        <c:crossBetween val="midCat"/>
      </c:valAx>
    </c:plotArea>
    <c:legend>
      <c:legendPos val="r"/>
      <c:layout>
        <c:manualLayout>
          <c:xMode val="edge"/>
          <c:yMode val="edge"/>
          <c:x val="0.76457668910541632"/>
          <c:y val="0.40248816071651305"/>
          <c:w val="0.23542331089458368"/>
          <c:h val="0.26051812140862252"/>
        </c:manualLayout>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tx>
            <c:v>predicted</c:v>
          </c:tx>
          <c:xVal>
            <c:numRef>
              <c:f>Sheet1!$E$27:$E$36</c:f>
              <c:numCache>
                <c:formatCode>General</c:formatCode>
                <c:ptCount val="10"/>
                <c:pt idx="0">
                  <c:v>1</c:v>
                </c:pt>
                <c:pt idx="1">
                  <c:v>2</c:v>
                </c:pt>
                <c:pt idx="2">
                  <c:v>3</c:v>
                </c:pt>
                <c:pt idx="3">
                  <c:v>4</c:v>
                </c:pt>
                <c:pt idx="4">
                  <c:v>5</c:v>
                </c:pt>
                <c:pt idx="5">
                  <c:v>6</c:v>
                </c:pt>
                <c:pt idx="6">
                  <c:v>7</c:v>
                </c:pt>
                <c:pt idx="7">
                  <c:v>8</c:v>
                </c:pt>
                <c:pt idx="8">
                  <c:v>9</c:v>
                </c:pt>
                <c:pt idx="9">
                  <c:v>10</c:v>
                </c:pt>
              </c:numCache>
            </c:numRef>
          </c:xVal>
          <c:yVal>
            <c:numRef>
              <c:f>Sheet1!$F$27:$F$36</c:f>
              <c:numCache>
                <c:formatCode>General</c:formatCode>
                <c:ptCount val="10"/>
                <c:pt idx="0">
                  <c:v>0.4</c:v>
                </c:pt>
                <c:pt idx="1">
                  <c:v>0.6</c:v>
                </c:pt>
                <c:pt idx="2">
                  <c:v>0.78</c:v>
                </c:pt>
                <c:pt idx="3">
                  <c:v>0.89</c:v>
                </c:pt>
                <c:pt idx="4">
                  <c:v>0.95</c:v>
                </c:pt>
                <c:pt idx="5">
                  <c:v>1.05</c:v>
                </c:pt>
                <c:pt idx="6">
                  <c:v>1.1499999999999999</c:v>
                </c:pt>
                <c:pt idx="7">
                  <c:v>1.3</c:v>
                </c:pt>
                <c:pt idx="8">
                  <c:v>1.5</c:v>
                </c:pt>
                <c:pt idx="9">
                  <c:v>1.8</c:v>
                </c:pt>
              </c:numCache>
            </c:numRef>
          </c:yVal>
          <c:smooth val="1"/>
        </c:ser>
        <c:ser>
          <c:idx val="1"/>
          <c:order val="1"/>
          <c:tx>
            <c:v>observed</c:v>
          </c:tx>
          <c:xVal>
            <c:numRef>
              <c:f>Sheet1!$E$27:$E$36</c:f>
              <c:numCache>
                <c:formatCode>General</c:formatCode>
                <c:ptCount val="10"/>
                <c:pt idx="0">
                  <c:v>1</c:v>
                </c:pt>
                <c:pt idx="1">
                  <c:v>2</c:v>
                </c:pt>
                <c:pt idx="2">
                  <c:v>3</c:v>
                </c:pt>
                <c:pt idx="3">
                  <c:v>4</c:v>
                </c:pt>
                <c:pt idx="4">
                  <c:v>5</c:v>
                </c:pt>
                <c:pt idx="5">
                  <c:v>6</c:v>
                </c:pt>
                <c:pt idx="6">
                  <c:v>7</c:v>
                </c:pt>
                <c:pt idx="7">
                  <c:v>8</c:v>
                </c:pt>
                <c:pt idx="8">
                  <c:v>9</c:v>
                </c:pt>
                <c:pt idx="9">
                  <c:v>10</c:v>
                </c:pt>
              </c:numCache>
            </c:numRef>
          </c:xVal>
          <c:yVal>
            <c:numRef>
              <c:f>Sheet1!$G$27:$G$36</c:f>
              <c:numCache>
                <c:formatCode>General</c:formatCode>
                <c:ptCount val="10"/>
                <c:pt idx="0">
                  <c:v>0.5</c:v>
                </c:pt>
                <c:pt idx="1">
                  <c:v>0.65</c:v>
                </c:pt>
                <c:pt idx="2">
                  <c:v>0.74</c:v>
                </c:pt>
                <c:pt idx="3">
                  <c:v>0.5</c:v>
                </c:pt>
                <c:pt idx="4">
                  <c:v>1.1000000000000001</c:v>
                </c:pt>
                <c:pt idx="5">
                  <c:v>1.04</c:v>
                </c:pt>
                <c:pt idx="6">
                  <c:v>1</c:v>
                </c:pt>
                <c:pt idx="7">
                  <c:v>1.34</c:v>
                </c:pt>
                <c:pt idx="8">
                  <c:v>1.62</c:v>
                </c:pt>
                <c:pt idx="9">
                  <c:v>1.67</c:v>
                </c:pt>
              </c:numCache>
            </c:numRef>
          </c:yVal>
          <c:smooth val="1"/>
        </c:ser>
        <c:dLbls>
          <c:showLegendKey val="0"/>
          <c:showVal val="0"/>
          <c:showCatName val="0"/>
          <c:showSerName val="0"/>
          <c:showPercent val="0"/>
          <c:showBubbleSize val="0"/>
        </c:dLbls>
        <c:axId val="155504000"/>
        <c:axId val="155513984"/>
      </c:scatterChart>
      <c:valAx>
        <c:axId val="155504000"/>
        <c:scaling>
          <c:orientation val="minMax"/>
          <c:max val="10"/>
        </c:scaling>
        <c:delete val="0"/>
        <c:axPos val="b"/>
        <c:numFmt formatCode="General" sourceLinked="1"/>
        <c:majorTickMark val="out"/>
        <c:minorTickMark val="none"/>
        <c:tickLblPos val="nextTo"/>
        <c:crossAx val="155513984"/>
        <c:crosses val="autoZero"/>
        <c:crossBetween val="midCat"/>
        <c:majorUnit val="1"/>
      </c:valAx>
      <c:valAx>
        <c:axId val="155513984"/>
        <c:scaling>
          <c:orientation val="minMax"/>
        </c:scaling>
        <c:delete val="0"/>
        <c:axPos val="l"/>
        <c:majorGridlines/>
        <c:numFmt formatCode="General" sourceLinked="1"/>
        <c:majorTickMark val="out"/>
        <c:minorTickMark val="none"/>
        <c:tickLblPos val="nextTo"/>
        <c:crossAx val="155504000"/>
        <c:crosses val="autoZero"/>
        <c:crossBetween val="midCat"/>
      </c:valAx>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tx>
            <c:v>predicted</c:v>
          </c:tx>
          <c:xVal>
            <c:numRef>
              <c:f>Sheet2!$F$11:$F$15</c:f>
              <c:numCache>
                <c:formatCode>General</c:formatCode>
                <c:ptCount val="5"/>
                <c:pt idx="0">
                  <c:v>1</c:v>
                </c:pt>
                <c:pt idx="1">
                  <c:v>2</c:v>
                </c:pt>
                <c:pt idx="2">
                  <c:v>3</c:v>
                </c:pt>
                <c:pt idx="3">
                  <c:v>4</c:v>
                </c:pt>
                <c:pt idx="4">
                  <c:v>5</c:v>
                </c:pt>
              </c:numCache>
            </c:numRef>
          </c:xVal>
          <c:yVal>
            <c:numRef>
              <c:f>Sheet2!$G$11:$G$15</c:f>
              <c:numCache>
                <c:formatCode>0.00</c:formatCode>
                <c:ptCount val="5"/>
                <c:pt idx="0">
                  <c:v>0.72631578947368414</c:v>
                </c:pt>
                <c:pt idx="1">
                  <c:v>0.89320388349514568</c:v>
                </c:pt>
                <c:pt idx="2">
                  <c:v>0.93113482056256069</c:v>
                </c:pt>
                <c:pt idx="3">
                  <c:v>1</c:v>
                </c:pt>
                <c:pt idx="4">
                  <c:v>1.2666666666666666</c:v>
                </c:pt>
              </c:numCache>
            </c:numRef>
          </c:yVal>
          <c:smooth val="1"/>
        </c:ser>
        <c:ser>
          <c:idx val="1"/>
          <c:order val="1"/>
          <c:tx>
            <c:v>observed</c:v>
          </c:tx>
          <c:xVal>
            <c:numRef>
              <c:f>Sheet2!$F$11:$F$15</c:f>
              <c:numCache>
                <c:formatCode>General</c:formatCode>
                <c:ptCount val="5"/>
                <c:pt idx="0">
                  <c:v>1</c:v>
                </c:pt>
                <c:pt idx="1">
                  <c:v>2</c:v>
                </c:pt>
                <c:pt idx="2">
                  <c:v>3</c:v>
                </c:pt>
                <c:pt idx="3">
                  <c:v>4</c:v>
                </c:pt>
                <c:pt idx="4">
                  <c:v>5</c:v>
                </c:pt>
              </c:numCache>
            </c:numRef>
          </c:xVal>
          <c:yVal>
            <c:numRef>
              <c:f>Sheet2!$H$11:$H$15</c:f>
              <c:numCache>
                <c:formatCode>General</c:formatCode>
                <c:ptCount val="5"/>
                <c:pt idx="0">
                  <c:v>0.69</c:v>
                </c:pt>
                <c:pt idx="1">
                  <c:v>0.92</c:v>
                </c:pt>
                <c:pt idx="2">
                  <c:v>0.96</c:v>
                </c:pt>
                <c:pt idx="3">
                  <c:v>1.01</c:v>
                </c:pt>
                <c:pt idx="4">
                  <c:v>1.33</c:v>
                </c:pt>
              </c:numCache>
            </c:numRef>
          </c:yVal>
          <c:smooth val="1"/>
        </c:ser>
        <c:dLbls>
          <c:showLegendKey val="0"/>
          <c:showVal val="0"/>
          <c:showCatName val="0"/>
          <c:showSerName val="0"/>
          <c:showPercent val="0"/>
          <c:showBubbleSize val="0"/>
        </c:dLbls>
        <c:axId val="155549696"/>
        <c:axId val="155551232"/>
      </c:scatterChart>
      <c:valAx>
        <c:axId val="155549696"/>
        <c:scaling>
          <c:orientation val="minMax"/>
          <c:max val="5"/>
        </c:scaling>
        <c:delete val="0"/>
        <c:axPos val="b"/>
        <c:numFmt formatCode="General" sourceLinked="1"/>
        <c:majorTickMark val="out"/>
        <c:minorTickMark val="none"/>
        <c:tickLblPos val="nextTo"/>
        <c:crossAx val="155551232"/>
        <c:crosses val="autoZero"/>
        <c:crossBetween val="midCat"/>
        <c:majorUnit val="1"/>
      </c:valAx>
      <c:valAx>
        <c:axId val="155551232"/>
        <c:scaling>
          <c:orientation val="minMax"/>
          <c:min val="0.4"/>
        </c:scaling>
        <c:delete val="0"/>
        <c:axPos val="l"/>
        <c:majorGridlines/>
        <c:numFmt formatCode="0.00" sourceLinked="1"/>
        <c:majorTickMark val="out"/>
        <c:minorTickMark val="none"/>
        <c:tickLblPos val="nextTo"/>
        <c:crossAx val="155549696"/>
        <c:crosses val="autoZero"/>
        <c:crossBetween val="midCat"/>
      </c:valAx>
    </c:plotArea>
    <c:legend>
      <c:legendPos val="r"/>
      <c:layout/>
      <c:overlay val="0"/>
    </c:legend>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D3B482-21FD-4965-B66C-FC7B821D5A19}" type="datetimeFigureOut">
              <a:rPr lang="en-US" smtClean="0"/>
              <a:t>3/29/2012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3CB04F-0E26-4B45-A53C-4DEA9012AB96}" type="slidenum">
              <a:rPr lang="en-US" smtClean="0"/>
              <a:t>‹#›</a:t>
            </a:fld>
            <a:endParaRPr lang="en-US"/>
          </a:p>
        </p:txBody>
      </p:sp>
    </p:spTree>
    <p:extLst>
      <p:ext uri="{BB962C8B-B14F-4D97-AF65-F5344CB8AC3E}">
        <p14:creationId xmlns:p14="http://schemas.microsoft.com/office/powerpoint/2010/main" val="1504957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3CB04F-0E26-4B45-A53C-4DEA9012AB96}" type="slidenum">
              <a:rPr lang="en-US" smtClean="0"/>
              <a:t>3</a:t>
            </a:fld>
            <a:endParaRPr lang="en-US"/>
          </a:p>
        </p:txBody>
      </p:sp>
    </p:spTree>
    <p:extLst>
      <p:ext uri="{BB962C8B-B14F-4D97-AF65-F5344CB8AC3E}">
        <p14:creationId xmlns:p14="http://schemas.microsoft.com/office/powerpoint/2010/main" val="13152683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3CB04F-0E26-4B45-A53C-4DEA9012AB96}" type="slidenum">
              <a:rPr lang="en-US" smtClean="0"/>
              <a:t>14</a:t>
            </a:fld>
            <a:endParaRPr lang="en-US"/>
          </a:p>
        </p:txBody>
      </p:sp>
    </p:spTree>
    <p:extLst>
      <p:ext uri="{BB962C8B-B14F-4D97-AF65-F5344CB8AC3E}">
        <p14:creationId xmlns:p14="http://schemas.microsoft.com/office/powerpoint/2010/main" val="12446789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3CB04F-0E26-4B45-A53C-4DEA9012AB96}" type="slidenum">
              <a:rPr lang="en-US" smtClean="0"/>
              <a:t>15</a:t>
            </a:fld>
            <a:endParaRPr lang="en-US"/>
          </a:p>
        </p:txBody>
      </p:sp>
    </p:spTree>
    <p:extLst>
      <p:ext uri="{BB962C8B-B14F-4D97-AF65-F5344CB8AC3E}">
        <p14:creationId xmlns:p14="http://schemas.microsoft.com/office/powerpoint/2010/main" val="3472299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3CB04F-0E26-4B45-A53C-4DEA9012AB96}" type="slidenum">
              <a:rPr lang="en-US" smtClean="0"/>
              <a:t>17</a:t>
            </a:fld>
            <a:endParaRPr lang="en-US"/>
          </a:p>
        </p:txBody>
      </p:sp>
    </p:spTree>
    <p:extLst>
      <p:ext uri="{BB962C8B-B14F-4D97-AF65-F5344CB8AC3E}">
        <p14:creationId xmlns:p14="http://schemas.microsoft.com/office/powerpoint/2010/main" val="21584161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Mention</a:t>
            </a:r>
            <a:r>
              <a:rPr lang="en-US" baseline="0" dirty="0" smtClean="0"/>
              <a:t> that predictive modeling is used in insurance pricing, to predict </a:t>
            </a:r>
            <a:r>
              <a:rPr lang="en-US" baseline="0" dirty="0" err="1" smtClean="0"/>
              <a:t>freq</a:t>
            </a:r>
            <a:r>
              <a:rPr lang="en-US" baseline="0" dirty="0" smtClean="0"/>
              <a:t>, severity or loss ratio, target is to achieve individual risk equity, and that lift curve analysis is widely used to evaluate model fit</a:t>
            </a:r>
            <a:endParaRPr lang="en-US" dirty="0"/>
          </a:p>
        </p:txBody>
      </p:sp>
      <p:sp>
        <p:nvSpPr>
          <p:cNvPr id="4" name="Slide Number Placeholder 3"/>
          <p:cNvSpPr>
            <a:spLocks noGrp="1"/>
          </p:cNvSpPr>
          <p:nvPr>
            <p:ph type="sldNum" sz="quarter" idx="10"/>
          </p:nvPr>
        </p:nvSpPr>
        <p:spPr/>
        <p:txBody>
          <a:bodyPr/>
          <a:lstStyle/>
          <a:p>
            <a:fld id="{9C3CB04F-0E26-4B45-A53C-4DEA9012AB96}" type="slidenum">
              <a:rPr lang="en-US" smtClean="0"/>
              <a:t>18</a:t>
            </a:fld>
            <a:endParaRPr lang="en-US"/>
          </a:p>
        </p:txBody>
      </p:sp>
    </p:spTree>
    <p:extLst>
      <p:ext uri="{BB962C8B-B14F-4D97-AF65-F5344CB8AC3E}">
        <p14:creationId xmlns:p14="http://schemas.microsoft.com/office/powerpoint/2010/main" val="4077535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3CB04F-0E26-4B45-A53C-4DEA9012AB96}" type="slidenum">
              <a:rPr lang="en-US" smtClean="0"/>
              <a:t>20</a:t>
            </a:fld>
            <a:endParaRPr lang="en-US"/>
          </a:p>
        </p:txBody>
      </p:sp>
    </p:spTree>
    <p:extLst>
      <p:ext uri="{BB962C8B-B14F-4D97-AF65-F5344CB8AC3E}">
        <p14:creationId xmlns:p14="http://schemas.microsoft.com/office/powerpoint/2010/main" val="12446789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3CB04F-0E26-4B45-A53C-4DEA9012AB96}" type="slidenum">
              <a:rPr lang="en-US" smtClean="0"/>
              <a:t>22</a:t>
            </a:fld>
            <a:endParaRPr lang="en-US"/>
          </a:p>
        </p:txBody>
      </p:sp>
    </p:spTree>
    <p:extLst>
      <p:ext uri="{BB962C8B-B14F-4D97-AF65-F5344CB8AC3E}">
        <p14:creationId xmlns:p14="http://schemas.microsoft.com/office/powerpoint/2010/main" val="2339151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When loss ratio relativity is predicted, it is directly used as E-Mod,  so that after</a:t>
            </a:r>
          </a:p>
          <a:p>
            <a:r>
              <a:rPr lang="en-US" sz="1200" dirty="0" smtClean="0"/>
              <a:t>the application of E-Mod, loss ratios are equal among different groups of risks</a:t>
            </a:r>
          </a:p>
          <a:p>
            <a:endParaRPr lang="en-US" dirty="0" smtClean="0"/>
          </a:p>
          <a:p>
            <a:endParaRPr lang="en-US" dirty="0" smtClean="0"/>
          </a:p>
          <a:p>
            <a:r>
              <a:rPr lang="en-US" sz="1200" dirty="0" smtClean="0"/>
              <a:t>From users’ perspective, the ER plan is already implemented; the building process and fine-tuning process are not generally visible</a:t>
            </a:r>
          </a:p>
          <a:p>
            <a:endParaRPr lang="en-US" sz="1200" dirty="0" smtClean="0"/>
          </a:p>
          <a:p>
            <a:r>
              <a:rPr lang="en-US" sz="1200" dirty="0" smtClean="0"/>
              <a:t>The</a:t>
            </a:r>
            <a:r>
              <a:rPr lang="en-US" sz="1200" baseline="0" dirty="0" smtClean="0"/>
              <a:t> denominator for the Loss Ratio formula if the $10,500 number in the next slide</a:t>
            </a:r>
            <a:endParaRPr lang="en-US" dirty="0"/>
          </a:p>
        </p:txBody>
      </p:sp>
      <p:sp>
        <p:nvSpPr>
          <p:cNvPr id="4" name="Slide Number Placeholder 3"/>
          <p:cNvSpPr>
            <a:spLocks noGrp="1"/>
          </p:cNvSpPr>
          <p:nvPr>
            <p:ph type="sldNum" sz="quarter" idx="10"/>
          </p:nvPr>
        </p:nvSpPr>
        <p:spPr/>
        <p:txBody>
          <a:bodyPr/>
          <a:lstStyle/>
          <a:p>
            <a:fld id="{9C3CB04F-0E26-4B45-A53C-4DEA9012AB96}" type="slidenum">
              <a:rPr lang="en-US" smtClean="0"/>
              <a:t>23</a:t>
            </a:fld>
            <a:endParaRPr lang="en-US"/>
          </a:p>
        </p:txBody>
      </p:sp>
    </p:spTree>
    <p:extLst>
      <p:ext uri="{BB962C8B-B14F-4D97-AF65-F5344CB8AC3E}">
        <p14:creationId xmlns:p14="http://schemas.microsoft.com/office/powerpoint/2010/main" val="31130708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purpose of this slide is to explain</a:t>
            </a:r>
            <a:r>
              <a:rPr lang="en-US" baseline="0" dirty="0" smtClean="0"/>
              <a:t> the denominator of the Loss Ratio formula in the prior slide</a:t>
            </a:r>
            <a:endParaRPr lang="en-US" dirty="0"/>
          </a:p>
        </p:txBody>
      </p:sp>
      <p:sp>
        <p:nvSpPr>
          <p:cNvPr id="4" name="Slide Number Placeholder 3"/>
          <p:cNvSpPr>
            <a:spLocks noGrp="1"/>
          </p:cNvSpPr>
          <p:nvPr>
            <p:ph type="sldNum" sz="quarter" idx="10"/>
          </p:nvPr>
        </p:nvSpPr>
        <p:spPr/>
        <p:txBody>
          <a:bodyPr/>
          <a:lstStyle/>
          <a:p>
            <a:fld id="{9C3CB04F-0E26-4B45-A53C-4DEA9012AB96}" type="slidenum">
              <a:rPr lang="en-US" smtClean="0"/>
              <a:t>24</a:t>
            </a:fld>
            <a:endParaRPr lang="en-US"/>
          </a:p>
        </p:txBody>
      </p:sp>
    </p:spTree>
    <p:extLst>
      <p:ext uri="{BB962C8B-B14F-4D97-AF65-F5344CB8AC3E}">
        <p14:creationId xmlns:p14="http://schemas.microsoft.com/office/powerpoint/2010/main" val="33743430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that there is premium eligibility threshold</a:t>
            </a:r>
            <a:endParaRPr lang="en-US" dirty="0"/>
          </a:p>
        </p:txBody>
      </p:sp>
      <p:sp>
        <p:nvSpPr>
          <p:cNvPr id="4" name="Slide Number Placeholder 3"/>
          <p:cNvSpPr>
            <a:spLocks noGrp="1"/>
          </p:cNvSpPr>
          <p:nvPr>
            <p:ph type="sldNum" sz="quarter" idx="10"/>
          </p:nvPr>
        </p:nvSpPr>
        <p:spPr/>
        <p:txBody>
          <a:bodyPr/>
          <a:lstStyle/>
          <a:p>
            <a:fld id="{9C3CB04F-0E26-4B45-A53C-4DEA9012AB96}" type="slidenum">
              <a:rPr lang="en-US" smtClean="0"/>
              <a:t>25</a:t>
            </a:fld>
            <a:endParaRPr lang="en-US"/>
          </a:p>
        </p:txBody>
      </p:sp>
    </p:spTree>
    <p:extLst>
      <p:ext uri="{BB962C8B-B14F-4D97-AF65-F5344CB8AC3E}">
        <p14:creationId xmlns:p14="http://schemas.microsoft.com/office/powerpoint/2010/main" val="3496350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comments about class plan:</a:t>
            </a:r>
          </a:p>
          <a:p>
            <a:endParaRPr lang="en-US" dirty="0" smtClean="0"/>
          </a:p>
          <a:p>
            <a:pPr marL="285750" indent="-285750">
              <a:buFont typeface="Arial" pitchFamily="34" charset="0"/>
              <a:buChar char="•"/>
            </a:pPr>
            <a:r>
              <a:rPr lang="en-US" dirty="0" smtClean="0"/>
              <a:t>1-dimensional</a:t>
            </a:r>
          </a:p>
          <a:p>
            <a:pPr marL="285750" indent="-285750">
              <a:buFont typeface="Arial" pitchFamily="34" charset="0"/>
              <a:buChar char="•"/>
            </a:pPr>
            <a:r>
              <a:rPr lang="en-US" dirty="0" smtClean="0"/>
              <a:t>Based on type of industry</a:t>
            </a:r>
          </a:p>
          <a:p>
            <a:pPr marL="285750" indent="-285750">
              <a:buFont typeface="Arial" pitchFamily="34" charset="0"/>
              <a:buChar char="•"/>
            </a:pPr>
            <a:r>
              <a:rPr lang="en-US" dirty="0" smtClean="0"/>
              <a:t>Serves as the primary step toward individual risk equity</a:t>
            </a:r>
          </a:p>
          <a:p>
            <a:pPr marL="285750" indent="-285750">
              <a:buFont typeface="Arial" pitchFamily="34" charset="0"/>
              <a:buChar char="•"/>
            </a:pPr>
            <a:r>
              <a:rPr lang="en-US" b="1" i="1" dirty="0" smtClean="0"/>
              <a:t>ELRs and D-ratios   </a:t>
            </a:r>
            <a:r>
              <a:rPr lang="en-US" dirty="0" smtClean="0"/>
              <a:t>(may need to show an example</a:t>
            </a:r>
            <a:r>
              <a:rPr lang="en-US" baseline="0" dirty="0" smtClean="0"/>
              <a:t> </a:t>
            </a:r>
            <a:r>
              <a:rPr lang="en-US" dirty="0" smtClean="0"/>
              <a:t>of a state page)</a:t>
            </a:r>
          </a:p>
          <a:p>
            <a:pPr marL="285750" indent="-285750">
              <a:buFont typeface="Arial" pitchFamily="34" charset="0"/>
              <a:buChar char="•"/>
            </a:pPr>
            <a:endParaRPr lang="en-US" dirty="0" smtClean="0"/>
          </a:p>
          <a:p>
            <a:pPr marL="285750" indent="-285750">
              <a:buFont typeface="Arial" pitchFamily="34" charset="0"/>
              <a:buChar char="•"/>
            </a:pPr>
            <a:r>
              <a:rPr lang="en-US" sz="1200" b="1" dirty="0" smtClean="0"/>
              <a:t>Claim frequency </a:t>
            </a:r>
            <a:r>
              <a:rPr lang="en-US" sz="1200" dirty="0" smtClean="0"/>
              <a:t>(fully credible)</a:t>
            </a:r>
          </a:p>
          <a:p>
            <a:pPr marL="285750" indent="-285750">
              <a:buFont typeface="Arial" pitchFamily="34" charset="0"/>
              <a:buChar char="•"/>
            </a:pPr>
            <a:r>
              <a:rPr lang="en-US" sz="1200" b="1" dirty="0" smtClean="0"/>
              <a:t>Claim severity </a:t>
            </a:r>
            <a:r>
              <a:rPr lang="en-US" sz="1200" dirty="0" smtClean="0"/>
              <a:t>(partial weight)</a:t>
            </a:r>
          </a:p>
          <a:p>
            <a:pPr marL="285750" indent="-285750">
              <a:buFont typeface="Arial" pitchFamily="34" charset="0"/>
              <a:buChar char="•"/>
            </a:pPr>
            <a:r>
              <a:rPr lang="en-US" sz="1200" b="1" dirty="0" smtClean="0"/>
              <a:t>Type of claims </a:t>
            </a:r>
            <a:r>
              <a:rPr lang="en-US" sz="1200" dirty="0" smtClean="0"/>
              <a:t>(med-only or not)</a:t>
            </a:r>
          </a:p>
          <a:p>
            <a:pPr marL="285750" indent="-285750">
              <a:buFont typeface="Arial" pitchFamily="34" charset="0"/>
              <a:buChar char="•"/>
            </a:pPr>
            <a:r>
              <a:rPr lang="en-US" sz="1200" b="1" dirty="0" smtClean="0"/>
              <a:t>Size of risk  </a:t>
            </a:r>
            <a:r>
              <a:rPr lang="en-US" sz="1200" dirty="0" smtClean="0"/>
              <a:t>(reflected in the calculation of W and B)</a:t>
            </a:r>
          </a:p>
          <a:p>
            <a:pPr marL="285750" indent="-285750">
              <a:buFont typeface="Arial" pitchFamily="34" charset="0"/>
              <a:buChar char="•"/>
            </a:pPr>
            <a:r>
              <a:rPr lang="en-US" sz="1200" b="1" dirty="0" smtClean="0"/>
              <a:t>Risk state </a:t>
            </a:r>
            <a:r>
              <a:rPr lang="en-US" sz="1200" dirty="0" smtClean="0"/>
              <a:t>(state differences in average claim severity is recognized)</a:t>
            </a:r>
          </a:p>
          <a:p>
            <a:pPr marL="285750" indent="-285750">
              <a:buFont typeface="Arial" pitchFamily="34" charset="0"/>
              <a:buChar char="•"/>
            </a:pPr>
            <a:r>
              <a:rPr lang="en-US" sz="1200" b="1" dirty="0" smtClean="0"/>
              <a:t>Class code  </a:t>
            </a:r>
            <a:r>
              <a:rPr lang="en-US" sz="1200" dirty="0" smtClean="0"/>
              <a:t>(different D-ratios in different classes, so class variable is involved)</a:t>
            </a:r>
          </a:p>
          <a:p>
            <a:pPr marL="285750" indent="-2857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9C3CB04F-0E26-4B45-A53C-4DEA9012AB96}" type="slidenum">
              <a:rPr lang="en-US" smtClean="0"/>
              <a:t>26</a:t>
            </a:fld>
            <a:endParaRPr lang="en-US"/>
          </a:p>
        </p:txBody>
      </p:sp>
    </p:spTree>
    <p:extLst>
      <p:ext uri="{BB962C8B-B14F-4D97-AF65-F5344CB8AC3E}">
        <p14:creationId xmlns:p14="http://schemas.microsoft.com/office/powerpoint/2010/main" val="151818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Charlie </a:t>
            </a:r>
            <a:r>
              <a:rPr lang="en-US" dirty="0" err="1" smtClean="0"/>
              <a:t>Champlin’s</a:t>
            </a:r>
            <a:r>
              <a:rPr lang="en-US" dirty="0" smtClean="0"/>
              <a:t> movie:  Modern Time</a:t>
            </a:r>
            <a:endParaRPr lang="en-US" dirty="0"/>
          </a:p>
        </p:txBody>
      </p:sp>
      <p:sp>
        <p:nvSpPr>
          <p:cNvPr id="4" name="Slide Number Placeholder 3"/>
          <p:cNvSpPr>
            <a:spLocks noGrp="1"/>
          </p:cNvSpPr>
          <p:nvPr>
            <p:ph type="sldNum" sz="quarter" idx="10"/>
          </p:nvPr>
        </p:nvSpPr>
        <p:spPr/>
        <p:txBody>
          <a:bodyPr/>
          <a:lstStyle/>
          <a:p>
            <a:fld id="{9C3CB04F-0E26-4B45-A53C-4DEA9012AB96}" type="slidenum">
              <a:rPr lang="en-US" smtClean="0"/>
              <a:t>4</a:t>
            </a:fld>
            <a:endParaRPr lang="en-US"/>
          </a:p>
        </p:txBody>
      </p:sp>
    </p:spTree>
    <p:extLst>
      <p:ext uri="{BB962C8B-B14F-4D97-AF65-F5344CB8AC3E}">
        <p14:creationId xmlns:p14="http://schemas.microsoft.com/office/powerpoint/2010/main" val="10474570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3CB04F-0E26-4B45-A53C-4DEA9012AB96}" type="slidenum">
              <a:rPr lang="en-US" smtClean="0"/>
              <a:t>30</a:t>
            </a:fld>
            <a:endParaRPr lang="en-US"/>
          </a:p>
        </p:txBody>
      </p:sp>
    </p:spTree>
    <p:extLst>
      <p:ext uri="{BB962C8B-B14F-4D97-AF65-F5344CB8AC3E}">
        <p14:creationId xmlns:p14="http://schemas.microsoft.com/office/powerpoint/2010/main" val="4731351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point out that the experience mod and schedule mod are intended to adjust the class rate for individual risk characteristics affecting expected losses, while the premium discount and expense constant are intended to adjust the class rate for individual risk characteristics affecting expenses.</a:t>
            </a:r>
            <a:endParaRPr lang="en-US" dirty="0"/>
          </a:p>
        </p:txBody>
      </p:sp>
      <p:sp>
        <p:nvSpPr>
          <p:cNvPr id="4" name="Slide Number Placeholder 3"/>
          <p:cNvSpPr>
            <a:spLocks noGrp="1"/>
          </p:cNvSpPr>
          <p:nvPr>
            <p:ph type="sldNum" sz="quarter" idx="10"/>
          </p:nvPr>
        </p:nvSpPr>
        <p:spPr/>
        <p:txBody>
          <a:bodyPr/>
          <a:lstStyle/>
          <a:p>
            <a:fld id="{9C3CB04F-0E26-4B45-A53C-4DEA9012AB96}" type="slidenum">
              <a:rPr lang="en-US" smtClean="0"/>
              <a:t>32</a:t>
            </a:fld>
            <a:endParaRPr lang="en-US"/>
          </a:p>
        </p:txBody>
      </p:sp>
    </p:spTree>
    <p:extLst>
      <p:ext uri="{BB962C8B-B14F-4D97-AF65-F5344CB8AC3E}">
        <p14:creationId xmlns:p14="http://schemas.microsoft.com/office/powerpoint/2010/main" val="242999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3CB04F-0E26-4B45-A53C-4DEA9012AB96}" type="slidenum">
              <a:rPr lang="en-US" smtClean="0"/>
              <a:t>6</a:t>
            </a:fld>
            <a:endParaRPr lang="en-US"/>
          </a:p>
        </p:txBody>
      </p:sp>
    </p:spTree>
    <p:extLst>
      <p:ext uri="{BB962C8B-B14F-4D97-AF65-F5344CB8AC3E}">
        <p14:creationId xmlns:p14="http://schemas.microsoft.com/office/powerpoint/2010/main" val="11410717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picture is intended to say that from now on, the focus is on ER plan only, rather than any other rating</a:t>
            </a:r>
            <a:r>
              <a:rPr lang="en-US" baseline="0" dirty="0" smtClean="0"/>
              <a:t> plans or rating elements</a:t>
            </a:r>
            <a:r>
              <a:rPr lang="en-US" dirty="0" smtClean="0"/>
              <a:t>.</a:t>
            </a:r>
          </a:p>
          <a:p>
            <a:endParaRPr lang="en-US" dirty="0"/>
          </a:p>
        </p:txBody>
      </p:sp>
      <p:sp>
        <p:nvSpPr>
          <p:cNvPr id="4" name="Slide Number Placeholder 3"/>
          <p:cNvSpPr>
            <a:spLocks noGrp="1"/>
          </p:cNvSpPr>
          <p:nvPr>
            <p:ph type="sldNum" sz="quarter" idx="10"/>
          </p:nvPr>
        </p:nvSpPr>
        <p:spPr/>
        <p:txBody>
          <a:bodyPr/>
          <a:lstStyle/>
          <a:p>
            <a:fld id="{9C3CB04F-0E26-4B45-A53C-4DEA9012AB96}" type="slidenum">
              <a:rPr lang="en-US" smtClean="0"/>
              <a:t>7</a:t>
            </a:fld>
            <a:endParaRPr lang="en-US"/>
          </a:p>
        </p:txBody>
      </p:sp>
    </p:spTree>
    <p:extLst>
      <p:ext uri="{BB962C8B-B14F-4D97-AF65-F5344CB8AC3E}">
        <p14:creationId xmlns:p14="http://schemas.microsoft.com/office/powerpoint/2010/main" val="696285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3CB04F-0E26-4B45-A53C-4DEA9012AB96}" type="slidenum">
              <a:rPr lang="en-US" smtClean="0"/>
              <a:t>8</a:t>
            </a:fld>
            <a:endParaRPr lang="en-US"/>
          </a:p>
        </p:txBody>
      </p:sp>
    </p:spTree>
    <p:extLst>
      <p:ext uri="{BB962C8B-B14F-4D97-AF65-F5344CB8AC3E}">
        <p14:creationId xmlns:p14="http://schemas.microsoft.com/office/powerpoint/2010/main" val="10164703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itchFamily="34" charset="0"/>
              <a:buChar char="•"/>
            </a:pPr>
            <a:r>
              <a:rPr lang="en-US" dirty="0" smtClean="0"/>
              <a:t>Actual versus expected</a:t>
            </a:r>
          </a:p>
          <a:p>
            <a:pPr marL="285750" indent="-285750">
              <a:buFont typeface="Arial" pitchFamily="34" charset="0"/>
              <a:buChar char="•"/>
            </a:pPr>
            <a:r>
              <a:rPr lang="en-US" dirty="0" smtClean="0"/>
              <a:t>Split point</a:t>
            </a:r>
          </a:p>
          <a:p>
            <a:pPr marL="285750" indent="-285750">
              <a:buFont typeface="Arial" pitchFamily="34" charset="0"/>
              <a:buChar char="•"/>
            </a:pPr>
            <a:r>
              <a:rPr lang="en-US" dirty="0" smtClean="0"/>
              <a:t>Frequency versus severity </a:t>
            </a:r>
          </a:p>
          <a:p>
            <a:pPr marL="285750" indent="-285750">
              <a:buFont typeface="Arial" pitchFamily="34" charset="0"/>
              <a:buChar char="•"/>
            </a:pPr>
            <a:r>
              <a:rPr lang="en-US" dirty="0" smtClean="0"/>
              <a:t>Size of risk</a:t>
            </a:r>
          </a:p>
          <a:p>
            <a:endParaRPr lang="en-US" dirty="0"/>
          </a:p>
        </p:txBody>
      </p:sp>
      <p:sp>
        <p:nvSpPr>
          <p:cNvPr id="4" name="Slide Number Placeholder 3"/>
          <p:cNvSpPr>
            <a:spLocks noGrp="1"/>
          </p:cNvSpPr>
          <p:nvPr>
            <p:ph type="sldNum" sz="quarter" idx="10"/>
          </p:nvPr>
        </p:nvSpPr>
        <p:spPr/>
        <p:txBody>
          <a:bodyPr/>
          <a:lstStyle/>
          <a:p>
            <a:fld id="{9C3CB04F-0E26-4B45-A53C-4DEA9012AB96}" type="slidenum">
              <a:rPr lang="en-US" smtClean="0"/>
              <a:t>9</a:t>
            </a:fld>
            <a:endParaRPr lang="en-US"/>
          </a:p>
        </p:txBody>
      </p:sp>
    </p:spTree>
    <p:extLst>
      <p:ext uri="{BB962C8B-B14F-4D97-AF65-F5344CB8AC3E}">
        <p14:creationId xmlns:p14="http://schemas.microsoft.com/office/powerpoint/2010/main" val="1316992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3CB04F-0E26-4B45-A53C-4DEA9012AB96}" type="slidenum">
              <a:rPr lang="en-US" smtClean="0"/>
              <a:t>10</a:t>
            </a:fld>
            <a:endParaRPr lang="en-US"/>
          </a:p>
        </p:txBody>
      </p:sp>
    </p:spTree>
    <p:extLst>
      <p:ext uri="{BB962C8B-B14F-4D97-AF65-F5344CB8AC3E}">
        <p14:creationId xmlns:p14="http://schemas.microsoft.com/office/powerpoint/2010/main" val="12101142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Need</a:t>
            </a:r>
            <a:r>
              <a:rPr lang="en-US" baseline="0" dirty="0" smtClean="0"/>
              <a:t> to explain the following:</a:t>
            </a:r>
          </a:p>
          <a:p>
            <a:endParaRPr lang="en-US" baseline="0" dirty="0" smtClean="0"/>
          </a:p>
          <a:p>
            <a:pPr marL="228600" indent="-228600">
              <a:buAutoNum type="arabicParenR"/>
            </a:pPr>
            <a:r>
              <a:rPr lang="en-US" baseline="0" dirty="0" smtClean="0"/>
              <a:t>30% for med-only</a:t>
            </a:r>
          </a:p>
          <a:p>
            <a:pPr marL="228600" indent="-228600">
              <a:buAutoNum type="arabicParenR"/>
            </a:pPr>
            <a:r>
              <a:rPr lang="en-US" baseline="0" dirty="0" smtClean="0"/>
              <a:t>Absolute cap for each claim, differing by states</a:t>
            </a:r>
          </a:p>
          <a:p>
            <a:pPr marL="228600" indent="-228600">
              <a:buAutoNum type="arabicParenR"/>
            </a:pPr>
            <a:endParaRPr lang="en-US" dirty="0"/>
          </a:p>
        </p:txBody>
      </p:sp>
      <p:sp>
        <p:nvSpPr>
          <p:cNvPr id="4" name="Slide Number Placeholder 3"/>
          <p:cNvSpPr>
            <a:spLocks noGrp="1"/>
          </p:cNvSpPr>
          <p:nvPr>
            <p:ph type="sldNum" sz="quarter" idx="10"/>
          </p:nvPr>
        </p:nvSpPr>
        <p:spPr/>
        <p:txBody>
          <a:bodyPr/>
          <a:lstStyle/>
          <a:p>
            <a:fld id="{9C3CB04F-0E26-4B45-A53C-4DEA9012AB96}" type="slidenum">
              <a:rPr lang="en-US" smtClean="0"/>
              <a:t>11</a:t>
            </a:fld>
            <a:endParaRPr lang="en-US"/>
          </a:p>
        </p:txBody>
      </p:sp>
    </p:spTree>
    <p:extLst>
      <p:ext uri="{BB962C8B-B14F-4D97-AF65-F5344CB8AC3E}">
        <p14:creationId xmlns:p14="http://schemas.microsoft.com/office/powerpoint/2010/main" val="23981069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3CB04F-0E26-4B45-A53C-4DEA9012AB96}" type="slidenum">
              <a:rPr lang="en-US" smtClean="0"/>
              <a:t>12</a:t>
            </a:fld>
            <a:endParaRPr lang="en-US"/>
          </a:p>
        </p:txBody>
      </p:sp>
    </p:spTree>
    <p:extLst>
      <p:ext uri="{BB962C8B-B14F-4D97-AF65-F5344CB8AC3E}">
        <p14:creationId xmlns:p14="http://schemas.microsoft.com/office/powerpoint/2010/main" val="19250970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28417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63760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29977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06124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94062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34599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8835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61430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97621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64296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83329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90963643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6.emf"/><Relationship Id="rId4" Type="http://schemas.openxmlformats.org/officeDocument/2006/relationships/package" Target="../embeddings/Microsoft_Excel_Worksheet1.xlsx"/></Relationships>
</file>

<file path=ppt/slides/_rels/slide12.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8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www.sunglassesbestprices.com/wp-content/uploads/2011/03/glasses2.jpg" TargetMode="External"/><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media/image10.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140.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5.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133600"/>
            <a:ext cx="7772400" cy="1143000"/>
          </a:xfrm>
        </p:spPr>
        <p:txBody>
          <a:bodyPr>
            <a:noAutofit/>
          </a:bodyPr>
          <a:lstStyle/>
          <a:p>
            <a:pPr>
              <a:lnSpc>
                <a:spcPct val="150000"/>
              </a:lnSpc>
            </a:pPr>
            <a:r>
              <a:rPr lang="en-US" sz="3200" dirty="0" smtClean="0"/>
              <a:t>The NCCI Experience Rating Plan:</a:t>
            </a:r>
            <a:br>
              <a:rPr lang="en-US" sz="3200" dirty="0" smtClean="0"/>
            </a:br>
            <a:r>
              <a:rPr lang="en-US" sz="2400" i="1" dirty="0" smtClean="0"/>
              <a:t>the Recent </a:t>
            </a:r>
            <a:r>
              <a:rPr lang="en-US" sz="2400" i="1" dirty="0"/>
              <a:t>R</a:t>
            </a:r>
            <a:r>
              <a:rPr lang="en-US" sz="2400" i="1" dirty="0" smtClean="0"/>
              <a:t>evision, and a Fresh </a:t>
            </a:r>
            <a:r>
              <a:rPr lang="en-US" sz="2400" i="1" dirty="0"/>
              <a:t>P</a:t>
            </a:r>
            <a:r>
              <a:rPr lang="en-US" sz="2400" i="1" dirty="0" smtClean="0"/>
              <a:t>erspective</a:t>
            </a:r>
            <a:endParaRPr lang="en-US" sz="2400" i="1" dirty="0"/>
          </a:p>
        </p:txBody>
      </p:sp>
      <p:sp>
        <p:nvSpPr>
          <p:cNvPr id="5" name="TextBox 4"/>
          <p:cNvSpPr txBox="1"/>
          <p:nvPr/>
        </p:nvSpPr>
        <p:spPr>
          <a:xfrm>
            <a:off x="3283152" y="4419600"/>
            <a:ext cx="1977080" cy="830997"/>
          </a:xfrm>
          <a:prstGeom prst="rect">
            <a:avLst/>
          </a:prstGeom>
          <a:noFill/>
        </p:spPr>
        <p:txBody>
          <a:bodyPr wrap="none" rtlCol="0">
            <a:spAutoFit/>
          </a:bodyPr>
          <a:lstStyle/>
          <a:p>
            <a:pPr algn="ctr"/>
            <a:r>
              <a:rPr lang="en-US" sz="2400" dirty="0" smtClean="0"/>
              <a:t>Penglin Huang</a:t>
            </a:r>
          </a:p>
          <a:p>
            <a:pPr algn="ctr"/>
            <a:r>
              <a:rPr lang="en-US" sz="2400" dirty="0" smtClean="0"/>
              <a:t>3/30/2012</a:t>
            </a:r>
            <a:endParaRPr lang="en-US" sz="2400" dirty="0"/>
          </a:p>
        </p:txBody>
      </p:sp>
    </p:spTree>
    <p:extLst>
      <p:ext uri="{BB962C8B-B14F-4D97-AF65-F5344CB8AC3E}">
        <p14:creationId xmlns:p14="http://schemas.microsoft.com/office/powerpoint/2010/main" val="14110972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631820" cy="609600"/>
          </a:xfrm>
        </p:spPr>
        <p:txBody>
          <a:bodyPr>
            <a:normAutofit/>
          </a:bodyPr>
          <a:lstStyle/>
          <a:p>
            <a:r>
              <a:rPr lang="en-US" sz="2400" dirty="0" smtClean="0"/>
              <a:t>To support E-Mod calculation, NCCI files the following:</a:t>
            </a:r>
            <a:endParaRPr lang="en-US" sz="2400" dirty="0"/>
          </a:p>
        </p:txBody>
      </p:sp>
      <p:sp>
        <p:nvSpPr>
          <p:cNvPr id="3" name="TextBox 2"/>
          <p:cNvSpPr txBox="1"/>
          <p:nvPr/>
        </p:nvSpPr>
        <p:spPr>
          <a:xfrm>
            <a:off x="1157468" y="2166878"/>
            <a:ext cx="4178773" cy="2862322"/>
          </a:xfrm>
          <a:prstGeom prst="rect">
            <a:avLst/>
          </a:prstGeom>
          <a:noFill/>
        </p:spPr>
        <p:txBody>
          <a:bodyPr wrap="none" rtlCol="0">
            <a:spAutoFit/>
          </a:bodyPr>
          <a:lstStyle/>
          <a:p>
            <a:pPr marL="285750" indent="-285750">
              <a:buFont typeface="Arial" pitchFamily="34" charset="0"/>
              <a:buChar char="•"/>
            </a:pPr>
            <a:r>
              <a:rPr lang="en-US" b="1" dirty="0" smtClean="0"/>
              <a:t>ELR</a:t>
            </a:r>
            <a:r>
              <a:rPr lang="en-US" dirty="0" smtClean="0"/>
              <a:t> (differs by class) </a:t>
            </a:r>
          </a:p>
          <a:p>
            <a:pPr marL="285750" indent="-285750">
              <a:buFont typeface="Arial" pitchFamily="34" charset="0"/>
              <a:buChar char="•"/>
            </a:pPr>
            <a:endParaRPr lang="en-US" dirty="0" smtClean="0"/>
          </a:p>
          <a:p>
            <a:pPr marL="285750" indent="-285750">
              <a:buFont typeface="Arial" pitchFamily="34" charset="0"/>
              <a:buChar char="•"/>
            </a:pPr>
            <a:r>
              <a:rPr lang="en-US" b="1" dirty="0" smtClean="0"/>
              <a:t>D-ratio  </a:t>
            </a:r>
            <a:r>
              <a:rPr lang="en-US" dirty="0" smtClean="0"/>
              <a:t>(differs by class)</a:t>
            </a:r>
            <a:endParaRPr lang="en-US" b="1" dirty="0" smtClean="0"/>
          </a:p>
          <a:p>
            <a:pPr marL="285750" indent="-285750">
              <a:buFont typeface="Arial" pitchFamily="34" charset="0"/>
              <a:buChar char="•"/>
            </a:pPr>
            <a:endParaRPr lang="en-US" dirty="0"/>
          </a:p>
          <a:p>
            <a:pPr marL="285750" indent="-285750">
              <a:buFont typeface="Arial" pitchFamily="34" charset="0"/>
              <a:buChar char="•"/>
            </a:pPr>
            <a:r>
              <a:rPr lang="en-US" dirty="0" smtClean="0"/>
              <a:t>A lookup table for  </a:t>
            </a:r>
            <a:r>
              <a:rPr lang="en-US" dirty="0"/>
              <a:t>w</a:t>
            </a:r>
            <a:r>
              <a:rPr lang="en-US" dirty="0" smtClean="0"/>
              <a:t>eighting value (</a:t>
            </a:r>
            <a:r>
              <a:rPr lang="en-US" b="1" dirty="0" smtClean="0"/>
              <a:t>W</a:t>
            </a:r>
            <a:r>
              <a:rPr lang="en-US" dirty="0" smtClean="0"/>
              <a:t>)</a:t>
            </a:r>
          </a:p>
          <a:p>
            <a:pPr marL="285750" indent="-285750">
              <a:buFont typeface="Arial" pitchFamily="34" charset="0"/>
              <a:buChar char="•"/>
            </a:pPr>
            <a:endParaRPr lang="en-US" dirty="0"/>
          </a:p>
          <a:p>
            <a:pPr marL="285750" indent="-285750">
              <a:buFont typeface="Arial" pitchFamily="34" charset="0"/>
              <a:buChar char="•"/>
            </a:pPr>
            <a:r>
              <a:rPr lang="en-US" dirty="0" smtClean="0"/>
              <a:t>A lookup table for ballast value (</a:t>
            </a:r>
            <a:r>
              <a:rPr lang="en-US" b="1" dirty="0" smtClean="0"/>
              <a:t>B</a:t>
            </a:r>
            <a:r>
              <a:rPr lang="en-US" dirty="0" smtClean="0"/>
              <a:t>)</a:t>
            </a:r>
          </a:p>
          <a:p>
            <a:pPr marL="285750" indent="-285750">
              <a:buFont typeface="Arial" pitchFamily="34" charset="0"/>
              <a:buChar char="•"/>
            </a:pPr>
            <a:endParaRPr lang="en-US" dirty="0"/>
          </a:p>
          <a:p>
            <a:pPr marL="285750" indent="-285750">
              <a:buFont typeface="Arial" pitchFamily="34" charset="0"/>
              <a:buChar char="•"/>
            </a:pPr>
            <a:r>
              <a:rPr lang="en-US" b="1" dirty="0" smtClean="0"/>
              <a:t>G</a:t>
            </a:r>
            <a:r>
              <a:rPr lang="en-US" dirty="0" smtClean="0"/>
              <a:t> value (index for average claim size)</a:t>
            </a:r>
          </a:p>
          <a:p>
            <a:pPr marL="285750" indent="-285750">
              <a:buFont typeface="Arial" pitchFamily="34" charset="0"/>
              <a:buChar char="•"/>
            </a:pPr>
            <a:endParaRPr lang="en-US" dirty="0"/>
          </a:p>
        </p:txBody>
      </p:sp>
      <mc:AlternateContent xmlns:mc="http://schemas.openxmlformats.org/markup-compatibility/2006" xmlns:a14="http://schemas.microsoft.com/office/drawing/2010/main">
        <mc:Choice Requires="a14">
          <p:sp>
            <p:nvSpPr>
              <p:cNvPr id="4" name="TextBox 3"/>
              <p:cNvSpPr txBox="1"/>
              <p:nvPr/>
            </p:nvSpPr>
            <p:spPr>
              <a:xfrm>
                <a:off x="4651849" y="2090678"/>
                <a:ext cx="2671629" cy="491545"/>
              </a:xfrm>
              <a:prstGeom prst="rect">
                <a:avLst/>
              </a:prstGeom>
              <a:noFill/>
            </p:spPr>
            <p:txBody>
              <a:bodyPr wrap="none" rtlCol="0">
                <a:spAutoFit/>
              </a:bodyPr>
              <a:lstStyle/>
              <a:p>
                <a14:m>
                  <m:oMath xmlns:m="http://schemas.openxmlformats.org/officeDocument/2006/math">
                    <m:r>
                      <a:rPr lang="en-US" b="1" i="0" smtClean="0">
                        <a:latin typeface="Cambria Math"/>
                      </a:rPr>
                      <m:t>𝐄</m:t>
                    </m:r>
                    <m:r>
                      <a:rPr lang="en-US" b="0" i="1" smtClean="0">
                        <a:latin typeface="Cambria Math"/>
                      </a:rPr>
                      <m:t>= </m:t>
                    </m:r>
                    <m:nary>
                      <m:naryPr>
                        <m:chr m:val="∑"/>
                        <m:supHide m:val="on"/>
                        <m:ctrlPr>
                          <a:rPr lang="en-US" b="0" i="1" smtClean="0">
                            <a:latin typeface="Cambria Math"/>
                          </a:rPr>
                        </m:ctrlPr>
                      </m:naryPr>
                      <m:sub>
                        <m:r>
                          <m:rPr>
                            <m:brk m:alnAt="7"/>
                          </m:rPr>
                          <a:rPr lang="en-US" b="0" i="1" smtClean="0">
                            <a:latin typeface="Cambria Math"/>
                          </a:rPr>
                          <m:t>𝑐</m:t>
                        </m:r>
                        <m:r>
                          <a:rPr lang="en-US" b="0" i="1" smtClean="0">
                            <a:latin typeface="Cambria Math"/>
                          </a:rPr>
                          <m:t>𝑙𝑎𝑠𝑠𝑒𝑠</m:t>
                        </m:r>
                      </m:sub>
                      <m:sup/>
                      <m:e>
                        <m:f>
                          <m:fPr>
                            <m:ctrlPr>
                              <a:rPr lang="en-US" b="0" i="1" smtClean="0">
                                <a:latin typeface="Cambria Math"/>
                              </a:rPr>
                            </m:ctrlPr>
                          </m:fPr>
                          <m:num>
                            <m:r>
                              <a:rPr lang="en-US" b="0" i="1" smtClean="0">
                                <a:latin typeface="Cambria Math"/>
                              </a:rPr>
                              <m:t>𝑝𝑎𝑦𝑟𝑜𝑙𝑙</m:t>
                            </m:r>
                          </m:num>
                          <m:den>
                            <m:r>
                              <a:rPr lang="en-US" b="0" i="1" smtClean="0">
                                <a:latin typeface="Cambria Math"/>
                              </a:rPr>
                              <m:t>100</m:t>
                            </m:r>
                          </m:den>
                        </m:f>
                      </m:e>
                    </m:nary>
                  </m:oMath>
                </a14:m>
                <a:r>
                  <a:rPr lang="en-US" dirty="0" smtClean="0"/>
                  <a:t> * ELR</a:t>
                </a:r>
                <a:endParaRPr lang="en-US" dirty="0"/>
              </a:p>
            </p:txBody>
          </p:sp>
        </mc:Choice>
        <mc:Fallback xmlns="">
          <p:sp>
            <p:nvSpPr>
              <p:cNvPr id="4" name="TextBox 3"/>
              <p:cNvSpPr txBox="1">
                <a:spLocks noRot="1" noChangeAspect="1" noMove="1" noResize="1" noEditPoints="1" noAdjustHandles="1" noChangeArrowheads="1" noChangeShapeType="1" noTextEdit="1"/>
              </p:cNvSpPr>
              <p:nvPr/>
            </p:nvSpPr>
            <p:spPr>
              <a:xfrm>
                <a:off x="4651849" y="2090678"/>
                <a:ext cx="2671629" cy="491545"/>
              </a:xfrm>
              <a:prstGeom prst="rect">
                <a:avLst/>
              </a:prstGeom>
              <a:blipFill rotWithShape="1">
                <a:blip r:embed="rId3"/>
                <a:stretch>
                  <a:fillRect t="-76543" r="-913" b="-12716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4651849" y="2624078"/>
                <a:ext cx="4034951" cy="491545"/>
              </a:xfrm>
              <a:prstGeom prst="rect">
                <a:avLst/>
              </a:prstGeom>
              <a:noFill/>
            </p:spPr>
            <p:txBody>
              <a:bodyPr wrap="none" rtlCol="0">
                <a:spAutoFit/>
              </a:bodyPr>
              <a:lstStyle/>
              <a:p>
                <a:r>
                  <a:rPr lang="en-US" b="1" dirty="0" err="1" smtClean="0"/>
                  <a:t>Ee</a:t>
                </a:r>
                <a:r>
                  <a:rPr lang="en-US" b="0" dirty="0" smtClean="0"/>
                  <a:t> </a:t>
                </a:r>
                <a14:m>
                  <m:oMath xmlns:m="http://schemas.openxmlformats.org/officeDocument/2006/math">
                    <m:r>
                      <a:rPr lang="en-US" b="0" i="1" smtClean="0">
                        <a:latin typeface="Cambria Math"/>
                      </a:rPr>
                      <m:t>= </m:t>
                    </m:r>
                    <m:nary>
                      <m:naryPr>
                        <m:chr m:val="∑"/>
                        <m:supHide m:val="on"/>
                        <m:ctrlPr>
                          <a:rPr lang="en-US" b="0" i="1" smtClean="0">
                            <a:latin typeface="Cambria Math"/>
                          </a:rPr>
                        </m:ctrlPr>
                      </m:naryPr>
                      <m:sub>
                        <m:r>
                          <m:rPr>
                            <m:brk m:alnAt="7"/>
                          </m:rPr>
                          <a:rPr lang="en-US" b="0" i="1" smtClean="0">
                            <a:latin typeface="Cambria Math"/>
                          </a:rPr>
                          <m:t>𝑐</m:t>
                        </m:r>
                        <m:r>
                          <a:rPr lang="en-US" b="0" i="1" smtClean="0">
                            <a:latin typeface="Cambria Math"/>
                          </a:rPr>
                          <m:t>𝑙𝑎𝑠𝑠𝑒𝑠</m:t>
                        </m:r>
                      </m:sub>
                      <m:sup/>
                      <m:e>
                        <m:f>
                          <m:fPr>
                            <m:ctrlPr>
                              <a:rPr lang="en-US" b="0" i="1" smtClean="0">
                                <a:latin typeface="Cambria Math"/>
                              </a:rPr>
                            </m:ctrlPr>
                          </m:fPr>
                          <m:num>
                            <m:r>
                              <a:rPr lang="en-US" b="0" i="1" smtClean="0">
                                <a:latin typeface="Cambria Math"/>
                              </a:rPr>
                              <m:t>𝑝𝑎𝑦𝑟𝑜𝑙𝑙</m:t>
                            </m:r>
                          </m:num>
                          <m:den>
                            <m:r>
                              <a:rPr lang="en-US" b="0" i="1" smtClean="0">
                                <a:latin typeface="Cambria Math"/>
                              </a:rPr>
                              <m:t>100</m:t>
                            </m:r>
                          </m:den>
                        </m:f>
                      </m:e>
                    </m:nary>
                  </m:oMath>
                </a14:m>
                <a:r>
                  <a:rPr lang="en-US" dirty="0" smtClean="0"/>
                  <a:t> * ELR * (1 - D-ratio)</a:t>
                </a:r>
                <a:endParaRPr lang="en-US" dirty="0"/>
              </a:p>
            </p:txBody>
          </p:sp>
        </mc:Choice>
        <mc:Fallback xmlns="">
          <p:sp>
            <p:nvSpPr>
              <p:cNvPr id="5" name="TextBox 4"/>
              <p:cNvSpPr txBox="1">
                <a:spLocks noRot="1" noChangeAspect="1" noMove="1" noResize="1" noEditPoints="1" noAdjustHandles="1" noChangeArrowheads="1" noChangeShapeType="1" noTextEdit="1"/>
              </p:cNvSpPr>
              <p:nvPr/>
            </p:nvSpPr>
            <p:spPr>
              <a:xfrm>
                <a:off x="4651849" y="2624078"/>
                <a:ext cx="4034951" cy="491545"/>
              </a:xfrm>
              <a:prstGeom prst="rect">
                <a:avLst/>
              </a:prstGeom>
              <a:blipFill rotWithShape="1">
                <a:blip r:embed="rId4"/>
                <a:stretch>
                  <a:fillRect l="-1208" t="-76543" r="-604" b="-127160"/>
                </a:stretch>
              </a:blipFill>
            </p:spPr>
            <p:txBody>
              <a:bodyPr/>
              <a:lstStyle/>
              <a:p>
                <a:r>
                  <a:rPr lang="en-US">
                    <a:noFill/>
                  </a:rPr>
                  <a:t> </a:t>
                </a:r>
              </a:p>
            </p:txBody>
          </p:sp>
        </mc:Fallback>
      </mc:AlternateContent>
      <p:cxnSp>
        <p:nvCxnSpPr>
          <p:cNvPr id="7" name="Straight Arrow Connector 6"/>
          <p:cNvCxnSpPr>
            <a:endCxn id="4" idx="1"/>
          </p:cNvCxnSpPr>
          <p:nvPr/>
        </p:nvCxnSpPr>
        <p:spPr>
          <a:xfrm>
            <a:off x="4042249" y="2336451"/>
            <a:ext cx="609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4038600" y="2869850"/>
            <a:ext cx="609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53592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533400" y="0"/>
            <a:ext cx="8229600" cy="905933"/>
          </a:xfrm>
        </p:spPr>
        <p:txBody>
          <a:bodyPr>
            <a:normAutofit/>
          </a:bodyPr>
          <a:lstStyle/>
          <a:p>
            <a:r>
              <a:rPr lang="en-US" sz="3200" dirty="0" smtClean="0"/>
              <a:t>E-Mod calculation:  an example</a:t>
            </a:r>
            <a:endParaRPr lang="en-US" sz="3200" dirty="0"/>
          </a:p>
        </p:txBody>
      </p:sp>
      <p:sp>
        <p:nvSpPr>
          <p:cNvPr id="2" name="TextBox 1"/>
          <p:cNvSpPr txBox="1"/>
          <p:nvPr/>
        </p:nvSpPr>
        <p:spPr>
          <a:xfrm>
            <a:off x="914400" y="1066800"/>
            <a:ext cx="1107996" cy="369332"/>
          </a:xfrm>
          <a:prstGeom prst="rect">
            <a:avLst/>
          </a:prstGeom>
          <a:noFill/>
        </p:spPr>
        <p:txBody>
          <a:bodyPr wrap="none" rtlCol="0">
            <a:spAutoFit/>
          </a:bodyPr>
          <a:lstStyle/>
          <a:p>
            <a:r>
              <a:rPr lang="en-US" b="1" u="sng" dirty="0" smtClean="0"/>
              <a:t>Actual </a:t>
            </a:r>
            <a:r>
              <a:rPr lang="en-US" dirty="0" smtClean="0"/>
              <a:t>   	</a:t>
            </a:r>
            <a:endParaRPr lang="en-US" dirty="0"/>
          </a:p>
        </p:txBody>
      </p:sp>
      <p:sp>
        <p:nvSpPr>
          <p:cNvPr id="4" name="TextBox 3"/>
          <p:cNvSpPr txBox="1"/>
          <p:nvPr/>
        </p:nvSpPr>
        <p:spPr>
          <a:xfrm>
            <a:off x="914400" y="3399472"/>
            <a:ext cx="1053878" cy="369332"/>
          </a:xfrm>
          <a:prstGeom prst="rect">
            <a:avLst/>
          </a:prstGeom>
          <a:noFill/>
        </p:spPr>
        <p:txBody>
          <a:bodyPr wrap="none" rtlCol="0">
            <a:spAutoFit/>
          </a:bodyPr>
          <a:lstStyle/>
          <a:p>
            <a:r>
              <a:rPr lang="en-US" b="1" u="sng" dirty="0" smtClean="0"/>
              <a:t>Expected</a:t>
            </a:r>
            <a:endParaRPr lang="en-US" dirty="0"/>
          </a:p>
        </p:txBody>
      </p:sp>
      <p:sp>
        <p:nvSpPr>
          <p:cNvPr id="5" name="Rounded Rectangle 4"/>
          <p:cNvSpPr/>
          <p:nvPr/>
        </p:nvSpPr>
        <p:spPr>
          <a:xfrm>
            <a:off x="2183414" y="4038601"/>
            <a:ext cx="1828800" cy="464573"/>
          </a:xfrm>
          <a:prstGeom prst="roundRect">
            <a:avLst/>
          </a:prstGeom>
          <a:solidFill>
            <a:srgbClr val="FF0000">
              <a:alpha val="59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R</a:t>
            </a:r>
            <a:r>
              <a:rPr lang="en-US" dirty="0" smtClean="0">
                <a:solidFill>
                  <a:schemeClr val="tx1"/>
                </a:solidFill>
              </a:rPr>
              <a:t>oofer</a:t>
            </a:r>
            <a:endParaRPr lang="en-US" dirty="0">
              <a:solidFill>
                <a:schemeClr val="tx1"/>
              </a:solidFill>
            </a:endParaRPr>
          </a:p>
        </p:txBody>
      </p:sp>
      <p:sp>
        <p:nvSpPr>
          <p:cNvPr id="6" name="Rounded Rectangle 5"/>
          <p:cNvSpPr/>
          <p:nvPr/>
        </p:nvSpPr>
        <p:spPr>
          <a:xfrm>
            <a:off x="4366828" y="4038601"/>
            <a:ext cx="1778986" cy="464573"/>
          </a:xfrm>
          <a:prstGeom prst="roundRect">
            <a:avLst/>
          </a:prstGeom>
          <a:solidFill>
            <a:schemeClr val="accent6">
              <a:lumMod val="75000"/>
              <a:alpha val="5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Driver</a:t>
            </a:r>
            <a:endParaRPr lang="en-US" dirty="0">
              <a:solidFill>
                <a:schemeClr val="tx1"/>
              </a:solidFill>
            </a:endParaRPr>
          </a:p>
        </p:txBody>
      </p:sp>
      <p:sp>
        <p:nvSpPr>
          <p:cNvPr id="7" name="Rounded Rectangle 6"/>
          <p:cNvSpPr/>
          <p:nvPr/>
        </p:nvSpPr>
        <p:spPr>
          <a:xfrm>
            <a:off x="6526814" y="4038600"/>
            <a:ext cx="1778986" cy="464573"/>
          </a:xfrm>
          <a:prstGeom prst="roundRect">
            <a:avLst/>
          </a:prstGeom>
          <a:solidFill>
            <a:srgbClr val="92D050">
              <a:alpha val="8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Office clerks</a:t>
            </a:r>
            <a:endParaRPr lang="en-US" dirty="0">
              <a:solidFill>
                <a:schemeClr val="tx1"/>
              </a:solidFill>
            </a:endParaRPr>
          </a:p>
        </p:txBody>
      </p:sp>
      <p:sp>
        <p:nvSpPr>
          <p:cNvPr id="8" name="TextBox 7"/>
          <p:cNvSpPr txBox="1"/>
          <p:nvPr/>
        </p:nvSpPr>
        <p:spPr>
          <a:xfrm>
            <a:off x="119792" y="4592894"/>
            <a:ext cx="9329008" cy="1323439"/>
          </a:xfrm>
          <a:prstGeom prst="rect">
            <a:avLst/>
          </a:prstGeom>
          <a:noFill/>
        </p:spPr>
        <p:txBody>
          <a:bodyPr wrap="square" rtlCol="0">
            <a:spAutoFit/>
          </a:bodyPr>
          <a:lstStyle/>
          <a:p>
            <a:r>
              <a:rPr lang="en-US" sz="1600" dirty="0" smtClean="0"/>
              <a:t>Payroll:                                         $1,000, 000                           $100,000                             $100,000</a:t>
            </a:r>
          </a:p>
          <a:p>
            <a:r>
              <a:rPr lang="en-US" sz="1600" dirty="0" smtClean="0"/>
              <a:t>ELR ($100 payroll):                              $</a:t>
            </a:r>
            <a:r>
              <a:rPr lang="en-US" sz="1600" dirty="0"/>
              <a:t>6</a:t>
            </a:r>
            <a:r>
              <a:rPr lang="en-US" sz="1600" dirty="0" smtClean="0"/>
              <a:t>.5                                   $3.0                                   $0.3  </a:t>
            </a:r>
          </a:p>
          <a:p>
            <a:r>
              <a:rPr lang="en-US" sz="1600" dirty="0" smtClean="0"/>
              <a:t>D-ratio                                                   0.13		       0.18                                   0.20</a:t>
            </a:r>
          </a:p>
          <a:p>
            <a:r>
              <a:rPr lang="en-US" sz="1600" b="1" dirty="0" smtClean="0">
                <a:solidFill>
                  <a:srgbClr val="C00000"/>
                </a:solidFill>
              </a:rPr>
              <a:t>E </a:t>
            </a:r>
            <a:r>
              <a:rPr lang="en-US" sz="1600" dirty="0" smtClean="0"/>
              <a:t>(</a:t>
            </a:r>
            <a:r>
              <a:rPr lang="en-US" sz="1600" dirty="0"/>
              <a:t>e</a:t>
            </a:r>
            <a:r>
              <a:rPr lang="en-US" sz="1600" dirty="0" smtClean="0"/>
              <a:t>xpected loss)                    1,000,000/100*6.5     +   100,000/100*3.0   +   100,000/100*0.3 = $68,300</a:t>
            </a:r>
          </a:p>
          <a:p>
            <a:r>
              <a:rPr lang="en-US" sz="1600" b="1" dirty="0" err="1" smtClean="0">
                <a:solidFill>
                  <a:srgbClr val="C00000"/>
                </a:solidFill>
              </a:rPr>
              <a:t>Ee</a:t>
            </a:r>
            <a:r>
              <a:rPr lang="en-US" sz="1600" dirty="0"/>
              <a:t> </a:t>
            </a:r>
            <a:r>
              <a:rPr lang="en-US" sz="1600" dirty="0" smtClean="0"/>
              <a:t>(expected excess loss)   </a:t>
            </a:r>
            <a:r>
              <a:rPr lang="en-US" sz="1400" dirty="0" smtClean="0"/>
              <a:t>1,000,000/100*6.5*</a:t>
            </a:r>
            <a:r>
              <a:rPr lang="en-US" sz="1400" b="1" dirty="0" smtClean="0"/>
              <a:t>0.87  </a:t>
            </a:r>
            <a:r>
              <a:rPr lang="en-US" sz="1400" dirty="0" smtClean="0"/>
              <a:t>+  100,000/100*3.0*</a:t>
            </a:r>
            <a:r>
              <a:rPr lang="en-US" sz="1400" b="1" dirty="0" smtClean="0"/>
              <a:t>0.82  </a:t>
            </a:r>
            <a:r>
              <a:rPr lang="en-US" sz="1400" dirty="0" smtClean="0"/>
              <a:t>+  100,000/100*0.3*</a:t>
            </a:r>
            <a:r>
              <a:rPr lang="en-US" sz="1400" b="1" dirty="0" smtClean="0"/>
              <a:t>0.8</a:t>
            </a:r>
            <a:r>
              <a:rPr lang="en-US" sz="1400" dirty="0" smtClean="0"/>
              <a:t>= $59,250</a:t>
            </a:r>
            <a:endParaRPr lang="en-US" sz="1400" dirty="0"/>
          </a:p>
        </p:txBody>
      </p:sp>
      <p:sp>
        <p:nvSpPr>
          <p:cNvPr id="11" name="TextBox 10"/>
          <p:cNvSpPr txBox="1"/>
          <p:nvPr/>
        </p:nvSpPr>
        <p:spPr>
          <a:xfrm>
            <a:off x="914400" y="6324600"/>
            <a:ext cx="6032357" cy="369332"/>
          </a:xfrm>
          <a:prstGeom prst="rect">
            <a:avLst/>
          </a:prstGeom>
          <a:noFill/>
        </p:spPr>
        <p:txBody>
          <a:bodyPr wrap="none" rtlCol="0">
            <a:spAutoFit/>
          </a:bodyPr>
          <a:lstStyle/>
          <a:p>
            <a:r>
              <a:rPr lang="en-US" dirty="0" smtClean="0"/>
              <a:t>From </a:t>
            </a:r>
            <a:r>
              <a:rPr lang="en-US" b="1" dirty="0" smtClean="0">
                <a:solidFill>
                  <a:srgbClr val="C00000"/>
                </a:solidFill>
              </a:rPr>
              <a:t>E</a:t>
            </a:r>
            <a:r>
              <a:rPr lang="en-US" dirty="0" smtClean="0"/>
              <a:t> (expected loss) = $68,300, look up </a:t>
            </a:r>
            <a:r>
              <a:rPr lang="en-US" b="1" dirty="0" smtClean="0">
                <a:solidFill>
                  <a:srgbClr val="C00000"/>
                </a:solidFill>
              </a:rPr>
              <a:t>W</a:t>
            </a:r>
            <a:r>
              <a:rPr lang="en-US" dirty="0" smtClean="0"/>
              <a:t>=0.12,  </a:t>
            </a:r>
            <a:r>
              <a:rPr lang="en-US" b="1" dirty="0" smtClean="0">
                <a:solidFill>
                  <a:srgbClr val="C00000"/>
                </a:solidFill>
              </a:rPr>
              <a:t>B</a:t>
            </a:r>
            <a:r>
              <a:rPr lang="en-US" dirty="0" smtClean="0"/>
              <a:t>=$24,500</a:t>
            </a:r>
            <a:endParaRPr lang="en-US" dirty="0"/>
          </a:p>
        </p:txBody>
      </p:sp>
      <p:graphicFrame>
        <p:nvGraphicFramePr>
          <p:cNvPr id="10" name="Object 9"/>
          <p:cNvGraphicFramePr>
            <a:graphicFrameLocks noChangeAspect="1"/>
          </p:cNvGraphicFramePr>
          <p:nvPr>
            <p:extLst>
              <p:ext uri="{D42A27DB-BD31-4B8C-83A1-F6EECF244321}">
                <p14:modId xmlns:p14="http://schemas.microsoft.com/office/powerpoint/2010/main" val="2829805712"/>
              </p:ext>
            </p:extLst>
          </p:nvPr>
        </p:nvGraphicFramePr>
        <p:xfrm>
          <a:off x="2022475" y="1250950"/>
          <a:ext cx="5581650" cy="2051050"/>
        </p:xfrm>
        <a:graphic>
          <a:graphicData uri="http://schemas.openxmlformats.org/presentationml/2006/ole">
            <mc:AlternateContent xmlns:mc="http://schemas.openxmlformats.org/markup-compatibility/2006">
              <mc:Choice xmlns:v="urn:schemas-microsoft-com:vml" Requires="v">
                <p:oleObj spid="_x0000_s2075" name="Worksheet" r:id="rId4" imgW="4305233" imgH="1581110" progId="Excel.Sheet.12">
                  <p:embed/>
                </p:oleObj>
              </mc:Choice>
              <mc:Fallback>
                <p:oleObj name="Worksheet" r:id="rId4" imgW="4305233" imgH="1581110" progId="Excel.Sheet.12">
                  <p:embed/>
                  <p:pic>
                    <p:nvPicPr>
                      <p:cNvPr id="0" name=""/>
                      <p:cNvPicPr/>
                      <p:nvPr/>
                    </p:nvPicPr>
                    <p:blipFill>
                      <a:blip r:embed="rId5"/>
                      <a:stretch>
                        <a:fillRect/>
                      </a:stretch>
                    </p:blipFill>
                    <p:spPr>
                      <a:xfrm>
                        <a:off x="2022475" y="1250950"/>
                        <a:ext cx="5581650" cy="2051050"/>
                      </a:xfrm>
                      <a:prstGeom prst="rect">
                        <a:avLst/>
                      </a:prstGeom>
                    </p:spPr>
                  </p:pic>
                </p:oleObj>
              </mc:Fallback>
            </mc:AlternateContent>
          </a:graphicData>
        </a:graphic>
      </p:graphicFrame>
      <p:cxnSp>
        <p:nvCxnSpPr>
          <p:cNvPr id="15" name="Straight Arrow Connector 14"/>
          <p:cNvCxnSpPr/>
          <p:nvPr/>
        </p:nvCxnSpPr>
        <p:spPr>
          <a:xfrm>
            <a:off x="5638800" y="2819400"/>
            <a:ext cx="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7086600" y="2819400"/>
            <a:ext cx="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5722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ppt_x"/>
                                          </p:val>
                                        </p:tav>
                                        <p:tav tm="100000">
                                          <p:val>
                                            <p:strVal val="#ppt_x"/>
                                          </p:val>
                                        </p:tav>
                                      </p:tavLst>
                                    </p:anim>
                                    <p:anim calcmode="lin" valueType="num">
                                      <p:cBhvr additive="base">
                                        <p:cTn id="16" dur="500" fill="hold"/>
                                        <p:tgtEl>
                                          <p:spTgt spid="15"/>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ppt_x"/>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fill="hold"/>
                                        <p:tgtEl>
                                          <p:spTgt spid="5"/>
                                        </p:tgtEl>
                                        <p:attrNameLst>
                                          <p:attrName>ppt_x</p:attrName>
                                        </p:attrNameLst>
                                      </p:cBhvr>
                                      <p:tavLst>
                                        <p:tav tm="0">
                                          <p:val>
                                            <p:strVal val="#ppt_x"/>
                                          </p:val>
                                        </p:tav>
                                        <p:tav tm="100000">
                                          <p:val>
                                            <p:strVal val="#ppt_x"/>
                                          </p:val>
                                        </p:tav>
                                      </p:tavLst>
                                    </p:anim>
                                    <p:anim calcmode="lin" valueType="num">
                                      <p:cBhvr additive="base">
                                        <p:cTn id="30" dur="500" fill="hold"/>
                                        <p:tgtEl>
                                          <p:spTgt spid="5"/>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additive="base">
                                        <p:cTn id="33" dur="500" fill="hold"/>
                                        <p:tgtEl>
                                          <p:spTgt spid="6"/>
                                        </p:tgtEl>
                                        <p:attrNameLst>
                                          <p:attrName>ppt_x</p:attrName>
                                        </p:attrNameLst>
                                      </p:cBhvr>
                                      <p:tavLst>
                                        <p:tav tm="0">
                                          <p:val>
                                            <p:strVal val="#ppt_x"/>
                                          </p:val>
                                        </p:tav>
                                        <p:tav tm="100000">
                                          <p:val>
                                            <p:strVal val="#ppt_x"/>
                                          </p:val>
                                        </p:tav>
                                      </p:tavLst>
                                    </p:anim>
                                    <p:anim calcmode="lin" valueType="num">
                                      <p:cBhvr additive="base">
                                        <p:cTn id="34" dur="500" fill="hold"/>
                                        <p:tgtEl>
                                          <p:spTgt spid="6"/>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additive="base">
                                        <p:cTn id="41" dur="500" fill="hold"/>
                                        <p:tgtEl>
                                          <p:spTgt spid="8"/>
                                        </p:tgtEl>
                                        <p:attrNameLst>
                                          <p:attrName>ppt_x</p:attrName>
                                        </p:attrNameLst>
                                      </p:cBhvr>
                                      <p:tavLst>
                                        <p:tav tm="0">
                                          <p:val>
                                            <p:strVal val="#ppt_x"/>
                                          </p:val>
                                        </p:tav>
                                        <p:tav tm="100000">
                                          <p:val>
                                            <p:strVal val="#ppt_x"/>
                                          </p:val>
                                        </p:tav>
                                      </p:tavLst>
                                    </p:anim>
                                    <p:anim calcmode="lin" valueType="num">
                                      <p:cBhvr additive="base">
                                        <p:cTn id="4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additive="base">
                                        <p:cTn id="47" dur="500" fill="hold"/>
                                        <p:tgtEl>
                                          <p:spTgt spid="11"/>
                                        </p:tgtEl>
                                        <p:attrNameLst>
                                          <p:attrName>ppt_x</p:attrName>
                                        </p:attrNameLst>
                                      </p:cBhvr>
                                      <p:tavLst>
                                        <p:tav tm="0">
                                          <p:val>
                                            <p:strVal val="#ppt_x"/>
                                          </p:val>
                                        </p:tav>
                                        <p:tav tm="100000">
                                          <p:val>
                                            <p:strVal val="#ppt_x"/>
                                          </p:val>
                                        </p:tav>
                                      </p:tavLst>
                                    </p:anim>
                                    <p:anim calcmode="lin" valueType="num">
                                      <p:cBhvr additive="base">
                                        <p:cTn id="4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animBg="1"/>
      <p:bldP spid="6" grpId="0" animBg="1"/>
      <p:bldP spid="7" grpId="0" animBg="1"/>
      <p:bldP spid="8"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274638"/>
            <a:ext cx="8229600" cy="715962"/>
          </a:xfrm>
        </p:spPr>
        <p:txBody>
          <a:bodyPr>
            <a:normAutofit/>
          </a:bodyPr>
          <a:lstStyle/>
          <a:p>
            <a:r>
              <a:rPr lang="en-US" sz="3200" dirty="0" smtClean="0"/>
              <a:t>E-Mod calculation:  An example  (continued)</a:t>
            </a:r>
            <a:endParaRPr lang="en-US" sz="3200" dirty="0"/>
          </a:p>
        </p:txBody>
      </p:sp>
      <mc:AlternateContent xmlns:mc="http://schemas.openxmlformats.org/markup-compatibility/2006" xmlns:a14="http://schemas.microsoft.com/office/drawing/2010/main">
        <mc:Choice Requires="a14">
          <p:sp>
            <p:nvSpPr>
              <p:cNvPr id="4" name="Rectangle 3"/>
              <p:cNvSpPr/>
              <p:nvPr/>
            </p:nvSpPr>
            <p:spPr>
              <a:xfrm>
                <a:off x="1828800" y="1843365"/>
                <a:ext cx="6172200" cy="595035"/>
              </a:xfrm>
              <a:prstGeom prst="rect">
                <a:avLst/>
              </a:prstGeom>
            </p:spPr>
            <p:txBody>
              <a:bodyPr wrap="square">
                <a:spAutoFit/>
              </a:bodyPr>
              <a:lstStyle/>
              <a:p>
                <a:r>
                  <a:rPr lang="en-US" sz="2800" dirty="0" smtClean="0"/>
                  <a:t>E-Mod </a:t>
                </a:r>
                <a:r>
                  <a:rPr lang="en-US" sz="2800" dirty="0"/>
                  <a:t>= </a:t>
                </a:r>
                <a14:m>
                  <m:oMath xmlns:m="http://schemas.openxmlformats.org/officeDocument/2006/math">
                    <m:box>
                      <m:boxPr>
                        <m:ctrlPr>
                          <a:rPr lang="en-US" sz="2800" i="1">
                            <a:latin typeface="Cambria Math"/>
                          </a:rPr>
                        </m:ctrlPr>
                      </m:boxPr>
                      <m:e>
                        <m:argPr>
                          <m:argSz m:val="-1"/>
                        </m:argPr>
                        <m:f>
                          <m:fPr>
                            <m:ctrlPr>
                              <a:rPr lang="en-US" sz="2800" i="1">
                                <a:latin typeface="Cambria Math"/>
                              </a:rPr>
                            </m:ctrlPr>
                          </m:fPr>
                          <m:num>
                            <m:r>
                              <a:rPr lang="en-US" sz="2800" i="1">
                                <a:latin typeface="Cambria Math"/>
                              </a:rPr>
                              <m:t>𝐴𝑝</m:t>
                            </m:r>
                            <m:r>
                              <a:rPr lang="en-US" sz="2800" i="1">
                                <a:latin typeface="Cambria Math"/>
                              </a:rPr>
                              <m:t>+</m:t>
                            </m:r>
                            <m:r>
                              <a:rPr lang="en-US" sz="2800" i="1">
                                <a:latin typeface="Cambria Math"/>
                              </a:rPr>
                              <m:t>𝑊𝐴𝑒</m:t>
                            </m:r>
                            <m:r>
                              <a:rPr lang="en-US" sz="2800" i="1">
                                <a:latin typeface="Cambria Math"/>
                              </a:rPr>
                              <m:t>+</m:t>
                            </m:r>
                            <m:d>
                              <m:dPr>
                                <m:ctrlPr>
                                  <a:rPr lang="en-US" sz="2800" i="1">
                                    <a:latin typeface="Cambria Math"/>
                                  </a:rPr>
                                </m:ctrlPr>
                              </m:dPr>
                              <m:e>
                                <m:r>
                                  <a:rPr lang="en-US" sz="2800" i="1">
                                    <a:latin typeface="Cambria Math"/>
                                  </a:rPr>
                                  <m:t>1−</m:t>
                                </m:r>
                                <m:r>
                                  <a:rPr lang="en-US" sz="2800" i="1">
                                    <a:latin typeface="Cambria Math"/>
                                  </a:rPr>
                                  <m:t>𝑊</m:t>
                                </m:r>
                              </m:e>
                            </m:d>
                            <m:r>
                              <a:rPr lang="en-US" sz="2800" i="1">
                                <a:latin typeface="Cambria Math"/>
                              </a:rPr>
                              <m:t>𝐸𝑒</m:t>
                            </m:r>
                            <m:r>
                              <a:rPr lang="en-US" sz="2800" i="1">
                                <a:latin typeface="Cambria Math"/>
                              </a:rPr>
                              <m:t>+</m:t>
                            </m:r>
                            <m:r>
                              <a:rPr lang="en-US" sz="2800" i="1">
                                <a:latin typeface="Cambria Math"/>
                              </a:rPr>
                              <m:t>𝐵</m:t>
                            </m:r>
                          </m:num>
                          <m:den>
                            <m:r>
                              <a:rPr lang="en-US" sz="2800" i="1">
                                <a:latin typeface="Cambria Math"/>
                              </a:rPr>
                              <m:t>𝐸</m:t>
                            </m:r>
                            <m:r>
                              <a:rPr lang="en-US" sz="2800" i="1">
                                <a:latin typeface="Cambria Math"/>
                              </a:rPr>
                              <m:t>+</m:t>
                            </m:r>
                            <m:r>
                              <a:rPr lang="en-US" sz="2800" i="1">
                                <a:latin typeface="Cambria Math"/>
                              </a:rPr>
                              <m:t>𝐵</m:t>
                            </m:r>
                          </m:den>
                        </m:f>
                      </m:e>
                    </m:box>
                  </m:oMath>
                </a14:m>
                <a:r>
                  <a:rPr lang="en-US" sz="2800" dirty="0"/>
                  <a:t> </a:t>
                </a:r>
              </a:p>
            </p:txBody>
          </p:sp>
        </mc:Choice>
        <mc:Fallback xmlns="">
          <p:sp>
            <p:nvSpPr>
              <p:cNvPr id="4" name="Rectangle 3"/>
              <p:cNvSpPr>
                <a:spLocks noRot="1" noChangeAspect="1" noMove="1" noResize="1" noEditPoints="1" noAdjustHandles="1" noChangeArrowheads="1" noChangeShapeType="1" noTextEdit="1"/>
              </p:cNvSpPr>
              <p:nvPr/>
            </p:nvSpPr>
            <p:spPr>
              <a:xfrm>
                <a:off x="1828800" y="1843365"/>
                <a:ext cx="6172200" cy="595035"/>
              </a:xfrm>
              <a:prstGeom prst="rect">
                <a:avLst/>
              </a:prstGeom>
              <a:blipFill rotWithShape="1">
                <a:blip r:embed="rId3"/>
                <a:stretch>
                  <a:fillRect l="-1974" t="-4082" b="-2142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2895600" y="2971800"/>
                <a:ext cx="5740289" cy="734881"/>
              </a:xfrm>
              <a:prstGeom prst="rect">
                <a:avLst/>
              </a:prstGeom>
              <a:noFill/>
            </p:spPr>
            <p:txBody>
              <a:bodyPr wrap="none" rtlCol="0">
                <a:spAutoFit/>
              </a:bodyPr>
              <a:lstStyle/>
              <a:p>
                <a:r>
                  <a:rPr lang="en-US" sz="2800" dirty="0" smtClean="0"/>
                  <a:t>= </a:t>
                </a:r>
                <a14:m>
                  <m:oMath xmlns:m="http://schemas.openxmlformats.org/officeDocument/2006/math">
                    <m:f>
                      <m:fPr>
                        <m:ctrlPr>
                          <a:rPr lang="en-US" sz="2800" i="1">
                            <a:latin typeface="Cambria Math"/>
                          </a:rPr>
                        </m:ctrlPr>
                      </m:fPr>
                      <m:num>
                        <m:r>
                          <a:rPr lang="en-US" sz="2800" b="0" i="1" smtClean="0">
                            <a:latin typeface="Cambria Math"/>
                          </a:rPr>
                          <m:t>6500</m:t>
                        </m:r>
                        <m:r>
                          <a:rPr lang="en-US" sz="2800" i="1">
                            <a:latin typeface="Cambria Math"/>
                          </a:rPr>
                          <m:t>+</m:t>
                        </m:r>
                        <m:r>
                          <a:rPr lang="en-US" sz="2800" b="0" i="1" smtClean="0">
                            <a:latin typeface="Cambria Math"/>
                          </a:rPr>
                          <m:t>0.12∗20300</m:t>
                        </m:r>
                        <m:r>
                          <a:rPr lang="en-US" sz="2800" i="1">
                            <a:latin typeface="Cambria Math"/>
                          </a:rPr>
                          <m:t>+</m:t>
                        </m:r>
                        <m:d>
                          <m:dPr>
                            <m:ctrlPr>
                              <a:rPr lang="en-US" sz="2800" i="1">
                                <a:latin typeface="Cambria Math"/>
                              </a:rPr>
                            </m:ctrlPr>
                          </m:dPr>
                          <m:e>
                            <m:r>
                              <a:rPr lang="en-US" sz="2800" i="1">
                                <a:latin typeface="Cambria Math"/>
                              </a:rPr>
                              <m:t>1−</m:t>
                            </m:r>
                            <m:r>
                              <a:rPr lang="en-US" sz="2800" b="0" i="1" smtClean="0">
                                <a:latin typeface="Cambria Math"/>
                              </a:rPr>
                              <m:t>0.12</m:t>
                            </m:r>
                          </m:e>
                        </m:d>
                        <m:r>
                          <a:rPr lang="en-US" sz="2800" b="0" i="1" smtClean="0">
                            <a:latin typeface="Cambria Math"/>
                          </a:rPr>
                          <m:t>∗59250</m:t>
                        </m:r>
                        <m:r>
                          <a:rPr lang="en-US" sz="2800" i="1">
                            <a:latin typeface="Cambria Math"/>
                          </a:rPr>
                          <m:t>+</m:t>
                        </m:r>
                        <m:r>
                          <a:rPr lang="en-US" sz="2800" b="0" i="1" smtClean="0">
                            <a:latin typeface="Cambria Math"/>
                          </a:rPr>
                          <m:t>24500</m:t>
                        </m:r>
                      </m:num>
                      <m:den>
                        <m:r>
                          <a:rPr lang="en-US" sz="2800" b="0" i="1" smtClean="0">
                            <a:latin typeface="Cambria Math"/>
                          </a:rPr>
                          <m:t>68300</m:t>
                        </m:r>
                        <m:r>
                          <a:rPr lang="en-US" sz="2800" i="1">
                            <a:latin typeface="Cambria Math"/>
                          </a:rPr>
                          <m:t>+</m:t>
                        </m:r>
                        <m:r>
                          <a:rPr lang="en-US" sz="2800" b="0" i="1" smtClean="0">
                            <a:latin typeface="Cambria Math"/>
                          </a:rPr>
                          <m:t>24500</m:t>
                        </m:r>
                      </m:den>
                    </m:f>
                  </m:oMath>
                </a14:m>
                <a:endParaRPr lang="en-US" sz="2800" dirty="0"/>
              </a:p>
            </p:txBody>
          </p:sp>
        </mc:Choice>
        <mc:Fallback xmlns="">
          <p:sp>
            <p:nvSpPr>
              <p:cNvPr id="5" name="TextBox 4"/>
              <p:cNvSpPr txBox="1">
                <a:spLocks noRot="1" noChangeAspect="1" noMove="1" noResize="1" noEditPoints="1" noAdjustHandles="1" noChangeArrowheads="1" noChangeShapeType="1" noTextEdit="1"/>
              </p:cNvSpPr>
              <p:nvPr/>
            </p:nvSpPr>
            <p:spPr>
              <a:xfrm>
                <a:off x="2895600" y="2971800"/>
                <a:ext cx="5740289" cy="734881"/>
              </a:xfrm>
              <a:prstGeom prst="rect">
                <a:avLst/>
              </a:prstGeom>
              <a:blipFill rotWithShape="1">
                <a:blip r:embed="rId4"/>
                <a:stretch>
                  <a:fillRect l="-2123" b="-10833"/>
                </a:stretch>
              </a:blipFill>
            </p:spPr>
            <p:txBody>
              <a:bodyPr/>
              <a:lstStyle/>
              <a:p>
                <a:r>
                  <a:rPr lang="en-US">
                    <a:noFill/>
                  </a:rPr>
                  <a:t> </a:t>
                </a:r>
              </a:p>
            </p:txBody>
          </p:sp>
        </mc:Fallback>
      </mc:AlternateContent>
      <p:sp>
        <p:nvSpPr>
          <p:cNvPr id="6" name="TextBox 5"/>
          <p:cNvSpPr txBox="1"/>
          <p:nvPr/>
        </p:nvSpPr>
        <p:spPr>
          <a:xfrm>
            <a:off x="2922704" y="4343400"/>
            <a:ext cx="1268296" cy="523220"/>
          </a:xfrm>
          <a:prstGeom prst="rect">
            <a:avLst/>
          </a:prstGeom>
          <a:noFill/>
        </p:spPr>
        <p:txBody>
          <a:bodyPr wrap="none" rtlCol="0">
            <a:spAutoFit/>
          </a:bodyPr>
          <a:lstStyle/>
          <a:p>
            <a:r>
              <a:rPr lang="en-US" sz="2800" b="1" dirty="0" smtClean="0"/>
              <a:t>= 0.922</a:t>
            </a:r>
            <a:endParaRPr lang="en-US" sz="2800" b="1" dirty="0"/>
          </a:p>
        </p:txBody>
      </p:sp>
    </p:spTree>
    <p:extLst>
      <p:ext uri="{BB962C8B-B14F-4D97-AF65-F5344CB8AC3E}">
        <p14:creationId xmlns:p14="http://schemas.microsoft.com/office/powerpoint/2010/main" val="8434995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5938" y="152400"/>
            <a:ext cx="8229600" cy="792162"/>
          </a:xfrm>
        </p:spPr>
        <p:txBody>
          <a:bodyPr>
            <a:normAutofit/>
          </a:bodyPr>
          <a:lstStyle/>
          <a:p>
            <a:r>
              <a:rPr lang="en-US" sz="3200" dirty="0" smtClean="0"/>
              <a:t>The recent revision of the ER plan</a:t>
            </a:r>
            <a:endParaRPr lang="en-US" sz="3200" dirty="0"/>
          </a:p>
        </p:txBody>
      </p:sp>
      <p:sp>
        <p:nvSpPr>
          <p:cNvPr id="7" name="TextBox 6"/>
          <p:cNvSpPr txBox="1"/>
          <p:nvPr/>
        </p:nvSpPr>
        <p:spPr>
          <a:xfrm>
            <a:off x="1999424" y="2057400"/>
            <a:ext cx="5599674" cy="1477328"/>
          </a:xfrm>
          <a:prstGeom prst="rect">
            <a:avLst/>
          </a:prstGeom>
          <a:noFill/>
        </p:spPr>
        <p:txBody>
          <a:bodyPr wrap="none" rtlCol="0">
            <a:spAutoFit/>
          </a:bodyPr>
          <a:lstStyle/>
          <a:p>
            <a:pPr marL="285750" indent="-285750">
              <a:buFont typeface="Wingdings" pitchFamily="2" charset="2"/>
              <a:buChar char="§"/>
            </a:pPr>
            <a:r>
              <a:rPr lang="en-US" dirty="0" smtClean="0"/>
              <a:t>In the past 20 years, split point has been fixed ($5,000)</a:t>
            </a:r>
          </a:p>
          <a:p>
            <a:pPr marL="285750" indent="-285750">
              <a:buFont typeface="Wingdings" pitchFamily="2" charset="2"/>
              <a:buChar char="§"/>
            </a:pPr>
            <a:endParaRPr lang="en-US" dirty="0" smtClean="0"/>
          </a:p>
          <a:p>
            <a:pPr marL="285750" indent="-285750">
              <a:buFont typeface="Wingdings" pitchFamily="2" charset="2"/>
              <a:buChar char="§"/>
            </a:pPr>
            <a:r>
              <a:rPr lang="en-US" dirty="0" smtClean="0"/>
              <a:t>But average claim cost has tripled:</a:t>
            </a:r>
          </a:p>
          <a:p>
            <a:pPr marL="285750" indent="-285750">
              <a:buFont typeface="Wingdings" pitchFamily="2" charset="2"/>
              <a:buChar char="§"/>
            </a:pPr>
            <a:endParaRPr lang="en-US" dirty="0" smtClean="0"/>
          </a:p>
          <a:p>
            <a:pPr lvl="1"/>
            <a:r>
              <a:rPr lang="en-US" dirty="0" smtClean="0"/>
              <a:t>$2,527 in </a:t>
            </a:r>
            <a:r>
              <a:rPr lang="en-US" b="1" dirty="0" smtClean="0"/>
              <a:t>1988 </a:t>
            </a:r>
            <a:r>
              <a:rPr lang="en-US" dirty="0" smtClean="0"/>
              <a:t>                           $8,787 in </a:t>
            </a:r>
            <a:r>
              <a:rPr lang="en-US" b="1" dirty="0" smtClean="0"/>
              <a:t>2011</a:t>
            </a:r>
            <a:endParaRPr lang="en-US" b="1" dirty="0"/>
          </a:p>
        </p:txBody>
      </p:sp>
      <p:sp>
        <p:nvSpPr>
          <p:cNvPr id="8" name="TextBox 7"/>
          <p:cNvSpPr txBox="1"/>
          <p:nvPr/>
        </p:nvSpPr>
        <p:spPr>
          <a:xfrm>
            <a:off x="3505200" y="1281141"/>
            <a:ext cx="1697324" cy="461665"/>
          </a:xfrm>
          <a:prstGeom prst="rect">
            <a:avLst/>
          </a:prstGeom>
          <a:noFill/>
        </p:spPr>
        <p:txBody>
          <a:bodyPr wrap="none" rtlCol="0">
            <a:spAutoFit/>
          </a:bodyPr>
          <a:lstStyle/>
          <a:p>
            <a:r>
              <a:rPr lang="en-US" sz="2400" b="1" u="sng" dirty="0" smtClean="0"/>
              <a:t>Background</a:t>
            </a:r>
            <a:endParaRPr lang="en-US" sz="2400" b="1" u="sng" dirty="0"/>
          </a:p>
        </p:txBody>
      </p:sp>
      <p:sp>
        <p:nvSpPr>
          <p:cNvPr id="10" name="Rectangle 9"/>
          <p:cNvSpPr/>
          <p:nvPr/>
        </p:nvSpPr>
        <p:spPr>
          <a:xfrm>
            <a:off x="2751667" y="5526338"/>
            <a:ext cx="609600" cy="4934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2209800" y="5526338"/>
            <a:ext cx="1676400"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751667" y="5181600"/>
            <a:ext cx="609600" cy="320727"/>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5918624" y="5526338"/>
            <a:ext cx="609600" cy="4934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p:cNvCxnSpPr/>
          <p:nvPr/>
        </p:nvCxnSpPr>
        <p:spPr>
          <a:xfrm>
            <a:off x="5376757" y="5526338"/>
            <a:ext cx="1676400"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5918624" y="3657600"/>
            <a:ext cx="609600" cy="1844727"/>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ight Arrow 16"/>
          <p:cNvSpPr/>
          <p:nvPr/>
        </p:nvSpPr>
        <p:spPr>
          <a:xfrm>
            <a:off x="4320419" y="5334000"/>
            <a:ext cx="675338" cy="296837"/>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588937" y="6412468"/>
            <a:ext cx="3268011" cy="338554"/>
          </a:xfrm>
          <a:prstGeom prst="rect">
            <a:avLst/>
          </a:prstGeom>
          <a:noFill/>
        </p:spPr>
        <p:txBody>
          <a:bodyPr wrap="none" rtlCol="0">
            <a:spAutoFit/>
          </a:bodyPr>
          <a:lstStyle/>
          <a:p>
            <a:r>
              <a:rPr lang="en-US" sz="1600" dirty="0" smtClean="0"/>
              <a:t>Source of data:  NCCI circular E-1402 </a:t>
            </a:r>
            <a:endParaRPr lang="en-US" sz="1600" dirty="0"/>
          </a:p>
        </p:txBody>
      </p:sp>
    </p:spTree>
    <p:extLst>
      <p:ext uri="{BB962C8B-B14F-4D97-AF65-F5344CB8AC3E}">
        <p14:creationId xmlns:p14="http://schemas.microsoft.com/office/powerpoint/2010/main" val="33819463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521970"/>
            <a:ext cx="8158163" cy="5167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1057222" y="6096000"/>
            <a:ext cx="6715178" cy="307777"/>
          </a:xfrm>
          <a:prstGeom prst="rect">
            <a:avLst/>
          </a:prstGeom>
        </p:spPr>
        <p:txBody>
          <a:bodyPr wrap="square">
            <a:spAutoFit/>
          </a:bodyPr>
          <a:lstStyle/>
          <a:p>
            <a:r>
              <a:rPr lang="en-US" sz="1400" dirty="0"/>
              <a:t>© Copyright </a:t>
            </a:r>
            <a:r>
              <a:rPr lang="en-US" sz="1400" dirty="0" smtClean="0"/>
              <a:t>2010 </a:t>
            </a:r>
            <a:r>
              <a:rPr lang="en-US" sz="1400" dirty="0"/>
              <a:t>National Council on Compensation Insurance, Inc. All Rights Reserved.</a:t>
            </a:r>
          </a:p>
        </p:txBody>
      </p:sp>
    </p:spTree>
    <p:extLst>
      <p:ext uri="{BB962C8B-B14F-4D97-AF65-F5344CB8AC3E}">
        <p14:creationId xmlns:p14="http://schemas.microsoft.com/office/powerpoint/2010/main" val="24484961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3860" y="1565910"/>
            <a:ext cx="8705850" cy="4524315"/>
          </a:xfrm>
          <a:prstGeom prst="rect">
            <a:avLst/>
          </a:prstGeom>
        </p:spPr>
        <p:txBody>
          <a:bodyPr wrap="square">
            <a:spAutoFit/>
          </a:bodyPr>
          <a:lstStyle/>
          <a:p>
            <a:pPr marL="285750" indent="-285750">
              <a:buFont typeface="Wingdings" pitchFamily="2" charset="2"/>
              <a:buChar char="§"/>
            </a:pPr>
            <a:endParaRPr lang="en-US" dirty="0"/>
          </a:p>
          <a:p>
            <a:pPr marL="285750" indent="-285750">
              <a:buFont typeface="Wingdings" pitchFamily="2" charset="2"/>
              <a:buChar char="§"/>
            </a:pPr>
            <a:r>
              <a:rPr lang="en-US" b="1" dirty="0"/>
              <a:t>NCCI’s proposal</a:t>
            </a:r>
            <a:r>
              <a:rPr lang="en-US" b="1" dirty="0" smtClean="0"/>
              <a:t>:</a:t>
            </a:r>
          </a:p>
          <a:p>
            <a:pPr marL="285750" indent="-285750">
              <a:buFont typeface="Wingdings" pitchFamily="2" charset="2"/>
              <a:buChar char="§"/>
            </a:pPr>
            <a:endParaRPr lang="en-US" b="1" dirty="0"/>
          </a:p>
          <a:p>
            <a:pPr marL="742950" lvl="1" indent="-285750">
              <a:buFont typeface="Courier New" pitchFamily="49" charset="0"/>
              <a:buChar char="o"/>
            </a:pPr>
            <a:r>
              <a:rPr lang="en-US" dirty="0"/>
              <a:t>Increase the Split Point from $5,000  </a:t>
            </a:r>
            <a:r>
              <a:rPr lang="en-US" dirty="0" smtClean="0"/>
              <a:t>to  $15,000 </a:t>
            </a:r>
            <a:r>
              <a:rPr lang="en-US" dirty="0"/>
              <a:t>over a three-year transition </a:t>
            </a:r>
            <a:r>
              <a:rPr lang="en-US" dirty="0" smtClean="0"/>
              <a:t>period</a:t>
            </a:r>
          </a:p>
          <a:p>
            <a:pPr marL="742950" lvl="1" indent="-285750">
              <a:buFont typeface="Courier New" pitchFamily="49" charset="0"/>
              <a:buChar char="o"/>
            </a:pPr>
            <a:endParaRPr lang="en-US" dirty="0"/>
          </a:p>
          <a:p>
            <a:pPr marL="742950" lvl="1" indent="-285750">
              <a:buFont typeface="Courier New" pitchFamily="49" charset="0"/>
              <a:buChar char="o"/>
            </a:pPr>
            <a:r>
              <a:rPr lang="en-US" dirty="0"/>
              <a:t>Then continue to increase on an annual </a:t>
            </a:r>
            <a:r>
              <a:rPr lang="en-US" dirty="0" smtClean="0"/>
              <a:t>basis using </a:t>
            </a:r>
            <a:r>
              <a:rPr lang="en-US" dirty="0"/>
              <a:t>a countrywide inflation index</a:t>
            </a:r>
          </a:p>
          <a:p>
            <a:pPr marL="285750" indent="-285750">
              <a:buFont typeface="Wingdings" pitchFamily="2" charset="2"/>
              <a:buChar char="§"/>
            </a:pPr>
            <a:endParaRPr lang="en-US" dirty="0"/>
          </a:p>
          <a:p>
            <a:pPr marL="285750" indent="-285750">
              <a:buFont typeface="Wingdings" pitchFamily="2" charset="2"/>
              <a:buChar char="§"/>
            </a:pPr>
            <a:r>
              <a:rPr lang="en-US" b="1" dirty="0" smtClean="0"/>
              <a:t>The Impact</a:t>
            </a:r>
            <a:r>
              <a:rPr lang="en-US" b="1" dirty="0"/>
              <a:t>: </a:t>
            </a:r>
            <a:endParaRPr lang="en-US" b="1" dirty="0" smtClean="0"/>
          </a:p>
          <a:p>
            <a:pPr marL="742950" lvl="1" indent="-285750">
              <a:buFont typeface="Wingdings" pitchFamily="2" charset="2"/>
              <a:buChar char="§"/>
            </a:pPr>
            <a:endParaRPr lang="en-US" b="1" dirty="0"/>
          </a:p>
          <a:p>
            <a:pPr marL="742950" lvl="1" indent="-285750">
              <a:buFont typeface="Courier New" pitchFamily="49" charset="0"/>
              <a:buChar char="o"/>
            </a:pPr>
            <a:r>
              <a:rPr lang="en-US" dirty="0" smtClean="0"/>
              <a:t>E-Mod will shift further way from 1.00</a:t>
            </a:r>
          </a:p>
          <a:p>
            <a:pPr marL="742950" lvl="1" indent="-285750">
              <a:buFont typeface="Courier New" pitchFamily="49" charset="0"/>
              <a:buChar char="o"/>
            </a:pPr>
            <a:endParaRPr lang="en-US" dirty="0"/>
          </a:p>
          <a:p>
            <a:pPr marL="742950" lvl="1" indent="-285750">
              <a:buFont typeface="Courier New" pitchFamily="49" charset="0"/>
              <a:buChar char="o"/>
            </a:pPr>
            <a:r>
              <a:rPr lang="en-US" dirty="0" smtClean="0"/>
              <a:t>E-Mod will more fully capture the predictive info from past loss experience</a:t>
            </a:r>
          </a:p>
          <a:p>
            <a:pPr marL="742950" lvl="1" indent="-285750">
              <a:buFont typeface="Courier New" pitchFamily="49" charset="0"/>
              <a:buChar char="o"/>
            </a:pPr>
            <a:endParaRPr lang="en-US" dirty="0"/>
          </a:p>
          <a:p>
            <a:pPr marL="742950" lvl="1" indent="-285750">
              <a:buFont typeface="Courier New" pitchFamily="49" charset="0"/>
              <a:buChar char="o"/>
            </a:pPr>
            <a:r>
              <a:rPr lang="en-US" dirty="0" smtClean="0"/>
              <a:t>The ER plan will become more responsive</a:t>
            </a:r>
          </a:p>
          <a:p>
            <a:pPr marL="742950" lvl="1" indent="-285750">
              <a:buFont typeface="Courier New" pitchFamily="49" charset="0"/>
              <a:buChar char="o"/>
            </a:pPr>
            <a:endParaRPr lang="en-US" dirty="0"/>
          </a:p>
          <a:p>
            <a:pPr marL="742950" lvl="1" indent="-285750">
              <a:buFont typeface="Courier New" pitchFamily="49" charset="0"/>
              <a:buChar char="o"/>
            </a:pPr>
            <a:r>
              <a:rPr lang="en-US" dirty="0" smtClean="0"/>
              <a:t>Revenue neutral</a:t>
            </a:r>
            <a:endParaRPr lang="en-US" dirty="0"/>
          </a:p>
        </p:txBody>
      </p:sp>
      <p:sp>
        <p:nvSpPr>
          <p:cNvPr id="3" name="Title 1"/>
          <p:cNvSpPr txBox="1">
            <a:spLocks/>
          </p:cNvSpPr>
          <p:nvPr/>
        </p:nvSpPr>
        <p:spPr>
          <a:xfrm>
            <a:off x="403860" y="457200"/>
            <a:ext cx="8229600" cy="7921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smtClean="0"/>
              <a:t>The recent revision of the ER plan</a:t>
            </a:r>
            <a:endParaRPr lang="en-US" sz="3200" dirty="0"/>
          </a:p>
        </p:txBody>
      </p:sp>
    </p:spTree>
    <p:extLst>
      <p:ext uri="{BB962C8B-B14F-4D97-AF65-F5344CB8AC3E}">
        <p14:creationId xmlns:p14="http://schemas.microsoft.com/office/powerpoint/2010/main" val="20806042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sz="3200" dirty="0" smtClean="0"/>
              <a:t>The NCCI ER plan is mandatory</a:t>
            </a:r>
            <a:endParaRPr lang="en-US" sz="3200" dirty="0"/>
          </a:p>
        </p:txBody>
      </p:sp>
      <p:sp>
        <p:nvSpPr>
          <p:cNvPr id="4" name="Oval 3"/>
          <p:cNvSpPr/>
          <p:nvPr/>
        </p:nvSpPr>
        <p:spPr>
          <a:xfrm>
            <a:off x="1981200" y="3200400"/>
            <a:ext cx="1981200" cy="13716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NCCI</a:t>
            </a:r>
            <a:endParaRPr lang="en-US" b="1" dirty="0">
              <a:solidFill>
                <a:schemeClr val="tx1"/>
              </a:solidFill>
            </a:endParaRPr>
          </a:p>
        </p:txBody>
      </p:sp>
      <p:sp>
        <p:nvSpPr>
          <p:cNvPr id="5" name="Rounded Rectangle 4"/>
          <p:cNvSpPr/>
          <p:nvPr/>
        </p:nvSpPr>
        <p:spPr>
          <a:xfrm>
            <a:off x="5867400" y="3429000"/>
            <a:ext cx="1981200" cy="914400"/>
          </a:xfrm>
          <a:prstGeom prst="roundRect">
            <a:avLst/>
          </a:prstGeom>
          <a:solidFill>
            <a:schemeClr val="accent1">
              <a:alpha val="3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Insurer</a:t>
            </a:r>
            <a:endParaRPr lang="en-US" b="1" dirty="0">
              <a:solidFill>
                <a:schemeClr val="tx1"/>
              </a:solidFill>
            </a:endParaRPr>
          </a:p>
        </p:txBody>
      </p:sp>
      <p:sp>
        <p:nvSpPr>
          <p:cNvPr id="12" name="Left Arrow 11"/>
          <p:cNvSpPr/>
          <p:nvPr/>
        </p:nvSpPr>
        <p:spPr>
          <a:xfrm>
            <a:off x="4267200" y="3429000"/>
            <a:ext cx="990600" cy="152400"/>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3"/>
          <p:cNvSpPr/>
          <p:nvPr/>
        </p:nvSpPr>
        <p:spPr>
          <a:xfrm>
            <a:off x="4267200" y="4038600"/>
            <a:ext cx="990600" cy="152400"/>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3962400" y="3089910"/>
            <a:ext cx="1684948" cy="369332"/>
          </a:xfrm>
          <a:prstGeom prst="rect">
            <a:avLst/>
          </a:prstGeom>
          <a:noFill/>
        </p:spPr>
        <p:txBody>
          <a:bodyPr wrap="none" rtlCol="0">
            <a:spAutoFit/>
          </a:bodyPr>
          <a:lstStyle/>
          <a:p>
            <a:r>
              <a:rPr lang="en-US" dirty="0" smtClean="0"/>
              <a:t>Experience data</a:t>
            </a:r>
            <a:endParaRPr lang="en-US" dirty="0"/>
          </a:p>
        </p:txBody>
      </p:sp>
      <p:sp>
        <p:nvSpPr>
          <p:cNvPr id="16" name="TextBox 15"/>
          <p:cNvSpPr txBox="1"/>
          <p:nvPr/>
        </p:nvSpPr>
        <p:spPr>
          <a:xfrm>
            <a:off x="4358382" y="4114800"/>
            <a:ext cx="808235" cy="369332"/>
          </a:xfrm>
          <a:prstGeom prst="rect">
            <a:avLst/>
          </a:prstGeom>
          <a:noFill/>
        </p:spPr>
        <p:txBody>
          <a:bodyPr wrap="none" rtlCol="0">
            <a:spAutoFit/>
          </a:bodyPr>
          <a:lstStyle/>
          <a:p>
            <a:r>
              <a:rPr lang="en-US" dirty="0" smtClean="0"/>
              <a:t>E-Mod</a:t>
            </a:r>
            <a:endParaRPr lang="en-US" dirty="0"/>
          </a:p>
        </p:txBody>
      </p:sp>
    </p:spTree>
    <p:extLst>
      <p:ext uri="{BB962C8B-B14F-4D97-AF65-F5344CB8AC3E}">
        <p14:creationId xmlns:p14="http://schemas.microsoft.com/office/powerpoint/2010/main" val="5926376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981200"/>
            <a:ext cx="8991600" cy="1143000"/>
          </a:xfrm>
        </p:spPr>
        <p:txBody>
          <a:bodyPr>
            <a:noAutofit/>
          </a:bodyPr>
          <a:lstStyle/>
          <a:p>
            <a:pPr marL="400050" indent="-400050" algn="l"/>
            <a:r>
              <a:rPr lang="en-US" sz="3200" dirty="0" smtClean="0"/>
              <a:t>III.    How </a:t>
            </a:r>
            <a:r>
              <a:rPr lang="en-US" sz="3200" dirty="0"/>
              <a:t>the NCCI experience rating plan can be </a:t>
            </a:r>
            <a:r>
              <a:rPr lang="en-US" sz="3200" dirty="0" smtClean="0"/>
              <a:t/>
            </a:r>
            <a:br>
              <a:rPr lang="en-US" sz="3200" dirty="0" smtClean="0"/>
            </a:br>
            <a:r>
              <a:rPr lang="en-US" sz="3200" dirty="0" smtClean="0"/>
              <a:t>  viewed from </a:t>
            </a:r>
            <a:r>
              <a:rPr lang="en-US" sz="3200" dirty="0"/>
              <a:t>the predictive modeling perspective</a:t>
            </a:r>
            <a:br>
              <a:rPr lang="en-US" sz="3200" dirty="0"/>
            </a:br>
            <a:endParaRPr lang="en-US" sz="3200" dirty="0"/>
          </a:p>
        </p:txBody>
      </p:sp>
      <p:pic>
        <p:nvPicPr>
          <p:cNvPr id="4098" name="Picture 2" descr="See full size imag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71800" y="3505200"/>
            <a:ext cx="3352800" cy="1854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93376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2000071"/>
            <a:ext cx="6934200" cy="1200329"/>
          </a:xfrm>
          <a:prstGeom prst="rect">
            <a:avLst/>
          </a:prstGeom>
          <a:noFill/>
        </p:spPr>
        <p:txBody>
          <a:bodyPr wrap="square" rtlCol="0">
            <a:spAutoFit/>
          </a:bodyPr>
          <a:lstStyle/>
          <a:p>
            <a:pPr marL="285750" indent="-285750">
              <a:buFont typeface="Wingdings" pitchFamily="2" charset="2"/>
              <a:buChar char="Ø"/>
            </a:pPr>
            <a:r>
              <a:rPr lang="en-US" sz="2400" dirty="0" smtClean="0"/>
              <a:t> The purpose of the ER plan is </a:t>
            </a:r>
            <a:r>
              <a:rPr lang="en-US" sz="2400" i="1" dirty="0" smtClean="0"/>
              <a:t>individual risk equity</a:t>
            </a:r>
          </a:p>
          <a:p>
            <a:pPr marL="285750" indent="-285750">
              <a:buFont typeface="Wingdings" pitchFamily="2" charset="2"/>
              <a:buChar char="Ø"/>
            </a:pPr>
            <a:endParaRPr lang="en-US" sz="2400" dirty="0"/>
          </a:p>
          <a:p>
            <a:pPr marL="285750" indent="-285750">
              <a:buFont typeface="Wingdings" pitchFamily="2" charset="2"/>
              <a:buChar char="Ø"/>
            </a:pPr>
            <a:r>
              <a:rPr lang="en-US" sz="2400" dirty="0" smtClean="0"/>
              <a:t> Quintile test is essentially a </a:t>
            </a:r>
            <a:r>
              <a:rPr lang="en-US" sz="2400" b="1" i="1" dirty="0" smtClean="0"/>
              <a:t>lift curve analysis</a:t>
            </a:r>
            <a:endParaRPr lang="en-US" sz="2400" b="1" i="1" dirty="0"/>
          </a:p>
        </p:txBody>
      </p:sp>
      <p:sp>
        <p:nvSpPr>
          <p:cNvPr id="3" name="Down Arrow 2"/>
          <p:cNvSpPr/>
          <p:nvPr/>
        </p:nvSpPr>
        <p:spPr>
          <a:xfrm>
            <a:off x="4114800" y="3505200"/>
            <a:ext cx="228600" cy="762000"/>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057400" y="4616114"/>
            <a:ext cx="4876800" cy="830997"/>
          </a:xfrm>
          <a:prstGeom prst="rect">
            <a:avLst/>
          </a:prstGeom>
          <a:noFill/>
        </p:spPr>
        <p:txBody>
          <a:bodyPr wrap="square" rtlCol="0">
            <a:spAutoFit/>
          </a:bodyPr>
          <a:lstStyle/>
          <a:p>
            <a:r>
              <a:rPr lang="en-US" sz="2400" dirty="0" smtClean="0"/>
              <a:t>   Can the ER plan be viewed using  </a:t>
            </a:r>
          </a:p>
          <a:p>
            <a:r>
              <a:rPr lang="en-US" sz="2400" dirty="0" smtClean="0"/>
              <a:t>the predictive modeling framework?</a:t>
            </a:r>
            <a:endParaRPr lang="en-US" sz="2400" dirty="0"/>
          </a:p>
        </p:txBody>
      </p:sp>
      <p:sp>
        <p:nvSpPr>
          <p:cNvPr id="4" name="TextBox 3"/>
          <p:cNvSpPr txBox="1"/>
          <p:nvPr/>
        </p:nvSpPr>
        <p:spPr>
          <a:xfrm>
            <a:off x="3000987" y="634425"/>
            <a:ext cx="3729932" cy="584775"/>
          </a:xfrm>
          <a:prstGeom prst="rect">
            <a:avLst/>
          </a:prstGeom>
          <a:noFill/>
        </p:spPr>
        <p:txBody>
          <a:bodyPr wrap="none" rtlCol="0">
            <a:spAutoFit/>
          </a:bodyPr>
          <a:lstStyle/>
          <a:p>
            <a:r>
              <a:rPr lang="en-US" sz="3200" dirty="0" smtClean="0"/>
              <a:t>Some initial thoughts</a:t>
            </a:r>
            <a:endParaRPr lang="en-US" sz="3200" dirty="0"/>
          </a:p>
        </p:txBody>
      </p:sp>
    </p:spTree>
    <p:extLst>
      <p:ext uri="{BB962C8B-B14F-4D97-AF65-F5344CB8AC3E}">
        <p14:creationId xmlns:p14="http://schemas.microsoft.com/office/powerpoint/2010/main" val="9875562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819" y="228600"/>
            <a:ext cx="8229600" cy="563562"/>
          </a:xfrm>
        </p:spPr>
        <p:txBody>
          <a:bodyPr>
            <a:noAutofit/>
          </a:bodyPr>
          <a:lstStyle/>
          <a:p>
            <a:r>
              <a:rPr lang="en-US" sz="3200" dirty="0" smtClean="0"/>
              <a:t>lift curve analysis:  a measure of model fit</a:t>
            </a:r>
            <a:endParaRPr lang="en-US" sz="3200" dirty="0"/>
          </a:p>
        </p:txBody>
      </p:sp>
      <p:sp>
        <p:nvSpPr>
          <p:cNvPr id="3" name="TextBox 2"/>
          <p:cNvSpPr txBox="1"/>
          <p:nvPr/>
        </p:nvSpPr>
        <p:spPr>
          <a:xfrm>
            <a:off x="1676400" y="1066799"/>
            <a:ext cx="4938468" cy="461665"/>
          </a:xfrm>
          <a:prstGeom prst="rect">
            <a:avLst/>
          </a:prstGeom>
          <a:noFill/>
        </p:spPr>
        <p:txBody>
          <a:bodyPr wrap="none" rtlCol="0">
            <a:spAutoFit/>
          </a:bodyPr>
          <a:lstStyle/>
          <a:p>
            <a:r>
              <a:rPr lang="en-US" sz="2400" u="sng" dirty="0" smtClean="0"/>
              <a:t>Procedure  of constructing  a lift curve</a:t>
            </a:r>
            <a:endParaRPr lang="en-US" sz="2400" u="sng" dirty="0"/>
          </a:p>
        </p:txBody>
      </p:sp>
      <p:sp>
        <p:nvSpPr>
          <p:cNvPr id="4" name="TextBox 3"/>
          <p:cNvSpPr txBox="1"/>
          <p:nvPr/>
        </p:nvSpPr>
        <p:spPr>
          <a:xfrm>
            <a:off x="533400" y="1730276"/>
            <a:ext cx="8214584" cy="2308324"/>
          </a:xfrm>
          <a:prstGeom prst="rect">
            <a:avLst/>
          </a:prstGeom>
          <a:noFill/>
        </p:spPr>
        <p:txBody>
          <a:bodyPr wrap="square" rtlCol="0">
            <a:spAutoFit/>
          </a:bodyPr>
          <a:lstStyle/>
          <a:p>
            <a:pPr marL="285750" indent="-285750">
              <a:buFont typeface="Arial" pitchFamily="34" charset="0"/>
              <a:buChar char="•"/>
            </a:pPr>
            <a:r>
              <a:rPr lang="en-US" dirty="0" smtClean="0"/>
              <a:t>Using the model under consideration to score a dataset, </a:t>
            </a:r>
          </a:p>
          <a:p>
            <a:r>
              <a:rPr lang="en-US" dirty="0"/>
              <a:t> </a:t>
            </a:r>
            <a:r>
              <a:rPr lang="en-US" dirty="0" smtClean="0"/>
              <a:t>     thus generating  a predicted value for each observation</a:t>
            </a:r>
          </a:p>
          <a:p>
            <a:pPr marL="285750" indent="-285750">
              <a:buFont typeface="Arial" pitchFamily="34" charset="0"/>
              <a:buChar char="•"/>
            </a:pPr>
            <a:endParaRPr lang="en-US" dirty="0" smtClean="0"/>
          </a:p>
          <a:p>
            <a:pPr marL="285750" indent="-285750">
              <a:buFont typeface="Arial" pitchFamily="34" charset="0"/>
              <a:buChar char="•"/>
            </a:pPr>
            <a:r>
              <a:rPr lang="en-US" dirty="0" smtClean="0"/>
              <a:t>Sort the scored observations based on the </a:t>
            </a:r>
            <a:r>
              <a:rPr lang="en-US" i="1" dirty="0" smtClean="0"/>
              <a:t>predicted value</a:t>
            </a:r>
            <a:r>
              <a:rPr lang="en-US" dirty="0" smtClean="0"/>
              <a:t>, from low to high</a:t>
            </a:r>
          </a:p>
          <a:p>
            <a:pPr marL="285750" indent="-285750">
              <a:buFont typeface="Arial" pitchFamily="34" charset="0"/>
              <a:buChar char="•"/>
            </a:pPr>
            <a:endParaRPr lang="en-US" dirty="0"/>
          </a:p>
          <a:p>
            <a:pPr marL="285750" indent="-285750">
              <a:buFont typeface="Arial" pitchFamily="34" charset="0"/>
              <a:buChar char="•"/>
            </a:pPr>
            <a:r>
              <a:rPr lang="en-US" dirty="0" smtClean="0"/>
              <a:t>Divide the sorted dataset into five or ten groups</a:t>
            </a:r>
          </a:p>
          <a:p>
            <a:pPr marL="285750" indent="-285750">
              <a:buFont typeface="Arial" pitchFamily="34" charset="0"/>
              <a:buChar char="•"/>
            </a:pPr>
            <a:endParaRPr lang="en-US" dirty="0"/>
          </a:p>
          <a:p>
            <a:pPr marL="285750" indent="-285750">
              <a:buFont typeface="Arial" pitchFamily="34" charset="0"/>
              <a:buChar char="•"/>
            </a:pPr>
            <a:r>
              <a:rPr lang="en-US" dirty="0" smtClean="0"/>
              <a:t>Within each group, calculate the group average predicted value and observed value</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3265727074"/>
              </p:ext>
            </p:extLst>
          </p:nvPr>
        </p:nvGraphicFramePr>
        <p:xfrm>
          <a:off x="838200" y="4495800"/>
          <a:ext cx="3505200" cy="218057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a:graphicFrameLocks/>
          </p:cNvGraphicFramePr>
          <p:nvPr>
            <p:extLst>
              <p:ext uri="{D42A27DB-BD31-4B8C-83A1-F6EECF244321}">
                <p14:modId xmlns:p14="http://schemas.microsoft.com/office/powerpoint/2010/main" val="2286158860"/>
              </p:ext>
            </p:extLst>
          </p:nvPr>
        </p:nvGraphicFramePr>
        <p:xfrm>
          <a:off x="4953000" y="4542099"/>
          <a:ext cx="3657600" cy="22860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1531298" y="4267200"/>
            <a:ext cx="1512915" cy="369332"/>
          </a:xfrm>
          <a:prstGeom prst="rect">
            <a:avLst/>
          </a:prstGeom>
          <a:noFill/>
        </p:spPr>
        <p:txBody>
          <a:bodyPr wrap="none" rtlCol="0">
            <a:spAutoFit/>
          </a:bodyPr>
          <a:lstStyle/>
          <a:p>
            <a:r>
              <a:rPr lang="en-US" b="1" dirty="0" smtClean="0">
                <a:solidFill>
                  <a:srgbClr val="006600"/>
                </a:solidFill>
              </a:rPr>
              <a:t>A good model</a:t>
            </a:r>
            <a:endParaRPr lang="en-US" b="1" dirty="0">
              <a:solidFill>
                <a:srgbClr val="006600"/>
              </a:solidFill>
            </a:endParaRPr>
          </a:p>
        </p:txBody>
      </p:sp>
      <p:sp>
        <p:nvSpPr>
          <p:cNvPr id="8" name="TextBox 7"/>
          <p:cNvSpPr txBox="1"/>
          <p:nvPr/>
        </p:nvSpPr>
        <p:spPr>
          <a:xfrm>
            <a:off x="5690064" y="4267200"/>
            <a:ext cx="1396536" cy="369332"/>
          </a:xfrm>
          <a:prstGeom prst="rect">
            <a:avLst/>
          </a:prstGeom>
          <a:noFill/>
        </p:spPr>
        <p:txBody>
          <a:bodyPr wrap="none" rtlCol="0">
            <a:spAutoFit/>
          </a:bodyPr>
          <a:lstStyle/>
          <a:p>
            <a:r>
              <a:rPr lang="en-US" b="1" dirty="0" smtClean="0">
                <a:solidFill>
                  <a:srgbClr val="C00000"/>
                </a:solidFill>
              </a:rPr>
              <a:t>A bad model</a:t>
            </a:r>
            <a:endParaRPr lang="en-US" b="1" dirty="0">
              <a:solidFill>
                <a:srgbClr val="C00000"/>
              </a:solidFill>
            </a:endParaRPr>
          </a:p>
        </p:txBody>
      </p:sp>
    </p:spTree>
    <p:extLst>
      <p:ext uri="{BB962C8B-B14F-4D97-AF65-F5344CB8AC3E}">
        <p14:creationId xmlns:p14="http://schemas.microsoft.com/office/powerpoint/2010/main" val="40872547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609600"/>
            <a:ext cx="8279129" cy="52077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75197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538" y="521970"/>
            <a:ext cx="8158163" cy="5167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1057222" y="6096000"/>
            <a:ext cx="6715178" cy="307777"/>
          </a:xfrm>
          <a:prstGeom prst="rect">
            <a:avLst/>
          </a:prstGeom>
        </p:spPr>
        <p:txBody>
          <a:bodyPr wrap="square">
            <a:spAutoFit/>
          </a:bodyPr>
          <a:lstStyle/>
          <a:p>
            <a:r>
              <a:rPr lang="en-US" sz="1400" dirty="0"/>
              <a:t>© Copyright </a:t>
            </a:r>
            <a:r>
              <a:rPr lang="en-US" sz="1400" dirty="0" smtClean="0"/>
              <a:t>2010 </a:t>
            </a:r>
            <a:r>
              <a:rPr lang="en-US" sz="1400" dirty="0"/>
              <a:t>National Council on Compensation Insurance, Inc. All Rights Reserved.</a:t>
            </a:r>
          </a:p>
        </p:txBody>
      </p:sp>
    </p:spTree>
    <p:extLst>
      <p:ext uri="{BB962C8B-B14F-4D97-AF65-F5344CB8AC3E}">
        <p14:creationId xmlns:p14="http://schemas.microsoft.com/office/powerpoint/2010/main" val="40942044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9906000" cy="1143000"/>
          </a:xfrm>
        </p:spPr>
        <p:txBody>
          <a:bodyPr>
            <a:noAutofit/>
          </a:bodyPr>
          <a:lstStyle/>
          <a:p>
            <a:r>
              <a:rPr lang="en-US" sz="3200" dirty="0" smtClean="0"/>
              <a:t>The lift curve of ER plan based on </a:t>
            </a:r>
            <a:br>
              <a:rPr lang="en-US" sz="3200" dirty="0" smtClean="0"/>
            </a:br>
            <a:r>
              <a:rPr lang="en-US" sz="3200" dirty="0" smtClean="0"/>
              <a:t>NCCI’s Quintile Test result</a:t>
            </a:r>
            <a:br>
              <a:rPr lang="en-US" sz="3200" dirty="0" smtClean="0"/>
            </a:br>
            <a:r>
              <a:rPr lang="en-US" sz="3200" dirty="0" smtClean="0"/>
              <a:t/>
            </a:r>
            <a:br>
              <a:rPr lang="en-US" sz="3200" dirty="0" smtClean="0"/>
            </a:br>
            <a:r>
              <a:rPr lang="en-US" sz="2400" dirty="0" smtClean="0"/>
              <a:t>(</a:t>
            </a:r>
            <a:r>
              <a:rPr lang="en-US" sz="2400" dirty="0"/>
              <a:t>2006 effective year data)</a:t>
            </a:r>
          </a:p>
        </p:txBody>
      </p:sp>
      <p:graphicFrame>
        <p:nvGraphicFramePr>
          <p:cNvPr id="3" name="Chart 2"/>
          <p:cNvGraphicFramePr>
            <a:graphicFrameLocks/>
          </p:cNvGraphicFramePr>
          <p:nvPr>
            <p:extLst>
              <p:ext uri="{D42A27DB-BD31-4B8C-83A1-F6EECF244321}">
                <p14:modId xmlns:p14="http://schemas.microsoft.com/office/powerpoint/2010/main" val="666449711"/>
              </p:ext>
            </p:extLst>
          </p:nvPr>
        </p:nvGraphicFramePr>
        <p:xfrm>
          <a:off x="1676400" y="2590800"/>
          <a:ext cx="5638800" cy="3352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676604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Elements of the predictive modeling framework</a:t>
            </a:r>
            <a:endParaRPr lang="en-US" sz="3200" dirty="0"/>
          </a:p>
        </p:txBody>
      </p:sp>
      <p:sp>
        <p:nvSpPr>
          <p:cNvPr id="3" name="TextBox 2"/>
          <p:cNvSpPr txBox="1"/>
          <p:nvPr/>
        </p:nvSpPr>
        <p:spPr>
          <a:xfrm>
            <a:off x="712470" y="1905000"/>
            <a:ext cx="8610600" cy="4154984"/>
          </a:xfrm>
          <a:prstGeom prst="rect">
            <a:avLst/>
          </a:prstGeom>
          <a:noFill/>
        </p:spPr>
        <p:txBody>
          <a:bodyPr wrap="square" rtlCol="0">
            <a:spAutoFit/>
          </a:bodyPr>
          <a:lstStyle/>
          <a:p>
            <a:pPr marL="285750" indent="-285750">
              <a:buFont typeface="Arial" pitchFamily="34" charset="0"/>
              <a:buChar char="•"/>
            </a:pPr>
            <a:r>
              <a:rPr lang="en-US" sz="2400" dirty="0" smtClean="0"/>
              <a:t>Purpose: individual risk equity</a:t>
            </a:r>
          </a:p>
          <a:p>
            <a:pPr marL="285750" indent="-285750">
              <a:buFont typeface="Arial" pitchFamily="34" charset="0"/>
              <a:buChar char="•"/>
            </a:pPr>
            <a:r>
              <a:rPr lang="en-US" sz="2400" dirty="0" smtClean="0"/>
              <a:t>How to evaluate model fit:  Quintile test          lift curve analysis</a:t>
            </a:r>
          </a:p>
          <a:p>
            <a:pPr marL="285750" indent="-285750">
              <a:buFont typeface="Arial" pitchFamily="34" charset="0"/>
              <a:buChar char="•"/>
            </a:pPr>
            <a:endParaRPr lang="en-US" sz="2400" dirty="0" smtClean="0"/>
          </a:p>
          <a:p>
            <a:pPr marL="285750" indent="-285750">
              <a:buFont typeface="Arial" pitchFamily="34" charset="0"/>
              <a:buChar char="•"/>
            </a:pPr>
            <a:r>
              <a:rPr lang="en-US" sz="2400" dirty="0"/>
              <a:t>The target </a:t>
            </a:r>
            <a:r>
              <a:rPr lang="en-US" sz="2400" dirty="0" smtClean="0"/>
              <a:t>variable:  </a:t>
            </a:r>
            <a:r>
              <a:rPr lang="en-US" sz="2400" b="1" dirty="0" smtClean="0">
                <a:solidFill>
                  <a:srgbClr val="006600"/>
                </a:solidFill>
              </a:rPr>
              <a:t>Y</a:t>
            </a:r>
            <a:r>
              <a:rPr lang="en-US" sz="2400" dirty="0" smtClean="0"/>
              <a:t>=?</a:t>
            </a:r>
          </a:p>
          <a:p>
            <a:pPr marL="285750" indent="-285750">
              <a:buFont typeface="Arial" pitchFamily="34" charset="0"/>
              <a:buChar char="•"/>
            </a:pPr>
            <a:endParaRPr lang="en-US" sz="2400" dirty="0"/>
          </a:p>
          <a:p>
            <a:pPr marL="285750" indent="-285750">
              <a:buFont typeface="Arial" pitchFamily="34" charset="0"/>
              <a:buChar char="•"/>
            </a:pPr>
            <a:r>
              <a:rPr lang="en-US" sz="2400" dirty="0"/>
              <a:t>The model </a:t>
            </a:r>
            <a:r>
              <a:rPr lang="en-US" sz="2400" dirty="0" smtClean="0"/>
              <a:t>form:   </a:t>
            </a:r>
          </a:p>
          <a:p>
            <a:pPr marL="800100" lvl="1" indent="-342900">
              <a:buFont typeface="Courier New" pitchFamily="49" charset="0"/>
              <a:buChar char="o"/>
            </a:pPr>
            <a:r>
              <a:rPr lang="en-US" sz="2400" b="1" dirty="0" smtClean="0">
                <a:solidFill>
                  <a:srgbClr val="006600"/>
                </a:solidFill>
              </a:rPr>
              <a:t>E(Y)</a:t>
            </a:r>
            <a:r>
              <a:rPr lang="en-US" sz="2400" dirty="0" smtClean="0"/>
              <a:t> = ?</a:t>
            </a:r>
          </a:p>
          <a:p>
            <a:pPr marL="800100" lvl="1" indent="-342900">
              <a:buFont typeface="Courier New" pitchFamily="49" charset="0"/>
              <a:buChar char="o"/>
            </a:pPr>
            <a:r>
              <a:rPr lang="en-US" sz="2400" dirty="0" smtClean="0"/>
              <a:t>Error function:  </a:t>
            </a:r>
            <a:r>
              <a:rPr lang="en-US" sz="2400" b="1" dirty="0" smtClean="0">
                <a:solidFill>
                  <a:srgbClr val="006600"/>
                </a:solidFill>
              </a:rPr>
              <a:t>e(Y)</a:t>
            </a:r>
            <a:r>
              <a:rPr lang="en-US" sz="2400" dirty="0" smtClean="0"/>
              <a:t> = Y – E(Y) = ? </a:t>
            </a:r>
          </a:p>
          <a:p>
            <a:pPr marL="742950" lvl="1" indent="-285750">
              <a:buFont typeface="Arial" pitchFamily="34" charset="0"/>
              <a:buChar char="•"/>
            </a:pPr>
            <a:endParaRPr lang="en-US" sz="2400" dirty="0"/>
          </a:p>
          <a:p>
            <a:pPr marL="285750" indent="-285750">
              <a:buFont typeface="Arial" pitchFamily="34" charset="0"/>
              <a:buChar char="•"/>
            </a:pPr>
            <a:r>
              <a:rPr lang="en-US" sz="2400" dirty="0" smtClean="0"/>
              <a:t>Predictors:  ?</a:t>
            </a:r>
            <a:endParaRPr lang="en-US" sz="2400" dirty="0"/>
          </a:p>
          <a:p>
            <a:pPr marL="285750" indent="-285750">
              <a:buFont typeface="Arial" pitchFamily="34" charset="0"/>
              <a:buChar char="•"/>
            </a:pPr>
            <a:endParaRPr lang="en-US" sz="2400" dirty="0" smtClean="0"/>
          </a:p>
        </p:txBody>
      </p:sp>
      <p:cxnSp>
        <p:nvCxnSpPr>
          <p:cNvPr id="5" name="Straight Arrow Connector 4"/>
          <p:cNvCxnSpPr/>
          <p:nvPr/>
        </p:nvCxnSpPr>
        <p:spPr>
          <a:xfrm>
            <a:off x="6172200" y="2514600"/>
            <a:ext cx="45720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28600" y="2057400"/>
            <a:ext cx="76200" cy="15240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304800" y="2057400"/>
            <a:ext cx="228600" cy="15240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28600" y="2362200"/>
            <a:ext cx="76200" cy="15240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304800" y="2362200"/>
            <a:ext cx="228600" cy="152400"/>
          </a:xfrm>
          <a:prstGeom prst="line">
            <a:avLst/>
          </a:prstGeom>
          <a:ln w="222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20446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586990" y="357246"/>
            <a:ext cx="3810000" cy="584775"/>
          </a:xfrm>
          <a:prstGeom prst="rect">
            <a:avLst/>
          </a:prstGeom>
          <a:noFill/>
        </p:spPr>
        <p:txBody>
          <a:bodyPr wrap="square" rtlCol="0">
            <a:spAutoFit/>
          </a:bodyPr>
          <a:lstStyle/>
          <a:p>
            <a:r>
              <a:rPr lang="en-US" sz="3200" dirty="0" smtClean="0"/>
              <a:t>The target variable</a:t>
            </a:r>
            <a:endParaRPr lang="en-US" sz="3200" dirty="0"/>
          </a:p>
        </p:txBody>
      </p:sp>
      <mc:AlternateContent xmlns:mc="http://schemas.openxmlformats.org/markup-compatibility/2006" xmlns:a14="http://schemas.microsoft.com/office/drawing/2010/main">
        <mc:Choice Requires="a14">
          <p:sp>
            <p:nvSpPr>
              <p:cNvPr id="8" name="TextBox 7"/>
              <p:cNvSpPr txBox="1"/>
              <p:nvPr/>
            </p:nvSpPr>
            <p:spPr>
              <a:xfrm>
                <a:off x="4135782" y="3585210"/>
                <a:ext cx="5160618" cy="786049"/>
              </a:xfrm>
              <a:prstGeom prst="rect">
                <a:avLst/>
              </a:prstGeom>
              <a:noFill/>
            </p:spPr>
            <p:txBody>
              <a:bodyPr wrap="square" rtlCol="0">
                <a:spAutoFit/>
              </a:bodyPr>
              <a:lstStyle/>
              <a:p>
                <a:r>
                  <a:rPr lang="en-US" sz="2400" dirty="0" smtClean="0">
                    <a:solidFill>
                      <a:srgbClr val="7030A0"/>
                    </a:solidFill>
                  </a:rPr>
                  <a:t>Loss Ratio  </a:t>
                </a:r>
                <a:r>
                  <a:rPr lang="en-US" sz="2400" dirty="0" smtClean="0"/>
                  <a:t>=  </a:t>
                </a:r>
                <a14:m>
                  <m:oMath xmlns:m="http://schemas.openxmlformats.org/officeDocument/2006/math">
                    <m:f>
                      <m:fPr>
                        <m:ctrlPr>
                          <a:rPr lang="en-US" sz="2400" i="1" smtClean="0">
                            <a:latin typeface="Cambria Math"/>
                          </a:rPr>
                        </m:ctrlPr>
                      </m:fPr>
                      <m:num>
                        <m:r>
                          <a:rPr lang="en-US" sz="2400" b="0" i="1" smtClean="0">
                            <a:latin typeface="Cambria Math"/>
                          </a:rPr>
                          <m:t>𝑙𝑜𝑠𝑠</m:t>
                        </m:r>
                      </m:num>
                      <m:den>
                        <m:nary>
                          <m:naryPr>
                            <m:chr m:val="∑"/>
                            <m:supHide m:val="on"/>
                            <m:ctrlPr>
                              <a:rPr lang="en-US" sz="2400" b="1" i="1" smtClean="0">
                                <a:solidFill>
                                  <a:srgbClr val="C00000"/>
                                </a:solidFill>
                                <a:latin typeface="Cambria Math"/>
                              </a:rPr>
                            </m:ctrlPr>
                          </m:naryPr>
                          <m:sub>
                            <m:r>
                              <m:rPr>
                                <m:brk m:alnAt="7"/>
                              </m:rPr>
                              <a:rPr lang="en-US" sz="2400" b="1" i="1" smtClean="0">
                                <a:solidFill>
                                  <a:srgbClr val="C00000"/>
                                </a:solidFill>
                                <a:latin typeface="Cambria Math"/>
                              </a:rPr>
                              <m:t>𝒄</m:t>
                            </m:r>
                            <m:r>
                              <a:rPr lang="en-US" sz="2400" b="1" i="1" smtClean="0">
                                <a:solidFill>
                                  <a:srgbClr val="C00000"/>
                                </a:solidFill>
                                <a:latin typeface="Cambria Math"/>
                              </a:rPr>
                              <m:t>𝒍𝒂𝒔𝒔𝒆𝒔</m:t>
                            </m:r>
                          </m:sub>
                          <m:sup/>
                          <m:e>
                            <m:r>
                              <a:rPr lang="en-US" sz="2400" b="1" i="1" smtClean="0">
                                <a:solidFill>
                                  <a:srgbClr val="C00000"/>
                                </a:solidFill>
                                <a:latin typeface="Cambria Math"/>
                              </a:rPr>
                              <m:t>(</m:t>
                            </m:r>
                            <m:f>
                              <m:fPr>
                                <m:ctrlPr>
                                  <a:rPr lang="en-US" sz="2400" b="1" i="1" smtClean="0">
                                    <a:solidFill>
                                      <a:srgbClr val="C00000"/>
                                    </a:solidFill>
                                    <a:latin typeface="Cambria Math"/>
                                  </a:rPr>
                                </m:ctrlPr>
                              </m:fPr>
                              <m:num>
                                <m:r>
                                  <a:rPr lang="en-US" sz="2400" b="1" i="1" smtClean="0">
                                    <a:solidFill>
                                      <a:srgbClr val="C00000"/>
                                    </a:solidFill>
                                    <a:latin typeface="Cambria Math"/>
                                  </a:rPr>
                                  <m:t>𝒑𝒂𝒚𝒓𝒐𝒍𝒍</m:t>
                                </m:r>
                              </m:num>
                              <m:den>
                                <m:r>
                                  <a:rPr lang="en-US" sz="2400" b="1" i="1" smtClean="0">
                                    <a:solidFill>
                                      <a:srgbClr val="C00000"/>
                                    </a:solidFill>
                                    <a:latin typeface="Cambria Math"/>
                                  </a:rPr>
                                  <m:t>𝟏𝟎𝟎</m:t>
                                </m:r>
                              </m:den>
                            </m:f>
                            <m:r>
                              <a:rPr lang="en-US" sz="2400" b="1" i="1" smtClean="0">
                                <a:solidFill>
                                  <a:srgbClr val="C00000"/>
                                </a:solidFill>
                                <a:latin typeface="Cambria Math"/>
                              </a:rPr>
                              <m:t>∗</m:t>
                            </m:r>
                            <m:r>
                              <a:rPr lang="en-US" sz="2400" b="1" i="1" smtClean="0">
                                <a:solidFill>
                                  <a:srgbClr val="C00000"/>
                                </a:solidFill>
                                <a:latin typeface="Cambria Math"/>
                              </a:rPr>
                              <m:t>𝒍𝒐𝒔𝒔</m:t>
                            </m:r>
                            <m:r>
                              <a:rPr lang="en-US" sz="2400" b="1" i="1" smtClean="0">
                                <a:solidFill>
                                  <a:srgbClr val="C00000"/>
                                </a:solidFill>
                                <a:latin typeface="Cambria Math"/>
                              </a:rPr>
                              <m:t> </m:t>
                            </m:r>
                            <m:r>
                              <a:rPr lang="en-US" sz="2400" b="1" i="1" smtClean="0">
                                <a:solidFill>
                                  <a:srgbClr val="C00000"/>
                                </a:solidFill>
                                <a:latin typeface="Cambria Math"/>
                              </a:rPr>
                              <m:t>𝒄𝒐𝒔𝒕</m:t>
                            </m:r>
                            <m:r>
                              <a:rPr lang="en-US" sz="2400" b="1" i="1" smtClean="0">
                                <a:solidFill>
                                  <a:srgbClr val="C00000"/>
                                </a:solidFill>
                                <a:latin typeface="Cambria Math"/>
                              </a:rPr>
                              <m:t>)</m:t>
                            </m:r>
                          </m:e>
                        </m:nary>
                      </m:den>
                    </m:f>
                  </m:oMath>
                </a14:m>
                <a:r>
                  <a:rPr lang="en-US" sz="2400" dirty="0" smtClean="0"/>
                  <a:t> </a:t>
                </a:r>
                <a:endParaRPr lang="en-US" sz="2400" dirty="0"/>
              </a:p>
            </p:txBody>
          </p:sp>
        </mc:Choice>
        <mc:Fallback xmlns="">
          <p:sp>
            <p:nvSpPr>
              <p:cNvPr id="8" name="TextBox 7"/>
              <p:cNvSpPr txBox="1">
                <a:spLocks noRot="1" noChangeAspect="1" noMove="1" noResize="1" noEditPoints="1" noAdjustHandles="1" noChangeArrowheads="1" noChangeShapeType="1" noTextEdit="1"/>
              </p:cNvSpPr>
              <p:nvPr/>
            </p:nvSpPr>
            <p:spPr>
              <a:xfrm>
                <a:off x="4135782" y="3585210"/>
                <a:ext cx="5160618" cy="786049"/>
              </a:xfrm>
              <a:prstGeom prst="rect">
                <a:avLst/>
              </a:prstGeom>
              <a:blipFill rotWithShape="1">
                <a:blip r:embed="rId3"/>
                <a:stretch>
                  <a:fillRect l="-1771"/>
                </a:stretch>
              </a:blipFill>
            </p:spPr>
            <p:txBody>
              <a:bodyPr/>
              <a:lstStyle/>
              <a:p>
                <a:r>
                  <a:rPr lang="en-US">
                    <a:noFill/>
                  </a:rPr>
                  <a:t> </a:t>
                </a:r>
              </a:p>
            </p:txBody>
          </p:sp>
        </mc:Fallback>
      </mc:AlternateContent>
      <p:sp>
        <p:nvSpPr>
          <p:cNvPr id="10" name="TextBox 9"/>
          <p:cNvSpPr txBox="1"/>
          <p:nvPr/>
        </p:nvSpPr>
        <p:spPr>
          <a:xfrm>
            <a:off x="868680" y="2374612"/>
            <a:ext cx="6794232" cy="584775"/>
          </a:xfrm>
          <a:prstGeom prst="rect">
            <a:avLst/>
          </a:prstGeom>
          <a:noFill/>
          <a:ln>
            <a:solidFill>
              <a:schemeClr val="accent1">
                <a:shade val="95000"/>
                <a:satMod val="105000"/>
              </a:schemeClr>
            </a:solidFill>
          </a:ln>
        </p:spPr>
        <p:txBody>
          <a:bodyPr wrap="none" rtlCol="0">
            <a:spAutoFit/>
          </a:bodyPr>
          <a:lstStyle/>
          <a:p>
            <a:r>
              <a:rPr lang="en-US" sz="3200" b="1" dirty="0" smtClean="0">
                <a:solidFill>
                  <a:srgbClr val="006600"/>
                </a:solidFill>
              </a:rPr>
              <a:t>Y</a:t>
            </a:r>
            <a:r>
              <a:rPr lang="en-US" sz="2400" dirty="0" smtClean="0"/>
              <a:t> = Loss Ratio Relativity  = </a:t>
            </a:r>
            <a:r>
              <a:rPr lang="en-US" sz="2400" dirty="0" smtClean="0">
                <a:solidFill>
                  <a:srgbClr val="7030A0"/>
                </a:solidFill>
              </a:rPr>
              <a:t>Loss Ratio </a:t>
            </a:r>
            <a:r>
              <a:rPr lang="en-US" sz="2400" dirty="0" smtClean="0"/>
              <a:t>/ </a:t>
            </a:r>
            <a:r>
              <a:rPr lang="en-US" sz="2400" dirty="0" err="1" smtClean="0"/>
              <a:t>Avg</a:t>
            </a:r>
            <a:r>
              <a:rPr lang="en-US" sz="2400" dirty="0" smtClean="0"/>
              <a:t> Loss Ratio</a:t>
            </a:r>
            <a:endParaRPr lang="en-US" sz="2400" dirty="0"/>
          </a:p>
        </p:txBody>
      </p:sp>
      <p:sp>
        <p:nvSpPr>
          <p:cNvPr id="11" name="TextBox 10"/>
          <p:cNvSpPr txBox="1"/>
          <p:nvPr/>
        </p:nvSpPr>
        <p:spPr>
          <a:xfrm>
            <a:off x="2438400" y="5703570"/>
            <a:ext cx="3609193" cy="400110"/>
          </a:xfrm>
          <a:prstGeom prst="rect">
            <a:avLst/>
          </a:prstGeom>
          <a:noFill/>
        </p:spPr>
        <p:txBody>
          <a:bodyPr wrap="none" rtlCol="0">
            <a:spAutoFit/>
          </a:bodyPr>
          <a:lstStyle/>
          <a:p>
            <a:r>
              <a:rPr lang="en-US" sz="2000" dirty="0" smtClean="0"/>
              <a:t>Note:  Y  is not inflation-sensitive</a:t>
            </a:r>
            <a:endParaRPr lang="en-US" sz="2000" dirty="0"/>
          </a:p>
        </p:txBody>
      </p:sp>
      <p:cxnSp>
        <p:nvCxnSpPr>
          <p:cNvPr id="3" name="Curved Connector 2"/>
          <p:cNvCxnSpPr/>
          <p:nvPr/>
        </p:nvCxnSpPr>
        <p:spPr>
          <a:xfrm rot="5400000" flipH="1" flipV="1">
            <a:off x="4343400" y="3276600"/>
            <a:ext cx="914400" cy="12700"/>
          </a:xfrm>
          <a:prstGeom prst="curvedConnector3">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42145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600200" y="248819"/>
            <a:ext cx="5579797" cy="400110"/>
          </a:xfrm>
          <a:prstGeom prst="rect">
            <a:avLst/>
          </a:prstGeom>
        </p:spPr>
        <p:txBody>
          <a:bodyPr wrap="none">
            <a:spAutoFit/>
          </a:bodyPr>
          <a:lstStyle/>
          <a:p>
            <a:r>
              <a:rPr lang="en-US" sz="2000" dirty="0" smtClean="0"/>
              <a:t>A basic WC rating example:     “Northwest Roofing “ </a:t>
            </a:r>
            <a:endParaRPr lang="en-US" sz="2000" dirty="0"/>
          </a:p>
        </p:txBody>
      </p:sp>
      <p:sp>
        <p:nvSpPr>
          <p:cNvPr id="2" name="Rounded Rectangle 1"/>
          <p:cNvSpPr/>
          <p:nvPr/>
        </p:nvSpPr>
        <p:spPr>
          <a:xfrm>
            <a:off x="1524000" y="1045906"/>
            <a:ext cx="1828800" cy="464573"/>
          </a:xfrm>
          <a:prstGeom prst="roundRect">
            <a:avLst/>
          </a:prstGeom>
          <a:solidFill>
            <a:srgbClr val="FF0000">
              <a:alpha val="59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R</a:t>
            </a:r>
            <a:r>
              <a:rPr lang="en-US" dirty="0" smtClean="0">
                <a:solidFill>
                  <a:schemeClr val="tx1"/>
                </a:solidFill>
              </a:rPr>
              <a:t>oofer</a:t>
            </a:r>
            <a:endParaRPr lang="en-US" dirty="0">
              <a:solidFill>
                <a:schemeClr val="tx1"/>
              </a:solidFill>
            </a:endParaRPr>
          </a:p>
        </p:txBody>
      </p:sp>
      <p:sp>
        <p:nvSpPr>
          <p:cNvPr id="4" name="Rounded Rectangle 3"/>
          <p:cNvSpPr/>
          <p:nvPr/>
        </p:nvSpPr>
        <p:spPr>
          <a:xfrm>
            <a:off x="3707414" y="1045906"/>
            <a:ext cx="1778986" cy="464573"/>
          </a:xfrm>
          <a:prstGeom prst="roundRect">
            <a:avLst/>
          </a:prstGeom>
          <a:solidFill>
            <a:schemeClr val="accent6">
              <a:lumMod val="75000"/>
              <a:alpha val="5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Driver</a:t>
            </a:r>
            <a:endParaRPr lang="en-US" dirty="0">
              <a:solidFill>
                <a:schemeClr val="tx1"/>
              </a:solidFill>
            </a:endParaRPr>
          </a:p>
        </p:txBody>
      </p:sp>
      <p:sp>
        <p:nvSpPr>
          <p:cNvPr id="7" name="Rounded Rectangle 6"/>
          <p:cNvSpPr/>
          <p:nvPr/>
        </p:nvSpPr>
        <p:spPr>
          <a:xfrm>
            <a:off x="5867400" y="1045905"/>
            <a:ext cx="1778986" cy="464573"/>
          </a:xfrm>
          <a:prstGeom prst="roundRect">
            <a:avLst/>
          </a:prstGeom>
          <a:solidFill>
            <a:srgbClr val="92D050">
              <a:alpha val="8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Office clerks</a:t>
            </a:r>
            <a:endParaRPr lang="en-US" dirty="0">
              <a:solidFill>
                <a:schemeClr val="tx1"/>
              </a:solidFill>
            </a:endParaRPr>
          </a:p>
        </p:txBody>
      </p:sp>
      <p:sp>
        <p:nvSpPr>
          <p:cNvPr id="8" name="TextBox 7"/>
          <p:cNvSpPr txBox="1"/>
          <p:nvPr/>
        </p:nvSpPr>
        <p:spPr>
          <a:xfrm>
            <a:off x="84798" y="1600199"/>
            <a:ext cx="8610599" cy="1107996"/>
          </a:xfrm>
          <a:prstGeom prst="rect">
            <a:avLst/>
          </a:prstGeom>
          <a:noFill/>
        </p:spPr>
        <p:txBody>
          <a:bodyPr wrap="square" rtlCol="0">
            <a:spAutoFit/>
          </a:bodyPr>
          <a:lstStyle/>
          <a:p>
            <a:r>
              <a:rPr lang="en-US" dirty="0" smtClean="0"/>
              <a:t>Payroll:                   $1,000, 000                           $100,000                      $100,000</a:t>
            </a:r>
          </a:p>
          <a:p>
            <a:r>
              <a:rPr lang="en-US" b="1" dirty="0" smtClean="0"/>
              <a:t>Loss cost</a:t>
            </a:r>
            <a:r>
              <a:rPr lang="en-US" dirty="0" smtClean="0"/>
              <a:t>:                  </a:t>
            </a:r>
            <a:r>
              <a:rPr lang="en-US" b="1" dirty="0" smtClean="0"/>
              <a:t>$9.5                                       $5.0                                $0.5  </a:t>
            </a:r>
          </a:p>
          <a:p>
            <a:r>
              <a:rPr lang="en-US" sz="1200" dirty="0" smtClean="0"/>
              <a:t>(per $100 payroll)</a:t>
            </a:r>
          </a:p>
          <a:p>
            <a:r>
              <a:rPr lang="en-US" dirty="0"/>
              <a:t> </a:t>
            </a:r>
            <a:r>
              <a:rPr lang="en-US" dirty="0" smtClean="0"/>
              <a:t>                            1,000,000/100*9.5     +      100,000/100*5.0   +    100,000/100*0.5</a:t>
            </a:r>
            <a:endParaRPr lang="en-US" dirty="0"/>
          </a:p>
        </p:txBody>
      </p:sp>
      <p:cxnSp>
        <p:nvCxnSpPr>
          <p:cNvPr id="10" name="Straight Connector 9"/>
          <p:cNvCxnSpPr/>
          <p:nvPr/>
        </p:nvCxnSpPr>
        <p:spPr>
          <a:xfrm>
            <a:off x="1524000" y="2708195"/>
            <a:ext cx="6400800"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054245" y="2895600"/>
            <a:ext cx="944489" cy="369332"/>
          </a:xfrm>
          <a:prstGeom prst="rect">
            <a:avLst/>
          </a:prstGeom>
          <a:noFill/>
        </p:spPr>
        <p:txBody>
          <a:bodyPr wrap="none" rtlCol="0">
            <a:spAutoFit/>
          </a:bodyPr>
          <a:lstStyle/>
          <a:p>
            <a:r>
              <a:rPr lang="en-US" b="1" u="sng" dirty="0" smtClean="0">
                <a:solidFill>
                  <a:srgbClr val="C00000"/>
                </a:solidFill>
              </a:rPr>
              <a:t>$10,500</a:t>
            </a:r>
            <a:endParaRPr lang="en-US" b="1" u="sng" dirty="0">
              <a:solidFill>
                <a:srgbClr val="C00000"/>
              </a:solidFill>
            </a:endParaRPr>
          </a:p>
        </p:txBody>
      </p:sp>
      <p:sp>
        <p:nvSpPr>
          <p:cNvPr id="12" name="TextBox 11"/>
          <p:cNvSpPr txBox="1"/>
          <p:nvPr/>
        </p:nvSpPr>
        <p:spPr>
          <a:xfrm>
            <a:off x="3435659" y="3449598"/>
            <a:ext cx="1378006" cy="369332"/>
          </a:xfrm>
          <a:prstGeom prst="rect">
            <a:avLst/>
          </a:prstGeom>
          <a:noFill/>
        </p:spPr>
        <p:txBody>
          <a:bodyPr wrap="none" rtlCol="0">
            <a:spAutoFit/>
          </a:bodyPr>
          <a:lstStyle/>
          <a:p>
            <a:r>
              <a:rPr lang="en-US" dirty="0" smtClean="0"/>
              <a:t>LCM:        1.4</a:t>
            </a:r>
          </a:p>
        </p:txBody>
      </p:sp>
      <p:sp>
        <p:nvSpPr>
          <p:cNvPr id="13" name="TextBox 12"/>
          <p:cNvSpPr txBox="1"/>
          <p:nvPr/>
        </p:nvSpPr>
        <p:spPr>
          <a:xfrm>
            <a:off x="3276600" y="4050268"/>
            <a:ext cx="1673856" cy="369332"/>
          </a:xfrm>
          <a:prstGeom prst="rect">
            <a:avLst/>
          </a:prstGeom>
          <a:blipFill>
            <a:blip r:embed="rId3"/>
            <a:tile tx="0" ty="0" sx="100000" sy="100000" flip="none" algn="tl"/>
          </a:blipFill>
          <a:ln>
            <a:solidFill>
              <a:schemeClr val="accent1">
                <a:shade val="50000"/>
              </a:schemeClr>
            </a:solidFill>
          </a:ln>
          <a:effectLst>
            <a:innerShdw blurRad="114300">
              <a:schemeClr val="tx2"/>
            </a:innerShdw>
          </a:effectLst>
        </p:spPr>
        <p:txBody>
          <a:bodyPr wrap="none" rtlCol="0">
            <a:spAutoFit/>
          </a:bodyPr>
          <a:lstStyle/>
          <a:p>
            <a:r>
              <a:rPr lang="en-US" b="1" dirty="0">
                <a:solidFill>
                  <a:schemeClr val="tx2">
                    <a:lumMod val="50000"/>
                  </a:schemeClr>
                </a:solidFill>
              </a:rPr>
              <a:t>E-Mod:     </a:t>
            </a:r>
            <a:r>
              <a:rPr lang="en-US" b="1" dirty="0" smtClean="0">
                <a:solidFill>
                  <a:schemeClr val="tx2">
                    <a:lumMod val="50000"/>
                  </a:schemeClr>
                </a:solidFill>
              </a:rPr>
              <a:t>0.922</a:t>
            </a:r>
            <a:endParaRPr lang="en-US" b="1" dirty="0">
              <a:solidFill>
                <a:schemeClr val="tx2">
                  <a:lumMod val="50000"/>
                </a:schemeClr>
              </a:solidFill>
            </a:endParaRPr>
          </a:p>
        </p:txBody>
      </p:sp>
      <p:sp>
        <p:nvSpPr>
          <p:cNvPr id="14" name="TextBox 13"/>
          <p:cNvSpPr txBox="1"/>
          <p:nvPr/>
        </p:nvSpPr>
        <p:spPr>
          <a:xfrm>
            <a:off x="4454881" y="3200400"/>
            <a:ext cx="284052" cy="369332"/>
          </a:xfrm>
          <a:prstGeom prst="rect">
            <a:avLst/>
          </a:prstGeom>
          <a:noFill/>
        </p:spPr>
        <p:txBody>
          <a:bodyPr wrap="none" rtlCol="0">
            <a:spAutoFit/>
          </a:bodyPr>
          <a:lstStyle/>
          <a:p>
            <a:r>
              <a:rPr lang="en-US" dirty="0" smtClean="0"/>
              <a:t>x</a:t>
            </a:r>
            <a:endParaRPr lang="en-US" dirty="0"/>
          </a:p>
        </p:txBody>
      </p:sp>
      <p:sp>
        <p:nvSpPr>
          <p:cNvPr id="15" name="TextBox 14"/>
          <p:cNvSpPr txBox="1"/>
          <p:nvPr/>
        </p:nvSpPr>
        <p:spPr>
          <a:xfrm>
            <a:off x="4440348" y="3745468"/>
            <a:ext cx="284052" cy="369332"/>
          </a:xfrm>
          <a:prstGeom prst="rect">
            <a:avLst/>
          </a:prstGeom>
          <a:noFill/>
        </p:spPr>
        <p:txBody>
          <a:bodyPr wrap="none" rtlCol="0">
            <a:spAutoFit/>
          </a:bodyPr>
          <a:lstStyle/>
          <a:p>
            <a:r>
              <a:rPr lang="en-US" dirty="0" smtClean="0"/>
              <a:t>x</a:t>
            </a:r>
            <a:endParaRPr lang="en-US" dirty="0"/>
          </a:p>
        </p:txBody>
      </p:sp>
      <p:cxnSp>
        <p:nvCxnSpPr>
          <p:cNvPr id="16" name="Straight Connector 15"/>
          <p:cNvCxnSpPr/>
          <p:nvPr/>
        </p:nvCxnSpPr>
        <p:spPr>
          <a:xfrm>
            <a:off x="3673001" y="4572000"/>
            <a:ext cx="1813399" cy="0"/>
          </a:xfrm>
          <a:prstGeom prst="line">
            <a:avLst/>
          </a:prstGeom>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124661" y="4709652"/>
            <a:ext cx="4020524" cy="369332"/>
          </a:xfrm>
          <a:prstGeom prst="rect">
            <a:avLst/>
          </a:prstGeom>
          <a:noFill/>
        </p:spPr>
        <p:txBody>
          <a:bodyPr wrap="none" rtlCol="0">
            <a:spAutoFit/>
          </a:bodyPr>
          <a:lstStyle/>
          <a:p>
            <a:r>
              <a:rPr lang="en-US" dirty="0" smtClean="0"/>
              <a:t>$13,553        “Bureau standard premium”</a:t>
            </a:r>
            <a:endParaRPr lang="en-US" dirty="0"/>
          </a:p>
        </p:txBody>
      </p:sp>
      <p:cxnSp>
        <p:nvCxnSpPr>
          <p:cNvPr id="24" name="Straight Arrow Connector 23"/>
          <p:cNvCxnSpPr/>
          <p:nvPr/>
        </p:nvCxnSpPr>
        <p:spPr>
          <a:xfrm>
            <a:off x="4579700" y="5155184"/>
            <a:ext cx="0" cy="255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4572000" y="5486400"/>
            <a:ext cx="0" cy="255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110129" y="6214609"/>
            <a:ext cx="3054234" cy="369332"/>
          </a:xfrm>
          <a:prstGeom prst="rect">
            <a:avLst/>
          </a:prstGeom>
          <a:noFill/>
        </p:spPr>
        <p:txBody>
          <a:bodyPr wrap="none" rtlCol="0">
            <a:spAutoFit/>
          </a:bodyPr>
          <a:lstStyle/>
          <a:p>
            <a:r>
              <a:rPr lang="en-US" b="1" dirty="0" smtClean="0"/>
              <a:t>$12,487        </a:t>
            </a:r>
            <a:r>
              <a:rPr lang="en-US" dirty="0" smtClean="0"/>
              <a:t>the final premium</a:t>
            </a:r>
            <a:endParaRPr lang="en-US" dirty="0"/>
          </a:p>
        </p:txBody>
      </p:sp>
      <p:cxnSp>
        <p:nvCxnSpPr>
          <p:cNvPr id="32" name="Straight Arrow Connector 31"/>
          <p:cNvCxnSpPr/>
          <p:nvPr/>
        </p:nvCxnSpPr>
        <p:spPr>
          <a:xfrm>
            <a:off x="4572000" y="5867400"/>
            <a:ext cx="0" cy="255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4713197" y="5181600"/>
            <a:ext cx="1801391" cy="954107"/>
          </a:xfrm>
          <a:prstGeom prst="rect">
            <a:avLst/>
          </a:prstGeom>
          <a:noFill/>
        </p:spPr>
        <p:txBody>
          <a:bodyPr wrap="none" rtlCol="0">
            <a:spAutoFit/>
          </a:bodyPr>
          <a:lstStyle/>
          <a:p>
            <a:pPr marL="285750" indent="-285750">
              <a:buFont typeface="Arial" pitchFamily="34" charset="0"/>
              <a:buChar char="•"/>
            </a:pPr>
            <a:r>
              <a:rPr lang="en-US" sz="1400" dirty="0" smtClean="0"/>
              <a:t>Schedule mod</a:t>
            </a:r>
          </a:p>
          <a:p>
            <a:pPr marL="285750" indent="-285750">
              <a:buFont typeface="Arial" pitchFamily="34" charset="0"/>
              <a:buChar char="•"/>
            </a:pPr>
            <a:r>
              <a:rPr lang="en-US" sz="1400" dirty="0" smtClean="0"/>
              <a:t>Premium discount</a:t>
            </a:r>
          </a:p>
          <a:p>
            <a:pPr marL="285750" indent="-285750">
              <a:buFont typeface="Arial" pitchFamily="34" charset="0"/>
              <a:buChar char="•"/>
            </a:pPr>
            <a:r>
              <a:rPr lang="en-US" sz="1400" dirty="0" smtClean="0"/>
              <a:t>Expense constant</a:t>
            </a:r>
          </a:p>
          <a:p>
            <a:pPr marL="285750" indent="-285750">
              <a:buFont typeface="Arial" pitchFamily="34" charset="0"/>
              <a:buChar char="•"/>
            </a:pPr>
            <a:r>
              <a:rPr lang="en-US" sz="1400" dirty="0" smtClean="0"/>
              <a:t>surcharges</a:t>
            </a:r>
            <a:endParaRPr lang="en-US" sz="1400" dirty="0"/>
          </a:p>
        </p:txBody>
      </p:sp>
    </p:spTree>
    <p:extLst>
      <p:ext uri="{BB962C8B-B14F-4D97-AF65-F5344CB8AC3E}">
        <p14:creationId xmlns:p14="http://schemas.microsoft.com/office/powerpoint/2010/main" val="23149198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229600" cy="563562"/>
          </a:xfrm>
        </p:spPr>
        <p:txBody>
          <a:bodyPr>
            <a:noAutofit/>
          </a:bodyPr>
          <a:lstStyle/>
          <a:p>
            <a:r>
              <a:rPr lang="en-US" sz="3200" dirty="0" smtClean="0"/>
              <a:t>The model form </a:t>
            </a:r>
            <a:endParaRPr lang="en-US" sz="3200" dirty="0"/>
          </a:p>
        </p:txBody>
      </p:sp>
      <mc:AlternateContent xmlns:mc="http://schemas.openxmlformats.org/markup-compatibility/2006" xmlns:a14="http://schemas.microsoft.com/office/drawing/2010/main">
        <mc:Choice Requires="a14">
          <p:sp>
            <p:nvSpPr>
              <p:cNvPr id="3" name="TextBox 2"/>
              <p:cNvSpPr txBox="1"/>
              <p:nvPr/>
            </p:nvSpPr>
            <p:spPr>
              <a:xfrm>
                <a:off x="1828800" y="2001546"/>
                <a:ext cx="5173468" cy="1262077"/>
              </a:xfrm>
              <a:prstGeom prst="rect">
                <a:avLst/>
              </a:prstGeom>
              <a:noFill/>
            </p:spPr>
            <p:txBody>
              <a:bodyPr wrap="none" rtlCol="0">
                <a:spAutoFit/>
              </a:bodyPr>
              <a:lstStyle/>
              <a:p>
                <a:r>
                  <a:rPr lang="en-US" sz="2400" b="1" dirty="0" smtClean="0">
                    <a:solidFill>
                      <a:srgbClr val="006600"/>
                    </a:solidFill>
                  </a:rPr>
                  <a:t>E(Y)  </a:t>
                </a:r>
                <a:r>
                  <a:rPr lang="en-US" sz="2400" dirty="0" smtClean="0"/>
                  <a:t>=  </a:t>
                </a:r>
                <a14:m>
                  <m:oMath xmlns:m="http://schemas.openxmlformats.org/officeDocument/2006/math">
                    <m:box>
                      <m:boxPr>
                        <m:ctrlPr>
                          <a:rPr lang="en-US" sz="2400" i="1" smtClean="0">
                            <a:latin typeface="Cambria Math"/>
                          </a:rPr>
                        </m:ctrlPr>
                      </m:boxPr>
                      <m:e>
                        <m:argPr>
                          <m:argSz m:val="-1"/>
                        </m:argPr>
                        <m:f>
                          <m:fPr>
                            <m:ctrlPr>
                              <a:rPr lang="en-US" sz="2400" i="1" smtClean="0">
                                <a:latin typeface="Cambria Math"/>
                              </a:rPr>
                            </m:ctrlPr>
                          </m:fPr>
                          <m:num>
                            <m:r>
                              <a:rPr lang="en-US" sz="2400" b="0" i="1" smtClean="0">
                                <a:latin typeface="Cambria Math"/>
                              </a:rPr>
                              <m:t>𝐴𝑝</m:t>
                            </m:r>
                            <m:r>
                              <a:rPr lang="en-US" sz="2400" b="0" i="1" smtClean="0">
                                <a:latin typeface="Cambria Math"/>
                              </a:rPr>
                              <m:t>+</m:t>
                            </m:r>
                            <m:r>
                              <a:rPr lang="en-US" sz="2400" b="0" i="1" smtClean="0">
                                <a:latin typeface="Cambria Math"/>
                              </a:rPr>
                              <m:t>𝑊𝐴𝑒</m:t>
                            </m:r>
                            <m:r>
                              <a:rPr lang="en-US" sz="2400" b="0" i="1" smtClean="0">
                                <a:latin typeface="Cambria Math"/>
                              </a:rPr>
                              <m:t>+</m:t>
                            </m:r>
                            <m:d>
                              <m:dPr>
                                <m:ctrlPr>
                                  <a:rPr lang="en-US" sz="2400" b="0" i="1" smtClean="0">
                                    <a:latin typeface="Cambria Math"/>
                                  </a:rPr>
                                </m:ctrlPr>
                              </m:dPr>
                              <m:e>
                                <m:r>
                                  <a:rPr lang="en-US" sz="2400" b="0" i="1" smtClean="0">
                                    <a:latin typeface="Cambria Math"/>
                                  </a:rPr>
                                  <m:t>1−</m:t>
                                </m:r>
                                <m:r>
                                  <a:rPr lang="en-US" sz="2400" b="0" i="1" smtClean="0">
                                    <a:latin typeface="Cambria Math"/>
                                  </a:rPr>
                                  <m:t>𝑊</m:t>
                                </m:r>
                              </m:e>
                            </m:d>
                            <m:r>
                              <a:rPr lang="en-US" sz="2400" b="0" i="1" smtClean="0">
                                <a:latin typeface="Cambria Math"/>
                              </a:rPr>
                              <m:t>𝐸𝑒</m:t>
                            </m:r>
                            <m:r>
                              <a:rPr lang="en-US" sz="2400" b="0" i="1" smtClean="0">
                                <a:latin typeface="Cambria Math"/>
                              </a:rPr>
                              <m:t>+</m:t>
                            </m:r>
                            <m:r>
                              <a:rPr lang="en-US" sz="2400" b="0" i="1" smtClean="0">
                                <a:latin typeface="Cambria Math"/>
                              </a:rPr>
                              <m:t>𝐵</m:t>
                            </m:r>
                          </m:num>
                          <m:den>
                            <m:r>
                              <a:rPr lang="en-US" sz="2400" b="0" i="1" smtClean="0">
                                <a:latin typeface="Cambria Math"/>
                              </a:rPr>
                              <m:t>𝐸</m:t>
                            </m:r>
                            <m:r>
                              <a:rPr lang="en-US" sz="2400" b="0" i="1" smtClean="0">
                                <a:latin typeface="Cambria Math"/>
                              </a:rPr>
                              <m:t>+</m:t>
                            </m:r>
                            <m:r>
                              <a:rPr lang="en-US" sz="2400" b="0" i="1" smtClean="0">
                                <a:latin typeface="Cambria Math"/>
                              </a:rPr>
                              <m:t>𝐵</m:t>
                            </m:r>
                          </m:den>
                        </m:f>
                      </m:e>
                    </m:box>
                  </m:oMath>
                </a14:m>
                <a:r>
                  <a:rPr lang="en-US" sz="2400" dirty="0" smtClean="0"/>
                  <a:t> </a:t>
                </a:r>
                <a:r>
                  <a:rPr lang="en-US" sz="2400" dirty="0"/>
                  <a:t> </a:t>
                </a:r>
                <a:r>
                  <a:rPr lang="en-US" sz="2400" dirty="0" smtClean="0"/>
                  <a:t>   </a:t>
                </a:r>
                <a:r>
                  <a:rPr lang="en-US" sz="2000" i="1" dirty="0" smtClean="0"/>
                  <a:t>for eligible risks</a:t>
                </a:r>
              </a:p>
              <a:p>
                <a:r>
                  <a:rPr lang="en-US" sz="2400" i="1" dirty="0"/>
                  <a:t> </a:t>
                </a:r>
                <a:endParaRPr lang="en-US" sz="2400" i="1" dirty="0" smtClean="0"/>
              </a:p>
              <a:p>
                <a:endParaRPr lang="en-US" sz="2400" dirty="0"/>
              </a:p>
            </p:txBody>
          </p:sp>
        </mc:Choice>
        <mc:Fallback xmlns="">
          <p:sp>
            <p:nvSpPr>
              <p:cNvPr id="3" name="TextBox 2"/>
              <p:cNvSpPr txBox="1">
                <a:spLocks noRot="1" noChangeAspect="1" noMove="1" noResize="1" noEditPoints="1" noAdjustHandles="1" noChangeArrowheads="1" noChangeShapeType="1" noTextEdit="1"/>
              </p:cNvSpPr>
              <p:nvPr/>
            </p:nvSpPr>
            <p:spPr>
              <a:xfrm>
                <a:off x="1828800" y="2001546"/>
                <a:ext cx="5173468" cy="1262077"/>
              </a:xfrm>
              <a:prstGeom prst="rect">
                <a:avLst/>
              </a:prstGeom>
              <a:blipFill rotWithShape="1">
                <a:blip r:embed="rId3"/>
                <a:stretch>
                  <a:fillRect l="-1767" t="-1932" r="-236"/>
                </a:stretch>
              </a:blipFill>
            </p:spPr>
            <p:txBody>
              <a:bodyPr/>
              <a:lstStyle/>
              <a:p>
                <a:r>
                  <a:rPr lang="en-US">
                    <a:noFill/>
                  </a:rPr>
                  <a:t> </a:t>
                </a:r>
              </a:p>
            </p:txBody>
          </p:sp>
        </mc:Fallback>
      </mc:AlternateContent>
      <p:sp>
        <p:nvSpPr>
          <p:cNvPr id="5" name="TextBox 4"/>
          <p:cNvSpPr txBox="1"/>
          <p:nvPr/>
        </p:nvSpPr>
        <p:spPr>
          <a:xfrm>
            <a:off x="1828800" y="2779246"/>
            <a:ext cx="5643596" cy="461665"/>
          </a:xfrm>
          <a:prstGeom prst="rect">
            <a:avLst/>
          </a:prstGeom>
          <a:noFill/>
        </p:spPr>
        <p:txBody>
          <a:bodyPr wrap="none" rtlCol="0">
            <a:spAutoFit/>
          </a:bodyPr>
          <a:lstStyle/>
          <a:p>
            <a:r>
              <a:rPr lang="en-US" sz="2400" b="1" dirty="0" smtClean="0">
                <a:solidFill>
                  <a:srgbClr val="006600"/>
                </a:solidFill>
              </a:rPr>
              <a:t>e(Y) </a:t>
            </a:r>
            <a:r>
              <a:rPr lang="en-US" sz="2400" dirty="0"/>
              <a:t>≡</a:t>
            </a:r>
            <a:r>
              <a:rPr lang="en-US" sz="2400" dirty="0" smtClean="0"/>
              <a:t> Y – E(Y)    ~ ?              </a:t>
            </a:r>
            <a:r>
              <a:rPr lang="en-US" sz="2000" i="1" dirty="0" smtClean="0"/>
              <a:t>cannot be identified </a:t>
            </a:r>
            <a:endParaRPr lang="en-US" sz="2000" i="1" dirty="0"/>
          </a:p>
        </p:txBody>
      </p:sp>
      <p:sp>
        <p:nvSpPr>
          <p:cNvPr id="6" name="TextBox 5"/>
          <p:cNvSpPr txBox="1"/>
          <p:nvPr/>
        </p:nvSpPr>
        <p:spPr>
          <a:xfrm>
            <a:off x="1143000" y="4724400"/>
            <a:ext cx="7358489" cy="1200329"/>
          </a:xfrm>
          <a:prstGeom prst="rect">
            <a:avLst/>
          </a:prstGeom>
          <a:noFill/>
        </p:spPr>
        <p:txBody>
          <a:bodyPr wrap="none" rtlCol="0">
            <a:spAutoFit/>
          </a:bodyPr>
          <a:lstStyle/>
          <a:p>
            <a:r>
              <a:rPr lang="en-US" dirty="0" smtClean="0"/>
              <a:t>Note: </a:t>
            </a:r>
          </a:p>
          <a:p>
            <a:r>
              <a:rPr lang="en-US" dirty="0"/>
              <a:t> </a:t>
            </a:r>
            <a:r>
              <a:rPr lang="en-US" dirty="0" smtClean="0"/>
              <a:t>       1. The </a:t>
            </a:r>
            <a:r>
              <a:rPr lang="en-US" dirty="0"/>
              <a:t>functional form for E(Y) is not </a:t>
            </a:r>
            <a:r>
              <a:rPr lang="en-US" dirty="0" smtClean="0"/>
              <a:t>linear;</a:t>
            </a:r>
          </a:p>
          <a:p>
            <a:r>
              <a:rPr lang="en-US" dirty="0"/>
              <a:t> </a:t>
            </a:r>
            <a:r>
              <a:rPr lang="en-US" dirty="0" smtClean="0"/>
              <a:t>       2. The specification of the </a:t>
            </a:r>
            <a:r>
              <a:rPr lang="en-US" b="1" dirty="0" smtClean="0"/>
              <a:t>error function</a:t>
            </a:r>
            <a:r>
              <a:rPr lang="en-US" dirty="0" smtClean="0"/>
              <a:t>  e(Y) is critical in the predictive </a:t>
            </a:r>
          </a:p>
          <a:p>
            <a:r>
              <a:rPr lang="en-US" dirty="0"/>
              <a:t> </a:t>
            </a:r>
            <a:r>
              <a:rPr lang="en-US" dirty="0" smtClean="0"/>
              <a:t>           modeling framework  (to formulate the likelihood function) </a:t>
            </a:r>
          </a:p>
        </p:txBody>
      </p:sp>
    </p:spTree>
    <p:extLst>
      <p:ext uri="{BB962C8B-B14F-4D97-AF65-F5344CB8AC3E}">
        <p14:creationId xmlns:p14="http://schemas.microsoft.com/office/powerpoint/2010/main" val="33357613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977708" y="2145986"/>
            <a:ext cx="2556692" cy="2308324"/>
          </a:xfrm>
          <a:prstGeom prst="rect">
            <a:avLst/>
          </a:prstGeom>
          <a:noFill/>
        </p:spPr>
        <p:txBody>
          <a:bodyPr wrap="square" rtlCol="0">
            <a:spAutoFit/>
          </a:bodyPr>
          <a:lstStyle/>
          <a:p>
            <a:pPr marL="285750" indent="-285750">
              <a:buFont typeface="Arial" pitchFamily="34" charset="0"/>
              <a:buChar char="•"/>
            </a:pPr>
            <a:r>
              <a:rPr lang="en-US" sz="2400" dirty="0" smtClean="0"/>
              <a:t>Claim frequency </a:t>
            </a:r>
          </a:p>
          <a:p>
            <a:pPr marL="285750" indent="-285750">
              <a:buFont typeface="Arial" pitchFamily="34" charset="0"/>
              <a:buChar char="•"/>
            </a:pPr>
            <a:r>
              <a:rPr lang="en-US" sz="2400" dirty="0" smtClean="0"/>
              <a:t>Claim severity </a:t>
            </a:r>
          </a:p>
          <a:p>
            <a:pPr marL="285750" indent="-285750">
              <a:buFont typeface="Arial" pitchFamily="34" charset="0"/>
              <a:buChar char="•"/>
            </a:pPr>
            <a:r>
              <a:rPr lang="en-US" sz="2400" dirty="0" smtClean="0"/>
              <a:t>Type of claims </a:t>
            </a:r>
          </a:p>
          <a:p>
            <a:pPr marL="285750" indent="-285750">
              <a:buFont typeface="Arial" pitchFamily="34" charset="0"/>
              <a:buChar char="•"/>
            </a:pPr>
            <a:r>
              <a:rPr lang="en-US" sz="2400" dirty="0" smtClean="0"/>
              <a:t>Size of risk  </a:t>
            </a:r>
          </a:p>
          <a:p>
            <a:pPr marL="285750" indent="-285750">
              <a:buFont typeface="Arial" pitchFamily="34" charset="0"/>
              <a:buChar char="•"/>
            </a:pPr>
            <a:r>
              <a:rPr lang="en-US" sz="2400" dirty="0" smtClean="0"/>
              <a:t>Risk state </a:t>
            </a:r>
          </a:p>
          <a:p>
            <a:pPr marL="285750" indent="-285750">
              <a:buFont typeface="Arial" pitchFamily="34" charset="0"/>
              <a:buChar char="•"/>
            </a:pPr>
            <a:r>
              <a:rPr lang="en-US" sz="2400" dirty="0" smtClean="0"/>
              <a:t>Class code</a:t>
            </a:r>
            <a:endParaRPr lang="en-US" sz="2400" dirty="0"/>
          </a:p>
        </p:txBody>
      </p:sp>
      <p:sp>
        <p:nvSpPr>
          <p:cNvPr id="4" name="TextBox 3"/>
          <p:cNvSpPr txBox="1"/>
          <p:nvPr/>
        </p:nvSpPr>
        <p:spPr>
          <a:xfrm>
            <a:off x="2362200" y="5525869"/>
            <a:ext cx="3481659" cy="707886"/>
          </a:xfrm>
          <a:prstGeom prst="rect">
            <a:avLst/>
          </a:prstGeom>
          <a:noFill/>
        </p:spPr>
        <p:txBody>
          <a:bodyPr wrap="none" rtlCol="0">
            <a:spAutoFit/>
          </a:bodyPr>
          <a:lstStyle/>
          <a:p>
            <a:pPr marL="285750" indent="-285750">
              <a:buFont typeface="Arial" pitchFamily="34" charset="0"/>
              <a:buChar char="•"/>
            </a:pPr>
            <a:r>
              <a:rPr lang="en-US" sz="2000" dirty="0" smtClean="0"/>
              <a:t>Premium eligibility threshold</a:t>
            </a:r>
          </a:p>
          <a:p>
            <a:pPr marL="285750" indent="-285750">
              <a:buFont typeface="Arial" pitchFamily="34" charset="0"/>
              <a:buChar char="•"/>
            </a:pPr>
            <a:r>
              <a:rPr lang="en-US" sz="2000" dirty="0" smtClean="0"/>
              <a:t>Split point  </a:t>
            </a:r>
            <a:endParaRPr lang="en-US" sz="2000" dirty="0"/>
          </a:p>
        </p:txBody>
      </p:sp>
      <p:sp>
        <p:nvSpPr>
          <p:cNvPr id="7" name="TextBox 6"/>
          <p:cNvSpPr txBox="1"/>
          <p:nvPr/>
        </p:nvSpPr>
        <p:spPr>
          <a:xfrm>
            <a:off x="2362200" y="4948535"/>
            <a:ext cx="3638368" cy="461665"/>
          </a:xfrm>
          <a:prstGeom prst="rect">
            <a:avLst/>
          </a:prstGeom>
          <a:noFill/>
        </p:spPr>
        <p:txBody>
          <a:bodyPr wrap="none" rtlCol="0">
            <a:spAutoFit/>
          </a:bodyPr>
          <a:lstStyle/>
          <a:p>
            <a:r>
              <a:rPr lang="en-US" sz="2400" u="sng" dirty="0" smtClean="0"/>
              <a:t>Important plan parameters:</a:t>
            </a:r>
            <a:endParaRPr lang="en-US" sz="2400" u="sng" dirty="0"/>
          </a:p>
        </p:txBody>
      </p:sp>
      <mc:AlternateContent xmlns:mc="http://schemas.openxmlformats.org/markup-compatibility/2006" xmlns:a14="http://schemas.microsoft.com/office/drawing/2010/main">
        <mc:Choice Requires="a14">
          <p:sp>
            <p:nvSpPr>
              <p:cNvPr id="5" name="Rectangle 4"/>
              <p:cNvSpPr/>
              <p:nvPr/>
            </p:nvSpPr>
            <p:spPr>
              <a:xfrm>
                <a:off x="468263" y="2774721"/>
                <a:ext cx="4557249" cy="595035"/>
              </a:xfrm>
              <a:prstGeom prst="rect">
                <a:avLst/>
              </a:prstGeom>
            </p:spPr>
            <p:txBody>
              <a:bodyPr wrap="square">
                <a:spAutoFit/>
              </a:bodyPr>
              <a:lstStyle/>
              <a:p>
                <a:r>
                  <a:rPr lang="en-US" sz="2800" b="1" dirty="0">
                    <a:solidFill>
                      <a:srgbClr val="006600"/>
                    </a:solidFill>
                  </a:rPr>
                  <a:t>E(Y)</a:t>
                </a:r>
                <a:r>
                  <a:rPr lang="en-US" sz="2800" dirty="0"/>
                  <a:t> = </a:t>
                </a:r>
                <a14:m>
                  <m:oMath xmlns:m="http://schemas.openxmlformats.org/officeDocument/2006/math">
                    <m:box>
                      <m:boxPr>
                        <m:ctrlPr>
                          <a:rPr lang="en-US" sz="2800" i="1">
                            <a:latin typeface="Cambria Math"/>
                          </a:rPr>
                        </m:ctrlPr>
                      </m:boxPr>
                      <m:e>
                        <m:argPr>
                          <m:argSz m:val="-1"/>
                        </m:argPr>
                        <m:f>
                          <m:fPr>
                            <m:ctrlPr>
                              <a:rPr lang="en-US" sz="2800" i="1">
                                <a:latin typeface="Cambria Math"/>
                              </a:rPr>
                            </m:ctrlPr>
                          </m:fPr>
                          <m:num>
                            <m:r>
                              <a:rPr lang="en-US" sz="2800" i="1">
                                <a:latin typeface="Cambria Math"/>
                              </a:rPr>
                              <m:t>𝐴𝑝</m:t>
                            </m:r>
                            <m:r>
                              <a:rPr lang="en-US" sz="2800" i="1">
                                <a:latin typeface="Cambria Math"/>
                              </a:rPr>
                              <m:t>+</m:t>
                            </m:r>
                            <m:r>
                              <a:rPr lang="en-US" sz="2800" i="1">
                                <a:latin typeface="Cambria Math"/>
                              </a:rPr>
                              <m:t>𝑊𝐴𝑒</m:t>
                            </m:r>
                            <m:r>
                              <a:rPr lang="en-US" sz="2800" i="1">
                                <a:latin typeface="Cambria Math"/>
                              </a:rPr>
                              <m:t>+</m:t>
                            </m:r>
                            <m:d>
                              <m:dPr>
                                <m:ctrlPr>
                                  <a:rPr lang="en-US" sz="2800" i="1">
                                    <a:latin typeface="Cambria Math"/>
                                  </a:rPr>
                                </m:ctrlPr>
                              </m:dPr>
                              <m:e>
                                <m:r>
                                  <a:rPr lang="en-US" sz="2800" i="1">
                                    <a:latin typeface="Cambria Math"/>
                                  </a:rPr>
                                  <m:t>1−</m:t>
                                </m:r>
                                <m:r>
                                  <a:rPr lang="en-US" sz="2800" i="1">
                                    <a:latin typeface="Cambria Math"/>
                                  </a:rPr>
                                  <m:t>𝑊</m:t>
                                </m:r>
                              </m:e>
                            </m:d>
                            <m:r>
                              <a:rPr lang="en-US" sz="2800" i="1">
                                <a:latin typeface="Cambria Math"/>
                              </a:rPr>
                              <m:t>𝐸𝑒</m:t>
                            </m:r>
                            <m:r>
                              <a:rPr lang="en-US" sz="2800" i="1">
                                <a:latin typeface="Cambria Math"/>
                              </a:rPr>
                              <m:t>+</m:t>
                            </m:r>
                            <m:r>
                              <a:rPr lang="en-US" sz="2800" i="1">
                                <a:latin typeface="Cambria Math"/>
                              </a:rPr>
                              <m:t>𝐵</m:t>
                            </m:r>
                          </m:num>
                          <m:den>
                            <m:r>
                              <a:rPr lang="en-US" sz="2800" i="1">
                                <a:latin typeface="Cambria Math"/>
                              </a:rPr>
                              <m:t>𝐸</m:t>
                            </m:r>
                            <m:r>
                              <a:rPr lang="en-US" sz="2800" i="1">
                                <a:latin typeface="Cambria Math"/>
                              </a:rPr>
                              <m:t>+</m:t>
                            </m:r>
                            <m:r>
                              <a:rPr lang="en-US" sz="2800" i="1">
                                <a:latin typeface="Cambria Math"/>
                              </a:rPr>
                              <m:t>𝐵</m:t>
                            </m:r>
                          </m:den>
                        </m:f>
                      </m:e>
                    </m:box>
                  </m:oMath>
                </a14:m>
                <a:r>
                  <a:rPr lang="en-US" sz="2800" dirty="0"/>
                  <a:t> </a:t>
                </a:r>
              </a:p>
            </p:txBody>
          </p:sp>
        </mc:Choice>
        <mc:Fallback xmlns="">
          <p:sp>
            <p:nvSpPr>
              <p:cNvPr id="5" name="Rectangle 4"/>
              <p:cNvSpPr>
                <a:spLocks noRot="1" noChangeAspect="1" noMove="1" noResize="1" noEditPoints="1" noAdjustHandles="1" noChangeArrowheads="1" noChangeShapeType="1" noTextEdit="1"/>
              </p:cNvSpPr>
              <p:nvPr/>
            </p:nvSpPr>
            <p:spPr>
              <a:xfrm>
                <a:off x="468263" y="2774721"/>
                <a:ext cx="4557249" cy="595035"/>
              </a:xfrm>
              <a:prstGeom prst="rect">
                <a:avLst/>
              </a:prstGeom>
              <a:blipFill rotWithShape="1">
                <a:blip r:embed="rId3"/>
                <a:stretch>
                  <a:fillRect l="-2811" t="-4082" b="-21429"/>
                </a:stretch>
              </a:blipFill>
            </p:spPr>
            <p:txBody>
              <a:bodyPr/>
              <a:lstStyle/>
              <a:p>
                <a:r>
                  <a:rPr lang="en-US">
                    <a:noFill/>
                  </a:rPr>
                  <a:t> </a:t>
                </a:r>
              </a:p>
            </p:txBody>
          </p:sp>
        </mc:Fallback>
      </mc:AlternateContent>
      <p:sp>
        <p:nvSpPr>
          <p:cNvPr id="6" name="TextBox 5"/>
          <p:cNvSpPr txBox="1"/>
          <p:nvPr/>
        </p:nvSpPr>
        <p:spPr>
          <a:xfrm>
            <a:off x="2362200" y="405825"/>
            <a:ext cx="4191000" cy="584775"/>
          </a:xfrm>
          <a:prstGeom prst="rect">
            <a:avLst/>
          </a:prstGeom>
          <a:noFill/>
        </p:spPr>
        <p:txBody>
          <a:bodyPr wrap="square" rtlCol="0">
            <a:spAutoFit/>
          </a:bodyPr>
          <a:lstStyle/>
          <a:p>
            <a:pPr algn="ctr"/>
            <a:r>
              <a:rPr lang="en-US" sz="3200" dirty="0" smtClean="0"/>
              <a:t>Predictors</a:t>
            </a:r>
            <a:endParaRPr lang="en-US" sz="3200" dirty="0"/>
          </a:p>
        </p:txBody>
      </p:sp>
      <p:sp>
        <p:nvSpPr>
          <p:cNvPr id="10" name="Right Arrow 9"/>
          <p:cNvSpPr/>
          <p:nvPr/>
        </p:nvSpPr>
        <p:spPr>
          <a:xfrm>
            <a:off x="4717024" y="3036428"/>
            <a:ext cx="616976" cy="1581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14303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Elements of the predictive modeling framework</a:t>
            </a:r>
            <a:endParaRPr lang="en-US" sz="3200" dirty="0"/>
          </a:p>
        </p:txBody>
      </p:sp>
      <mc:AlternateContent xmlns:mc="http://schemas.openxmlformats.org/markup-compatibility/2006">
        <mc:Choice xmlns:a14="http://schemas.microsoft.com/office/drawing/2010/main" Requires="a14">
          <p:sp>
            <p:nvSpPr>
              <p:cNvPr id="3" name="TextBox 2"/>
              <p:cNvSpPr txBox="1"/>
              <p:nvPr/>
            </p:nvSpPr>
            <p:spPr>
              <a:xfrm>
                <a:off x="712470" y="1860296"/>
                <a:ext cx="8610600" cy="4216732"/>
              </a:xfrm>
              <a:prstGeom prst="rect">
                <a:avLst/>
              </a:prstGeom>
              <a:noFill/>
            </p:spPr>
            <p:txBody>
              <a:bodyPr wrap="square" rtlCol="0">
                <a:spAutoFit/>
              </a:bodyPr>
              <a:lstStyle/>
              <a:p>
                <a:pPr marL="285750" indent="-285750">
                  <a:buFont typeface="Arial" pitchFamily="34" charset="0"/>
                  <a:buChar char="•"/>
                </a:pPr>
                <a:r>
                  <a:rPr lang="en-US" sz="2400" dirty="0" smtClean="0"/>
                  <a:t>Purpose: individual risk equity</a:t>
                </a:r>
              </a:p>
              <a:p>
                <a:pPr marL="285750" indent="-285750">
                  <a:buFont typeface="Arial" pitchFamily="34" charset="0"/>
                  <a:buChar char="•"/>
                </a:pPr>
                <a:r>
                  <a:rPr lang="en-US" sz="2400" dirty="0" smtClean="0"/>
                  <a:t>How to evaluate model fit:  Quintile test          lift curve analysis</a:t>
                </a:r>
              </a:p>
              <a:p>
                <a:pPr marL="285750" indent="-285750">
                  <a:buFont typeface="Arial" pitchFamily="34" charset="0"/>
                  <a:buChar char="•"/>
                </a:pPr>
                <a:endParaRPr lang="en-US" sz="2400" dirty="0" smtClean="0"/>
              </a:p>
              <a:p>
                <a:pPr marL="285750" indent="-285750">
                  <a:buFont typeface="Arial" pitchFamily="34" charset="0"/>
                  <a:buChar char="•"/>
                </a:pPr>
                <a:r>
                  <a:rPr lang="en-US" sz="2400" dirty="0"/>
                  <a:t>The target </a:t>
                </a:r>
                <a:r>
                  <a:rPr lang="en-US" sz="2400" dirty="0" smtClean="0"/>
                  <a:t>variable:  </a:t>
                </a:r>
                <a:r>
                  <a:rPr lang="en-US" sz="2400" b="1" dirty="0" smtClean="0">
                    <a:solidFill>
                      <a:srgbClr val="006600"/>
                    </a:solidFill>
                  </a:rPr>
                  <a:t>Y </a:t>
                </a:r>
                <a:r>
                  <a:rPr lang="en-US" sz="2400" dirty="0" smtClean="0"/>
                  <a:t>= </a:t>
                </a:r>
                <a:r>
                  <a:rPr lang="en-US" sz="2400" b="1" dirty="0"/>
                  <a:t>Loss Ratio </a:t>
                </a:r>
                <a:r>
                  <a:rPr lang="en-US" sz="2400" b="1" dirty="0" smtClean="0"/>
                  <a:t>Relativity </a:t>
                </a:r>
                <a:r>
                  <a:rPr lang="en-US" sz="1600" i="1" dirty="0" smtClean="0"/>
                  <a:t>prior to application of  E-Mod</a:t>
                </a:r>
                <a:endParaRPr lang="en-US" sz="1600" b="1" i="1" dirty="0" smtClean="0"/>
              </a:p>
              <a:p>
                <a:pPr marL="285750" indent="-285750">
                  <a:buFont typeface="Arial" pitchFamily="34" charset="0"/>
                  <a:buChar char="•"/>
                </a:pPr>
                <a:endParaRPr lang="en-US" sz="2400" dirty="0"/>
              </a:p>
              <a:p>
                <a:pPr marL="285750" indent="-285750">
                  <a:buFont typeface="Arial" pitchFamily="34" charset="0"/>
                  <a:buChar char="•"/>
                </a:pPr>
                <a:r>
                  <a:rPr lang="en-US" sz="2400" dirty="0"/>
                  <a:t>The model </a:t>
                </a:r>
                <a:r>
                  <a:rPr lang="en-US" sz="2400" dirty="0" smtClean="0"/>
                  <a:t>form:   </a:t>
                </a:r>
              </a:p>
              <a:p>
                <a:pPr marL="800100" lvl="1" indent="-342900">
                  <a:buFont typeface="Courier New" pitchFamily="49" charset="0"/>
                  <a:buChar char="o"/>
                </a:pPr>
                <a:r>
                  <a:rPr lang="en-US" sz="2400" b="1" dirty="0">
                    <a:solidFill>
                      <a:srgbClr val="006600"/>
                    </a:solidFill>
                  </a:rPr>
                  <a:t>E(Y)  </a:t>
                </a:r>
                <a:r>
                  <a:rPr lang="en-US" sz="2400" dirty="0"/>
                  <a:t>=  </a:t>
                </a:r>
                <a14:m>
                  <m:oMath xmlns:m="http://schemas.openxmlformats.org/officeDocument/2006/math">
                    <m:box>
                      <m:boxPr>
                        <m:ctrlPr>
                          <a:rPr lang="en-US" sz="2400" i="1">
                            <a:latin typeface="Cambria Math"/>
                          </a:rPr>
                        </m:ctrlPr>
                      </m:boxPr>
                      <m:e>
                        <m:argPr>
                          <m:argSz m:val="-1"/>
                        </m:argPr>
                        <m:f>
                          <m:fPr>
                            <m:ctrlPr>
                              <a:rPr lang="en-US" sz="2400" i="1">
                                <a:latin typeface="Cambria Math"/>
                              </a:rPr>
                            </m:ctrlPr>
                          </m:fPr>
                          <m:num>
                            <m:r>
                              <a:rPr lang="en-US" sz="2400" i="1">
                                <a:latin typeface="Cambria Math"/>
                              </a:rPr>
                              <m:t>𝐴𝑝</m:t>
                            </m:r>
                            <m:r>
                              <a:rPr lang="en-US" sz="2400" i="1">
                                <a:latin typeface="Cambria Math"/>
                              </a:rPr>
                              <m:t>+</m:t>
                            </m:r>
                            <m:r>
                              <a:rPr lang="en-US" sz="2400" i="1">
                                <a:latin typeface="Cambria Math"/>
                              </a:rPr>
                              <m:t>𝑊𝐴𝑒</m:t>
                            </m:r>
                            <m:r>
                              <a:rPr lang="en-US" sz="2400" i="1">
                                <a:latin typeface="Cambria Math"/>
                              </a:rPr>
                              <m:t>+</m:t>
                            </m:r>
                            <m:d>
                              <m:dPr>
                                <m:ctrlPr>
                                  <a:rPr lang="en-US" sz="2400" i="1">
                                    <a:latin typeface="Cambria Math"/>
                                  </a:rPr>
                                </m:ctrlPr>
                              </m:dPr>
                              <m:e>
                                <m:r>
                                  <a:rPr lang="en-US" sz="2400" i="1">
                                    <a:latin typeface="Cambria Math"/>
                                  </a:rPr>
                                  <m:t>1−</m:t>
                                </m:r>
                                <m:r>
                                  <a:rPr lang="en-US" sz="2400" i="1">
                                    <a:latin typeface="Cambria Math"/>
                                  </a:rPr>
                                  <m:t>𝑊</m:t>
                                </m:r>
                              </m:e>
                            </m:d>
                            <m:r>
                              <a:rPr lang="en-US" sz="2400" i="1">
                                <a:latin typeface="Cambria Math"/>
                              </a:rPr>
                              <m:t>𝐸𝑒</m:t>
                            </m:r>
                            <m:r>
                              <a:rPr lang="en-US" sz="2400" i="1">
                                <a:latin typeface="Cambria Math"/>
                              </a:rPr>
                              <m:t>+</m:t>
                            </m:r>
                            <m:r>
                              <a:rPr lang="en-US" sz="2400" i="1">
                                <a:latin typeface="Cambria Math"/>
                              </a:rPr>
                              <m:t>𝐵</m:t>
                            </m:r>
                          </m:num>
                          <m:den>
                            <m:r>
                              <a:rPr lang="en-US" sz="2400" i="1">
                                <a:latin typeface="Cambria Math"/>
                              </a:rPr>
                              <m:t>𝐸</m:t>
                            </m:r>
                            <m:r>
                              <a:rPr lang="en-US" sz="2400" i="1">
                                <a:latin typeface="Cambria Math"/>
                              </a:rPr>
                              <m:t>+</m:t>
                            </m:r>
                            <m:r>
                              <a:rPr lang="en-US" sz="2400" i="1">
                                <a:latin typeface="Cambria Math"/>
                              </a:rPr>
                              <m:t>𝐵</m:t>
                            </m:r>
                          </m:den>
                        </m:f>
                      </m:e>
                    </m:box>
                    <m:r>
                      <a:rPr lang="en-US" sz="2400" i="1">
                        <a:latin typeface="Cambria Math"/>
                      </a:rPr>
                      <m:t> </m:t>
                    </m:r>
                  </m:oMath>
                </a14:m>
                <a:endParaRPr lang="en-US" sz="2400" dirty="0" smtClean="0"/>
              </a:p>
              <a:p>
                <a:pPr marL="800100" lvl="1" indent="-342900">
                  <a:buFont typeface="Courier New" pitchFamily="49" charset="0"/>
                  <a:buChar char="o"/>
                </a:pPr>
                <a:r>
                  <a:rPr lang="en-US" sz="2400" dirty="0" smtClean="0"/>
                  <a:t>Error </a:t>
                </a:r>
                <a:r>
                  <a:rPr lang="en-US" sz="2400" dirty="0" smtClean="0"/>
                  <a:t>function:  </a:t>
                </a:r>
                <a:r>
                  <a:rPr lang="en-US" sz="2400" b="1" dirty="0" smtClean="0">
                    <a:solidFill>
                      <a:srgbClr val="006600"/>
                    </a:solidFill>
                  </a:rPr>
                  <a:t>e(Y)</a:t>
                </a:r>
                <a:r>
                  <a:rPr lang="en-US" sz="2400" dirty="0" smtClean="0"/>
                  <a:t> = Y – E(Y) = ? </a:t>
                </a:r>
              </a:p>
              <a:p>
                <a:pPr marL="742950" lvl="1" indent="-285750">
                  <a:buFont typeface="Arial" pitchFamily="34" charset="0"/>
                  <a:buChar char="•"/>
                </a:pPr>
                <a:endParaRPr lang="en-US" sz="2400" dirty="0"/>
              </a:p>
              <a:p>
                <a:pPr marL="285750" indent="-285750">
                  <a:buFont typeface="Arial" pitchFamily="34" charset="0"/>
                  <a:buChar char="•"/>
                </a:pPr>
                <a:r>
                  <a:rPr lang="en-US" sz="2400" dirty="0" smtClean="0"/>
                  <a:t>Predictors:  </a:t>
                </a:r>
                <a:endParaRPr lang="en-US" sz="2400" dirty="0"/>
              </a:p>
              <a:p>
                <a:pPr marL="285750" indent="-285750">
                  <a:buFont typeface="Arial" pitchFamily="34" charset="0"/>
                  <a:buChar char="•"/>
                </a:pPr>
                <a:endParaRPr lang="en-US" sz="2400" dirty="0" smtClean="0"/>
              </a:p>
            </p:txBody>
          </p:sp>
        </mc:Choice>
        <mc:Fallback>
          <p:sp>
            <p:nvSpPr>
              <p:cNvPr id="3" name="TextBox 2"/>
              <p:cNvSpPr txBox="1">
                <a:spLocks noRot="1" noChangeAspect="1" noMove="1" noResize="1" noEditPoints="1" noAdjustHandles="1" noChangeArrowheads="1" noChangeShapeType="1" noTextEdit="1"/>
              </p:cNvSpPr>
              <p:nvPr/>
            </p:nvSpPr>
            <p:spPr>
              <a:xfrm>
                <a:off x="712470" y="1860296"/>
                <a:ext cx="8610600" cy="4216732"/>
              </a:xfrm>
              <a:prstGeom prst="rect">
                <a:avLst/>
              </a:prstGeom>
              <a:blipFill rotWithShape="1">
                <a:blip r:embed="rId2"/>
                <a:stretch>
                  <a:fillRect l="-992" t="-1156"/>
                </a:stretch>
              </a:blipFill>
            </p:spPr>
            <p:txBody>
              <a:bodyPr/>
              <a:lstStyle/>
              <a:p>
                <a:r>
                  <a:rPr lang="en-US">
                    <a:noFill/>
                  </a:rPr>
                  <a:t> </a:t>
                </a:r>
              </a:p>
            </p:txBody>
          </p:sp>
        </mc:Fallback>
      </mc:AlternateContent>
      <p:cxnSp>
        <p:nvCxnSpPr>
          <p:cNvPr id="5" name="Straight Arrow Connector 4"/>
          <p:cNvCxnSpPr/>
          <p:nvPr/>
        </p:nvCxnSpPr>
        <p:spPr>
          <a:xfrm>
            <a:off x="6172200" y="2514600"/>
            <a:ext cx="45720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4800" y="2057400"/>
            <a:ext cx="76200" cy="15240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381000" y="2057400"/>
            <a:ext cx="228600" cy="15240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04800" y="2362200"/>
            <a:ext cx="76200" cy="15240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381000" y="2362200"/>
            <a:ext cx="228600" cy="15240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04800" y="3200400"/>
            <a:ext cx="76200" cy="15240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381000" y="3200400"/>
            <a:ext cx="228600" cy="15240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914400" y="4267200"/>
            <a:ext cx="76200" cy="15240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990600" y="4267200"/>
            <a:ext cx="228600" cy="15240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667000" y="5257800"/>
            <a:ext cx="2556692" cy="1569660"/>
          </a:xfrm>
          <a:prstGeom prst="rect">
            <a:avLst/>
          </a:prstGeom>
          <a:noFill/>
        </p:spPr>
        <p:txBody>
          <a:bodyPr wrap="square" rtlCol="0">
            <a:spAutoFit/>
          </a:bodyPr>
          <a:lstStyle/>
          <a:p>
            <a:pPr marL="285750" indent="-285750">
              <a:buFont typeface="Arial" pitchFamily="34" charset="0"/>
              <a:buChar char="•"/>
            </a:pPr>
            <a:r>
              <a:rPr lang="en-US" sz="1600" dirty="0" smtClean="0"/>
              <a:t>Claim frequency </a:t>
            </a:r>
          </a:p>
          <a:p>
            <a:pPr marL="285750" indent="-285750">
              <a:buFont typeface="Arial" pitchFamily="34" charset="0"/>
              <a:buChar char="•"/>
            </a:pPr>
            <a:r>
              <a:rPr lang="en-US" sz="1600" dirty="0" smtClean="0"/>
              <a:t>Claim severity </a:t>
            </a:r>
          </a:p>
          <a:p>
            <a:pPr marL="285750" indent="-285750">
              <a:buFont typeface="Arial" pitchFamily="34" charset="0"/>
              <a:buChar char="•"/>
            </a:pPr>
            <a:r>
              <a:rPr lang="en-US" sz="1600" dirty="0" smtClean="0"/>
              <a:t>Type of claims </a:t>
            </a:r>
          </a:p>
          <a:p>
            <a:pPr marL="285750" indent="-285750">
              <a:buFont typeface="Arial" pitchFamily="34" charset="0"/>
              <a:buChar char="•"/>
            </a:pPr>
            <a:r>
              <a:rPr lang="en-US" sz="1600" dirty="0" smtClean="0"/>
              <a:t>Size of risk  </a:t>
            </a:r>
          </a:p>
          <a:p>
            <a:pPr marL="285750" indent="-285750">
              <a:buFont typeface="Arial" pitchFamily="34" charset="0"/>
              <a:buChar char="•"/>
            </a:pPr>
            <a:r>
              <a:rPr lang="en-US" sz="1600" dirty="0" smtClean="0"/>
              <a:t>Risk state </a:t>
            </a:r>
          </a:p>
          <a:p>
            <a:pPr marL="285750" indent="-285750">
              <a:buFont typeface="Arial" pitchFamily="34" charset="0"/>
              <a:buChar char="•"/>
            </a:pPr>
            <a:r>
              <a:rPr lang="en-US" sz="1600" dirty="0" smtClean="0"/>
              <a:t>Class code</a:t>
            </a:r>
            <a:endParaRPr lang="en-US" sz="1600" dirty="0"/>
          </a:p>
        </p:txBody>
      </p:sp>
      <p:cxnSp>
        <p:nvCxnSpPr>
          <p:cNvPr id="17" name="Straight Connector 16"/>
          <p:cNvCxnSpPr/>
          <p:nvPr/>
        </p:nvCxnSpPr>
        <p:spPr>
          <a:xfrm>
            <a:off x="304800" y="5334000"/>
            <a:ext cx="76200" cy="15240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381000" y="5334000"/>
            <a:ext cx="228600" cy="152400"/>
          </a:xfrm>
          <a:prstGeom prst="line">
            <a:avLst/>
          </a:prstGeom>
          <a:ln w="222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34249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838200"/>
            <a:ext cx="8991600" cy="1143000"/>
          </a:xfrm>
        </p:spPr>
        <p:txBody>
          <a:bodyPr>
            <a:noAutofit/>
          </a:bodyPr>
          <a:lstStyle/>
          <a:p>
            <a:r>
              <a:rPr lang="en-US" sz="3200" dirty="0" smtClean="0"/>
              <a:t>Further justification of the recent ER plan revision: </a:t>
            </a:r>
            <a:br>
              <a:rPr lang="en-US" sz="3200" dirty="0" smtClean="0"/>
            </a:br>
            <a:r>
              <a:rPr lang="en-US" sz="3200" i="1" dirty="0" smtClean="0"/>
              <a:t>from the new perspective</a:t>
            </a:r>
            <a:r>
              <a:rPr lang="en-US" sz="3200" i="1" dirty="0"/>
              <a:t/>
            </a:r>
            <a:br>
              <a:rPr lang="en-US" sz="3200" i="1" dirty="0"/>
            </a:br>
            <a:endParaRPr lang="en-US" sz="3200" i="1" dirty="0"/>
          </a:p>
        </p:txBody>
      </p:sp>
      <p:sp>
        <p:nvSpPr>
          <p:cNvPr id="3" name="TextBox 2"/>
          <p:cNvSpPr txBox="1"/>
          <p:nvPr/>
        </p:nvSpPr>
        <p:spPr>
          <a:xfrm>
            <a:off x="307740" y="3352800"/>
            <a:ext cx="8844281" cy="2677656"/>
          </a:xfrm>
          <a:prstGeom prst="rect">
            <a:avLst/>
          </a:prstGeom>
          <a:noFill/>
        </p:spPr>
        <p:txBody>
          <a:bodyPr wrap="none" rtlCol="0">
            <a:spAutoFit/>
          </a:bodyPr>
          <a:lstStyle/>
          <a:p>
            <a:pPr marL="285750" indent="-285750">
              <a:buFont typeface="Arial" pitchFamily="34" charset="0"/>
              <a:buChar char="•"/>
            </a:pPr>
            <a:r>
              <a:rPr lang="en-US" sz="2400" dirty="0" smtClean="0"/>
              <a:t>The target variable  (loss ratio relativity) is </a:t>
            </a:r>
            <a:r>
              <a:rPr lang="en-US" sz="2400" b="1" i="1" dirty="0" smtClean="0"/>
              <a:t>immune to inflation</a:t>
            </a:r>
          </a:p>
          <a:p>
            <a:pPr marL="285750" indent="-285750">
              <a:buFont typeface="Arial" pitchFamily="34" charset="0"/>
              <a:buChar char="•"/>
            </a:pPr>
            <a:endParaRPr lang="en-US" sz="2400" dirty="0"/>
          </a:p>
          <a:p>
            <a:pPr marL="285750" indent="-285750">
              <a:buFont typeface="Arial" pitchFamily="34" charset="0"/>
              <a:buChar char="•"/>
            </a:pPr>
            <a:r>
              <a:rPr lang="en-US" sz="2400" dirty="0" smtClean="0"/>
              <a:t>But the split point is a fixed dollar amount ($5,000)</a:t>
            </a:r>
          </a:p>
          <a:p>
            <a:pPr marL="285750" indent="-285750">
              <a:buFont typeface="Arial" pitchFamily="34" charset="0"/>
              <a:buChar char="•"/>
            </a:pPr>
            <a:endParaRPr lang="en-US" sz="2400" dirty="0"/>
          </a:p>
          <a:p>
            <a:pPr marL="285750" indent="-285750">
              <a:buFont typeface="Arial" pitchFamily="34" charset="0"/>
              <a:buChar char="•"/>
            </a:pPr>
            <a:r>
              <a:rPr lang="en-US" sz="2400" dirty="0" smtClean="0"/>
              <a:t>So the performance of the ER plan is going to deteriorate over time</a:t>
            </a:r>
          </a:p>
          <a:p>
            <a:pPr marL="285750" indent="-285750">
              <a:buFont typeface="Arial" pitchFamily="34" charset="0"/>
              <a:buChar char="•"/>
            </a:pPr>
            <a:endParaRPr lang="en-US" sz="2400" dirty="0"/>
          </a:p>
          <a:p>
            <a:pPr marL="285750" indent="-285750">
              <a:buFont typeface="Arial" pitchFamily="34" charset="0"/>
              <a:buChar char="•"/>
            </a:pPr>
            <a:r>
              <a:rPr lang="en-US" sz="2400" dirty="0" smtClean="0"/>
              <a:t>And the revision is headed to the right direction</a:t>
            </a:r>
            <a:endParaRPr lang="en-US" sz="2400" dirty="0"/>
          </a:p>
        </p:txBody>
      </p:sp>
      <mc:AlternateContent xmlns:mc="http://schemas.openxmlformats.org/markup-compatibility/2006" xmlns:a14="http://schemas.microsoft.com/office/drawing/2010/main">
        <mc:Choice Requires="a14">
          <p:sp>
            <p:nvSpPr>
              <p:cNvPr id="4" name="Rectangle 3"/>
              <p:cNvSpPr/>
              <p:nvPr/>
            </p:nvSpPr>
            <p:spPr>
              <a:xfrm>
                <a:off x="2362200" y="2214020"/>
                <a:ext cx="4572000" cy="595035"/>
              </a:xfrm>
              <a:prstGeom prst="rect">
                <a:avLst/>
              </a:prstGeom>
            </p:spPr>
            <p:txBody>
              <a:bodyPr wrap="square">
                <a:spAutoFit/>
              </a:bodyPr>
              <a:lstStyle/>
              <a:p>
                <a:r>
                  <a:rPr lang="en-US" sz="2800" b="1" dirty="0">
                    <a:solidFill>
                      <a:srgbClr val="006600"/>
                    </a:solidFill>
                  </a:rPr>
                  <a:t>E(Y) </a:t>
                </a:r>
                <a:r>
                  <a:rPr lang="en-US" sz="2800" dirty="0"/>
                  <a:t>= </a:t>
                </a:r>
                <a14:m>
                  <m:oMath xmlns:m="http://schemas.openxmlformats.org/officeDocument/2006/math">
                    <m:box>
                      <m:boxPr>
                        <m:ctrlPr>
                          <a:rPr lang="en-US" sz="2800" i="1">
                            <a:latin typeface="Cambria Math"/>
                          </a:rPr>
                        </m:ctrlPr>
                      </m:boxPr>
                      <m:e>
                        <m:argPr>
                          <m:argSz m:val="-1"/>
                        </m:argPr>
                        <m:f>
                          <m:fPr>
                            <m:ctrlPr>
                              <a:rPr lang="en-US" sz="2800" i="1">
                                <a:latin typeface="Cambria Math"/>
                              </a:rPr>
                            </m:ctrlPr>
                          </m:fPr>
                          <m:num>
                            <m:r>
                              <a:rPr lang="en-US" sz="2800" i="1">
                                <a:latin typeface="Cambria Math"/>
                              </a:rPr>
                              <m:t>𝐴𝑝</m:t>
                            </m:r>
                            <m:r>
                              <a:rPr lang="en-US" sz="2800" i="1">
                                <a:latin typeface="Cambria Math"/>
                              </a:rPr>
                              <m:t>+</m:t>
                            </m:r>
                            <m:r>
                              <a:rPr lang="en-US" sz="2800" i="1">
                                <a:latin typeface="Cambria Math"/>
                              </a:rPr>
                              <m:t>𝑊𝐴𝑒</m:t>
                            </m:r>
                            <m:r>
                              <a:rPr lang="en-US" sz="2800" i="1">
                                <a:latin typeface="Cambria Math"/>
                              </a:rPr>
                              <m:t>+</m:t>
                            </m:r>
                            <m:d>
                              <m:dPr>
                                <m:ctrlPr>
                                  <a:rPr lang="en-US" sz="2800" i="1">
                                    <a:latin typeface="Cambria Math"/>
                                  </a:rPr>
                                </m:ctrlPr>
                              </m:dPr>
                              <m:e>
                                <m:r>
                                  <a:rPr lang="en-US" sz="2800" i="1">
                                    <a:latin typeface="Cambria Math"/>
                                  </a:rPr>
                                  <m:t>1−</m:t>
                                </m:r>
                                <m:r>
                                  <a:rPr lang="en-US" sz="2800" i="1">
                                    <a:latin typeface="Cambria Math"/>
                                  </a:rPr>
                                  <m:t>𝑊</m:t>
                                </m:r>
                              </m:e>
                            </m:d>
                            <m:r>
                              <a:rPr lang="en-US" sz="2800" i="1">
                                <a:latin typeface="Cambria Math"/>
                              </a:rPr>
                              <m:t>𝐸𝑒</m:t>
                            </m:r>
                            <m:r>
                              <a:rPr lang="en-US" sz="2800" i="1">
                                <a:latin typeface="Cambria Math"/>
                              </a:rPr>
                              <m:t>+</m:t>
                            </m:r>
                            <m:r>
                              <a:rPr lang="en-US" sz="2800" i="1">
                                <a:latin typeface="Cambria Math"/>
                              </a:rPr>
                              <m:t>𝐵</m:t>
                            </m:r>
                          </m:num>
                          <m:den>
                            <m:r>
                              <a:rPr lang="en-US" sz="2800" i="1">
                                <a:latin typeface="Cambria Math"/>
                              </a:rPr>
                              <m:t>𝐸</m:t>
                            </m:r>
                            <m:r>
                              <a:rPr lang="en-US" sz="2800" i="1">
                                <a:latin typeface="Cambria Math"/>
                              </a:rPr>
                              <m:t>+</m:t>
                            </m:r>
                            <m:r>
                              <a:rPr lang="en-US" sz="2800" i="1">
                                <a:latin typeface="Cambria Math"/>
                              </a:rPr>
                              <m:t>𝐵</m:t>
                            </m:r>
                          </m:den>
                        </m:f>
                      </m:e>
                    </m:box>
                  </m:oMath>
                </a14:m>
                <a:r>
                  <a:rPr lang="en-US" sz="2800" dirty="0"/>
                  <a:t> </a:t>
                </a:r>
              </a:p>
            </p:txBody>
          </p:sp>
        </mc:Choice>
        <mc:Fallback xmlns="">
          <p:sp>
            <p:nvSpPr>
              <p:cNvPr id="4" name="Rectangle 3"/>
              <p:cNvSpPr>
                <a:spLocks noRot="1" noChangeAspect="1" noMove="1" noResize="1" noEditPoints="1" noAdjustHandles="1" noChangeArrowheads="1" noChangeShapeType="1" noTextEdit="1"/>
              </p:cNvSpPr>
              <p:nvPr/>
            </p:nvSpPr>
            <p:spPr>
              <a:xfrm>
                <a:off x="2362200" y="2214020"/>
                <a:ext cx="4572000" cy="595035"/>
              </a:xfrm>
              <a:prstGeom prst="rect">
                <a:avLst/>
              </a:prstGeom>
              <a:blipFill rotWithShape="1">
                <a:blip r:embed="rId2"/>
                <a:stretch>
                  <a:fillRect l="-2800" t="-4082" b="-21429"/>
                </a:stretch>
              </a:blipFill>
            </p:spPr>
            <p:txBody>
              <a:bodyPr/>
              <a:lstStyle/>
              <a:p>
                <a:r>
                  <a:rPr lang="en-US">
                    <a:noFill/>
                  </a:rPr>
                  <a:t> </a:t>
                </a:r>
              </a:p>
            </p:txBody>
          </p:sp>
        </mc:Fallback>
      </mc:AlternateContent>
    </p:spTree>
    <p:extLst>
      <p:ext uri="{BB962C8B-B14F-4D97-AF65-F5344CB8AC3E}">
        <p14:creationId xmlns:p14="http://schemas.microsoft.com/office/powerpoint/2010/main" val="36962321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0" y="1261134"/>
            <a:ext cx="5731397" cy="584775"/>
          </a:xfrm>
          <a:prstGeom prst="rect">
            <a:avLst/>
          </a:prstGeom>
        </p:spPr>
        <p:txBody>
          <a:bodyPr wrap="square">
            <a:spAutoFit/>
          </a:bodyPr>
          <a:lstStyle/>
          <a:p>
            <a:r>
              <a:rPr lang="en-US" sz="3200" dirty="0" smtClean="0"/>
              <a:t>The </a:t>
            </a:r>
            <a:r>
              <a:rPr lang="en-US" sz="3200" dirty="0"/>
              <a:t>value of the </a:t>
            </a:r>
            <a:r>
              <a:rPr lang="en-US" sz="3200" dirty="0" smtClean="0"/>
              <a:t>new framework</a:t>
            </a:r>
            <a:endParaRPr lang="en-US" sz="3200" dirty="0"/>
          </a:p>
        </p:txBody>
      </p:sp>
      <p:sp>
        <p:nvSpPr>
          <p:cNvPr id="4" name="TextBox 3"/>
          <p:cNvSpPr txBox="1"/>
          <p:nvPr/>
        </p:nvSpPr>
        <p:spPr>
          <a:xfrm>
            <a:off x="609600" y="2630031"/>
            <a:ext cx="8010334" cy="2308324"/>
          </a:xfrm>
          <a:prstGeom prst="rect">
            <a:avLst/>
          </a:prstGeom>
          <a:noFill/>
        </p:spPr>
        <p:txBody>
          <a:bodyPr wrap="none" rtlCol="0">
            <a:spAutoFit/>
          </a:bodyPr>
          <a:lstStyle/>
          <a:p>
            <a:pPr marL="285750" indent="-285750">
              <a:buFont typeface="Arial" pitchFamily="34" charset="0"/>
              <a:buChar char="•"/>
            </a:pPr>
            <a:r>
              <a:rPr lang="en-US" sz="2400" dirty="0" smtClean="0"/>
              <a:t>Allow more flexible model forms to be considered</a:t>
            </a:r>
          </a:p>
          <a:p>
            <a:pPr marL="285750" indent="-285750">
              <a:buFont typeface="Arial" pitchFamily="34" charset="0"/>
              <a:buChar char="•"/>
            </a:pPr>
            <a:endParaRPr lang="en-US" sz="2400" dirty="0"/>
          </a:p>
          <a:p>
            <a:pPr marL="285750" indent="-285750">
              <a:buFont typeface="Arial" pitchFamily="34" charset="0"/>
              <a:buChar char="•"/>
            </a:pPr>
            <a:r>
              <a:rPr lang="en-US" sz="2400" dirty="0" smtClean="0"/>
              <a:t>Allow more statistically sound modeling techniques</a:t>
            </a:r>
          </a:p>
          <a:p>
            <a:pPr marL="285750" indent="-285750">
              <a:buFont typeface="Arial" pitchFamily="34" charset="0"/>
              <a:buChar char="•"/>
            </a:pPr>
            <a:endParaRPr lang="en-US" sz="2400" dirty="0"/>
          </a:p>
          <a:p>
            <a:pPr marL="285750" indent="-285750">
              <a:buFont typeface="Arial" pitchFamily="34" charset="0"/>
              <a:buChar char="•"/>
            </a:pPr>
            <a:r>
              <a:rPr lang="en-US" sz="2400" dirty="0" smtClean="0"/>
              <a:t>Provide a fresh perspective to better understand the ER plan</a:t>
            </a:r>
          </a:p>
          <a:p>
            <a:pPr marL="285750" indent="-285750">
              <a:buFont typeface="Arial" pitchFamily="34" charset="0"/>
              <a:buChar char="•"/>
            </a:pPr>
            <a:endParaRPr lang="en-US" sz="2400" dirty="0"/>
          </a:p>
        </p:txBody>
      </p:sp>
    </p:spTree>
    <p:extLst>
      <p:ext uri="{BB962C8B-B14F-4D97-AF65-F5344CB8AC3E}">
        <p14:creationId xmlns:p14="http://schemas.microsoft.com/office/powerpoint/2010/main" val="2833037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229600" cy="762000"/>
          </a:xfrm>
        </p:spPr>
        <p:txBody>
          <a:bodyPr>
            <a:normAutofit/>
          </a:bodyPr>
          <a:lstStyle/>
          <a:p>
            <a:r>
              <a:rPr lang="en-US" sz="3200" dirty="0" smtClean="0"/>
              <a:t>Agenda</a:t>
            </a:r>
            <a:endParaRPr lang="en-US" sz="3200" dirty="0"/>
          </a:p>
        </p:txBody>
      </p:sp>
      <p:sp>
        <p:nvSpPr>
          <p:cNvPr id="5" name="TextBox 4"/>
          <p:cNvSpPr txBox="1"/>
          <p:nvPr/>
        </p:nvSpPr>
        <p:spPr>
          <a:xfrm>
            <a:off x="381000" y="1905000"/>
            <a:ext cx="8452570" cy="2677656"/>
          </a:xfrm>
          <a:prstGeom prst="rect">
            <a:avLst/>
          </a:prstGeom>
          <a:noFill/>
        </p:spPr>
        <p:txBody>
          <a:bodyPr wrap="none" rtlCol="0">
            <a:spAutoFit/>
          </a:bodyPr>
          <a:lstStyle/>
          <a:p>
            <a:pPr marL="400050" indent="-400050">
              <a:buFont typeface="+mj-lt"/>
              <a:buAutoNum type="romanUcPeriod"/>
            </a:pPr>
            <a:r>
              <a:rPr lang="en-US" sz="2400" dirty="0" smtClean="0"/>
              <a:t>  Introduction to Workers Compensation</a:t>
            </a:r>
          </a:p>
          <a:p>
            <a:pPr marL="400050" indent="-400050">
              <a:buFont typeface="+mj-lt"/>
              <a:buAutoNum type="romanUcPeriod"/>
            </a:pPr>
            <a:endParaRPr lang="en-US" sz="2400" dirty="0"/>
          </a:p>
          <a:p>
            <a:pPr marL="400050" indent="-400050">
              <a:buFont typeface="+mj-lt"/>
              <a:buAutoNum type="romanUcPeriod"/>
            </a:pPr>
            <a:r>
              <a:rPr lang="en-US" sz="2400" dirty="0" smtClean="0"/>
              <a:t>  The NCCI experience rating plan (“the ER plan”)</a:t>
            </a:r>
          </a:p>
          <a:p>
            <a:pPr marL="400050" indent="-400050">
              <a:buFont typeface="+mj-lt"/>
              <a:buAutoNum type="romanUcPeriod"/>
            </a:pPr>
            <a:endParaRPr lang="en-US" sz="2400" dirty="0" smtClean="0"/>
          </a:p>
          <a:p>
            <a:pPr marL="400050" indent="-400050">
              <a:buFont typeface="+mj-lt"/>
              <a:buAutoNum type="romanUcPeriod"/>
            </a:pPr>
            <a:r>
              <a:rPr lang="en-US" sz="2400" dirty="0" smtClean="0"/>
              <a:t>  The ER plan viewed from the predictive modeling perspective</a:t>
            </a:r>
            <a:endParaRPr lang="en-US" sz="2400" dirty="0"/>
          </a:p>
          <a:p>
            <a:pPr marL="400050" indent="-400050">
              <a:buFont typeface="+mj-lt"/>
              <a:buAutoNum type="romanUcPeriod"/>
            </a:pPr>
            <a:endParaRPr lang="en-US" sz="2400" dirty="0" smtClean="0"/>
          </a:p>
          <a:p>
            <a:pPr marL="400050" indent="-400050">
              <a:buFont typeface="+mj-lt"/>
              <a:buAutoNum type="romanUcPeriod"/>
            </a:pPr>
            <a:r>
              <a:rPr lang="en-US" sz="2400" dirty="0" smtClean="0"/>
              <a:t>  Summary</a:t>
            </a:r>
          </a:p>
        </p:txBody>
      </p:sp>
    </p:spTree>
    <p:extLst>
      <p:ext uri="{BB962C8B-B14F-4D97-AF65-F5344CB8AC3E}">
        <p14:creationId xmlns:p14="http://schemas.microsoft.com/office/powerpoint/2010/main" val="6518624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67000" y="549622"/>
            <a:ext cx="2546851" cy="584775"/>
          </a:xfrm>
          <a:prstGeom prst="rect">
            <a:avLst/>
          </a:prstGeom>
          <a:noFill/>
        </p:spPr>
        <p:txBody>
          <a:bodyPr wrap="none" rtlCol="0">
            <a:spAutoFit/>
          </a:bodyPr>
          <a:lstStyle/>
          <a:p>
            <a:r>
              <a:rPr lang="en-US" sz="3200" dirty="0" smtClean="0"/>
              <a:t>IV.    Summary</a:t>
            </a:r>
            <a:endParaRPr lang="en-US" sz="3200" dirty="0"/>
          </a:p>
        </p:txBody>
      </p:sp>
      <p:sp>
        <p:nvSpPr>
          <p:cNvPr id="7" name="TextBox 6"/>
          <p:cNvSpPr txBox="1"/>
          <p:nvPr/>
        </p:nvSpPr>
        <p:spPr>
          <a:xfrm>
            <a:off x="1219200" y="2590800"/>
            <a:ext cx="7391400" cy="3231654"/>
          </a:xfrm>
          <a:prstGeom prst="rect">
            <a:avLst/>
          </a:prstGeom>
          <a:noFill/>
        </p:spPr>
        <p:txBody>
          <a:bodyPr wrap="square" rtlCol="0">
            <a:spAutoFit/>
          </a:bodyPr>
          <a:lstStyle/>
          <a:p>
            <a:pPr marL="342900" indent="-342900">
              <a:buFont typeface="Wingdings" pitchFamily="2" charset="2"/>
              <a:buChar char="Ø"/>
            </a:pPr>
            <a:r>
              <a:rPr lang="en-US" sz="2400" dirty="0"/>
              <a:t> </a:t>
            </a:r>
            <a:r>
              <a:rPr lang="en-US" sz="2400" b="1" dirty="0" smtClean="0"/>
              <a:t>The recent revision</a:t>
            </a:r>
          </a:p>
          <a:p>
            <a:pPr marL="800100" lvl="1" indent="-342900">
              <a:buFont typeface="Courier New" pitchFamily="49" charset="0"/>
              <a:buChar char="o"/>
            </a:pPr>
            <a:r>
              <a:rPr lang="en-US" sz="2400" dirty="0"/>
              <a:t> </a:t>
            </a:r>
            <a:r>
              <a:rPr lang="en-US" sz="2000" dirty="0" smtClean="0"/>
              <a:t>Split Point indexed to inflation</a:t>
            </a:r>
          </a:p>
          <a:p>
            <a:pPr marL="800100" lvl="1" indent="-342900">
              <a:buFont typeface="Courier New" pitchFamily="49" charset="0"/>
              <a:buChar char="o"/>
            </a:pPr>
            <a:r>
              <a:rPr lang="en-US" sz="2000" dirty="0"/>
              <a:t> </a:t>
            </a:r>
            <a:r>
              <a:rPr lang="en-US" sz="2000" dirty="0" smtClean="0"/>
              <a:t>The ER plan becomes more responsive to loss experience</a:t>
            </a:r>
          </a:p>
          <a:p>
            <a:pPr marL="342900" indent="-342900">
              <a:buFont typeface="Wingdings" pitchFamily="2" charset="2"/>
              <a:buChar char="Ø"/>
            </a:pPr>
            <a:endParaRPr lang="en-US" sz="2400" dirty="0"/>
          </a:p>
          <a:p>
            <a:pPr marL="342900" indent="-342900">
              <a:buFont typeface="Wingdings" pitchFamily="2" charset="2"/>
              <a:buChar char="Ø"/>
            </a:pPr>
            <a:r>
              <a:rPr lang="en-US" sz="2400" dirty="0" smtClean="0"/>
              <a:t> </a:t>
            </a:r>
            <a:r>
              <a:rPr lang="en-US" sz="2400" b="1" dirty="0" smtClean="0"/>
              <a:t>The new perspective</a:t>
            </a:r>
          </a:p>
          <a:p>
            <a:pPr marL="800100" lvl="1" indent="-342900">
              <a:buFont typeface="Courier New" pitchFamily="49" charset="0"/>
              <a:buChar char="o"/>
            </a:pPr>
            <a:r>
              <a:rPr lang="en-US" sz="2000" dirty="0" smtClean="0"/>
              <a:t>Further justifies the proposed Split Point increase</a:t>
            </a:r>
          </a:p>
          <a:p>
            <a:pPr marL="800100" lvl="1" indent="-342900">
              <a:buFont typeface="Courier New" pitchFamily="49" charset="0"/>
              <a:buChar char="o"/>
            </a:pPr>
            <a:r>
              <a:rPr lang="en-US" sz="2000" dirty="0" smtClean="0"/>
              <a:t>Views the ER plan in a more modern framework</a:t>
            </a:r>
          </a:p>
          <a:p>
            <a:pPr marL="1257300" lvl="2" indent="-342900">
              <a:buFont typeface="Courier New" pitchFamily="49" charset="0"/>
              <a:buChar char="o"/>
            </a:pPr>
            <a:endParaRPr lang="en-US" sz="2400" dirty="0" smtClean="0"/>
          </a:p>
          <a:p>
            <a:pPr marL="342900" indent="-342900">
              <a:buFont typeface="Wingdings" pitchFamily="2" charset="2"/>
              <a:buChar char="Ø"/>
            </a:pPr>
            <a:endParaRPr lang="en-US" sz="2400" dirty="0" smtClean="0"/>
          </a:p>
        </p:txBody>
      </p:sp>
      <p:sp>
        <p:nvSpPr>
          <p:cNvPr id="2" name="TextBox 1"/>
          <p:cNvSpPr txBox="1"/>
          <p:nvPr/>
        </p:nvSpPr>
        <p:spPr>
          <a:xfrm>
            <a:off x="2893985" y="1752600"/>
            <a:ext cx="2319866" cy="461665"/>
          </a:xfrm>
          <a:prstGeom prst="rect">
            <a:avLst/>
          </a:prstGeom>
          <a:noFill/>
        </p:spPr>
        <p:txBody>
          <a:bodyPr wrap="none" rtlCol="0">
            <a:spAutoFit/>
          </a:bodyPr>
          <a:lstStyle/>
          <a:p>
            <a:r>
              <a:rPr lang="en-US" sz="2400" u="sng" dirty="0" smtClean="0"/>
              <a:t>The NCCI ER plan</a:t>
            </a:r>
            <a:endParaRPr lang="en-US" sz="2400" u="sng" dirty="0"/>
          </a:p>
        </p:txBody>
      </p:sp>
    </p:spTree>
    <p:extLst>
      <p:ext uri="{BB962C8B-B14F-4D97-AF65-F5344CB8AC3E}">
        <p14:creationId xmlns:p14="http://schemas.microsoft.com/office/powerpoint/2010/main" val="23940574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8229600" cy="1143000"/>
          </a:xfrm>
        </p:spPr>
        <p:txBody>
          <a:bodyPr>
            <a:normAutofit/>
          </a:bodyPr>
          <a:lstStyle/>
          <a:p>
            <a:r>
              <a:rPr lang="en-US" sz="3200" dirty="0" smtClean="0"/>
              <a:t>Questions?</a:t>
            </a:r>
            <a:endParaRPr lang="en-US" sz="3200" dirty="0"/>
          </a:p>
        </p:txBody>
      </p:sp>
    </p:spTree>
    <p:extLst>
      <p:ext uri="{BB962C8B-B14F-4D97-AF65-F5344CB8AC3E}">
        <p14:creationId xmlns:p14="http://schemas.microsoft.com/office/powerpoint/2010/main" val="31639220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04111" y="212375"/>
            <a:ext cx="1046120" cy="369332"/>
          </a:xfrm>
          <a:prstGeom prst="rect">
            <a:avLst/>
          </a:prstGeom>
          <a:noFill/>
        </p:spPr>
        <p:txBody>
          <a:bodyPr wrap="none" rtlCol="0">
            <a:spAutoFit/>
          </a:bodyPr>
          <a:lstStyle/>
          <a:p>
            <a:r>
              <a:rPr lang="en-US" dirty="0" smtClean="0"/>
              <a:t>Loss Cost</a:t>
            </a:r>
            <a:endParaRPr lang="en-US" dirty="0"/>
          </a:p>
        </p:txBody>
      </p:sp>
      <p:sp>
        <p:nvSpPr>
          <p:cNvPr id="4" name="TextBox 3"/>
          <p:cNvSpPr txBox="1"/>
          <p:nvPr/>
        </p:nvSpPr>
        <p:spPr>
          <a:xfrm>
            <a:off x="5535393" y="1104029"/>
            <a:ext cx="2059218" cy="369332"/>
          </a:xfrm>
          <a:prstGeom prst="rect">
            <a:avLst/>
          </a:prstGeom>
          <a:noFill/>
        </p:spPr>
        <p:txBody>
          <a:bodyPr wrap="none" rtlCol="0">
            <a:spAutoFit/>
          </a:bodyPr>
          <a:lstStyle/>
          <a:p>
            <a:r>
              <a:rPr lang="en-US" b="1" dirty="0" smtClean="0">
                <a:solidFill>
                  <a:srgbClr val="C00000"/>
                </a:solidFill>
              </a:rPr>
              <a:t>Loss Cost </a:t>
            </a:r>
            <a:r>
              <a:rPr lang="en-US" b="1" dirty="0">
                <a:solidFill>
                  <a:srgbClr val="C00000"/>
                </a:solidFill>
              </a:rPr>
              <a:t>M</a:t>
            </a:r>
            <a:r>
              <a:rPr lang="en-US" b="1" dirty="0" smtClean="0">
                <a:solidFill>
                  <a:srgbClr val="C00000"/>
                </a:solidFill>
              </a:rPr>
              <a:t>ultiplier</a:t>
            </a:r>
            <a:endParaRPr lang="en-US" b="1" dirty="0">
              <a:solidFill>
                <a:srgbClr val="C00000"/>
              </a:solidFill>
            </a:endParaRPr>
          </a:p>
        </p:txBody>
      </p:sp>
      <p:sp>
        <p:nvSpPr>
          <p:cNvPr id="5" name="TextBox 4"/>
          <p:cNvSpPr txBox="1"/>
          <p:nvPr/>
        </p:nvSpPr>
        <p:spPr>
          <a:xfrm>
            <a:off x="6186211" y="2048514"/>
            <a:ext cx="816249" cy="369332"/>
          </a:xfrm>
          <a:prstGeom prst="rect">
            <a:avLst/>
          </a:prstGeom>
          <a:noFill/>
          <a:effectLst>
            <a:glow rad="342900">
              <a:schemeClr val="accent1">
                <a:satMod val="175000"/>
                <a:alpha val="71000"/>
              </a:schemeClr>
            </a:glow>
            <a:softEdge rad="622300"/>
          </a:effectLst>
        </p:spPr>
        <p:txBody>
          <a:bodyPr wrap="none" rtlCol="0">
            <a:spAutoFit/>
          </a:bodyPr>
          <a:lstStyle/>
          <a:p>
            <a:r>
              <a:rPr lang="en-US" b="1" dirty="0" smtClean="0">
                <a:solidFill>
                  <a:srgbClr val="006600"/>
                </a:solidFill>
              </a:rPr>
              <a:t>E-Mod</a:t>
            </a:r>
            <a:endParaRPr lang="en-US" b="1" dirty="0">
              <a:solidFill>
                <a:srgbClr val="006600"/>
              </a:solidFill>
            </a:endParaRPr>
          </a:p>
        </p:txBody>
      </p:sp>
      <p:sp>
        <p:nvSpPr>
          <p:cNvPr id="6" name="TextBox 5"/>
          <p:cNvSpPr txBox="1"/>
          <p:nvPr/>
        </p:nvSpPr>
        <p:spPr>
          <a:xfrm>
            <a:off x="5851711" y="2879375"/>
            <a:ext cx="1669545" cy="369332"/>
          </a:xfrm>
          <a:prstGeom prst="rect">
            <a:avLst/>
          </a:prstGeom>
          <a:noFill/>
        </p:spPr>
        <p:txBody>
          <a:bodyPr wrap="square" rtlCol="0">
            <a:spAutoFit/>
          </a:bodyPr>
          <a:lstStyle/>
          <a:p>
            <a:r>
              <a:rPr lang="en-US" dirty="0" smtClean="0">
                <a:solidFill>
                  <a:srgbClr val="006600"/>
                </a:solidFill>
              </a:rPr>
              <a:t>Schedule Mod</a:t>
            </a:r>
            <a:endParaRPr lang="en-US" dirty="0">
              <a:solidFill>
                <a:srgbClr val="006600"/>
              </a:solidFill>
            </a:endParaRPr>
          </a:p>
        </p:txBody>
      </p:sp>
      <p:sp>
        <p:nvSpPr>
          <p:cNvPr id="7" name="TextBox 6"/>
          <p:cNvSpPr txBox="1"/>
          <p:nvPr/>
        </p:nvSpPr>
        <p:spPr>
          <a:xfrm>
            <a:off x="5706335" y="3717575"/>
            <a:ext cx="1913665" cy="369332"/>
          </a:xfrm>
          <a:prstGeom prst="rect">
            <a:avLst/>
          </a:prstGeom>
          <a:noFill/>
        </p:spPr>
        <p:txBody>
          <a:bodyPr wrap="none" rtlCol="0">
            <a:spAutoFit/>
          </a:bodyPr>
          <a:lstStyle/>
          <a:p>
            <a:r>
              <a:rPr lang="en-US" dirty="0" smtClean="0"/>
              <a:t>Premium Discount</a:t>
            </a:r>
            <a:endParaRPr lang="en-US" dirty="0"/>
          </a:p>
        </p:txBody>
      </p:sp>
      <p:sp>
        <p:nvSpPr>
          <p:cNvPr id="8" name="TextBox 7"/>
          <p:cNvSpPr txBox="1"/>
          <p:nvPr/>
        </p:nvSpPr>
        <p:spPr>
          <a:xfrm>
            <a:off x="5770904" y="4555775"/>
            <a:ext cx="1849096" cy="369332"/>
          </a:xfrm>
          <a:prstGeom prst="rect">
            <a:avLst/>
          </a:prstGeom>
          <a:noFill/>
        </p:spPr>
        <p:txBody>
          <a:bodyPr wrap="none" rtlCol="0">
            <a:spAutoFit/>
          </a:bodyPr>
          <a:lstStyle/>
          <a:p>
            <a:r>
              <a:rPr lang="en-US" dirty="0" smtClean="0"/>
              <a:t>Expense Constant</a:t>
            </a:r>
            <a:endParaRPr lang="en-US" dirty="0"/>
          </a:p>
        </p:txBody>
      </p:sp>
      <p:sp>
        <p:nvSpPr>
          <p:cNvPr id="9" name="TextBox 8"/>
          <p:cNvSpPr txBox="1"/>
          <p:nvPr/>
        </p:nvSpPr>
        <p:spPr>
          <a:xfrm>
            <a:off x="5990068" y="5496754"/>
            <a:ext cx="1208536" cy="369332"/>
          </a:xfrm>
          <a:prstGeom prst="rect">
            <a:avLst/>
          </a:prstGeom>
          <a:noFill/>
        </p:spPr>
        <p:txBody>
          <a:bodyPr wrap="none" rtlCol="0">
            <a:spAutoFit/>
          </a:bodyPr>
          <a:lstStyle/>
          <a:p>
            <a:r>
              <a:rPr lang="en-US" dirty="0"/>
              <a:t>S</a:t>
            </a:r>
            <a:r>
              <a:rPr lang="en-US" dirty="0" smtClean="0"/>
              <a:t>urcharges</a:t>
            </a:r>
            <a:endParaRPr lang="en-US" dirty="0"/>
          </a:p>
        </p:txBody>
      </p:sp>
      <p:sp>
        <p:nvSpPr>
          <p:cNvPr id="10" name="TextBox 9"/>
          <p:cNvSpPr txBox="1"/>
          <p:nvPr/>
        </p:nvSpPr>
        <p:spPr>
          <a:xfrm>
            <a:off x="5851711" y="6243843"/>
            <a:ext cx="1565493" cy="369332"/>
          </a:xfrm>
          <a:prstGeom prst="rect">
            <a:avLst/>
          </a:prstGeom>
          <a:noFill/>
        </p:spPr>
        <p:txBody>
          <a:bodyPr wrap="none" rtlCol="0">
            <a:spAutoFit/>
          </a:bodyPr>
          <a:lstStyle/>
          <a:p>
            <a:r>
              <a:rPr lang="en-US" u="sng" dirty="0" smtClean="0"/>
              <a:t>Final Premium</a:t>
            </a:r>
            <a:endParaRPr lang="en-US" u="sng" dirty="0"/>
          </a:p>
        </p:txBody>
      </p:sp>
      <p:cxnSp>
        <p:nvCxnSpPr>
          <p:cNvPr id="16" name="Straight Arrow Connector 15"/>
          <p:cNvCxnSpPr/>
          <p:nvPr/>
        </p:nvCxnSpPr>
        <p:spPr>
          <a:xfrm>
            <a:off x="6527171" y="581707"/>
            <a:ext cx="0" cy="5223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6537511" y="1507775"/>
            <a:ext cx="0" cy="5223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6537511" y="2357053"/>
            <a:ext cx="0" cy="5223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6537511" y="3271453"/>
            <a:ext cx="0" cy="5223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6547369" y="4086907"/>
            <a:ext cx="0" cy="5223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6547369" y="4925107"/>
            <a:ext cx="13259" cy="5773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6537511" y="5828555"/>
            <a:ext cx="13259" cy="4249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29450" y="350874"/>
            <a:ext cx="4713278" cy="461665"/>
          </a:xfrm>
          <a:prstGeom prst="rect">
            <a:avLst/>
          </a:prstGeom>
          <a:noFill/>
        </p:spPr>
        <p:txBody>
          <a:bodyPr wrap="none" rtlCol="0">
            <a:spAutoFit/>
          </a:bodyPr>
          <a:lstStyle/>
          <a:p>
            <a:r>
              <a:rPr lang="en-US" sz="2400" u="sng" dirty="0" smtClean="0"/>
              <a:t>A simplified WC premium algorithm</a:t>
            </a:r>
            <a:endParaRPr lang="en-US" sz="2400" u="sng" dirty="0"/>
          </a:p>
        </p:txBody>
      </p:sp>
      <p:sp>
        <p:nvSpPr>
          <p:cNvPr id="2" name="Rectangle 1"/>
          <p:cNvSpPr/>
          <p:nvPr/>
        </p:nvSpPr>
        <p:spPr>
          <a:xfrm>
            <a:off x="1447800" y="3641080"/>
            <a:ext cx="3200400" cy="261161"/>
          </a:xfrm>
          <a:prstGeom prst="rect">
            <a:avLst/>
          </a:prstGeom>
          <a:gradFill flip="none" rotWithShape="1">
            <a:gsLst>
              <a:gs pos="1000">
                <a:srgbClr val="006600"/>
              </a:gs>
              <a:gs pos="100000">
                <a:schemeClr val="tx2"/>
              </a:gs>
              <a:gs pos="99000">
                <a:schemeClr val="accent1">
                  <a:tint val="23500"/>
                  <a:satMod val="160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p-Down Arrow 12"/>
          <p:cNvSpPr/>
          <p:nvPr/>
        </p:nvSpPr>
        <p:spPr>
          <a:xfrm>
            <a:off x="914400" y="3352800"/>
            <a:ext cx="228600" cy="838200"/>
          </a:xfrm>
          <a:prstGeom prst="upDownArrow">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491335" y="4463442"/>
            <a:ext cx="846129" cy="923330"/>
          </a:xfrm>
          <a:prstGeom prst="rect">
            <a:avLst/>
          </a:prstGeom>
          <a:noFill/>
        </p:spPr>
        <p:txBody>
          <a:bodyPr wrap="none" rtlCol="0">
            <a:spAutoFit/>
          </a:bodyPr>
          <a:lstStyle/>
          <a:p>
            <a:pPr algn="ctr"/>
            <a:r>
              <a:rPr lang="en-US" dirty="0" smtClean="0"/>
              <a:t>Overall</a:t>
            </a:r>
          </a:p>
          <a:p>
            <a:pPr algn="ctr"/>
            <a:r>
              <a:rPr lang="en-US" dirty="0" smtClean="0"/>
              <a:t>Pricing</a:t>
            </a:r>
          </a:p>
          <a:p>
            <a:pPr algn="ctr"/>
            <a:r>
              <a:rPr lang="en-US" dirty="0" smtClean="0"/>
              <a:t>level</a:t>
            </a:r>
            <a:endParaRPr lang="en-US" dirty="0"/>
          </a:p>
        </p:txBody>
      </p:sp>
      <p:sp>
        <p:nvSpPr>
          <p:cNvPr id="15" name="TextBox 14"/>
          <p:cNvSpPr txBox="1"/>
          <p:nvPr/>
        </p:nvSpPr>
        <p:spPr>
          <a:xfrm>
            <a:off x="1985691" y="3962400"/>
            <a:ext cx="2129109" cy="369332"/>
          </a:xfrm>
          <a:prstGeom prst="rect">
            <a:avLst/>
          </a:prstGeom>
          <a:noFill/>
        </p:spPr>
        <p:txBody>
          <a:bodyPr wrap="none" rtlCol="0">
            <a:spAutoFit/>
          </a:bodyPr>
          <a:lstStyle/>
          <a:p>
            <a:r>
              <a:rPr lang="en-US" dirty="0" smtClean="0"/>
              <a:t>Individual risk equity</a:t>
            </a:r>
            <a:endParaRPr lang="en-US" dirty="0"/>
          </a:p>
        </p:txBody>
      </p:sp>
    </p:spTree>
    <p:extLst>
      <p:ext uri="{BB962C8B-B14F-4D97-AF65-F5344CB8AC3E}">
        <p14:creationId xmlns:p14="http://schemas.microsoft.com/office/powerpoint/2010/main" val="21187881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81651" y="1219200"/>
            <a:ext cx="8229600" cy="9144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514350" indent="-514350">
              <a:buFont typeface="+mj-lt"/>
              <a:buAutoNum type="romanUcPeriod"/>
            </a:pPr>
            <a:r>
              <a:rPr lang="en-US" sz="3200" dirty="0" smtClean="0"/>
              <a:t>Introduction to Workers Compensation</a:t>
            </a:r>
            <a:endParaRPr lang="en-US" sz="3200" dirty="0"/>
          </a:p>
        </p:txBody>
      </p:sp>
      <p:pic>
        <p:nvPicPr>
          <p:cNvPr id="7170" name="Picture 2" descr="http://www.brightlightsfilm.com/66/66_images/66charliehea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2667000"/>
            <a:ext cx="4743450" cy="3086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21418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71600" y="771646"/>
            <a:ext cx="6319807" cy="584775"/>
          </a:xfrm>
          <a:prstGeom prst="rect">
            <a:avLst/>
          </a:prstGeom>
          <a:noFill/>
        </p:spPr>
        <p:txBody>
          <a:bodyPr wrap="none" rtlCol="0">
            <a:spAutoFit/>
          </a:bodyPr>
          <a:lstStyle/>
          <a:p>
            <a:r>
              <a:rPr lang="en-US" sz="3200" dirty="0" smtClean="0"/>
              <a:t>The basics of Workers Compensation</a:t>
            </a:r>
            <a:endParaRPr lang="en-US" sz="3200" dirty="0"/>
          </a:p>
        </p:txBody>
      </p:sp>
      <p:sp>
        <p:nvSpPr>
          <p:cNvPr id="4" name="TextBox 3"/>
          <p:cNvSpPr txBox="1"/>
          <p:nvPr/>
        </p:nvSpPr>
        <p:spPr>
          <a:xfrm>
            <a:off x="501698" y="2192448"/>
            <a:ext cx="8642302" cy="3785652"/>
          </a:xfrm>
          <a:prstGeom prst="rect">
            <a:avLst/>
          </a:prstGeom>
          <a:noFill/>
        </p:spPr>
        <p:txBody>
          <a:bodyPr wrap="none" rtlCol="0">
            <a:spAutoFit/>
          </a:bodyPr>
          <a:lstStyle/>
          <a:p>
            <a:pPr marL="285750" indent="-285750">
              <a:buFont typeface="Wingdings" pitchFamily="2" charset="2"/>
              <a:buChar char="Ø"/>
            </a:pPr>
            <a:r>
              <a:rPr lang="en-US" sz="2400" dirty="0"/>
              <a:t>Based on a unique legal concept: </a:t>
            </a:r>
            <a:r>
              <a:rPr lang="en-US" sz="2400" dirty="0" smtClean="0"/>
              <a:t> </a:t>
            </a:r>
            <a:r>
              <a:rPr lang="en-US" sz="2400" b="1" dirty="0" smtClean="0"/>
              <a:t>true </a:t>
            </a:r>
            <a:r>
              <a:rPr lang="en-US" sz="2400" b="1" dirty="0"/>
              <a:t>no-fault coverage</a:t>
            </a:r>
          </a:p>
          <a:p>
            <a:pPr marL="285750" indent="-285750">
              <a:buFont typeface="Wingdings" pitchFamily="2" charset="2"/>
              <a:buChar char="Ø"/>
            </a:pPr>
            <a:endParaRPr lang="en-US" sz="2400" dirty="0"/>
          </a:p>
          <a:p>
            <a:pPr marL="285750" indent="-285750">
              <a:buFont typeface="Wingdings" pitchFamily="2" charset="2"/>
              <a:buChar char="Ø"/>
            </a:pPr>
            <a:r>
              <a:rPr lang="en-US" sz="2400" dirty="0" smtClean="0"/>
              <a:t>Covers workplace injury:  </a:t>
            </a:r>
            <a:r>
              <a:rPr lang="en-US" sz="2400" b="1" dirty="0" smtClean="0"/>
              <a:t>medical expense </a:t>
            </a:r>
            <a:r>
              <a:rPr lang="en-US" sz="2400" dirty="0" smtClean="0"/>
              <a:t>and </a:t>
            </a:r>
            <a:r>
              <a:rPr lang="en-US" sz="2400" b="1" dirty="0" smtClean="0"/>
              <a:t>lost income</a:t>
            </a:r>
          </a:p>
          <a:p>
            <a:pPr marL="285750" indent="-285750">
              <a:buFont typeface="Wingdings" pitchFamily="2" charset="2"/>
              <a:buChar char="Ø"/>
            </a:pPr>
            <a:endParaRPr lang="en-US" sz="2400" dirty="0" smtClean="0"/>
          </a:p>
          <a:p>
            <a:pPr marL="285750" indent="-285750">
              <a:buFont typeface="Wingdings" pitchFamily="2" charset="2"/>
              <a:buChar char="Ø"/>
            </a:pPr>
            <a:r>
              <a:rPr lang="en-US" sz="2400" dirty="0" smtClean="0"/>
              <a:t>Heavily </a:t>
            </a:r>
            <a:r>
              <a:rPr lang="en-US" sz="2400" dirty="0"/>
              <a:t>regulated  at both state level and federal level</a:t>
            </a:r>
          </a:p>
          <a:p>
            <a:pPr marL="285750" indent="-285750">
              <a:buFont typeface="Wingdings" pitchFamily="2" charset="2"/>
              <a:buChar char="Ø"/>
            </a:pPr>
            <a:endParaRPr lang="en-US" sz="2400" dirty="0"/>
          </a:p>
          <a:p>
            <a:pPr marL="285750" indent="-285750">
              <a:buFont typeface="Wingdings" pitchFamily="2" charset="2"/>
              <a:buChar char="Ø"/>
            </a:pPr>
            <a:r>
              <a:rPr lang="en-US" sz="2400" dirty="0" smtClean="0"/>
              <a:t>Heavily right-skewed in size of loss distribution</a:t>
            </a:r>
          </a:p>
          <a:p>
            <a:pPr marL="285750" indent="-285750">
              <a:buFont typeface="Wingdings" pitchFamily="2" charset="2"/>
              <a:buChar char="Ø"/>
            </a:pPr>
            <a:endParaRPr lang="en-US" sz="2400" dirty="0"/>
          </a:p>
          <a:p>
            <a:pPr marL="285750" indent="-285750">
              <a:buFont typeface="Wingdings" pitchFamily="2" charset="2"/>
              <a:buChar char="Ø"/>
            </a:pPr>
            <a:r>
              <a:rPr lang="en-US" sz="2400" dirty="0" smtClean="0"/>
              <a:t>Long-tailed in loss development pattern  (significant inflation risk)</a:t>
            </a:r>
          </a:p>
          <a:p>
            <a:pPr marL="285750" indent="-285750">
              <a:buFont typeface="Wingdings" pitchFamily="2" charset="2"/>
              <a:buChar char="Ø"/>
            </a:pPr>
            <a:endParaRPr lang="en-US" sz="2400" dirty="0"/>
          </a:p>
        </p:txBody>
      </p:sp>
    </p:spTree>
    <p:extLst>
      <p:ext uri="{BB962C8B-B14F-4D97-AF65-F5344CB8AC3E}">
        <p14:creationId xmlns:p14="http://schemas.microsoft.com/office/powerpoint/2010/main" val="22131392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81275" y="231418"/>
            <a:ext cx="8831264" cy="584775"/>
          </a:xfrm>
          <a:prstGeom prst="rect">
            <a:avLst/>
          </a:prstGeom>
        </p:spPr>
        <p:txBody>
          <a:bodyPr wrap="none">
            <a:spAutoFit/>
          </a:bodyPr>
          <a:lstStyle/>
          <a:p>
            <a:r>
              <a:rPr lang="en-US" sz="3200" dirty="0" smtClean="0"/>
              <a:t>A basic WC rating example:     “Northwest Roofing “ </a:t>
            </a:r>
            <a:endParaRPr lang="en-US" sz="3200" dirty="0"/>
          </a:p>
        </p:txBody>
      </p:sp>
      <p:sp>
        <p:nvSpPr>
          <p:cNvPr id="2" name="Rounded Rectangle 1"/>
          <p:cNvSpPr/>
          <p:nvPr/>
        </p:nvSpPr>
        <p:spPr>
          <a:xfrm>
            <a:off x="1524000" y="1045906"/>
            <a:ext cx="1828800" cy="464573"/>
          </a:xfrm>
          <a:prstGeom prst="roundRect">
            <a:avLst/>
          </a:prstGeom>
          <a:solidFill>
            <a:srgbClr val="FF0000">
              <a:alpha val="59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R</a:t>
            </a:r>
            <a:r>
              <a:rPr lang="en-US" dirty="0" smtClean="0">
                <a:solidFill>
                  <a:schemeClr val="tx1"/>
                </a:solidFill>
              </a:rPr>
              <a:t>oofer</a:t>
            </a:r>
            <a:endParaRPr lang="en-US" dirty="0">
              <a:solidFill>
                <a:schemeClr val="tx1"/>
              </a:solidFill>
            </a:endParaRPr>
          </a:p>
        </p:txBody>
      </p:sp>
      <p:sp>
        <p:nvSpPr>
          <p:cNvPr id="4" name="Rounded Rectangle 3"/>
          <p:cNvSpPr/>
          <p:nvPr/>
        </p:nvSpPr>
        <p:spPr>
          <a:xfrm>
            <a:off x="3707414" y="1045906"/>
            <a:ext cx="1778986" cy="464573"/>
          </a:xfrm>
          <a:prstGeom prst="roundRect">
            <a:avLst/>
          </a:prstGeom>
          <a:solidFill>
            <a:schemeClr val="accent6">
              <a:lumMod val="75000"/>
              <a:alpha val="5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Driver</a:t>
            </a:r>
            <a:endParaRPr lang="en-US" dirty="0">
              <a:solidFill>
                <a:schemeClr val="tx1"/>
              </a:solidFill>
            </a:endParaRPr>
          </a:p>
        </p:txBody>
      </p:sp>
      <p:sp>
        <p:nvSpPr>
          <p:cNvPr id="7" name="Rounded Rectangle 6"/>
          <p:cNvSpPr/>
          <p:nvPr/>
        </p:nvSpPr>
        <p:spPr>
          <a:xfrm>
            <a:off x="5867400" y="1045905"/>
            <a:ext cx="1778986" cy="464573"/>
          </a:xfrm>
          <a:prstGeom prst="roundRect">
            <a:avLst/>
          </a:prstGeom>
          <a:solidFill>
            <a:srgbClr val="92D050">
              <a:alpha val="8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Office clerks</a:t>
            </a:r>
            <a:endParaRPr lang="en-US" dirty="0">
              <a:solidFill>
                <a:schemeClr val="tx1"/>
              </a:solidFill>
            </a:endParaRPr>
          </a:p>
        </p:txBody>
      </p:sp>
      <p:sp>
        <p:nvSpPr>
          <p:cNvPr id="8" name="TextBox 7"/>
          <p:cNvSpPr txBox="1"/>
          <p:nvPr/>
        </p:nvSpPr>
        <p:spPr>
          <a:xfrm>
            <a:off x="84798" y="1600199"/>
            <a:ext cx="8610599" cy="369332"/>
          </a:xfrm>
          <a:prstGeom prst="rect">
            <a:avLst/>
          </a:prstGeom>
          <a:noFill/>
        </p:spPr>
        <p:txBody>
          <a:bodyPr wrap="square" rtlCol="0">
            <a:spAutoFit/>
          </a:bodyPr>
          <a:lstStyle/>
          <a:p>
            <a:r>
              <a:rPr lang="en-US" dirty="0" smtClean="0"/>
              <a:t>Payroll:                   $1,000, 000                           $100,000                      $</a:t>
            </a:r>
            <a:r>
              <a:rPr lang="en-US" dirty="0" smtClean="0"/>
              <a:t>100,000</a:t>
            </a:r>
            <a:endParaRPr lang="en-US" dirty="0" smtClean="0"/>
          </a:p>
        </p:txBody>
      </p:sp>
      <p:cxnSp>
        <p:nvCxnSpPr>
          <p:cNvPr id="10" name="Straight Connector 9"/>
          <p:cNvCxnSpPr/>
          <p:nvPr/>
        </p:nvCxnSpPr>
        <p:spPr>
          <a:xfrm>
            <a:off x="1524000" y="2743200"/>
            <a:ext cx="6400800"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054245" y="2895600"/>
            <a:ext cx="944489" cy="369332"/>
          </a:xfrm>
          <a:prstGeom prst="rect">
            <a:avLst/>
          </a:prstGeom>
          <a:noFill/>
        </p:spPr>
        <p:txBody>
          <a:bodyPr wrap="none" rtlCol="0">
            <a:spAutoFit/>
          </a:bodyPr>
          <a:lstStyle/>
          <a:p>
            <a:r>
              <a:rPr lang="en-US" dirty="0" smtClean="0"/>
              <a:t>$10,500</a:t>
            </a:r>
            <a:endParaRPr lang="en-US" dirty="0"/>
          </a:p>
        </p:txBody>
      </p:sp>
      <p:sp>
        <p:nvSpPr>
          <p:cNvPr id="12" name="TextBox 11"/>
          <p:cNvSpPr txBox="1"/>
          <p:nvPr/>
        </p:nvSpPr>
        <p:spPr>
          <a:xfrm>
            <a:off x="3435659" y="3449598"/>
            <a:ext cx="1378006" cy="369332"/>
          </a:xfrm>
          <a:prstGeom prst="rect">
            <a:avLst/>
          </a:prstGeom>
          <a:noFill/>
        </p:spPr>
        <p:txBody>
          <a:bodyPr wrap="none" rtlCol="0">
            <a:spAutoFit/>
          </a:bodyPr>
          <a:lstStyle/>
          <a:p>
            <a:r>
              <a:rPr lang="en-US" dirty="0" smtClean="0"/>
              <a:t>LCM:        1.4</a:t>
            </a:r>
          </a:p>
        </p:txBody>
      </p:sp>
      <p:sp>
        <p:nvSpPr>
          <p:cNvPr id="13" name="TextBox 12"/>
          <p:cNvSpPr txBox="1"/>
          <p:nvPr/>
        </p:nvSpPr>
        <p:spPr>
          <a:xfrm>
            <a:off x="3276600" y="4050268"/>
            <a:ext cx="1673856" cy="369332"/>
          </a:xfrm>
          <a:prstGeom prst="rect">
            <a:avLst/>
          </a:prstGeom>
          <a:blipFill>
            <a:blip r:embed="rId3"/>
            <a:tile tx="0" ty="0" sx="100000" sy="100000" flip="none" algn="tl"/>
          </a:blipFill>
          <a:ln>
            <a:solidFill>
              <a:schemeClr val="accent1">
                <a:shade val="50000"/>
              </a:schemeClr>
            </a:solidFill>
          </a:ln>
          <a:effectLst>
            <a:innerShdw blurRad="114300">
              <a:schemeClr val="tx2"/>
            </a:innerShdw>
          </a:effectLst>
        </p:spPr>
        <p:txBody>
          <a:bodyPr wrap="none" rtlCol="0">
            <a:spAutoFit/>
          </a:bodyPr>
          <a:lstStyle/>
          <a:p>
            <a:r>
              <a:rPr lang="en-US" b="1" dirty="0">
                <a:solidFill>
                  <a:schemeClr val="tx2">
                    <a:lumMod val="50000"/>
                  </a:schemeClr>
                </a:solidFill>
              </a:rPr>
              <a:t>E-Mod:     </a:t>
            </a:r>
            <a:r>
              <a:rPr lang="en-US" b="1" dirty="0" smtClean="0">
                <a:solidFill>
                  <a:schemeClr val="tx2">
                    <a:lumMod val="50000"/>
                  </a:schemeClr>
                </a:solidFill>
              </a:rPr>
              <a:t>0.922</a:t>
            </a:r>
            <a:endParaRPr lang="en-US" b="1" dirty="0">
              <a:solidFill>
                <a:schemeClr val="tx2">
                  <a:lumMod val="50000"/>
                </a:schemeClr>
              </a:solidFill>
            </a:endParaRPr>
          </a:p>
        </p:txBody>
      </p:sp>
      <p:sp>
        <p:nvSpPr>
          <p:cNvPr id="14" name="TextBox 13"/>
          <p:cNvSpPr txBox="1"/>
          <p:nvPr/>
        </p:nvSpPr>
        <p:spPr>
          <a:xfrm>
            <a:off x="4454881" y="3200400"/>
            <a:ext cx="284052" cy="369332"/>
          </a:xfrm>
          <a:prstGeom prst="rect">
            <a:avLst/>
          </a:prstGeom>
          <a:noFill/>
        </p:spPr>
        <p:txBody>
          <a:bodyPr wrap="none" rtlCol="0">
            <a:spAutoFit/>
          </a:bodyPr>
          <a:lstStyle/>
          <a:p>
            <a:r>
              <a:rPr lang="en-US" dirty="0" smtClean="0"/>
              <a:t>x</a:t>
            </a:r>
            <a:endParaRPr lang="en-US" dirty="0"/>
          </a:p>
        </p:txBody>
      </p:sp>
      <p:sp>
        <p:nvSpPr>
          <p:cNvPr id="15" name="TextBox 14"/>
          <p:cNvSpPr txBox="1"/>
          <p:nvPr/>
        </p:nvSpPr>
        <p:spPr>
          <a:xfrm>
            <a:off x="4440348" y="3745468"/>
            <a:ext cx="284052" cy="369332"/>
          </a:xfrm>
          <a:prstGeom prst="rect">
            <a:avLst/>
          </a:prstGeom>
          <a:noFill/>
        </p:spPr>
        <p:txBody>
          <a:bodyPr wrap="none" rtlCol="0">
            <a:spAutoFit/>
          </a:bodyPr>
          <a:lstStyle/>
          <a:p>
            <a:r>
              <a:rPr lang="en-US" dirty="0" smtClean="0"/>
              <a:t>x</a:t>
            </a:r>
            <a:endParaRPr lang="en-US" dirty="0"/>
          </a:p>
        </p:txBody>
      </p:sp>
      <p:cxnSp>
        <p:nvCxnSpPr>
          <p:cNvPr id="16" name="Straight Connector 15"/>
          <p:cNvCxnSpPr/>
          <p:nvPr/>
        </p:nvCxnSpPr>
        <p:spPr>
          <a:xfrm>
            <a:off x="3673001" y="4572000"/>
            <a:ext cx="1813399" cy="0"/>
          </a:xfrm>
          <a:prstGeom prst="line">
            <a:avLst/>
          </a:prstGeom>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124661" y="4709652"/>
            <a:ext cx="4020524" cy="369332"/>
          </a:xfrm>
          <a:prstGeom prst="rect">
            <a:avLst/>
          </a:prstGeom>
          <a:noFill/>
        </p:spPr>
        <p:txBody>
          <a:bodyPr wrap="none" rtlCol="0">
            <a:spAutoFit/>
          </a:bodyPr>
          <a:lstStyle/>
          <a:p>
            <a:r>
              <a:rPr lang="en-US" dirty="0" smtClean="0"/>
              <a:t>$13,553        “Bureau standard premium”</a:t>
            </a:r>
            <a:endParaRPr lang="en-US" dirty="0"/>
          </a:p>
        </p:txBody>
      </p:sp>
      <p:cxnSp>
        <p:nvCxnSpPr>
          <p:cNvPr id="24" name="Straight Arrow Connector 23"/>
          <p:cNvCxnSpPr/>
          <p:nvPr/>
        </p:nvCxnSpPr>
        <p:spPr>
          <a:xfrm>
            <a:off x="4579700" y="5155184"/>
            <a:ext cx="0" cy="255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4572000" y="5486400"/>
            <a:ext cx="0" cy="255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038600" y="6336268"/>
            <a:ext cx="2897140" cy="369332"/>
          </a:xfrm>
          <a:prstGeom prst="rect">
            <a:avLst/>
          </a:prstGeom>
          <a:noFill/>
        </p:spPr>
        <p:txBody>
          <a:bodyPr wrap="none" rtlCol="0">
            <a:spAutoFit/>
          </a:bodyPr>
          <a:lstStyle/>
          <a:p>
            <a:r>
              <a:rPr lang="en-US" b="1" dirty="0" smtClean="0"/>
              <a:t>$12,487    </a:t>
            </a:r>
            <a:r>
              <a:rPr lang="en-US" dirty="0" smtClean="0"/>
              <a:t>the final premium</a:t>
            </a:r>
            <a:endParaRPr lang="en-US" dirty="0"/>
          </a:p>
        </p:txBody>
      </p:sp>
      <p:cxnSp>
        <p:nvCxnSpPr>
          <p:cNvPr id="32" name="Straight Arrow Connector 31"/>
          <p:cNvCxnSpPr/>
          <p:nvPr/>
        </p:nvCxnSpPr>
        <p:spPr>
          <a:xfrm>
            <a:off x="4572000" y="5867400"/>
            <a:ext cx="0" cy="255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4713197" y="5181600"/>
            <a:ext cx="1988108" cy="1077218"/>
          </a:xfrm>
          <a:prstGeom prst="rect">
            <a:avLst/>
          </a:prstGeom>
          <a:noFill/>
        </p:spPr>
        <p:txBody>
          <a:bodyPr wrap="none" rtlCol="0">
            <a:spAutoFit/>
          </a:bodyPr>
          <a:lstStyle/>
          <a:p>
            <a:pPr marL="285750" indent="-285750">
              <a:buFont typeface="Arial" pitchFamily="34" charset="0"/>
              <a:buChar char="•"/>
            </a:pPr>
            <a:r>
              <a:rPr lang="en-US" sz="1600" dirty="0" smtClean="0"/>
              <a:t>Schedule mod</a:t>
            </a:r>
          </a:p>
          <a:p>
            <a:pPr marL="285750" indent="-285750">
              <a:buFont typeface="Arial" pitchFamily="34" charset="0"/>
              <a:buChar char="•"/>
            </a:pPr>
            <a:r>
              <a:rPr lang="en-US" sz="1600" dirty="0" smtClean="0"/>
              <a:t>Premium discount</a:t>
            </a:r>
          </a:p>
          <a:p>
            <a:pPr marL="285750" indent="-285750">
              <a:buFont typeface="Arial" pitchFamily="34" charset="0"/>
              <a:buChar char="•"/>
            </a:pPr>
            <a:r>
              <a:rPr lang="en-US" sz="1600" dirty="0" smtClean="0"/>
              <a:t>Expense constant</a:t>
            </a:r>
          </a:p>
          <a:p>
            <a:pPr marL="285750" indent="-285750">
              <a:buFont typeface="Arial" pitchFamily="34" charset="0"/>
              <a:buChar char="•"/>
            </a:pPr>
            <a:r>
              <a:rPr lang="en-US" sz="1600" dirty="0" smtClean="0"/>
              <a:t>surcharges</a:t>
            </a:r>
            <a:endParaRPr lang="en-US" sz="1600" dirty="0"/>
          </a:p>
        </p:txBody>
      </p:sp>
      <p:sp>
        <p:nvSpPr>
          <p:cNvPr id="3" name="TextBox 2"/>
          <p:cNvSpPr txBox="1"/>
          <p:nvPr/>
        </p:nvSpPr>
        <p:spPr>
          <a:xfrm>
            <a:off x="1447800" y="2438400"/>
            <a:ext cx="6418745" cy="369332"/>
          </a:xfrm>
          <a:prstGeom prst="rect">
            <a:avLst/>
          </a:prstGeom>
          <a:noFill/>
        </p:spPr>
        <p:txBody>
          <a:bodyPr wrap="none" rtlCol="0">
            <a:spAutoFit/>
          </a:bodyPr>
          <a:lstStyle/>
          <a:p>
            <a:r>
              <a:rPr lang="en-US" dirty="0"/>
              <a:t> 1,000,000/100*9.5     +      100,000/100*5.0   +    100,000/100*0.5</a:t>
            </a:r>
          </a:p>
        </p:txBody>
      </p:sp>
      <p:sp>
        <p:nvSpPr>
          <p:cNvPr id="6" name="TextBox 5"/>
          <p:cNvSpPr txBox="1"/>
          <p:nvPr/>
        </p:nvSpPr>
        <p:spPr>
          <a:xfrm>
            <a:off x="76200" y="1905000"/>
            <a:ext cx="7543800" cy="615553"/>
          </a:xfrm>
          <a:prstGeom prst="rect">
            <a:avLst/>
          </a:prstGeom>
          <a:noFill/>
        </p:spPr>
        <p:txBody>
          <a:bodyPr wrap="square" rtlCol="0">
            <a:spAutoFit/>
          </a:bodyPr>
          <a:lstStyle/>
          <a:p>
            <a:r>
              <a:rPr lang="en-US" b="1" dirty="0"/>
              <a:t>Loss cost</a:t>
            </a:r>
            <a:r>
              <a:rPr lang="en-US" dirty="0"/>
              <a:t>:                  </a:t>
            </a:r>
            <a:r>
              <a:rPr lang="en-US" b="1" dirty="0"/>
              <a:t>$9.5                                       $5.0                                $0.5  </a:t>
            </a:r>
          </a:p>
          <a:p>
            <a:r>
              <a:rPr lang="en-US" sz="1600" dirty="0"/>
              <a:t>(per $100 payroll)</a:t>
            </a:r>
            <a:endParaRPr lang="en-US" dirty="0"/>
          </a:p>
        </p:txBody>
      </p:sp>
    </p:spTree>
    <p:extLst>
      <p:ext uri="{BB962C8B-B14F-4D97-AF65-F5344CB8AC3E}">
        <p14:creationId xmlns:p14="http://schemas.microsoft.com/office/powerpoint/2010/main" val="2929895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500" fill="hold"/>
                                        <p:tgtEl>
                                          <p:spTgt spid="6"/>
                                        </p:tgtEl>
                                        <p:attrNameLst>
                                          <p:attrName>ppt_x</p:attrName>
                                        </p:attrNameLst>
                                      </p:cBhvr>
                                      <p:tavLst>
                                        <p:tav tm="0">
                                          <p:val>
                                            <p:strVal val="#ppt_x"/>
                                          </p:val>
                                        </p:tav>
                                        <p:tav tm="100000">
                                          <p:val>
                                            <p:strVal val="#ppt_x"/>
                                          </p:val>
                                        </p:tav>
                                      </p:tavLst>
                                    </p:anim>
                                    <p:anim calcmode="lin" valueType="num">
                                      <p:cBhvr additive="base">
                                        <p:cTn id="3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gtEl>
                                        <p:attrNameLst>
                                          <p:attrName>style.visibility</p:attrName>
                                        </p:attrNameLst>
                                      </p:cBhvr>
                                      <p:to>
                                        <p:strVal val="visible"/>
                                      </p:to>
                                    </p:set>
                                    <p:anim calcmode="lin" valueType="num">
                                      <p:cBhvr additive="base">
                                        <p:cTn id="35" dur="500" fill="hold"/>
                                        <p:tgtEl>
                                          <p:spTgt spid="3"/>
                                        </p:tgtEl>
                                        <p:attrNameLst>
                                          <p:attrName>ppt_x</p:attrName>
                                        </p:attrNameLst>
                                      </p:cBhvr>
                                      <p:tavLst>
                                        <p:tav tm="0">
                                          <p:val>
                                            <p:strVal val="#ppt_x"/>
                                          </p:val>
                                        </p:tav>
                                        <p:tav tm="100000">
                                          <p:val>
                                            <p:strVal val="#ppt_x"/>
                                          </p:val>
                                        </p:tav>
                                      </p:tavLst>
                                    </p:anim>
                                    <p:anim calcmode="lin" valueType="num">
                                      <p:cBhvr additive="base">
                                        <p:cTn id="36" dur="500" fill="hold"/>
                                        <p:tgtEl>
                                          <p:spTgt spid="3"/>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additive="base">
                                        <p:cTn id="39" dur="500" fill="hold"/>
                                        <p:tgtEl>
                                          <p:spTgt spid="10"/>
                                        </p:tgtEl>
                                        <p:attrNameLst>
                                          <p:attrName>ppt_x</p:attrName>
                                        </p:attrNameLst>
                                      </p:cBhvr>
                                      <p:tavLst>
                                        <p:tav tm="0">
                                          <p:val>
                                            <p:strVal val="#ppt_x"/>
                                          </p:val>
                                        </p:tav>
                                        <p:tav tm="100000">
                                          <p:val>
                                            <p:strVal val="#ppt_x"/>
                                          </p:val>
                                        </p:tav>
                                      </p:tavLst>
                                    </p:anim>
                                    <p:anim calcmode="lin" valueType="num">
                                      <p:cBhvr additive="base">
                                        <p:cTn id="40" dur="500" fill="hold"/>
                                        <p:tgtEl>
                                          <p:spTgt spid="10"/>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additive="base">
                                        <p:cTn id="49" dur="500" fill="hold"/>
                                        <p:tgtEl>
                                          <p:spTgt spid="14"/>
                                        </p:tgtEl>
                                        <p:attrNameLst>
                                          <p:attrName>ppt_x</p:attrName>
                                        </p:attrNameLst>
                                      </p:cBhvr>
                                      <p:tavLst>
                                        <p:tav tm="0">
                                          <p:val>
                                            <p:strVal val="#ppt_x"/>
                                          </p:val>
                                        </p:tav>
                                        <p:tav tm="100000">
                                          <p:val>
                                            <p:strVal val="#ppt_x"/>
                                          </p:val>
                                        </p:tav>
                                      </p:tavLst>
                                    </p:anim>
                                    <p:anim calcmode="lin" valueType="num">
                                      <p:cBhvr additive="base">
                                        <p:cTn id="50" dur="500" fill="hold"/>
                                        <p:tgtEl>
                                          <p:spTgt spid="14"/>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2"/>
                                        </p:tgtEl>
                                        <p:attrNameLst>
                                          <p:attrName>style.visibility</p:attrName>
                                        </p:attrNameLst>
                                      </p:cBhvr>
                                      <p:to>
                                        <p:strVal val="visible"/>
                                      </p:to>
                                    </p:set>
                                    <p:anim calcmode="lin" valueType="num">
                                      <p:cBhvr additive="base">
                                        <p:cTn id="53" dur="500" fill="hold"/>
                                        <p:tgtEl>
                                          <p:spTgt spid="12"/>
                                        </p:tgtEl>
                                        <p:attrNameLst>
                                          <p:attrName>ppt_x</p:attrName>
                                        </p:attrNameLst>
                                      </p:cBhvr>
                                      <p:tavLst>
                                        <p:tav tm="0">
                                          <p:val>
                                            <p:strVal val="#ppt_x"/>
                                          </p:val>
                                        </p:tav>
                                        <p:tav tm="100000">
                                          <p:val>
                                            <p:strVal val="#ppt_x"/>
                                          </p:val>
                                        </p:tav>
                                      </p:tavLst>
                                    </p:anim>
                                    <p:anim calcmode="lin" valueType="num">
                                      <p:cBhvr additive="base">
                                        <p:cTn id="5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additive="base">
                                        <p:cTn id="59" dur="500" fill="hold"/>
                                        <p:tgtEl>
                                          <p:spTgt spid="15"/>
                                        </p:tgtEl>
                                        <p:attrNameLst>
                                          <p:attrName>ppt_x</p:attrName>
                                        </p:attrNameLst>
                                      </p:cBhvr>
                                      <p:tavLst>
                                        <p:tav tm="0">
                                          <p:val>
                                            <p:strVal val="#ppt_x"/>
                                          </p:val>
                                        </p:tav>
                                        <p:tav tm="100000">
                                          <p:val>
                                            <p:strVal val="#ppt_x"/>
                                          </p:val>
                                        </p:tav>
                                      </p:tavLst>
                                    </p:anim>
                                    <p:anim calcmode="lin" valueType="num">
                                      <p:cBhvr additive="base">
                                        <p:cTn id="60" dur="500" fill="hold"/>
                                        <p:tgtEl>
                                          <p:spTgt spid="15"/>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3"/>
                                        </p:tgtEl>
                                        <p:attrNameLst>
                                          <p:attrName>style.visibility</p:attrName>
                                        </p:attrNameLst>
                                      </p:cBhvr>
                                      <p:to>
                                        <p:strVal val="visible"/>
                                      </p:to>
                                    </p:set>
                                    <p:anim calcmode="lin" valueType="num">
                                      <p:cBhvr additive="base">
                                        <p:cTn id="63" dur="500" fill="hold"/>
                                        <p:tgtEl>
                                          <p:spTgt spid="13"/>
                                        </p:tgtEl>
                                        <p:attrNameLst>
                                          <p:attrName>ppt_x</p:attrName>
                                        </p:attrNameLst>
                                      </p:cBhvr>
                                      <p:tavLst>
                                        <p:tav tm="0">
                                          <p:val>
                                            <p:strVal val="#ppt_x"/>
                                          </p:val>
                                        </p:tav>
                                        <p:tav tm="100000">
                                          <p:val>
                                            <p:strVal val="#ppt_x"/>
                                          </p:val>
                                        </p:tav>
                                      </p:tavLst>
                                    </p:anim>
                                    <p:anim calcmode="lin" valueType="num">
                                      <p:cBhvr additive="base">
                                        <p:cTn id="6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16"/>
                                        </p:tgtEl>
                                        <p:attrNameLst>
                                          <p:attrName>style.visibility</p:attrName>
                                        </p:attrNameLst>
                                      </p:cBhvr>
                                      <p:to>
                                        <p:strVal val="visible"/>
                                      </p:to>
                                    </p:set>
                                    <p:anim calcmode="lin" valueType="num">
                                      <p:cBhvr additive="base">
                                        <p:cTn id="69" dur="500" fill="hold"/>
                                        <p:tgtEl>
                                          <p:spTgt spid="16"/>
                                        </p:tgtEl>
                                        <p:attrNameLst>
                                          <p:attrName>ppt_x</p:attrName>
                                        </p:attrNameLst>
                                      </p:cBhvr>
                                      <p:tavLst>
                                        <p:tav tm="0">
                                          <p:val>
                                            <p:strVal val="#ppt_x"/>
                                          </p:val>
                                        </p:tav>
                                        <p:tav tm="100000">
                                          <p:val>
                                            <p:strVal val="#ppt_x"/>
                                          </p:val>
                                        </p:tav>
                                      </p:tavLst>
                                    </p:anim>
                                    <p:anim calcmode="lin" valueType="num">
                                      <p:cBhvr additive="base">
                                        <p:cTn id="70" dur="500" fill="hold"/>
                                        <p:tgtEl>
                                          <p:spTgt spid="16"/>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22"/>
                                        </p:tgtEl>
                                        <p:attrNameLst>
                                          <p:attrName>style.visibility</p:attrName>
                                        </p:attrNameLst>
                                      </p:cBhvr>
                                      <p:to>
                                        <p:strVal val="visible"/>
                                      </p:to>
                                    </p:set>
                                    <p:anim calcmode="lin" valueType="num">
                                      <p:cBhvr additive="base">
                                        <p:cTn id="73" dur="500" fill="hold"/>
                                        <p:tgtEl>
                                          <p:spTgt spid="22"/>
                                        </p:tgtEl>
                                        <p:attrNameLst>
                                          <p:attrName>ppt_x</p:attrName>
                                        </p:attrNameLst>
                                      </p:cBhvr>
                                      <p:tavLst>
                                        <p:tav tm="0">
                                          <p:val>
                                            <p:strVal val="#ppt_x"/>
                                          </p:val>
                                        </p:tav>
                                        <p:tav tm="100000">
                                          <p:val>
                                            <p:strVal val="#ppt_x"/>
                                          </p:val>
                                        </p:tav>
                                      </p:tavLst>
                                    </p:anim>
                                    <p:anim calcmode="lin" valueType="num">
                                      <p:cBhvr additive="base">
                                        <p:cTn id="7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6"/>
                                        </p:tgtEl>
                                        <p:attrNameLst>
                                          <p:attrName>style.visibility</p:attrName>
                                        </p:attrNameLst>
                                      </p:cBhvr>
                                      <p:to>
                                        <p:strVal val="visible"/>
                                      </p:to>
                                    </p:set>
                                    <p:anim calcmode="lin" valueType="num">
                                      <p:cBhvr additive="base">
                                        <p:cTn id="79" dur="500" fill="hold"/>
                                        <p:tgtEl>
                                          <p:spTgt spid="36"/>
                                        </p:tgtEl>
                                        <p:attrNameLst>
                                          <p:attrName>ppt_x</p:attrName>
                                        </p:attrNameLst>
                                      </p:cBhvr>
                                      <p:tavLst>
                                        <p:tav tm="0">
                                          <p:val>
                                            <p:strVal val="#ppt_x"/>
                                          </p:val>
                                        </p:tav>
                                        <p:tav tm="100000">
                                          <p:val>
                                            <p:strVal val="#ppt_x"/>
                                          </p:val>
                                        </p:tav>
                                      </p:tavLst>
                                    </p:anim>
                                    <p:anim calcmode="lin" valueType="num">
                                      <p:cBhvr additive="base">
                                        <p:cTn id="80" dur="500" fill="hold"/>
                                        <p:tgtEl>
                                          <p:spTgt spid="36"/>
                                        </p:tgtEl>
                                        <p:attrNameLst>
                                          <p:attrName>ppt_y</p:attrName>
                                        </p:attrNameLst>
                                      </p:cBhvr>
                                      <p:tavLst>
                                        <p:tav tm="0">
                                          <p:val>
                                            <p:strVal val="1+#ppt_h/2"/>
                                          </p:val>
                                        </p:tav>
                                        <p:tav tm="100000">
                                          <p:val>
                                            <p:strVal val="#ppt_y"/>
                                          </p:val>
                                        </p:tav>
                                      </p:tavLst>
                                    </p:anim>
                                  </p:childTnLst>
                                </p:cTn>
                              </p:par>
                              <p:par>
                                <p:cTn id="81" presetID="2" presetClass="entr" presetSubtype="4" fill="hold" nodeType="withEffect">
                                  <p:stCondLst>
                                    <p:cond delay="0"/>
                                  </p:stCondLst>
                                  <p:childTnLst>
                                    <p:set>
                                      <p:cBhvr>
                                        <p:cTn id="82" dur="1" fill="hold">
                                          <p:stCondLst>
                                            <p:cond delay="0"/>
                                          </p:stCondLst>
                                        </p:cTn>
                                        <p:tgtEl>
                                          <p:spTgt spid="24"/>
                                        </p:tgtEl>
                                        <p:attrNameLst>
                                          <p:attrName>style.visibility</p:attrName>
                                        </p:attrNameLst>
                                      </p:cBhvr>
                                      <p:to>
                                        <p:strVal val="visible"/>
                                      </p:to>
                                    </p:set>
                                    <p:anim calcmode="lin" valueType="num">
                                      <p:cBhvr additive="base">
                                        <p:cTn id="83" dur="500" fill="hold"/>
                                        <p:tgtEl>
                                          <p:spTgt spid="24"/>
                                        </p:tgtEl>
                                        <p:attrNameLst>
                                          <p:attrName>ppt_x</p:attrName>
                                        </p:attrNameLst>
                                      </p:cBhvr>
                                      <p:tavLst>
                                        <p:tav tm="0">
                                          <p:val>
                                            <p:strVal val="#ppt_x"/>
                                          </p:val>
                                        </p:tav>
                                        <p:tav tm="100000">
                                          <p:val>
                                            <p:strVal val="#ppt_x"/>
                                          </p:val>
                                        </p:tav>
                                      </p:tavLst>
                                    </p:anim>
                                    <p:anim calcmode="lin" valueType="num">
                                      <p:cBhvr additive="base">
                                        <p:cTn id="84" dur="500" fill="hold"/>
                                        <p:tgtEl>
                                          <p:spTgt spid="24"/>
                                        </p:tgtEl>
                                        <p:attrNameLst>
                                          <p:attrName>ppt_y</p:attrName>
                                        </p:attrNameLst>
                                      </p:cBhvr>
                                      <p:tavLst>
                                        <p:tav tm="0">
                                          <p:val>
                                            <p:strVal val="1+#ppt_h/2"/>
                                          </p:val>
                                        </p:tav>
                                        <p:tav tm="100000">
                                          <p:val>
                                            <p:strVal val="#ppt_y"/>
                                          </p:val>
                                        </p:tav>
                                      </p:tavLst>
                                    </p:anim>
                                  </p:childTnLst>
                                </p:cTn>
                              </p:par>
                              <p:par>
                                <p:cTn id="85" presetID="2" presetClass="entr" presetSubtype="4" fill="hold" nodeType="withEffect">
                                  <p:stCondLst>
                                    <p:cond delay="0"/>
                                  </p:stCondLst>
                                  <p:childTnLst>
                                    <p:set>
                                      <p:cBhvr>
                                        <p:cTn id="86" dur="1" fill="hold">
                                          <p:stCondLst>
                                            <p:cond delay="0"/>
                                          </p:stCondLst>
                                        </p:cTn>
                                        <p:tgtEl>
                                          <p:spTgt spid="30"/>
                                        </p:tgtEl>
                                        <p:attrNameLst>
                                          <p:attrName>style.visibility</p:attrName>
                                        </p:attrNameLst>
                                      </p:cBhvr>
                                      <p:to>
                                        <p:strVal val="visible"/>
                                      </p:to>
                                    </p:set>
                                    <p:anim calcmode="lin" valueType="num">
                                      <p:cBhvr additive="base">
                                        <p:cTn id="87" dur="500" fill="hold"/>
                                        <p:tgtEl>
                                          <p:spTgt spid="30"/>
                                        </p:tgtEl>
                                        <p:attrNameLst>
                                          <p:attrName>ppt_x</p:attrName>
                                        </p:attrNameLst>
                                      </p:cBhvr>
                                      <p:tavLst>
                                        <p:tav tm="0">
                                          <p:val>
                                            <p:strVal val="#ppt_x"/>
                                          </p:val>
                                        </p:tav>
                                        <p:tav tm="100000">
                                          <p:val>
                                            <p:strVal val="#ppt_x"/>
                                          </p:val>
                                        </p:tav>
                                      </p:tavLst>
                                    </p:anim>
                                    <p:anim calcmode="lin" valueType="num">
                                      <p:cBhvr additive="base">
                                        <p:cTn id="88" dur="500" fill="hold"/>
                                        <p:tgtEl>
                                          <p:spTgt spid="30"/>
                                        </p:tgtEl>
                                        <p:attrNameLst>
                                          <p:attrName>ppt_y</p:attrName>
                                        </p:attrNameLst>
                                      </p:cBhvr>
                                      <p:tavLst>
                                        <p:tav tm="0">
                                          <p:val>
                                            <p:strVal val="1+#ppt_h/2"/>
                                          </p:val>
                                        </p:tav>
                                        <p:tav tm="100000">
                                          <p:val>
                                            <p:strVal val="#ppt_y"/>
                                          </p:val>
                                        </p:tav>
                                      </p:tavLst>
                                    </p:anim>
                                  </p:childTnLst>
                                </p:cTn>
                              </p:par>
                              <p:par>
                                <p:cTn id="89" presetID="2" presetClass="entr" presetSubtype="4" fill="hold" nodeType="withEffect">
                                  <p:stCondLst>
                                    <p:cond delay="0"/>
                                  </p:stCondLst>
                                  <p:childTnLst>
                                    <p:set>
                                      <p:cBhvr>
                                        <p:cTn id="90" dur="1" fill="hold">
                                          <p:stCondLst>
                                            <p:cond delay="0"/>
                                          </p:stCondLst>
                                        </p:cTn>
                                        <p:tgtEl>
                                          <p:spTgt spid="32"/>
                                        </p:tgtEl>
                                        <p:attrNameLst>
                                          <p:attrName>style.visibility</p:attrName>
                                        </p:attrNameLst>
                                      </p:cBhvr>
                                      <p:to>
                                        <p:strVal val="visible"/>
                                      </p:to>
                                    </p:set>
                                    <p:anim calcmode="lin" valueType="num">
                                      <p:cBhvr additive="base">
                                        <p:cTn id="91" dur="500" fill="hold"/>
                                        <p:tgtEl>
                                          <p:spTgt spid="32"/>
                                        </p:tgtEl>
                                        <p:attrNameLst>
                                          <p:attrName>ppt_x</p:attrName>
                                        </p:attrNameLst>
                                      </p:cBhvr>
                                      <p:tavLst>
                                        <p:tav tm="0">
                                          <p:val>
                                            <p:strVal val="#ppt_x"/>
                                          </p:val>
                                        </p:tav>
                                        <p:tav tm="100000">
                                          <p:val>
                                            <p:strVal val="#ppt_x"/>
                                          </p:val>
                                        </p:tav>
                                      </p:tavLst>
                                    </p:anim>
                                    <p:anim calcmode="lin" valueType="num">
                                      <p:cBhvr additive="base">
                                        <p:cTn id="92"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1"/>
                                        </p:tgtEl>
                                        <p:attrNameLst>
                                          <p:attrName>style.visibility</p:attrName>
                                        </p:attrNameLst>
                                      </p:cBhvr>
                                      <p:to>
                                        <p:strVal val="visible"/>
                                      </p:to>
                                    </p:set>
                                    <p:anim calcmode="lin" valueType="num">
                                      <p:cBhvr additive="base">
                                        <p:cTn id="97" dur="500" fill="hold"/>
                                        <p:tgtEl>
                                          <p:spTgt spid="31"/>
                                        </p:tgtEl>
                                        <p:attrNameLst>
                                          <p:attrName>ppt_x</p:attrName>
                                        </p:attrNameLst>
                                      </p:cBhvr>
                                      <p:tavLst>
                                        <p:tav tm="0">
                                          <p:val>
                                            <p:strVal val="#ppt_x"/>
                                          </p:val>
                                        </p:tav>
                                        <p:tav tm="100000">
                                          <p:val>
                                            <p:strVal val="#ppt_x"/>
                                          </p:val>
                                        </p:tav>
                                      </p:tavLst>
                                    </p:anim>
                                    <p:anim calcmode="lin" valueType="num">
                                      <p:cBhvr additive="base">
                                        <p:cTn id="98"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animBg="1"/>
      <p:bldP spid="4" grpId="0" animBg="1"/>
      <p:bldP spid="7" grpId="0" animBg="1"/>
      <p:bldP spid="8" grpId="0"/>
      <p:bldP spid="11" grpId="0"/>
      <p:bldP spid="12" grpId="0"/>
      <p:bldP spid="13" grpId="0" animBg="1"/>
      <p:bldP spid="14" grpId="0"/>
      <p:bldP spid="15" grpId="0"/>
      <p:bldP spid="22" grpId="0"/>
      <p:bldP spid="31" grpId="0"/>
      <p:bldP spid="36" grpId="0"/>
      <p:bldP spid="3"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8915400" cy="584775"/>
          </a:xfrm>
          <a:prstGeom prst="rect">
            <a:avLst/>
          </a:prstGeom>
        </p:spPr>
        <p:txBody>
          <a:bodyPr wrap="square">
            <a:spAutoFit/>
          </a:bodyPr>
          <a:lstStyle/>
          <a:p>
            <a:r>
              <a:rPr lang="en-US" sz="3200" dirty="0"/>
              <a:t> </a:t>
            </a:r>
            <a:r>
              <a:rPr lang="en-US" sz="3200" dirty="0" smtClean="0"/>
              <a:t>II.     The </a:t>
            </a:r>
            <a:r>
              <a:rPr lang="en-US" sz="3200" dirty="0"/>
              <a:t>NCCI experience rating plan (“the ER plan”)</a:t>
            </a:r>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1828800"/>
            <a:ext cx="5334000" cy="4006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132783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24023" y="429047"/>
            <a:ext cx="7132978" cy="584775"/>
          </a:xfrm>
          <a:prstGeom prst="rect">
            <a:avLst/>
          </a:prstGeom>
          <a:noFill/>
        </p:spPr>
        <p:txBody>
          <a:bodyPr wrap="square" rtlCol="0">
            <a:spAutoFit/>
          </a:bodyPr>
          <a:lstStyle/>
          <a:p>
            <a:r>
              <a:rPr lang="en-US" sz="3200" dirty="0" smtClean="0"/>
              <a:t>The basic idea:   </a:t>
            </a:r>
            <a:r>
              <a:rPr lang="en-US" sz="3200" b="1" dirty="0" smtClean="0"/>
              <a:t>Actual </a:t>
            </a:r>
            <a:r>
              <a:rPr lang="en-US" sz="3200" i="1" dirty="0" smtClean="0"/>
              <a:t>vs.</a:t>
            </a:r>
            <a:r>
              <a:rPr lang="en-US" sz="3200" b="1" dirty="0" smtClean="0"/>
              <a:t> Expected  </a:t>
            </a:r>
            <a:endParaRPr lang="en-US" sz="3200" b="1" dirty="0"/>
          </a:p>
        </p:txBody>
      </p:sp>
      <p:sp>
        <p:nvSpPr>
          <p:cNvPr id="3" name="TextBox 2"/>
          <p:cNvSpPr txBox="1"/>
          <p:nvPr/>
        </p:nvSpPr>
        <p:spPr>
          <a:xfrm>
            <a:off x="1219200" y="2961557"/>
            <a:ext cx="1300356" cy="400110"/>
          </a:xfrm>
          <a:prstGeom prst="rect">
            <a:avLst/>
          </a:prstGeom>
          <a:noFill/>
        </p:spPr>
        <p:txBody>
          <a:bodyPr wrap="none" rtlCol="0">
            <a:spAutoFit/>
          </a:bodyPr>
          <a:lstStyle/>
          <a:p>
            <a:r>
              <a:rPr lang="en-US" sz="2000" dirty="0" smtClean="0"/>
              <a:t>Actual loss</a:t>
            </a:r>
            <a:endParaRPr lang="en-US" sz="2000" dirty="0"/>
          </a:p>
        </p:txBody>
      </p:sp>
      <p:graphicFrame>
        <p:nvGraphicFramePr>
          <p:cNvPr id="4" name="Object 3"/>
          <p:cNvGraphicFramePr>
            <a:graphicFrameLocks noChangeAspect="1"/>
          </p:cNvGraphicFramePr>
          <p:nvPr>
            <p:extLst>
              <p:ext uri="{D42A27DB-BD31-4B8C-83A1-F6EECF244321}">
                <p14:modId xmlns:p14="http://schemas.microsoft.com/office/powerpoint/2010/main" val="9062557"/>
              </p:ext>
            </p:extLst>
          </p:nvPr>
        </p:nvGraphicFramePr>
        <p:xfrm>
          <a:off x="4811184" y="3192912"/>
          <a:ext cx="114300" cy="215900"/>
        </p:xfrm>
        <a:graphic>
          <a:graphicData uri="http://schemas.openxmlformats.org/presentationml/2006/ole">
            <mc:AlternateContent xmlns:mc="http://schemas.openxmlformats.org/markup-compatibility/2006">
              <mc:Choice xmlns:v="urn:schemas-microsoft-com:vml" Requires="v">
                <p:oleObj spid="_x0000_s1206" name="Equation" r:id="rId4" imgW="114120" imgH="215640" progId="Equation.3">
                  <p:embed/>
                </p:oleObj>
              </mc:Choice>
              <mc:Fallback>
                <p:oleObj name="Equation" r:id="rId4" imgW="114120" imgH="215640" progId="Equation.3">
                  <p:embed/>
                  <p:pic>
                    <p:nvPicPr>
                      <p:cNvPr id="0" name=""/>
                      <p:cNvPicPr/>
                      <p:nvPr/>
                    </p:nvPicPr>
                    <p:blipFill>
                      <a:blip r:embed="rId5"/>
                      <a:stretch>
                        <a:fillRect/>
                      </a:stretch>
                    </p:blipFill>
                    <p:spPr>
                      <a:xfrm>
                        <a:off x="4811184" y="3192912"/>
                        <a:ext cx="114300" cy="215900"/>
                      </a:xfrm>
                      <a:prstGeom prst="rect">
                        <a:avLst/>
                      </a:prstGeom>
                    </p:spPr>
                  </p:pic>
                </p:oleObj>
              </mc:Fallback>
            </mc:AlternateContent>
          </a:graphicData>
        </a:graphic>
      </p:graphicFrame>
      <p:sp>
        <p:nvSpPr>
          <p:cNvPr id="5" name="Rectangle 4"/>
          <p:cNvSpPr/>
          <p:nvPr/>
        </p:nvSpPr>
        <p:spPr>
          <a:xfrm>
            <a:off x="5113867" y="3091722"/>
            <a:ext cx="609600" cy="8059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p:nvPr/>
        </p:nvCxnSpPr>
        <p:spPr>
          <a:xfrm>
            <a:off x="4572000" y="3091722"/>
            <a:ext cx="1676400"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5113867" y="1752600"/>
            <a:ext cx="609600" cy="1315111"/>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324600" y="2894500"/>
            <a:ext cx="1948419" cy="830997"/>
          </a:xfrm>
          <a:prstGeom prst="rect">
            <a:avLst/>
          </a:prstGeom>
          <a:noFill/>
        </p:spPr>
        <p:txBody>
          <a:bodyPr wrap="none" rtlCol="0">
            <a:spAutoFit/>
          </a:bodyPr>
          <a:lstStyle/>
          <a:p>
            <a:r>
              <a:rPr lang="en-US" sz="2400" dirty="0" smtClean="0"/>
              <a:t>     $5,000</a:t>
            </a:r>
          </a:p>
          <a:p>
            <a:r>
              <a:rPr lang="en-US" sz="2400" dirty="0" smtClean="0"/>
              <a:t>(“</a:t>
            </a:r>
            <a:r>
              <a:rPr lang="en-US" sz="2400" b="1" dirty="0" smtClean="0"/>
              <a:t>Split Point”</a:t>
            </a:r>
            <a:r>
              <a:rPr lang="en-US" sz="2400" dirty="0" smtClean="0"/>
              <a:t>)</a:t>
            </a:r>
            <a:endParaRPr lang="en-US" sz="2400" dirty="0"/>
          </a:p>
        </p:txBody>
      </p:sp>
      <p:sp>
        <p:nvSpPr>
          <p:cNvPr id="10" name="TextBox 9"/>
          <p:cNvSpPr txBox="1"/>
          <p:nvPr/>
        </p:nvSpPr>
        <p:spPr>
          <a:xfrm>
            <a:off x="2908147" y="2410155"/>
            <a:ext cx="1663853" cy="461665"/>
          </a:xfrm>
          <a:prstGeom prst="rect">
            <a:avLst/>
          </a:prstGeom>
          <a:noFill/>
        </p:spPr>
        <p:txBody>
          <a:bodyPr wrap="none" rtlCol="0">
            <a:spAutoFit/>
          </a:bodyPr>
          <a:lstStyle/>
          <a:p>
            <a:r>
              <a:rPr lang="en-US" sz="2400" dirty="0" smtClean="0"/>
              <a:t>Excess layer</a:t>
            </a:r>
            <a:endParaRPr lang="en-US" sz="2400" dirty="0"/>
          </a:p>
        </p:txBody>
      </p:sp>
      <p:sp>
        <p:nvSpPr>
          <p:cNvPr id="11" name="TextBox 10"/>
          <p:cNvSpPr txBox="1"/>
          <p:nvPr/>
        </p:nvSpPr>
        <p:spPr>
          <a:xfrm>
            <a:off x="2908147" y="3494688"/>
            <a:ext cx="1840568" cy="461665"/>
          </a:xfrm>
          <a:prstGeom prst="rect">
            <a:avLst/>
          </a:prstGeom>
          <a:noFill/>
        </p:spPr>
        <p:txBody>
          <a:bodyPr wrap="none" rtlCol="0">
            <a:spAutoFit/>
          </a:bodyPr>
          <a:lstStyle/>
          <a:p>
            <a:r>
              <a:rPr lang="en-US" sz="2400" dirty="0" smtClean="0"/>
              <a:t>Primary layer</a:t>
            </a:r>
            <a:endParaRPr lang="en-US" sz="2400" dirty="0"/>
          </a:p>
        </p:txBody>
      </p:sp>
      <p:sp>
        <p:nvSpPr>
          <p:cNvPr id="12" name="TextBox 11"/>
          <p:cNvSpPr txBox="1"/>
          <p:nvPr/>
        </p:nvSpPr>
        <p:spPr>
          <a:xfrm>
            <a:off x="1795346" y="5300133"/>
            <a:ext cx="7132978" cy="830997"/>
          </a:xfrm>
          <a:prstGeom prst="rect">
            <a:avLst/>
          </a:prstGeom>
          <a:noFill/>
        </p:spPr>
        <p:txBody>
          <a:bodyPr wrap="none" rtlCol="0">
            <a:spAutoFit/>
          </a:bodyPr>
          <a:lstStyle/>
          <a:p>
            <a:pPr marL="285750" indent="-285750">
              <a:buFont typeface="Arial" pitchFamily="34" charset="0"/>
              <a:buChar char="•"/>
            </a:pPr>
            <a:r>
              <a:rPr lang="en-US" sz="2400" dirty="0" smtClean="0"/>
              <a:t>The larger the risk, the more credible the excess layer</a:t>
            </a:r>
          </a:p>
          <a:p>
            <a:pPr marL="285750" indent="-285750">
              <a:buFont typeface="Arial" pitchFamily="34" charset="0"/>
              <a:buChar char="•"/>
            </a:pPr>
            <a:r>
              <a:rPr lang="en-US" sz="2400" dirty="0" smtClean="0"/>
              <a:t>Further stabilized by a Ballast value</a:t>
            </a:r>
            <a:endParaRPr lang="en-US" sz="2400" dirty="0"/>
          </a:p>
        </p:txBody>
      </p:sp>
    </p:spTree>
    <p:extLst>
      <p:ext uri="{BB962C8B-B14F-4D97-AF65-F5344CB8AC3E}">
        <p14:creationId xmlns:p14="http://schemas.microsoft.com/office/powerpoint/2010/main" val="1298233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fill="hold"/>
                                        <p:tgtEl>
                                          <p:spTgt spid="11"/>
                                        </p:tgtEl>
                                        <p:attrNameLst>
                                          <p:attrName>ppt_x</p:attrName>
                                        </p:attrNameLst>
                                      </p:cBhvr>
                                      <p:tavLst>
                                        <p:tav tm="0">
                                          <p:val>
                                            <p:strVal val="#ppt_x"/>
                                          </p:val>
                                        </p:tav>
                                        <p:tav tm="100000">
                                          <p:val>
                                            <p:strVal val="#ppt_x"/>
                                          </p:val>
                                        </p:tav>
                                      </p:tavLst>
                                    </p:anim>
                                    <p:anim calcmode="lin" valueType="num">
                                      <p:cBhvr additive="base">
                                        <p:cTn id="3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additive="base">
                                        <p:cTn id="41" dur="500" fill="hold"/>
                                        <p:tgtEl>
                                          <p:spTgt spid="12"/>
                                        </p:tgtEl>
                                        <p:attrNameLst>
                                          <p:attrName>ppt_x</p:attrName>
                                        </p:attrNameLst>
                                      </p:cBhvr>
                                      <p:tavLst>
                                        <p:tav tm="0">
                                          <p:val>
                                            <p:strVal val="#ppt_x"/>
                                          </p:val>
                                        </p:tav>
                                        <p:tav tm="100000">
                                          <p:val>
                                            <p:strVal val="#ppt_x"/>
                                          </p:val>
                                        </p:tav>
                                      </p:tavLst>
                                    </p:anim>
                                    <p:anim calcmode="lin" valueType="num">
                                      <p:cBhvr additive="base">
                                        <p:cTn id="4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8" grpId="0" animBg="1"/>
      <p:bldP spid="9" grpId="0"/>
      <p:bldP spid="10" grpId="0"/>
      <p:bldP spid="11"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792162"/>
          </a:xfrm>
        </p:spPr>
        <p:txBody>
          <a:bodyPr>
            <a:normAutofit/>
          </a:bodyPr>
          <a:lstStyle/>
          <a:p>
            <a:r>
              <a:rPr lang="en-US" sz="3200" dirty="0" smtClean="0"/>
              <a:t>E-Mod calculation:  the formula</a:t>
            </a:r>
            <a:endParaRPr lang="en-US" sz="3200" dirty="0"/>
          </a:p>
        </p:txBody>
      </p:sp>
      <mc:AlternateContent xmlns:mc="http://schemas.openxmlformats.org/markup-compatibility/2006" xmlns:a14="http://schemas.microsoft.com/office/drawing/2010/main">
        <mc:Choice Requires="a14">
          <p:sp>
            <p:nvSpPr>
              <p:cNvPr id="3" name="Rectangle 2"/>
              <p:cNvSpPr/>
              <p:nvPr/>
            </p:nvSpPr>
            <p:spPr>
              <a:xfrm>
                <a:off x="2286000" y="1909876"/>
                <a:ext cx="4038600" cy="595035"/>
              </a:xfrm>
              <a:prstGeom prst="rect">
                <a:avLst/>
              </a:prstGeom>
            </p:spPr>
            <p:txBody>
              <a:bodyPr wrap="square">
                <a:spAutoFit/>
              </a:bodyPr>
              <a:lstStyle/>
              <a:p>
                <a:r>
                  <a:rPr lang="en-US" sz="2800" dirty="0" smtClean="0"/>
                  <a:t>E-Mod </a:t>
                </a:r>
                <a:r>
                  <a:rPr lang="en-US" sz="2800" dirty="0"/>
                  <a:t>= </a:t>
                </a:r>
                <a14:m>
                  <m:oMath xmlns:m="http://schemas.openxmlformats.org/officeDocument/2006/math">
                    <m:box>
                      <m:boxPr>
                        <m:ctrlPr>
                          <a:rPr lang="en-US" sz="2800" i="1">
                            <a:latin typeface="Cambria Math"/>
                          </a:rPr>
                        </m:ctrlPr>
                      </m:boxPr>
                      <m:e>
                        <m:argPr>
                          <m:argSz m:val="-1"/>
                        </m:argPr>
                        <m:f>
                          <m:fPr>
                            <m:ctrlPr>
                              <a:rPr lang="en-US" sz="2800" i="1">
                                <a:latin typeface="Cambria Math"/>
                              </a:rPr>
                            </m:ctrlPr>
                          </m:fPr>
                          <m:num>
                            <m:r>
                              <a:rPr lang="en-US" sz="2800" i="1">
                                <a:latin typeface="Cambria Math"/>
                              </a:rPr>
                              <m:t>𝐴𝑝</m:t>
                            </m:r>
                            <m:r>
                              <a:rPr lang="en-US" sz="2800" i="1">
                                <a:latin typeface="Cambria Math"/>
                              </a:rPr>
                              <m:t>+</m:t>
                            </m:r>
                            <m:r>
                              <a:rPr lang="en-US" sz="2800" i="1">
                                <a:latin typeface="Cambria Math"/>
                              </a:rPr>
                              <m:t>𝑊𝐴𝑒</m:t>
                            </m:r>
                            <m:r>
                              <a:rPr lang="en-US" sz="2800" i="1">
                                <a:latin typeface="Cambria Math"/>
                              </a:rPr>
                              <m:t>+</m:t>
                            </m:r>
                            <m:d>
                              <m:dPr>
                                <m:ctrlPr>
                                  <a:rPr lang="en-US" sz="2800" i="1">
                                    <a:latin typeface="Cambria Math"/>
                                  </a:rPr>
                                </m:ctrlPr>
                              </m:dPr>
                              <m:e>
                                <m:r>
                                  <a:rPr lang="en-US" sz="2800" i="1">
                                    <a:latin typeface="Cambria Math"/>
                                  </a:rPr>
                                  <m:t>1−</m:t>
                                </m:r>
                                <m:r>
                                  <a:rPr lang="en-US" sz="2800" i="1">
                                    <a:latin typeface="Cambria Math"/>
                                  </a:rPr>
                                  <m:t>𝑊</m:t>
                                </m:r>
                              </m:e>
                            </m:d>
                            <m:r>
                              <a:rPr lang="en-US" sz="2800" i="1">
                                <a:latin typeface="Cambria Math"/>
                              </a:rPr>
                              <m:t>𝐸𝑒</m:t>
                            </m:r>
                            <m:r>
                              <a:rPr lang="en-US" sz="2800" i="1">
                                <a:latin typeface="Cambria Math"/>
                              </a:rPr>
                              <m:t>+</m:t>
                            </m:r>
                            <m:r>
                              <a:rPr lang="en-US" sz="2800" i="1">
                                <a:latin typeface="Cambria Math"/>
                              </a:rPr>
                              <m:t>𝐵</m:t>
                            </m:r>
                          </m:num>
                          <m:den>
                            <m:r>
                              <a:rPr lang="en-US" sz="2800" i="1">
                                <a:latin typeface="Cambria Math"/>
                              </a:rPr>
                              <m:t>𝐸</m:t>
                            </m:r>
                            <m:r>
                              <a:rPr lang="en-US" sz="2800" i="1">
                                <a:latin typeface="Cambria Math"/>
                              </a:rPr>
                              <m:t>+</m:t>
                            </m:r>
                            <m:r>
                              <a:rPr lang="en-US" sz="2800" i="1">
                                <a:latin typeface="Cambria Math"/>
                              </a:rPr>
                              <m:t>𝐵</m:t>
                            </m:r>
                          </m:den>
                        </m:f>
                      </m:e>
                    </m:box>
                  </m:oMath>
                </a14:m>
                <a:r>
                  <a:rPr lang="en-US" sz="2800" dirty="0"/>
                  <a:t> </a:t>
                </a:r>
              </a:p>
            </p:txBody>
          </p:sp>
        </mc:Choice>
        <mc:Fallback xmlns="">
          <p:sp>
            <p:nvSpPr>
              <p:cNvPr id="3" name="Rectangle 2"/>
              <p:cNvSpPr>
                <a:spLocks noRot="1" noChangeAspect="1" noMove="1" noResize="1" noEditPoints="1" noAdjustHandles="1" noChangeArrowheads="1" noChangeShapeType="1" noTextEdit="1"/>
              </p:cNvSpPr>
              <p:nvPr/>
            </p:nvSpPr>
            <p:spPr>
              <a:xfrm>
                <a:off x="2286000" y="1909876"/>
                <a:ext cx="4038600" cy="595035"/>
              </a:xfrm>
              <a:prstGeom prst="rect">
                <a:avLst/>
              </a:prstGeom>
              <a:blipFill rotWithShape="1">
                <a:blip r:embed="rId3"/>
                <a:stretch>
                  <a:fillRect l="-3017" t="-4082" b="-21429"/>
                </a:stretch>
              </a:blipFill>
            </p:spPr>
            <p:txBody>
              <a:bodyPr/>
              <a:lstStyle/>
              <a:p>
                <a:r>
                  <a:rPr lang="en-US">
                    <a:noFill/>
                  </a:rPr>
                  <a:t> </a:t>
                </a:r>
              </a:p>
            </p:txBody>
          </p:sp>
        </mc:Fallback>
      </mc:AlternateContent>
      <p:sp>
        <p:nvSpPr>
          <p:cNvPr id="4" name="TextBox 3"/>
          <p:cNvSpPr txBox="1"/>
          <p:nvPr/>
        </p:nvSpPr>
        <p:spPr>
          <a:xfrm>
            <a:off x="2023533" y="3048000"/>
            <a:ext cx="6172200" cy="1938992"/>
          </a:xfrm>
          <a:prstGeom prst="rect">
            <a:avLst/>
          </a:prstGeom>
          <a:noFill/>
        </p:spPr>
        <p:txBody>
          <a:bodyPr wrap="square" rtlCol="0">
            <a:spAutoFit/>
          </a:bodyPr>
          <a:lstStyle/>
          <a:p>
            <a:r>
              <a:rPr lang="en-US" sz="2000" dirty="0" err="1" smtClean="0"/>
              <a:t>Ap</a:t>
            </a:r>
            <a:r>
              <a:rPr lang="en-US" sz="2000" dirty="0" smtClean="0"/>
              <a:t>:  Actual primary loss</a:t>
            </a:r>
          </a:p>
          <a:p>
            <a:r>
              <a:rPr lang="en-US" sz="2000" dirty="0" err="1" smtClean="0"/>
              <a:t>Ae</a:t>
            </a:r>
            <a:r>
              <a:rPr lang="en-US" sz="2000" dirty="0" smtClean="0"/>
              <a:t>:  Actual excess loss</a:t>
            </a:r>
          </a:p>
          <a:p>
            <a:r>
              <a:rPr lang="en-US" sz="2000" dirty="0" smtClean="0"/>
              <a:t>E:     Expected loss</a:t>
            </a:r>
          </a:p>
          <a:p>
            <a:r>
              <a:rPr lang="en-US" sz="2000" dirty="0" err="1" smtClean="0"/>
              <a:t>Ee</a:t>
            </a:r>
            <a:r>
              <a:rPr lang="en-US" sz="2000" dirty="0" smtClean="0"/>
              <a:t>:   Expected excess loss   </a:t>
            </a:r>
          </a:p>
          <a:p>
            <a:r>
              <a:rPr lang="en-US" sz="2000" dirty="0" smtClean="0"/>
              <a:t>W:   Weighting value, differ by state and risk size</a:t>
            </a:r>
          </a:p>
          <a:p>
            <a:r>
              <a:rPr lang="en-US" sz="2000" dirty="0" smtClean="0"/>
              <a:t>B:     Ballast value </a:t>
            </a:r>
            <a:endParaRPr lang="en-US" sz="2000" dirty="0"/>
          </a:p>
        </p:txBody>
      </p:sp>
    </p:spTree>
    <p:extLst>
      <p:ext uri="{BB962C8B-B14F-4D97-AF65-F5344CB8AC3E}">
        <p14:creationId xmlns:p14="http://schemas.microsoft.com/office/powerpoint/2010/main" val="25906368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8542</TotalTime>
  <Words>1646</Words>
  <Application>Microsoft Office PowerPoint</Application>
  <PresentationFormat>On-screen Show (4:3)</PresentationFormat>
  <Paragraphs>301</Paragraphs>
  <Slides>32</Slides>
  <Notes>21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32</vt:i4>
      </vt:variant>
    </vt:vector>
  </HeadingPairs>
  <TitlesOfParts>
    <vt:vector size="35" baseType="lpstr">
      <vt:lpstr>Office Theme</vt:lpstr>
      <vt:lpstr>Equation</vt:lpstr>
      <vt:lpstr>Worksheet</vt:lpstr>
      <vt:lpstr>The NCCI Experience Rating Plan: the Recent Revision, and a Fresh Perspective</vt:lpstr>
      <vt:lpstr>PowerPoint Presentation</vt:lpstr>
      <vt:lpstr>Agenda</vt:lpstr>
      <vt:lpstr>PowerPoint Presentation</vt:lpstr>
      <vt:lpstr>PowerPoint Presentation</vt:lpstr>
      <vt:lpstr>PowerPoint Presentation</vt:lpstr>
      <vt:lpstr>PowerPoint Presentation</vt:lpstr>
      <vt:lpstr>PowerPoint Presentation</vt:lpstr>
      <vt:lpstr>E-Mod calculation:  the formula</vt:lpstr>
      <vt:lpstr>To support E-Mod calculation, NCCI files the following:</vt:lpstr>
      <vt:lpstr>E-Mod calculation:  an example</vt:lpstr>
      <vt:lpstr>E-Mod calculation:  An example  (continued)</vt:lpstr>
      <vt:lpstr>The recent revision of the ER plan</vt:lpstr>
      <vt:lpstr>PowerPoint Presentation</vt:lpstr>
      <vt:lpstr>PowerPoint Presentation</vt:lpstr>
      <vt:lpstr>The NCCI ER plan is mandatory</vt:lpstr>
      <vt:lpstr>III.    How the NCCI experience rating plan can be    viewed from the predictive modeling perspective </vt:lpstr>
      <vt:lpstr>PowerPoint Presentation</vt:lpstr>
      <vt:lpstr>lift curve analysis:  a measure of model fit</vt:lpstr>
      <vt:lpstr>PowerPoint Presentation</vt:lpstr>
      <vt:lpstr>The lift curve of ER plan based on  NCCI’s Quintile Test result  (2006 effective year data)</vt:lpstr>
      <vt:lpstr>Elements of the predictive modeling framework</vt:lpstr>
      <vt:lpstr>PowerPoint Presentation</vt:lpstr>
      <vt:lpstr>PowerPoint Presentation</vt:lpstr>
      <vt:lpstr>The model form </vt:lpstr>
      <vt:lpstr>PowerPoint Presentation</vt:lpstr>
      <vt:lpstr>Elements of the predictive modeling framework</vt:lpstr>
      <vt:lpstr>Further justification of the recent ER plan revision:  from the new perspective </vt:lpstr>
      <vt:lpstr>PowerPoint Presentation</vt:lpstr>
      <vt:lpstr>PowerPoint Presentation</vt:lpstr>
      <vt:lpstr>Questions?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NCCI revised expereince rating plan viewed from a fresh perspective</dc:title>
  <dc:creator>Huang, Penglin</dc:creator>
  <cp:lastModifiedBy>Huang, Penglin</cp:lastModifiedBy>
  <cp:revision>339</cp:revision>
  <dcterms:created xsi:type="dcterms:W3CDTF">2006-08-16T00:00:00Z</dcterms:created>
  <dcterms:modified xsi:type="dcterms:W3CDTF">2012-03-29T20:46:51Z</dcterms:modified>
</cp:coreProperties>
</file>