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24"/>
  </p:notesMasterIdLst>
  <p:handoutMasterIdLst>
    <p:handoutMasterId r:id="rId25"/>
  </p:handoutMasterIdLst>
  <p:sldIdLst>
    <p:sldId id="746" r:id="rId2"/>
    <p:sldId id="914" r:id="rId3"/>
    <p:sldId id="915" r:id="rId4"/>
    <p:sldId id="916" r:id="rId5"/>
    <p:sldId id="917" r:id="rId6"/>
    <p:sldId id="795" r:id="rId7"/>
    <p:sldId id="934" r:id="rId8"/>
    <p:sldId id="935" r:id="rId9"/>
    <p:sldId id="936" r:id="rId10"/>
    <p:sldId id="930" r:id="rId11"/>
    <p:sldId id="931" r:id="rId12"/>
    <p:sldId id="932" r:id="rId13"/>
    <p:sldId id="933" r:id="rId14"/>
    <p:sldId id="920" r:id="rId15"/>
    <p:sldId id="921" r:id="rId16"/>
    <p:sldId id="922" r:id="rId17"/>
    <p:sldId id="918" r:id="rId18"/>
    <p:sldId id="923" r:id="rId19"/>
    <p:sldId id="925" r:id="rId20"/>
    <p:sldId id="928" r:id="rId21"/>
    <p:sldId id="929" r:id="rId22"/>
    <p:sldId id="830" r:id="rId2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 Carey" initials="BC" lastIdx="9" clrIdx="0"/>
  <p:cmAuthor id="1" name=" " initials="MSOffice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9933"/>
    <a:srgbClr val="003399"/>
    <a:srgbClr val="959595"/>
    <a:srgbClr val="646B86"/>
    <a:srgbClr val="CCECFF"/>
    <a:srgbClr val="0099CC"/>
    <a:srgbClr val="3366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4" autoAdjust="0"/>
    <p:restoredTop sz="99647" autoAdjust="0"/>
  </p:normalViewPr>
  <p:slideViewPr>
    <p:cSldViewPr>
      <p:cViewPr varScale="1">
        <p:scale>
          <a:sx n="107" d="100"/>
          <a:sy n="107" d="100"/>
        </p:scale>
        <p:origin x="-90" y="-246"/>
      </p:cViewPr>
      <p:guideLst>
        <p:guide orient="horz" pos="42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Unaided</c:v>
                </c:pt>
                <c:pt idx="1">
                  <c:v>Aided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Oct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Unaided</c:v>
                </c:pt>
                <c:pt idx="1">
                  <c:v>Aided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</c:v>
                </c:pt>
                <c:pt idx="1">
                  <c:v>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April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Unaided</c:v>
                </c:pt>
                <c:pt idx="1">
                  <c:v>Aided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62</c:v>
                </c:pt>
                <c:pt idx="1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201088"/>
        <c:axId val="237899776"/>
      </c:barChart>
      <c:catAx>
        <c:axId val="238201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en-US"/>
          </a:p>
        </c:txPr>
        <c:crossAx val="237899776"/>
        <c:crosses val="autoZero"/>
        <c:auto val="1"/>
        <c:lblAlgn val="ctr"/>
        <c:lblOffset val="100"/>
        <c:noMultiLvlLbl val="0"/>
      </c:catAx>
      <c:valAx>
        <c:axId val="237899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82010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baseline="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Support</c:v>
                </c:pt>
                <c:pt idx="1">
                  <c:v>Oppose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</c:v>
                </c:pt>
                <c:pt idx="1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Oct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Support</c:v>
                </c:pt>
                <c:pt idx="1">
                  <c:v>Oppose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76</c:v>
                </c:pt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April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Support</c:v>
                </c:pt>
                <c:pt idx="1">
                  <c:v>Oppose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80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121088"/>
        <c:axId val="232122624"/>
      </c:barChart>
      <c:catAx>
        <c:axId val="232121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en-US"/>
          </a:p>
        </c:txPr>
        <c:crossAx val="232122624"/>
        <c:crosses val="autoZero"/>
        <c:auto val="1"/>
        <c:lblAlgn val="ctr"/>
        <c:lblOffset val="100"/>
        <c:noMultiLvlLbl val="0"/>
      </c:catAx>
      <c:valAx>
        <c:axId val="232122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21210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baseline="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0381474369701"/>
          <c:y val="0.11836948368889798"/>
          <c:w val="0.50808654455690661"/>
          <c:h val="0.752087086393520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-0.18790654505025131"/>
                  <c:y val="-0.12117396822464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224559533783269"/>
                  <c:y val="0.115655622496585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</c:v>
                </c:pt>
                <c:pt idx="1">
                  <c:v>25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0381474369701"/>
          <c:y val="0.11836948368889798"/>
          <c:w val="0.50808654455690661"/>
          <c:h val="0.752087086393520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-0.10110099518810149"/>
                  <c:y val="-0.24408737674015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745461504811927E-2"/>
                  <c:y val="0.19946021921170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Consinder</c:v>
                </c:pt>
                <c:pt idx="1">
                  <c:v>Not consider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56414" cy="465455"/>
          </a:xfrm>
          <a:prstGeom prst="rect">
            <a:avLst/>
          </a:prstGeom>
        </p:spPr>
        <p:txBody>
          <a:bodyPr vert="horz" lIns="92152" tIns="46076" rIns="92152" bIns="460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8" y="2"/>
            <a:ext cx="3056414" cy="465455"/>
          </a:xfrm>
          <a:prstGeom prst="rect">
            <a:avLst/>
          </a:prstGeom>
        </p:spPr>
        <p:txBody>
          <a:bodyPr vert="horz" lIns="92152" tIns="46076" rIns="92152" bIns="46076" rtlCol="0"/>
          <a:lstStyle>
            <a:lvl1pPr algn="r">
              <a:defRPr sz="1200"/>
            </a:lvl1pPr>
          </a:lstStyle>
          <a:p>
            <a:fld id="{20D2AA42-301A-4B94-BA80-A611788FEE7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2"/>
            <a:ext cx="3056414" cy="465455"/>
          </a:xfrm>
          <a:prstGeom prst="rect">
            <a:avLst/>
          </a:prstGeom>
        </p:spPr>
        <p:txBody>
          <a:bodyPr vert="horz" lIns="92152" tIns="46076" rIns="92152" bIns="460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8" y="8842032"/>
            <a:ext cx="3056414" cy="465455"/>
          </a:xfrm>
          <a:prstGeom prst="rect">
            <a:avLst/>
          </a:prstGeom>
        </p:spPr>
        <p:txBody>
          <a:bodyPr vert="horz" lIns="92152" tIns="46076" rIns="92152" bIns="46076" rtlCol="0" anchor="b"/>
          <a:lstStyle>
            <a:lvl1pPr algn="r">
              <a:defRPr sz="1200"/>
            </a:lvl1pPr>
          </a:lstStyle>
          <a:p>
            <a:fld id="{6DCE5F12-E84C-44CE-BDE4-ACBA518CD1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33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56731" cy="465614"/>
          </a:xfrm>
          <a:prstGeom prst="rect">
            <a:avLst/>
          </a:prstGeom>
        </p:spPr>
        <p:txBody>
          <a:bodyPr vert="horz" lIns="90559" tIns="45279" rIns="90559" bIns="452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4953" y="1"/>
            <a:ext cx="3056731" cy="465614"/>
          </a:xfrm>
          <a:prstGeom prst="rect">
            <a:avLst/>
          </a:prstGeom>
        </p:spPr>
        <p:txBody>
          <a:bodyPr vert="horz" lIns="90559" tIns="45279" rIns="90559" bIns="45279" rtlCol="0"/>
          <a:lstStyle>
            <a:lvl1pPr algn="r">
              <a:defRPr sz="1200"/>
            </a:lvl1pPr>
          </a:lstStyle>
          <a:p>
            <a:fld id="{304A602C-D754-4DC2-A6DD-19E27F2FE72C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698500"/>
            <a:ext cx="4649787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9" tIns="45279" rIns="90559" bIns="452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646" y="4422534"/>
            <a:ext cx="5641978" cy="4188937"/>
          </a:xfrm>
          <a:prstGeom prst="rect">
            <a:avLst/>
          </a:prstGeom>
        </p:spPr>
        <p:txBody>
          <a:bodyPr vert="horz" lIns="90559" tIns="45279" rIns="90559" bIns="452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1910"/>
            <a:ext cx="3056731" cy="465614"/>
          </a:xfrm>
          <a:prstGeom prst="rect">
            <a:avLst/>
          </a:prstGeom>
        </p:spPr>
        <p:txBody>
          <a:bodyPr vert="horz" lIns="90559" tIns="45279" rIns="90559" bIns="452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4953" y="8841910"/>
            <a:ext cx="3056731" cy="465614"/>
          </a:xfrm>
          <a:prstGeom prst="rect">
            <a:avLst/>
          </a:prstGeom>
        </p:spPr>
        <p:txBody>
          <a:bodyPr vert="horz" lIns="90559" tIns="45279" rIns="90559" bIns="45279" rtlCol="0" anchor="b"/>
          <a:lstStyle>
            <a:lvl1pPr algn="r">
              <a:defRPr sz="1200"/>
            </a:lvl1pPr>
          </a:lstStyle>
          <a:p>
            <a:fld id="{98184B0B-FCAA-441F-9630-F16E9B4CA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5"/>
          <p:cNvSpPr>
            <a:spLocks noGrp="1"/>
          </p:cNvSpPr>
          <p:nvPr>
            <p:ph type="title"/>
          </p:nvPr>
        </p:nvSpPr>
        <p:spPr>
          <a:xfrm>
            <a:off x="2514600" y="3352800"/>
            <a:ext cx="4343400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320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access_health_logo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096433"/>
            <a:ext cx="5243957" cy="21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4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77200" cy="7921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6350" cmpd="sng">
            <a:solidFill>
              <a:srgbClr val="959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57200" y="63837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94E3DA3-1B45-974E-A4E2-7AFCA2572272}" type="slidenum">
              <a:rPr lang="en-US" smtClean="0">
                <a:solidFill>
                  <a:schemeClr val="accent1"/>
                </a:solidFill>
              </a:rPr>
              <a:pPr algn="l"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access_health_logo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57"/>
          <a:stretch/>
        </p:blipFill>
        <p:spPr>
          <a:xfrm>
            <a:off x="7230535" y="6172200"/>
            <a:ext cx="1676397" cy="5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0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19800" cy="86836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Trebuchet MS"/>
          <a:ea typeface="+mj-ea"/>
          <a:cs typeface="Trebuchet M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64646"/>
          </a:solidFill>
          <a:latin typeface="+mn-lt"/>
          <a:ea typeface="+mn-ea"/>
          <a:cs typeface="+mn-cs"/>
        </a:defRPr>
      </a:lvl1pPr>
      <a:lvl2pPr marL="511175" indent="-2794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64646"/>
          </a:solidFill>
          <a:latin typeface="+mn-lt"/>
          <a:ea typeface="+mn-ea"/>
          <a:cs typeface="+mn-cs"/>
        </a:defRPr>
      </a:lvl2pPr>
      <a:lvl3pPr marL="742950" indent="-231775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646"/>
          </a:solidFill>
          <a:latin typeface="+mn-lt"/>
          <a:ea typeface="+mn-ea"/>
          <a:cs typeface="+mn-cs"/>
        </a:defRPr>
      </a:lvl3pPr>
      <a:lvl4pPr marL="976313" indent="-233363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64646"/>
          </a:solidFill>
          <a:latin typeface="+mn-lt"/>
          <a:ea typeface="+mn-ea"/>
          <a:cs typeface="+mn-cs"/>
        </a:defRPr>
      </a:lvl4pPr>
      <a:lvl5pPr marL="1192213" indent="-2159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46464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64550" y="6553200"/>
            <a:ext cx="679450" cy="365125"/>
          </a:xfrm>
          <a:prstGeom prst="rect">
            <a:avLst/>
          </a:prstGeom>
        </p:spPr>
        <p:txBody>
          <a:bodyPr/>
          <a:lstStyle/>
          <a:p>
            <a:fld id="{AEB9FB13-EF52-408E-B4A9-6D0FDC7E295C}" type="slidenum">
              <a:rPr lang="en-US" smtClean="0">
                <a:solidFill>
                  <a:schemeClr val="bg1"/>
                </a:solidFill>
                <a:latin typeface="Trebuchet MS" pitchFamily="34" charset="0"/>
              </a:rPr>
              <a:pPr/>
              <a:t>1</a:t>
            </a:fld>
            <a:endParaRPr lang="en-US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4923" y="-5421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133600" y="2057400"/>
            <a:ext cx="0" cy="304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2"/>
          <p:cNvSpPr txBox="1">
            <a:spLocks/>
          </p:cNvSpPr>
          <p:nvPr/>
        </p:nvSpPr>
        <p:spPr>
          <a:xfrm>
            <a:off x="2514600" y="3276600"/>
            <a:ext cx="6096000" cy="2362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413F30"/>
                </a:solidFill>
                <a:latin typeface="Arial"/>
                <a:cs typeface="Arial"/>
              </a:rPr>
              <a:t>CT’s Health Insurance Marketplace</a:t>
            </a:r>
            <a:endParaRPr lang="en-US" sz="2000" dirty="0" smtClean="0">
              <a:solidFill>
                <a:srgbClr val="413F30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413F30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413F30"/>
                </a:solidFill>
                <a:latin typeface="Arial"/>
                <a:cs typeface="Arial"/>
              </a:rPr>
            </a:br>
            <a:r>
              <a:rPr lang="en-US" sz="1600" i="1" dirty="0" smtClean="0">
                <a:solidFill>
                  <a:srgbClr val="413F30"/>
                </a:solidFill>
                <a:latin typeface="Arial"/>
                <a:cs typeface="Arial"/>
              </a:rPr>
              <a:t>Jason Madrak</a:t>
            </a:r>
            <a:br>
              <a:rPr lang="en-US" sz="1600" i="1" dirty="0" smtClean="0">
                <a:solidFill>
                  <a:srgbClr val="413F30"/>
                </a:solidFill>
                <a:latin typeface="Arial"/>
                <a:cs typeface="Arial"/>
              </a:rPr>
            </a:br>
            <a:r>
              <a:rPr lang="en-US" sz="1600" i="1" dirty="0" smtClean="0">
                <a:solidFill>
                  <a:srgbClr val="413F30"/>
                </a:solidFill>
                <a:latin typeface="Arial"/>
                <a:cs typeface="Arial"/>
              </a:rPr>
              <a:t>Chief Marketing Officer</a:t>
            </a:r>
            <a:r>
              <a:rPr lang="en-US" sz="1800" i="1" dirty="0" smtClean="0">
                <a:solidFill>
                  <a:srgbClr val="413F30"/>
                </a:solidFill>
                <a:latin typeface="Arial"/>
                <a:cs typeface="Arial"/>
              </a:rPr>
              <a:t/>
            </a:r>
            <a:br>
              <a:rPr lang="en-US" sz="1800" i="1" dirty="0" smtClean="0">
                <a:solidFill>
                  <a:srgbClr val="413F30"/>
                </a:solidFill>
                <a:latin typeface="Arial"/>
                <a:cs typeface="Arial"/>
              </a:rPr>
            </a:br>
            <a:endParaRPr lang="en-US" sz="12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959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1447800" y="2971800"/>
            <a:ext cx="5827572" cy="3505200"/>
          </a:xfrm>
          <a:prstGeom prst="ellipse">
            <a:avLst/>
          </a:prstGeom>
          <a:solidFill>
            <a:schemeClr val="accent3">
              <a:lumMod val="40000"/>
              <a:lumOff val="60000"/>
              <a:alpha val="42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Multiple Channels Utilized to Engage the Uninsured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28600" y="13414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Campaign goals were achieved through activity in 6 major tactical groups, as seen below.  Interplay and overlap between them was substantial, with an estimated 5+ “touches” on average occurring for each individual who enrolls.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39707" y="4655934"/>
            <a:ext cx="1592465" cy="1592465"/>
          </a:xfrm>
          <a:prstGeom prst="ellipse">
            <a:avLst/>
          </a:prstGeom>
          <a:solidFill>
            <a:srgbClr val="339933">
              <a:alpha val="42000"/>
            </a:srgbClr>
          </a:solidFill>
          <a:ln w="25400">
            <a:solidFill>
              <a:srgbClr val="3399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939707" y="3436734"/>
            <a:ext cx="1592465" cy="1592465"/>
          </a:xfrm>
          <a:prstGeom prst="ellipse">
            <a:avLst/>
          </a:prstGeom>
          <a:solidFill>
            <a:srgbClr val="FFFF00">
              <a:alpha val="42000"/>
            </a:srgbClr>
          </a:solidFill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998772" y="4655934"/>
            <a:ext cx="1592465" cy="1592465"/>
          </a:xfrm>
          <a:prstGeom prst="ellipse">
            <a:avLst/>
          </a:prstGeom>
          <a:solidFill>
            <a:schemeClr val="accent3">
              <a:lumMod val="75000"/>
              <a:alpha val="42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84373" y="5221069"/>
            <a:ext cx="106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Navigator/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Assister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Program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8172" y="3930680"/>
            <a:ext cx="106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Licensed Brokers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Moon 13"/>
          <p:cNvSpPr/>
          <p:nvPr/>
        </p:nvSpPr>
        <p:spPr>
          <a:xfrm rot="5400000">
            <a:off x="3627190" y="371582"/>
            <a:ext cx="1505164" cy="5486400"/>
          </a:xfrm>
          <a:prstGeom prst="moon">
            <a:avLst>
              <a:gd name="adj" fmla="val 3027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2438400"/>
            <a:ext cx="152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Mass Media - PR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2172" y="5329535"/>
            <a:ext cx="106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Call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Center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98772" y="3429000"/>
            <a:ext cx="1592465" cy="1592465"/>
          </a:xfrm>
          <a:prstGeom prst="ellipse">
            <a:avLst/>
          </a:prstGeom>
          <a:solidFill>
            <a:srgbClr val="0070C0">
              <a:alpha val="42000"/>
            </a:srgbClr>
          </a:solidFill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79772" y="4035623"/>
            <a:ext cx="1066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Web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9172" y="3048000"/>
            <a:ext cx="1821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Exchange Field Activity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304852" y="2362200"/>
            <a:ext cx="381000" cy="33428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156717" y="2990711"/>
            <a:ext cx="381000" cy="33428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671685" y="3977264"/>
            <a:ext cx="381000" cy="33428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671685" y="5285022"/>
            <a:ext cx="381000" cy="33428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446571" y="3977264"/>
            <a:ext cx="381000" cy="33428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446571" y="5285022"/>
            <a:ext cx="381000" cy="33428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Innovative</a:t>
            </a:r>
            <a:endParaRPr lang="en-US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47541" y="1447800"/>
            <a:ext cx="5831504" cy="518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1775" indent="-231775" algn="l" defTabSz="457200" rtl="0" eaLnBrk="1" latinLnBrk="0" hangingPunct="1">
              <a:spcBef>
                <a:spcPts val="0"/>
              </a:spcBef>
              <a:spcAft>
                <a:spcPts val="500"/>
              </a:spcAft>
              <a:buFont typeface="Arial"/>
              <a:buChar char="•"/>
              <a:defRPr sz="1800" kern="1200">
                <a:solidFill>
                  <a:srgbClr val="464646"/>
                </a:solidFill>
                <a:latin typeface="Trebuchet MS"/>
                <a:ea typeface="+mn-ea"/>
                <a:cs typeface="Trebuchet MS"/>
              </a:defRPr>
            </a:lvl1pPr>
            <a:lvl2pPr marL="511175" indent="-279400" algn="l" defTabSz="457200" rtl="0" eaLnBrk="1" latinLnBrk="0" hangingPunct="1">
              <a:spcBef>
                <a:spcPts val="0"/>
              </a:spcBef>
              <a:spcAft>
                <a:spcPts val="500"/>
              </a:spcAft>
              <a:buFont typeface="Arial"/>
              <a:buChar char="–"/>
              <a:defRPr sz="1800" kern="1200">
                <a:solidFill>
                  <a:srgbClr val="464646"/>
                </a:solidFill>
                <a:latin typeface="Trebuchet MS"/>
                <a:ea typeface="+mn-ea"/>
                <a:cs typeface="Trebuchet MS"/>
              </a:defRPr>
            </a:lvl2pPr>
            <a:lvl3pPr marL="742950" indent="-231775" algn="l" defTabSz="457200" rtl="0" eaLnBrk="1" latinLnBrk="0" hangingPunct="1">
              <a:spcBef>
                <a:spcPts val="0"/>
              </a:spcBef>
              <a:spcAft>
                <a:spcPts val="500"/>
              </a:spcAft>
              <a:buFont typeface="Arial"/>
              <a:buChar char="•"/>
              <a:defRPr sz="1800" kern="1200">
                <a:solidFill>
                  <a:srgbClr val="464646"/>
                </a:solidFill>
                <a:latin typeface="Trebuchet MS"/>
                <a:ea typeface="+mn-ea"/>
                <a:cs typeface="Trebuchet MS"/>
              </a:defRPr>
            </a:lvl3pPr>
            <a:lvl4pPr marL="976313" indent="-233363" algn="l" defTabSz="457200" rtl="0" eaLnBrk="1" latinLnBrk="0" hangingPunct="1">
              <a:spcBef>
                <a:spcPts val="0"/>
              </a:spcBef>
              <a:spcAft>
                <a:spcPts val="500"/>
              </a:spcAft>
              <a:buFont typeface="Arial"/>
              <a:buChar char="–"/>
              <a:defRPr sz="1800" kern="1200">
                <a:solidFill>
                  <a:srgbClr val="464646"/>
                </a:solidFill>
                <a:latin typeface="Trebuchet MS"/>
                <a:ea typeface="+mn-ea"/>
                <a:cs typeface="Trebuchet MS"/>
              </a:defRPr>
            </a:lvl4pPr>
            <a:lvl5pPr marL="1192213" indent="-215900" algn="l" defTabSz="457200" rtl="0" eaLnBrk="1" latinLnBrk="0" hangingPunct="1">
              <a:spcBef>
                <a:spcPts val="0"/>
              </a:spcBef>
              <a:spcAft>
                <a:spcPts val="500"/>
              </a:spcAft>
              <a:buFont typeface="Arial"/>
              <a:buChar char="»"/>
              <a:defRPr sz="1800" kern="1200">
                <a:solidFill>
                  <a:srgbClr val="464646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</a:rPr>
              <a:t>Retail stores stats: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15,191 visitors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7,639 enrollments (a 50% close rate)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58% where for commercial plans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Additionally, 79 mobile enrollment fairs were executed: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4,302 attendee’s</a:t>
            </a:r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2,278 </a:t>
            </a:r>
            <a:r>
              <a:rPr lang="en-US" sz="1600" dirty="0">
                <a:solidFill>
                  <a:srgbClr val="000000"/>
                </a:solidFill>
              </a:rPr>
              <a:t>enrollments (a </a:t>
            </a:r>
            <a:r>
              <a:rPr lang="en-US" sz="1600" dirty="0" smtClean="0">
                <a:solidFill>
                  <a:srgbClr val="000000"/>
                </a:solidFill>
              </a:rPr>
              <a:t>53% </a:t>
            </a:r>
            <a:r>
              <a:rPr lang="en-US" sz="1600" dirty="0">
                <a:solidFill>
                  <a:srgbClr val="000000"/>
                </a:solidFill>
              </a:rPr>
              <a:t>close rate)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54% </a:t>
            </a:r>
            <a:r>
              <a:rPr lang="en-US" sz="1600" dirty="0">
                <a:solidFill>
                  <a:srgbClr val="000000"/>
                </a:solidFill>
              </a:rPr>
              <a:t>where for commercial plans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37" y="2709926"/>
            <a:ext cx="244192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33404" r="29565" b="36285"/>
          <a:stretch/>
        </p:blipFill>
        <p:spPr bwMode="auto">
          <a:xfrm>
            <a:off x="6324600" y="1699447"/>
            <a:ext cx="2438400" cy="101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79045" y="4634805"/>
            <a:ext cx="2462316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“</a:t>
            </a:r>
            <a:r>
              <a:rPr lang="en-US" sz="1400" dirty="0" err="1" smtClean="0">
                <a:solidFill>
                  <a:srgbClr val="000000"/>
                </a:solidFill>
              </a:rPr>
              <a:t>DeLisa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Tolson</a:t>
            </a:r>
            <a:r>
              <a:rPr lang="en-US" sz="1400" dirty="0">
                <a:solidFill>
                  <a:srgbClr val="000000"/>
                </a:solidFill>
              </a:rPr>
              <a:t> signed up for health insurance at a retail store set up by Connecticut's exchange. She says she was so happy with the experience, she told all her </a:t>
            </a:r>
            <a:r>
              <a:rPr lang="en-US" sz="1400" dirty="0" smtClean="0">
                <a:solidFill>
                  <a:srgbClr val="000000"/>
                </a:solidFill>
              </a:rPr>
              <a:t>friends”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185356"/>
            <a:ext cx="52645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http://www.npr.org/blogs/health/2014/03/24/292315954/connecticut-customers-rush-to-retail-store-to-buy-obamacare</a:t>
            </a:r>
          </a:p>
        </p:txBody>
      </p:sp>
    </p:spTree>
    <p:extLst>
      <p:ext uri="{BB962C8B-B14F-4D97-AF65-F5344CB8AC3E}">
        <p14:creationId xmlns:p14="http://schemas.microsoft.com/office/powerpoint/2010/main" val="39062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62000" y="2743200"/>
            <a:ext cx="7467600" cy="3429000"/>
          </a:xfrm>
          <a:prstGeom prst="roundRect">
            <a:avLst>
              <a:gd name="adj" fmla="val 9167"/>
            </a:avLst>
          </a:prstGeom>
          <a:solidFill>
            <a:schemeClr val="bg1"/>
          </a:solidFill>
          <a:effectLst>
            <a:outerShdw blurRad="40000" dist="1143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Support has also built over the past year.  80% of residents now say they support the creation of Access Health CT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</p:spPr>
        <p:txBody>
          <a:bodyPr/>
          <a:lstStyle/>
          <a:p>
            <a:r>
              <a:rPr lang="en-US" dirty="0" smtClean="0"/>
              <a:t>Strong Support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04083034"/>
              </p:ext>
            </p:extLst>
          </p:nvPr>
        </p:nvGraphicFramePr>
        <p:xfrm>
          <a:off x="1588213" y="3443402"/>
          <a:ext cx="5129373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2976265"/>
            <a:ext cx="6705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Do you support or oppose the creation of Access Health CT -  a place residents can go to compare health insurance plans and see if they qualify for savings?</a:t>
            </a:r>
          </a:p>
        </p:txBody>
      </p:sp>
    </p:spTree>
    <p:extLst>
      <p:ext uri="{BB962C8B-B14F-4D97-AF65-F5344CB8AC3E}">
        <p14:creationId xmlns:p14="http://schemas.microsoft.com/office/powerpoint/2010/main" val="29843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9900" y="3048000"/>
            <a:ext cx="8293100" cy="3048000"/>
          </a:xfrm>
          <a:prstGeom prst="roundRect">
            <a:avLst>
              <a:gd name="adj" fmla="val 9167"/>
            </a:avLst>
          </a:prstGeom>
          <a:solidFill>
            <a:schemeClr val="bg1"/>
          </a:solidFill>
          <a:effectLst>
            <a:outerShdw blurRad="40000" dist="1143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76962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More than two-thirds (68%) say they would recommend the marketplace to someone searching for insurance.  86% say they would consider Access Health CT if they lost their insurance..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219966"/>
            <a:ext cx="3352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Would you ever recommend AHCT to someone you know is looking for insurance?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</p:spPr>
        <p:txBody>
          <a:bodyPr/>
          <a:lstStyle/>
          <a:p>
            <a:r>
              <a:rPr lang="en-US" dirty="0" smtClean="0"/>
              <a:t>Future Use is High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40817890"/>
              </p:ext>
            </p:extLst>
          </p:nvPr>
        </p:nvGraphicFramePr>
        <p:xfrm>
          <a:off x="990600" y="3694331"/>
          <a:ext cx="3364787" cy="227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13481940"/>
              </p:ext>
            </p:extLst>
          </p:nvPr>
        </p:nvGraphicFramePr>
        <p:xfrm>
          <a:off x="4502331" y="3642162"/>
          <a:ext cx="3962400" cy="227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24400" y="3219966"/>
            <a:ext cx="35182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If you lost your health insurance, would you consider going to AHCT to look for insurance?</a:t>
            </a:r>
          </a:p>
        </p:txBody>
      </p:sp>
    </p:spTree>
    <p:extLst>
      <p:ext uri="{BB962C8B-B14F-4D97-AF65-F5344CB8AC3E}">
        <p14:creationId xmlns:p14="http://schemas.microsoft.com/office/powerpoint/2010/main" val="2402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/>
          </p:cNvSpPr>
          <p:nvPr/>
        </p:nvSpPr>
        <p:spPr bwMode="auto">
          <a:xfrm>
            <a:off x="462558" y="1676400"/>
            <a:ext cx="822424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1549400" algn="l"/>
              </a:tabLst>
            </a:pPr>
            <a:r>
              <a:rPr lang="en-US" sz="2000" b="1" dirty="0">
                <a:solidFill>
                  <a:schemeClr val="accent1"/>
                </a:solidFill>
              </a:rPr>
              <a:t>3.59 million:  </a:t>
            </a:r>
            <a:r>
              <a:rPr lang="en-US" sz="2000" dirty="0" smtClean="0">
                <a:solidFill>
                  <a:schemeClr val="accent1"/>
                </a:solidFill>
              </a:rPr>
              <a:t>The </a:t>
            </a:r>
            <a:r>
              <a:rPr lang="en-US" sz="2000" dirty="0">
                <a:solidFill>
                  <a:schemeClr val="accent1"/>
                </a:solidFill>
              </a:rPr>
              <a:t>current CT state population</a:t>
            </a:r>
          </a:p>
          <a:p>
            <a:pPr>
              <a:tabLst>
                <a:tab pos="1549400" algn="l"/>
              </a:tabLst>
            </a:pPr>
            <a:r>
              <a:rPr lang="en-US" sz="2000" b="1" dirty="0" smtClean="0">
                <a:solidFill>
                  <a:schemeClr val="accent1"/>
                </a:solidFill>
              </a:rPr>
              <a:t>286,000:  </a:t>
            </a:r>
            <a:r>
              <a:rPr lang="en-US" sz="2000" dirty="0" smtClean="0">
                <a:solidFill>
                  <a:schemeClr val="accent1"/>
                </a:solidFill>
              </a:rPr>
              <a:t>Previous number of uninsured residents (from Kaiser)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tabLst>
                <a:tab pos="1549400" algn="l"/>
              </a:tabLst>
            </a:pPr>
            <a:r>
              <a:rPr lang="en-US" sz="2000" b="1" dirty="0" smtClean="0">
                <a:solidFill>
                  <a:schemeClr val="accent1"/>
                </a:solidFill>
              </a:rPr>
              <a:t>7.9%:  </a:t>
            </a:r>
            <a:r>
              <a:rPr lang="en-US" sz="2000" dirty="0" smtClean="0">
                <a:solidFill>
                  <a:schemeClr val="accent1"/>
                </a:solidFill>
              </a:rPr>
              <a:t>the </a:t>
            </a:r>
            <a:r>
              <a:rPr lang="en-US" sz="2000" dirty="0">
                <a:solidFill>
                  <a:schemeClr val="accent1"/>
                </a:solidFill>
              </a:rPr>
              <a:t>uninsured rate when open enrollment began</a:t>
            </a:r>
          </a:p>
          <a:p>
            <a:pPr>
              <a:tabLst>
                <a:tab pos="1549400" algn="l"/>
              </a:tabLst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_______________________________________________________________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tabLst>
                <a:tab pos="1549400" algn="l"/>
              </a:tabLst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>
              <a:tabLst>
                <a:tab pos="1549400" algn="l"/>
              </a:tabLst>
            </a:pPr>
            <a:r>
              <a:rPr lang="en-US" sz="2000" b="1" dirty="0" smtClean="0">
                <a:solidFill>
                  <a:schemeClr val="accent1"/>
                </a:solidFill>
              </a:rPr>
              <a:t>256,666</a:t>
            </a:r>
            <a:r>
              <a:rPr lang="en-US" sz="2000" b="1" dirty="0">
                <a:solidFill>
                  <a:schemeClr val="accent1"/>
                </a:solidFill>
              </a:rPr>
              <a:t>:  </a:t>
            </a:r>
            <a:r>
              <a:rPr lang="en-US" sz="2000" dirty="0">
                <a:solidFill>
                  <a:schemeClr val="accent1"/>
                </a:solidFill>
              </a:rPr>
              <a:t>Current number of people enrolled through Access Health CT</a:t>
            </a:r>
          </a:p>
          <a:p>
            <a:pPr>
              <a:tabLst>
                <a:tab pos="1549400" algn="l"/>
              </a:tabLst>
            </a:pPr>
            <a:r>
              <a:rPr lang="en-US" sz="2000" b="1" dirty="0">
                <a:solidFill>
                  <a:schemeClr val="accent1"/>
                </a:solidFill>
              </a:rPr>
              <a:t>53%:  </a:t>
            </a:r>
            <a:r>
              <a:rPr lang="en-US" sz="2000" dirty="0">
                <a:solidFill>
                  <a:schemeClr val="accent1"/>
                </a:solidFill>
              </a:rPr>
              <a:t>Overall number of enrollee’s who were previously uninsured </a:t>
            </a:r>
          </a:p>
          <a:p>
            <a:pPr>
              <a:tabLst>
                <a:tab pos="1549400" algn="l"/>
              </a:tabLst>
            </a:pPr>
            <a:r>
              <a:rPr lang="en-US" sz="2000" b="1" dirty="0">
                <a:solidFill>
                  <a:schemeClr val="accent1"/>
                </a:solidFill>
              </a:rPr>
              <a:t>138,834</a:t>
            </a:r>
            <a:r>
              <a:rPr lang="en-US" sz="2000" dirty="0">
                <a:solidFill>
                  <a:schemeClr val="accent1"/>
                </a:solidFill>
              </a:rPr>
              <a:t>:  Number of previously uninsured residents who now have coverage</a:t>
            </a:r>
          </a:p>
          <a:p>
            <a:pPr>
              <a:tabLst>
                <a:tab pos="1549400" algn="l"/>
              </a:tabLst>
            </a:pPr>
            <a:r>
              <a:rPr lang="en-US" sz="2000" dirty="0" smtClean="0">
                <a:solidFill>
                  <a:schemeClr val="accent1"/>
                </a:solidFill>
              </a:rPr>
              <a:t>________________________________________________________________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tabLst>
                <a:tab pos="1549400" algn="l"/>
              </a:tabLst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>
              <a:tabLst>
                <a:tab pos="1549400" algn="l"/>
              </a:tabLst>
            </a:pPr>
            <a:r>
              <a:rPr lang="en-US" sz="2000" b="1" dirty="0" smtClean="0">
                <a:solidFill>
                  <a:schemeClr val="accent1"/>
                </a:solidFill>
              </a:rPr>
              <a:t>4.0</a:t>
            </a:r>
            <a:r>
              <a:rPr lang="en-US" sz="2000" b="1" dirty="0">
                <a:solidFill>
                  <a:schemeClr val="accent1"/>
                </a:solidFill>
              </a:rPr>
              <a:t>%:  </a:t>
            </a:r>
            <a:r>
              <a:rPr lang="en-US" sz="2000" dirty="0">
                <a:solidFill>
                  <a:schemeClr val="accent1"/>
                </a:solidFill>
              </a:rPr>
              <a:t>the new uninsured rate in CT</a:t>
            </a:r>
          </a:p>
          <a:p>
            <a:pPr>
              <a:tabLst>
                <a:tab pos="1549400" algn="l"/>
              </a:tabLst>
            </a:pPr>
            <a:r>
              <a:rPr lang="en-US" sz="2000" b="1" dirty="0">
                <a:solidFill>
                  <a:schemeClr val="accent1"/>
                </a:solidFill>
              </a:rPr>
              <a:t>147,166:  </a:t>
            </a:r>
            <a:r>
              <a:rPr lang="en-US" sz="2000" dirty="0">
                <a:solidFill>
                  <a:schemeClr val="accent1"/>
                </a:solidFill>
              </a:rPr>
              <a:t>the number of state residents remaining without coverage</a:t>
            </a:r>
          </a:p>
          <a:p>
            <a:pPr marL="350714" indent="-342900">
              <a:buFont typeface="Arial" pitchFamily="34" charset="0"/>
              <a:buChar char="•"/>
              <a:tabLst>
                <a:tab pos="196446" algn="l"/>
              </a:tabLst>
            </a:pPr>
            <a:endParaRPr lang="en-US" sz="2000" dirty="0">
              <a:solidFill>
                <a:schemeClr val="accent1"/>
              </a:solidFill>
              <a:ea typeface="Arial Unicode MS" pitchFamily="34" charset="-128"/>
              <a:sym typeface="Foco Regular" pitchFamily="34" charset="0"/>
            </a:endParaRP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title"/>
          </p:nvPr>
        </p:nvSpPr>
        <p:spPr>
          <a:xfrm>
            <a:off x="258366" y="533400"/>
            <a:ext cx="8733234" cy="510555"/>
          </a:xfrm>
        </p:spPr>
        <p:txBody>
          <a:bodyPr>
            <a:normAutofit/>
          </a:bodyPr>
          <a:lstStyle/>
          <a:p>
            <a:pPr marL="8929"/>
            <a:r>
              <a:rPr lang="en-US" dirty="0" smtClean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sym typeface="Foco Regular" pitchFamily="34" charset="0"/>
              </a:rPr>
              <a:t>First Year Results</a:t>
            </a:r>
            <a:endParaRPr lang="en-US" dirty="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sym typeface="Foco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6"/>
          <p:cNvSpPr>
            <a:spLocks/>
          </p:cNvSpPr>
          <p:nvPr/>
        </p:nvSpPr>
        <p:spPr bwMode="auto">
          <a:xfrm>
            <a:off x="386358" y="1619845"/>
            <a:ext cx="8224242" cy="272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50713" indent="-342900">
              <a:buFont typeface="Arial" pitchFamily="34" charset="0"/>
              <a:buChar char="•"/>
              <a:tabLst>
                <a:tab pos="187517" algn="l"/>
                <a:tab pos="196446" algn="l"/>
              </a:tabLst>
              <a:defRPr/>
            </a:pPr>
            <a:r>
              <a:rPr lang="en-US" sz="2000" dirty="0">
                <a:solidFill>
                  <a:srgbClr val="464646"/>
                </a:solidFill>
                <a:ea typeface="Arial Unicode MS" pitchFamily="34" charset="-128"/>
                <a:cs typeface="Arial Unicode MS" pitchFamily="34" charset="-128"/>
                <a:sym typeface="Foco Regular" pitchFamily="34" charset="0"/>
              </a:rPr>
              <a:t>You need healthcare coverage</a:t>
            </a:r>
          </a:p>
          <a:p>
            <a:pPr marL="350714" indent="-342900">
              <a:buFont typeface="Arial" pitchFamily="34" charset="0"/>
              <a:buChar char="•"/>
              <a:tabLst>
                <a:tab pos="187517" algn="l"/>
                <a:tab pos="196446" algn="l"/>
              </a:tabLst>
              <a:defRPr/>
            </a:pPr>
            <a:endParaRPr lang="en-US" sz="2000" dirty="0">
              <a:solidFill>
                <a:srgbClr val="464646"/>
              </a:solidFill>
              <a:ea typeface="Arial Unicode MS" pitchFamily="34" charset="-128"/>
              <a:cs typeface="Arial Unicode MS" pitchFamily="34" charset="-128"/>
              <a:sym typeface="Foco Regular" pitchFamily="34" charset="0"/>
            </a:endParaRPr>
          </a:p>
          <a:p>
            <a:pPr marL="350713" indent="-342900">
              <a:buFont typeface="Arial" pitchFamily="34" charset="0"/>
              <a:buChar char="•"/>
              <a:tabLst>
                <a:tab pos="187517" algn="l"/>
                <a:tab pos="196446" algn="l"/>
              </a:tabLst>
              <a:defRPr/>
            </a:pPr>
            <a:r>
              <a:rPr lang="en-US" sz="2000" dirty="0">
                <a:solidFill>
                  <a:srgbClr val="464646"/>
                </a:solidFill>
                <a:ea typeface="Arial Unicode MS" pitchFamily="34" charset="-128"/>
                <a:cs typeface="Arial Unicode MS" pitchFamily="34" charset="-128"/>
                <a:sym typeface="Foco Regular" pitchFamily="34" charset="0"/>
              </a:rPr>
              <a:t>Your employer doesn’t insure you</a:t>
            </a:r>
            <a:endParaRPr lang="en-US" sz="2000" dirty="0">
              <a:ea typeface="Arial Unicode MS" pitchFamily="34" charset="-128"/>
              <a:cs typeface="Arial Unicode MS" pitchFamily="34" charset="-128"/>
              <a:sym typeface="Foco Regular" pitchFamily="34" charset="0"/>
            </a:endParaRPr>
          </a:p>
          <a:p>
            <a:pPr marL="350713" indent="-342900">
              <a:buFont typeface="Arial" pitchFamily="34" charset="0"/>
              <a:buChar char="•"/>
              <a:tabLst>
                <a:tab pos="187517" algn="l"/>
                <a:tab pos="196446" algn="l"/>
              </a:tabLst>
              <a:defRPr/>
            </a:pPr>
            <a:endParaRPr lang="en-US" sz="2000" dirty="0">
              <a:ea typeface="Arial Unicode MS" pitchFamily="34" charset="-128"/>
              <a:cs typeface="Arial Unicode MS" pitchFamily="34" charset="-128"/>
              <a:sym typeface="Foco Regular" pitchFamily="34" charset="0"/>
            </a:endParaRPr>
          </a:p>
          <a:p>
            <a:pPr marL="350713" indent="-342900">
              <a:buFont typeface="Arial" pitchFamily="34" charset="0"/>
              <a:buChar char="•"/>
              <a:tabLst>
                <a:tab pos="187517" algn="l"/>
                <a:tab pos="196446" algn="l"/>
              </a:tabLst>
              <a:defRPr/>
            </a:pPr>
            <a:r>
              <a:rPr lang="en-US" sz="2000" dirty="0">
                <a:solidFill>
                  <a:srgbClr val="464646"/>
                </a:solidFill>
                <a:ea typeface="Arial Unicode MS" pitchFamily="34" charset="-128"/>
                <a:cs typeface="Arial Unicode MS" pitchFamily="34" charset="-128"/>
                <a:sym typeface="Foco Regular" pitchFamily="34" charset="0"/>
              </a:rPr>
              <a:t>You work for yourself</a:t>
            </a:r>
            <a:endParaRPr lang="en-US" sz="2000" dirty="0">
              <a:ea typeface="Arial Unicode MS" pitchFamily="34" charset="-128"/>
              <a:cs typeface="Arial Unicode MS" pitchFamily="34" charset="-128"/>
              <a:sym typeface="Foco Regular" pitchFamily="34" charset="0"/>
            </a:endParaRPr>
          </a:p>
          <a:p>
            <a:pPr marL="350713" indent="-342900">
              <a:buFont typeface="Arial" pitchFamily="34" charset="0"/>
              <a:buChar char="•"/>
              <a:tabLst>
                <a:tab pos="187517" algn="l"/>
                <a:tab pos="196446" algn="l"/>
              </a:tabLst>
              <a:defRPr/>
            </a:pPr>
            <a:endParaRPr lang="en-US" sz="2000" dirty="0">
              <a:ea typeface="Arial Unicode MS" pitchFamily="34" charset="-128"/>
              <a:cs typeface="Arial Unicode MS" pitchFamily="34" charset="-128"/>
              <a:sym typeface="Foco Regular" pitchFamily="34" charset="0"/>
            </a:endParaRPr>
          </a:p>
          <a:p>
            <a:pPr marL="350713" indent="-342900">
              <a:buFont typeface="Arial" pitchFamily="34" charset="0"/>
              <a:buChar char="•"/>
              <a:tabLst>
                <a:tab pos="187517" algn="l"/>
                <a:tab pos="196446" algn="l"/>
              </a:tabLst>
              <a:defRPr/>
            </a:pPr>
            <a:r>
              <a:rPr lang="en-US" sz="2000" dirty="0">
                <a:solidFill>
                  <a:srgbClr val="464646"/>
                </a:solidFill>
                <a:ea typeface="Arial Unicode MS" pitchFamily="34" charset="-128"/>
                <a:cs typeface="Arial Unicode MS" pitchFamily="34" charset="-128"/>
                <a:sym typeface="Foco Regular" pitchFamily="34" charset="0"/>
              </a:rPr>
              <a:t>You’ve been denied insurance due to a pre-existing condition</a:t>
            </a:r>
            <a:endParaRPr lang="en-US" sz="2000" dirty="0">
              <a:ea typeface="Arial Unicode MS" pitchFamily="34" charset="-128"/>
              <a:cs typeface="Arial Unicode MS" pitchFamily="34" charset="-128"/>
              <a:sym typeface="Foco Regular" pitchFamily="34" charset="0"/>
            </a:endParaRPr>
          </a:p>
          <a:p>
            <a:pPr marL="350713" indent="-342900">
              <a:buFont typeface="Arial" pitchFamily="34" charset="0"/>
              <a:buChar char="•"/>
              <a:tabLst>
                <a:tab pos="187517" algn="l"/>
                <a:tab pos="196446" algn="l"/>
              </a:tabLst>
              <a:defRPr/>
            </a:pPr>
            <a:endParaRPr lang="en-US" sz="2000" dirty="0">
              <a:ea typeface="Arial Unicode MS" pitchFamily="34" charset="-128"/>
              <a:cs typeface="Arial Unicode MS" pitchFamily="34" charset="-128"/>
              <a:sym typeface="Foco Regular" pitchFamily="34" charset="0"/>
            </a:endParaRPr>
          </a:p>
          <a:p>
            <a:pPr marL="350713" indent="-342900">
              <a:buFont typeface="Arial" pitchFamily="34" charset="0"/>
              <a:buChar char="•"/>
              <a:tabLst>
                <a:tab pos="187517" algn="l"/>
                <a:tab pos="196446" algn="l"/>
              </a:tabLst>
              <a:defRPr/>
            </a:pPr>
            <a:r>
              <a:rPr lang="en-US" sz="2000" dirty="0">
                <a:solidFill>
                  <a:srgbClr val="464646"/>
                </a:solidFill>
                <a:ea typeface="Arial Unicode MS" pitchFamily="34" charset="-128"/>
                <a:cs typeface="Arial Unicode MS" pitchFamily="34" charset="-128"/>
                <a:sym typeface="Foco Regular" pitchFamily="34" charset="0"/>
              </a:rPr>
              <a:t>You’re insured but looking for cost savings</a:t>
            </a:r>
            <a:endParaRPr lang="en-US" sz="2000" dirty="0">
              <a:ea typeface="Arial Unicode MS" pitchFamily="34" charset="-128"/>
              <a:cs typeface="Arial Unicode MS" pitchFamily="34" charset="-128"/>
              <a:sym typeface="Foco Regular" pitchFamily="34" charset="0"/>
            </a:endParaRPr>
          </a:p>
          <a:p>
            <a:pPr marL="350713" indent="-342900">
              <a:buFont typeface="Arial" pitchFamily="34" charset="0"/>
              <a:buChar char="•"/>
              <a:tabLst>
                <a:tab pos="187517" algn="l"/>
                <a:tab pos="196446" algn="l"/>
              </a:tabLst>
              <a:defRPr/>
            </a:pPr>
            <a:endParaRPr lang="en-US" sz="2000" dirty="0">
              <a:ea typeface="Arial Unicode MS" pitchFamily="34" charset="-128"/>
              <a:cs typeface="Arial Unicode MS" pitchFamily="34" charset="-128"/>
              <a:sym typeface="Foco Regular" pitchFamily="34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05383" y="264543"/>
            <a:ext cx="8733234" cy="742280"/>
          </a:xfrm>
        </p:spPr>
        <p:txBody>
          <a:bodyPr>
            <a:normAutofit/>
          </a:bodyPr>
          <a:lstStyle/>
          <a:p>
            <a:pPr marL="8929"/>
            <a:r>
              <a:rPr lang="en-US" dirty="0">
                <a:latin typeface="Trebuchet MS" pitchFamily="34" charset="0"/>
                <a:ea typeface="Arial Unicode MS" pitchFamily="34" charset="-128"/>
                <a:sym typeface="Foco Regular" pitchFamily="34" charset="0"/>
              </a:rPr>
              <a:t>Access Health CT is for you if...</a:t>
            </a:r>
          </a:p>
        </p:txBody>
      </p:sp>
    </p:spTree>
    <p:extLst>
      <p:ext uri="{BB962C8B-B14F-4D97-AF65-F5344CB8AC3E}">
        <p14:creationId xmlns:p14="http://schemas.microsoft.com/office/powerpoint/2010/main" val="4989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/>
          </p:cNvSpPr>
          <p:nvPr/>
        </p:nvSpPr>
        <p:spPr bwMode="auto">
          <a:xfrm>
            <a:off x="457200" y="1547068"/>
            <a:ext cx="8153400" cy="21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04260" indent="-196446">
              <a:buFont typeface="Times New Roman" pitchFamily="18" charset="0"/>
              <a:buChar char="•"/>
              <a:tabLst>
                <a:tab pos="196446" algn="l"/>
              </a:tabLst>
            </a:pPr>
            <a:r>
              <a:rPr lang="en-US" sz="2000" u="sng" dirty="0">
                <a:solidFill>
                  <a:schemeClr val="accent1"/>
                </a:solidFill>
                <a:ea typeface="Arial Unicode MS" pitchFamily="34" charset="-128"/>
                <a:sym typeface="Foco Italic" pitchFamily="34" charset="0"/>
              </a:rPr>
              <a:t>Only</a:t>
            </a:r>
            <a:r>
              <a:rPr lang="en-US" sz="2000" dirty="0">
                <a:solidFill>
                  <a:schemeClr val="accent1"/>
                </a:solidFill>
                <a:ea typeface="Arial Unicode MS" pitchFamily="34" charset="-128"/>
                <a:sym typeface="Foco Italic" pitchFamily="34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ea typeface="Arial Unicode MS" pitchFamily="34" charset="-128"/>
                <a:sym typeface="Foco Regular" pitchFamily="34" charset="0"/>
              </a:rPr>
              <a:t>place for CT residents to get a tax credit from government, if eligible.</a:t>
            </a:r>
          </a:p>
          <a:p>
            <a:pPr marL="204260" indent="-196446">
              <a:buFont typeface="Times New Roman" pitchFamily="18" charset="0"/>
              <a:buChar char="•"/>
              <a:tabLst>
                <a:tab pos="196446" algn="l"/>
              </a:tabLst>
            </a:pPr>
            <a:endParaRPr lang="en-US" sz="2000" dirty="0">
              <a:solidFill>
                <a:schemeClr val="accent1"/>
              </a:solidFill>
              <a:ea typeface="Arial Unicode MS" pitchFamily="34" charset="-128"/>
              <a:sym typeface="Foco Regular" pitchFamily="34" charset="0"/>
            </a:endParaRPr>
          </a:p>
          <a:p>
            <a:pPr marL="204260" indent="-196446">
              <a:buFont typeface="Times New Roman" pitchFamily="18" charset="0"/>
              <a:buChar char="•"/>
              <a:tabLst>
                <a:tab pos="196446" algn="l"/>
              </a:tabLst>
            </a:pPr>
            <a:r>
              <a:rPr lang="en-US" sz="2000" dirty="0" smtClean="0">
                <a:solidFill>
                  <a:schemeClr val="accent1"/>
                </a:solidFill>
                <a:ea typeface="Arial Unicode MS" pitchFamily="34" charset="-128"/>
                <a:sym typeface="Foco Regular" pitchFamily="34" charset="0"/>
              </a:rPr>
              <a:t>See </a:t>
            </a:r>
            <a:r>
              <a:rPr lang="en-US" sz="2000" dirty="0">
                <a:solidFill>
                  <a:schemeClr val="accent1"/>
                </a:solidFill>
                <a:ea typeface="Arial Unicode MS" pitchFamily="34" charset="-128"/>
                <a:sym typeface="Foco Regular" pitchFamily="34" charset="0"/>
              </a:rPr>
              <a:t>if you qualify for Medicaid and enroll if you do</a:t>
            </a:r>
          </a:p>
          <a:p>
            <a:pPr marL="204260" indent="-196446">
              <a:buFont typeface="Times New Roman" pitchFamily="18" charset="0"/>
              <a:buChar char="•"/>
              <a:tabLst>
                <a:tab pos="196446" algn="l"/>
              </a:tabLst>
            </a:pPr>
            <a:endParaRPr lang="en-US" sz="2000" dirty="0">
              <a:solidFill>
                <a:schemeClr val="accent1"/>
              </a:solidFill>
              <a:ea typeface="Arial Unicode MS" pitchFamily="34" charset="-128"/>
              <a:sym typeface="Foco Regular" pitchFamily="34" charset="0"/>
            </a:endParaRPr>
          </a:p>
          <a:p>
            <a:pPr marL="204260" indent="-196446">
              <a:buFont typeface="Times New Roman" pitchFamily="18" charset="0"/>
              <a:buChar char="•"/>
              <a:tabLst>
                <a:tab pos="196446" algn="l"/>
              </a:tabLst>
            </a:pPr>
            <a:r>
              <a:rPr lang="en-US" sz="2000" dirty="0">
                <a:solidFill>
                  <a:schemeClr val="accent1"/>
                </a:solidFill>
                <a:ea typeface="Arial Unicode MS" pitchFamily="34" charset="-128"/>
                <a:sym typeface="Foco Regular" pitchFamily="34" charset="0"/>
              </a:rPr>
              <a:t>Single place to compare plans and enroll – online, by phone, with a broker or </a:t>
            </a:r>
            <a:r>
              <a:rPr lang="en-US" sz="2000" dirty="0" smtClean="0">
                <a:solidFill>
                  <a:schemeClr val="accent1"/>
                </a:solidFill>
                <a:ea typeface="Arial Unicode MS" pitchFamily="34" charset="-128"/>
                <a:sym typeface="Foco Regular" pitchFamily="34" charset="0"/>
              </a:rPr>
              <a:t>community enrollment partner</a:t>
            </a:r>
            <a:endParaRPr lang="en-US" sz="2000" dirty="0">
              <a:solidFill>
                <a:schemeClr val="accent1"/>
              </a:solidFill>
              <a:ea typeface="Arial Unicode MS" pitchFamily="34" charset="-128"/>
              <a:sym typeface="Foco Regular" pitchFamily="34" charset="0"/>
            </a:endParaRPr>
          </a:p>
          <a:p>
            <a:pPr marL="204260" indent="-196446">
              <a:buFont typeface="Times New Roman" pitchFamily="18" charset="0"/>
              <a:buChar char="•"/>
              <a:tabLst>
                <a:tab pos="196446" algn="l"/>
              </a:tabLst>
            </a:pPr>
            <a:endParaRPr lang="en-US" sz="2000" dirty="0">
              <a:solidFill>
                <a:schemeClr val="accent1"/>
              </a:solidFill>
              <a:ea typeface="Arial Unicode MS" pitchFamily="34" charset="-128"/>
              <a:sym typeface="Foco Regular" pitchFamily="34" charset="0"/>
            </a:endParaRPr>
          </a:p>
          <a:p>
            <a:pPr marL="204260" indent="-196446">
              <a:buFont typeface="Times New Roman" pitchFamily="18" charset="0"/>
              <a:buChar char="•"/>
              <a:tabLst>
                <a:tab pos="196446" algn="l"/>
              </a:tabLst>
            </a:pPr>
            <a:r>
              <a:rPr lang="en-US" sz="2000" dirty="0">
                <a:solidFill>
                  <a:schemeClr val="accent1"/>
                </a:solidFill>
                <a:ea typeface="Arial Unicode MS" pitchFamily="34" charset="-128"/>
                <a:sym typeface="Foco Regular" pitchFamily="34" charset="0"/>
              </a:rPr>
              <a:t>Features name-brand insurance plans approved by CT Insurance Department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title"/>
          </p:nvPr>
        </p:nvSpPr>
        <p:spPr>
          <a:xfrm>
            <a:off x="205383" y="381000"/>
            <a:ext cx="8733234" cy="592708"/>
          </a:xfrm>
        </p:spPr>
        <p:txBody>
          <a:bodyPr>
            <a:normAutofit/>
          </a:bodyPr>
          <a:lstStyle/>
          <a:p>
            <a:pPr marL="8929"/>
            <a:r>
              <a:rPr lang="en-US" dirty="0">
                <a:latin typeface="Trebuchet MS" pitchFamily="34" charset="0"/>
                <a:ea typeface="Arial Unicode MS" pitchFamily="34" charset="-128"/>
                <a:sym typeface="Foco Regular" pitchFamily="34" charset="0"/>
              </a:rPr>
              <a:t>Access Health CT </a:t>
            </a:r>
            <a:r>
              <a:rPr lang="en-US" dirty="0" smtClean="0">
                <a:latin typeface="Trebuchet MS" pitchFamily="34" charset="0"/>
                <a:ea typeface="Arial Unicode MS" pitchFamily="34" charset="-128"/>
                <a:sym typeface="Foco Regular" pitchFamily="34" charset="0"/>
              </a:rPr>
              <a:t>Enrollment Begins November 15</a:t>
            </a:r>
            <a:endParaRPr lang="en-US" dirty="0">
              <a:latin typeface="Trebuchet MS" pitchFamily="34" charset="0"/>
              <a:ea typeface="Arial Unicode MS" pitchFamily="34" charset="-128"/>
              <a:sym typeface="Foco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5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www.examiner.com/images/blog/wysiwyg/image/At_Computer_silhouette_LC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1357" y="1705408"/>
            <a:ext cx="843944" cy="6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985" y="2659412"/>
            <a:ext cx="1004215" cy="77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6"/>
          <a:stretch/>
        </p:blipFill>
        <p:spPr bwMode="auto">
          <a:xfrm>
            <a:off x="7072985" y="4088834"/>
            <a:ext cx="442278" cy="52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 descr="http://www.mosaicaonline.com/wp-content/uploads/2011/07/Mercury_Enroll_Butt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00" y="3981893"/>
            <a:ext cx="680361" cy="6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4" y="2734305"/>
            <a:ext cx="614935" cy="62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553516" y="1629208"/>
            <a:ext cx="1496505" cy="794781"/>
          </a:xfrm>
          <a:prstGeom prst="roundRect">
            <a:avLst/>
          </a:prstGeom>
          <a:solidFill>
            <a:srgbClr val="336699"/>
          </a:solidFill>
          <a:ln w="38100">
            <a:solidFill>
              <a:srgbClr val="646B86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Review Available Options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23639" y="2673437"/>
            <a:ext cx="1496505" cy="786514"/>
          </a:xfrm>
          <a:prstGeom prst="roundRect">
            <a:avLst/>
          </a:prstGeom>
          <a:solidFill>
            <a:srgbClr val="336699"/>
          </a:solidFill>
          <a:ln w="38100">
            <a:solidFill>
              <a:srgbClr val="646B86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Enter and Verify Data With “Hub”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32958" y="4068260"/>
            <a:ext cx="1496505" cy="551098"/>
          </a:xfrm>
          <a:prstGeom prst="roundRect">
            <a:avLst/>
          </a:prstGeom>
          <a:solidFill>
            <a:srgbClr val="336699"/>
          </a:solidFill>
          <a:ln w="38100">
            <a:solidFill>
              <a:srgbClr val="646B86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Display Plan Options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71722" y="5087702"/>
            <a:ext cx="1496505" cy="551098"/>
          </a:xfrm>
          <a:prstGeom prst="roundRect">
            <a:avLst/>
          </a:prstGeom>
          <a:solidFill>
            <a:srgbClr val="336699"/>
          </a:solidFill>
          <a:ln w="38100">
            <a:solidFill>
              <a:srgbClr val="646B86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Select Plan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97673" y="4040821"/>
            <a:ext cx="1496505" cy="551098"/>
          </a:xfrm>
          <a:prstGeom prst="roundRect">
            <a:avLst/>
          </a:prstGeom>
          <a:solidFill>
            <a:srgbClr val="336699"/>
          </a:solidFill>
          <a:ln w="38100">
            <a:solidFill>
              <a:srgbClr val="646B86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Complete Enrollment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876463" y="2792221"/>
            <a:ext cx="1496505" cy="551098"/>
          </a:xfrm>
          <a:prstGeom prst="roundRect">
            <a:avLst/>
          </a:prstGeom>
          <a:solidFill>
            <a:srgbClr val="336699"/>
          </a:solidFill>
          <a:ln w="38100">
            <a:solidFill>
              <a:srgbClr val="646B86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Process Application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6"/>
          <a:stretch/>
        </p:blipFill>
        <p:spPr bwMode="auto">
          <a:xfrm>
            <a:off x="5378304" y="5087702"/>
            <a:ext cx="468604" cy="55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3434104" y="1553940"/>
            <a:ext cx="260863" cy="26963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25537" y="2590800"/>
            <a:ext cx="260863" cy="26963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45367" y="3906001"/>
            <a:ext cx="260863" cy="26963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4178" y="4952882"/>
            <a:ext cx="260863" cy="26963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242536" y="3906001"/>
            <a:ext cx="260863" cy="26963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91447" y="2638975"/>
            <a:ext cx="260863" cy="26963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1987237">
            <a:off x="4799197" y="2551674"/>
            <a:ext cx="260863" cy="243527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5400000">
            <a:off x="5080925" y="3446652"/>
            <a:ext cx="260863" cy="243527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rot="7687342">
            <a:off x="5022544" y="4661045"/>
            <a:ext cx="260863" cy="243527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 rot="13572613">
            <a:off x="3625271" y="4616738"/>
            <a:ext cx="260863" cy="243527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 rot="16200000" flipV="1">
            <a:off x="3467995" y="3468620"/>
            <a:ext cx="260863" cy="243527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335703" y="5056486"/>
            <a:ext cx="247837" cy="275549"/>
          </a:xfrm>
          <a:prstGeom prst="ellipse">
            <a:avLst/>
          </a:prstGeom>
          <a:noFill/>
          <a:ln>
            <a:solidFill>
              <a:srgbClr val="D43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8957824">
            <a:off x="737885" y="263673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Carrier</a:t>
            </a:r>
            <a:endParaRPr lang="en-US" sz="1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2563026">
            <a:off x="1237004" y="2669111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Medicaid</a:t>
            </a:r>
            <a:endParaRPr lang="en-US" sz="1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68" y="289719"/>
            <a:ext cx="8077200" cy="792162"/>
          </a:xfrm>
        </p:spPr>
        <p:txBody>
          <a:bodyPr/>
          <a:lstStyle/>
          <a:p>
            <a:r>
              <a:rPr lang="en-US" dirty="0" smtClean="0"/>
              <a:t>  How Does the Exchange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929"/>
            <a:r>
              <a:rPr lang="en-US" dirty="0">
                <a:latin typeface="Trebuchet MS" pitchFamily="34" charset="0"/>
                <a:ea typeface="Arial Unicode MS" pitchFamily="34" charset="-128"/>
                <a:sym typeface="Foco Regular" pitchFamily="34" charset="0"/>
              </a:rPr>
              <a:t>Enrollment Dates</a:t>
            </a: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1143000" y="3749650"/>
            <a:ext cx="1278061" cy="8985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0 h 21600"/>
              <a:gd name="T34" fmla="*/ 2147483647 w 21600"/>
              <a:gd name="T35" fmla="*/ 0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18769"/>
                </a:lnTo>
                <a:lnTo>
                  <a:pt x="66" y="19502"/>
                </a:lnTo>
                <a:lnTo>
                  <a:pt x="254" y="20162"/>
                </a:lnTo>
                <a:lnTo>
                  <a:pt x="545" y="20727"/>
                </a:lnTo>
                <a:lnTo>
                  <a:pt x="923" y="21171"/>
                </a:lnTo>
                <a:lnTo>
                  <a:pt x="1371" y="21469"/>
                </a:lnTo>
                <a:lnTo>
                  <a:pt x="1872" y="21597"/>
                </a:lnTo>
                <a:lnTo>
                  <a:pt x="19636" y="21600"/>
                </a:lnTo>
                <a:lnTo>
                  <a:pt x="19810" y="21589"/>
                </a:lnTo>
                <a:lnTo>
                  <a:pt x="20303" y="21433"/>
                </a:lnTo>
                <a:lnTo>
                  <a:pt x="20741" y="21110"/>
                </a:lnTo>
                <a:lnTo>
                  <a:pt x="21107" y="20645"/>
                </a:lnTo>
                <a:lnTo>
                  <a:pt x="21383" y="20064"/>
                </a:lnTo>
                <a:lnTo>
                  <a:pt x="21553" y="19390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rgbClr val="F15D2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365" name="Group 11"/>
          <p:cNvGrpSpPr>
            <a:grpSpLocks/>
          </p:cNvGrpSpPr>
          <p:nvPr/>
        </p:nvGrpSpPr>
        <p:grpSpPr bwMode="auto">
          <a:xfrm>
            <a:off x="1143000" y="3240658"/>
            <a:ext cx="1278061" cy="450949"/>
            <a:chOff x="0" y="0"/>
            <a:chExt cx="1145" cy="403"/>
          </a:xfrm>
        </p:grpSpPr>
        <p:sp>
          <p:nvSpPr>
            <p:cNvPr id="15412" name="Freeform 8"/>
            <p:cNvSpPr>
              <a:spLocks/>
            </p:cNvSpPr>
            <p:nvPr/>
          </p:nvSpPr>
          <p:spPr bwMode="auto">
            <a:xfrm>
              <a:off x="0" y="101"/>
              <a:ext cx="1145" cy="3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00" h="21600">
                  <a:moveTo>
                    <a:pt x="19636" y="0"/>
                  </a:moveTo>
                  <a:lnTo>
                    <a:pt x="1964" y="0"/>
                  </a:lnTo>
                  <a:lnTo>
                    <a:pt x="1790" y="29"/>
                  </a:lnTo>
                  <a:lnTo>
                    <a:pt x="1296" y="446"/>
                  </a:lnTo>
                  <a:lnTo>
                    <a:pt x="858" y="1305"/>
                  </a:lnTo>
                  <a:lnTo>
                    <a:pt x="492" y="2542"/>
                  </a:lnTo>
                  <a:lnTo>
                    <a:pt x="216" y="4090"/>
                  </a:lnTo>
                  <a:lnTo>
                    <a:pt x="47" y="5883"/>
                  </a:lnTo>
                  <a:lnTo>
                    <a:pt x="0" y="1874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529"/>
                  </a:lnTo>
                  <a:lnTo>
                    <a:pt x="21534" y="5581"/>
                  </a:lnTo>
                  <a:lnTo>
                    <a:pt x="21346" y="3823"/>
                  </a:lnTo>
                  <a:lnTo>
                    <a:pt x="21054" y="2321"/>
                  </a:lnTo>
                  <a:lnTo>
                    <a:pt x="20676" y="1140"/>
                  </a:lnTo>
                  <a:lnTo>
                    <a:pt x="20228" y="347"/>
                  </a:lnTo>
                  <a:lnTo>
                    <a:pt x="19727" y="8"/>
                  </a:lnTo>
                  <a:lnTo>
                    <a:pt x="19636" y="0"/>
                  </a:lnTo>
                  <a:close/>
                  <a:moveTo>
                    <a:pt x="19636" y="0"/>
                  </a:moveTo>
                </a:path>
              </a:pathLst>
            </a:custGeom>
            <a:solidFill>
              <a:srgbClr val="F15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13" name="Freeform 9"/>
            <p:cNvSpPr>
              <a:spLocks/>
            </p:cNvSpPr>
            <p:nvPr/>
          </p:nvSpPr>
          <p:spPr bwMode="auto">
            <a:xfrm>
              <a:off x="261" y="0"/>
              <a:ext cx="78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13064" y="0"/>
                  </a:moveTo>
                  <a:lnTo>
                    <a:pt x="5096" y="1368"/>
                  </a:lnTo>
                  <a:lnTo>
                    <a:pt x="708" y="51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8110"/>
                  </a:lnTo>
                  <a:lnTo>
                    <a:pt x="21306" y="6179"/>
                  </a:lnTo>
                  <a:lnTo>
                    <a:pt x="17441" y="1571"/>
                  </a:lnTo>
                  <a:lnTo>
                    <a:pt x="13064" y="0"/>
                  </a:lnTo>
                  <a:close/>
                  <a:moveTo>
                    <a:pt x="13064" y="0"/>
                  </a:moveTo>
                </a:path>
              </a:pathLst>
            </a:custGeom>
            <a:solidFill>
              <a:srgbClr val="F15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14" name="Freeform 10"/>
            <p:cNvSpPr>
              <a:spLocks/>
            </p:cNvSpPr>
            <p:nvPr/>
          </p:nvSpPr>
          <p:spPr bwMode="auto">
            <a:xfrm>
              <a:off x="807" y="0"/>
              <a:ext cx="78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13068" y="0"/>
                  </a:moveTo>
                  <a:lnTo>
                    <a:pt x="5102" y="1368"/>
                  </a:lnTo>
                  <a:lnTo>
                    <a:pt x="709" y="51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8110"/>
                  </a:lnTo>
                  <a:lnTo>
                    <a:pt x="21307" y="6179"/>
                  </a:lnTo>
                  <a:lnTo>
                    <a:pt x="17448" y="1571"/>
                  </a:lnTo>
                  <a:lnTo>
                    <a:pt x="13068" y="0"/>
                  </a:lnTo>
                  <a:close/>
                  <a:moveTo>
                    <a:pt x="13068" y="0"/>
                  </a:moveTo>
                </a:path>
              </a:pathLst>
            </a:custGeom>
            <a:solidFill>
              <a:srgbClr val="F15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366" name="Freeform 12"/>
          <p:cNvSpPr>
            <a:spLocks/>
          </p:cNvSpPr>
          <p:nvPr/>
        </p:nvSpPr>
        <p:spPr bwMode="auto">
          <a:xfrm>
            <a:off x="1230065" y="3836714"/>
            <a:ext cx="1103932" cy="72442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0 h 21600"/>
              <a:gd name="T22" fmla="*/ 2147483647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15237"/>
                </a:lnTo>
                <a:lnTo>
                  <a:pt x="17" y="20913"/>
                </a:lnTo>
                <a:lnTo>
                  <a:pt x="380" y="21548"/>
                </a:lnTo>
                <a:lnTo>
                  <a:pt x="569" y="21600"/>
                </a:lnTo>
                <a:lnTo>
                  <a:pt x="17671" y="21600"/>
                </a:lnTo>
                <a:lnTo>
                  <a:pt x="21171" y="21572"/>
                </a:lnTo>
                <a:lnTo>
                  <a:pt x="21568" y="20992"/>
                </a:lnTo>
                <a:lnTo>
                  <a:pt x="21600" y="20688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367" name="Group 15"/>
          <p:cNvGrpSpPr>
            <a:grpSpLocks/>
          </p:cNvGrpSpPr>
          <p:nvPr/>
        </p:nvGrpSpPr>
        <p:grpSpPr bwMode="auto">
          <a:xfrm>
            <a:off x="1965646" y="3410322"/>
            <a:ext cx="241102" cy="226591"/>
            <a:chOff x="0" y="0"/>
            <a:chExt cx="216" cy="203"/>
          </a:xfrm>
        </p:grpSpPr>
        <p:sp>
          <p:nvSpPr>
            <p:cNvPr id="15410" name="Freeform 13"/>
            <p:cNvSpPr>
              <a:spLocks/>
            </p:cNvSpPr>
            <p:nvPr/>
          </p:nvSpPr>
          <p:spPr bwMode="auto">
            <a:xfrm>
              <a:off x="0" y="1"/>
              <a:ext cx="215" cy="2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6448" y="0"/>
                  </a:moveTo>
                  <a:lnTo>
                    <a:pt x="3969" y="1735"/>
                  </a:lnTo>
                  <a:lnTo>
                    <a:pt x="2194" y="3897"/>
                  </a:lnTo>
                  <a:lnTo>
                    <a:pt x="798" y="6495"/>
                  </a:lnTo>
                  <a:lnTo>
                    <a:pt x="55" y="9258"/>
                  </a:lnTo>
                  <a:lnTo>
                    <a:pt x="0" y="10169"/>
                  </a:lnTo>
                  <a:lnTo>
                    <a:pt x="52" y="11161"/>
                  </a:lnTo>
                  <a:lnTo>
                    <a:pt x="648" y="13960"/>
                  </a:lnTo>
                  <a:lnTo>
                    <a:pt x="1843" y="16463"/>
                  </a:lnTo>
                  <a:lnTo>
                    <a:pt x="3550" y="18571"/>
                  </a:lnTo>
                  <a:lnTo>
                    <a:pt x="5683" y="20192"/>
                  </a:lnTo>
                  <a:lnTo>
                    <a:pt x="8155" y="21233"/>
                  </a:lnTo>
                  <a:lnTo>
                    <a:pt x="10879" y="21600"/>
                  </a:lnTo>
                  <a:lnTo>
                    <a:pt x="11504" y="21581"/>
                  </a:lnTo>
                  <a:lnTo>
                    <a:pt x="14108" y="21075"/>
                  </a:lnTo>
                  <a:lnTo>
                    <a:pt x="16454" y="19933"/>
                  </a:lnTo>
                  <a:lnTo>
                    <a:pt x="18462" y="18226"/>
                  </a:lnTo>
                  <a:lnTo>
                    <a:pt x="20055" y="16027"/>
                  </a:lnTo>
                  <a:lnTo>
                    <a:pt x="21152" y="13407"/>
                  </a:lnTo>
                  <a:lnTo>
                    <a:pt x="21600" y="11161"/>
                  </a:lnTo>
                  <a:lnTo>
                    <a:pt x="10011" y="11161"/>
                  </a:lnTo>
                  <a:lnTo>
                    <a:pt x="9167" y="10858"/>
                  </a:lnTo>
                  <a:lnTo>
                    <a:pt x="7325" y="8939"/>
                  </a:lnTo>
                  <a:lnTo>
                    <a:pt x="6915" y="7079"/>
                  </a:lnTo>
                  <a:lnTo>
                    <a:pt x="6448" y="0"/>
                  </a:lnTo>
                  <a:close/>
                  <a:moveTo>
                    <a:pt x="644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11" name="Freeform 14"/>
            <p:cNvSpPr>
              <a:spLocks/>
            </p:cNvSpPr>
            <p:nvPr/>
          </p:nvSpPr>
          <p:spPr bwMode="auto">
            <a:xfrm>
              <a:off x="99" y="0"/>
              <a:ext cx="117" cy="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8759" y="0"/>
                  </a:moveTo>
                  <a:lnTo>
                    <a:pt x="8673" y="15022"/>
                  </a:lnTo>
                  <a:lnTo>
                    <a:pt x="5341" y="20283"/>
                  </a:lnTo>
                  <a:lnTo>
                    <a:pt x="0" y="21600"/>
                  </a:lnTo>
                  <a:lnTo>
                    <a:pt x="21402" y="21600"/>
                  </a:lnTo>
                  <a:lnTo>
                    <a:pt x="21533" y="20283"/>
                  </a:lnTo>
                  <a:lnTo>
                    <a:pt x="21543" y="20087"/>
                  </a:lnTo>
                  <a:lnTo>
                    <a:pt x="21600" y="18204"/>
                  </a:lnTo>
                  <a:lnTo>
                    <a:pt x="21356" y="16482"/>
                  </a:lnTo>
                  <a:lnTo>
                    <a:pt x="19619" y="11305"/>
                  </a:lnTo>
                  <a:lnTo>
                    <a:pt x="16778" y="6529"/>
                  </a:lnTo>
                  <a:lnTo>
                    <a:pt x="13351" y="2698"/>
                  </a:lnTo>
                  <a:lnTo>
                    <a:pt x="9852" y="356"/>
                  </a:lnTo>
                  <a:lnTo>
                    <a:pt x="8759" y="0"/>
                  </a:lnTo>
                  <a:close/>
                  <a:moveTo>
                    <a:pt x="8759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5368" name="Group 18"/>
          <p:cNvGrpSpPr>
            <a:grpSpLocks/>
          </p:cNvGrpSpPr>
          <p:nvPr/>
        </p:nvGrpSpPr>
        <p:grpSpPr bwMode="auto">
          <a:xfrm>
            <a:off x="1357312" y="3410322"/>
            <a:ext cx="241102" cy="226591"/>
            <a:chOff x="0" y="0"/>
            <a:chExt cx="216" cy="203"/>
          </a:xfrm>
        </p:grpSpPr>
        <p:sp>
          <p:nvSpPr>
            <p:cNvPr id="15408" name="Freeform 16"/>
            <p:cNvSpPr>
              <a:spLocks/>
            </p:cNvSpPr>
            <p:nvPr/>
          </p:nvSpPr>
          <p:spPr bwMode="auto">
            <a:xfrm>
              <a:off x="0" y="1"/>
              <a:ext cx="215" cy="2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6450" y="0"/>
                  </a:moveTo>
                  <a:lnTo>
                    <a:pt x="3971" y="1736"/>
                  </a:lnTo>
                  <a:lnTo>
                    <a:pt x="2196" y="3898"/>
                  </a:lnTo>
                  <a:lnTo>
                    <a:pt x="798" y="6496"/>
                  </a:lnTo>
                  <a:lnTo>
                    <a:pt x="55" y="9258"/>
                  </a:lnTo>
                  <a:lnTo>
                    <a:pt x="0" y="10169"/>
                  </a:lnTo>
                  <a:lnTo>
                    <a:pt x="52" y="11161"/>
                  </a:lnTo>
                  <a:lnTo>
                    <a:pt x="648" y="13960"/>
                  </a:lnTo>
                  <a:lnTo>
                    <a:pt x="1844" y="16463"/>
                  </a:lnTo>
                  <a:lnTo>
                    <a:pt x="3551" y="18571"/>
                  </a:lnTo>
                  <a:lnTo>
                    <a:pt x="5684" y="20192"/>
                  </a:lnTo>
                  <a:lnTo>
                    <a:pt x="8154" y="21233"/>
                  </a:lnTo>
                  <a:lnTo>
                    <a:pt x="10876" y="21600"/>
                  </a:lnTo>
                  <a:lnTo>
                    <a:pt x="11505" y="21581"/>
                  </a:lnTo>
                  <a:lnTo>
                    <a:pt x="14108" y="21074"/>
                  </a:lnTo>
                  <a:lnTo>
                    <a:pt x="16453" y="19931"/>
                  </a:lnTo>
                  <a:lnTo>
                    <a:pt x="18462" y="18225"/>
                  </a:lnTo>
                  <a:lnTo>
                    <a:pt x="20054" y="16026"/>
                  </a:lnTo>
                  <a:lnTo>
                    <a:pt x="21152" y="13406"/>
                  </a:lnTo>
                  <a:lnTo>
                    <a:pt x="21600" y="11161"/>
                  </a:lnTo>
                  <a:lnTo>
                    <a:pt x="10013" y="11161"/>
                  </a:lnTo>
                  <a:lnTo>
                    <a:pt x="9169" y="10858"/>
                  </a:lnTo>
                  <a:lnTo>
                    <a:pt x="7328" y="8939"/>
                  </a:lnTo>
                  <a:lnTo>
                    <a:pt x="6919" y="7078"/>
                  </a:lnTo>
                  <a:lnTo>
                    <a:pt x="6450" y="0"/>
                  </a:lnTo>
                  <a:close/>
                  <a:moveTo>
                    <a:pt x="645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09" name="Freeform 17"/>
            <p:cNvSpPr>
              <a:spLocks/>
            </p:cNvSpPr>
            <p:nvPr/>
          </p:nvSpPr>
          <p:spPr bwMode="auto">
            <a:xfrm>
              <a:off x="99" y="0"/>
              <a:ext cx="117" cy="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8762" y="0"/>
                  </a:moveTo>
                  <a:lnTo>
                    <a:pt x="8675" y="15024"/>
                  </a:lnTo>
                  <a:lnTo>
                    <a:pt x="5335" y="20283"/>
                  </a:lnTo>
                  <a:lnTo>
                    <a:pt x="0" y="21600"/>
                  </a:lnTo>
                  <a:lnTo>
                    <a:pt x="21402" y="21600"/>
                  </a:lnTo>
                  <a:lnTo>
                    <a:pt x="21533" y="20283"/>
                  </a:lnTo>
                  <a:lnTo>
                    <a:pt x="21543" y="20087"/>
                  </a:lnTo>
                  <a:lnTo>
                    <a:pt x="21600" y="18204"/>
                  </a:lnTo>
                  <a:lnTo>
                    <a:pt x="21355" y="16483"/>
                  </a:lnTo>
                  <a:lnTo>
                    <a:pt x="19618" y="11305"/>
                  </a:lnTo>
                  <a:lnTo>
                    <a:pt x="16776" y="6529"/>
                  </a:lnTo>
                  <a:lnTo>
                    <a:pt x="13349" y="2699"/>
                  </a:lnTo>
                  <a:lnTo>
                    <a:pt x="9853" y="356"/>
                  </a:lnTo>
                  <a:lnTo>
                    <a:pt x="8762" y="0"/>
                  </a:lnTo>
                  <a:close/>
                  <a:moveTo>
                    <a:pt x="8762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369" name="Rectangle 19"/>
          <p:cNvSpPr>
            <a:spLocks/>
          </p:cNvSpPr>
          <p:nvPr/>
        </p:nvSpPr>
        <p:spPr bwMode="auto">
          <a:xfrm>
            <a:off x="1279177" y="3908152"/>
            <a:ext cx="102691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1700" b="1" dirty="0" smtClean="0">
                <a:solidFill>
                  <a:srgbClr val="F15D22"/>
                </a:solidFill>
                <a:latin typeface="Arial Unicode MS" pitchFamily="34" charset="-128"/>
                <a:ea typeface="Arial Unicode MS" pitchFamily="34" charset="-128"/>
                <a:sym typeface="Foco Bold" pitchFamily="34" charset="0"/>
              </a:rPr>
              <a:t>Nov 15</a:t>
            </a:r>
            <a:endParaRPr lang="en-US" sz="1700" b="1" dirty="0">
              <a:latin typeface="Arial Unicode MS" pitchFamily="34" charset="-128"/>
              <a:ea typeface="Arial Unicode MS" pitchFamily="34" charset="-128"/>
              <a:sym typeface="Foco Regular" pitchFamily="34" charset="0"/>
            </a:endParaRPr>
          </a:p>
          <a:p>
            <a:pPr algn="ctr" eaLnBrk="1" hangingPunct="1"/>
            <a:r>
              <a:rPr lang="en-US" sz="1700" b="1" dirty="0" smtClean="0">
                <a:solidFill>
                  <a:srgbClr val="F15D22"/>
                </a:solidFill>
                <a:latin typeface="Arial Unicode MS" pitchFamily="34" charset="-128"/>
                <a:ea typeface="Arial Unicode MS" pitchFamily="34" charset="-128"/>
                <a:sym typeface="Foco Bold" pitchFamily="34" charset="0"/>
              </a:rPr>
              <a:t>2014</a:t>
            </a:r>
            <a:endParaRPr lang="en-US" sz="1700" b="1" dirty="0">
              <a:solidFill>
                <a:srgbClr val="F15D22"/>
              </a:solidFill>
              <a:latin typeface="Arial Unicode MS" pitchFamily="34" charset="-128"/>
              <a:ea typeface="Arial Unicode MS" pitchFamily="34" charset="-128"/>
              <a:sym typeface="Foco Bold" pitchFamily="34" charset="0"/>
            </a:endParaRPr>
          </a:p>
        </p:txBody>
      </p:sp>
      <p:sp>
        <p:nvSpPr>
          <p:cNvPr id="15370" name="Freeform 20"/>
          <p:cNvSpPr>
            <a:spLocks/>
          </p:cNvSpPr>
          <p:nvPr/>
        </p:nvSpPr>
        <p:spPr bwMode="auto">
          <a:xfrm>
            <a:off x="3018234" y="3749650"/>
            <a:ext cx="1278061" cy="8985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0 h 21600"/>
              <a:gd name="T34" fmla="*/ 2147483647 w 21600"/>
              <a:gd name="T35" fmla="*/ 0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18769"/>
                </a:lnTo>
                <a:lnTo>
                  <a:pt x="66" y="19502"/>
                </a:lnTo>
                <a:lnTo>
                  <a:pt x="254" y="20162"/>
                </a:lnTo>
                <a:lnTo>
                  <a:pt x="545" y="20727"/>
                </a:lnTo>
                <a:lnTo>
                  <a:pt x="923" y="21171"/>
                </a:lnTo>
                <a:lnTo>
                  <a:pt x="1371" y="21469"/>
                </a:lnTo>
                <a:lnTo>
                  <a:pt x="1872" y="21597"/>
                </a:lnTo>
                <a:lnTo>
                  <a:pt x="19636" y="21600"/>
                </a:lnTo>
                <a:lnTo>
                  <a:pt x="19810" y="21589"/>
                </a:lnTo>
                <a:lnTo>
                  <a:pt x="20303" y="21433"/>
                </a:lnTo>
                <a:lnTo>
                  <a:pt x="20741" y="21110"/>
                </a:lnTo>
                <a:lnTo>
                  <a:pt x="21107" y="20645"/>
                </a:lnTo>
                <a:lnTo>
                  <a:pt x="21383" y="20064"/>
                </a:lnTo>
                <a:lnTo>
                  <a:pt x="21553" y="19390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rgbClr val="F15D2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371" name="Group 24"/>
          <p:cNvGrpSpPr>
            <a:grpSpLocks/>
          </p:cNvGrpSpPr>
          <p:nvPr/>
        </p:nvGrpSpPr>
        <p:grpSpPr bwMode="auto">
          <a:xfrm>
            <a:off x="3018234" y="3240658"/>
            <a:ext cx="1278061" cy="450949"/>
            <a:chOff x="0" y="0"/>
            <a:chExt cx="1145" cy="403"/>
          </a:xfrm>
        </p:grpSpPr>
        <p:sp>
          <p:nvSpPr>
            <p:cNvPr id="15405" name="Freeform 21"/>
            <p:cNvSpPr>
              <a:spLocks/>
            </p:cNvSpPr>
            <p:nvPr/>
          </p:nvSpPr>
          <p:spPr bwMode="auto">
            <a:xfrm>
              <a:off x="0" y="101"/>
              <a:ext cx="1145" cy="3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00" h="21600">
                  <a:moveTo>
                    <a:pt x="19636" y="0"/>
                  </a:moveTo>
                  <a:lnTo>
                    <a:pt x="1964" y="0"/>
                  </a:lnTo>
                  <a:lnTo>
                    <a:pt x="1790" y="29"/>
                  </a:lnTo>
                  <a:lnTo>
                    <a:pt x="1296" y="446"/>
                  </a:lnTo>
                  <a:lnTo>
                    <a:pt x="858" y="1305"/>
                  </a:lnTo>
                  <a:lnTo>
                    <a:pt x="492" y="2542"/>
                  </a:lnTo>
                  <a:lnTo>
                    <a:pt x="216" y="4090"/>
                  </a:lnTo>
                  <a:lnTo>
                    <a:pt x="47" y="5883"/>
                  </a:lnTo>
                  <a:lnTo>
                    <a:pt x="0" y="1874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529"/>
                  </a:lnTo>
                  <a:lnTo>
                    <a:pt x="21534" y="5581"/>
                  </a:lnTo>
                  <a:lnTo>
                    <a:pt x="21346" y="3823"/>
                  </a:lnTo>
                  <a:lnTo>
                    <a:pt x="21054" y="2321"/>
                  </a:lnTo>
                  <a:lnTo>
                    <a:pt x="20676" y="1140"/>
                  </a:lnTo>
                  <a:lnTo>
                    <a:pt x="20228" y="347"/>
                  </a:lnTo>
                  <a:lnTo>
                    <a:pt x="19727" y="8"/>
                  </a:lnTo>
                  <a:lnTo>
                    <a:pt x="19636" y="0"/>
                  </a:lnTo>
                  <a:close/>
                  <a:moveTo>
                    <a:pt x="19636" y="0"/>
                  </a:moveTo>
                </a:path>
              </a:pathLst>
            </a:custGeom>
            <a:solidFill>
              <a:srgbClr val="F15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06" name="Freeform 22"/>
            <p:cNvSpPr>
              <a:spLocks/>
            </p:cNvSpPr>
            <p:nvPr/>
          </p:nvSpPr>
          <p:spPr bwMode="auto">
            <a:xfrm>
              <a:off x="261" y="0"/>
              <a:ext cx="78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13065" y="0"/>
                  </a:moveTo>
                  <a:lnTo>
                    <a:pt x="5097" y="1368"/>
                  </a:lnTo>
                  <a:lnTo>
                    <a:pt x="708" y="519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8110"/>
                  </a:lnTo>
                  <a:lnTo>
                    <a:pt x="21306" y="6179"/>
                  </a:lnTo>
                  <a:lnTo>
                    <a:pt x="17439" y="1571"/>
                  </a:lnTo>
                  <a:lnTo>
                    <a:pt x="13065" y="0"/>
                  </a:lnTo>
                  <a:close/>
                  <a:moveTo>
                    <a:pt x="13065" y="0"/>
                  </a:moveTo>
                </a:path>
              </a:pathLst>
            </a:custGeom>
            <a:solidFill>
              <a:srgbClr val="F15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07" name="Freeform 23"/>
            <p:cNvSpPr>
              <a:spLocks/>
            </p:cNvSpPr>
            <p:nvPr/>
          </p:nvSpPr>
          <p:spPr bwMode="auto">
            <a:xfrm>
              <a:off x="807" y="0"/>
              <a:ext cx="78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13068" y="0"/>
                  </a:moveTo>
                  <a:lnTo>
                    <a:pt x="5102" y="1368"/>
                  </a:lnTo>
                  <a:lnTo>
                    <a:pt x="710" y="519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8110"/>
                  </a:lnTo>
                  <a:lnTo>
                    <a:pt x="21307" y="6179"/>
                  </a:lnTo>
                  <a:lnTo>
                    <a:pt x="17448" y="1571"/>
                  </a:lnTo>
                  <a:lnTo>
                    <a:pt x="13068" y="0"/>
                  </a:lnTo>
                  <a:close/>
                  <a:moveTo>
                    <a:pt x="13068" y="0"/>
                  </a:moveTo>
                </a:path>
              </a:pathLst>
            </a:custGeom>
            <a:solidFill>
              <a:srgbClr val="F15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372" name="Freeform 25"/>
          <p:cNvSpPr>
            <a:spLocks/>
          </p:cNvSpPr>
          <p:nvPr/>
        </p:nvSpPr>
        <p:spPr bwMode="auto">
          <a:xfrm>
            <a:off x="3105299" y="3836714"/>
            <a:ext cx="1103932" cy="72442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0 h 21600"/>
              <a:gd name="T22" fmla="*/ 2147483647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15237"/>
                </a:lnTo>
                <a:lnTo>
                  <a:pt x="17" y="20913"/>
                </a:lnTo>
                <a:lnTo>
                  <a:pt x="380" y="21548"/>
                </a:lnTo>
                <a:lnTo>
                  <a:pt x="569" y="21600"/>
                </a:lnTo>
                <a:lnTo>
                  <a:pt x="17671" y="21600"/>
                </a:lnTo>
                <a:lnTo>
                  <a:pt x="21171" y="21572"/>
                </a:lnTo>
                <a:lnTo>
                  <a:pt x="21568" y="20992"/>
                </a:lnTo>
                <a:lnTo>
                  <a:pt x="21600" y="20688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373" name="Group 28"/>
          <p:cNvGrpSpPr>
            <a:grpSpLocks/>
          </p:cNvGrpSpPr>
          <p:nvPr/>
        </p:nvGrpSpPr>
        <p:grpSpPr bwMode="auto">
          <a:xfrm>
            <a:off x="3840881" y="3410322"/>
            <a:ext cx="241102" cy="226591"/>
            <a:chOff x="0" y="0"/>
            <a:chExt cx="216" cy="203"/>
          </a:xfrm>
        </p:grpSpPr>
        <p:sp>
          <p:nvSpPr>
            <p:cNvPr id="15403" name="Freeform 26"/>
            <p:cNvSpPr>
              <a:spLocks/>
            </p:cNvSpPr>
            <p:nvPr/>
          </p:nvSpPr>
          <p:spPr bwMode="auto">
            <a:xfrm>
              <a:off x="0" y="1"/>
              <a:ext cx="215" cy="2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6448" y="0"/>
                  </a:moveTo>
                  <a:lnTo>
                    <a:pt x="3969" y="1735"/>
                  </a:lnTo>
                  <a:lnTo>
                    <a:pt x="2194" y="3897"/>
                  </a:lnTo>
                  <a:lnTo>
                    <a:pt x="798" y="6495"/>
                  </a:lnTo>
                  <a:lnTo>
                    <a:pt x="55" y="9258"/>
                  </a:lnTo>
                  <a:lnTo>
                    <a:pt x="0" y="10169"/>
                  </a:lnTo>
                  <a:lnTo>
                    <a:pt x="52" y="11161"/>
                  </a:lnTo>
                  <a:lnTo>
                    <a:pt x="648" y="13960"/>
                  </a:lnTo>
                  <a:lnTo>
                    <a:pt x="1843" y="16463"/>
                  </a:lnTo>
                  <a:lnTo>
                    <a:pt x="3550" y="18571"/>
                  </a:lnTo>
                  <a:lnTo>
                    <a:pt x="5683" y="20192"/>
                  </a:lnTo>
                  <a:lnTo>
                    <a:pt x="8155" y="21233"/>
                  </a:lnTo>
                  <a:lnTo>
                    <a:pt x="10879" y="21600"/>
                  </a:lnTo>
                  <a:lnTo>
                    <a:pt x="11504" y="21581"/>
                  </a:lnTo>
                  <a:lnTo>
                    <a:pt x="14108" y="21075"/>
                  </a:lnTo>
                  <a:lnTo>
                    <a:pt x="16454" y="19933"/>
                  </a:lnTo>
                  <a:lnTo>
                    <a:pt x="18462" y="18226"/>
                  </a:lnTo>
                  <a:lnTo>
                    <a:pt x="20055" y="16027"/>
                  </a:lnTo>
                  <a:lnTo>
                    <a:pt x="21152" y="13407"/>
                  </a:lnTo>
                  <a:lnTo>
                    <a:pt x="21600" y="11161"/>
                  </a:lnTo>
                  <a:lnTo>
                    <a:pt x="10011" y="11161"/>
                  </a:lnTo>
                  <a:lnTo>
                    <a:pt x="9167" y="10858"/>
                  </a:lnTo>
                  <a:lnTo>
                    <a:pt x="7325" y="8939"/>
                  </a:lnTo>
                  <a:lnTo>
                    <a:pt x="6915" y="7079"/>
                  </a:lnTo>
                  <a:lnTo>
                    <a:pt x="6448" y="0"/>
                  </a:lnTo>
                  <a:close/>
                  <a:moveTo>
                    <a:pt x="644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04" name="Freeform 27"/>
            <p:cNvSpPr>
              <a:spLocks/>
            </p:cNvSpPr>
            <p:nvPr/>
          </p:nvSpPr>
          <p:spPr bwMode="auto">
            <a:xfrm>
              <a:off x="99" y="0"/>
              <a:ext cx="117" cy="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8759" y="0"/>
                  </a:moveTo>
                  <a:lnTo>
                    <a:pt x="8673" y="15022"/>
                  </a:lnTo>
                  <a:lnTo>
                    <a:pt x="5341" y="20283"/>
                  </a:lnTo>
                  <a:lnTo>
                    <a:pt x="0" y="21600"/>
                  </a:lnTo>
                  <a:lnTo>
                    <a:pt x="21402" y="21600"/>
                  </a:lnTo>
                  <a:lnTo>
                    <a:pt x="21533" y="20283"/>
                  </a:lnTo>
                  <a:lnTo>
                    <a:pt x="21543" y="20087"/>
                  </a:lnTo>
                  <a:lnTo>
                    <a:pt x="21600" y="18204"/>
                  </a:lnTo>
                  <a:lnTo>
                    <a:pt x="21356" y="16482"/>
                  </a:lnTo>
                  <a:lnTo>
                    <a:pt x="19619" y="11305"/>
                  </a:lnTo>
                  <a:lnTo>
                    <a:pt x="16778" y="6529"/>
                  </a:lnTo>
                  <a:lnTo>
                    <a:pt x="13351" y="2698"/>
                  </a:lnTo>
                  <a:lnTo>
                    <a:pt x="9852" y="356"/>
                  </a:lnTo>
                  <a:lnTo>
                    <a:pt x="8759" y="0"/>
                  </a:lnTo>
                  <a:close/>
                  <a:moveTo>
                    <a:pt x="8759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5374" name="Group 31"/>
          <p:cNvGrpSpPr>
            <a:grpSpLocks/>
          </p:cNvGrpSpPr>
          <p:nvPr/>
        </p:nvGrpSpPr>
        <p:grpSpPr bwMode="auto">
          <a:xfrm>
            <a:off x="3232546" y="3410322"/>
            <a:ext cx="241102" cy="226591"/>
            <a:chOff x="0" y="0"/>
            <a:chExt cx="216" cy="203"/>
          </a:xfrm>
        </p:grpSpPr>
        <p:sp>
          <p:nvSpPr>
            <p:cNvPr id="15401" name="Freeform 29"/>
            <p:cNvSpPr>
              <a:spLocks/>
            </p:cNvSpPr>
            <p:nvPr/>
          </p:nvSpPr>
          <p:spPr bwMode="auto">
            <a:xfrm>
              <a:off x="0" y="1"/>
              <a:ext cx="215" cy="2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6450" y="0"/>
                  </a:moveTo>
                  <a:lnTo>
                    <a:pt x="3971" y="1736"/>
                  </a:lnTo>
                  <a:lnTo>
                    <a:pt x="2196" y="3898"/>
                  </a:lnTo>
                  <a:lnTo>
                    <a:pt x="798" y="6496"/>
                  </a:lnTo>
                  <a:lnTo>
                    <a:pt x="55" y="9258"/>
                  </a:lnTo>
                  <a:lnTo>
                    <a:pt x="0" y="10169"/>
                  </a:lnTo>
                  <a:lnTo>
                    <a:pt x="52" y="11161"/>
                  </a:lnTo>
                  <a:lnTo>
                    <a:pt x="648" y="13960"/>
                  </a:lnTo>
                  <a:lnTo>
                    <a:pt x="1844" y="16463"/>
                  </a:lnTo>
                  <a:lnTo>
                    <a:pt x="3551" y="18571"/>
                  </a:lnTo>
                  <a:lnTo>
                    <a:pt x="5684" y="20192"/>
                  </a:lnTo>
                  <a:lnTo>
                    <a:pt x="8154" y="21233"/>
                  </a:lnTo>
                  <a:lnTo>
                    <a:pt x="10876" y="21600"/>
                  </a:lnTo>
                  <a:lnTo>
                    <a:pt x="11505" y="21581"/>
                  </a:lnTo>
                  <a:lnTo>
                    <a:pt x="14108" y="21074"/>
                  </a:lnTo>
                  <a:lnTo>
                    <a:pt x="16453" y="19931"/>
                  </a:lnTo>
                  <a:lnTo>
                    <a:pt x="18462" y="18225"/>
                  </a:lnTo>
                  <a:lnTo>
                    <a:pt x="20054" y="16026"/>
                  </a:lnTo>
                  <a:lnTo>
                    <a:pt x="21152" y="13406"/>
                  </a:lnTo>
                  <a:lnTo>
                    <a:pt x="21600" y="11161"/>
                  </a:lnTo>
                  <a:lnTo>
                    <a:pt x="10013" y="11161"/>
                  </a:lnTo>
                  <a:lnTo>
                    <a:pt x="9169" y="10858"/>
                  </a:lnTo>
                  <a:lnTo>
                    <a:pt x="7328" y="8939"/>
                  </a:lnTo>
                  <a:lnTo>
                    <a:pt x="6919" y="7078"/>
                  </a:lnTo>
                  <a:lnTo>
                    <a:pt x="6450" y="0"/>
                  </a:lnTo>
                  <a:close/>
                  <a:moveTo>
                    <a:pt x="645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02" name="Freeform 30"/>
            <p:cNvSpPr>
              <a:spLocks/>
            </p:cNvSpPr>
            <p:nvPr/>
          </p:nvSpPr>
          <p:spPr bwMode="auto">
            <a:xfrm>
              <a:off x="99" y="0"/>
              <a:ext cx="117" cy="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8762" y="0"/>
                  </a:moveTo>
                  <a:lnTo>
                    <a:pt x="8675" y="15024"/>
                  </a:lnTo>
                  <a:lnTo>
                    <a:pt x="5335" y="20283"/>
                  </a:lnTo>
                  <a:lnTo>
                    <a:pt x="0" y="21600"/>
                  </a:lnTo>
                  <a:lnTo>
                    <a:pt x="21402" y="21600"/>
                  </a:lnTo>
                  <a:lnTo>
                    <a:pt x="21533" y="20283"/>
                  </a:lnTo>
                  <a:lnTo>
                    <a:pt x="21543" y="20087"/>
                  </a:lnTo>
                  <a:lnTo>
                    <a:pt x="21600" y="18204"/>
                  </a:lnTo>
                  <a:lnTo>
                    <a:pt x="21355" y="16483"/>
                  </a:lnTo>
                  <a:lnTo>
                    <a:pt x="19618" y="11305"/>
                  </a:lnTo>
                  <a:lnTo>
                    <a:pt x="16776" y="6529"/>
                  </a:lnTo>
                  <a:lnTo>
                    <a:pt x="13349" y="2699"/>
                  </a:lnTo>
                  <a:lnTo>
                    <a:pt x="9853" y="356"/>
                  </a:lnTo>
                  <a:lnTo>
                    <a:pt x="8762" y="0"/>
                  </a:lnTo>
                  <a:close/>
                  <a:moveTo>
                    <a:pt x="8762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375" name="Rectangle 32"/>
          <p:cNvSpPr>
            <a:spLocks/>
          </p:cNvSpPr>
          <p:nvPr/>
        </p:nvSpPr>
        <p:spPr bwMode="auto">
          <a:xfrm>
            <a:off x="3185666" y="3908152"/>
            <a:ext cx="96440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1700" b="1" dirty="0" smtClean="0">
                <a:solidFill>
                  <a:srgbClr val="F15D22"/>
                </a:solidFill>
                <a:latin typeface="Arial Unicode MS" pitchFamily="34" charset="-128"/>
                <a:ea typeface="Arial Unicode MS" pitchFamily="34" charset="-128"/>
                <a:sym typeface="Foco Bold" pitchFamily="34" charset="0"/>
              </a:rPr>
              <a:t>Feb 15</a:t>
            </a:r>
            <a:endParaRPr lang="en-US" sz="1700" b="1" dirty="0">
              <a:latin typeface="Arial Unicode MS" pitchFamily="34" charset="-128"/>
              <a:ea typeface="Arial Unicode MS" pitchFamily="34" charset="-128"/>
              <a:sym typeface="Foco Regular" pitchFamily="34" charset="0"/>
            </a:endParaRPr>
          </a:p>
          <a:p>
            <a:pPr algn="ctr" eaLnBrk="1" hangingPunct="1"/>
            <a:r>
              <a:rPr lang="en-US" sz="1700" b="1" dirty="0" smtClean="0">
                <a:solidFill>
                  <a:srgbClr val="F15D22"/>
                </a:solidFill>
                <a:latin typeface="Arial Unicode MS" pitchFamily="34" charset="-128"/>
                <a:ea typeface="Arial Unicode MS" pitchFamily="34" charset="-128"/>
                <a:sym typeface="Foco Bold" pitchFamily="34" charset="0"/>
              </a:rPr>
              <a:t>2015</a:t>
            </a:r>
            <a:endParaRPr lang="en-US" sz="1700" b="1" dirty="0">
              <a:solidFill>
                <a:srgbClr val="F15D22"/>
              </a:solidFill>
              <a:latin typeface="Arial Unicode MS" pitchFamily="34" charset="-128"/>
              <a:ea typeface="Arial Unicode MS" pitchFamily="34" charset="-128"/>
              <a:sym typeface="Foco Bold" pitchFamily="34" charset="0"/>
            </a:endParaRPr>
          </a:p>
        </p:txBody>
      </p:sp>
      <p:sp>
        <p:nvSpPr>
          <p:cNvPr id="15376" name="Freeform 33"/>
          <p:cNvSpPr>
            <a:spLocks/>
          </p:cNvSpPr>
          <p:nvPr/>
        </p:nvSpPr>
        <p:spPr bwMode="auto">
          <a:xfrm>
            <a:off x="5827736" y="3749650"/>
            <a:ext cx="1278062" cy="8985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0 h 21600"/>
              <a:gd name="T34" fmla="*/ 2147483647 w 21600"/>
              <a:gd name="T35" fmla="*/ 0 h 21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18769"/>
                </a:lnTo>
                <a:lnTo>
                  <a:pt x="66" y="19502"/>
                </a:lnTo>
                <a:lnTo>
                  <a:pt x="254" y="20162"/>
                </a:lnTo>
                <a:lnTo>
                  <a:pt x="545" y="20727"/>
                </a:lnTo>
                <a:lnTo>
                  <a:pt x="923" y="21171"/>
                </a:lnTo>
                <a:lnTo>
                  <a:pt x="1371" y="21469"/>
                </a:lnTo>
                <a:lnTo>
                  <a:pt x="1872" y="21597"/>
                </a:lnTo>
                <a:lnTo>
                  <a:pt x="19636" y="21600"/>
                </a:lnTo>
                <a:lnTo>
                  <a:pt x="19810" y="21589"/>
                </a:lnTo>
                <a:lnTo>
                  <a:pt x="20303" y="21433"/>
                </a:lnTo>
                <a:lnTo>
                  <a:pt x="20741" y="21110"/>
                </a:lnTo>
                <a:lnTo>
                  <a:pt x="21107" y="20645"/>
                </a:lnTo>
                <a:lnTo>
                  <a:pt x="21383" y="20064"/>
                </a:lnTo>
                <a:lnTo>
                  <a:pt x="21553" y="19390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rgbClr val="F15D2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377" name="Group 37"/>
          <p:cNvGrpSpPr>
            <a:grpSpLocks/>
          </p:cNvGrpSpPr>
          <p:nvPr/>
        </p:nvGrpSpPr>
        <p:grpSpPr bwMode="auto">
          <a:xfrm>
            <a:off x="5827736" y="3240658"/>
            <a:ext cx="1278062" cy="450949"/>
            <a:chOff x="0" y="0"/>
            <a:chExt cx="1145" cy="403"/>
          </a:xfrm>
        </p:grpSpPr>
        <p:sp>
          <p:nvSpPr>
            <p:cNvPr id="15398" name="Freeform 34"/>
            <p:cNvSpPr>
              <a:spLocks/>
            </p:cNvSpPr>
            <p:nvPr/>
          </p:nvSpPr>
          <p:spPr bwMode="auto">
            <a:xfrm>
              <a:off x="0" y="101"/>
              <a:ext cx="1145" cy="3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00" h="21600">
                  <a:moveTo>
                    <a:pt x="19636" y="0"/>
                  </a:moveTo>
                  <a:lnTo>
                    <a:pt x="1964" y="0"/>
                  </a:lnTo>
                  <a:lnTo>
                    <a:pt x="1790" y="29"/>
                  </a:lnTo>
                  <a:lnTo>
                    <a:pt x="1296" y="446"/>
                  </a:lnTo>
                  <a:lnTo>
                    <a:pt x="858" y="1305"/>
                  </a:lnTo>
                  <a:lnTo>
                    <a:pt x="492" y="2542"/>
                  </a:lnTo>
                  <a:lnTo>
                    <a:pt x="216" y="4090"/>
                  </a:lnTo>
                  <a:lnTo>
                    <a:pt x="47" y="5883"/>
                  </a:lnTo>
                  <a:lnTo>
                    <a:pt x="0" y="1874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529"/>
                  </a:lnTo>
                  <a:lnTo>
                    <a:pt x="21534" y="5581"/>
                  </a:lnTo>
                  <a:lnTo>
                    <a:pt x="21346" y="3823"/>
                  </a:lnTo>
                  <a:lnTo>
                    <a:pt x="21054" y="2321"/>
                  </a:lnTo>
                  <a:lnTo>
                    <a:pt x="20676" y="1140"/>
                  </a:lnTo>
                  <a:lnTo>
                    <a:pt x="20228" y="347"/>
                  </a:lnTo>
                  <a:lnTo>
                    <a:pt x="19727" y="8"/>
                  </a:lnTo>
                  <a:lnTo>
                    <a:pt x="19636" y="0"/>
                  </a:lnTo>
                  <a:close/>
                  <a:moveTo>
                    <a:pt x="19636" y="0"/>
                  </a:moveTo>
                </a:path>
              </a:pathLst>
            </a:custGeom>
            <a:solidFill>
              <a:srgbClr val="F15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9" name="Freeform 35"/>
            <p:cNvSpPr>
              <a:spLocks/>
            </p:cNvSpPr>
            <p:nvPr/>
          </p:nvSpPr>
          <p:spPr bwMode="auto">
            <a:xfrm>
              <a:off x="261" y="0"/>
              <a:ext cx="78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13064" y="0"/>
                  </a:moveTo>
                  <a:lnTo>
                    <a:pt x="5096" y="1368"/>
                  </a:lnTo>
                  <a:lnTo>
                    <a:pt x="708" y="51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8110"/>
                  </a:lnTo>
                  <a:lnTo>
                    <a:pt x="21306" y="6179"/>
                  </a:lnTo>
                  <a:lnTo>
                    <a:pt x="17441" y="1571"/>
                  </a:lnTo>
                  <a:lnTo>
                    <a:pt x="13064" y="0"/>
                  </a:lnTo>
                  <a:close/>
                  <a:moveTo>
                    <a:pt x="13064" y="0"/>
                  </a:moveTo>
                </a:path>
              </a:pathLst>
            </a:custGeom>
            <a:solidFill>
              <a:srgbClr val="F15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400" name="Freeform 36"/>
            <p:cNvSpPr>
              <a:spLocks/>
            </p:cNvSpPr>
            <p:nvPr/>
          </p:nvSpPr>
          <p:spPr bwMode="auto">
            <a:xfrm>
              <a:off x="807" y="0"/>
              <a:ext cx="78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13068" y="0"/>
                  </a:moveTo>
                  <a:lnTo>
                    <a:pt x="5102" y="1368"/>
                  </a:lnTo>
                  <a:lnTo>
                    <a:pt x="709" y="51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8110"/>
                  </a:lnTo>
                  <a:lnTo>
                    <a:pt x="21307" y="6179"/>
                  </a:lnTo>
                  <a:lnTo>
                    <a:pt x="17448" y="1571"/>
                  </a:lnTo>
                  <a:lnTo>
                    <a:pt x="13068" y="0"/>
                  </a:lnTo>
                  <a:close/>
                  <a:moveTo>
                    <a:pt x="13068" y="0"/>
                  </a:moveTo>
                </a:path>
              </a:pathLst>
            </a:custGeom>
            <a:solidFill>
              <a:srgbClr val="F15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378" name="Freeform 38"/>
          <p:cNvSpPr>
            <a:spLocks/>
          </p:cNvSpPr>
          <p:nvPr/>
        </p:nvSpPr>
        <p:spPr bwMode="auto">
          <a:xfrm>
            <a:off x="5914801" y="3836714"/>
            <a:ext cx="1103933" cy="72442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0 h 21600"/>
              <a:gd name="T22" fmla="*/ 2147483647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15237"/>
                </a:lnTo>
                <a:lnTo>
                  <a:pt x="17" y="20913"/>
                </a:lnTo>
                <a:lnTo>
                  <a:pt x="380" y="21548"/>
                </a:lnTo>
                <a:lnTo>
                  <a:pt x="569" y="21600"/>
                </a:lnTo>
                <a:lnTo>
                  <a:pt x="17671" y="21600"/>
                </a:lnTo>
                <a:lnTo>
                  <a:pt x="21171" y="21572"/>
                </a:lnTo>
                <a:lnTo>
                  <a:pt x="21568" y="20992"/>
                </a:lnTo>
                <a:lnTo>
                  <a:pt x="21600" y="20688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9" name="Rectangle 45"/>
          <p:cNvSpPr>
            <a:spLocks/>
          </p:cNvSpPr>
          <p:nvPr/>
        </p:nvSpPr>
        <p:spPr bwMode="auto">
          <a:xfrm>
            <a:off x="5989588" y="3908152"/>
            <a:ext cx="96440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1600" b="1">
                <a:solidFill>
                  <a:srgbClr val="F15D22"/>
                </a:solidFill>
                <a:latin typeface="Arial Unicode MS" pitchFamily="34" charset="-128"/>
                <a:ea typeface="Arial Unicode MS" pitchFamily="34" charset="-128"/>
                <a:sym typeface="Foco Bold" pitchFamily="34" charset="0"/>
              </a:rPr>
              <a:t>January 1</a:t>
            </a:r>
            <a:endParaRPr lang="en-US" sz="1600" b="1">
              <a:latin typeface="Arial Unicode MS" pitchFamily="34" charset="-128"/>
              <a:ea typeface="Arial Unicode MS" pitchFamily="34" charset="-128"/>
              <a:sym typeface="Foco Regular" pitchFamily="34" charset="0"/>
            </a:endParaRPr>
          </a:p>
          <a:p>
            <a:pPr algn="ctr" eaLnBrk="1" hangingPunct="1"/>
            <a:r>
              <a:rPr lang="en-US" sz="1600" b="1">
                <a:solidFill>
                  <a:srgbClr val="F15D22"/>
                </a:solidFill>
                <a:latin typeface="Arial Unicode MS" pitchFamily="34" charset="-128"/>
                <a:ea typeface="Arial Unicode MS" pitchFamily="34" charset="-128"/>
                <a:sym typeface="Foco Bold" pitchFamily="34" charset="0"/>
              </a:rPr>
              <a:t>2014</a:t>
            </a:r>
          </a:p>
        </p:txBody>
      </p:sp>
      <p:sp>
        <p:nvSpPr>
          <p:cNvPr id="15380" name="Rectangle 47"/>
          <p:cNvSpPr>
            <a:spLocks/>
          </p:cNvSpPr>
          <p:nvPr/>
        </p:nvSpPr>
        <p:spPr bwMode="auto">
          <a:xfrm>
            <a:off x="1513582" y="2750641"/>
            <a:ext cx="2318370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929" algn="ctr"/>
            <a:r>
              <a:rPr lang="en-US" sz="2000" dirty="0">
                <a:solidFill>
                  <a:srgbClr val="464646"/>
                </a:solidFill>
                <a:ea typeface="Arial Unicode MS" pitchFamily="34" charset="-128"/>
                <a:sym typeface="Foco Regular" pitchFamily="34" charset="0"/>
              </a:rPr>
              <a:t>Open enrollment</a:t>
            </a:r>
          </a:p>
        </p:txBody>
      </p:sp>
      <p:sp>
        <p:nvSpPr>
          <p:cNvPr id="15381" name="Line 48"/>
          <p:cNvSpPr>
            <a:spLocks noChangeShapeType="1"/>
          </p:cNvSpPr>
          <p:nvPr/>
        </p:nvSpPr>
        <p:spPr bwMode="auto">
          <a:xfrm>
            <a:off x="2544961" y="4044329"/>
            <a:ext cx="332631" cy="0"/>
          </a:xfrm>
          <a:prstGeom prst="line">
            <a:avLst/>
          </a:prstGeom>
          <a:noFill/>
          <a:ln w="12700">
            <a:solidFill>
              <a:srgbClr val="F15D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2" name="Freeform 49"/>
          <p:cNvSpPr>
            <a:spLocks/>
          </p:cNvSpPr>
          <p:nvPr/>
        </p:nvSpPr>
        <p:spPr bwMode="auto">
          <a:xfrm>
            <a:off x="2873127" y="3990751"/>
            <a:ext cx="32370" cy="10827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7 h 21600"/>
              <a:gd name="T4" fmla="*/ 41781853 w 21600"/>
              <a:gd name="T5" fmla="*/ 2147483647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108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15D2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3" name="Freeform 50"/>
          <p:cNvSpPr>
            <a:spLocks/>
          </p:cNvSpPr>
          <p:nvPr/>
        </p:nvSpPr>
        <p:spPr bwMode="auto">
          <a:xfrm>
            <a:off x="2873127" y="3990751"/>
            <a:ext cx="32370" cy="10827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7 h 21600"/>
              <a:gd name="T4" fmla="*/ 41781853 w 21600"/>
              <a:gd name="T5" fmla="*/ 2147483647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108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12700" cap="flat">
            <a:solidFill>
              <a:srgbClr val="F15D2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5" name="Rectangle 47"/>
          <p:cNvSpPr>
            <a:spLocks/>
          </p:cNvSpPr>
          <p:nvPr/>
        </p:nvSpPr>
        <p:spPr bwMode="auto">
          <a:xfrm>
            <a:off x="5306467" y="2434753"/>
            <a:ext cx="2318370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929" algn="ctr"/>
            <a:r>
              <a:rPr lang="en-US" sz="2000">
                <a:solidFill>
                  <a:srgbClr val="464646"/>
                </a:solidFill>
                <a:ea typeface="Arial Unicode MS" pitchFamily="34" charset="-128"/>
                <a:sym typeface="Foco Regular" pitchFamily="34" charset="0"/>
              </a:rPr>
              <a:t>Coverage can begin as early as</a:t>
            </a:r>
          </a:p>
        </p:txBody>
      </p:sp>
      <p:grpSp>
        <p:nvGrpSpPr>
          <p:cNvPr id="15386" name="Group 28"/>
          <p:cNvGrpSpPr>
            <a:grpSpLocks/>
          </p:cNvGrpSpPr>
          <p:nvPr/>
        </p:nvGrpSpPr>
        <p:grpSpPr bwMode="auto">
          <a:xfrm>
            <a:off x="6351240" y="3396928"/>
            <a:ext cx="241102" cy="226591"/>
            <a:chOff x="0" y="0"/>
            <a:chExt cx="216" cy="203"/>
          </a:xfrm>
        </p:grpSpPr>
        <p:sp>
          <p:nvSpPr>
            <p:cNvPr id="15396" name="Freeform 26"/>
            <p:cNvSpPr>
              <a:spLocks/>
            </p:cNvSpPr>
            <p:nvPr/>
          </p:nvSpPr>
          <p:spPr bwMode="auto">
            <a:xfrm>
              <a:off x="0" y="1"/>
              <a:ext cx="215" cy="2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6448" y="0"/>
                  </a:moveTo>
                  <a:lnTo>
                    <a:pt x="3969" y="1735"/>
                  </a:lnTo>
                  <a:lnTo>
                    <a:pt x="2194" y="3897"/>
                  </a:lnTo>
                  <a:lnTo>
                    <a:pt x="798" y="6495"/>
                  </a:lnTo>
                  <a:lnTo>
                    <a:pt x="55" y="9258"/>
                  </a:lnTo>
                  <a:lnTo>
                    <a:pt x="0" y="10169"/>
                  </a:lnTo>
                  <a:lnTo>
                    <a:pt x="52" y="11161"/>
                  </a:lnTo>
                  <a:lnTo>
                    <a:pt x="648" y="13960"/>
                  </a:lnTo>
                  <a:lnTo>
                    <a:pt x="1843" y="16463"/>
                  </a:lnTo>
                  <a:lnTo>
                    <a:pt x="3550" y="18571"/>
                  </a:lnTo>
                  <a:lnTo>
                    <a:pt x="5683" y="20192"/>
                  </a:lnTo>
                  <a:lnTo>
                    <a:pt x="8155" y="21233"/>
                  </a:lnTo>
                  <a:lnTo>
                    <a:pt x="10879" y="21600"/>
                  </a:lnTo>
                  <a:lnTo>
                    <a:pt x="11504" y="21581"/>
                  </a:lnTo>
                  <a:lnTo>
                    <a:pt x="14108" y="21075"/>
                  </a:lnTo>
                  <a:lnTo>
                    <a:pt x="16454" y="19933"/>
                  </a:lnTo>
                  <a:lnTo>
                    <a:pt x="18462" y="18226"/>
                  </a:lnTo>
                  <a:lnTo>
                    <a:pt x="20055" y="16027"/>
                  </a:lnTo>
                  <a:lnTo>
                    <a:pt x="21152" y="13407"/>
                  </a:lnTo>
                  <a:lnTo>
                    <a:pt x="21600" y="11161"/>
                  </a:lnTo>
                  <a:lnTo>
                    <a:pt x="10011" y="11161"/>
                  </a:lnTo>
                  <a:lnTo>
                    <a:pt x="9167" y="10858"/>
                  </a:lnTo>
                  <a:lnTo>
                    <a:pt x="7325" y="8939"/>
                  </a:lnTo>
                  <a:lnTo>
                    <a:pt x="6915" y="7079"/>
                  </a:lnTo>
                  <a:lnTo>
                    <a:pt x="6448" y="0"/>
                  </a:lnTo>
                  <a:close/>
                  <a:moveTo>
                    <a:pt x="6448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7" name="Freeform 27"/>
            <p:cNvSpPr>
              <a:spLocks/>
            </p:cNvSpPr>
            <p:nvPr/>
          </p:nvSpPr>
          <p:spPr bwMode="auto">
            <a:xfrm>
              <a:off x="99" y="0"/>
              <a:ext cx="117" cy="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8759" y="0"/>
                  </a:moveTo>
                  <a:lnTo>
                    <a:pt x="8673" y="15022"/>
                  </a:lnTo>
                  <a:lnTo>
                    <a:pt x="5341" y="20283"/>
                  </a:lnTo>
                  <a:lnTo>
                    <a:pt x="0" y="21600"/>
                  </a:lnTo>
                  <a:lnTo>
                    <a:pt x="21402" y="21600"/>
                  </a:lnTo>
                  <a:lnTo>
                    <a:pt x="21533" y="20283"/>
                  </a:lnTo>
                  <a:lnTo>
                    <a:pt x="21543" y="20087"/>
                  </a:lnTo>
                  <a:lnTo>
                    <a:pt x="21600" y="18204"/>
                  </a:lnTo>
                  <a:lnTo>
                    <a:pt x="21356" y="16482"/>
                  </a:lnTo>
                  <a:lnTo>
                    <a:pt x="19619" y="11305"/>
                  </a:lnTo>
                  <a:lnTo>
                    <a:pt x="16778" y="6529"/>
                  </a:lnTo>
                  <a:lnTo>
                    <a:pt x="13351" y="2698"/>
                  </a:lnTo>
                  <a:lnTo>
                    <a:pt x="9852" y="356"/>
                  </a:lnTo>
                  <a:lnTo>
                    <a:pt x="8759" y="0"/>
                  </a:lnTo>
                  <a:close/>
                  <a:moveTo>
                    <a:pt x="8759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387" name="Freeform 23"/>
          <p:cNvSpPr>
            <a:spLocks/>
          </p:cNvSpPr>
          <p:nvPr/>
        </p:nvSpPr>
        <p:spPr bwMode="auto">
          <a:xfrm>
            <a:off x="6421561" y="3247355"/>
            <a:ext cx="87064" cy="112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w 21600"/>
              <a:gd name="T19" fmla="*/ 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13068" y="0"/>
                </a:moveTo>
                <a:lnTo>
                  <a:pt x="5102" y="1368"/>
                </a:lnTo>
                <a:lnTo>
                  <a:pt x="710" y="5197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8110"/>
                </a:lnTo>
                <a:lnTo>
                  <a:pt x="21307" y="6179"/>
                </a:lnTo>
                <a:lnTo>
                  <a:pt x="17448" y="1571"/>
                </a:lnTo>
                <a:lnTo>
                  <a:pt x="13068" y="0"/>
                </a:lnTo>
                <a:close/>
                <a:moveTo>
                  <a:pt x="13068" y="0"/>
                </a:moveTo>
              </a:path>
            </a:pathLst>
          </a:custGeom>
          <a:solidFill>
            <a:srgbClr val="F15D2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70268" y="6595691"/>
            <a:ext cx="116086" cy="125016"/>
          </a:xfrm>
          <a:prstGeom prst="rect">
            <a:avLst/>
          </a:prstGeom>
          <a:noFill/>
        </p:spPr>
        <p:txBody>
          <a:bodyPr lIns="64291" tIns="32146" rIns="64291" bIns="32146"/>
          <a:lstStyle>
            <a:lvl1pPr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522368" indent="-200911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03643" indent="-160729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125101" indent="-160729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446558" indent="-160729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9FEA76D3-B5B1-443F-9C5D-E2FCC141D7B8}" type="slidenum">
              <a:rPr lang="en-US" sz="800">
                <a:solidFill>
                  <a:srgbClr val="878787"/>
                </a:solidFill>
                <a:ea typeface="Gill Sans" charset="0"/>
                <a:cs typeface="Gill Sans" charset="0"/>
              </a:rPr>
              <a:pPr/>
              <a:t>18</a:t>
            </a:fld>
            <a:endParaRPr lang="en-US" sz="800">
              <a:solidFill>
                <a:srgbClr val="878787"/>
              </a:solidFill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1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70268" y="6258991"/>
            <a:ext cx="116086" cy="125016"/>
          </a:xfrm>
          <a:prstGeom prst="rect">
            <a:avLst/>
          </a:prstGeom>
          <a:noFill/>
        </p:spPr>
        <p:txBody>
          <a:bodyPr lIns="64291" tIns="32146" rIns="64291" bIns="32146"/>
          <a:lstStyle>
            <a:lvl1pPr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522368" indent="-200911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03643" indent="-160729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125101" indent="-160729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446558" indent="-160729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9FEA76D3-B5B1-443F-9C5D-E2FCC141D7B8}" type="slidenum">
              <a:rPr lang="en-US" sz="800">
                <a:solidFill>
                  <a:srgbClr val="878787"/>
                </a:solidFill>
                <a:ea typeface="Gill Sans" charset="0"/>
                <a:cs typeface="Gill Sans" charset="0"/>
              </a:rPr>
              <a:pPr/>
              <a:t>19</a:t>
            </a:fld>
            <a:endParaRPr lang="en-US" sz="800">
              <a:solidFill>
                <a:srgbClr val="878787"/>
              </a:solidFill>
              <a:ea typeface="Gill Sans" charset="0"/>
              <a:cs typeface="Gill Sans" charset="0"/>
            </a:endParaRPr>
          </a:p>
        </p:txBody>
      </p:sp>
      <p:sp>
        <p:nvSpPr>
          <p:cNvPr id="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792162"/>
          </a:xfrm>
        </p:spPr>
        <p:txBody>
          <a:bodyPr>
            <a:normAutofit/>
          </a:bodyPr>
          <a:lstStyle/>
          <a:p>
            <a:pPr marL="8929"/>
            <a:r>
              <a:rPr lang="en-US" dirty="0">
                <a:latin typeface="Trebuchet MS" pitchFamily="34" charset="0"/>
                <a:ea typeface="Arial Unicode MS" pitchFamily="34" charset="-128"/>
                <a:sym typeface="Foco Regular" pitchFamily="34" charset="0"/>
              </a:rPr>
              <a:t>Ready to help you…</a:t>
            </a:r>
          </a:p>
        </p:txBody>
      </p:sp>
      <p:sp>
        <p:nvSpPr>
          <p:cNvPr id="48" name="Rectangle 6"/>
          <p:cNvSpPr>
            <a:spLocks/>
          </p:cNvSpPr>
          <p:nvPr/>
        </p:nvSpPr>
        <p:spPr bwMode="auto">
          <a:xfrm>
            <a:off x="1828800" y="1469950"/>
            <a:ext cx="4343400" cy="21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814">
              <a:tabLst>
                <a:tab pos="196446" algn="l"/>
              </a:tabLst>
            </a:pPr>
            <a:r>
              <a:rPr lang="en-US" sz="2000" b="1" u="sng" dirty="0" smtClean="0">
                <a:solidFill>
                  <a:schemeClr val="accent1"/>
                </a:solidFill>
                <a:ea typeface="Arial Unicode MS" pitchFamily="34" charset="-128"/>
                <a:sym typeface="Foco Italic" pitchFamily="34" charset="0"/>
              </a:rPr>
              <a:t>Call: </a:t>
            </a:r>
            <a:r>
              <a:rPr lang="en-US" sz="2000" dirty="0" smtClean="0">
                <a:solidFill>
                  <a:schemeClr val="accent1"/>
                </a:solidFill>
                <a:ea typeface="Arial Unicode MS" pitchFamily="34" charset="-128"/>
                <a:sym typeface="Foco Italic" pitchFamily="34" charset="0"/>
              </a:rPr>
              <a:t>Access Health CT has a full time call center to answer any questions you might have, as well as help you enroll right over the phone </a:t>
            </a:r>
            <a:r>
              <a:rPr lang="en-US" sz="2000" b="1" dirty="0" smtClean="0">
                <a:solidFill>
                  <a:schemeClr val="accent1"/>
                </a:solidFill>
                <a:ea typeface="Arial Unicode MS" pitchFamily="34" charset="-128"/>
                <a:sym typeface="Foco Italic" pitchFamily="34" charset="0"/>
              </a:rPr>
              <a:t>(855-805-4325)</a:t>
            </a:r>
          </a:p>
          <a:p>
            <a:pPr marL="7814">
              <a:tabLst>
                <a:tab pos="196446" algn="l"/>
              </a:tabLst>
            </a:pPr>
            <a:endParaRPr lang="en-US" sz="2000" u="sng" dirty="0" smtClean="0">
              <a:solidFill>
                <a:schemeClr val="accent1"/>
              </a:solidFill>
              <a:ea typeface="Arial Unicode MS" pitchFamily="34" charset="-128"/>
              <a:sym typeface="Foco Italic" pitchFamily="34" charset="0"/>
            </a:endParaRPr>
          </a:p>
          <a:p>
            <a:pPr marL="7814">
              <a:tabLst>
                <a:tab pos="196446" algn="l"/>
              </a:tabLst>
            </a:pPr>
            <a:r>
              <a:rPr lang="en-US" sz="2000" b="1" u="sng" dirty="0" smtClean="0">
                <a:solidFill>
                  <a:schemeClr val="accent1"/>
                </a:solidFill>
                <a:ea typeface="Arial Unicode MS" pitchFamily="34" charset="-128"/>
                <a:sym typeface="Foco Italic" pitchFamily="34" charset="0"/>
              </a:rPr>
              <a:t>Click: </a:t>
            </a:r>
            <a:r>
              <a:rPr lang="en-US" sz="2000" dirty="0" smtClean="0">
                <a:solidFill>
                  <a:schemeClr val="accent1"/>
                </a:solidFill>
                <a:ea typeface="Arial Unicode MS" pitchFamily="34" charset="-128"/>
                <a:sym typeface="Foco Italic" pitchFamily="34" charset="0"/>
              </a:rPr>
              <a:t>Our website is available 24/7 to provide guidance and provide tools and services to help you enroll (Accesshealthct.com)</a:t>
            </a:r>
          </a:p>
          <a:p>
            <a:pPr marL="7814">
              <a:tabLst>
                <a:tab pos="196446" algn="l"/>
              </a:tabLst>
            </a:pPr>
            <a:endParaRPr lang="en-US" sz="2000" u="sng" dirty="0" smtClean="0">
              <a:solidFill>
                <a:schemeClr val="accent1"/>
              </a:solidFill>
              <a:ea typeface="Arial Unicode MS" pitchFamily="34" charset="-128"/>
              <a:sym typeface="Foco Italic" pitchFamily="34" charset="0"/>
            </a:endParaRPr>
          </a:p>
          <a:p>
            <a:pPr marL="7814">
              <a:tabLst>
                <a:tab pos="196446" algn="l"/>
              </a:tabLst>
            </a:pPr>
            <a:r>
              <a:rPr lang="en-US" sz="2000" b="1" u="sng" dirty="0" smtClean="0">
                <a:solidFill>
                  <a:schemeClr val="accent1"/>
                </a:solidFill>
                <a:ea typeface="Arial Unicode MS" pitchFamily="34" charset="-128"/>
                <a:sym typeface="Foco Italic" pitchFamily="34" charset="0"/>
              </a:rPr>
              <a:t>Find in-person assistance: </a:t>
            </a:r>
            <a:r>
              <a:rPr lang="en-US" sz="2000" dirty="0" smtClean="0">
                <a:solidFill>
                  <a:schemeClr val="accent1"/>
                </a:solidFill>
                <a:ea typeface="Arial Unicode MS" pitchFamily="34" charset="-128"/>
                <a:sym typeface="Foco Italic" pitchFamily="34" charset="0"/>
              </a:rPr>
              <a:t>Access Health partners with a host </a:t>
            </a:r>
            <a:r>
              <a:rPr lang="en-US" sz="2000" dirty="0">
                <a:solidFill>
                  <a:schemeClr val="accent1"/>
                </a:solidFill>
                <a:ea typeface="Arial Unicode MS" pitchFamily="34" charset="-128"/>
                <a:sym typeface="Foco Italic" pitchFamily="34" charset="0"/>
              </a:rPr>
              <a:t>o</a:t>
            </a:r>
            <a:r>
              <a:rPr lang="en-US" sz="2000" dirty="0" smtClean="0">
                <a:solidFill>
                  <a:schemeClr val="accent1"/>
                </a:solidFill>
                <a:ea typeface="Arial Unicode MS" pitchFamily="34" charset="-128"/>
                <a:sym typeface="Foco Italic" pitchFamily="34" charset="0"/>
              </a:rPr>
              <a:t>f organizations to provide in person help in your community</a:t>
            </a:r>
            <a:endParaRPr lang="en-US" sz="2000" dirty="0">
              <a:solidFill>
                <a:schemeClr val="accent1"/>
              </a:solidFill>
              <a:ea typeface="Arial Unicode MS" pitchFamily="34" charset="-128"/>
              <a:sym typeface="Foco Regular" pitchFamily="34" charset="0"/>
            </a:endParaRPr>
          </a:p>
          <a:p>
            <a:pPr marL="7814">
              <a:tabLst>
                <a:tab pos="196446" algn="l"/>
              </a:tabLst>
            </a:pPr>
            <a:endParaRPr lang="en-US" sz="2000" dirty="0">
              <a:solidFill>
                <a:schemeClr val="accent1"/>
              </a:solidFill>
              <a:ea typeface="Arial Unicode MS" pitchFamily="34" charset="-128"/>
              <a:sym typeface="Foco Regular" pitchFamily="34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3" y="3070150"/>
            <a:ext cx="892791" cy="61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 descr="http://www.marshallvoip.com/images/snom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929264" cy="6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73" y="4517950"/>
            <a:ext cx="943933" cy="7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6"/>
          <p:cNvSpPr>
            <a:spLocks/>
          </p:cNvSpPr>
          <p:nvPr/>
        </p:nvSpPr>
        <p:spPr bwMode="auto">
          <a:xfrm>
            <a:off x="6553200" y="1509364"/>
            <a:ext cx="4114800" cy="21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814">
              <a:tabLst>
                <a:tab pos="196446" algn="l"/>
              </a:tabLst>
            </a:pPr>
            <a:r>
              <a:rPr lang="en-US" sz="2000" b="1" dirty="0" smtClean="0">
                <a:solidFill>
                  <a:schemeClr val="accent1"/>
                </a:solidFill>
                <a:ea typeface="Arial Unicode MS" pitchFamily="34" charset="-128"/>
                <a:sym typeface="Foco Italic" pitchFamily="34" charset="0"/>
              </a:rPr>
              <a:t>(855-805-4325)</a:t>
            </a:r>
          </a:p>
          <a:p>
            <a:pPr marL="7814">
              <a:tabLst>
                <a:tab pos="196446" algn="l"/>
              </a:tabLst>
            </a:pPr>
            <a:endParaRPr lang="en-US" sz="2000" u="sng" dirty="0" smtClean="0">
              <a:solidFill>
                <a:schemeClr val="accent1"/>
              </a:solidFill>
              <a:ea typeface="Arial Unicode MS" pitchFamily="34" charset="-128"/>
              <a:sym typeface="Foco Italic" pitchFamily="34" charset="0"/>
            </a:endParaRPr>
          </a:p>
          <a:p>
            <a:pPr marL="7814">
              <a:tabLst>
                <a:tab pos="196446" algn="l"/>
              </a:tabLst>
            </a:pPr>
            <a:endParaRPr lang="en-US" sz="2000" u="sng" dirty="0">
              <a:solidFill>
                <a:schemeClr val="accent1"/>
              </a:solidFill>
              <a:ea typeface="Arial Unicode MS" pitchFamily="34" charset="-128"/>
              <a:sym typeface="Foco Italic" pitchFamily="34" charset="0"/>
            </a:endParaRPr>
          </a:p>
          <a:p>
            <a:pPr marL="7814">
              <a:tabLst>
                <a:tab pos="196446" algn="l"/>
              </a:tabLst>
            </a:pPr>
            <a:endParaRPr lang="en-US" sz="2000" u="sng" dirty="0" smtClean="0">
              <a:solidFill>
                <a:schemeClr val="accent1"/>
              </a:solidFill>
              <a:ea typeface="Arial Unicode MS" pitchFamily="34" charset="-128"/>
              <a:sym typeface="Foco Italic" pitchFamily="34" charset="0"/>
            </a:endParaRPr>
          </a:p>
          <a:p>
            <a:pPr marL="7814">
              <a:tabLst>
                <a:tab pos="196446" algn="l"/>
              </a:tabLst>
            </a:pPr>
            <a:endParaRPr lang="en-US" sz="2000" u="sng" dirty="0" smtClean="0">
              <a:solidFill>
                <a:schemeClr val="accent1"/>
              </a:solidFill>
              <a:ea typeface="Arial Unicode MS" pitchFamily="34" charset="-128"/>
              <a:sym typeface="Foco Italic" pitchFamily="34" charset="0"/>
            </a:endParaRPr>
          </a:p>
          <a:p>
            <a:pPr marL="7814">
              <a:tabLst>
                <a:tab pos="196446" algn="l"/>
              </a:tabLst>
            </a:pPr>
            <a:r>
              <a:rPr lang="en-US" sz="2000" b="1" dirty="0" smtClean="0">
                <a:solidFill>
                  <a:schemeClr val="accent1"/>
                </a:solidFill>
                <a:ea typeface="Arial Unicode MS" pitchFamily="34" charset="-128"/>
                <a:sym typeface="Foco Italic" pitchFamily="34" charset="0"/>
              </a:rPr>
              <a:t>(Accesshealthct.com)</a:t>
            </a:r>
          </a:p>
          <a:p>
            <a:pPr marL="7814">
              <a:tabLst>
                <a:tab pos="196446" algn="l"/>
              </a:tabLst>
            </a:pPr>
            <a:endParaRPr lang="en-US" sz="2000" b="1" dirty="0">
              <a:solidFill>
                <a:schemeClr val="accent1"/>
              </a:solidFill>
              <a:ea typeface="Arial Unicode MS" pitchFamily="34" charset="-128"/>
              <a:sym typeface="Foco Italic" pitchFamily="34" charset="0"/>
            </a:endParaRPr>
          </a:p>
          <a:p>
            <a:pPr marL="7814">
              <a:tabLst>
                <a:tab pos="196446" algn="l"/>
              </a:tabLst>
            </a:pPr>
            <a:endParaRPr lang="en-US" sz="2000" b="1" dirty="0" smtClean="0">
              <a:solidFill>
                <a:schemeClr val="accent1"/>
              </a:solidFill>
              <a:ea typeface="Arial Unicode MS" pitchFamily="34" charset="-128"/>
              <a:sym typeface="Foco Italic" pitchFamily="34" charset="0"/>
            </a:endParaRPr>
          </a:p>
          <a:p>
            <a:pPr marL="7814">
              <a:tabLst>
                <a:tab pos="196446" algn="l"/>
              </a:tabLst>
            </a:pPr>
            <a:endParaRPr lang="en-US" sz="2000" b="1" dirty="0">
              <a:solidFill>
                <a:schemeClr val="accent1"/>
              </a:solidFill>
              <a:ea typeface="Arial Unicode MS" pitchFamily="34" charset="-128"/>
              <a:sym typeface="Foco Italic" pitchFamily="34" charset="0"/>
            </a:endParaRPr>
          </a:p>
          <a:p>
            <a:pPr marL="7814">
              <a:tabLst>
                <a:tab pos="196446" algn="l"/>
              </a:tabLst>
            </a:pPr>
            <a:endParaRPr lang="en-US" sz="2000" b="1" dirty="0" smtClean="0">
              <a:solidFill>
                <a:schemeClr val="accent1"/>
              </a:solidFill>
              <a:ea typeface="Arial Unicode MS" pitchFamily="34" charset="-128"/>
              <a:sym typeface="Foco Italic" pitchFamily="34" charset="0"/>
            </a:endParaRPr>
          </a:p>
          <a:p>
            <a:pPr marL="7814">
              <a:tabLst>
                <a:tab pos="196446" algn="l"/>
              </a:tabLst>
            </a:pPr>
            <a:r>
              <a:rPr lang="en-US" sz="2000" b="1" dirty="0" smtClean="0">
                <a:solidFill>
                  <a:schemeClr val="accent1"/>
                </a:solidFill>
                <a:ea typeface="Arial Unicode MS" pitchFamily="34" charset="-128"/>
                <a:sym typeface="Foco Italic" pitchFamily="34" charset="0"/>
              </a:rPr>
              <a:t>New Britain: </a:t>
            </a:r>
          </a:p>
          <a:p>
            <a:pPr marL="7814">
              <a:tabLst>
                <a:tab pos="196446" algn="l"/>
              </a:tabLst>
            </a:pPr>
            <a:r>
              <a:rPr lang="en-US" sz="2000" b="1" dirty="0" smtClean="0">
                <a:solidFill>
                  <a:schemeClr val="accent1"/>
                </a:solidFill>
              </a:rPr>
              <a:t>200 </a:t>
            </a:r>
            <a:r>
              <a:rPr lang="en-US" sz="2000" b="1" dirty="0">
                <a:solidFill>
                  <a:schemeClr val="accent1"/>
                </a:solidFill>
              </a:rPr>
              <a:t>Main </a:t>
            </a:r>
            <a:r>
              <a:rPr lang="en-US" sz="2000" b="1" dirty="0" smtClean="0">
                <a:solidFill>
                  <a:schemeClr val="accent1"/>
                </a:solidFill>
              </a:rPr>
              <a:t>Street</a:t>
            </a:r>
            <a:endParaRPr lang="en-US" sz="2000" b="1" dirty="0">
              <a:solidFill>
                <a:schemeClr val="accent1"/>
              </a:solidFill>
              <a:ea typeface="Arial Unicode MS" pitchFamily="34" charset="-128"/>
              <a:sym typeface="Foco Italic" pitchFamily="34" charset="0"/>
            </a:endParaRPr>
          </a:p>
          <a:p>
            <a:pPr marL="7814">
              <a:tabLst>
                <a:tab pos="196446" algn="l"/>
              </a:tabLst>
            </a:pPr>
            <a:endParaRPr lang="en-US" sz="2000" b="1" dirty="0" smtClean="0">
              <a:solidFill>
                <a:schemeClr val="accent1"/>
              </a:solidFill>
              <a:ea typeface="Arial Unicode MS" pitchFamily="34" charset="-128"/>
              <a:sym typeface="Foco Italic" pitchFamily="34" charset="0"/>
            </a:endParaRPr>
          </a:p>
          <a:p>
            <a:pPr marL="7814">
              <a:tabLst>
                <a:tab pos="196446" algn="l"/>
              </a:tabLst>
            </a:pPr>
            <a:r>
              <a:rPr lang="en-US" sz="2000" b="1" dirty="0" smtClean="0">
                <a:solidFill>
                  <a:schemeClr val="accent1"/>
                </a:solidFill>
                <a:ea typeface="Arial Unicode MS" pitchFamily="34" charset="-128"/>
                <a:sym typeface="Foco Italic" pitchFamily="34" charset="0"/>
              </a:rPr>
              <a:t>New Haven:</a:t>
            </a:r>
          </a:p>
          <a:p>
            <a:pPr marL="7814">
              <a:tabLst>
                <a:tab pos="196446" algn="l"/>
              </a:tabLst>
            </a:pPr>
            <a:r>
              <a:rPr lang="en-US" sz="2000" b="1" dirty="0" smtClean="0">
                <a:solidFill>
                  <a:schemeClr val="accent1"/>
                </a:solidFill>
              </a:rPr>
              <a:t>55 </a:t>
            </a:r>
            <a:r>
              <a:rPr lang="en-US" sz="2000" b="1" dirty="0">
                <a:solidFill>
                  <a:schemeClr val="accent1"/>
                </a:solidFill>
              </a:rPr>
              <a:t>Church </a:t>
            </a:r>
            <a:r>
              <a:rPr lang="en-US" sz="2000" b="1" dirty="0" smtClean="0">
                <a:solidFill>
                  <a:schemeClr val="accent1"/>
                </a:solidFill>
              </a:rPr>
              <a:t>Street</a:t>
            </a:r>
            <a:endParaRPr lang="en-US" sz="2000" b="1" dirty="0" smtClean="0">
              <a:solidFill>
                <a:schemeClr val="accent1"/>
              </a:solidFill>
              <a:ea typeface="Arial Unicode MS" pitchFamily="34" charset="-128"/>
              <a:sym typeface="Foco Italic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1509364"/>
            <a:ext cx="0" cy="45104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400800" y="1524000"/>
            <a:ext cx="0" cy="45104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05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533400" y="1600200"/>
            <a:ext cx="1981200" cy="4525963"/>
          </a:xfrm>
        </p:spPr>
        <p:txBody>
          <a:bodyPr/>
          <a:lstStyle/>
          <a:p>
            <a:r>
              <a:rPr lang="en-US" dirty="0" smtClean="0"/>
              <a:t>Began in July 2011</a:t>
            </a:r>
          </a:p>
          <a:p>
            <a:endParaRPr lang="en-US" sz="800" dirty="0" smtClean="0"/>
          </a:p>
          <a:p>
            <a:r>
              <a:rPr lang="en-US" dirty="0" smtClean="0"/>
              <a:t>Substantial state-wide involvement and coordination</a:t>
            </a:r>
          </a:p>
          <a:p>
            <a:endParaRPr lang="en-US" sz="800" dirty="0" smtClean="0"/>
          </a:p>
          <a:p>
            <a:r>
              <a:rPr lang="en-US" dirty="0" smtClean="0"/>
              <a:t>Comprehensive consumer research and input</a:t>
            </a:r>
          </a:p>
          <a:p>
            <a:endParaRPr lang="en-US" sz="800" dirty="0" smtClean="0"/>
          </a:p>
          <a:p>
            <a:r>
              <a:rPr lang="en-US" dirty="0" smtClean="0"/>
              <a:t>Secured the right resources</a:t>
            </a:r>
            <a:endParaRPr lang="en-US" dirty="0"/>
          </a:p>
        </p:txBody>
      </p:sp>
      <p:pic>
        <p:nvPicPr>
          <p:cNvPr id="1026" name="Picture 2" descr="http://upload.wikimedia.org/wikipedia/commons/5/51/Starting_bl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5486401" cy="40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65" y="2158603"/>
            <a:ext cx="5931545" cy="255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Line 7"/>
          <p:cNvSpPr>
            <a:spLocks noChangeShapeType="1"/>
          </p:cNvSpPr>
          <p:nvPr/>
        </p:nvSpPr>
        <p:spPr bwMode="auto">
          <a:xfrm rot="10800000" flipH="1">
            <a:off x="3207841" y="4391026"/>
            <a:ext cx="13395" cy="2232"/>
          </a:xfrm>
          <a:prstGeom prst="line">
            <a:avLst/>
          </a:prstGeom>
          <a:noFill/>
          <a:ln w="1342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 rot="10800000" flipH="1">
            <a:off x="5100936" y="4075138"/>
            <a:ext cx="14511" cy="2232"/>
          </a:xfrm>
          <a:prstGeom prst="line">
            <a:avLst/>
          </a:prstGeom>
          <a:noFill/>
          <a:ln w="1342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 rot="10800000" flipH="1">
            <a:off x="3207842" y="3784923"/>
            <a:ext cx="11162" cy="7813"/>
          </a:xfrm>
          <a:prstGeom prst="line">
            <a:avLst/>
          </a:prstGeom>
          <a:noFill/>
          <a:ln w="1342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 rot="10800000" flipH="1">
            <a:off x="5103168" y="2554858"/>
            <a:ext cx="12279" cy="7813"/>
          </a:xfrm>
          <a:prstGeom prst="line">
            <a:avLst/>
          </a:prstGeom>
          <a:noFill/>
          <a:ln w="1342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8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929"/>
            <a:r>
              <a:rPr lang="en-US" dirty="0">
                <a:latin typeface="Trebuchet MS" pitchFamily="34" charset="0"/>
                <a:ea typeface="Arial Unicode MS" pitchFamily="34" charset="-128"/>
                <a:sym typeface="Foco Regular" pitchFamily="34" charset="0"/>
              </a:rPr>
              <a:t>Do you qualify for financial help?</a:t>
            </a:r>
          </a:p>
        </p:txBody>
      </p:sp>
      <p:sp>
        <p:nvSpPr>
          <p:cNvPr id="25609" name="Rectangle 12"/>
          <p:cNvSpPr>
            <a:spLocks/>
          </p:cNvSpPr>
          <p:nvPr/>
        </p:nvSpPr>
        <p:spPr bwMode="auto">
          <a:xfrm>
            <a:off x="540508" y="6172200"/>
            <a:ext cx="4574232" cy="16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929"/>
            <a:r>
              <a:rPr lang="en-US" sz="1000" dirty="0">
                <a:solidFill>
                  <a:srgbClr val="6B6B6B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* Eligibility will depend on actual income level and household size.</a:t>
            </a:r>
          </a:p>
        </p:txBody>
      </p:sp>
      <p:sp>
        <p:nvSpPr>
          <p:cNvPr id="25610" name="Rectangle 13"/>
          <p:cNvSpPr>
            <a:spLocks/>
          </p:cNvSpPr>
          <p:nvPr/>
        </p:nvSpPr>
        <p:spPr bwMode="auto">
          <a:xfrm>
            <a:off x="3221236" y="3774877"/>
            <a:ext cx="2018109" cy="23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929"/>
            <a:r>
              <a:rPr lang="en-US" sz="1300">
                <a:solidFill>
                  <a:srgbClr val="6B6B6B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Eligible for Financial Help*</a:t>
            </a:r>
          </a:p>
        </p:txBody>
      </p:sp>
      <p:sp>
        <p:nvSpPr>
          <p:cNvPr id="25611" name="Rectangle 14"/>
          <p:cNvSpPr>
            <a:spLocks/>
          </p:cNvSpPr>
          <p:nvPr/>
        </p:nvSpPr>
        <p:spPr bwMode="auto">
          <a:xfrm>
            <a:off x="3452293" y="4416698"/>
            <a:ext cx="1787053" cy="1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929"/>
            <a:r>
              <a:rPr lang="en-US" sz="1300">
                <a:solidFill>
                  <a:srgbClr val="6B6B6B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Eligible for Medicaid*</a:t>
            </a:r>
          </a:p>
        </p:txBody>
      </p:sp>
      <p:sp>
        <p:nvSpPr>
          <p:cNvPr id="25612" name="Rectangle 15"/>
          <p:cNvSpPr>
            <a:spLocks/>
          </p:cNvSpPr>
          <p:nvPr/>
        </p:nvSpPr>
        <p:spPr bwMode="auto">
          <a:xfrm>
            <a:off x="1916386" y="4888855"/>
            <a:ext cx="804788" cy="2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929"/>
            <a:r>
              <a:rPr lang="en-US" sz="1500">
                <a:solidFill>
                  <a:srgbClr val="6B6B6B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Single</a:t>
            </a:r>
          </a:p>
        </p:txBody>
      </p:sp>
      <p:sp>
        <p:nvSpPr>
          <p:cNvPr id="25613" name="Rectangle 16"/>
          <p:cNvSpPr>
            <a:spLocks/>
          </p:cNvSpPr>
          <p:nvPr/>
        </p:nvSpPr>
        <p:spPr bwMode="auto">
          <a:xfrm>
            <a:off x="5632252" y="4888855"/>
            <a:ext cx="1214438" cy="2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929"/>
            <a:r>
              <a:rPr lang="en-US" sz="1500">
                <a:solidFill>
                  <a:srgbClr val="6B6B6B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Family of 4</a:t>
            </a:r>
          </a:p>
        </p:txBody>
      </p:sp>
      <p:sp>
        <p:nvSpPr>
          <p:cNvPr id="25614" name="Rectangle 17"/>
          <p:cNvSpPr>
            <a:spLocks/>
          </p:cNvSpPr>
          <p:nvPr/>
        </p:nvSpPr>
        <p:spPr bwMode="auto">
          <a:xfrm>
            <a:off x="1590453" y="4406652"/>
            <a:ext cx="1452190" cy="26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929"/>
            <a:r>
              <a:rPr lang="en-US" sz="15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up to $15,856</a:t>
            </a:r>
          </a:p>
        </p:txBody>
      </p:sp>
      <p:sp>
        <p:nvSpPr>
          <p:cNvPr id="25615" name="Rectangle 18"/>
          <p:cNvSpPr>
            <a:spLocks/>
          </p:cNvSpPr>
          <p:nvPr/>
        </p:nvSpPr>
        <p:spPr bwMode="auto">
          <a:xfrm>
            <a:off x="1590453" y="3711253"/>
            <a:ext cx="1452190" cy="26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929"/>
            <a:r>
              <a:rPr lang="en-US" sz="15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up to $45,960</a:t>
            </a:r>
          </a:p>
        </p:txBody>
      </p:sp>
      <p:sp>
        <p:nvSpPr>
          <p:cNvPr id="25616" name="Rectangle 19"/>
          <p:cNvSpPr>
            <a:spLocks/>
          </p:cNvSpPr>
          <p:nvPr/>
        </p:nvSpPr>
        <p:spPr bwMode="auto">
          <a:xfrm>
            <a:off x="5534025" y="4127599"/>
            <a:ext cx="1312664" cy="26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929"/>
            <a:r>
              <a:rPr lang="en-US" sz="15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up to $43,567</a:t>
            </a:r>
          </a:p>
        </p:txBody>
      </p:sp>
      <p:sp>
        <p:nvSpPr>
          <p:cNvPr id="25617" name="Rectangle 20"/>
          <p:cNvSpPr>
            <a:spLocks/>
          </p:cNvSpPr>
          <p:nvPr/>
        </p:nvSpPr>
        <p:spPr bwMode="auto">
          <a:xfrm>
            <a:off x="5534025" y="2474492"/>
            <a:ext cx="1419820" cy="24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929"/>
            <a:r>
              <a:rPr lang="en-US" sz="150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up to $94,200</a:t>
            </a:r>
          </a:p>
        </p:txBody>
      </p:sp>
      <p:sp>
        <p:nvSpPr>
          <p:cNvPr id="25618" name="Rectangle 21"/>
          <p:cNvSpPr>
            <a:spLocks/>
          </p:cNvSpPr>
          <p:nvPr/>
        </p:nvSpPr>
        <p:spPr bwMode="auto">
          <a:xfrm>
            <a:off x="533400" y="3739158"/>
            <a:ext cx="651867" cy="964406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25619" name="Rectangle 22"/>
          <p:cNvSpPr>
            <a:spLocks/>
          </p:cNvSpPr>
          <p:nvPr/>
        </p:nvSpPr>
        <p:spPr bwMode="auto">
          <a:xfrm>
            <a:off x="7171507" y="3748088"/>
            <a:ext cx="1751335" cy="947663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>
              <a:latin typeface="Arial Unicode MS" pitchFamily="34" charset="-128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4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/>
          <p:cNvSpPr>
            <a:spLocks/>
          </p:cNvSpPr>
          <p:nvPr/>
        </p:nvSpPr>
        <p:spPr bwMode="auto">
          <a:xfrm>
            <a:off x="185142" y="532433"/>
            <a:ext cx="8939733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929"/>
            <a:r>
              <a:rPr lang="en-US" sz="2800" dirty="0">
                <a:solidFill>
                  <a:schemeClr val="accent1"/>
                </a:solidFill>
                <a:latin typeface="Trebuchet MS" pitchFamily="34" charset="0"/>
                <a:ea typeface="Arial Unicode MS" pitchFamily="34" charset="-128"/>
                <a:sym typeface="Foco Regular" pitchFamily="34" charset="0"/>
              </a:rPr>
              <a:t>Get covered or you may be required to pay a </a:t>
            </a:r>
            <a:r>
              <a:rPr lang="en-US" sz="2800" dirty="0" smtClean="0">
                <a:solidFill>
                  <a:schemeClr val="accent1"/>
                </a:solidFill>
                <a:latin typeface="Trebuchet MS" pitchFamily="34" charset="0"/>
                <a:ea typeface="Arial Unicode MS" pitchFamily="34" charset="-128"/>
                <a:sym typeface="Foco Regular" pitchFamily="34" charset="0"/>
              </a:rPr>
              <a:t>penalty</a:t>
            </a:r>
            <a:endParaRPr lang="en-US" sz="2800" dirty="0">
              <a:solidFill>
                <a:schemeClr val="accent1"/>
              </a:solidFill>
              <a:latin typeface="Trebuchet MS" pitchFamily="34" charset="0"/>
              <a:ea typeface="Arial Unicode MS" pitchFamily="34" charset="-128"/>
              <a:sym typeface="Foco Regular" pitchFamily="34" charset="0"/>
            </a:endParaRPr>
          </a:p>
        </p:txBody>
      </p:sp>
      <p:sp>
        <p:nvSpPr>
          <p:cNvPr id="26628" name="Rectangle 7"/>
          <p:cNvSpPr>
            <a:spLocks/>
          </p:cNvSpPr>
          <p:nvPr/>
        </p:nvSpPr>
        <p:spPr bwMode="auto">
          <a:xfrm>
            <a:off x="1250007" y="2286000"/>
            <a:ext cx="803672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929"/>
            <a:r>
              <a:rPr lang="en-US" sz="2700">
                <a:solidFill>
                  <a:srgbClr val="F6931E"/>
                </a:solidFill>
                <a:latin typeface="Arial Unicode MS" pitchFamily="34" charset="-128"/>
                <a:ea typeface="Arial Unicode MS" pitchFamily="34" charset="-128"/>
                <a:sym typeface="Foco Bold" pitchFamily="34" charset="0"/>
              </a:rPr>
              <a:t>2014</a:t>
            </a:r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>
            <a:off x="1291307" y="2739182"/>
            <a:ext cx="766837" cy="0"/>
          </a:xfrm>
          <a:prstGeom prst="line">
            <a:avLst/>
          </a:prstGeom>
          <a:noFill/>
          <a:ln w="29718">
            <a:solidFill>
              <a:srgbClr val="F6931E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0" name="Rectangle 9"/>
          <p:cNvSpPr>
            <a:spLocks/>
          </p:cNvSpPr>
          <p:nvPr/>
        </p:nvSpPr>
        <p:spPr bwMode="auto">
          <a:xfrm>
            <a:off x="533400" y="3005956"/>
            <a:ext cx="2282651" cy="11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37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Bold" pitchFamily="34" charset="0"/>
              </a:rPr>
              <a:t>$95</a:t>
            </a:r>
            <a:endParaRPr lang="en-US" sz="1300" dirty="0">
              <a:latin typeface="Arial Unicode MS" pitchFamily="34" charset="-128"/>
              <a:ea typeface="Arial Unicode MS" pitchFamily="34" charset="-128"/>
              <a:sym typeface="Foco Regular" pitchFamily="34" charset="0"/>
            </a:endParaRPr>
          </a:p>
          <a:p>
            <a:pPr algn="ctr">
              <a:spcBef>
                <a:spcPts val="141"/>
              </a:spcBef>
            </a:pPr>
            <a:r>
              <a:rPr lang="en-US" sz="21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or 1% of income,</a:t>
            </a:r>
            <a:r>
              <a:rPr lang="en-US" baseline="250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* </a:t>
            </a:r>
            <a:r>
              <a:rPr lang="en-US" sz="12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whichever is </a:t>
            </a:r>
            <a:r>
              <a:rPr lang="en-US" sz="1200" dirty="0" smtClean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greater</a:t>
            </a:r>
          </a:p>
          <a:p>
            <a:pPr algn="ctr">
              <a:spcBef>
                <a:spcPts val="141"/>
              </a:spcBef>
            </a:pPr>
            <a:endParaRPr lang="en-US" sz="1200" dirty="0">
              <a:solidFill>
                <a:srgbClr val="F05A29"/>
              </a:solidFill>
              <a:latin typeface="Arial Unicode MS" pitchFamily="34" charset="-128"/>
              <a:ea typeface="Arial Unicode MS" pitchFamily="34" charset="-128"/>
              <a:sym typeface="Foco Regular" pitchFamily="34" charset="0"/>
            </a:endParaRPr>
          </a:p>
          <a:p>
            <a:pPr algn="ctr">
              <a:spcBef>
                <a:spcPts val="141"/>
              </a:spcBef>
            </a:pPr>
            <a:r>
              <a:rPr lang="en-US" sz="1200" dirty="0" smtClean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(Example: 1% of an annual income of $50,000 = $500)</a:t>
            </a:r>
            <a:endParaRPr lang="en-US" sz="1200" dirty="0">
              <a:solidFill>
                <a:srgbClr val="F05A29"/>
              </a:solidFill>
              <a:latin typeface="Arial Unicode MS" pitchFamily="34" charset="-128"/>
              <a:ea typeface="Arial Unicode MS" pitchFamily="34" charset="-128"/>
              <a:sym typeface="Foco Regular" pitchFamily="34" charset="0"/>
            </a:endParaRPr>
          </a:p>
        </p:txBody>
      </p:sp>
      <p:sp>
        <p:nvSpPr>
          <p:cNvPr id="26631" name="Rectangle 10"/>
          <p:cNvSpPr>
            <a:spLocks/>
          </p:cNvSpPr>
          <p:nvPr/>
        </p:nvSpPr>
        <p:spPr bwMode="auto">
          <a:xfrm>
            <a:off x="4098578" y="2286000"/>
            <a:ext cx="803672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929"/>
            <a:r>
              <a:rPr lang="en-US" sz="2700">
                <a:solidFill>
                  <a:srgbClr val="F6931E"/>
                </a:solidFill>
                <a:latin typeface="Arial Unicode MS" pitchFamily="34" charset="-128"/>
                <a:ea typeface="Arial Unicode MS" pitchFamily="34" charset="-128"/>
                <a:sym typeface="Foco Bold" pitchFamily="34" charset="0"/>
              </a:rPr>
              <a:t>2015</a:t>
            </a:r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>
            <a:off x="4139877" y="2739182"/>
            <a:ext cx="765721" cy="0"/>
          </a:xfrm>
          <a:prstGeom prst="line">
            <a:avLst/>
          </a:prstGeom>
          <a:noFill/>
          <a:ln w="29718">
            <a:solidFill>
              <a:srgbClr val="F6931E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Rectangle 12"/>
          <p:cNvSpPr>
            <a:spLocks/>
          </p:cNvSpPr>
          <p:nvPr/>
        </p:nvSpPr>
        <p:spPr bwMode="auto">
          <a:xfrm>
            <a:off x="3479081" y="3023815"/>
            <a:ext cx="2123033" cy="11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37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Bold" pitchFamily="34" charset="0"/>
              </a:rPr>
              <a:t>$325</a:t>
            </a:r>
            <a:endParaRPr lang="en-US" sz="1300" dirty="0">
              <a:latin typeface="Arial Unicode MS" pitchFamily="34" charset="-128"/>
              <a:ea typeface="Arial Unicode MS" pitchFamily="34" charset="-128"/>
              <a:sym typeface="Foco Regular" pitchFamily="34" charset="0"/>
            </a:endParaRPr>
          </a:p>
          <a:p>
            <a:pPr algn="ctr">
              <a:spcBef>
                <a:spcPts val="141"/>
              </a:spcBef>
            </a:pPr>
            <a:r>
              <a:rPr lang="en-US" sz="21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or 2% of income,</a:t>
            </a:r>
            <a:r>
              <a:rPr lang="en-US" baseline="250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* </a:t>
            </a:r>
            <a:r>
              <a:rPr lang="en-US" sz="12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whichever is </a:t>
            </a:r>
            <a:r>
              <a:rPr lang="en-US" sz="1200" dirty="0" smtClean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greater</a:t>
            </a:r>
          </a:p>
          <a:p>
            <a:pPr algn="ctr">
              <a:spcBef>
                <a:spcPts val="141"/>
              </a:spcBef>
            </a:pPr>
            <a:endParaRPr lang="en-US" sz="1200" dirty="0">
              <a:solidFill>
                <a:srgbClr val="F05A29"/>
              </a:solidFill>
              <a:latin typeface="Arial Unicode MS" pitchFamily="34" charset="-128"/>
              <a:ea typeface="Arial Unicode MS" pitchFamily="34" charset="-128"/>
              <a:sym typeface="Foco Regular" pitchFamily="34" charset="0"/>
            </a:endParaRPr>
          </a:p>
          <a:p>
            <a:pPr algn="ctr">
              <a:spcBef>
                <a:spcPts val="141"/>
              </a:spcBef>
            </a:pPr>
            <a:r>
              <a:rPr lang="en-US" sz="12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Example: </a:t>
            </a:r>
            <a:r>
              <a:rPr lang="en-US" sz="1200" dirty="0" smtClean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2% </a:t>
            </a:r>
            <a:r>
              <a:rPr lang="en-US" sz="12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of an annual income of $50,000 = </a:t>
            </a:r>
            <a:r>
              <a:rPr lang="en-US" sz="1200" dirty="0" smtClean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$1,000</a:t>
            </a:r>
            <a:r>
              <a:rPr lang="en-US" sz="12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)</a:t>
            </a:r>
          </a:p>
          <a:p>
            <a:pPr algn="ctr">
              <a:spcBef>
                <a:spcPts val="141"/>
              </a:spcBef>
            </a:pPr>
            <a:endParaRPr lang="en-US" sz="1200" dirty="0">
              <a:solidFill>
                <a:srgbClr val="F05A29"/>
              </a:solidFill>
              <a:latin typeface="Arial Unicode MS" pitchFamily="34" charset="-128"/>
              <a:ea typeface="Arial Unicode MS" pitchFamily="34" charset="-128"/>
              <a:sym typeface="Foco Regular" pitchFamily="34" charset="0"/>
            </a:endParaRPr>
          </a:p>
        </p:txBody>
      </p:sp>
      <p:sp>
        <p:nvSpPr>
          <p:cNvPr id="26634" name="Rectangle 13"/>
          <p:cNvSpPr>
            <a:spLocks/>
          </p:cNvSpPr>
          <p:nvPr/>
        </p:nvSpPr>
        <p:spPr bwMode="auto">
          <a:xfrm>
            <a:off x="6905848" y="2286000"/>
            <a:ext cx="803672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929"/>
            <a:r>
              <a:rPr lang="en-US" sz="2700">
                <a:solidFill>
                  <a:srgbClr val="F6931E"/>
                </a:solidFill>
                <a:latin typeface="Arial Unicode MS" pitchFamily="34" charset="-128"/>
                <a:ea typeface="Arial Unicode MS" pitchFamily="34" charset="-128"/>
                <a:sym typeface="Foco Bold" pitchFamily="34" charset="0"/>
              </a:rPr>
              <a:t>2016</a:t>
            </a:r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>
            <a:off x="6947148" y="2739182"/>
            <a:ext cx="765721" cy="0"/>
          </a:xfrm>
          <a:prstGeom prst="line">
            <a:avLst/>
          </a:prstGeom>
          <a:noFill/>
          <a:ln w="29718">
            <a:solidFill>
              <a:srgbClr val="F6931E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6" name="Rectangle 15"/>
          <p:cNvSpPr>
            <a:spLocks/>
          </p:cNvSpPr>
          <p:nvPr/>
        </p:nvSpPr>
        <p:spPr bwMode="auto">
          <a:xfrm>
            <a:off x="6179195" y="3023815"/>
            <a:ext cx="2465710" cy="112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US" sz="37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Bold" pitchFamily="34" charset="0"/>
              </a:rPr>
              <a:t>$695</a:t>
            </a:r>
            <a:endParaRPr lang="en-US" sz="1300" dirty="0">
              <a:latin typeface="Arial Unicode MS" pitchFamily="34" charset="-128"/>
              <a:ea typeface="Arial Unicode MS" pitchFamily="34" charset="-128"/>
              <a:sym typeface="Foco Regular" pitchFamily="34" charset="0"/>
            </a:endParaRPr>
          </a:p>
          <a:p>
            <a:pPr algn="ctr">
              <a:spcBef>
                <a:spcPts val="141"/>
              </a:spcBef>
            </a:pPr>
            <a:r>
              <a:rPr lang="en-US" sz="21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or 2.5% of income,</a:t>
            </a:r>
            <a:r>
              <a:rPr lang="en-US" baseline="250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* </a:t>
            </a:r>
            <a:r>
              <a:rPr lang="en-US" sz="12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whichever is </a:t>
            </a:r>
            <a:r>
              <a:rPr lang="en-US" sz="1200" dirty="0" smtClean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greater</a:t>
            </a:r>
          </a:p>
          <a:p>
            <a:pPr algn="ctr">
              <a:spcBef>
                <a:spcPts val="141"/>
              </a:spcBef>
            </a:pPr>
            <a:endParaRPr lang="en-US" sz="1200" dirty="0">
              <a:solidFill>
                <a:srgbClr val="F05A29"/>
              </a:solidFill>
              <a:latin typeface="Arial Unicode MS" pitchFamily="34" charset="-128"/>
              <a:ea typeface="Arial Unicode MS" pitchFamily="34" charset="-128"/>
              <a:sym typeface="Foco Regular" pitchFamily="34" charset="0"/>
            </a:endParaRPr>
          </a:p>
          <a:p>
            <a:pPr algn="ctr">
              <a:spcBef>
                <a:spcPts val="141"/>
              </a:spcBef>
            </a:pPr>
            <a:r>
              <a:rPr lang="en-US" sz="12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Example: 2% of an annual income of $50,000 = $</a:t>
            </a:r>
            <a:r>
              <a:rPr lang="en-US" sz="1200" dirty="0" smtClean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1,250</a:t>
            </a:r>
            <a:r>
              <a:rPr lang="en-US" sz="1200" dirty="0">
                <a:solidFill>
                  <a:srgbClr val="F05A29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)</a:t>
            </a:r>
          </a:p>
          <a:p>
            <a:pPr algn="ctr">
              <a:spcBef>
                <a:spcPts val="141"/>
              </a:spcBef>
            </a:pPr>
            <a:endParaRPr lang="en-US" sz="1200" dirty="0">
              <a:solidFill>
                <a:srgbClr val="F05A29"/>
              </a:solidFill>
              <a:latin typeface="Arial Unicode MS" pitchFamily="34" charset="-128"/>
              <a:ea typeface="Arial Unicode MS" pitchFamily="34" charset="-128"/>
              <a:sym typeface="Foco Regular" pitchFamily="34" charset="0"/>
            </a:endParaRPr>
          </a:p>
        </p:txBody>
      </p:sp>
      <p:sp>
        <p:nvSpPr>
          <p:cNvPr id="26637" name="Rectangle 19"/>
          <p:cNvSpPr>
            <a:spLocks/>
          </p:cNvSpPr>
          <p:nvPr/>
        </p:nvSpPr>
        <p:spPr bwMode="auto">
          <a:xfrm>
            <a:off x="574849" y="5715000"/>
            <a:ext cx="4563070" cy="16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929"/>
            <a:r>
              <a:rPr lang="en-US" sz="1000" dirty="0">
                <a:solidFill>
                  <a:srgbClr val="6B6B6B"/>
                </a:solidFill>
                <a:latin typeface="Arial Unicode MS" pitchFamily="34" charset="-128"/>
                <a:ea typeface="Arial Unicode MS" pitchFamily="34" charset="-128"/>
                <a:sym typeface="Foco Regular" pitchFamily="34" charset="0"/>
              </a:rPr>
              <a:t>* Income over the individual’s federal income tax return filing threshold</a:t>
            </a:r>
          </a:p>
        </p:txBody>
      </p:sp>
    </p:spTree>
    <p:extLst>
      <p:ext uri="{BB962C8B-B14F-4D97-AF65-F5344CB8AC3E}">
        <p14:creationId xmlns:p14="http://schemas.microsoft.com/office/powerpoint/2010/main" val="35916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is here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0" y="4495800"/>
            <a:ext cx="53340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1633"/>
            <a:ext cx="7315200" cy="20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381000" y="1828800"/>
            <a:ext cx="4648200" cy="3886200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Online store where health plans compete and offer services efficiently to individuals and small employers</a:t>
            </a:r>
          </a:p>
          <a:p>
            <a:pPr lvl="1">
              <a:buClrTx/>
              <a:buFont typeface="Arial" pitchFamily="34" charset="0"/>
              <a:buChar char="•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Provides level playing field for health plans to comply with benefit requirements and consumer protections</a:t>
            </a:r>
          </a:p>
          <a:p>
            <a:pPr>
              <a:buClrTx/>
              <a:buFont typeface="Arial" pitchFamily="34" charset="0"/>
              <a:buChar char="•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Facilitates competition based on price, quality, and value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792162"/>
          </a:xfrm>
        </p:spPr>
        <p:txBody>
          <a:bodyPr/>
          <a:lstStyle/>
          <a:p>
            <a:r>
              <a:rPr lang="en-US" dirty="0" smtClean="0"/>
              <a:t>What is an Insurance Exchange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076017" cy="376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1000" y="1530778"/>
            <a:ext cx="828223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No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medical underwriting</a:t>
            </a:r>
          </a:p>
          <a:p>
            <a:pPr marL="342900" lvl="0" indent="-342900"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No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denial of coverage due to a pre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-existing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condition</a:t>
            </a:r>
          </a:p>
          <a:p>
            <a:pPr marL="342900" lvl="0" indent="-342900"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Elimination of industry and gender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rating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Minimum coverage requirements (Essential Health Benefits)</a:t>
            </a:r>
          </a:p>
          <a:p>
            <a:pPr marL="342900" lvl="0" indent="-342900"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Strict limits on out-of-pocket expenditures</a:t>
            </a:r>
          </a:p>
          <a:p>
            <a:pPr marL="342900" lvl="0" indent="-342900"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Minimum medical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l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oss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atio (“MLR”) established</a:t>
            </a:r>
          </a:p>
          <a:p>
            <a:pPr marL="342900" lvl="0" indent="-342900"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Quality rating standards and enrollee information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Extensive preventative services provided at no cost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Rates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must be set for entire benefit or policy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year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Qualified plans evaluated and given seal of approval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Plans organized in metal tiers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792162"/>
          </a:xfrm>
        </p:spPr>
        <p:txBody>
          <a:bodyPr/>
          <a:lstStyle/>
          <a:p>
            <a:r>
              <a:rPr lang="en-US" dirty="0" smtClean="0"/>
              <a:t>Key Affordable Care Act Provisions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/>
          </p:cNvSpPr>
          <p:nvPr/>
        </p:nvSpPr>
        <p:spPr bwMode="auto">
          <a:xfrm>
            <a:off x="462558" y="1676400"/>
            <a:ext cx="7081242" cy="150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50714" indent="-342900">
              <a:buFont typeface="Arial" pitchFamily="34" charset="0"/>
              <a:buChar char="•"/>
              <a:tabLst>
                <a:tab pos="196446" algn="l"/>
              </a:tabLst>
            </a:pPr>
            <a:r>
              <a:rPr lang="en-US" sz="2000" dirty="0">
                <a:solidFill>
                  <a:srgbClr val="464646"/>
                </a:solidFill>
                <a:ea typeface="Arial Unicode MS" pitchFamily="34" charset="-128"/>
                <a:sym typeface="Foco Regular" pitchFamily="34" charset="0"/>
              </a:rPr>
              <a:t>Protects you and your family against financial catastrophe</a:t>
            </a:r>
            <a:endParaRPr lang="en-US" sz="2000" dirty="0">
              <a:ea typeface="Arial Unicode MS" pitchFamily="34" charset="-128"/>
              <a:sym typeface="Foco Regular" pitchFamily="34" charset="0"/>
            </a:endParaRPr>
          </a:p>
          <a:p>
            <a:pPr marL="672171" lvl="1" indent="-342900">
              <a:lnSpc>
                <a:spcPct val="150000"/>
              </a:lnSpc>
              <a:buFont typeface="Arial" pitchFamily="34" charset="0"/>
              <a:buChar char="•"/>
              <a:tabLst>
                <a:tab pos="196446" algn="l"/>
              </a:tabLst>
            </a:pPr>
            <a:r>
              <a:rPr lang="en-US" sz="2000" dirty="0" smtClean="0">
                <a:solidFill>
                  <a:srgbClr val="464646"/>
                </a:solidFill>
                <a:ea typeface="Arial Unicode MS" pitchFamily="34" charset="-128"/>
                <a:sym typeface="Foco Regular" pitchFamily="34" charset="0"/>
              </a:rPr>
              <a:t>Cost </a:t>
            </a:r>
            <a:r>
              <a:rPr lang="en-US" sz="2000" dirty="0">
                <a:solidFill>
                  <a:srgbClr val="464646"/>
                </a:solidFill>
                <a:ea typeface="Arial Unicode MS" pitchFamily="34" charset="-128"/>
                <a:sym typeface="Foco Regular" pitchFamily="34" charset="0"/>
              </a:rPr>
              <a:t>of one-day inpatient hospital stay in CT: $</a:t>
            </a:r>
            <a:r>
              <a:rPr lang="en-US" sz="2000" dirty="0" smtClean="0">
                <a:solidFill>
                  <a:srgbClr val="464646"/>
                </a:solidFill>
                <a:ea typeface="Arial Unicode MS" pitchFamily="34" charset="-128"/>
                <a:sym typeface="Foco Regular" pitchFamily="34" charset="0"/>
              </a:rPr>
              <a:t>2,154</a:t>
            </a:r>
            <a:endParaRPr lang="en-US" sz="2000" dirty="0">
              <a:solidFill>
                <a:srgbClr val="464646"/>
              </a:solidFill>
              <a:ea typeface="Arial Unicode MS" pitchFamily="34" charset="-128"/>
              <a:sym typeface="Foco Regular" pitchFamily="34" charset="0"/>
            </a:endParaRPr>
          </a:p>
          <a:p>
            <a:pPr marL="672171" lvl="1" indent="-342900">
              <a:buFont typeface="Arial" pitchFamily="34" charset="0"/>
              <a:buChar char="•"/>
              <a:tabLst>
                <a:tab pos="196446" algn="l"/>
              </a:tabLst>
            </a:pPr>
            <a:r>
              <a:rPr lang="en-US" sz="2000" dirty="0">
                <a:solidFill>
                  <a:srgbClr val="464646"/>
                </a:solidFill>
                <a:ea typeface="Arial Unicode MS" pitchFamily="34" charset="-128"/>
                <a:sym typeface="Foco Regular" pitchFamily="34" charset="0"/>
              </a:rPr>
              <a:t>Majority of bankruptcies are related to medical </a:t>
            </a:r>
            <a:r>
              <a:rPr lang="en-US" sz="2000" dirty="0" smtClean="0">
                <a:solidFill>
                  <a:srgbClr val="464646"/>
                </a:solidFill>
                <a:ea typeface="Arial Unicode MS" pitchFamily="34" charset="-128"/>
                <a:sym typeface="Foco Regular" pitchFamily="34" charset="0"/>
              </a:rPr>
              <a:t>bills</a:t>
            </a:r>
          </a:p>
          <a:p>
            <a:pPr marL="672171" lvl="1" indent="-342900">
              <a:lnSpc>
                <a:spcPct val="150000"/>
              </a:lnSpc>
              <a:buFont typeface="Arial" pitchFamily="34" charset="0"/>
              <a:buChar char="•"/>
              <a:tabLst>
                <a:tab pos="196446" algn="l"/>
              </a:tabLst>
            </a:pPr>
            <a:endParaRPr lang="en-US" sz="2000" dirty="0" smtClean="0">
              <a:solidFill>
                <a:srgbClr val="464646"/>
              </a:solidFill>
              <a:ea typeface="Arial Unicode MS" pitchFamily="34" charset="-128"/>
              <a:sym typeface="Foco Regular" pitchFamily="34" charset="0"/>
            </a:endParaRPr>
          </a:p>
          <a:p>
            <a:pPr marL="342900" indent="-331788">
              <a:buFont typeface="Arial" pitchFamily="34" charset="0"/>
              <a:buChar char="•"/>
              <a:tabLst>
                <a:tab pos="279400" algn="l"/>
              </a:tabLst>
            </a:pPr>
            <a:r>
              <a:rPr lang="en-US" sz="2000" dirty="0">
                <a:solidFill>
                  <a:srgbClr val="464646"/>
                </a:solidFill>
                <a:ea typeface="Arial Unicode MS" pitchFamily="34" charset="-128"/>
                <a:sym typeface="Foco Regular" pitchFamily="34" charset="0"/>
              </a:rPr>
              <a:t>Uninsured people are more than twice as likely to delay or skip needed </a:t>
            </a:r>
            <a:r>
              <a:rPr lang="en-US" sz="2000" dirty="0" smtClean="0">
                <a:solidFill>
                  <a:srgbClr val="464646"/>
                </a:solidFill>
                <a:ea typeface="Arial Unicode MS" pitchFamily="34" charset="-128"/>
                <a:sym typeface="Foco Regular" pitchFamily="34" charset="0"/>
              </a:rPr>
              <a:t>care</a:t>
            </a:r>
          </a:p>
          <a:p>
            <a:pPr marL="635000" lvl="1" indent="-292100">
              <a:buFont typeface="Arial" pitchFamily="34" charset="0"/>
              <a:buChar char="•"/>
              <a:tabLst>
                <a:tab pos="279400" algn="l"/>
              </a:tabLst>
            </a:pPr>
            <a:r>
              <a:rPr lang="en-US" sz="2000" dirty="0" smtClean="0">
                <a:solidFill>
                  <a:srgbClr val="464646"/>
                </a:solidFill>
                <a:ea typeface="Arial Unicode MS" pitchFamily="34" charset="-128"/>
                <a:sym typeface="Foco Regular" pitchFamily="34" charset="0"/>
              </a:rPr>
              <a:t>Uninsured </a:t>
            </a:r>
            <a:r>
              <a:rPr lang="en-US" sz="2000" dirty="0">
                <a:solidFill>
                  <a:srgbClr val="464646"/>
                </a:solidFill>
                <a:ea typeface="Arial Unicode MS" pitchFamily="34" charset="-128"/>
                <a:sym typeface="Foco Regular" pitchFamily="34" charset="0"/>
              </a:rPr>
              <a:t>people are less likely to have access to preventive care services</a:t>
            </a:r>
          </a:p>
          <a:p>
            <a:pPr marL="672171" lvl="1" indent="-342900">
              <a:lnSpc>
                <a:spcPct val="150000"/>
              </a:lnSpc>
              <a:buFont typeface="Arial" pitchFamily="34" charset="0"/>
              <a:buChar char="•"/>
              <a:tabLst>
                <a:tab pos="196446" algn="l"/>
              </a:tabLst>
            </a:pPr>
            <a:endParaRPr lang="en-US" sz="2000" dirty="0">
              <a:solidFill>
                <a:srgbClr val="464646"/>
              </a:solidFill>
              <a:ea typeface="Arial Unicode MS" pitchFamily="34" charset="-128"/>
              <a:sym typeface="Foco Regular" pitchFamily="34" charset="0"/>
            </a:endParaRP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title"/>
          </p:nvPr>
        </p:nvSpPr>
        <p:spPr>
          <a:xfrm>
            <a:off x="258366" y="533400"/>
            <a:ext cx="8733234" cy="510555"/>
          </a:xfrm>
        </p:spPr>
        <p:txBody>
          <a:bodyPr>
            <a:normAutofit/>
          </a:bodyPr>
          <a:lstStyle/>
          <a:p>
            <a:pPr marL="8929"/>
            <a:r>
              <a:rPr lang="en-US" dirty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sym typeface="Foco Regular" pitchFamily="34" charset="0"/>
              </a:rPr>
              <a:t>Why do you need healthcare coverage?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2558" y="6172200"/>
            <a:ext cx="4795242" cy="495807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>
              <a:defRPr/>
            </a:pPr>
            <a:r>
              <a:rPr lang="en-US" sz="1000" u="sng" dirty="0">
                <a:solidFill>
                  <a:schemeClr val="bg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http:// kff.org/other/state-indicator/expenses-per-inpatient-day /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924490"/>
            <a:ext cx="83058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u="sng" dirty="0">
                <a:solidFill>
                  <a:schemeClr val="bg1">
                    <a:lumMod val="50000"/>
                  </a:schemeClr>
                </a:solidFill>
                <a:cs typeface="Times New Roman"/>
              </a:rPr>
              <a:t>http://kff.org/health-reform/fact-sheet/the-uninsured-and-the-difference-health-insurance/</a:t>
            </a:r>
          </a:p>
          <a:p>
            <a:pPr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2013 Uninsured Marketplace</a:t>
            </a:r>
            <a:endParaRPr lang="en-US" dirty="0"/>
          </a:p>
        </p:txBody>
      </p:sp>
      <p:pic>
        <p:nvPicPr>
          <p:cNvPr id="10" name="Picture 9" descr="Who-0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1030" y="1405468"/>
            <a:ext cx="5261940" cy="5010500"/>
          </a:xfrm>
          <a:prstGeom prst="rect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</p:pic>
      <p:sp>
        <p:nvSpPr>
          <p:cNvPr id="3" name="TextBox 2"/>
          <p:cNvSpPr txBox="1"/>
          <p:nvPr/>
        </p:nvSpPr>
        <p:spPr>
          <a:xfrm>
            <a:off x="1941030" y="6444734"/>
            <a:ext cx="16038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Source: Thomson Reuters 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solidFill>
                  <a:srgbClr val="413F30"/>
                </a:solidFill>
              </a:rPr>
              <a:t/>
            </a:r>
            <a:br>
              <a:rPr lang="en-US" sz="1400" dirty="0">
                <a:solidFill>
                  <a:srgbClr val="413F30"/>
                </a:solidFill>
              </a:rPr>
            </a:br>
            <a:r>
              <a:rPr lang="en-US" dirty="0" smtClean="0"/>
              <a:t>We Got Started 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74837"/>
            <a:ext cx="4479131" cy="3459163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 smtClean="0">
                <a:solidFill>
                  <a:schemeClr val="accent1"/>
                </a:solidFill>
              </a:rPr>
              <a:t>Field outreach actually began in         October of 2012</a:t>
            </a:r>
            <a:endParaRPr lang="en-US" dirty="0">
              <a:solidFill>
                <a:schemeClr val="accent1"/>
              </a:solidFill>
            </a:endParaRP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chemeClr val="accent1"/>
                </a:solidFill>
              </a:rPr>
              <a:t>Partnered with NBC to promote a series of open town hall meetings to begin raising awareness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chemeClr val="accent1"/>
                </a:solidFill>
              </a:rPr>
              <a:t>Early start promoted openness, transparency, unpaid media coverage and brand building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chemeClr val="accent1"/>
                </a:solidFill>
              </a:rPr>
              <a:t>More than 25 “Health Chats” were conducted in Q4-12 and Q1-13</a:t>
            </a:r>
          </a:p>
          <a:p>
            <a:pPr marL="0" indent="0">
              <a:spcAft>
                <a:spcPts val="1000"/>
              </a:spcAft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>
              <a:spcAft>
                <a:spcPts val="1000"/>
              </a:spcAft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600200"/>
            <a:ext cx="2800350" cy="122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89" y="3048000"/>
            <a:ext cx="1513875" cy="2048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08" y="3048000"/>
            <a:ext cx="1536192" cy="2048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677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413F30"/>
                </a:solidFill>
              </a:rPr>
              <a:t/>
            </a:r>
            <a:br>
              <a:rPr lang="en-US" sz="1400" dirty="0" smtClean="0">
                <a:solidFill>
                  <a:srgbClr val="413F30"/>
                </a:solidFill>
              </a:rPr>
            </a:br>
            <a:r>
              <a:rPr lang="en-US" dirty="0" smtClean="0"/>
              <a:t>Substantial Summer Outreach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Outreach efforts focused on both brand building and lead capture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More than 16,000 leads were captured between June and September of 2013</a:t>
            </a:r>
          </a:p>
        </p:txBody>
      </p:sp>
      <p:pic>
        <p:nvPicPr>
          <p:cNvPr id="4" name="Picture 3" descr="CAM0056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3210024"/>
            <a:ext cx="1828272" cy="1583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85024"/>
            <a:ext cx="2447925" cy="1639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 descr="OBP - Photo 1[1]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10024"/>
            <a:ext cx="2438400" cy="192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icture 3 cop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68792"/>
            <a:ext cx="2488558" cy="1652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58" y="4685024"/>
            <a:ext cx="2286000" cy="1566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01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3124200"/>
            <a:ext cx="7467600" cy="3048000"/>
          </a:xfrm>
          <a:prstGeom prst="roundRect">
            <a:avLst>
              <a:gd name="adj" fmla="val 9167"/>
            </a:avLst>
          </a:prstGeom>
          <a:solidFill>
            <a:schemeClr val="bg1"/>
          </a:solidFill>
          <a:effectLst>
            <a:outerShdw blurRad="40000" dist="1143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Access Health CT conducted three rounds of state wide polling to gauge awareness and understanding (n=850+ each round).</a:t>
            </a:r>
          </a:p>
          <a:p>
            <a:pPr marL="0" indent="0">
              <a:buNone/>
            </a:pPr>
            <a:r>
              <a:rPr lang="en-US" dirty="0" smtClean="0"/>
              <a:t>Compared with pre-media baseline results in June</a:t>
            </a:r>
            <a:r>
              <a:rPr lang="en-US" dirty="0"/>
              <a:t>, awareness of the state’s health insurance marketplace </a:t>
            </a:r>
            <a:r>
              <a:rPr lang="en-US" dirty="0" smtClean="0"/>
              <a:t>nearly doubled by launch.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3276600"/>
            <a:ext cx="5562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rebuchet MS"/>
                <a:cs typeface="Trebuchet MS"/>
              </a:rPr>
              <a:t>Have you ever heard of Access Health </a:t>
            </a:r>
            <a:r>
              <a:rPr lang="en-US" sz="1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CT?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</p:spPr>
        <p:txBody>
          <a:bodyPr/>
          <a:lstStyle/>
          <a:p>
            <a:r>
              <a:rPr lang="en-US" dirty="0" smtClean="0"/>
              <a:t>Moving Awareness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25160916"/>
              </p:ext>
            </p:extLst>
          </p:nvPr>
        </p:nvGraphicFramePr>
        <p:xfrm>
          <a:off x="1588213" y="3584421"/>
          <a:ext cx="5129373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AH_deck">
  <a:themeElements>
    <a:clrScheme name="Custom 1">
      <a:dk1>
        <a:srgbClr val="FDE9D2"/>
      </a:dk1>
      <a:lt1>
        <a:sysClr val="window" lastClr="FFFFFF"/>
      </a:lt1>
      <a:dk2>
        <a:srgbClr val="FFFEE5"/>
      </a:dk2>
      <a:lt2>
        <a:srgbClr val="FFFFFF"/>
      </a:lt2>
      <a:accent1>
        <a:srgbClr val="464646"/>
      </a:accent1>
      <a:accent2>
        <a:srgbClr val="F6931E"/>
      </a:accent2>
      <a:accent3>
        <a:srgbClr val="F05A29"/>
      </a:accent3>
      <a:accent4>
        <a:srgbClr val="F6D516"/>
      </a:accent4>
      <a:accent5>
        <a:srgbClr val="959595"/>
      </a:accent5>
      <a:accent6>
        <a:srgbClr val="FFB713"/>
      </a:accent6>
      <a:hlink>
        <a:srgbClr val="295AC5"/>
      </a:hlink>
      <a:folHlink>
        <a:srgbClr val="694FB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revised_AH_deck.potx</Template>
  <TotalTime>10006</TotalTime>
  <Words>1111</Words>
  <Application>Microsoft Office PowerPoint</Application>
  <PresentationFormat>On-screen Show (4:3)</PresentationFormat>
  <Paragraphs>195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revised_AH_deck</vt:lpstr>
      <vt:lpstr>PowerPoint Presentation</vt:lpstr>
      <vt:lpstr>   Getting Started</vt:lpstr>
      <vt:lpstr>What is an Insurance Exchange</vt:lpstr>
      <vt:lpstr>Key Affordable Care Act Provisions</vt:lpstr>
      <vt:lpstr>Why do you need healthcare coverage?</vt:lpstr>
      <vt:lpstr>The 2013 Uninsured Marketplace</vt:lpstr>
      <vt:lpstr> We Got Started Early</vt:lpstr>
      <vt:lpstr> Substantial Summer Outreach Activity</vt:lpstr>
      <vt:lpstr>Moving Awareness</vt:lpstr>
      <vt:lpstr>   Multiple Channels Utilized to Engage the Uninsured</vt:lpstr>
      <vt:lpstr>Being Innovative</vt:lpstr>
      <vt:lpstr>Strong Support</vt:lpstr>
      <vt:lpstr>Future Use is High</vt:lpstr>
      <vt:lpstr>First Year Results</vt:lpstr>
      <vt:lpstr>Access Health CT is for you if...</vt:lpstr>
      <vt:lpstr>Access Health CT Enrollment Begins November 15</vt:lpstr>
      <vt:lpstr>  How Does the Exchange Work</vt:lpstr>
      <vt:lpstr>Enrollment Dates</vt:lpstr>
      <vt:lpstr>Ready to help you…</vt:lpstr>
      <vt:lpstr>Do you qualify for financial help?</vt:lpstr>
      <vt:lpstr>PowerPoint Presentation</vt:lpstr>
      <vt:lpstr>Change is here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Advisory Committee Overview</dc:title>
  <dc:creator>Bob Carey</dc:creator>
  <cp:lastModifiedBy>Lin, Melody K (Actuarial)</cp:lastModifiedBy>
  <cp:revision>548</cp:revision>
  <cp:lastPrinted>2013-05-15T22:52:01Z</cp:lastPrinted>
  <dcterms:created xsi:type="dcterms:W3CDTF">2012-03-16T12:21:20Z</dcterms:created>
  <dcterms:modified xsi:type="dcterms:W3CDTF">2014-09-15T13:39:04Z</dcterms:modified>
</cp:coreProperties>
</file>